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3DE6BA-A0FC-42FA-9B68-06E54EBDA757}">
  <a:tblStyle styleId="{883DE6BA-A0FC-42FA-9B68-06E54EBDA7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1.xml"/><Relationship Id="rId19" Type="http://schemas.openxmlformats.org/officeDocument/2006/relationships/font" Target="fonts/Oswald-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0c3a6b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0c3a6b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21d8ea9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21d8ea9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0c3a6b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0c3a6b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c3a6b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c3a6b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c3a6bf1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c3a6bf1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e0ff6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e0ff6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c3a6bf1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c3a6bf1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www.pnas.org/content/107/30/13485" TargetMode="External"/><Relationship Id="rId5" Type="http://schemas.openxmlformats.org/officeDocument/2006/relationships/hyperlink" Target="https://github.com/runtime-terror101/Network-architecture-of-the-long-distance-pathways-in-the-macaque-brain" TargetMode="External"/><Relationship Id="rId6" Type="http://schemas.openxmlformats.org/officeDocument/2006/relationships/hyperlink" Target="https://github.com/runtime-terror101/Network-architecture-of-the-long-distance-pathways-in-the-macaque-brain/blob/main/NameList.txt" TargetMode="External"/><Relationship Id="rId7" Type="http://schemas.openxmlformats.org/officeDocument/2006/relationships/hyperlink" Target="https://github.com/runtime-terror101/Network-architecture-of-the-long-distance-pathways-in-the-macaque-brain/blob/main/EdgeList.txt" TargetMode="External"/><Relationship Id="rId8" Type="http://schemas.openxmlformats.org/officeDocument/2006/relationships/hyperlink" Target="https://github.com/runtime-terror101/Network-architecture-of-the-long-distance-pathways-in-the-macaque-brain/blob/main/Mapping.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060700" y="136650"/>
            <a:ext cx="5022600" cy="7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u="sng">
                <a:solidFill>
                  <a:srgbClr val="EFEFEF"/>
                </a:solidFill>
                <a:latin typeface="Oswald"/>
                <a:ea typeface="Oswald"/>
                <a:cs typeface="Oswald"/>
                <a:sym typeface="Oswald"/>
              </a:rPr>
              <a:t>PROJECT PRESENTATION</a:t>
            </a:r>
            <a:endParaRPr sz="3500" u="sng">
              <a:solidFill>
                <a:srgbClr val="EFEFEF"/>
              </a:solidFill>
              <a:latin typeface="Oswald"/>
              <a:ea typeface="Oswald"/>
              <a:cs typeface="Oswald"/>
              <a:sym typeface="Oswald"/>
            </a:endParaRPr>
          </a:p>
        </p:txBody>
      </p:sp>
      <p:sp>
        <p:nvSpPr>
          <p:cNvPr id="55" name="Google Shape;55;p13"/>
          <p:cNvSpPr txBox="1"/>
          <p:nvPr/>
        </p:nvSpPr>
        <p:spPr>
          <a:xfrm>
            <a:off x="1195050" y="1114250"/>
            <a:ext cx="6753900" cy="270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600"/>
              </a:spcAft>
              <a:buNone/>
            </a:pPr>
            <a:r>
              <a:rPr b="1" lang="en" sz="3000" u="sng">
                <a:solidFill>
                  <a:srgbClr val="EFEFEF"/>
                </a:solidFill>
                <a:latin typeface="Oswald"/>
                <a:ea typeface="Oswald"/>
                <a:cs typeface="Oswald"/>
                <a:sym typeface="Oswald"/>
              </a:rPr>
              <a:t>NETWORK ARCHITECTURE OF THE LONG-DISTANCE PATHWAYS IN THE MACAQUE BRAIN</a:t>
            </a:r>
            <a:endParaRPr b="1" sz="3000" u="sng">
              <a:solidFill>
                <a:srgbClr val="EFEFEF"/>
              </a:solidFill>
              <a:latin typeface="Oswald"/>
              <a:ea typeface="Oswald"/>
              <a:cs typeface="Oswald"/>
              <a:sym typeface="Oswald"/>
            </a:endParaRPr>
          </a:p>
        </p:txBody>
      </p:sp>
      <p:sp>
        <p:nvSpPr>
          <p:cNvPr id="56" name="Google Shape;56;p13"/>
          <p:cNvSpPr txBox="1"/>
          <p:nvPr/>
        </p:nvSpPr>
        <p:spPr>
          <a:xfrm>
            <a:off x="6288925" y="3869825"/>
            <a:ext cx="2724900" cy="11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EFEFEF"/>
                </a:solidFill>
                <a:latin typeface="Oswald"/>
                <a:ea typeface="Oswald"/>
                <a:cs typeface="Oswald"/>
                <a:sym typeface="Oswald"/>
              </a:rPr>
              <a:t>Group No. 1</a:t>
            </a:r>
            <a:endParaRPr b="1" sz="1800">
              <a:solidFill>
                <a:srgbClr val="EFEFEF"/>
              </a:solidFill>
              <a:latin typeface="Oswald"/>
              <a:ea typeface="Oswald"/>
              <a:cs typeface="Oswald"/>
              <a:sym typeface="Oswald"/>
            </a:endParaRPr>
          </a:p>
          <a:p>
            <a:pPr indent="0" lvl="0" marL="0" rtl="0" algn="r">
              <a:spcBef>
                <a:spcPts val="0"/>
              </a:spcBef>
              <a:spcAft>
                <a:spcPts val="0"/>
              </a:spcAft>
              <a:buNone/>
            </a:pPr>
            <a:r>
              <a:rPr b="1" lang="en" sz="1800">
                <a:solidFill>
                  <a:srgbClr val="EFEFEF"/>
                </a:solidFill>
                <a:latin typeface="Oswald"/>
                <a:ea typeface="Oswald"/>
                <a:cs typeface="Oswald"/>
                <a:sym typeface="Oswald"/>
              </a:rPr>
              <a:t>Juhi Pandey	2018393</a:t>
            </a:r>
            <a:endParaRPr b="1" sz="1800">
              <a:solidFill>
                <a:srgbClr val="EFEFEF"/>
              </a:solidFill>
              <a:latin typeface="Oswald"/>
              <a:ea typeface="Oswald"/>
              <a:cs typeface="Oswald"/>
              <a:sym typeface="Oswald"/>
            </a:endParaRPr>
          </a:p>
          <a:p>
            <a:pPr indent="0" lvl="0" marL="0" rtl="0" algn="r">
              <a:spcBef>
                <a:spcPts val="0"/>
              </a:spcBef>
              <a:spcAft>
                <a:spcPts val="0"/>
              </a:spcAft>
              <a:buNone/>
            </a:pPr>
            <a:r>
              <a:rPr b="1" lang="en" sz="1800">
                <a:solidFill>
                  <a:srgbClr val="EFEFEF"/>
                </a:solidFill>
                <a:latin typeface="Oswald"/>
                <a:ea typeface="Oswald"/>
                <a:cs typeface="Oswald"/>
                <a:sym typeface="Oswald"/>
              </a:rPr>
              <a:t>Yashraj		2018422</a:t>
            </a:r>
            <a:endParaRPr b="1" sz="1800">
              <a:solidFill>
                <a:srgbClr val="EFEFEF"/>
              </a:solidFill>
              <a:latin typeface="Oswald"/>
              <a:ea typeface="Oswald"/>
              <a:cs typeface="Oswald"/>
              <a:sym typeface="Oswald"/>
            </a:endParaRPr>
          </a:p>
          <a:p>
            <a:pPr indent="0" lvl="0" marL="0" rtl="0" algn="r">
              <a:spcBef>
                <a:spcPts val="0"/>
              </a:spcBef>
              <a:spcAft>
                <a:spcPts val="0"/>
              </a:spcAft>
              <a:buNone/>
            </a:pPr>
            <a:r>
              <a:rPr b="1" lang="en" sz="1800">
                <a:solidFill>
                  <a:srgbClr val="EFEFEF"/>
                </a:solidFill>
                <a:latin typeface="Oswald"/>
                <a:ea typeface="Oswald"/>
                <a:cs typeface="Oswald"/>
                <a:sym typeface="Oswald"/>
              </a:rPr>
              <a:t>Ritik Malik	2018406</a:t>
            </a:r>
            <a:endParaRPr sz="1800">
              <a:solidFill>
                <a:srgbClr val="EFEFE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472250" y="86450"/>
            <a:ext cx="6199500" cy="5727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u="sng">
                <a:solidFill>
                  <a:srgbClr val="9FC5E8"/>
                </a:solidFill>
                <a:latin typeface="Oswald"/>
                <a:ea typeface="Oswald"/>
                <a:cs typeface="Oswald"/>
                <a:sym typeface="Oswald"/>
              </a:rPr>
              <a:t>INTRODUCTION AND DATASETS</a:t>
            </a:r>
            <a:endParaRPr b="1" sz="3000" u="sng">
              <a:solidFill>
                <a:srgbClr val="9FC5E8"/>
              </a:solidFill>
              <a:latin typeface="Oswald"/>
              <a:ea typeface="Oswald"/>
              <a:cs typeface="Oswald"/>
              <a:sym typeface="Oswald"/>
            </a:endParaRPr>
          </a:p>
        </p:txBody>
      </p:sp>
      <p:sp>
        <p:nvSpPr>
          <p:cNvPr id="62" name="Google Shape;62;p14"/>
          <p:cNvSpPr txBox="1"/>
          <p:nvPr/>
        </p:nvSpPr>
        <p:spPr>
          <a:xfrm>
            <a:off x="263425" y="609825"/>
            <a:ext cx="8532600" cy="4343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FFFFFF"/>
              </a:buClr>
              <a:buSzPts val="1200"/>
              <a:buChar char="★"/>
            </a:pPr>
            <a:r>
              <a:rPr lang="en" sz="1200" u="sng">
                <a:solidFill>
                  <a:schemeClr val="hlink"/>
                </a:solidFill>
                <a:hlinkClick r:id="rId4"/>
              </a:rPr>
              <a:t>Link to the original paper</a:t>
            </a:r>
            <a:endParaRPr sz="1200">
              <a:solidFill>
                <a:srgbClr val="FFFFFF"/>
              </a:solidFill>
            </a:endParaRPr>
          </a:p>
          <a:p>
            <a:pPr indent="0" lvl="0" marL="457200" rtl="0" algn="l">
              <a:lnSpc>
                <a:spcPct val="100000"/>
              </a:lnSpc>
              <a:spcBef>
                <a:spcPts val="0"/>
              </a:spcBef>
              <a:spcAft>
                <a:spcPts val="0"/>
              </a:spcAft>
              <a:buNone/>
            </a:pPr>
            <a:r>
              <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u="sng">
                <a:solidFill>
                  <a:schemeClr val="hlink"/>
                </a:solidFill>
                <a:hlinkClick r:id="rId5"/>
              </a:rPr>
              <a:t>Link to Github repository</a:t>
            </a:r>
            <a:endParaRPr sz="1200">
              <a:solidFill>
                <a:srgbClr val="FFFFFF"/>
              </a:solidFill>
            </a:endParaRPr>
          </a:p>
          <a:p>
            <a:pPr indent="0" lvl="0" marL="457200" rtl="0" algn="l">
              <a:lnSpc>
                <a:spcPct val="100000"/>
              </a:lnSpc>
              <a:spcBef>
                <a:spcPts val="0"/>
              </a:spcBef>
              <a:spcAft>
                <a:spcPts val="0"/>
              </a:spcAft>
              <a:buNone/>
            </a:pPr>
            <a:r>
              <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b="1" lang="en" sz="1200">
                <a:solidFill>
                  <a:srgbClr val="FFFFFF"/>
                </a:solidFill>
              </a:rPr>
              <a:t>Aim:</a:t>
            </a:r>
            <a:r>
              <a:rPr lang="en" sz="1200">
                <a:solidFill>
                  <a:srgbClr val="FFFFFF"/>
                </a:solidFill>
              </a:rPr>
              <a:t> to understand the network structure of white matter communication pathway</a:t>
            </a:r>
            <a:endParaRPr sz="1200">
              <a:solidFill>
                <a:srgbClr val="FFFFFF"/>
              </a:solidFill>
            </a:endParaRPr>
          </a:p>
          <a:p>
            <a:pPr indent="0" lvl="0" marL="457200" rtl="0" algn="l">
              <a:lnSpc>
                <a:spcPct val="100000"/>
              </a:lnSpc>
              <a:spcBef>
                <a:spcPts val="0"/>
              </a:spcBef>
              <a:spcAft>
                <a:spcPts val="0"/>
              </a:spcAft>
              <a:buNone/>
            </a:pPr>
            <a:r>
              <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chemeClr val="lt1"/>
                </a:solidFill>
              </a:rPr>
              <a:t>Collation of Connectivity data on the Macaque brain (CoCoMac)</a:t>
            </a:r>
            <a:r>
              <a:rPr lang="en" sz="1200">
                <a:solidFill>
                  <a:schemeClr val="lt1"/>
                </a:solidFill>
              </a:rPr>
              <a:t> </a:t>
            </a:r>
            <a:r>
              <a:rPr lang="en" sz="1200">
                <a:solidFill>
                  <a:schemeClr val="lt1"/>
                </a:solidFill>
              </a:rPr>
              <a:t>neuroinformatic database was used</a:t>
            </a:r>
            <a:endParaRPr sz="1200">
              <a:solidFill>
                <a:srgbClr val="FFFFFF"/>
              </a:solidFill>
            </a:endParaRPr>
          </a:p>
          <a:p>
            <a:pPr indent="0" lvl="0" marL="457200" rtl="0" algn="l">
              <a:lnSpc>
                <a:spcPct val="100000"/>
              </a:lnSpc>
              <a:spcBef>
                <a:spcPts val="0"/>
              </a:spcBef>
              <a:spcAft>
                <a:spcPts val="0"/>
              </a:spcAft>
              <a:buNone/>
            </a:pPr>
            <a:r>
              <a:t/>
            </a:r>
            <a:endParaRPr sz="1200">
              <a:solidFill>
                <a:srgbClr val="FFFFFF"/>
              </a:solidFill>
            </a:endParaRPr>
          </a:p>
          <a:p>
            <a:pPr indent="-304800" lvl="0" marL="457200" rtl="0" algn="l">
              <a:lnSpc>
                <a:spcPct val="100000"/>
              </a:lnSpc>
              <a:spcBef>
                <a:spcPts val="0"/>
              </a:spcBef>
              <a:spcAft>
                <a:spcPts val="0"/>
              </a:spcAft>
              <a:buClr>
                <a:srgbClr val="FFFFFF"/>
              </a:buClr>
              <a:buSzPts val="1200"/>
              <a:buChar char="★"/>
            </a:pPr>
            <a:r>
              <a:rPr lang="en" sz="1200">
                <a:solidFill>
                  <a:srgbClr val="FFFFFF"/>
                </a:solidFill>
              </a:rPr>
              <a:t>Our network consists of 383 hierarchically organized regions spanning cortex, thalamus, and basal ganglia; models the presence of 6,602 directed long-distance connections:</a:t>
            </a:r>
            <a:endParaRPr sz="1200">
              <a:solidFill>
                <a:srgbClr val="FFFFFF"/>
              </a:solidFill>
            </a:endParaRPr>
          </a:p>
          <a:p>
            <a:pPr indent="-304800" lvl="1" marL="914400" rtl="0" algn="l">
              <a:lnSpc>
                <a:spcPct val="100000"/>
              </a:lnSpc>
              <a:spcBef>
                <a:spcPts val="0"/>
              </a:spcBef>
              <a:spcAft>
                <a:spcPts val="0"/>
              </a:spcAft>
              <a:buClr>
                <a:srgbClr val="FFFFFF"/>
              </a:buClr>
              <a:buSzPts val="1200"/>
              <a:buChar char="○"/>
            </a:pPr>
            <a:r>
              <a:rPr lang="en" sz="1200">
                <a:solidFill>
                  <a:srgbClr val="FFFFFF"/>
                </a:solidFill>
              </a:rPr>
              <a:t>This is three times larger than any previously derived brain network</a:t>
            </a:r>
            <a:endParaRPr sz="1200">
              <a:solidFill>
                <a:srgbClr val="FFFFFF"/>
              </a:solidFill>
            </a:endParaRPr>
          </a:p>
          <a:p>
            <a:pPr indent="-304800" lvl="1" marL="914400" rtl="0" algn="l">
              <a:lnSpc>
                <a:spcPct val="100000"/>
              </a:lnSpc>
              <a:spcBef>
                <a:spcPts val="0"/>
              </a:spcBef>
              <a:spcAft>
                <a:spcPts val="0"/>
              </a:spcAft>
              <a:buClr>
                <a:srgbClr val="FFFFFF"/>
              </a:buClr>
              <a:buSzPts val="1200"/>
              <a:buChar char="○"/>
            </a:pPr>
            <a:r>
              <a:rPr lang="en" sz="1200">
                <a:solidFill>
                  <a:srgbClr val="FFFFFF"/>
                </a:solidFill>
              </a:rPr>
              <a:t>Contains subnetworks corresponding to classic corticocortical, corticosubcortical, and subcortico-subcortical fiber systems</a:t>
            </a:r>
            <a:endParaRPr sz="1200">
              <a:solidFill>
                <a:srgbClr val="FFFFFF"/>
              </a:solidFill>
            </a:endParaRPr>
          </a:p>
          <a:p>
            <a:pPr indent="0" lvl="0" marL="0" rtl="0" algn="l">
              <a:lnSpc>
                <a:spcPct val="100000"/>
              </a:lnSpc>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rPr lang="en" sz="1200">
                <a:solidFill>
                  <a:schemeClr val="lt1"/>
                </a:solidFill>
              </a:rPr>
              <a:t>The long distance network dataset has been taken from </a:t>
            </a:r>
            <a:r>
              <a:rPr lang="en" sz="1200">
                <a:solidFill>
                  <a:schemeClr val="lt1"/>
                </a:solidFill>
              </a:rPr>
              <a:t>Collation of Connectivity data on the Macaque brain (CoCoMac)</a:t>
            </a:r>
            <a:r>
              <a:rPr lang="en" sz="1200">
                <a:solidFill>
                  <a:schemeClr val="lt1"/>
                </a:solidFill>
              </a:rPr>
              <a:t> </a:t>
            </a:r>
            <a:r>
              <a:rPr lang="en" sz="1200">
                <a:solidFill>
                  <a:schemeClr val="lt1"/>
                </a:solidFill>
              </a:rPr>
              <a:t>neuroinformatic database</a:t>
            </a:r>
            <a:r>
              <a:rPr lang="en" sz="1200">
                <a:solidFill>
                  <a:schemeClr val="lt1"/>
                </a:solidFill>
              </a:rPr>
              <a:t> and consist of the following files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a:p>
            <a:pPr indent="-304800" lvl="0" marL="457200" rtl="0" algn="l">
              <a:lnSpc>
                <a:spcPct val="100000"/>
              </a:lnSpc>
              <a:spcBef>
                <a:spcPts val="0"/>
              </a:spcBef>
              <a:spcAft>
                <a:spcPts val="0"/>
              </a:spcAft>
              <a:buClr>
                <a:schemeClr val="lt1"/>
              </a:buClr>
              <a:buSzPts val="1200"/>
              <a:buChar char="★"/>
            </a:pPr>
            <a:r>
              <a:rPr b="1" lang="en" sz="1200">
                <a:solidFill>
                  <a:schemeClr val="lt1"/>
                </a:solidFill>
              </a:rPr>
              <a:t>Macaque_LongDistance_Network_nameslist </a:t>
            </a:r>
            <a:r>
              <a:rPr lang="en" sz="1200">
                <a:solidFill>
                  <a:schemeClr val="lt1"/>
                </a:solidFill>
              </a:rPr>
              <a:t>: stored in </a:t>
            </a:r>
            <a:r>
              <a:rPr lang="en" sz="1200" u="sng">
                <a:solidFill>
                  <a:schemeClr val="accent5"/>
                </a:solidFill>
                <a:hlinkClick r:id="rId6">
                  <a:extLst>
                    <a:ext uri="{A12FA001-AC4F-418D-AE19-62706E023703}">
                      <ahyp:hlinkClr val="tx"/>
                    </a:ext>
                  </a:extLst>
                </a:hlinkClick>
              </a:rPr>
              <a:t>NameList.txt</a:t>
            </a:r>
            <a:endParaRPr sz="1200">
              <a:solidFill>
                <a:schemeClr val="lt1"/>
              </a:solidFill>
            </a:endParaRPr>
          </a:p>
          <a:p>
            <a:pPr indent="-304800" lvl="1" marL="914400" rtl="0" algn="l">
              <a:lnSpc>
                <a:spcPct val="100000"/>
              </a:lnSpc>
              <a:spcBef>
                <a:spcPts val="0"/>
              </a:spcBef>
              <a:spcAft>
                <a:spcPts val="0"/>
              </a:spcAft>
              <a:buClr>
                <a:schemeClr val="lt1"/>
              </a:buClr>
              <a:buSzPts val="1200"/>
              <a:buChar char="○"/>
            </a:pPr>
            <a:r>
              <a:rPr lang="en" sz="1200">
                <a:solidFill>
                  <a:schemeClr val="lt1"/>
                </a:solidFill>
              </a:rPr>
              <a:t>Each row corresponding to the 383 brain regions in our network</a:t>
            </a:r>
            <a:endParaRPr sz="1200">
              <a:solidFill>
                <a:schemeClr val="lt1"/>
              </a:solidFill>
            </a:endParaRPr>
          </a:p>
          <a:p>
            <a:pPr indent="-304800" lvl="0" marL="457200" rtl="0" algn="l">
              <a:lnSpc>
                <a:spcPct val="100000"/>
              </a:lnSpc>
              <a:spcBef>
                <a:spcPts val="0"/>
              </a:spcBef>
              <a:spcAft>
                <a:spcPts val="0"/>
              </a:spcAft>
              <a:buClr>
                <a:schemeClr val="lt1"/>
              </a:buClr>
              <a:buSzPts val="1200"/>
              <a:buChar char="★"/>
            </a:pPr>
            <a:r>
              <a:rPr b="1" lang="en" sz="1200">
                <a:solidFill>
                  <a:schemeClr val="lt1"/>
                </a:solidFill>
              </a:rPr>
              <a:t>Macaque_LongDistance_Network_connectivity.edgelist :</a:t>
            </a:r>
            <a:r>
              <a:rPr lang="en" sz="1200">
                <a:solidFill>
                  <a:schemeClr val="lt1"/>
                </a:solidFill>
              </a:rPr>
              <a:t> stored in </a:t>
            </a:r>
            <a:r>
              <a:rPr lang="en" sz="1200" u="sng">
                <a:solidFill>
                  <a:schemeClr val="accent5"/>
                </a:solidFill>
                <a:hlinkClick r:id="rId7">
                  <a:extLst>
                    <a:ext uri="{A12FA001-AC4F-418D-AE19-62706E023703}">
                      <ahyp:hlinkClr val="tx"/>
                    </a:ext>
                  </a:extLst>
                </a:hlinkClick>
              </a:rPr>
              <a:t>EdgeList.txt</a:t>
            </a:r>
            <a:endParaRPr sz="1200">
              <a:solidFill>
                <a:schemeClr val="lt1"/>
              </a:solidFill>
            </a:endParaRPr>
          </a:p>
          <a:p>
            <a:pPr indent="-304800" lvl="1" marL="914400" rtl="0" algn="l">
              <a:lnSpc>
                <a:spcPct val="100000"/>
              </a:lnSpc>
              <a:spcBef>
                <a:spcPts val="0"/>
              </a:spcBef>
              <a:spcAft>
                <a:spcPts val="0"/>
              </a:spcAft>
              <a:buClr>
                <a:schemeClr val="lt1"/>
              </a:buClr>
              <a:buSzPts val="1200"/>
              <a:buChar char="○"/>
            </a:pPr>
            <a:r>
              <a:rPr lang="en" sz="1200">
                <a:solidFill>
                  <a:schemeClr val="lt1"/>
                </a:solidFill>
              </a:rPr>
              <a:t>6602 rows representing edges </a:t>
            </a:r>
            <a:endParaRPr sz="1200">
              <a:solidFill>
                <a:schemeClr val="lt1"/>
              </a:solidFill>
            </a:endParaRPr>
          </a:p>
          <a:p>
            <a:pPr indent="-304800" lvl="0" marL="457200" rtl="0" algn="l">
              <a:lnSpc>
                <a:spcPct val="100000"/>
              </a:lnSpc>
              <a:spcBef>
                <a:spcPts val="0"/>
              </a:spcBef>
              <a:spcAft>
                <a:spcPts val="0"/>
              </a:spcAft>
              <a:buClr>
                <a:schemeClr val="lt1"/>
              </a:buClr>
              <a:buSzPts val="1200"/>
              <a:buChar char="★"/>
            </a:pPr>
            <a:r>
              <a:rPr b="1" lang="en" sz="1200">
                <a:solidFill>
                  <a:schemeClr val="lt1"/>
                </a:solidFill>
              </a:rPr>
              <a:t>Macaque_LongDistance_Network_mapping.edgelist :</a:t>
            </a:r>
            <a:r>
              <a:rPr lang="en" sz="1200">
                <a:solidFill>
                  <a:schemeClr val="lt1"/>
                </a:solidFill>
              </a:rPr>
              <a:t> stored in </a:t>
            </a:r>
            <a:r>
              <a:rPr lang="en" sz="1200" u="sng">
                <a:solidFill>
                  <a:schemeClr val="accent5"/>
                </a:solidFill>
                <a:hlinkClick r:id="rId8">
                  <a:extLst>
                    <a:ext uri="{A12FA001-AC4F-418D-AE19-62706E023703}">
                      <ahyp:hlinkClr val="tx"/>
                    </a:ext>
                  </a:extLst>
                </a:hlinkClick>
              </a:rPr>
              <a:t>Mapping.txt</a:t>
            </a:r>
            <a:r>
              <a:rPr lang="en" sz="1200">
                <a:solidFill>
                  <a:schemeClr val="lt1"/>
                </a:solidFill>
              </a:rPr>
              <a:t> (for hierarchy)</a:t>
            </a:r>
            <a:endParaRPr sz="1200">
              <a:solidFill>
                <a:schemeClr val="lt1"/>
              </a:solidFill>
            </a:endParaRPr>
          </a:p>
          <a:p>
            <a:pPr indent="-304800" lvl="1" marL="914400" rtl="0" algn="l">
              <a:lnSpc>
                <a:spcPct val="100000"/>
              </a:lnSpc>
              <a:spcBef>
                <a:spcPts val="0"/>
              </a:spcBef>
              <a:spcAft>
                <a:spcPts val="0"/>
              </a:spcAft>
              <a:buClr>
                <a:schemeClr val="lt1"/>
              </a:buClr>
              <a:buSzPts val="1200"/>
              <a:buChar char="○"/>
            </a:pPr>
            <a:r>
              <a:rPr lang="en" sz="1200">
                <a:solidFill>
                  <a:schemeClr val="lt1"/>
                </a:solidFill>
              </a:rPr>
              <a:t>382 rows correspond to a parent-child relationship in our hierarchical brain map for 383 nodes</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457200" rtl="0" algn="l">
              <a:spcBef>
                <a:spcPts val="0"/>
              </a:spcBef>
              <a:spcAft>
                <a:spcPts val="0"/>
              </a:spcAft>
              <a:buNone/>
            </a:pPr>
            <a:r>
              <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nvSpPr>
        <p:spPr>
          <a:xfrm>
            <a:off x="2114850" y="121650"/>
            <a:ext cx="4914300" cy="5727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rgbClr val="D5A6BD"/>
                </a:solidFill>
                <a:latin typeface="Oswald"/>
                <a:ea typeface="Oswald"/>
                <a:cs typeface="Oswald"/>
                <a:sym typeface="Oswald"/>
              </a:rPr>
              <a:t>METHODOLOGY</a:t>
            </a:r>
            <a:endParaRPr b="1" sz="3000" u="sng">
              <a:solidFill>
                <a:srgbClr val="D5A6BD"/>
              </a:solidFill>
              <a:latin typeface="Oswald"/>
              <a:ea typeface="Oswald"/>
              <a:cs typeface="Oswald"/>
              <a:sym typeface="Oswald"/>
            </a:endParaRPr>
          </a:p>
        </p:txBody>
      </p:sp>
      <p:sp>
        <p:nvSpPr>
          <p:cNvPr id="68" name="Google Shape;68;p15"/>
          <p:cNvSpPr txBox="1"/>
          <p:nvPr/>
        </p:nvSpPr>
        <p:spPr>
          <a:xfrm>
            <a:off x="0" y="694350"/>
            <a:ext cx="9144000" cy="43908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chemeClr val="lt1"/>
              </a:buClr>
              <a:buSzPts val="1250"/>
              <a:buChar char="➢"/>
            </a:pPr>
            <a:r>
              <a:rPr b="1" lang="en" sz="1250">
                <a:solidFill>
                  <a:schemeClr val="lt1"/>
                </a:solidFill>
              </a:rPr>
              <a:t>Studied </a:t>
            </a:r>
            <a:r>
              <a:rPr b="1" lang="en" sz="1250">
                <a:solidFill>
                  <a:schemeClr val="lt1"/>
                </a:solidFill>
              </a:rPr>
              <a:t>Network Properties</a:t>
            </a:r>
            <a:endParaRPr b="1"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In- and out-degrees, are direct measures of how much information a vertex receives and sends</a:t>
            </a:r>
            <a:endParaRPr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Out-closeness is defined as average shortest path to every other vertex and its in-closeness as the average shortest path to it from every other vertex</a:t>
            </a:r>
            <a:endParaRPr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Betweenness centrality is defined as the number of shortest paths that pass through it &amp; PageRank was developed in the context of Web searching to find how often a vertex will be visited during random network traversal</a:t>
            </a:r>
            <a:endParaRPr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Hubs distribute information, whereas authorities aggregate information</a:t>
            </a:r>
            <a:endParaRPr sz="1250">
              <a:solidFill>
                <a:schemeClr val="lt1"/>
              </a:solidFill>
            </a:endParaRPr>
          </a:p>
          <a:p>
            <a:pPr indent="0" lvl="0" marL="0" rtl="0" algn="l">
              <a:lnSpc>
                <a:spcPct val="100000"/>
              </a:lnSpc>
              <a:spcBef>
                <a:spcPts val="0"/>
              </a:spcBef>
              <a:spcAft>
                <a:spcPts val="0"/>
              </a:spcAft>
              <a:buNone/>
            </a:pPr>
            <a:r>
              <a:t/>
            </a:r>
            <a:endParaRPr sz="1250">
              <a:solidFill>
                <a:schemeClr val="lt1"/>
              </a:solidFill>
            </a:endParaRPr>
          </a:p>
          <a:p>
            <a:pPr indent="-307975" lvl="0" marL="457200" rtl="0" algn="l">
              <a:lnSpc>
                <a:spcPct val="100000"/>
              </a:lnSpc>
              <a:spcBef>
                <a:spcPts val="0"/>
              </a:spcBef>
              <a:spcAft>
                <a:spcPts val="0"/>
              </a:spcAft>
              <a:buClr>
                <a:schemeClr val="lt1"/>
              </a:buClr>
              <a:buSzPts val="1250"/>
              <a:buChar char="➢"/>
            </a:pPr>
            <a:r>
              <a:rPr b="1" lang="en" sz="1250">
                <a:solidFill>
                  <a:schemeClr val="lt1"/>
                </a:solidFill>
              </a:rPr>
              <a:t>Plotted Degree Distribution</a:t>
            </a:r>
            <a:endParaRPr b="1" sz="1250">
              <a:solidFill>
                <a:schemeClr val="lt1"/>
              </a:solidFill>
            </a:endParaRPr>
          </a:p>
          <a:p>
            <a:pPr indent="-307975" lvl="1" marL="914400" rtl="0" algn="l">
              <a:lnSpc>
                <a:spcPct val="100000"/>
              </a:lnSpc>
              <a:spcBef>
                <a:spcPts val="0"/>
              </a:spcBef>
              <a:spcAft>
                <a:spcPts val="0"/>
              </a:spcAft>
              <a:buClr>
                <a:schemeClr val="lt1"/>
              </a:buClr>
              <a:buSzPts val="1250"/>
              <a:buChar char="○"/>
            </a:pPr>
            <a:r>
              <a:rPr lang="en" sz="1250">
                <a:solidFill>
                  <a:schemeClr val="lt1"/>
                </a:solidFill>
              </a:rPr>
              <a:t>The tail behavior of the frequency distribution of degrees tells us how connectivity is spread among vertices</a:t>
            </a:r>
            <a:endParaRPr sz="1250">
              <a:solidFill>
                <a:schemeClr val="lt1"/>
              </a:solidFill>
            </a:endParaRPr>
          </a:p>
          <a:p>
            <a:pPr indent="-307975" lvl="1" marL="914400" rtl="0" algn="l">
              <a:lnSpc>
                <a:spcPct val="100000"/>
              </a:lnSpc>
              <a:spcBef>
                <a:spcPts val="0"/>
              </a:spcBef>
              <a:spcAft>
                <a:spcPts val="0"/>
              </a:spcAft>
              <a:buClr>
                <a:schemeClr val="lt1"/>
              </a:buClr>
              <a:buSzPts val="1250"/>
              <a:buChar char="○"/>
            </a:pPr>
            <a:r>
              <a:rPr lang="en" sz="1250">
                <a:solidFill>
                  <a:schemeClr val="lt1"/>
                </a:solidFill>
              </a:rPr>
              <a:t>A scale-free network follows a power law</a:t>
            </a:r>
            <a:endParaRPr sz="1250">
              <a:solidFill>
                <a:schemeClr val="lt1"/>
              </a:solidFill>
            </a:endParaRPr>
          </a:p>
          <a:p>
            <a:pPr indent="-307975" lvl="1" marL="914400" rtl="0" algn="l">
              <a:lnSpc>
                <a:spcPct val="100000"/>
              </a:lnSpc>
              <a:spcBef>
                <a:spcPts val="0"/>
              </a:spcBef>
              <a:spcAft>
                <a:spcPts val="0"/>
              </a:spcAft>
              <a:buClr>
                <a:schemeClr val="lt1"/>
              </a:buClr>
              <a:buSzPts val="1250"/>
              <a:buChar char="○"/>
            </a:pPr>
            <a:r>
              <a:rPr lang="en" sz="1250">
                <a:solidFill>
                  <a:schemeClr val="lt1"/>
                </a:solidFill>
              </a:rPr>
              <a:t>The World-Wide Web, the Internet, some social networks, &amp; the metabolic networks are all scale-free, whereas power grids, air traffic networks, and collaboration networks of company directors are all exponential</a:t>
            </a:r>
            <a:endParaRPr sz="1250">
              <a:solidFill>
                <a:schemeClr val="lt1"/>
              </a:solidFill>
            </a:endParaRPr>
          </a:p>
          <a:p>
            <a:pPr indent="0" lvl="0" marL="914400" rtl="0" algn="l">
              <a:lnSpc>
                <a:spcPct val="100000"/>
              </a:lnSpc>
              <a:spcBef>
                <a:spcPts val="0"/>
              </a:spcBef>
              <a:spcAft>
                <a:spcPts val="0"/>
              </a:spcAft>
              <a:buNone/>
            </a:pPr>
            <a:r>
              <a:t/>
            </a:r>
            <a:endParaRPr sz="1250">
              <a:solidFill>
                <a:schemeClr val="lt1"/>
              </a:solidFill>
            </a:endParaRPr>
          </a:p>
          <a:p>
            <a:pPr indent="-307975" lvl="0" marL="457200" rtl="0" algn="l">
              <a:spcBef>
                <a:spcPts val="0"/>
              </a:spcBef>
              <a:spcAft>
                <a:spcPts val="0"/>
              </a:spcAft>
              <a:buClr>
                <a:schemeClr val="lt1"/>
              </a:buClr>
              <a:buSzPts val="1250"/>
              <a:buChar char="➢"/>
            </a:pPr>
            <a:r>
              <a:rPr b="1" lang="en" sz="1250">
                <a:solidFill>
                  <a:schemeClr val="lt1"/>
                </a:solidFill>
              </a:rPr>
              <a:t>Found the Innermost Core</a:t>
            </a:r>
            <a:endParaRPr b="1"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The innermost core is deeply nested, such that each vertex in the innermost core touches at least 29 other vertices and the innermost core has 122 vertices</a:t>
            </a:r>
            <a:endParaRPr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There are 2,872 edges from the innermost core to itself, 1,707 edges from the crust to the innermost core, and 1,230 edges from the innermost core to the crust</a:t>
            </a:r>
            <a:endParaRPr sz="1250">
              <a:solidFill>
                <a:schemeClr val="lt1"/>
              </a:solidFill>
            </a:endParaRPr>
          </a:p>
          <a:p>
            <a:pPr indent="-307975" lvl="1" marL="914400" rtl="0" algn="l">
              <a:spcBef>
                <a:spcPts val="0"/>
              </a:spcBef>
              <a:spcAft>
                <a:spcPts val="0"/>
              </a:spcAft>
              <a:buClr>
                <a:schemeClr val="lt1"/>
              </a:buClr>
              <a:buSzPts val="1250"/>
              <a:buChar char="○"/>
            </a:pPr>
            <a:r>
              <a:rPr lang="en" sz="1250">
                <a:solidFill>
                  <a:schemeClr val="lt1"/>
                </a:solidFill>
              </a:rPr>
              <a:t>88% of edges either originate or terminate from it and it contains 32% of the vertices in the core</a:t>
            </a:r>
            <a:endParaRPr sz="1250">
              <a:solidFill>
                <a:schemeClr val="lt1"/>
              </a:solidFill>
            </a:endParaRPr>
          </a:p>
          <a:p>
            <a:pPr indent="0" lvl="0" marL="457200" rtl="0" algn="l">
              <a:lnSpc>
                <a:spcPct val="100000"/>
              </a:lnSpc>
              <a:spcBef>
                <a:spcPts val="0"/>
              </a:spcBef>
              <a:spcAft>
                <a:spcPts val="0"/>
              </a:spcAft>
              <a:buNone/>
            </a:pPr>
            <a:r>
              <a:t/>
            </a:r>
            <a:endParaRPr sz="125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1234800" y="189025"/>
            <a:ext cx="6674400" cy="5727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rgbClr val="D5A6BD"/>
                </a:solidFill>
                <a:latin typeface="Oswald"/>
                <a:ea typeface="Oswald"/>
                <a:cs typeface="Oswald"/>
                <a:sym typeface="Oswald"/>
              </a:rPr>
              <a:t>CHARACTERISTICS </a:t>
            </a:r>
            <a:r>
              <a:rPr b="1" lang="en" sz="3000" u="sng">
                <a:solidFill>
                  <a:srgbClr val="D5A6BD"/>
                </a:solidFill>
                <a:latin typeface="Oswald"/>
                <a:ea typeface="Oswald"/>
                <a:cs typeface="Oswald"/>
                <a:sym typeface="Oswald"/>
              </a:rPr>
              <a:t>STUDIED</a:t>
            </a:r>
            <a:endParaRPr b="1" sz="3000" u="sng">
              <a:solidFill>
                <a:srgbClr val="D5A6BD"/>
              </a:solidFill>
              <a:latin typeface="Oswald"/>
              <a:ea typeface="Oswald"/>
              <a:cs typeface="Oswald"/>
              <a:sym typeface="Oswald"/>
            </a:endParaRPr>
          </a:p>
        </p:txBody>
      </p:sp>
      <p:sp>
        <p:nvSpPr>
          <p:cNvPr id="74" name="Google Shape;74;p16"/>
          <p:cNvSpPr txBox="1"/>
          <p:nvPr/>
        </p:nvSpPr>
        <p:spPr>
          <a:xfrm>
            <a:off x="305700" y="761725"/>
            <a:ext cx="8732100" cy="4235400"/>
          </a:xfrm>
          <a:prstGeom prst="rect">
            <a:avLst/>
          </a:prstGeom>
          <a:noFill/>
          <a:ln>
            <a:noFill/>
          </a:ln>
        </p:spPr>
        <p:txBody>
          <a:bodyPr anchorCtr="0" anchor="t" bIns="91425" lIns="91425" spcFirstLastPara="1" rIns="91425" wrap="square" tIns="91425">
            <a:noAutofit/>
          </a:bodyPr>
          <a:lstStyle/>
          <a:p>
            <a:pPr indent="-307975" lvl="0" marL="457200" rtl="0" algn="l">
              <a:lnSpc>
                <a:spcPct val="150000"/>
              </a:lnSpc>
              <a:spcBef>
                <a:spcPts val="1400"/>
              </a:spcBef>
              <a:spcAft>
                <a:spcPts val="0"/>
              </a:spcAft>
              <a:buClr>
                <a:srgbClr val="FFFFFF"/>
              </a:buClr>
              <a:buSzPts val="1250"/>
              <a:buChar char="★"/>
            </a:pPr>
            <a:r>
              <a:rPr b="1" lang="en" sz="1250">
                <a:solidFill>
                  <a:schemeClr val="lt1"/>
                </a:solidFill>
              </a:rPr>
              <a:t>In-degree </a:t>
            </a:r>
            <a:r>
              <a:rPr lang="en" sz="1250">
                <a:solidFill>
                  <a:schemeClr val="lt1"/>
                </a:solidFill>
              </a:rPr>
              <a:t>: The node in-degree is the number of edges pointing in to the node</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In-closeness</a:t>
            </a:r>
            <a:r>
              <a:rPr lang="en" sz="1250">
                <a:solidFill>
                  <a:schemeClr val="lt1"/>
                </a:solidFill>
              </a:rPr>
              <a:t> : Closeness centrality of a node </a:t>
            </a:r>
            <a:r>
              <a:rPr i="1" lang="en" sz="1250">
                <a:solidFill>
                  <a:schemeClr val="lt1"/>
                </a:solidFill>
              </a:rPr>
              <a:t>u</a:t>
            </a:r>
            <a:r>
              <a:rPr lang="en" sz="1250">
                <a:solidFill>
                  <a:schemeClr val="lt1"/>
                </a:solidFill>
              </a:rPr>
              <a:t> is the reciprocal of the sum of the shortest path distances from </a:t>
            </a:r>
            <a:r>
              <a:rPr i="1" lang="en" sz="1250">
                <a:solidFill>
                  <a:schemeClr val="lt1"/>
                </a:solidFill>
              </a:rPr>
              <a:t>u</a:t>
            </a:r>
            <a:r>
              <a:rPr lang="en" sz="1250">
                <a:solidFill>
                  <a:schemeClr val="lt1"/>
                </a:solidFill>
              </a:rPr>
              <a:t> to all </a:t>
            </a:r>
            <a:r>
              <a:rPr i="1" lang="en" sz="1250">
                <a:solidFill>
                  <a:schemeClr val="lt1"/>
                </a:solidFill>
              </a:rPr>
              <a:t>n -1</a:t>
            </a:r>
            <a:r>
              <a:rPr lang="en" sz="1250">
                <a:solidFill>
                  <a:schemeClr val="lt1"/>
                </a:solidFill>
              </a:rPr>
              <a:t> other nodes</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Authorities</a:t>
            </a:r>
            <a:r>
              <a:rPr lang="en" sz="1250">
                <a:solidFill>
                  <a:schemeClr val="lt1"/>
                </a:solidFill>
              </a:rPr>
              <a:t> : Authorities estimates the node value based on the incoming links</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Out-degree</a:t>
            </a:r>
            <a:r>
              <a:rPr lang="en" sz="1250">
                <a:solidFill>
                  <a:schemeClr val="lt1"/>
                </a:solidFill>
              </a:rPr>
              <a:t> : The node out-degree is the number of edges pointing out of the node</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Out-closeness</a:t>
            </a:r>
            <a:r>
              <a:rPr lang="en" sz="1250">
                <a:solidFill>
                  <a:schemeClr val="lt1"/>
                </a:solidFill>
              </a:rPr>
              <a:t> : Closeness centrality of a node </a:t>
            </a:r>
            <a:r>
              <a:rPr i="1" lang="en" sz="1250">
                <a:solidFill>
                  <a:schemeClr val="lt1"/>
                </a:solidFill>
              </a:rPr>
              <a:t>u</a:t>
            </a:r>
            <a:r>
              <a:rPr lang="en" sz="1250">
                <a:solidFill>
                  <a:schemeClr val="lt1"/>
                </a:solidFill>
              </a:rPr>
              <a:t> is the reciprocal of the sum of the shortest path distances from </a:t>
            </a:r>
            <a:r>
              <a:rPr i="1" lang="en" sz="1250">
                <a:solidFill>
                  <a:schemeClr val="lt1"/>
                </a:solidFill>
              </a:rPr>
              <a:t>u</a:t>
            </a:r>
            <a:r>
              <a:rPr lang="en" sz="1250">
                <a:solidFill>
                  <a:schemeClr val="lt1"/>
                </a:solidFill>
              </a:rPr>
              <a:t> to all </a:t>
            </a:r>
            <a:r>
              <a:rPr i="1" lang="en" sz="1250">
                <a:solidFill>
                  <a:schemeClr val="lt1"/>
                </a:solidFill>
              </a:rPr>
              <a:t>n -1</a:t>
            </a:r>
            <a:r>
              <a:rPr lang="en" sz="1250">
                <a:solidFill>
                  <a:schemeClr val="lt1"/>
                </a:solidFill>
              </a:rPr>
              <a:t> other nodes</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Hubs</a:t>
            </a:r>
            <a:r>
              <a:rPr lang="en" sz="1250">
                <a:solidFill>
                  <a:schemeClr val="lt1"/>
                </a:solidFill>
              </a:rPr>
              <a:t> : Hubs estimates the node value based on outgoing links</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Betweenness</a:t>
            </a:r>
            <a:r>
              <a:rPr lang="en" sz="1250">
                <a:solidFill>
                  <a:schemeClr val="lt1"/>
                </a:solidFill>
              </a:rPr>
              <a:t> : Betweenness centrality of a node </a:t>
            </a:r>
            <a:r>
              <a:rPr i="1" lang="en" sz="1250">
                <a:solidFill>
                  <a:schemeClr val="lt1"/>
                </a:solidFill>
              </a:rPr>
              <a:t>v</a:t>
            </a:r>
            <a:r>
              <a:rPr lang="en" sz="1250">
                <a:solidFill>
                  <a:schemeClr val="lt1"/>
                </a:solidFill>
              </a:rPr>
              <a:t> is the sum of the fraction of all-pairs shortest paths that pass through </a:t>
            </a:r>
            <a:r>
              <a:rPr i="1" lang="en" sz="1250">
                <a:solidFill>
                  <a:schemeClr val="lt1"/>
                </a:solidFill>
              </a:rPr>
              <a:t>v</a:t>
            </a:r>
            <a:endParaRPr i="1"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PageRank</a:t>
            </a:r>
            <a:r>
              <a:rPr lang="en" sz="1250">
                <a:solidFill>
                  <a:schemeClr val="lt1"/>
                </a:solidFill>
              </a:rPr>
              <a:t> : PageRank computes a ranking of the nodes in the graph G based on the structure of the incoming links</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Assortativity</a:t>
            </a:r>
            <a:r>
              <a:rPr lang="en" sz="1250">
                <a:solidFill>
                  <a:schemeClr val="lt1"/>
                </a:solidFill>
              </a:rPr>
              <a:t> : Assortativity measures the similarity of connections in the graph with respect to the node degree</a:t>
            </a:r>
            <a:endParaRPr sz="1250">
              <a:solidFill>
                <a:schemeClr val="lt1"/>
              </a:solidFill>
            </a:endParaRPr>
          </a:p>
          <a:p>
            <a:pPr indent="-307975" lvl="0" marL="457200" rtl="0" algn="l">
              <a:lnSpc>
                <a:spcPct val="150000"/>
              </a:lnSpc>
              <a:spcBef>
                <a:spcPts val="0"/>
              </a:spcBef>
              <a:spcAft>
                <a:spcPts val="0"/>
              </a:spcAft>
              <a:buClr>
                <a:schemeClr val="lt1"/>
              </a:buClr>
              <a:buSzPts val="1250"/>
              <a:buChar char="★"/>
            </a:pPr>
            <a:r>
              <a:rPr b="1" lang="en" sz="1250">
                <a:solidFill>
                  <a:schemeClr val="lt1"/>
                </a:solidFill>
              </a:rPr>
              <a:t>Shortest Path Length</a:t>
            </a:r>
            <a:r>
              <a:rPr lang="en" sz="1250">
                <a:solidFill>
                  <a:schemeClr val="lt1"/>
                </a:solidFill>
              </a:rPr>
              <a:t> </a:t>
            </a:r>
            <a:r>
              <a:rPr lang="en" sz="1250">
                <a:solidFill>
                  <a:schemeClr val="lt1"/>
                </a:solidFill>
              </a:rPr>
              <a:t>: The average shortest path length is where </a:t>
            </a:r>
            <a:r>
              <a:rPr i="1" lang="en" sz="1250">
                <a:solidFill>
                  <a:schemeClr val="lt1"/>
                </a:solidFill>
              </a:rPr>
              <a:t>V</a:t>
            </a:r>
            <a:r>
              <a:rPr lang="en" sz="1250">
                <a:solidFill>
                  <a:schemeClr val="lt1"/>
                </a:solidFill>
              </a:rPr>
              <a:t> is the set of nodes in </a:t>
            </a:r>
            <a:r>
              <a:rPr i="1" lang="en" sz="1250">
                <a:solidFill>
                  <a:schemeClr val="lt1"/>
                </a:solidFill>
              </a:rPr>
              <a:t>G, d(s, t)</a:t>
            </a:r>
            <a:r>
              <a:rPr lang="en" sz="1250">
                <a:solidFill>
                  <a:schemeClr val="lt1"/>
                </a:solidFill>
              </a:rPr>
              <a:t> is the shortest path from </a:t>
            </a:r>
            <a:r>
              <a:rPr i="1" lang="en" sz="1250">
                <a:solidFill>
                  <a:schemeClr val="lt1"/>
                </a:solidFill>
              </a:rPr>
              <a:t>s</a:t>
            </a:r>
            <a:r>
              <a:rPr lang="en" sz="1250">
                <a:solidFill>
                  <a:schemeClr val="lt1"/>
                </a:solidFill>
              </a:rPr>
              <a:t> to </a:t>
            </a:r>
            <a:r>
              <a:rPr i="1" lang="en" sz="1250">
                <a:solidFill>
                  <a:schemeClr val="lt1"/>
                </a:solidFill>
              </a:rPr>
              <a:t>t</a:t>
            </a:r>
            <a:r>
              <a:rPr lang="en" sz="1250">
                <a:solidFill>
                  <a:schemeClr val="lt1"/>
                </a:solidFill>
              </a:rPr>
              <a:t>, and </a:t>
            </a:r>
            <a:r>
              <a:rPr i="1" lang="en" sz="1250">
                <a:solidFill>
                  <a:schemeClr val="lt1"/>
                </a:solidFill>
              </a:rPr>
              <a:t>n </a:t>
            </a:r>
            <a:r>
              <a:rPr lang="en" sz="1250">
                <a:solidFill>
                  <a:schemeClr val="lt1"/>
                </a:solidFill>
              </a:rPr>
              <a:t>is the number of nodes in </a:t>
            </a:r>
            <a:r>
              <a:rPr i="1" lang="en" sz="1250">
                <a:solidFill>
                  <a:schemeClr val="lt1"/>
                </a:solidFill>
              </a:rPr>
              <a:t>G</a:t>
            </a:r>
            <a:r>
              <a:rPr lang="en" sz="1250">
                <a:solidFill>
                  <a:schemeClr val="lt1"/>
                </a:solidFill>
              </a:rPr>
              <a:t>.</a:t>
            </a:r>
            <a:endParaRPr sz="1250">
              <a:solidFill>
                <a:schemeClr val="lt1"/>
              </a:solidFill>
            </a:endParaRPr>
          </a:p>
          <a:p>
            <a:pPr indent="0" lvl="0" marL="0" rtl="0" algn="l">
              <a:spcBef>
                <a:spcPts val="0"/>
              </a:spcBef>
              <a:spcAft>
                <a:spcPts val="0"/>
              </a:spcAft>
              <a:buNone/>
            </a:pPr>
            <a:r>
              <a:t/>
            </a:r>
            <a:endParaRPr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nvSpPr>
        <p:spPr>
          <a:xfrm>
            <a:off x="2556750" y="0"/>
            <a:ext cx="4030500" cy="5727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u="sng">
                <a:solidFill>
                  <a:srgbClr val="3D85C6"/>
                </a:solidFill>
                <a:latin typeface="Oswald"/>
                <a:ea typeface="Oswald"/>
                <a:cs typeface="Oswald"/>
                <a:sym typeface="Oswald"/>
              </a:rPr>
              <a:t>RESULTS</a:t>
            </a:r>
            <a:endParaRPr b="1" sz="3000" u="sng">
              <a:solidFill>
                <a:schemeClr val="accent1"/>
              </a:solidFill>
              <a:latin typeface="Oswald"/>
              <a:ea typeface="Oswald"/>
              <a:cs typeface="Oswald"/>
              <a:sym typeface="Oswald"/>
            </a:endParaRPr>
          </a:p>
        </p:txBody>
      </p:sp>
      <p:graphicFrame>
        <p:nvGraphicFramePr>
          <p:cNvPr id="80" name="Google Shape;80;p17"/>
          <p:cNvGraphicFramePr/>
          <p:nvPr/>
        </p:nvGraphicFramePr>
        <p:xfrm>
          <a:off x="159750" y="572700"/>
          <a:ext cx="3000000" cy="3000000"/>
        </p:xfrm>
        <a:graphic>
          <a:graphicData uri="http://schemas.openxmlformats.org/drawingml/2006/table">
            <a:tbl>
              <a:tblPr>
                <a:noFill/>
                <a:tableStyleId>{883DE6BA-A0FC-42FA-9B68-06E54EBDA757}</a:tableStyleId>
              </a:tblPr>
              <a:tblGrid>
                <a:gridCol w="1199725"/>
                <a:gridCol w="949975"/>
                <a:gridCol w="1074850"/>
                <a:gridCol w="1074850"/>
                <a:gridCol w="1074850"/>
              </a:tblGrid>
              <a:tr h="311000">
                <a:tc>
                  <a:txBody>
                    <a:bodyPr/>
                    <a:lstStyle/>
                    <a:p>
                      <a:pPr indent="0" lvl="0" marL="0" rtl="0" algn="l">
                        <a:spcBef>
                          <a:spcPts val="0"/>
                        </a:spcBef>
                        <a:spcAft>
                          <a:spcPts val="0"/>
                        </a:spcAft>
                        <a:buNone/>
                      </a:pPr>
                      <a:r>
                        <a:rPr b="1" lang="en" sz="900">
                          <a:solidFill>
                            <a:srgbClr val="FFFFFF"/>
                          </a:solidFill>
                        </a:rPr>
                        <a:t>CHARACTERISTIC</a:t>
                      </a:r>
                      <a:endParaRPr b="1"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PROPERTY</a:t>
                      </a:r>
                      <a:endParaRPr b="1" sz="10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ctr">
                        <a:spcBef>
                          <a:spcPts val="0"/>
                        </a:spcBef>
                        <a:spcAft>
                          <a:spcPts val="0"/>
                        </a:spcAft>
                        <a:buNone/>
                      </a:pPr>
                      <a:r>
                        <a:rPr b="1" lang="en" sz="1100">
                          <a:solidFill>
                            <a:srgbClr val="FFFFFF"/>
                          </a:solidFill>
                        </a:rPr>
                        <a:t>TOP 15 NODES</a:t>
                      </a:r>
                      <a:endParaRPr b="1" sz="11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443100">
                <a:tc rowSpan="3">
                  <a:txBody>
                    <a:bodyPr/>
                    <a:lstStyle/>
                    <a:p>
                      <a:pPr indent="0" lvl="0" marL="0" rtl="0" algn="ctr">
                        <a:lnSpc>
                          <a:spcPct val="115000"/>
                        </a:lnSpc>
                        <a:spcBef>
                          <a:spcPts val="1800"/>
                        </a:spcBef>
                        <a:spcAft>
                          <a:spcPts val="0"/>
                        </a:spcAft>
                        <a:buClr>
                          <a:schemeClr val="dk1"/>
                        </a:buClr>
                        <a:buSzPts val="1100"/>
                        <a:buFont typeface="Arial"/>
                        <a:buNone/>
                      </a:pPr>
                      <a:r>
                        <a:rPr b="1" lang="en" sz="1200">
                          <a:solidFill>
                            <a:srgbClr val="FFFFFF"/>
                          </a:solidFill>
                        </a:rPr>
                        <a:t>Integrator</a:t>
                      </a:r>
                      <a:endParaRPr b="1" sz="1200">
                        <a:solidFill>
                          <a:srgbClr val="FFFFFF"/>
                        </a:solidFill>
                      </a:endParaRPr>
                    </a:p>
                    <a:p>
                      <a:pPr indent="0" lvl="0" marL="0" rtl="0" algn="l">
                        <a:spcBef>
                          <a:spcPts val="400"/>
                        </a:spcBef>
                        <a:spcAft>
                          <a:spcPts val="0"/>
                        </a:spcAft>
                        <a:buNone/>
                      </a:pPr>
                      <a:r>
                        <a:t/>
                      </a:r>
                      <a:endParaRPr sz="9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a:txBody>
                    <a:bodyPr/>
                    <a:lstStyle/>
                    <a:p>
                      <a:pPr indent="0" lvl="0" marL="0" rtl="0" algn="ctr">
                        <a:lnSpc>
                          <a:spcPct val="115000"/>
                        </a:lnSpc>
                        <a:spcBef>
                          <a:spcPts val="1400"/>
                        </a:spcBef>
                        <a:spcAft>
                          <a:spcPts val="400"/>
                        </a:spcAft>
                        <a:buNone/>
                      </a:pPr>
                      <a:r>
                        <a:rPr b="1" lang="en" sz="1100">
                          <a:solidFill>
                            <a:srgbClr val="FFFFFF"/>
                          </a:solidFill>
                        </a:rPr>
                        <a:t>In-degree</a:t>
                      </a:r>
                      <a:endParaRPr b="1" sz="11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None/>
                      </a:pPr>
                      <a:r>
                        <a:rPr lang="en" sz="900">
                          <a:solidFill>
                            <a:srgbClr val="FFFFFF"/>
                          </a:solidFill>
                        </a:rPr>
                        <a:t>32, 46, 12o, 12l, 11, 24, (F7, 14), 8A, LIP, (13a, MD), (13,</a:t>
                      </a:r>
                      <a:r>
                        <a:rPr lang="en" sz="900">
                          <a:solidFill>
                            <a:srgbClr val="FFFFFF"/>
                          </a:solidFill>
                        </a:rPr>
                        <a:t> </a:t>
                      </a:r>
                      <a:r>
                        <a:rPr lang="en" sz="900">
                          <a:solidFill>
                            <a:srgbClr val="FFFFFF"/>
                          </a:solidFill>
                        </a:rPr>
                        <a:t>F2), PIT</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444300">
                <a:tc vMerge="1"/>
                <a:tc>
                  <a:txBody>
                    <a:bodyPr/>
                    <a:lstStyle/>
                    <a:p>
                      <a:pPr indent="0" lvl="0" marL="0" rtl="0" algn="ctr">
                        <a:lnSpc>
                          <a:spcPct val="115000"/>
                        </a:lnSpc>
                        <a:spcBef>
                          <a:spcPts val="1400"/>
                        </a:spcBef>
                        <a:spcAft>
                          <a:spcPts val="400"/>
                        </a:spcAft>
                        <a:buNone/>
                      </a:pPr>
                      <a:r>
                        <a:rPr b="1" lang="en" sz="950">
                          <a:solidFill>
                            <a:srgbClr val="FFFFFF"/>
                          </a:solidFill>
                        </a:rPr>
                        <a:t>In-closeness</a:t>
                      </a:r>
                      <a:endParaRPr b="1" sz="95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Clr>
                          <a:schemeClr val="dk1"/>
                        </a:buClr>
                        <a:buSzPts val="1100"/>
                        <a:buFont typeface="Arial"/>
                        <a:buNone/>
                      </a:pPr>
                      <a:r>
                        <a:rPr lang="en" sz="900">
                          <a:solidFill>
                            <a:srgbClr val="FFFFFF"/>
                          </a:solidFill>
                        </a:rPr>
                        <a:t>46, 12o, (32, 11), 24, 12l, MD, 8A, Cd, 23c, 8B, F7, LIP, (9, 6M)</a:t>
                      </a:r>
                      <a:endParaRPr sz="900">
                        <a:solidFill>
                          <a:srgbClr val="FFFFFF"/>
                        </a:solidFill>
                      </a:endParaRPr>
                    </a:p>
                    <a:p>
                      <a:pPr indent="0" lvl="0" marL="0" rtl="0" algn="l">
                        <a:spcBef>
                          <a:spcPts val="0"/>
                        </a:spcBef>
                        <a:spcAft>
                          <a:spcPts val="0"/>
                        </a:spcAft>
                        <a:buNone/>
                      </a:pPr>
                      <a:r>
                        <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311000">
                <a:tc vMerge="1"/>
                <a:tc>
                  <a:txBody>
                    <a:bodyPr/>
                    <a:lstStyle/>
                    <a:p>
                      <a:pPr indent="0" lvl="0" marL="0" rtl="0" algn="ctr">
                        <a:spcBef>
                          <a:spcPts val="0"/>
                        </a:spcBef>
                        <a:spcAft>
                          <a:spcPts val="0"/>
                        </a:spcAft>
                        <a:buNone/>
                      </a:pPr>
                      <a:r>
                        <a:rPr b="1" lang="en" sz="1000">
                          <a:solidFill>
                            <a:srgbClr val="FFFFFF"/>
                          </a:solidFill>
                        </a:rPr>
                        <a:t>Authorities</a:t>
                      </a:r>
                      <a:endParaRPr b="1" sz="10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None/>
                      </a:pPr>
                      <a:r>
                        <a:rPr lang="en" sz="900">
                          <a:solidFill>
                            <a:srgbClr val="FFFFFF"/>
                          </a:solidFill>
                        </a:rPr>
                        <a:t>32, 12o, 46, 12l, 11, 24, 14, F7, MD, 9, 8A, 8B, LIP, 10, 23c</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311000">
                <a:tc rowSpan="3">
                  <a:txBody>
                    <a:bodyPr/>
                    <a:lstStyle/>
                    <a:p>
                      <a:pPr indent="0" lvl="0" marL="0" rtl="0" algn="ctr">
                        <a:spcBef>
                          <a:spcPts val="0"/>
                        </a:spcBef>
                        <a:spcAft>
                          <a:spcPts val="0"/>
                        </a:spcAft>
                        <a:buNone/>
                      </a:pPr>
                      <a:r>
                        <a:rPr b="1" lang="en" sz="1200">
                          <a:solidFill>
                            <a:srgbClr val="FFFFFF"/>
                          </a:solidFill>
                        </a:rPr>
                        <a:t>Distributor</a:t>
                      </a:r>
                      <a:endParaRPr b="1" sz="12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FFFFFF"/>
                          </a:solidFill>
                        </a:rPr>
                        <a:t>Out-degree</a:t>
                      </a:r>
                      <a:endParaRPr b="1" sz="10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None/>
                      </a:pPr>
                      <a:r>
                        <a:rPr lang="en" sz="900">
                          <a:solidFill>
                            <a:srgbClr val="FFFFFF"/>
                          </a:solidFill>
                        </a:rPr>
                        <a:t>46, 24, TF, 9, 13, 13a, (TH, TE), LIP, PGm, V2, 32, L#2, 36, PIT</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444300">
                <a:tc vMerge="1"/>
                <a:tc>
                  <a:txBody>
                    <a:bodyPr/>
                    <a:lstStyle/>
                    <a:p>
                      <a:pPr indent="0" lvl="0" marL="0" rtl="0" algn="ctr">
                        <a:spcBef>
                          <a:spcPts val="0"/>
                        </a:spcBef>
                        <a:spcAft>
                          <a:spcPts val="0"/>
                        </a:spcAft>
                        <a:buNone/>
                      </a:pPr>
                      <a:r>
                        <a:rPr b="1" lang="en" sz="800">
                          <a:solidFill>
                            <a:srgbClr val="FFFFFF"/>
                          </a:solidFill>
                        </a:rPr>
                        <a:t>Out-closeness</a:t>
                      </a:r>
                      <a:endParaRPr b="1" sz="8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Clr>
                          <a:schemeClr val="dk1"/>
                        </a:buClr>
                        <a:buSzPts val="1100"/>
                        <a:buFont typeface="Arial"/>
                        <a:buNone/>
                      </a:pPr>
                      <a:r>
                        <a:rPr lang="en" sz="900">
                          <a:solidFill>
                            <a:srgbClr val="FFFFFF"/>
                          </a:solidFill>
                        </a:rPr>
                        <a:t>46, 24, TF, TE, 9, TH, LIP, PGm, 45, 23, PM#3, 12, Idg, 13, L#2</a:t>
                      </a:r>
                      <a:endParaRPr sz="900">
                        <a:solidFill>
                          <a:srgbClr val="FFFFFF"/>
                        </a:solidFill>
                      </a:endParaRPr>
                    </a:p>
                    <a:p>
                      <a:pPr indent="0" lvl="0" marL="0" rtl="0" algn="l">
                        <a:spcBef>
                          <a:spcPts val="0"/>
                        </a:spcBef>
                        <a:spcAft>
                          <a:spcPts val="0"/>
                        </a:spcAft>
                        <a:buNone/>
                      </a:pPr>
                      <a:r>
                        <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444300">
                <a:tc vMerge="1"/>
                <a:tc>
                  <a:txBody>
                    <a:bodyPr/>
                    <a:lstStyle/>
                    <a:p>
                      <a:pPr indent="0" lvl="0" marL="0" rtl="0" algn="ctr">
                        <a:spcBef>
                          <a:spcPts val="0"/>
                        </a:spcBef>
                        <a:spcAft>
                          <a:spcPts val="0"/>
                        </a:spcAft>
                        <a:buNone/>
                      </a:pPr>
                      <a:r>
                        <a:rPr b="1" lang="en" sz="1000">
                          <a:solidFill>
                            <a:srgbClr val="FFFFFF"/>
                          </a:solidFill>
                        </a:rPr>
                        <a:t>Hubs</a:t>
                      </a:r>
                      <a:endParaRPr b="1" sz="10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Clr>
                          <a:schemeClr val="dk1"/>
                        </a:buClr>
                        <a:buSzPts val="1100"/>
                        <a:buFont typeface="Arial"/>
                        <a:buNone/>
                      </a:pPr>
                      <a:r>
                        <a:rPr lang="en" sz="900">
                          <a:solidFill>
                            <a:srgbClr val="FFFFFF"/>
                          </a:solidFill>
                        </a:rPr>
                        <a:t>46, 24, 9, TF, TE, TH, 13, 32, 12, 23, 45, PM#3, 10, 13a, Idg</a:t>
                      </a:r>
                      <a:endParaRPr sz="900">
                        <a:solidFill>
                          <a:srgbClr val="FFFFFF"/>
                        </a:solidFill>
                      </a:endParaRPr>
                    </a:p>
                    <a:p>
                      <a:pPr indent="0" lvl="0" marL="0" rtl="0" algn="l">
                        <a:spcBef>
                          <a:spcPts val="0"/>
                        </a:spcBef>
                        <a:spcAft>
                          <a:spcPts val="0"/>
                        </a:spcAft>
                        <a:buNone/>
                      </a:pPr>
                      <a:r>
                        <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444300">
                <a:tc rowSpan="2">
                  <a:txBody>
                    <a:bodyPr/>
                    <a:lstStyle/>
                    <a:p>
                      <a:pPr indent="0" lvl="0" marL="0" rtl="0" algn="ctr">
                        <a:spcBef>
                          <a:spcPts val="0"/>
                        </a:spcBef>
                        <a:spcAft>
                          <a:spcPts val="0"/>
                        </a:spcAft>
                        <a:buNone/>
                      </a:pPr>
                      <a:r>
                        <a:rPr b="1" lang="en" sz="1200">
                          <a:solidFill>
                            <a:srgbClr val="FFFFFF"/>
                          </a:solidFill>
                        </a:rPr>
                        <a:t>Intermediary</a:t>
                      </a:r>
                      <a:endParaRPr b="1" sz="12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Betweenness</a:t>
                      </a:r>
                      <a:endParaRPr b="1" sz="9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Clr>
                          <a:schemeClr val="dk1"/>
                        </a:buClr>
                        <a:buSzPts val="1100"/>
                        <a:buFont typeface="Arial"/>
                        <a:buNone/>
                      </a:pPr>
                      <a:r>
                        <a:rPr lang="en" sz="900">
                          <a:solidFill>
                            <a:srgbClr val="FFFFFF"/>
                          </a:solidFill>
                        </a:rPr>
                        <a:t>24, 46, LIP, 13a, MD, 32, PIT, TF, 13, PS, V2, TE, (PGm, 7b), 9</a:t>
                      </a:r>
                      <a:endParaRPr sz="900">
                        <a:solidFill>
                          <a:srgbClr val="FFFFFF"/>
                        </a:solidFill>
                      </a:endParaRPr>
                    </a:p>
                    <a:p>
                      <a:pPr indent="0" lvl="0" marL="0" rtl="0" algn="l">
                        <a:spcBef>
                          <a:spcPts val="0"/>
                        </a:spcBef>
                        <a:spcAft>
                          <a:spcPts val="0"/>
                        </a:spcAft>
                        <a:buNone/>
                      </a:pPr>
                      <a:r>
                        <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r h="311000">
                <a:tc vMerge="1"/>
                <a:tc>
                  <a:txBody>
                    <a:bodyPr/>
                    <a:lstStyle/>
                    <a:p>
                      <a:pPr indent="0" lvl="0" marL="0" rtl="0" algn="ctr">
                        <a:spcBef>
                          <a:spcPts val="0"/>
                        </a:spcBef>
                        <a:spcAft>
                          <a:spcPts val="0"/>
                        </a:spcAft>
                        <a:buNone/>
                      </a:pPr>
                      <a:r>
                        <a:rPr b="1" lang="en" sz="1000">
                          <a:solidFill>
                            <a:srgbClr val="FFFFFF"/>
                          </a:solidFill>
                        </a:rPr>
                        <a:t>PageRank</a:t>
                      </a:r>
                      <a:endParaRPr b="1" sz="1000">
                        <a:solidFill>
                          <a:srgbClr val="FFFFFF"/>
                        </a:solidFill>
                      </a:endParaRPr>
                    </a:p>
                  </a:txBody>
                  <a:tcPr marT="91425" marB="91425" marR="91425" marL="91425" anchor="ctr">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gridSpan="3">
                  <a:txBody>
                    <a:bodyPr/>
                    <a:lstStyle/>
                    <a:p>
                      <a:pPr indent="0" lvl="0" marL="0" rtl="0" algn="l">
                        <a:spcBef>
                          <a:spcPts val="0"/>
                        </a:spcBef>
                        <a:spcAft>
                          <a:spcPts val="0"/>
                        </a:spcAft>
                        <a:buNone/>
                      </a:pPr>
                      <a:r>
                        <a:rPr lang="en" sz="900">
                          <a:solidFill>
                            <a:srgbClr val="FFFFFF"/>
                          </a:solidFill>
                        </a:rPr>
                        <a:t>32, MD, (36r, 46), (PIT, 12o), 24, 23c, 12l, 11, 14, 13a, 8A, (F7, 8B)</a:t>
                      </a:r>
                      <a:endParaRPr sz="900">
                        <a:solidFill>
                          <a:srgbClr val="FFFFFF"/>
                        </a:solidFill>
                      </a:endParaRPr>
                    </a:p>
                  </a:txBody>
                  <a:tcPr marT="91425" marB="91425" marR="91425" marL="91425">
                    <a:lnL cap="flat" cmpd="sng" w="19050">
                      <a:solidFill>
                        <a:srgbClr val="D9D9D9"/>
                      </a:solidFill>
                      <a:prstDash val="solid"/>
                      <a:round/>
                      <a:headEnd len="sm" w="sm" type="none"/>
                      <a:tailEnd len="sm" w="sm" type="none"/>
                    </a:lnL>
                    <a:lnR cap="flat" cmpd="sng" w="19050">
                      <a:solidFill>
                        <a:srgbClr val="D9D9D9"/>
                      </a:solidFill>
                      <a:prstDash val="solid"/>
                      <a:round/>
                      <a:headEnd len="sm" w="sm" type="none"/>
                      <a:tailEnd len="sm" w="sm" type="none"/>
                    </a:lnR>
                    <a:lnT cap="flat" cmpd="sng" w="19050">
                      <a:solidFill>
                        <a:srgbClr val="D9D9D9"/>
                      </a:solidFill>
                      <a:prstDash val="solid"/>
                      <a:round/>
                      <a:headEnd len="sm" w="sm" type="none"/>
                      <a:tailEnd len="sm" w="sm" type="none"/>
                    </a:lnT>
                    <a:lnB cap="flat" cmpd="sng" w="19050">
                      <a:solidFill>
                        <a:srgbClr val="D9D9D9"/>
                      </a:solidFill>
                      <a:prstDash val="solid"/>
                      <a:round/>
                      <a:headEnd len="sm" w="sm" type="none"/>
                      <a:tailEnd len="sm" w="sm" type="none"/>
                    </a:lnB>
                  </a:tcPr>
                </a:tc>
                <a:tc hMerge="1"/>
                <a:tc hMerge="1"/>
              </a:tr>
            </a:tbl>
          </a:graphicData>
        </a:graphic>
      </p:graphicFrame>
      <p:sp>
        <p:nvSpPr>
          <p:cNvPr id="81" name="Google Shape;81;p17"/>
          <p:cNvSpPr txBox="1"/>
          <p:nvPr/>
        </p:nvSpPr>
        <p:spPr>
          <a:xfrm>
            <a:off x="5416325" y="335400"/>
            <a:ext cx="3668700" cy="47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u="sng">
                <a:solidFill>
                  <a:srgbClr val="9FC5E8"/>
                </a:solidFill>
              </a:rPr>
              <a:t>	</a:t>
            </a:r>
            <a:r>
              <a:rPr b="1" lang="en" u="sng">
                <a:solidFill>
                  <a:srgbClr val="9FC5E8"/>
                </a:solidFill>
              </a:rPr>
              <a:t>OBSERVATIONS</a:t>
            </a:r>
            <a:endParaRPr sz="1100">
              <a:solidFill>
                <a:srgbClr val="FFFFFF"/>
              </a:solidFill>
            </a:endParaRPr>
          </a:p>
          <a:p>
            <a:pPr indent="0" lvl="0" marL="4572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Roughly, 70% of the top 10 regions according to in-degree, in-closeness, and authorities reside primarily in prefrontal cortex (32, 46, 12o, 12l, 11, 14, 8A, 8B, 14, 9), suggesting that it serves as an integrator of information.</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The top out-degree, out-closeness, and hub regions are distributed across prefrontal cortex (46, 9, 13, 13a, 45, 12, and 32), temporal lobe (TH, TF, and TE), parietal lobe (LIP and PGm), cingulate cortex (24 and 23), occipital lobe (V2), and thalamus (PM#3), with prefrontal cortex claiming 40% of the top 10 regions</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This indicates that prefrontal cortex may also serve as a distributor of information</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The top 10 regions according to betweenness and PageRank are distributed across prefrontal cortex (46, 13a, 32, 13, PS, 12o, 12l, and 11), temporal lobe (TF, PIT, and 36r), cingulate cortex (24 and 23c), parietal lobe (LIP), and thalamus (MD), with roughly half of the top regions residing in prefrontal cortex</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Together, these facts strengthen the hypothesis that prefrontal cortex is an efficient intermediary of information serving both as an integrator and a distributor</a:t>
            </a:r>
            <a:endParaRPr sz="1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nvSpPr>
        <p:spPr>
          <a:xfrm>
            <a:off x="2556750" y="78075"/>
            <a:ext cx="4030500" cy="6351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u="sng">
                <a:solidFill>
                  <a:srgbClr val="3D85C6"/>
                </a:solidFill>
                <a:latin typeface="Oswald"/>
                <a:ea typeface="Oswald"/>
                <a:cs typeface="Oswald"/>
                <a:sym typeface="Oswald"/>
              </a:rPr>
              <a:t>RESULTS</a:t>
            </a:r>
            <a:endParaRPr b="1" sz="3000" u="sng">
              <a:solidFill>
                <a:schemeClr val="accent1"/>
              </a:solidFill>
              <a:latin typeface="Oswald"/>
              <a:ea typeface="Oswald"/>
              <a:cs typeface="Oswald"/>
              <a:sym typeface="Oswald"/>
            </a:endParaRPr>
          </a:p>
        </p:txBody>
      </p:sp>
      <p:pic>
        <p:nvPicPr>
          <p:cNvPr id="87" name="Google Shape;87;p18"/>
          <p:cNvPicPr preferRelativeResize="0"/>
          <p:nvPr/>
        </p:nvPicPr>
        <p:blipFill>
          <a:blip r:embed="rId4">
            <a:alphaModFix/>
          </a:blip>
          <a:stretch>
            <a:fillRect/>
          </a:stretch>
        </p:blipFill>
        <p:spPr>
          <a:xfrm>
            <a:off x="8275" y="637374"/>
            <a:ext cx="3283475" cy="1993777"/>
          </a:xfrm>
          <a:prstGeom prst="rect">
            <a:avLst/>
          </a:prstGeom>
          <a:noFill/>
          <a:ln>
            <a:noFill/>
          </a:ln>
        </p:spPr>
      </p:pic>
      <p:pic>
        <p:nvPicPr>
          <p:cNvPr id="88" name="Google Shape;88;p18"/>
          <p:cNvPicPr preferRelativeResize="0"/>
          <p:nvPr/>
        </p:nvPicPr>
        <p:blipFill rotWithShape="1">
          <a:blip r:embed="rId5">
            <a:alphaModFix/>
          </a:blip>
          <a:srcRect b="0" l="0" r="8147" t="2018"/>
          <a:stretch/>
        </p:blipFill>
        <p:spPr>
          <a:xfrm>
            <a:off x="5938300" y="605512"/>
            <a:ext cx="3148925" cy="2057500"/>
          </a:xfrm>
          <a:prstGeom prst="rect">
            <a:avLst/>
          </a:prstGeom>
          <a:noFill/>
          <a:ln>
            <a:noFill/>
          </a:ln>
        </p:spPr>
      </p:pic>
      <p:pic>
        <p:nvPicPr>
          <p:cNvPr id="89" name="Google Shape;89;p18"/>
          <p:cNvPicPr preferRelativeResize="0"/>
          <p:nvPr/>
        </p:nvPicPr>
        <p:blipFill rotWithShape="1">
          <a:blip r:embed="rId6">
            <a:alphaModFix/>
          </a:blip>
          <a:srcRect b="0" l="32952" r="32962" t="3119"/>
          <a:stretch/>
        </p:blipFill>
        <p:spPr>
          <a:xfrm>
            <a:off x="75700" y="2788100"/>
            <a:ext cx="2293550" cy="2355400"/>
          </a:xfrm>
          <a:prstGeom prst="rect">
            <a:avLst/>
          </a:prstGeom>
          <a:noFill/>
          <a:ln>
            <a:noFill/>
          </a:ln>
        </p:spPr>
      </p:pic>
      <p:sp>
        <p:nvSpPr>
          <p:cNvPr id="90" name="Google Shape;90;p18"/>
          <p:cNvSpPr txBox="1"/>
          <p:nvPr/>
        </p:nvSpPr>
        <p:spPr>
          <a:xfrm>
            <a:off x="3291750" y="812249"/>
            <a:ext cx="25605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Char char="➢"/>
            </a:pPr>
            <a:r>
              <a:rPr lang="en" sz="1300">
                <a:solidFill>
                  <a:schemeClr val="lt1"/>
                </a:solidFill>
              </a:rPr>
              <a:t>The Macaque Brain Network’s degree distribution loosely exhibits power law and is consistent with the hypothesis of exponential distribution</a:t>
            </a:r>
            <a:endParaRPr sz="1300"/>
          </a:p>
        </p:txBody>
      </p:sp>
      <p:pic>
        <p:nvPicPr>
          <p:cNvPr id="91" name="Google Shape;91;p18"/>
          <p:cNvPicPr preferRelativeResize="0"/>
          <p:nvPr/>
        </p:nvPicPr>
        <p:blipFill rotWithShape="1">
          <a:blip r:embed="rId7">
            <a:alphaModFix/>
          </a:blip>
          <a:srcRect b="0" l="32507" r="32380" t="0"/>
          <a:stretch/>
        </p:blipFill>
        <p:spPr>
          <a:xfrm>
            <a:off x="6893550" y="2801999"/>
            <a:ext cx="2193674" cy="2327600"/>
          </a:xfrm>
          <a:prstGeom prst="rect">
            <a:avLst/>
          </a:prstGeom>
          <a:noFill/>
          <a:ln>
            <a:noFill/>
          </a:ln>
        </p:spPr>
      </p:pic>
      <p:cxnSp>
        <p:nvCxnSpPr>
          <p:cNvPr id="92" name="Google Shape;92;p18"/>
          <p:cNvCxnSpPr/>
          <p:nvPr/>
        </p:nvCxnSpPr>
        <p:spPr>
          <a:xfrm>
            <a:off x="0" y="2725025"/>
            <a:ext cx="9162900" cy="11400"/>
          </a:xfrm>
          <a:prstGeom prst="straightConnector1">
            <a:avLst/>
          </a:prstGeom>
          <a:noFill/>
          <a:ln cap="flat" cmpd="sng" w="9525">
            <a:solidFill>
              <a:srgbClr val="FFFFFF"/>
            </a:solidFill>
            <a:prstDash val="solid"/>
            <a:round/>
            <a:headEnd len="med" w="med" type="none"/>
            <a:tailEnd len="med" w="med" type="none"/>
          </a:ln>
        </p:spPr>
      </p:cxnSp>
      <p:sp>
        <p:nvSpPr>
          <p:cNvPr id="93" name="Google Shape;93;p18"/>
          <p:cNvSpPr txBox="1"/>
          <p:nvPr/>
        </p:nvSpPr>
        <p:spPr>
          <a:xfrm>
            <a:off x="2465100" y="3176400"/>
            <a:ext cx="4332600" cy="2082600"/>
          </a:xfrm>
          <a:prstGeom prst="rect">
            <a:avLst/>
          </a:prstGeom>
          <a:noFill/>
          <a:ln>
            <a:noFill/>
          </a:ln>
        </p:spPr>
        <p:txBody>
          <a:bodyPr anchorCtr="0" anchor="t" bIns="91425" lIns="91425" spcFirstLastPara="1" rIns="91425" wrap="square" tIns="91425">
            <a:spAutoFit/>
          </a:bodyPr>
          <a:lstStyle/>
          <a:p>
            <a:pPr indent="-311150" lvl="0" marL="457200" rtl="0" algn="l">
              <a:lnSpc>
                <a:spcPct val="125000"/>
              </a:lnSpc>
              <a:spcBef>
                <a:spcPts val="0"/>
              </a:spcBef>
              <a:spcAft>
                <a:spcPts val="0"/>
              </a:spcAft>
              <a:buClr>
                <a:schemeClr val="lt1"/>
              </a:buClr>
              <a:buSzPts val="1300"/>
              <a:buChar char="➢"/>
            </a:pPr>
            <a:r>
              <a:rPr lang="en" sz="1300">
                <a:solidFill>
                  <a:schemeClr val="lt1"/>
                </a:solidFill>
              </a:rPr>
              <a:t>The visualisation of the whole brain network, showing the layers of the network, on the left</a:t>
            </a:r>
            <a:endParaRPr sz="1300">
              <a:solidFill>
                <a:schemeClr val="lt1"/>
              </a:solidFill>
            </a:endParaRPr>
          </a:p>
          <a:p>
            <a:pPr indent="-311150" lvl="0" marL="457200" rtl="0" algn="l">
              <a:lnSpc>
                <a:spcPct val="125000"/>
              </a:lnSpc>
              <a:spcBef>
                <a:spcPts val="0"/>
              </a:spcBef>
              <a:spcAft>
                <a:spcPts val="0"/>
              </a:spcAft>
              <a:buClr>
                <a:schemeClr val="lt1"/>
              </a:buClr>
              <a:buSzPts val="1300"/>
              <a:buChar char="➢"/>
            </a:pPr>
            <a:r>
              <a:rPr lang="en" sz="1300">
                <a:solidFill>
                  <a:schemeClr val="lt1"/>
                </a:solidFill>
              </a:rPr>
              <a:t>The visualisation of the core of the network, (obtained by peeling away layers till only nodes with degree&gt;28 remained), on the right</a:t>
            </a:r>
            <a:endParaRPr sz="1300">
              <a:solidFill>
                <a:schemeClr val="lt1"/>
              </a:solidFill>
            </a:endParaRPr>
          </a:p>
          <a:p>
            <a:pPr indent="-311150" lvl="0" marL="457200" rtl="0" algn="l">
              <a:lnSpc>
                <a:spcPct val="125000"/>
              </a:lnSpc>
              <a:spcBef>
                <a:spcPts val="0"/>
              </a:spcBef>
              <a:spcAft>
                <a:spcPts val="0"/>
              </a:spcAft>
              <a:buClr>
                <a:schemeClr val="lt1"/>
              </a:buClr>
              <a:buSzPts val="1300"/>
              <a:buChar char="➢"/>
            </a:pPr>
            <a:r>
              <a:rPr lang="en" sz="1300">
                <a:solidFill>
                  <a:schemeClr val="lt1"/>
                </a:solidFill>
              </a:rPr>
              <a:t>More graphs in the folder provided</a:t>
            </a:r>
            <a:endParaRPr sz="1300">
              <a:solidFill>
                <a:schemeClr val="lt1"/>
              </a:solidFill>
            </a:endParaRPr>
          </a:p>
          <a:p>
            <a:pPr indent="0" lvl="0" marL="457200" rtl="0" algn="l">
              <a:lnSpc>
                <a:spcPct val="115000"/>
              </a:lnSpc>
              <a:spcBef>
                <a:spcPts val="0"/>
              </a:spcBef>
              <a:spcAft>
                <a:spcPts val="0"/>
              </a:spcAft>
              <a:buNone/>
            </a:pPr>
            <a:r>
              <a:t/>
            </a:r>
            <a:endParaRPr sz="1200">
              <a:solidFill>
                <a:schemeClr val="lt1"/>
              </a:solidFill>
            </a:endParaRPr>
          </a:p>
          <a:p>
            <a:pPr indent="0" lvl="0" marL="45720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nvSpPr>
        <p:spPr>
          <a:xfrm>
            <a:off x="1564200" y="115525"/>
            <a:ext cx="6015600" cy="5727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u="sng">
                <a:solidFill>
                  <a:srgbClr val="3D85C6"/>
                </a:solidFill>
                <a:latin typeface="Oswald"/>
                <a:ea typeface="Oswald"/>
                <a:cs typeface="Oswald"/>
                <a:sym typeface="Oswald"/>
              </a:rPr>
              <a:t>RESULTS</a:t>
            </a:r>
            <a:endParaRPr b="1" sz="3000" u="sng">
              <a:solidFill>
                <a:srgbClr val="D5A6BD"/>
              </a:solidFill>
              <a:latin typeface="Oswald"/>
              <a:ea typeface="Oswald"/>
              <a:cs typeface="Oswald"/>
              <a:sym typeface="Oswald"/>
            </a:endParaRPr>
          </a:p>
        </p:txBody>
      </p:sp>
      <p:pic>
        <p:nvPicPr>
          <p:cNvPr id="99" name="Google Shape;99;p19"/>
          <p:cNvPicPr preferRelativeResize="0"/>
          <p:nvPr/>
        </p:nvPicPr>
        <p:blipFill rotWithShape="1">
          <a:blip r:embed="rId4">
            <a:alphaModFix/>
          </a:blip>
          <a:srcRect b="43547" l="0" r="0" t="43128"/>
          <a:stretch/>
        </p:blipFill>
        <p:spPr>
          <a:xfrm>
            <a:off x="457175" y="3327238"/>
            <a:ext cx="8229652" cy="1415899"/>
          </a:xfrm>
          <a:prstGeom prst="rect">
            <a:avLst/>
          </a:prstGeom>
          <a:noFill/>
          <a:ln>
            <a:noFill/>
          </a:ln>
        </p:spPr>
      </p:pic>
      <p:pic>
        <p:nvPicPr>
          <p:cNvPr id="100" name="Google Shape;100;p19"/>
          <p:cNvPicPr preferRelativeResize="0"/>
          <p:nvPr/>
        </p:nvPicPr>
        <p:blipFill rotWithShape="1">
          <a:blip r:embed="rId5">
            <a:alphaModFix/>
          </a:blip>
          <a:srcRect b="0" l="33561" r="34844" t="0"/>
          <a:stretch/>
        </p:blipFill>
        <p:spPr>
          <a:xfrm rot="5400000">
            <a:off x="576362" y="660138"/>
            <a:ext cx="2051451" cy="2419074"/>
          </a:xfrm>
          <a:prstGeom prst="rect">
            <a:avLst/>
          </a:prstGeom>
          <a:noFill/>
          <a:ln>
            <a:noFill/>
          </a:ln>
        </p:spPr>
      </p:pic>
      <p:sp>
        <p:nvSpPr>
          <p:cNvPr id="101" name="Google Shape;101;p19"/>
          <p:cNvSpPr txBox="1"/>
          <p:nvPr/>
        </p:nvSpPr>
        <p:spPr>
          <a:xfrm>
            <a:off x="3001350" y="843950"/>
            <a:ext cx="5502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Char char="➢"/>
            </a:pPr>
            <a:r>
              <a:rPr lang="en">
                <a:solidFill>
                  <a:srgbClr val="FFFFFF"/>
                </a:solidFill>
              </a:rPr>
              <a:t>88% of all edges either originate or terminate in the innermost core, although it contains only 32% of the vertices.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core contains most topologically central regions of the brain and therefore the network communicates mostly through the core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innermost core spans premotor and prefrontal cortex, temporal lobe, parietal lobe, thalamus, basal ganglia, cingulate cortex, insula, and V4 in decreasing order of number of regions </a:t>
            </a:r>
            <a:endParaRPr>
              <a:solidFill>
                <a:srgbClr val="FFFFFF"/>
              </a:solidFill>
            </a:endParaRPr>
          </a:p>
        </p:txBody>
      </p:sp>
      <p:sp>
        <p:nvSpPr>
          <p:cNvPr id="102" name="Google Shape;102;p19"/>
          <p:cNvSpPr txBox="1"/>
          <p:nvPr/>
        </p:nvSpPr>
        <p:spPr>
          <a:xfrm>
            <a:off x="3181900" y="4710675"/>
            <a:ext cx="29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Dendrogram</a:t>
            </a:r>
            <a:r>
              <a:rPr lang="en">
                <a:solidFill>
                  <a:srgbClr val="FFFFFF"/>
                </a:solidFill>
              </a:rPr>
              <a:t> Model for Hierarchy</a:t>
            </a:r>
            <a:endParaRPr>
              <a:solidFill>
                <a:srgbClr val="FFFFFF"/>
              </a:solidFill>
            </a:endParaRPr>
          </a:p>
        </p:txBody>
      </p:sp>
      <p:sp>
        <p:nvSpPr>
          <p:cNvPr id="103" name="Google Shape;103;p19"/>
          <p:cNvSpPr txBox="1"/>
          <p:nvPr/>
        </p:nvSpPr>
        <p:spPr>
          <a:xfrm>
            <a:off x="392550" y="2839950"/>
            <a:ext cx="26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Radial Model for Hierarchy</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0"/>
          <p:cNvSpPr txBox="1"/>
          <p:nvPr/>
        </p:nvSpPr>
        <p:spPr>
          <a:xfrm>
            <a:off x="2556750" y="121650"/>
            <a:ext cx="4030500" cy="572700"/>
          </a:xfrm>
          <a:prstGeom prst="rect">
            <a:avLst/>
          </a:prstGeom>
          <a:noFill/>
          <a:ln>
            <a:noFill/>
          </a:ln>
          <a:effectLst>
            <a:outerShdw rotWithShape="0" algn="bl">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chemeClr val="accent6"/>
                </a:solidFill>
                <a:latin typeface="Oswald"/>
                <a:ea typeface="Oswald"/>
                <a:cs typeface="Oswald"/>
                <a:sym typeface="Oswald"/>
              </a:rPr>
              <a:t>NOVELTY</a:t>
            </a:r>
            <a:endParaRPr b="1" sz="3000" u="sng">
              <a:solidFill>
                <a:schemeClr val="accent6"/>
              </a:solidFill>
              <a:latin typeface="Oswald"/>
              <a:ea typeface="Oswald"/>
              <a:cs typeface="Oswald"/>
              <a:sym typeface="Oswald"/>
            </a:endParaRPr>
          </a:p>
        </p:txBody>
      </p:sp>
      <p:sp>
        <p:nvSpPr>
          <p:cNvPr id="109" name="Google Shape;109;p20"/>
          <p:cNvSpPr txBox="1"/>
          <p:nvPr/>
        </p:nvSpPr>
        <p:spPr>
          <a:xfrm>
            <a:off x="418850" y="633600"/>
            <a:ext cx="8553600" cy="45099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1400"/>
              </a:spcBef>
              <a:spcAft>
                <a:spcPts val="0"/>
              </a:spcAft>
              <a:buClr>
                <a:schemeClr val="lt1"/>
              </a:buClr>
              <a:buSzPts val="1300"/>
              <a:buChar char="★"/>
            </a:pPr>
            <a:r>
              <a:rPr lang="en" sz="1100">
                <a:solidFill>
                  <a:schemeClr val="lt1"/>
                </a:solidFill>
              </a:rPr>
              <a:t>Compared the Macaque Brain Network to existing models like Erdos Renyi, Barabasi-Albert, Directed scale-free graphs, etc</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Directed Scale fre</a:t>
            </a:r>
            <a:r>
              <a:rPr lang="en" sz="1100">
                <a:solidFill>
                  <a:schemeClr val="lt1"/>
                </a:solidFill>
              </a:rPr>
              <a:t>e - worst fit</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Gnm random graph - bad fit</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G(n,p) random graph/ Erdos Renyi - best at a small probability value like 0.05 but still a bad fit</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Barabasi Albert  -  closest fit at no_of_edges=40 but the slope is steeper in the macaque brain network distribution and there are much fewer points with a degree &gt;100  in macaque brain compared to barabasi albert</a:t>
            </a:r>
            <a:endParaRPr sz="1100">
              <a:solidFill>
                <a:schemeClr val="lt1"/>
              </a:solidFill>
            </a:endParaRPr>
          </a:p>
          <a:p>
            <a:pPr indent="-311150" lvl="0" marL="457200" rtl="0" algn="l">
              <a:lnSpc>
                <a:spcPct val="150000"/>
              </a:lnSpc>
              <a:spcBef>
                <a:spcPts val="0"/>
              </a:spcBef>
              <a:spcAft>
                <a:spcPts val="0"/>
              </a:spcAft>
              <a:buClr>
                <a:schemeClr val="lt1"/>
              </a:buClr>
              <a:buSzPts val="1300"/>
              <a:buChar char="★"/>
            </a:pPr>
            <a:r>
              <a:rPr lang="en" sz="1100">
                <a:solidFill>
                  <a:schemeClr val="lt1"/>
                </a:solidFill>
              </a:rPr>
              <a:t> Studied the assortativity and average path </a:t>
            </a:r>
            <a:r>
              <a:rPr lang="en" sz="1100">
                <a:solidFill>
                  <a:schemeClr val="lt1"/>
                </a:solidFill>
              </a:rPr>
              <a:t>length</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Average Shortest Path Length of Graph: 2.5541705354379447</a:t>
            </a:r>
            <a:endParaRPr sz="1100">
              <a:solidFill>
                <a:schemeClr val="lt1"/>
              </a:solidFill>
            </a:endParaRPr>
          </a:p>
          <a:p>
            <a:pPr indent="-298450" lvl="2" marL="1371600" rtl="0" algn="l">
              <a:lnSpc>
                <a:spcPct val="150000"/>
              </a:lnSpc>
              <a:spcBef>
                <a:spcPts val="0"/>
              </a:spcBef>
              <a:spcAft>
                <a:spcPts val="0"/>
              </a:spcAft>
              <a:buClr>
                <a:schemeClr val="lt1"/>
              </a:buClr>
              <a:buSzPts val="1100"/>
              <a:buChar char="■"/>
            </a:pPr>
            <a:r>
              <a:rPr lang="en" sz="1100">
                <a:solidFill>
                  <a:schemeClr val="lt1"/>
                </a:solidFill>
              </a:rPr>
              <a:t>There are on average 1-2 hops from one region to another which makes the signalling fast</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Average Shortest Path Length of Core: 1.929</a:t>
            </a:r>
            <a:endParaRPr sz="1100">
              <a:solidFill>
                <a:schemeClr val="lt1"/>
              </a:solidFill>
            </a:endParaRPr>
          </a:p>
          <a:p>
            <a:pPr indent="-298450" lvl="2" marL="1371600" rtl="0" algn="l">
              <a:lnSpc>
                <a:spcPct val="150000"/>
              </a:lnSpc>
              <a:spcBef>
                <a:spcPts val="0"/>
              </a:spcBef>
              <a:spcAft>
                <a:spcPts val="0"/>
              </a:spcAft>
              <a:buClr>
                <a:schemeClr val="lt1"/>
              </a:buClr>
              <a:buSzPts val="1100"/>
              <a:buChar char="■"/>
            </a:pPr>
            <a:r>
              <a:rPr lang="en" sz="1100">
                <a:solidFill>
                  <a:schemeClr val="lt1"/>
                </a:solidFill>
              </a:rPr>
              <a:t>There are on average 0-1 hops from one region to another which makes the signalling fast</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Degree Assortativity of Graph : -0.1147765924196248</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Degree Assortativity of Core : 0.003719185906300945</a:t>
            </a:r>
            <a:endParaRPr sz="1100">
              <a:solidFill>
                <a:schemeClr val="lt1"/>
              </a:solidFill>
            </a:endParaRPr>
          </a:p>
          <a:p>
            <a:pPr indent="-298450" lvl="2" marL="1371600" rtl="0" algn="l">
              <a:lnSpc>
                <a:spcPct val="150000"/>
              </a:lnSpc>
              <a:spcBef>
                <a:spcPts val="0"/>
              </a:spcBef>
              <a:spcAft>
                <a:spcPts val="0"/>
              </a:spcAft>
              <a:buClr>
                <a:schemeClr val="lt1"/>
              </a:buClr>
              <a:buSzPts val="1100"/>
              <a:buChar char="■"/>
            </a:pPr>
            <a:r>
              <a:rPr lang="en" sz="1100">
                <a:solidFill>
                  <a:schemeClr val="lt1"/>
                </a:solidFill>
              </a:rPr>
              <a:t>Both our core and original graph have assortativity close to 0 which means it is neither assortative nor disassortative</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lang="en" sz="1100">
                <a:solidFill>
                  <a:schemeClr val="lt1"/>
                </a:solidFill>
              </a:rPr>
              <a:t>Checked to confirm if our hierarchical model follows a hierarchy flow hierarchy</a:t>
            </a:r>
            <a:endParaRPr sz="1100">
              <a:solidFill>
                <a:schemeClr val="lt1"/>
              </a:solidFill>
            </a:endParaRPr>
          </a:p>
          <a:p>
            <a:pPr indent="-298450" lvl="1" marL="914400" rtl="0" algn="l">
              <a:lnSpc>
                <a:spcPct val="150000"/>
              </a:lnSpc>
              <a:spcBef>
                <a:spcPts val="0"/>
              </a:spcBef>
              <a:spcAft>
                <a:spcPts val="0"/>
              </a:spcAft>
              <a:buClr>
                <a:schemeClr val="lt1"/>
              </a:buClr>
              <a:buSzPts val="1100"/>
              <a:buChar char="○"/>
            </a:pPr>
            <a:r>
              <a:rPr lang="en" sz="1100">
                <a:solidFill>
                  <a:schemeClr val="lt1"/>
                </a:solidFill>
              </a:rPr>
              <a:t>Flow hierarchy was found to be 1.0 which means our mapping is perfectly hierarchical</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