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8d298c87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118d298c87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a8996047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5a899604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a89960474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5a899604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a89960474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5a89960474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a06bb6f53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5a06bb6f5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a06bb6f53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5a06bb6f5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a06bb6f53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5a06bb6f5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50c0dee5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e50c0de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a06bb6f53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5a06bb6f5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1062430f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61062430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a06bb6f53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5a06bb6f5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753ddaa05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2753ddaa0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Soon to be replaced by Proof of Stake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a06bb6f53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5a06bb6f5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1062430f6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61062430f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53ddaa053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753ddaa05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53ddaa05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753ddaa05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53ddaa05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753ddaa0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1062430f6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61062430f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275d4e7bd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4275d4e7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275d4e7bd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4275d4e7b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275d4e7b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4275d4e7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275d4e7b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4275d4e7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d298c87b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18d298c87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f079ab0b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7f079ab0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a06bb6f53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5a06bb6f5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8d298c87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g118d298c87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e5cf47cc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18e5cf47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e5cf47cc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8e5cf47c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062430f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61062430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e5cf47cc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8e5cf47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a8996047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5a89960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a8996047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5a899604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9144000" cy="51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://www.matching-logic.org/" TargetMode="External"/><Relationship Id="rId6" Type="http://schemas.openxmlformats.org/officeDocument/2006/relationships/hyperlink" Target="https://kframework.or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hyperlink" Target="https://github.com/runtimeverification/" TargetMode="External"/><Relationship Id="rId6" Type="http://schemas.openxmlformats.org/officeDocument/2006/relationships/hyperlink" Target="https://github.com/kframework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github.com/runtimeverification/k-tutorial-atva-202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github.com/runtimeverification/k" TargetMode="External"/><Relationship Id="rId5" Type="http://schemas.openxmlformats.org/officeDocument/2006/relationships/hyperlink" Target="https://kframework.org/k-distribution/k-tutorial/" TargetMode="External"/><Relationship Id="rId6" Type="http://schemas.openxmlformats.org/officeDocument/2006/relationships/hyperlink" Target="https://kframework.org/k-distribution/pl-tutorial/" TargetMode="External"/><Relationship Id="rId7" Type="http://schemas.openxmlformats.org/officeDocument/2006/relationships/hyperlink" Target="https://kframework.org/docs/user_manual/" TargetMode="External"/><Relationship Id="rId8" Type="http://schemas.openxmlformats.org/officeDocument/2006/relationships/hyperlink" Target="https://research.runtimeverification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://www.matching-logic.or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github.com/runtimeverification/k-tutorial-atva-202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ntimeverification.com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/>
        </p:nvSpPr>
        <p:spPr>
          <a:xfrm>
            <a:off x="3299775" y="1898588"/>
            <a:ext cx="5715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The K Framework </a:t>
            </a:r>
            <a:endParaRPr b="1" sz="32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1998CE"/>
                </a:solidFill>
              </a:rPr>
              <a:t>A tool kit for language semantics and verification</a:t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solidFill>
                  <a:schemeClr val="dk1"/>
                </a:solidFill>
              </a:rPr>
              <a:t>AM Session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1998CE"/>
                </a:solidFill>
              </a:rPr>
              <a:t>Introduction to K</a:t>
            </a:r>
            <a:endParaRPr b="1" sz="1600">
              <a:solidFill>
                <a:srgbClr val="1998CE"/>
              </a:solidFill>
            </a:endParaRPr>
          </a:p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5508800" y="3838575"/>
            <a:ext cx="3403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Jin Xing Lim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0" y="0"/>
            <a:ext cx="3531734" cy="5151665"/>
          </a:xfrm>
          <a:custGeom>
            <a:rect b="b" l="l" r="r" t="t"/>
            <a:pathLst>
              <a:path extrusionOk="0" h="6868886" w="7892143">
                <a:moveTo>
                  <a:pt x="10886" y="0"/>
                </a:moveTo>
                <a:lnTo>
                  <a:pt x="7892143" y="0"/>
                </a:lnTo>
                <a:lnTo>
                  <a:pt x="3233057" y="6868886"/>
                </a:lnTo>
                <a:lnTo>
                  <a:pt x="0" y="6868886"/>
                </a:lnTo>
                <a:cubicBezTo>
                  <a:pt x="3629" y="4579257"/>
                  <a:pt x="7257" y="2289629"/>
                  <a:pt x="10886" y="0"/>
                </a:cubicBezTo>
                <a:close/>
              </a:path>
            </a:pathLst>
          </a:cu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/>
        </p:nvSpPr>
        <p:spPr>
          <a:xfrm>
            <a:off x="4797800" y="43293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</a:rPr>
              <a:t>21st International Symposium on Automated Technology for Verification and Analysis (ATVA 2023)</a:t>
            </a:r>
            <a:br>
              <a:rPr lang="en" sz="1200">
                <a:solidFill>
                  <a:srgbClr val="888888"/>
                </a:solidFill>
              </a:rPr>
            </a:br>
            <a:r>
              <a:rPr lang="en" sz="1200">
                <a:solidFill>
                  <a:srgbClr val="888888"/>
                </a:solidFill>
              </a:rPr>
              <a:t>24 October 2023</a:t>
            </a:r>
            <a:endParaRPr sz="1200">
              <a:solidFill>
                <a:srgbClr val="888888"/>
              </a:solidFill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1766" y="1948836"/>
            <a:ext cx="1227344" cy="125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231775" y="301275"/>
            <a:ext cx="587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The K Approach</a:t>
            </a:r>
            <a:endParaRPr sz="2600"/>
          </a:p>
        </p:txBody>
      </p:sp>
      <p:sp>
        <p:nvSpPr>
          <p:cNvPr id="148" name="Google Shape;148;p19"/>
          <p:cNvSpPr/>
          <p:nvPr/>
        </p:nvSpPr>
        <p:spPr>
          <a:xfrm>
            <a:off x="1" y="228216"/>
            <a:ext cx="14490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78" y="2758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346350" y="939050"/>
            <a:ext cx="84513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each language and each tool </a:t>
            </a:r>
            <a:r>
              <a:rPr b="1" i="1" lang="en" sz="1600"/>
              <a:t>once</a:t>
            </a:r>
            <a:r>
              <a:rPr lang="en" sz="1600"/>
              <a:t>:</a:t>
            </a: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Updates to tools benefit </a:t>
            </a:r>
            <a:r>
              <a:rPr b="1" i="1" lang="en" sz="1600"/>
              <a:t>all</a:t>
            </a:r>
            <a:r>
              <a:rPr lang="en" sz="1600"/>
              <a:t> the languages</a:t>
            </a:r>
            <a:endParaRPr sz="16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525" y="1344750"/>
            <a:ext cx="5060375" cy="27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7737" y="2263987"/>
            <a:ext cx="798425" cy="81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231775" y="301275"/>
            <a:ext cx="596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What is K?</a:t>
            </a:r>
            <a:endParaRPr sz="2600"/>
          </a:p>
        </p:txBody>
      </p:sp>
      <p:sp>
        <p:nvSpPr>
          <p:cNvPr id="158" name="Google Shape;158;p20"/>
          <p:cNvSpPr/>
          <p:nvPr/>
        </p:nvSpPr>
        <p:spPr>
          <a:xfrm>
            <a:off x="1" y="228216"/>
            <a:ext cx="14490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78" y="2758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346350" y="786650"/>
            <a:ext cx="84513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 is an </a:t>
            </a:r>
            <a:r>
              <a:rPr i="1" lang="en" sz="1600"/>
              <a:t>operational semantics framework </a:t>
            </a:r>
            <a:r>
              <a:rPr lang="en" sz="1600"/>
              <a:t>based on rewriting.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Specify your language or system as a K definition.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K compiler derives a number of tools (parser, printer, interpreter, prover)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started almost 20 years ago, building on earlier rewriting systems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K’s logical foundation is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Matching Logic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Many-sorted first-order formalism</a:t>
            </a:r>
            <a:br>
              <a:rPr lang="en" sz="1600"/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Given a K specification, there are two main backends you can use: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LLVM backend is for </a:t>
            </a:r>
            <a:r>
              <a:rPr i="1" lang="en" sz="1600">
                <a:solidFill>
                  <a:schemeClr val="dk1"/>
                </a:solidFill>
              </a:rPr>
              <a:t>concrete execution</a:t>
            </a:r>
            <a:r>
              <a:rPr lang="en" sz="1600">
                <a:solidFill>
                  <a:schemeClr val="dk1"/>
                </a:solidFill>
              </a:rPr>
              <a:t>, you get a fast interpreter out of it.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Haskell backend is for </a:t>
            </a:r>
            <a:r>
              <a:rPr i="1" lang="en" sz="1600">
                <a:solidFill>
                  <a:schemeClr val="dk1"/>
                </a:solidFill>
              </a:rPr>
              <a:t>symbolic execution</a:t>
            </a:r>
            <a:r>
              <a:rPr lang="en" sz="1600">
                <a:solidFill>
                  <a:schemeClr val="dk1"/>
                </a:solidFill>
              </a:rPr>
              <a:t>, you get a reachability verification engine and model checker out of it.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Webpage: </a:t>
            </a:r>
            <a:r>
              <a:rPr b="1" lang="en" sz="1600">
                <a:solidFill>
                  <a:srgbClr val="1C98CD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https://kframework.org</a:t>
            </a:r>
            <a:r>
              <a:rPr lang="en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0" y="228216"/>
            <a:ext cx="14487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38071" y="291302"/>
            <a:ext cx="674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1998CE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0" y="228216"/>
            <a:ext cx="14487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177" y="3584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588829" y="4750253"/>
            <a:ext cx="35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25400" y="992938"/>
            <a:ext cx="5381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0" lang="en" sz="2000" u="none" cap="none" strike="noStrike">
                <a:solidFill>
                  <a:srgbClr val="000000"/>
                </a:solidFill>
              </a:rPr>
              <a:t>K implementations of: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C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Java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Python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Rust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Boogie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98CE"/>
              </a:buClr>
              <a:buSzPts val="1600"/>
              <a:buChar char="○"/>
            </a:pPr>
            <a:r>
              <a:rPr b="1" i="0" lang="en" sz="1600" u="none" cap="none" strike="noStrike">
                <a:solidFill>
                  <a:srgbClr val="1998CE"/>
                </a:solidFill>
              </a:rPr>
              <a:t>Ethereum VM (PM Session)</a:t>
            </a:r>
            <a:endParaRPr b="1" i="0" sz="1600" u="none" cap="none" strike="noStrike">
              <a:solidFill>
                <a:srgbClr val="1998CE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WebAssembly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" sz="1600" u="none" cap="none" strike="noStrike">
                <a:solidFill>
                  <a:srgbClr val="000000"/>
                </a:solidFill>
              </a:rPr>
              <a:t>…and more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6481" y="1299429"/>
            <a:ext cx="1885838" cy="19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968238" y="3816744"/>
            <a:ext cx="7207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Where to find them?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600" u="none" cap="none" strike="noStrike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github.com/runtimeverification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1600" u="none" cap="none" strike="noStrike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github.com/kframework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1426950" y="1929850"/>
            <a:ext cx="629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4098D1"/>
                </a:solidFill>
              </a:rPr>
              <a:t>K</a:t>
            </a:r>
            <a:r>
              <a:rPr b="1" lang="en" sz="5000">
                <a:solidFill>
                  <a:srgbClr val="4098D1"/>
                </a:solidFill>
              </a:rPr>
              <a:t> Hands-on</a:t>
            </a:r>
            <a:endParaRPr b="1" sz="5000">
              <a:solidFill>
                <a:srgbClr val="FFCC0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Step-by-step tutorial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00751" y="2071500"/>
            <a:ext cx="764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Github repository for all </a:t>
            </a:r>
            <a:r>
              <a:rPr b="1" lang="en" sz="2000"/>
              <a:t>materials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https://github.com/runtimeverification/k-tutorial-atva-2023</a:t>
            </a:r>
            <a:r>
              <a:rPr b="1" lang="en" sz="1600">
                <a:solidFill>
                  <a:srgbClr val="199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Other K materials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K Github repository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Do the K tutorial!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Build programming languages in K!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K User Manual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K research problems</a:t>
            </a:r>
            <a:endParaRPr sz="20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777450" y="1652100"/>
            <a:ext cx="75891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4098D1"/>
                </a:solidFill>
              </a:rPr>
              <a:t>K’s Logical Foundation: Matching µ-Logic</a:t>
            </a:r>
            <a:endParaRPr b="1" sz="5000">
              <a:solidFill>
                <a:srgbClr val="FFCC0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Signature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Definition (Matching μ-Logic Signature):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matching μ-logic signature is a tuple </a:t>
            </a:r>
            <a:r>
              <a:rPr i="1" lang="en" sz="1600"/>
              <a:t>(S, Var, Σ)</a:t>
            </a:r>
            <a:r>
              <a:rPr lang="en" sz="1600"/>
              <a:t> where: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S</a:t>
            </a:r>
            <a:r>
              <a:rPr lang="en" sz="1600"/>
              <a:t> is a non-empty set of sorts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Var = EVar ∪ SVar</a:t>
            </a:r>
            <a:r>
              <a:rPr lang="en" sz="1600"/>
              <a:t> is a disjoint union of two countably infinite </a:t>
            </a:r>
            <a:r>
              <a:rPr i="1" lang="en" sz="1600"/>
              <a:t>S</a:t>
            </a:r>
            <a:r>
              <a:rPr lang="en" sz="1600"/>
              <a:t>-indexed sets of sorted variables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Σ</a:t>
            </a:r>
            <a:r>
              <a:rPr lang="en" sz="1600"/>
              <a:t> is a </a:t>
            </a:r>
            <a:r>
              <a:rPr i="1" lang="en" sz="1600"/>
              <a:t>(S* × S)</a:t>
            </a:r>
            <a:r>
              <a:rPr lang="en" sz="1600"/>
              <a:t>-indexed set of countably many many-sorted symbols, such that </a:t>
            </a:r>
            <a:br>
              <a:rPr lang="en" sz="1600"/>
            </a:br>
            <a:r>
              <a:rPr i="1" lang="en" sz="1600"/>
              <a:t>Σ = {Σ</a:t>
            </a:r>
            <a:r>
              <a:rPr baseline="-25000" i="1" lang="en" sz="1600"/>
              <a:t>s1, …, sn, s </a:t>
            </a:r>
            <a:r>
              <a:rPr i="1" lang="en" sz="1600"/>
              <a:t>}</a:t>
            </a:r>
            <a:r>
              <a:rPr baseline="-25000" i="1" lang="en" sz="1600"/>
              <a:t>s1...sn,s∈S</a:t>
            </a:r>
            <a:endParaRPr baseline="-25000"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Notations: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x : s</a:t>
            </a:r>
            <a:r>
              <a:rPr lang="en" sz="1600"/>
              <a:t>, where </a:t>
            </a:r>
            <a:r>
              <a:rPr i="1" lang="en" sz="1600"/>
              <a:t>x ∈ EVar</a:t>
            </a:r>
            <a:r>
              <a:rPr baseline="-25000" i="1" lang="en" sz="1600"/>
              <a:t>s</a:t>
            </a:r>
            <a:r>
              <a:rPr lang="en" sz="1600"/>
              <a:t> and </a:t>
            </a:r>
            <a:r>
              <a:rPr i="1" lang="en" sz="1600"/>
              <a:t>s ∈ S</a:t>
            </a:r>
            <a:r>
              <a:rPr lang="en" sz="1600"/>
              <a:t> means "</a:t>
            </a:r>
            <a:r>
              <a:rPr i="1" lang="en" sz="1600"/>
              <a:t>x</a:t>
            </a:r>
            <a:r>
              <a:rPr lang="en" sz="1600"/>
              <a:t> is an element variable of sort </a:t>
            </a:r>
            <a:r>
              <a:rPr i="1" lang="en" sz="1600"/>
              <a:t>s</a:t>
            </a:r>
            <a:r>
              <a:rPr lang="en" sz="1600"/>
              <a:t>"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X : s</a:t>
            </a:r>
            <a:r>
              <a:rPr lang="en" sz="1600"/>
              <a:t>, where </a:t>
            </a:r>
            <a:r>
              <a:rPr i="1" lang="en" sz="1600"/>
              <a:t>X ∈ SVar</a:t>
            </a:r>
            <a:r>
              <a:rPr baseline="-25000" i="1" lang="en" sz="1600"/>
              <a:t>s</a:t>
            </a:r>
            <a:r>
              <a:rPr lang="en" sz="1600"/>
              <a:t> and </a:t>
            </a:r>
            <a:r>
              <a:rPr i="1" lang="en" sz="1600"/>
              <a:t>s ∈ S</a:t>
            </a:r>
            <a:r>
              <a:rPr lang="en" sz="1600"/>
              <a:t> means "</a:t>
            </a:r>
            <a:r>
              <a:rPr i="1" lang="en" sz="1600"/>
              <a:t>X</a:t>
            </a:r>
            <a:r>
              <a:rPr lang="en" sz="1600"/>
              <a:t> is a set variable of sort </a:t>
            </a:r>
            <a:r>
              <a:rPr i="1" lang="en" sz="1600"/>
              <a:t>s</a:t>
            </a:r>
            <a:r>
              <a:rPr lang="en" sz="1600"/>
              <a:t>"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Signature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Examples from calc.k</a:t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Definition (Matching μ-Logic Signature):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matching μ-logic signature is a tuple </a:t>
            </a:r>
            <a:r>
              <a:rPr i="1" lang="en" sz="1600"/>
              <a:t>(S, Var, Σ)</a:t>
            </a:r>
            <a:r>
              <a:rPr lang="en" sz="1600"/>
              <a:t> where: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S</a:t>
            </a:r>
            <a:r>
              <a:rPr lang="en" sz="1600"/>
              <a:t> is a non-empty set of sorts </a:t>
            </a:r>
            <a:r>
              <a:rPr lang="en" sz="1600">
                <a:solidFill>
                  <a:srgbClr val="1998CE"/>
                </a:solidFill>
              </a:rPr>
              <a:t>(e.g., </a:t>
            </a:r>
            <a:r>
              <a:rPr i="1" lang="en" sz="1600">
                <a:solidFill>
                  <a:srgbClr val="1998CE"/>
                </a:solidFill>
              </a:rPr>
              <a:t>S = {Int}</a:t>
            </a:r>
            <a:r>
              <a:rPr lang="en" sz="1600">
                <a:solidFill>
                  <a:srgbClr val="1998CE"/>
                </a:solidFill>
              </a:rPr>
              <a:t>)</a:t>
            </a:r>
            <a:endParaRPr sz="1600">
              <a:solidFill>
                <a:srgbClr val="1998C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Var = EVar ∪ SVar</a:t>
            </a:r>
            <a:r>
              <a:rPr lang="en" sz="1600"/>
              <a:t> is a disjoint union of two countably infinite </a:t>
            </a:r>
            <a:r>
              <a:rPr i="1" lang="en" sz="1600"/>
              <a:t>S</a:t>
            </a:r>
            <a:r>
              <a:rPr lang="en" sz="1600"/>
              <a:t>-indexed sets of sorted variables </a:t>
            </a:r>
            <a:r>
              <a:rPr lang="en" sz="1600">
                <a:solidFill>
                  <a:srgbClr val="1998CE"/>
                </a:solidFill>
              </a:rPr>
              <a:t>(e.g., </a:t>
            </a:r>
            <a:r>
              <a:rPr i="1" lang="en" sz="1600">
                <a:solidFill>
                  <a:srgbClr val="1998CE"/>
                </a:solidFill>
              </a:rPr>
              <a:t>I1</a:t>
            </a:r>
            <a:r>
              <a:rPr lang="en" sz="1600">
                <a:solidFill>
                  <a:srgbClr val="1998CE"/>
                </a:solidFill>
              </a:rPr>
              <a:t>, </a:t>
            </a:r>
            <a:r>
              <a:rPr i="1" lang="en" sz="1600">
                <a:solidFill>
                  <a:srgbClr val="1998CE"/>
                </a:solidFill>
              </a:rPr>
              <a:t>I2</a:t>
            </a:r>
            <a:r>
              <a:rPr lang="en" sz="1600">
                <a:solidFill>
                  <a:srgbClr val="1998CE"/>
                </a:solidFill>
              </a:rPr>
              <a:t> in </a:t>
            </a:r>
            <a:r>
              <a:rPr i="1" lang="en" sz="1600">
                <a:solidFill>
                  <a:srgbClr val="1998CE"/>
                </a:solidFill>
              </a:rPr>
              <a:t>rule I1 + I1 =&gt; I1 +Int I2</a:t>
            </a:r>
            <a:r>
              <a:rPr lang="en" sz="1600">
                <a:solidFill>
                  <a:srgbClr val="1998CE"/>
                </a:solidFill>
              </a:rPr>
              <a:t>)</a:t>
            </a:r>
            <a:endParaRPr sz="1600">
              <a:solidFill>
                <a:srgbClr val="1998C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Σ</a:t>
            </a:r>
            <a:r>
              <a:rPr lang="en" sz="1600"/>
              <a:t> is a </a:t>
            </a:r>
            <a:r>
              <a:rPr i="1" lang="en" sz="1600"/>
              <a:t>(S* × S)</a:t>
            </a:r>
            <a:r>
              <a:rPr lang="en" sz="1600"/>
              <a:t>-indexed set of countably many many-sorted symbols, such that </a:t>
            </a:r>
            <a:br>
              <a:rPr lang="en" sz="1600"/>
            </a:br>
            <a:r>
              <a:rPr i="1" lang="en" sz="1600"/>
              <a:t>Σ = {Σ</a:t>
            </a:r>
            <a:r>
              <a:rPr baseline="-25000" i="1" lang="en" sz="1600"/>
              <a:t>s1, …, sn, s </a:t>
            </a:r>
            <a:r>
              <a:rPr i="1" lang="en" sz="1600"/>
              <a:t>}</a:t>
            </a:r>
            <a:r>
              <a:rPr baseline="-25000" i="1" lang="en" sz="1600"/>
              <a:t>s1...sn,s∈S </a:t>
            </a:r>
            <a:r>
              <a:rPr i="1" lang="en" sz="1600"/>
              <a:t> </a:t>
            </a:r>
            <a:r>
              <a:rPr lang="en" sz="1600">
                <a:solidFill>
                  <a:srgbClr val="1998CE"/>
                </a:solidFill>
              </a:rPr>
              <a:t>(e.g., </a:t>
            </a:r>
            <a:r>
              <a:rPr i="1" lang="en" sz="1600">
                <a:solidFill>
                  <a:srgbClr val="1998CE"/>
                </a:solidFill>
              </a:rPr>
              <a:t>Σ = {+</a:t>
            </a:r>
            <a:r>
              <a:rPr baseline="-25000" i="1" lang="en" sz="1600">
                <a:solidFill>
                  <a:srgbClr val="1998CE"/>
                </a:solidFill>
              </a:rPr>
              <a:t>Int x Int → Int</a:t>
            </a:r>
            <a:r>
              <a:rPr i="1" lang="en" sz="1600">
                <a:solidFill>
                  <a:srgbClr val="1998CE"/>
                </a:solidFill>
              </a:rPr>
              <a:t> , -</a:t>
            </a:r>
            <a:r>
              <a:rPr baseline="-25000" i="1" lang="en" sz="1600">
                <a:solidFill>
                  <a:srgbClr val="1998CE"/>
                </a:solidFill>
              </a:rPr>
              <a:t>Int x Int → Int </a:t>
            </a:r>
            <a:r>
              <a:rPr i="1" lang="en" sz="1600">
                <a:solidFill>
                  <a:srgbClr val="1998CE"/>
                </a:solidFill>
              </a:rPr>
              <a:t>, … }</a:t>
            </a:r>
            <a:r>
              <a:rPr lang="en" sz="1600">
                <a:solidFill>
                  <a:srgbClr val="1998CE"/>
                </a:solidFill>
              </a:rPr>
              <a:t>)</a:t>
            </a:r>
            <a:endParaRPr sz="1600">
              <a:solidFill>
                <a:srgbClr val="1998C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Notations: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x : s</a:t>
            </a:r>
            <a:r>
              <a:rPr lang="en" sz="1600"/>
              <a:t>, where </a:t>
            </a:r>
            <a:r>
              <a:rPr i="1" lang="en" sz="1600"/>
              <a:t>x ∈ EVar</a:t>
            </a:r>
            <a:r>
              <a:rPr baseline="-25000" i="1" lang="en" sz="1600"/>
              <a:t>s</a:t>
            </a:r>
            <a:r>
              <a:rPr lang="en" sz="1600"/>
              <a:t> and </a:t>
            </a:r>
            <a:r>
              <a:rPr i="1" lang="en" sz="1600"/>
              <a:t>s ∈ S</a:t>
            </a:r>
            <a:r>
              <a:rPr lang="en" sz="1600"/>
              <a:t> means "</a:t>
            </a:r>
            <a:r>
              <a:rPr i="1" lang="en" sz="1600"/>
              <a:t>x</a:t>
            </a:r>
            <a:r>
              <a:rPr lang="en" sz="1600"/>
              <a:t> is an element variable of sort </a:t>
            </a:r>
            <a:r>
              <a:rPr i="1" lang="en" sz="1600"/>
              <a:t>s</a:t>
            </a:r>
            <a:r>
              <a:rPr lang="en" sz="1600"/>
              <a:t>"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X : s</a:t>
            </a:r>
            <a:r>
              <a:rPr lang="en" sz="1600"/>
              <a:t>, where </a:t>
            </a:r>
            <a:r>
              <a:rPr i="1" lang="en" sz="1600"/>
              <a:t>X ∈ SVar</a:t>
            </a:r>
            <a:r>
              <a:rPr baseline="-25000" i="1" lang="en" sz="1600"/>
              <a:t>s</a:t>
            </a:r>
            <a:r>
              <a:rPr lang="en" sz="1600"/>
              <a:t> and </a:t>
            </a:r>
            <a:r>
              <a:rPr i="1" lang="en" sz="1600"/>
              <a:t>s ∈ S</a:t>
            </a:r>
            <a:r>
              <a:rPr lang="en" sz="1600"/>
              <a:t> means "</a:t>
            </a:r>
            <a:r>
              <a:rPr i="1" lang="en" sz="1600"/>
              <a:t>X</a:t>
            </a:r>
            <a:r>
              <a:rPr lang="en" sz="1600"/>
              <a:t> is a set variable of sort </a:t>
            </a:r>
            <a:r>
              <a:rPr i="1" lang="en" sz="1600"/>
              <a:t>s</a:t>
            </a:r>
            <a:r>
              <a:rPr lang="en" sz="1600"/>
              <a:t>"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Pattern</a:t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Definition (Matching μ-Logic Pattern):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matching μ-logic pattern for a signature </a:t>
            </a:r>
            <a:r>
              <a:rPr i="1" lang="en" sz="1600"/>
              <a:t>(S, Var, Σ)</a:t>
            </a:r>
            <a:r>
              <a:rPr lang="en" sz="1600"/>
              <a:t>, is defined inductively as follows: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φ</a:t>
            </a:r>
            <a:r>
              <a:rPr baseline="-25000" lang="en" sz="1600"/>
              <a:t>s</a:t>
            </a:r>
            <a:r>
              <a:rPr lang="en" sz="1600"/>
              <a:t> ::=  x : </a:t>
            </a:r>
            <a:r>
              <a:rPr lang="en" sz="1600"/>
              <a:t>s </a:t>
            </a:r>
            <a:r>
              <a:rPr lang="en" sz="1600"/>
              <a:t>∈ EVar</a:t>
            </a:r>
            <a:r>
              <a:rPr baseline="-25000" lang="en" sz="1600"/>
              <a:t>s </a:t>
            </a:r>
            <a:endParaRPr baseline="-25000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| </a:t>
            </a:r>
            <a:r>
              <a:rPr lang="en" sz="1600">
                <a:solidFill>
                  <a:schemeClr val="dk1"/>
                </a:solidFill>
              </a:rPr>
              <a:t>X : s ∈ SVar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endParaRPr baseline="-25000"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 ⋀ 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’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ㄱφ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endParaRPr baseline="-25000"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∃x : s’.φ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endParaRPr baseline="-25000"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σ(φ</a:t>
            </a:r>
            <a:r>
              <a:rPr baseline="-25000" lang="en" sz="1600">
                <a:solidFill>
                  <a:schemeClr val="dk1"/>
                </a:solidFill>
              </a:rPr>
              <a:t>s1, …,</a:t>
            </a:r>
            <a:r>
              <a:rPr lang="en" sz="1600">
                <a:solidFill>
                  <a:schemeClr val="dk1"/>
                </a:solidFill>
              </a:rPr>
              <a:t>φ</a:t>
            </a:r>
            <a:r>
              <a:rPr baseline="-25000" lang="en" sz="1600">
                <a:solidFill>
                  <a:schemeClr val="dk1"/>
                </a:solidFill>
              </a:rPr>
              <a:t>sn</a:t>
            </a:r>
            <a:r>
              <a:rPr lang="en" sz="1600">
                <a:solidFill>
                  <a:schemeClr val="dk1"/>
                </a:solidFill>
              </a:rPr>
              <a:t>) if symbol σ ∈ </a:t>
            </a:r>
            <a:r>
              <a:rPr i="1" lang="en" sz="1600">
                <a:solidFill>
                  <a:schemeClr val="dk1"/>
                </a:solidFill>
              </a:rPr>
              <a:t>Σ</a:t>
            </a:r>
            <a:r>
              <a:rPr baseline="-25000" i="1" lang="en" sz="1600">
                <a:solidFill>
                  <a:schemeClr val="dk1"/>
                </a:solidFill>
              </a:rPr>
              <a:t>s1, …, sn, s</a:t>
            </a:r>
            <a:endParaRPr i="1"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| μX : s.φ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 if φ</a:t>
            </a:r>
            <a:r>
              <a:rPr baseline="-25000"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 is positive in X : s (least fixpoint*)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45150" y="4527900"/>
            <a:ext cx="80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98CE"/>
                </a:solidFill>
              </a:rPr>
              <a:t>* least solution, under set containment, of the equation X : s “=” φ</a:t>
            </a:r>
            <a:r>
              <a:rPr baseline="-25000" lang="en">
                <a:solidFill>
                  <a:srgbClr val="1998CE"/>
                </a:solidFill>
              </a:rPr>
              <a:t>s</a:t>
            </a:r>
            <a:r>
              <a:rPr lang="en">
                <a:solidFill>
                  <a:srgbClr val="1998CE"/>
                </a:solidFill>
              </a:rPr>
              <a:t> of set variable X : s</a:t>
            </a:r>
            <a:br>
              <a:rPr lang="en">
                <a:solidFill>
                  <a:srgbClr val="1998CE"/>
                </a:solidFill>
              </a:rPr>
            </a:br>
            <a:r>
              <a:rPr lang="en">
                <a:solidFill>
                  <a:srgbClr val="1998CE"/>
                </a:solidFill>
              </a:rPr>
              <a:t>  (intuitively, it means finding the solution from bottom up)</a:t>
            </a:r>
            <a:endParaRPr>
              <a:solidFill>
                <a:srgbClr val="1998C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Before we start …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626250" y="705025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Make sure you install K (as it may take quite a while to install):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626250" y="2613125"/>
            <a:ext cx="8014500" cy="6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$ bash &lt;(curl https://kframework.org/install)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$ kup install k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Pattern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More pattern notations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626250" y="1290625"/>
            <a:ext cx="78915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Notations: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∨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¬(¬φ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∧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→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∨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↔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(φ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→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) ∧ (φ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→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∀x : s.φ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¬∃x : s.¬φ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⊤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∃x : s.x </a:t>
            </a:r>
            <a:r>
              <a:rPr lang="en" sz="1600">
                <a:solidFill>
                  <a:srgbClr val="1998CE"/>
                </a:solidFill>
                <a:highlight>
                  <a:schemeClr val="lt1"/>
                </a:highlight>
              </a:rPr>
              <a:t>(#Top)</a:t>
            </a:r>
            <a:endParaRPr sz="1600">
              <a:solidFill>
                <a:srgbClr val="1998CE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⊥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⊤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 </a:t>
            </a:r>
            <a:r>
              <a:rPr lang="en" sz="1600">
                <a:solidFill>
                  <a:srgbClr val="1998CE"/>
                </a:solidFill>
                <a:highlight>
                  <a:schemeClr val="lt1"/>
                </a:highlight>
              </a:rPr>
              <a:t>(#Bottom)</a:t>
            </a:r>
            <a:endParaRPr sz="1600">
              <a:solidFill>
                <a:srgbClr val="1998CE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i="1" lang="en" sz="1600">
                <a:solidFill>
                  <a:srgbClr val="434343"/>
                </a:solidFill>
                <a:highlight>
                  <a:schemeClr val="lt1"/>
                </a:highlight>
              </a:rPr>
              <a:t>ν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X : s.φ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≡ ¬μX : s.¬φ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[¬X/X] (greatest fixpoint)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145150" y="4527900"/>
            <a:ext cx="80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98CE"/>
                </a:solidFill>
              </a:rPr>
              <a:t>* greatest solution, under set containment, of the equation X : s “=” φ</a:t>
            </a:r>
            <a:r>
              <a:rPr baseline="-25000" lang="en">
                <a:solidFill>
                  <a:srgbClr val="1998CE"/>
                </a:solidFill>
              </a:rPr>
              <a:t>s</a:t>
            </a:r>
            <a:r>
              <a:rPr lang="en">
                <a:solidFill>
                  <a:srgbClr val="1998CE"/>
                </a:solidFill>
              </a:rPr>
              <a:t> of set variable X : s</a:t>
            </a:r>
            <a:br>
              <a:rPr lang="en">
                <a:solidFill>
                  <a:srgbClr val="1998CE"/>
                </a:solidFill>
              </a:rPr>
            </a:br>
            <a:r>
              <a:rPr lang="en">
                <a:solidFill>
                  <a:srgbClr val="1998CE"/>
                </a:solidFill>
              </a:rPr>
              <a:t>  (intuitively, it means finding the solution from top down)</a:t>
            </a:r>
            <a:endParaRPr>
              <a:solidFill>
                <a:srgbClr val="1998C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Definedness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576850" y="1145500"/>
            <a:ext cx="78915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Definition (Definedness):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For any signature </a:t>
            </a:r>
            <a:r>
              <a:rPr i="1" lang="en" sz="1600"/>
              <a:t>(S, Var, Σ)</a:t>
            </a:r>
            <a:r>
              <a:rPr lang="en" sz="1600"/>
              <a:t> we can add a unary symbol ⌈_⌉</a:t>
            </a:r>
            <a:r>
              <a:rPr baseline="-25000" i="1" lang="en" sz="1600"/>
              <a:t>s</a:t>
            </a:r>
            <a:r>
              <a:rPr baseline="30000" i="1" lang="en" sz="1600"/>
              <a:t>s’</a:t>
            </a:r>
            <a:r>
              <a:rPr i="1" lang="en" sz="1600"/>
              <a:t> ∈ Σ</a:t>
            </a:r>
            <a:r>
              <a:rPr baseline="-25000" i="1" lang="en" sz="1600"/>
              <a:t>s,s’</a:t>
            </a:r>
            <a:r>
              <a:rPr lang="en" sz="1600"/>
              <a:t> called </a:t>
            </a:r>
            <a:r>
              <a:rPr b="1" lang="en" sz="1600"/>
              <a:t>definedness</a:t>
            </a:r>
            <a:r>
              <a:rPr lang="en" sz="1600"/>
              <a:t>. We can also add the </a:t>
            </a:r>
            <a:r>
              <a:rPr b="1" lang="en" sz="1600"/>
              <a:t>definedness axiom</a:t>
            </a:r>
            <a:r>
              <a:rPr lang="en" sz="1600"/>
              <a:t>, </a:t>
            </a:r>
            <a:r>
              <a:rPr lang="en" sz="1600">
                <a:solidFill>
                  <a:schemeClr val="dk1"/>
                </a:solidFill>
              </a:rPr>
              <a:t>⌈x : s⌉</a:t>
            </a:r>
            <a:r>
              <a:rPr baseline="-25000" i="1" lang="en" sz="1600">
                <a:solidFill>
                  <a:schemeClr val="dk1"/>
                </a:solidFill>
              </a:rPr>
              <a:t>s</a:t>
            </a:r>
            <a:r>
              <a:rPr baseline="30000" i="1" lang="en" sz="1600">
                <a:solidFill>
                  <a:schemeClr val="dk1"/>
                </a:solidFill>
              </a:rPr>
              <a:t>s’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1998CE"/>
                </a:solidFill>
              </a:rPr>
              <a:t>Intuitively, you can think of definedness symbol as the ceiling function, which means in the semantics, </a:t>
            </a:r>
            <a:r>
              <a:rPr lang="en" sz="1600">
                <a:solidFill>
                  <a:srgbClr val="1998CE"/>
                </a:solidFill>
              </a:rPr>
              <a:t>⌈φ⌉</a:t>
            </a:r>
            <a:r>
              <a:rPr baseline="-25000" i="1" lang="en" sz="1600">
                <a:solidFill>
                  <a:srgbClr val="1998CE"/>
                </a:solidFill>
              </a:rPr>
              <a:t>s</a:t>
            </a:r>
            <a:r>
              <a:rPr baseline="30000" i="1" lang="en" sz="1600">
                <a:solidFill>
                  <a:srgbClr val="1998CE"/>
                </a:solidFill>
              </a:rPr>
              <a:t>s’</a:t>
            </a:r>
            <a:r>
              <a:rPr i="1" lang="en" sz="1600">
                <a:solidFill>
                  <a:srgbClr val="1998CE"/>
                </a:solidFill>
              </a:rPr>
              <a:t> will be evaluate to #Top if pattern φ matches at least 1 element, i.e., a set that is non-empty.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Definedness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576850" y="1145500"/>
            <a:ext cx="78915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Remark: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Definedness allows us to syntactically construct "predicates" from general ML patterns. That is, the above symbol applications will evaluate to either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⊤</a:t>
            </a:r>
            <a:r>
              <a:rPr lang="en" sz="1600">
                <a:solidFill>
                  <a:schemeClr val="dk1"/>
                </a:solidFill>
              </a:rPr>
              <a:t> or ⊥.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the Haskell backend, we depend on these properties and make a strong distinction between "terms" and "predicates" for optimisation purposes.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Definedness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New predicates created due to definedness</a:t>
            </a:r>
            <a:endParaRPr b="1" sz="1600">
              <a:solidFill>
                <a:srgbClr val="1998CE"/>
              </a:solidFill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576850" y="1145500"/>
            <a:ext cx="78915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Notations: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500">
                <a:solidFill>
                  <a:srgbClr val="040C28"/>
                </a:solidFill>
              </a:rPr>
              <a:t>⌊</a:t>
            </a:r>
            <a:r>
              <a:rPr b="1" i="1" lang="en" sz="1600">
                <a:solidFill>
                  <a:schemeClr val="dk1"/>
                </a:solidFill>
              </a:rPr>
              <a:t>φ</a:t>
            </a:r>
            <a:r>
              <a:rPr b="1" lang="en" sz="1500">
                <a:solidFill>
                  <a:srgbClr val="040C28"/>
                </a:solidFill>
              </a:rPr>
              <a:t>⌋</a:t>
            </a:r>
            <a:r>
              <a:rPr b="1" baseline="-25000" lang="en" sz="1500">
                <a:solidFill>
                  <a:srgbClr val="040C28"/>
                </a:solidFill>
              </a:rPr>
              <a:t>s</a:t>
            </a:r>
            <a:r>
              <a:rPr b="1" baseline="30000" lang="en" sz="1500">
                <a:solidFill>
                  <a:srgbClr val="040C28"/>
                </a:solidFill>
              </a:rPr>
              <a:t>s’</a:t>
            </a:r>
            <a:r>
              <a:rPr baseline="30000" lang="en" sz="1500">
                <a:solidFill>
                  <a:srgbClr val="040C28"/>
                </a:solidFill>
              </a:rPr>
              <a:t> </a:t>
            </a:r>
            <a:r>
              <a:rPr lang="en" sz="1500">
                <a:solidFill>
                  <a:srgbClr val="040C28"/>
                </a:solidFill>
              </a:rPr>
              <a:t>≡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¬</a:t>
            </a:r>
            <a:r>
              <a:rPr lang="en" sz="1600">
                <a:solidFill>
                  <a:schemeClr val="dk1"/>
                </a:solidFill>
              </a:rPr>
              <a:t>⌈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¬φ</a:t>
            </a:r>
            <a:r>
              <a:rPr lang="en" sz="1600">
                <a:solidFill>
                  <a:schemeClr val="dk1"/>
                </a:solidFill>
              </a:rPr>
              <a:t>⌉</a:t>
            </a:r>
            <a:r>
              <a:rPr baseline="-25000" i="1" lang="en" sz="1600">
                <a:solidFill>
                  <a:schemeClr val="dk1"/>
                </a:solidFill>
              </a:rPr>
              <a:t>s</a:t>
            </a:r>
            <a:r>
              <a:rPr baseline="30000" i="1" lang="en" sz="1600">
                <a:solidFill>
                  <a:schemeClr val="dk1"/>
                </a:solidFill>
              </a:rPr>
              <a:t>s’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(totality) </a:t>
            </a:r>
            <a:br>
              <a:rPr lang="en" sz="1600">
                <a:solidFill>
                  <a:schemeClr val="dk1"/>
                </a:solidFill>
              </a:rPr>
            </a:br>
            <a:r>
              <a:rPr i="1" lang="en" sz="1600">
                <a:solidFill>
                  <a:srgbClr val="1998CE"/>
                </a:solidFill>
              </a:rPr>
              <a:t>Think of </a:t>
            </a:r>
            <a:r>
              <a:rPr lang="en" sz="1500">
                <a:solidFill>
                  <a:srgbClr val="1998CE"/>
                </a:solidFill>
              </a:rPr>
              <a:t>⌊</a:t>
            </a:r>
            <a:r>
              <a:rPr lang="en" sz="1600">
                <a:solidFill>
                  <a:srgbClr val="1998CE"/>
                </a:solidFill>
              </a:rPr>
              <a:t>_</a:t>
            </a:r>
            <a:r>
              <a:rPr lang="en" sz="1500">
                <a:solidFill>
                  <a:srgbClr val="1998CE"/>
                </a:solidFill>
              </a:rPr>
              <a:t>⌋</a:t>
            </a:r>
            <a:r>
              <a:rPr baseline="-25000" lang="en" sz="1500">
                <a:solidFill>
                  <a:srgbClr val="1998CE"/>
                </a:solidFill>
              </a:rPr>
              <a:t>s</a:t>
            </a:r>
            <a:r>
              <a:rPr baseline="30000" lang="en" sz="1500">
                <a:solidFill>
                  <a:srgbClr val="1998CE"/>
                </a:solidFill>
              </a:rPr>
              <a:t>s’</a:t>
            </a:r>
            <a:r>
              <a:rPr lang="en" sz="1600">
                <a:solidFill>
                  <a:srgbClr val="1998CE"/>
                </a:solidFill>
              </a:rPr>
              <a:t> </a:t>
            </a:r>
            <a:r>
              <a:rPr i="1" lang="en" sz="1600">
                <a:solidFill>
                  <a:srgbClr val="1998CE"/>
                </a:solidFill>
              </a:rPr>
              <a:t>as the floor function, i.e., dual of definedness, where the pattern </a:t>
            </a:r>
            <a:r>
              <a:rPr i="1" lang="en" sz="1600">
                <a:solidFill>
                  <a:srgbClr val="1998CE"/>
                </a:solidFill>
                <a:highlight>
                  <a:schemeClr val="lt1"/>
                </a:highlight>
              </a:rPr>
              <a:t>φ has matched everything</a:t>
            </a:r>
            <a:endParaRPr i="1" sz="1600">
              <a:solidFill>
                <a:srgbClr val="1998C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x : s ∈</a:t>
            </a:r>
            <a:r>
              <a:rPr b="1" baseline="-25000" lang="en" sz="1500">
                <a:solidFill>
                  <a:srgbClr val="040C28"/>
                </a:solidFill>
              </a:rPr>
              <a:t>s</a:t>
            </a:r>
            <a:r>
              <a:rPr b="1" baseline="30000" lang="en" sz="1500">
                <a:solidFill>
                  <a:srgbClr val="040C28"/>
                </a:solidFill>
              </a:rPr>
              <a:t>s’ </a:t>
            </a:r>
            <a:r>
              <a:rPr b="1" i="1" lang="en" sz="1600">
                <a:solidFill>
                  <a:schemeClr val="dk1"/>
                </a:solidFill>
              </a:rPr>
              <a:t>φ </a:t>
            </a:r>
            <a:r>
              <a:rPr lang="en" sz="1500">
                <a:solidFill>
                  <a:srgbClr val="040C28"/>
                </a:solidFill>
              </a:rPr>
              <a:t>≡ </a:t>
            </a:r>
            <a:r>
              <a:rPr lang="en" sz="1600">
                <a:solidFill>
                  <a:schemeClr val="dk1"/>
                </a:solidFill>
              </a:rPr>
              <a:t>⌈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x ∧ φ</a:t>
            </a:r>
            <a:r>
              <a:rPr lang="en" sz="1600">
                <a:solidFill>
                  <a:schemeClr val="dk1"/>
                </a:solidFill>
              </a:rPr>
              <a:t>⌉</a:t>
            </a:r>
            <a:r>
              <a:rPr baseline="-25000" i="1" lang="en" sz="1600">
                <a:solidFill>
                  <a:schemeClr val="dk1"/>
                </a:solidFill>
              </a:rPr>
              <a:t>s</a:t>
            </a:r>
            <a:r>
              <a:rPr baseline="30000" i="1" lang="en" sz="1600">
                <a:solidFill>
                  <a:schemeClr val="dk1"/>
                </a:solidFill>
              </a:rPr>
              <a:t>s’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(membership)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=</a:t>
            </a:r>
            <a:r>
              <a:rPr b="1" baseline="-25000" lang="en" sz="1500">
                <a:solidFill>
                  <a:srgbClr val="040C28"/>
                </a:solidFill>
              </a:rPr>
              <a:t>s</a:t>
            </a:r>
            <a:r>
              <a:rPr b="1" baseline="30000" lang="en" sz="1500">
                <a:solidFill>
                  <a:srgbClr val="040C28"/>
                </a:solidFill>
              </a:rPr>
              <a:t>s’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 </a:t>
            </a:r>
            <a:r>
              <a:rPr lang="en" sz="1500">
                <a:solidFill>
                  <a:srgbClr val="040C28"/>
                </a:solidFill>
              </a:rPr>
              <a:t>≡ ⌊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↔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500">
                <a:solidFill>
                  <a:srgbClr val="040C28"/>
                </a:solidFill>
              </a:rPr>
              <a:t>⌋</a:t>
            </a:r>
            <a:r>
              <a:rPr baseline="-25000" lang="en" sz="1500">
                <a:solidFill>
                  <a:srgbClr val="040C28"/>
                </a:solidFill>
              </a:rPr>
              <a:t>s</a:t>
            </a:r>
            <a:r>
              <a:rPr baseline="30000" lang="en" sz="1500">
                <a:solidFill>
                  <a:srgbClr val="040C28"/>
                </a:solidFill>
              </a:rPr>
              <a:t>s’</a:t>
            </a:r>
            <a:r>
              <a:rPr lang="en" sz="1500">
                <a:solidFill>
                  <a:srgbClr val="040C28"/>
                </a:solidFill>
              </a:rPr>
              <a:t> (equality)</a:t>
            </a:r>
            <a:endParaRPr sz="1500">
              <a:solidFill>
                <a:srgbClr val="040C28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Char char="●"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⊆</a:t>
            </a:r>
            <a:r>
              <a:rPr b="1" baseline="-25000" lang="en" sz="1500">
                <a:solidFill>
                  <a:srgbClr val="040C28"/>
                </a:solidFill>
              </a:rPr>
              <a:t>s</a:t>
            </a:r>
            <a:r>
              <a:rPr b="1" baseline="30000" lang="en" sz="1500">
                <a:solidFill>
                  <a:srgbClr val="040C28"/>
                </a:solidFill>
              </a:rPr>
              <a:t>s’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 φ</a:t>
            </a:r>
            <a:r>
              <a:rPr b="1"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 </a:t>
            </a:r>
            <a:r>
              <a:rPr lang="en" sz="1500">
                <a:solidFill>
                  <a:srgbClr val="040C28"/>
                </a:solidFill>
              </a:rPr>
              <a:t>≡ ⌊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→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φ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500">
                <a:solidFill>
                  <a:srgbClr val="040C28"/>
                </a:solidFill>
              </a:rPr>
              <a:t>⌋</a:t>
            </a:r>
            <a:r>
              <a:rPr baseline="-25000" lang="en" sz="1500">
                <a:solidFill>
                  <a:srgbClr val="040C28"/>
                </a:solidFill>
              </a:rPr>
              <a:t>s</a:t>
            </a:r>
            <a:r>
              <a:rPr baseline="30000" lang="en" sz="1500">
                <a:solidFill>
                  <a:srgbClr val="040C28"/>
                </a:solidFill>
              </a:rPr>
              <a:t>s’</a:t>
            </a:r>
            <a:r>
              <a:rPr lang="en" sz="1500">
                <a:solidFill>
                  <a:srgbClr val="040C28"/>
                </a:solidFill>
              </a:rPr>
              <a:t> (set containment)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>
                <a:solidFill>
                  <a:srgbClr val="1998CE"/>
                </a:solidFill>
              </a:rPr>
              <a:t>Notions of reachability</a:t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Definition (One-path next):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matching μ-logic signature </a:t>
            </a:r>
            <a:r>
              <a:rPr i="1" lang="en" sz="1600">
                <a:solidFill>
                  <a:schemeClr val="dk1"/>
                </a:solidFill>
              </a:rPr>
              <a:t>(S, Var, Σ)</a:t>
            </a:r>
            <a:r>
              <a:rPr lang="en" sz="1600">
                <a:solidFill>
                  <a:schemeClr val="dk1"/>
                </a:solidFill>
              </a:rPr>
              <a:t> can be extended with an additional sort, </a:t>
            </a:r>
            <a:r>
              <a:rPr i="1" lang="en" sz="1600">
                <a:solidFill>
                  <a:schemeClr val="dk1"/>
                </a:solidFill>
              </a:rPr>
              <a:t>topConfig</a:t>
            </a:r>
            <a:r>
              <a:rPr lang="en" sz="1600">
                <a:solidFill>
                  <a:schemeClr val="dk1"/>
                </a:solidFill>
              </a:rPr>
              <a:t>, and a unary symbol •</a:t>
            </a:r>
            <a:r>
              <a:rPr i="1" lang="en" sz="1600">
                <a:solidFill>
                  <a:schemeClr val="dk1"/>
                </a:solidFill>
              </a:rPr>
              <a:t> ∈ Σ</a:t>
            </a:r>
            <a:r>
              <a:rPr baseline="-25000" i="1" lang="en" sz="1600">
                <a:solidFill>
                  <a:schemeClr val="dk1"/>
                </a:solidFill>
              </a:rPr>
              <a:t>topConfig,topConfig</a:t>
            </a:r>
            <a:r>
              <a:rPr lang="en" sz="1600">
                <a:solidFill>
                  <a:schemeClr val="dk1"/>
                </a:solidFill>
              </a:rPr>
              <a:t>, called </a:t>
            </a:r>
            <a:r>
              <a:rPr b="1" lang="en" sz="1600">
                <a:solidFill>
                  <a:schemeClr val="dk1"/>
                </a:solidFill>
              </a:rPr>
              <a:t>one-path next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Recall:</a:t>
            </a:r>
            <a:r>
              <a:rPr lang="en" sz="1600">
                <a:solidFill>
                  <a:srgbClr val="1998CE"/>
                </a:solidFill>
              </a:rPr>
              <a:t> We are doing proofs and rewriting in these</a:t>
            </a:r>
            <a:r>
              <a:rPr i="1" lang="en" sz="1600">
                <a:solidFill>
                  <a:srgbClr val="1998CE"/>
                </a:solidFill>
              </a:rPr>
              <a:t> &lt;configuration&gt; … &lt;configuration&gt;</a:t>
            </a:r>
            <a:r>
              <a:rPr lang="en" sz="1600">
                <a:solidFill>
                  <a:srgbClr val="1998CE"/>
                </a:solidFill>
              </a:rPr>
              <a:t>. This </a:t>
            </a:r>
            <a:r>
              <a:rPr i="1" lang="en" sz="1600">
                <a:solidFill>
                  <a:srgbClr val="1998CE"/>
                </a:solidFill>
              </a:rPr>
              <a:t>&lt;configuration&gt; … &lt;configuration&gt;</a:t>
            </a:r>
            <a:r>
              <a:rPr lang="en" sz="1600">
                <a:solidFill>
                  <a:srgbClr val="1998CE"/>
                </a:solidFill>
              </a:rPr>
              <a:t> is of sort </a:t>
            </a:r>
            <a:r>
              <a:rPr i="1" lang="en" sz="1600">
                <a:solidFill>
                  <a:srgbClr val="1998CE"/>
                </a:solidFill>
              </a:rPr>
              <a:t>topConfig.</a:t>
            </a:r>
            <a:endParaRPr i="1" sz="1600">
              <a:solidFill>
                <a:srgbClr val="1998C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Notation: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◦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φ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en" sz="1500">
                <a:solidFill>
                  <a:srgbClr val="040C28"/>
                </a:solidFill>
              </a:rPr>
              <a:t>≡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¬ </a:t>
            </a:r>
            <a:r>
              <a:rPr lang="en" sz="1600">
                <a:solidFill>
                  <a:schemeClr val="dk1"/>
                </a:solidFill>
              </a:rPr>
              <a:t>•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¬ φ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(all-path next)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Intuition: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•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φ is matched by configurations that have at least one next configuration that matches φ.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◦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φ is matched by configurations for which all next configurations match φ.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One/All-path next example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is a transition system which can be formalised in matching </a:t>
            </a:r>
            <a:r>
              <a:rPr lang="en" sz="1600">
                <a:solidFill>
                  <a:schemeClr val="dk1"/>
                </a:solidFill>
              </a:rPr>
              <a:t>μ</a:t>
            </a:r>
            <a:r>
              <a:rPr lang="en" sz="1600"/>
              <a:t>-logic. Note that </a:t>
            </a:r>
            <a:r>
              <a:rPr i="1" lang="en" sz="1600"/>
              <a:t>a, b, c, d</a:t>
            </a:r>
            <a:r>
              <a:rPr lang="en" sz="1600"/>
              <a:t> are </a:t>
            </a:r>
            <a:r>
              <a:rPr i="1" lang="en" sz="1600"/>
              <a:t>constructors </a:t>
            </a:r>
            <a:r>
              <a:rPr lang="en" sz="1600"/>
              <a:t>(i.e., configurations that are distinct from each other and only matches itself).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What is the result of • b?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How about the result of ◦ b?</a:t>
            </a:r>
            <a:endParaRPr sz="1600"/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075" y="2991188"/>
            <a:ext cx="36290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98CE"/>
                </a:solidFill>
              </a:rPr>
              <a:t>One/All-path next example (solution)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is a transition system which can be formalised in matching </a:t>
            </a:r>
            <a:r>
              <a:rPr lang="en" sz="1600">
                <a:solidFill>
                  <a:schemeClr val="dk1"/>
                </a:solidFill>
              </a:rPr>
              <a:t>μ</a:t>
            </a:r>
            <a:r>
              <a:rPr lang="en" sz="1600"/>
              <a:t>-logic. Note that </a:t>
            </a:r>
            <a:r>
              <a:rPr i="1" lang="en" sz="1600"/>
              <a:t>a, b, c, d</a:t>
            </a:r>
            <a:r>
              <a:rPr lang="en" sz="1600"/>
              <a:t> are </a:t>
            </a:r>
            <a:r>
              <a:rPr i="1" lang="en" sz="1600"/>
              <a:t>constructors (i.e., all distinct from each other and only matches itself)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What is the result of • b?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How about the result of ◦ b?</a:t>
            </a:r>
            <a:endParaRPr sz="1600"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075" y="2991188"/>
            <a:ext cx="36290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/>
          <p:nvPr/>
        </p:nvSpPr>
        <p:spPr>
          <a:xfrm>
            <a:off x="817600" y="4322375"/>
            <a:ext cx="733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• b = 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◦ b = c ∨ 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6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>
                <a:solidFill>
                  <a:srgbClr val="1998CE"/>
                </a:solidFill>
              </a:rPr>
              <a:t>All-path</a:t>
            </a:r>
            <a:r>
              <a:rPr b="1" lang="en" sz="1600">
                <a:solidFill>
                  <a:srgbClr val="1998CE"/>
                </a:solidFill>
              </a:rPr>
              <a:t> reachability</a:t>
            </a:r>
            <a:endParaRPr b="1" sz="1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Definition (All-path reachability):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define the </a:t>
            </a:r>
            <a:r>
              <a:rPr b="1" lang="en" sz="1600">
                <a:solidFill>
                  <a:schemeClr val="dk1"/>
                </a:solidFill>
              </a:rPr>
              <a:t>all-path reachability</a:t>
            </a:r>
            <a:r>
              <a:rPr lang="en" sz="1600">
                <a:solidFill>
                  <a:schemeClr val="dk1"/>
                </a:solidFill>
              </a:rPr>
              <a:t> modality, weak always finally as: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&lt; w &gt; φ</a:t>
            </a:r>
            <a:r>
              <a:rPr lang="en" sz="1600">
                <a:solidFill>
                  <a:schemeClr val="dk1"/>
                </a:solidFill>
              </a:rPr>
              <a:t> ≡ νX.(φ ∨ (◦ X ∧ •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⊤</a:t>
            </a:r>
            <a:r>
              <a:rPr lang="en" sz="1600">
                <a:solidFill>
                  <a:schemeClr val="dk1"/>
                </a:solidFill>
              </a:rPr>
              <a:t>))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Intuition: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Either φ holds immediately (greatest fixpoint - νX.φ)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Or νX.(</a:t>
            </a:r>
            <a:r>
              <a:rPr lang="en" sz="1600">
                <a:solidFill>
                  <a:srgbClr val="1998CE"/>
                </a:solidFill>
              </a:rPr>
              <a:t>◦ X</a:t>
            </a:r>
            <a:r>
              <a:rPr lang="en" sz="1600">
                <a:solidFill>
                  <a:schemeClr val="dk1"/>
                </a:solidFill>
              </a:rPr>
              <a:t> ∧ </a:t>
            </a:r>
            <a:r>
              <a:rPr lang="en" sz="1600">
                <a:solidFill>
                  <a:srgbClr val="FF0000"/>
                </a:solidFill>
              </a:rPr>
              <a:t>•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⊤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) 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ensures that we actually </a:t>
            </a:r>
            <a:r>
              <a:rPr lang="en" sz="1600">
                <a:solidFill>
                  <a:srgbClr val="1998CE"/>
                </a:solidFill>
                <a:highlight>
                  <a:schemeClr val="lt1"/>
                </a:highlight>
              </a:rPr>
              <a:t>make steps on all paths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to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reach the destination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Matching µ-Logic -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600">
                <a:solidFill>
                  <a:srgbClr val="1998CE"/>
                </a:solidFill>
              </a:rPr>
              <a:t>Encoding of reachability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Definition (Rewrite Rule):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A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rewrite rule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is an implication of the form: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∀x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 .φ(x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…) → •∃y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 .ψ(x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..., 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Definition (All-Path Reachability Claim):</a:t>
            </a:r>
            <a:endParaRPr b="1"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An </a:t>
            </a:r>
            <a:r>
              <a:rPr b="1" lang="en" sz="1600">
                <a:solidFill>
                  <a:srgbClr val="434343"/>
                </a:solidFill>
                <a:highlight>
                  <a:schemeClr val="lt1"/>
                </a:highlight>
              </a:rPr>
              <a:t>all-path reachability claim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is an implication of the form: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∀x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 .φ(x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...) →&lt; w &gt; ∃y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2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… .ψ(x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..., y</a:t>
            </a:r>
            <a:r>
              <a:rPr baseline="-25000" lang="en" sz="1600">
                <a:solidFill>
                  <a:srgbClr val="434343"/>
                </a:solidFill>
                <a:highlight>
                  <a:schemeClr val="lt1"/>
                </a:highlight>
              </a:rPr>
              <a:t>1</a:t>
            </a: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, ...)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8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c</a:t>
            </a:r>
            <a:r>
              <a:rPr b="1" lang="en" sz="2600">
                <a:solidFill>
                  <a:srgbClr val="1998CE"/>
                </a:solidFill>
              </a:rPr>
              <a:t>ontrol-flow.k as </a:t>
            </a:r>
            <a:r>
              <a:rPr b="1" lang="en" sz="2600">
                <a:solidFill>
                  <a:srgbClr val="1998CE"/>
                </a:solidFill>
              </a:rPr>
              <a:t>MµL Theory</a:t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Sorts: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S = { KResult, Int, Bool, Id, Exp, IExp, BExp, Stmt, Block, … }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Variables: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Var = EVar ∪ SVar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is a disjoint union of two countably infinite S-indexed sets of sorted variables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Symbols: </a:t>
            </a:r>
            <a:r>
              <a:rPr i="1" lang="en" sz="1600">
                <a:solidFill>
                  <a:schemeClr val="dk1"/>
                </a:solidFill>
              </a:rPr>
              <a:t>Σ = { ^</a:t>
            </a:r>
            <a:r>
              <a:rPr baseline="-25000" i="1" lang="en" sz="1600">
                <a:solidFill>
                  <a:schemeClr val="dk1"/>
                </a:solidFill>
              </a:rPr>
              <a:t>IExp x IExp→IExp</a:t>
            </a:r>
            <a:r>
              <a:rPr i="1" lang="en" sz="1600">
                <a:solidFill>
                  <a:schemeClr val="dk1"/>
                </a:solidFill>
              </a:rPr>
              <a:t>, …, &lt;=</a:t>
            </a:r>
            <a:r>
              <a:rPr baseline="-25000" i="1" lang="en" sz="1600">
                <a:solidFill>
                  <a:schemeClr val="dk1"/>
                </a:solidFill>
              </a:rPr>
              <a:t>BExp x BExp→BExp</a:t>
            </a:r>
            <a:r>
              <a:rPr i="1" lang="en" sz="1600">
                <a:solidFill>
                  <a:schemeClr val="dk1"/>
                </a:solidFill>
              </a:rPr>
              <a:t>, …, if</a:t>
            </a:r>
            <a:r>
              <a:rPr baseline="-25000" i="1" lang="en" sz="1600">
                <a:solidFill>
                  <a:schemeClr val="dk1"/>
                </a:solidFill>
              </a:rPr>
              <a:t>BExp x Block x Block </a:t>
            </a:r>
            <a:r>
              <a:rPr baseline="-25000" i="1" lang="en" sz="1600">
                <a:solidFill>
                  <a:schemeClr val="dk1"/>
                </a:solidFill>
                <a:highlight>
                  <a:schemeClr val="lt1"/>
                </a:highlight>
              </a:rPr>
              <a:t>→Stmt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, … }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Example of rewrite rule (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rule &lt;k&gt; I1 + I2 =&gt; I1 +Int I2 ... &lt;/k&gt;)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∀I1, I2.φ(+(I1, I2)) → • ψ(+Int(I1, I2))</a:t>
            </a:r>
            <a:endParaRPr sz="1600">
              <a:solidFill>
                <a:srgbClr val="1998CE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Example of claim (last one with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loop in control-flow-spec.k):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leftTerm ∧ requires →&lt; w &gt; rightPattern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where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leftTerm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includes the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loop in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&lt;k&gt;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cell,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S:Int, N:Int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in the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&lt;mem&gt;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cell </a:t>
            </a:r>
            <a:b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	and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requires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is </a:t>
            </a:r>
            <a:r>
              <a:rPr i="1" lang="en" sz="1600">
                <a:solidFill>
                  <a:schemeClr val="dk1"/>
                </a:solidFill>
                <a:highlight>
                  <a:schemeClr val="lt1"/>
                </a:highlight>
              </a:rPr>
              <a:t>&gt;=Int(N, 0)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Who are we?</a:t>
            </a:r>
            <a:endParaRPr b="1" sz="1300"/>
          </a:p>
        </p:txBody>
      </p:sp>
      <p:sp>
        <p:nvSpPr>
          <p:cNvPr id="74" name="Google Shape;74;p12"/>
          <p:cNvSpPr txBox="1"/>
          <p:nvPr/>
        </p:nvSpPr>
        <p:spPr>
          <a:xfrm>
            <a:off x="576850" y="12217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998CE"/>
                </a:solidFill>
                <a:highlight>
                  <a:srgbClr val="FFFFFF"/>
                </a:highlight>
              </a:rPr>
              <a:t>Runtime Verification Inc.</a:t>
            </a: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 is a software quality assurance company aimed at </a:t>
            </a: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using formal methods to perform </a:t>
            </a: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security audits</a:t>
            </a: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 on virtual machines and smart contracts on public blockchains. </a:t>
            </a:r>
            <a:endParaRPr sz="1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highlight>
                  <a:srgbClr val="FFFFFF"/>
                </a:highlight>
              </a:rPr>
              <a:t>It is dedicated to improving the safety, reliability, and correctness of software systems in the blockchain field (and other fields, too!)</a:t>
            </a:r>
            <a:endParaRPr sz="25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00" y="3822375"/>
            <a:ext cx="1315583" cy="11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825" y="3822384"/>
            <a:ext cx="1120318" cy="11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3538" y="3822350"/>
            <a:ext cx="1120325" cy="11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8350" y="4066995"/>
            <a:ext cx="2468376" cy="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9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998CE"/>
                </a:solidFill>
              </a:rPr>
              <a:t>More on Program</a:t>
            </a:r>
            <a:r>
              <a:rPr b="1" lang="en" sz="2600">
                <a:solidFill>
                  <a:srgbClr val="1998CE"/>
                </a:solidFill>
              </a:rPr>
              <a:t> as MµL Theory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576850" y="1145500"/>
            <a:ext cx="7891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576850" y="1145500"/>
            <a:ext cx="78915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Try to map procedures.k as a MµL theory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more advanced developers, you should look at the definition of the theory, and compare it to the </a:t>
            </a:r>
            <a:r>
              <a:rPr i="1" lang="en" sz="1600">
                <a:solidFill>
                  <a:srgbClr val="1998CE"/>
                </a:solidFill>
              </a:rPr>
              <a:t>definition.kore</a:t>
            </a:r>
            <a:r>
              <a:rPr lang="en" sz="1600">
                <a:solidFill>
                  <a:schemeClr val="dk1"/>
                </a:solidFill>
              </a:rPr>
              <a:t> file generated by the K frontend, in the ...</a:t>
            </a:r>
            <a:r>
              <a:rPr i="1" lang="en" sz="1600">
                <a:solidFill>
                  <a:srgbClr val="1998CE"/>
                </a:solidFill>
              </a:rPr>
              <a:t>-kompiled</a:t>
            </a:r>
            <a:r>
              <a:rPr lang="en" sz="1600">
                <a:solidFill>
                  <a:schemeClr val="dk1"/>
                </a:solidFill>
              </a:rPr>
              <a:t> directory, which the Haskell backend consumes. They are more or less the same.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More on Matching Logic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700751" y="2071500"/>
            <a:ext cx="764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Find out more at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http://www.matching-logic.org/</a:t>
            </a:r>
            <a:r>
              <a:rPr b="1" lang="en" sz="1600">
                <a:solidFill>
                  <a:srgbClr val="199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199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/>
        </p:nvSpPr>
        <p:spPr>
          <a:xfrm>
            <a:off x="4211899" y="2266538"/>
            <a:ext cx="431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Questions?</a:t>
            </a:r>
            <a:endParaRPr b="1" i="0" sz="4300" u="none" cap="none" strike="noStrike"/>
          </a:p>
        </p:txBody>
      </p:sp>
      <p:sp>
        <p:nvSpPr>
          <p:cNvPr id="373" name="Google Shape;373;p41"/>
          <p:cNvSpPr txBox="1"/>
          <p:nvPr>
            <p:ph idx="12" type="sldNum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41"/>
          <p:cNvSpPr txBox="1"/>
          <p:nvPr/>
        </p:nvSpPr>
        <p:spPr>
          <a:xfrm>
            <a:off x="4199850" y="3075853"/>
            <a:ext cx="4833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https://runtimeverification.com/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@rv_inc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https://discord.com/invite/CurfmXNtbN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contact@runtimeverification.com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375" y="3552599"/>
            <a:ext cx="237825" cy="2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377" y="3962050"/>
            <a:ext cx="237825" cy="23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1324" y="4413075"/>
            <a:ext cx="195924" cy="1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1325" y="3139075"/>
            <a:ext cx="195924" cy="195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/>
          <p:nvPr/>
        </p:nvSpPr>
        <p:spPr>
          <a:xfrm>
            <a:off x="0" y="0"/>
            <a:ext cx="3531734" cy="5151665"/>
          </a:xfrm>
          <a:custGeom>
            <a:rect b="b" l="l" r="r" t="t"/>
            <a:pathLst>
              <a:path extrusionOk="0" h="6868886" w="7892143">
                <a:moveTo>
                  <a:pt x="10886" y="0"/>
                </a:moveTo>
                <a:lnTo>
                  <a:pt x="7892143" y="0"/>
                </a:lnTo>
                <a:lnTo>
                  <a:pt x="3233057" y="6868886"/>
                </a:lnTo>
                <a:lnTo>
                  <a:pt x="0" y="6868886"/>
                </a:lnTo>
                <a:cubicBezTo>
                  <a:pt x="3629" y="4579257"/>
                  <a:pt x="7257" y="2289629"/>
                  <a:pt x="10886" y="0"/>
                </a:cubicBezTo>
                <a:close/>
              </a:path>
            </a:pathLst>
          </a:cu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8831" y="2190351"/>
            <a:ext cx="1328620" cy="92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Look for us!</a:t>
            </a:r>
            <a:endParaRPr b="1" sz="2600">
              <a:solidFill>
                <a:srgbClr val="1998C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998CE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050" y="1563150"/>
            <a:ext cx="1612800" cy="1612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575" y="1563150"/>
            <a:ext cx="1612800" cy="161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928250" y="3175950"/>
            <a:ext cx="15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Jin Xing Lim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@0xJinXingLim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(AM session)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573975" y="3175950"/>
            <a:ext cx="15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Palina Tolmach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@palinatolmach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(PM session)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00500" y="822300"/>
            <a:ext cx="8014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AM Session:</a:t>
            </a:r>
            <a:r>
              <a:rPr lang="en" sz="1800">
                <a:solidFill>
                  <a:schemeClr val="dk2"/>
                </a:solidFill>
              </a:rPr>
              <a:t> Introduction to 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PM Session:</a:t>
            </a:r>
            <a:r>
              <a:rPr lang="en" sz="1800">
                <a:solidFill>
                  <a:schemeClr val="dk2"/>
                </a:solidFill>
              </a:rPr>
              <a:t> Smart Contract Verification with KEVM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Overview</a:t>
            </a:r>
            <a:endParaRPr b="1" sz="1300"/>
          </a:p>
        </p:txBody>
      </p:sp>
      <p:sp>
        <p:nvSpPr>
          <p:cNvPr id="98" name="Google Shape;98;p14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32076" y="3816750"/>
            <a:ext cx="764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/>
              <a:t>Github repository for all materials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https://github.com/runtimeverification/k-tutorial-atva-2023</a:t>
            </a:r>
            <a:r>
              <a:rPr b="1" lang="en" sz="1600">
                <a:solidFill>
                  <a:srgbClr val="1998C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600" u="none" cap="none" strike="noStrike">
              <a:solidFill>
                <a:srgbClr val="1998C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400500" y="822300"/>
            <a:ext cx="8014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is K?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 Hands-on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BCA08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K’s Logical Foundation: Matching Logic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00500" y="197125"/>
            <a:ext cx="544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AM Session Overview</a:t>
            </a:r>
            <a:endParaRPr b="1" sz="1300"/>
          </a:p>
        </p:txBody>
      </p:sp>
      <p:sp>
        <p:nvSpPr>
          <p:cNvPr id="109" name="Google Shape;109;p15"/>
          <p:cNvSpPr/>
          <p:nvPr/>
        </p:nvSpPr>
        <p:spPr>
          <a:xfrm>
            <a:off x="0" y="379225"/>
            <a:ext cx="4005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75" y="236275"/>
            <a:ext cx="1650698" cy="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8946725" y="4829525"/>
            <a:ext cx="197400" cy="1437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91425" y="4704575"/>
            <a:ext cx="355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426950" y="1911175"/>
            <a:ext cx="629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4098D1"/>
                </a:solidFill>
              </a:rPr>
              <a:t>What is K?</a:t>
            </a:r>
            <a:endParaRPr b="1" sz="5000">
              <a:solidFill>
                <a:srgbClr val="FFCC0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231775" y="301275"/>
            <a:ext cx="587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The Problem: Too Many Tools</a:t>
            </a:r>
            <a:endParaRPr sz="2600"/>
          </a:p>
        </p:txBody>
      </p:sp>
      <p:sp>
        <p:nvSpPr>
          <p:cNvPr id="126" name="Google Shape;126;p17"/>
          <p:cNvSpPr/>
          <p:nvPr/>
        </p:nvSpPr>
        <p:spPr>
          <a:xfrm>
            <a:off x="1" y="228216"/>
            <a:ext cx="14490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78" y="2758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875655" y="4533275"/>
            <a:ext cx="1953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227300" y="4085157"/>
            <a:ext cx="606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30" name="Google Shape;130;p17"/>
          <p:cNvSpPr txBox="1"/>
          <p:nvPr/>
        </p:nvSpPr>
        <p:spPr>
          <a:xfrm>
            <a:off x="6315680" y="4094600"/>
            <a:ext cx="606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379" y="1309827"/>
            <a:ext cx="5049900" cy="272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231775" y="301275"/>
            <a:ext cx="587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998CE"/>
                </a:solidFill>
              </a:rPr>
              <a:t>The Problem: Too Many Tools</a:t>
            </a:r>
            <a:endParaRPr sz="2600"/>
          </a:p>
        </p:txBody>
      </p:sp>
      <p:sp>
        <p:nvSpPr>
          <p:cNvPr id="137" name="Google Shape;137;p18"/>
          <p:cNvSpPr/>
          <p:nvPr/>
        </p:nvSpPr>
        <p:spPr>
          <a:xfrm>
            <a:off x="1" y="228216"/>
            <a:ext cx="1449000" cy="63900"/>
          </a:xfrm>
          <a:prstGeom prst="rect">
            <a:avLst/>
          </a:prstGeom>
          <a:solidFill>
            <a:srgbClr val="FECE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578" y="275816"/>
            <a:ext cx="1562099" cy="35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5875655" y="4533275"/>
            <a:ext cx="1953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227300" y="4085157"/>
            <a:ext cx="606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41" name="Google Shape;141;p18"/>
          <p:cNvSpPr txBox="1"/>
          <p:nvPr/>
        </p:nvSpPr>
        <p:spPr>
          <a:xfrm>
            <a:off x="6315680" y="4094600"/>
            <a:ext cx="606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363" y="1308301"/>
            <a:ext cx="5049902" cy="272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