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Roboto"/>
      <p:regular r:id="rId30"/>
      <p:bold r:id="rId31"/>
      <p:italic r:id="rId32"/>
      <p:boldItalic r:id="rId33"/>
    </p:embeddedFont>
    <p:embeddedFont>
      <p:font typeface="Roboto Mon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orient="horz" pos="53">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950151D-02DF-47E0-B2C2-EAE605B88F90}">
  <a:tblStyle styleId="{1950151D-02DF-47E0-B2C2-EAE605B88F9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53"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5.xml"/><Relationship Id="rId33" Type="http://schemas.openxmlformats.org/officeDocument/2006/relationships/font" Target="fonts/Roboto-boldItalic.fntdata"/><Relationship Id="rId10" Type="http://schemas.openxmlformats.org/officeDocument/2006/relationships/slide" Target="slides/slide4.xml"/><Relationship Id="rId32" Type="http://schemas.openxmlformats.org/officeDocument/2006/relationships/font" Target="fonts/Roboto-italic.fntdata"/><Relationship Id="rId13" Type="http://schemas.openxmlformats.org/officeDocument/2006/relationships/slide" Target="slides/slide7.xml"/><Relationship Id="rId35" Type="http://schemas.openxmlformats.org/officeDocument/2006/relationships/font" Target="fonts/RobotoMono-bold.fntdata"/><Relationship Id="rId12" Type="http://schemas.openxmlformats.org/officeDocument/2006/relationships/slide" Target="slides/slide6.xml"/><Relationship Id="rId34" Type="http://schemas.openxmlformats.org/officeDocument/2006/relationships/font" Target="fonts/RobotoMono-regular.fntdata"/><Relationship Id="rId15" Type="http://schemas.openxmlformats.org/officeDocument/2006/relationships/slide" Target="slides/slide9.xml"/><Relationship Id="rId37" Type="http://schemas.openxmlformats.org/officeDocument/2006/relationships/font" Target="fonts/RobotoMono-boldItalic.fntdata"/><Relationship Id="rId14" Type="http://schemas.openxmlformats.org/officeDocument/2006/relationships/slide" Target="slides/slide8.xml"/><Relationship Id="rId36" Type="http://schemas.openxmlformats.org/officeDocument/2006/relationships/font" Target="fonts/RobotoMon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g25a9b664b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g25a9b664b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5c59bc50f2_0_1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g25c59bc50f2_0_1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Foundry is one of the most popular toolkits available for Solidity development.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It is used for compilation, local deployment, dependency management, and much more.</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Regarding testing, it allows developers to write parametric tests in Solidity.</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This is a significant advantage because developers are familiar with the programming language.</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Another step forward is that the parametric tests are executed with randomly assigned values or fuzzed.</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This means that Foundry will run your tests with randomly assigned values.</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And it will run them very fast.</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It can run a test 1000 times, with different inputs, in something like 30 milliseconds.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So it’s a perfect choice for a developer in the building stage who needs immediate feedback.</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The feedback is easy to interpret; it provides either a green checkmark, stating that the test is successful, or a red checkmark, stating that it found random values that will break your assertions, providing a counterexample.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But this also comes with a trade-off.</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There are no false positives because when a test fails, you get a counterexample that breaks your code, which is good;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But there are false negatives, meaning that the green checkmark does not necessarily mean that your test is correct but that the tool could not find, in the limited amount of runs, a set of values that would break the assertions.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And this may offer a false sense of security.</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It does not mean that people should stop using fuzzing.</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This is not a comparison between fuzzing and symbolic execution.</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The idea is that you can take the best from both worlds by combining them.</a:t>
            </a:r>
            <a:endParaRPr sz="1000">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5c59bc50f2_0_3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g25c59bc50f2_0_3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5c59bc50f2_0_2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25c59bc50f2_0_2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5c59bc50f2_0_2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g25c59bc50f2_0_2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5c59bc50f2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g25c59bc50f2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5c59bc50f2_0_3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g25c59bc50f2_0_3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It passes the exact conformance tests the Ethereum foundation provided, like other virtual machine implementations.</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This gives us an increased level of confidence in the results of the verification process.</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The installation is easier than ever, and docker images are released with each update.</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We are using KEVM in formal verification engagements.</a:t>
            </a:r>
            <a:endParaRPr sz="1000">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5c59bc50f2_0_4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g25c59bc50f2_0_4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And here is an example of how we used to write formal verification proofs in the past.</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This is a claim or a proof obligation and represents what we are trying to formally verify.</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This is for an ERC20 balanceOf function, and I’ll briefly go through it.</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A claim is made out of two components, a configuration term and a constraint term</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On line 9, we say that the execution starts, and on all paths reached, it will finish.</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On line 13, we say that at the end of the transaction, we expect a successful status code, meaning there was no revert or „out-of-gas”.</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On line 18, we say that the transaction call data is the „balanceOf” function selector and a symbolic value named OWNER.</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So, what this claim says, is for all ACCT_IDS, CALLER_IDS, OWNER_IDS, … when you call ACCT_ID, with this call data, then the transaction finish successfully, and on the output cell, you would have a 32-byte buffer with whatever value is at a specific hashed location where _balances[owner] is stored.</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5c59bc50f2_0_4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g25c59bc50f2_0_4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5c59bc50f2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g25c59bc50f2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5c59bc50f2_0_4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g25c59bc50f2_0_4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118e5cf47cc_2_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 name="Google Shape;56;g118e5cf47cc_2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5c59bc50f2_0_1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g25c59bc50f2_0_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5c59bc50f2_0_5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g25c59bc50f2_0_5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8c59971bbb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g28c59971bbb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18d298c87b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329" name="Google Shape;329;g118d298c87b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18e5cf47cc_0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g118e5cf47cc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18e5cf47cc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g118e5cf47cc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5c59bc50f2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g25c59bc50f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5c59bc50f2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g25c59bc50f2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5c59bc50f2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g25c59bc50f2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5c59bc50f2_0_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25c59bc50f2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5c59bc50f2_0_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g25c59bc50f2_0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 name="Shape 9"/>
        <p:cNvGrpSpPr/>
        <p:nvPr/>
      </p:nvGrpSpPr>
      <p:grpSpPr>
        <a:xfrm>
          <a:off x="0" y="0"/>
          <a:ext cx="0" cy="0"/>
          <a:chOff x="0" y="0"/>
          <a:chExt cx="0" cy="0"/>
        </a:xfrm>
      </p:grpSpPr>
      <p:sp>
        <p:nvSpPr>
          <p:cNvPr id="10" name="Google Shape;10;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1" name="Google Shape;11;p2"/>
          <p:cNvSpPr/>
          <p:nvPr/>
        </p:nvSpPr>
        <p:spPr>
          <a:xfrm>
            <a:off x="0" y="0"/>
            <a:ext cx="9144000" cy="5151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 name="Shape 12"/>
        <p:cNvGrpSpPr/>
        <p:nvPr/>
      </p:nvGrpSpPr>
      <p:grpSpPr>
        <a:xfrm>
          <a:off x="0" y="0"/>
          <a:ext cx="0" cy="0"/>
          <a:chOff x="0" y="0"/>
          <a:chExt cx="0" cy="0"/>
        </a:xfrm>
      </p:grpSpPr>
      <p:sp>
        <p:nvSpPr>
          <p:cNvPr id="13" name="Google Shape;13;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4" name="Google Shape;14;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5" name="Google Shape;1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6" name="Google Shape;16;p3"/>
          <p:cNvSpPr/>
          <p:nvPr/>
        </p:nvSpPr>
        <p:spPr>
          <a:xfrm>
            <a:off x="0" y="0"/>
            <a:ext cx="9144000" cy="5151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0" name="Shape 20"/>
        <p:cNvGrpSpPr/>
        <p:nvPr/>
      </p:nvGrpSpPr>
      <p:grpSpPr>
        <a:xfrm>
          <a:off x="0" y="0"/>
          <a:ext cx="0" cy="0"/>
          <a:chOff x="0" y="0"/>
          <a:chExt cx="0" cy="0"/>
        </a:xfrm>
      </p:grpSpPr>
      <p:sp>
        <p:nvSpPr>
          <p:cNvPr id="21" name="Google Shape;21;p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2" name="Google Shape;22;p5"/>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4" name="Shape 24"/>
        <p:cNvGrpSpPr/>
        <p:nvPr/>
      </p:nvGrpSpPr>
      <p:grpSpPr>
        <a:xfrm>
          <a:off x="0" y="0"/>
          <a:ext cx="0" cy="0"/>
          <a:chOff x="0" y="0"/>
          <a:chExt cx="0" cy="0"/>
        </a:xfrm>
      </p:grpSpPr>
      <p:sp>
        <p:nvSpPr>
          <p:cNvPr id="25" name="Google Shape;25;p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27" name="Google Shape;27;p6"/>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8" name="Google Shape;28;p6"/>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9" name="Google Shape;29;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0" name="Shape 30"/>
        <p:cNvGrpSpPr/>
        <p:nvPr/>
      </p:nvGrpSpPr>
      <p:grpSpPr>
        <a:xfrm>
          <a:off x="0" y="0"/>
          <a:ext cx="0" cy="0"/>
          <a:chOff x="0" y="0"/>
          <a:chExt cx="0" cy="0"/>
        </a:xfrm>
      </p:grpSpPr>
      <p:sp>
        <p:nvSpPr>
          <p:cNvPr id="31" name="Google Shape;31;p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32" name="Google Shape;32;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3" name="Shape 33"/>
        <p:cNvGrpSpPr/>
        <p:nvPr/>
      </p:nvGrpSpPr>
      <p:grpSpPr>
        <a:xfrm>
          <a:off x="0" y="0"/>
          <a:ext cx="0" cy="0"/>
          <a:chOff x="0" y="0"/>
          <a:chExt cx="0" cy="0"/>
        </a:xfrm>
      </p:grpSpPr>
      <p:sp>
        <p:nvSpPr>
          <p:cNvPr id="34" name="Google Shape;34;p8"/>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5" name="Google Shape;35;p8"/>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36" name="Google Shape;36;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7" name="Shape 37"/>
        <p:cNvGrpSpPr/>
        <p:nvPr/>
      </p:nvGrpSpPr>
      <p:grpSpPr>
        <a:xfrm>
          <a:off x="0" y="0"/>
          <a:ext cx="0" cy="0"/>
          <a:chOff x="0" y="0"/>
          <a:chExt cx="0" cy="0"/>
        </a:xfrm>
      </p:grpSpPr>
      <p:sp>
        <p:nvSpPr>
          <p:cNvPr id="38" name="Google Shape;38;p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9" name="Google Shape;39;p9"/>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1600"/>
              </a:spcAft>
              <a:buClr>
                <a:schemeClr val="dk1"/>
              </a:buClr>
              <a:buSzPts val="1400"/>
              <a:buChar char="■"/>
              <a:defRPr/>
            </a:lvl9pPr>
          </a:lstStyle>
          <a:p/>
        </p:txBody>
      </p:sp>
      <p:sp>
        <p:nvSpPr>
          <p:cNvPr id="40" name="Google Shape;40;p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41" name="Google Shape;41;p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42" name="Google Shape;42;p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hyperlink" Target="https://jellopaper.org" TargetMode="External"/><Relationship Id="rId5" Type="http://schemas.openxmlformats.org/officeDocument/2006/relationships/hyperlink" Target="https://github.com/runtimeverification/evm-semantics" TargetMode="External"/><Relationship Id="rId6" Type="http://schemas.openxmlformats.org/officeDocument/2006/relationships/hyperlink" Target="https://github.com/makerdao/k-ds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7.png"/><Relationship Id="rId4" Type="http://schemas.openxmlformats.org/officeDocument/2006/relationships/image" Target="../media/image1.png"/><Relationship Id="rId5" Type="http://schemas.openxmlformats.org/officeDocument/2006/relationships/image" Target="../media/image30.png"/><Relationship Id="rId6"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32.png"/><Relationship Id="rId5" Type="http://schemas.openxmlformats.org/officeDocument/2006/relationships/image" Target="../media/image3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hyperlink" Target="https://github.com/runtimeverification/k-tutorial-atva-2023"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hyperlink" Target="https://github.com/runtimeverification/k-tutorial-atva-2023"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hyperlink" Target="https://docs.runtimeverification.com/kontrol/overview/readme"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hyperlink" Target="https://runtimeverification.com/" TargetMode="External"/><Relationship Id="rId4" Type="http://schemas.openxmlformats.org/officeDocument/2006/relationships/image" Target="../media/image23.png"/><Relationship Id="rId9" Type="http://schemas.openxmlformats.org/officeDocument/2006/relationships/image" Target="../media/image31.png"/><Relationship Id="rId5" Type="http://schemas.openxmlformats.org/officeDocument/2006/relationships/image" Target="../media/image21.png"/><Relationship Id="rId6" Type="http://schemas.openxmlformats.org/officeDocument/2006/relationships/image" Target="../media/image20.png"/><Relationship Id="rId7" Type="http://schemas.openxmlformats.org/officeDocument/2006/relationships/image" Target="../media/image26.png"/><Relationship Id="rId8"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5.png"/><Relationship Id="rId5" Type="http://schemas.openxmlformats.org/officeDocument/2006/relationships/image" Target="../media/image2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9.png"/><Relationship Id="rId5"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9.png"/><Relationship Id="rId9" Type="http://schemas.openxmlformats.org/officeDocument/2006/relationships/image" Target="../media/image4.png"/><Relationship Id="rId5" Type="http://schemas.openxmlformats.org/officeDocument/2006/relationships/image" Target="../media/image10.png"/><Relationship Id="rId6" Type="http://schemas.openxmlformats.org/officeDocument/2006/relationships/image" Target="../media/image17.png"/><Relationship Id="rId7" Type="http://schemas.openxmlformats.org/officeDocument/2006/relationships/image" Target="../media/image11.png"/><Relationship Id="rId8"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p10"/>
          <p:cNvSpPr txBox="1"/>
          <p:nvPr/>
        </p:nvSpPr>
        <p:spPr>
          <a:xfrm>
            <a:off x="3299775" y="1898588"/>
            <a:ext cx="5715000" cy="13545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rPr b="1" lang="en" sz="3200"/>
              <a:t>The K Framework</a:t>
            </a:r>
            <a:endParaRPr b="1" sz="3200"/>
          </a:p>
          <a:p>
            <a:pPr indent="0" lvl="0" marL="0" marR="0" rtl="0" algn="r">
              <a:lnSpc>
                <a:spcPct val="100000"/>
              </a:lnSpc>
              <a:spcBef>
                <a:spcPts val="0"/>
              </a:spcBef>
              <a:spcAft>
                <a:spcPts val="0"/>
              </a:spcAft>
              <a:buSzPts val="1100"/>
              <a:buNone/>
            </a:pPr>
            <a:r>
              <a:rPr b="1" lang="en" sz="1600">
                <a:solidFill>
                  <a:srgbClr val="1998CE"/>
                </a:solidFill>
              </a:rPr>
              <a:t>A tool kit for language semantics and verification</a:t>
            </a:r>
            <a:endParaRPr b="1" sz="1600">
              <a:solidFill>
                <a:srgbClr val="1998CE"/>
              </a:solidFill>
            </a:endParaRPr>
          </a:p>
          <a:p>
            <a:pPr indent="0" lvl="0" marL="0" marR="0" rtl="0" algn="r">
              <a:lnSpc>
                <a:spcPct val="100000"/>
              </a:lnSpc>
              <a:spcBef>
                <a:spcPts val="0"/>
              </a:spcBef>
              <a:spcAft>
                <a:spcPts val="0"/>
              </a:spcAft>
              <a:buSzPts val="1100"/>
              <a:buNone/>
            </a:pPr>
            <a:r>
              <a:t/>
            </a:r>
            <a:endParaRPr b="1" sz="1600">
              <a:solidFill>
                <a:srgbClr val="1998CE"/>
              </a:solidFill>
            </a:endParaRPr>
          </a:p>
          <a:p>
            <a:pPr indent="0" lvl="0" marL="0" marR="0" rtl="0" algn="r">
              <a:lnSpc>
                <a:spcPct val="100000"/>
              </a:lnSpc>
              <a:spcBef>
                <a:spcPts val="0"/>
              </a:spcBef>
              <a:spcAft>
                <a:spcPts val="0"/>
              </a:spcAft>
              <a:buSzPts val="1100"/>
              <a:buNone/>
            </a:pPr>
            <a:r>
              <a:rPr b="1" lang="en" sz="2000">
                <a:solidFill>
                  <a:schemeClr val="dk1"/>
                </a:solidFill>
              </a:rPr>
              <a:t>P</a:t>
            </a:r>
            <a:r>
              <a:rPr b="1" lang="en" sz="2000">
                <a:solidFill>
                  <a:schemeClr val="dk1"/>
                </a:solidFill>
              </a:rPr>
              <a:t>M Session</a:t>
            </a:r>
            <a:endParaRPr b="1" sz="2000">
              <a:solidFill>
                <a:schemeClr val="dk1"/>
              </a:solidFill>
            </a:endParaRPr>
          </a:p>
          <a:p>
            <a:pPr indent="0" lvl="0" marL="0" marR="0" rtl="0" algn="r">
              <a:lnSpc>
                <a:spcPct val="100000"/>
              </a:lnSpc>
              <a:spcBef>
                <a:spcPts val="0"/>
              </a:spcBef>
              <a:spcAft>
                <a:spcPts val="0"/>
              </a:spcAft>
              <a:buClr>
                <a:srgbClr val="000000"/>
              </a:buClr>
              <a:buSzPts val="1100"/>
              <a:buFont typeface="Arial"/>
              <a:buNone/>
            </a:pPr>
            <a:r>
              <a:rPr b="1" lang="en" sz="1600">
                <a:solidFill>
                  <a:srgbClr val="1998CE"/>
                </a:solidFill>
              </a:rPr>
              <a:t>Smart Contract Verification with </a:t>
            </a:r>
            <a:r>
              <a:rPr b="1" lang="en" sz="1600" u="sng">
                <a:solidFill>
                  <a:srgbClr val="FBCA08"/>
                </a:solidFill>
              </a:rPr>
              <a:t>k</a:t>
            </a:r>
            <a:r>
              <a:rPr b="1" lang="en" sz="1600">
                <a:solidFill>
                  <a:srgbClr val="FBCA08"/>
                </a:solidFill>
              </a:rPr>
              <a:t>ontrol</a:t>
            </a:r>
            <a:endParaRPr b="1" sz="1600">
              <a:solidFill>
                <a:srgbClr val="FBCA08"/>
              </a:solidFill>
            </a:endParaRPr>
          </a:p>
        </p:txBody>
      </p:sp>
      <p:sp>
        <p:nvSpPr>
          <p:cNvPr id="48" name="Google Shape;48;p10"/>
          <p:cNvSpPr txBox="1"/>
          <p:nvPr>
            <p:ph idx="12" type="sldNum"/>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49" name="Google Shape;49;p10"/>
          <p:cNvSpPr txBox="1"/>
          <p:nvPr/>
        </p:nvSpPr>
        <p:spPr>
          <a:xfrm>
            <a:off x="5508800" y="4371975"/>
            <a:ext cx="3403800" cy="4146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600"/>
              <a:buFont typeface="Arial"/>
              <a:buNone/>
            </a:pPr>
            <a:r>
              <a:rPr lang="en" sz="1600">
                <a:solidFill>
                  <a:srgbClr val="666666"/>
                </a:solidFill>
              </a:rPr>
              <a:t>NAME</a:t>
            </a:r>
            <a:endParaRPr sz="1600">
              <a:solidFill>
                <a:srgbClr val="666666"/>
              </a:solidFill>
            </a:endParaRPr>
          </a:p>
        </p:txBody>
      </p:sp>
      <p:sp>
        <p:nvSpPr>
          <p:cNvPr id="50" name="Google Shape;50;p10"/>
          <p:cNvSpPr/>
          <p:nvPr/>
        </p:nvSpPr>
        <p:spPr>
          <a:xfrm>
            <a:off x="0" y="0"/>
            <a:ext cx="3531734" cy="5151665"/>
          </a:xfrm>
          <a:custGeom>
            <a:rect b="b" l="l" r="r" t="t"/>
            <a:pathLst>
              <a:path extrusionOk="0" h="6868886" w="7892143">
                <a:moveTo>
                  <a:pt x="10886" y="0"/>
                </a:moveTo>
                <a:lnTo>
                  <a:pt x="7892143" y="0"/>
                </a:lnTo>
                <a:lnTo>
                  <a:pt x="3233057" y="6868886"/>
                </a:lnTo>
                <a:lnTo>
                  <a:pt x="0" y="6868886"/>
                </a:lnTo>
                <a:cubicBezTo>
                  <a:pt x="3629" y="4579257"/>
                  <a:pt x="7257" y="2289629"/>
                  <a:pt x="10886" y="0"/>
                </a:cubicBezTo>
                <a:close/>
              </a:path>
            </a:pathLst>
          </a:custGeom>
          <a:solidFill>
            <a:srgbClr val="FECE0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pic>
        <p:nvPicPr>
          <p:cNvPr id="51" name="Google Shape;51;p10"/>
          <p:cNvPicPr preferRelativeResize="0"/>
          <p:nvPr/>
        </p:nvPicPr>
        <p:blipFill>
          <a:blip r:embed="rId3">
            <a:alphaModFix/>
          </a:blip>
          <a:stretch>
            <a:fillRect/>
          </a:stretch>
        </p:blipFill>
        <p:spPr>
          <a:xfrm>
            <a:off x="7364075" y="236275"/>
            <a:ext cx="1650698" cy="429601"/>
          </a:xfrm>
          <a:prstGeom prst="rect">
            <a:avLst/>
          </a:prstGeom>
          <a:noFill/>
          <a:ln>
            <a:noFill/>
          </a:ln>
        </p:spPr>
      </p:pic>
      <p:sp>
        <p:nvSpPr>
          <p:cNvPr id="52" name="Google Shape;52;p10"/>
          <p:cNvSpPr txBox="1"/>
          <p:nvPr/>
        </p:nvSpPr>
        <p:spPr>
          <a:xfrm>
            <a:off x="4797800" y="4710375"/>
            <a:ext cx="41148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 sz="1200">
                <a:solidFill>
                  <a:srgbClr val="888888"/>
                </a:solidFill>
              </a:rPr>
              <a:t>21st International Symposium on Automated Technology for Verification and Analysis (ATVA 2023), DATE</a:t>
            </a:r>
            <a:endParaRPr sz="1200">
              <a:solidFill>
                <a:srgbClr val="888888"/>
              </a:solidFill>
            </a:endParaRPr>
          </a:p>
        </p:txBody>
      </p:sp>
      <p:pic>
        <p:nvPicPr>
          <p:cNvPr id="53" name="Google Shape;53;p10"/>
          <p:cNvPicPr preferRelativeResize="0"/>
          <p:nvPr/>
        </p:nvPicPr>
        <p:blipFill rotWithShape="1">
          <a:blip r:embed="rId4">
            <a:alphaModFix/>
          </a:blip>
          <a:srcRect b="0" l="0" r="0" t="0"/>
          <a:stretch/>
        </p:blipFill>
        <p:spPr>
          <a:xfrm>
            <a:off x="1751766" y="1948836"/>
            <a:ext cx="1227344" cy="125402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9"/>
          <p:cNvSpPr txBox="1"/>
          <p:nvPr/>
        </p:nvSpPr>
        <p:spPr>
          <a:xfrm>
            <a:off x="422550" y="1326150"/>
            <a:ext cx="8014500" cy="2985000"/>
          </a:xfrm>
          <a:prstGeom prst="rect">
            <a:avLst/>
          </a:prstGeom>
          <a:noFill/>
          <a:ln>
            <a:noFill/>
          </a:ln>
        </p:spPr>
        <p:txBody>
          <a:bodyPr anchorCtr="0" anchor="ctr" bIns="91425" lIns="91425" spcFirstLastPara="1" rIns="91425" wrap="square" tIns="91425">
            <a:noAutofit/>
          </a:bodyPr>
          <a:lstStyle/>
          <a:p>
            <a:pPr indent="-342900" lvl="0" marL="457200" rtl="0" algn="l">
              <a:lnSpc>
                <a:spcPct val="150000"/>
              </a:lnSpc>
              <a:spcBef>
                <a:spcPts val="1200"/>
              </a:spcBef>
              <a:spcAft>
                <a:spcPts val="0"/>
              </a:spcAft>
              <a:buClr>
                <a:srgbClr val="FECE0C"/>
              </a:buClr>
              <a:buSzPts val="1800"/>
              <a:buChar char="●"/>
            </a:pPr>
            <a:r>
              <a:rPr lang="en" sz="1800">
                <a:solidFill>
                  <a:schemeClr val="dk1"/>
                </a:solidFill>
              </a:rPr>
              <a:t>Very </a:t>
            </a:r>
            <a:r>
              <a:rPr b="1" lang="en" sz="1800">
                <a:solidFill>
                  <a:schemeClr val="dk1"/>
                </a:solidFill>
              </a:rPr>
              <a:t>easy</a:t>
            </a:r>
            <a:r>
              <a:rPr lang="en" sz="1800">
                <a:solidFill>
                  <a:schemeClr val="dk1"/>
                </a:solidFill>
              </a:rPr>
              <a:t> to use - write property tests and test.</a:t>
            </a:r>
            <a:endParaRPr sz="1800">
              <a:solidFill>
                <a:schemeClr val="dk1"/>
              </a:solidFill>
            </a:endParaRPr>
          </a:p>
          <a:p>
            <a:pPr indent="-342900" lvl="0" marL="457200" rtl="0" algn="l">
              <a:lnSpc>
                <a:spcPct val="150000"/>
              </a:lnSpc>
              <a:spcBef>
                <a:spcPts val="0"/>
              </a:spcBef>
              <a:spcAft>
                <a:spcPts val="0"/>
              </a:spcAft>
              <a:buClr>
                <a:srgbClr val="FECE0C"/>
              </a:buClr>
              <a:buSzPts val="1800"/>
              <a:buChar char="●"/>
            </a:pPr>
            <a:r>
              <a:rPr lang="en" sz="1800">
                <a:solidFill>
                  <a:schemeClr val="dk1"/>
                </a:solidFill>
              </a:rPr>
              <a:t>Supports </a:t>
            </a:r>
            <a:r>
              <a:rPr b="1" lang="en" sz="1800">
                <a:solidFill>
                  <a:schemeClr val="dk1"/>
                </a:solidFill>
              </a:rPr>
              <a:t>fuzzing</a:t>
            </a:r>
            <a:r>
              <a:rPr lang="en" sz="1800">
                <a:solidFill>
                  <a:schemeClr val="dk1"/>
                </a:solidFill>
              </a:rPr>
              <a:t> over parametric tests at the Solidity level.</a:t>
            </a:r>
            <a:endParaRPr sz="1800">
              <a:solidFill>
                <a:schemeClr val="dk1"/>
              </a:solidFill>
            </a:endParaRPr>
          </a:p>
          <a:p>
            <a:pPr indent="-342900" lvl="0" marL="457200" rtl="0" algn="l">
              <a:lnSpc>
                <a:spcPct val="150000"/>
              </a:lnSpc>
              <a:spcBef>
                <a:spcPts val="0"/>
              </a:spcBef>
              <a:spcAft>
                <a:spcPts val="0"/>
              </a:spcAft>
              <a:buClr>
                <a:srgbClr val="FECE0C"/>
              </a:buClr>
              <a:buSzPts val="1800"/>
              <a:buChar char="●"/>
            </a:pPr>
            <a:r>
              <a:rPr lang="en" sz="1800">
                <a:solidFill>
                  <a:schemeClr val="dk1"/>
                </a:solidFill>
              </a:rPr>
              <a:t>Blazing </a:t>
            </a:r>
            <a:r>
              <a:rPr b="1" lang="en" sz="1800">
                <a:solidFill>
                  <a:schemeClr val="dk1"/>
                </a:solidFill>
              </a:rPr>
              <a:t>fast</a:t>
            </a:r>
            <a:r>
              <a:rPr lang="en" sz="1800">
                <a:solidFill>
                  <a:schemeClr val="dk1"/>
                </a:solidFill>
              </a:rPr>
              <a:t> execution, providing users with immediate feedback.</a:t>
            </a:r>
            <a:endParaRPr sz="1800">
              <a:solidFill>
                <a:schemeClr val="dk1"/>
              </a:solidFill>
            </a:endParaRPr>
          </a:p>
          <a:p>
            <a:pPr indent="-342900" lvl="0" marL="457200" rtl="0" algn="l">
              <a:lnSpc>
                <a:spcPct val="150000"/>
              </a:lnSpc>
              <a:spcBef>
                <a:spcPts val="0"/>
              </a:spcBef>
              <a:spcAft>
                <a:spcPts val="0"/>
              </a:spcAft>
              <a:buClr>
                <a:srgbClr val="FECE0C"/>
              </a:buClr>
              <a:buSzPts val="1800"/>
              <a:buChar char="●"/>
            </a:pPr>
            <a:r>
              <a:rPr lang="en" sz="1800">
                <a:solidFill>
                  <a:schemeClr val="dk1"/>
                </a:solidFill>
              </a:rPr>
              <a:t>There are no false positives</a:t>
            </a:r>
            <a:r>
              <a:rPr baseline="30000" lang="en" sz="1800">
                <a:solidFill>
                  <a:schemeClr val="dk1"/>
                </a:solidFill>
              </a:rPr>
              <a:t>1</a:t>
            </a:r>
            <a:r>
              <a:rPr lang="en" sz="1800">
                <a:solidFill>
                  <a:schemeClr val="dk1"/>
                </a:solidFill>
              </a:rPr>
              <a:t>, but it can produce false negatives</a:t>
            </a:r>
            <a:r>
              <a:rPr baseline="30000" lang="en" sz="1800">
                <a:solidFill>
                  <a:schemeClr val="dk1"/>
                </a:solidFill>
              </a:rPr>
              <a:t>2</a:t>
            </a:r>
            <a:r>
              <a:rPr lang="en" sz="1800">
                <a:solidFill>
                  <a:schemeClr val="dk1"/>
                </a:solidFill>
              </a:rPr>
              <a:t>.</a:t>
            </a:r>
            <a:endParaRPr sz="1800">
              <a:solidFill>
                <a:schemeClr val="dk1"/>
              </a:solidFill>
            </a:endParaRPr>
          </a:p>
        </p:txBody>
      </p:sp>
      <p:sp>
        <p:nvSpPr>
          <p:cNvPr id="187" name="Google Shape;187;p19"/>
          <p:cNvSpPr txBox="1"/>
          <p:nvPr/>
        </p:nvSpPr>
        <p:spPr>
          <a:xfrm>
            <a:off x="400500" y="197125"/>
            <a:ext cx="5444700" cy="507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 sz="2600">
                <a:solidFill>
                  <a:srgbClr val="1998CE"/>
                </a:solidFill>
              </a:rPr>
              <a:t>The Foundry Toolkit</a:t>
            </a:r>
            <a:endParaRPr b="1" sz="1300"/>
          </a:p>
        </p:txBody>
      </p:sp>
      <p:sp>
        <p:nvSpPr>
          <p:cNvPr id="188" name="Google Shape;188;p19"/>
          <p:cNvSpPr/>
          <p:nvPr/>
        </p:nvSpPr>
        <p:spPr>
          <a:xfrm>
            <a:off x="0" y="379225"/>
            <a:ext cx="400500" cy="143700"/>
          </a:xfrm>
          <a:prstGeom prst="rect">
            <a:avLst/>
          </a:prstGeom>
          <a:solidFill>
            <a:srgbClr val="FECE0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pic>
        <p:nvPicPr>
          <p:cNvPr id="189" name="Google Shape;189;p19"/>
          <p:cNvPicPr preferRelativeResize="0"/>
          <p:nvPr/>
        </p:nvPicPr>
        <p:blipFill>
          <a:blip r:embed="rId3">
            <a:alphaModFix/>
          </a:blip>
          <a:stretch>
            <a:fillRect/>
          </a:stretch>
        </p:blipFill>
        <p:spPr>
          <a:xfrm>
            <a:off x="7364075" y="236275"/>
            <a:ext cx="1650698" cy="429601"/>
          </a:xfrm>
          <a:prstGeom prst="rect">
            <a:avLst/>
          </a:prstGeom>
          <a:noFill/>
          <a:ln>
            <a:noFill/>
          </a:ln>
        </p:spPr>
      </p:pic>
      <p:sp>
        <p:nvSpPr>
          <p:cNvPr id="190" name="Google Shape;190;p19"/>
          <p:cNvSpPr/>
          <p:nvPr/>
        </p:nvSpPr>
        <p:spPr>
          <a:xfrm>
            <a:off x="8946725" y="4829525"/>
            <a:ext cx="197400" cy="143700"/>
          </a:xfrm>
          <a:prstGeom prst="rect">
            <a:avLst/>
          </a:prstGeom>
          <a:solidFill>
            <a:srgbClr val="FECE0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191" name="Google Shape;191;p19"/>
          <p:cNvSpPr txBox="1"/>
          <p:nvPr>
            <p:ph idx="12" type="sldNum"/>
          </p:nvPr>
        </p:nvSpPr>
        <p:spPr>
          <a:xfrm>
            <a:off x="8591425" y="4704575"/>
            <a:ext cx="3555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pic>
        <p:nvPicPr>
          <p:cNvPr id="192" name="Google Shape;192;p19"/>
          <p:cNvPicPr preferRelativeResize="0"/>
          <p:nvPr/>
        </p:nvPicPr>
        <p:blipFill>
          <a:blip r:embed="rId4">
            <a:alphaModFix/>
          </a:blip>
          <a:stretch>
            <a:fillRect/>
          </a:stretch>
        </p:blipFill>
        <p:spPr>
          <a:xfrm>
            <a:off x="3833350" y="-88264"/>
            <a:ext cx="738650" cy="989944"/>
          </a:xfrm>
          <a:prstGeom prst="rect">
            <a:avLst/>
          </a:prstGeom>
          <a:noFill/>
          <a:ln>
            <a:noFill/>
          </a:ln>
        </p:spPr>
      </p:pic>
      <p:sp>
        <p:nvSpPr>
          <p:cNvPr id="193" name="Google Shape;193;p19"/>
          <p:cNvSpPr txBox="1"/>
          <p:nvPr/>
        </p:nvSpPr>
        <p:spPr>
          <a:xfrm>
            <a:off x="252000" y="4357625"/>
            <a:ext cx="8355600" cy="8004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baseline="30000" lang="en"/>
              <a:t>1</a:t>
            </a:r>
            <a:r>
              <a:rPr lang="en" sz="1200"/>
              <a:t>Tests that are supposed to pass will pass.</a:t>
            </a:r>
            <a:endParaRPr sz="1200"/>
          </a:p>
          <a:p>
            <a:pPr indent="0" lvl="0" marL="0" rtl="0" algn="l">
              <a:spcBef>
                <a:spcPts val="0"/>
              </a:spcBef>
              <a:spcAft>
                <a:spcPts val="0"/>
              </a:spcAft>
              <a:buNone/>
            </a:pPr>
            <a:r>
              <a:rPr baseline="30000" lang="en"/>
              <a:t>2</a:t>
            </a:r>
            <a:r>
              <a:rPr lang="en" sz="1200"/>
              <a:t>Some tests that are supposed to fail may pass because the fuzzing test cannot find counterexamples within the limited number of runs.</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0"/>
          <p:cNvSpPr txBox="1"/>
          <p:nvPr/>
        </p:nvSpPr>
        <p:spPr>
          <a:xfrm>
            <a:off x="400500" y="197125"/>
            <a:ext cx="5444700" cy="507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 sz="2600">
                <a:solidFill>
                  <a:srgbClr val="1998CE"/>
                </a:solidFill>
              </a:rPr>
              <a:t>Foundry </a:t>
            </a:r>
            <a:r>
              <a:rPr b="1" lang="en" sz="2600">
                <a:solidFill>
                  <a:srgbClr val="1998CE"/>
                </a:solidFill>
              </a:rPr>
              <a:t>Cheat codes</a:t>
            </a:r>
            <a:endParaRPr b="1" sz="1300"/>
          </a:p>
        </p:txBody>
      </p:sp>
      <p:sp>
        <p:nvSpPr>
          <p:cNvPr id="199" name="Google Shape;199;p20"/>
          <p:cNvSpPr/>
          <p:nvPr/>
        </p:nvSpPr>
        <p:spPr>
          <a:xfrm>
            <a:off x="0" y="379225"/>
            <a:ext cx="400500" cy="143700"/>
          </a:xfrm>
          <a:prstGeom prst="rect">
            <a:avLst/>
          </a:prstGeom>
          <a:solidFill>
            <a:srgbClr val="FECE0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pic>
        <p:nvPicPr>
          <p:cNvPr id="200" name="Google Shape;200;p20"/>
          <p:cNvPicPr preferRelativeResize="0"/>
          <p:nvPr/>
        </p:nvPicPr>
        <p:blipFill>
          <a:blip r:embed="rId3">
            <a:alphaModFix/>
          </a:blip>
          <a:stretch>
            <a:fillRect/>
          </a:stretch>
        </p:blipFill>
        <p:spPr>
          <a:xfrm>
            <a:off x="7364075" y="236275"/>
            <a:ext cx="1650698" cy="429601"/>
          </a:xfrm>
          <a:prstGeom prst="rect">
            <a:avLst/>
          </a:prstGeom>
          <a:noFill/>
          <a:ln>
            <a:noFill/>
          </a:ln>
        </p:spPr>
      </p:pic>
      <p:sp>
        <p:nvSpPr>
          <p:cNvPr id="201" name="Google Shape;201;p20"/>
          <p:cNvSpPr/>
          <p:nvPr/>
        </p:nvSpPr>
        <p:spPr>
          <a:xfrm>
            <a:off x="8946725" y="4829525"/>
            <a:ext cx="197400" cy="143700"/>
          </a:xfrm>
          <a:prstGeom prst="rect">
            <a:avLst/>
          </a:prstGeom>
          <a:solidFill>
            <a:srgbClr val="FECE0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202" name="Google Shape;202;p20"/>
          <p:cNvSpPr txBox="1"/>
          <p:nvPr>
            <p:ph idx="12" type="sldNum"/>
          </p:nvPr>
        </p:nvSpPr>
        <p:spPr>
          <a:xfrm>
            <a:off x="8591425" y="4704575"/>
            <a:ext cx="3555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pic>
        <p:nvPicPr>
          <p:cNvPr id="203" name="Google Shape;203;p20"/>
          <p:cNvPicPr preferRelativeResize="0"/>
          <p:nvPr/>
        </p:nvPicPr>
        <p:blipFill>
          <a:blip r:embed="rId4">
            <a:alphaModFix/>
          </a:blip>
          <a:stretch>
            <a:fillRect/>
          </a:stretch>
        </p:blipFill>
        <p:spPr>
          <a:xfrm>
            <a:off x="152400" y="1132175"/>
            <a:ext cx="8839204" cy="3621139"/>
          </a:xfrm>
          <a:prstGeom prst="rect">
            <a:avLst/>
          </a:prstGeom>
          <a:noFill/>
          <a:ln>
            <a:noFill/>
          </a:ln>
        </p:spPr>
      </p:pic>
      <p:sp>
        <p:nvSpPr>
          <p:cNvPr id="204" name="Google Shape;204;p20"/>
          <p:cNvSpPr txBox="1"/>
          <p:nvPr/>
        </p:nvSpPr>
        <p:spPr>
          <a:xfrm>
            <a:off x="5589675" y="3071650"/>
            <a:ext cx="3429000" cy="16215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lnSpc>
                <a:spcPct val="115000"/>
              </a:lnSpc>
              <a:spcBef>
                <a:spcPts val="1200"/>
              </a:spcBef>
              <a:spcAft>
                <a:spcPts val="0"/>
              </a:spcAft>
              <a:buSzPts val="1400"/>
              <a:buChar char="●"/>
            </a:pPr>
            <a:r>
              <a:rPr lang="en">
                <a:solidFill>
                  <a:schemeClr val="dk1"/>
                </a:solidFill>
              </a:rPr>
              <a:t>A Solidity Interface that contains function signatures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Give developers the ability to alter the state of the EVM from their own Solidity tests</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1"/>
          <p:cNvSpPr txBox="1"/>
          <p:nvPr/>
        </p:nvSpPr>
        <p:spPr>
          <a:xfrm>
            <a:off x="400500" y="197125"/>
            <a:ext cx="5444700" cy="507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 sz="2600">
                <a:solidFill>
                  <a:srgbClr val="1998CE"/>
                </a:solidFill>
              </a:rPr>
              <a:t>Foundry </a:t>
            </a:r>
            <a:r>
              <a:rPr b="1" lang="en" sz="2600">
                <a:solidFill>
                  <a:srgbClr val="1998CE"/>
                </a:solidFill>
              </a:rPr>
              <a:t>Fuzz Testing</a:t>
            </a:r>
            <a:endParaRPr b="1" sz="2600">
              <a:solidFill>
                <a:srgbClr val="1998CE"/>
              </a:solidFill>
            </a:endParaRPr>
          </a:p>
          <a:p>
            <a:pPr indent="0" lvl="0" marL="0" marR="0" rtl="0" algn="l">
              <a:lnSpc>
                <a:spcPct val="100000"/>
              </a:lnSpc>
              <a:spcBef>
                <a:spcPts val="0"/>
              </a:spcBef>
              <a:spcAft>
                <a:spcPts val="0"/>
              </a:spcAft>
              <a:buNone/>
            </a:pPr>
            <a:r>
              <a:t/>
            </a:r>
            <a:endParaRPr b="1" sz="2600">
              <a:solidFill>
                <a:srgbClr val="1998CE"/>
              </a:solidFill>
            </a:endParaRPr>
          </a:p>
        </p:txBody>
      </p:sp>
      <p:sp>
        <p:nvSpPr>
          <p:cNvPr id="210" name="Google Shape;210;p21"/>
          <p:cNvSpPr/>
          <p:nvPr/>
        </p:nvSpPr>
        <p:spPr>
          <a:xfrm>
            <a:off x="0" y="379225"/>
            <a:ext cx="400500" cy="143700"/>
          </a:xfrm>
          <a:prstGeom prst="rect">
            <a:avLst/>
          </a:prstGeom>
          <a:solidFill>
            <a:srgbClr val="FECE0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pic>
        <p:nvPicPr>
          <p:cNvPr id="211" name="Google Shape;211;p21"/>
          <p:cNvPicPr preferRelativeResize="0"/>
          <p:nvPr/>
        </p:nvPicPr>
        <p:blipFill>
          <a:blip r:embed="rId3">
            <a:alphaModFix/>
          </a:blip>
          <a:stretch>
            <a:fillRect/>
          </a:stretch>
        </p:blipFill>
        <p:spPr>
          <a:xfrm>
            <a:off x="7364075" y="236275"/>
            <a:ext cx="1650698" cy="429601"/>
          </a:xfrm>
          <a:prstGeom prst="rect">
            <a:avLst/>
          </a:prstGeom>
          <a:noFill/>
          <a:ln>
            <a:noFill/>
          </a:ln>
        </p:spPr>
      </p:pic>
      <p:sp>
        <p:nvSpPr>
          <p:cNvPr id="212" name="Google Shape;212;p21"/>
          <p:cNvSpPr/>
          <p:nvPr/>
        </p:nvSpPr>
        <p:spPr>
          <a:xfrm>
            <a:off x="8946725" y="4829525"/>
            <a:ext cx="197400" cy="143700"/>
          </a:xfrm>
          <a:prstGeom prst="rect">
            <a:avLst/>
          </a:prstGeom>
          <a:solidFill>
            <a:srgbClr val="FECE0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213" name="Google Shape;213;p21"/>
          <p:cNvSpPr txBox="1"/>
          <p:nvPr>
            <p:ph idx="12" type="sldNum"/>
          </p:nvPr>
        </p:nvSpPr>
        <p:spPr>
          <a:xfrm>
            <a:off x="8591425" y="4704575"/>
            <a:ext cx="3555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pic>
        <p:nvPicPr>
          <p:cNvPr id="214" name="Google Shape;214;p21"/>
          <p:cNvPicPr preferRelativeResize="0"/>
          <p:nvPr/>
        </p:nvPicPr>
        <p:blipFill>
          <a:blip r:embed="rId4">
            <a:alphaModFix/>
          </a:blip>
          <a:stretch>
            <a:fillRect/>
          </a:stretch>
        </p:blipFill>
        <p:spPr>
          <a:xfrm>
            <a:off x="28900" y="1480275"/>
            <a:ext cx="9086198" cy="1890000"/>
          </a:xfrm>
          <a:prstGeom prst="rect">
            <a:avLst/>
          </a:prstGeom>
          <a:noFill/>
          <a:ln>
            <a:noFill/>
          </a:ln>
        </p:spPr>
      </p:pic>
      <p:sp>
        <p:nvSpPr>
          <p:cNvPr id="215" name="Google Shape;215;p21"/>
          <p:cNvSpPr txBox="1"/>
          <p:nvPr/>
        </p:nvSpPr>
        <p:spPr>
          <a:xfrm>
            <a:off x="556200" y="3829100"/>
            <a:ext cx="6263400" cy="431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FECE0C"/>
              </a:buClr>
              <a:buSzPts val="1600"/>
              <a:buChar char="●"/>
            </a:pPr>
            <a:r>
              <a:rPr lang="en" sz="1600"/>
              <a:t>Foundry would fuzz the values of the function parameters.</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2"/>
          <p:cNvSpPr txBox="1"/>
          <p:nvPr/>
        </p:nvSpPr>
        <p:spPr>
          <a:xfrm>
            <a:off x="400500" y="197125"/>
            <a:ext cx="5444700" cy="507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 sz="2600">
                <a:solidFill>
                  <a:srgbClr val="1998CE"/>
                </a:solidFill>
              </a:rPr>
              <a:t>Foundry Fuzz Testing Output</a:t>
            </a:r>
            <a:endParaRPr b="1" sz="2600">
              <a:solidFill>
                <a:srgbClr val="1998CE"/>
              </a:solidFill>
            </a:endParaRPr>
          </a:p>
          <a:p>
            <a:pPr indent="0" lvl="0" marL="0" marR="0" rtl="0" algn="l">
              <a:lnSpc>
                <a:spcPct val="100000"/>
              </a:lnSpc>
              <a:spcBef>
                <a:spcPts val="0"/>
              </a:spcBef>
              <a:spcAft>
                <a:spcPts val="0"/>
              </a:spcAft>
              <a:buNone/>
            </a:pPr>
            <a:r>
              <a:t/>
            </a:r>
            <a:endParaRPr b="1" sz="2600">
              <a:solidFill>
                <a:srgbClr val="1998CE"/>
              </a:solidFill>
            </a:endParaRPr>
          </a:p>
        </p:txBody>
      </p:sp>
      <p:sp>
        <p:nvSpPr>
          <p:cNvPr id="221" name="Google Shape;221;p22"/>
          <p:cNvSpPr/>
          <p:nvPr/>
        </p:nvSpPr>
        <p:spPr>
          <a:xfrm>
            <a:off x="0" y="379225"/>
            <a:ext cx="400500" cy="143700"/>
          </a:xfrm>
          <a:prstGeom prst="rect">
            <a:avLst/>
          </a:prstGeom>
          <a:solidFill>
            <a:srgbClr val="FECE0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pic>
        <p:nvPicPr>
          <p:cNvPr id="222" name="Google Shape;222;p22"/>
          <p:cNvPicPr preferRelativeResize="0"/>
          <p:nvPr/>
        </p:nvPicPr>
        <p:blipFill>
          <a:blip r:embed="rId3">
            <a:alphaModFix/>
          </a:blip>
          <a:stretch>
            <a:fillRect/>
          </a:stretch>
        </p:blipFill>
        <p:spPr>
          <a:xfrm>
            <a:off x="7364075" y="236275"/>
            <a:ext cx="1650698" cy="429601"/>
          </a:xfrm>
          <a:prstGeom prst="rect">
            <a:avLst/>
          </a:prstGeom>
          <a:noFill/>
          <a:ln>
            <a:noFill/>
          </a:ln>
        </p:spPr>
      </p:pic>
      <p:sp>
        <p:nvSpPr>
          <p:cNvPr id="223" name="Google Shape;223;p22"/>
          <p:cNvSpPr/>
          <p:nvPr/>
        </p:nvSpPr>
        <p:spPr>
          <a:xfrm>
            <a:off x="8946725" y="4829525"/>
            <a:ext cx="197400" cy="143700"/>
          </a:xfrm>
          <a:prstGeom prst="rect">
            <a:avLst/>
          </a:prstGeom>
          <a:solidFill>
            <a:srgbClr val="FECE0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224" name="Google Shape;224;p22"/>
          <p:cNvSpPr txBox="1"/>
          <p:nvPr>
            <p:ph idx="12" type="sldNum"/>
          </p:nvPr>
        </p:nvSpPr>
        <p:spPr>
          <a:xfrm>
            <a:off x="8591425" y="4704575"/>
            <a:ext cx="3555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pic>
        <p:nvPicPr>
          <p:cNvPr id="225" name="Google Shape;225;p22"/>
          <p:cNvPicPr preferRelativeResize="0"/>
          <p:nvPr/>
        </p:nvPicPr>
        <p:blipFill rotWithShape="1">
          <a:blip r:embed="rId4">
            <a:alphaModFix/>
          </a:blip>
          <a:srcRect b="19315" l="0" r="0" t="0"/>
          <a:stretch/>
        </p:blipFill>
        <p:spPr>
          <a:xfrm>
            <a:off x="400500" y="1009825"/>
            <a:ext cx="8110223" cy="2981026"/>
          </a:xfrm>
          <a:prstGeom prst="rect">
            <a:avLst/>
          </a:prstGeom>
          <a:noFill/>
          <a:ln>
            <a:noFill/>
          </a:ln>
        </p:spPr>
      </p:pic>
      <p:sp>
        <p:nvSpPr>
          <p:cNvPr id="226" name="Google Shape;226;p22"/>
          <p:cNvSpPr/>
          <p:nvPr/>
        </p:nvSpPr>
        <p:spPr>
          <a:xfrm>
            <a:off x="342900" y="1945850"/>
            <a:ext cx="7085100" cy="2271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2"/>
          <p:cNvSpPr/>
          <p:nvPr/>
        </p:nvSpPr>
        <p:spPr>
          <a:xfrm>
            <a:off x="7614025" y="1945850"/>
            <a:ext cx="400500" cy="227100"/>
          </a:xfrm>
          <a:prstGeom prst="lef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2"/>
          <p:cNvSpPr txBox="1"/>
          <p:nvPr/>
        </p:nvSpPr>
        <p:spPr>
          <a:xfrm>
            <a:off x="400513" y="4096800"/>
            <a:ext cx="8110200" cy="1046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But recall that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lang="en">
                <a:solidFill>
                  <a:schemeClr val="dk1"/>
                </a:solidFill>
              </a:rPr>
              <a:t>Some tests that are supposed to fail may pass</a:t>
            </a:r>
            <a:r>
              <a:rPr lang="en">
                <a:solidFill>
                  <a:schemeClr val="dk1"/>
                </a:solidFill>
              </a:rPr>
              <a:t> because the fuzzing test cannot find counterexamples within the limited number of runs.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id="233" name="Google Shape;233;p23"/>
          <p:cNvPicPr preferRelativeResize="0"/>
          <p:nvPr/>
        </p:nvPicPr>
        <p:blipFill>
          <a:blip r:embed="rId3">
            <a:alphaModFix/>
          </a:blip>
          <a:stretch>
            <a:fillRect/>
          </a:stretch>
        </p:blipFill>
        <p:spPr>
          <a:xfrm>
            <a:off x="7364075" y="236275"/>
            <a:ext cx="1650698" cy="429601"/>
          </a:xfrm>
          <a:prstGeom prst="rect">
            <a:avLst/>
          </a:prstGeom>
          <a:noFill/>
          <a:ln>
            <a:noFill/>
          </a:ln>
        </p:spPr>
      </p:pic>
      <p:sp>
        <p:nvSpPr>
          <p:cNvPr id="234" name="Google Shape;234;p23"/>
          <p:cNvSpPr/>
          <p:nvPr/>
        </p:nvSpPr>
        <p:spPr>
          <a:xfrm>
            <a:off x="8946725" y="4829525"/>
            <a:ext cx="197400" cy="143700"/>
          </a:xfrm>
          <a:prstGeom prst="rect">
            <a:avLst/>
          </a:prstGeom>
          <a:solidFill>
            <a:srgbClr val="FECE0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235" name="Google Shape;235;p23"/>
          <p:cNvSpPr txBox="1"/>
          <p:nvPr>
            <p:ph idx="12" type="sldNum"/>
          </p:nvPr>
        </p:nvSpPr>
        <p:spPr>
          <a:xfrm>
            <a:off x="8591425" y="4704575"/>
            <a:ext cx="3555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236" name="Google Shape;236;p23"/>
          <p:cNvSpPr txBox="1"/>
          <p:nvPr/>
        </p:nvSpPr>
        <p:spPr>
          <a:xfrm>
            <a:off x="425250" y="1652100"/>
            <a:ext cx="8293500" cy="1839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5000">
                <a:solidFill>
                  <a:srgbClr val="4098D1"/>
                </a:solidFill>
              </a:rPr>
              <a:t>Symbolic execution using </a:t>
            </a:r>
            <a:r>
              <a:rPr b="1" lang="en" sz="5000" u="sng">
                <a:solidFill>
                  <a:srgbClr val="FBCA08"/>
                </a:solidFill>
              </a:rPr>
              <a:t>k</a:t>
            </a:r>
            <a:r>
              <a:rPr b="1" lang="en" sz="5000">
                <a:solidFill>
                  <a:srgbClr val="FBCA08"/>
                </a:solidFill>
              </a:rPr>
              <a:t>ontrol</a:t>
            </a:r>
            <a:endParaRPr b="1" sz="5000">
              <a:solidFill>
                <a:srgbClr val="FBCA08"/>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4"/>
          <p:cNvSpPr txBox="1"/>
          <p:nvPr/>
        </p:nvSpPr>
        <p:spPr>
          <a:xfrm>
            <a:off x="400500" y="197125"/>
            <a:ext cx="5444700" cy="507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 sz="2600">
                <a:solidFill>
                  <a:srgbClr val="1998CE"/>
                </a:solidFill>
              </a:rPr>
              <a:t>What is KEVM?</a:t>
            </a:r>
            <a:endParaRPr b="1" sz="1300"/>
          </a:p>
        </p:txBody>
      </p:sp>
      <p:sp>
        <p:nvSpPr>
          <p:cNvPr id="242" name="Google Shape;242;p24"/>
          <p:cNvSpPr/>
          <p:nvPr/>
        </p:nvSpPr>
        <p:spPr>
          <a:xfrm>
            <a:off x="0" y="379225"/>
            <a:ext cx="400500" cy="143700"/>
          </a:xfrm>
          <a:prstGeom prst="rect">
            <a:avLst/>
          </a:prstGeom>
          <a:solidFill>
            <a:srgbClr val="FECE0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pic>
        <p:nvPicPr>
          <p:cNvPr id="243" name="Google Shape;243;p24"/>
          <p:cNvPicPr preferRelativeResize="0"/>
          <p:nvPr/>
        </p:nvPicPr>
        <p:blipFill>
          <a:blip r:embed="rId3">
            <a:alphaModFix/>
          </a:blip>
          <a:stretch>
            <a:fillRect/>
          </a:stretch>
        </p:blipFill>
        <p:spPr>
          <a:xfrm>
            <a:off x="7364075" y="236275"/>
            <a:ext cx="1650698" cy="429601"/>
          </a:xfrm>
          <a:prstGeom prst="rect">
            <a:avLst/>
          </a:prstGeom>
          <a:noFill/>
          <a:ln>
            <a:noFill/>
          </a:ln>
        </p:spPr>
      </p:pic>
      <p:sp>
        <p:nvSpPr>
          <p:cNvPr id="244" name="Google Shape;244;p24"/>
          <p:cNvSpPr/>
          <p:nvPr/>
        </p:nvSpPr>
        <p:spPr>
          <a:xfrm>
            <a:off x="8946725" y="4829525"/>
            <a:ext cx="197400" cy="143700"/>
          </a:xfrm>
          <a:prstGeom prst="rect">
            <a:avLst/>
          </a:prstGeom>
          <a:solidFill>
            <a:srgbClr val="FECE0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245" name="Google Shape;245;p24"/>
          <p:cNvSpPr txBox="1"/>
          <p:nvPr>
            <p:ph idx="12" type="sldNum"/>
          </p:nvPr>
        </p:nvSpPr>
        <p:spPr>
          <a:xfrm>
            <a:off x="8591425" y="4704575"/>
            <a:ext cx="3555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246" name="Google Shape;246;p24"/>
          <p:cNvSpPr txBox="1"/>
          <p:nvPr/>
        </p:nvSpPr>
        <p:spPr>
          <a:xfrm>
            <a:off x="346350" y="939050"/>
            <a:ext cx="8451300" cy="40605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FECE0C"/>
              </a:buClr>
              <a:buSzPts val="1600"/>
              <a:buChar char="●"/>
            </a:pPr>
            <a:r>
              <a:rPr lang="en" sz="1600"/>
              <a:t>KEVM = Formal semantics of the Ethereum Virtual Machine in K Framework. </a:t>
            </a:r>
            <a:endParaRPr sz="1600"/>
          </a:p>
          <a:p>
            <a:pPr indent="-330200" lvl="1" marL="914400" rtl="0" algn="l">
              <a:lnSpc>
                <a:spcPct val="150000"/>
              </a:lnSpc>
              <a:spcBef>
                <a:spcPts val="0"/>
              </a:spcBef>
              <a:spcAft>
                <a:spcPts val="0"/>
              </a:spcAft>
              <a:buClr>
                <a:srgbClr val="1998CE"/>
              </a:buClr>
              <a:buSzPts val="1600"/>
              <a:buChar char="○"/>
            </a:pPr>
            <a:r>
              <a:rPr lang="en" sz="1600"/>
              <a:t>Passes same conformance test-suite as other clients.</a:t>
            </a:r>
            <a:endParaRPr sz="1600"/>
          </a:p>
          <a:p>
            <a:pPr indent="-330200" lvl="1" marL="914400" rtl="0" algn="l">
              <a:lnSpc>
                <a:spcPct val="150000"/>
              </a:lnSpc>
              <a:spcBef>
                <a:spcPts val="0"/>
              </a:spcBef>
              <a:spcAft>
                <a:spcPts val="0"/>
              </a:spcAft>
              <a:buClr>
                <a:srgbClr val="1998CE"/>
              </a:buClr>
              <a:buSzPts val="1600"/>
              <a:buChar char="○"/>
            </a:pPr>
            <a:r>
              <a:rPr lang="en" sz="1600"/>
              <a:t>Enables symbolic execution (and thus verification) of EVM bytecode.</a:t>
            </a:r>
            <a:endParaRPr sz="1600"/>
          </a:p>
          <a:p>
            <a:pPr indent="-330200" lvl="1" marL="914400" rtl="0" algn="l">
              <a:lnSpc>
                <a:spcPct val="150000"/>
              </a:lnSpc>
              <a:spcBef>
                <a:spcPts val="0"/>
              </a:spcBef>
              <a:spcAft>
                <a:spcPts val="0"/>
              </a:spcAft>
              <a:buClr>
                <a:srgbClr val="1998CE"/>
              </a:buClr>
              <a:buSzPts val="1600"/>
              <a:buChar char="○"/>
            </a:pPr>
            <a:r>
              <a:rPr lang="en" sz="1600">
                <a:solidFill>
                  <a:schemeClr val="dk1"/>
                </a:solidFill>
              </a:rPr>
              <a:t>Online: </a:t>
            </a:r>
            <a:r>
              <a:rPr lang="en" sz="1600">
                <a:solidFill>
                  <a:srgbClr val="1C98CD"/>
                </a:solidFill>
                <a:uFill>
                  <a:noFill/>
                </a:uFill>
                <a:hlinkClick r:id="rId4">
                  <a:extLst>
                    <a:ext uri="{A12FA001-AC4F-418D-AE19-62706E023703}">
                      <ahyp:hlinkClr val="tx"/>
                    </a:ext>
                  </a:extLst>
                </a:hlinkClick>
              </a:rPr>
              <a:t>https://jellopaper.org</a:t>
            </a:r>
            <a:r>
              <a:rPr lang="en" sz="1600">
                <a:solidFill>
                  <a:schemeClr val="dk1"/>
                </a:solidFill>
              </a:rPr>
              <a:t> or </a:t>
            </a:r>
            <a:r>
              <a:rPr lang="en" sz="1600">
                <a:solidFill>
                  <a:schemeClr val="accent5"/>
                </a:solidFill>
                <a:uFill>
                  <a:noFill/>
                </a:uFill>
                <a:hlinkClick r:id="rId5">
                  <a:extLst>
                    <a:ext uri="{A12FA001-AC4F-418D-AE19-62706E023703}">
                      <ahyp:hlinkClr val="tx"/>
                    </a:ext>
                  </a:extLst>
                </a:hlinkClick>
              </a:rPr>
              <a:t>https://github.com/runtimeverification/evm-semantics</a:t>
            </a:r>
            <a:endParaRPr sz="1600"/>
          </a:p>
          <a:p>
            <a:pPr indent="0" lvl="0" marL="914400" rtl="0" algn="l">
              <a:lnSpc>
                <a:spcPct val="150000"/>
              </a:lnSpc>
              <a:spcBef>
                <a:spcPts val="0"/>
              </a:spcBef>
              <a:spcAft>
                <a:spcPts val="0"/>
              </a:spcAft>
              <a:buNone/>
            </a:pPr>
            <a:r>
              <a:t/>
            </a:r>
            <a:endParaRPr sz="1600"/>
          </a:p>
          <a:p>
            <a:pPr indent="-330200" lvl="0" marL="457200" rtl="0" algn="l">
              <a:lnSpc>
                <a:spcPct val="150000"/>
              </a:lnSpc>
              <a:spcBef>
                <a:spcPts val="0"/>
              </a:spcBef>
              <a:spcAft>
                <a:spcPts val="0"/>
              </a:spcAft>
              <a:buClr>
                <a:srgbClr val="FECE0C"/>
              </a:buClr>
              <a:buSzPts val="1600"/>
              <a:buChar char="●"/>
            </a:pPr>
            <a:r>
              <a:rPr lang="en" sz="1600"/>
              <a:t>Defined using a configuration and transition rules.</a:t>
            </a:r>
            <a:endParaRPr sz="1600"/>
          </a:p>
          <a:p>
            <a:pPr indent="-330200" lvl="0" marL="457200" rtl="0" algn="l">
              <a:lnSpc>
                <a:spcPct val="150000"/>
              </a:lnSpc>
              <a:spcBef>
                <a:spcPts val="0"/>
              </a:spcBef>
              <a:spcAft>
                <a:spcPts val="0"/>
              </a:spcAft>
              <a:buClr>
                <a:srgbClr val="FECE0C"/>
              </a:buClr>
              <a:buSzPts val="1600"/>
              <a:buChar char="●"/>
            </a:pPr>
            <a:r>
              <a:rPr lang="en" sz="1600">
                <a:solidFill>
                  <a:schemeClr val="dk1"/>
                </a:solidFill>
              </a:rPr>
              <a:t>Used by Runtime Verification in formal engagements.</a:t>
            </a:r>
            <a:endParaRPr sz="1600">
              <a:solidFill>
                <a:schemeClr val="dk1"/>
              </a:solidFill>
            </a:endParaRPr>
          </a:p>
          <a:p>
            <a:pPr indent="-330200" lvl="0" marL="457200" rtl="0" algn="l">
              <a:lnSpc>
                <a:spcPct val="150000"/>
              </a:lnSpc>
              <a:spcBef>
                <a:spcPts val="0"/>
              </a:spcBef>
              <a:spcAft>
                <a:spcPts val="0"/>
              </a:spcAft>
              <a:buClr>
                <a:srgbClr val="FECE0C"/>
              </a:buClr>
              <a:buSzPts val="1600"/>
              <a:buChar char="●"/>
            </a:pPr>
            <a:r>
              <a:rPr lang="en" sz="1600">
                <a:solidFill>
                  <a:srgbClr val="1C98CD"/>
                </a:solidFill>
                <a:uFill>
                  <a:noFill/>
                </a:uFill>
                <a:hlinkClick r:id="rId6">
                  <a:extLst>
                    <a:ext uri="{A12FA001-AC4F-418D-AE19-62706E023703}">
                      <ahyp:hlinkClr val="tx"/>
                    </a:ext>
                  </a:extLst>
                </a:hlinkClick>
              </a:rPr>
              <a:t>Large-scale proving with K and ACT</a:t>
            </a:r>
            <a:r>
              <a:rPr lang="en" sz="1600">
                <a:solidFill>
                  <a:schemeClr val="dk1"/>
                </a:solidFill>
              </a:rPr>
              <a:t> (from Multi-Collateral Dai system - 1011 proofs)</a:t>
            </a:r>
            <a:endParaRPr sz="1600">
              <a:solidFill>
                <a:schemeClr val="dk1"/>
              </a:solidFill>
            </a:endParaRPr>
          </a:p>
          <a:p>
            <a:pPr indent="0" lvl="0" marL="0" rtl="0" algn="l">
              <a:lnSpc>
                <a:spcPct val="150000"/>
              </a:lnSpc>
              <a:spcBef>
                <a:spcPts val="0"/>
              </a:spcBef>
              <a:spcAft>
                <a:spcPts val="0"/>
              </a:spcAft>
              <a:buNone/>
            </a:pPr>
            <a:r>
              <a:t/>
            </a:r>
            <a:endParaRPr sz="16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p25"/>
          <p:cNvPicPr preferRelativeResize="0"/>
          <p:nvPr/>
        </p:nvPicPr>
        <p:blipFill>
          <a:blip r:embed="rId3">
            <a:alphaModFix/>
          </a:blip>
          <a:stretch>
            <a:fillRect/>
          </a:stretch>
        </p:blipFill>
        <p:spPr>
          <a:xfrm>
            <a:off x="0" y="4110350"/>
            <a:ext cx="7201999" cy="1033150"/>
          </a:xfrm>
          <a:prstGeom prst="rect">
            <a:avLst/>
          </a:prstGeom>
          <a:noFill/>
          <a:ln>
            <a:noFill/>
          </a:ln>
        </p:spPr>
      </p:pic>
      <p:sp>
        <p:nvSpPr>
          <p:cNvPr id="252" name="Google Shape;252;p25"/>
          <p:cNvSpPr txBox="1"/>
          <p:nvPr/>
        </p:nvSpPr>
        <p:spPr>
          <a:xfrm>
            <a:off x="400500" y="197125"/>
            <a:ext cx="5444700" cy="507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 sz="2600">
                <a:solidFill>
                  <a:srgbClr val="1998CE"/>
                </a:solidFill>
              </a:rPr>
              <a:t>KEVM Former Approach</a:t>
            </a:r>
            <a:endParaRPr b="1" sz="1300"/>
          </a:p>
        </p:txBody>
      </p:sp>
      <p:sp>
        <p:nvSpPr>
          <p:cNvPr id="253" name="Google Shape;253;p25"/>
          <p:cNvSpPr/>
          <p:nvPr/>
        </p:nvSpPr>
        <p:spPr>
          <a:xfrm>
            <a:off x="0" y="379225"/>
            <a:ext cx="400500" cy="143700"/>
          </a:xfrm>
          <a:prstGeom prst="rect">
            <a:avLst/>
          </a:prstGeom>
          <a:solidFill>
            <a:srgbClr val="FECE0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pic>
        <p:nvPicPr>
          <p:cNvPr id="254" name="Google Shape;254;p25"/>
          <p:cNvPicPr preferRelativeResize="0"/>
          <p:nvPr/>
        </p:nvPicPr>
        <p:blipFill>
          <a:blip r:embed="rId4">
            <a:alphaModFix/>
          </a:blip>
          <a:stretch>
            <a:fillRect/>
          </a:stretch>
        </p:blipFill>
        <p:spPr>
          <a:xfrm>
            <a:off x="7364075" y="236275"/>
            <a:ext cx="1650698" cy="429601"/>
          </a:xfrm>
          <a:prstGeom prst="rect">
            <a:avLst/>
          </a:prstGeom>
          <a:noFill/>
          <a:ln>
            <a:noFill/>
          </a:ln>
        </p:spPr>
      </p:pic>
      <p:sp>
        <p:nvSpPr>
          <p:cNvPr id="255" name="Google Shape;255;p25"/>
          <p:cNvSpPr/>
          <p:nvPr/>
        </p:nvSpPr>
        <p:spPr>
          <a:xfrm>
            <a:off x="8946725" y="4829525"/>
            <a:ext cx="197400" cy="143700"/>
          </a:xfrm>
          <a:prstGeom prst="rect">
            <a:avLst/>
          </a:prstGeom>
          <a:solidFill>
            <a:srgbClr val="FECE0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256" name="Google Shape;256;p25"/>
          <p:cNvSpPr txBox="1"/>
          <p:nvPr>
            <p:ph idx="12" type="sldNum"/>
          </p:nvPr>
        </p:nvSpPr>
        <p:spPr>
          <a:xfrm>
            <a:off x="8591425" y="4704575"/>
            <a:ext cx="3555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pic>
        <p:nvPicPr>
          <p:cNvPr id="257" name="Google Shape;257;p25"/>
          <p:cNvPicPr preferRelativeResize="0"/>
          <p:nvPr/>
        </p:nvPicPr>
        <p:blipFill>
          <a:blip r:embed="rId5">
            <a:alphaModFix/>
          </a:blip>
          <a:stretch>
            <a:fillRect/>
          </a:stretch>
        </p:blipFill>
        <p:spPr>
          <a:xfrm>
            <a:off x="86325" y="624550"/>
            <a:ext cx="6958206" cy="3490025"/>
          </a:xfrm>
          <a:prstGeom prst="rect">
            <a:avLst/>
          </a:prstGeom>
          <a:noFill/>
          <a:ln>
            <a:noFill/>
          </a:ln>
        </p:spPr>
      </p:pic>
      <p:pic>
        <p:nvPicPr>
          <p:cNvPr id="258" name="Google Shape;258;p25"/>
          <p:cNvPicPr preferRelativeResize="0"/>
          <p:nvPr/>
        </p:nvPicPr>
        <p:blipFill>
          <a:blip r:embed="rId6">
            <a:alphaModFix/>
          </a:blip>
          <a:stretch>
            <a:fillRect/>
          </a:stretch>
        </p:blipFill>
        <p:spPr>
          <a:xfrm>
            <a:off x="4765875" y="776950"/>
            <a:ext cx="4248899" cy="1062225"/>
          </a:xfrm>
          <a:prstGeom prst="rect">
            <a:avLst/>
          </a:prstGeom>
          <a:noFill/>
          <a:ln cap="flat" cmpd="sng" w="9525">
            <a:solidFill>
              <a:schemeClr val="dk2"/>
            </a:solidFill>
            <a:prstDash val="solid"/>
            <a:round/>
            <a:headEnd len="sm" w="sm" type="none"/>
            <a:tailEnd len="sm" w="sm" type="none"/>
          </a:ln>
        </p:spPr>
      </p:pic>
      <p:sp>
        <p:nvSpPr>
          <p:cNvPr id="259" name="Google Shape;259;p25"/>
          <p:cNvSpPr txBox="1"/>
          <p:nvPr/>
        </p:nvSpPr>
        <p:spPr>
          <a:xfrm>
            <a:off x="5363775" y="3598325"/>
            <a:ext cx="3053100" cy="1231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800">
                <a:solidFill>
                  <a:srgbClr val="FF0000"/>
                </a:solidFill>
              </a:rPr>
              <a:t>Provide formal verification </a:t>
            </a:r>
            <a:br>
              <a:rPr lang="en" sz="1800">
                <a:solidFill>
                  <a:srgbClr val="FF0000"/>
                </a:solidFill>
              </a:rPr>
            </a:br>
            <a:r>
              <a:rPr lang="en" sz="1800">
                <a:solidFill>
                  <a:srgbClr val="FF0000"/>
                </a:solidFill>
              </a:rPr>
              <a:t>BUT</a:t>
            </a:r>
            <a:br>
              <a:rPr lang="en" sz="1800">
                <a:solidFill>
                  <a:srgbClr val="FF0000"/>
                </a:solidFill>
              </a:rPr>
            </a:br>
            <a:r>
              <a:rPr lang="en" sz="1800">
                <a:solidFill>
                  <a:srgbClr val="FF0000"/>
                </a:solidFill>
              </a:rPr>
              <a:t>difficult to write proofs</a:t>
            </a:r>
            <a:endParaRPr sz="1800">
              <a:solidFill>
                <a:srgbClr val="FF0000"/>
              </a:solidFill>
            </a:endParaRPr>
          </a:p>
        </p:txBody>
      </p:sp>
      <p:sp>
        <p:nvSpPr>
          <p:cNvPr id="260" name="Google Shape;260;p25"/>
          <p:cNvSpPr/>
          <p:nvPr/>
        </p:nvSpPr>
        <p:spPr>
          <a:xfrm rot="-1827042">
            <a:off x="4077090" y="1396834"/>
            <a:ext cx="528614" cy="424680"/>
          </a:xfrm>
          <a:prstGeom prst="leftArrow">
            <a:avLst>
              <a:gd fmla="val 50000" name="adj1"/>
              <a:gd fmla="val 50000" name="adj2"/>
            </a:avLst>
          </a:prstGeom>
          <a:solidFill>
            <a:srgbClr val="1998C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6"/>
          <p:cNvSpPr txBox="1"/>
          <p:nvPr/>
        </p:nvSpPr>
        <p:spPr>
          <a:xfrm>
            <a:off x="400500" y="197125"/>
            <a:ext cx="5444700" cy="507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b="1" lang="en" sz="2600">
                <a:solidFill>
                  <a:srgbClr val="1998CE"/>
                </a:solidFill>
              </a:rPr>
              <a:t>KEVM Former Approach</a:t>
            </a:r>
            <a:endParaRPr b="1" sz="1300">
              <a:solidFill>
                <a:schemeClr val="dk1"/>
              </a:solidFill>
            </a:endParaRPr>
          </a:p>
          <a:p>
            <a:pPr indent="0" lvl="0" marL="0" marR="0" rtl="0" algn="l">
              <a:lnSpc>
                <a:spcPct val="100000"/>
              </a:lnSpc>
              <a:spcBef>
                <a:spcPts val="0"/>
              </a:spcBef>
              <a:spcAft>
                <a:spcPts val="0"/>
              </a:spcAft>
              <a:buNone/>
            </a:pPr>
            <a:r>
              <a:t/>
            </a:r>
            <a:endParaRPr b="1" sz="2600">
              <a:solidFill>
                <a:srgbClr val="1998CE"/>
              </a:solidFill>
            </a:endParaRPr>
          </a:p>
        </p:txBody>
      </p:sp>
      <p:sp>
        <p:nvSpPr>
          <p:cNvPr id="266" name="Google Shape;266;p26"/>
          <p:cNvSpPr/>
          <p:nvPr/>
        </p:nvSpPr>
        <p:spPr>
          <a:xfrm>
            <a:off x="0" y="379225"/>
            <a:ext cx="400500" cy="143700"/>
          </a:xfrm>
          <a:prstGeom prst="rect">
            <a:avLst/>
          </a:prstGeom>
          <a:solidFill>
            <a:srgbClr val="FECE0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pic>
        <p:nvPicPr>
          <p:cNvPr id="267" name="Google Shape;267;p26"/>
          <p:cNvPicPr preferRelativeResize="0"/>
          <p:nvPr/>
        </p:nvPicPr>
        <p:blipFill>
          <a:blip r:embed="rId3">
            <a:alphaModFix/>
          </a:blip>
          <a:stretch>
            <a:fillRect/>
          </a:stretch>
        </p:blipFill>
        <p:spPr>
          <a:xfrm>
            <a:off x="7364075" y="236275"/>
            <a:ext cx="1650698" cy="429601"/>
          </a:xfrm>
          <a:prstGeom prst="rect">
            <a:avLst/>
          </a:prstGeom>
          <a:noFill/>
          <a:ln>
            <a:noFill/>
          </a:ln>
        </p:spPr>
      </p:pic>
      <p:sp>
        <p:nvSpPr>
          <p:cNvPr id="268" name="Google Shape;268;p26"/>
          <p:cNvSpPr/>
          <p:nvPr/>
        </p:nvSpPr>
        <p:spPr>
          <a:xfrm>
            <a:off x="8946725" y="4829525"/>
            <a:ext cx="197400" cy="143700"/>
          </a:xfrm>
          <a:prstGeom prst="rect">
            <a:avLst/>
          </a:prstGeom>
          <a:solidFill>
            <a:srgbClr val="FECE0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269" name="Google Shape;269;p26"/>
          <p:cNvSpPr txBox="1"/>
          <p:nvPr>
            <p:ph idx="12" type="sldNum"/>
          </p:nvPr>
        </p:nvSpPr>
        <p:spPr>
          <a:xfrm>
            <a:off x="8591425" y="4704575"/>
            <a:ext cx="3555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pic>
        <p:nvPicPr>
          <p:cNvPr id="270" name="Google Shape;270;p26"/>
          <p:cNvPicPr preferRelativeResize="0"/>
          <p:nvPr/>
        </p:nvPicPr>
        <p:blipFill>
          <a:blip r:embed="rId4">
            <a:alphaModFix/>
          </a:blip>
          <a:stretch>
            <a:fillRect/>
          </a:stretch>
        </p:blipFill>
        <p:spPr>
          <a:xfrm>
            <a:off x="4250713" y="857425"/>
            <a:ext cx="4098897" cy="4133676"/>
          </a:xfrm>
          <a:prstGeom prst="rect">
            <a:avLst/>
          </a:prstGeom>
          <a:noFill/>
          <a:ln>
            <a:noFill/>
          </a:ln>
        </p:spPr>
      </p:pic>
      <p:pic>
        <p:nvPicPr>
          <p:cNvPr id="271" name="Google Shape;271;p26"/>
          <p:cNvPicPr preferRelativeResize="0"/>
          <p:nvPr/>
        </p:nvPicPr>
        <p:blipFill>
          <a:blip r:embed="rId5">
            <a:alphaModFix/>
          </a:blip>
          <a:stretch>
            <a:fillRect/>
          </a:stretch>
        </p:blipFill>
        <p:spPr>
          <a:xfrm>
            <a:off x="152400" y="857425"/>
            <a:ext cx="3945913" cy="397939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7"/>
          <p:cNvSpPr/>
          <p:nvPr/>
        </p:nvSpPr>
        <p:spPr>
          <a:xfrm>
            <a:off x="0" y="379225"/>
            <a:ext cx="400500" cy="143700"/>
          </a:xfrm>
          <a:prstGeom prst="rect">
            <a:avLst/>
          </a:prstGeom>
          <a:solidFill>
            <a:srgbClr val="FECE0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pic>
        <p:nvPicPr>
          <p:cNvPr id="277" name="Google Shape;277;p27"/>
          <p:cNvPicPr preferRelativeResize="0"/>
          <p:nvPr/>
        </p:nvPicPr>
        <p:blipFill>
          <a:blip r:embed="rId3">
            <a:alphaModFix/>
          </a:blip>
          <a:stretch>
            <a:fillRect/>
          </a:stretch>
        </p:blipFill>
        <p:spPr>
          <a:xfrm>
            <a:off x="7364075" y="236275"/>
            <a:ext cx="1650698" cy="429601"/>
          </a:xfrm>
          <a:prstGeom prst="rect">
            <a:avLst/>
          </a:prstGeom>
          <a:noFill/>
          <a:ln>
            <a:noFill/>
          </a:ln>
        </p:spPr>
      </p:pic>
      <p:sp>
        <p:nvSpPr>
          <p:cNvPr id="278" name="Google Shape;278;p27"/>
          <p:cNvSpPr/>
          <p:nvPr/>
        </p:nvSpPr>
        <p:spPr>
          <a:xfrm>
            <a:off x="8946725" y="4829525"/>
            <a:ext cx="197400" cy="143700"/>
          </a:xfrm>
          <a:prstGeom prst="rect">
            <a:avLst/>
          </a:prstGeom>
          <a:solidFill>
            <a:srgbClr val="FECE0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279" name="Google Shape;279;p27"/>
          <p:cNvSpPr txBox="1"/>
          <p:nvPr>
            <p:ph idx="12" type="sldNum"/>
          </p:nvPr>
        </p:nvSpPr>
        <p:spPr>
          <a:xfrm>
            <a:off x="8591425" y="4704575"/>
            <a:ext cx="3555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0" name="Google Shape;280;p27"/>
          <p:cNvSpPr txBox="1"/>
          <p:nvPr/>
        </p:nvSpPr>
        <p:spPr>
          <a:xfrm>
            <a:off x="400500" y="197125"/>
            <a:ext cx="5444700" cy="5079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 sz="2600" u="sng">
                <a:solidFill>
                  <a:srgbClr val="FBCA08"/>
                </a:solidFill>
              </a:rPr>
              <a:t>k</a:t>
            </a:r>
            <a:r>
              <a:rPr b="1" lang="en" sz="2600">
                <a:solidFill>
                  <a:srgbClr val="FBCA08"/>
                </a:solidFill>
              </a:rPr>
              <a:t>ontrol</a:t>
            </a:r>
            <a:endParaRPr b="1" sz="2600">
              <a:solidFill>
                <a:srgbClr val="1998CE"/>
              </a:solidFill>
            </a:endParaRPr>
          </a:p>
          <a:p>
            <a:pPr indent="0" lvl="0" marL="0" marR="0" rtl="0" algn="l">
              <a:lnSpc>
                <a:spcPct val="100000"/>
              </a:lnSpc>
              <a:spcBef>
                <a:spcPts val="0"/>
              </a:spcBef>
              <a:spcAft>
                <a:spcPts val="0"/>
              </a:spcAft>
              <a:buNone/>
            </a:pPr>
            <a:r>
              <a:t/>
            </a:r>
            <a:endParaRPr b="1" sz="2600">
              <a:solidFill>
                <a:srgbClr val="1998CE"/>
              </a:solidFill>
            </a:endParaRPr>
          </a:p>
        </p:txBody>
      </p:sp>
      <p:sp>
        <p:nvSpPr>
          <p:cNvPr id="281" name="Google Shape;281;p27"/>
          <p:cNvSpPr txBox="1"/>
          <p:nvPr/>
        </p:nvSpPr>
        <p:spPr>
          <a:xfrm>
            <a:off x="576850" y="1145500"/>
            <a:ext cx="7891500" cy="507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1800">
                <a:solidFill>
                  <a:srgbClr val="434343"/>
                </a:solidFill>
                <a:highlight>
                  <a:schemeClr val="lt1"/>
                </a:highlight>
              </a:rPr>
              <a:t>KEVM former </a:t>
            </a:r>
            <a:r>
              <a:rPr lang="en" sz="1800">
                <a:solidFill>
                  <a:srgbClr val="434343"/>
                </a:solidFill>
                <a:highlight>
                  <a:schemeClr val="lt1"/>
                </a:highlight>
              </a:rPr>
              <a:t>approach</a:t>
            </a:r>
            <a:r>
              <a:rPr lang="en" sz="1800">
                <a:solidFill>
                  <a:srgbClr val="434343"/>
                </a:solidFill>
                <a:highlight>
                  <a:schemeClr val="lt1"/>
                </a:highlight>
              </a:rPr>
              <a:t> might be too challenging</a:t>
            </a:r>
            <a:endParaRPr sz="1800">
              <a:solidFill>
                <a:srgbClr val="434343"/>
              </a:solidFill>
              <a:highlight>
                <a:schemeClr val="lt1"/>
              </a:highlight>
            </a:endParaRPr>
          </a:p>
        </p:txBody>
      </p:sp>
      <p:sp>
        <p:nvSpPr>
          <p:cNvPr id="282" name="Google Shape;282;p27"/>
          <p:cNvSpPr txBox="1"/>
          <p:nvPr/>
        </p:nvSpPr>
        <p:spPr>
          <a:xfrm>
            <a:off x="512350" y="2317800"/>
            <a:ext cx="3053100" cy="1523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800">
                <a:solidFill>
                  <a:srgbClr val="434343"/>
                </a:solidFill>
                <a:highlight>
                  <a:schemeClr val="lt1"/>
                </a:highlight>
              </a:rPr>
              <a:t>Property test function</a:t>
            </a:r>
            <a:endParaRPr sz="1800">
              <a:solidFill>
                <a:srgbClr val="434343"/>
              </a:solidFill>
              <a:highlight>
                <a:schemeClr val="lt1"/>
              </a:highlight>
            </a:endParaRPr>
          </a:p>
          <a:p>
            <a:pPr indent="0" lvl="0" marL="0" marR="0" rtl="0" algn="ctr">
              <a:lnSpc>
                <a:spcPct val="100000"/>
              </a:lnSpc>
              <a:spcBef>
                <a:spcPts val="0"/>
              </a:spcBef>
              <a:spcAft>
                <a:spcPts val="0"/>
              </a:spcAft>
              <a:buNone/>
            </a:pPr>
            <a:r>
              <a:rPr lang="en" sz="1800">
                <a:solidFill>
                  <a:srgbClr val="434343"/>
                </a:solidFill>
                <a:highlight>
                  <a:schemeClr val="lt1"/>
                </a:highlight>
              </a:rPr>
              <a:t>from Foundry</a:t>
            </a:r>
            <a:endParaRPr sz="1800">
              <a:solidFill>
                <a:srgbClr val="434343"/>
              </a:solidFill>
              <a:highlight>
                <a:schemeClr val="lt1"/>
              </a:highlight>
            </a:endParaRPr>
          </a:p>
          <a:p>
            <a:pPr indent="0" lvl="0" marL="0" marR="0" rtl="0" algn="ctr">
              <a:lnSpc>
                <a:spcPct val="100000"/>
              </a:lnSpc>
              <a:spcBef>
                <a:spcPts val="0"/>
              </a:spcBef>
              <a:spcAft>
                <a:spcPts val="0"/>
              </a:spcAft>
              <a:buNone/>
            </a:pPr>
            <a:r>
              <a:t/>
            </a:r>
            <a:endParaRPr sz="1800">
              <a:solidFill>
                <a:srgbClr val="434343"/>
              </a:solidFill>
              <a:highlight>
                <a:schemeClr val="lt1"/>
              </a:highlight>
            </a:endParaRPr>
          </a:p>
          <a:p>
            <a:pPr indent="0" lvl="0" marL="0" marR="0" rtl="0" algn="ctr">
              <a:lnSpc>
                <a:spcPct val="100000"/>
              </a:lnSpc>
              <a:spcBef>
                <a:spcPts val="0"/>
              </a:spcBef>
              <a:spcAft>
                <a:spcPts val="0"/>
              </a:spcAft>
              <a:buNone/>
            </a:pPr>
            <a:r>
              <a:rPr lang="en" sz="1800">
                <a:solidFill>
                  <a:srgbClr val="434343"/>
                </a:solidFill>
                <a:highlight>
                  <a:schemeClr val="lt1"/>
                </a:highlight>
              </a:rPr>
              <a:t>(Easy to write)</a:t>
            </a:r>
            <a:endParaRPr sz="1800">
              <a:solidFill>
                <a:srgbClr val="434343"/>
              </a:solidFill>
              <a:highlight>
                <a:schemeClr val="lt1"/>
              </a:highlight>
            </a:endParaRPr>
          </a:p>
        </p:txBody>
      </p:sp>
      <p:sp>
        <p:nvSpPr>
          <p:cNvPr id="283" name="Google Shape;283;p27"/>
          <p:cNvSpPr txBox="1"/>
          <p:nvPr/>
        </p:nvSpPr>
        <p:spPr>
          <a:xfrm>
            <a:off x="5136900" y="2317800"/>
            <a:ext cx="3053100" cy="1589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800">
                <a:solidFill>
                  <a:srgbClr val="434343"/>
                </a:solidFill>
                <a:highlight>
                  <a:schemeClr val="lt1"/>
                </a:highlight>
              </a:rPr>
              <a:t>Symbolic execution </a:t>
            </a:r>
            <a:endParaRPr sz="1800">
              <a:solidFill>
                <a:srgbClr val="434343"/>
              </a:solidFill>
              <a:highlight>
                <a:schemeClr val="lt1"/>
              </a:highlight>
            </a:endParaRPr>
          </a:p>
          <a:p>
            <a:pPr indent="0" lvl="0" marL="0" marR="0" rtl="0" algn="ctr">
              <a:lnSpc>
                <a:spcPct val="100000"/>
              </a:lnSpc>
              <a:spcBef>
                <a:spcPts val="0"/>
              </a:spcBef>
              <a:spcAft>
                <a:spcPts val="0"/>
              </a:spcAft>
              <a:buNone/>
            </a:pPr>
            <a:r>
              <a:rPr lang="en" sz="1800">
                <a:solidFill>
                  <a:srgbClr val="434343"/>
                </a:solidFill>
                <a:highlight>
                  <a:schemeClr val="lt1"/>
                </a:highlight>
              </a:rPr>
              <a:t>of KEVM</a:t>
            </a:r>
            <a:endParaRPr sz="1800">
              <a:solidFill>
                <a:srgbClr val="434343"/>
              </a:solidFill>
              <a:highlight>
                <a:schemeClr val="lt1"/>
              </a:highlight>
            </a:endParaRPr>
          </a:p>
          <a:p>
            <a:pPr indent="0" lvl="0" marL="0" marR="0" rtl="0" algn="ctr">
              <a:lnSpc>
                <a:spcPct val="100000"/>
              </a:lnSpc>
              <a:spcBef>
                <a:spcPts val="0"/>
              </a:spcBef>
              <a:spcAft>
                <a:spcPts val="0"/>
              </a:spcAft>
              <a:buNone/>
            </a:pPr>
            <a:r>
              <a:t/>
            </a:r>
            <a:endParaRPr sz="1800">
              <a:solidFill>
                <a:srgbClr val="434343"/>
              </a:solidFill>
              <a:highlight>
                <a:schemeClr val="lt1"/>
              </a:highlight>
            </a:endParaRPr>
          </a:p>
          <a:p>
            <a:pPr indent="0" lvl="0" marL="0" marR="0" rtl="0" algn="ctr">
              <a:lnSpc>
                <a:spcPct val="100000"/>
              </a:lnSpc>
              <a:spcBef>
                <a:spcPts val="0"/>
              </a:spcBef>
              <a:spcAft>
                <a:spcPts val="0"/>
              </a:spcAft>
              <a:buNone/>
            </a:pPr>
            <a:r>
              <a:rPr lang="en" sz="1800">
                <a:solidFill>
                  <a:srgbClr val="434343"/>
                </a:solidFill>
                <a:highlight>
                  <a:schemeClr val="lt1"/>
                </a:highlight>
              </a:rPr>
              <a:t>(Formal verification)</a:t>
            </a:r>
            <a:endParaRPr sz="1800">
              <a:solidFill>
                <a:srgbClr val="434343"/>
              </a:solidFill>
              <a:highlight>
                <a:schemeClr val="lt1"/>
              </a:highlight>
            </a:endParaRPr>
          </a:p>
        </p:txBody>
      </p:sp>
      <p:sp>
        <p:nvSpPr>
          <p:cNvPr id="284" name="Google Shape;284;p27"/>
          <p:cNvSpPr/>
          <p:nvPr/>
        </p:nvSpPr>
        <p:spPr>
          <a:xfrm>
            <a:off x="3978475" y="2625000"/>
            <a:ext cx="919200" cy="909000"/>
          </a:xfrm>
          <a:prstGeom prst="mathPlus">
            <a:avLst>
              <a:gd fmla="val 23520" name="adj1"/>
            </a:avLst>
          </a:prstGeom>
          <a:solidFill>
            <a:srgbClr val="1998C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7"/>
          <p:cNvSpPr/>
          <p:nvPr/>
        </p:nvSpPr>
        <p:spPr>
          <a:xfrm>
            <a:off x="4086925" y="1697975"/>
            <a:ext cx="702300" cy="557700"/>
          </a:xfrm>
          <a:prstGeom prst="downArrow">
            <a:avLst>
              <a:gd fmla="val 50000" name="adj1"/>
              <a:gd fmla="val 50000" name="adj2"/>
            </a:avLst>
          </a:prstGeom>
          <a:solidFill>
            <a:srgbClr val="FBCA0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7"/>
          <p:cNvSpPr txBox="1"/>
          <p:nvPr/>
        </p:nvSpPr>
        <p:spPr>
          <a:xfrm>
            <a:off x="2938075" y="4090625"/>
            <a:ext cx="3000000" cy="954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5000" u="sng">
                <a:solidFill>
                  <a:srgbClr val="FBCA08"/>
                </a:solidFill>
              </a:rPr>
              <a:t>k</a:t>
            </a:r>
            <a:r>
              <a:rPr b="1" lang="en" sz="5000">
                <a:solidFill>
                  <a:srgbClr val="FBCA08"/>
                </a:solidFill>
              </a:rPr>
              <a:t>ontrol</a:t>
            </a:r>
            <a:endParaRPr sz="5000"/>
          </a:p>
        </p:txBody>
      </p:sp>
      <p:sp>
        <p:nvSpPr>
          <p:cNvPr id="287" name="Google Shape;287;p27"/>
          <p:cNvSpPr/>
          <p:nvPr/>
        </p:nvSpPr>
        <p:spPr>
          <a:xfrm>
            <a:off x="2076275" y="4313825"/>
            <a:ext cx="702300" cy="507900"/>
          </a:xfrm>
          <a:prstGeom prst="rightArrow">
            <a:avLst>
              <a:gd fmla="val 50000" name="adj1"/>
              <a:gd fmla="val 50000" name="adj2"/>
            </a:avLst>
          </a:prstGeom>
          <a:solidFill>
            <a:srgbClr val="1998C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8"/>
          <p:cNvSpPr txBox="1"/>
          <p:nvPr/>
        </p:nvSpPr>
        <p:spPr>
          <a:xfrm>
            <a:off x="400500" y="942425"/>
            <a:ext cx="8014500" cy="40308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200"/>
              </a:spcBef>
              <a:spcAft>
                <a:spcPts val="0"/>
              </a:spcAft>
              <a:buClr>
                <a:srgbClr val="FECE0C"/>
              </a:buClr>
              <a:buSzPts val="1600"/>
              <a:buChar char="●"/>
            </a:pPr>
            <a:r>
              <a:rPr lang="en" sz="1600">
                <a:solidFill>
                  <a:schemeClr val="dk1"/>
                </a:solidFill>
              </a:rPr>
              <a:t>Hoare Triples - </a:t>
            </a:r>
            <a:r>
              <a:rPr b="1" lang="en" sz="1600">
                <a:solidFill>
                  <a:schemeClr val="dk1"/>
                </a:solidFill>
              </a:rPr>
              <a:t> </a:t>
            </a:r>
            <a:r>
              <a:rPr lang="en" sz="1300">
                <a:solidFill>
                  <a:schemeClr val="dk1"/>
                </a:solidFill>
                <a:latin typeface="Consolas"/>
                <a:ea typeface="Consolas"/>
                <a:cs typeface="Consolas"/>
                <a:sym typeface="Consolas"/>
              </a:rPr>
              <a:t>(∀ </a:t>
            </a:r>
            <a:r>
              <a:rPr lang="en" sz="1300">
                <a:solidFill>
                  <a:srgbClr val="6AA84F"/>
                </a:solidFill>
                <a:latin typeface="Consolas"/>
                <a:ea typeface="Consolas"/>
                <a:cs typeface="Consolas"/>
                <a:sym typeface="Consolas"/>
              </a:rPr>
              <a:t>vars</a:t>
            </a:r>
            <a:r>
              <a:rPr lang="en" sz="1300">
                <a:solidFill>
                  <a:schemeClr val="dk1"/>
                </a:solidFill>
                <a:latin typeface="Consolas"/>
                <a:ea typeface="Consolas"/>
                <a:cs typeface="Consolas"/>
                <a:sym typeface="Consolas"/>
              </a:rPr>
              <a:t>)</a:t>
            </a:r>
            <a:r>
              <a:rPr lang="en" sz="1300">
                <a:solidFill>
                  <a:schemeClr val="accent5"/>
                </a:solidFill>
                <a:latin typeface="Consolas"/>
                <a:ea typeface="Consolas"/>
                <a:cs typeface="Consolas"/>
                <a:sym typeface="Consolas"/>
              </a:rPr>
              <a:t>{pre-conditions}</a:t>
            </a:r>
            <a:r>
              <a:rPr lang="en" sz="1300">
                <a:solidFill>
                  <a:schemeClr val="dk1"/>
                </a:solidFill>
                <a:latin typeface="Consolas"/>
                <a:ea typeface="Consolas"/>
                <a:cs typeface="Consolas"/>
                <a:sym typeface="Consolas"/>
              </a:rPr>
              <a:t> </a:t>
            </a:r>
            <a:r>
              <a:rPr lang="en" sz="1300">
                <a:solidFill>
                  <a:srgbClr val="888888"/>
                </a:solidFill>
                <a:latin typeface="Consolas"/>
                <a:ea typeface="Consolas"/>
                <a:cs typeface="Consolas"/>
                <a:sym typeface="Consolas"/>
              </a:rPr>
              <a:t>code</a:t>
            </a:r>
            <a:r>
              <a:rPr lang="en" sz="1300">
                <a:solidFill>
                  <a:schemeClr val="dk1"/>
                </a:solidFill>
                <a:latin typeface="Consolas"/>
                <a:ea typeface="Consolas"/>
                <a:cs typeface="Consolas"/>
                <a:sym typeface="Consolas"/>
              </a:rPr>
              <a:t> </a:t>
            </a:r>
            <a:r>
              <a:rPr lang="en" sz="1300">
                <a:solidFill>
                  <a:schemeClr val="accent5"/>
                </a:solidFill>
                <a:latin typeface="Consolas"/>
                <a:ea typeface="Consolas"/>
                <a:cs typeface="Consolas"/>
                <a:sym typeface="Consolas"/>
              </a:rPr>
              <a:t>{post-conditions}</a:t>
            </a:r>
            <a:endParaRPr sz="1300">
              <a:solidFill>
                <a:schemeClr val="accent5"/>
              </a:solidFill>
              <a:latin typeface="Consolas"/>
              <a:ea typeface="Consolas"/>
              <a:cs typeface="Consolas"/>
              <a:sym typeface="Consolas"/>
            </a:endParaRPr>
          </a:p>
          <a:p>
            <a:pPr indent="-330200" lvl="0" marL="457200" rtl="0" algn="l">
              <a:lnSpc>
                <a:spcPct val="115000"/>
              </a:lnSpc>
              <a:spcBef>
                <a:spcPts val="1000"/>
              </a:spcBef>
              <a:spcAft>
                <a:spcPts val="0"/>
              </a:spcAft>
              <a:buClr>
                <a:srgbClr val="FECE0C"/>
              </a:buClr>
              <a:buSzPts val="1600"/>
              <a:buChar char="●"/>
            </a:pPr>
            <a:r>
              <a:rPr lang="en" sz="1600">
                <a:solidFill>
                  <a:schemeClr val="dk1"/>
                </a:solidFill>
              </a:rPr>
              <a:t>We can use Foundry and KEVM to define Hoare Triples in Solidity parametric tests.</a:t>
            </a:r>
            <a:endParaRPr sz="1600">
              <a:solidFill>
                <a:schemeClr val="dk1"/>
              </a:solidFill>
            </a:endParaRPr>
          </a:p>
          <a:p>
            <a:pPr indent="0" lvl="0" marL="0" rtl="0" algn="l">
              <a:lnSpc>
                <a:spcPct val="100000"/>
              </a:lnSpc>
              <a:spcBef>
                <a:spcPts val="1200"/>
              </a:spcBef>
              <a:spcAft>
                <a:spcPts val="0"/>
              </a:spcAft>
              <a:buNone/>
            </a:pPr>
            <a:r>
              <a:rPr lang="en">
                <a:solidFill>
                  <a:schemeClr val="dk1"/>
                </a:solidFill>
                <a:latin typeface="Consolas"/>
                <a:ea typeface="Consolas"/>
                <a:cs typeface="Consolas"/>
                <a:sym typeface="Consolas"/>
              </a:rPr>
              <a:t> </a:t>
            </a:r>
            <a:r>
              <a:rPr lang="en" sz="1300">
                <a:solidFill>
                  <a:schemeClr val="dk1"/>
                </a:solidFill>
                <a:latin typeface="Consolas"/>
                <a:ea typeface="Consolas"/>
                <a:cs typeface="Consolas"/>
                <a:sym typeface="Consolas"/>
              </a:rPr>
              <a:t>     </a:t>
            </a:r>
            <a:r>
              <a:rPr lang="en" sz="1300">
                <a:solidFill>
                  <a:srgbClr val="888888"/>
                </a:solidFill>
                <a:latin typeface="Consolas"/>
                <a:ea typeface="Consolas"/>
                <a:cs typeface="Consolas"/>
                <a:sym typeface="Consolas"/>
              </a:rPr>
              <a:t>function testProperty(</a:t>
            </a:r>
            <a:r>
              <a:rPr lang="en" sz="1300">
                <a:solidFill>
                  <a:srgbClr val="6AA84F"/>
                </a:solidFill>
                <a:latin typeface="Consolas"/>
                <a:ea typeface="Consolas"/>
                <a:cs typeface="Consolas"/>
                <a:sym typeface="Consolas"/>
              </a:rPr>
              <a:t>vars</a:t>
            </a:r>
            <a:r>
              <a:rPr lang="en" sz="1300">
                <a:solidFill>
                  <a:srgbClr val="888888"/>
                </a:solidFill>
                <a:latin typeface="Consolas"/>
                <a:ea typeface="Consolas"/>
                <a:cs typeface="Consolas"/>
                <a:sym typeface="Consolas"/>
              </a:rPr>
              <a:t>) external {</a:t>
            </a:r>
            <a:endParaRPr sz="1300">
              <a:solidFill>
                <a:srgbClr val="888888"/>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chemeClr val="dk1"/>
                </a:solidFill>
                <a:latin typeface="Consolas"/>
                <a:ea typeface="Consolas"/>
                <a:cs typeface="Consolas"/>
                <a:sym typeface="Consolas"/>
              </a:rPr>
              <a:t>         </a:t>
            </a:r>
            <a:r>
              <a:rPr lang="en" sz="1300">
                <a:solidFill>
                  <a:srgbClr val="980000"/>
                </a:solidFill>
                <a:latin typeface="Consolas"/>
                <a:ea typeface="Consolas"/>
                <a:cs typeface="Consolas"/>
                <a:sym typeface="Consolas"/>
              </a:rPr>
              <a:t>assume</a:t>
            </a:r>
            <a:r>
              <a:rPr lang="en" sz="1300">
                <a:solidFill>
                  <a:schemeClr val="dk1"/>
                </a:solidFill>
                <a:latin typeface="Consolas"/>
                <a:ea typeface="Consolas"/>
                <a:cs typeface="Consolas"/>
                <a:sym typeface="Consolas"/>
              </a:rPr>
              <a:t> </a:t>
            </a:r>
            <a:r>
              <a:rPr lang="en" sz="1300">
                <a:solidFill>
                  <a:schemeClr val="accent5"/>
                </a:solidFill>
                <a:latin typeface="Consolas"/>
                <a:ea typeface="Consolas"/>
                <a:cs typeface="Consolas"/>
                <a:sym typeface="Consolas"/>
              </a:rPr>
              <a:t>pre</a:t>
            </a:r>
            <a:r>
              <a:rPr lang="en" sz="1300">
                <a:solidFill>
                  <a:srgbClr val="888888"/>
                </a:solidFill>
                <a:latin typeface="Consolas"/>
                <a:ea typeface="Consolas"/>
                <a:cs typeface="Consolas"/>
                <a:sym typeface="Consolas"/>
              </a:rPr>
              <a:t>;</a:t>
            </a:r>
            <a:endParaRPr sz="1300">
              <a:solidFill>
                <a:srgbClr val="888888"/>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chemeClr val="dk1"/>
                </a:solidFill>
                <a:latin typeface="Consolas"/>
                <a:ea typeface="Consolas"/>
                <a:cs typeface="Consolas"/>
                <a:sym typeface="Consolas"/>
              </a:rPr>
              <a:t>         </a:t>
            </a:r>
            <a:r>
              <a:rPr lang="en" sz="1300">
                <a:solidFill>
                  <a:srgbClr val="888888"/>
                </a:solidFill>
                <a:latin typeface="Consolas"/>
                <a:ea typeface="Consolas"/>
                <a:cs typeface="Consolas"/>
                <a:sym typeface="Consolas"/>
              </a:rPr>
              <a:t>code;</a:t>
            </a:r>
            <a:endParaRPr sz="1300">
              <a:solidFill>
                <a:srgbClr val="888888"/>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chemeClr val="dk1"/>
                </a:solidFill>
                <a:latin typeface="Consolas"/>
                <a:ea typeface="Consolas"/>
                <a:cs typeface="Consolas"/>
                <a:sym typeface="Consolas"/>
              </a:rPr>
              <a:t>         </a:t>
            </a:r>
            <a:r>
              <a:rPr lang="en" sz="1300">
                <a:solidFill>
                  <a:srgbClr val="980000"/>
                </a:solidFill>
                <a:latin typeface="Consolas"/>
                <a:ea typeface="Consolas"/>
                <a:cs typeface="Consolas"/>
                <a:sym typeface="Consolas"/>
              </a:rPr>
              <a:t>assert</a:t>
            </a:r>
            <a:r>
              <a:rPr lang="en" sz="1300">
                <a:solidFill>
                  <a:schemeClr val="dk1"/>
                </a:solidFill>
                <a:latin typeface="Consolas"/>
                <a:ea typeface="Consolas"/>
                <a:cs typeface="Consolas"/>
                <a:sym typeface="Consolas"/>
              </a:rPr>
              <a:t> </a:t>
            </a:r>
            <a:r>
              <a:rPr lang="en" sz="1300">
                <a:solidFill>
                  <a:schemeClr val="accent5"/>
                </a:solidFill>
                <a:latin typeface="Consolas"/>
                <a:ea typeface="Consolas"/>
                <a:cs typeface="Consolas"/>
                <a:sym typeface="Consolas"/>
              </a:rPr>
              <a:t>post</a:t>
            </a:r>
            <a:r>
              <a:rPr lang="en" sz="1300">
                <a:solidFill>
                  <a:srgbClr val="888888"/>
                </a:solidFill>
                <a:latin typeface="Consolas"/>
                <a:ea typeface="Consolas"/>
                <a:cs typeface="Consolas"/>
                <a:sym typeface="Consolas"/>
              </a:rPr>
              <a:t>;</a:t>
            </a:r>
            <a:endParaRPr sz="1300">
              <a:solidFill>
                <a:srgbClr val="888888"/>
              </a:solidFill>
              <a:latin typeface="Consolas"/>
              <a:ea typeface="Consolas"/>
              <a:cs typeface="Consolas"/>
              <a:sym typeface="Consolas"/>
            </a:endParaRPr>
          </a:p>
          <a:p>
            <a:pPr indent="0" lvl="0" marL="0" rtl="0" algn="l">
              <a:lnSpc>
                <a:spcPct val="100000"/>
              </a:lnSpc>
              <a:spcBef>
                <a:spcPts val="0"/>
              </a:spcBef>
              <a:spcAft>
                <a:spcPts val="0"/>
              </a:spcAft>
              <a:buNone/>
            </a:pPr>
            <a:r>
              <a:rPr lang="en" sz="1300">
                <a:solidFill>
                  <a:srgbClr val="888888"/>
                </a:solidFill>
                <a:latin typeface="Consolas"/>
                <a:ea typeface="Consolas"/>
                <a:cs typeface="Consolas"/>
                <a:sym typeface="Consolas"/>
              </a:rPr>
              <a:t>      }</a:t>
            </a:r>
            <a:endParaRPr sz="1300">
              <a:solidFill>
                <a:srgbClr val="888888"/>
              </a:solidFill>
              <a:latin typeface="Consolas"/>
              <a:ea typeface="Consolas"/>
              <a:cs typeface="Consolas"/>
              <a:sym typeface="Consolas"/>
            </a:endParaRPr>
          </a:p>
          <a:p>
            <a:pPr indent="-317500" lvl="0" marL="457200" rtl="0" algn="l">
              <a:lnSpc>
                <a:spcPct val="115000"/>
              </a:lnSpc>
              <a:spcBef>
                <a:spcPts val="1200"/>
              </a:spcBef>
              <a:spcAft>
                <a:spcPts val="0"/>
              </a:spcAft>
              <a:buClr>
                <a:srgbClr val="FECE0C"/>
              </a:buClr>
              <a:buSzPts val="1400"/>
              <a:buChar char="●"/>
            </a:pPr>
            <a:r>
              <a:rPr lang="en">
                <a:solidFill>
                  <a:schemeClr val="dk1"/>
                </a:solidFill>
              </a:rPr>
              <a:t>Using the symbolic execution capabilities of KEVM, it will formally verify the specifications.</a:t>
            </a:r>
            <a:endParaRPr>
              <a:solidFill>
                <a:schemeClr val="dk1"/>
              </a:solidFill>
            </a:endParaRPr>
          </a:p>
          <a:p>
            <a:pPr indent="0" lvl="0" marL="0" rtl="0" algn="l">
              <a:lnSpc>
                <a:spcPct val="115000"/>
              </a:lnSpc>
              <a:spcBef>
                <a:spcPts val="1200"/>
              </a:spcBef>
              <a:spcAft>
                <a:spcPts val="0"/>
              </a:spcAft>
              <a:buNone/>
            </a:pPr>
            <a:r>
              <a:t/>
            </a:r>
            <a:endParaRPr sz="1600">
              <a:solidFill>
                <a:schemeClr val="dk1"/>
              </a:solidFill>
            </a:endParaRPr>
          </a:p>
          <a:p>
            <a:pPr indent="0" lvl="0" marL="0" rtl="0" algn="l">
              <a:lnSpc>
                <a:spcPct val="115000"/>
              </a:lnSpc>
              <a:spcBef>
                <a:spcPts val="1200"/>
              </a:spcBef>
              <a:spcAft>
                <a:spcPts val="1200"/>
              </a:spcAft>
              <a:buNone/>
            </a:pPr>
            <a:r>
              <a:t/>
            </a:r>
            <a:endParaRPr sz="1800">
              <a:solidFill>
                <a:schemeClr val="dk1"/>
              </a:solidFill>
            </a:endParaRPr>
          </a:p>
        </p:txBody>
      </p:sp>
      <p:sp>
        <p:nvSpPr>
          <p:cNvPr id="293" name="Google Shape;293;p28"/>
          <p:cNvSpPr txBox="1"/>
          <p:nvPr/>
        </p:nvSpPr>
        <p:spPr>
          <a:xfrm>
            <a:off x="400500" y="197125"/>
            <a:ext cx="6436500" cy="507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 sz="2600">
                <a:solidFill>
                  <a:srgbClr val="1998CE"/>
                </a:solidFill>
              </a:rPr>
              <a:t>Aiming for Formal Verification</a:t>
            </a:r>
            <a:endParaRPr b="1" sz="1300"/>
          </a:p>
        </p:txBody>
      </p:sp>
      <p:sp>
        <p:nvSpPr>
          <p:cNvPr id="294" name="Google Shape;294;p28"/>
          <p:cNvSpPr/>
          <p:nvPr/>
        </p:nvSpPr>
        <p:spPr>
          <a:xfrm>
            <a:off x="0" y="379225"/>
            <a:ext cx="400500" cy="143700"/>
          </a:xfrm>
          <a:prstGeom prst="rect">
            <a:avLst/>
          </a:prstGeom>
          <a:solidFill>
            <a:srgbClr val="FECE0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pic>
        <p:nvPicPr>
          <p:cNvPr id="295" name="Google Shape;295;p28"/>
          <p:cNvPicPr preferRelativeResize="0"/>
          <p:nvPr/>
        </p:nvPicPr>
        <p:blipFill>
          <a:blip r:embed="rId3">
            <a:alphaModFix/>
          </a:blip>
          <a:stretch>
            <a:fillRect/>
          </a:stretch>
        </p:blipFill>
        <p:spPr>
          <a:xfrm>
            <a:off x="7364075" y="236275"/>
            <a:ext cx="1650698" cy="429601"/>
          </a:xfrm>
          <a:prstGeom prst="rect">
            <a:avLst/>
          </a:prstGeom>
          <a:noFill/>
          <a:ln>
            <a:noFill/>
          </a:ln>
        </p:spPr>
      </p:pic>
      <p:sp>
        <p:nvSpPr>
          <p:cNvPr id="296" name="Google Shape;296;p28"/>
          <p:cNvSpPr/>
          <p:nvPr/>
        </p:nvSpPr>
        <p:spPr>
          <a:xfrm>
            <a:off x="8946725" y="4829525"/>
            <a:ext cx="197400" cy="143700"/>
          </a:xfrm>
          <a:prstGeom prst="rect">
            <a:avLst/>
          </a:prstGeom>
          <a:solidFill>
            <a:srgbClr val="FECE0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297" name="Google Shape;297;p28"/>
          <p:cNvSpPr txBox="1"/>
          <p:nvPr>
            <p:ph idx="12" type="sldNum"/>
          </p:nvPr>
        </p:nvSpPr>
        <p:spPr>
          <a:xfrm>
            <a:off x="8591425" y="4704575"/>
            <a:ext cx="3555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1"/>
          <p:cNvSpPr txBox="1"/>
          <p:nvPr/>
        </p:nvSpPr>
        <p:spPr>
          <a:xfrm>
            <a:off x="400500" y="822300"/>
            <a:ext cx="8014500" cy="3498900"/>
          </a:xfrm>
          <a:prstGeom prst="rect">
            <a:avLst/>
          </a:prstGeom>
          <a:noFill/>
          <a:ln>
            <a:noFill/>
          </a:ln>
        </p:spPr>
        <p:txBody>
          <a:bodyPr anchorCtr="0" anchor="ctr" bIns="91425" lIns="91425" spcFirstLastPara="1" rIns="91425" wrap="square" tIns="91425">
            <a:noAutofit/>
          </a:bodyPr>
          <a:lstStyle/>
          <a:p>
            <a:pPr indent="-342900" lvl="0" marL="457200" rtl="0" algn="l">
              <a:lnSpc>
                <a:spcPct val="200000"/>
              </a:lnSpc>
              <a:spcBef>
                <a:spcPts val="0"/>
              </a:spcBef>
              <a:spcAft>
                <a:spcPts val="0"/>
              </a:spcAft>
              <a:buClr>
                <a:srgbClr val="FBCA08"/>
              </a:buClr>
              <a:buSzPts val="1800"/>
              <a:buChar char="●"/>
            </a:pPr>
            <a:r>
              <a:rPr lang="en" sz="1800">
                <a:solidFill>
                  <a:schemeClr val="dk2"/>
                </a:solidFill>
              </a:rPr>
              <a:t>Quick Intro/Recap to Blockchain, Smart Contract and EVM</a:t>
            </a:r>
            <a:endParaRPr sz="1800">
              <a:solidFill>
                <a:schemeClr val="dk2"/>
              </a:solidFill>
            </a:endParaRPr>
          </a:p>
          <a:p>
            <a:pPr indent="-342900" lvl="0" marL="457200" rtl="0" algn="l">
              <a:lnSpc>
                <a:spcPct val="200000"/>
              </a:lnSpc>
              <a:spcBef>
                <a:spcPts val="0"/>
              </a:spcBef>
              <a:spcAft>
                <a:spcPts val="0"/>
              </a:spcAft>
              <a:buClr>
                <a:srgbClr val="FBCA08"/>
              </a:buClr>
              <a:buSzPts val="1800"/>
              <a:buChar char="●"/>
            </a:pPr>
            <a:r>
              <a:rPr lang="en" sz="1800">
                <a:solidFill>
                  <a:schemeClr val="dk2"/>
                </a:solidFill>
              </a:rPr>
              <a:t>Smart Contract Tooling and Testing</a:t>
            </a:r>
            <a:endParaRPr sz="1800">
              <a:solidFill>
                <a:schemeClr val="dk2"/>
              </a:solidFill>
            </a:endParaRPr>
          </a:p>
          <a:p>
            <a:pPr indent="-342900" lvl="0" marL="457200" marR="0" rtl="0" algn="l">
              <a:lnSpc>
                <a:spcPct val="200000"/>
              </a:lnSpc>
              <a:spcBef>
                <a:spcPts val="0"/>
              </a:spcBef>
              <a:spcAft>
                <a:spcPts val="0"/>
              </a:spcAft>
              <a:buClr>
                <a:srgbClr val="FBCA08"/>
              </a:buClr>
              <a:buSzPts val="1800"/>
              <a:buChar char="●"/>
            </a:pPr>
            <a:r>
              <a:rPr lang="en" sz="1800">
                <a:solidFill>
                  <a:srgbClr val="595959"/>
                </a:solidFill>
              </a:rPr>
              <a:t>Symbolic execution using </a:t>
            </a:r>
            <a:r>
              <a:rPr b="1" lang="en" sz="1800" u="sng">
                <a:solidFill>
                  <a:srgbClr val="FBCA08"/>
                </a:solidFill>
              </a:rPr>
              <a:t>k</a:t>
            </a:r>
            <a:r>
              <a:rPr b="1" lang="en" sz="1800">
                <a:solidFill>
                  <a:srgbClr val="FBCA08"/>
                </a:solidFill>
              </a:rPr>
              <a:t>ontrol</a:t>
            </a:r>
            <a:endParaRPr b="1" sz="1800">
              <a:solidFill>
                <a:srgbClr val="FBCA08"/>
              </a:solidFill>
            </a:endParaRPr>
          </a:p>
          <a:p>
            <a:pPr indent="-342900" lvl="0" marL="457200" marR="0" rtl="0" algn="l">
              <a:lnSpc>
                <a:spcPct val="200000"/>
              </a:lnSpc>
              <a:spcBef>
                <a:spcPts val="0"/>
              </a:spcBef>
              <a:spcAft>
                <a:spcPts val="0"/>
              </a:spcAft>
              <a:buClr>
                <a:srgbClr val="FBCA08"/>
              </a:buClr>
              <a:buSzPts val="1800"/>
              <a:buChar char="●"/>
            </a:pPr>
            <a:r>
              <a:rPr b="1" lang="en" sz="1800" u="sng">
                <a:solidFill>
                  <a:srgbClr val="FBCA08"/>
                </a:solidFill>
              </a:rPr>
              <a:t>k</a:t>
            </a:r>
            <a:r>
              <a:rPr b="1" lang="en" sz="1800">
                <a:solidFill>
                  <a:srgbClr val="FBCA08"/>
                </a:solidFill>
              </a:rPr>
              <a:t>ontrol </a:t>
            </a:r>
            <a:r>
              <a:rPr lang="en" sz="1800">
                <a:solidFill>
                  <a:srgbClr val="595959"/>
                </a:solidFill>
              </a:rPr>
              <a:t>Hands-on</a:t>
            </a:r>
            <a:endParaRPr sz="1800">
              <a:solidFill>
                <a:srgbClr val="595959"/>
              </a:solidFill>
            </a:endParaRPr>
          </a:p>
        </p:txBody>
      </p:sp>
      <p:sp>
        <p:nvSpPr>
          <p:cNvPr id="59" name="Google Shape;59;p11"/>
          <p:cNvSpPr txBox="1"/>
          <p:nvPr/>
        </p:nvSpPr>
        <p:spPr>
          <a:xfrm>
            <a:off x="400500" y="197125"/>
            <a:ext cx="5444700" cy="507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 sz="2600">
                <a:solidFill>
                  <a:srgbClr val="1998CE"/>
                </a:solidFill>
              </a:rPr>
              <a:t>PM Session </a:t>
            </a:r>
            <a:r>
              <a:rPr b="1" lang="en" sz="2600">
                <a:solidFill>
                  <a:srgbClr val="1998CE"/>
                </a:solidFill>
              </a:rPr>
              <a:t>Overview</a:t>
            </a:r>
            <a:endParaRPr b="1" sz="1300"/>
          </a:p>
        </p:txBody>
      </p:sp>
      <p:sp>
        <p:nvSpPr>
          <p:cNvPr id="60" name="Google Shape;60;p11"/>
          <p:cNvSpPr/>
          <p:nvPr/>
        </p:nvSpPr>
        <p:spPr>
          <a:xfrm>
            <a:off x="0" y="379225"/>
            <a:ext cx="400500" cy="143700"/>
          </a:xfrm>
          <a:prstGeom prst="rect">
            <a:avLst/>
          </a:prstGeom>
          <a:solidFill>
            <a:srgbClr val="FECE0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pic>
        <p:nvPicPr>
          <p:cNvPr id="61" name="Google Shape;61;p11"/>
          <p:cNvPicPr preferRelativeResize="0"/>
          <p:nvPr/>
        </p:nvPicPr>
        <p:blipFill>
          <a:blip r:embed="rId3">
            <a:alphaModFix/>
          </a:blip>
          <a:stretch>
            <a:fillRect/>
          </a:stretch>
        </p:blipFill>
        <p:spPr>
          <a:xfrm>
            <a:off x="7364075" y="236275"/>
            <a:ext cx="1650698" cy="429601"/>
          </a:xfrm>
          <a:prstGeom prst="rect">
            <a:avLst/>
          </a:prstGeom>
          <a:noFill/>
          <a:ln>
            <a:noFill/>
          </a:ln>
        </p:spPr>
      </p:pic>
      <p:sp>
        <p:nvSpPr>
          <p:cNvPr id="62" name="Google Shape;62;p11"/>
          <p:cNvSpPr/>
          <p:nvPr/>
        </p:nvSpPr>
        <p:spPr>
          <a:xfrm>
            <a:off x="8946725" y="4829525"/>
            <a:ext cx="197400" cy="143700"/>
          </a:xfrm>
          <a:prstGeom prst="rect">
            <a:avLst/>
          </a:prstGeom>
          <a:solidFill>
            <a:srgbClr val="FECE0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63" name="Google Shape;63;p11"/>
          <p:cNvSpPr txBox="1"/>
          <p:nvPr>
            <p:ph idx="12" type="sldNum"/>
          </p:nvPr>
        </p:nvSpPr>
        <p:spPr>
          <a:xfrm>
            <a:off x="8591425" y="4704575"/>
            <a:ext cx="3555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64" name="Google Shape;64;p11"/>
          <p:cNvSpPr txBox="1"/>
          <p:nvPr/>
        </p:nvSpPr>
        <p:spPr>
          <a:xfrm>
            <a:off x="532076" y="3816750"/>
            <a:ext cx="7643700" cy="1000500"/>
          </a:xfrm>
          <a:prstGeom prst="rect">
            <a:avLst/>
          </a:prstGeom>
          <a:noFill/>
          <a:ln>
            <a:noFill/>
          </a:ln>
        </p:spPr>
        <p:txBody>
          <a:bodyPr anchorCtr="0" anchor="t" bIns="68575" lIns="68575" spcFirstLastPara="1" rIns="68575" wrap="square" tIns="68575">
            <a:spAutoFit/>
          </a:bodyPr>
          <a:lstStyle/>
          <a:p>
            <a:pPr indent="0" lvl="0" marL="0" marR="0" rtl="0" algn="ctr">
              <a:lnSpc>
                <a:spcPct val="100000"/>
              </a:lnSpc>
              <a:spcBef>
                <a:spcPts val="0"/>
              </a:spcBef>
              <a:spcAft>
                <a:spcPts val="0"/>
              </a:spcAft>
              <a:buClr>
                <a:srgbClr val="000000"/>
              </a:buClr>
              <a:buSzPts val="2000"/>
              <a:buFont typeface="Arial"/>
              <a:buNone/>
            </a:pPr>
            <a:r>
              <a:rPr b="1" lang="en" sz="2000"/>
              <a:t>Github repository for all materials</a:t>
            </a:r>
            <a:endParaRPr b="1" sz="2000"/>
          </a:p>
          <a:p>
            <a:pPr indent="0" lvl="0" marL="0" marR="0" rtl="0" algn="l">
              <a:lnSpc>
                <a:spcPct val="100000"/>
              </a:lnSpc>
              <a:spcBef>
                <a:spcPts val="0"/>
              </a:spcBef>
              <a:spcAft>
                <a:spcPts val="0"/>
              </a:spcAft>
              <a:buClr>
                <a:srgbClr val="000000"/>
              </a:buClr>
              <a:buSzPts val="2000"/>
              <a:buFont typeface="Arial"/>
              <a:buNone/>
            </a:pPr>
            <a:r>
              <a:t/>
            </a:r>
            <a:endParaRPr b="1" sz="2000"/>
          </a:p>
          <a:p>
            <a:pPr indent="0" lvl="0" marL="0" marR="0" rtl="0" algn="ctr">
              <a:lnSpc>
                <a:spcPct val="100000"/>
              </a:lnSpc>
              <a:spcBef>
                <a:spcPts val="0"/>
              </a:spcBef>
              <a:spcAft>
                <a:spcPts val="0"/>
              </a:spcAft>
              <a:buClr>
                <a:srgbClr val="000000"/>
              </a:buClr>
              <a:buSzPts val="2000"/>
              <a:buFont typeface="Arial"/>
              <a:buNone/>
            </a:pPr>
            <a:r>
              <a:rPr b="1" lang="en" sz="1600" u="sng">
                <a:solidFill>
                  <a:srgbClr val="0097A7"/>
                </a:solidFill>
                <a:latin typeface="Roboto Mono"/>
                <a:ea typeface="Roboto Mono"/>
                <a:cs typeface="Roboto Mono"/>
                <a:sym typeface="Roboto Mono"/>
                <a:hlinkClick r:id="rId4">
                  <a:extLst>
                    <a:ext uri="{A12FA001-AC4F-418D-AE19-62706E023703}">
                      <ahyp:hlinkClr val="tx"/>
                    </a:ext>
                  </a:extLst>
                </a:hlinkClick>
              </a:rPr>
              <a:t>https://github.com/runtimeverification/k-tutorial-atva-2023</a:t>
            </a:r>
            <a:r>
              <a:rPr b="1" lang="en" sz="1600">
                <a:solidFill>
                  <a:srgbClr val="1998CE"/>
                </a:solidFill>
                <a:latin typeface="Roboto Mono"/>
                <a:ea typeface="Roboto Mono"/>
                <a:cs typeface="Roboto Mono"/>
                <a:sym typeface="Roboto Mono"/>
              </a:rPr>
              <a:t> </a:t>
            </a:r>
            <a:endParaRPr b="1" i="0" sz="1600" u="none" cap="none" strike="noStrike">
              <a:solidFill>
                <a:srgbClr val="1998CE"/>
              </a:solidFill>
              <a:latin typeface="Roboto Mono"/>
              <a:ea typeface="Roboto Mono"/>
              <a:cs typeface="Roboto Mono"/>
              <a:sym typeface="Roboto Mon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pic>
        <p:nvPicPr>
          <p:cNvPr id="302" name="Google Shape;302;p29"/>
          <p:cNvPicPr preferRelativeResize="0"/>
          <p:nvPr/>
        </p:nvPicPr>
        <p:blipFill>
          <a:blip r:embed="rId3">
            <a:alphaModFix/>
          </a:blip>
          <a:stretch>
            <a:fillRect/>
          </a:stretch>
        </p:blipFill>
        <p:spPr>
          <a:xfrm>
            <a:off x="7364075" y="236275"/>
            <a:ext cx="1650698" cy="429601"/>
          </a:xfrm>
          <a:prstGeom prst="rect">
            <a:avLst/>
          </a:prstGeom>
          <a:noFill/>
          <a:ln>
            <a:noFill/>
          </a:ln>
        </p:spPr>
      </p:pic>
      <p:sp>
        <p:nvSpPr>
          <p:cNvPr id="303" name="Google Shape;303;p29"/>
          <p:cNvSpPr/>
          <p:nvPr/>
        </p:nvSpPr>
        <p:spPr>
          <a:xfrm>
            <a:off x="8946725" y="4829525"/>
            <a:ext cx="197400" cy="143700"/>
          </a:xfrm>
          <a:prstGeom prst="rect">
            <a:avLst/>
          </a:prstGeom>
          <a:solidFill>
            <a:srgbClr val="FECE0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304" name="Google Shape;304;p29"/>
          <p:cNvSpPr txBox="1"/>
          <p:nvPr>
            <p:ph idx="12" type="sldNum"/>
          </p:nvPr>
        </p:nvSpPr>
        <p:spPr>
          <a:xfrm>
            <a:off x="8591425" y="4704575"/>
            <a:ext cx="3555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305" name="Google Shape;305;p29"/>
          <p:cNvSpPr txBox="1"/>
          <p:nvPr/>
        </p:nvSpPr>
        <p:spPr>
          <a:xfrm>
            <a:off x="263850" y="2094600"/>
            <a:ext cx="8616300" cy="954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5000" u="sng">
                <a:solidFill>
                  <a:srgbClr val="FBCA08"/>
                </a:solidFill>
              </a:rPr>
              <a:t>k</a:t>
            </a:r>
            <a:r>
              <a:rPr b="1" lang="en" sz="5000">
                <a:solidFill>
                  <a:srgbClr val="FBCA08"/>
                </a:solidFill>
              </a:rPr>
              <a:t>ontrol </a:t>
            </a:r>
            <a:r>
              <a:rPr b="1" lang="en" sz="5000">
                <a:solidFill>
                  <a:srgbClr val="4098D1"/>
                </a:solidFill>
              </a:rPr>
              <a:t>Hands-on</a:t>
            </a:r>
            <a:endParaRPr b="1" sz="5000">
              <a:solidFill>
                <a:srgbClr val="FFCC0D"/>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0"/>
          <p:cNvSpPr/>
          <p:nvPr/>
        </p:nvSpPr>
        <p:spPr>
          <a:xfrm>
            <a:off x="0" y="379225"/>
            <a:ext cx="400500" cy="143700"/>
          </a:xfrm>
          <a:prstGeom prst="rect">
            <a:avLst/>
          </a:prstGeom>
          <a:solidFill>
            <a:srgbClr val="FECE0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pic>
        <p:nvPicPr>
          <p:cNvPr id="311" name="Google Shape;311;p30"/>
          <p:cNvPicPr preferRelativeResize="0"/>
          <p:nvPr/>
        </p:nvPicPr>
        <p:blipFill>
          <a:blip r:embed="rId3">
            <a:alphaModFix/>
          </a:blip>
          <a:stretch>
            <a:fillRect/>
          </a:stretch>
        </p:blipFill>
        <p:spPr>
          <a:xfrm>
            <a:off x="7364075" y="236275"/>
            <a:ext cx="1650698" cy="429601"/>
          </a:xfrm>
          <a:prstGeom prst="rect">
            <a:avLst/>
          </a:prstGeom>
          <a:noFill/>
          <a:ln>
            <a:noFill/>
          </a:ln>
        </p:spPr>
      </p:pic>
      <p:sp>
        <p:nvSpPr>
          <p:cNvPr id="312" name="Google Shape;312;p30"/>
          <p:cNvSpPr/>
          <p:nvPr/>
        </p:nvSpPr>
        <p:spPr>
          <a:xfrm>
            <a:off x="8946725" y="4829525"/>
            <a:ext cx="197400" cy="143700"/>
          </a:xfrm>
          <a:prstGeom prst="rect">
            <a:avLst/>
          </a:prstGeom>
          <a:solidFill>
            <a:srgbClr val="FECE0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313" name="Google Shape;313;p30"/>
          <p:cNvSpPr txBox="1"/>
          <p:nvPr>
            <p:ph idx="12" type="sldNum"/>
          </p:nvPr>
        </p:nvSpPr>
        <p:spPr>
          <a:xfrm>
            <a:off x="8591425" y="4704575"/>
            <a:ext cx="3555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314" name="Google Shape;314;p30"/>
          <p:cNvSpPr txBox="1"/>
          <p:nvPr/>
        </p:nvSpPr>
        <p:spPr>
          <a:xfrm>
            <a:off x="400500" y="197125"/>
            <a:ext cx="5444700" cy="507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 sz="2600">
                <a:solidFill>
                  <a:srgbClr val="1998CE"/>
                </a:solidFill>
              </a:rPr>
              <a:t>Step-by-step tutorial</a:t>
            </a:r>
            <a:endParaRPr b="1" sz="2600">
              <a:solidFill>
                <a:srgbClr val="1998CE"/>
              </a:solidFill>
            </a:endParaRPr>
          </a:p>
          <a:p>
            <a:pPr indent="0" lvl="0" marL="0" marR="0" rtl="0" algn="l">
              <a:lnSpc>
                <a:spcPct val="100000"/>
              </a:lnSpc>
              <a:spcBef>
                <a:spcPts val="0"/>
              </a:spcBef>
              <a:spcAft>
                <a:spcPts val="0"/>
              </a:spcAft>
              <a:buNone/>
            </a:pPr>
            <a:r>
              <a:t/>
            </a:r>
            <a:endParaRPr b="1" sz="2600">
              <a:solidFill>
                <a:srgbClr val="1998CE"/>
              </a:solidFill>
            </a:endParaRPr>
          </a:p>
        </p:txBody>
      </p:sp>
      <p:sp>
        <p:nvSpPr>
          <p:cNvPr id="315" name="Google Shape;315;p30"/>
          <p:cNvSpPr txBox="1"/>
          <p:nvPr/>
        </p:nvSpPr>
        <p:spPr>
          <a:xfrm>
            <a:off x="576850" y="1145500"/>
            <a:ext cx="7891500" cy="3498900"/>
          </a:xfrm>
          <a:prstGeom prst="rect">
            <a:avLst/>
          </a:prstGeom>
          <a:noFill/>
          <a:ln>
            <a:noFill/>
          </a:ln>
        </p:spPr>
        <p:txBody>
          <a:bodyPr anchorCtr="0" anchor="t" bIns="91425" lIns="91425" spcFirstLastPara="1" rIns="91425" wrap="square" tIns="91425">
            <a:noAutofit/>
          </a:bodyPr>
          <a:lstStyle/>
          <a:p>
            <a:pPr indent="0" lvl="0" marL="914400" marR="0" rtl="0" algn="ctr">
              <a:lnSpc>
                <a:spcPct val="100000"/>
              </a:lnSpc>
              <a:spcBef>
                <a:spcPts val="0"/>
              </a:spcBef>
              <a:spcAft>
                <a:spcPts val="0"/>
              </a:spcAft>
              <a:buNone/>
            </a:pPr>
            <a:r>
              <a:t/>
            </a:r>
            <a:endParaRPr>
              <a:solidFill>
                <a:srgbClr val="434343"/>
              </a:solidFill>
              <a:highlight>
                <a:schemeClr val="lt1"/>
              </a:highlight>
            </a:endParaRPr>
          </a:p>
          <a:p>
            <a:pPr indent="0" lvl="0" marL="457200" marR="0" rtl="0" algn="ctr">
              <a:lnSpc>
                <a:spcPct val="100000"/>
              </a:lnSpc>
              <a:spcBef>
                <a:spcPts val="0"/>
              </a:spcBef>
              <a:spcAft>
                <a:spcPts val="0"/>
              </a:spcAft>
              <a:buNone/>
            </a:pPr>
            <a:r>
              <a:t/>
            </a:r>
            <a:endParaRPr>
              <a:solidFill>
                <a:srgbClr val="434343"/>
              </a:solidFill>
              <a:highlight>
                <a:schemeClr val="lt1"/>
              </a:highlight>
            </a:endParaRPr>
          </a:p>
        </p:txBody>
      </p:sp>
      <p:sp>
        <p:nvSpPr>
          <p:cNvPr id="316" name="Google Shape;316;p30"/>
          <p:cNvSpPr txBox="1"/>
          <p:nvPr/>
        </p:nvSpPr>
        <p:spPr>
          <a:xfrm>
            <a:off x="700751" y="2071500"/>
            <a:ext cx="7643700" cy="1000500"/>
          </a:xfrm>
          <a:prstGeom prst="rect">
            <a:avLst/>
          </a:prstGeom>
          <a:noFill/>
          <a:ln>
            <a:noFill/>
          </a:ln>
        </p:spPr>
        <p:txBody>
          <a:bodyPr anchorCtr="0" anchor="t" bIns="68575" lIns="68575" spcFirstLastPara="1" rIns="68575" wrap="square" tIns="68575">
            <a:spAutoFit/>
          </a:bodyPr>
          <a:lstStyle/>
          <a:p>
            <a:pPr indent="0" lvl="0" marL="0" marR="0" rtl="0" algn="ctr">
              <a:lnSpc>
                <a:spcPct val="100000"/>
              </a:lnSpc>
              <a:spcBef>
                <a:spcPts val="0"/>
              </a:spcBef>
              <a:spcAft>
                <a:spcPts val="0"/>
              </a:spcAft>
              <a:buClr>
                <a:srgbClr val="000000"/>
              </a:buClr>
              <a:buSzPts val="2000"/>
              <a:buFont typeface="Arial"/>
              <a:buNone/>
            </a:pPr>
            <a:r>
              <a:rPr b="1" lang="en" sz="2000"/>
              <a:t>Github repository for all materials</a:t>
            </a:r>
            <a:endParaRPr b="1" sz="2000"/>
          </a:p>
          <a:p>
            <a:pPr indent="0" lvl="0" marL="0" marR="0" rtl="0" algn="l">
              <a:lnSpc>
                <a:spcPct val="100000"/>
              </a:lnSpc>
              <a:spcBef>
                <a:spcPts val="0"/>
              </a:spcBef>
              <a:spcAft>
                <a:spcPts val="0"/>
              </a:spcAft>
              <a:buClr>
                <a:srgbClr val="000000"/>
              </a:buClr>
              <a:buSzPts val="2000"/>
              <a:buFont typeface="Arial"/>
              <a:buNone/>
            </a:pPr>
            <a:r>
              <a:t/>
            </a:r>
            <a:endParaRPr b="1" sz="2000"/>
          </a:p>
          <a:p>
            <a:pPr indent="0" lvl="0" marL="0" marR="0" rtl="0" algn="ctr">
              <a:lnSpc>
                <a:spcPct val="100000"/>
              </a:lnSpc>
              <a:spcBef>
                <a:spcPts val="0"/>
              </a:spcBef>
              <a:spcAft>
                <a:spcPts val="0"/>
              </a:spcAft>
              <a:buClr>
                <a:srgbClr val="000000"/>
              </a:buClr>
              <a:buSzPts val="2000"/>
              <a:buFont typeface="Arial"/>
              <a:buNone/>
            </a:pPr>
            <a:r>
              <a:rPr b="1" lang="en" sz="1600" u="sng">
                <a:solidFill>
                  <a:schemeClr val="hlink"/>
                </a:solidFill>
                <a:latin typeface="Roboto Mono"/>
                <a:ea typeface="Roboto Mono"/>
                <a:cs typeface="Roboto Mono"/>
                <a:sym typeface="Roboto Mono"/>
                <a:hlinkClick r:id="rId4"/>
              </a:rPr>
              <a:t>https://github.com/runtimeverification/k-tutorial-atva-2023</a:t>
            </a:r>
            <a:r>
              <a:rPr b="1" lang="en" sz="1600">
                <a:solidFill>
                  <a:srgbClr val="1998CE"/>
                </a:solidFill>
                <a:latin typeface="Roboto Mono"/>
                <a:ea typeface="Roboto Mono"/>
                <a:cs typeface="Roboto Mono"/>
                <a:sym typeface="Roboto Mono"/>
              </a:rPr>
              <a:t> </a:t>
            </a:r>
            <a:endParaRPr b="1" i="0" sz="1600" u="none" cap="none" strike="noStrike">
              <a:solidFill>
                <a:srgbClr val="1998CE"/>
              </a:solidFill>
              <a:latin typeface="Roboto Mono"/>
              <a:ea typeface="Roboto Mono"/>
              <a:cs typeface="Roboto Mono"/>
              <a:sym typeface="Roboto Mon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1"/>
          <p:cNvSpPr/>
          <p:nvPr/>
        </p:nvSpPr>
        <p:spPr>
          <a:xfrm>
            <a:off x="0" y="379225"/>
            <a:ext cx="400500" cy="143700"/>
          </a:xfrm>
          <a:prstGeom prst="rect">
            <a:avLst/>
          </a:prstGeom>
          <a:solidFill>
            <a:srgbClr val="FECE0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pic>
        <p:nvPicPr>
          <p:cNvPr id="322" name="Google Shape;322;p31"/>
          <p:cNvPicPr preferRelativeResize="0"/>
          <p:nvPr/>
        </p:nvPicPr>
        <p:blipFill>
          <a:blip r:embed="rId3">
            <a:alphaModFix/>
          </a:blip>
          <a:stretch>
            <a:fillRect/>
          </a:stretch>
        </p:blipFill>
        <p:spPr>
          <a:xfrm>
            <a:off x="7364075" y="236275"/>
            <a:ext cx="1650698" cy="429601"/>
          </a:xfrm>
          <a:prstGeom prst="rect">
            <a:avLst/>
          </a:prstGeom>
          <a:noFill/>
          <a:ln>
            <a:noFill/>
          </a:ln>
        </p:spPr>
      </p:pic>
      <p:sp>
        <p:nvSpPr>
          <p:cNvPr id="323" name="Google Shape;323;p31"/>
          <p:cNvSpPr/>
          <p:nvPr/>
        </p:nvSpPr>
        <p:spPr>
          <a:xfrm>
            <a:off x="8946725" y="4829525"/>
            <a:ext cx="197400" cy="143700"/>
          </a:xfrm>
          <a:prstGeom prst="rect">
            <a:avLst/>
          </a:prstGeom>
          <a:solidFill>
            <a:srgbClr val="FECE0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324" name="Google Shape;324;p31"/>
          <p:cNvSpPr txBox="1"/>
          <p:nvPr>
            <p:ph idx="12" type="sldNum"/>
          </p:nvPr>
        </p:nvSpPr>
        <p:spPr>
          <a:xfrm>
            <a:off x="8591425" y="4704575"/>
            <a:ext cx="3555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325" name="Google Shape;325;p31"/>
          <p:cNvSpPr txBox="1"/>
          <p:nvPr/>
        </p:nvSpPr>
        <p:spPr>
          <a:xfrm>
            <a:off x="400500" y="197125"/>
            <a:ext cx="5444700" cy="507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 sz="2600">
                <a:solidFill>
                  <a:srgbClr val="1998CE"/>
                </a:solidFill>
              </a:rPr>
              <a:t>More on </a:t>
            </a:r>
            <a:r>
              <a:rPr b="1" lang="en" sz="2600" u="sng">
                <a:solidFill>
                  <a:srgbClr val="FBCA08"/>
                </a:solidFill>
              </a:rPr>
              <a:t>k</a:t>
            </a:r>
            <a:r>
              <a:rPr b="1" lang="en" sz="2600">
                <a:solidFill>
                  <a:srgbClr val="FBCA08"/>
                </a:solidFill>
              </a:rPr>
              <a:t>ontrol</a:t>
            </a:r>
            <a:endParaRPr b="1" sz="2600">
              <a:solidFill>
                <a:srgbClr val="1998CE"/>
              </a:solidFill>
            </a:endParaRPr>
          </a:p>
          <a:p>
            <a:pPr indent="0" lvl="0" marL="0" marR="0" rtl="0" algn="l">
              <a:lnSpc>
                <a:spcPct val="100000"/>
              </a:lnSpc>
              <a:spcBef>
                <a:spcPts val="0"/>
              </a:spcBef>
              <a:spcAft>
                <a:spcPts val="0"/>
              </a:spcAft>
              <a:buNone/>
            </a:pPr>
            <a:r>
              <a:t/>
            </a:r>
            <a:endParaRPr b="1" sz="2600">
              <a:solidFill>
                <a:srgbClr val="1998CE"/>
              </a:solidFill>
            </a:endParaRPr>
          </a:p>
        </p:txBody>
      </p:sp>
      <p:sp>
        <p:nvSpPr>
          <p:cNvPr id="326" name="Google Shape;326;p31"/>
          <p:cNvSpPr txBox="1"/>
          <p:nvPr/>
        </p:nvSpPr>
        <p:spPr>
          <a:xfrm>
            <a:off x="700751" y="2071500"/>
            <a:ext cx="7643700" cy="1000500"/>
          </a:xfrm>
          <a:prstGeom prst="rect">
            <a:avLst/>
          </a:prstGeom>
          <a:noFill/>
          <a:ln>
            <a:noFill/>
          </a:ln>
        </p:spPr>
        <p:txBody>
          <a:bodyPr anchorCtr="0" anchor="t" bIns="68575" lIns="68575" spcFirstLastPara="1" rIns="68575" wrap="square" tIns="68575">
            <a:spAutoFit/>
          </a:bodyPr>
          <a:lstStyle/>
          <a:p>
            <a:pPr indent="0" lvl="0" marL="0" marR="0" rtl="0" algn="ctr">
              <a:lnSpc>
                <a:spcPct val="100000"/>
              </a:lnSpc>
              <a:spcBef>
                <a:spcPts val="0"/>
              </a:spcBef>
              <a:spcAft>
                <a:spcPts val="0"/>
              </a:spcAft>
              <a:buClr>
                <a:srgbClr val="000000"/>
              </a:buClr>
              <a:buSzPts val="2000"/>
              <a:buFont typeface="Arial"/>
              <a:buNone/>
            </a:pPr>
            <a:r>
              <a:rPr b="1" lang="en" sz="2000"/>
              <a:t>Find out more at</a:t>
            </a:r>
            <a:endParaRPr b="1" sz="2000"/>
          </a:p>
          <a:p>
            <a:pPr indent="0" lvl="0" marL="0" marR="0" rtl="0" algn="l">
              <a:lnSpc>
                <a:spcPct val="100000"/>
              </a:lnSpc>
              <a:spcBef>
                <a:spcPts val="0"/>
              </a:spcBef>
              <a:spcAft>
                <a:spcPts val="0"/>
              </a:spcAft>
              <a:buClr>
                <a:srgbClr val="000000"/>
              </a:buClr>
              <a:buSzPts val="2000"/>
              <a:buFont typeface="Arial"/>
              <a:buNone/>
            </a:pPr>
            <a:r>
              <a:t/>
            </a:r>
            <a:endParaRPr b="1" sz="2000"/>
          </a:p>
          <a:p>
            <a:pPr indent="0" lvl="0" marL="0" marR="0" rtl="0" algn="ctr">
              <a:lnSpc>
                <a:spcPct val="100000"/>
              </a:lnSpc>
              <a:spcBef>
                <a:spcPts val="0"/>
              </a:spcBef>
              <a:spcAft>
                <a:spcPts val="0"/>
              </a:spcAft>
              <a:buClr>
                <a:srgbClr val="000000"/>
              </a:buClr>
              <a:buSzPts val="2000"/>
              <a:buFont typeface="Arial"/>
              <a:buNone/>
            </a:pPr>
            <a:r>
              <a:rPr b="1" lang="en" sz="1600" u="sng">
                <a:solidFill>
                  <a:schemeClr val="hlink"/>
                </a:solidFill>
                <a:latin typeface="Roboto Mono"/>
                <a:ea typeface="Roboto Mono"/>
                <a:cs typeface="Roboto Mono"/>
                <a:sym typeface="Roboto Mono"/>
                <a:hlinkClick r:id="rId4"/>
              </a:rPr>
              <a:t>https://docs.runtimeverification.com/kontrol/overview/readme</a:t>
            </a:r>
            <a:r>
              <a:rPr b="1" lang="en" sz="1600">
                <a:solidFill>
                  <a:srgbClr val="1998CE"/>
                </a:solidFill>
                <a:latin typeface="Roboto Mono"/>
                <a:ea typeface="Roboto Mono"/>
                <a:cs typeface="Roboto Mono"/>
                <a:sym typeface="Roboto Mono"/>
              </a:rPr>
              <a:t> </a:t>
            </a:r>
            <a:r>
              <a:rPr b="1" lang="en" sz="1600">
                <a:solidFill>
                  <a:srgbClr val="1998CE"/>
                </a:solidFill>
                <a:latin typeface="Roboto Mono"/>
                <a:ea typeface="Roboto Mono"/>
                <a:cs typeface="Roboto Mono"/>
                <a:sym typeface="Roboto Mono"/>
              </a:rPr>
              <a:t>  </a:t>
            </a:r>
            <a:endParaRPr b="1" i="0" sz="1600" u="none" cap="none" strike="noStrike">
              <a:solidFill>
                <a:srgbClr val="1998CE"/>
              </a:solidFill>
              <a:latin typeface="Roboto Mono"/>
              <a:ea typeface="Roboto Mono"/>
              <a:cs typeface="Roboto Mono"/>
              <a:sym typeface="Roboto Mon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2"/>
          <p:cNvSpPr txBox="1"/>
          <p:nvPr/>
        </p:nvSpPr>
        <p:spPr>
          <a:xfrm>
            <a:off x="4211899" y="2266538"/>
            <a:ext cx="4316700" cy="92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 sz="4300"/>
              <a:t>Questions?</a:t>
            </a:r>
            <a:endParaRPr b="1" i="0" sz="4300" u="none" cap="none" strike="noStrike"/>
          </a:p>
        </p:txBody>
      </p:sp>
      <p:sp>
        <p:nvSpPr>
          <p:cNvPr id="332" name="Google Shape;332;p32"/>
          <p:cNvSpPr txBox="1"/>
          <p:nvPr>
            <p:ph idx="12" type="sldNum"/>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333" name="Google Shape;333;p32"/>
          <p:cNvSpPr txBox="1"/>
          <p:nvPr/>
        </p:nvSpPr>
        <p:spPr>
          <a:xfrm>
            <a:off x="4199850" y="3075853"/>
            <a:ext cx="4833000" cy="1082100"/>
          </a:xfrm>
          <a:prstGeom prst="rect">
            <a:avLst/>
          </a:prstGeom>
          <a:noFill/>
          <a:ln>
            <a:noFill/>
          </a:ln>
        </p:spPr>
        <p:txBody>
          <a:bodyPr anchorCtr="0" anchor="t" bIns="45700" lIns="91425" spcFirstLastPara="1" rIns="91425" wrap="square" tIns="45700">
            <a:noAutofit/>
          </a:bodyPr>
          <a:lstStyle/>
          <a:p>
            <a:pPr indent="0" lvl="0" marL="457200" rtl="0" algn="l">
              <a:lnSpc>
                <a:spcPct val="100000"/>
              </a:lnSpc>
              <a:spcBef>
                <a:spcPts val="0"/>
              </a:spcBef>
              <a:spcAft>
                <a:spcPts val="0"/>
              </a:spcAft>
              <a:buNone/>
            </a:pPr>
            <a:r>
              <a:rPr lang="en">
                <a:solidFill>
                  <a:srgbClr val="666666"/>
                </a:solidFill>
                <a:uFill>
                  <a:noFill/>
                </a:uFill>
                <a:hlinkClick r:id="rId3">
                  <a:extLst>
                    <a:ext uri="{A12FA001-AC4F-418D-AE19-62706E023703}">
                      <ahyp:hlinkClr val="tx"/>
                    </a:ext>
                  </a:extLst>
                </a:hlinkClick>
              </a:rPr>
              <a:t>https://runtimeverification.com/</a:t>
            </a:r>
            <a:endParaRPr>
              <a:solidFill>
                <a:srgbClr val="666666"/>
              </a:solidFill>
            </a:endParaRPr>
          </a:p>
          <a:p>
            <a:pPr indent="0" lvl="0" marL="457200" rtl="0" algn="l">
              <a:lnSpc>
                <a:spcPct val="100000"/>
              </a:lnSpc>
              <a:spcBef>
                <a:spcPts val="0"/>
              </a:spcBef>
              <a:spcAft>
                <a:spcPts val="0"/>
              </a:spcAft>
              <a:buNone/>
            </a:pPr>
            <a:r>
              <a:t/>
            </a:r>
            <a:endParaRPr>
              <a:solidFill>
                <a:srgbClr val="666666"/>
              </a:solidFill>
            </a:endParaRPr>
          </a:p>
          <a:p>
            <a:pPr indent="0" lvl="0" marL="457200" rtl="0" algn="l">
              <a:lnSpc>
                <a:spcPct val="100000"/>
              </a:lnSpc>
              <a:spcBef>
                <a:spcPts val="0"/>
              </a:spcBef>
              <a:spcAft>
                <a:spcPts val="0"/>
              </a:spcAft>
              <a:buNone/>
            </a:pPr>
            <a:r>
              <a:rPr lang="en">
                <a:solidFill>
                  <a:srgbClr val="666666"/>
                </a:solidFill>
              </a:rPr>
              <a:t>@rv_inc</a:t>
            </a:r>
            <a:endParaRPr>
              <a:solidFill>
                <a:srgbClr val="666666"/>
              </a:solidFill>
            </a:endParaRPr>
          </a:p>
          <a:p>
            <a:pPr indent="0" lvl="0" marL="457200" rtl="0" algn="l">
              <a:lnSpc>
                <a:spcPct val="100000"/>
              </a:lnSpc>
              <a:spcBef>
                <a:spcPts val="0"/>
              </a:spcBef>
              <a:spcAft>
                <a:spcPts val="0"/>
              </a:spcAft>
              <a:buNone/>
            </a:pPr>
            <a:r>
              <a:t/>
            </a:r>
            <a:endParaRPr>
              <a:solidFill>
                <a:srgbClr val="666666"/>
              </a:solidFill>
            </a:endParaRPr>
          </a:p>
          <a:p>
            <a:pPr indent="0" lvl="0" marL="457200" rtl="0" algn="l">
              <a:lnSpc>
                <a:spcPct val="100000"/>
              </a:lnSpc>
              <a:spcBef>
                <a:spcPts val="0"/>
              </a:spcBef>
              <a:spcAft>
                <a:spcPts val="0"/>
              </a:spcAft>
              <a:buNone/>
            </a:pPr>
            <a:r>
              <a:rPr lang="en">
                <a:solidFill>
                  <a:srgbClr val="666666"/>
                </a:solidFill>
              </a:rPr>
              <a:t>https://discord.com/invite/CurfmXNtbN</a:t>
            </a:r>
            <a:endParaRPr>
              <a:solidFill>
                <a:srgbClr val="666666"/>
              </a:solidFill>
            </a:endParaRPr>
          </a:p>
          <a:p>
            <a:pPr indent="0" lvl="0" marL="457200" rtl="0" algn="l">
              <a:lnSpc>
                <a:spcPct val="100000"/>
              </a:lnSpc>
              <a:spcBef>
                <a:spcPts val="0"/>
              </a:spcBef>
              <a:spcAft>
                <a:spcPts val="0"/>
              </a:spcAft>
              <a:buNone/>
            </a:pPr>
            <a:r>
              <a:t/>
            </a:r>
            <a:endParaRPr>
              <a:solidFill>
                <a:srgbClr val="666666"/>
              </a:solidFill>
            </a:endParaRPr>
          </a:p>
          <a:p>
            <a:pPr indent="0" lvl="0" marL="457200" marR="139700" rtl="0" algn="l">
              <a:lnSpc>
                <a:spcPct val="100000"/>
              </a:lnSpc>
              <a:spcBef>
                <a:spcPts val="0"/>
              </a:spcBef>
              <a:spcAft>
                <a:spcPts val="0"/>
              </a:spcAft>
              <a:buSzPts val="1100"/>
              <a:buNone/>
            </a:pPr>
            <a:r>
              <a:rPr lang="en">
                <a:solidFill>
                  <a:srgbClr val="666666"/>
                </a:solidFill>
                <a:highlight>
                  <a:srgbClr val="FFFFFF"/>
                </a:highlight>
              </a:rPr>
              <a:t>contact@runtimeverification.com</a:t>
            </a:r>
            <a:endParaRPr>
              <a:solidFill>
                <a:srgbClr val="666666"/>
              </a:solidFill>
            </a:endParaRPr>
          </a:p>
          <a:p>
            <a:pPr indent="0" lvl="0" marL="0" rtl="0" algn="l">
              <a:lnSpc>
                <a:spcPct val="100000"/>
              </a:lnSpc>
              <a:spcBef>
                <a:spcPts val="1200"/>
              </a:spcBef>
              <a:spcAft>
                <a:spcPts val="0"/>
              </a:spcAft>
              <a:buClr>
                <a:schemeClr val="dk1"/>
              </a:buClr>
              <a:buFont typeface="Arial"/>
              <a:buNone/>
            </a:pPr>
            <a:r>
              <a:t/>
            </a:r>
            <a:endParaRPr>
              <a:solidFill>
                <a:srgbClr val="666666"/>
              </a:solidFill>
            </a:endParaRPr>
          </a:p>
          <a:p>
            <a:pPr indent="0" lvl="0" marL="0" marR="0" rtl="0" algn="l">
              <a:lnSpc>
                <a:spcPct val="100000"/>
              </a:lnSpc>
              <a:spcBef>
                <a:spcPts val="0"/>
              </a:spcBef>
              <a:spcAft>
                <a:spcPts val="0"/>
              </a:spcAft>
              <a:buNone/>
            </a:pPr>
            <a:r>
              <a:t/>
            </a:r>
            <a:endParaRPr sz="2400">
              <a:solidFill>
                <a:srgbClr val="666666"/>
              </a:solidFill>
            </a:endParaRPr>
          </a:p>
        </p:txBody>
      </p:sp>
      <p:pic>
        <p:nvPicPr>
          <p:cNvPr id="334" name="Google Shape;334;p32"/>
          <p:cNvPicPr preferRelativeResize="0"/>
          <p:nvPr/>
        </p:nvPicPr>
        <p:blipFill>
          <a:blip r:embed="rId4">
            <a:alphaModFix/>
          </a:blip>
          <a:stretch>
            <a:fillRect/>
          </a:stretch>
        </p:blipFill>
        <p:spPr>
          <a:xfrm>
            <a:off x="4410375" y="3552599"/>
            <a:ext cx="237825" cy="237800"/>
          </a:xfrm>
          <a:prstGeom prst="rect">
            <a:avLst/>
          </a:prstGeom>
          <a:noFill/>
          <a:ln>
            <a:noFill/>
          </a:ln>
        </p:spPr>
      </p:pic>
      <p:pic>
        <p:nvPicPr>
          <p:cNvPr id="335" name="Google Shape;335;p32"/>
          <p:cNvPicPr preferRelativeResize="0"/>
          <p:nvPr/>
        </p:nvPicPr>
        <p:blipFill>
          <a:blip r:embed="rId5">
            <a:alphaModFix/>
          </a:blip>
          <a:stretch>
            <a:fillRect/>
          </a:stretch>
        </p:blipFill>
        <p:spPr>
          <a:xfrm>
            <a:off x="4410377" y="3962050"/>
            <a:ext cx="237825" cy="237805"/>
          </a:xfrm>
          <a:prstGeom prst="rect">
            <a:avLst/>
          </a:prstGeom>
          <a:noFill/>
          <a:ln>
            <a:noFill/>
          </a:ln>
        </p:spPr>
      </p:pic>
      <p:pic>
        <p:nvPicPr>
          <p:cNvPr id="336" name="Google Shape;336;p32"/>
          <p:cNvPicPr preferRelativeResize="0"/>
          <p:nvPr/>
        </p:nvPicPr>
        <p:blipFill>
          <a:blip r:embed="rId6">
            <a:alphaModFix/>
          </a:blip>
          <a:stretch>
            <a:fillRect/>
          </a:stretch>
        </p:blipFill>
        <p:spPr>
          <a:xfrm>
            <a:off x="4431324" y="4413075"/>
            <a:ext cx="195924" cy="195924"/>
          </a:xfrm>
          <a:prstGeom prst="rect">
            <a:avLst/>
          </a:prstGeom>
          <a:noFill/>
          <a:ln>
            <a:noFill/>
          </a:ln>
        </p:spPr>
      </p:pic>
      <p:pic>
        <p:nvPicPr>
          <p:cNvPr id="337" name="Google Shape;337;p32"/>
          <p:cNvPicPr preferRelativeResize="0"/>
          <p:nvPr/>
        </p:nvPicPr>
        <p:blipFill>
          <a:blip r:embed="rId7">
            <a:alphaModFix/>
          </a:blip>
          <a:stretch>
            <a:fillRect/>
          </a:stretch>
        </p:blipFill>
        <p:spPr>
          <a:xfrm>
            <a:off x="4431325" y="3139075"/>
            <a:ext cx="195924" cy="195924"/>
          </a:xfrm>
          <a:prstGeom prst="rect">
            <a:avLst/>
          </a:prstGeom>
          <a:noFill/>
          <a:ln>
            <a:noFill/>
          </a:ln>
        </p:spPr>
      </p:pic>
      <p:sp>
        <p:nvSpPr>
          <p:cNvPr id="338" name="Google Shape;338;p32"/>
          <p:cNvSpPr/>
          <p:nvPr/>
        </p:nvSpPr>
        <p:spPr>
          <a:xfrm>
            <a:off x="0" y="0"/>
            <a:ext cx="3531734" cy="5151665"/>
          </a:xfrm>
          <a:custGeom>
            <a:rect b="b" l="l" r="r" t="t"/>
            <a:pathLst>
              <a:path extrusionOk="0" h="6868886" w="7892143">
                <a:moveTo>
                  <a:pt x="10886" y="0"/>
                </a:moveTo>
                <a:lnTo>
                  <a:pt x="7892143" y="0"/>
                </a:lnTo>
                <a:lnTo>
                  <a:pt x="3233057" y="6868886"/>
                </a:lnTo>
                <a:lnTo>
                  <a:pt x="0" y="6868886"/>
                </a:lnTo>
                <a:cubicBezTo>
                  <a:pt x="3629" y="4579257"/>
                  <a:pt x="7257" y="2289629"/>
                  <a:pt x="10886" y="0"/>
                </a:cubicBezTo>
                <a:close/>
              </a:path>
            </a:pathLst>
          </a:custGeom>
          <a:solidFill>
            <a:srgbClr val="FECE0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pic>
        <p:nvPicPr>
          <p:cNvPr id="339" name="Google Shape;339;p32"/>
          <p:cNvPicPr preferRelativeResize="0"/>
          <p:nvPr/>
        </p:nvPicPr>
        <p:blipFill>
          <a:blip r:embed="rId8">
            <a:alphaModFix/>
          </a:blip>
          <a:stretch>
            <a:fillRect/>
          </a:stretch>
        </p:blipFill>
        <p:spPr>
          <a:xfrm>
            <a:off x="7364075" y="236275"/>
            <a:ext cx="1650698" cy="429601"/>
          </a:xfrm>
          <a:prstGeom prst="rect">
            <a:avLst/>
          </a:prstGeom>
          <a:noFill/>
          <a:ln>
            <a:noFill/>
          </a:ln>
        </p:spPr>
      </p:pic>
      <p:pic>
        <p:nvPicPr>
          <p:cNvPr id="340" name="Google Shape;340;p32"/>
          <p:cNvPicPr preferRelativeResize="0"/>
          <p:nvPr/>
        </p:nvPicPr>
        <p:blipFill>
          <a:blip r:embed="rId9">
            <a:alphaModFix/>
          </a:blip>
          <a:stretch>
            <a:fillRect/>
          </a:stretch>
        </p:blipFill>
        <p:spPr>
          <a:xfrm>
            <a:off x="2718831" y="2190351"/>
            <a:ext cx="1328620" cy="9234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pic>
        <p:nvPicPr>
          <p:cNvPr id="69" name="Google Shape;69;p12"/>
          <p:cNvPicPr preferRelativeResize="0"/>
          <p:nvPr/>
        </p:nvPicPr>
        <p:blipFill>
          <a:blip r:embed="rId3">
            <a:alphaModFix/>
          </a:blip>
          <a:stretch>
            <a:fillRect/>
          </a:stretch>
        </p:blipFill>
        <p:spPr>
          <a:xfrm>
            <a:off x="7364075" y="236275"/>
            <a:ext cx="1650698" cy="429601"/>
          </a:xfrm>
          <a:prstGeom prst="rect">
            <a:avLst/>
          </a:prstGeom>
          <a:noFill/>
          <a:ln>
            <a:noFill/>
          </a:ln>
        </p:spPr>
      </p:pic>
      <p:sp>
        <p:nvSpPr>
          <p:cNvPr id="70" name="Google Shape;70;p12"/>
          <p:cNvSpPr/>
          <p:nvPr/>
        </p:nvSpPr>
        <p:spPr>
          <a:xfrm>
            <a:off x="8946725" y="4829525"/>
            <a:ext cx="197400" cy="143700"/>
          </a:xfrm>
          <a:prstGeom prst="rect">
            <a:avLst/>
          </a:prstGeom>
          <a:solidFill>
            <a:srgbClr val="FECE0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71" name="Google Shape;71;p12"/>
          <p:cNvSpPr txBox="1"/>
          <p:nvPr>
            <p:ph idx="12" type="sldNum"/>
          </p:nvPr>
        </p:nvSpPr>
        <p:spPr>
          <a:xfrm>
            <a:off x="8591425" y="4704575"/>
            <a:ext cx="3555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72" name="Google Shape;72;p12"/>
          <p:cNvSpPr txBox="1"/>
          <p:nvPr/>
        </p:nvSpPr>
        <p:spPr>
          <a:xfrm>
            <a:off x="1426950" y="2094600"/>
            <a:ext cx="6290100" cy="954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5000">
                <a:solidFill>
                  <a:srgbClr val="4098D1"/>
                </a:solidFill>
              </a:rPr>
              <a:t>Quick Intro/Recap</a:t>
            </a:r>
            <a:endParaRPr b="1" sz="5000">
              <a:solidFill>
                <a:srgbClr val="FFCC0D"/>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3"/>
          <p:cNvSpPr/>
          <p:nvPr/>
        </p:nvSpPr>
        <p:spPr>
          <a:xfrm>
            <a:off x="0" y="379225"/>
            <a:ext cx="400500" cy="143700"/>
          </a:xfrm>
          <a:prstGeom prst="rect">
            <a:avLst/>
          </a:prstGeom>
          <a:solidFill>
            <a:srgbClr val="FECE0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pic>
        <p:nvPicPr>
          <p:cNvPr id="78" name="Google Shape;78;p13"/>
          <p:cNvPicPr preferRelativeResize="0"/>
          <p:nvPr/>
        </p:nvPicPr>
        <p:blipFill>
          <a:blip r:embed="rId3">
            <a:alphaModFix/>
          </a:blip>
          <a:stretch>
            <a:fillRect/>
          </a:stretch>
        </p:blipFill>
        <p:spPr>
          <a:xfrm>
            <a:off x="7364075" y="236275"/>
            <a:ext cx="1650698" cy="429601"/>
          </a:xfrm>
          <a:prstGeom prst="rect">
            <a:avLst/>
          </a:prstGeom>
          <a:noFill/>
          <a:ln>
            <a:noFill/>
          </a:ln>
        </p:spPr>
      </p:pic>
      <p:sp>
        <p:nvSpPr>
          <p:cNvPr id="79" name="Google Shape;79;p13"/>
          <p:cNvSpPr/>
          <p:nvPr/>
        </p:nvSpPr>
        <p:spPr>
          <a:xfrm>
            <a:off x="8946725" y="4829525"/>
            <a:ext cx="197400" cy="143700"/>
          </a:xfrm>
          <a:prstGeom prst="rect">
            <a:avLst/>
          </a:prstGeom>
          <a:solidFill>
            <a:srgbClr val="FECE0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80" name="Google Shape;80;p13"/>
          <p:cNvSpPr txBox="1"/>
          <p:nvPr>
            <p:ph idx="12" type="sldNum"/>
          </p:nvPr>
        </p:nvSpPr>
        <p:spPr>
          <a:xfrm>
            <a:off x="8591425" y="4704575"/>
            <a:ext cx="3555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1" name="Google Shape;81;p13"/>
          <p:cNvSpPr txBox="1"/>
          <p:nvPr/>
        </p:nvSpPr>
        <p:spPr>
          <a:xfrm>
            <a:off x="400500" y="197125"/>
            <a:ext cx="5444700" cy="507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 sz="2600">
                <a:solidFill>
                  <a:srgbClr val="1998CE"/>
                </a:solidFill>
              </a:rPr>
              <a:t>Blockchain</a:t>
            </a:r>
            <a:endParaRPr b="1" sz="2600">
              <a:solidFill>
                <a:srgbClr val="1998CE"/>
              </a:solidFill>
            </a:endParaRPr>
          </a:p>
          <a:p>
            <a:pPr indent="0" lvl="0" marL="0" marR="0" rtl="0" algn="l">
              <a:lnSpc>
                <a:spcPct val="100000"/>
              </a:lnSpc>
              <a:spcBef>
                <a:spcPts val="0"/>
              </a:spcBef>
              <a:spcAft>
                <a:spcPts val="0"/>
              </a:spcAft>
              <a:buNone/>
            </a:pPr>
            <a:r>
              <a:t/>
            </a:r>
            <a:endParaRPr b="1" sz="2600">
              <a:solidFill>
                <a:srgbClr val="1998CE"/>
              </a:solidFill>
            </a:endParaRPr>
          </a:p>
        </p:txBody>
      </p:sp>
      <p:pic>
        <p:nvPicPr>
          <p:cNvPr id="82" name="Google Shape;82;p13"/>
          <p:cNvPicPr preferRelativeResize="0"/>
          <p:nvPr/>
        </p:nvPicPr>
        <p:blipFill>
          <a:blip r:embed="rId4">
            <a:alphaModFix/>
          </a:blip>
          <a:stretch>
            <a:fillRect/>
          </a:stretch>
        </p:blipFill>
        <p:spPr>
          <a:xfrm>
            <a:off x="3505775" y="581100"/>
            <a:ext cx="2132450" cy="2132450"/>
          </a:xfrm>
          <a:prstGeom prst="rect">
            <a:avLst/>
          </a:prstGeom>
          <a:noFill/>
          <a:ln>
            <a:noFill/>
          </a:ln>
        </p:spPr>
      </p:pic>
      <p:sp>
        <p:nvSpPr>
          <p:cNvPr id="83" name="Google Shape;83;p13"/>
          <p:cNvSpPr/>
          <p:nvPr/>
        </p:nvSpPr>
        <p:spPr>
          <a:xfrm>
            <a:off x="2088375" y="2764075"/>
            <a:ext cx="1415100" cy="1332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2202000" y="2898350"/>
            <a:ext cx="1177500" cy="206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Record</a:t>
            </a:r>
            <a:endParaRPr/>
          </a:p>
        </p:txBody>
      </p:sp>
      <p:sp>
        <p:nvSpPr>
          <p:cNvPr id="85" name="Google Shape;85;p13"/>
          <p:cNvSpPr/>
          <p:nvPr/>
        </p:nvSpPr>
        <p:spPr>
          <a:xfrm>
            <a:off x="2207175" y="3185025"/>
            <a:ext cx="1177500" cy="206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rPr>
              <a:t>Record</a:t>
            </a:r>
            <a:endParaRPr/>
          </a:p>
        </p:txBody>
      </p:sp>
      <p:sp>
        <p:nvSpPr>
          <p:cNvPr id="86" name="Google Shape;86;p13"/>
          <p:cNvSpPr/>
          <p:nvPr/>
        </p:nvSpPr>
        <p:spPr>
          <a:xfrm>
            <a:off x="2207175" y="3471700"/>
            <a:ext cx="1177500" cy="206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rPr>
              <a:t>Record</a:t>
            </a:r>
            <a:endParaRPr/>
          </a:p>
        </p:txBody>
      </p:sp>
      <p:sp>
        <p:nvSpPr>
          <p:cNvPr id="87" name="Google Shape;87;p13"/>
          <p:cNvSpPr/>
          <p:nvPr/>
        </p:nvSpPr>
        <p:spPr>
          <a:xfrm>
            <a:off x="2207175" y="3758375"/>
            <a:ext cx="1177500" cy="206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rPr>
              <a:t>Record</a:t>
            </a:r>
            <a:endParaRPr/>
          </a:p>
        </p:txBody>
      </p:sp>
      <p:sp>
        <p:nvSpPr>
          <p:cNvPr id="88" name="Google Shape;88;p13"/>
          <p:cNvSpPr txBox="1"/>
          <p:nvPr/>
        </p:nvSpPr>
        <p:spPr>
          <a:xfrm rot="5400000">
            <a:off x="1414500" y="3030013"/>
            <a:ext cx="774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000">
                <a:solidFill>
                  <a:schemeClr val="dk1"/>
                </a:solidFill>
              </a:rPr>
              <a:t>⛓</a:t>
            </a:r>
            <a:endParaRPr sz="4000">
              <a:solidFill>
                <a:schemeClr val="dk1"/>
              </a:solidFill>
            </a:endParaRPr>
          </a:p>
        </p:txBody>
      </p:sp>
      <p:sp>
        <p:nvSpPr>
          <p:cNvPr id="89" name="Google Shape;89;p13"/>
          <p:cNvSpPr/>
          <p:nvPr/>
        </p:nvSpPr>
        <p:spPr>
          <a:xfrm>
            <a:off x="4076625" y="2764075"/>
            <a:ext cx="1415100" cy="1332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a:off x="4190250" y="2898350"/>
            <a:ext cx="1177500" cy="206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rPr>
              <a:t>Record</a:t>
            </a:r>
            <a:endParaRPr/>
          </a:p>
        </p:txBody>
      </p:sp>
      <p:sp>
        <p:nvSpPr>
          <p:cNvPr id="91" name="Google Shape;91;p13"/>
          <p:cNvSpPr/>
          <p:nvPr/>
        </p:nvSpPr>
        <p:spPr>
          <a:xfrm>
            <a:off x="4195425" y="3185025"/>
            <a:ext cx="1177500" cy="206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rPr>
              <a:t>Record</a:t>
            </a:r>
            <a:endParaRPr/>
          </a:p>
        </p:txBody>
      </p:sp>
      <p:sp>
        <p:nvSpPr>
          <p:cNvPr id="92" name="Google Shape;92;p13"/>
          <p:cNvSpPr/>
          <p:nvPr/>
        </p:nvSpPr>
        <p:spPr>
          <a:xfrm>
            <a:off x="4195425" y="3471700"/>
            <a:ext cx="1177500" cy="206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rPr>
              <a:t>Record</a:t>
            </a:r>
            <a:endParaRPr/>
          </a:p>
        </p:txBody>
      </p:sp>
      <p:sp>
        <p:nvSpPr>
          <p:cNvPr id="93" name="Google Shape;93;p13"/>
          <p:cNvSpPr/>
          <p:nvPr/>
        </p:nvSpPr>
        <p:spPr>
          <a:xfrm>
            <a:off x="4195425" y="3758375"/>
            <a:ext cx="1177500" cy="206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rPr>
              <a:t>Record</a:t>
            </a:r>
            <a:endParaRPr/>
          </a:p>
        </p:txBody>
      </p:sp>
      <p:sp>
        <p:nvSpPr>
          <p:cNvPr id="94" name="Google Shape;94;p13"/>
          <p:cNvSpPr txBox="1"/>
          <p:nvPr/>
        </p:nvSpPr>
        <p:spPr>
          <a:xfrm rot="5400000">
            <a:off x="3402750" y="3030013"/>
            <a:ext cx="774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000">
                <a:solidFill>
                  <a:schemeClr val="dk1"/>
                </a:solidFill>
              </a:rPr>
              <a:t>⛓</a:t>
            </a:r>
            <a:endParaRPr sz="4000">
              <a:solidFill>
                <a:schemeClr val="dk1"/>
              </a:solidFill>
            </a:endParaRPr>
          </a:p>
        </p:txBody>
      </p:sp>
      <p:sp>
        <p:nvSpPr>
          <p:cNvPr id="95" name="Google Shape;95;p13"/>
          <p:cNvSpPr txBox="1"/>
          <p:nvPr/>
        </p:nvSpPr>
        <p:spPr>
          <a:xfrm>
            <a:off x="400500" y="4284950"/>
            <a:ext cx="8190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From Wiki: </a:t>
            </a:r>
            <a:r>
              <a:rPr lang="en"/>
              <a:t>A </a:t>
            </a:r>
            <a:r>
              <a:rPr b="1" lang="en"/>
              <a:t>blockchain</a:t>
            </a:r>
            <a:r>
              <a:rPr lang="en"/>
              <a:t> is a </a:t>
            </a:r>
            <a:r>
              <a:rPr b="1" lang="en"/>
              <a:t>distributed</a:t>
            </a:r>
            <a:r>
              <a:rPr lang="en"/>
              <a:t> ledger with growing lists of records (blocks) that are securely linked together via cryptographic hashes.</a:t>
            </a:r>
            <a:endParaRPr/>
          </a:p>
        </p:txBody>
      </p:sp>
      <p:sp>
        <p:nvSpPr>
          <p:cNvPr id="96" name="Google Shape;96;p13"/>
          <p:cNvSpPr/>
          <p:nvPr/>
        </p:nvSpPr>
        <p:spPr>
          <a:xfrm>
            <a:off x="6064875" y="2764075"/>
            <a:ext cx="1415100" cy="1332300"/>
          </a:xfrm>
          <a:prstGeom prst="roundRect">
            <a:avLst>
              <a:gd fmla="val 16667" name="adj"/>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p:nvPr/>
        </p:nvSpPr>
        <p:spPr>
          <a:xfrm>
            <a:off x="6178500" y="2898350"/>
            <a:ext cx="1177500" cy="206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rPr>
              <a:t>Record</a:t>
            </a:r>
            <a:endParaRPr/>
          </a:p>
        </p:txBody>
      </p:sp>
      <p:sp>
        <p:nvSpPr>
          <p:cNvPr id="98" name="Google Shape;98;p13"/>
          <p:cNvSpPr/>
          <p:nvPr/>
        </p:nvSpPr>
        <p:spPr>
          <a:xfrm>
            <a:off x="6183675" y="3185025"/>
            <a:ext cx="1177500" cy="206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rPr>
              <a:t>Record</a:t>
            </a:r>
            <a:endParaRPr/>
          </a:p>
        </p:txBody>
      </p:sp>
      <p:sp>
        <p:nvSpPr>
          <p:cNvPr id="99" name="Google Shape;99;p13"/>
          <p:cNvSpPr/>
          <p:nvPr/>
        </p:nvSpPr>
        <p:spPr>
          <a:xfrm>
            <a:off x="6183675" y="3471700"/>
            <a:ext cx="1177500" cy="206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rPr>
              <a:t>Record</a:t>
            </a:r>
            <a:endParaRPr/>
          </a:p>
        </p:txBody>
      </p:sp>
      <p:sp>
        <p:nvSpPr>
          <p:cNvPr id="100" name="Google Shape;100;p13"/>
          <p:cNvSpPr/>
          <p:nvPr/>
        </p:nvSpPr>
        <p:spPr>
          <a:xfrm>
            <a:off x="6183675" y="3758375"/>
            <a:ext cx="1177500" cy="206700"/>
          </a:xfrm>
          <a:prstGeom prst="roundRect">
            <a:avLst>
              <a:gd fmla="val 16667" name="adj"/>
            </a:avLst>
          </a:prstGeom>
          <a:solidFill>
            <a:schemeClr val="lt2"/>
          </a:solidFill>
          <a:ln cap="flat" cmpd="sng" w="9525">
            <a:solidFill>
              <a:srgbClr val="1998C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998CE"/>
                </a:solidFill>
              </a:rPr>
              <a:t>Record</a:t>
            </a:r>
            <a:endParaRPr>
              <a:solidFill>
                <a:srgbClr val="1998CE"/>
              </a:solidFill>
            </a:endParaRPr>
          </a:p>
        </p:txBody>
      </p:sp>
      <p:sp>
        <p:nvSpPr>
          <p:cNvPr id="101" name="Google Shape;101;p13"/>
          <p:cNvSpPr txBox="1"/>
          <p:nvPr/>
        </p:nvSpPr>
        <p:spPr>
          <a:xfrm rot="5400000">
            <a:off x="5391000" y="3030013"/>
            <a:ext cx="774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000">
                <a:solidFill>
                  <a:schemeClr val="dk1"/>
                </a:solidFill>
              </a:rPr>
              <a:t>⛓</a:t>
            </a:r>
            <a:endParaRPr sz="4000">
              <a:solidFill>
                <a:schemeClr val="dk1"/>
              </a:solidFill>
            </a:endParaRPr>
          </a:p>
        </p:txBody>
      </p:sp>
      <p:sp>
        <p:nvSpPr>
          <p:cNvPr id="102" name="Google Shape;102;p13"/>
          <p:cNvSpPr txBox="1"/>
          <p:nvPr/>
        </p:nvSpPr>
        <p:spPr>
          <a:xfrm>
            <a:off x="6023450" y="1474313"/>
            <a:ext cx="33321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rgbClr val="FF0000"/>
                </a:solidFill>
              </a:rPr>
              <a:t>Which records to be included? </a:t>
            </a:r>
            <a:r>
              <a:rPr b="1" lang="en">
                <a:solidFill>
                  <a:srgbClr val="FF0000"/>
                </a:solidFill>
              </a:rPr>
              <a:t>Consensus mechanism</a:t>
            </a:r>
            <a:endParaRPr>
              <a:solidFill>
                <a:srgbClr val="FF0000"/>
              </a:solidFill>
            </a:endParaRPr>
          </a:p>
        </p:txBody>
      </p:sp>
      <p:sp>
        <p:nvSpPr>
          <p:cNvPr id="103" name="Google Shape;103;p13"/>
          <p:cNvSpPr txBox="1"/>
          <p:nvPr/>
        </p:nvSpPr>
        <p:spPr>
          <a:xfrm>
            <a:off x="257775" y="1443400"/>
            <a:ext cx="313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Managed by </a:t>
            </a:r>
            <a:r>
              <a:rPr b="1" lang="en"/>
              <a:t>peer-to-peer network</a:t>
            </a:r>
            <a:endParaRPr b="1"/>
          </a:p>
        </p:txBody>
      </p:sp>
      <p:sp>
        <p:nvSpPr>
          <p:cNvPr id="104" name="Google Shape;104;p13"/>
          <p:cNvSpPr txBox="1"/>
          <p:nvPr/>
        </p:nvSpPr>
        <p:spPr>
          <a:xfrm>
            <a:off x="6651425" y="2047350"/>
            <a:ext cx="26151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rgbClr val="1998CE"/>
                </a:solidFill>
              </a:rPr>
              <a:t>Who can propose records?</a:t>
            </a:r>
            <a:endParaRPr>
              <a:solidFill>
                <a:srgbClr val="1998CE"/>
              </a:solidFill>
            </a:endParaRPr>
          </a:p>
          <a:p>
            <a:pPr indent="0" lvl="0" marL="0" rtl="0" algn="l">
              <a:lnSpc>
                <a:spcPct val="115000"/>
              </a:lnSpc>
              <a:spcBef>
                <a:spcPts val="0"/>
              </a:spcBef>
              <a:spcAft>
                <a:spcPts val="0"/>
              </a:spcAft>
              <a:buNone/>
            </a:pPr>
            <a:r>
              <a:rPr b="1" lang="en">
                <a:solidFill>
                  <a:srgbClr val="1998CE"/>
                </a:solidFill>
              </a:rPr>
              <a:t>Permissionless =&gt; </a:t>
            </a:r>
            <a:r>
              <a:rPr b="1" lang="en">
                <a:solidFill>
                  <a:srgbClr val="1998CE"/>
                </a:solidFill>
              </a:rPr>
              <a:t>Anyone</a:t>
            </a:r>
            <a:endParaRPr b="1">
              <a:solidFill>
                <a:srgbClr val="1998CE"/>
              </a:solidFill>
            </a:endParaRPr>
          </a:p>
        </p:txBody>
      </p:sp>
      <p:sp>
        <p:nvSpPr>
          <p:cNvPr id="105" name="Google Shape;105;p13"/>
          <p:cNvSpPr/>
          <p:nvPr/>
        </p:nvSpPr>
        <p:spPr>
          <a:xfrm rot="2700000">
            <a:off x="5406426" y="2044885"/>
            <a:ext cx="743735" cy="652942"/>
          </a:xfrm>
          <a:prstGeom prst="rightArrow">
            <a:avLst>
              <a:gd fmla="val 50000" name="adj1"/>
              <a:gd fmla="val 50000" name="adj2"/>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6" name="Google Shape;106;p13"/>
          <p:cNvPicPr preferRelativeResize="0"/>
          <p:nvPr/>
        </p:nvPicPr>
        <p:blipFill>
          <a:blip r:embed="rId5">
            <a:alphaModFix/>
          </a:blip>
          <a:stretch>
            <a:fillRect/>
          </a:stretch>
        </p:blipFill>
        <p:spPr>
          <a:xfrm>
            <a:off x="8171925" y="3252063"/>
            <a:ext cx="895800" cy="895800"/>
          </a:xfrm>
          <a:prstGeom prst="rect">
            <a:avLst/>
          </a:prstGeom>
          <a:noFill/>
          <a:ln>
            <a:noFill/>
          </a:ln>
        </p:spPr>
      </p:pic>
      <p:sp>
        <p:nvSpPr>
          <p:cNvPr id="107" name="Google Shape;107;p13"/>
          <p:cNvSpPr/>
          <p:nvPr/>
        </p:nvSpPr>
        <p:spPr>
          <a:xfrm rot="10800000">
            <a:off x="7571856" y="3720884"/>
            <a:ext cx="508200" cy="281700"/>
          </a:xfrm>
          <a:prstGeom prst="rightArrow">
            <a:avLst>
              <a:gd fmla="val 50000" name="adj1"/>
              <a:gd fmla="val 50000" name="adj2"/>
            </a:avLst>
          </a:prstGeom>
          <a:solidFill>
            <a:srgbClr val="1998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4"/>
          <p:cNvSpPr/>
          <p:nvPr/>
        </p:nvSpPr>
        <p:spPr>
          <a:xfrm>
            <a:off x="0" y="379225"/>
            <a:ext cx="400500" cy="143700"/>
          </a:xfrm>
          <a:prstGeom prst="rect">
            <a:avLst/>
          </a:prstGeom>
          <a:solidFill>
            <a:srgbClr val="FECE0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pic>
        <p:nvPicPr>
          <p:cNvPr id="113" name="Google Shape;113;p14"/>
          <p:cNvPicPr preferRelativeResize="0"/>
          <p:nvPr/>
        </p:nvPicPr>
        <p:blipFill>
          <a:blip r:embed="rId3">
            <a:alphaModFix/>
          </a:blip>
          <a:stretch>
            <a:fillRect/>
          </a:stretch>
        </p:blipFill>
        <p:spPr>
          <a:xfrm>
            <a:off x="7364075" y="236275"/>
            <a:ext cx="1650698" cy="429601"/>
          </a:xfrm>
          <a:prstGeom prst="rect">
            <a:avLst/>
          </a:prstGeom>
          <a:noFill/>
          <a:ln>
            <a:noFill/>
          </a:ln>
        </p:spPr>
      </p:pic>
      <p:sp>
        <p:nvSpPr>
          <p:cNvPr id="114" name="Google Shape;114;p14"/>
          <p:cNvSpPr/>
          <p:nvPr/>
        </p:nvSpPr>
        <p:spPr>
          <a:xfrm>
            <a:off x="8946725" y="4829525"/>
            <a:ext cx="197400" cy="143700"/>
          </a:xfrm>
          <a:prstGeom prst="rect">
            <a:avLst/>
          </a:prstGeom>
          <a:solidFill>
            <a:srgbClr val="FECE0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115" name="Google Shape;115;p14"/>
          <p:cNvSpPr txBox="1"/>
          <p:nvPr>
            <p:ph idx="12" type="sldNum"/>
          </p:nvPr>
        </p:nvSpPr>
        <p:spPr>
          <a:xfrm>
            <a:off x="8591425" y="4704575"/>
            <a:ext cx="3555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6" name="Google Shape;116;p14"/>
          <p:cNvSpPr txBox="1"/>
          <p:nvPr/>
        </p:nvSpPr>
        <p:spPr>
          <a:xfrm>
            <a:off x="400500" y="197125"/>
            <a:ext cx="6862500" cy="507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 sz="2600">
                <a:solidFill>
                  <a:srgbClr val="1998CE"/>
                </a:solidFill>
              </a:rPr>
              <a:t>Blockchain updates VM</a:t>
            </a:r>
            <a:endParaRPr b="1" sz="2600">
              <a:solidFill>
                <a:srgbClr val="1998CE"/>
              </a:solidFill>
            </a:endParaRPr>
          </a:p>
          <a:p>
            <a:pPr indent="0" lvl="0" marL="0" marR="0" rtl="0" algn="l">
              <a:lnSpc>
                <a:spcPct val="100000"/>
              </a:lnSpc>
              <a:spcBef>
                <a:spcPts val="0"/>
              </a:spcBef>
              <a:spcAft>
                <a:spcPts val="0"/>
              </a:spcAft>
              <a:buNone/>
            </a:pPr>
            <a:r>
              <a:t/>
            </a:r>
            <a:endParaRPr b="1" sz="2600">
              <a:solidFill>
                <a:srgbClr val="1998CE"/>
              </a:solidFill>
            </a:endParaRPr>
          </a:p>
        </p:txBody>
      </p:sp>
      <p:pic>
        <p:nvPicPr>
          <p:cNvPr id="117" name="Google Shape;117;p14"/>
          <p:cNvPicPr preferRelativeResize="0"/>
          <p:nvPr/>
        </p:nvPicPr>
        <p:blipFill>
          <a:blip r:embed="rId4">
            <a:alphaModFix/>
          </a:blip>
          <a:stretch>
            <a:fillRect/>
          </a:stretch>
        </p:blipFill>
        <p:spPr>
          <a:xfrm>
            <a:off x="896250" y="1413800"/>
            <a:ext cx="1971675" cy="2000250"/>
          </a:xfrm>
          <a:prstGeom prst="rect">
            <a:avLst/>
          </a:prstGeom>
          <a:noFill/>
          <a:ln>
            <a:noFill/>
          </a:ln>
        </p:spPr>
      </p:pic>
      <p:pic>
        <p:nvPicPr>
          <p:cNvPr id="118" name="Google Shape;118;p14"/>
          <p:cNvPicPr preferRelativeResize="0"/>
          <p:nvPr/>
        </p:nvPicPr>
        <p:blipFill>
          <a:blip r:embed="rId4">
            <a:alphaModFix/>
          </a:blip>
          <a:stretch>
            <a:fillRect/>
          </a:stretch>
        </p:blipFill>
        <p:spPr>
          <a:xfrm>
            <a:off x="6553650" y="1413800"/>
            <a:ext cx="1971675" cy="2000250"/>
          </a:xfrm>
          <a:prstGeom prst="rect">
            <a:avLst/>
          </a:prstGeom>
          <a:noFill/>
          <a:ln>
            <a:noFill/>
          </a:ln>
        </p:spPr>
      </p:pic>
      <p:cxnSp>
        <p:nvCxnSpPr>
          <p:cNvPr id="119" name="Google Shape;119;p14"/>
          <p:cNvCxnSpPr>
            <a:stCxn id="117" idx="3"/>
            <a:endCxn id="118" idx="1"/>
          </p:cNvCxnSpPr>
          <p:nvPr/>
        </p:nvCxnSpPr>
        <p:spPr>
          <a:xfrm>
            <a:off x="2867925" y="2413925"/>
            <a:ext cx="3685800" cy="0"/>
          </a:xfrm>
          <a:prstGeom prst="straightConnector1">
            <a:avLst/>
          </a:prstGeom>
          <a:noFill/>
          <a:ln cap="flat" cmpd="sng" w="9525">
            <a:solidFill>
              <a:schemeClr val="dk1"/>
            </a:solidFill>
            <a:prstDash val="solid"/>
            <a:round/>
            <a:headEnd len="med" w="med" type="none"/>
            <a:tailEnd len="med" w="med" type="triangle"/>
          </a:ln>
        </p:spPr>
      </p:cxnSp>
      <p:sp>
        <p:nvSpPr>
          <p:cNvPr id="120" name="Google Shape;120;p14"/>
          <p:cNvSpPr/>
          <p:nvPr/>
        </p:nvSpPr>
        <p:spPr>
          <a:xfrm>
            <a:off x="4003238" y="882950"/>
            <a:ext cx="1415100" cy="1332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4"/>
          <p:cNvSpPr/>
          <p:nvPr/>
        </p:nvSpPr>
        <p:spPr>
          <a:xfrm>
            <a:off x="4116863" y="1017225"/>
            <a:ext cx="1177500" cy="206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Record</a:t>
            </a:r>
            <a:endParaRPr/>
          </a:p>
        </p:txBody>
      </p:sp>
      <p:sp>
        <p:nvSpPr>
          <p:cNvPr id="122" name="Google Shape;122;p14"/>
          <p:cNvSpPr/>
          <p:nvPr/>
        </p:nvSpPr>
        <p:spPr>
          <a:xfrm>
            <a:off x="4122038" y="1303900"/>
            <a:ext cx="1177500" cy="206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Record</a:t>
            </a:r>
            <a:endParaRPr/>
          </a:p>
        </p:txBody>
      </p:sp>
      <p:sp>
        <p:nvSpPr>
          <p:cNvPr id="123" name="Google Shape;123;p14"/>
          <p:cNvSpPr/>
          <p:nvPr/>
        </p:nvSpPr>
        <p:spPr>
          <a:xfrm>
            <a:off x="4122038" y="1590575"/>
            <a:ext cx="1177500" cy="206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Record</a:t>
            </a:r>
            <a:endParaRPr/>
          </a:p>
        </p:txBody>
      </p:sp>
      <p:sp>
        <p:nvSpPr>
          <p:cNvPr id="124" name="Google Shape;124;p14"/>
          <p:cNvSpPr/>
          <p:nvPr/>
        </p:nvSpPr>
        <p:spPr>
          <a:xfrm>
            <a:off x="4122038" y="1877250"/>
            <a:ext cx="1177500" cy="206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Record</a:t>
            </a:r>
            <a:endParaRPr/>
          </a:p>
        </p:txBody>
      </p:sp>
      <p:graphicFrame>
        <p:nvGraphicFramePr>
          <p:cNvPr id="125" name="Google Shape;125;p14"/>
          <p:cNvGraphicFramePr/>
          <p:nvPr/>
        </p:nvGraphicFramePr>
        <p:xfrm>
          <a:off x="952500" y="3787050"/>
          <a:ext cx="3000000" cy="3000000"/>
        </p:xfrm>
        <a:graphic>
          <a:graphicData uri="http://schemas.openxmlformats.org/drawingml/2006/table">
            <a:tbl>
              <a:tblPr>
                <a:noFill/>
                <a:tableStyleId>{1950151D-02DF-47E0-B2C2-EAE605B88F90}</a:tableStyleId>
              </a:tblPr>
              <a:tblGrid>
                <a:gridCol w="3619500"/>
                <a:gridCol w="3619500"/>
              </a:tblGrid>
              <a:tr h="381000">
                <a:tc>
                  <a:txBody>
                    <a:bodyPr/>
                    <a:lstStyle/>
                    <a:p>
                      <a:pPr indent="0" lvl="0" marL="0" rtl="0" algn="ctr">
                        <a:spcBef>
                          <a:spcPts val="0"/>
                        </a:spcBef>
                        <a:spcAft>
                          <a:spcPts val="0"/>
                        </a:spcAft>
                        <a:buNone/>
                      </a:pPr>
                      <a:r>
                        <a:rPr b="1" lang="en"/>
                        <a:t>Record</a:t>
                      </a:r>
                      <a:endParaRPr b="1"/>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7B7B7"/>
                    </a:solidFill>
                  </a:tcPr>
                </a:tc>
                <a:tc>
                  <a:txBody>
                    <a:bodyPr/>
                    <a:lstStyle/>
                    <a:p>
                      <a:pPr indent="0" lvl="0" marL="0" rtl="0" algn="ctr">
                        <a:spcBef>
                          <a:spcPts val="0"/>
                        </a:spcBef>
                        <a:spcAft>
                          <a:spcPts val="0"/>
                        </a:spcAft>
                        <a:buNone/>
                      </a:pPr>
                      <a:r>
                        <a:rPr b="1" lang="en"/>
                        <a:t>Virtual Machine</a:t>
                      </a:r>
                      <a:endParaRPr b="1"/>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7B7B7"/>
                    </a:solidFill>
                  </a:tcPr>
                </a:tc>
              </a:tr>
              <a:tr h="381000">
                <a:tc>
                  <a:txBody>
                    <a:bodyPr/>
                    <a:lstStyle/>
                    <a:p>
                      <a:pPr indent="0" lvl="0" marL="0" rtl="0" algn="ctr">
                        <a:spcBef>
                          <a:spcPts val="0"/>
                        </a:spcBef>
                        <a:spcAft>
                          <a:spcPts val="0"/>
                        </a:spcAft>
                        <a:buNone/>
                      </a:pPr>
                      <a:r>
                        <a:rPr lang="en"/>
                        <a:t>Transaction</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Universal Ledger (e.g., Bitcoin)</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Operation from smart contract</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0000"/>
                          </a:solidFill>
                        </a:rPr>
                        <a:t>Universal Virtual Machine (e.g., Ethereum)</a:t>
                      </a:r>
                      <a:endParaRPr>
                        <a:solidFill>
                          <a:srgbClr val="FF0000"/>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126" name="Google Shape;126;p14"/>
          <p:cNvSpPr/>
          <p:nvPr/>
        </p:nvSpPr>
        <p:spPr>
          <a:xfrm>
            <a:off x="8279125" y="4071575"/>
            <a:ext cx="827700" cy="507900"/>
          </a:xfrm>
          <a:prstGeom prst="wedgeRoundRectCallout">
            <a:avLst>
              <a:gd fmla="val -59699" name="adj1"/>
              <a:gd fmla="val 70353" name="adj2"/>
              <a:gd fmla="val 0" name="adj3"/>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00"/>
                </a:solidFill>
              </a:rPr>
              <a:t>EVM</a:t>
            </a:r>
            <a:endParaRPr>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5"/>
          <p:cNvSpPr/>
          <p:nvPr/>
        </p:nvSpPr>
        <p:spPr>
          <a:xfrm>
            <a:off x="0" y="379225"/>
            <a:ext cx="400500" cy="143700"/>
          </a:xfrm>
          <a:prstGeom prst="rect">
            <a:avLst/>
          </a:prstGeom>
          <a:solidFill>
            <a:srgbClr val="FECE0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pic>
        <p:nvPicPr>
          <p:cNvPr id="132" name="Google Shape;132;p15"/>
          <p:cNvPicPr preferRelativeResize="0"/>
          <p:nvPr/>
        </p:nvPicPr>
        <p:blipFill>
          <a:blip r:embed="rId3">
            <a:alphaModFix/>
          </a:blip>
          <a:stretch>
            <a:fillRect/>
          </a:stretch>
        </p:blipFill>
        <p:spPr>
          <a:xfrm>
            <a:off x="7364075" y="236275"/>
            <a:ext cx="1650698" cy="429601"/>
          </a:xfrm>
          <a:prstGeom prst="rect">
            <a:avLst/>
          </a:prstGeom>
          <a:noFill/>
          <a:ln>
            <a:noFill/>
          </a:ln>
        </p:spPr>
      </p:pic>
      <p:sp>
        <p:nvSpPr>
          <p:cNvPr id="133" name="Google Shape;133;p15"/>
          <p:cNvSpPr/>
          <p:nvPr/>
        </p:nvSpPr>
        <p:spPr>
          <a:xfrm>
            <a:off x="8946725" y="4829525"/>
            <a:ext cx="197400" cy="143700"/>
          </a:xfrm>
          <a:prstGeom prst="rect">
            <a:avLst/>
          </a:prstGeom>
          <a:solidFill>
            <a:srgbClr val="FECE0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134" name="Google Shape;134;p15"/>
          <p:cNvSpPr txBox="1"/>
          <p:nvPr>
            <p:ph idx="12" type="sldNum"/>
          </p:nvPr>
        </p:nvSpPr>
        <p:spPr>
          <a:xfrm>
            <a:off x="8591425" y="4704575"/>
            <a:ext cx="3555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5" name="Google Shape;135;p15"/>
          <p:cNvSpPr txBox="1"/>
          <p:nvPr/>
        </p:nvSpPr>
        <p:spPr>
          <a:xfrm>
            <a:off x="400500" y="197125"/>
            <a:ext cx="5444700" cy="507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 sz="2600">
                <a:solidFill>
                  <a:srgbClr val="1998CE"/>
                </a:solidFill>
              </a:rPr>
              <a:t>Ethereum Smart Contract</a:t>
            </a:r>
            <a:endParaRPr b="1" sz="2600">
              <a:solidFill>
                <a:srgbClr val="1998CE"/>
              </a:solidFill>
            </a:endParaRPr>
          </a:p>
          <a:p>
            <a:pPr indent="0" lvl="0" marL="0" marR="0" rtl="0" algn="l">
              <a:lnSpc>
                <a:spcPct val="100000"/>
              </a:lnSpc>
              <a:spcBef>
                <a:spcPts val="0"/>
              </a:spcBef>
              <a:spcAft>
                <a:spcPts val="0"/>
              </a:spcAft>
              <a:buNone/>
            </a:pPr>
            <a:r>
              <a:t/>
            </a:r>
            <a:endParaRPr b="1" sz="2600">
              <a:solidFill>
                <a:srgbClr val="1998CE"/>
              </a:solidFill>
            </a:endParaRPr>
          </a:p>
        </p:txBody>
      </p:sp>
      <p:pic>
        <p:nvPicPr>
          <p:cNvPr id="136" name="Google Shape;136;p15"/>
          <p:cNvPicPr preferRelativeResize="0"/>
          <p:nvPr/>
        </p:nvPicPr>
        <p:blipFill>
          <a:blip r:embed="rId4">
            <a:alphaModFix/>
          </a:blip>
          <a:stretch>
            <a:fillRect/>
          </a:stretch>
        </p:blipFill>
        <p:spPr>
          <a:xfrm>
            <a:off x="400500" y="1106300"/>
            <a:ext cx="4625225" cy="3866924"/>
          </a:xfrm>
          <a:prstGeom prst="rect">
            <a:avLst/>
          </a:prstGeom>
          <a:noFill/>
          <a:ln>
            <a:noFill/>
          </a:ln>
        </p:spPr>
      </p:pic>
      <p:pic>
        <p:nvPicPr>
          <p:cNvPr id="137" name="Google Shape;137;p15"/>
          <p:cNvPicPr preferRelativeResize="0"/>
          <p:nvPr/>
        </p:nvPicPr>
        <p:blipFill>
          <a:blip r:embed="rId5">
            <a:alphaModFix/>
          </a:blip>
          <a:stretch>
            <a:fillRect/>
          </a:stretch>
        </p:blipFill>
        <p:spPr>
          <a:xfrm>
            <a:off x="5797850" y="1106300"/>
            <a:ext cx="2906369" cy="3866924"/>
          </a:xfrm>
          <a:prstGeom prst="rect">
            <a:avLst/>
          </a:prstGeom>
          <a:noFill/>
          <a:ln>
            <a:noFill/>
          </a:ln>
        </p:spPr>
      </p:pic>
      <p:sp>
        <p:nvSpPr>
          <p:cNvPr id="138" name="Google Shape;138;p15"/>
          <p:cNvSpPr txBox="1"/>
          <p:nvPr/>
        </p:nvSpPr>
        <p:spPr>
          <a:xfrm>
            <a:off x="400500" y="705025"/>
            <a:ext cx="182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Solidity</a:t>
            </a:r>
            <a:endParaRPr/>
          </a:p>
        </p:txBody>
      </p:sp>
      <p:sp>
        <p:nvSpPr>
          <p:cNvPr id="139" name="Google Shape;139;p15"/>
          <p:cNvSpPr txBox="1"/>
          <p:nvPr/>
        </p:nvSpPr>
        <p:spPr>
          <a:xfrm>
            <a:off x="5797850" y="685988"/>
            <a:ext cx="182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Opcode</a:t>
            </a:r>
            <a:endParaRPr/>
          </a:p>
        </p:txBody>
      </p:sp>
      <p:sp>
        <p:nvSpPr>
          <p:cNvPr id="140" name="Google Shape;140;p15"/>
          <p:cNvSpPr/>
          <p:nvPr/>
        </p:nvSpPr>
        <p:spPr>
          <a:xfrm>
            <a:off x="5166225" y="2875400"/>
            <a:ext cx="524400" cy="400200"/>
          </a:xfrm>
          <a:prstGeom prst="rightArrow">
            <a:avLst>
              <a:gd fmla="val 50000" name="adj1"/>
              <a:gd fmla="val 50000" name="adj2"/>
            </a:avLst>
          </a:prstGeom>
          <a:solidFill>
            <a:srgbClr val="1998C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6"/>
          <p:cNvSpPr/>
          <p:nvPr/>
        </p:nvSpPr>
        <p:spPr>
          <a:xfrm>
            <a:off x="0" y="379225"/>
            <a:ext cx="400500" cy="143700"/>
          </a:xfrm>
          <a:prstGeom prst="rect">
            <a:avLst/>
          </a:prstGeom>
          <a:solidFill>
            <a:srgbClr val="FECE0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pic>
        <p:nvPicPr>
          <p:cNvPr id="146" name="Google Shape;146;p16"/>
          <p:cNvPicPr preferRelativeResize="0"/>
          <p:nvPr/>
        </p:nvPicPr>
        <p:blipFill>
          <a:blip r:embed="rId3">
            <a:alphaModFix/>
          </a:blip>
          <a:stretch>
            <a:fillRect/>
          </a:stretch>
        </p:blipFill>
        <p:spPr>
          <a:xfrm>
            <a:off x="7364075" y="236275"/>
            <a:ext cx="1650698" cy="429601"/>
          </a:xfrm>
          <a:prstGeom prst="rect">
            <a:avLst/>
          </a:prstGeom>
          <a:noFill/>
          <a:ln>
            <a:noFill/>
          </a:ln>
        </p:spPr>
      </p:pic>
      <p:sp>
        <p:nvSpPr>
          <p:cNvPr id="147" name="Google Shape;147;p16"/>
          <p:cNvSpPr/>
          <p:nvPr/>
        </p:nvSpPr>
        <p:spPr>
          <a:xfrm>
            <a:off x="8946725" y="4829525"/>
            <a:ext cx="197400" cy="143700"/>
          </a:xfrm>
          <a:prstGeom prst="rect">
            <a:avLst/>
          </a:prstGeom>
          <a:solidFill>
            <a:srgbClr val="FECE0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148" name="Google Shape;148;p16"/>
          <p:cNvSpPr txBox="1"/>
          <p:nvPr>
            <p:ph idx="12" type="sldNum"/>
          </p:nvPr>
        </p:nvSpPr>
        <p:spPr>
          <a:xfrm>
            <a:off x="8591425" y="4704575"/>
            <a:ext cx="3555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9" name="Google Shape;149;p16"/>
          <p:cNvSpPr txBox="1"/>
          <p:nvPr/>
        </p:nvSpPr>
        <p:spPr>
          <a:xfrm>
            <a:off x="400500" y="197125"/>
            <a:ext cx="5444700" cy="507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 sz="2600">
                <a:solidFill>
                  <a:srgbClr val="1998CE"/>
                </a:solidFill>
              </a:rPr>
              <a:t>Permissionless =&gt; Issues</a:t>
            </a:r>
            <a:endParaRPr b="1" sz="2600">
              <a:solidFill>
                <a:srgbClr val="1998CE"/>
              </a:solidFill>
            </a:endParaRPr>
          </a:p>
          <a:p>
            <a:pPr indent="0" lvl="0" marL="0" marR="0" rtl="0" algn="l">
              <a:lnSpc>
                <a:spcPct val="100000"/>
              </a:lnSpc>
              <a:spcBef>
                <a:spcPts val="0"/>
              </a:spcBef>
              <a:spcAft>
                <a:spcPts val="0"/>
              </a:spcAft>
              <a:buNone/>
            </a:pPr>
            <a:r>
              <a:t/>
            </a:r>
            <a:endParaRPr b="1" sz="2600">
              <a:solidFill>
                <a:srgbClr val="1998CE"/>
              </a:solidFill>
            </a:endParaRPr>
          </a:p>
        </p:txBody>
      </p:sp>
      <p:sp>
        <p:nvSpPr>
          <p:cNvPr id="150" name="Google Shape;150;p16"/>
          <p:cNvSpPr txBox="1"/>
          <p:nvPr/>
        </p:nvSpPr>
        <p:spPr>
          <a:xfrm>
            <a:off x="3655500" y="1752375"/>
            <a:ext cx="2189700" cy="49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p>
        </p:txBody>
      </p:sp>
      <p:sp>
        <p:nvSpPr>
          <p:cNvPr id="151" name="Google Shape;151;p16"/>
          <p:cNvSpPr txBox="1"/>
          <p:nvPr/>
        </p:nvSpPr>
        <p:spPr>
          <a:xfrm>
            <a:off x="576850" y="1602700"/>
            <a:ext cx="7891500" cy="507900"/>
          </a:xfrm>
          <a:prstGeom prst="rect">
            <a:avLst/>
          </a:prstGeom>
          <a:noFill/>
          <a:ln>
            <a:noFill/>
          </a:ln>
        </p:spPr>
        <p:txBody>
          <a:bodyPr anchorCtr="0" anchor="ctr" bIns="91425" lIns="91425" spcFirstLastPara="1" rIns="91425" wrap="square" tIns="91425">
            <a:noAutofit/>
          </a:bodyPr>
          <a:lstStyle/>
          <a:p>
            <a:pPr indent="0" lvl="0" marL="457200" marR="0" rtl="0" algn="ctr">
              <a:lnSpc>
                <a:spcPct val="100000"/>
              </a:lnSpc>
              <a:spcBef>
                <a:spcPts val="0"/>
              </a:spcBef>
              <a:spcAft>
                <a:spcPts val="0"/>
              </a:spcAft>
              <a:buNone/>
            </a:pPr>
            <a:r>
              <a:rPr lang="en" sz="2000">
                <a:solidFill>
                  <a:srgbClr val="4C4C4C"/>
                </a:solidFill>
                <a:highlight>
                  <a:schemeClr val="lt1"/>
                </a:highlight>
              </a:rPr>
              <a:t>Permissionless</a:t>
            </a:r>
            <a:endParaRPr sz="2000">
              <a:solidFill>
                <a:srgbClr val="434343"/>
              </a:solidFill>
              <a:highlight>
                <a:schemeClr val="lt1"/>
              </a:highlight>
            </a:endParaRPr>
          </a:p>
        </p:txBody>
      </p:sp>
      <p:sp>
        <p:nvSpPr>
          <p:cNvPr id="152" name="Google Shape;152;p16"/>
          <p:cNvSpPr txBox="1"/>
          <p:nvPr/>
        </p:nvSpPr>
        <p:spPr>
          <a:xfrm>
            <a:off x="699925" y="2590225"/>
            <a:ext cx="7891500" cy="507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2000">
                <a:solidFill>
                  <a:srgbClr val="4C4C4C"/>
                </a:solidFill>
                <a:highlight>
                  <a:schemeClr val="lt1"/>
                </a:highlight>
              </a:rPr>
              <a:t>Anyone can write a smart contract and deploy it to the network</a:t>
            </a:r>
            <a:endParaRPr sz="2000">
              <a:solidFill>
                <a:srgbClr val="434343"/>
              </a:solidFill>
              <a:highlight>
                <a:schemeClr val="lt1"/>
              </a:highlight>
            </a:endParaRPr>
          </a:p>
          <a:p>
            <a:pPr indent="0" lvl="0" marL="457200" marR="0" rtl="0" algn="ctr">
              <a:lnSpc>
                <a:spcPct val="100000"/>
              </a:lnSpc>
              <a:spcBef>
                <a:spcPts val="0"/>
              </a:spcBef>
              <a:spcAft>
                <a:spcPts val="0"/>
              </a:spcAft>
              <a:buNone/>
            </a:pPr>
            <a:r>
              <a:t/>
            </a:r>
            <a:endParaRPr sz="2000">
              <a:solidFill>
                <a:srgbClr val="434343"/>
              </a:solidFill>
              <a:highlight>
                <a:schemeClr val="lt1"/>
              </a:highlight>
            </a:endParaRPr>
          </a:p>
        </p:txBody>
      </p:sp>
      <p:sp>
        <p:nvSpPr>
          <p:cNvPr id="153" name="Google Shape;153;p16"/>
          <p:cNvSpPr txBox="1"/>
          <p:nvPr/>
        </p:nvSpPr>
        <p:spPr>
          <a:xfrm>
            <a:off x="576850" y="3577750"/>
            <a:ext cx="7891500" cy="507900"/>
          </a:xfrm>
          <a:prstGeom prst="rect">
            <a:avLst/>
          </a:prstGeom>
          <a:noFill/>
          <a:ln>
            <a:noFill/>
          </a:ln>
        </p:spPr>
        <p:txBody>
          <a:bodyPr anchorCtr="0" anchor="ctr" bIns="91425" lIns="91425" spcFirstLastPara="1" rIns="91425" wrap="square" tIns="91425">
            <a:noAutofit/>
          </a:bodyPr>
          <a:lstStyle/>
          <a:p>
            <a:pPr indent="0" lvl="0" marL="457200" marR="0" rtl="0" algn="ctr">
              <a:lnSpc>
                <a:spcPct val="100000"/>
              </a:lnSpc>
              <a:spcBef>
                <a:spcPts val="0"/>
              </a:spcBef>
              <a:spcAft>
                <a:spcPts val="0"/>
              </a:spcAft>
              <a:buNone/>
            </a:pPr>
            <a:r>
              <a:rPr lang="en" sz="2000">
                <a:solidFill>
                  <a:srgbClr val="FF0000"/>
                </a:solidFill>
                <a:highlight>
                  <a:schemeClr val="lt1"/>
                </a:highlight>
              </a:rPr>
              <a:t>⚠ Security issues ⚠</a:t>
            </a:r>
            <a:endParaRPr sz="2000">
              <a:solidFill>
                <a:srgbClr val="FF0000"/>
              </a:solidFill>
              <a:highlight>
                <a:schemeClr val="lt1"/>
              </a:highlight>
            </a:endParaRPr>
          </a:p>
        </p:txBody>
      </p:sp>
      <p:sp>
        <p:nvSpPr>
          <p:cNvPr id="154" name="Google Shape;154;p16"/>
          <p:cNvSpPr/>
          <p:nvPr/>
        </p:nvSpPr>
        <p:spPr>
          <a:xfrm>
            <a:off x="4587825" y="2124200"/>
            <a:ext cx="400500" cy="492600"/>
          </a:xfrm>
          <a:prstGeom prst="downArrow">
            <a:avLst>
              <a:gd fmla="val 50000" name="adj1"/>
              <a:gd fmla="val 50000" name="adj2"/>
            </a:avLst>
          </a:prstGeom>
          <a:solidFill>
            <a:srgbClr val="1998C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6"/>
          <p:cNvSpPr/>
          <p:nvPr/>
        </p:nvSpPr>
        <p:spPr>
          <a:xfrm>
            <a:off x="4587825" y="3098125"/>
            <a:ext cx="400500" cy="492600"/>
          </a:xfrm>
          <a:prstGeom prst="downArrow">
            <a:avLst>
              <a:gd fmla="val 50000" name="adj1"/>
              <a:gd fmla="val 50000" name="adj2"/>
            </a:avLst>
          </a:prstGeom>
          <a:solidFill>
            <a:srgbClr val="1998C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17"/>
          <p:cNvPicPr preferRelativeResize="0"/>
          <p:nvPr/>
        </p:nvPicPr>
        <p:blipFill>
          <a:blip r:embed="rId3">
            <a:alphaModFix/>
          </a:blip>
          <a:stretch>
            <a:fillRect/>
          </a:stretch>
        </p:blipFill>
        <p:spPr>
          <a:xfrm>
            <a:off x="7364075" y="236275"/>
            <a:ext cx="1650698" cy="429601"/>
          </a:xfrm>
          <a:prstGeom prst="rect">
            <a:avLst/>
          </a:prstGeom>
          <a:noFill/>
          <a:ln>
            <a:noFill/>
          </a:ln>
        </p:spPr>
      </p:pic>
      <p:sp>
        <p:nvSpPr>
          <p:cNvPr id="161" name="Google Shape;161;p17"/>
          <p:cNvSpPr/>
          <p:nvPr/>
        </p:nvSpPr>
        <p:spPr>
          <a:xfrm>
            <a:off x="8946725" y="4829525"/>
            <a:ext cx="197400" cy="143700"/>
          </a:xfrm>
          <a:prstGeom prst="rect">
            <a:avLst/>
          </a:prstGeom>
          <a:solidFill>
            <a:srgbClr val="FECE0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162" name="Google Shape;162;p17"/>
          <p:cNvSpPr txBox="1"/>
          <p:nvPr>
            <p:ph idx="12" type="sldNum"/>
          </p:nvPr>
        </p:nvSpPr>
        <p:spPr>
          <a:xfrm>
            <a:off x="8591425" y="4704575"/>
            <a:ext cx="3555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163" name="Google Shape;163;p17"/>
          <p:cNvSpPr txBox="1"/>
          <p:nvPr/>
        </p:nvSpPr>
        <p:spPr>
          <a:xfrm>
            <a:off x="1426950" y="1652100"/>
            <a:ext cx="6290100" cy="1839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5000">
                <a:solidFill>
                  <a:srgbClr val="4098D1"/>
                </a:solidFill>
              </a:rPr>
              <a:t>Smart contract Tooling and Testing</a:t>
            </a:r>
            <a:endParaRPr b="1" sz="5000">
              <a:solidFill>
                <a:srgbClr val="FFCC0D"/>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p:nvPr/>
        </p:nvSpPr>
        <p:spPr>
          <a:xfrm>
            <a:off x="0" y="379225"/>
            <a:ext cx="400500" cy="143700"/>
          </a:xfrm>
          <a:prstGeom prst="rect">
            <a:avLst/>
          </a:prstGeom>
          <a:solidFill>
            <a:srgbClr val="FECE0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pic>
        <p:nvPicPr>
          <p:cNvPr id="169" name="Google Shape;169;p18"/>
          <p:cNvPicPr preferRelativeResize="0"/>
          <p:nvPr/>
        </p:nvPicPr>
        <p:blipFill>
          <a:blip r:embed="rId3">
            <a:alphaModFix/>
          </a:blip>
          <a:stretch>
            <a:fillRect/>
          </a:stretch>
        </p:blipFill>
        <p:spPr>
          <a:xfrm>
            <a:off x="7364075" y="236275"/>
            <a:ext cx="1650698" cy="429601"/>
          </a:xfrm>
          <a:prstGeom prst="rect">
            <a:avLst/>
          </a:prstGeom>
          <a:noFill/>
          <a:ln>
            <a:noFill/>
          </a:ln>
        </p:spPr>
      </p:pic>
      <p:sp>
        <p:nvSpPr>
          <p:cNvPr id="170" name="Google Shape;170;p18"/>
          <p:cNvSpPr/>
          <p:nvPr/>
        </p:nvSpPr>
        <p:spPr>
          <a:xfrm>
            <a:off x="8946725" y="4829525"/>
            <a:ext cx="197400" cy="143700"/>
          </a:xfrm>
          <a:prstGeom prst="rect">
            <a:avLst/>
          </a:prstGeom>
          <a:solidFill>
            <a:srgbClr val="FECE0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171" name="Google Shape;171;p18"/>
          <p:cNvSpPr txBox="1"/>
          <p:nvPr>
            <p:ph idx="12" type="sldNum"/>
          </p:nvPr>
        </p:nvSpPr>
        <p:spPr>
          <a:xfrm>
            <a:off x="8591425" y="4704575"/>
            <a:ext cx="3555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2" name="Google Shape;172;p18"/>
          <p:cNvSpPr txBox="1"/>
          <p:nvPr/>
        </p:nvSpPr>
        <p:spPr>
          <a:xfrm>
            <a:off x="400500" y="197125"/>
            <a:ext cx="5444700" cy="507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 sz="2600">
                <a:solidFill>
                  <a:srgbClr val="1998CE"/>
                </a:solidFill>
              </a:rPr>
              <a:t>Property Testing Tools</a:t>
            </a:r>
            <a:endParaRPr b="1" sz="2600">
              <a:solidFill>
                <a:srgbClr val="1998CE"/>
              </a:solidFill>
            </a:endParaRPr>
          </a:p>
          <a:p>
            <a:pPr indent="0" lvl="0" marL="0" marR="0" rtl="0" algn="l">
              <a:lnSpc>
                <a:spcPct val="100000"/>
              </a:lnSpc>
              <a:spcBef>
                <a:spcPts val="0"/>
              </a:spcBef>
              <a:spcAft>
                <a:spcPts val="0"/>
              </a:spcAft>
              <a:buNone/>
            </a:pPr>
            <a:r>
              <a:t/>
            </a:r>
            <a:endParaRPr b="1" sz="2600">
              <a:solidFill>
                <a:srgbClr val="1998CE"/>
              </a:solidFill>
            </a:endParaRPr>
          </a:p>
        </p:txBody>
      </p:sp>
      <p:graphicFrame>
        <p:nvGraphicFramePr>
          <p:cNvPr id="173" name="Google Shape;173;p18"/>
          <p:cNvGraphicFramePr/>
          <p:nvPr/>
        </p:nvGraphicFramePr>
        <p:xfrm>
          <a:off x="1867950" y="1028325"/>
          <a:ext cx="3000000" cy="3000000"/>
        </p:xfrm>
        <a:graphic>
          <a:graphicData uri="http://schemas.openxmlformats.org/drawingml/2006/table">
            <a:tbl>
              <a:tblPr>
                <a:noFill/>
                <a:tableStyleId>{1950151D-02DF-47E0-B2C2-EAE605B88F90}</a:tableStyleId>
              </a:tblPr>
              <a:tblGrid>
                <a:gridCol w="2609675"/>
                <a:gridCol w="4113800"/>
              </a:tblGrid>
              <a:tr h="1293350">
                <a:tc>
                  <a:txBody>
                    <a:bodyPr/>
                    <a:lstStyle/>
                    <a:p>
                      <a:pPr indent="0" lvl="0" marL="0" rtl="0" algn="ctr">
                        <a:spcBef>
                          <a:spcPts val="0"/>
                        </a:spcBef>
                        <a:spcAft>
                          <a:spcPts val="0"/>
                        </a:spcAft>
                        <a:buNone/>
                      </a:pPr>
                      <a:r>
                        <a:rPr lang="en" sz="2000"/>
                        <a:t>Unit testing</a:t>
                      </a:r>
                      <a:endParaRPr sz="2000"/>
                    </a:p>
                  </a:txBody>
                  <a:tcPr marT="91425" marB="91425" marR="91425" marL="91425" anchor="ctr"/>
                </a:tc>
                <a:tc>
                  <a:txBody>
                    <a:bodyPr/>
                    <a:lstStyle/>
                    <a:p>
                      <a:pPr indent="0" lvl="0" marL="0" rtl="0" algn="ctr">
                        <a:spcBef>
                          <a:spcPts val="0"/>
                        </a:spcBef>
                        <a:spcAft>
                          <a:spcPts val="0"/>
                        </a:spcAft>
                        <a:buNone/>
                      </a:pPr>
                      <a:r>
                        <a:t/>
                      </a:r>
                      <a:endParaRPr sz="2000"/>
                    </a:p>
                  </a:txBody>
                  <a:tcPr marT="91425" marB="91425" marR="91425" marL="91425" anchor="ctr"/>
                </a:tc>
              </a:tr>
              <a:tr h="1293350">
                <a:tc>
                  <a:txBody>
                    <a:bodyPr/>
                    <a:lstStyle/>
                    <a:p>
                      <a:pPr indent="0" lvl="0" marL="0" rtl="0" algn="ctr">
                        <a:spcBef>
                          <a:spcPts val="0"/>
                        </a:spcBef>
                        <a:spcAft>
                          <a:spcPts val="0"/>
                        </a:spcAft>
                        <a:buNone/>
                      </a:pPr>
                      <a:r>
                        <a:rPr lang="en" sz="2000"/>
                        <a:t>Fuzz testing</a:t>
                      </a:r>
                      <a:endParaRPr sz="2000"/>
                    </a:p>
                  </a:txBody>
                  <a:tcPr marT="91425" marB="91425" marR="91425" marL="91425" anchor="ctr"/>
                </a:tc>
                <a:tc>
                  <a:txBody>
                    <a:bodyPr/>
                    <a:lstStyle/>
                    <a:p>
                      <a:pPr indent="0" lvl="0" marL="0" rtl="0" algn="ctr">
                        <a:spcBef>
                          <a:spcPts val="0"/>
                        </a:spcBef>
                        <a:spcAft>
                          <a:spcPts val="0"/>
                        </a:spcAft>
                        <a:buNone/>
                      </a:pPr>
                      <a:r>
                        <a:t/>
                      </a:r>
                      <a:endParaRPr sz="2000"/>
                    </a:p>
                  </a:txBody>
                  <a:tcPr marT="91425" marB="91425" marR="91425" marL="91425" anchor="ctr"/>
                </a:tc>
              </a:tr>
              <a:tr h="1293350">
                <a:tc>
                  <a:txBody>
                    <a:bodyPr/>
                    <a:lstStyle/>
                    <a:p>
                      <a:pPr indent="0" lvl="0" marL="0" rtl="0" algn="ctr">
                        <a:spcBef>
                          <a:spcPts val="0"/>
                        </a:spcBef>
                        <a:spcAft>
                          <a:spcPts val="0"/>
                        </a:spcAft>
                        <a:buNone/>
                      </a:pPr>
                      <a:r>
                        <a:rPr lang="en" sz="2000"/>
                        <a:t>Formal verification</a:t>
                      </a:r>
                      <a:endParaRPr sz="2000"/>
                    </a:p>
                  </a:txBody>
                  <a:tcPr marT="91425" marB="91425" marR="91425" marL="91425" anchor="ctr"/>
                </a:tc>
                <a:tc>
                  <a:txBody>
                    <a:bodyPr/>
                    <a:lstStyle/>
                    <a:p>
                      <a:pPr indent="0" lvl="0" marL="0" rtl="0" algn="ctr">
                        <a:spcBef>
                          <a:spcPts val="0"/>
                        </a:spcBef>
                        <a:spcAft>
                          <a:spcPts val="0"/>
                        </a:spcAft>
                        <a:buNone/>
                      </a:pPr>
                      <a:r>
                        <a:t/>
                      </a:r>
                      <a:endParaRPr sz="2000"/>
                    </a:p>
                  </a:txBody>
                  <a:tcPr marT="91425" marB="91425" marR="91425" marL="91425" anchor="ctr"/>
                </a:tc>
              </a:tr>
            </a:tbl>
          </a:graphicData>
        </a:graphic>
      </p:graphicFrame>
      <p:pic>
        <p:nvPicPr>
          <p:cNvPr id="174" name="Google Shape;174;p18"/>
          <p:cNvPicPr preferRelativeResize="0"/>
          <p:nvPr/>
        </p:nvPicPr>
        <p:blipFill>
          <a:blip r:embed="rId4">
            <a:alphaModFix/>
          </a:blip>
          <a:stretch>
            <a:fillRect/>
          </a:stretch>
        </p:blipFill>
        <p:spPr>
          <a:xfrm>
            <a:off x="5130025" y="2393875"/>
            <a:ext cx="888400" cy="888400"/>
          </a:xfrm>
          <a:prstGeom prst="rect">
            <a:avLst/>
          </a:prstGeom>
          <a:noFill/>
          <a:ln>
            <a:noFill/>
          </a:ln>
        </p:spPr>
      </p:pic>
      <p:sp>
        <p:nvSpPr>
          <p:cNvPr id="175" name="Google Shape;175;p18"/>
          <p:cNvSpPr txBox="1"/>
          <p:nvPr/>
        </p:nvSpPr>
        <p:spPr>
          <a:xfrm>
            <a:off x="5136500" y="3214825"/>
            <a:ext cx="88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Foundry</a:t>
            </a:r>
            <a:endParaRPr/>
          </a:p>
        </p:txBody>
      </p:sp>
      <p:pic>
        <p:nvPicPr>
          <p:cNvPr id="176" name="Google Shape;176;p18"/>
          <p:cNvPicPr preferRelativeResize="0"/>
          <p:nvPr/>
        </p:nvPicPr>
        <p:blipFill>
          <a:blip r:embed="rId5">
            <a:alphaModFix/>
          </a:blip>
          <a:stretch>
            <a:fillRect/>
          </a:stretch>
        </p:blipFill>
        <p:spPr>
          <a:xfrm>
            <a:off x="6668400" y="2584126"/>
            <a:ext cx="1670555" cy="507900"/>
          </a:xfrm>
          <a:prstGeom prst="rect">
            <a:avLst/>
          </a:prstGeom>
          <a:noFill/>
          <a:ln>
            <a:noFill/>
          </a:ln>
        </p:spPr>
      </p:pic>
      <p:pic>
        <p:nvPicPr>
          <p:cNvPr id="177" name="Google Shape;177;p18"/>
          <p:cNvPicPr preferRelativeResize="0"/>
          <p:nvPr/>
        </p:nvPicPr>
        <p:blipFill>
          <a:blip r:embed="rId6">
            <a:alphaModFix/>
          </a:blip>
          <a:stretch>
            <a:fillRect/>
          </a:stretch>
        </p:blipFill>
        <p:spPr>
          <a:xfrm>
            <a:off x="4572000" y="1539275"/>
            <a:ext cx="2158575" cy="507900"/>
          </a:xfrm>
          <a:prstGeom prst="rect">
            <a:avLst/>
          </a:prstGeom>
          <a:noFill/>
          <a:ln>
            <a:noFill/>
          </a:ln>
        </p:spPr>
      </p:pic>
      <p:pic>
        <p:nvPicPr>
          <p:cNvPr id="178" name="Google Shape;178;p18"/>
          <p:cNvPicPr preferRelativeResize="0"/>
          <p:nvPr/>
        </p:nvPicPr>
        <p:blipFill>
          <a:blip r:embed="rId7">
            <a:alphaModFix/>
          </a:blip>
          <a:stretch>
            <a:fillRect/>
          </a:stretch>
        </p:blipFill>
        <p:spPr>
          <a:xfrm>
            <a:off x="6745775" y="1578425"/>
            <a:ext cx="1598115" cy="429600"/>
          </a:xfrm>
          <a:prstGeom prst="rect">
            <a:avLst/>
          </a:prstGeom>
          <a:noFill/>
          <a:ln>
            <a:noFill/>
          </a:ln>
        </p:spPr>
      </p:pic>
      <p:pic>
        <p:nvPicPr>
          <p:cNvPr id="179" name="Google Shape;179;p18"/>
          <p:cNvPicPr preferRelativeResize="0"/>
          <p:nvPr/>
        </p:nvPicPr>
        <p:blipFill rotWithShape="1">
          <a:blip r:embed="rId8">
            <a:alphaModFix/>
          </a:blip>
          <a:srcRect b="0" l="0" r="0" t="0"/>
          <a:stretch/>
        </p:blipFill>
        <p:spPr>
          <a:xfrm>
            <a:off x="5104023" y="3854378"/>
            <a:ext cx="888399" cy="907726"/>
          </a:xfrm>
          <a:prstGeom prst="rect">
            <a:avLst/>
          </a:prstGeom>
          <a:noFill/>
          <a:ln>
            <a:noFill/>
          </a:ln>
        </p:spPr>
      </p:pic>
      <p:sp>
        <p:nvSpPr>
          <p:cNvPr id="180" name="Google Shape;180;p18"/>
          <p:cNvSpPr/>
          <p:nvPr/>
        </p:nvSpPr>
        <p:spPr>
          <a:xfrm rot="-5400000">
            <a:off x="-840175" y="2595200"/>
            <a:ext cx="3841500" cy="707700"/>
          </a:xfrm>
          <a:prstGeom prst="leftArrow">
            <a:avLst>
              <a:gd fmla="val 50000" name="adj1"/>
              <a:gd fmla="val 50000" name="adj2"/>
            </a:avLst>
          </a:prstGeom>
          <a:solidFill>
            <a:srgbClr val="1998C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Increase in coverage</a:t>
            </a:r>
            <a:endParaRPr>
              <a:solidFill>
                <a:schemeClr val="lt1"/>
              </a:solidFill>
            </a:endParaRPr>
          </a:p>
        </p:txBody>
      </p:sp>
      <p:pic>
        <p:nvPicPr>
          <p:cNvPr id="181" name="Google Shape;181;p18"/>
          <p:cNvPicPr preferRelativeResize="0"/>
          <p:nvPr/>
        </p:nvPicPr>
        <p:blipFill>
          <a:blip r:embed="rId9">
            <a:alphaModFix/>
          </a:blip>
          <a:stretch>
            <a:fillRect/>
          </a:stretch>
        </p:blipFill>
        <p:spPr>
          <a:xfrm>
            <a:off x="6515312" y="4054286"/>
            <a:ext cx="1976713" cy="507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