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82" r:id="rId2"/>
    <p:sldId id="268" r:id="rId3"/>
    <p:sldId id="508" r:id="rId4"/>
    <p:sldId id="477" r:id="rId5"/>
    <p:sldId id="566" r:id="rId6"/>
    <p:sldId id="567" r:id="rId7"/>
    <p:sldId id="568" r:id="rId8"/>
    <p:sldId id="570" r:id="rId9"/>
    <p:sldId id="569" r:id="rId10"/>
    <p:sldId id="571" r:id="rId11"/>
    <p:sldId id="572" r:id="rId12"/>
    <p:sldId id="574" r:id="rId13"/>
    <p:sldId id="573" r:id="rId14"/>
    <p:sldId id="575" r:id="rId15"/>
    <p:sldId id="576" r:id="rId16"/>
    <p:sldId id="577" r:id="rId17"/>
    <p:sldId id="5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njia Zeng" initials="RZ" lastIdx="1" clrIdx="0">
    <p:extLst>
      <p:ext uri="{19B8F6BF-5375-455C-9EA6-DF929625EA0E}">
        <p15:presenceInfo xmlns:p15="http://schemas.microsoft.com/office/powerpoint/2012/main" userId="030374a7f617bc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2F2F2"/>
    <a:srgbClr val="4472C4"/>
    <a:srgbClr val="50632A"/>
    <a:srgbClr val="FFFFFF"/>
    <a:srgbClr val="8FAADC"/>
    <a:srgbClr val="FCD6D6"/>
    <a:srgbClr val="5B9BD5"/>
    <a:srgbClr val="F76902"/>
    <a:srgbClr val="F1D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79437" autoAdjust="0"/>
  </p:normalViewPr>
  <p:slideViewPr>
    <p:cSldViewPr snapToGrid="0">
      <p:cViewPr varScale="1">
        <p:scale>
          <a:sx n="128" d="100"/>
          <a:sy n="128" d="100"/>
        </p:scale>
        <p:origin x="1566" y="12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6A970-EDFB-46BD-A647-5E65DE7E8846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ABEAB-91E7-4067-98A9-B64B0070B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38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ABEAB-91E7-4067-98A9-B64B0070B7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2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90E94-FE6C-6CCA-54CB-467F61A50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C67357-6A49-8603-7895-CAF5673FA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0DE79B-2A32-DE8D-48FB-27174B7F6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57F4CA-22AD-47D1-BA11-A61FF67BA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ABEAB-91E7-4067-98A9-B64B0070B7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1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A6AE4-A740-8A9D-F995-991F5FD65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D9D7B3-9228-969D-E2CC-49A633E9C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FD5421-237F-8F76-FF00-B7A272BC8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F864F-F10E-272F-A63E-7F345A1A4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ABEAB-91E7-4067-98A9-B64B0070B7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21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BC6A6-0E45-0949-D6A6-8ECAC4AD8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32A591-168B-D4BC-5401-B10F5B249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34A9CF-2D01-A28C-685E-2EF1ADD01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696A43-ED31-DA68-D38E-D36DFECA0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ABEAB-91E7-4067-98A9-B64B0070B7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68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49E37-C2B5-500D-3438-860964E57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1AEA220-946F-A2DB-EA21-990E57BE4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325BB4-C5FA-090A-E53C-C08ABE0DB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E565A6-C68F-9856-ABA1-7717EFB18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ABEAB-91E7-4067-98A9-B64B0070B7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0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15DE8-FDC4-2CC0-0F90-357BA3024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768C2D-E37F-0CDD-5558-FD2AF6BB6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8B90D8-295F-A153-C42F-7338834A9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45A0F-D494-7B73-C918-034BAA2AA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ABEAB-91E7-4067-98A9-B64B0070B7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57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C39ED-8FDA-1AFD-1690-E8BDC4C8F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E44399E-6141-4DC7-7A3C-96BBB07526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8E07D5-E957-21D4-FEEE-C1F0D032E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52D7EE-2D43-05CE-7614-58898BD18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ABEAB-91E7-4067-98A9-B64B0070B7F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07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9E09-A0AD-E42E-6019-E006EE820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B4485C-8E63-282E-9397-5177F4CA6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1575E0B-6D25-0317-32BD-FB0269DBE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9FC8BA-0C60-F6E0-B71C-9151D7700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ABEAB-91E7-4067-98A9-B64B0070B7F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56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35000" y="1644650"/>
            <a:ext cx="10922000" cy="1939727"/>
          </a:xfrm>
          <a:prstGeom prst="rect">
            <a:avLst/>
          </a:prstGeom>
        </p:spPr>
        <p:txBody>
          <a:bodyPr/>
          <a:lstStyle>
            <a:lvl1pPr defTabSz="1219169">
              <a:lnSpc>
                <a:spcPct val="90000"/>
              </a:lnSpc>
              <a:defRPr sz="5800" spc="-17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2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35000" y="6080215"/>
            <a:ext cx="10922000" cy="347028"/>
          </a:xfrm>
          <a:prstGeom prst="rect">
            <a:avLst/>
          </a:prstGeom>
        </p:spPr>
        <p:txBody>
          <a:bodyPr/>
          <a:lstStyle>
            <a:lvl1pPr marL="0" indent="0" algn="ctr" defTabSz="396240">
              <a:spcBef>
                <a:spcPts val="0"/>
              </a:spcBef>
              <a:buClrTx/>
              <a:buSzTx/>
              <a:buNone/>
              <a:defRPr sz="168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3492500"/>
            <a:ext cx="10922000" cy="1256176"/>
          </a:xfrm>
          <a:prstGeom prst="rect">
            <a:avLst/>
          </a:prstGeom>
        </p:spPr>
        <p:txBody>
          <a:bodyPr/>
          <a:lstStyle>
            <a:lvl1pPr marL="0" indent="0" algn="ctr" defTabSz="412750">
              <a:spcBef>
                <a:spcPts val="0"/>
              </a:spcBef>
              <a:buClrTx/>
              <a:buSzTx/>
              <a:buNone/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412750">
              <a:spcBef>
                <a:spcPts val="0"/>
              </a:spcBef>
              <a:buClrTx/>
              <a:buSzTx/>
              <a:buNone/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412750">
              <a:spcBef>
                <a:spcPts val="0"/>
              </a:spcBef>
              <a:buClrTx/>
              <a:buSzTx/>
              <a:buNone/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412750">
              <a:spcBef>
                <a:spcPts val="0"/>
              </a:spcBef>
              <a:buClrTx/>
              <a:buSzTx/>
              <a:buNone/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412750">
              <a:spcBef>
                <a:spcPts val="0"/>
              </a:spcBef>
              <a:buClrTx/>
              <a:buSzTx/>
              <a:buNone/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28074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4;p3">
            <a:extLst>
              <a:ext uri="{FF2B5EF4-FFF2-40B4-BE49-F238E27FC236}">
                <a16:creationId xmlns:a16="http://schemas.microsoft.com/office/drawing/2014/main" id="{D67B93F0-9608-BB7D-0302-A10DC298D9B0}"/>
              </a:ext>
            </a:extLst>
          </p:cNvPr>
          <p:cNvSpPr txBox="1">
            <a:spLocks/>
          </p:cNvSpPr>
          <p:nvPr/>
        </p:nvSpPr>
        <p:spPr>
          <a:xfrm>
            <a:off x="0" y="1882542"/>
            <a:ext cx="12192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4400"/>
              <a:buFont typeface="Arial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F7690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V</a:t>
            </a:r>
            <a:r>
              <a:rPr lang="en-US" altLang="zh-CN" sz="4800" b="1" kern="0">
                <a:solidFill>
                  <a:prstClr val="black"/>
                </a:solidFill>
                <a:latin typeface="Raleway"/>
                <a:ea typeface="Raleway"/>
                <a:cs typeface="Raleway"/>
                <a:sym typeface="Raleway"/>
              </a:rPr>
              <a:t>isual</a:t>
            </a: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F7690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urier</a:t>
            </a: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F7690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rompt</a:t>
            </a: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F7690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uning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作者和日期">
            <a:extLst>
              <a:ext uri="{FF2B5EF4-FFF2-40B4-BE49-F238E27FC236}">
                <a16:creationId xmlns:a16="http://schemas.microsoft.com/office/drawing/2014/main" id="{DA9C8CE7-22AF-21FE-D94D-47114BDB2DFF}"/>
              </a:ext>
            </a:extLst>
          </p:cNvPr>
          <p:cNvSpPr txBox="1">
            <a:spLocks/>
          </p:cNvSpPr>
          <p:nvPr/>
        </p:nvSpPr>
        <p:spPr>
          <a:xfrm>
            <a:off x="11092720" y="6510972"/>
            <a:ext cx="1099279" cy="347028"/>
          </a:xfrm>
          <a:prstGeom prst="rect">
            <a:avLst/>
          </a:prstGeom>
        </p:spPr>
        <p:txBody>
          <a:bodyPr/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altLang="zh-CN" sz="1300" b="1">
                <a:solidFill>
                  <a:srgbClr val="595959"/>
                </a:solidFill>
                <a:latin typeface="Raleway" pitchFamily="2" charset="0"/>
                <a:ea typeface="Lato" panose="020F0502020204030203" pitchFamily="34" charset="0"/>
                <a:cs typeface="Lato" panose="020F0502020204030203" pitchFamily="34" charset="0"/>
              </a:rPr>
              <a:t>runjia.tech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aleway" pitchFamily="2" charset="0"/>
              <a:ea typeface="Lato" panose="020F0502020204030203" pitchFamily="34" charset="0"/>
              <a:cs typeface="Lato" panose="020F0502020204030203" pitchFamily="34" charset="0"/>
              <a:sym typeface="Avenir Next Regular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8A5F74E-6AEF-B454-22C7-DF69056DC328}"/>
              </a:ext>
            </a:extLst>
          </p:cNvPr>
          <p:cNvCxnSpPr>
            <a:cxnSpLocks/>
          </p:cNvCxnSpPr>
          <p:nvPr/>
        </p:nvCxnSpPr>
        <p:spPr>
          <a:xfrm>
            <a:off x="1843790" y="2809865"/>
            <a:ext cx="8544394" cy="0"/>
          </a:xfrm>
          <a:prstGeom prst="line">
            <a:avLst/>
          </a:prstGeom>
          <a:ln w="76200">
            <a:solidFill>
              <a:srgbClr val="F76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1BFC0663-F25A-A7D4-0642-A9D1E88D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633" y="3082397"/>
            <a:ext cx="7877332" cy="176037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C5446774-E755-B375-4B24-A3852D0E0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50" y="0"/>
            <a:ext cx="1024890" cy="102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557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9BA30-D93F-8567-7468-6CB4EC80A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4;p3">
            <a:extLst>
              <a:ext uri="{FF2B5EF4-FFF2-40B4-BE49-F238E27FC236}">
                <a16:creationId xmlns:a16="http://schemas.microsoft.com/office/drawing/2014/main" id="{77B29A28-9CC4-BBF0-0D18-CFE36997D62F}"/>
              </a:ext>
            </a:extLst>
          </p:cNvPr>
          <p:cNvSpPr txBox="1">
            <a:spLocks/>
          </p:cNvSpPr>
          <p:nvPr/>
        </p:nvSpPr>
        <p:spPr>
          <a:xfrm>
            <a:off x="0" y="-35080"/>
            <a:ext cx="82753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sz="2000" b="1" kern="0">
                <a:latin typeface="Raleway"/>
                <a:ea typeface="Raleway"/>
                <a:cs typeface="Raleway"/>
                <a:sym typeface="Raleway"/>
              </a:rPr>
              <a:t>3. Main Results</a:t>
            </a:r>
          </a:p>
        </p:txBody>
      </p:sp>
      <p:sp>
        <p:nvSpPr>
          <p:cNvPr id="2" name="作者和日期">
            <a:extLst>
              <a:ext uri="{FF2B5EF4-FFF2-40B4-BE49-F238E27FC236}">
                <a16:creationId xmlns:a16="http://schemas.microsoft.com/office/drawing/2014/main" id="{BB9F018B-7F61-AA78-34DB-4084E70108D6}"/>
              </a:ext>
            </a:extLst>
          </p:cNvPr>
          <p:cNvSpPr txBox="1">
            <a:spLocks/>
          </p:cNvSpPr>
          <p:nvPr/>
        </p:nvSpPr>
        <p:spPr>
          <a:xfrm>
            <a:off x="11092720" y="6510972"/>
            <a:ext cx="1099279" cy="347028"/>
          </a:xfrm>
          <a:prstGeom prst="rect">
            <a:avLst/>
          </a:prstGeom>
        </p:spPr>
        <p:txBody>
          <a:bodyPr/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altLang="zh-CN" sz="1300" b="1">
                <a:solidFill>
                  <a:srgbClr val="595959"/>
                </a:solidFill>
                <a:latin typeface="Raleway" pitchFamily="2" charset="0"/>
                <a:ea typeface="Lato" panose="020F0502020204030203" pitchFamily="34" charset="0"/>
                <a:cs typeface="Lato" panose="020F0502020204030203" pitchFamily="34" charset="0"/>
              </a:rPr>
              <a:t>runjia.tech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aleway" pitchFamily="2" charset="0"/>
              <a:ea typeface="Lato" panose="020F0502020204030203" pitchFamily="34" charset="0"/>
              <a:cs typeface="Lato" panose="020F0502020204030203" pitchFamily="34" charset="0"/>
              <a:sym typeface="Avenir Next Regular"/>
            </a:endParaRPr>
          </a:p>
        </p:txBody>
      </p:sp>
      <p:sp>
        <p:nvSpPr>
          <p:cNvPr id="9" name="Google Shape;116;p3">
            <a:extLst>
              <a:ext uri="{FF2B5EF4-FFF2-40B4-BE49-F238E27FC236}">
                <a16:creationId xmlns:a16="http://schemas.microsoft.com/office/drawing/2014/main" id="{B4548332-044A-8E65-CA99-C86A584DBF79}"/>
              </a:ext>
            </a:extLst>
          </p:cNvPr>
          <p:cNvSpPr txBox="1"/>
          <p:nvPr/>
        </p:nvSpPr>
        <p:spPr>
          <a:xfrm>
            <a:off x="0" y="364989"/>
            <a:ext cx="11906250" cy="169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>
              <a:lnSpc>
                <a:spcPct val="130000"/>
              </a:lnSpc>
              <a:buClr>
                <a:srgbClr val="595959"/>
              </a:buClr>
              <a:buSzPct val="100000"/>
              <a:buFont typeface="Lato"/>
              <a:buChar char="●"/>
            </a:pPr>
            <a:endParaRPr lang="en-US" altLang="zh-CN" sz="2400" b="1" kern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B96FF1-2797-D31A-1719-63E2BE792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5" y="894615"/>
            <a:ext cx="10924280" cy="506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013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6D681-BDE2-C5B4-8F89-E5888F5E6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BCC0F2-CE0C-2D7B-2F70-4BB6978EF76B}"/>
              </a:ext>
            </a:extLst>
          </p:cNvPr>
          <p:cNvSpPr txBox="1"/>
          <p:nvPr/>
        </p:nvSpPr>
        <p:spPr>
          <a:xfrm>
            <a:off x="0" y="2595085"/>
            <a:ext cx="12192000" cy="166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4000" b="1" kern="0">
                <a:solidFill>
                  <a:prstClr val="black"/>
                </a:solidFill>
                <a:latin typeface="Raleway"/>
                <a:ea typeface="得意黑" pitchFamily="2" charset="-122"/>
                <a:sym typeface="Raleway"/>
              </a:rPr>
              <a:t>Study of Optimization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3200" b="1" kern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A126FA-5964-A4A6-2EB5-B8B372AF8D20}"/>
              </a:ext>
            </a:extLst>
          </p:cNvPr>
          <p:cNvSpPr/>
          <p:nvPr/>
        </p:nvSpPr>
        <p:spPr>
          <a:xfrm>
            <a:off x="3462338" y="3471861"/>
            <a:ext cx="5334000" cy="14110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作者和日期">
            <a:extLst>
              <a:ext uri="{FF2B5EF4-FFF2-40B4-BE49-F238E27FC236}">
                <a16:creationId xmlns:a16="http://schemas.microsoft.com/office/drawing/2014/main" id="{2BF0C8B6-C559-09E4-580A-2166F463E3E2}"/>
              </a:ext>
            </a:extLst>
          </p:cNvPr>
          <p:cNvSpPr txBox="1">
            <a:spLocks/>
          </p:cNvSpPr>
          <p:nvPr/>
        </p:nvSpPr>
        <p:spPr>
          <a:xfrm>
            <a:off x="11092720" y="6510972"/>
            <a:ext cx="1099279" cy="347028"/>
          </a:xfrm>
          <a:prstGeom prst="rect">
            <a:avLst/>
          </a:prstGeom>
        </p:spPr>
        <p:txBody>
          <a:bodyPr/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altLang="zh-CN" sz="1300" b="1">
                <a:solidFill>
                  <a:srgbClr val="595959"/>
                </a:solidFill>
                <a:latin typeface="Raleway" pitchFamily="2" charset="0"/>
                <a:ea typeface="Lato" panose="020F0502020204030203" pitchFamily="34" charset="0"/>
                <a:cs typeface="Lato" panose="020F0502020204030203" pitchFamily="34" charset="0"/>
              </a:rPr>
              <a:t>runjia.tech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aleway" pitchFamily="2" charset="0"/>
              <a:ea typeface="Lato" panose="020F0502020204030203" pitchFamily="34" charset="0"/>
              <a:cs typeface="Lato" panose="020F0502020204030203" pitchFamily="34" charset="0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060930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69312-0634-DD0E-5BD4-959442F60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4;p3">
            <a:extLst>
              <a:ext uri="{FF2B5EF4-FFF2-40B4-BE49-F238E27FC236}">
                <a16:creationId xmlns:a16="http://schemas.microsoft.com/office/drawing/2014/main" id="{298BEE5E-BACE-1FCA-A69D-12E452746C7C}"/>
              </a:ext>
            </a:extLst>
          </p:cNvPr>
          <p:cNvSpPr txBox="1">
            <a:spLocks/>
          </p:cNvSpPr>
          <p:nvPr/>
        </p:nvSpPr>
        <p:spPr>
          <a:xfrm>
            <a:off x="0" y="-35080"/>
            <a:ext cx="82753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sz="2000" b="1" kern="0">
                <a:latin typeface="Raleway"/>
                <a:ea typeface="Raleway"/>
                <a:cs typeface="Raleway"/>
                <a:sym typeface="Raleway"/>
              </a:rPr>
              <a:t>4. Study of Optimization</a:t>
            </a:r>
          </a:p>
        </p:txBody>
      </p:sp>
      <p:sp>
        <p:nvSpPr>
          <p:cNvPr id="2" name="作者和日期">
            <a:extLst>
              <a:ext uri="{FF2B5EF4-FFF2-40B4-BE49-F238E27FC236}">
                <a16:creationId xmlns:a16="http://schemas.microsoft.com/office/drawing/2014/main" id="{4B9BF942-217C-5215-8B33-A3EEB45A4F45}"/>
              </a:ext>
            </a:extLst>
          </p:cNvPr>
          <p:cNvSpPr txBox="1">
            <a:spLocks/>
          </p:cNvSpPr>
          <p:nvPr/>
        </p:nvSpPr>
        <p:spPr>
          <a:xfrm>
            <a:off x="11092720" y="6510972"/>
            <a:ext cx="1099279" cy="347028"/>
          </a:xfrm>
          <a:prstGeom prst="rect">
            <a:avLst/>
          </a:prstGeom>
        </p:spPr>
        <p:txBody>
          <a:bodyPr/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altLang="zh-CN" sz="1300" b="1">
                <a:solidFill>
                  <a:srgbClr val="595959"/>
                </a:solidFill>
                <a:latin typeface="Raleway" pitchFamily="2" charset="0"/>
                <a:ea typeface="Lato" panose="020F0502020204030203" pitchFamily="34" charset="0"/>
                <a:cs typeface="Lato" panose="020F0502020204030203" pitchFamily="34" charset="0"/>
              </a:rPr>
              <a:t>runjia.tech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aleway" pitchFamily="2" charset="0"/>
              <a:ea typeface="Lato" panose="020F0502020204030203" pitchFamily="34" charset="0"/>
              <a:cs typeface="Lato" panose="020F0502020204030203" pitchFamily="34" charset="0"/>
              <a:sym typeface="Avenir Next Regular"/>
            </a:endParaRPr>
          </a:p>
        </p:txBody>
      </p:sp>
      <p:sp>
        <p:nvSpPr>
          <p:cNvPr id="9" name="Google Shape;116;p3">
            <a:extLst>
              <a:ext uri="{FF2B5EF4-FFF2-40B4-BE49-F238E27FC236}">
                <a16:creationId xmlns:a16="http://schemas.microsoft.com/office/drawing/2014/main" id="{2DDCF690-39A2-E023-5F39-F3C724C89DF5}"/>
              </a:ext>
            </a:extLst>
          </p:cNvPr>
          <p:cNvSpPr txBox="1"/>
          <p:nvPr/>
        </p:nvSpPr>
        <p:spPr>
          <a:xfrm>
            <a:off x="0" y="364989"/>
            <a:ext cx="11906250" cy="169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>
              <a:lnSpc>
                <a:spcPct val="130000"/>
              </a:lnSpc>
              <a:buClr>
                <a:srgbClr val="595959"/>
              </a:buClr>
              <a:buSzPct val="100000"/>
              <a:buFont typeface="Lato"/>
              <a:buChar char="●"/>
            </a:pPr>
            <a:endParaRPr lang="en-US" altLang="zh-CN" sz="2400" b="1" kern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02B111-A1C3-4230-44B2-218E689D9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512" y="1211194"/>
            <a:ext cx="8131226" cy="48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179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DA746-B392-E2C0-2D31-F21643FA7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AEC695-0C07-A434-4C43-D39E353F39C7}"/>
              </a:ext>
            </a:extLst>
          </p:cNvPr>
          <p:cNvSpPr txBox="1"/>
          <p:nvPr/>
        </p:nvSpPr>
        <p:spPr>
          <a:xfrm>
            <a:off x="0" y="2595085"/>
            <a:ext cx="12192000" cy="166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4000" b="1" kern="0">
                <a:solidFill>
                  <a:prstClr val="black"/>
                </a:solidFill>
                <a:latin typeface="Raleway"/>
                <a:ea typeface="得意黑" pitchFamily="2" charset="-122"/>
                <a:sym typeface="Raleway"/>
              </a:rPr>
              <a:t>Study of Interpretability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3200" b="1" kern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113F44-DBFB-503F-4AEB-3CA2FA263087}"/>
              </a:ext>
            </a:extLst>
          </p:cNvPr>
          <p:cNvSpPr/>
          <p:nvPr/>
        </p:nvSpPr>
        <p:spPr>
          <a:xfrm>
            <a:off x="3157537" y="3471861"/>
            <a:ext cx="5881687" cy="14110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作者和日期">
            <a:extLst>
              <a:ext uri="{FF2B5EF4-FFF2-40B4-BE49-F238E27FC236}">
                <a16:creationId xmlns:a16="http://schemas.microsoft.com/office/drawing/2014/main" id="{7995C76C-D6A6-24B3-8FD8-18EA9CD50920}"/>
              </a:ext>
            </a:extLst>
          </p:cNvPr>
          <p:cNvSpPr txBox="1">
            <a:spLocks/>
          </p:cNvSpPr>
          <p:nvPr/>
        </p:nvSpPr>
        <p:spPr>
          <a:xfrm>
            <a:off x="11092720" y="6510972"/>
            <a:ext cx="1099279" cy="347028"/>
          </a:xfrm>
          <a:prstGeom prst="rect">
            <a:avLst/>
          </a:prstGeom>
        </p:spPr>
        <p:txBody>
          <a:bodyPr/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altLang="zh-CN" sz="1300" b="1">
                <a:solidFill>
                  <a:srgbClr val="595959"/>
                </a:solidFill>
                <a:latin typeface="Raleway" pitchFamily="2" charset="0"/>
                <a:ea typeface="Lato" panose="020F0502020204030203" pitchFamily="34" charset="0"/>
                <a:cs typeface="Lato" panose="020F0502020204030203" pitchFamily="34" charset="0"/>
              </a:rPr>
              <a:t>runjia.tech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aleway" pitchFamily="2" charset="0"/>
              <a:ea typeface="Lato" panose="020F0502020204030203" pitchFamily="34" charset="0"/>
              <a:cs typeface="Lato" panose="020F0502020204030203" pitchFamily="34" charset="0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893326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24FE8-D317-020F-A456-E56B92C4D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5321F60-8217-7675-EC57-9C162168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355"/>
          <a:stretch/>
        </p:blipFill>
        <p:spPr>
          <a:xfrm>
            <a:off x="6322144" y="2218545"/>
            <a:ext cx="5770600" cy="2209010"/>
          </a:xfrm>
          <a:prstGeom prst="rect">
            <a:avLst/>
          </a:prstGeom>
        </p:spPr>
      </p:pic>
      <p:sp>
        <p:nvSpPr>
          <p:cNvPr id="7" name="Google Shape;114;p3">
            <a:extLst>
              <a:ext uri="{FF2B5EF4-FFF2-40B4-BE49-F238E27FC236}">
                <a16:creationId xmlns:a16="http://schemas.microsoft.com/office/drawing/2014/main" id="{3A029494-AA21-9A84-524B-F214E3B9D619}"/>
              </a:ext>
            </a:extLst>
          </p:cNvPr>
          <p:cNvSpPr txBox="1">
            <a:spLocks/>
          </p:cNvSpPr>
          <p:nvPr/>
        </p:nvSpPr>
        <p:spPr>
          <a:xfrm>
            <a:off x="0" y="-35080"/>
            <a:ext cx="82753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sz="2000" b="1" kern="0">
                <a:latin typeface="Raleway"/>
                <a:ea typeface="Raleway"/>
                <a:cs typeface="Raleway"/>
                <a:sym typeface="Raleway"/>
              </a:rPr>
              <a:t>5. Study of Interpretability</a:t>
            </a:r>
          </a:p>
        </p:txBody>
      </p:sp>
      <p:sp>
        <p:nvSpPr>
          <p:cNvPr id="2" name="作者和日期">
            <a:extLst>
              <a:ext uri="{FF2B5EF4-FFF2-40B4-BE49-F238E27FC236}">
                <a16:creationId xmlns:a16="http://schemas.microsoft.com/office/drawing/2014/main" id="{CD794A72-C963-0A68-4265-AA23331C967D}"/>
              </a:ext>
            </a:extLst>
          </p:cNvPr>
          <p:cNvSpPr txBox="1">
            <a:spLocks/>
          </p:cNvSpPr>
          <p:nvPr/>
        </p:nvSpPr>
        <p:spPr>
          <a:xfrm>
            <a:off x="11092720" y="6510972"/>
            <a:ext cx="1099279" cy="347028"/>
          </a:xfrm>
          <a:prstGeom prst="rect">
            <a:avLst/>
          </a:prstGeom>
        </p:spPr>
        <p:txBody>
          <a:bodyPr/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altLang="zh-CN" sz="1300" b="1">
                <a:solidFill>
                  <a:srgbClr val="595959"/>
                </a:solidFill>
                <a:latin typeface="Raleway" pitchFamily="2" charset="0"/>
                <a:ea typeface="Lato" panose="020F0502020204030203" pitchFamily="34" charset="0"/>
                <a:cs typeface="Lato" panose="020F0502020204030203" pitchFamily="34" charset="0"/>
              </a:rPr>
              <a:t>runjia.tech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aleway" pitchFamily="2" charset="0"/>
              <a:ea typeface="Lato" panose="020F0502020204030203" pitchFamily="34" charset="0"/>
              <a:cs typeface="Lato" panose="020F0502020204030203" pitchFamily="34" charset="0"/>
              <a:sym typeface="Avenir Next Regular"/>
            </a:endParaRPr>
          </a:p>
        </p:txBody>
      </p:sp>
      <p:sp>
        <p:nvSpPr>
          <p:cNvPr id="9" name="Google Shape;116;p3">
            <a:extLst>
              <a:ext uri="{FF2B5EF4-FFF2-40B4-BE49-F238E27FC236}">
                <a16:creationId xmlns:a16="http://schemas.microsoft.com/office/drawing/2014/main" id="{82C55E21-A1CE-6FA6-553C-62A26BEA9EE7}"/>
              </a:ext>
            </a:extLst>
          </p:cNvPr>
          <p:cNvSpPr txBox="1"/>
          <p:nvPr/>
        </p:nvSpPr>
        <p:spPr>
          <a:xfrm>
            <a:off x="0" y="364989"/>
            <a:ext cx="11906250" cy="169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>
              <a:lnSpc>
                <a:spcPct val="130000"/>
              </a:lnSpc>
              <a:buClr>
                <a:srgbClr val="595959"/>
              </a:buClr>
              <a:buSzPct val="100000"/>
              <a:buFont typeface="Lato"/>
              <a:buChar char="●"/>
            </a:pPr>
            <a:endParaRPr lang="en-US" altLang="zh-CN" sz="2400" b="1" kern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212127-3E76-DEF4-7BDD-302FAE2850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3552"/>
          <a:stretch/>
        </p:blipFill>
        <p:spPr>
          <a:xfrm>
            <a:off x="511695" y="1211194"/>
            <a:ext cx="6100374" cy="46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385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ECF79-7833-440D-A3E8-9C365D72B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1230F1-28BE-3DBC-B783-0DA1DFBE6593}"/>
              </a:ext>
            </a:extLst>
          </p:cNvPr>
          <p:cNvSpPr txBox="1"/>
          <p:nvPr/>
        </p:nvSpPr>
        <p:spPr>
          <a:xfrm>
            <a:off x="0" y="2595085"/>
            <a:ext cx="12192000" cy="166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4000" b="1" kern="0">
                <a:solidFill>
                  <a:prstClr val="black"/>
                </a:solidFill>
                <a:latin typeface="Raleway"/>
                <a:ea typeface="得意黑" pitchFamily="2" charset="-122"/>
                <a:sym typeface="Raleway"/>
              </a:rPr>
              <a:t>Conclusion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3200" b="1" kern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8DC725-6A89-50D8-2628-677C7963B650}"/>
              </a:ext>
            </a:extLst>
          </p:cNvPr>
          <p:cNvSpPr/>
          <p:nvPr/>
        </p:nvSpPr>
        <p:spPr>
          <a:xfrm>
            <a:off x="4759326" y="3471861"/>
            <a:ext cx="2686050" cy="14110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作者和日期">
            <a:extLst>
              <a:ext uri="{FF2B5EF4-FFF2-40B4-BE49-F238E27FC236}">
                <a16:creationId xmlns:a16="http://schemas.microsoft.com/office/drawing/2014/main" id="{43B4B9B7-41D1-5E6D-DE29-4D149897B987}"/>
              </a:ext>
            </a:extLst>
          </p:cNvPr>
          <p:cNvSpPr txBox="1">
            <a:spLocks/>
          </p:cNvSpPr>
          <p:nvPr/>
        </p:nvSpPr>
        <p:spPr>
          <a:xfrm>
            <a:off x="11092720" y="6510972"/>
            <a:ext cx="1099279" cy="347028"/>
          </a:xfrm>
          <a:prstGeom prst="rect">
            <a:avLst/>
          </a:prstGeom>
        </p:spPr>
        <p:txBody>
          <a:bodyPr/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altLang="zh-CN" sz="1300" b="1">
                <a:solidFill>
                  <a:srgbClr val="595959"/>
                </a:solidFill>
                <a:latin typeface="Raleway" pitchFamily="2" charset="0"/>
                <a:ea typeface="Lato" panose="020F0502020204030203" pitchFamily="34" charset="0"/>
                <a:cs typeface="Lato" panose="020F0502020204030203" pitchFamily="34" charset="0"/>
              </a:rPr>
              <a:t>runjia.tech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aleway" pitchFamily="2" charset="0"/>
              <a:ea typeface="Lato" panose="020F0502020204030203" pitchFamily="34" charset="0"/>
              <a:cs typeface="Lato" panose="020F0502020204030203" pitchFamily="34" charset="0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635931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673CD-4EC7-A96D-619F-734333E4E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6;p3">
            <a:extLst>
              <a:ext uri="{FF2B5EF4-FFF2-40B4-BE49-F238E27FC236}">
                <a16:creationId xmlns:a16="http://schemas.microsoft.com/office/drawing/2014/main" id="{7866CACB-ED5E-2BB0-7A5A-A538C898214D}"/>
              </a:ext>
            </a:extLst>
          </p:cNvPr>
          <p:cNvSpPr txBox="1"/>
          <p:nvPr/>
        </p:nvSpPr>
        <p:spPr>
          <a:xfrm>
            <a:off x="0" y="364989"/>
            <a:ext cx="11906250" cy="628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>
              <a:lnSpc>
                <a:spcPct val="130000"/>
              </a:lnSpc>
              <a:buClr>
                <a:srgbClr val="595959"/>
              </a:buClr>
              <a:buSzPct val="100000"/>
              <a:buFont typeface="Lato"/>
              <a:buChar char="●"/>
            </a:pPr>
            <a:r>
              <a:rPr lang="en-US" altLang="zh-CN" sz="2400" b="1" kern="0">
                <a:solidFill>
                  <a:srgbClr val="F76902"/>
                </a:solidFill>
                <a:latin typeface="Lato"/>
                <a:ea typeface="Lato"/>
                <a:cs typeface="Lato"/>
                <a:sym typeface="Lato"/>
              </a:rPr>
              <a:t>Simplicity</a:t>
            </a:r>
            <a:endParaRPr lang="en-US" altLang="zh-CN" sz="2400" b="1" kern="0" dirty="0">
              <a:solidFill>
                <a:srgbClr val="F76902"/>
              </a:solidFill>
              <a:latin typeface="Lato"/>
              <a:ea typeface="Lato"/>
              <a:cs typeface="Lato"/>
              <a:sym typeface="Lato"/>
            </a:endParaRPr>
          </a:p>
          <a:p>
            <a:pPr marL="584200" lvl="1">
              <a:lnSpc>
                <a:spcPct val="130000"/>
              </a:lnSpc>
              <a:buClr>
                <a:srgbClr val="595959"/>
              </a:buClr>
              <a:buSzPct val="100000"/>
            </a:pPr>
            <a:r>
              <a:rPr lang="en-US" altLang="zh-CN" sz="2400" b="1" kern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Integrating spatial and frequency domain information through an intuitive yet effective design.</a:t>
            </a:r>
          </a:p>
          <a:p>
            <a:pPr marL="584200" lvl="1">
              <a:lnSpc>
                <a:spcPct val="130000"/>
              </a:lnSpc>
              <a:buClr>
                <a:srgbClr val="595959"/>
              </a:buClr>
              <a:buSzPct val="100000"/>
            </a:pPr>
            <a:endParaRPr lang="en-US" altLang="zh-CN" sz="2400" b="1" kern="0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330200">
              <a:lnSpc>
                <a:spcPct val="130000"/>
              </a:lnSpc>
              <a:buClr>
                <a:srgbClr val="595959"/>
              </a:buClr>
              <a:buSzPct val="100000"/>
              <a:buFont typeface="Lato"/>
              <a:buChar char="●"/>
            </a:pPr>
            <a:r>
              <a:rPr lang="en-US" altLang="zh-CN" sz="2400" b="1" kern="0">
                <a:solidFill>
                  <a:srgbClr val="F76902"/>
                </a:solidFill>
                <a:latin typeface="Lato"/>
                <a:ea typeface="Lato"/>
                <a:cs typeface="Lato"/>
                <a:sym typeface="Lato"/>
              </a:rPr>
              <a:t>Generality</a:t>
            </a:r>
            <a:endParaRPr lang="en-US" altLang="zh-CN" sz="2400" b="1" kern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584200" lvl="1">
              <a:lnSpc>
                <a:spcPct val="130000"/>
              </a:lnSpc>
              <a:buClr>
                <a:srgbClr val="595959"/>
              </a:buClr>
              <a:buSzPct val="100000"/>
            </a:pPr>
            <a:r>
              <a:rPr lang="en-US" sz="2400" b="1" kern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/>
                <a:cs typeface="Lato"/>
              </a:rPr>
              <a:t>Demonstrating generality across datasets with varying disparities while ensuring powerful performance.</a:t>
            </a:r>
          </a:p>
          <a:p>
            <a:pPr marL="584200" lvl="1">
              <a:lnSpc>
                <a:spcPct val="130000"/>
              </a:lnSpc>
              <a:buClr>
                <a:srgbClr val="595959"/>
              </a:buClr>
              <a:buSzPct val="100000"/>
            </a:pPr>
            <a:endParaRPr lang="en-US" altLang="zh-CN" sz="2400" b="1" kern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330200">
              <a:lnSpc>
                <a:spcPct val="130000"/>
              </a:lnSpc>
              <a:buClr>
                <a:srgbClr val="595959"/>
              </a:buClr>
              <a:buSzPct val="100000"/>
              <a:buFont typeface="Lato"/>
              <a:buChar char="●"/>
            </a:pPr>
            <a:r>
              <a:rPr lang="en-US" altLang="zh-CN" sz="2400" b="1" kern="0">
                <a:solidFill>
                  <a:srgbClr val="F76902"/>
                </a:solidFill>
                <a:latin typeface="Lato"/>
                <a:ea typeface="Lato"/>
                <a:cs typeface="Lato"/>
                <a:sym typeface="Lato"/>
              </a:rPr>
              <a:t>Interpretability</a:t>
            </a:r>
            <a:endParaRPr lang="en-US" altLang="zh-CN" sz="2400" b="1" kern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584200" lvl="1">
              <a:lnSpc>
                <a:spcPct val="130000"/>
              </a:lnSpc>
              <a:buClr>
                <a:srgbClr val="595959"/>
              </a:buClr>
              <a:buSzPct val="100000"/>
            </a:pPr>
            <a:r>
              <a:rPr lang="en-US" altLang="zh-CN" sz="2400" b="1" kern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/>
                <a:cs typeface="Lato"/>
              </a:rPr>
              <a:t>Thoroughly investigating the associations between learnable prompts and frozen</a:t>
            </a:r>
          </a:p>
          <a:p>
            <a:pPr marL="584200" lvl="1">
              <a:lnSpc>
                <a:spcPct val="130000"/>
              </a:lnSpc>
              <a:buClr>
                <a:srgbClr val="595959"/>
              </a:buClr>
              <a:buSzPct val="100000"/>
            </a:pPr>
            <a:r>
              <a:rPr lang="en-US" altLang="zh-CN" sz="2400" b="1" kern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/>
                <a:cs typeface="Lato"/>
              </a:rPr>
              <a:t>embeddings to elucidate our generality.</a:t>
            </a:r>
            <a:endParaRPr lang="en-US" altLang="zh-CN" sz="2200" b="1" kern="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14;p3">
            <a:extLst>
              <a:ext uri="{FF2B5EF4-FFF2-40B4-BE49-F238E27FC236}">
                <a16:creationId xmlns:a16="http://schemas.microsoft.com/office/drawing/2014/main" id="{6671417E-5D22-37B1-8F60-B02248F18573}"/>
              </a:ext>
            </a:extLst>
          </p:cNvPr>
          <p:cNvSpPr txBox="1">
            <a:spLocks/>
          </p:cNvSpPr>
          <p:nvPr/>
        </p:nvSpPr>
        <p:spPr>
          <a:xfrm>
            <a:off x="0" y="-35080"/>
            <a:ext cx="82753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sz="2000" b="1" kern="0">
                <a:latin typeface="Raleway"/>
                <a:ea typeface="Raleway"/>
                <a:cs typeface="Raleway"/>
                <a:sym typeface="Raleway"/>
              </a:rPr>
              <a:t>6. Conclusion</a:t>
            </a:r>
          </a:p>
        </p:txBody>
      </p:sp>
      <p:sp>
        <p:nvSpPr>
          <p:cNvPr id="2" name="作者和日期">
            <a:extLst>
              <a:ext uri="{FF2B5EF4-FFF2-40B4-BE49-F238E27FC236}">
                <a16:creationId xmlns:a16="http://schemas.microsoft.com/office/drawing/2014/main" id="{AF2C8F76-9068-AA4F-CE82-6F6890F1F37C}"/>
              </a:ext>
            </a:extLst>
          </p:cNvPr>
          <p:cNvSpPr txBox="1">
            <a:spLocks/>
          </p:cNvSpPr>
          <p:nvPr/>
        </p:nvSpPr>
        <p:spPr>
          <a:xfrm>
            <a:off x="11092720" y="6510972"/>
            <a:ext cx="1099279" cy="347028"/>
          </a:xfrm>
          <a:prstGeom prst="rect">
            <a:avLst/>
          </a:prstGeom>
        </p:spPr>
        <p:txBody>
          <a:bodyPr/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altLang="zh-CN" sz="1300" b="1">
                <a:solidFill>
                  <a:srgbClr val="595959"/>
                </a:solidFill>
                <a:latin typeface="Raleway" pitchFamily="2" charset="0"/>
                <a:ea typeface="Lato" panose="020F0502020204030203" pitchFamily="34" charset="0"/>
                <a:cs typeface="Lato" panose="020F0502020204030203" pitchFamily="34" charset="0"/>
              </a:rPr>
              <a:t>runjia.tech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aleway" pitchFamily="2" charset="0"/>
              <a:ea typeface="Lato" panose="020F0502020204030203" pitchFamily="34" charset="0"/>
              <a:cs typeface="Lato" panose="020F0502020204030203" pitchFamily="34" charset="0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2903550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62719-AEDC-64A4-A662-B5C3D1316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D9FECD-DB39-124E-4D87-2E4BF56BEDB8}"/>
              </a:ext>
            </a:extLst>
          </p:cNvPr>
          <p:cNvSpPr txBox="1"/>
          <p:nvPr/>
        </p:nvSpPr>
        <p:spPr>
          <a:xfrm>
            <a:off x="0" y="2595085"/>
            <a:ext cx="12192000" cy="166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4000" b="1" kern="0">
                <a:solidFill>
                  <a:prstClr val="black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lang="en-US" altLang="zh-CN" sz="2400" b="1" kern="0">
              <a:latin typeface="Raleway"/>
              <a:ea typeface="Raleway"/>
              <a:cs typeface="Raleway"/>
              <a:sym typeface="Raleway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3200" b="1" kern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DDD0D9-A073-7ED2-0BB9-D8521F198036}"/>
              </a:ext>
            </a:extLst>
          </p:cNvPr>
          <p:cNvSpPr/>
          <p:nvPr/>
        </p:nvSpPr>
        <p:spPr>
          <a:xfrm>
            <a:off x="4547711" y="3497580"/>
            <a:ext cx="3177064" cy="14110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作者和日期">
            <a:extLst>
              <a:ext uri="{FF2B5EF4-FFF2-40B4-BE49-F238E27FC236}">
                <a16:creationId xmlns:a16="http://schemas.microsoft.com/office/drawing/2014/main" id="{D17C75FF-DFF2-234D-3193-07A63024B660}"/>
              </a:ext>
            </a:extLst>
          </p:cNvPr>
          <p:cNvSpPr txBox="1">
            <a:spLocks/>
          </p:cNvSpPr>
          <p:nvPr/>
        </p:nvSpPr>
        <p:spPr>
          <a:xfrm>
            <a:off x="11092720" y="6510972"/>
            <a:ext cx="1099279" cy="347028"/>
          </a:xfrm>
          <a:prstGeom prst="rect">
            <a:avLst/>
          </a:prstGeom>
        </p:spPr>
        <p:txBody>
          <a:bodyPr/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altLang="zh-CN" sz="1300" b="1">
                <a:solidFill>
                  <a:srgbClr val="595959"/>
                </a:solidFill>
                <a:latin typeface="Raleway" pitchFamily="2" charset="0"/>
                <a:ea typeface="Lato" panose="020F0502020204030203" pitchFamily="34" charset="0"/>
                <a:cs typeface="Lato" panose="020F0502020204030203" pitchFamily="34" charset="0"/>
              </a:rPr>
              <a:t>runjia.tech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aleway" pitchFamily="2" charset="0"/>
              <a:ea typeface="Lato" panose="020F0502020204030203" pitchFamily="34" charset="0"/>
              <a:cs typeface="Lato" panose="020F0502020204030203" pitchFamily="34" charset="0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94095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40C593-469B-B2CC-F728-5DBE482EEDD0}"/>
              </a:ext>
            </a:extLst>
          </p:cNvPr>
          <p:cNvSpPr txBox="1"/>
          <p:nvPr/>
        </p:nvSpPr>
        <p:spPr>
          <a:xfrm>
            <a:off x="292100" y="923289"/>
            <a:ext cx="8109912" cy="6284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4000" b="1" kern="0">
                <a:solidFill>
                  <a:prstClr val="black"/>
                </a:solidFill>
                <a:latin typeface="Raleway"/>
                <a:ea typeface="得意黑" pitchFamily="2" charset="-122"/>
                <a:sym typeface="Raleway"/>
              </a:rPr>
              <a:t>Introduction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Raleway" pitchFamily="2" charset="0"/>
              <a:ea typeface="得意黑" pitchFamily="2" charset="-122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4000" b="1" kern="0">
                <a:latin typeface="Raleway"/>
                <a:ea typeface="Raleway"/>
                <a:cs typeface="Raleway"/>
                <a:sym typeface="Raleway"/>
              </a:rPr>
              <a:t>Visual Fourier Prompt Tuning</a:t>
            </a:r>
            <a:endParaRPr lang="en-US" altLang="zh-CN" sz="2800" b="1" kern="0">
              <a:solidFill>
                <a:schemeClr val="tx1">
                  <a:lumMod val="50000"/>
                  <a:lumOff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4000" b="1" kern="0">
                <a:latin typeface="Raleway"/>
                <a:ea typeface="Raleway"/>
                <a:cs typeface="Raleway"/>
                <a:sym typeface="Raleway"/>
              </a:rPr>
              <a:t>Main Results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4000" b="1" kern="0">
                <a:latin typeface="Raleway"/>
                <a:ea typeface="Raleway"/>
                <a:cs typeface="Raleway"/>
                <a:sym typeface="Raleway"/>
              </a:rPr>
              <a:t>Study of Optimization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4000" b="1" kern="0">
                <a:latin typeface="Raleway"/>
                <a:ea typeface="Raleway"/>
                <a:cs typeface="Raleway"/>
                <a:sym typeface="Raleway"/>
              </a:rPr>
              <a:t>Study of Interpretability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4000" b="1" kern="0">
                <a:latin typeface="Raleway"/>
                <a:ea typeface="Raleway"/>
                <a:cs typeface="Raleway"/>
                <a:sym typeface="Raleway"/>
              </a:rPr>
              <a:t>Conclusion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3200" b="1" kern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Google Shape;114;p3">
            <a:extLst>
              <a:ext uri="{FF2B5EF4-FFF2-40B4-BE49-F238E27FC236}">
                <a16:creationId xmlns:a16="http://schemas.microsoft.com/office/drawing/2014/main" id="{D67B93F0-9608-BB7D-0302-A10DC298D9B0}"/>
              </a:ext>
            </a:extLst>
          </p:cNvPr>
          <p:cNvSpPr txBox="1">
            <a:spLocks/>
          </p:cNvSpPr>
          <p:nvPr/>
        </p:nvSpPr>
        <p:spPr>
          <a:xfrm>
            <a:off x="90170" y="0"/>
            <a:ext cx="30734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44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kumimoji="0" lang="en-US" altLang="zh-CN" sz="5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ontent</a:t>
            </a:r>
            <a:endParaRPr kumimoji="0" lang="en-US" sz="5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8A5F74E-6AEF-B454-22C7-DF69056DC328}"/>
              </a:ext>
            </a:extLst>
          </p:cNvPr>
          <p:cNvCxnSpPr/>
          <p:nvPr/>
        </p:nvCxnSpPr>
        <p:spPr>
          <a:xfrm>
            <a:off x="292100" y="923289"/>
            <a:ext cx="3721100" cy="0"/>
          </a:xfrm>
          <a:prstGeom prst="line">
            <a:avLst/>
          </a:prstGeom>
          <a:ln w="76200">
            <a:solidFill>
              <a:srgbClr val="F76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作者和日期">
            <a:extLst>
              <a:ext uri="{FF2B5EF4-FFF2-40B4-BE49-F238E27FC236}">
                <a16:creationId xmlns:a16="http://schemas.microsoft.com/office/drawing/2014/main" id="{3DC306AC-80CA-CBCA-ADC3-9F9FC6084850}"/>
              </a:ext>
            </a:extLst>
          </p:cNvPr>
          <p:cNvSpPr txBox="1">
            <a:spLocks/>
          </p:cNvSpPr>
          <p:nvPr/>
        </p:nvSpPr>
        <p:spPr>
          <a:xfrm>
            <a:off x="11092720" y="6510972"/>
            <a:ext cx="1099279" cy="347028"/>
          </a:xfrm>
          <a:prstGeom prst="rect">
            <a:avLst/>
          </a:prstGeom>
        </p:spPr>
        <p:txBody>
          <a:bodyPr/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altLang="zh-CN" sz="1300" b="1">
                <a:solidFill>
                  <a:srgbClr val="595959"/>
                </a:solidFill>
                <a:latin typeface="Raleway" pitchFamily="2" charset="0"/>
                <a:ea typeface="Lato" panose="020F0502020204030203" pitchFamily="34" charset="0"/>
                <a:cs typeface="Lato" panose="020F0502020204030203" pitchFamily="34" charset="0"/>
              </a:rPr>
              <a:t>runjia.tech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aleway" pitchFamily="2" charset="0"/>
              <a:ea typeface="Lato" panose="020F0502020204030203" pitchFamily="34" charset="0"/>
              <a:cs typeface="Lato" panose="020F0502020204030203" pitchFamily="34" charset="0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75474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18B0C-C06D-3AFB-0F13-4C44FAC8F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9FEA35-FA0E-90B4-7BB6-5AB3ADDF6DD1}"/>
              </a:ext>
            </a:extLst>
          </p:cNvPr>
          <p:cNvSpPr txBox="1"/>
          <p:nvPr/>
        </p:nvSpPr>
        <p:spPr>
          <a:xfrm>
            <a:off x="0" y="2595085"/>
            <a:ext cx="12192000" cy="166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4000" b="1" kern="0">
                <a:solidFill>
                  <a:prstClr val="black"/>
                </a:solidFill>
                <a:latin typeface="Raleway"/>
                <a:ea typeface="得意黑" pitchFamily="2" charset="-122"/>
                <a:sym typeface="Raleway"/>
              </a:rPr>
              <a:t>Introduction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Raleway" pitchFamily="2" charset="0"/>
              <a:ea typeface="得意黑" pitchFamily="2" charset="-122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3200" b="1" kern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9737DE-AEF1-F0D7-CFA3-55A23E3F9D25}"/>
              </a:ext>
            </a:extLst>
          </p:cNvPr>
          <p:cNvSpPr/>
          <p:nvPr/>
        </p:nvSpPr>
        <p:spPr>
          <a:xfrm>
            <a:off x="4413703" y="3428999"/>
            <a:ext cx="3364593" cy="14110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作者和日期">
            <a:extLst>
              <a:ext uri="{FF2B5EF4-FFF2-40B4-BE49-F238E27FC236}">
                <a16:creationId xmlns:a16="http://schemas.microsoft.com/office/drawing/2014/main" id="{CD6FFB5E-19EA-ACE7-E66F-8B627319B8B3}"/>
              </a:ext>
            </a:extLst>
          </p:cNvPr>
          <p:cNvSpPr txBox="1">
            <a:spLocks/>
          </p:cNvSpPr>
          <p:nvPr/>
        </p:nvSpPr>
        <p:spPr>
          <a:xfrm>
            <a:off x="11092720" y="6510972"/>
            <a:ext cx="1099279" cy="347028"/>
          </a:xfrm>
          <a:prstGeom prst="rect">
            <a:avLst/>
          </a:prstGeom>
        </p:spPr>
        <p:txBody>
          <a:bodyPr/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altLang="zh-CN" sz="1300" b="1">
                <a:solidFill>
                  <a:srgbClr val="595959"/>
                </a:solidFill>
                <a:latin typeface="Raleway" pitchFamily="2" charset="0"/>
                <a:ea typeface="Lato" panose="020F0502020204030203" pitchFamily="34" charset="0"/>
                <a:cs typeface="Lato" panose="020F0502020204030203" pitchFamily="34" charset="0"/>
              </a:rPr>
              <a:t>runjia.tech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aleway" pitchFamily="2" charset="0"/>
              <a:ea typeface="Lato" panose="020F0502020204030203" pitchFamily="34" charset="0"/>
              <a:cs typeface="Lato" panose="020F0502020204030203" pitchFamily="34" charset="0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163124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548EE-40AC-E7E0-AF53-8A9A4F8AF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4;p3">
            <a:extLst>
              <a:ext uri="{FF2B5EF4-FFF2-40B4-BE49-F238E27FC236}">
                <a16:creationId xmlns:a16="http://schemas.microsoft.com/office/drawing/2014/main" id="{54168E6E-E9E2-751D-46C0-0E41EA220BAF}"/>
              </a:ext>
            </a:extLst>
          </p:cNvPr>
          <p:cNvSpPr txBox="1">
            <a:spLocks/>
          </p:cNvSpPr>
          <p:nvPr/>
        </p:nvSpPr>
        <p:spPr>
          <a:xfrm>
            <a:off x="0" y="-35080"/>
            <a:ext cx="82753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sz="2000" b="1" kern="0"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lang="en-US" altLang="zh-CN" sz="2000" b="1" kern="0">
                <a:solidFill>
                  <a:prstClr val="black"/>
                </a:solidFill>
                <a:latin typeface="Raleway"/>
                <a:ea typeface="得意黑" pitchFamily="2" charset="-122"/>
                <a:sym typeface="Raleway"/>
              </a:rPr>
              <a:t>Introduction</a:t>
            </a:r>
            <a:endParaRPr lang="en-US" sz="2000" b="1" kern="0">
              <a:solidFill>
                <a:schemeClr val="tx1">
                  <a:lumMod val="50000"/>
                  <a:lumOff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作者和日期">
            <a:extLst>
              <a:ext uri="{FF2B5EF4-FFF2-40B4-BE49-F238E27FC236}">
                <a16:creationId xmlns:a16="http://schemas.microsoft.com/office/drawing/2014/main" id="{AA4D0238-E658-F038-550C-6DA5FF2CEA48}"/>
              </a:ext>
            </a:extLst>
          </p:cNvPr>
          <p:cNvSpPr txBox="1">
            <a:spLocks/>
          </p:cNvSpPr>
          <p:nvPr/>
        </p:nvSpPr>
        <p:spPr>
          <a:xfrm>
            <a:off x="11092720" y="6510972"/>
            <a:ext cx="1099279" cy="347028"/>
          </a:xfrm>
          <a:prstGeom prst="rect">
            <a:avLst/>
          </a:prstGeom>
        </p:spPr>
        <p:txBody>
          <a:bodyPr/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altLang="zh-CN" sz="1300" b="1">
                <a:solidFill>
                  <a:srgbClr val="595959"/>
                </a:solidFill>
                <a:latin typeface="Raleway" pitchFamily="2" charset="0"/>
                <a:ea typeface="Lato" panose="020F0502020204030203" pitchFamily="34" charset="0"/>
                <a:cs typeface="Lato" panose="020F0502020204030203" pitchFamily="34" charset="0"/>
              </a:rPr>
              <a:t>runjia.tech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aleway" pitchFamily="2" charset="0"/>
              <a:ea typeface="Lato" panose="020F0502020204030203" pitchFamily="34" charset="0"/>
              <a:cs typeface="Lato" panose="020F0502020204030203" pitchFamily="34" charset="0"/>
              <a:sym typeface="Avenir Next Regular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118BE7-CCE4-B735-085B-1BD7F2813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34" y="2301875"/>
            <a:ext cx="11134725" cy="1771650"/>
          </a:xfrm>
          <a:prstGeom prst="rect">
            <a:avLst/>
          </a:prstGeom>
        </p:spPr>
      </p:pic>
      <p:sp>
        <p:nvSpPr>
          <p:cNvPr id="9" name="Google Shape;116;p3">
            <a:extLst>
              <a:ext uri="{FF2B5EF4-FFF2-40B4-BE49-F238E27FC236}">
                <a16:creationId xmlns:a16="http://schemas.microsoft.com/office/drawing/2014/main" id="{B19059A2-4E72-2821-CDEB-EEB83868DEFD}"/>
              </a:ext>
            </a:extLst>
          </p:cNvPr>
          <p:cNvSpPr txBox="1"/>
          <p:nvPr/>
        </p:nvSpPr>
        <p:spPr>
          <a:xfrm>
            <a:off x="0" y="364989"/>
            <a:ext cx="11906250" cy="628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>
              <a:lnSpc>
                <a:spcPct val="130000"/>
              </a:lnSpc>
              <a:buClr>
                <a:srgbClr val="595959"/>
              </a:buClr>
              <a:buSzPct val="100000"/>
              <a:buFont typeface="Lato"/>
              <a:buChar char="●"/>
            </a:pPr>
            <a:r>
              <a:rPr lang="en-US" altLang="zh-CN" sz="2400" b="1" kern="0">
                <a:solidFill>
                  <a:srgbClr val="F76902"/>
                </a:solidFill>
                <a:latin typeface="Lato"/>
                <a:ea typeface="Lato"/>
                <a:cs typeface="Lato"/>
                <a:sym typeface="Lato"/>
              </a:rPr>
              <a:t>Observation</a:t>
            </a:r>
            <a:endParaRPr lang="en-US" altLang="zh-CN" sz="2400" b="1" kern="0" dirty="0">
              <a:solidFill>
                <a:srgbClr val="F76902"/>
              </a:solidFill>
              <a:latin typeface="Lato"/>
              <a:ea typeface="Lato"/>
              <a:cs typeface="Lato"/>
              <a:sym typeface="Lato"/>
            </a:endParaRPr>
          </a:p>
          <a:p>
            <a:pPr marL="584200" lvl="1">
              <a:lnSpc>
                <a:spcPct val="130000"/>
              </a:lnSpc>
              <a:buClr>
                <a:srgbClr val="595959"/>
              </a:buClr>
              <a:buSzPct val="100000"/>
            </a:pPr>
            <a:r>
              <a:rPr lang="en-US" altLang="zh-CN" sz="2400" b="1" kern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 significant </a:t>
            </a:r>
            <a:r>
              <a:rPr lang="en-US" altLang="zh-CN" sz="2400" b="1" ker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performance degradation </a:t>
            </a:r>
            <a:r>
              <a:rPr lang="en-US" altLang="zh-CN" sz="2400" b="1" kern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occurs when there is a substantial </a:t>
            </a:r>
            <a:r>
              <a:rPr lang="en-US" altLang="zh-CN" sz="2400" b="1" ker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disparity</a:t>
            </a:r>
            <a:r>
              <a:rPr lang="en-US" altLang="zh-CN" sz="2400" b="1" kern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between the data used in pretraining and finetuning.</a:t>
            </a:r>
          </a:p>
          <a:p>
            <a:pPr marL="584200" lvl="1">
              <a:lnSpc>
                <a:spcPct val="130000"/>
              </a:lnSpc>
              <a:buClr>
                <a:srgbClr val="595959"/>
              </a:buClr>
              <a:buSzPct val="100000"/>
            </a:pPr>
            <a:endParaRPr lang="en-US" altLang="zh-CN" sz="2400" b="1" kern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584200" lvl="1">
              <a:lnSpc>
                <a:spcPct val="130000"/>
              </a:lnSpc>
              <a:buClr>
                <a:srgbClr val="595959"/>
              </a:buClr>
              <a:buSzPct val="100000"/>
            </a:pPr>
            <a:endParaRPr lang="en-US" altLang="zh-CN" sz="2400" b="1" kern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584200" lvl="1">
              <a:lnSpc>
                <a:spcPct val="130000"/>
              </a:lnSpc>
              <a:buClr>
                <a:srgbClr val="595959"/>
              </a:buClr>
              <a:buSzPct val="100000"/>
            </a:pPr>
            <a:endParaRPr lang="en-US" altLang="zh-CN" sz="2400" b="1" kern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584200" lvl="1">
              <a:lnSpc>
                <a:spcPct val="130000"/>
              </a:lnSpc>
              <a:buClr>
                <a:srgbClr val="595959"/>
              </a:buClr>
              <a:buSzPct val="100000"/>
            </a:pPr>
            <a:endParaRPr lang="en-US" altLang="zh-CN" sz="2400" b="1" kern="0" dirty="0">
              <a:solidFill>
                <a:schemeClr val="tx2">
                  <a:lumMod val="40000"/>
                  <a:lumOff val="6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127000">
              <a:lnSpc>
                <a:spcPct val="130000"/>
              </a:lnSpc>
              <a:buClr>
                <a:srgbClr val="595959"/>
              </a:buClr>
              <a:buSzPct val="100000"/>
            </a:pPr>
            <a:endParaRPr lang="en-US" altLang="zh-CN" sz="2400" b="1" kern="0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330200">
              <a:lnSpc>
                <a:spcPct val="130000"/>
              </a:lnSpc>
              <a:buClr>
                <a:srgbClr val="595959"/>
              </a:buClr>
              <a:buSzPct val="100000"/>
              <a:buFont typeface="Lato"/>
              <a:buChar char="●"/>
            </a:pPr>
            <a:r>
              <a:rPr lang="en-US" altLang="zh-CN" sz="2400" b="1" kern="0">
                <a:solidFill>
                  <a:srgbClr val="F76902"/>
                </a:solidFill>
                <a:latin typeface="Lato"/>
                <a:ea typeface="Lato"/>
                <a:cs typeface="Lato"/>
                <a:sym typeface="Lato"/>
              </a:rPr>
              <a:t>Key Idea</a:t>
            </a:r>
            <a:endParaRPr lang="en-US" altLang="zh-CN" sz="2400" b="1" kern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584200" lvl="1">
              <a:lnSpc>
                <a:spcPct val="130000"/>
              </a:lnSpc>
              <a:buClr>
                <a:srgbClr val="595959"/>
              </a:buClr>
              <a:buSzPct val="100000"/>
            </a:pPr>
            <a:r>
              <a:rPr lang="en-US" sz="2400" b="1" kern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/>
                <a:cs typeface="Lato"/>
              </a:rPr>
              <a:t>Integrating </a:t>
            </a:r>
            <a:r>
              <a:rPr lang="en-US" sz="2400" b="1" ker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ea typeface="Lato"/>
                <a:cs typeface="Lato"/>
              </a:rPr>
              <a:t>frequency domain </a:t>
            </a:r>
            <a:r>
              <a:rPr lang="en-US" sz="2400" b="1" kern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/>
                <a:cs typeface="Lato"/>
              </a:rPr>
              <a:t>information into learnable prompt embeddings to elegantly assimilates data from both </a:t>
            </a:r>
            <a:r>
              <a:rPr lang="en-US" sz="2400" b="1" ker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ea typeface="Lato"/>
                <a:cs typeface="Lato"/>
              </a:rPr>
              <a:t>spatial and frequency </a:t>
            </a:r>
            <a:r>
              <a:rPr lang="en-US" sz="2400" b="1" kern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ea typeface="Lato"/>
                <a:cs typeface="Lato"/>
              </a:rPr>
              <a:t>domains.</a:t>
            </a:r>
            <a:endParaRPr lang="en-US" altLang="zh-CN" sz="2200" b="1" kern="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194839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738D2-37B5-8183-61EC-541C68384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F5D810-91CC-8C5E-5E84-1C5476434706}"/>
              </a:ext>
            </a:extLst>
          </p:cNvPr>
          <p:cNvSpPr txBox="1"/>
          <p:nvPr/>
        </p:nvSpPr>
        <p:spPr>
          <a:xfrm>
            <a:off x="0" y="2595085"/>
            <a:ext cx="12192000" cy="166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4000" b="1" kern="0">
                <a:solidFill>
                  <a:prstClr val="black"/>
                </a:solidFill>
                <a:latin typeface="Raleway"/>
                <a:ea typeface="得意黑" pitchFamily="2" charset="-122"/>
                <a:sym typeface="Raleway"/>
              </a:rPr>
              <a:t>Visual Fourier Prompt Tuning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3200" b="1" kern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DEDB72-C042-5E6A-323C-B6F8464C0906}"/>
              </a:ext>
            </a:extLst>
          </p:cNvPr>
          <p:cNvSpPr/>
          <p:nvPr/>
        </p:nvSpPr>
        <p:spPr>
          <a:xfrm>
            <a:off x="2562225" y="3471861"/>
            <a:ext cx="7210425" cy="14110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作者和日期">
            <a:extLst>
              <a:ext uri="{FF2B5EF4-FFF2-40B4-BE49-F238E27FC236}">
                <a16:creationId xmlns:a16="http://schemas.microsoft.com/office/drawing/2014/main" id="{7D38B9A4-082B-E619-34BB-05ABFEA7FE6E}"/>
              </a:ext>
            </a:extLst>
          </p:cNvPr>
          <p:cNvSpPr txBox="1">
            <a:spLocks/>
          </p:cNvSpPr>
          <p:nvPr/>
        </p:nvSpPr>
        <p:spPr>
          <a:xfrm>
            <a:off x="11092720" y="6510972"/>
            <a:ext cx="1099279" cy="347028"/>
          </a:xfrm>
          <a:prstGeom prst="rect">
            <a:avLst/>
          </a:prstGeom>
        </p:spPr>
        <p:txBody>
          <a:bodyPr/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altLang="zh-CN" sz="1300" b="1">
                <a:solidFill>
                  <a:srgbClr val="595959"/>
                </a:solidFill>
                <a:latin typeface="Raleway" pitchFamily="2" charset="0"/>
                <a:ea typeface="Lato" panose="020F0502020204030203" pitchFamily="34" charset="0"/>
                <a:cs typeface="Lato" panose="020F0502020204030203" pitchFamily="34" charset="0"/>
              </a:rPr>
              <a:t>runjia.tech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aleway" pitchFamily="2" charset="0"/>
              <a:ea typeface="Lato" panose="020F0502020204030203" pitchFamily="34" charset="0"/>
              <a:cs typeface="Lato" panose="020F0502020204030203" pitchFamily="34" charset="0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978823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0C487-ACBF-1E7D-859E-1DCA759B8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4;p3">
            <a:extLst>
              <a:ext uri="{FF2B5EF4-FFF2-40B4-BE49-F238E27FC236}">
                <a16:creationId xmlns:a16="http://schemas.microsoft.com/office/drawing/2014/main" id="{87BA8354-3F63-D430-8D68-64F5355AD8D5}"/>
              </a:ext>
            </a:extLst>
          </p:cNvPr>
          <p:cNvSpPr txBox="1">
            <a:spLocks/>
          </p:cNvSpPr>
          <p:nvPr/>
        </p:nvSpPr>
        <p:spPr>
          <a:xfrm>
            <a:off x="0" y="-35080"/>
            <a:ext cx="82753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sz="2000" b="1" kern="0">
                <a:latin typeface="Raleway"/>
                <a:ea typeface="Raleway"/>
                <a:cs typeface="Raleway"/>
                <a:sym typeface="Raleway"/>
              </a:rPr>
              <a:t>2. Visual Fourier Prompt Tuning</a:t>
            </a:r>
          </a:p>
        </p:txBody>
      </p:sp>
      <p:sp>
        <p:nvSpPr>
          <p:cNvPr id="2" name="作者和日期">
            <a:extLst>
              <a:ext uri="{FF2B5EF4-FFF2-40B4-BE49-F238E27FC236}">
                <a16:creationId xmlns:a16="http://schemas.microsoft.com/office/drawing/2014/main" id="{F0AC32F2-D6D6-A711-7EBB-DBAFA84D3EEC}"/>
              </a:ext>
            </a:extLst>
          </p:cNvPr>
          <p:cNvSpPr txBox="1">
            <a:spLocks/>
          </p:cNvSpPr>
          <p:nvPr/>
        </p:nvSpPr>
        <p:spPr>
          <a:xfrm>
            <a:off x="11092720" y="6510972"/>
            <a:ext cx="1099279" cy="347028"/>
          </a:xfrm>
          <a:prstGeom prst="rect">
            <a:avLst/>
          </a:prstGeom>
        </p:spPr>
        <p:txBody>
          <a:bodyPr/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altLang="zh-CN" sz="1300" b="1">
                <a:solidFill>
                  <a:srgbClr val="595959"/>
                </a:solidFill>
                <a:latin typeface="Raleway" pitchFamily="2" charset="0"/>
                <a:ea typeface="Lato" panose="020F0502020204030203" pitchFamily="34" charset="0"/>
                <a:cs typeface="Lato" panose="020F0502020204030203" pitchFamily="34" charset="0"/>
              </a:rPr>
              <a:t>runjia.tech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aleway" pitchFamily="2" charset="0"/>
              <a:ea typeface="Lato" panose="020F0502020204030203" pitchFamily="34" charset="0"/>
              <a:cs typeface="Lato" panose="020F0502020204030203" pitchFamily="34" charset="0"/>
              <a:sym typeface="Avenir Next Regular"/>
            </a:endParaRPr>
          </a:p>
        </p:txBody>
      </p:sp>
      <p:sp>
        <p:nvSpPr>
          <p:cNvPr id="9" name="Google Shape;116;p3">
            <a:extLst>
              <a:ext uri="{FF2B5EF4-FFF2-40B4-BE49-F238E27FC236}">
                <a16:creationId xmlns:a16="http://schemas.microsoft.com/office/drawing/2014/main" id="{5EB361BA-5333-1E2A-B2F5-DD0570089B6E}"/>
              </a:ext>
            </a:extLst>
          </p:cNvPr>
          <p:cNvSpPr txBox="1"/>
          <p:nvPr/>
        </p:nvSpPr>
        <p:spPr>
          <a:xfrm>
            <a:off x="0" y="364989"/>
            <a:ext cx="11906250" cy="169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>
              <a:lnSpc>
                <a:spcPct val="130000"/>
              </a:lnSpc>
              <a:buClr>
                <a:srgbClr val="595959"/>
              </a:buClr>
              <a:buSzPct val="100000"/>
              <a:buFont typeface="Lato"/>
              <a:buChar char="●"/>
            </a:pPr>
            <a:endParaRPr lang="en-US" altLang="zh-CN" sz="2400" b="1" kern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8B76EE-561F-FCF3-2DA2-784B1AD2D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16" y="1091644"/>
            <a:ext cx="10864968" cy="46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139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C806A-8430-2130-0052-ECBDC8852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5969F4-EC0B-E84C-32EE-8E4A13B625FC}"/>
              </a:ext>
            </a:extLst>
          </p:cNvPr>
          <p:cNvSpPr txBox="1"/>
          <p:nvPr/>
        </p:nvSpPr>
        <p:spPr>
          <a:xfrm>
            <a:off x="0" y="2595085"/>
            <a:ext cx="12192000" cy="166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4000" b="1" kern="0">
                <a:solidFill>
                  <a:prstClr val="black"/>
                </a:solidFill>
                <a:latin typeface="Raleway"/>
                <a:ea typeface="得意黑" pitchFamily="2" charset="-122"/>
                <a:sym typeface="Raleway"/>
              </a:rPr>
              <a:t>Main Results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3200" b="1" kern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1F9A53-ED8D-0298-91D1-8F950240DA0D}"/>
              </a:ext>
            </a:extLst>
          </p:cNvPr>
          <p:cNvSpPr/>
          <p:nvPr/>
        </p:nvSpPr>
        <p:spPr>
          <a:xfrm>
            <a:off x="4529138" y="3471861"/>
            <a:ext cx="3114675" cy="14110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作者和日期">
            <a:extLst>
              <a:ext uri="{FF2B5EF4-FFF2-40B4-BE49-F238E27FC236}">
                <a16:creationId xmlns:a16="http://schemas.microsoft.com/office/drawing/2014/main" id="{DDECFD88-33EB-83F9-64A3-9F96A4B4C5DA}"/>
              </a:ext>
            </a:extLst>
          </p:cNvPr>
          <p:cNvSpPr txBox="1">
            <a:spLocks/>
          </p:cNvSpPr>
          <p:nvPr/>
        </p:nvSpPr>
        <p:spPr>
          <a:xfrm>
            <a:off x="11092720" y="6510972"/>
            <a:ext cx="1099279" cy="347028"/>
          </a:xfrm>
          <a:prstGeom prst="rect">
            <a:avLst/>
          </a:prstGeom>
        </p:spPr>
        <p:txBody>
          <a:bodyPr/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altLang="zh-CN" sz="1300" b="1">
                <a:solidFill>
                  <a:srgbClr val="595959"/>
                </a:solidFill>
                <a:latin typeface="Raleway" pitchFamily="2" charset="0"/>
                <a:ea typeface="Lato" panose="020F0502020204030203" pitchFamily="34" charset="0"/>
                <a:cs typeface="Lato" panose="020F0502020204030203" pitchFamily="34" charset="0"/>
              </a:rPr>
              <a:t>runjia.tech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aleway" pitchFamily="2" charset="0"/>
              <a:ea typeface="Lato" panose="020F0502020204030203" pitchFamily="34" charset="0"/>
              <a:cs typeface="Lato" panose="020F0502020204030203" pitchFamily="34" charset="0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810688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1E8A3-EE5F-3791-E17C-9DFBACAB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4;p3">
            <a:extLst>
              <a:ext uri="{FF2B5EF4-FFF2-40B4-BE49-F238E27FC236}">
                <a16:creationId xmlns:a16="http://schemas.microsoft.com/office/drawing/2014/main" id="{F304C143-6A84-D2C9-6CCF-9119DBAEF224}"/>
              </a:ext>
            </a:extLst>
          </p:cNvPr>
          <p:cNvSpPr txBox="1">
            <a:spLocks/>
          </p:cNvSpPr>
          <p:nvPr/>
        </p:nvSpPr>
        <p:spPr>
          <a:xfrm>
            <a:off x="0" y="-35080"/>
            <a:ext cx="82753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sz="2000" b="1" kern="0">
                <a:latin typeface="Raleway"/>
                <a:ea typeface="Raleway"/>
                <a:cs typeface="Raleway"/>
                <a:sym typeface="Raleway"/>
              </a:rPr>
              <a:t>3. Main Results</a:t>
            </a:r>
          </a:p>
        </p:txBody>
      </p:sp>
      <p:sp>
        <p:nvSpPr>
          <p:cNvPr id="2" name="作者和日期">
            <a:extLst>
              <a:ext uri="{FF2B5EF4-FFF2-40B4-BE49-F238E27FC236}">
                <a16:creationId xmlns:a16="http://schemas.microsoft.com/office/drawing/2014/main" id="{55333069-C99B-007D-55B2-5D6A9DFE4FD1}"/>
              </a:ext>
            </a:extLst>
          </p:cNvPr>
          <p:cNvSpPr txBox="1">
            <a:spLocks/>
          </p:cNvSpPr>
          <p:nvPr/>
        </p:nvSpPr>
        <p:spPr>
          <a:xfrm>
            <a:off x="11092720" y="6510972"/>
            <a:ext cx="1099279" cy="347028"/>
          </a:xfrm>
          <a:prstGeom prst="rect">
            <a:avLst/>
          </a:prstGeom>
        </p:spPr>
        <p:txBody>
          <a:bodyPr/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altLang="zh-CN" sz="1300" b="1">
                <a:solidFill>
                  <a:srgbClr val="595959"/>
                </a:solidFill>
                <a:latin typeface="Raleway" pitchFamily="2" charset="0"/>
                <a:ea typeface="Lato" panose="020F0502020204030203" pitchFamily="34" charset="0"/>
                <a:cs typeface="Lato" panose="020F0502020204030203" pitchFamily="34" charset="0"/>
              </a:rPr>
              <a:t>runjia.tech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aleway" pitchFamily="2" charset="0"/>
              <a:ea typeface="Lato" panose="020F0502020204030203" pitchFamily="34" charset="0"/>
              <a:cs typeface="Lato" panose="020F0502020204030203" pitchFamily="34" charset="0"/>
              <a:sym typeface="Avenir Next Regular"/>
            </a:endParaRPr>
          </a:p>
        </p:txBody>
      </p:sp>
      <p:sp>
        <p:nvSpPr>
          <p:cNvPr id="9" name="Google Shape;116;p3">
            <a:extLst>
              <a:ext uri="{FF2B5EF4-FFF2-40B4-BE49-F238E27FC236}">
                <a16:creationId xmlns:a16="http://schemas.microsoft.com/office/drawing/2014/main" id="{315E047C-67E1-2F15-0451-CF2690F8160F}"/>
              </a:ext>
            </a:extLst>
          </p:cNvPr>
          <p:cNvSpPr txBox="1"/>
          <p:nvPr/>
        </p:nvSpPr>
        <p:spPr>
          <a:xfrm>
            <a:off x="0" y="364989"/>
            <a:ext cx="11906250" cy="169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>
              <a:lnSpc>
                <a:spcPct val="130000"/>
              </a:lnSpc>
              <a:buClr>
                <a:srgbClr val="595959"/>
              </a:buClr>
              <a:buSzPct val="100000"/>
              <a:buFont typeface="Lato"/>
              <a:buChar char="●"/>
            </a:pPr>
            <a:endParaRPr lang="en-US" altLang="zh-CN" sz="2400" b="1" kern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C6718B-7F27-54E2-1165-799098F3B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62" y="601911"/>
            <a:ext cx="10754677" cy="32048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BB3C1B-40F2-946F-80C3-658875B49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860" y="3906555"/>
            <a:ext cx="6278280" cy="22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876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5ADF0-B200-7957-E5B0-490CF9F43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4;p3">
            <a:extLst>
              <a:ext uri="{FF2B5EF4-FFF2-40B4-BE49-F238E27FC236}">
                <a16:creationId xmlns:a16="http://schemas.microsoft.com/office/drawing/2014/main" id="{3484B2AF-BC53-14B3-1E99-3784D282BB07}"/>
              </a:ext>
            </a:extLst>
          </p:cNvPr>
          <p:cNvSpPr txBox="1">
            <a:spLocks/>
          </p:cNvSpPr>
          <p:nvPr/>
        </p:nvSpPr>
        <p:spPr>
          <a:xfrm>
            <a:off x="0" y="-35080"/>
            <a:ext cx="82753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sz="2000" b="1" kern="0">
                <a:latin typeface="Raleway"/>
                <a:ea typeface="Raleway"/>
                <a:cs typeface="Raleway"/>
                <a:sym typeface="Raleway"/>
              </a:rPr>
              <a:t>3. Main Results</a:t>
            </a:r>
          </a:p>
        </p:txBody>
      </p:sp>
      <p:sp>
        <p:nvSpPr>
          <p:cNvPr id="2" name="作者和日期">
            <a:extLst>
              <a:ext uri="{FF2B5EF4-FFF2-40B4-BE49-F238E27FC236}">
                <a16:creationId xmlns:a16="http://schemas.microsoft.com/office/drawing/2014/main" id="{F4F18CBB-025A-B2D0-537F-A93333759762}"/>
              </a:ext>
            </a:extLst>
          </p:cNvPr>
          <p:cNvSpPr txBox="1">
            <a:spLocks/>
          </p:cNvSpPr>
          <p:nvPr/>
        </p:nvSpPr>
        <p:spPr>
          <a:xfrm>
            <a:off x="11092720" y="6510972"/>
            <a:ext cx="1099279" cy="347028"/>
          </a:xfrm>
          <a:prstGeom prst="rect">
            <a:avLst/>
          </a:prstGeom>
        </p:spPr>
        <p:txBody>
          <a:bodyPr/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altLang="zh-CN" sz="1300" b="1">
                <a:solidFill>
                  <a:srgbClr val="595959"/>
                </a:solidFill>
                <a:latin typeface="Raleway" pitchFamily="2" charset="0"/>
                <a:ea typeface="Lato" panose="020F0502020204030203" pitchFamily="34" charset="0"/>
                <a:cs typeface="Lato" panose="020F0502020204030203" pitchFamily="34" charset="0"/>
              </a:rPr>
              <a:t>runjia.tech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aleway" pitchFamily="2" charset="0"/>
              <a:ea typeface="Lato" panose="020F0502020204030203" pitchFamily="34" charset="0"/>
              <a:cs typeface="Lato" panose="020F0502020204030203" pitchFamily="34" charset="0"/>
              <a:sym typeface="Avenir Next Regular"/>
            </a:endParaRPr>
          </a:p>
        </p:txBody>
      </p:sp>
      <p:sp>
        <p:nvSpPr>
          <p:cNvPr id="9" name="Google Shape;116;p3">
            <a:extLst>
              <a:ext uri="{FF2B5EF4-FFF2-40B4-BE49-F238E27FC236}">
                <a16:creationId xmlns:a16="http://schemas.microsoft.com/office/drawing/2014/main" id="{79372EFC-D709-A2BF-CC0F-2D48F436FD8F}"/>
              </a:ext>
            </a:extLst>
          </p:cNvPr>
          <p:cNvSpPr txBox="1"/>
          <p:nvPr/>
        </p:nvSpPr>
        <p:spPr>
          <a:xfrm>
            <a:off x="0" y="364989"/>
            <a:ext cx="11906250" cy="169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>
              <a:lnSpc>
                <a:spcPct val="130000"/>
              </a:lnSpc>
              <a:buClr>
                <a:srgbClr val="595959"/>
              </a:buClr>
              <a:buSzPct val="100000"/>
              <a:buFont typeface="Lato"/>
              <a:buChar char="●"/>
            </a:pPr>
            <a:endParaRPr lang="en-US" altLang="zh-CN" sz="2400" b="1" kern="0">
              <a:solidFill>
                <a:schemeClr val="tx1">
                  <a:lumMod val="50000"/>
                  <a:lumOff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9DB883-9EC9-F594-F6C0-0E02CADCD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51" y="2279642"/>
            <a:ext cx="10609898" cy="22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713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13305</TotalTime>
  <Words>214</Words>
  <Application>Microsoft Office PowerPoint</Application>
  <PresentationFormat>宽屏</PresentationFormat>
  <Paragraphs>66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Avenir Next Medium</vt:lpstr>
      <vt:lpstr>等线</vt:lpstr>
      <vt:lpstr>Arial</vt:lpstr>
      <vt:lpstr>Calibri</vt:lpstr>
      <vt:lpstr>Calibri Light</vt:lpstr>
      <vt:lpstr>Lato</vt:lpstr>
      <vt:lpstr>Raleway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zrainj</dc:creator>
  <cp:lastModifiedBy>Runjia Zeng</cp:lastModifiedBy>
  <cp:revision>492</cp:revision>
  <dcterms:created xsi:type="dcterms:W3CDTF">2015-05-05T08:02:14Z</dcterms:created>
  <dcterms:modified xsi:type="dcterms:W3CDTF">2024-11-13T05:14:49Z</dcterms:modified>
</cp:coreProperties>
</file>