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Libre Baskerville"/>
      <p:regular r:id="rId23"/>
      <p:bold r:id="rId24"/>
      <p:italic r:id="rId25"/>
    </p:embeddedFont>
    <p:embeddedFont>
      <p:font typeface="DM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747775"/>
          </p15:clr>
        </p15:guide>
      </p15:sldGuideLst>
    </p:ext>
    <p:ext uri="GoogleSlidesCustomDataVersion2">
      <go:slidesCustomData xmlns:go="http://customooxmlschemas.google.com/" r:id="rId30" roundtripDataSignature="AMtx7mihYuI/d98RwpKkjJpiEDCdjMTi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ibreBaskerville-bold.fntdata"/><Relationship Id="rId23" Type="http://schemas.openxmlformats.org/officeDocument/2006/relationships/font" Target="fonts/LibreBaskervill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regular.fntdata"/><Relationship Id="rId25" Type="http://schemas.openxmlformats.org/officeDocument/2006/relationships/font" Target="fonts/LibreBaskerville-italic.fntdata"/><Relationship Id="rId28" Type="http://schemas.openxmlformats.org/officeDocument/2006/relationships/font" Target="fonts/DMSans-italic.fntdata"/><Relationship Id="rId27" Type="http://schemas.openxmlformats.org/officeDocument/2006/relationships/font" Target="fonts/DM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7239e6d76b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g37239e6d76b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724271932d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724271932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7239e6d76b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g37239e6d76b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7239e6d76b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37239e6d76b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724271932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724271932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7239e6d76b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37239e6d76b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7239e6d76b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g37239e6d76b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7239e6d76b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g37239e6d76b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7239e6d76b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37239e6d76b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7239e6d76b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g37239e6d76b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7239e6d76b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g37239e6d76b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724271932d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724271932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6" name="Shape 6"/>
        <p:cNvGrpSpPr/>
        <p:nvPr/>
      </p:nvGrpSpPr>
      <p:grpSpPr>
        <a:xfrm>
          <a:off x="0" y="0"/>
          <a:ext cx="0" cy="0"/>
          <a:chOff x="0" y="0"/>
          <a:chExt cx="0" cy="0"/>
        </a:xfrm>
      </p:grpSpPr>
      <p:sp>
        <p:nvSpPr>
          <p:cNvPr id="7" name="Google Shape;7;p14"/>
          <p:cNvSpPr txBox="1"/>
          <p:nvPr>
            <p:ph type="title"/>
          </p:nvPr>
        </p:nvSpPr>
        <p:spPr>
          <a:xfrm>
            <a:off x="394920" y="1835280"/>
            <a:ext cx="8353440" cy="224388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8" name="Google Shape;8;p14"/>
          <p:cNvCxnSpPr/>
          <p:nvPr/>
        </p:nvCxnSpPr>
        <p:spPr>
          <a:xfrm>
            <a:off x="-18720" y="4181760"/>
            <a:ext cx="9181800" cy="360"/>
          </a:xfrm>
          <a:prstGeom prst="straightConnector1">
            <a:avLst/>
          </a:prstGeom>
          <a:noFill/>
          <a:ln cap="flat" cmpd="sng" w="9525">
            <a:solidFill>
              <a:srgbClr val="C1C2AF"/>
            </a:solidFill>
            <a:prstDash val="solid"/>
            <a:round/>
            <a:headEnd len="sm" w="sm" type="none"/>
            <a:tailEnd len="sm" w="sm" type="none"/>
          </a:ln>
        </p:spPr>
      </p:cxnSp>
      <p:sp>
        <p:nvSpPr>
          <p:cNvPr id="9" name="Google Shape;9;p14"/>
          <p:cNvSpPr txBox="1"/>
          <p:nvPr>
            <p:ph idx="1" type="body"/>
          </p:nvPr>
        </p:nvSpPr>
        <p:spPr>
          <a:xfrm>
            <a:off x="-5040" y="0"/>
            <a:ext cx="9143640" cy="1521360"/>
          </a:xfrm>
          <a:prstGeom prst="rect">
            <a:avLst/>
          </a:prstGeom>
          <a:noFill/>
          <a:ln>
            <a:noFill/>
          </a:ln>
        </p:spPr>
        <p:txBody>
          <a:bodyPr anchorCtr="0" anchor="t" bIns="45000" lIns="90000" spcFirstLastPara="1" rIns="90000" wrap="square" tIns="450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10" name="Google Shape;10;p14"/>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6">
  <p:cSld name="CUSTOM_6">
    <p:bg>
      <p:bgPr>
        <a:solidFill>
          <a:schemeClr val="lt1"/>
        </a:solidFill>
      </p:bgPr>
    </p:bg>
    <p:spTree>
      <p:nvGrpSpPr>
        <p:cNvPr id="55" name="Shape 55"/>
        <p:cNvGrpSpPr/>
        <p:nvPr/>
      </p:nvGrpSpPr>
      <p:grpSpPr>
        <a:xfrm>
          <a:off x="0" y="0"/>
          <a:ext cx="0" cy="0"/>
          <a:chOff x="0" y="0"/>
          <a:chExt cx="0" cy="0"/>
        </a:xfrm>
      </p:grpSpPr>
      <p:cxnSp>
        <p:nvCxnSpPr>
          <p:cNvPr id="56" name="Google Shape;56;p23"/>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57" name="Google Shape;57;p23"/>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sp>
        <p:nvSpPr>
          <p:cNvPr id="58" name="Google Shape;58;p23"/>
          <p:cNvSpPr txBox="1"/>
          <p:nvPr>
            <p:ph type="title"/>
          </p:nvPr>
        </p:nvSpPr>
        <p:spPr>
          <a:xfrm>
            <a:off x="394920" y="395280"/>
            <a:ext cx="8353440" cy="572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5">
  <p:cSld name="CUSTOM_5">
    <p:bg>
      <p:bgPr>
        <a:solidFill>
          <a:schemeClr val="lt1"/>
        </a:solidFill>
      </p:bgPr>
    </p:bg>
    <p:spTree>
      <p:nvGrpSpPr>
        <p:cNvPr id="59" name="Shape 59"/>
        <p:cNvGrpSpPr/>
        <p:nvPr/>
      </p:nvGrpSpPr>
      <p:grpSpPr>
        <a:xfrm>
          <a:off x="0" y="0"/>
          <a:ext cx="0" cy="0"/>
          <a:chOff x="0" y="0"/>
          <a:chExt cx="0" cy="0"/>
        </a:xfrm>
      </p:grpSpPr>
      <p:cxnSp>
        <p:nvCxnSpPr>
          <p:cNvPr id="60" name="Google Shape;60;p24"/>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61" name="Google Shape;61;p24"/>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sp>
        <p:nvSpPr>
          <p:cNvPr id="62" name="Google Shape;62;p24"/>
          <p:cNvSpPr txBox="1"/>
          <p:nvPr>
            <p:ph type="title"/>
          </p:nvPr>
        </p:nvSpPr>
        <p:spPr>
          <a:xfrm>
            <a:off x="394920" y="395280"/>
            <a:ext cx="8353440" cy="572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8">
  <p:cSld name="CUSTOM_8">
    <p:bg>
      <p:bgPr>
        <a:solidFill>
          <a:schemeClr val="lt1"/>
        </a:solidFill>
      </p:bgPr>
    </p:bg>
    <p:spTree>
      <p:nvGrpSpPr>
        <p:cNvPr id="63" name="Shape 63"/>
        <p:cNvGrpSpPr/>
        <p:nvPr/>
      </p:nvGrpSpPr>
      <p:grpSpPr>
        <a:xfrm>
          <a:off x="0" y="0"/>
          <a:ext cx="0" cy="0"/>
          <a:chOff x="0" y="0"/>
          <a:chExt cx="0" cy="0"/>
        </a:xfrm>
      </p:grpSpPr>
      <p:sp>
        <p:nvSpPr>
          <p:cNvPr id="64" name="Google Shape;64;p25"/>
          <p:cNvSpPr txBox="1"/>
          <p:nvPr>
            <p:ph type="title"/>
          </p:nvPr>
        </p:nvSpPr>
        <p:spPr>
          <a:xfrm>
            <a:off x="394920" y="1989720"/>
            <a:ext cx="5731200" cy="768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5" name="Google Shape;65;p25"/>
          <p:cNvSpPr txBox="1"/>
          <p:nvPr>
            <p:ph idx="2" type="title"/>
          </p:nvPr>
        </p:nvSpPr>
        <p:spPr>
          <a:xfrm>
            <a:off x="394920" y="588960"/>
            <a:ext cx="5731200" cy="768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6" name="Google Shape;66;p25"/>
          <p:cNvSpPr txBox="1"/>
          <p:nvPr>
            <p:ph idx="3" type="title"/>
          </p:nvPr>
        </p:nvSpPr>
        <p:spPr>
          <a:xfrm>
            <a:off x="394920" y="3390120"/>
            <a:ext cx="5731200" cy="768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67" name="Google Shape;67;p25"/>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68" name="Google Shape;68;p25"/>
          <p:cNvCxnSpPr/>
          <p:nvPr/>
        </p:nvCxnSpPr>
        <p:spPr>
          <a:xfrm>
            <a:off x="-18720" y="327204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69" name="Google Shape;69;p25"/>
          <p:cNvCxnSpPr/>
          <p:nvPr/>
        </p:nvCxnSpPr>
        <p:spPr>
          <a:xfrm>
            <a:off x="-18720" y="187164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70" name="Google Shape;70;p25"/>
          <p:cNvCxnSpPr/>
          <p:nvPr/>
        </p:nvCxnSpPr>
        <p:spPr>
          <a:xfrm>
            <a:off x="-18720" y="394920"/>
            <a:ext cx="9181800" cy="360"/>
          </a:xfrm>
          <a:prstGeom prst="straightConnector1">
            <a:avLst/>
          </a:prstGeom>
          <a:noFill/>
          <a:ln cap="flat" cmpd="sng" w="9525">
            <a:solidFill>
              <a:srgbClr val="C1C2A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9">
  <p:cSld name="CUSTOM_9">
    <p:bg>
      <p:bgPr>
        <a:solidFill>
          <a:schemeClr val="lt1"/>
        </a:solidFill>
      </p:bgPr>
    </p:bg>
    <p:spTree>
      <p:nvGrpSpPr>
        <p:cNvPr id="71" name="Shape 71"/>
        <p:cNvGrpSpPr/>
        <p:nvPr/>
      </p:nvGrpSpPr>
      <p:grpSpPr>
        <a:xfrm>
          <a:off x="0" y="0"/>
          <a:ext cx="0" cy="0"/>
          <a:chOff x="0" y="0"/>
          <a:chExt cx="0" cy="0"/>
        </a:xfrm>
      </p:grpSpPr>
      <p:cxnSp>
        <p:nvCxnSpPr>
          <p:cNvPr id="72" name="Google Shape;72;p26"/>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73" name="Google Shape;73;p26"/>
          <p:cNvCxnSpPr/>
          <p:nvPr/>
        </p:nvCxnSpPr>
        <p:spPr>
          <a:xfrm>
            <a:off x="-18720" y="327204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74" name="Google Shape;74;p26"/>
          <p:cNvCxnSpPr/>
          <p:nvPr/>
        </p:nvCxnSpPr>
        <p:spPr>
          <a:xfrm>
            <a:off x="-18720" y="187164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75" name="Google Shape;75;p26"/>
          <p:cNvCxnSpPr/>
          <p:nvPr/>
        </p:nvCxnSpPr>
        <p:spPr>
          <a:xfrm>
            <a:off x="-18720" y="394920"/>
            <a:ext cx="9181800" cy="360"/>
          </a:xfrm>
          <a:prstGeom prst="straightConnector1">
            <a:avLst/>
          </a:prstGeom>
          <a:noFill/>
          <a:ln cap="flat" cmpd="sng" w="9525">
            <a:solidFill>
              <a:srgbClr val="C1C2AF"/>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9_1">
  <p:cSld name="CUSTOM_9_1">
    <p:bg>
      <p:bgPr>
        <a:solidFill>
          <a:schemeClr val="lt1"/>
        </a:solidFill>
      </p:bgPr>
    </p:bg>
    <p:spTree>
      <p:nvGrpSpPr>
        <p:cNvPr id="76" name="Shape 76"/>
        <p:cNvGrpSpPr/>
        <p:nvPr/>
      </p:nvGrpSpPr>
      <p:grpSpPr>
        <a:xfrm>
          <a:off x="0" y="0"/>
          <a:ext cx="0" cy="0"/>
          <a:chOff x="0" y="0"/>
          <a:chExt cx="0" cy="0"/>
        </a:xfrm>
      </p:grpSpPr>
      <p:cxnSp>
        <p:nvCxnSpPr>
          <p:cNvPr id="77" name="Google Shape;77;p27"/>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78" name="Google Shape;78;p27"/>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bg>
      <p:bgPr>
        <a:solidFill>
          <a:schemeClr val="lt1"/>
        </a:solidFill>
      </p:bgPr>
    </p:bg>
    <p:spTree>
      <p:nvGrpSpPr>
        <p:cNvPr id="79" name="Shape 79"/>
        <p:cNvGrpSpPr/>
        <p:nvPr/>
      </p:nvGrpSpPr>
      <p:grpSpPr>
        <a:xfrm>
          <a:off x="0" y="0"/>
          <a:ext cx="0" cy="0"/>
          <a:chOff x="0" y="0"/>
          <a:chExt cx="0" cy="0"/>
        </a:xfrm>
      </p:grpSpPr>
      <p:sp>
        <p:nvSpPr>
          <p:cNvPr id="80" name="Google Shape;80;p28"/>
          <p:cNvSpPr txBox="1"/>
          <p:nvPr>
            <p:ph type="title"/>
          </p:nvPr>
        </p:nvSpPr>
        <p:spPr>
          <a:xfrm>
            <a:off x="394920" y="395280"/>
            <a:ext cx="8353440" cy="572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1" name="Google Shape;81;p28"/>
          <p:cNvSpPr txBox="1"/>
          <p:nvPr>
            <p:ph idx="1" type="body"/>
          </p:nvPr>
        </p:nvSpPr>
        <p:spPr>
          <a:xfrm>
            <a:off x="394920" y="1165680"/>
            <a:ext cx="8353440" cy="33048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82" name="Google Shape;82;p28"/>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83" name="Google Shape;83;p28"/>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Obj">
  <p:cSld name="TWO_OBJECTS">
    <p:bg>
      <p:bgPr>
        <a:solidFill>
          <a:schemeClr val="lt1"/>
        </a:solidFill>
      </p:bgPr>
    </p:bg>
    <p:spTree>
      <p:nvGrpSpPr>
        <p:cNvPr id="84" name="Shape 84"/>
        <p:cNvGrpSpPr/>
        <p:nvPr/>
      </p:nvGrpSpPr>
      <p:grpSpPr>
        <a:xfrm>
          <a:off x="0" y="0"/>
          <a:ext cx="0" cy="0"/>
          <a:chOff x="0" y="0"/>
          <a:chExt cx="0" cy="0"/>
        </a:xfrm>
      </p:grpSpPr>
      <p:cxnSp>
        <p:nvCxnSpPr>
          <p:cNvPr id="85" name="Google Shape;85;p29"/>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86" name="Google Shape;86;p29"/>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sp>
        <p:nvSpPr>
          <p:cNvPr id="87" name="Google Shape;87;p29"/>
          <p:cNvSpPr txBox="1"/>
          <p:nvPr>
            <p:ph type="title"/>
          </p:nvPr>
        </p:nvSpPr>
        <p:spPr>
          <a:xfrm>
            <a:off x="394920" y="395280"/>
            <a:ext cx="8353440" cy="572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bg>
      <p:bgPr>
        <a:solidFill>
          <a:schemeClr val="lt1"/>
        </a:solidFill>
      </p:bgPr>
    </p:bg>
    <p:spTree>
      <p:nvGrpSpPr>
        <p:cNvPr id="88" name="Shape 88"/>
        <p:cNvGrpSpPr/>
        <p:nvPr/>
      </p:nvGrpSpPr>
      <p:grpSpPr>
        <a:xfrm>
          <a:off x="0" y="0"/>
          <a:ext cx="0" cy="0"/>
          <a:chOff x="0" y="0"/>
          <a:chExt cx="0" cy="0"/>
        </a:xfrm>
      </p:grpSpPr>
      <p:cxnSp>
        <p:nvCxnSpPr>
          <p:cNvPr id="89" name="Google Shape;89;p30"/>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90" name="Google Shape;90;p30"/>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sp>
        <p:nvSpPr>
          <p:cNvPr id="91" name="Google Shape;91;p30"/>
          <p:cNvSpPr txBox="1"/>
          <p:nvPr>
            <p:ph type="title"/>
          </p:nvPr>
        </p:nvSpPr>
        <p:spPr>
          <a:xfrm>
            <a:off x="394920" y="395280"/>
            <a:ext cx="8353440" cy="572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bg>
      <p:bgPr>
        <a:solidFill>
          <a:schemeClr val="lt1"/>
        </a:solidFill>
      </p:bgPr>
    </p:bg>
    <p:spTree>
      <p:nvGrpSpPr>
        <p:cNvPr id="92" name="Shape 92"/>
        <p:cNvGrpSpPr/>
        <p:nvPr/>
      </p:nvGrpSpPr>
      <p:grpSpPr>
        <a:xfrm>
          <a:off x="0" y="0"/>
          <a:ext cx="0" cy="0"/>
          <a:chOff x="0" y="0"/>
          <a:chExt cx="0" cy="0"/>
        </a:xfrm>
      </p:grpSpPr>
      <p:sp>
        <p:nvSpPr>
          <p:cNvPr id="93" name="Google Shape;93;p31"/>
          <p:cNvSpPr txBox="1"/>
          <p:nvPr>
            <p:ph type="title"/>
          </p:nvPr>
        </p:nvSpPr>
        <p:spPr>
          <a:xfrm>
            <a:off x="394920" y="395280"/>
            <a:ext cx="5015520" cy="572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4" name="Google Shape;94;p31"/>
          <p:cNvSpPr txBox="1"/>
          <p:nvPr>
            <p:ph idx="1" type="body"/>
          </p:nvPr>
        </p:nvSpPr>
        <p:spPr>
          <a:xfrm>
            <a:off x="5512680" y="0"/>
            <a:ext cx="3631320" cy="5143320"/>
          </a:xfrm>
          <a:prstGeom prst="rect">
            <a:avLst/>
          </a:prstGeom>
          <a:noFill/>
          <a:ln>
            <a:noFill/>
          </a:ln>
        </p:spPr>
        <p:txBody>
          <a:bodyPr anchorCtr="0" anchor="t" bIns="45000" lIns="90000" spcFirstLastPara="1" rIns="90000" wrap="square" tIns="450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95" name="Google Shape;95;p31"/>
          <p:cNvCxnSpPr/>
          <p:nvPr/>
        </p:nvCxnSpPr>
        <p:spPr>
          <a:xfrm>
            <a:off x="-18720" y="967680"/>
            <a:ext cx="5531400" cy="360"/>
          </a:xfrm>
          <a:prstGeom prst="straightConnector1">
            <a:avLst/>
          </a:prstGeom>
          <a:noFill/>
          <a:ln cap="flat" cmpd="sng" w="9525">
            <a:solidFill>
              <a:srgbClr val="C1C2AF"/>
            </a:solidFill>
            <a:prstDash val="solid"/>
            <a:round/>
            <a:headEnd len="sm" w="sm" type="none"/>
            <a:tailEnd len="sm" w="sm" type="none"/>
          </a:ln>
        </p:spPr>
      </p:cxnSp>
      <p:cxnSp>
        <p:nvCxnSpPr>
          <p:cNvPr id="96" name="Google Shape;96;p31"/>
          <p:cNvCxnSpPr/>
          <p:nvPr/>
        </p:nvCxnSpPr>
        <p:spPr>
          <a:xfrm>
            <a:off x="-18720" y="4748400"/>
            <a:ext cx="5531400" cy="360"/>
          </a:xfrm>
          <a:prstGeom prst="straightConnector1">
            <a:avLst/>
          </a:prstGeom>
          <a:noFill/>
          <a:ln cap="flat" cmpd="sng" w="9525">
            <a:solidFill>
              <a:srgbClr val="C1C2AF"/>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bg>
      <p:bgPr>
        <a:solidFill>
          <a:schemeClr val="lt1"/>
        </a:solidFill>
      </p:bgPr>
    </p:bg>
    <p:spTree>
      <p:nvGrpSpPr>
        <p:cNvPr id="97" name="Shape 97"/>
        <p:cNvGrpSpPr/>
        <p:nvPr/>
      </p:nvGrpSpPr>
      <p:grpSpPr>
        <a:xfrm>
          <a:off x="0" y="0"/>
          <a:ext cx="0" cy="0"/>
          <a:chOff x="0" y="0"/>
          <a:chExt cx="0" cy="0"/>
        </a:xfrm>
      </p:grpSpPr>
      <p:cxnSp>
        <p:nvCxnSpPr>
          <p:cNvPr id="98" name="Google Shape;98;p32"/>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99" name="Google Shape;99;p32"/>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sp>
        <p:nvSpPr>
          <p:cNvPr id="100" name="Google Shape;100;p32"/>
          <p:cNvSpPr txBox="1"/>
          <p:nvPr>
            <p:ph type="title"/>
          </p:nvPr>
        </p:nvSpPr>
        <p:spPr>
          <a:xfrm>
            <a:off x="2318040" y="1593360"/>
            <a:ext cx="4507920" cy="25290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_1" type="blank">
  <p:cSld name="BLANK">
    <p:bg>
      <p:bgPr>
        <a:solidFill>
          <a:schemeClr val="lt1"/>
        </a:solidFill>
      </p:bgPr>
    </p:bg>
    <p:spTree>
      <p:nvGrpSpPr>
        <p:cNvPr id="11" name="Shape 11"/>
        <p:cNvGrpSpPr/>
        <p:nvPr/>
      </p:nvGrpSpPr>
      <p:grpSpPr>
        <a:xfrm>
          <a:off x="0" y="0"/>
          <a:ext cx="0" cy="0"/>
          <a:chOff x="0" y="0"/>
          <a:chExt cx="0" cy="0"/>
        </a:xfrm>
      </p:grpSpPr>
      <p:sp>
        <p:nvSpPr>
          <p:cNvPr id="12" name="Google Shape;12;p15"/>
          <p:cNvSpPr txBox="1"/>
          <p:nvPr>
            <p:ph type="title"/>
          </p:nvPr>
        </p:nvSpPr>
        <p:spPr>
          <a:xfrm>
            <a:off x="394920" y="3659040"/>
            <a:ext cx="8293680" cy="99108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13" name="Google Shape;13;p15"/>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14" name="Google Shape;14;p15"/>
          <p:cNvCxnSpPr/>
          <p:nvPr/>
        </p:nvCxnSpPr>
        <p:spPr>
          <a:xfrm>
            <a:off x="-18720" y="3561120"/>
            <a:ext cx="9181800" cy="360"/>
          </a:xfrm>
          <a:prstGeom prst="straightConnector1">
            <a:avLst/>
          </a:prstGeom>
          <a:noFill/>
          <a:ln cap="flat" cmpd="sng" w="9525">
            <a:solidFill>
              <a:srgbClr val="C1C2AF"/>
            </a:solidFill>
            <a:prstDash val="solid"/>
            <a:round/>
            <a:headEnd len="sm" w="sm" type="none"/>
            <a:tailEnd len="sm" w="sm" type="none"/>
          </a:ln>
        </p:spPr>
      </p:cxnSp>
      <p:sp>
        <p:nvSpPr>
          <p:cNvPr id="15" name="Google Shape;15;p1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bg>
      <p:bgPr>
        <a:solidFill>
          <a:schemeClr val="lt1"/>
        </a:solidFill>
      </p:bgPr>
    </p:bg>
    <p:spTree>
      <p:nvGrpSpPr>
        <p:cNvPr id="101" name="Shape 101"/>
        <p:cNvGrpSpPr/>
        <p:nvPr/>
      </p:nvGrpSpPr>
      <p:grpSpPr>
        <a:xfrm>
          <a:off x="0" y="0"/>
          <a:ext cx="0" cy="0"/>
          <a:chOff x="0" y="0"/>
          <a:chExt cx="0" cy="0"/>
        </a:xfrm>
      </p:grpSpPr>
      <p:cxnSp>
        <p:nvCxnSpPr>
          <p:cNvPr id="102" name="Google Shape;102;p33"/>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103" name="Google Shape;103;p33"/>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sp>
        <p:nvSpPr>
          <p:cNvPr id="104" name="Google Shape;104;p33"/>
          <p:cNvSpPr txBox="1"/>
          <p:nvPr>
            <p:ph type="title"/>
          </p:nvPr>
        </p:nvSpPr>
        <p:spPr>
          <a:xfrm>
            <a:off x="2135520" y="1482840"/>
            <a:ext cx="4872600" cy="196416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bg>
      <p:bgPr>
        <a:solidFill>
          <a:schemeClr val="lt1"/>
        </a:solidFill>
      </p:bgPr>
    </p:bg>
    <p:spTree>
      <p:nvGrpSpPr>
        <p:cNvPr id="105" name="Shape 105"/>
        <p:cNvGrpSpPr/>
        <p:nvPr/>
      </p:nvGrpSpPr>
      <p:grpSpPr>
        <a:xfrm>
          <a:off x="0" y="0"/>
          <a:ext cx="0" cy="0"/>
          <a:chOff x="0" y="0"/>
          <a:chExt cx="0" cy="0"/>
        </a:xfrm>
      </p:grpSpPr>
      <p:sp>
        <p:nvSpPr>
          <p:cNvPr id="106" name="Google Shape;106;p34"/>
          <p:cNvSpPr txBox="1"/>
          <p:nvPr>
            <p:ph idx="1" type="body"/>
          </p:nvPr>
        </p:nvSpPr>
        <p:spPr>
          <a:xfrm>
            <a:off x="0" y="0"/>
            <a:ext cx="9143640" cy="5143320"/>
          </a:xfrm>
          <a:prstGeom prst="rect">
            <a:avLst/>
          </a:prstGeom>
          <a:noFill/>
          <a:ln>
            <a:noFill/>
          </a:ln>
        </p:spPr>
        <p:txBody>
          <a:bodyPr anchorCtr="0" anchor="t" bIns="45000" lIns="90000" spcFirstLastPara="1" rIns="90000" wrap="square" tIns="450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stStyle>
          <a:p/>
        </p:txBody>
      </p:sp>
      <p:sp>
        <p:nvSpPr>
          <p:cNvPr id="107" name="Google Shape;107;p34"/>
          <p:cNvSpPr txBox="1"/>
          <p:nvPr>
            <p:ph type="title"/>
          </p:nvPr>
        </p:nvSpPr>
        <p:spPr>
          <a:xfrm>
            <a:off x="720000" y="4014360"/>
            <a:ext cx="7703640" cy="572400"/>
          </a:xfrm>
          <a:prstGeom prst="rect">
            <a:avLst/>
          </a:prstGeom>
          <a:solidFill>
            <a:schemeClr val="lt1"/>
          </a:solid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_2">
  <p:cSld name="ONE_COLUMN_TEXT_2">
    <p:bg>
      <p:bgPr>
        <a:solidFill>
          <a:schemeClr val="lt1"/>
        </a:solidFill>
      </p:bgPr>
    </p:bg>
    <p:spTree>
      <p:nvGrpSpPr>
        <p:cNvPr id="16" name="Shape 16"/>
        <p:cNvGrpSpPr/>
        <p:nvPr/>
      </p:nvGrpSpPr>
      <p:grpSpPr>
        <a:xfrm>
          <a:off x="0" y="0"/>
          <a:ext cx="0" cy="0"/>
          <a:chOff x="0" y="0"/>
          <a:chExt cx="0" cy="0"/>
        </a:xfrm>
      </p:grpSpPr>
      <p:sp>
        <p:nvSpPr>
          <p:cNvPr id="17" name="Google Shape;17;p17"/>
          <p:cNvSpPr txBox="1"/>
          <p:nvPr>
            <p:ph type="title"/>
          </p:nvPr>
        </p:nvSpPr>
        <p:spPr>
          <a:xfrm>
            <a:off x="394920" y="252000"/>
            <a:ext cx="5055840" cy="113004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18" name="Google Shape;18;p17"/>
          <p:cNvCxnSpPr/>
          <p:nvPr/>
        </p:nvCxnSpPr>
        <p:spPr>
          <a:xfrm>
            <a:off x="-18720" y="4748400"/>
            <a:ext cx="5531400" cy="360"/>
          </a:xfrm>
          <a:prstGeom prst="straightConnector1">
            <a:avLst/>
          </a:prstGeom>
          <a:noFill/>
          <a:ln cap="flat" cmpd="sng" w="9525">
            <a:solidFill>
              <a:srgbClr val="C1C2AF"/>
            </a:solidFill>
            <a:prstDash val="solid"/>
            <a:round/>
            <a:headEnd len="sm" w="sm" type="none"/>
            <a:tailEnd len="sm" w="sm" type="none"/>
          </a:ln>
        </p:spPr>
      </p:cxnSp>
      <p:sp>
        <p:nvSpPr>
          <p:cNvPr id="19" name="Google Shape;19;p17"/>
          <p:cNvSpPr txBox="1"/>
          <p:nvPr>
            <p:ph idx="1" type="body"/>
          </p:nvPr>
        </p:nvSpPr>
        <p:spPr>
          <a:xfrm>
            <a:off x="5512680" y="0"/>
            <a:ext cx="3631320" cy="5143320"/>
          </a:xfrm>
          <a:prstGeom prst="rect">
            <a:avLst/>
          </a:prstGeom>
          <a:noFill/>
          <a:ln>
            <a:noFill/>
          </a:ln>
        </p:spPr>
        <p:txBody>
          <a:bodyPr anchorCtr="0" anchor="t" bIns="45000" lIns="90000" spcFirstLastPara="1" rIns="90000" wrap="square" tIns="450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3_1">
  <p:cSld name="CUSTOM_3_1">
    <p:bg>
      <p:bgPr>
        <a:solidFill>
          <a:schemeClr val="lt1"/>
        </a:solidFill>
      </p:bgPr>
    </p:bg>
    <p:spTree>
      <p:nvGrpSpPr>
        <p:cNvPr id="20" name="Shape 20"/>
        <p:cNvGrpSpPr/>
        <p:nvPr/>
      </p:nvGrpSpPr>
      <p:grpSpPr>
        <a:xfrm>
          <a:off x="0" y="0"/>
          <a:ext cx="0" cy="0"/>
          <a:chOff x="0" y="0"/>
          <a:chExt cx="0" cy="0"/>
        </a:xfrm>
      </p:grpSpPr>
      <p:cxnSp>
        <p:nvCxnSpPr>
          <p:cNvPr id="21" name="Google Shape;21;p18"/>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22" name="Google Shape;22;p18"/>
          <p:cNvCxnSpPr/>
          <p:nvPr/>
        </p:nvCxnSpPr>
        <p:spPr>
          <a:xfrm>
            <a:off x="-18720" y="376632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23" name="Google Shape;23;p18"/>
          <p:cNvCxnSpPr/>
          <p:nvPr/>
        </p:nvCxnSpPr>
        <p:spPr>
          <a:xfrm>
            <a:off x="-18720" y="1543680"/>
            <a:ext cx="9181800" cy="360"/>
          </a:xfrm>
          <a:prstGeom prst="straightConnector1">
            <a:avLst/>
          </a:prstGeom>
          <a:noFill/>
          <a:ln cap="flat" cmpd="sng" w="9525">
            <a:solidFill>
              <a:srgbClr val="C1C2AF"/>
            </a:solidFill>
            <a:prstDash val="solid"/>
            <a:round/>
            <a:headEnd len="sm" w="sm" type="none"/>
            <a:tailEnd len="sm" w="sm" type="none"/>
          </a:ln>
        </p:spPr>
      </p:cxnSp>
      <p:sp>
        <p:nvSpPr>
          <p:cNvPr id="24" name="Google Shape;24;p18"/>
          <p:cNvSpPr txBox="1"/>
          <p:nvPr>
            <p:ph type="title"/>
          </p:nvPr>
        </p:nvSpPr>
        <p:spPr>
          <a:xfrm>
            <a:off x="394920" y="595080"/>
            <a:ext cx="4447800" cy="79632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bg>
      <p:bgPr>
        <a:solidFill>
          <a:schemeClr val="lt1"/>
        </a:solidFill>
      </p:bgPr>
    </p:bg>
    <p:spTree>
      <p:nvGrpSpPr>
        <p:cNvPr id="25" name="Shape 25"/>
        <p:cNvGrpSpPr/>
        <p:nvPr/>
      </p:nvGrpSpPr>
      <p:grpSpPr>
        <a:xfrm>
          <a:off x="0" y="0"/>
          <a:ext cx="0" cy="0"/>
          <a:chOff x="0" y="0"/>
          <a:chExt cx="0" cy="0"/>
        </a:xfrm>
      </p:grpSpPr>
      <p:sp>
        <p:nvSpPr>
          <p:cNvPr id="26" name="Google Shape;26;p16"/>
          <p:cNvSpPr txBox="1"/>
          <p:nvPr>
            <p:ph idx="1" type="body"/>
          </p:nvPr>
        </p:nvSpPr>
        <p:spPr>
          <a:xfrm>
            <a:off x="-5040" y="3150000"/>
            <a:ext cx="9143640" cy="1993320"/>
          </a:xfrm>
          <a:prstGeom prst="rect">
            <a:avLst/>
          </a:prstGeom>
          <a:noFill/>
          <a:ln>
            <a:noFill/>
          </a:ln>
        </p:spPr>
        <p:txBody>
          <a:bodyPr anchorCtr="0" anchor="t" bIns="45000" lIns="90000" spcFirstLastPara="1" rIns="90000" wrap="square" tIns="450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27" name="Google Shape;27;p16"/>
          <p:cNvCxnSpPr/>
          <p:nvPr/>
        </p:nvCxnSpPr>
        <p:spPr>
          <a:xfrm>
            <a:off x="-18720" y="1232280"/>
            <a:ext cx="9181800" cy="360"/>
          </a:xfrm>
          <a:prstGeom prst="straightConnector1">
            <a:avLst/>
          </a:prstGeom>
          <a:noFill/>
          <a:ln cap="flat" cmpd="sng" w="9525">
            <a:solidFill>
              <a:srgbClr val="C1C2AF"/>
            </a:solidFill>
            <a:prstDash val="solid"/>
            <a:round/>
            <a:headEnd len="sm" w="sm" type="none"/>
            <a:tailEnd len="sm" w="sm" type="none"/>
          </a:ln>
        </p:spPr>
      </p:cxnSp>
      <p:sp>
        <p:nvSpPr>
          <p:cNvPr id="28" name="Google Shape;28;p16"/>
          <p:cNvSpPr txBox="1"/>
          <p:nvPr>
            <p:ph type="title"/>
          </p:nvPr>
        </p:nvSpPr>
        <p:spPr>
          <a:xfrm>
            <a:off x="394920" y="1435680"/>
            <a:ext cx="8353440" cy="84132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16"/>
          <p:cNvSpPr txBox="1"/>
          <p:nvPr>
            <p:ph idx="2" type="title"/>
          </p:nvPr>
        </p:nvSpPr>
        <p:spPr>
          <a:xfrm>
            <a:off x="394920" y="395280"/>
            <a:ext cx="1235520" cy="84132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bg>
      <p:bgPr>
        <a:solidFill>
          <a:schemeClr val="lt1"/>
        </a:solidFill>
      </p:bgPr>
    </p:bg>
    <p:spTree>
      <p:nvGrpSpPr>
        <p:cNvPr id="30" name="Shape 30"/>
        <p:cNvGrpSpPr/>
        <p:nvPr/>
      </p:nvGrpSpPr>
      <p:grpSpPr>
        <a:xfrm>
          <a:off x="0" y="0"/>
          <a:ext cx="0" cy="0"/>
          <a:chOff x="0" y="0"/>
          <a:chExt cx="0" cy="0"/>
        </a:xfrm>
      </p:grpSpPr>
      <p:cxnSp>
        <p:nvCxnSpPr>
          <p:cNvPr id="31" name="Google Shape;31;p19"/>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32" name="Google Shape;32;p19"/>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sp>
        <p:nvSpPr>
          <p:cNvPr id="33" name="Google Shape;33;p19"/>
          <p:cNvSpPr txBox="1"/>
          <p:nvPr>
            <p:ph hasCustomPrompt="1" type="title"/>
          </p:nvPr>
        </p:nvSpPr>
        <p:spPr>
          <a:xfrm>
            <a:off x="1284120" y="1575720"/>
            <a:ext cx="6575760" cy="1526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bg>
      <p:bgPr>
        <a:solidFill>
          <a:srgbClr val="FFFFFF"/>
        </a:solidFill>
      </p:bgPr>
    </p:bg>
    <p:spTree>
      <p:nvGrpSpPr>
        <p:cNvPr id="34" name="Shape 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_1_1_1_1">
  <p:cSld name="BLANK_1_1_1_1_1_1">
    <p:bg>
      <p:bgPr>
        <a:solidFill>
          <a:schemeClr val="lt1"/>
        </a:solidFill>
      </p:bgPr>
    </p:bg>
    <p:spTree>
      <p:nvGrpSpPr>
        <p:cNvPr id="35" name="Shape 35"/>
        <p:cNvGrpSpPr/>
        <p:nvPr/>
      </p:nvGrpSpPr>
      <p:grpSpPr>
        <a:xfrm>
          <a:off x="0" y="0"/>
          <a:ext cx="0" cy="0"/>
          <a:chOff x="0" y="0"/>
          <a:chExt cx="0" cy="0"/>
        </a:xfrm>
      </p:grpSpPr>
      <p:sp>
        <p:nvSpPr>
          <p:cNvPr id="36" name="Google Shape;36;p21"/>
          <p:cNvSpPr txBox="1"/>
          <p:nvPr>
            <p:ph type="title"/>
          </p:nvPr>
        </p:nvSpPr>
        <p:spPr>
          <a:xfrm>
            <a:off x="394920" y="395280"/>
            <a:ext cx="8353800" cy="572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7" name="Google Shape;37;p21"/>
          <p:cNvSpPr txBox="1"/>
          <p:nvPr>
            <p:ph idx="2" type="title"/>
          </p:nvPr>
        </p:nvSpPr>
        <p:spPr>
          <a:xfrm>
            <a:off x="394920" y="1086120"/>
            <a:ext cx="637200" cy="44712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8" name="Google Shape;38;p21"/>
          <p:cNvSpPr txBox="1"/>
          <p:nvPr>
            <p:ph idx="3" type="title"/>
          </p:nvPr>
        </p:nvSpPr>
        <p:spPr>
          <a:xfrm>
            <a:off x="394920" y="2978280"/>
            <a:ext cx="637200" cy="44712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9" name="Google Shape;39;p21"/>
          <p:cNvSpPr txBox="1"/>
          <p:nvPr>
            <p:ph idx="4" type="title"/>
          </p:nvPr>
        </p:nvSpPr>
        <p:spPr>
          <a:xfrm>
            <a:off x="394920" y="1716840"/>
            <a:ext cx="637200" cy="44712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0" name="Google Shape;40;p21"/>
          <p:cNvSpPr txBox="1"/>
          <p:nvPr>
            <p:ph idx="5" type="title"/>
          </p:nvPr>
        </p:nvSpPr>
        <p:spPr>
          <a:xfrm>
            <a:off x="394920" y="3608640"/>
            <a:ext cx="637200" cy="44712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1" name="Google Shape;41;p21"/>
          <p:cNvSpPr txBox="1"/>
          <p:nvPr>
            <p:ph idx="6" type="title"/>
          </p:nvPr>
        </p:nvSpPr>
        <p:spPr>
          <a:xfrm>
            <a:off x="394920" y="2347560"/>
            <a:ext cx="637200" cy="44712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2" name="Google Shape;42;p21"/>
          <p:cNvSpPr txBox="1"/>
          <p:nvPr>
            <p:ph idx="7" type="title"/>
          </p:nvPr>
        </p:nvSpPr>
        <p:spPr>
          <a:xfrm>
            <a:off x="394920" y="4239360"/>
            <a:ext cx="637200" cy="44712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43" name="Google Shape;43;p21"/>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44" name="Google Shape;44;p21"/>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45" name="Google Shape;45;p21"/>
          <p:cNvCxnSpPr/>
          <p:nvPr/>
        </p:nvCxnSpPr>
        <p:spPr>
          <a:xfrm>
            <a:off x="-18720" y="159768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46" name="Google Shape;46;p21"/>
          <p:cNvCxnSpPr/>
          <p:nvPr/>
        </p:nvCxnSpPr>
        <p:spPr>
          <a:xfrm>
            <a:off x="-18720" y="222768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47" name="Google Shape;47;p21"/>
          <p:cNvCxnSpPr/>
          <p:nvPr/>
        </p:nvCxnSpPr>
        <p:spPr>
          <a:xfrm>
            <a:off x="-18720" y="285804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48" name="Google Shape;48;p21"/>
          <p:cNvCxnSpPr/>
          <p:nvPr/>
        </p:nvCxnSpPr>
        <p:spPr>
          <a:xfrm>
            <a:off x="-18720" y="348804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49" name="Google Shape;49;p21"/>
          <p:cNvCxnSpPr/>
          <p:nvPr/>
        </p:nvCxnSpPr>
        <p:spPr>
          <a:xfrm>
            <a:off x="-18720" y="4118040"/>
            <a:ext cx="9181800" cy="360"/>
          </a:xfrm>
          <a:prstGeom prst="straightConnector1">
            <a:avLst/>
          </a:prstGeom>
          <a:noFill/>
          <a:ln cap="flat" cmpd="sng" w="9525">
            <a:solidFill>
              <a:srgbClr val="C1C2AF"/>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bg>
      <p:bgPr>
        <a:solidFill>
          <a:schemeClr val="lt1"/>
        </a:solidFill>
      </p:bgPr>
    </p:bg>
    <p:spTree>
      <p:nvGrpSpPr>
        <p:cNvPr id="50" name="Shape 50"/>
        <p:cNvGrpSpPr/>
        <p:nvPr/>
      </p:nvGrpSpPr>
      <p:grpSpPr>
        <a:xfrm>
          <a:off x="0" y="0"/>
          <a:ext cx="0" cy="0"/>
          <a:chOff x="0" y="0"/>
          <a:chExt cx="0" cy="0"/>
        </a:xfrm>
      </p:grpSpPr>
      <p:sp>
        <p:nvSpPr>
          <p:cNvPr id="51" name="Google Shape;51;p22"/>
          <p:cNvSpPr txBox="1"/>
          <p:nvPr>
            <p:ph type="title"/>
          </p:nvPr>
        </p:nvSpPr>
        <p:spPr>
          <a:xfrm>
            <a:off x="394920" y="395280"/>
            <a:ext cx="8353440" cy="572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22"/>
          <p:cNvSpPr txBox="1"/>
          <p:nvPr>
            <p:ph idx="1" type="body"/>
          </p:nvPr>
        </p:nvSpPr>
        <p:spPr>
          <a:xfrm>
            <a:off x="394920" y="1165680"/>
            <a:ext cx="8353440" cy="165204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cxnSp>
        <p:nvCxnSpPr>
          <p:cNvPr id="53" name="Google Shape;53;p22"/>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54" name="Google Shape;54;p22"/>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txBox="1"/>
          <p:nvPr>
            <p:ph type="title"/>
          </p:nvPr>
        </p:nvSpPr>
        <p:spPr>
          <a:xfrm>
            <a:off x="390600" y="1472850"/>
            <a:ext cx="3948000" cy="152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4050"/>
              <a:buFont typeface="Libre Baskerville"/>
              <a:buNone/>
            </a:pPr>
            <a:r>
              <a:rPr b="0" lang="fr-FR" sz="3850" u="none" strike="noStrike">
                <a:solidFill>
                  <a:schemeClr val="dk1"/>
                </a:solidFill>
                <a:latin typeface="Libre Baskerville"/>
                <a:ea typeface="Libre Baskerville"/>
                <a:cs typeface="Libre Baskerville"/>
                <a:sym typeface="Libre Baskerville"/>
              </a:rPr>
              <a:t>Changing Behavior with Entertainment</a:t>
            </a:r>
            <a:endParaRPr b="0" sz="3850" u="none" strike="noStrike">
              <a:solidFill>
                <a:schemeClr val="dk1"/>
              </a:solidFill>
              <a:latin typeface="Arial"/>
              <a:ea typeface="Arial"/>
              <a:cs typeface="Arial"/>
              <a:sym typeface="Arial"/>
            </a:endParaRPr>
          </a:p>
        </p:txBody>
      </p:sp>
      <p:sp>
        <p:nvSpPr>
          <p:cNvPr id="113" name="Google Shape;113;p1"/>
          <p:cNvSpPr txBox="1"/>
          <p:nvPr>
            <p:ph idx="1" type="subTitle"/>
          </p:nvPr>
        </p:nvSpPr>
        <p:spPr>
          <a:xfrm>
            <a:off x="390600" y="4171948"/>
            <a:ext cx="8353200" cy="5805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1"/>
              </a:buClr>
              <a:buSzPts val="1085"/>
              <a:buFont typeface="DM Sans"/>
              <a:buNone/>
            </a:pPr>
            <a:r>
              <a:rPr b="0" i="0" lang="fr-FR" sz="1685" u="none" cap="none" strike="noStrike">
                <a:solidFill>
                  <a:schemeClr val="dk1"/>
                </a:solidFill>
                <a:latin typeface="DM Sans"/>
                <a:ea typeface="DM Sans"/>
                <a:cs typeface="DM Sans"/>
                <a:sym typeface="DM Sans"/>
              </a:rPr>
              <a:t>Evaluating the Impact of Edutainment on Hygiene in Bangladesh</a:t>
            </a:r>
            <a:endParaRPr b="0" i="0" sz="1685" u="none" cap="none" strike="noStrike">
              <a:solidFill>
                <a:schemeClr val="dk1"/>
              </a:solidFill>
              <a:latin typeface="DM Sans"/>
              <a:ea typeface="DM Sans"/>
              <a:cs typeface="DM Sans"/>
              <a:sym typeface="DM Sans"/>
            </a:endParaRPr>
          </a:p>
          <a:p>
            <a:pPr indent="0" lvl="0" marL="0" marR="0" rtl="0" algn="l">
              <a:lnSpc>
                <a:spcPct val="80000"/>
              </a:lnSpc>
              <a:spcBef>
                <a:spcPts val="0"/>
              </a:spcBef>
              <a:spcAft>
                <a:spcPts val="0"/>
              </a:spcAft>
              <a:buClr>
                <a:schemeClr val="dk1"/>
              </a:buClr>
              <a:buSzPts val="1085"/>
              <a:buFont typeface="DM Sans"/>
              <a:buNone/>
            </a:pPr>
            <a:r>
              <a:rPr b="0" i="0" lang="fr-FR" sz="1685" u="none" cap="none" strike="noStrike">
                <a:solidFill>
                  <a:schemeClr val="dk1"/>
                </a:solidFill>
                <a:latin typeface="DM Sans"/>
                <a:ea typeface="DM Sans"/>
                <a:cs typeface="DM Sans"/>
                <a:sym typeface="DM Sans"/>
              </a:rPr>
              <a:t>By: Andre Poghosyan, Joanna Tang, Runxi Yu</a:t>
            </a:r>
            <a:endParaRPr b="0" i="0" sz="1685" u="none" cap="none" strike="noStrike">
              <a:solidFill>
                <a:schemeClr val="dk1"/>
              </a:solidFill>
              <a:latin typeface="DM Sans"/>
              <a:ea typeface="DM Sans"/>
              <a:cs typeface="DM Sans"/>
              <a:sym typeface="DM Sans"/>
            </a:endParaRPr>
          </a:p>
          <a:p>
            <a:pPr indent="0" lvl="0" marL="0" marR="0" rtl="0" algn="l">
              <a:lnSpc>
                <a:spcPct val="80000"/>
              </a:lnSpc>
              <a:spcBef>
                <a:spcPts val="0"/>
              </a:spcBef>
              <a:spcAft>
                <a:spcPts val="0"/>
              </a:spcAft>
              <a:buClr>
                <a:schemeClr val="dk1"/>
              </a:buClr>
              <a:buSzPts val="1085"/>
              <a:buFont typeface="DM Sans"/>
              <a:buNone/>
            </a:pPr>
            <a:r>
              <a:t/>
            </a:r>
            <a:endParaRPr b="1" i="0" sz="1650" u="none" cap="none" strike="noStrike">
              <a:solidFill>
                <a:schemeClr val="dk1"/>
              </a:solidFill>
              <a:latin typeface="DM Sans"/>
              <a:ea typeface="DM Sans"/>
              <a:cs typeface="DM Sans"/>
              <a:sym typeface="DM Sans"/>
            </a:endParaRPr>
          </a:p>
          <a:p>
            <a:pPr indent="0" lvl="0" marL="0" marR="0" rtl="0" algn="l">
              <a:lnSpc>
                <a:spcPct val="80000"/>
              </a:lnSpc>
              <a:spcBef>
                <a:spcPts val="0"/>
              </a:spcBef>
              <a:spcAft>
                <a:spcPts val="0"/>
              </a:spcAft>
              <a:buClr>
                <a:schemeClr val="dk1"/>
              </a:buClr>
              <a:buSzPts val="1085"/>
              <a:buFont typeface="DM Sans"/>
              <a:buNone/>
            </a:pPr>
            <a:r>
              <a:rPr b="1" i="0" lang="fr-FR" sz="1650" u="none" cap="none" strike="noStrike">
                <a:solidFill>
                  <a:schemeClr val="dk1"/>
                </a:solidFill>
                <a:latin typeface="DM Sans"/>
                <a:ea typeface="DM Sans"/>
                <a:cs typeface="DM Sans"/>
                <a:sym typeface="DM Sans"/>
              </a:rPr>
              <a:t>SDG Focus:</a:t>
            </a:r>
            <a:r>
              <a:rPr b="0" i="0" lang="fr-FR" sz="1650" u="none" cap="none" strike="noStrike">
                <a:solidFill>
                  <a:schemeClr val="dk1"/>
                </a:solidFill>
                <a:latin typeface="DM Sans"/>
                <a:ea typeface="DM Sans"/>
                <a:cs typeface="DM Sans"/>
                <a:sym typeface="DM Sans"/>
              </a:rPr>
              <a:t> Goal </a:t>
            </a:r>
            <a:r>
              <a:rPr lang="fr-FR" sz="1650">
                <a:solidFill>
                  <a:schemeClr val="dk1"/>
                </a:solidFill>
                <a:latin typeface="DM Sans"/>
                <a:ea typeface="DM Sans"/>
                <a:cs typeface="DM Sans"/>
                <a:sym typeface="DM Sans"/>
              </a:rPr>
              <a:t>3</a:t>
            </a:r>
            <a:r>
              <a:rPr b="0" i="0" lang="fr-FR" sz="1650" u="none" cap="none" strike="noStrike">
                <a:solidFill>
                  <a:schemeClr val="dk1"/>
                </a:solidFill>
                <a:latin typeface="DM Sans"/>
                <a:ea typeface="DM Sans"/>
                <a:cs typeface="DM Sans"/>
                <a:sym typeface="DM Sans"/>
              </a:rPr>
              <a:t> – </a:t>
            </a:r>
            <a:r>
              <a:rPr lang="fr-FR" sz="1650">
                <a:solidFill>
                  <a:schemeClr val="dk1"/>
                </a:solidFill>
                <a:latin typeface="DM Sans"/>
                <a:ea typeface="DM Sans"/>
                <a:cs typeface="DM Sans"/>
                <a:sym typeface="DM Sans"/>
              </a:rPr>
              <a:t>Good Health and Well-being</a:t>
            </a:r>
            <a:endParaRPr b="0" i="0" sz="1650" u="none" cap="none" strike="noStrike">
              <a:solidFill>
                <a:schemeClr val="dk1"/>
              </a:solidFill>
              <a:latin typeface="DM Sans"/>
              <a:ea typeface="DM Sans"/>
              <a:cs typeface="DM Sans"/>
              <a:sym typeface="DM Sans"/>
            </a:endParaRPr>
          </a:p>
        </p:txBody>
      </p:sp>
      <p:pic>
        <p:nvPicPr>
          <p:cNvPr id="114" name="Google Shape;114;p1"/>
          <p:cNvPicPr preferRelativeResize="0"/>
          <p:nvPr/>
        </p:nvPicPr>
        <p:blipFill rotWithShape="1">
          <a:blip r:embed="rId3">
            <a:alphaModFix/>
          </a:blip>
          <a:srcRect b="0" l="0" r="0" t="0"/>
          <a:stretch/>
        </p:blipFill>
        <p:spPr>
          <a:xfrm>
            <a:off x="4507460" y="414325"/>
            <a:ext cx="4424816" cy="2952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7239e6d76b_0_52"/>
          <p:cNvSpPr txBox="1"/>
          <p:nvPr>
            <p:ph type="title"/>
          </p:nvPr>
        </p:nvSpPr>
        <p:spPr>
          <a:xfrm>
            <a:off x="424050" y="3743325"/>
            <a:ext cx="8295900" cy="990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2600"/>
              <a:buFont typeface="Libre Baskerville"/>
              <a:buNone/>
            </a:pPr>
            <a:r>
              <a:rPr lang="fr-FR" sz="4000">
                <a:solidFill>
                  <a:schemeClr val="dk1"/>
                </a:solidFill>
                <a:latin typeface="Libre Baskerville"/>
                <a:ea typeface="Libre Baskerville"/>
                <a:cs typeface="Libre Baskerville"/>
                <a:sym typeface="Libre Baskerville"/>
              </a:rPr>
              <a:t>Estimated Effects – Part 2</a:t>
            </a:r>
            <a:endParaRPr sz="2600">
              <a:solidFill>
                <a:schemeClr val="dk1"/>
              </a:solidFill>
              <a:latin typeface="Libre Baskerville"/>
              <a:ea typeface="Libre Baskerville"/>
              <a:cs typeface="Libre Baskerville"/>
              <a:sym typeface="Libre Baskerville"/>
            </a:endParaRPr>
          </a:p>
        </p:txBody>
      </p:sp>
      <p:sp>
        <p:nvSpPr>
          <p:cNvPr id="170" name="Google Shape;170;g37239e6d76b_0_52"/>
          <p:cNvSpPr txBox="1"/>
          <p:nvPr>
            <p:ph idx="1" type="subTitle"/>
          </p:nvPr>
        </p:nvSpPr>
        <p:spPr>
          <a:xfrm>
            <a:off x="390600" y="347725"/>
            <a:ext cx="8153400" cy="28761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No measurable gains in hygiene knowledge. Absolute index: +1.5 percent, not significant. Relative index: +0.4 percent, not significant</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15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Children in treated households had better health. 54.4 percent fewer cases of loose stool (p = 0.036). 28.8 percent fewer cases of Acute Respiratory Infection (ARI) symptoms (p = 0.016)</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15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No impact on other hygiene behaviors like latrine upgrades or water treatment</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Results interpreted as habit formation rather than belief updating</a:t>
            </a:r>
            <a:endParaRPr b="0" i="0" sz="16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g3724271932d_0_19"/>
          <p:cNvPicPr preferRelativeResize="0"/>
          <p:nvPr/>
        </p:nvPicPr>
        <p:blipFill>
          <a:blip r:embed="rId3">
            <a:alphaModFix/>
          </a:blip>
          <a:stretch>
            <a:fillRect/>
          </a:stretch>
        </p:blipFill>
        <p:spPr>
          <a:xfrm>
            <a:off x="1965275" y="249000"/>
            <a:ext cx="5213449" cy="37415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7239e6d76b_0_59"/>
          <p:cNvSpPr txBox="1"/>
          <p:nvPr>
            <p:ph type="title"/>
          </p:nvPr>
        </p:nvSpPr>
        <p:spPr>
          <a:xfrm>
            <a:off x="390600" y="247675"/>
            <a:ext cx="7310400" cy="11334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64998"/>
              <a:buFont typeface="Libre Baskerville"/>
              <a:buNone/>
            </a:pPr>
            <a:r>
              <a:rPr lang="fr-FR" sz="4000">
                <a:solidFill>
                  <a:schemeClr val="dk1"/>
                </a:solidFill>
                <a:latin typeface="Libre Baskerville"/>
                <a:ea typeface="Libre Baskerville"/>
                <a:cs typeface="Libre Baskerville"/>
                <a:sym typeface="Libre Baskerville"/>
              </a:rPr>
              <a:t>Statistical Significance – Part 1</a:t>
            </a:r>
            <a:endParaRPr b="0" sz="4000" u="none" strike="noStrike">
              <a:solidFill>
                <a:schemeClr val="dk1"/>
              </a:solidFill>
              <a:latin typeface="Arial"/>
              <a:ea typeface="Arial"/>
              <a:cs typeface="Arial"/>
              <a:sym typeface="Arial"/>
            </a:endParaRPr>
          </a:p>
        </p:txBody>
      </p:sp>
      <p:sp>
        <p:nvSpPr>
          <p:cNvPr id="181" name="Google Shape;181;g37239e6d76b_0_59"/>
          <p:cNvSpPr txBox="1"/>
          <p:nvPr>
            <p:ph idx="1" type="subTitle"/>
          </p:nvPr>
        </p:nvSpPr>
        <p:spPr>
          <a:xfrm>
            <a:off x="304875" y="1657350"/>
            <a:ext cx="7938900" cy="3047700"/>
          </a:xfrm>
          <a:prstGeom prst="rect">
            <a:avLst/>
          </a:prstGeom>
          <a:noFill/>
          <a:ln>
            <a:noFill/>
          </a:ln>
        </p:spPr>
        <p:txBody>
          <a:bodyPr anchorCtr="0" anchor="b" bIns="91425" lIns="91425" spcFirstLastPara="1" rIns="91425" wrap="square" tIns="91425">
            <a:noAutofit/>
          </a:bodyPr>
          <a:lstStyle/>
          <a:p>
            <a:pPr indent="-311150" lvl="0" marL="457200" marR="0" rtl="0" algn="l">
              <a:lnSpc>
                <a:spcPct val="100000"/>
              </a:lnSpc>
              <a:spcBef>
                <a:spcPts val="0"/>
              </a:spcBef>
              <a:spcAft>
                <a:spcPts val="0"/>
              </a:spcAft>
              <a:buClr>
                <a:schemeClr val="dk1"/>
              </a:buClr>
              <a:buSzPts val="1300"/>
              <a:buFont typeface="DM Sans"/>
              <a:buChar char="●"/>
            </a:pPr>
            <a:r>
              <a:rPr b="0" i="0" lang="fr-FR" sz="1600" u="none" cap="none" strike="noStrike">
                <a:solidFill>
                  <a:schemeClr val="dk1"/>
                </a:solidFill>
                <a:latin typeface="DM Sans"/>
                <a:ea typeface="DM Sans"/>
                <a:cs typeface="DM Sans"/>
                <a:sym typeface="DM Sans"/>
              </a:rPr>
              <a:t>All outcomes report p-values from regression models</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11150" lvl="0" marL="457200" marR="0" rtl="0" algn="l">
              <a:lnSpc>
                <a:spcPct val="115000"/>
              </a:lnSpc>
              <a:spcBef>
                <a:spcPts val="0"/>
              </a:spcBef>
              <a:spcAft>
                <a:spcPts val="0"/>
              </a:spcAft>
              <a:buClr>
                <a:srgbClr val="000000"/>
              </a:buClr>
              <a:buSzPts val="1300"/>
              <a:buFont typeface="Arial"/>
              <a:buChar char="●"/>
            </a:pPr>
            <a:r>
              <a:rPr b="0" i="0" lang="fr-FR" sz="1600" u="none" cap="none" strike="noStrike">
                <a:solidFill>
                  <a:schemeClr val="dk1"/>
                </a:solidFill>
                <a:latin typeface="DM Sans"/>
                <a:ea typeface="DM Sans"/>
                <a:cs typeface="DM Sans"/>
                <a:sym typeface="DM Sans"/>
              </a:rPr>
              <a:t>Soap use: p = 0.000</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11150" lvl="0" marL="457200" marR="0" rtl="0" algn="l">
              <a:lnSpc>
                <a:spcPct val="115000"/>
              </a:lnSpc>
              <a:spcBef>
                <a:spcPts val="0"/>
              </a:spcBef>
              <a:spcAft>
                <a:spcPts val="0"/>
              </a:spcAft>
              <a:buClr>
                <a:srgbClr val="000000"/>
              </a:buClr>
              <a:buSzPts val="1300"/>
              <a:buFont typeface="Arial"/>
              <a:buChar char="●"/>
            </a:pPr>
            <a:r>
              <a:rPr b="0" i="0" lang="fr-FR" sz="1600" u="none" cap="none" strike="noStrike">
                <a:solidFill>
                  <a:schemeClr val="dk1"/>
                </a:solidFill>
                <a:latin typeface="DM Sans"/>
                <a:ea typeface="DM Sans"/>
                <a:cs typeface="DM Sans"/>
                <a:sym typeface="DM Sans"/>
              </a:rPr>
              <a:t>Loose stool: p = 0.036</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11150" lvl="0" marL="457200" marR="0" rtl="0" algn="l">
              <a:lnSpc>
                <a:spcPct val="115000"/>
              </a:lnSpc>
              <a:spcBef>
                <a:spcPts val="0"/>
              </a:spcBef>
              <a:spcAft>
                <a:spcPts val="0"/>
              </a:spcAft>
              <a:buClr>
                <a:srgbClr val="000000"/>
              </a:buClr>
              <a:buSzPts val="1300"/>
              <a:buFont typeface="Arial"/>
              <a:buChar char="●"/>
            </a:pPr>
            <a:r>
              <a:rPr b="0" i="0" lang="fr-FR" sz="1600" u="none" cap="none" strike="noStrike">
                <a:solidFill>
                  <a:schemeClr val="dk1"/>
                </a:solidFill>
                <a:latin typeface="DM Sans"/>
                <a:ea typeface="DM Sans"/>
                <a:cs typeface="DM Sans"/>
                <a:sym typeface="DM Sans"/>
              </a:rPr>
              <a:t>ARI symptoms: p = 0.016</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11150" lvl="0" marL="457200" marR="0" rtl="0" algn="l">
              <a:lnSpc>
                <a:spcPct val="115000"/>
              </a:lnSpc>
              <a:spcBef>
                <a:spcPts val="0"/>
              </a:spcBef>
              <a:spcAft>
                <a:spcPts val="0"/>
              </a:spcAft>
              <a:buClr>
                <a:srgbClr val="000000"/>
              </a:buClr>
              <a:buSzPts val="1300"/>
              <a:buFont typeface="Arial"/>
              <a:buChar char="●"/>
            </a:pPr>
            <a:r>
              <a:rPr b="0" i="0" lang="fr-FR" sz="1600" u="none" cap="none" strike="noStrike">
                <a:solidFill>
                  <a:schemeClr val="dk1"/>
                </a:solidFill>
                <a:latin typeface="DM Sans"/>
                <a:ea typeface="DM Sans"/>
                <a:cs typeface="DM Sans"/>
                <a:sym typeface="DM Sans"/>
              </a:rPr>
              <a:t>Hygiene knowledge: p &gt; 0.05 (not significant)</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11150" lvl="0" marL="457200" marR="0" rtl="0" algn="l">
              <a:lnSpc>
                <a:spcPct val="115000"/>
              </a:lnSpc>
              <a:spcBef>
                <a:spcPts val="0"/>
              </a:spcBef>
              <a:spcAft>
                <a:spcPts val="0"/>
              </a:spcAft>
              <a:buClr>
                <a:schemeClr val="dk1"/>
              </a:buClr>
              <a:buSzPts val="1300"/>
              <a:buFont typeface="DM Sans"/>
              <a:buChar char="●"/>
            </a:pPr>
            <a:r>
              <a:rPr b="0" i="0" lang="fr-FR" sz="1600" u="none" cap="none" strike="noStrike">
                <a:solidFill>
                  <a:schemeClr val="dk1"/>
                </a:solidFill>
                <a:latin typeface="DM Sans"/>
                <a:ea typeface="DM Sans"/>
                <a:cs typeface="DM Sans"/>
                <a:sym typeface="DM Sans"/>
              </a:rPr>
              <a:t>95 percent confidence intervals used to rule out small knowledge gains</a:t>
            </a:r>
            <a:endParaRPr b="0" i="0" sz="1600" u="none" cap="none" strike="noStrike">
              <a:solidFill>
                <a:schemeClr val="dk1"/>
              </a:solidFill>
              <a:latin typeface="DM Sans"/>
              <a:ea typeface="DM Sans"/>
              <a:cs typeface="DM Sans"/>
              <a:sym typeface="DM Sans"/>
            </a:endParaRPr>
          </a:p>
        </p:txBody>
      </p:sp>
      <p:cxnSp>
        <p:nvCxnSpPr>
          <p:cNvPr id="182" name="Google Shape;182;g37239e6d76b_0_59"/>
          <p:cNvCxnSpPr/>
          <p:nvPr/>
        </p:nvCxnSpPr>
        <p:spPr>
          <a:xfrm>
            <a:off x="-18720" y="1382400"/>
            <a:ext cx="5531400" cy="300"/>
          </a:xfrm>
          <a:prstGeom prst="straightConnector1">
            <a:avLst/>
          </a:prstGeom>
          <a:noFill/>
          <a:ln cap="flat" cmpd="sng" w="9525">
            <a:solidFill>
              <a:srgbClr val="C1C2AF"/>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7239e6d76b_0_67"/>
          <p:cNvSpPr txBox="1"/>
          <p:nvPr>
            <p:ph type="title"/>
          </p:nvPr>
        </p:nvSpPr>
        <p:spPr>
          <a:xfrm>
            <a:off x="424050" y="3743325"/>
            <a:ext cx="8295900" cy="990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2600"/>
              <a:buFont typeface="Libre Baskerville"/>
              <a:buNone/>
            </a:pPr>
            <a:r>
              <a:rPr lang="fr-FR" sz="4000">
                <a:solidFill>
                  <a:schemeClr val="dk1"/>
                </a:solidFill>
                <a:latin typeface="Libre Baskerville"/>
                <a:ea typeface="Libre Baskerville"/>
                <a:cs typeface="Libre Baskerville"/>
                <a:sym typeface="Libre Baskerville"/>
              </a:rPr>
              <a:t>Statistical Significance – Part 2</a:t>
            </a:r>
            <a:endParaRPr sz="2600">
              <a:solidFill>
                <a:schemeClr val="dk1"/>
              </a:solidFill>
              <a:latin typeface="Libre Baskerville"/>
              <a:ea typeface="Libre Baskerville"/>
              <a:cs typeface="Libre Baskerville"/>
              <a:sym typeface="Libre Baskerville"/>
            </a:endParaRPr>
          </a:p>
        </p:txBody>
      </p:sp>
      <p:sp>
        <p:nvSpPr>
          <p:cNvPr id="188" name="Google Shape;188;g37239e6d76b_0_67"/>
          <p:cNvSpPr txBox="1"/>
          <p:nvPr>
            <p:ph idx="1" type="subTitle"/>
          </p:nvPr>
        </p:nvSpPr>
        <p:spPr>
          <a:xfrm>
            <a:off x="390600" y="347725"/>
            <a:ext cx="8153400" cy="28761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Regression models include randomized treatment, household and day fixed effects, controls chosen using the Least Absolute Shrinkage and Selection Operator (LASSO) method </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15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P-values interpreted as credible due to clean experimental design</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Results backed by machine learning prediction accuracy (62 percent)</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The setup makes the p-values meaningful</a:t>
            </a:r>
            <a:endParaRPr b="0" i="0" sz="16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g3724271932d_0_6"/>
          <p:cNvPicPr preferRelativeResize="0"/>
          <p:nvPr/>
        </p:nvPicPr>
        <p:blipFill>
          <a:blip r:embed="rId3">
            <a:alphaModFix/>
          </a:blip>
          <a:stretch>
            <a:fillRect/>
          </a:stretch>
        </p:blipFill>
        <p:spPr>
          <a:xfrm>
            <a:off x="2083863" y="144975"/>
            <a:ext cx="4976276" cy="3776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37239e6d76b_0_74"/>
          <p:cNvSpPr txBox="1"/>
          <p:nvPr>
            <p:ph type="title"/>
          </p:nvPr>
        </p:nvSpPr>
        <p:spPr>
          <a:xfrm>
            <a:off x="533475" y="190525"/>
            <a:ext cx="7710300" cy="1133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2600"/>
              <a:buFont typeface="Libre Baskerville"/>
              <a:buNone/>
            </a:pPr>
            <a:r>
              <a:rPr lang="fr-FR" sz="4000">
                <a:solidFill>
                  <a:schemeClr val="dk1"/>
                </a:solidFill>
                <a:latin typeface="Libre Baskerville"/>
                <a:ea typeface="Libre Baskerville"/>
                <a:cs typeface="Libre Baskerville"/>
                <a:sym typeface="Libre Baskerville"/>
              </a:rPr>
              <a:t>Normative Implications</a:t>
            </a:r>
            <a:endParaRPr b="0" sz="4000" u="none" strike="noStrike">
              <a:solidFill>
                <a:schemeClr val="dk1"/>
              </a:solidFill>
              <a:latin typeface="Arial"/>
              <a:ea typeface="Arial"/>
              <a:cs typeface="Arial"/>
              <a:sym typeface="Arial"/>
            </a:endParaRPr>
          </a:p>
        </p:txBody>
      </p:sp>
      <p:sp>
        <p:nvSpPr>
          <p:cNvPr id="199" name="Google Shape;199;g37239e6d76b_0_74"/>
          <p:cNvSpPr txBox="1"/>
          <p:nvPr>
            <p:ph idx="1" type="subTitle"/>
          </p:nvPr>
        </p:nvSpPr>
        <p:spPr>
          <a:xfrm>
            <a:off x="304875" y="1657350"/>
            <a:ext cx="7938900" cy="3047700"/>
          </a:xfrm>
          <a:prstGeom prst="rect">
            <a:avLst/>
          </a:prstGeom>
          <a:noFill/>
          <a:ln>
            <a:noFill/>
          </a:ln>
        </p:spPr>
        <p:txBody>
          <a:bodyPr anchorCtr="0" anchor="b" bIns="91425" lIns="91425" spcFirstLastPara="1" rIns="91425" wrap="square" tIns="91425">
            <a:noAutofit/>
          </a:bodyPr>
          <a:lstStyle/>
          <a:p>
            <a:pPr indent="-323850" lvl="0" marL="457200" marR="0" rtl="0" algn="l">
              <a:lnSpc>
                <a:spcPct val="115000"/>
              </a:lnSpc>
              <a:spcBef>
                <a:spcPts val="0"/>
              </a:spcBef>
              <a:spcAft>
                <a:spcPts val="0"/>
              </a:spcAft>
              <a:buClr>
                <a:schemeClr val="dk1"/>
              </a:buClr>
              <a:buSzPts val="1500"/>
              <a:buFont typeface="DM Sans"/>
              <a:buChar char="●"/>
            </a:pPr>
            <a:r>
              <a:rPr b="0" i="0" lang="fr-FR" sz="1500" u="none" cap="none" strike="noStrike">
                <a:solidFill>
                  <a:srgbClr val="000000"/>
                </a:solidFill>
                <a:latin typeface="DM Sans"/>
                <a:ea typeface="DM Sans"/>
                <a:cs typeface="DM Sans"/>
                <a:sym typeface="DM Sans"/>
              </a:rPr>
              <a:t>Repeated exposure and habit cues may matter be more important than facts in changing public health habits</a:t>
            </a:r>
            <a:br>
              <a:rPr b="0" i="0" lang="fr-FR" sz="1500" u="none" cap="none" strike="noStrike">
                <a:solidFill>
                  <a:srgbClr val="000000"/>
                </a:solidFill>
                <a:latin typeface="DM Sans"/>
                <a:ea typeface="DM Sans"/>
                <a:cs typeface="DM Sans"/>
                <a:sym typeface="DM Sans"/>
              </a:rPr>
            </a:br>
            <a:endParaRPr b="0" i="0" sz="1500" u="none" cap="none" strike="noStrike">
              <a:solidFill>
                <a:srgbClr val="000000"/>
              </a:solidFill>
              <a:latin typeface="DM Sans"/>
              <a:ea typeface="DM Sans"/>
              <a:cs typeface="DM Sans"/>
              <a:sym typeface="DM Sans"/>
            </a:endParaRPr>
          </a:p>
          <a:p>
            <a:pPr indent="-323850" lvl="0" marL="457200" marR="0" rtl="0" algn="l">
              <a:lnSpc>
                <a:spcPct val="115000"/>
              </a:lnSpc>
              <a:spcBef>
                <a:spcPts val="0"/>
              </a:spcBef>
              <a:spcAft>
                <a:spcPts val="0"/>
              </a:spcAft>
              <a:buClr>
                <a:schemeClr val="dk1"/>
              </a:buClr>
              <a:buSzPts val="1500"/>
              <a:buFont typeface="DM Sans"/>
              <a:buChar char="●"/>
            </a:pPr>
            <a:r>
              <a:rPr b="0" i="0" lang="fr-FR" sz="1500" u="none" cap="none" strike="noStrike">
                <a:solidFill>
                  <a:srgbClr val="000000"/>
                </a:solidFill>
                <a:latin typeface="DM Sans"/>
                <a:ea typeface="DM Sans"/>
                <a:cs typeface="DM Sans"/>
                <a:sym typeface="DM Sans"/>
              </a:rPr>
              <a:t>Shows that increased knowledge does not need to be the main focus of interventions as treated households washed their hands more and saw better health outcomes despite their hygiene knowledge typically remaining the same </a:t>
            </a:r>
            <a:endParaRPr b="0" i="0" sz="1500" u="none" cap="none" strike="noStrike">
              <a:solidFill>
                <a:srgbClr val="000000"/>
              </a:solidFill>
              <a:latin typeface="DM Sans"/>
              <a:ea typeface="DM Sans"/>
              <a:cs typeface="DM Sans"/>
              <a:sym typeface="DM Sans"/>
            </a:endParaRPr>
          </a:p>
          <a:p>
            <a:pPr indent="0" lvl="0" marL="457200" marR="0" rtl="0" algn="l">
              <a:lnSpc>
                <a:spcPct val="115000"/>
              </a:lnSpc>
              <a:spcBef>
                <a:spcPts val="0"/>
              </a:spcBef>
              <a:spcAft>
                <a:spcPts val="0"/>
              </a:spcAft>
              <a:buClr>
                <a:srgbClr val="000000"/>
              </a:buClr>
              <a:buSzPts val="1400"/>
              <a:buFont typeface="Arial"/>
              <a:buNone/>
            </a:pPr>
            <a:r>
              <a:t/>
            </a:r>
            <a:endParaRPr b="0" i="0" sz="1500" u="none" cap="none" strike="noStrike">
              <a:solidFill>
                <a:srgbClr val="000000"/>
              </a:solidFill>
              <a:latin typeface="DM Sans"/>
              <a:ea typeface="DM Sans"/>
              <a:cs typeface="DM Sans"/>
              <a:sym typeface="DM Sans"/>
            </a:endParaRPr>
          </a:p>
          <a:p>
            <a:pPr indent="-323850" lvl="0" marL="457200" marR="0" rtl="0" algn="l">
              <a:lnSpc>
                <a:spcPct val="115000"/>
              </a:lnSpc>
              <a:spcBef>
                <a:spcPts val="0"/>
              </a:spcBef>
              <a:spcAft>
                <a:spcPts val="0"/>
              </a:spcAft>
              <a:buClr>
                <a:schemeClr val="dk1"/>
              </a:buClr>
              <a:buSzPts val="1500"/>
              <a:buFont typeface="DM Sans"/>
              <a:buChar char="●"/>
            </a:pPr>
            <a:r>
              <a:rPr b="0" i="0" lang="fr-FR" sz="1500" u="none" cap="none" strike="noStrike">
                <a:solidFill>
                  <a:srgbClr val="000000"/>
                </a:solidFill>
                <a:latin typeface="DM Sans"/>
                <a:ea typeface="DM Sans"/>
                <a:cs typeface="DM Sans"/>
                <a:sym typeface="DM Sans"/>
              </a:rPr>
              <a:t>Policymakers may want to focus less on lectures or info sheets and more on small reminders in daily life</a:t>
            </a:r>
            <a:br>
              <a:rPr b="0" i="0" lang="fr-FR" sz="1500" u="none" cap="none" strike="noStrike">
                <a:solidFill>
                  <a:srgbClr val="000000"/>
                </a:solidFill>
                <a:latin typeface="DM Sans"/>
                <a:ea typeface="DM Sans"/>
                <a:cs typeface="DM Sans"/>
                <a:sym typeface="DM Sans"/>
              </a:rPr>
            </a:br>
            <a:endParaRPr b="0" i="0" sz="1500" u="none" cap="none" strike="noStrike">
              <a:solidFill>
                <a:srgbClr val="000000"/>
              </a:solidFill>
              <a:latin typeface="DM Sans"/>
              <a:ea typeface="DM Sans"/>
              <a:cs typeface="DM Sans"/>
              <a:sym typeface="DM Sans"/>
            </a:endParaRPr>
          </a:p>
          <a:p>
            <a:pPr indent="-323850" lvl="0" marL="457200" marR="0" rtl="0" algn="l">
              <a:lnSpc>
                <a:spcPct val="115000"/>
              </a:lnSpc>
              <a:spcBef>
                <a:spcPts val="0"/>
              </a:spcBef>
              <a:spcAft>
                <a:spcPts val="0"/>
              </a:spcAft>
              <a:buClr>
                <a:schemeClr val="dk1"/>
              </a:buClr>
              <a:buSzPts val="1500"/>
              <a:buFont typeface="DM Sans"/>
              <a:buChar char="●"/>
            </a:pPr>
            <a:r>
              <a:rPr b="0" i="0" lang="fr-FR" sz="1500" u="none" cap="none" strike="noStrike">
                <a:solidFill>
                  <a:srgbClr val="000000"/>
                </a:solidFill>
                <a:latin typeface="DM Sans"/>
                <a:ea typeface="DM Sans"/>
                <a:cs typeface="DM Sans"/>
                <a:sym typeface="DM Sans"/>
              </a:rPr>
              <a:t>Behavior can change without changing what people believe</a:t>
            </a:r>
            <a:br>
              <a:rPr b="0" i="0" lang="fr-FR" sz="1500" u="none" cap="none" strike="noStrike">
                <a:solidFill>
                  <a:srgbClr val="000000"/>
                </a:solidFill>
                <a:latin typeface="DM Sans"/>
                <a:ea typeface="DM Sans"/>
                <a:cs typeface="DM Sans"/>
                <a:sym typeface="DM Sans"/>
              </a:rPr>
            </a:br>
            <a:endParaRPr b="0" i="0" sz="1500" u="none" cap="none" strike="noStrike">
              <a:solidFill>
                <a:srgbClr val="000000"/>
              </a:solidFill>
              <a:latin typeface="DM Sans"/>
              <a:ea typeface="DM Sans"/>
              <a:cs typeface="DM Sans"/>
              <a:sym typeface="DM Sans"/>
            </a:endParaRPr>
          </a:p>
        </p:txBody>
      </p:sp>
      <p:cxnSp>
        <p:nvCxnSpPr>
          <p:cNvPr id="200" name="Google Shape;200;g37239e6d76b_0_74"/>
          <p:cNvCxnSpPr/>
          <p:nvPr/>
        </p:nvCxnSpPr>
        <p:spPr>
          <a:xfrm>
            <a:off x="-18720" y="1382400"/>
            <a:ext cx="5531400" cy="300"/>
          </a:xfrm>
          <a:prstGeom prst="straightConnector1">
            <a:avLst/>
          </a:prstGeom>
          <a:noFill/>
          <a:ln cap="flat" cmpd="sng" w="9525">
            <a:solidFill>
              <a:srgbClr val="C1C2AF"/>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7239e6d76b_0_82"/>
          <p:cNvSpPr txBox="1"/>
          <p:nvPr>
            <p:ph type="title"/>
          </p:nvPr>
        </p:nvSpPr>
        <p:spPr>
          <a:xfrm>
            <a:off x="424050" y="3743325"/>
            <a:ext cx="8295900" cy="990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2600"/>
              <a:buFont typeface="Libre Baskerville"/>
              <a:buNone/>
            </a:pPr>
            <a:r>
              <a:rPr lang="fr-FR" sz="4000">
                <a:solidFill>
                  <a:schemeClr val="dk1"/>
                </a:solidFill>
                <a:latin typeface="Libre Baskerville"/>
                <a:ea typeface="Libre Baskerville"/>
                <a:cs typeface="Libre Baskerville"/>
                <a:sym typeface="Libre Baskerville"/>
              </a:rPr>
              <a:t>Policy Implications</a:t>
            </a:r>
            <a:endParaRPr sz="2600">
              <a:solidFill>
                <a:schemeClr val="dk1"/>
              </a:solidFill>
              <a:latin typeface="Libre Baskerville"/>
              <a:ea typeface="Libre Baskerville"/>
              <a:cs typeface="Libre Baskerville"/>
              <a:sym typeface="Libre Baskerville"/>
            </a:endParaRPr>
          </a:p>
        </p:txBody>
      </p:sp>
      <p:sp>
        <p:nvSpPr>
          <p:cNvPr id="206" name="Google Shape;206;g37239e6d76b_0_82"/>
          <p:cNvSpPr txBox="1"/>
          <p:nvPr>
            <p:ph idx="1" type="subTitle"/>
          </p:nvPr>
        </p:nvSpPr>
        <p:spPr>
          <a:xfrm>
            <a:off x="390600" y="347725"/>
            <a:ext cx="8153400" cy="28761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Embedding public health content in popular media is cheap and scalable</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Works even in low-resource settings with limited internet or literacy</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Public health agencies could deliver hygiene, vaccine, or nutrition messages through media such as movies and shows</a:t>
            </a:r>
            <a:endParaRPr b="0" i="0" sz="1600" u="none" cap="none" strike="noStrike">
              <a:solidFill>
                <a:schemeClr val="dk1"/>
              </a:solidFill>
              <a:latin typeface="DM Sans"/>
              <a:ea typeface="DM Sans"/>
              <a:cs typeface="DM Sans"/>
              <a:sym typeface="DM Sans"/>
            </a:endParaRPr>
          </a:p>
          <a:p>
            <a:pPr indent="0" lvl="0" marL="45720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When trying to promote a certain type of behavior, messages should focus on frequency and simplicity over technical content </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Phones with preloaded content could be used in areas with poor network coverage</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2"/>
          <p:cNvSpPr txBox="1"/>
          <p:nvPr>
            <p:ph type="title"/>
          </p:nvPr>
        </p:nvSpPr>
        <p:spPr>
          <a:xfrm>
            <a:off x="390600" y="590400"/>
            <a:ext cx="4447800" cy="799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4000"/>
              <a:buFont typeface="Libre Baskerville"/>
              <a:buNone/>
            </a:pPr>
            <a:r>
              <a:rPr b="0" lang="fr-FR" sz="4000" u="none" strike="noStrike">
                <a:solidFill>
                  <a:schemeClr val="dk1"/>
                </a:solidFill>
                <a:latin typeface="Libre Baskerville"/>
                <a:ea typeface="Libre Baskerville"/>
                <a:cs typeface="Libre Baskerville"/>
                <a:sym typeface="Libre Baskerville"/>
              </a:rPr>
              <a:t>Thank you!</a:t>
            </a:r>
            <a:endParaRPr b="0" sz="4000" u="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ph type="title"/>
          </p:nvPr>
        </p:nvSpPr>
        <p:spPr>
          <a:xfrm>
            <a:off x="424050" y="3743325"/>
            <a:ext cx="8295900" cy="990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2600"/>
              <a:buFont typeface="Libre Baskerville"/>
              <a:buNone/>
            </a:pPr>
            <a:r>
              <a:rPr lang="fr-FR" sz="4000">
                <a:solidFill>
                  <a:schemeClr val="dk1"/>
                </a:solidFill>
                <a:latin typeface="Libre Baskerville"/>
                <a:ea typeface="Libre Baskerville"/>
                <a:cs typeface="Libre Baskerville"/>
                <a:sym typeface="Libre Baskerville"/>
              </a:rPr>
              <a:t>Research Question – Part 1</a:t>
            </a:r>
            <a:endParaRPr sz="2600">
              <a:solidFill>
                <a:schemeClr val="dk1"/>
              </a:solidFill>
              <a:latin typeface="Libre Baskerville"/>
              <a:ea typeface="Libre Baskerville"/>
              <a:cs typeface="Libre Baskerville"/>
              <a:sym typeface="Libre Baskerville"/>
            </a:endParaRPr>
          </a:p>
        </p:txBody>
      </p:sp>
      <p:sp>
        <p:nvSpPr>
          <p:cNvPr id="120" name="Google Shape;120;p2"/>
          <p:cNvSpPr txBox="1"/>
          <p:nvPr>
            <p:ph idx="1" type="subTitle"/>
          </p:nvPr>
        </p:nvSpPr>
        <p:spPr>
          <a:xfrm>
            <a:off x="390600" y="347725"/>
            <a:ext cx="6081600" cy="28761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The study aims to find out whether embedding hygiene edutainment into mobile entertainment can change real handwashing behavior</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Previous public health campaigns often failed to improve actual hygiene behavior, despite improving knowledge</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This study tests if behavior change can happen without changing what people explicitly know</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Focus is on exposure frequency, timing, and cue-based habit formation</a:t>
            </a:r>
            <a:endParaRPr b="0" i="0" sz="1600" u="none" cap="none" strike="noStrike">
              <a:solidFill>
                <a:schemeClr val="dk1"/>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424050" y="3857625"/>
            <a:ext cx="8295900" cy="990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2600"/>
              <a:buFont typeface="Libre Baskerville"/>
              <a:buNone/>
            </a:pPr>
            <a:r>
              <a:rPr lang="fr-FR" sz="4000">
                <a:solidFill>
                  <a:schemeClr val="dk1"/>
                </a:solidFill>
                <a:latin typeface="Libre Baskerville"/>
                <a:ea typeface="Libre Baskerville"/>
                <a:cs typeface="Libre Baskerville"/>
                <a:sym typeface="Libre Baskerville"/>
              </a:rPr>
              <a:t>Research Question – Part 2</a:t>
            </a:r>
            <a:endParaRPr b="0" sz="4000" u="none" strike="noStrike">
              <a:solidFill>
                <a:schemeClr val="dk1"/>
              </a:solidFill>
              <a:latin typeface="Arial"/>
              <a:ea typeface="Arial"/>
              <a:cs typeface="Arial"/>
              <a:sym typeface="Arial"/>
            </a:endParaRPr>
          </a:p>
        </p:txBody>
      </p:sp>
      <p:sp>
        <p:nvSpPr>
          <p:cNvPr id="126" name="Google Shape;126;p4"/>
          <p:cNvSpPr txBox="1"/>
          <p:nvPr>
            <p:ph idx="1" type="subTitle"/>
          </p:nvPr>
        </p:nvSpPr>
        <p:spPr>
          <a:xfrm>
            <a:off x="390600" y="395375"/>
            <a:ext cx="5909100" cy="3000000"/>
          </a:xfrm>
          <a:prstGeom prst="rect">
            <a:avLst/>
          </a:prstGeom>
          <a:noFill/>
          <a:ln>
            <a:noFill/>
          </a:ln>
        </p:spPr>
        <p:txBody>
          <a:bodyPr anchorCtr="0" anchor="t" bIns="91425" lIns="91425" spcFirstLastPara="1" rIns="91425" wrap="square" tIns="91425">
            <a:noAutofit/>
          </a:bodyPr>
          <a:lstStyle/>
          <a:p>
            <a:pPr indent="-331470" lvl="0" marL="457200" marR="0" rtl="0" algn="l">
              <a:lnSpc>
                <a:spcPct val="80000"/>
              </a:lnSpc>
              <a:spcBef>
                <a:spcPts val="0"/>
              </a:spcBef>
              <a:spcAft>
                <a:spcPts val="0"/>
              </a:spcAft>
              <a:buClr>
                <a:schemeClr val="dk1"/>
              </a:buClr>
              <a:buSzPts val="1620"/>
              <a:buFont typeface="DM Sans"/>
              <a:buChar char="●"/>
            </a:pPr>
            <a:r>
              <a:rPr b="0" i="0" lang="fr-FR" sz="1620" u="none" cap="none" strike="noStrike">
                <a:solidFill>
                  <a:schemeClr val="dk1"/>
                </a:solidFill>
                <a:latin typeface="DM Sans"/>
                <a:ea typeface="DM Sans"/>
                <a:cs typeface="DM Sans"/>
                <a:sym typeface="DM Sans"/>
              </a:rPr>
              <a:t>Authors use high-frequency data: timestamped soap dispenser use and minute-by-minute phone viewing</a:t>
            </a:r>
            <a:br>
              <a:rPr b="0" i="0" lang="fr-FR" sz="1620" u="none" cap="none" strike="noStrike">
                <a:solidFill>
                  <a:schemeClr val="dk1"/>
                </a:solidFill>
                <a:latin typeface="DM Sans"/>
                <a:ea typeface="DM Sans"/>
                <a:cs typeface="DM Sans"/>
                <a:sym typeface="DM Sans"/>
              </a:rPr>
            </a:br>
            <a:endParaRPr b="0" i="0" sz="1620" u="none" cap="none" strike="noStrike">
              <a:solidFill>
                <a:schemeClr val="dk1"/>
              </a:solidFill>
              <a:latin typeface="DM Sans"/>
              <a:ea typeface="DM Sans"/>
              <a:cs typeface="DM Sans"/>
              <a:sym typeface="DM Sans"/>
            </a:endParaRPr>
          </a:p>
          <a:p>
            <a:pPr indent="-331470" lvl="0" marL="457200" marR="0" rtl="0" algn="l">
              <a:lnSpc>
                <a:spcPct val="80000"/>
              </a:lnSpc>
              <a:spcBef>
                <a:spcPts val="0"/>
              </a:spcBef>
              <a:spcAft>
                <a:spcPts val="0"/>
              </a:spcAft>
              <a:buClr>
                <a:schemeClr val="dk1"/>
              </a:buClr>
              <a:buSzPts val="1620"/>
              <a:buFont typeface="DM Sans"/>
              <a:buChar char="●"/>
            </a:pPr>
            <a:r>
              <a:rPr b="0" i="0" lang="fr-FR" sz="1620" u="none" cap="none" strike="noStrike">
                <a:solidFill>
                  <a:schemeClr val="dk1"/>
                </a:solidFill>
                <a:latin typeface="DM Sans"/>
                <a:ea typeface="DM Sans"/>
                <a:cs typeface="DM Sans"/>
                <a:sym typeface="DM Sans"/>
              </a:rPr>
              <a:t>Machine learning applied to link exposure patterns to handwashing behavior</a:t>
            </a:r>
            <a:br>
              <a:rPr b="0" i="0" lang="fr-FR" sz="1620" u="none" cap="none" strike="noStrike">
                <a:solidFill>
                  <a:schemeClr val="dk1"/>
                </a:solidFill>
                <a:latin typeface="DM Sans"/>
                <a:ea typeface="DM Sans"/>
                <a:cs typeface="DM Sans"/>
                <a:sym typeface="DM Sans"/>
              </a:rPr>
            </a:br>
            <a:endParaRPr b="0" i="0" sz="1620" u="none" cap="none" strike="noStrike">
              <a:solidFill>
                <a:schemeClr val="dk1"/>
              </a:solidFill>
              <a:latin typeface="DM Sans"/>
              <a:ea typeface="DM Sans"/>
              <a:cs typeface="DM Sans"/>
              <a:sym typeface="DM Sans"/>
            </a:endParaRPr>
          </a:p>
          <a:p>
            <a:pPr indent="-331470" lvl="0" marL="457200" marR="0" rtl="0" algn="l">
              <a:lnSpc>
                <a:spcPct val="80000"/>
              </a:lnSpc>
              <a:spcBef>
                <a:spcPts val="0"/>
              </a:spcBef>
              <a:spcAft>
                <a:spcPts val="0"/>
              </a:spcAft>
              <a:buClr>
                <a:schemeClr val="dk1"/>
              </a:buClr>
              <a:buSzPts val="1620"/>
              <a:buFont typeface="DM Sans"/>
              <a:buChar char="●"/>
            </a:pPr>
            <a:r>
              <a:rPr b="0" i="0" lang="fr-FR" sz="1620" u="none" cap="none" strike="noStrike">
                <a:solidFill>
                  <a:schemeClr val="dk1"/>
                </a:solidFill>
                <a:latin typeface="DM Sans"/>
                <a:ea typeface="DM Sans"/>
                <a:cs typeface="DM Sans"/>
                <a:sym typeface="DM Sans"/>
              </a:rPr>
              <a:t>The importance of the question  is that it challenges the traditional model where behavior follows belief updates</a:t>
            </a:r>
            <a:br>
              <a:rPr b="0" i="0" lang="fr-FR" sz="1620" u="none" cap="none" strike="noStrike">
                <a:solidFill>
                  <a:schemeClr val="dk1"/>
                </a:solidFill>
                <a:latin typeface="DM Sans"/>
                <a:ea typeface="DM Sans"/>
                <a:cs typeface="DM Sans"/>
                <a:sym typeface="DM Sans"/>
              </a:rPr>
            </a:br>
            <a:endParaRPr b="0" i="0" sz="1620" u="none" cap="none" strike="noStrike">
              <a:solidFill>
                <a:schemeClr val="dk1"/>
              </a:solidFill>
              <a:latin typeface="DM Sans"/>
              <a:ea typeface="DM Sans"/>
              <a:cs typeface="DM Sans"/>
              <a:sym typeface="DM Sans"/>
            </a:endParaRPr>
          </a:p>
          <a:p>
            <a:pPr indent="-331470" lvl="0" marL="457200" marR="0" rtl="0" algn="l">
              <a:lnSpc>
                <a:spcPct val="80000"/>
              </a:lnSpc>
              <a:spcBef>
                <a:spcPts val="0"/>
              </a:spcBef>
              <a:spcAft>
                <a:spcPts val="0"/>
              </a:spcAft>
              <a:buClr>
                <a:schemeClr val="dk1"/>
              </a:buClr>
              <a:buSzPts val="1620"/>
              <a:buFont typeface="DM Sans"/>
              <a:buChar char="●"/>
            </a:pPr>
            <a:r>
              <a:rPr b="0" i="0" lang="fr-FR" sz="1620" u="none" cap="none" strike="noStrike">
                <a:solidFill>
                  <a:schemeClr val="dk1"/>
                </a:solidFill>
                <a:latin typeface="DM Sans"/>
                <a:ea typeface="DM Sans"/>
                <a:cs typeface="DM Sans"/>
                <a:sym typeface="DM Sans"/>
              </a:rPr>
              <a:t>If behavior can shift through tacit cues, public health strategies can move beyond just information delivery</a:t>
            </a:r>
            <a:endParaRPr b="0" i="0" sz="1620" u="none" cap="none" strike="noStrike">
              <a:solidFill>
                <a:schemeClr val="dk1"/>
              </a:solidFill>
              <a:latin typeface="DM Sans"/>
              <a:ea typeface="DM Sans"/>
              <a:cs typeface="DM Sans"/>
              <a:sym typeface="DM Sans"/>
            </a:endParaRPr>
          </a:p>
          <a:p>
            <a:pPr indent="0" lvl="0" marL="0" marR="0" rtl="0" algn="l">
              <a:lnSpc>
                <a:spcPct val="80000"/>
              </a:lnSpc>
              <a:spcBef>
                <a:spcPts val="0"/>
              </a:spcBef>
              <a:spcAft>
                <a:spcPts val="0"/>
              </a:spcAft>
              <a:buClr>
                <a:schemeClr val="dk1"/>
              </a:buClr>
              <a:buSzPts val="1020"/>
              <a:buFont typeface="DM Sans"/>
              <a:buNone/>
            </a:pPr>
            <a:r>
              <a:t/>
            </a:r>
            <a:endParaRPr b="0" i="0" sz="1620" u="none" cap="none" strike="noStrike">
              <a:solidFill>
                <a:schemeClr val="dk1"/>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390600" y="247680"/>
            <a:ext cx="5057280" cy="113328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2600"/>
              <a:buFont typeface="Libre Baskerville"/>
              <a:buNone/>
            </a:pPr>
            <a:r>
              <a:rPr lang="fr-FR" sz="4000">
                <a:solidFill>
                  <a:schemeClr val="dk1"/>
                </a:solidFill>
                <a:latin typeface="Libre Baskerville"/>
                <a:ea typeface="Libre Baskerville"/>
                <a:cs typeface="Libre Baskerville"/>
                <a:sym typeface="Libre Baskerville"/>
              </a:rPr>
              <a:t>Treatment – Part 1</a:t>
            </a:r>
            <a:endParaRPr b="0" sz="4000" u="none" strike="noStrike">
              <a:solidFill>
                <a:schemeClr val="dk1"/>
              </a:solidFill>
              <a:latin typeface="Arial"/>
              <a:ea typeface="Arial"/>
              <a:cs typeface="Arial"/>
              <a:sym typeface="Arial"/>
            </a:endParaRPr>
          </a:p>
        </p:txBody>
      </p:sp>
      <p:sp>
        <p:nvSpPr>
          <p:cNvPr id="132" name="Google Shape;132;p6"/>
          <p:cNvSpPr txBox="1"/>
          <p:nvPr>
            <p:ph idx="1" type="subTitle"/>
          </p:nvPr>
        </p:nvSpPr>
        <p:spPr>
          <a:xfrm>
            <a:off x="304875" y="1657350"/>
            <a:ext cx="5981700" cy="3047700"/>
          </a:xfrm>
          <a:prstGeom prst="rect">
            <a:avLst/>
          </a:prstGeom>
          <a:noFill/>
          <a:ln>
            <a:noFill/>
          </a:ln>
        </p:spPr>
        <p:txBody>
          <a:bodyPr anchorCtr="0" anchor="b"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Treated households received a basic smartphone with calling and internet disabled</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SD cards delivered monthly with 3 hours of dramas and cartoons</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Short hygiene-focused clips (30 seconds to 7 minutes) embedded between episodes</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Ads featured non-celebrity characters from public campaigns like Meena and Sesame Street</a:t>
            </a:r>
            <a:endParaRPr b="0" i="0" sz="16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chemeClr val="dk1"/>
              </a:buClr>
              <a:buSzPts val="1200"/>
              <a:buFont typeface="DM Sans"/>
              <a:buNone/>
            </a:pPr>
            <a:r>
              <a:t/>
            </a:r>
            <a:endParaRPr b="0" i="0" sz="1600" u="none" cap="none" strike="noStrike">
              <a:solidFill>
                <a:schemeClr val="dk1"/>
              </a:solidFill>
              <a:latin typeface="DM Sans"/>
              <a:ea typeface="DM Sans"/>
              <a:cs typeface="DM Sans"/>
              <a:sym typeface="DM Sans"/>
            </a:endParaRPr>
          </a:p>
        </p:txBody>
      </p:sp>
      <p:cxnSp>
        <p:nvCxnSpPr>
          <p:cNvPr id="133" name="Google Shape;133;p6"/>
          <p:cNvCxnSpPr/>
          <p:nvPr/>
        </p:nvCxnSpPr>
        <p:spPr>
          <a:xfrm>
            <a:off x="-18720" y="1382400"/>
            <a:ext cx="5531400" cy="360"/>
          </a:xfrm>
          <a:prstGeom prst="straightConnector1">
            <a:avLst/>
          </a:prstGeom>
          <a:noFill/>
          <a:ln cap="flat" cmpd="sng" w="9525">
            <a:solidFill>
              <a:srgbClr val="C1C2AF"/>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37239e6d76b_0_23"/>
          <p:cNvSpPr txBox="1"/>
          <p:nvPr>
            <p:ph type="title"/>
          </p:nvPr>
        </p:nvSpPr>
        <p:spPr>
          <a:xfrm>
            <a:off x="424050" y="3743325"/>
            <a:ext cx="8295900" cy="990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2600"/>
              <a:buFont typeface="Libre Baskerville"/>
              <a:buNone/>
            </a:pPr>
            <a:r>
              <a:rPr lang="fr-FR" sz="4000">
                <a:solidFill>
                  <a:schemeClr val="dk1"/>
                </a:solidFill>
                <a:latin typeface="Libre Baskerville"/>
                <a:ea typeface="Libre Baskerville"/>
                <a:cs typeface="Libre Baskerville"/>
                <a:sym typeface="Libre Baskerville"/>
              </a:rPr>
              <a:t>Treatment – Part 2</a:t>
            </a:r>
            <a:endParaRPr sz="2600">
              <a:solidFill>
                <a:schemeClr val="dk1"/>
              </a:solidFill>
              <a:latin typeface="Libre Baskerville"/>
              <a:ea typeface="Libre Baskerville"/>
              <a:cs typeface="Libre Baskerville"/>
              <a:sym typeface="Libre Baskerville"/>
            </a:endParaRPr>
          </a:p>
        </p:txBody>
      </p:sp>
      <p:sp>
        <p:nvSpPr>
          <p:cNvPr id="139" name="Google Shape;139;g37239e6d76b_0_23"/>
          <p:cNvSpPr txBox="1"/>
          <p:nvPr>
            <p:ph idx="1" type="subTitle"/>
          </p:nvPr>
        </p:nvSpPr>
        <p:spPr>
          <a:xfrm>
            <a:off x="390600" y="347725"/>
            <a:ext cx="6081600" cy="28761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Study asks whether embedding hygiene edutainment into mobile entertainment can change real handwashing behavior</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Previous public health campaigns often failed to improve actual hygiene behavior, despite improving knowledge</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This study tests if behavior change can happen without changing what people explicitly know</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Focus is on exposure frequency, timing, and cue-based habit formation</a:t>
            </a:r>
            <a:endParaRPr b="0" i="0" sz="1600" u="none" cap="none" strike="noStrike">
              <a:solidFill>
                <a:schemeClr val="dk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7239e6d76b_0_29"/>
          <p:cNvSpPr txBox="1"/>
          <p:nvPr>
            <p:ph type="title"/>
          </p:nvPr>
        </p:nvSpPr>
        <p:spPr>
          <a:xfrm>
            <a:off x="390600" y="247680"/>
            <a:ext cx="5057400" cy="1133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2600"/>
              <a:buFont typeface="Libre Baskerville"/>
              <a:buNone/>
            </a:pPr>
            <a:r>
              <a:rPr lang="fr-FR" sz="4000">
                <a:solidFill>
                  <a:schemeClr val="dk1"/>
                </a:solidFill>
                <a:latin typeface="Libre Baskerville"/>
                <a:ea typeface="Libre Baskerville"/>
                <a:cs typeface="Libre Baskerville"/>
                <a:sym typeface="Libre Baskerville"/>
              </a:rPr>
              <a:t>Subjects – Part 1</a:t>
            </a:r>
            <a:endParaRPr b="0" sz="4000" u="none" strike="noStrike">
              <a:solidFill>
                <a:schemeClr val="dk1"/>
              </a:solidFill>
              <a:latin typeface="Arial"/>
              <a:ea typeface="Arial"/>
              <a:cs typeface="Arial"/>
              <a:sym typeface="Arial"/>
            </a:endParaRPr>
          </a:p>
        </p:txBody>
      </p:sp>
      <p:sp>
        <p:nvSpPr>
          <p:cNvPr id="145" name="Google Shape;145;g37239e6d76b_0_29"/>
          <p:cNvSpPr txBox="1"/>
          <p:nvPr>
            <p:ph idx="1" type="subTitle"/>
          </p:nvPr>
        </p:nvSpPr>
        <p:spPr>
          <a:xfrm>
            <a:off x="304875" y="1657350"/>
            <a:ext cx="5981700" cy="3047700"/>
          </a:xfrm>
          <a:prstGeom prst="rect">
            <a:avLst/>
          </a:prstGeom>
          <a:noFill/>
          <a:ln>
            <a:noFill/>
          </a:ln>
        </p:spPr>
        <p:txBody>
          <a:bodyPr anchorCtr="0" anchor="b"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Sample: 333 households across 34 villages in Gaibandha District, Bangladesh</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Inclusion criteria: female household head, child of primary school age, access to latrine, ownership of soap</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Randomized assignment by computer with 50 percent in treatment</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Each household received ~2 months of sensor data through rotating dispenser tracking</a:t>
            </a:r>
            <a:endParaRPr b="0" i="0" sz="16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chemeClr val="dk1"/>
              </a:buClr>
              <a:buSzPts val="1200"/>
              <a:buFont typeface="DM Sans"/>
              <a:buNone/>
            </a:pPr>
            <a:r>
              <a:t/>
            </a:r>
            <a:endParaRPr b="0" i="0" sz="1600" u="none" cap="none" strike="noStrike">
              <a:solidFill>
                <a:schemeClr val="dk1"/>
              </a:solidFill>
              <a:latin typeface="DM Sans"/>
              <a:ea typeface="DM Sans"/>
              <a:cs typeface="DM Sans"/>
              <a:sym typeface="DM Sans"/>
            </a:endParaRPr>
          </a:p>
        </p:txBody>
      </p:sp>
      <p:cxnSp>
        <p:nvCxnSpPr>
          <p:cNvPr id="146" name="Google Shape;146;g37239e6d76b_0_29"/>
          <p:cNvCxnSpPr/>
          <p:nvPr/>
        </p:nvCxnSpPr>
        <p:spPr>
          <a:xfrm>
            <a:off x="-18720" y="1382400"/>
            <a:ext cx="5531400" cy="300"/>
          </a:xfrm>
          <a:prstGeom prst="straightConnector1">
            <a:avLst/>
          </a:prstGeom>
          <a:noFill/>
          <a:ln cap="flat" cmpd="sng" w="9525">
            <a:solidFill>
              <a:srgbClr val="C1C2AF"/>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7239e6d76b_0_37"/>
          <p:cNvSpPr txBox="1"/>
          <p:nvPr>
            <p:ph type="title"/>
          </p:nvPr>
        </p:nvSpPr>
        <p:spPr>
          <a:xfrm>
            <a:off x="424050" y="3743325"/>
            <a:ext cx="8295900" cy="990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2600"/>
              <a:buFont typeface="Libre Baskerville"/>
              <a:buNone/>
            </a:pPr>
            <a:r>
              <a:rPr lang="fr-FR" sz="4000">
                <a:solidFill>
                  <a:schemeClr val="dk1"/>
                </a:solidFill>
                <a:latin typeface="Libre Baskerville"/>
                <a:ea typeface="Libre Baskerville"/>
                <a:cs typeface="Libre Baskerville"/>
                <a:sym typeface="Libre Baskerville"/>
              </a:rPr>
              <a:t>Subjects – Part 2</a:t>
            </a:r>
            <a:endParaRPr sz="2600">
              <a:solidFill>
                <a:schemeClr val="dk1"/>
              </a:solidFill>
              <a:latin typeface="Libre Baskerville"/>
              <a:ea typeface="Libre Baskerville"/>
              <a:cs typeface="Libre Baskerville"/>
              <a:sym typeface="Libre Baskerville"/>
            </a:endParaRPr>
          </a:p>
        </p:txBody>
      </p:sp>
      <p:sp>
        <p:nvSpPr>
          <p:cNvPr id="152" name="Google Shape;152;g37239e6d76b_0_37"/>
          <p:cNvSpPr txBox="1"/>
          <p:nvPr>
            <p:ph idx="1" type="subTitle"/>
          </p:nvPr>
        </p:nvSpPr>
        <p:spPr>
          <a:xfrm>
            <a:off x="390600" y="347725"/>
            <a:ext cx="8153400" cy="28761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No significant baseline differences between treatment and control groups</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Follow-up rates: 86 percent for endline survey, 85 percent for sensor data</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Lower mobile phone data due to technical extraction issues</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Households already had basic hygiene resources, so behavior could be isolated from infrastructure constraints</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Generalizability strongest for similar low-income rural populations with access to mobile entertainment</a:t>
            </a:r>
            <a:endParaRPr b="0" i="0" sz="16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7239e6d76b_0_44"/>
          <p:cNvSpPr txBox="1"/>
          <p:nvPr>
            <p:ph type="title"/>
          </p:nvPr>
        </p:nvSpPr>
        <p:spPr>
          <a:xfrm>
            <a:off x="390600" y="247675"/>
            <a:ext cx="6253200" cy="11334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64998"/>
              <a:buFont typeface="Libre Baskerville"/>
              <a:buNone/>
            </a:pPr>
            <a:r>
              <a:rPr lang="fr-FR" sz="4000">
                <a:solidFill>
                  <a:schemeClr val="dk1"/>
                </a:solidFill>
                <a:latin typeface="Libre Baskerville"/>
                <a:ea typeface="Libre Baskerville"/>
                <a:cs typeface="Libre Baskerville"/>
                <a:sym typeface="Libre Baskerville"/>
              </a:rPr>
              <a:t>Estimated Effects – Part 1</a:t>
            </a:r>
            <a:endParaRPr b="0" sz="4000" u="none" strike="noStrike">
              <a:solidFill>
                <a:schemeClr val="dk1"/>
              </a:solidFill>
              <a:latin typeface="Arial"/>
              <a:ea typeface="Arial"/>
              <a:cs typeface="Arial"/>
              <a:sym typeface="Arial"/>
            </a:endParaRPr>
          </a:p>
        </p:txBody>
      </p:sp>
      <p:sp>
        <p:nvSpPr>
          <p:cNvPr id="158" name="Google Shape;158;g37239e6d76b_0_44"/>
          <p:cNvSpPr txBox="1"/>
          <p:nvPr>
            <p:ph idx="1" type="subTitle"/>
          </p:nvPr>
        </p:nvSpPr>
        <p:spPr>
          <a:xfrm>
            <a:off x="390600" y="1514475"/>
            <a:ext cx="7938900" cy="3047700"/>
          </a:xfrm>
          <a:prstGeom prst="rect">
            <a:avLst/>
          </a:prstGeom>
          <a:noFill/>
          <a:ln>
            <a:noFill/>
          </a:ln>
        </p:spPr>
        <p:txBody>
          <a:bodyPr anchorCtr="0" anchor="b"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Treated households used soap 22 percent more than controls (p = 0.000)</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No difference in whether they used it at all, only in how frequently</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00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Machine learning identified strongest predictors of behavior as cumulative edutainment exposure in the last 3 to 4 weeks, and any entertainment exposure in the 30 minutes before mealtime</a:t>
            </a:r>
            <a:br>
              <a:rPr b="0" i="0" lang="fr-FR" sz="1600" u="none" cap="none" strike="noStrike">
                <a:solidFill>
                  <a:schemeClr val="dk1"/>
                </a:solidFill>
                <a:latin typeface="DM Sans"/>
                <a:ea typeface="DM Sans"/>
                <a:cs typeface="DM Sans"/>
                <a:sym typeface="DM Sans"/>
              </a:rPr>
            </a:br>
            <a:endParaRPr b="0" i="0" sz="1600" u="none" cap="none" strike="noStrike">
              <a:solidFill>
                <a:schemeClr val="dk1"/>
              </a:solidFill>
              <a:latin typeface="DM Sans"/>
              <a:ea typeface="DM Sans"/>
              <a:cs typeface="DM Sans"/>
              <a:sym typeface="DM Sans"/>
            </a:endParaRPr>
          </a:p>
          <a:p>
            <a:pPr indent="-330200" lvl="0" marL="457200" marR="0" rtl="0" algn="l">
              <a:lnSpc>
                <a:spcPct val="115000"/>
              </a:lnSpc>
              <a:spcBef>
                <a:spcPts val="0"/>
              </a:spcBef>
              <a:spcAft>
                <a:spcPts val="0"/>
              </a:spcAft>
              <a:buClr>
                <a:schemeClr val="dk1"/>
              </a:buClr>
              <a:buSzPts val="1600"/>
              <a:buFont typeface="DM Sans"/>
              <a:buChar char="●"/>
            </a:pPr>
            <a:r>
              <a:rPr b="0" i="0" lang="fr-FR" sz="1600" u="none" cap="none" strike="noStrike">
                <a:solidFill>
                  <a:schemeClr val="dk1"/>
                </a:solidFill>
                <a:latin typeface="DM Sans"/>
                <a:ea typeface="DM Sans"/>
                <a:cs typeface="DM Sans"/>
                <a:sym typeface="DM Sans"/>
              </a:rPr>
              <a:t>Exposure beyond one month had near-zero predictive power, meaning that older content or earlier exposure did not influence whether someone washed their hands later</a:t>
            </a:r>
            <a:endParaRPr b="0" i="0" sz="1600" u="none" cap="none" strike="noStrike">
              <a:solidFill>
                <a:schemeClr val="dk1"/>
              </a:solidFill>
              <a:latin typeface="DM Sans"/>
              <a:ea typeface="DM Sans"/>
              <a:cs typeface="DM Sans"/>
              <a:sym typeface="DM Sans"/>
            </a:endParaRPr>
          </a:p>
          <a:p>
            <a:pPr indent="0" lvl="0" marL="0" marR="0" rtl="0" algn="l">
              <a:lnSpc>
                <a:spcPct val="100000"/>
              </a:lnSpc>
              <a:spcBef>
                <a:spcPts val="0"/>
              </a:spcBef>
              <a:spcAft>
                <a:spcPts val="0"/>
              </a:spcAft>
              <a:buClr>
                <a:schemeClr val="dk1"/>
              </a:buClr>
              <a:buSzPts val="1200"/>
              <a:buFont typeface="DM Sans"/>
              <a:buNone/>
            </a:pPr>
            <a:r>
              <a:t/>
            </a:r>
            <a:endParaRPr b="0" i="0" sz="1600" u="none" cap="none" strike="noStrike">
              <a:solidFill>
                <a:schemeClr val="dk1"/>
              </a:solidFill>
              <a:latin typeface="DM Sans"/>
              <a:ea typeface="DM Sans"/>
              <a:cs typeface="DM Sans"/>
              <a:sym typeface="DM Sans"/>
            </a:endParaRPr>
          </a:p>
        </p:txBody>
      </p:sp>
      <p:cxnSp>
        <p:nvCxnSpPr>
          <p:cNvPr id="159" name="Google Shape;159;g37239e6d76b_0_44"/>
          <p:cNvCxnSpPr/>
          <p:nvPr/>
        </p:nvCxnSpPr>
        <p:spPr>
          <a:xfrm>
            <a:off x="-18720" y="1382400"/>
            <a:ext cx="5531400" cy="300"/>
          </a:xfrm>
          <a:prstGeom prst="straightConnector1">
            <a:avLst/>
          </a:prstGeom>
          <a:noFill/>
          <a:ln cap="flat" cmpd="sng" w="9525">
            <a:solidFill>
              <a:srgbClr val="C1C2AF"/>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g3724271932d_0_30"/>
          <p:cNvPicPr preferRelativeResize="0"/>
          <p:nvPr/>
        </p:nvPicPr>
        <p:blipFill>
          <a:blip r:embed="rId3">
            <a:alphaModFix/>
          </a:blip>
          <a:stretch>
            <a:fillRect/>
          </a:stretch>
        </p:blipFill>
        <p:spPr>
          <a:xfrm>
            <a:off x="2487825" y="111175"/>
            <a:ext cx="4108301" cy="3918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2025-07-30T20:30:12Z</dcterms:created>
  <dc:creator>Unknown Creator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12.0</vt:r8>
  </property>
</Properties>
</file>