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9"/>
  </p:notesMasterIdLst>
  <p:sldIdLst>
    <p:sldId id="324" r:id="rId3"/>
    <p:sldId id="326" r:id="rId4"/>
    <p:sldId id="256" r:id="rId5"/>
    <p:sldId id="347" r:id="rId6"/>
    <p:sldId id="351" r:id="rId7"/>
    <p:sldId id="349" r:id="rId8"/>
    <p:sldId id="350" r:id="rId9"/>
    <p:sldId id="329" r:id="rId10"/>
    <p:sldId id="355" r:id="rId11"/>
    <p:sldId id="356" r:id="rId12"/>
    <p:sldId id="330" r:id="rId13"/>
    <p:sldId id="382" r:id="rId14"/>
    <p:sldId id="379" r:id="rId15"/>
    <p:sldId id="376" r:id="rId16"/>
    <p:sldId id="354" r:id="rId17"/>
    <p:sldId id="357" r:id="rId18"/>
    <p:sldId id="360" r:id="rId19"/>
    <p:sldId id="361" r:id="rId20"/>
    <p:sldId id="362" r:id="rId21"/>
    <p:sldId id="365" r:id="rId22"/>
    <p:sldId id="377" r:id="rId23"/>
    <p:sldId id="369" r:id="rId24"/>
    <p:sldId id="378" r:id="rId25"/>
    <p:sldId id="368" r:id="rId26"/>
    <p:sldId id="367" r:id="rId27"/>
    <p:sldId id="385" r:id="rId28"/>
    <p:sldId id="383" r:id="rId29"/>
    <p:sldId id="384" r:id="rId30"/>
    <p:sldId id="358" r:id="rId31"/>
    <p:sldId id="372" r:id="rId32"/>
    <p:sldId id="366" r:id="rId33"/>
    <p:sldId id="363" r:id="rId34"/>
    <p:sldId id="364" r:id="rId35"/>
    <p:sldId id="269" r:id="rId36"/>
    <p:sldId id="270" r:id="rId37"/>
    <p:sldId id="32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D6F621-A77D-2844-812E-9E7BB2405041}" name="Su Somay" initials="SS" userId="S::SSomay@nbme.org::5ef7571c-8628-4854-a15e-c6d8468900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9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FF43B-2CC5-4620-A807-EB81923FF47E}" v="5" dt="2024-04-04T13:56:52.477"/>
    <p1510:client id="{5905626E-12FC-44AF-9323-F33798A7306F}" v="11" dt="2024-04-04T15:30:00.132"/>
    <p1510:client id="{B6414D30-807B-4589-B7CF-31BD897BBBAD}" v="693" dt="2024-04-04T15:44:23.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ED003-B08D-449C-B3D6-2B482FB0B5D9}"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3BA01-7B37-4320-8C36-E2619D04362E}" type="slidenum">
              <a:rPr lang="en-US" smtClean="0"/>
              <a:t>‹#›</a:t>
            </a:fld>
            <a:endParaRPr lang="en-US"/>
          </a:p>
        </p:txBody>
      </p:sp>
    </p:spTree>
    <p:extLst>
      <p:ext uri="{BB962C8B-B14F-4D97-AF65-F5344CB8AC3E}">
        <p14:creationId xmlns:p14="http://schemas.microsoft.com/office/powerpoint/2010/main" val="128280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4</a:t>
            </a:fld>
            <a:endParaRPr lang="en-US"/>
          </a:p>
        </p:txBody>
      </p:sp>
    </p:spTree>
    <p:extLst>
      <p:ext uri="{BB962C8B-B14F-4D97-AF65-F5344CB8AC3E}">
        <p14:creationId xmlns:p14="http://schemas.microsoft.com/office/powerpoint/2010/main" val="87844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26</a:t>
            </a:fld>
            <a:endParaRPr lang="en-US"/>
          </a:p>
        </p:txBody>
      </p:sp>
    </p:spTree>
    <p:extLst>
      <p:ext uri="{BB962C8B-B14F-4D97-AF65-F5344CB8AC3E}">
        <p14:creationId xmlns:p14="http://schemas.microsoft.com/office/powerpoint/2010/main" val="257796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Don’t show slide details until audience responds</a:t>
            </a:r>
          </a:p>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30</a:t>
            </a:fld>
            <a:endParaRPr lang="en-US"/>
          </a:p>
        </p:txBody>
      </p:sp>
    </p:spTree>
    <p:extLst>
      <p:ext uri="{BB962C8B-B14F-4D97-AF65-F5344CB8AC3E}">
        <p14:creationId xmlns:p14="http://schemas.microsoft.com/office/powerpoint/2010/main" val="2244268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for self-study / developing companions for understanding.</a:t>
            </a:r>
          </a:p>
        </p:txBody>
      </p:sp>
      <p:sp>
        <p:nvSpPr>
          <p:cNvPr id="4" name="Slide Number Placeholder 3"/>
          <p:cNvSpPr>
            <a:spLocks noGrp="1"/>
          </p:cNvSpPr>
          <p:nvPr>
            <p:ph type="sldNum" sz="quarter" idx="5"/>
          </p:nvPr>
        </p:nvSpPr>
        <p:spPr/>
        <p:txBody>
          <a:bodyPr/>
          <a:lstStyle/>
          <a:p>
            <a:fld id="{4553BA01-7B37-4320-8C36-E2619D04362E}" type="slidenum">
              <a:rPr lang="en-US" smtClean="0"/>
              <a:t>33</a:t>
            </a:fld>
            <a:endParaRPr lang="en-US"/>
          </a:p>
        </p:txBody>
      </p:sp>
    </p:spTree>
    <p:extLst>
      <p:ext uri="{BB962C8B-B14F-4D97-AF65-F5344CB8AC3E}">
        <p14:creationId xmlns:p14="http://schemas.microsoft.com/office/powerpoint/2010/main" val="361456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5</a:t>
            </a:fld>
            <a:endParaRPr lang="en-US"/>
          </a:p>
        </p:txBody>
      </p:sp>
    </p:spTree>
    <p:extLst>
      <p:ext uri="{BB962C8B-B14F-4D97-AF65-F5344CB8AC3E}">
        <p14:creationId xmlns:p14="http://schemas.microsoft.com/office/powerpoint/2010/main" val="335674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6</a:t>
            </a:fld>
            <a:endParaRPr lang="en-US"/>
          </a:p>
        </p:txBody>
      </p:sp>
    </p:spTree>
    <p:extLst>
      <p:ext uri="{BB962C8B-B14F-4D97-AF65-F5344CB8AC3E}">
        <p14:creationId xmlns:p14="http://schemas.microsoft.com/office/powerpoint/2010/main" val="173206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7</a:t>
            </a:fld>
            <a:endParaRPr lang="en-US"/>
          </a:p>
        </p:txBody>
      </p:sp>
    </p:spTree>
    <p:extLst>
      <p:ext uri="{BB962C8B-B14F-4D97-AF65-F5344CB8AC3E}">
        <p14:creationId xmlns:p14="http://schemas.microsoft.com/office/powerpoint/2010/main" val="424584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Don’t show slide details until audience responds</a:t>
            </a:r>
          </a:p>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10</a:t>
            </a:fld>
            <a:endParaRPr lang="en-US"/>
          </a:p>
        </p:txBody>
      </p:sp>
    </p:spTree>
    <p:extLst>
      <p:ext uri="{BB962C8B-B14F-4D97-AF65-F5344CB8AC3E}">
        <p14:creationId xmlns:p14="http://schemas.microsoft.com/office/powerpoint/2010/main" val="87895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13</a:t>
            </a:fld>
            <a:endParaRPr lang="en-US"/>
          </a:p>
        </p:txBody>
      </p:sp>
    </p:spTree>
    <p:extLst>
      <p:ext uri="{BB962C8B-B14F-4D97-AF65-F5344CB8AC3E}">
        <p14:creationId xmlns:p14="http://schemas.microsoft.com/office/powerpoint/2010/main" val="192979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show slide details until audience responds</a:t>
            </a:r>
          </a:p>
        </p:txBody>
      </p:sp>
      <p:sp>
        <p:nvSpPr>
          <p:cNvPr id="4" name="Slide Number Placeholder 3"/>
          <p:cNvSpPr>
            <a:spLocks noGrp="1"/>
          </p:cNvSpPr>
          <p:nvPr>
            <p:ph type="sldNum" sz="quarter" idx="5"/>
          </p:nvPr>
        </p:nvSpPr>
        <p:spPr/>
        <p:txBody>
          <a:bodyPr/>
          <a:lstStyle/>
          <a:p>
            <a:fld id="{4553BA01-7B37-4320-8C36-E2619D04362E}" type="slidenum">
              <a:rPr lang="en-US" smtClean="0"/>
              <a:t>16</a:t>
            </a:fld>
            <a:endParaRPr lang="en-US"/>
          </a:p>
        </p:txBody>
      </p:sp>
    </p:spTree>
    <p:extLst>
      <p:ext uri="{BB962C8B-B14F-4D97-AF65-F5344CB8AC3E}">
        <p14:creationId xmlns:p14="http://schemas.microsoft.com/office/powerpoint/2010/main" val="345276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22</a:t>
            </a:fld>
            <a:endParaRPr lang="en-US"/>
          </a:p>
        </p:txBody>
      </p:sp>
    </p:spTree>
    <p:extLst>
      <p:ext uri="{BB962C8B-B14F-4D97-AF65-F5344CB8AC3E}">
        <p14:creationId xmlns:p14="http://schemas.microsoft.com/office/powerpoint/2010/main" val="87545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53BA01-7B37-4320-8C36-E2619D04362E}" type="slidenum">
              <a:rPr lang="en-US" smtClean="0"/>
              <a:t>25</a:t>
            </a:fld>
            <a:endParaRPr lang="en-US"/>
          </a:p>
        </p:txBody>
      </p:sp>
    </p:spTree>
    <p:extLst>
      <p:ext uri="{BB962C8B-B14F-4D97-AF65-F5344CB8AC3E}">
        <p14:creationId xmlns:p14="http://schemas.microsoft.com/office/powerpoint/2010/main" val="144647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696E-C0DD-5D2E-D555-7A1926D3B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FC3AE-DD9D-FDA0-AFFE-4B1919CDA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713ED1-2C94-C7FF-6A42-3158DA48DAE1}"/>
              </a:ext>
            </a:extLst>
          </p:cNvPr>
          <p:cNvSpPr>
            <a:spLocks noGrp="1"/>
          </p:cNvSpPr>
          <p:nvPr>
            <p:ph type="dt" sz="half" idx="10"/>
          </p:nvPr>
        </p:nvSpPr>
        <p:spPr/>
        <p:txBody>
          <a:bodyPr/>
          <a:lstStyle/>
          <a:p>
            <a:fld id="{8F5DCE0F-E692-4C9C-89CA-7DA7B9FD3986}" type="datetime1">
              <a:rPr lang="en-US" smtClean="0"/>
              <a:t>4/4/2024</a:t>
            </a:fld>
            <a:endParaRPr lang="en-US"/>
          </a:p>
        </p:txBody>
      </p:sp>
      <p:sp>
        <p:nvSpPr>
          <p:cNvPr id="5" name="Footer Placeholder 4">
            <a:extLst>
              <a:ext uri="{FF2B5EF4-FFF2-40B4-BE49-F238E27FC236}">
                <a16:creationId xmlns:a16="http://schemas.microsoft.com/office/drawing/2014/main" id="{2BD3A776-32FC-71FC-27E2-F219E0BE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B45F0-E705-20B7-C581-27A5862EECD3}"/>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143808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D2AB-03EB-8046-E39B-94A40068F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725A7-0E50-F033-AE25-4973AD940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CC659-5FED-FE2B-19F5-7CCD76283368}"/>
              </a:ext>
            </a:extLst>
          </p:cNvPr>
          <p:cNvSpPr>
            <a:spLocks noGrp="1"/>
          </p:cNvSpPr>
          <p:nvPr>
            <p:ph type="dt" sz="half" idx="10"/>
          </p:nvPr>
        </p:nvSpPr>
        <p:spPr/>
        <p:txBody>
          <a:bodyPr/>
          <a:lstStyle/>
          <a:p>
            <a:fld id="{7E4A5E84-20DF-4FF0-AB4C-2ABDE72D4369}" type="datetime1">
              <a:rPr lang="en-US" smtClean="0"/>
              <a:t>4/4/2024</a:t>
            </a:fld>
            <a:endParaRPr lang="en-US"/>
          </a:p>
        </p:txBody>
      </p:sp>
      <p:sp>
        <p:nvSpPr>
          <p:cNvPr id="5" name="Footer Placeholder 4">
            <a:extLst>
              <a:ext uri="{FF2B5EF4-FFF2-40B4-BE49-F238E27FC236}">
                <a16:creationId xmlns:a16="http://schemas.microsoft.com/office/drawing/2014/main" id="{BCD62278-FAC9-8DB6-BA4F-E2BD6041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1FD96-7353-1082-E901-062673559365}"/>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83934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D16753-2CBD-EE98-A824-458E7FB946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351F01-4197-F722-5F89-DFC82F714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0EEB7-1469-F9AC-1838-5DB5699E32F7}"/>
              </a:ext>
            </a:extLst>
          </p:cNvPr>
          <p:cNvSpPr>
            <a:spLocks noGrp="1"/>
          </p:cNvSpPr>
          <p:nvPr>
            <p:ph type="dt" sz="half" idx="10"/>
          </p:nvPr>
        </p:nvSpPr>
        <p:spPr/>
        <p:txBody>
          <a:bodyPr/>
          <a:lstStyle/>
          <a:p>
            <a:fld id="{7BF3C4C2-BFD1-4FC3-987A-C3725BE26287}" type="datetime1">
              <a:rPr lang="en-US" smtClean="0"/>
              <a:t>4/4/2024</a:t>
            </a:fld>
            <a:endParaRPr lang="en-US"/>
          </a:p>
        </p:txBody>
      </p:sp>
      <p:sp>
        <p:nvSpPr>
          <p:cNvPr id="5" name="Footer Placeholder 4">
            <a:extLst>
              <a:ext uri="{FF2B5EF4-FFF2-40B4-BE49-F238E27FC236}">
                <a16:creationId xmlns:a16="http://schemas.microsoft.com/office/drawing/2014/main" id="{5E2CACEB-7C4E-EE06-B089-4B6DB0A96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8C30A-0AFF-3E9F-8C30-E578E2C64422}"/>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408310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Slide copy 2">
    <p:spTree>
      <p:nvGrpSpPr>
        <p:cNvPr id="1" name=""/>
        <p:cNvGrpSpPr/>
        <p:nvPr/>
      </p:nvGrpSpPr>
      <p:grpSpPr>
        <a:xfrm>
          <a:off x="0" y="0"/>
          <a:ext cx="0" cy="0"/>
          <a:chOff x="0" y="0"/>
          <a:chExt cx="0" cy="0"/>
        </a:xfrm>
      </p:grpSpPr>
      <p:sp>
        <p:nvSpPr>
          <p:cNvPr id="8" name="bk object 19">
            <a:extLst>
              <a:ext uri="{FF2B5EF4-FFF2-40B4-BE49-F238E27FC236}">
                <a16:creationId xmlns:a16="http://schemas.microsoft.com/office/drawing/2014/main" id="{04911388-3067-0960-10F9-4D2099275205}"/>
              </a:ext>
              <a:ext uri="{C183D7F6-B498-43B3-948B-1728B52AA6E4}">
                <adec:decorative xmlns:adec="http://schemas.microsoft.com/office/drawing/2017/decorative" val="1"/>
              </a:ext>
            </a:extLst>
          </p:cNvPr>
          <p:cNvSpPr/>
          <p:nvPr userDrawn="1"/>
        </p:nvSpPr>
        <p:spPr>
          <a:xfrm>
            <a:off x="7" y="2463975"/>
            <a:ext cx="7170297" cy="35367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400" y="0"/>
                </a:lnTo>
                <a:lnTo>
                  <a:pt x="0" y="118"/>
                </a:lnTo>
                <a:lnTo>
                  <a:pt x="0" y="21600"/>
                </a:lnTo>
                <a:lnTo>
                  <a:pt x="15000" y="21482"/>
                </a:lnTo>
                <a:lnTo>
                  <a:pt x="21600" y="0"/>
                </a:lnTo>
                <a:close/>
              </a:path>
            </a:pathLst>
          </a:custGeom>
          <a:solidFill>
            <a:srgbClr val="1F75B8"/>
          </a:solidFill>
          <a:ln w="12700">
            <a:miter lim="400000"/>
          </a:ln>
        </p:spPr>
        <p:txBody>
          <a:bodyPr lIns="45719" rIns="45719"/>
          <a:lstStyle/>
          <a:p>
            <a:pPr>
              <a:defRPr>
                <a:solidFill>
                  <a:srgbClr val="000000"/>
                </a:solidFill>
                <a:latin typeface="+mn-lt"/>
                <a:ea typeface="+mn-ea"/>
                <a:cs typeface="+mn-cs"/>
                <a:sym typeface="Calibri"/>
              </a:defRPr>
            </a:pPr>
            <a:endParaRPr sz="1800"/>
          </a:p>
        </p:txBody>
      </p:sp>
      <p:sp>
        <p:nvSpPr>
          <p:cNvPr id="3" name="bk object 19">
            <a:extLst>
              <a:ext uri="{FF2B5EF4-FFF2-40B4-BE49-F238E27FC236}">
                <a16:creationId xmlns:a16="http://schemas.microsoft.com/office/drawing/2014/main" id="{AB944F35-2D88-4DFD-83DC-3A0A5040148D}"/>
              </a:ext>
              <a:ext uri="{C183D7F6-B498-43B3-948B-1728B52AA6E4}">
                <adec:decorative xmlns:adec="http://schemas.microsoft.com/office/drawing/2017/decorative" val="1"/>
              </a:ext>
            </a:extLst>
          </p:cNvPr>
          <p:cNvSpPr/>
          <p:nvPr userDrawn="1"/>
        </p:nvSpPr>
        <p:spPr>
          <a:xfrm>
            <a:off x="1833471" y="2463975"/>
            <a:ext cx="7170297" cy="35367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400" y="0"/>
                </a:lnTo>
                <a:lnTo>
                  <a:pt x="0" y="118"/>
                </a:lnTo>
                <a:lnTo>
                  <a:pt x="0" y="21600"/>
                </a:lnTo>
                <a:lnTo>
                  <a:pt x="15000" y="21482"/>
                </a:lnTo>
                <a:lnTo>
                  <a:pt x="21600" y="0"/>
                </a:lnTo>
                <a:close/>
              </a:path>
            </a:pathLst>
          </a:custGeom>
          <a:solidFill>
            <a:srgbClr val="1F75B8"/>
          </a:solidFill>
          <a:ln w="12700">
            <a:miter lim="400000"/>
          </a:ln>
        </p:spPr>
        <p:txBody>
          <a:bodyPr lIns="45719" rIns="45719"/>
          <a:lstStyle/>
          <a:p>
            <a:pPr>
              <a:defRPr>
                <a:solidFill>
                  <a:srgbClr val="000000"/>
                </a:solidFill>
                <a:latin typeface="+mn-lt"/>
                <a:ea typeface="+mn-ea"/>
                <a:cs typeface="+mn-cs"/>
                <a:sym typeface="Calibri"/>
              </a:defRPr>
            </a:pPr>
            <a:endParaRPr sz="1800"/>
          </a:p>
        </p:txBody>
      </p:sp>
      <p:sp>
        <p:nvSpPr>
          <p:cNvPr id="9" name="object 3">
            <a:extLst>
              <a:ext uri="{FF2B5EF4-FFF2-40B4-BE49-F238E27FC236}">
                <a16:creationId xmlns:a16="http://schemas.microsoft.com/office/drawing/2014/main" id="{5D48418F-6A5A-8FFB-66AE-658110C20EBE}"/>
              </a:ext>
              <a:ext uri="{C183D7F6-B498-43B3-948B-1728B52AA6E4}">
                <adec:decorative xmlns:adec="http://schemas.microsoft.com/office/drawing/2017/decorative" val="1"/>
              </a:ext>
            </a:extLst>
          </p:cNvPr>
          <p:cNvSpPr/>
          <p:nvPr userDrawn="1"/>
        </p:nvSpPr>
        <p:spPr>
          <a:xfrm>
            <a:off x="1" y="857250"/>
            <a:ext cx="9704831" cy="37756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6365" y="21600"/>
                </a:lnTo>
                <a:lnTo>
                  <a:pt x="21600" y="0"/>
                </a:lnTo>
                <a:close/>
              </a:path>
            </a:pathLst>
          </a:custGeom>
          <a:solidFill>
            <a:srgbClr val="084873"/>
          </a:solidFill>
          <a:ln w="12700">
            <a:miter lim="400000"/>
          </a:ln>
        </p:spPr>
        <p:txBody>
          <a:bodyPr lIns="45719" rIns="45719"/>
          <a:lstStyle/>
          <a:p>
            <a:pPr>
              <a:defRPr>
                <a:solidFill>
                  <a:srgbClr val="000000"/>
                </a:solidFill>
                <a:latin typeface="+mn-lt"/>
                <a:ea typeface="+mn-ea"/>
                <a:cs typeface="+mn-cs"/>
                <a:sym typeface="Calibri"/>
              </a:defRPr>
            </a:pPr>
            <a:endParaRPr sz="1800"/>
          </a:p>
        </p:txBody>
      </p:sp>
      <p:sp>
        <p:nvSpPr>
          <p:cNvPr id="4" name="object 3">
            <a:extLst>
              <a:ext uri="{FF2B5EF4-FFF2-40B4-BE49-F238E27FC236}">
                <a16:creationId xmlns:a16="http://schemas.microsoft.com/office/drawing/2014/main" id="{5E82093B-EF98-4BD4-9F60-79E4A181D1DD}"/>
              </a:ext>
              <a:ext uri="{C183D7F6-B498-43B3-948B-1728B52AA6E4}">
                <adec:decorative xmlns:adec="http://schemas.microsoft.com/office/drawing/2017/decorative" val="1"/>
              </a:ext>
            </a:extLst>
          </p:cNvPr>
          <p:cNvSpPr/>
          <p:nvPr userDrawn="1"/>
        </p:nvSpPr>
        <p:spPr>
          <a:xfrm>
            <a:off x="1833465" y="857250"/>
            <a:ext cx="9704831" cy="37756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6365" y="21600"/>
                </a:lnTo>
                <a:lnTo>
                  <a:pt x="21600" y="0"/>
                </a:lnTo>
                <a:close/>
              </a:path>
            </a:pathLst>
          </a:custGeom>
          <a:solidFill>
            <a:srgbClr val="084873"/>
          </a:solidFill>
          <a:ln w="12700">
            <a:miter lim="400000"/>
          </a:ln>
        </p:spPr>
        <p:txBody>
          <a:bodyPr lIns="45719" rIns="45719"/>
          <a:lstStyle/>
          <a:p>
            <a:pPr>
              <a:defRPr>
                <a:solidFill>
                  <a:srgbClr val="000000"/>
                </a:solidFill>
                <a:latin typeface="+mn-lt"/>
                <a:ea typeface="+mn-ea"/>
                <a:cs typeface="+mn-cs"/>
                <a:sym typeface="Calibri"/>
              </a:defRPr>
            </a:pPr>
            <a:endParaRPr sz="1800"/>
          </a:p>
        </p:txBody>
      </p:sp>
      <p:sp>
        <p:nvSpPr>
          <p:cNvPr id="6" name="Title Text">
            <a:extLst>
              <a:ext uri="{FF2B5EF4-FFF2-40B4-BE49-F238E27FC236}">
                <a16:creationId xmlns:a16="http://schemas.microsoft.com/office/drawing/2014/main" id="{8C856DA2-A2C7-401C-802E-2E17F3CBE2F7}"/>
              </a:ext>
            </a:extLst>
          </p:cNvPr>
          <p:cNvSpPr txBox="1">
            <a:spLocks noGrp="1"/>
          </p:cNvSpPr>
          <p:nvPr userDrawn="1">
            <p:ph type="title" hasCustomPrompt="1"/>
          </p:nvPr>
        </p:nvSpPr>
        <p:spPr>
          <a:xfrm>
            <a:off x="531460" y="1609345"/>
            <a:ext cx="7032991" cy="1071761"/>
          </a:xfrm>
          <a:prstGeom prst="rect">
            <a:avLst/>
          </a:prstGeom>
        </p:spPr>
        <p:txBody>
          <a:bodyPr anchor="t" anchorCtr="0"/>
          <a:lstStyle>
            <a:lvl1pPr>
              <a:defRPr/>
            </a:lvl1pPr>
          </a:lstStyle>
          <a:p>
            <a:r>
              <a:rPr lang="en-US"/>
              <a:t>insert title </a:t>
            </a:r>
            <a:r>
              <a:t>Text</a:t>
            </a:r>
            <a:r>
              <a:rPr lang="en-US"/>
              <a:t> HERE</a:t>
            </a:r>
            <a:endParaRPr/>
          </a:p>
        </p:txBody>
      </p:sp>
      <p:sp>
        <p:nvSpPr>
          <p:cNvPr id="15" name="Text Placeholder 14">
            <a:extLst>
              <a:ext uri="{FF2B5EF4-FFF2-40B4-BE49-F238E27FC236}">
                <a16:creationId xmlns:a16="http://schemas.microsoft.com/office/drawing/2014/main" id="{DB5DB57E-14C9-43CA-858A-F63F2A9FAA2D}"/>
              </a:ext>
            </a:extLst>
          </p:cNvPr>
          <p:cNvSpPr>
            <a:spLocks noGrp="1"/>
          </p:cNvSpPr>
          <p:nvPr userDrawn="1">
            <p:ph type="body" sz="quarter" idx="10" hasCustomPrompt="1"/>
          </p:nvPr>
        </p:nvSpPr>
        <p:spPr>
          <a:xfrm>
            <a:off x="531459" y="5014913"/>
            <a:ext cx="3957946" cy="679450"/>
          </a:xfrm>
          <a:prstGeom prst="rect">
            <a:avLst/>
          </a:prstGeom>
        </p:spPr>
        <p:txBody>
          <a:bodyPr anchor="ctr"/>
          <a:lstStyle>
            <a:lvl1pPr>
              <a:defRPr b="1">
                <a:solidFill>
                  <a:srgbClr val="FFFFFF"/>
                </a:solidFill>
                <a:latin typeface="Arial" panose="020B0604020202020204" pitchFamily="34" charset="0"/>
                <a:cs typeface="Arial" panose="020B0604020202020204" pitchFamily="34" charset="0"/>
              </a:defRPr>
            </a:lvl1pPr>
          </a:lstStyle>
          <a:p>
            <a:pPr lvl="0"/>
            <a:r>
              <a:rPr lang="en-US"/>
              <a:t>INSERT DATE HERE</a:t>
            </a:r>
          </a:p>
        </p:txBody>
      </p:sp>
      <p:sp>
        <p:nvSpPr>
          <p:cNvPr id="7" name="TextBox 6">
            <a:extLst>
              <a:ext uri="{FF2B5EF4-FFF2-40B4-BE49-F238E27FC236}">
                <a16:creationId xmlns:a16="http://schemas.microsoft.com/office/drawing/2014/main" id="{BD975D1C-ECD5-8BED-38AE-906B8C2181DC}"/>
              </a:ext>
              <a:ext uri="{C183D7F6-B498-43B3-948B-1728B52AA6E4}">
                <adec:decorative xmlns:adec="http://schemas.microsoft.com/office/drawing/2017/decorative" val="1"/>
              </a:ext>
            </a:extLst>
          </p:cNvPr>
          <p:cNvSpPr txBox="1"/>
          <p:nvPr userDrawn="1"/>
        </p:nvSpPr>
        <p:spPr>
          <a:xfrm>
            <a:off x="11662114" y="6354619"/>
            <a:ext cx="529886"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fld id="{FF4CF300-C35B-4718-8700-2C4AF98803AA}" type="slidenum">
              <a:rPr kumimoji="0" lang="en-US" sz="1000" b="0" i="0" u="none" strike="noStrike" cap="none" spc="0" normalizeH="0" baseline="0" smtClean="0">
                <a:ln>
                  <a:noFill/>
                </a:ln>
                <a:solidFill>
                  <a:srgbClr val="000000"/>
                </a:solidFill>
                <a:effectLst/>
                <a:uFillTx/>
                <a:latin typeface="Arial"/>
                <a:ea typeface="Arial"/>
                <a:cs typeface="Arial"/>
                <a:sym typeface="Arial"/>
              </a:rPr>
              <a:pPr marL="0" marR="0" indent="0" algn="l" defTabSz="914400"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a:ln>
                <a:noFill/>
              </a:ln>
              <a:solidFill>
                <a:srgbClr val="000000"/>
              </a:solidFill>
              <a:effectLst/>
              <a:uFillTx/>
              <a:latin typeface="Arial"/>
              <a:ea typeface="Arial"/>
              <a:cs typeface="Arial"/>
              <a:sym typeface="Arial"/>
            </a:endParaRPr>
          </a:p>
        </p:txBody>
      </p:sp>
      <p:pic>
        <p:nvPicPr>
          <p:cNvPr id="5" name="Picture 4" descr="NBME® Logo">
            <a:extLst>
              <a:ext uri="{FF2B5EF4-FFF2-40B4-BE49-F238E27FC236}">
                <a16:creationId xmlns:a16="http://schemas.microsoft.com/office/drawing/2014/main" id="{DC360CC9-EB42-8B27-B202-9F9873CF25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8446" y="4872931"/>
            <a:ext cx="2519850" cy="1127818"/>
          </a:xfrm>
          <a:prstGeom prst="rect">
            <a:avLst/>
          </a:prstGeom>
        </p:spPr>
      </p:pic>
    </p:spTree>
    <p:extLst>
      <p:ext uri="{BB962C8B-B14F-4D97-AF65-F5344CB8AC3E}">
        <p14:creationId xmlns:p14="http://schemas.microsoft.com/office/powerpoint/2010/main" val="79193719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812A2B-147C-400E-A982-962289627636}"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1944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5B10E6-5B06-42E6-83F8-A2AEB2555F0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05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C1514-074B-444C-81A5-7150F313D403}"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539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F1DAC-5AD8-4D65-99A0-6D92CC2118B2}"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2548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59D1E5-AF0B-4174-9941-A7AA9328EB4F}"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0972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C53BAC-EE48-4678-AE36-AB651F5AA8B5}"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2300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0CD17-C21D-47C2-B219-3D4A757B64D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75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1C34-D5E2-1BBE-F7DC-31D032BFE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4BF8E-0B22-D14D-5FE4-5D61C8816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322A5-7676-D484-E654-B8B030DABBD8}"/>
              </a:ext>
            </a:extLst>
          </p:cNvPr>
          <p:cNvSpPr>
            <a:spLocks noGrp="1"/>
          </p:cNvSpPr>
          <p:nvPr>
            <p:ph type="dt" sz="half" idx="10"/>
          </p:nvPr>
        </p:nvSpPr>
        <p:spPr/>
        <p:txBody>
          <a:bodyPr/>
          <a:lstStyle/>
          <a:p>
            <a:fld id="{337C6CFD-469E-421A-B415-557DAE0981DA}" type="datetime1">
              <a:rPr lang="en-US" smtClean="0"/>
              <a:t>4/4/2024</a:t>
            </a:fld>
            <a:endParaRPr lang="en-US"/>
          </a:p>
        </p:txBody>
      </p:sp>
      <p:sp>
        <p:nvSpPr>
          <p:cNvPr id="5" name="Footer Placeholder 4">
            <a:extLst>
              <a:ext uri="{FF2B5EF4-FFF2-40B4-BE49-F238E27FC236}">
                <a16:creationId xmlns:a16="http://schemas.microsoft.com/office/drawing/2014/main" id="{02289AA9-105B-363D-99F3-EBB0AB8D9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86B9F-0657-6855-DCC7-449F56C0949C}"/>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212874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C84051-F190-4BAF-91FC-F42F7715CFF6}"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024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E5B73-BCC9-402F-BE07-F4B9A01659BD}"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6164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2987A-2092-48F1-B23A-39621E980D9B}"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5417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5D550-31A4-4F9A-BEF5-4915B08B1AC4}"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7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0708-FD49-ADB7-E4D6-6C51DF541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D57AE-DE4A-E5CB-0F61-02B862E0BA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46165-7833-B7DF-7F2F-1642D4D5BB0A}"/>
              </a:ext>
            </a:extLst>
          </p:cNvPr>
          <p:cNvSpPr>
            <a:spLocks noGrp="1"/>
          </p:cNvSpPr>
          <p:nvPr>
            <p:ph type="dt" sz="half" idx="10"/>
          </p:nvPr>
        </p:nvSpPr>
        <p:spPr/>
        <p:txBody>
          <a:bodyPr/>
          <a:lstStyle/>
          <a:p>
            <a:fld id="{CD4B3B39-34A3-442C-BF5A-505AA5FE5759}" type="datetime1">
              <a:rPr lang="en-US" smtClean="0"/>
              <a:t>4/4/2024</a:t>
            </a:fld>
            <a:endParaRPr lang="en-US"/>
          </a:p>
        </p:txBody>
      </p:sp>
      <p:sp>
        <p:nvSpPr>
          <p:cNvPr id="5" name="Footer Placeholder 4">
            <a:extLst>
              <a:ext uri="{FF2B5EF4-FFF2-40B4-BE49-F238E27FC236}">
                <a16:creationId xmlns:a16="http://schemas.microsoft.com/office/drawing/2014/main" id="{1C211C53-9758-5B6E-5606-9A700212C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15F0A-0CEA-F470-C778-6C5E0DBD0B62}"/>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172551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9229-1396-8A97-5EC8-F227D66AF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B5BF1-70FB-FEEE-2651-08300FB99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89ABF-1DC9-AB1D-8EEF-718C75F83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8325F-2A3D-5550-ADC3-BDAB8F362D17}"/>
              </a:ext>
            </a:extLst>
          </p:cNvPr>
          <p:cNvSpPr>
            <a:spLocks noGrp="1"/>
          </p:cNvSpPr>
          <p:nvPr>
            <p:ph type="dt" sz="half" idx="10"/>
          </p:nvPr>
        </p:nvSpPr>
        <p:spPr/>
        <p:txBody>
          <a:bodyPr/>
          <a:lstStyle/>
          <a:p>
            <a:fld id="{C527DA65-228A-43B9-9FDE-30143D7FF455}" type="datetime1">
              <a:rPr lang="en-US" smtClean="0"/>
              <a:t>4/4/2024</a:t>
            </a:fld>
            <a:endParaRPr lang="en-US"/>
          </a:p>
        </p:txBody>
      </p:sp>
      <p:sp>
        <p:nvSpPr>
          <p:cNvPr id="6" name="Footer Placeholder 5">
            <a:extLst>
              <a:ext uri="{FF2B5EF4-FFF2-40B4-BE49-F238E27FC236}">
                <a16:creationId xmlns:a16="http://schemas.microsoft.com/office/drawing/2014/main" id="{5312B637-C934-67D4-C041-A372914F1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E19D9-6711-34DF-76FD-01C0661193DE}"/>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399392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016-E019-5D53-1284-C5AD2BD577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146C3-0F13-0A25-4809-43EAA241E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C496D-41E2-69E5-BEF9-5E6376C1C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7AF230-18E5-1F98-7338-DA3088400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D4798-AAD3-704A-2BD7-171A6E2AC7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479D3-B899-3A79-C118-55001E8E7818}"/>
              </a:ext>
            </a:extLst>
          </p:cNvPr>
          <p:cNvSpPr>
            <a:spLocks noGrp="1"/>
          </p:cNvSpPr>
          <p:nvPr>
            <p:ph type="dt" sz="half" idx="10"/>
          </p:nvPr>
        </p:nvSpPr>
        <p:spPr/>
        <p:txBody>
          <a:bodyPr/>
          <a:lstStyle/>
          <a:p>
            <a:fld id="{ADDA4C42-46ED-43EB-9566-8ED221B43FE3}" type="datetime1">
              <a:rPr lang="en-US" smtClean="0"/>
              <a:t>4/4/2024</a:t>
            </a:fld>
            <a:endParaRPr lang="en-US"/>
          </a:p>
        </p:txBody>
      </p:sp>
      <p:sp>
        <p:nvSpPr>
          <p:cNvPr id="8" name="Footer Placeholder 7">
            <a:extLst>
              <a:ext uri="{FF2B5EF4-FFF2-40B4-BE49-F238E27FC236}">
                <a16:creationId xmlns:a16="http://schemas.microsoft.com/office/drawing/2014/main" id="{FD597B19-A8C9-4C7B-3994-B8C610C25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5FBDAC-52EC-D74A-3039-DF4725CDCA2C}"/>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201690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1A80-2D17-37BA-08A1-94CEB2EF7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7CBCE-559B-B850-6218-10F96D3718C1}"/>
              </a:ext>
            </a:extLst>
          </p:cNvPr>
          <p:cNvSpPr>
            <a:spLocks noGrp="1"/>
          </p:cNvSpPr>
          <p:nvPr>
            <p:ph type="dt" sz="half" idx="10"/>
          </p:nvPr>
        </p:nvSpPr>
        <p:spPr/>
        <p:txBody>
          <a:bodyPr/>
          <a:lstStyle/>
          <a:p>
            <a:fld id="{DC9F4506-56F8-4CE2-BAE4-3E0ADE6C27A5}" type="datetime1">
              <a:rPr lang="en-US" smtClean="0"/>
              <a:t>4/4/2024</a:t>
            </a:fld>
            <a:endParaRPr lang="en-US"/>
          </a:p>
        </p:txBody>
      </p:sp>
      <p:sp>
        <p:nvSpPr>
          <p:cNvPr id="4" name="Footer Placeholder 3">
            <a:extLst>
              <a:ext uri="{FF2B5EF4-FFF2-40B4-BE49-F238E27FC236}">
                <a16:creationId xmlns:a16="http://schemas.microsoft.com/office/drawing/2014/main" id="{EF7A8B6B-9CC6-1B87-94AA-E061D98E0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9794B-4263-740A-6CFF-A08B167840A3}"/>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254169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6AB30-A618-FF49-11CB-13DFCFCAD409}"/>
              </a:ext>
            </a:extLst>
          </p:cNvPr>
          <p:cNvSpPr>
            <a:spLocks noGrp="1"/>
          </p:cNvSpPr>
          <p:nvPr>
            <p:ph type="dt" sz="half" idx="10"/>
          </p:nvPr>
        </p:nvSpPr>
        <p:spPr/>
        <p:txBody>
          <a:bodyPr/>
          <a:lstStyle/>
          <a:p>
            <a:fld id="{975025E3-36F2-4FAA-BAAB-3A710EF860B6}" type="datetime1">
              <a:rPr lang="en-US" smtClean="0"/>
              <a:t>4/4/2024</a:t>
            </a:fld>
            <a:endParaRPr lang="en-US"/>
          </a:p>
        </p:txBody>
      </p:sp>
      <p:sp>
        <p:nvSpPr>
          <p:cNvPr id="3" name="Footer Placeholder 2">
            <a:extLst>
              <a:ext uri="{FF2B5EF4-FFF2-40B4-BE49-F238E27FC236}">
                <a16:creationId xmlns:a16="http://schemas.microsoft.com/office/drawing/2014/main" id="{F84A00DE-7B33-BAB9-6CBA-F6AFB2A48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E14572-DD83-8778-CCF7-331D6D5D8C28}"/>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2954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1733-0C5A-69C0-345F-DD25075DC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07D54-1252-7060-7EC9-37F9ABCD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2DE07A-192B-CA48-46C8-A66A63CFA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BB325-3F6A-75D9-6CD7-9BD0F0FAA70D}"/>
              </a:ext>
            </a:extLst>
          </p:cNvPr>
          <p:cNvSpPr>
            <a:spLocks noGrp="1"/>
          </p:cNvSpPr>
          <p:nvPr>
            <p:ph type="dt" sz="half" idx="10"/>
          </p:nvPr>
        </p:nvSpPr>
        <p:spPr/>
        <p:txBody>
          <a:bodyPr/>
          <a:lstStyle/>
          <a:p>
            <a:fld id="{224091DA-3E14-4723-A4BA-6A40C31176C3}" type="datetime1">
              <a:rPr lang="en-US" smtClean="0"/>
              <a:t>4/4/2024</a:t>
            </a:fld>
            <a:endParaRPr lang="en-US"/>
          </a:p>
        </p:txBody>
      </p:sp>
      <p:sp>
        <p:nvSpPr>
          <p:cNvPr id="6" name="Footer Placeholder 5">
            <a:extLst>
              <a:ext uri="{FF2B5EF4-FFF2-40B4-BE49-F238E27FC236}">
                <a16:creationId xmlns:a16="http://schemas.microsoft.com/office/drawing/2014/main" id="{763AE9A8-2FF6-A490-E5B2-2A66995EC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43C98-C009-FA4C-6003-49CD5DBC6720}"/>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197267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B1F6-33FD-1A5C-0390-442011540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60DAC3-511A-B53B-DAF7-E8C9FB268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C9A88-D286-DA5C-CF1C-BF4A0DE87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81D66-A6F0-5610-B72F-8D68706C9E27}"/>
              </a:ext>
            </a:extLst>
          </p:cNvPr>
          <p:cNvSpPr>
            <a:spLocks noGrp="1"/>
          </p:cNvSpPr>
          <p:nvPr>
            <p:ph type="dt" sz="half" idx="10"/>
          </p:nvPr>
        </p:nvSpPr>
        <p:spPr/>
        <p:txBody>
          <a:bodyPr/>
          <a:lstStyle/>
          <a:p>
            <a:fld id="{6FC3F8F8-8629-4B53-96E7-2E7C9018A8E1}" type="datetime1">
              <a:rPr lang="en-US" smtClean="0"/>
              <a:t>4/4/2024</a:t>
            </a:fld>
            <a:endParaRPr lang="en-US"/>
          </a:p>
        </p:txBody>
      </p:sp>
      <p:sp>
        <p:nvSpPr>
          <p:cNvPr id="6" name="Footer Placeholder 5">
            <a:extLst>
              <a:ext uri="{FF2B5EF4-FFF2-40B4-BE49-F238E27FC236}">
                <a16:creationId xmlns:a16="http://schemas.microsoft.com/office/drawing/2014/main" id="{0086F8CD-90CA-454A-7371-4ABAA0AC7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80E31-6F2F-5320-8E3B-312CFD19D1E9}"/>
              </a:ext>
            </a:extLst>
          </p:cNvPr>
          <p:cNvSpPr>
            <a:spLocks noGrp="1"/>
          </p:cNvSpPr>
          <p:nvPr>
            <p:ph type="sldNum" sz="quarter" idx="12"/>
          </p:nvPr>
        </p:nvSpPr>
        <p:spPr/>
        <p:txBody>
          <a:bodyPr/>
          <a:lstStyle/>
          <a:p>
            <a:fld id="{EFED11C7-8F2B-4FDD-B1D8-6A3CB9D47A86}" type="slidenum">
              <a:rPr lang="en-US" smtClean="0"/>
              <a:t>‹#›</a:t>
            </a:fld>
            <a:endParaRPr lang="en-US"/>
          </a:p>
        </p:txBody>
      </p:sp>
    </p:spTree>
    <p:extLst>
      <p:ext uri="{BB962C8B-B14F-4D97-AF65-F5344CB8AC3E}">
        <p14:creationId xmlns:p14="http://schemas.microsoft.com/office/powerpoint/2010/main" val="340911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9503D-1325-537A-0937-3963A0959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D9761-081C-4285-9565-934AD2304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9D182-94AE-AF00-0C5B-BC60FA611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727AB7-19D4-48F8-A9FD-5FB5C15AF74A}" type="datetime1">
              <a:rPr lang="en-US" smtClean="0"/>
              <a:t>4/4/2024</a:t>
            </a:fld>
            <a:endParaRPr lang="en-US"/>
          </a:p>
        </p:txBody>
      </p:sp>
      <p:sp>
        <p:nvSpPr>
          <p:cNvPr id="5" name="Footer Placeholder 4">
            <a:extLst>
              <a:ext uri="{FF2B5EF4-FFF2-40B4-BE49-F238E27FC236}">
                <a16:creationId xmlns:a16="http://schemas.microsoft.com/office/drawing/2014/main" id="{B2E38275-0865-A086-5766-9878A6F884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735470-B6E5-CB26-32D9-4509CA2E1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ED11C7-8F2B-4FDD-B1D8-6A3CB9D47A86}" type="slidenum">
              <a:rPr lang="en-US" smtClean="0"/>
              <a:t>‹#›</a:t>
            </a:fld>
            <a:endParaRPr lang="en-US"/>
          </a:p>
        </p:txBody>
      </p:sp>
    </p:spTree>
    <p:extLst>
      <p:ext uri="{BB962C8B-B14F-4D97-AF65-F5344CB8AC3E}">
        <p14:creationId xmlns:p14="http://schemas.microsoft.com/office/powerpoint/2010/main" val="226432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73EA3-C47E-4D06-8331-48C9A88891C3}" type="datetime1">
              <a:rPr lang="en-US" smtClean="0"/>
              <a:t>4/4/2024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21661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chat.openai.com/gpts/editor"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platform.openai.com/finetune" TargetMode="External"/><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platform.openai.com/docs/guides/fine-tuning"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CRunyon@nbm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B3F3-2BA6-3E18-4927-2F526983D11D}"/>
              </a:ext>
            </a:extLst>
          </p:cNvPr>
          <p:cNvSpPr>
            <a:spLocks noGrp="1"/>
          </p:cNvSpPr>
          <p:nvPr>
            <p:ph type="title"/>
          </p:nvPr>
        </p:nvSpPr>
        <p:spPr>
          <a:xfrm>
            <a:off x="531460" y="1609345"/>
            <a:ext cx="7976046" cy="2084114"/>
          </a:xfrm>
        </p:spPr>
        <p:txBody>
          <a:bodyPr>
            <a:normAutofit/>
          </a:bodyPr>
          <a:lstStyle/>
          <a:p>
            <a:r>
              <a:rPr lang="en-US">
                <a:solidFill>
                  <a:schemeClr val="bg1"/>
                </a:solidFill>
              </a:rPr>
              <a:t>A Primer for Using ChatGPT</a:t>
            </a:r>
            <a:br>
              <a:rPr lang="en-US">
                <a:solidFill>
                  <a:schemeClr val="bg1"/>
                </a:solidFill>
              </a:rPr>
            </a:br>
            <a:r>
              <a:rPr lang="en-US">
                <a:solidFill>
                  <a:schemeClr val="bg1"/>
                </a:solidFill>
              </a:rPr>
              <a:t>in Medical Education</a:t>
            </a:r>
          </a:p>
        </p:txBody>
      </p:sp>
      <p:sp>
        <p:nvSpPr>
          <p:cNvPr id="3" name="Text Placeholder 2">
            <a:extLst>
              <a:ext uri="{FF2B5EF4-FFF2-40B4-BE49-F238E27FC236}">
                <a16:creationId xmlns:a16="http://schemas.microsoft.com/office/drawing/2014/main" id="{6F245AAD-2816-6301-E5CA-DB9FDDA8D1DE}"/>
              </a:ext>
            </a:extLst>
          </p:cNvPr>
          <p:cNvSpPr>
            <a:spLocks noGrp="1"/>
          </p:cNvSpPr>
          <p:nvPr>
            <p:ph type="body" sz="quarter" idx="10"/>
          </p:nvPr>
        </p:nvSpPr>
        <p:spPr/>
        <p:txBody>
          <a:bodyPr/>
          <a:lstStyle/>
          <a:p>
            <a:pPr marL="0" indent="0">
              <a:buNone/>
            </a:pPr>
            <a:r>
              <a:rPr lang="en-US"/>
              <a:t>April 4, 2024</a:t>
            </a:r>
          </a:p>
        </p:txBody>
      </p:sp>
      <p:sp>
        <p:nvSpPr>
          <p:cNvPr id="6" name="Rectangle 5">
            <a:extLst>
              <a:ext uri="{FF2B5EF4-FFF2-40B4-BE49-F238E27FC236}">
                <a16:creationId xmlns:a16="http://schemas.microsoft.com/office/drawing/2014/main" id="{920C7E40-B7BF-2372-F059-88030FFC7114}"/>
              </a:ext>
            </a:extLst>
          </p:cNvPr>
          <p:cNvSpPr/>
          <p:nvPr/>
        </p:nvSpPr>
        <p:spPr>
          <a:xfrm>
            <a:off x="7424581" y="243269"/>
            <a:ext cx="4536141" cy="4536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4" name="TextBox 3">
            <a:extLst>
              <a:ext uri="{FF2B5EF4-FFF2-40B4-BE49-F238E27FC236}">
                <a16:creationId xmlns:a16="http://schemas.microsoft.com/office/drawing/2014/main" id="{30DF0F53-19A6-3FB3-5A64-9DC4B630A67C}"/>
              </a:ext>
            </a:extLst>
          </p:cNvPr>
          <p:cNvSpPr txBox="1"/>
          <p:nvPr/>
        </p:nvSpPr>
        <p:spPr>
          <a:xfrm>
            <a:off x="531459" y="3930587"/>
            <a:ext cx="3430941" cy="646331"/>
          </a:xfrm>
          <a:prstGeom prst="rect">
            <a:avLst/>
          </a:prstGeom>
          <a:noFill/>
        </p:spPr>
        <p:txBody>
          <a:bodyPr wrap="square" rtlCol="0">
            <a:spAutoFit/>
          </a:bodyPr>
          <a:lstStyle/>
          <a:p>
            <a:r>
              <a:rPr lang="en-US">
                <a:solidFill>
                  <a:schemeClr val="bg1"/>
                </a:solidFill>
              </a:rPr>
              <a:t>Christopher Runyon, Su Somay, </a:t>
            </a:r>
          </a:p>
          <a:p>
            <a:r>
              <a:rPr lang="en-US">
                <a:solidFill>
                  <a:schemeClr val="bg1"/>
                </a:solidFill>
              </a:rPr>
              <a:t>Peter Baldwin, Yiyun Zhou</a:t>
            </a:r>
          </a:p>
        </p:txBody>
      </p:sp>
      <p:pic>
        <p:nvPicPr>
          <p:cNvPr id="5" name="Picture 4" descr="A qr code with a dinosaur&#10;&#10;Description automatically generated">
            <a:extLst>
              <a:ext uri="{FF2B5EF4-FFF2-40B4-BE49-F238E27FC236}">
                <a16:creationId xmlns:a16="http://schemas.microsoft.com/office/drawing/2014/main" id="{C03C6CB8-475B-07EB-B59B-4AD756C46645}"/>
              </a:ext>
            </a:extLst>
          </p:cNvPr>
          <p:cNvPicPr>
            <a:picLocks noChangeAspect="1"/>
          </p:cNvPicPr>
          <p:nvPr/>
        </p:nvPicPr>
        <p:blipFill>
          <a:blip r:embed="rId2"/>
          <a:stretch>
            <a:fillRect/>
          </a:stretch>
        </p:blipFill>
        <p:spPr>
          <a:xfrm>
            <a:off x="7543512" y="408421"/>
            <a:ext cx="4286250" cy="4286250"/>
          </a:xfrm>
          <a:prstGeom prst="rect">
            <a:avLst/>
          </a:prstGeom>
        </p:spPr>
      </p:pic>
    </p:spTree>
    <p:extLst>
      <p:ext uri="{BB962C8B-B14F-4D97-AF65-F5344CB8AC3E}">
        <p14:creationId xmlns:p14="http://schemas.microsoft.com/office/powerpoint/2010/main" val="32753204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1EA2-81B9-B306-95A2-1C5F38482F4D}"/>
              </a:ext>
            </a:extLst>
          </p:cNvPr>
          <p:cNvSpPr>
            <a:spLocks noGrp="1"/>
          </p:cNvSpPr>
          <p:nvPr>
            <p:ph type="title"/>
          </p:nvPr>
        </p:nvSpPr>
        <p:spPr/>
        <p:txBody>
          <a:bodyPr/>
          <a:lstStyle/>
          <a:p>
            <a:pPr algn="ctr"/>
            <a:r>
              <a:rPr lang="en-US"/>
              <a:t>Task 1 Lessons Learned</a:t>
            </a:r>
          </a:p>
        </p:txBody>
      </p:sp>
      <p:sp>
        <p:nvSpPr>
          <p:cNvPr id="3" name="Content Placeholder 2">
            <a:extLst>
              <a:ext uri="{FF2B5EF4-FFF2-40B4-BE49-F238E27FC236}">
                <a16:creationId xmlns:a16="http://schemas.microsoft.com/office/drawing/2014/main" id="{A6FEF68A-6601-8997-1DA5-5455E97274A5}"/>
              </a:ext>
            </a:extLst>
          </p:cNvPr>
          <p:cNvSpPr>
            <a:spLocks noGrp="1"/>
          </p:cNvSpPr>
          <p:nvPr>
            <p:ph idx="1"/>
          </p:nvPr>
        </p:nvSpPr>
        <p:spPr/>
        <p:txBody>
          <a:bodyPr>
            <a:normAutofit lnSpcReduction="10000"/>
          </a:bodyPr>
          <a:lstStyle/>
          <a:p>
            <a:r>
              <a:rPr lang="en-US"/>
              <a:t>Responses to the same question will differ</a:t>
            </a:r>
          </a:p>
          <a:p>
            <a:pPr lvl="1"/>
            <a:r>
              <a:rPr lang="en-US"/>
              <a:t>Properties of the model and it’s “creativity”</a:t>
            </a:r>
          </a:p>
          <a:p>
            <a:pPr lvl="2"/>
            <a:r>
              <a:rPr lang="en-US" err="1"/>
              <a:t>top_p</a:t>
            </a:r>
            <a:r>
              <a:rPr lang="en-US"/>
              <a:t>, temperature</a:t>
            </a:r>
          </a:p>
          <a:p>
            <a:pPr lvl="2"/>
            <a:r>
              <a:rPr lang="en-US"/>
              <a:t>size of dice (number of sides); weight of each side</a:t>
            </a:r>
          </a:p>
          <a:p>
            <a:pPr lvl="2"/>
            <a:endParaRPr lang="en-US"/>
          </a:p>
          <a:p>
            <a:pPr lvl="1"/>
            <a:r>
              <a:rPr lang="en-US"/>
              <a:t>Can be adjusted, but will never exactly duplicate a previous response</a:t>
            </a:r>
          </a:p>
          <a:p>
            <a:pPr lvl="1"/>
            <a:endParaRPr lang="en-US"/>
          </a:p>
          <a:p>
            <a:r>
              <a:rPr lang="en-US"/>
              <a:t>What you asked is very important</a:t>
            </a:r>
          </a:p>
          <a:p>
            <a:pPr lvl="1"/>
            <a:r>
              <a:rPr lang="en-US"/>
              <a:t>Prompts are like directions</a:t>
            </a:r>
          </a:p>
          <a:p>
            <a:pPr lvl="1"/>
            <a:r>
              <a:rPr lang="en-US"/>
              <a:t>Vague prompt, vague response</a:t>
            </a:r>
          </a:p>
          <a:p>
            <a:pPr lvl="1"/>
            <a:r>
              <a:rPr lang="en-US"/>
              <a:t>May not be what you were thinking in your head</a:t>
            </a:r>
          </a:p>
          <a:p>
            <a:pPr lvl="1"/>
            <a:endParaRPr lang="en-US"/>
          </a:p>
          <a:p>
            <a:pPr marL="0" indent="0">
              <a:buNone/>
            </a:pPr>
            <a:endParaRPr lang="en-US"/>
          </a:p>
        </p:txBody>
      </p:sp>
      <p:sp>
        <p:nvSpPr>
          <p:cNvPr id="4" name="Slide Number Placeholder 3">
            <a:extLst>
              <a:ext uri="{FF2B5EF4-FFF2-40B4-BE49-F238E27FC236}">
                <a16:creationId xmlns:a16="http://schemas.microsoft.com/office/drawing/2014/main" id="{A884ED9F-9FB8-47EC-02CD-2DBF6769D07B}"/>
              </a:ext>
            </a:extLst>
          </p:cNvPr>
          <p:cNvSpPr>
            <a:spLocks noGrp="1"/>
          </p:cNvSpPr>
          <p:nvPr>
            <p:ph type="sldNum" sz="quarter" idx="12"/>
          </p:nvPr>
        </p:nvSpPr>
        <p:spPr/>
        <p:txBody>
          <a:bodyPr/>
          <a:lstStyle/>
          <a:p>
            <a:fld id="{EFED11C7-8F2B-4FDD-B1D8-6A3CB9D47A86}" type="slidenum">
              <a:rPr lang="en-US" smtClean="0"/>
              <a:t>10</a:t>
            </a:fld>
            <a:endParaRPr lang="en-US"/>
          </a:p>
        </p:txBody>
      </p:sp>
    </p:spTree>
    <p:extLst>
      <p:ext uri="{BB962C8B-B14F-4D97-AF65-F5344CB8AC3E}">
        <p14:creationId xmlns:p14="http://schemas.microsoft.com/office/powerpoint/2010/main" val="113487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E04B-9BEC-F649-3086-4EDB0E00471D}"/>
              </a:ext>
            </a:extLst>
          </p:cNvPr>
          <p:cNvSpPr>
            <a:spLocks noGrp="1"/>
          </p:cNvSpPr>
          <p:nvPr>
            <p:ph type="title"/>
          </p:nvPr>
        </p:nvSpPr>
        <p:spPr/>
        <p:txBody>
          <a:bodyPr/>
          <a:lstStyle/>
          <a:p>
            <a:pPr algn="ctr"/>
            <a:r>
              <a:rPr lang="en-US"/>
              <a:t>Prompt Engineering</a:t>
            </a:r>
          </a:p>
        </p:txBody>
      </p:sp>
      <p:sp>
        <p:nvSpPr>
          <p:cNvPr id="3" name="Content Placeholder 2">
            <a:extLst>
              <a:ext uri="{FF2B5EF4-FFF2-40B4-BE49-F238E27FC236}">
                <a16:creationId xmlns:a16="http://schemas.microsoft.com/office/drawing/2014/main" id="{E22B4161-3C2B-C7E0-B009-E6784E367041}"/>
              </a:ext>
            </a:extLst>
          </p:cNvPr>
          <p:cNvSpPr>
            <a:spLocks noGrp="1"/>
          </p:cNvSpPr>
          <p:nvPr>
            <p:ph idx="1"/>
          </p:nvPr>
        </p:nvSpPr>
        <p:spPr/>
        <p:txBody>
          <a:bodyPr/>
          <a:lstStyle/>
          <a:p>
            <a:r>
              <a:rPr lang="en-US"/>
              <a:t>There are ways of interacting with ChatGPT that can result in more useful responses</a:t>
            </a:r>
          </a:p>
          <a:p>
            <a:endParaRPr lang="en-US"/>
          </a:p>
          <a:p>
            <a:r>
              <a:rPr lang="en-US"/>
              <a:t>Provide more context for what you would like Chat GPT</a:t>
            </a:r>
          </a:p>
        </p:txBody>
      </p:sp>
      <p:sp>
        <p:nvSpPr>
          <p:cNvPr id="4" name="Slide Number Placeholder 3">
            <a:extLst>
              <a:ext uri="{FF2B5EF4-FFF2-40B4-BE49-F238E27FC236}">
                <a16:creationId xmlns:a16="http://schemas.microsoft.com/office/drawing/2014/main" id="{FCF86092-B033-6373-73FA-7063604F5CDA}"/>
              </a:ext>
            </a:extLst>
          </p:cNvPr>
          <p:cNvSpPr>
            <a:spLocks noGrp="1"/>
          </p:cNvSpPr>
          <p:nvPr>
            <p:ph type="sldNum" sz="quarter" idx="12"/>
          </p:nvPr>
        </p:nvSpPr>
        <p:spPr/>
        <p:txBody>
          <a:bodyPr/>
          <a:lstStyle/>
          <a:p>
            <a:fld id="{EFED11C7-8F2B-4FDD-B1D8-6A3CB9D47A86}" type="slidenum">
              <a:rPr lang="en-US" smtClean="0"/>
              <a:t>11</a:t>
            </a:fld>
            <a:endParaRPr lang="en-US"/>
          </a:p>
        </p:txBody>
      </p:sp>
    </p:spTree>
    <p:extLst>
      <p:ext uri="{BB962C8B-B14F-4D97-AF65-F5344CB8AC3E}">
        <p14:creationId xmlns:p14="http://schemas.microsoft.com/office/powerpoint/2010/main" val="22045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C1947-FE16-899A-DBCD-C27A58176320}"/>
              </a:ext>
            </a:extLst>
          </p:cNvPr>
          <p:cNvSpPr>
            <a:spLocks noGrp="1"/>
          </p:cNvSpPr>
          <p:nvPr>
            <p:ph type="sldNum" sz="quarter" idx="12"/>
          </p:nvPr>
        </p:nvSpPr>
        <p:spPr/>
        <p:txBody>
          <a:bodyPr/>
          <a:lstStyle/>
          <a:p>
            <a:fld id="{EFED11C7-8F2B-4FDD-B1D8-6A3CB9D47A86}" type="slidenum">
              <a:rPr lang="en-US" smtClean="0"/>
              <a:t>12</a:t>
            </a:fld>
            <a:endParaRPr lang="en-US"/>
          </a:p>
        </p:txBody>
      </p:sp>
      <p:sp>
        <p:nvSpPr>
          <p:cNvPr id="3" name="Rectangle 2">
            <a:extLst>
              <a:ext uri="{FF2B5EF4-FFF2-40B4-BE49-F238E27FC236}">
                <a16:creationId xmlns:a16="http://schemas.microsoft.com/office/drawing/2014/main" id="{1F6371F4-A6D2-1B59-DFBF-8F48938A93EC}"/>
              </a:ext>
            </a:extLst>
          </p:cNvPr>
          <p:cNvSpPr/>
          <p:nvPr/>
        </p:nvSpPr>
        <p:spPr>
          <a:xfrm>
            <a:off x="472120" y="53877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ROLE</a:t>
            </a:r>
          </a:p>
        </p:txBody>
      </p:sp>
      <p:sp>
        <p:nvSpPr>
          <p:cNvPr id="4" name="Rectangle 3">
            <a:extLst>
              <a:ext uri="{FF2B5EF4-FFF2-40B4-BE49-F238E27FC236}">
                <a16:creationId xmlns:a16="http://schemas.microsoft.com/office/drawing/2014/main" id="{8CAF803C-D2CD-81EE-0E80-92CD8F1C732B}"/>
              </a:ext>
            </a:extLst>
          </p:cNvPr>
          <p:cNvSpPr/>
          <p:nvPr/>
        </p:nvSpPr>
        <p:spPr>
          <a:xfrm>
            <a:off x="2793289" y="53877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TASK</a:t>
            </a:r>
          </a:p>
        </p:txBody>
      </p:sp>
      <p:sp>
        <p:nvSpPr>
          <p:cNvPr id="5" name="Rectangle 4">
            <a:extLst>
              <a:ext uri="{FF2B5EF4-FFF2-40B4-BE49-F238E27FC236}">
                <a16:creationId xmlns:a16="http://schemas.microsoft.com/office/drawing/2014/main" id="{19928B7F-845B-3A55-A4AB-118D7861900E}"/>
              </a:ext>
            </a:extLst>
          </p:cNvPr>
          <p:cNvSpPr/>
          <p:nvPr/>
        </p:nvSpPr>
        <p:spPr>
          <a:xfrm>
            <a:off x="5049982" y="53877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GOAL</a:t>
            </a:r>
          </a:p>
        </p:txBody>
      </p:sp>
      <p:sp>
        <p:nvSpPr>
          <p:cNvPr id="6" name="TextBox 5">
            <a:extLst>
              <a:ext uri="{FF2B5EF4-FFF2-40B4-BE49-F238E27FC236}">
                <a16:creationId xmlns:a16="http://schemas.microsoft.com/office/drawing/2014/main" id="{A8B74998-09E7-DBB2-5A22-457832202FC8}"/>
              </a:ext>
            </a:extLst>
          </p:cNvPr>
          <p:cNvSpPr txBox="1"/>
          <p:nvPr/>
        </p:nvSpPr>
        <p:spPr>
          <a:xfrm>
            <a:off x="422760" y="1720790"/>
            <a:ext cx="11251378" cy="1569660"/>
          </a:xfrm>
          <a:prstGeom prst="rect">
            <a:avLst/>
          </a:prstGeom>
          <a:noFill/>
        </p:spPr>
        <p:txBody>
          <a:bodyPr wrap="square" rtlCol="0">
            <a:spAutoFit/>
          </a:bodyPr>
          <a:lstStyle/>
          <a:p>
            <a:r>
              <a:rPr lang="en-US" sz="2400" b="1">
                <a:solidFill>
                  <a:schemeClr val="accent1"/>
                </a:solidFill>
              </a:rPr>
              <a:t>[</a:t>
            </a:r>
            <a:r>
              <a:rPr lang="en-US" sz="2400"/>
              <a:t>I am in my mid 40s and I am becoming more interested in film.</a:t>
            </a:r>
            <a:r>
              <a:rPr lang="en-US" sz="2400" b="1">
                <a:solidFill>
                  <a:schemeClr val="accent1"/>
                </a:solidFill>
              </a:rPr>
              <a:t>] [</a:t>
            </a:r>
            <a:r>
              <a:rPr lang="en-US" sz="2400"/>
              <a:t>I would like to learn more about the intersection of romance and sci-fi genres.</a:t>
            </a:r>
            <a:r>
              <a:rPr lang="en-US" sz="2400" b="1">
                <a:solidFill>
                  <a:schemeClr val="accent1"/>
                </a:solidFill>
              </a:rPr>
              <a:t>]</a:t>
            </a:r>
            <a:r>
              <a:rPr lang="en-US" sz="2400"/>
              <a:t> </a:t>
            </a:r>
            <a:r>
              <a:rPr lang="en-US" sz="2400" b="1">
                <a:solidFill>
                  <a:schemeClr val="accent1"/>
                </a:solidFill>
              </a:rPr>
              <a:t>[</a:t>
            </a:r>
            <a:r>
              <a:rPr lang="en-US" sz="2400"/>
              <a:t>Please suggest 10 popular movies in romance/sci-fi genre and provide details on why these movies are thought to be important or interesting.</a:t>
            </a:r>
            <a:r>
              <a:rPr lang="en-US" sz="2400" b="1">
                <a:solidFill>
                  <a:schemeClr val="accent1"/>
                </a:solidFill>
              </a:rPr>
              <a:t>]</a:t>
            </a:r>
            <a:endParaRPr lang="en-US" sz="2400"/>
          </a:p>
        </p:txBody>
      </p:sp>
      <p:sp>
        <p:nvSpPr>
          <p:cNvPr id="11" name="Rectangle 10">
            <a:extLst>
              <a:ext uri="{FF2B5EF4-FFF2-40B4-BE49-F238E27FC236}">
                <a16:creationId xmlns:a16="http://schemas.microsoft.com/office/drawing/2014/main" id="{C831A9E1-E811-F15D-3ADE-1FDEA2C69241}"/>
              </a:ext>
            </a:extLst>
          </p:cNvPr>
          <p:cNvSpPr/>
          <p:nvPr/>
        </p:nvSpPr>
        <p:spPr>
          <a:xfrm>
            <a:off x="521480" y="372039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ROLE</a:t>
            </a:r>
          </a:p>
        </p:txBody>
      </p:sp>
      <p:sp>
        <p:nvSpPr>
          <p:cNvPr id="12" name="Rectangle 11">
            <a:extLst>
              <a:ext uri="{FF2B5EF4-FFF2-40B4-BE49-F238E27FC236}">
                <a16:creationId xmlns:a16="http://schemas.microsoft.com/office/drawing/2014/main" id="{6B56FD0E-0BAB-B104-8423-D833E1E1FBD2}"/>
              </a:ext>
            </a:extLst>
          </p:cNvPr>
          <p:cNvSpPr/>
          <p:nvPr/>
        </p:nvSpPr>
        <p:spPr>
          <a:xfrm>
            <a:off x="2842649" y="372039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TASK</a:t>
            </a:r>
          </a:p>
        </p:txBody>
      </p:sp>
      <p:sp>
        <p:nvSpPr>
          <p:cNvPr id="13" name="Rectangle 12">
            <a:extLst>
              <a:ext uri="{FF2B5EF4-FFF2-40B4-BE49-F238E27FC236}">
                <a16:creationId xmlns:a16="http://schemas.microsoft.com/office/drawing/2014/main" id="{437B2117-E098-58BE-714F-8B9EE9C471BE}"/>
              </a:ext>
            </a:extLst>
          </p:cNvPr>
          <p:cNvSpPr/>
          <p:nvPr/>
        </p:nvSpPr>
        <p:spPr>
          <a:xfrm>
            <a:off x="5099342" y="3720391"/>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GOAL</a:t>
            </a:r>
          </a:p>
        </p:txBody>
      </p:sp>
      <p:sp>
        <p:nvSpPr>
          <p:cNvPr id="14" name="TextBox 13">
            <a:extLst>
              <a:ext uri="{FF2B5EF4-FFF2-40B4-BE49-F238E27FC236}">
                <a16:creationId xmlns:a16="http://schemas.microsoft.com/office/drawing/2014/main" id="{E8407A34-5B15-D0EA-0D73-B6D85225B2FF}"/>
              </a:ext>
            </a:extLst>
          </p:cNvPr>
          <p:cNvSpPr txBox="1"/>
          <p:nvPr/>
        </p:nvSpPr>
        <p:spPr>
          <a:xfrm>
            <a:off x="472120" y="4902410"/>
            <a:ext cx="11251378" cy="1569660"/>
          </a:xfrm>
          <a:prstGeom prst="rect">
            <a:avLst/>
          </a:prstGeom>
          <a:noFill/>
        </p:spPr>
        <p:txBody>
          <a:bodyPr wrap="square" rtlCol="0">
            <a:spAutoFit/>
          </a:bodyPr>
          <a:lstStyle/>
          <a:p>
            <a:r>
              <a:rPr lang="en-US" sz="2400" b="1">
                <a:solidFill>
                  <a:schemeClr val="accent1"/>
                </a:solidFill>
              </a:rPr>
              <a:t>[</a:t>
            </a:r>
            <a:r>
              <a:rPr lang="en-US" sz="2400"/>
              <a:t>I am organizing a conference</a:t>
            </a:r>
            <a:r>
              <a:rPr lang="en-US" sz="2400" b="1">
                <a:solidFill>
                  <a:schemeClr val="accent1"/>
                </a:solidFill>
              </a:rPr>
              <a:t>]</a:t>
            </a:r>
            <a:r>
              <a:rPr lang="en-US" sz="2400"/>
              <a:t>, and I would like help </a:t>
            </a:r>
            <a:r>
              <a:rPr lang="en-US" sz="2400" b="1">
                <a:solidFill>
                  <a:schemeClr val="accent1"/>
                </a:solidFill>
              </a:rPr>
              <a:t>[</a:t>
            </a:r>
            <a:r>
              <a:rPr lang="en-US" sz="2400"/>
              <a:t>developing icebreaker interactive sessions</a:t>
            </a:r>
            <a:r>
              <a:rPr lang="en-US" sz="2400" b="1">
                <a:solidFill>
                  <a:schemeClr val="accent1"/>
                </a:solidFill>
              </a:rPr>
              <a:t>]</a:t>
            </a:r>
            <a:r>
              <a:rPr lang="en-US" sz="2400"/>
              <a:t> for conference participants. </a:t>
            </a:r>
            <a:r>
              <a:rPr lang="en-US" sz="2400" b="1">
                <a:solidFill>
                  <a:schemeClr val="accent1"/>
                </a:solidFill>
              </a:rPr>
              <a:t>[</a:t>
            </a:r>
            <a:r>
              <a:rPr lang="en-US" sz="2400"/>
              <a:t>Please suggest 3 icebreaker interactive activities, and provide such detail as timing, materials needed, and activity objectives. Suggest a 30-minute, 60-minute, and 90-minute activity.</a:t>
            </a:r>
            <a:r>
              <a:rPr lang="en-US" sz="2400" b="1">
                <a:solidFill>
                  <a:schemeClr val="accent1"/>
                </a:solidFill>
              </a:rPr>
              <a:t>]</a:t>
            </a:r>
            <a:endParaRPr lang="en-US" sz="2400"/>
          </a:p>
        </p:txBody>
      </p:sp>
    </p:spTree>
    <p:extLst>
      <p:ext uri="{BB962C8B-B14F-4D97-AF65-F5344CB8AC3E}">
        <p14:creationId xmlns:p14="http://schemas.microsoft.com/office/powerpoint/2010/main" val="313775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8257EA-D0EC-5478-68ED-658F5E7B3EF6}"/>
              </a:ext>
            </a:extLst>
          </p:cNvPr>
          <p:cNvSpPr>
            <a:spLocks noGrp="1"/>
          </p:cNvSpPr>
          <p:nvPr>
            <p:ph type="sldNum" sz="quarter" idx="12"/>
          </p:nvPr>
        </p:nvSpPr>
        <p:spPr/>
        <p:txBody>
          <a:bodyPr/>
          <a:lstStyle/>
          <a:p>
            <a:fld id="{EFED11C7-8F2B-4FDD-B1D8-6A3CB9D47A86}" type="slidenum">
              <a:rPr lang="en-US" smtClean="0"/>
              <a:t>13</a:t>
            </a:fld>
            <a:endParaRPr lang="en-US"/>
          </a:p>
        </p:txBody>
      </p:sp>
      <p:sp>
        <p:nvSpPr>
          <p:cNvPr id="6" name="Rectangle 5">
            <a:extLst>
              <a:ext uri="{FF2B5EF4-FFF2-40B4-BE49-F238E27FC236}">
                <a16:creationId xmlns:a16="http://schemas.microsoft.com/office/drawing/2014/main" id="{84DFF2AE-2B5F-A019-7C2C-7BC5262C304E}"/>
              </a:ext>
            </a:extLst>
          </p:cNvPr>
          <p:cNvSpPr/>
          <p:nvPr/>
        </p:nvSpPr>
        <p:spPr>
          <a:xfrm>
            <a:off x="413084" y="562476"/>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CONTEXT</a:t>
            </a:r>
          </a:p>
        </p:txBody>
      </p:sp>
      <p:sp>
        <p:nvSpPr>
          <p:cNvPr id="7" name="Rectangle 6">
            <a:extLst>
              <a:ext uri="{FF2B5EF4-FFF2-40B4-BE49-F238E27FC236}">
                <a16:creationId xmlns:a16="http://schemas.microsoft.com/office/drawing/2014/main" id="{6AC9374F-181B-9523-039F-E680C662D316}"/>
              </a:ext>
            </a:extLst>
          </p:cNvPr>
          <p:cNvSpPr/>
          <p:nvPr/>
        </p:nvSpPr>
        <p:spPr>
          <a:xfrm>
            <a:off x="2734253" y="562476"/>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ACTION</a:t>
            </a:r>
          </a:p>
        </p:txBody>
      </p:sp>
      <p:sp>
        <p:nvSpPr>
          <p:cNvPr id="8" name="Rectangle 7">
            <a:extLst>
              <a:ext uri="{FF2B5EF4-FFF2-40B4-BE49-F238E27FC236}">
                <a16:creationId xmlns:a16="http://schemas.microsoft.com/office/drawing/2014/main" id="{55EA156F-31F0-E64E-B046-13D04B394733}"/>
              </a:ext>
            </a:extLst>
          </p:cNvPr>
          <p:cNvSpPr/>
          <p:nvPr/>
        </p:nvSpPr>
        <p:spPr>
          <a:xfrm>
            <a:off x="4990946" y="562476"/>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RESULT</a:t>
            </a:r>
          </a:p>
        </p:txBody>
      </p:sp>
      <p:sp>
        <p:nvSpPr>
          <p:cNvPr id="14" name="Rectangle 13">
            <a:extLst>
              <a:ext uri="{FF2B5EF4-FFF2-40B4-BE49-F238E27FC236}">
                <a16:creationId xmlns:a16="http://schemas.microsoft.com/office/drawing/2014/main" id="{E454B895-7645-E4C1-9C78-CF551D31C7D2}"/>
              </a:ext>
            </a:extLst>
          </p:cNvPr>
          <p:cNvSpPr/>
          <p:nvPr/>
        </p:nvSpPr>
        <p:spPr>
          <a:xfrm>
            <a:off x="7247639" y="562476"/>
            <a:ext cx="1981200" cy="1031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EXAMPLE</a:t>
            </a:r>
          </a:p>
        </p:txBody>
      </p:sp>
      <p:sp>
        <p:nvSpPr>
          <p:cNvPr id="16" name="TextBox 15">
            <a:extLst>
              <a:ext uri="{FF2B5EF4-FFF2-40B4-BE49-F238E27FC236}">
                <a16:creationId xmlns:a16="http://schemas.microsoft.com/office/drawing/2014/main" id="{4D632E03-E485-5D17-34D0-0DEDB87776A2}"/>
              </a:ext>
            </a:extLst>
          </p:cNvPr>
          <p:cNvSpPr txBox="1"/>
          <p:nvPr/>
        </p:nvSpPr>
        <p:spPr>
          <a:xfrm>
            <a:off x="425116" y="1815753"/>
            <a:ext cx="11251378" cy="4524315"/>
          </a:xfrm>
          <a:prstGeom prst="rect">
            <a:avLst/>
          </a:prstGeom>
          <a:noFill/>
        </p:spPr>
        <p:txBody>
          <a:bodyPr wrap="square" rtlCol="0">
            <a:spAutoFit/>
          </a:bodyPr>
          <a:lstStyle/>
          <a:p>
            <a:r>
              <a:rPr lang="en-US" sz="3200" b="1">
                <a:solidFill>
                  <a:schemeClr val="accent1"/>
                </a:solidFill>
              </a:rPr>
              <a:t>[</a:t>
            </a:r>
            <a:r>
              <a:rPr lang="en-US" sz="3200"/>
              <a:t>I work in medical education</a:t>
            </a:r>
            <a:r>
              <a:rPr lang="en-US" sz="3200" b="1">
                <a:solidFill>
                  <a:schemeClr val="accent1"/>
                </a:solidFill>
              </a:rPr>
              <a:t>]</a:t>
            </a:r>
            <a:r>
              <a:rPr lang="en-US" sz="3200"/>
              <a:t>, and I would like help </a:t>
            </a:r>
            <a:r>
              <a:rPr lang="en-US" sz="3200" b="1">
                <a:solidFill>
                  <a:schemeClr val="accent1"/>
                </a:solidFill>
              </a:rPr>
              <a:t>[</a:t>
            </a:r>
            <a:r>
              <a:rPr lang="en-US" sz="3200"/>
              <a:t>developing sample patient charts to accompany test questions about ___.</a:t>
            </a:r>
            <a:r>
              <a:rPr lang="en-US" sz="3200" b="1">
                <a:solidFill>
                  <a:schemeClr val="accent1"/>
                </a:solidFill>
              </a:rPr>
              <a:t>] </a:t>
            </a:r>
          </a:p>
          <a:p>
            <a:endParaRPr lang="en-US" sz="3200" b="1">
              <a:solidFill>
                <a:schemeClr val="accent1"/>
              </a:solidFill>
            </a:endParaRPr>
          </a:p>
          <a:p>
            <a:r>
              <a:rPr lang="en-US" sz="3200" b="1">
                <a:solidFill>
                  <a:schemeClr val="accent1"/>
                </a:solidFill>
              </a:rPr>
              <a:t>[</a:t>
            </a:r>
            <a:r>
              <a:rPr lang="en-US" sz="3200"/>
              <a:t>Each patient chart should have the same structure and contain similar content but should differ on what the final diagnosis or best patient management should be.</a:t>
            </a:r>
            <a:r>
              <a:rPr lang="en-US" sz="3200" b="1">
                <a:solidFill>
                  <a:schemeClr val="accent1"/>
                </a:solidFill>
              </a:rPr>
              <a:t> ]</a:t>
            </a:r>
            <a:r>
              <a:rPr lang="en-US" sz="3200"/>
              <a:t> </a:t>
            </a:r>
          </a:p>
          <a:p>
            <a:endParaRPr lang="en-US" sz="3200" b="1">
              <a:solidFill>
                <a:schemeClr val="accent1"/>
              </a:solidFill>
            </a:endParaRPr>
          </a:p>
          <a:p>
            <a:r>
              <a:rPr lang="en-US" sz="3200" b="1">
                <a:solidFill>
                  <a:schemeClr val="accent1"/>
                </a:solidFill>
              </a:rPr>
              <a:t>[</a:t>
            </a:r>
            <a:r>
              <a:rPr lang="en-US" sz="3200"/>
              <a:t>After I submit this prompt, I will then provide an example format that the patient chart should follow.</a:t>
            </a:r>
            <a:r>
              <a:rPr lang="en-US" sz="3200" b="1">
                <a:solidFill>
                  <a:schemeClr val="accent1"/>
                </a:solidFill>
              </a:rPr>
              <a:t>]</a:t>
            </a:r>
            <a:endParaRPr lang="en-US" sz="3200"/>
          </a:p>
        </p:txBody>
      </p:sp>
    </p:spTree>
    <p:extLst>
      <p:ext uri="{BB962C8B-B14F-4D97-AF65-F5344CB8AC3E}">
        <p14:creationId xmlns:p14="http://schemas.microsoft.com/office/powerpoint/2010/main" val="14685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E2B54B-6662-3D85-0D0F-4E7C0597499C}"/>
              </a:ext>
            </a:extLst>
          </p:cNvPr>
          <p:cNvSpPr>
            <a:spLocks noGrp="1"/>
          </p:cNvSpPr>
          <p:nvPr>
            <p:ph type="sldNum" sz="quarter" idx="12"/>
          </p:nvPr>
        </p:nvSpPr>
        <p:spPr/>
        <p:txBody>
          <a:bodyPr/>
          <a:lstStyle/>
          <a:p>
            <a:fld id="{EFED11C7-8F2B-4FDD-B1D8-6A3CB9D47A86}" type="slidenum">
              <a:rPr lang="en-US" smtClean="0"/>
              <a:t>14</a:t>
            </a:fld>
            <a:endParaRPr lang="en-US"/>
          </a:p>
        </p:txBody>
      </p:sp>
      <p:grpSp>
        <p:nvGrpSpPr>
          <p:cNvPr id="18" name="Group 17">
            <a:extLst>
              <a:ext uri="{FF2B5EF4-FFF2-40B4-BE49-F238E27FC236}">
                <a16:creationId xmlns:a16="http://schemas.microsoft.com/office/drawing/2014/main" id="{0DAB3DD6-FC38-B042-C7A0-2B54AF5A5060}"/>
              </a:ext>
            </a:extLst>
          </p:cNvPr>
          <p:cNvGrpSpPr/>
          <p:nvPr/>
        </p:nvGrpSpPr>
        <p:grpSpPr>
          <a:xfrm>
            <a:off x="759800" y="1341347"/>
            <a:ext cx="10672401" cy="4175307"/>
            <a:chOff x="313591" y="415007"/>
            <a:chExt cx="10672401" cy="4175307"/>
          </a:xfrm>
        </p:grpSpPr>
        <p:sp>
          <p:nvSpPr>
            <p:cNvPr id="3" name="Rectangle 2">
              <a:extLst>
                <a:ext uri="{FF2B5EF4-FFF2-40B4-BE49-F238E27FC236}">
                  <a16:creationId xmlns:a16="http://schemas.microsoft.com/office/drawing/2014/main" id="{182366A2-DC35-E23A-B03C-3AC88629F2E9}"/>
                </a:ext>
              </a:extLst>
            </p:cNvPr>
            <p:cNvSpPr/>
            <p:nvPr/>
          </p:nvSpPr>
          <p:spPr>
            <a:xfrm>
              <a:off x="313591" y="415007"/>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Clarity</a:t>
              </a:r>
            </a:p>
          </p:txBody>
        </p:sp>
        <p:sp>
          <p:nvSpPr>
            <p:cNvPr id="4" name="Rectangle 3">
              <a:extLst>
                <a:ext uri="{FF2B5EF4-FFF2-40B4-BE49-F238E27FC236}">
                  <a16:creationId xmlns:a16="http://schemas.microsoft.com/office/drawing/2014/main" id="{917B4FFE-8408-98A4-73CA-7D219AABF782}"/>
                </a:ext>
              </a:extLst>
            </p:cNvPr>
            <p:cNvSpPr/>
            <p:nvPr/>
          </p:nvSpPr>
          <p:spPr>
            <a:xfrm>
              <a:off x="313591" y="1976712"/>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Specificity</a:t>
              </a:r>
            </a:p>
          </p:txBody>
        </p:sp>
        <p:sp>
          <p:nvSpPr>
            <p:cNvPr id="5" name="Rectangle 4">
              <a:extLst>
                <a:ext uri="{FF2B5EF4-FFF2-40B4-BE49-F238E27FC236}">
                  <a16:creationId xmlns:a16="http://schemas.microsoft.com/office/drawing/2014/main" id="{C40E8390-61D9-55B7-9C30-959FB23D0AF4}"/>
                </a:ext>
              </a:extLst>
            </p:cNvPr>
            <p:cNvSpPr/>
            <p:nvPr/>
          </p:nvSpPr>
          <p:spPr>
            <a:xfrm>
              <a:off x="6884746" y="415007"/>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Context</a:t>
              </a:r>
            </a:p>
          </p:txBody>
        </p:sp>
        <p:sp>
          <p:nvSpPr>
            <p:cNvPr id="6" name="Rectangle 5">
              <a:extLst>
                <a:ext uri="{FF2B5EF4-FFF2-40B4-BE49-F238E27FC236}">
                  <a16:creationId xmlns:a16="http://schemas.microsoft.com/office/drawing/2014/main" id="{9D664D1E-C0ED-B68F-6C84-F048755EEE0B}"/>
                </a:ext>
              </a:extLst>
            </p:cNvPr>
            <p:cNvSpPr/>
            <p:nvPr/>
          </p:nvSpPr>
          <p:spPr>
            <a:xfrm>
              <a:off x="2503976" y="3429729"/>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Structure</a:t>
              </a:r>
            </a:p>
          </p:txBody>
        </p:sp>
        <p:sp>
          <p:nvSpPr>
            <p:cNvPr id="7" name="Rectangle 6">
              <a:extLst>
                <a:ext uri="{FF2B5EF4-FFF2-40B4-BE49-F238E27FC236}">
                  <a16:creationId xmlns:a16="http://schemas.microsoft.com/office/drawing/2014/main" id="{3ED86164-1A65-CB89-4A0C-EF201B137861}"/>
                </a:ext>
              </a:extLst>
            </p:cNvPr>
            <p:cNvSpPr/>
            <p:nvPr/>
          </p:nvSpPr>
          <p:spPr>
            <a:xfrm>
              <a:off x="6884746" y="1976712"/>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Experiment</a:t>
              </a:r>
            </a:p>
          </p:txBody>
        </p:sp>
        <p:sp>
          <p:nvSpPr>
            <p:cNvPr id="8" name="Rectangle 7">
              <a:extLst>
                <a:ext uri="{FF2B5EF4-FFF2-40B4-BE49-F238E27FC236}">
                  <a16:creationId xmlns:a16="http://schemas.microsoft.com/office/drawing/2014/main" id="{118C7054-5FE0-3F60-98D7-2CDD975DCE4B}"/>
                </a:ext>
              </a:extLst>
            </p:cNvPr>
            <p:cNvSpPr/>
            <p:nvPr/>
          </p:nvSpPr>
          <p:spPr>
            <a:xfrm>
              <a:off x="4694361" y="1976712"/>
              <a:ext cx="1910862" cy="1160585"/>
            </a:xfrm>
            <a:prstGeom prst="rect">
              <a:avLst/>
            </a:prstGeom>
            <a:solidFill>
              <a:schemeClr val="accent4"/>
            </a:solidFill>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Iterate</a:t>
              </a:r>
            </a:p>
          </p:txBody>
        </p:sp>
        <p:sp>
          <p:nvSpPr>
            <p:cNvPr id="9" name="Rectangle 8">
              <a:extLst>
                <a:ext uri="{FF2B5EF4-FFF2-40B4-BE49-F238E27FC236}">
                  <a16:creationId xmlns:a16="http://schemas.microsoft.com/office/drawing/2014/main" id="{880FD60B-C075-61BC-2180-2FC11B163067}"/>
                </a:ext>
              </a:extLst>
            </p:cNvPr>
            <p:cNvSpPr/>
            <p:nvPr/>
          </p:nvSpPr>
          <p:spPr>
            <a:xfrm>
              <a:off x="2503976" y="415007"/>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Alignment</a:t>
              </a:r>
            </a:p>
          </p:txBody>
        </p:sp>
        <p:sp>
          <p:nvSpPr>
            <p:cNvPr id="10" name="Rectangle 9">
              <a:extLst>
                <a:ext uri="{FF2B5EF4-FFF2-40B4-BE49-F238E27FC236}">
                  <a16:creationId xmlns:a16="http://schemas.microsoft.com/office/drawing/2014/main" id="{C0C42D48-E68D-66D6-AB4C-91BAF919FCC6}"/>
                </a:ext>
              </a:extLst>
            </p:cNvPr>
            <p:cNvSpPr/>
            <p:nvPr/>
          </p:nvSpPr>
          <p:spPr>
            <a:xfrm>
              <a:off x="313591" y="3429000"/>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Conciseness</a:t>
              </a:r>
            </a:p>
          </p:txBody>
        </p:sp>
        <p:sp>
          <p:nvSpPr>
            <p:cNvPr id="11" name="Rectangle 10">
              <a:extLst>
                <a:ext uri="{FF2B5EF4-FFF2-40B4-BE49-F238E27FC236}">
                  <a16:creationId xmlns:a16="http://schemas.microsoft.com/office/drawing/2014/main" id="{08FC6876-EB1D-E9C2-378B-70B5E085D834}"/>
                </a:ext>
              </a:extLst>
            </p:cNvPr>
            <p:cNvSpPr/>
            <p:nvPr/>
          </p:nvSpPr>
          <p:spPr>
            <a:xfrm>
              <a:off x="2503976" y="1976712"/>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Intent</a:t>
              </a:r>
            </a:p>
          </p:txBody>
        </p:sp>
        <p:sp>
          <p:nvSpPr>
            <p:cNvPr id="12" name="Rectangle 11">
              <a:extLst>
                <a:ext uri="{FF2B5EF4-FFF2-40B4-BE49-F238E27FC236}">
                  <a16:creationId xmlns:a16="http://schemas.microsoft.com/office/drawing/2014/main" id="{090CFA92-A801-1773-1DE0-0C62C0F62285}"/>
                </a:ext>
              </a:extLst>
            </p:cNvPr>
            <p:cNvSpPr/>
            <p:nvPr/>
          </p:nvSpPr>
          <p:spPr>
            <a:xfrm>
              <a:off x="4694361" y="3429729"/>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Purpose</a:t>
              </a:r>
            </a:p>
          </p:txBody>
        </p:sp>
        <p:sp>
          <p:nvSpPr>
            <p:cNvPr id="13" name="Rectangle 12">
              <a:extLst>
                <a:ext uri="{FF2B5EF4-FFF2-40B4-BE49-F238E27FC236}">
                  <a16:creationId xmlns:a16="http://schemas.microsoft.com/office/drawing/2014/main" id="{E132D912-507C-DE83-F2D1-6B4C8FE4A1FB}"/>
                </a:ext>
              </a:extLst>
            </p:cNvPr>
            <p:cNvSpPr/>
            <p:nvPr/>
          </p:nvSpPr>
          <p:spPr>
            <a:xfrm>
              <a:off x="9075130" y="415007"/>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Feedback</a:t>
              </a:r>
            </a:p>
          </p:txBody>
        </p:sp>
        <p:sp>
          <p:nvSpPr>
            <p:cNvPr id="14" name="Rectangle 13">
              <a:extLst>
                <a:ext uri="{FF2B5EF4-FFF2-40B4-BE49-F238E27FC236}">
                  <a16:creationId xmlns:a16="http://schemas.microsoft.com/office/drawing/2014/main" id="{D3BCA657-A4B5-EF0F-27ED-B8AE6B82AC24}"/>
                </a:ext>
              </a:extLst>
            </p:cNvPr>
            <p:cNvSpPr/>
            <p:nvPr/>
          </p:nvSpPr>
          <p:spPr>
            <a:xfrm>
              <a:off x="4694361" y="415007"/>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Intent</a:t>
              </a:r>
            </a:p>
          </p:txBody>
        </p:sp>
        <p:sp>
          <p:nvSpPr>
            <p:cNvPr id="15" name="Rectangle 14">
              <a:extLst>
                <a:ext uri="{FF2B5EF4-FFF2-40B4-BE49-F238E27FC236}">
                  <a16:creationId xmlns:a16="http://schemas.microsoft.com/office/drawing/2014/main" id="{55DB2B4C-45FD-32D0-3326-8777E0217F70}"/>
                </a:ext>
              </a:extLst>
            </p:cNvPr>
            <p:cNvSpPr/>
            <p:nvPr/>
          </p:nvSpPr>
          <p:spPr>
            <a:xfrm>
              <a:off x="6884746" y="3429729"/>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Expectations</a:t>
              </a:r>
            </a:p>
          </p:txBody>
        </p:sp>
        <p:sp>
          <p:nvSpPr>
            <p:cNvPr id="16" name="Rectangle 15">
              <a:extLst>
                <a:ext uri="{FF2B5EF4-FFF2-40B4-BE49-F238E27FC236}">
                  <a16:creationId xmlns:a16="http://schemas.microsoft.com/office/drawing/2014/main" id="{0D03A9A1-F669-5097-A887-B23D973CB6B5}"/>
                </a:ext>
              </a:extLst>
            </p:cNvPr>
            <p:cNvSpPr/>
            <p:nvPr/>
          </p:nvSpPr>
          <p:spPr>
            <a:xfrm>
              <a:off x="9075130" y="1976712"/>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Sequence</a:t>
              </a:r>
            </a:p>
          </p:txBody>
        </p:sp>
        <p:sp>
          <p:nvSpPr>
            <p:cNvPr id="17" name="Rectangle 16">
              <a:extLst>
                <a:ext uri="{FF2B5EF4-FFF2-40B4-BE49-F238E27FC236}">
                  <a16:creationId xmlns:a16="http://schemas.microsoft.com/office/drawing/2014/main" id="{6CBFFADD-7F34-6891-3D45-CE3F4F723FEC}"/>
                </a:ext>
              </a:extLst>
            </p:cNvPr>
            <p:cNvSpPr/>
            <p:nvPr/>
          </p:nvSpPr>
          <p:spPr>
            <a:xfrm>
              <a:off x="9075130" y="3429729"/>
              <a:ext cx="1910862" cy="11605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Nuance</a:t>
              </a:r>
            </a:p>
          </p:txBody>
        </p:sp>
      </p:grpSp>
    </p:spTree>
    <p:extLst>
      <p:ext uri="{BB962C8B-B14F-4D97-AF65-F5344CB8AC3E}">
        <p14:creationId xmlns:p14="http://schemas.microsoft.com/office/powerpoint/2010/main" val="386743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9937-1F12-4593-A92F-59AAEC85D0D0}"/>
              </a:ext>
            </a:extLst>
          </p:cNvPr>
          <p:cNvSpPr>
            <a:spLocks noGrp="1"/>
          </p:cNvSpPr>
          <p:nvPr>
            <p:ph type="title"/>
          </p:nvPr>
        </p:nvSpPr>
        <p:spPr/>
        <p:txBody>
          <a:bodyPr/>
          <a:lstStyle/>
          <a:p>
            <a:pPr algn="ctr"/>
            <a:r>
              <a:rPr lang="en-US" b="1">
                <a:solidFill>
                  <a:schemeClr val="accent1"/>
                </a:solidFill>
              </a:rPr>
              <a:t>Task 2: Practice Prompt Engineering</a:t>
            </a:r>
          </a:p>
        </p:txBody>
      </p:sp>
      <p:sp>
        <p:nvSpPr>
          <p:cNvPr id="3" name="Content Placeholder 2">
            <a:extLst>
              <a:ext uri="{FF2B5EF4-FFF2-40B4-BE49-F238E27FC236}">
                <a16:creationId xmlns:a16="http://schemas.microsoft.com/office/drawing/2014/main" id="{9B9A1161-1D48-0F34-BFD7-491E4D463CB3}"/>
              </a:ext>
            </a:extLst>
          </p:cNvPr>
          <p:cNvSpPr>
            <a:spLocks noGrp="1"/>
          </p:cNvSpPr>
          <p:nvPr>
            <p:ph idx="1"/>
          </p:nvPr>
        </p:nvSpPr>
        <p:spPr>
          <a:xfrm>
            <a:off x="838200" y="1380147"/>
            <a:ext cx="9853246" cy="5341328"/>
          </a:xfrm>
        </p:spPr>
        <p:txBody>
          <a:bodyPr vert="horz" lIns="91440" tIns="45720" rIns="91440" bIns="45720" rtlCol="0" anchor="t">
            <a:normAutofit/>
          </a:bodyPr>
          <a:lstStyle/>
          <a:p>
            <a:pPr marL="0" indent="0" algn="ctr">
              <a:buNone/>
            </a:pPr>
            <a:r>
              <a:rPr lang="en-US" sz="4000"/>
              <a:t>runyoncr.shinyapps.io/GEAGPT</a:t>
            </a:r>
          </a:p>
          <a:p>
            <a:endParaRPr lang="en-US"/>
          </a:p>
          <a:p>
            <a:pPr marL="0" indent="0">
              <a:buNone/>
            </a:pPr>
            <a:r>
              <a:rPr lang="en-US"/>
              <a:t>(1) Try one of the prompt formulas</a:t>
            </a:r>
          </a:p>
          <a:p>
            <a:pPr marL="457200" lvl="1" indent="0">
              <a:buNone/>
            </a:pPr>
            <a:r>
              <a:rPr lang="en-US"/>
              <a:t>Role – Task – Goal</a:t>
            </a:r>
          </a:p>
          <a:p>
            <a:pPr marL="457200" lvl="1" indent="0">
              <a:buNone/>
            </a:pPr>
            <a:r>
              <a:rPr lang="en-US"/>
              <a:t>Context – Action – Result - Example</a:t>
            </a:r>
          </a:p>
          <a:p>
            <a:pPr marL="0" indent="0">
              <a:buNone/>
            </a:pPr>
            <a:endParaRPr lang="en-US"/>
          </a:p>
          <a:p>
            <a:pPr marL="0" indent="0">
              <a:buNone/>
            </a:pPr>
            <a:r>
              <a:rPr lang="en-US"/>
              <a:t>(2) Iterate!</a:t>
            </a:r>
          </a:p>
          <a:p>
            <a:pPr marL="457200" lvl="1" indent="0">
              <a:buNone/>
            </a:pPr>
            <a:r>
              <a:rPr lang="en-US"/>
              <a:t>Ask ChatGPT to try again</a:t>
            </a:r>
          </a:p>
          <a:p>
            <a:pPr marL="457200" lvl="1" indent="0">
              <a:buNone/>
            </a:pPr>
            <a:r>
              <a:rPr lang="en-US"/>
              <a:t>Provide further clarification</a:t>
            </a:r>
          </a:p>
          <a:p>
            <a:pPr marL="457200" lvl="1" indent="0">
              <a:buNone/>
            </a:pPr>
            <a:r>
              <a:rPr lang="en-US"/>
              <a:t>Correct the response</a:t>
            </a:r>
          </a:p>
          <a:p>
            <a:pPr marL="0" indent="0">
              <a:buNone/>
            </a:pPr>
            <a:endParaRPr lang="en-US"/>
          </a:p>
        </p:txBody>
      </p:sp>
      <p:sp>
        <p:nvSpPr>
          <p:cNvPr id="4" name="Slide Number Placeholder 3">
            <a:extLst>
              <a:ext uri="{FF2B5EF4-FFF2-40B4-BE49-F238E27FC236}">
                <a16:creationId xmlns:a16="http://schemas.microsoft.com/office/drawing/2014/main" id="{E26E45EC-D357-F637-FA35-381E9A61AE3B}"/>
              </a:ext>
            </a:extLst>
          </p:cNvPr>
          <p:cNvSpPr>
            <a:spLocks noGrp="1"/>
          </p:cNvSpPr>
          <p:nvPr>
            <p:ph type="sldNum" sz="quarter" idx="12"/>
          </p:nvPr>
        </p:nvSpPr>
        <p:spPr/>
        <p:txBody>
          <a:bodyPr/>
          <a:lstStyle/>
          <a:p>
            <a:fld id="{EFED11C7-8F2B-4FDD-B1D8-6A3CB9D47A86}" type="slidenum">
              <a:rPr lang="en-US" smtClean="0"/>
              <a:t>15</a:t>
            </a:fld>
            <a:endParaRPr lang="en-US"/>
          </a:p>
        </p:txBody>
      </p:sp>
      <p:sp>
        <p:nvSpPr>
          <p:cNvPr id="6" name="Rectangle 5">
            <a:extLst>
              <a:ext uri="{FF2B5EF4-FFF2-40B4-BE49-F238E27FC236}">
                <a16:creationId xmlns:a16="http://schemas.microsoft.com/office/drawing/2014/main" id="{8BB2CC31-A768-E119-F24E-273A4744B8A3}"/>
              </a:ext>
            </a:extLst>
          </p:cNvPr>
          <p:cNvSpPr/>
          <p:nvPr/>
        </p:nvSpPr>
        <p:spPr>
          <a:xfrm>
            <a:off x="7973653" y="2217875"/>
            <a:ext cx="4017094" cy="40170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78B5402-72A7-E38E-2551-68D6691FCCCE}"/>
              </a:ext>
            </a:extLst>
          </p:cNvPr>
          <p:cNvPicPr>
            <a:picLocks noChangeAspect="1"/>
          </p:cNvPicPr>
          <p:nvPr/>
        </p:nvPicPr>
        <p:blipFill>
          <a:blip r:embed="rId2"/>
          <a:stretch>
            <a:fillRect/>
          </a:stretch>
        </p:blipFill>
        <p:spPr>
          <a:xfrm>
            <a:off x="8143190" y="2387412"/>
            <a:ext cx="3678019" cy="3678019"/>
          </a:xfrm>
          <a:prstGeom prst="rect">
            <a:avLst/>
          </a:prstGeom>
        </p:spPr>
      </p:pic>
    </p:spTree>
    <p:extLst>
      <p:ext uri="{BB962C8B-B14F-4D97-AF65-F5344CB8AC3E}">
        <p14:creationId xmlns:p14="http://schemas.microsoft.com/office/powerpoint/2010/main" val="423671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1EA2-81B9-B306-95A2-1C5F38482F4D}"/>
              </a:ext>
            </a:extLst>
          </p:cNvPr>
          <p:cNvSpPr>
            <a:spLocks noGrp="1"/>
          </p:cNvSpPr>
          <p:nvPr>
            <p:ph type="title"/>
          </p:nvPr>
        </p:nvSpPr>
        <p:spPr/>
        <p:txBody>
          <a:bodyPr/>
          <a:lstStyle/>
          <a:p>
            <a:pPr algn="ctr"/>
            <a:r>
              <a:rPr lang="en-US"/>
              <a:t>Task 2 Lessons Learned</a:t>
            </a:r>
          </a:p>
        </p:txBody>
      </p:sp>
      <p:sp>
        <p:nvSpPr>
          <p:cNvPr id="3" name="Content Placeholder 2">
            <a:extLst>
              <a:ext uri="{FF2B5EF4-FFF2-40B4-BE49-F238E27FC236}">
                <a16:creationId xmlns:a16="http://schemas.microsoft.com/office/drawing/2014/main" id="{A6FEF68A-6601-8997-1DA5-5455E97274A5}"/>
              </a:ext>
            </a:extLst>
          </p:cNvPr>
          <p:cNvSpPr>
            <a:spLocks noGrp="1"/>
          </p:cNvSpPr>
          <p:nvPr>
            <p:ph idx="1"/>
          </p:nvPr>
        </p:nvSpPr>
        <p:spPr>
          <a:xfrm>
            <a:off x="838200" y="1825625"/>
            <a:ext cx="10515600" cy="4530726"/>
          </a:xfrm>
        </p:spPr>
        <p:txBody>
          <a:bodyPr>
            <a:normAutofit/>
          </a:bodyPr>
          <a:lstStyle/>
          <a:p>
            <a:r>
              <a:rPr lang="en-US"/>
              <a:t>Improved quality / specificity of the responses</a:t>
            </a:r>
          </a:p>
          <a:p>
            <a:endParaRPr lang="en-US"/>
          </a:p>
          <a:p>
            <a:r>
              <a:rPr lang="en-US"/>
              <a:t>“Prompt Chaining”</a:t>
            </a:r>
          </a:p>
          <a:p>
            <a:pPr lvl="1"/>
            <a:r>
              <a:rPr lang="en-US"/>
              <a:t>Provide coaching/feedback to the response</a:t>
            </a:r>
          </a:p>
          <a:p>
            <a:pPr lvl="1"/>
            <a:r>
              <a:rPr lang="en-US"/>
              <a:t>It’s not a person, but be polite (empirically supported)</a:t>
            </a:r>
          </a:p>
          <a:p>
            <a:pPr lvl="1"/>
            <a:endParaRPr lang="en-US"/>
          </a:p>
          <a:p>
            <a:pPr marL="0" indent="0">
              <a:buNone/>
            </a:pPr>
            <a:endParaRPr lang="en-US"/>
          </a:p>
        </p:txBody>
      </p:sp>
      <p:sp>
        <p:nvSpPr>
          <p:cNvPr id="4" name="Slide Number Placeholder 3">
            <a:extLst>
              <a:ext uri="{FF2B5EF4-FFF2-40B4-BE49-F238E27FC236}">
                <a16:creationId xmlns:a16="http://schemas.microsoft.com/office/drawing/2014/main" id="{A884ED9F-9FB8-47EC-02CD-2DBF6769D07B}"/>
              </a:ext>
            </a:extLst>
          </p:cNvPr>
          <p:cNvSpPr>
            <a:spLocks noGrp="1"/>
          </p:cNvSpPr>
          <p:nvPr>
            <p:ph type="sldNum" sz="quarter" idx="12"/>
          </p:nvPr>
        </p:nvSpPr>
        <p:spPr/>
        <p:txBody>
          <a:bodyPr/>
          <a:lstStyle/>
          <a:p>
            <a:fld id="{EFED11C7-8F2B-4FDD-B1D8-6A3CB9D47A86}" type="slidenum">
              <a:rPr lang="en-US" smtClean="0"/>
              <a:t>16</a:t>
            </a:fld>
            <a:endParaRPr lang="en-US"/>
          </a:p>
        </p:txBody>
      </p:sp>
    </p:spTree>
    <p:extLst>
      <p:ext uri="{BB962C8B-B14F-4D97-AF65-F5344CB8AC3E}">
        <p14:creationId xmlns:p14="http://schemas.microsoft.com/office/powerpoint/2010/main" val="388623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0838-0E9D-F00A-BBDE-1C2AB36A9C59}"/>
              </a:ext>
            </a:extLst>
          </p:cNvPr>
          <p:cNvSpPr>
            <a:spLocks noGrp="1"/>
          </p:cNvSpPr>
          <p:nvPr>
            <p:ph type="title"/>
          </p:nvPr>
        </p:nvSpPr>
        <p:spPr/>
        <p:txBody>
          <a:bodyPr/>
          <a:lstStyle/>
          <a:p>
            <a:pPr algn="ctr"/>
            <a:r>
              <a:rPr lang="en-US"/>
              <a:t>Fine-tuning / personalizing GPT models</a:t>
            </a:r>
          </a:p>
        </p:txBody>
      </p:sp>
      <p:sp>
        <p:nvSpPr>
          <p:cNvPr id="3" name="Content Placeholder 2">
            <a:extLst>
              <a:ext uri="{FF2B5EF4-FFF2-40B4-BE49-F238E27FC236}">
                <a16:creationId xmlns:a16="http://schemas.microsoft.com/office/drawing/2014/main" id="{A94C3682-05CA-729D-47B9-178472F7199A}"/>
              </a:ext>
            </a:extLst>
          </p:cNvPr>
          <p:cNvSpPr>
            <a:spLocks noGrp="1"/>
          </p:cNvSpPr>
          <p:nvPr>
            <p:ph idx="1"/>
          </p:nvPr>
        </p:nvSpPr>
        <p:spPr/>
        <p:txBody>
          <a:bodyPr/>
          <a:lstStyle/>
          <a:p>
            <a:r>
              <a:rPr lang="en-US"/>
              <a:t>Having to often repeat the same prompt – even ones that you have worked hard and have finely engineered and just copy-and-paste – isn’t efficient (or pleasant)</a:t>
            </a:r>
          </a:p>
          <a:p>
            <a:endParaRPr lang="en-US"/>
          </a:p>
          <a:p>
            <a:r>
              <a:rPr lang="en-US"/>
              <a:t>You can now “build” custom GPTs that are for specific purposes</a:t>
            </a:r>
          </a:p>
          <a:p>
            <a:pPr lvl="1"/>
            <a:r>
              <a:rPr lang="en-US"/>
              <a:t>Requires paid version of GPT</a:t>
            </a:r>
          </a:p>
          <a:p>
            <a:endParaRPr lang="en-US"/>
          </a:p>
          <a:p>
            <a:r>
              <a:rPr lang="en-US"/>
              <a:t>ChatGPT has an app store like the Apple store for iPhone/iPad</a:t>
            </a:r>
          </a:p>
          <a:p>
            <a:pPr lvl="1"/>
            <a:r>
              <a:rPr lang="en-US"/>
              <a:t>Most free, some have paid versions</a:t>
            </a:r>
          </a:p>
        </p:txBody>
      </p:sp>
      <p:sp>
        <p:nvSpPr>
          <p:cNvPr id="4" name="Slide Number Placeholder 3">
            <a:extLst>
              <a:ext uri="{FF2B5EF4-FFF2-40B4-BE49-F238E27FC236}">
                <a16:creationId xmlns:a16="http://schemas.microsoft.com/office/drawing/2014/main" id="{778D4C72-D0D8-93AB-585D-28B936254D95}"/>
              </a:ext>
            </a:extLst>
          </p:cNvPr>
          <p:cNvSpPr>
            <a:spLocks noGrp="1"/>
          </p:cNvSpPr>
          <p:nvPr>
            <p:ph type="sldNum" sz="quarter" idx="12"/>
          </p:nvPr>
        </p:nvSpPr>
        <p:spPr/>
        <p:txBody>
          <a:bodyPr/>
          <a:lstStyle/>
          <a:p>
            <a:fld id="{EFED11C7-8F2B-4FDD-B1D8-6A3CB9D47A86}" type="slidenum">
              <a:rPr lang="en-US" smtClean="0"/>
              <a:t>17</a:t>
            </a:fld>
            <a:endParaRPr lang="en-US"/>
          </a:p>
        </p:txBody>
      </p:sp>
    </p:spTree>
    <p:extLst>
      <p:ext uri="{BB962C8B-B14F-4D97-AF65-F5344CB8AC3E}">
        <p14:creationId xmlns:p14="http://schemas.microsoft.com/office/powerpoint/2010/main" val="409306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CE07BD-1977-350B-A5C1-C81E39DE1129}"/>
              </a:ext>
            </a:extLst>
          </p:cNvPr>
          <p:cNvSpPr>
            <a:spLocks noGrp="1"/>
          </p:cNvSpPr>
          <p:nvPr>
            <p:ph type="sldNum" sz="quarter" idx="12"/>
          </p:nvPr>
        </p:nvSpPr>
        <p:spPr/>
        <p:txBody>
          <a:bodyPr/>
          <a:lstStyle/>
          <a:p>
            <a:fld id="{EFED11C7-8F2B-4FDD-B1D8-6A3CB9D47A86}" type="slidenum">
              <a:rPr lang="en-US" smtClean="0"/>
              <a:t>18</a:t>
            </a:fld>
            <a:endParaRPr lang="en-US"/>
          </a:p>
        </p:txBody>
      </p:sp>
      <p:pic>
        <p:nvPicPr>
          <p:cNvPr id="4" name="Picture 3">
            <a:extLst>
              <a:ext uri="{FF2B5EF4-FFF2-40B4-BE49-F238E27FC236}">
                <a16:creationId xmlns:a16="http://schemas.microsoft.com/office/drawing/2014/main" id="{2ED6927D-867C-7845-5C54-E3A527886C7C}"/>
              </a:ext>
            </a:extLst>
          </p:cNvPr>
          <p:cNvPicPr>
            <a:picLocks noChangeAspect="1"/>
          </p:cNvPicPr>
          <p:nvPr/>
        </p:nvPicPr>
        <p:blipFill>
          <a:blip r:embed="rId2"/>
          <a:stretch>
            <a:fillRect/>
          </a:stretch>
        </p:blipFill>
        <p:spPr>
          <a:xfrm>
            <a:off x="2224548" y="0"/>
            <a:ext cx="7742904" cy="6858000"/>
          </a:xfrm>
          <a:prstGeom prst="rect">
            <a:avLst/>
          </a:prstGeom>
        </p:spPr>
      </p:pic>
    </p:spTree>
    <p:extLst>
      <p:ext uri="{BB962C8B-B14F-4D97-AF65-F5344CB8AC3E}">
        <p14:creationId xmlns:p14="http://schemas.microsoft.com/office/powerpoint/2010/main" val="289735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3FBC4FB-EB54-A029-D094-AB1D7319B462}"/>
              </a:ext>
            </a:extLst>
          </p:cNvPr>
          <p:cNvPicPr>
            <a:picLocks noChangeAspect="1"/>
          </p:cNvPicPr>
          <p:nvPr/>
        </p:nvPicPr>
        <p:blipFill>
          <a:blip r:embed="rId2"/>
          <a:stretch>
            <a:fillRect/>
          </a:stretch>
        </p:blipFill>
        <p:spPr>
          <a:xfrm>
            <a:off x="6095999" y="3598083"/>
            <a:ext cx="5761443" cy="3123391"/>
          </a:xfrm>
          <a:prstGeom prst="rect">
            <a:avLst/>
          </a:prstGeom>
        </p:spPr>
      </p:pic>
      <p:sp>
        <p:nvSpPr>
          <p:cNvPr id="2" name="Slide Number Placeholder 1">
            <a:extLst>
              <a:ext uri="{FF2B5EF4-FFF2-40B4-BE49-F238E27FC236}">
                <a16:creationId xmlns:a16="http://schemas.microsoft.com/office/drawing/2014/main" id="{23093C9A-FE89-1E59-DC54-758AF5218041}"/>
              </a:ext>
            </a:extLst>
          </p:cNvPr>
          <p:cNvSpPr>
            <a:spLocks noGrp="1"/>
          </p:cNvSpPr>
          <p:nvPr>
            <p:ph type="sldNum" sz="quarter" idx="12"/>
          </p:nvPr>
        </p:nvSpPr>
        <p:spPr/>
        <p:txBody>
          <a:bodyPr/>
          <a:lstStyle/>
          <a:p>
            <a:fld id="{EFED11C7-8F2B-4FDD-B1D8-6A3CB9D47A86}" type="slidenum">
              <a:rPr lang="en-US" smtClean="0"/>
              <a:t>19</a:t>
            </a:fld>
            <a:endParaRPr lang="en-US"/>
          </a:p>
        </p:txBody>
      </p:sp>
      <p:pic>
        <p:nvPicPr>
          <p:cNvPr id="4" name="Picture 3">
            <a:extLst>
              <a:ext uri="{FF2B5EF4-FFF2-40B4-BE49-F238E27FC236}">
                <a16:creationId xmlns:a16="http://schemas.microsoft.com/office/drawing/2014/main" id="{A419A332-9321-81B2-DE70-6A25C1E82496}"/>
              </a:ext>
            </a:extLst>
          </p:cNvPr>
          <p:cNvPicPr>
            <a:picLocks noChangeAspect="1"/>
          </p:cNvPicPr>
          <p:nvPr/>
        </p:nvPicPr>
        <p:blipFill>
          <a:blip r:embed="rId3"/>
          <a:stretch>
            <a:fillRect/>
          </a:stretch>
        </p:blipFill>
        <p:spPr>
          <a:xfrm>
            <a:off x="0" y="0"/>
            <a:ext cx="5723616" cy="3153508"/>
          </a:xfrm>
          <a:prstGeom prst="rect">
            <a:avLst/>
          </a:prstGeom>
        </p:spPr>
      </p:pic>
      <p:pic>
        <p:nvPicPr>
          <p:cNvPr id="8" name="Picture 7">
            <a:extLst>
              <a:ext uri="{FF2B5EF4-FFF2-40B4-BE49-F238E27FC236}">
                <a16:creationId xmlns:a16="http://schemas.microsoft.com/office/drawing/2014/main" id="{6A0E9064-E974-A6A4-CD4E-11601E007FDD}"/>
              </a:ext>
            </a:extLst>
          </p:cNvPr>
          <p:cNvPicPr>
            <a:picLocks noChangeAspect="1"/>
          </p:cNvPicPr>
          <p:nvPr/>
        </p:nvPicPr>
        <p:blipFill>
          <a:blip r:embed="rId4"/>
          <a:stretch>
            <a:fillRect/>
          </a:stretch>
        </p:blipFill>
        <p:spPr>
          <a:xfrm>
            <a:off x="5834063" y="0"/>
            <a:ext cx="5773587" cy="3153508"/>
          </a:xfrm>
          <a:prstGeom prst="rect">
            <a:avLst/>
          </a:prstGeom>
        </p:spPr>
      </p:pic>
      <p:pic>
        <p:nvPicPr>
          <p:cNvPr id="12" name="Picture 11">
            <a:extLst>
              <a:ext uri="{FF2B5EF4-FFF2-40B4-BE49-F238E27FC236}">
                <a16:creationId xmlns:a16="http://schemas.microsoft.com/office/drawing/2014/main" id="{72B38965-41C0-D404-DAA0-4743D7867236}"/>
              </a:ext>
            </a:extLst>
          </p:cNvPr>
          <p:cNvPicPr>
            <a:picLocks noChangeAspect="1"/>
          </p:cNvPicPr>
          <p:nvPr/>
        </p:nvPicPr>
        <p:blipFill>
          <a:blip r:embed="rId5"/>
          <a:stretch>
            <a:fillRect/>
          </a:stretch>
        </p:blipFill>
        <p:spPr>
          <a:xfrm>
            <a:off x="0" y="3598083"/>
            <a:ext cx="5935969" cy="3259917"/>
          </a:xfrm>
          <a:prstGeom prst="rect">
            <a:avLst/>
          </a:prstGeom>
        </p:spPr>
      </p:pic>
    </p:spTree>
    <p:extLst>
      <p:ext uri="{BB962C8B-B14F-4D97-AF65-F5344CB8AC3E}">
        <p14:creationId xmlns:p14="http://schemas.microsoft.com/office/powerpoint/2010/main" val="269567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9E41-CC66-A23E-F216-486C3E5FB855}"/>
              </a:ext>
            </a:extLst>
          </p:cNvPr>
          <p:cNvSpPr>
            <a:spLocks noGrp="1"/>
          </p:cNvSpPr>
          <p:nvPr>
            <p:ph type="title"/>
          </p:nvPr>
        </p:nvSpPr>
        <p:spPr/>
        <p:txBody>
          <a:bodyPr/>
          <a:lstStyle/>
          <a:p>
            <a:r>
              <a:rPr lang="en-US"/>
              <a:t>Disclaimer</a:t>
            </a:r>
          </a:p>
        </p:txBody>
      </p:sp>
      <p:sp>
        <p:nvSpPr>
          <p:cNvPr id="3" name="Content Placeholder 2">
            <a:extLst>
              <a:ext uri="{FF2B5EF4-FFF2-40B4-BE49-F238E27FC236}">
                <a16:creationId xmlns:a16="http://schemas.microsoft.com/office/drawing/2014/main" id="{E206C43A-6F0D-19E0-E7A9-C811A715216D}"/>
              </a:ext>
            </a:extLst>
          </p:cNvPr>
          <p:cNvSpPr>
            <a:spLocks noGrp="1"/>
          </p:cNvSpPr>
          <p:nvPr>
            <p:ph idx="1"/>
          </p:nvPr>
        </p:nvSpPr>
        <p:spPr/>
        <p:txBody>
          <a:bodyPr/>
          <a:lstStyle/>
          <a:p>
            <a:pPr marL="0" indent="0">
              <a:buNone/>
            </a:pPr>
            <a:r>
              <a:rPr lang="en-US" b="0" i="0">
                <a:solidFill>
                  <a:srgbClr val="0D0D0D"/>
                </a:solidFill>
                <a:effectLst/>
                <a:latin typeface="Söhne"/>
              </a:rPr>
              <a:t>The information presented in this document/presentation is solely for informational purposes and does not necessarily reflect the official stance or views of NBME. The opinions expressed herein are those of the authors/presenters and may not represent the views or policies of NBME. While every effort has been made to ensure the accuracy and reliability of the information provided, NBME makes no representations or warranties of any kind, express or implied, about the completeness, accuracy, reliability, suitability, or availability with respect to the content contained herein. Any reliance you place on such information is therefore strictly at your own risk.</a:t>
            </a:r>
            <a:endParaRPr lang="en-US"/>
          </a:p>
        </p:txBody>
      </p:sp>
      <p:sp>
        <p:nvSpPr>
          <p:cNvPr id="4" name="Slide Number Placeholder 3">
            <a:extLst>
              <a:ext uri="{FF2B5EF4-FFF2-40B4-BE49-F238E27FC236}">
                <a16:creationId xmlns:a16="http://schemas.microsoft.com/office/drawing/2014/main" id="{F6DA48F5-2812-AA42-DC3D-C7F42AEB26ED}"/>
              </a:ext>
            </a:extLst>
          </p:cNvPr>
          <p:cNvSpPr>
            <a:spLocks noGrp="1"/>
          </p:cNvSpPr>
          <p:nvPr>
            <p:ph type="sldNum" sz="quarter" idx="12"/>
          </p:nvPr>
        </p:nvSpPr>
        <p:spPr/>
        <p:txBody>
          <a:bodyPr/>
          <a:lstStyle/>
          <a:p>
            <a:fld id="{EFED11C7-8F2B-4FDD-B1D8-6A3CB9D47A86}" type="slidenum">
              <a:rPr lang="en-US" smtClean="0"/>
              <a:t>2</a:t>
            </a:fld>
            <a:endParaRPr lang="en-US"/>
          </a:p>
        </p:txBody>
      </p:sp>
    </p:spTree>
    <p:extLst>
      <p:ext uri="{BB962C8B-B14F-4D97-AF65-F5344CB8AC3E}">
        <p14:creationId xmlns:p14="http://schemas.microsoft.com/office/powerpoint/2010/main" val="26467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056C2A-5454-DCBD-E191-58361C1D2205}"/>
              </a:ext>
            </a:extLst>
          </p:cNvPr>
          <p:cNvSpPr>
            <a:spLocks noGrp="1"/>
          </p:cNvSpPr>
          <p:nvPr>
            <p:ph type="sldNum" sz="quarter" idx="12"/>
          </p:nvPr>
        </p:nvSpPr>
        <p:spPr/>
        <p:txBody>
          <a:bodyPr/>
          <a:lstStyle/>
          <a:p>
            <a:fld id="{EFED11C7-8F2B-4FDD-B1D8-6A3CB9D47A86}" type="slidenum">
              <a:rPr lang="en-US" smtClean="0"/>
              <a:t>20</a:t>
            </a:fld>
            <a:endParaRPr lang="en-US"/>
          </a:p>
        </p:txBody>
      </p:sp>
      <p:pic>
        <p:nvPicPr>
          <p:cNvPr id="6" name="Picture 5">
            <a:extLst>
              <a:ext uri="{FF2B5EF4-FFF2-40B4-BE49-F238E27FC236}">
                <a16:creationId xmlns:a16="http://schemas.microsoft.com/office/drawing/2014/main" id="{464A9EF1-BF6A-82EC-A379-1871279FC4BA}"/>
              </a:ext>
            </a:extLst>
          </p:cNvPr>
          <p:cNvPicPr>
            <a:picLocks noChangeAspect="1"/>
          </p:cNvPicPr>
          <p:nvPr/>
        </p:nvPicPr>
        <p:blipFill>
          <a:blip r:embed="rId2"/>
          <a:stretch>
            <a:fillRect/>
          </a:stretch>
        </p:blipFill>
        <p:spPr>
          <a:xfrm>
            <a:off x="1725594" y="0"/>
            <a:ext cx="8740812" cy="6858000"/>
          </a:xfrm>
          <a:prstGeom prst="rect">
            <a:avLst/>
          </a:prstGeom>
        </p:spPr>
      </p:pic>
    </p:spTree>
    <p:extLst>
      <p:ext uri="{BB962C8B-B14F-4D97-AF65-F5344CB8AC3E}">
        <p14:creationId xmlns:p14="http://schemas.microsoft.com/office/powerpoint/2010/main" val="210594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3722A-B16F-3F97-2B62-214794FF9A08}"/>
              </a:ext>
            </a:extLst>
          </p:cNvPr>
          <p:cNvSpPr>
            <a:spLocks noGrp="1"/>
          </p:cNvSpPr>
          <p:nvPr>
            <p:ph type="body" idx="1"/>
          </p:nvPr>
        </p:nvSpPr>
        <p:spPr>
          <a:xfrm>
            <a:off x="-125291" y="1565137"/>
            <a:ext cx="5157787" cy="823912"/>
          </a:xfrm>
        </p:spPr>
        <p:txBody>
          <a:bodyPr anchor="ctr"/>
          <a:lstStyle/>
          <a:p>
            <a:pPr algn="ctr"/>
            <a:r>
              <a:rPr lang="en-US" u="sng"/>
              <a:t>Instruct GPT</a:t>
            </a:r>
          </a:p>
        </p:txBody>
      </p:sp>
      <p:sp>
        <p:nvSpPr>
          <p:cNvPr id="4" name="Content Placeholder 3">
            <a:extLst>
              <a:ext uri="{FF2B5EF4-FFF2-40B4-BE49-F238E27FC236}">
                <a16:creationId xmlns:a16="http://schemas.microsoft.com/office/drawing/2014/main" id="{7F05A66A-E252-5A37-33DB-1522221102D0}"/>
              </a:ext>
            </a:extLst>
          </p:cNvPr>
          <p:cNvSpPr>
            <a:spLocks noGrp="1"/>
          </p:cNvSpPr>
          <p:nvPr>
            <p:ph sz="half" idx="2"/>
          </p:nvPr>
        </p:nvSpPr>
        <p:spPr>
          <a:xfrm>
            <a:off x="673461" y="2255239"/>
            <a:ext cx="5157787" cy="5000626"/>
          </a:xfrm>
        </p:spPr>
        <p:txBody>
          <a:bodyPr/>
          <a:lstStyle/>
          <a:p>
            <a:r>
              <a:rPr lang="en-US"/>
              <a:t>Personalized Chat GPT experience</a:t>
            </a:r>
          </a:p>
          <a:p>
            <a:r>
              <a:rPr lang="en-US"/>
              <a:t>Provide instructions to guide ChatGPT on how to behave within a defined role</a:t>
            </a:r>
          </a:p>
          <a:p>
            <a:r>
              <a:rPr lang="en-US"/>
              <a:t>Quick set-up</a:t>
            </a:r>
          </a:p>
          <a:p>
            <a:r>
              <a:rPr lang="en-US"/>
              <a:t>Good for role-playing</a:t>
            </a:r>
          </a:p>
        </p:txBody>
      </p:sp>
      <p:sp>
        <p:nvSpPr>
          <p:cNvPr id="5" name="Text Placeholder 4">
            <a:extLst>
              <a:ext uri="{FF2B5EF4-FFF2-40B4-BE49-F238E27FC236}">
                <a16:creationId xmlns:a16="http://schemas.microsoft.com/office/drawing/2014/main" id="{CAEE6C37-CDC5-643B-B5B6-4434A9B1A09C}"/>
              </a:ext>
            </a:extLst>
          </p:cNvPr>
          <p:cNvSpPr>
            <a:spLocks noGrp="1"/>
          </p:cNvSpPr>
          <p:nvPr>
            <p:ph type="body" sz="quarter" idx="3"/>
          </p:nvPr>
        </p:nvSpPr>
        <p:spPr>
          <a:xfrm>
            <a:off x="5831248" y="1565137"/>
            <a:ext cx="5183188" cy="823912"/>
          </a:xfrm>
        </p:spPr>
        <p:txBody>
          <a:bodyPr anchor="ctr"/>
          <a:lstStyle/>
          <a:p>
            <a:pPr algn="ctr"/>
            <a:r>
              <a:rPr lang="en-US" u="sng"/>
              <a:t>Fine-tuning</a:t>
            </a:r>
          </a:p>
        </p:txBody>
      </p:sp>
      <p:sp>
        <p:nvSpPr>
          <p:cNvPr id="6" name="Content Placeholder 5">
            <a:extLst>
              <a:ext uri="{FF2B5EF4-FFF2-40B4-BE49-F238E27FC236}">
                <a16:creationId xmlns:a16="http://schemas.microsoft.com/office/drawing/2014/main" id="{229A8350-20BF-0A74-93D1-3BF2E8179A9C}"/>
              </a:ext>
            </a:extLst>
          </p:cNvPr>
          <p:cNvSpPr>
            <a:spLocks noGrp="1"/>
          </p:cNvSpPr>
          <p:nvPr>
            <p:ph sz="quarter" idx="4"/>
          </p:nvPr>
        </p:nvSpPr>
        <p:spPr>
          <a:xfrm>
            <a:off x="6552210" y="2255239"/>
            <a:ext cx="5183188" cy="5000626"/>
          </a:xfrm>
        </p:spPr>
        <p:txBody>
          <a:bodyPr/>
          <a:lstStyle/>
          <a:p>
            <a:r>
              <a:rPr lang="en-US"/>
              <a:t>Provide additional data relevant to a particular task</a:t>
            </a:r>
          </a:p>
          <a:p>
            <a:r>
              <a:rPr lang="en-US"/>
              <a:t>Larger time and resource investment</a:t>
            </a:r>
          </a:p>
          <a:p>
            <a:r>
              <a:rPr lang="en-US"/>
              <a:t>Data-driven adaptation</a:t>
            </a:r>
          </a:p>
          <a:p>
            <a:r>
              <a:rPr lang="en-US"/>
              <a:t>Increased relevance</a:t>
            </a:r>
          </a:p>
        </p:txBody>
      </p:sp>
      <p:sp>
        <p:nvSpPr>
          <p:cNvPr id="7" name="Slide Number Placeholder 6">
            <a:extLst>
              <a:ext uri="{FF2B5EF4-FFF2-40B4-BE49-F238E27FC236}">
                <a16:creationId xmlns:a16="http://schemas.microsoft.com/office/drawing/2014/main" id="{17C2EDCE-7FF8-1252-6855-7B852424D163}"/>
              </a:ext>
            </a:extLst>
          </p:cNvPr>
          <p:cNvSpPr>
            <a:spLocks noGrp="1"/>
          </p:cNvSpPr>
          <p:nvPr>
            <p:ph type="sldNum" sz="quarter" idx="12"/>
          </p:nvPr>
        </p:nvSpPr>
        <p:spPr/>
        <p:txBody>
          <a:bodyPr/>
          <a:lstStyle/>
          <a:p>
            <a:fld id="{EFED11C7-8F2B-4FDD-B1D8-6A3CB9D47A86}" type="slidenum">
              <a:rPr lang="en-US" smtClean="0"/>
              <a:t>21</a:t>
            </a:fld>
            <a:endParaRPr lang="en-US"/>
          </a:p>
        </p:txBody>
      </p:sp>
      <p:sp>
        <p:nvSpPr>
          <p:cNvPr id="2" name="TextBox 1">
            <a:extLst>
              <a:ext uri="{FF2B5EF4-FFF2-40B4-BE49-F238E27FC236}">
                <a16:creationId xmlns:a16="http://schemas.microsoft.com/office/drawing/2014/main" id="{D069511C-076E-F7FA-DB83-D87231B2CE3A}"/>
              </a:ext>
            </a:extLst>
          </p:cNvPr>
          <p:cNvSpPr txBox="1"/>
          <p:nvPr/>
        </p:nvSpPr>
        <p:spPr>
          <a:xfrm>
            <a:off x="1526138" y="450645"/>
            <a:ext cx="9139723" cy="769441"/>
          </a:xfrm>
          <a:prstGeom prst="rect">
            <a:avLst/>
          </a:prstGeom>
          <a:noFill/>
        </p:spPr>
        <p:txBody>
          <a:bodyPr wrap="square" rtlCol="0">
            <a:spAutoFit/>
          </a:bodyPr>
          <a:lstStyle/>
          <a:p>
            <a:r>
              <a:rPr lang="en-US" sz="4400"/>
              <a:t>Choice of Customization Approach</a:t>
            </a:r>
          </a:p>
        </p:txBody>
      </p:sp>
    </p:spTree>
    <p:extLst>
      <p:ext uri="{BB962C8B-B14F-4D97-AF65-F5344CB8AC3E}">
        <p14:creationId xmlns:p14="http://schemas.microsoft.com/office/powerpoint/2010/main" val="355391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D0BE4C-E11A-D40F-1BD0-629EFB21C5AC}"/>
              </a:ext>
            </a:extLst>
          </p:cNvPr>
          <p:cNvSpPr>
            <a:spLocks noGrp="1"/>
          </p:cNvSpPr>
          <p:nvPr>
            <p:ph type="sldNum" sz="quarter" idx="12"/>
          </p:nvPr>
        </p:nvSpPr>
        <p:spPr/>
        <p:txBody>
          <a:bodyPr/>
          <a:lstStyle/>
          <a:p>
            <a:fld id="{EFED11C7-8F2B-4FDD-B1D8-6A3CB9D47A86}" type="slidenum">
              <a:rPr lang="en-US" smtClean="0"/>
              <a:t>22</a:t>
            </a:fld>
            <a:endParaRPr lang="en-US"/>
          </a:p>
        </p:txBody>
      </p:sp>
      <p:pic>
        <p:nvPicPr>
          <p:cNvPr id="4" name="Picture 3">
            <a:extLst>
              <a:ext uri="{FF2B5EF4-FFF2-40B4-BE49-F238E27FC236}">
                <a16:creationId xmlns:a16="http://schemas.microsoft.com/office/drawing/2014/main" id="{7B73B51F-42E9-3227-0306-2B60EA4ECBFC}"/>
              </a:ext>
            </a:extLst>
          </p:cNvPr>
          <p:cNvPicPr>
            <a:picLocks noChangeAspect="1"/>
          </p:cNvPicPr>
          <p:nvPr/>
        </p:nvPicPr>
        <p:blipFill>
          <a:blip r:embed="rId3"/>
          <a:stretch>
            <a:fillRect/>
          </a:stretch>
        </p:blipFill>
        <p:spPr>
          <a:xfrm>
            <a:off x="31125" y="269970"/>
            <a:ext cx="12160875" cy="5778797"/>
          </a:xfrm>
          <a:prstGeom prst="rect">
            <a:avLst/>
          </a:prstGeom>
        </p:spPr>
      </p:pic>
      <p:sp>
        <p:nvSpPr>
          <p:cNvPr id="5" name="Text Placeholder 2">
            <a:extLst>
              <a:ext uri="{FF2B5EF4-FFF2-40B4-BE49-F238E27FC236}">
                <a16:creationId xmlns:a16="http://schemas.microsoft.com/office/drawing/2014/main" id="{7100839B-8C8C-5337-EBC5-7C78D9D375D4}"/>
              </a:ext>
            </a:extLst>
          </p:cNvPr>
          <p:cNvSpPr txBox="1">
            <a:spLocks/>
          </p:cNvSpPr>
          <p:nvPr/>
        </p:nvSpPr>
        <p:spPr>
          <a:xfrm>
            <a:off x="3055998" y="6048767"/>
            <a:ext cx="6080004"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hlinkClick r:id="rId4"/>
              </a:rPr>
              <a:t>https://chat.openai.com/gpts/editor</a:t>
            </a:r>
            <a:r>
              <a:rPr lang="en-US"/>
              <a:t>  </a:t>
            </a:r>
          </a:p>
        </p:txBody>
      </p:sp>
    </p:spTree>
    <p:extLst>
      <p:ext uri="{BB962C8B-B14F-4D97-AF65-F5344CB8AC3E}">
        <p14:creationId xmlns:p14="http://schemas.microsoft.com/office/powerpoint/2010/main" val="920458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D0BE4C-E11A-D40F-1BD0-629EFB21C5AC}"/>
              </a:ext>
            </a:extLst>
          </p:cNvPr>
          <p:cNvSpPr>
            <a:spLocks noGrp="1"/>
          </p:cNvSpPr>
          <p:nvPr>
            <p:ph type="sldNum" sz="quarter" idx="12"/>
          </p:nvPr>
        </p:nvSpPr>
        <p:spPr/>
        <p:txBody>
          <a:bodyPr/>
          <a:lstStyle/>
          <a:p>
            <a:fld id="{EFED11C7-8F2B-4FDD-B1D8-6A3CB9D47A86}" type="slidenum">
              <a:rPr lang="en-US" smtClean="0"/>
              <a:t>23</a:t>
            </a:fld>
            <a:endParaRPr lang="en-US"/>
          </a:p>
        </p:txBody>
      </p:sp>
      <p:sp>
        <p:nvSpPr>
          <p:cNvPr id="5" name="Text Placeholder 2">
            <a:extLst>
              <a:ext uri="{FF2B5EF4-FFF2-40B4-BE49-F238E27FC236}">
                <a16:creationId xmlns:a16="http://schemas.microsoft.com/office/drawing/2014/main" id="{7100839B-8C8C-5337-EBC5-7C78D9D375D4}"/>
              </a:ext>
            </a:extLst>
          </p:cNvPr>
          <p:cNvSpPr txBox="1">
            <a:spLocks/>
          </p:cNvSpPr>
          <p:nvPr/>
        </p:nvSpPr>
        <p:spPr>
          <a:xfrm>
            <a:off x="3181227" y="6048767"/>
            <a:ext cx="5157787"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p>
        </p:txBody>
      </p:sp>
      <p:pic>
        <p:nvPicPr>
          <p:cNvPr id="6" name="Picture 5">
            <a:extLst>
              <a:ext uri="{FF2B5EF4-FFF2-40B4-BE49-F238E27FC236}">
                <a16:creationId xmlns:a16="http://schemas.microsoft.com/office/drawing/2014/main" id="{1C3AF76B-03FC-604D-56A2-C8E79FC6B6CF}"/>
              </a:ext>
            </a:extLst>
          </p:cNvPr>
          <p:cNvPicPr>
            <a:picLocks noChangeAspect="1"/>
          </p:cNvPicPr>
          <p:nvPr/>
        </p:nvPicPr>
        <p:blipFill>
          <a:blip r:embed="rId2"/>
          <a:stretch>
            <a:fillRect/>
          </a:stretch>
        </p:blipFill>
        <p:spPr>
          <a:xfrm>
            <a:off x="902676" y="0"/>
            <a:ext cx="4232031" cy="6168045"/>
          </a:xfrm>
          <a:prstGeom prst="rect">
            <a:avLst/>
          </a:prstGeom>
        </p:spPr>
      </p:pic>
      <p:sp>
        <p:nvSpPr>
          <p:cNvPr id="7" name="Text Placeholder 2">
            <a:extLst>
              <a:ext uri="{FF2B5EF4-FFF2-40B4-BE49-F238E27FC236}">
                <a16:creationId xmlns:a16="http://schemas.microsoft.com/office/drawing/2014/main" id="{47783C7F-FEC8-FC03-FFE3-15F62893336E}"/>
              </a:ext>
            </a:extLst>
          </p:cNvPr>
          <p:cNvSpPr txBox="1">
            <a:spLocks/>
          </p:cNvSpPr>
          <p:nvPr/>
        </p:nvSpPr>
        <p:spPr>
          <a:xfrm>
            <a:off x="-130361" y="6048767"/>
            <a:ext cx="6080004"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hlinkClick r:id="rId3"/>
              </a:rPr>
              <a:t>https://platform.openai.com/finetune</a:t>
            </a:r>
            <a:r>
              <a:rPr lang="en-US"/>
              <a:t> </a:t>
            </a:r>
          </a:p>
        </p:txBody>
      </p:sp>
      <p:sp>
        <p:nvSpPr>
          <p:cNvPr id="8" name="Text Placeholder 2">
            <a:extLst>
              <a:ext uri="{FF2B5EF4-FFF2-40B4-BE49-F238E27FC236}">
                <a16:creationId xmlns:a16="http://schemas.microsoft.com/office/drawing/2014/main" id="{ECA12F1E-C582-5F6C-B07D-F790EA06585D}"/>
              </a:ext>
            </a:extLst>
          </p:cNvPr>
          <p:cNvSpPr txBox="1">
            <a:spLocks/>
          </p:cNvSpPr>
          <p:nvPr/>
        </p:nvSpPr>
        <p:spPr>
          <a:xfrm>
            <a:off x="5949643" y="0"/>
            <a:ext cx="6261530"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hlinkClick r:id="rId4"/>
              </a:rPr>
              <a:t>https://platform.openai.com/docs/guides/fine-tuning</a:t>
            </a:r>
            <a:r>
              <a:rPr lang="en-US" sz="2000"/>
              <a:t> </a:t>
            </a:r>
          </a:p>
        </p:txBody>
      </p:sp>
      <p:cxnSp>
        <p:nvCxnSpPr>
          <p:cNvPr id="10" name="Straight Connector 9">
            <a:extLst>
              <a:ext uri="{FF2B5EF4-FFF2-40B4-BE49-F238E27FC236}">
                <a16:creationId xmlns:a16="http://schemas.microsoft.com/office/drawing/2014/main" id="{FEF0FCCB-809A-5300-5C9F-08DD56529538}"/>
              </a:ext>
            </a:extLst>
          </p:cNvPr>
          <p:cNvCxnSpPr/>
          <p:nvPr/>
        </p:nvCxnSpPr>
        <p:spPr>
          <a:xfrm>
            <a:off x="5967047" y="0"/>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B0A163C6-8279-FC9F-A59E-A805D759E23D}"/>
              </a:ext>
            </a:extLst>
          </p:cNvPr>
          <p:cNvPicPr>
            <a:picLocks noChangeAspect="1"/>
          </p:cNvPicPr>
          <p:nvPr/>
        </p:nvPicPr>
        <p:blipFill>
          <a:blip r:embed="rId5"/>
          <a:stretch>
            <a:fillRect/>
          </a:stretch>
        </p:blipFill>
        <p:spPr>
          <a:xfrm>
            <a:off x="6096000" y="674959"/>
            <a:ext cx="6068616" cy="5522762"/>
          </a:xfrm>
          <a:prstGeom prst="rect">
            <a:avLst/>
          </a:prstGeom>
        </p:spPr>
      </p:pic>
    </p:spTree>
    <p:extLst>
      <p:ext uri="{BB962C8B-B14F-4D97-AF65-F5344CB8AC3E}">
        <p14:creationId xmlns:p14="http://schemas.microsoft.com/office/powerpoint/2010/main" val="2674616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C0DC-8BAC-6E1D-4936-2F6100701A9C}"/>
              </a:ext>
            </a:extLst>
          </p:cNvPr>
          <p:cNvSpPr>
            <a:spLocks noGrp="1"/>
          </p:cNvSpPr>
          <p:nvPr>
            <p:ph type="title"/>
          </p:nvPr>
        </p:nvSpPr>
        <p:spPr>
          <a:xfrm>
            <a:off x="838200" y="365126"/>
            <a:ext cx="10515600" cy="383020"/>
          </a:xfrm>
        </p:spPr>
        <p:txBody>
          <a:bodyPr>
            <a:normAutofit fontScale="90000"/>
          </a:bodyPr>
          <a:lstStyle/>
          <a:p>
            <a:pPr algn="ctr"/>
            <a:r>
              <a:rPr lang="en-US"/>
              <a:t>Example 1: Patient Note Grader</a:t>
            </a:r>
          </a:p>
        </p:txBody>
      </p:sp>
      <p:sp>
        <p:nvSpPr>
          <p:cNvPr id="4" name="Slide Number Placeholder 3">
            <a:extLst>
              <a:ext uri="{FF2B5EF4-FFF2-40B4-BE49-F238E27FC236}">
                <a16:creationId xmlns:a16="http://schemas.microsoft.com/office/drawing/2014/main" id="{C9645453-2FF4-58C0-F2FB-F3F74A38E94D}"/>
              </a:ext>
            </a:extLst>
          </p:cNvPr>
          <p:cNvSpPr>
            <a:spLocks noGrp="1"/>
          </p:cNvSpPr>
          <p:nvPr>
            <p:ph type="sldNum" sz="quarter" idx="12"/>
          </p:nvPr>
        </p:nvSpPr>
        <p:spPr/>
        <p:txBody>
          <a:bodyPr/>
          <a:lstStyle/>
          <a:p>
            <a:fld id="{EFED11C7-8F2B-4FDD-B1D8-6A3CB9D47A86}" type="slidenum">
              <a:rPr lang="en-US" smtClean="0"/>
              <a:t>24</a:t>
            </a:fld>
            <a:endParaRPr lang="en-US"/>
          </a:p>
        </p:txBody>
      </p:sp>
      <p:pic>
        <p:nvPicPr>
          <p:cNvPr id="5" name="Picture 4" descr="Screens screenshot of a medical survey&#10;&#10;Description automatically generated">
            <a:extLst>
              <a:ext uri="{FF2B5EF4-FFF2-40B4-BE49-F238E27FC236}">
                <a16:creationId xmlns:a16="http://schemas.microsoft.com/office/drawing/2014/main" id="{8B21F146-BFCD-7611-0BF6-DB2B7AFE34E4}"/>
              </a:ext>
            </a:extLst>
          </p:cNvPr>
          <p:cNvPicPr>
            <a:picLocks noChangeAspect="1"/>
          </p:cNvPicPr>
          <p:nvPr/>
        </p:nvPicPr>
        <p:blipFill>
          <a:blip r:embed="rId2"/>
          <a:stretch>
            <a:fillRect/>
          </a:stretch>
        </p:blipFill>
        <p:spPr>
          <a:xfrm>
            <a:off x="0" y="878774"/>
            <a:ext cx="12192000" cy="5485812"/>
          </a:xfrm>
          <a:prstGeom prst="rect">
            <a:avLst/>
          </a:prstGeom>
        </p:spPr>
      </p:pic>
    </p:spTree>
    <p:extLst>
      <p:ext uri="{BB962C8B-B14F-4D97-AF65-F5344CB8AC3E}">
        <p14:creationId xmlns:p14="http://schemas.microsoft.com/office/powerpoint/2010/main" val="261132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C0DC-8BAC-6E1D-4936-2F6100701A9C}"/>
              </a:ext>
            </a:extLst>
          </p:cNvPr>
          <p:cNvSpPr>
            <a:spLocks noGrp="1"/>
          </p:cNvSpPr>
          <p:nvPr>
            <p:ph type="title"/>
          </p:nvPr>
        </p:nvSpPr>
        <p:spPr>
          <a:xfrm>
            <a:off x="838200" y="365125"/>
            <a:ext cx="10515600" cy="515821"/>
          </a:xfrm>
        </p:spPr>
        <p:txBody>
          <a:bodyPr>
            <a:noAutofit/>
          </a:bodyPr>
          <a:lstStyle/>
          <a:p>
            <a:pPr algn="ctr"/>
            <a:r>
              <a:rPr lang="en-US" sz="4000"/>
              <a:t>Example 2: Clinical Reasoning Coach</a:t>
            </a:r>
          </a:p>
        </p:txBody>
      </p:sp>
      <p:sp>
        <p:nvSpPr>
          <p:cNvPr id="4" name="Slide Number Placeholder 3">
            <a:extLst>
              <a:ext uri="{FF2B5EF4-FFF2-40B4-BE49-F238E27FC236}">
                <a16:creationId xmlns:a16="http://schemas.microsoft.com/office/drawing/2014/main" id="{C9645453-2FF4-58C0-F2FB-F3F74A38E94D}"/>
              </a:ext>
            </a:extLst>
          </p:cNvPr>
          <p:cNvSpPr>
            <a:spLocks noGrp="1"/>
          </p:cNvSpPr>
          <p:nvPr>
            <p:ph type="sldNum" sz="quarter" idx="12"/>
          </p:nvPr>
        </p:nvSpPr>
        <p:spPr/>
        <p:txBody>
          <a:bodyPr/>
          <a:lstStyle/>
          <a:p>
            <a:fld id="{EFED11C7-8F2B-4FDD-B1D8-6A3CB9D47A86}" type="slidenum">
              <a:rPr lang="en-US" smtClean="0"/>
              <a:t>25</a:t>
            </a:fld>
            <a:endParaRPr lang="en-US"/>
          </a:p>
        </p:txBody>
      </p:sp>
      <p:sp>
        <p:nvSpPr>
          <p:cNvPr id="8" name="Content Placeholder 7">
            <a:extLst>
              <a:ext uri="{FF2B5EF4-FFF2-40B4-BE49-F238E27FC236}">
                <a16:creationId xmlns:a16="http://schemas.microsoft.com/office/drawing/2014/main" id="{E32C7035-59EB-1EA7-223F-B56B920E6D71}"/>
              </a:ext>
            </a:extLst>
          </p:cNvPr>
          <p:cNvSpPr>
            <a:spLocks noGrp="1"/>
          </p:cNvSpPr>
          <p:nvPr>
            <p:ph idx="1"/>
          </p:nvPr>
        </p:nvSpPr>
        <p:spPr>
          <a:xfrm>
            <a:off x="838200" y="1252603"/>
            <a:ext cx="10515600" cy="4924360"/>
          </a:xfrm>
        </p:spPr>
        <p:txBody>
          <a:bodyPr>
            <a:noAutofit/>
          </a:bodyPr>
          <a:lstStyle/>
          <a:p>
            <a:pPr marL="0" indent="0">
              <a:buNone/>
            </a:pPr>
            <a:r>
              <a:rPr lang="en-US" sz="1600"/>
              <a:t>Instructions:</a:t>
            </a:r>
          </a:p>
          <a:p>
            <a:pPr marL="0" indent="0">
              <a:buNone/>
            </a:pPr>
            <a:r>
              <a:rPr lang="en-US" sz="1600"/>
              <a:t>Name the GPT "Reasoning Coach"</a:t>
            </a:r>
          </a:p>
          <a:p>
            <a:pPr marL="0" indent="0">
              <a:buNone/>
            </a:pPr>
            <a:r>
              <a:rPr lang="en-US" sz="1600"/>
              <a:t>Make the profile picture for "Reasoning Coach" look like a 4th year female medical student. </a:t>
            </a:r>
          </a:p>
          <a:p>
            <a:pPr marL="0" indent="0">
              <a:buNone/>
            </a:pPr>
            <a:r>
              <a:rPr lang="en-US" sz="1600"/>
              <a:t>You are a standardized patient who could be trained to portray medical cases and we will call you “Coach”</a:t>
            </a:r>
          </a:p>
          <a:p>
            <a:pPr marL="0" indent="0">
              <a:buNone/>
            </a:pPr>
            <a:r>
              <a:rPr lang="en-US" sz="1600"/>
              <a:t>The “Coach” will portray the case and at the end of the encounter,  evaluate the quality of the line of questioning of the student.</a:t>
            </a:r>
          </a:p>
          <a:p>
            <a:pPr marL="0" indent="0">
              <a:buNone/>
            </a:pPr>
            <a:r>
              <a:rPr lang="en-US" sz="1600"/>
              <a:t>The medical cases that the coaches are presenting should be commonly seen cases in internal medicine, outpatient settings</a:t>
            </a:r>
          </a:p>
          <a:p>
            <a:pPr marL="0" indent="0">
              <a:buNone/>
            </a:pPr>
            <a:r>
              <a:rPr lang="en-US" sz="1600"/>
              <a:t>The cases should not have one clear answer that can be easily figured out by the 4th year students. The cases should have more than one plausible diagnoses to prompt students ask more questions.</a:t>
            </a:r>
          </a:p>
          <a:p>
            <a:pPr marL="0" indent="0">
              <a:buNone/>
            </a:pPr>
            <a:endParaRPr lang="en-US" sz="1600"/>
          </a:p>
          <a:p>
            <a:pPr marL="0" indent="0">
              <a:buNone/>
            </a:pPr>
            <a:r>
              <a:rPr lang="en-US" sz="1600"/>
              <a:t>Description of the chief medical complaints should be analogous to what regular patients would put on the patient intake forms in an outpatient setting.</a:t>
            </a:r>
          </a:p>
          <a:p>
            <a:pPr marL="0" indent="0">
              <a:buNone/>
            </a:pPr>
            <a:r>
              <a:rPr lang="en-US" sz="1600"/>
              <a:t>The “Coach” should be agreeable with students' suggestions for treatments or testing unless it is illogical.</a:t>
            </a:r>
          </a:p>
          <a:p>
            <a:pPr marL="0" indent="0">
              <a:buNone/>
            </a:pPr>
            <a:r>
              <a:rPr lang="en-US" sz="1600"/>
              <a:t>If the student provides unclear information, the “Coach” can investigate but only superficially.</a:t>
            </a:r>
          </a:p>
          <a:p>
            <a:pPr marL="0" indent="0">
              <a:buNone/>
            </a:pPr>
            <a:r>
              <a:rPr lang="en-US" sz="1600"/>
              <a:t>The “Coach” should maintain a consistent approach across all students and assume that the student is at the level of 4th year medical school. The patient encounter should be professional without going into personality traits. </a:t>
            </a:r>
          </a:p>
          <a:p>
            <a:pPr marL="0" indent="0">
              <a:buNone/>
            </a:pPr>
            <a:r>
              <a:rPr lang="en-US" sz="1600"/>
              <a:t>Conversation flow is important and should feel like a typical patient-physician interaction. If the student asks open-ended questions, the “Coach” should try to give as little information as possible and avoid giving clues with respect to the diagnosis. </a:t>
            </a:r>
          </a:p>
          <a:p>
            <a:pPr marL="0" indent="0">
              <a:buNone/>
            </a:pPr>
            <a:r>
              <a:rPr lang="en-US" sz="1600"/>
              <a:t>At the end of the encounter, the coach should provide feedback that is direct and specific regarding the student's clinical reasoning. The feedback should focus on the student's line of questioning--whether the student investigated broadly enough, deeply enough and in an organized manner without asking too many extraneous questions.</a:t>
            </a:r>
          </a:p>
          <a:p>
            <a:pPr marL="0" indent="0">
              <a:buNone/>
            </a:pPr>
            <a:r>
              <a:rPr lang="en-US" sz="1600"/>
              <a:t>Agile information gathering is the ability to recognize critical information that changes the likelihood or prioritization of hypotheses (i.e., a pivot point) by promptly asking follow-up questions in sufficient quantity and depth.</a:t>
            </a:r>
          </a:p>
          <a:p>
            <a:pPr marL="0" indent="0">
              <a:buNone/>
            </a:pPr>
            <a:r>
              <a:rPr lang="en-US" sz="1600"/>
              <a:t>The students should explore the essential features of the patient’s chief complaint include the following: </a:t>
            </a:r>
          </a:p>
          <a:p>
            <a:pPr marL="0" indent="0">
              <a:buNone/>
            </a:pPr>
            <a:r>
              <a:rPr lang="en-US" sz="1600"/>
              <a:t>o	Location (some cases may not have this)  </a:t>
            </a:r>
          </a:p>
          <a:p>
            <a:pPr marL="0" indent="0">
              <a:buNone/>
            </a:pPr>
            <a:r>
              <a:rPr lang="en-US" sz="1600"/>
              <a:t>o	Quality </a:t>
            </a:r>
          </a:p>
          <a:p>
            <a:pPr marL="0" indent="0">
              <a:buNone/>
            </a:pPr>
            <a:r>
              <a:rPr lang="en-US" sz="1600"/>
              <a:t>o	Severity  </a:t>
            </a:r>
          </a:p>
          <a:p>
            <a:pPr marL="0" indent="0">
              <a:buNone/>
            </a:pPr>
            <a:r>
              <a:rPr lang="en-US" sz="1600"/>
              <a:t>o	Duration </a:t>
            </a:r>
          </a:p>
          <a:p>
            <a:pPr marL="0" indent="0">
              <a:buNone/>
            </a:pPr>
            <a:r>
              <a:rPr lang="en-US" sz="1600"/>
              <a:t>o	Timing </a:t>
            </a:r>
          </a:p>
          <a:p>
            <a:pPr marL="0" indent="0">
              <a:buNone/>
            </a:pPr>
            <a:r>
              <a:rPr lang="en-US" sz="1600"/>
              <a:t>o	Context </a:t>
            </a:r>
          </a:p>
          <a:p>
            <a:pPr marL="0" indent="0">
              <a:buNone/>
            </a:pPr>
            <a:r>
              <a:rPr lang="en-US" sz="1600"/>
              <a:t>o	Alleviating Factors </a:t>
            </a:r>
          </a:p>
          <a:p>
            <a:pPr marL="0" indent="0">
              <a:buNone/>
            </a:pPr>
            <a:r>
              <a:rPr lang="en-US" sz="1600"/>
              <a:t>o	Aggravating Factors </a:t>
            </a:r>
          </a:p>
          <a:p>
            <a:pPr marL="0" indent="0">
              <a:buNone/>
            </a:pPr>
            <a:r>
              <a:rPr lang="en-US" sz="1600"/>
              <a:t>No, do not guide the students. Give them feedback on whether they explored these features.</a:t>
            </a:r>
          </a:p>
          <a:p>
            <a:pPr marL="0" indent="0">
              <a:buNone/>
            </a:pPr>
            <a:r>
              <a:rPr lang="en-US" sz="1600"/>
              <a:t>The whole encounter is for providing feedback to the students to help them improve their clinical reasoning skills.</a:t>
            </a:r>
          </a:p>
          <a:p>
            <a:pPr marL="0" indent="0">
              <a:buNone/>
            </a:pPr>
            <a:r>
              <a:rPr lang="en-US" sz="1600"/>
              <a:t>The coach should use lay language and not be too knowledgeable about medicine. It should pretend to be just like a regular patient.</a:t>
            </a:r>
          </a:p>
          <a:p>
            <a:pPr marL="0" indent="0">
              <a:buNone/>
            </a:pPr>
            <a:endParaRPr lang="en-US" sz="1600"/>
          </a:p>
        </p:txBody>
      </p:sp>
    </p:spTree>
    <p:extLst>
      <p:ext uri="{BB962C8B-B14F-4D97-AF65-F5344CB8AC3E}">
        <p14:creationId xmlns:p14="http://schemas.microsoft.com/office/powerpoint/2010/main" val="59964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C0DC-8BAC-6E1D-4936-2F6100701A9C}"/>
              </a:ext>
            </a:extLst>
          </p:cNvPr>
          <p:cNvSpPr>
            <a:spLocks noGrp="1"/>
          </p:cNvSpPr>
          <p:nvPr>
            <p:ph type="title"/>
          </p:nvPr>
        </p:nvSpPr>
        <p:spPr>
          <a:xfrm>
            <a:off x="838200" y="365125"/>
            <a:ext cx="10515600" cy="515821"/>
          </a:xfrm>
        </p:spPr>
        <p:txBody>
          <a:bodyPr>
            <a:normAutofit/>
          </a:bodyPr>
          <a:lstStyle/>
          <a:p>
            <a:pPr algn="ctr"/>
            <a:r>
              <a:rPr lang="en-US" sz="2800"/>
              <a:t>Example 2: Clinical Reasoning Coach</a:t>
            </a:r>
          </a:p>
        </p:txBody>
      </p:sp>
      <p:pic>
        <p:nvPicPr>
          <p:cNvPr id="5" name="Content Placeholder 4">
            <a:extLst>
              <a:ext uri="{FF2B5EF4-FFF2-40B4-BE49-F238E27FC236}">
                <a16:creationId xmlns:a16="http://schemas.microsoft.com/office/drawing/2014/main" id="{6D8716E1-A4F3-2BDA-3AD6-84C39FF2E7C3}"/>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sharpenSoften amount="6000"/>
                    </a14:imgEffect>
                  </a14:imgLayer>
                </a14:imgProps>
              </a:ext>
            </a:extLst>
          </a:blip>
          <a:srcRect r="1739" b="1353"/>
          <a:stretch/>
        </p:blipFill>
        <p:spPr>
          <a:xfrm>
            <a:off x="0" y="1201642"/>
            <a:ext cx="5798634" cy="4982058"/>
          </a:xfrm>
          <a:prstGeom prst="rect">
            <a:avLst/>
          </a:prstGeom>
        </p:spPr>
      </p:pic>
      <p:sp>
        <p:nvSpPr>
          <p:cNvPr id="4" name="Slide Number Placeholder 3">
            <a:extLst>
              <a:ext uri="{FF2B5EF4-FFF2-40B4-BE49-F238E27FC236}">
                <a16:creationId xmlns:a16="http://schemas.microsoft.com/office/drawing/2014/main" id="{C9645453-2FF4-58C0-F2FB-F3F74A38E94D}"/>
              </a:ext>
            </a:extLst>
          </p:cNvPr>
          <p:cNvSpPr>
            <a:spLocks noGrp="1"/>
          </p:cNvSpPr>
          <p:nvPr>
            <p:ph type="sldNum" sz="quarter" idx="12"/>
          </p:nvPr>
        </p:nvSpPr>
        <p:spPr/>
        <p:txBody>
          <a:bodyPr/>
          <a:lstStyle/>
          <a:p>
            <a:fld id="{EFED11C7-8F2B-4FDD-B1D8-6A3CB9D47A86}" type="slidenum">
              <a:rPr lang="en-US" smtClean="0"/>
              <a:t>26</a:t>
            </a:fld>
            <a:endParaRPr lang="en-US"/>
          </a:p>
        </p:txBody>
      </p:sp>
      <p:pic>
        <p:nvPicPr>
          <p:cNvPr id="6" name="Picture 5">
            <a:extLst>
              <a:ext uri="{FF2B5EF4-FFF2-40B4-BE49-F238E27FC236}">
                <a16:creationId xmlns:a16="http://schemas.microsoft.com/office/drawing/2014/main" id="{868934CA-5803-94AE-148D-3B8629F37F80}"/>
              </a:ext>
            </a:extLst>
          </p:cNvPr>
          <p:cNvPicPr>
            <a:picLocks noChangeAspect="1"/>
          </p:cNvPicPr>
          <p:nvPr/>
        </p:nvPicPr>
        <p:blipFill rotWithShape="1">
          <a:blip r:embed="rId5"/>
          <a:srcRect t="1646"/>
          <a:stretch/>
        </p:blipFill>
        <p:spPr>
          <a:xfrm>
            <a:off x="5806042" y="1563883"/>
            <a:ext cx="6385958" cy="4792467"/>
          </a:xfrm>
          <a:prstGeom prst="rect">
            <a:avLst/>
          </a:prstGeom>
        </p:spPr>
      </p:pic>
    </p:spTree>
    <p:extLst>
      <p:ext uri="{BB962C8B-B14F-4D97-AF65-F5344CB8AC3E}">
        <p14:creationId xmlns:p14="http://schemas.microsoft.com/office/powerpoint/2010/main" val="1222882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645453-2FF4-58C0-F2FB-F3F74A38E94D}"/>
              </a:ext>
            </a:extLst>
          </p:cNvPr>
          <p:cNvSpPr>
            <a:spLocks noGrp="1"/>
          </p:cNvSpPr>
          <p:nvPr>
            <p:ph type="sldNum" sz="quarter" idx="12"/>
          </p:nvPr>
        </p:nvSpPr>
        <p:spPr/>
        <p:txBody>
          <a:bodyPr/>
          <a:lstStyle/>
          <a:p>
            <a:fld id="{EFED11C7-8F2B-4FDD-B1D8-6A3CB9D47A86}" type="slidenum">
              <a:rPr lang="en-US" smtClean="0"/>
              <a:t>27</a:t>
            </a:fld>
            <a:endParaRPr lang="en-US"/>
          </a:p>
        </p:txBody>
      </p:sp>
      <p:pic>
        <p:nvPicPr>
          <p:cNvPr id="8" name="Content Placeholder 7">
            <a:extLst>
              <a:ext uri="{FF2B5EF4-FFF2-40B4-BE49-F238E27FC236}">
                <a16:creationId xmlns:a16="http://schemas.microsoft.com/office/drawing/2014/main" id="{53E69269-1A06-CAF0-645B-64FB452DDCA0}"/>
              </a:ext>
            </a:extLst>
          </p:cNvPr>
          <p:cNvPicPr>
            <a:picLocks noGrp="1" noChangeAspect="1"/>
          </p:cNvPicPr>
          <p:nvPr>
            <p:ph idx="1"/>
          </p:nvPr>
        </p:nvPicPr>
        <p:blipFill rotWithShape="1">
          <a:blip r:embed="rId2"/>
          <a:srcRect t="55620" r="30716" b="25326"/>
          <a:stretch/>
        </p:blipFill>
        <p:spPr>
          <a:xfrm>
            <a:off x="1" y="167268"/>
            <a:ext cx="4516243" cy="1035725"/>
          </a:xfrm>
          <a:prstGeom prst="rect">
            <a:avLst/>
          </a:prstGeom>
        </p:spPr>
      </p:pic>
      <p:pic>
        <p:nvPicPr>
          <p:cNvPr id="9" name="Picture 8">
            <a:extLst>
              <a:ext uri="{FF2B5EF4-FFF2-40B4-BE49-F238E27FC236}">
                <a16:creationId xmlns:a16="http://schemas.microsoft.com/office/drawing/2014/main" id="{6AABDDE3-D488-5E44-2FED-E9E82D1A99D2}"/>
              </a:ext>
            </a:extLst>
          </p:cNvPr>
          <p:cNvPicPr>
            <a:picLocks noChangeAspect="1"/>
          </p:cNvPicPr>
          <p:nvPr/>
        </p:nvPicPr>
        <p:blipFill>
          <a:blip r:embed="rId3"/>
          <a:stretch>
            <a:fillRect/>
          </a:stretch>
        </p:blipFill>
        <p:spPr>
          <a:xfrm>
            <a:off x="2566188" y="1145864"/>
            <a:ext cx="7515591" cy="5544868"/>
          </a:xfrm>
          <a:prstGeom prst="rect">
            <a:avLst/>
          </a:prstGeom>
          <a:ln w="34925" cap="sq">
            <a:solidFill>
              <a:schemeClr val="accent4">
                <a:lumMod val="60000"/>
                <a:lumOff val="40000"/>
              </a:schemeClr>
            </a:solidFill>
            <a:miter lim="800000"/>
          </a:ln>
          <a:effectLst>
            <a:outerShdw blurRad="57150" dist="50800" dir="2700000" algn="tl" rotWithShape="0">
              <a:srgbClr val="000000">
                <a:alpha val="40000"/>
              </a:srgbClr>
            </a:outerShdw>
          </a:effectLst>
        </p:spPr>
      </p:pic>
      <p:sp>
        <p:nvSpPr>
          <p:cNvPr id="12" name="Oval 11">
            <a:extLst>
              <a:ext uri="{FF2B5EF4-FFF2-40B4-BE49-F238E27FC236}">
                <a16:creationId xmlns:a16="http://schemas.microsoft.com/office/drawing/2014/main" id="{907F2D52-7466-94F2-C43E-F8E0762597DD}"/>
              </a:ext>
            </a:extLst>
          </p:cNvPr>
          <p:cNvSpPr/>
          <p:nvPr/>
        </p:nvSpPr>
        <p:spPr>
          <a:xfrm>
            <a:off x="4397687" y="1092821"/>
            <a:ext cx="1534761" cy="3679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A804FEA-C2D8-9EE4-00EB-D7D5264180AD}"/>
              </a:ext>
            </a:extLst>
          </p:cNvPr>
          <p:cNvPicPr>
            <a:picLocks noChangeAspect="1"/>
          </p:cNvPicPr>
          <p:nvPr/>
        </p:nvPicPr>
        <p:blipFill>
          <a:blip r:embed="rId4"/>
          <a:stretch>
            <a:fillRect/>
          </a:stretch>
        </p:blipFill>
        <p:spPr>
          <a:xfrm>
            <a:off x="5035754" y="2499123"/>
            <a:ext cx="1554615" cy="390178"/>
          </a:xfrm>
          <a:prstGeom prst="rect">
            <a:avLst/>
          </a:prstGeom>
        </p:spPr>
      </p:pic>
      <p:pic>
        <p:nvPicPr>
          <p:cNvPr id="14" name="Picture 13">
            <a:extLst>
              <a:ext uri="{FF2B5EF4-FFF2-40B4-BE49-F238E27FC236}">
                <a16:creationId xmlns:a16="http://schemas.microsoft.com/office/drawing/2014/main" id="{C4600DCC-3AC4-BAD6-6DDB-D86BA2740974}"/>
              </a:ext>
            </a:extLst>
          </p:cNvPr>
          <p:cNvPicPr>
            <a:picLocks noChangeAspect="1"/>
          </p:cNvPicPr>
          <p:nvPr/>
        </p:nvPicPr>
        <p:blipFill>
          <a:blip r:embed="rId4"/>
          <a:stretch>
            <a:fillRect/>
          </a:stretch>
        </p:blipFill>
        <p:spPr>
          <a:xfrm>
            <a:off x="6323984" y="4624986"/>
            <a:ext cx="1771801" cy="390178"/>
          </a:xfrm>
          <a:prstGeom prst="rect">
            <a:avLst/>
          </a:prstGeom>
        </p:spPr>
      </p:pic>
      <p:pic>
        <p:nvPicPr>
          <p:cNvPr id="15" name="Picture 14">
            <a:extLst>
              <a:ext uri="{FF2B5EF4-FFF2-40B4-BE49-F238E27FC236}">
                <a16:creationId xmlns:a16="http://schemas.microsoft.com/office/drawing/2014/main" id="{6179C94A-20AC-45CC-D2B8-D8C3CB73ADFA}"/>
              </a:ext>
            </a:extLst>
          </p:cNvPr>
          <p:cNvPicPr>
            <a:picLocks noChangeAspect="1"/>
          </p:cNvPicPr>
          <p:nvPr/>
        </p:nvPicPr>
        <p:blipFill>
          <a:blip r:embed="rId4"/>
          <a:stretch>
            <a:fillRect/>
          </a:stretch>
        </p:blipFill>
        <p:spPr>
          <a:xfrm>
            <a:off x="5932448" y="5130912"/>
            <a:ext cx="1338147" cy="390178"/>
          </a:xfrm>
          <a:prstGeom prst="rect">
            <a:avLst/>
          </a:prstGeom>
        </p:spPr>
      </p:pic>
      <p:pic>
        <p:nvPicPr>
          <p:cNvPr id="16" name="Picture 15">
            <a:extLst>
              <a:ext uri="{FF2B5EF4-FFF2-40B4-BE49-F238E27FC236}">
                <a16:creationId xmlns:a16="http://schemas.microsoft.com/office/drawing/2014/main" id="{91302E20-D614-0D9D-9857-790AD345ABA1}"/>
              </a:ext>
            </a:extLst>
          </p:cNvPr>
          <p:cNvPicPr>
            <a:picLocks noChangeAspect="1"/>
          </p:cNvPicPr>
          <p:nvPr/>
        </p:nvPicPr>
        <p:blipFill>
          <a:blip r:embed="rId4"/>
          <a:stretch>
            <a:fillRect/>
          </a:stretch>
        </p:blipFill>
        <p:spPr>
          <a:xfrm>
            <a:off x="3947093" y="3672808"/>
            <a:ext cx="1554615" cy="390178"/>
          </a:xfrm>
          <a:prstGeom prst="rect">
            <a:avLst/>
          </a:prstGeom>
        </p:spPr>
      </p:pic>
    </p:spTree>
    <p:extLst>
      <p:ext uri="{BB962C8B-B14F-4D97-AF65-F5344CB8AC3E}">
        <p14:creationId xmlns:p14="http://schemas.microsoft.com/office/powerpoint/2010/main" val="120685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8F9B-CD31-70E3-F9E0-EDD21620382C}"/>
              </a:ext>
            </a:extLst>
          </p:cNvPr>
          <p:cNvSpPr>
            <a:spLocks noGrp="1"/>
          </p:cNvSpPr>
          <p:nvPr>
            <p:ph type="title"/>
          </p:nvPr>
        </p:nvSpPr>
        <p:spPr/>
        <p:txBody>
          <a:bodyPr/>
          <a:lstStyle/>
          <a:p>
            <a:r>
              <a:rPr lang="en-US"/>
              <a:t>Testing and Evaluation of Custom GPTs</a:t>
            </a:r>
          </a:p>
        </p:txBody>
      </p:sp>
      <p:sp>
        <p:nvSpPr>
          <p:cNvPr id="3" name="Content Placeholder 2">
            <a:extLst>
              <a:ext uri="{FF2B5EF4-FFF2-40B4-BE49-F238E27FC236}">
                <a16:creationId xmlns:a16="http://schemas.microsoft.com/office/drawing/2014/main" id="{4F1102D1-9873-557A-24FF-C79DE36C9233}"/>
              </a:ext>
            </a:extLst>
          </p:cNvPr>
          <p:cNvSpPr>
            <a:spLocks noGrp="1"/>
          </p:cNvSpPr>
          <p:nvPr>
            <p:ph idx="1"/>
          </p:nvPr>
        </p:nvSpPr>
        <p:spPr/>
        <p:txBody>
          <a:bodyPr>
            <a:normAutofit lnSpcReduction="10000"/>
          </a:bodyPr>
          <a:lstStyle/>
          <a:p>
            <a:r>
              <a:rPr lang="en-US"/>
              <a:t>Define Evaluation Criteria</a:t>
            </a:r>
          </a:p>
          <a:p>
            <a:pPr lvl="1">
              <a:buFont typeface="Wingdings" panose="05000000000000000000" pitchFamily="2" charset="2"/>
              <a:buChar char="Ø"/>
            </a:pPr>
            <a:r>
              <a:rPr lang="en-US"/>
              <a:t>Accuracy, Coherence, Relevance, etc.</a:t>
            </a:r>
          </a:p>
          <a:p>
            <a:pPr marL="0" indent="0">
              <a:buNone/>
            </a:pPr>
            <a:endParaRPr lang="en-US"/>
          </a:p>
          <a:p>
            <a:r>
              <a:rPr lang="en-US"/>
              <a:t>Testing and Evaluation</a:t>
            </a:r>
          </a:p>
          <a:p>
            <a:pPr lvl="1">
              <a:buFont typeface="Wingdings" panose="05000000000000000000" pitchFamily="2" charset="2"/>
              <a:buChar char="Ø"/>
            </a:pPr>
            <a:r>
              <a:rPr lang="en-US"/>
              <a:t>Validation Data Sets</a:t>
            </a:r>
          </a:p>
          <a:p>
            <a:pPr lvl="1">
              <a:buFont typeface="Wingdings" panose="05000000000000000000" pitchFamily="2" charset="2"/>
              <a:buChar char="Ø"/>
            </a:pPr>
            <a:r>
              <a:rPr lang="en-US"/>
              <a:t>Human Evaluation</a:t>
            </a:r>
          </a:p>
          <a:p>
            <a:pPr lvl="2"/>
            <a:r>
              <a:rPr lang="en-US"/>
              <a:t>Crowdsourcing (e.g., Amazon Mechanical Turk)</a:t>
            </a:r>
          </a:p>
          <a:p>
            <a:pPr lvl="2"/>
            <a:r>
              <a:rPr lang="en-US"/>
              <a:t>Expert Review</a:t>
            </a:r>
          </a:p>
          <a:p>
            <a:endParaRPr lang="en-US"/>
          </a:p>
          <a:p>
            <a:r>
              <a:rPr lang="en-US"/>
              <a:t>Iteration</a:t>
            </a:r>
          </a:p>
          <a:p>
            <a:pPr marL="0" indent="0">
              <a:buNone/>
            </a:pPr>
            <a:endParaRPr lang="en-US"/>
          </a:p>
        </p:txBody>
      </p:sp>
      <p:sp>
        <p:nvSpPr>
          <p:cNvPr id="4" name="Slide Number Placeholder 3">
            <a:extLst>
              <a:ext uri="{FF2B5EF4-FFF2-40B4-BE49-F238E27FC236}">
                <a16:creationId xmlns:a16="http://schemas.microsoft.com/office/drawing/2014/main" id="{F27CEB7F-3765-F601-8AF3-722ACFF1F54B}"/>
              </a:ext>
            </a:extLst>
          </p:cNvPr>
          <p:cNvSpPr>
            <a:spLocks noGrp="1"/>
          </p:cNvSpPr>
          <p:nvPr>
            <p:ph type="sldNum" sz="quarter" idx="12"/>
          </p:nvPr>
        </p:nvSpPr>
        <p:spPr/>
        <p:txBody>
          <a:bodyPr/>
          <a:lstStyle/>
          <a:p>
            <a:fld id="{EFED11C7-8F2B-4FDD-B1D8-6A3CB9D47A86}" type="slidenum">
              <a:rPr lang="en-US" smtClean="0"/>
              <a:t>28</a:t>
            </a:fld>
            <a:endParaRPr lang="en-US"/>
          </a:p>
        </p:txBody>
      </p:sp>
    </p:spTree>
    <p:extLst>
      <p:ext uri="{BB962C8B-B14F-4D97-AF65-F5344CB8AC3E}">
        <p14:creationId xmlns:p14="http://schemas.microsoft.com/office/powerpoint/2010/main" val="71433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9937-1F12-4593-A92F-59AAEC85D0D0}"/>
              </a:ext>
            </a:extLst>
          </p:cNvPr>
          <p:cNvSpPr>
            <a:spLocks noGrp="1"/>
          </p:cNvSpPr>
          <p:nvPr>
            <p:ph type="title"/>
          </p:nvPr>
        </p:nvSpPr>
        <p:spPr/>
        <p:txBody>
          <a:bodyPr/>
          <a:lstStyle/>
          <a:p>
            <a:pPr algn="ctr"/>
            <a:r>
              <a:rPr lang="en-US" b="1">
                <a:solidFill>
                  <a:schemeClr val="accent1"/>
                </a:solidFill>
              </a:rPr>
              <a:t>Task 3: Draft ideas a personalized GPT</a:t>
            </a:r>
          </a:p>
        </p:txBody>
      </p:sp>
      <p:sp>
        <p:nvSpPr>
          <p:cNvPr id="3" name="Content Placeholder 2">
            <a:extLst>
              <a:ext uri="{FF2B5EF4-FFF2-40B4-BE49-F238E27FC236}">
                <a16:creationId xmlns:a16="http://schemas.microsoft.com/office/drawing/2014/main" id="{9B9A1161-1D48-0F34-BFD7-491E4D463CB3}"/>
              </a:ext>
            </a:extLst>
          </p:cNvPr>
          <p:cNvSpPr>
            <a:spLocks noGrp="1"/>
          </p:cNvSpPr>
          <p:nvPr>
            <p:ph idx="1"/>
          </p:nvPr>
        </p:nvSpPr>
        <p:spPr>
          <a:xfrm>
            <a:off x="838200" y="1380147"/>
            <a:ext cx="10515600" cy="5341328"/>
          </a:xfrm>
        </p:spPr>
        <p:txBody>
          <a:bodyPr/>
          <a:lstStyle/>
          <a:p>
            <a:endParaRPr lang="en-US"/>
          </a:p>
          <a:p>
            <a:pPr marL="514350" indent="-514350">
              <a:buAutoNum type="arabicParenBoth"/>
            </a:pPr>
            <a:r>
              <a:rPr lang="en-US"/>
              <a:t>What tasks could you use ChatGPT for that could be useful.</a:t>
            </a:r>
          </a:p>
          <a:p>
            <a:pPr lvl="1">
              <a:buFontTx/>
              <a:buChar char="-"/>
            </a:pPr>
            <a:r>
              <a:rPr lang="en-US"/>
              <a:t>Generating content</a:t>
            </a:r>
          </a:p>
          <a:p>
            <a:pPr lvl="1">
              <a:buFontTx/>
              <a:buChar char="-"/>
            </a:pPr>
            <a:r>
              <a:rPr lang="en-US"/>
              <a:t>Synthesizing content</a:t>
            </a:r>
          </a:p>
          <a:p>
            <a:pPr lvl="1">
              <a:buFontTx/>
              <a:buChar char="-"/>
            </a:pPr>
            <a:r>
              <a:rPr lang="en-US"/>
              <a:t>Evaluating content</a:t>
            </a:r>
          </a:p>
          <a:p>
            <a:pPr lvl="1">
              <a:buFontTx/>
              <a:buChar char="-"/>
            </a:pPr>
            <a:endParaRPr lang="en-US"/>
          </a:p>
          <a:p>
            <a:pPr marL="514350" indent="-514350">
              <a:buAutoNum type="arabicParenBoth"/>
            </a:pPr>
            <a:r>
              <a:rPr lang="en-US"/>
              <a:t>What GPTs could you design to help your students engage in a specific topic?</a:t>
            </a:r>
          </a:p>
          <a:p>
            <a:pPr marL="457200" lvl="1" indent="0">
              <a:buNone/>
            </a:pPr>
            <a:r>
              <a:rPr lang="en-US"/>
              <a:t>- Not restricted to static question formats</a:t>
            </a:r>
          </a:p>
          <a:p>
            <a:pPr lvl="1">
              <a:buFontTx/>
              <a:buChar char="-"/>
            </a:pPr>
            <a:r>
              <a:rPr lang="en-US"/>
              <a:t>New classroom / assignment capability</a:t>
            </a:r>
          </a:p>
          <a:p>
            <a:pPr lvl="1">
              <a:buFontTx/>
              <a:buChar char="-"/>
            </a:pPr>
            <a:endParaRPr lang="en-US"/>
          </a:p>
          <a:p>
            <a:pPr marL="514350" indent="-514350">
              <a:buAutoNum type="arabicParenBoth"/>
            </a:pPr>
            <a:r>
              <a:rPr lang="en-US"/>
              <a:t>Some other interesting use case</a:t>
            </a:r>
          </a:p>
        </p:txBody>
      </p:sp>
      <p:sp>
        <p:nvSpPr>
          <p:cNvPr id="4" name="Slide Number Placeholder 3">
            <a:extLst>
              <a:ext uri="{FF2B5EF4-FFF2-40B4-BE49-F238E27FC236}">
                <a16:creationId xmlns:a16="http://schemas.microsoft.com/office/drawing/2014/main" id="{E26E45EC-D357-F637-FA35-381E9A61AE3B}"/>
              </a:ext>
            </a:extLst>
          </p:cNvPr>
          <p:cNvSpPr>
            <a:spLocks noGrp="1"/>
          </p:cNvSpPr>
          <p:nvPr>
            <p:ph type="sldNum" sz="quarter" idx="12"/>
          </p:nvPr>
        </p:nvSpPr>
        <p:spPr/>
        <p:txBody>
          <a:bodyPr/>
          <a:lstStyle/>
          <a:p>
            <a:fld id="{EFED11C7-8F2B-4FDD-B1D8-6A3CB9D47A86}" type="slidenum">
              <a:rPr lang="en-US" smtClean="0"/>
              <a:t>29</a:t>
            </a:fld>
            <a:endParaRPr lang="en-US"/>
          </a:p>
        </p:txBody>
      </p:sp>
    </p:spTree>
    <p:extLst>
      <p:ext uri="{BB962C8B-B14F-4D97-AF65-F5344CB8AC3E}">
        <p14:creationId xmlns:p14="http://schemas.microsoft.com/office/powerpoint/2010/main" val="31394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722D2-2846-587F-B3EB-7451F68F95D9}"/>
              </a:ext>
            </a:extLst>
          </p:cNvPr>
          <p:cNvSpPr>
            <a:spLocks noGrp="1"/>
          </p:cNvSpPr>
          <p:nvPr>
            <p:ph type="title"/>
          </p:nvPr>
        </p:nvSpPr>
        <p:spPr/>
        <p:txBody>
          <a:bodyPr/>
          <a:lstStyle/>
          <a:p>
            <a:pPr algn="ctr"/>
            <a:r>
              <a:rPr lang="en-US"/>
              <a:t>Objectives</a:t>
            </a:r>
          </a:p>
        </p:txBody>
      </p:sp>
      <p:sp>
        <p:nvSpPr>
          <p:cNvPr id="5" name="Content Placeholder 4">
            <a:extLst>
              <a:ext uri="{FF2B5EF4-FFF2-40B4-BE49-F238E27FC236}">
                <a16:creationId xmlns:a16="http://schemas.microsoft.com/office/drawing/2014/main" id="{519AC725-E2F3-3E22-154F-188B78727945}"/>
              </a:ext>
            </a:extLst>
          </p:cNvPr>
          <p:cNvSpPr>
            <a:spLocks noGrp="1"/>
          </p:cNvSpPr>
          <p:nvPr>
            <p:ph idx="1"/>
          </p:nvPr>
        </p:nvSpPr>
        <p:spPr/>
        <p:txBody>
          <a:bodyPr/>
          <a:lstStyle/>
          <a:p>
            <a:r>
              <a:rPr lang="en-US"/>
              <a:t>Understand the Fundamentals of ChatGPT and Its Operational Mechanisms</a:t>
            </a:r>
          </a:p>
          <a:p>
            <a:endParaRPr lang="en-US"/>
          </a:p>
          <a:p>
            <a:r>
              <a:rPr lang="en-US"/>
              <a:t>Master Effective Prompt Engineering for Educational Purposes</a:t>
            </a:r>
          </a:p>
          <a:p>
            <a:endParaRPr lang="en-US"/>
          </a:p>
          <a:p>
            <a:r>
              <a:rPr lang="en-US"/>
              <a:t>Explore and Evaluate Applications of ChatGPT in Medical Education</a:t>
            </a:r>
          </a:p>
        </p:txBody>
      </p:sp>
      <p:sp>
        <p:nvSpPr>
          <p:cNvPr id="2" name="Slide Number Placeholder 1">
            <a:extLst>
              <a:ext uri="{FF2B5EF4-FFF2-40B4-BE49-F238E27FC236}">
                <a16:creationId xmlns:a16="http://schemas.microsoft.com/office/drawing/2014/main" id="{B8A47106-3D8C-D2B2-B5C3-5FE09ED56101}"/>
              </a:ext>
            </a:extLst>
          </p:cNvPr>
          <p:cNvSpPr>
            <a:spLocks noGrp="1"/>
          </p:cNvSpPr>
          <p:nvPr>
            <p:ph type="sldNum" sz="quarter" idx="12"/>
          </p:nvPr>
        </p:nvSpPr>
        <p:spPr/>
        <p:txBody>
          <a:bodyPr/>
          <a:lstStyle/>
          <a:p>
            <a:fld id="{EFED11C7-8F2B-4FDD-B1D8-6A3CB9D47A86}" type="slidenum">
              <a:rPr lang="en-US" smtClean="0"/>
              <a:t>3</a:t>
            </a:fld>
            <a:endParaRPr lang="en-US"/>
          </a:p>
        </p:txBody>
      </p:sp>
    </p:spTree>
    <p:extLst>
      <p:ext uri="{BB962C8B-B14F-4D97-AF65-F5344CB8AC3E}">
        <p14:creationId xmlns:p14="http://schemas.microsoft.com/office/powerpoint/2010/main" val="253466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1EA2-81B9-B306-95A2-1C5F38482F4D}"/>
              </a:ext>
            </a:extLst>
          </p:cNvPr>
          <p:cNvSpPr>
            <a:spLocks noGrp="1"/>
          </p:cNvSpPr>
          <p:nvPr>
            <p:ph type="title"/>
          </p:nvPr>
        </p:nvSpPr>
        <p:spPr/>
        <p:txBody>
          <a:bodyPr/>
          <a:lstStyle/>
          <a:p>
            <a:pPr algn="ctr"/>
            <a:r>
              <a:rPr lang="en-US"/>
              <a:t>Task 3 Lessons Learned</a:t>
            </a:r>
          </a:p>
        </p:txBody>
      </p:sp>
      <p:sp>
        <p:nvSpPr>
          <p:cNvPr id="3" name="Content Placeholder 2">
            <a:extLst>
              <a:ext uri="{FF2B5EF4-FFF2-40B4-BE49-F238E27FC236}">
                <a16:creationId xmlns:a16="http://schemas.microsoft.com/office/drawing/2014/main" id="{A6FEF68A-6601-8997-1DA5-5455E97274A5}"/>
              </a:ext>
            </a:extLst>
          </p:cNvPr>
          <p:cNvSpPr>
            <a:spLocks noGrp="1"/>
          </p:cNvSpPr>
          <p:nvPr>
            <p:ph idx="1"/>
          </p:nvPr>
        </p:nvSpPr>
        <p:spPr/>
        <p:txBody>
          <a:bodyPr>
            <a:normAutofit/>
          </a:bodyPr>
          <a:lstStyle/>
          <a:p>
            <a:r>
              <a:rPr lang="en-US"/>
              <a:t>Empowerment</a:t>
            </a:r>
          </a:p>
          <a:p>
            <a:pPr lvl="1"/>
            <a:endParaRPr lang="en-US"/>
          </a:p>
          <a:p>
            <a:r>
              <a:rPr lang="en-US"/>
              <a:t>Creativity Unleashed</a:t>
            </a:r>
          </a:p>
          <a:p>
            <a:endParaRPr lang="en-US"/>
          </a:p>
          <a:p>
            <a:r>
              <a:rPr lang="en-US"/>
              <a:t>Flexibility</a:t>
            </a:r>
          </a:p>
          <a:p>
            <a:endParaRPr lang="en-US"/>
          </a:p>
          <a:p>
            <a:r>
              <a:rPr lang="en-US"/>
              <a:t>Collaborative Potential</a:t>
            </a:r>
          </a:p>
          <a:p>
            <a:pPr lvl="1"/>
            <a:endParaRPr lang="en-US"/>
          </a:p>
          <a:p>
            <a:pPr marL="0" indent="0">
              <a:buNone/>
            </a:pPr>
            <a:endParaRPr lang="en-US"/>
          </a:p>
        </p:txBody>
      </p:sp>
      <p:sp>
        <p:nvSpPr>
          <p:cNvPr id="4" name="Slide Number Placeholder 3">
            <a:extLst>
              <a:ext uri="{FF2B5EF4-FFF2-40B4-BE49-F238E27FC236}">
                <a16:creationId xmlns:a16="http://schemas.microsoft.com/office/drawing/2014/main" id="{A884ED9F-9FB8-47EC-02CD-2DBF6769D07B}"/>
              </a:ext>
            </a:extLst>
          </p:cNvPr>
          <p:cNvSpPr>
            <a:spLocks noGrp="1"/>
          </p:cNvSpPr>
          <p:nvPr>
            <p:ph type="sldNum" sz="quarter" idx="12"/>
          </p:nvPr>
        </p:nvSpPr>
        <p:spPr/>
        <p:txBody>
          <a:bodyPr/>
          <a:lstStyle/>
          <a:p>
            <a:fld id="{EFED11C7-8F2B-4FDD-B1D8-6A3CB9D47A86}" type="slidenum">
              <a:rPr lang="en-US" smtClean="0"/>
              <a:t>30</a:t>
            </a:fld>
            <a:endParaRPr lang="en-US"/>
          </a:p>
        </p:txBody>
      </p:sp>
    </p:spTree>
    <p:extLst>
      <p:ext uri="{BB962C8B-B14F-4D97-AF65-F5344CB8AC3E}">
        <p14:creationId xmlns:p14="http://schemas.microsoft.com/office/powerpoint/2010/main" val="331328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3FBC4FB-EB54-A029-D094-AB1D7319B462}"/>
              </a:ext>
            </a:extLst>
          </p:cNvPr>
          <p:cNvPicPr>
            <a:picLocks noChangeAspect="1"/>
          </p:cNvPicPr>
          <p:nvPr/>
        </p:nvPicPr>
        <p:blipFill>
          <a:blip r:embed="rId2"/>
          <a:stretch>
            <a:fillRect/>
          </a:stretch>
        </p:blipFill>
        <p:spPr>
          <a:xfrm>
            <a:off x="6095999" y="3598083"/>
            <a:ext cx="5761443" cy="3123391"/>
          </a:xfrm>
          <a:prstGeom prst="rect">
            <a:avLst/>
          </a:prstGeom>
        </p:spPr>
      </p:pic>
      <p:sp>
        <p:nvSpPr>
          <p:cNvPr id="2" name="Slide Number Placeholder 1">
            <a:extLst>
              <a:ext uri="{FF2B5EF4-FFF2-40B4-BE49-F238E27FC236}">
                <a16:creationId xmlns:a16="http://schemas.microsoft.com/office/drawing/2014/main" id="{23093C9A-FE89-1E59-DC54-758AF5218041}"/>
              </a:ext>
            </a:extLst>
          </p:cNvPr>
          <p:cNvSpPr>
            <a:spLocks noGrp="1"/>
          </p:cNvSpPr>
          <p:nvPr>
            <p:ph type="sldNum" sz="quarter" idx="12"/>
          </p:nvPr>
        </p:nvSpPr>
        <p:spPr/>
        <p:txBody>
          <a:bodyPr/>
          <a:lstStyle/>
          <a:p>
            <a:fld id="{EFED11C7-8F2B-4FDD-B1D8-6A3CB9D47A86}" type="slidenum">
              <a:rPr lang="en-US" smtClean="0"/>
              <a:t>31</a:t>
            </a:fld>
            <a:endParaRPr lang="en-US"/>
          </a:p>
        </p:txBody>
      </p:sp>
      <p:pic>
        <p:nvPicPr>
          <p:cNvPr id="4" name="Picture 3">
            <a:extLst>
              <a:ext uri="{FF2B5EF4-FFF2-40B4-BE49-F238E27FC236}">
                <a16:creationId xmlns:a16="http://schemas.microsoft.com/office/drawing/2014/main" id="{A419A332-9321-81B2-DE70-6A25C1E82496}"/>
              </a:ext>
            </a:extLst>
          </p:cNvPr>
          <p:cNvPicPr>
            <a:picLocks noChangeAspect="1"/>
          </p:cNvPicPr>
          <p:nvPr/>
        </p:nvPicPr>
        <p:blipFill>
          <a:blip r:embed="rId3"/>
          <a:stretch>
            <a:fillRect/>
          </a:stretch>
        </p:blipFill>
        <p:spPr>
          <a:xfrm>
            <a:off x="0" y="0"/>
            <a:ext cx="5723616" cy="3153508"/>
          </a:xfrm>
          <a:prstGeom prst="rect">
            <a:avLst/>
          </a:prstGeom>
        </p:spPr>
      </p:pic>
      <p:pic>
        <p:nvPicPr>
          <p:cNvPr id="8" name="Picture 7">
            <a:extLst>
              <a:ext uri="{FF2B5EF4-FFF2-40B4-BE49-F238E27FC236}">
                <a16:creationId xmlns:a16="http://schemas.microsoft.com/office/drawing/2014/main" id="{6A0E9064-E974-A6A4-CD4E-11601E007FDD}"/>
              </a:ext>
            </a:extLst>
          </p:cNvPr>
          <p:cNvPicPr>
            <a:picLocks noChangeAspect="1"/>
          </p:cNvPicPr>
          <p:nvPr/>
        </p:nvPicPr>
        <p:blipFill>
          <a:blip r:embed="rId4"/>
          <a:stretch>
            <a:fillRect/>
          </a:stretch>
        </p:blipFill>
        <p:spPr>
          <a:xfrm>
            <a:off x="5834063" y="0"/>
            <a:ext cx="5773587" cy="3153508"/>
          </a:xfrm>
          <a:prstGeom prst="rect">
            <a:avLst/>
          </a:prstGeom>
        </p:spPr>
      </p:pic>
      <p:pic>
        <p:nvPicPr>
          <p:cNvPr id="12" name="Picture 11">
            <a:extLst>
              <a:ext uri="{FF2B5EF4-FFF2-40B4-BE49-F238E27FC236}">
                <a16:creationId xmlns:a16="http://schemas.microsoft.com/office/drawing/2014/main" id="{72B38965-41C0-D404-DAA0-4743D7867236}"/>
              </a:ext>
            </a:extLst>
          </p:cNvPr>
          <p:cNvPicPr>
            <a:picLocks noChangeAspect="1"/>
          </p:cNvPicPr>
          <p:nvPr/>
        </p:nvPicPr>
        <p:blipFill>
          <a:blip r:embed="rId5"/>
          <a:stretch>
            <a:fillRect/>
          </a:stretch>
        </p:blipFill>
        <p:spPr>
          <a:xfrm>
            <a:off x="0" y="3598083"/>
            <a:ext cx="5935969" cy="3259917"/>
          </a:xfrm>
          <a:prstGeom prst="rect">
            <a:avLst/>
          </a:prstGeom>
        </p:spPr>
      </p:pic>
      <p:sp>
        <p:nvSpPr>
          <p:cNvPr id="13" name="Circle: Hollow 12">
            <a:extLst>
              <a:ext uri="{FF2B5EF4-FFF2-40B4-BE49-F238E27FC236}">
                <a16:creationId xmlns:a16="http://schemas.microsoft.com/office/drawing/2014/main" id="{7023D451-081A-599D-D58C-480678C417A8}"/>
              </a:ext>
            </a:extLst>
          </p:cNvPr>
          <p:cNvSpPr/>
          <p:nvPr/>
        </p:nvSpPr>
        <p:spPr>
          <a:xfrm>
            <a:off x="2967984" y="3950677"/>
            <a:ext cx="3016923" cy="1184031"/>
          </a:xfrm>
          <a:prstGeom prst="donut">
            <a:avLst>
              <a:gd name="adj" fmla="val 915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9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97520F-5B12-22AB-2E97-9EFA2024608D}"/>
              </a:ext>
            </a:extLst>
          </p:cNvPr>
          <p:cNvSpPr>
            <a:spLocks noGrp="1"/>
          </p:cNvSpPr>
          <p:nvPr>
            <p:ph type="sldNum" sz="quarter" idx="12"/>
          </p:nvPr>
        </p:nvSpPr>
        <p:spPr/>
        <p:txBody>
          <a:bodyPr/>
          <a:lstStyle/>
          <a:p>
            <a:fld id="{EFED11C7-8F2B-4FDD-B1D8-6A3CB9D47A86}" type="slidenum">
              <a:rPr lang="en-US" smtClean="0"/>
              <a:t>32</a:t>
            </a:fld>
            <a:endParaRPr lang="en-US"/>
          </a:p>
        </p:txBody>
      </p:sp>
      <p:pic>
        <p:nvPicPr>
          <p:cNvPr id="4" name="Picture 3">
            <a:extLst>
              <a:ext uri="{FF2B5EF4-FFF2-40B4-BE49-F238E27FC236}">
                <a16:creationId xmlns:a16="http://schemas.microsoft.com/office/drawing/2014/main" id="{7561AF88-7454-13CE-7FC5-686F77A6101A}"/>
              </a:ext>
            </a:extLst>
          </p:cNvPr>
          <p:cNvPicPr>
            <a:picLocks noChangeAspect="1"/>
          </p:cNvPicPr>
          <p:nvPr/>
        </p:nvPicPr>
        <p:blipFill>
          <a:blip r:embed="rId2"/>
          <a:stretch>
            <a:fillRect/>
          </a:stretch>
        </p:blipFill>
        <p:spPr>
          <a:xfrm>
            <a:off x="3390848" y="0"/>
            <a:ext cx="5410303" cy="6858000"/>
          </a:xfrm>
          <a:prstGeom prst="rect">
            <a:avLst/>
          </a:prstGeom>
        </p:spPr>
      </p:pic>
    </p:spTree>
    <p:extLst>
      <p:ext uri="{BB962C8B-B14F-4D97-AF65-F5344CB8AC3E}">
        <p14:creationId xmlns:p14="http://schemas.microsoft.com/office/powerpoint/2010/main" val="1405949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DBD03-367D-98AB-5103-F4EB0BAF85BA}"/>
              </a:ext>
            </a:extLst>
          </p:cNvPr>
          <p:cNvSpPr>
            <a:spLocks noGrp="1"/>
          </p:cNvSpPr>
          <p:nvPr>
            <p:ph type="sldNum" sz="quarter" idx="12"/>
          </p:nvPr>
        </p:nvSpPr>
        <p:spPr/>
        <p:txBody>
          <a:bodyPr/>
          <a:lstStyle/>
          <a:p>
            <a:fld id="{EFED11C7-8F2B-4FDD-B1D8-6A3CB9D47A86}" type="slidenum">
              <a:rPr lang="en-US" smtClean="0"/>
              <a:t>33</a:t>
            </a:fld>
            <a:endParaRPr lang="en-US"/>
          </a:p>
        </p:txBody>
      </p:sp>
      <p:sp>
        <p:nvSpPr>
          <p:cNvPr id="3" name="TextBox 2">
            <a:extLst>
              <a:ext uri="{FF2B5EF4-FFF2-40B4-BE49-F238E27FC236}">
                <a16:creationId xmlns:a16="http://schemas.microsoft.com/office/drawing/2014/main" id="{C30561A8-8512-5BF0-0403-33783C63F1D0}"/>
              </a:ext>
            </a:extLst>
          </p:cNvPr>
          <p:cNvSpPr txBox="1"/>
          <p:nvPr/>
        </p:nvSpPr>
        <p:spPr>
          <a:xfrm>
            <a:off x="0" y="0"/>
            <a:ext cx="12192000" cy="6740307"/>
          </a:xfrm>
          <a:prstGeom prst="rect">
            <a:avLst/>
          </a:prstGeom>
          <a:noFill/>
        </p:spPr>
        <p:txBody>
          <a:bodyPr wrap="square" rtlCol="0">
            <a:spAutoFit/>
          </a:bodyPr>
          <a:lstStyle/>
          <a:p>
            <a:pPr algn="l"/>
            <a:r>
              <a:rPr lang="en-US" b="0" i="0">
                <a:solidFill>
                  <a:srgbClr val="0D0D0D"/>
                </a:solidFill>
                <a:effectLst/>
                <a:latin typeface="Söhne"/>
              </a:rPr>
              <a:t>Based on the document's detailed exploration of clinical reasoning assessment methods, a suitable short-answer or essay question that requires a deeper level of understanding could be:</a:t>
            </a:r>
          </a:p>
          <a:p>
            <a:pPr algn="l"/>
            <a:endParaRPr lang="en-US" b="0" i="0">
              <a:solidFill>
                <a:srgbClr val="0D0D0D"/>
              </a:solidFill>
              <a:effectLst/>
              <a:latin typeface="Söhne"/>
            </a:endParaRPr>
          </a:p>
          <a:p>
            <a:pPr algn="l"/>
            <a:r>
              <a:rPr lang="en-US" b="1" i="0">
                <a:solidFill>
                  <a:srgbClr val="0D0D0D"/>
                </a:solidFill>
                <a:effectLst/>
                <a:latin typeface="Söhne"/>
              </a:rPr>
              <a:t>Essay Question:</a:t>
            </a:r>
            <a:endParaRPr lang="en-US" b="0" i="0">
              <a:solidFill>
                <a:srgbClr val="0D0D0D"/>
              </a:solidFill>
              <a:effectLst/>
              <a:latin typeface="Söhne"/>
            </a:endParaRPr>
          </a:p>
          <a:p>
            <a:pPr algn="l"/>
            <a:r>
              <a:rPr lang="en-US" b="0" i="0">
                <a:solidFill>
                  <a:srgbClr val="0D0D0D"/>
                </a:solidFill>
                <a:effectLst/>
                <a:latin typeface="Söhne"/>
              </a:rPr>
              <a:t>"Daniel, </a:t>
            </a:r>
            <a:r>
              <a:rPr lang="en-US" b="0" i="0" err="1">
                <a:solidFill>
                  <a:srgbClr val="0D0D0D"/>
                </a:solidFill>
                <a:effectLst/>
                <a:latin typeface="Söhne"/>
              </a:rPr>
              <a:t>Rencic</a:t>
            </a:r>
            <a:r>
              <a:rPr lang="en-US" b="0" i="0">
                <a:solidFill>
                  <a:srgbClr val="0D0D0D"/>
                </a:solidFill>
                <a:effectLst/>
                <a:latin typeface="Söhne"/>
              </a:rPr>
              <a:t>, </a:t>
            </a:r>
            <a:r>
              <a:rPr lang="en-US" b="0" i="0" err="1">
                <a:solidFill>
                  <a:srgbClr val="0D0D0D"/>
                </a:solidFill>
                <a:effectLst/>
                <a:latin typeface="Söhne"/>
              </a:rPr>
              <a:t>Durning</a:t>
            </a:r>
            <a:r>
              <a:rPr lang="en-US" b="0" i="0">
                <a:solidFill>
                  <a:srgbClr val="0D0D0D"/>
                </a:solidFill>
                <a:effectLst/>
                <a:latin typeface="Söhne"/>
              </a:rPr>
              <a:t>, et al. (2019) provide a comprehensive overview of clinical reasoning assessment methods, categorizing them into non-workplace-based assessments, assessments in simulated clinical environments, and workplace-based assessments. Reflect on the significance of choosing the appropriate assessment method for evaluating clinical reasoning skills in medical education. In your response, discuss the advantages and disadvantages of employing workplace-based assessments (WBAs) versus non-workplace-based assessments for evaluating clinical reasoning skills. Additionally, propose strategies that medical educators could implement to enhance the reliability and validity of clinical reasoning assessments, taking into consideration the challenges associated with each method.“</a:t>
            </a:r>
          </a:p>
          <a:p>
            <a:pPr algn="l"/>
            <a:endParaRPr lang="en-US">
              <a:solidFill>
                <a:srgbClr val="0D0D0D"/>
              </a:solidFill>
              <a:latin typeface="Söhne"/>
            </a:endParaRPr>
          </a:p>
          <a:p>
            <a:pPr algn="l"/>
            <a:r>
              <a:rPr lang="en-US" b="1" i="0">
                <a:solidFill>
                  <a:srgbClr val="0D0D0D"/>
                </a:solidFill>
                <a:effectLst/>
                <a:latin typeface="Söhne"/>
              </a:rPr>
              <a:t>Guidance for Respondents:</a:t>
            </a:r>
            <a:endParaRPr lang="en-US" b="0" i="0">
              <a:solidFill>
                <a:srgbClr val="0D0D0D"/>
              </a:solidFill>
              <a:effectLst/>
              <a:latin typeface="Söhne"/>
            </a:endParaRPr>
          </a:p>
          <a:p>
            <a:pPr algn="l">
              <a:buFont typeface="Arial" panose="020B0604020202020204" pitchFamily="34" charset="0"/>
              <a:buChar char="•"/>
            </a:pPr>
            <a:r>
              <a:rPr lang="en-US" b="0" i="0">
                <a:solidFill>
                  <a:srgbClr val="0D0D0D"/>
                </a:solidFill>
                <a:effectLst/>
                <a:latin typeface="Söhne"/>
              </a:rPr>
              <a:t>Outline the definitions of workplace-based assessments (WBAs) and non-workplace-based assessments as presented in the document.</a:t>
            </a:r>
          </a:p>
          <a:p>
            <a:pPr algn="l">
              <a:buFont typeface="Arial" panose="020B0604020202020204" pitchFamily="34" charset="0"/>
              <a:buChar char="•"/>
            </a:pPr>
            <a:r>
              <a:rPr lang="en-US" b="0" i="0">
                <a:solidFill>
                  <a:srgbClr val="0D0D0D"/>
                </a:solidFill>
                <a:effectLst/>
                <a:latin typeface="Söhne"/>
              </a:rPr>
              <a:t>Compare and contrast the advantages and disadvantages of WBAs and non-workplace-based assessments, particularly in the context of assessing clinical reasoning skills.</a:t>
            </a:r>
          </a:p>
          <a:p>
            <a:pPr algn="l">
              <a:buFont typeface="Arial" panose="020B0604020202020204" pitchFamily="34" charset="0"/>
              <a:buChar char="•"/>
            </a:pPr>
            <a:r>
              <a:rPr lang="en-US" b="0" i="0">
                <a:solidFill>
                  <a:srgbClr val="0D0D0D"/>
                </a:solidFill>
                <a:effectLst/>
                <a:latin typeface="Söhne"/>
              </a:rPr>
              <a:t>Suggest practical strategies for medical educators to address the challenges associated with each assessment method, focusing on improving the reliability and validity of the assessments.</a:t>
            </a:r>
          </a:p>
          <a:p>
            <a:pPr algn="l">
              <a:buFont typeface="Arial" panose="020B0604020202020204" pitchFamily="34" charset="0"/>
              <a:buChar char="•"/>
            </a:pPr>
            <a:r>
              <a:rPr lang="en-US" b="0" i="0">
                <a:solidFill>
                  <a:srgbClr val="0D0D0D"/>
                </a:solidFill>
                <a:effectLst/>
                <a:latin typeface="Söhne"/>
              </a:rPr>
              <a:t>Reflect on the implications of the choice of assessment method on the development of clinical reasoning competence among medical students and residents.</a:t>
            </a:r>
          </a:p>
          <a:p>
            <a:pPr algn="l">
              <a:buFont typeface="Arial" panose="020B0604020202020204" pitchFamily="34" charset="0"/>
              <a:buChar char="•"/>
            </a:pPr>
            <a:endParaRPr lang="en-US" b="0" i="0">
              <a:solidFill>
                <a:srgbClr val="0D0D0D"/>
              </a:solidFill>
              <a:effectLst/>
              <a:latin typeface="Söhne"/>
            </a:endParaRPr>
          </a:p>
          <a:p>
            <a:pPr algn="l"/>
            <a:r>
              <a:rPr lang="en-US" b="0" i="0">
                <a:solidFill>
                  <a:srgbClr val="0D0D0D"/>
                </a:solidFill>
                <a:effectLst/>
                <a:latin typeface="Söhne"/>
              </a:rPr>
              <a:t>This question encourages students to critically analyze the document's content, understand the complexities of clinical reasoning assessment in medical education, and propose thoughtful solutions to existing challenges.</a:t>
            </a:r>
            <a:endParaRPr lang="en-US"/>
          </a:p>
        </p:txBody>
      </p:sp>
    </p:spTree>
    <p:extLst>
      <p:ext uri="{BB962C8B-B14F-4D97-AF65-F5344CB8AC3E}">
        <p14:creationId xmlns:p14="http://schemas.microsoft.com/office/powerpoint/2010/main" val="25329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Perspectives</a:t>
            </a:r>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Precision education</a:t>
            </a:r>
          </a:p>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Multimodal content generation and simulation</a:t>
            </a:r>
          </a:p>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AI as a member of a healthcare team</a:t>
            </a:r>
          </a:p>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AI Curricula for ethics, governance, data security and privacy</a:t>
            </a:r>
          </a:p>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Democratization of medical education and AI for global health training</a:t>
            </a:r>
          </a:p>
          <a:p>
            <a:pPr marL="0" marR="0">
              <a:lnSpc>
                <a:spcPct val="107000"/>
              </a:lnSpc>
              <a:spcBef>
                <a:spcPts val="0"/>
              </a:spcBef>
              <a:spcAft>
                <a:spcPts val="800"/>
              </a:spcAft>
            </a:pPr>
            <a:r>
              <a:rPr lang="en-US" sz="3200">
                <a:effectLst/>
                <a:latin typeface="Calibri" panose="020F0502020204030204" pitchFamily="34" charset="0"/>
                <a:ea typeface="Calibri" panose="020F0502020204030204" pitchFamily="34" charset="0"/>
                <a:cs typeface="Times New Roman" panose="02020603050405020304" pitchFamily="18" charset="0"/>
              </a:rPr>
              <a:t>Research acceleration and enhanced multidisciplinary approaches</a:t>
            </a:r>
          </a:p>
          <a:p>
            <a:pPr marL="0" indent="0">
              <a:buNone/>
            </a:pPr>
            <a:endParaRPr/>
          </a:p>
        </p:txBody>
      </p:sp>
      <p:sp>
        <p:nvSpPr>
          <p:cNvPr id="4" name="Slide Number Placeholder 3">
            <a:extLst>
              <a:ext uri="{FF2B5EF4-FFF2-40B4-BE49-F238E27FC236}">
                <a16:creationId xmlns:a16="http://schemas.microsoft.com/office/drawing/2014/main" id="{87BDE747-33A1-43C2-F1B5-060A515B28E4}"/>
              </a:ext>
            </a:extLst>
          </p:cNvPr>
          <p:cNvSpPr>
            <a:spLocks noGrp="1"/>
          </p:cNvSpPr>
          <p:nvPr>
            <p:ph type="sldNum" sz="quarter" idx="12"/>
          </p:nvPr>
        </p:nvSpPr>
        <p:spPr/>
        <p:txBody>
          <a:bodyPr/>
          <a:lstStyle/>
          <a:p>
            <a:fld id="{C1FF6DA9-008F-8B48-92A6-B652298478BF}"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Q&amp;A</a:t>
            </a:r>
          </a:p>
        </p:txBody>
      </p:sp>
      <p:sp>
        <p:nvSpPr>
          <p:cNvPr id="3" name="Content Placeholder 2"/>
          <p:cNvSpPr>
            <a:spLocks noGrp="1"/>
          </p:cNvSpPr>
          <p:nvPr>
            <p:ph idx="1"/>
          </p:nvPr>
        </p:nvSpPr>
        <p:spPr/>
        <p:txBody>
          <a:bodyPr/>
          <a:lstStyle/>
          <a:p>
            <a:pPr marL="0" indent="0">
              <a:buNone/>
            </a:pPr>
            <a:r>
              <a:rPr lang="en-US"/>
              <a:t>The age of AI has begun and the pace of change in medical education and practice will be steep.</a:t>
            </a:r>
          </a:p>
          <a:p>
            <a:pPr marL="0" indent="0">
              <a:buNone/>
            </a:pPr>
            <a:endParaRPr lang="en-US"/>
          </a:p>
          <a:p>
            <a:r>
              <a:rPr lang="en-US"/>
              <a:t>What are the new skills physicians need? </a:t>
            </a:r>
          </a:p>
          <a:p>
            <a:r>
              <a:rPr lang="en-US"/>
              <a:t>What does expertise look like in the age of AI?</a:t>
            </a:r>
          </a:p>
          <a:p>
            <a:r>
              <a:rPr lang="en-US"/>
              <a:t>How do we prepare for the challenges?</a:t>
            </a:r>
          </a:p>
          <a:p>
            <a:r>
              <a:rPr lang="en-US"/>
              <a:t>Where do we begin?</a:t>
            </a:r>
            <a:endParaRPr/>
          </a:p>
        </p:txBody>
      </p:sp>
      <p:sp>
        <p:nvSpPr>
          <p:cNvPr id="4" name="Slide Number Placeholder 3">
            <a:extLst>
              <a:ext uri="{FF2B5EF4-FFF2-40B4-BE49-F238E27FC236}">
                <a16:creationId xmlns:a16="http://schemas.microsoft.com/office/drawing/2014/main" id="{36CCD78C-C6F9-7C4B-84AA-1736FDFE30F2}"/>
              </a:ext>
            </a:extLst>
          </p:cNvPr>
          <p:cNvSpPr>
            <a:spLocks noGrp="1"/>
          </p:cNvSpPr>
          <p:nvPr>
            <p:ph type="sldNum" sz="quarter" idx="12"/>
          </p:nvPr>
        </p:nvSpPr>
        <p:spPr/>
        <p:txBody>
          <a:bodyPr/>
          <a:lstStyle/>
          <a:p>
            <a:fld id="{C1FF6DA9-008F-8B48-92A6-B652298478BF}"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C037-91D9-DC5F-61A8-751CCEB7A545}"/>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C089C306-0621-537E-F6A3-A2CD702DC747}"/>
              </a:ext>
            </a:extLst>
          </p:cNvPr>
          <p:cNvSpPr>
            <a:spLocks noGrp="1"/>
          </p:cNvSpPr>
          <p:nvPr>
            <p:ph idx="1"/>
          </p:nvPr>
        </p:nvSpPr>
        <p:spPr>
          <a:xfrm>
            <a:off x="838200" y="1368424"/>
            <a:ext cx="6840416" cy="5489575"/>
          </a:xfrm>
        </p:spPr>
        <p:txBody>
          <a:bodyPr>
            <a:normAutofit/>
          </a:bodyPr>
          <a:lstStyle/>
          <a:p>
            <a:pPr marL="0" indent="0">
              <a:buNone/>
            </a:pPr>
            <a:r>
              <a:rPr lang="en-US" b="1">
                <a:highlight>
                  <a:srgbClr val="00FFFF"/>
                </a:highlight>
              </a:rPr>
              <a:t>Please provide us with feedback </a:t>
            </a:r>
            <a:r>
              <a:rPr lang="en-US" b="1">
                <a:highlight>
                  <a:srgbClr val="00FFFF"/>
                </a:highlight>
                <a:sym typeface="Wingdings" panose="05000000000000000000" pitchFamily="2" charset="2"/>
              </a:rPr>
              <a:t> </a:t>
            </a:r>
            <a:endParaRPr lang="en-US" b="1">
              <a:highlight>
                <a:srgbClr val="00FFFF"/>
              </a:highlight>
            </a:endParaRPr>
          </a:p>
          <a:p>
            <a:endParaRPr lang="en-US"/>
          </a:p>
          <a:p>
            <a:endParaRPr lang="en-US"/>
          </a:p>
          <a:p>
            <a:pPr marL="0" indent="0" algn="ctr">
              <a:buNone/>
            </a:pPr>
            <a:r>
              <a:rPr lang="en-US"/>
              <a:t>Please share the materials with interested colleagues. We will be updating the materials over the next few months as we continue to give the workshop.</a:t>
            </a:r>
          </a:p>
          <a:p>
            <a:pPr marL="0" indent="0" algn="ctr">
              <a:buNone/>
            </a:pPr>
            <a:endParaRPr lang="en-US"/>
          </a:p>
          <a:p>
            <a:pPr marL="0" indent="0" algn="ctr">
              <a:buNone/>
            </a:pPr>
            <a:r>
              <a:rPr lang="en-US"/>
              <a:t>Email: </a:t>
            </a:r>
            <a:r>
              <a:rPr lang="en-US">
                <a:hlinkClick r:id="rId2"/>
              </a:rPr>
              <a:t>CRunyon@nbme.org</a:t>
            </a:r>
            <a:r>
              <a:rPr lang="en-US"/>
              <a:t> </a:t>
            </a:r>
          </a:p>
        </p:txBody>
      </p:sp>
      <p:sp>
        <p:nvSpPr>
          <p:cNvPr id="4" name="Slide Number Placeholder 3">
            <a:extLst>
              <a:ext uri="{FF2B5EF4-FFF2-40B4-BE49-F238E27FC236}">
                <a16:creationId xmlns:a16="http://schemas.microsoft.com/office/drawing/2014/main" id="{0E1F9CEE-A0D2-C5C8-03CA-513727454683}"/>
              </a:ext>
            </a:extLst>
          </p:cNvPr>
          <p:cNvSpPr>
            <a:spLocks noGrp="1"/>
          </p:cNvSpPr>
          <p:nvPr>
            <p:ph type="sldNum" sz="quarter" idx="12"/>
          </p:nvPr>
        </p:nvSpPr>
        <p:spPr/>
        <p:txBody>
          <a:bodyPr/>
          <a:lstStyle/>
          <a:p>
            <a:fld id="{EFED11C7-8F2B-4FDD-B1D8-6A3CB9D47A86}" type="slidenum">
              <a:rPr lang="en-US" smtClean="0"/>
              <a:t>36</a:t>
            </a:fld>
            <a:endParaRPr lang="en-US"/>
          </a:p>
        </p:txBody>
      </p:sp>
      <p:pic>
        <p:nvPicPr>
          <p:cNvPr id="6" name="Picture 5">
            <a:extLst>
              <a:ext uri="{FF2B5EF4-FFF2-40B4-BE49-F238E27FC236}">
                <a16:creationId xmlns:a16="http://schemas.microsoft.com/office/drawing/2014/main" id="{10EFBD10-4263-5994-27C5-3998A22567C8}"/>
              </a:ext>
            </a:extLst>
          </p:cNvPr>
          <p:cNvPicPr>
            <a:picLocks noChangeAspect="1"/>
          </p:cNvPicPr>
          <p:nvPr/>
        </p:nvPicPr>
        <p:blipFill>
          <a:blip r:embed="rId3"/>
          <a:stretch>
            <a:fillRect/>
          </a:stretch>
        </p:blipFill>
        <p:spPr>
          <a:xfrm>
            <a:off x="7524750" y="0"/>
            <a:ext cx="4667250" cy="4667250"/>
          </a:xfrm>
          <a:prstGeom prst="rect">
            <a:avLst/>
          </a:prstGeom>
        </p:spPr>
      </p:pic>
    </p:spTree>
    <p:extLst>
      <p:ext uri="{BB962C8B-B14F-4D97-AF65-F5344CB8AC3E}">
        <p14:creationId xmlns:p14="http://schemas.microsoft.com/office/powerpoint/2010/main" val="119096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7FE0-944C-8308-7C7A-3BAA1DA619A4}"/>
              </a:ext>
            </a:extLst>
          </p:cNvPr>
          <p:cNvSpPr>
            <a:spLocks noGrp="1"/>
          </p:cNvSpPr>
          <p:nvPr>
            <p:ph type="title"/>
          </p:nvPr>
        </p:nvSpPr>
        <p:spPr/>
        <p:txBody>
          <a:bodyPr/>
          <a:lstStyle/>
          <a:p>
            <a:pPr algn="ctr"/>
            <a:r>
              <a:rPr lang="en-US"/>
              <a:t>What is ChatGPT?</a:t>
            </a:r>
          </a:p>
        </p:txBody>
      </p:sp>
      <p:sp>
        <p:nvSpPr>
          <p:cNvPr id="4" name="Slide Number Placeholder 3">
            <a:extLst>
              <a:ext uri="{FF2B5EF4-FFF2-40B4-BE49-F238E27FC236}">
                <a16:creationId xmlns:a16="http://schemas.microsoft.com/office/drawing/2014/main" id="{6B73C2D3-CE65-C318-A840-02C0F83D5A1B}"/>
              </a:ext>
            </a:extLst>
          </p:cNvPr>
          <p:cNvSpPr>
            <a:spLocks noGrp="1"/>
          </p:cNvSpPr>
          <p:nvPr>
            <p:ph type="sldNum" sz="quarter" idx="12"/>
          </p:nvPr>
        </p:nvSpPr>
        <p:spPr/>
        <p:txBody>
          <a:bodyPr/>
          <a:lstStyle/>
          <a:p>
            <a:fld id="{EFED11C7-8F2B-4FDD-B1D8-6A3CB9D47A86}" type="slidenum">
              <a:rPr lang="en-US" smtClean="0"/>
              <a:t>4</a:t>
            </a:fld>
            <a:endParaRPr lang="en-US"/>
          </a:p>
        </p:txBody>
      </p:sp>
      <p:pic>
        <p:nvPicPr>
          <p:cNvPr id="7" name="Picture 6">
            <a:extLst>
              <a:ext uri="{FF2B5EF4-FFF2-40B4-BE49-F238E27FC236}">
                <a16:creationId xmlns:a16="http://schemas.microsoft.com/office/drawing/2014/main" id="{75C847F8-744A-A8D5-2795-912613E86BE0}"/>
              </a:ext>
            </a:extLst>
          </p:cNvPr>
          <p:cNvPicPr>
            <a:picLocks noChangeAspect="1"/>
          </p:cNvPicPr>
          <p:nvPr/>
        </p:nvPicPr>
        <p:blipFill>
          <a:blip r:embed="rId3"/>
          <a:stretch>
            <a:fillRect/>
          </a:stretch>
        </p:blipFill>
        <p:spPr>
          <a:xfrm>
            <a:off x="456785" y="1261766"/>
            <a:ext cx="8206992" cy="5405734"/>
          </a:xfrm>
          <a:prstGeom prst="rect">
            <a:avLst/>
          </a:prstGeom>
        </p:spPr>
      </p:pic>
      <p:sp>
        <p:nvSpPr>
          <p:cNvPr id="8" name="TextBox 7">
            <a:extLst>
              <a:ext uri="{FF2B5EF4-FFF2-40B4-BE49-F238E27FC236}">
                <a16:creationId xmlns:a16="http://schemas.microsoft.com/office/drawing/2014/main" id="{C6666C2D-6AA4-F398-B3B2-8C2E187DBC60}"/>
              </a:ext>
            </a:extLst>
          </p:cNvPr>
          <p:cNvSpPr txBox="1"/>
          <p:nvPr/>
        </p:nvSpPr>
        <p:spPr>
          <a:xfrm>
            <a:off x="8357493" y="2379583"/>
            <a:ext cx="3483326" cy="3170099"/>
          </a:xfrm>
          <a:prstGeom prst="rect">
            <a:avLst/>
          </a:prstGeom>
          <a:noFill/>
        </p:spPr>
        <p:txBody>
          <a:bodyPr wrap="none" lIns="91440" tIns="45720" rIns="91440" bIns="45720" rtlCol="0" anchor="t">
            <a:spAutoFit/>
          </a:bodyPr>
          <a:lstStyle/>
          <a:p>
            <a:r>
              <a:rPr lang="en-US" sz="2000"/>
              <a:t>AI = Artificial Intelligence</a:t>
            </a:r>
          </a:p>
          <a:p>
            <a:endParaRPr lang="en-US" sz="2000"/>
          </a:p>
          <a:p>
            <a:r>
              <a:rPr lang="en-US" sz="2000"/>
              <a:t>ML = Machine Learning</a:t>
            </a:r>
          </a:p>
          <a:p>
            <a:endParaRPr lang="en-US" sz="2000"/>
          </a:p>
          <a:p>
            <a:r>
              <a:rPr lang="en-US" sz="2000"/>
              <a:t>DL = Deep Learning</a:t>
            </a:r>
          </a:p>
          <a:p>
            <a:endParaRPr lang="en-US" sz="2000"/>
          </a:p>
          <a:p>
            <a:r>
              <a:rPr lang="en-US" sz="2000"/>
              <a:t>LLM = Large Language Models</a:t>
            </a:r>
          </a:p>
          <a:p>
            <a:endParaRPr lang="en-US" sz="2000"/>
          </a:p>
          <a:p>
            <a:r>
              <a:rPr lang="en-US" sz="2000"/>
              <a:t>GPT = Generative Pretrained</a:t>
            </a:r>
          </a:p>
          <a:p>
            <a:r>
              <a:rPr lang="en-US" sz="2000"/>
              <a:t>Transformers</a:t>
            </a:r>
          </a:p>
        </p:txBody>
      </p:sp>
    </p:spTree>
    <p:extLst>
      <p:ext uri="{BB962C8B-B14F-4D97-AF65-F5344CB8AC3E}">
        <p14:creationId xmlns:p14="http://schemas.microsoft.com/office/powerpoint/2010/main" val="387274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7FE0-944C-8308-7C7A-3BAA1DA619A4}"/>
              </a:ext>
            </a:extLst>
          </p:cNvPr>
          <p:cNvSpPr>
            <a:spLocks noGrp="1"/>
          </p:cNvSpPr>
          <p:nvPr>
            <p:ph type="title"/>
          </p:nvPr>
        </p:nvSpPr>
        <p:spPr/>
        <p:txBody>
          <a:bodyPr/>
          <a:lstStyle/>
          <a:p>
            <a:pPr algn="ctr"/>
            <a:r>
              <a:rPr lang="en-US"/>
              <a:t>What is ChatGPT?</a:t>
            </a:r>
          </a:p>
        </p:txBody>
      </p:sp>
      <p:sp>
        <p:nvSpPr>
          <p:cNvPr id="3" name="Content Placeholder 2">
            <a:extLst>
              <a:ext uri="{FF2B5EF4-FFF2-40B4-BE49-F238E27FC236}">
                <a16:creationId xmlns:a16="http://schemas.microsoft.com/office/drawing/2014/main" id="{4549CF54-9159-8D4D-52B4-1780C581EFC6}"/>
              </a:ext>
            </a:extLst>
          </p:cNvPr>
          <p:cNvSpPr>
            <a:spLocks noGrp="1"/>
          </p:cNvSpPr>
          <p:nvPr>
            <p:ph idx="1"/>
          </p:nvPr>
        </p:nvSpPr>
        <p:spPr>
          <a:xfrm>
            <a:off x="838200" y="1460500"/>
            <a:ext cx="10515600" cy="5397500"/>
          </a:xfrm>
        </p:spPr>
        <p:txBody>
          <a:bodyPr vert="horz" lIns="91440" tIns="45720" rIns="91440" bIns="45720" rtlCol="0" anchor="t">
            <a:normAutofit/>
          </a:bodyPr>
          <a:lstStyle/>
          <a:p>
            <a:r>
              <a:rPr lang="en-US"/>
              <a:t>G = Generative</a:t>
            </a:r>
          </a:p>
          <a:p>
            <a:pPr lvl="1"/>
            <a:r>
              <a:rPr lang="en-US" b="0" i="0">
                <a:solidFill>
                  <a:srgbClr val="0D0D0D"/>
                </a:solidFill>
                <a:effectLst/>
                <a:latin typeface="Aptos"/>
              </a:rPr>
              <a:t>refers to the model's ability to create new content based on the patterns it has learned from its training data; can produce novel media that mimics characteristics of training examples (text, images, other media)</a:t>
            </a:r>
          </a:p>
          <a:p>
            <a:pPr lvl="1"/>
            <a:endParaRPr lang="en-US" b="0" i="0">
              <a:solidFill>
                <a:srgbClr val="0D0D0D"/>
              </a:solidFill>
              <a:effectLst/>
              <a:latin typeface="Aptos"/>
            </a:endParaRPr>
          </a:p>
          <a:p>
            <a:r>
              <a:rPr lang="en-US"/>
              <a:t>P = Pretrained</a:t>
            </a:r>
          </a:p>
          <a:p>
            <a:pPr lvl="1"/>
            <a:r>
              <a:rPr lang="en-US" b="0" i="0">
                <a:solidFill>
                  <a:srgbClr val="0D0D0D"/>
                </a:solidFill>
                <a:effectLst/>
                <a:latin typeface="Aptos"/>
              </a:rPr>
              <a:t>model has undergone an initial extensive training phase on a vast corpus of text data before it is deployed for specific tasks; equips the model with a broad ‘understanding’ of language and its nuances</a:t>
            </a:r>
          </a:p>
          <a:p>
            <a:pPr lvl="1"/>
            <a:endParaRPr lang="en-US"/>
          </a:p>
          <a:p>
            <a:r>
              <a:rPr lang="en-US"/>
              <a:t>T = Transformer</a:t>
            </a:r>
          </a:p>
          <a:p>
            <a:pPr lvl="1"/>
            <a:r>
              <a:rPr lang="en-US"/>
              <a:t>aspect of the model architecture that allow models to manage long sequences of data (like text); processes all parts of the input in parallel</a:t>
            </a:r>
          </a:p>
        </p:txBody>
      </p:sp>
      <p:sp>
        <p:nvSpPr>
          <p:cNvPr id="4" name="Slide Number Placeholder 3">
            <a:extLst>
              <a:ext uri="{FF2B5EF4-FFF2-40B4-BE49-F238E27FC236}">
                <a16:creationId xmlns:a16="http://schemas.microsoft.com/office/drawing/2014/main" id="{6B73C2D3-CE65-C318-A840-02C0F83D5A1B}"/>
              </a:ext>
            </a:extLst>
          </p:cNvPr>
          <p:cNvSpPr>
            <a:spLocks noGrp="1"/>
          </p:cNvSpPr>
          <p:nvPr>
            <p:ph type="sldNum" sz="quarter" idx="12"/>
          </p:nvPr>
        </p:nvSpPr>
        <p:spPr/>
        <p:txBody>
          <a:bodyPr/>
          <a:lstStyle/>
          <a:p>
            <a:fld id="{EFED11C7-8F2B-4FDD-B1D8-6A3CB9D47A86}" type="slidenum">
              <a:rPr lang="en-US" smtClean="0"/>
              <a:t>5</a:t>
            </a:fld>
            <a:endParaRPr lang="en-US"/>
          </a:p>
        </p:txBody>
      </p:sp>
    </p:spTree>
    <p:extLst>
      <p:ext uri="{BB962C8B-B14F-4D97-AF65-F5344CB8AC3E}">
        <p14:creationId xmlns:p14="http://schemas.microsoft.com/office/powerpoint/2010/main" val="250170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7FE0-944C-8308-7C7A-3BAA1DA619A4}"/>
              </a:ext>
            </a:extLst>
          </p:cNvPr>
          <p:cNvSpPr>
            <a:spLocks noGrp="1"/>
          </p:cNvSpPr>
          <p:nvPr>
            <p:ph type="title"/>
          </p:nvPr>
        </p:nvSpPr>
        <p:spPr/>
        <p:txBody>
          <a:bodyPr/>
          <a:lstStyle/>
          <a:p>
            <a:pPr algn="ctr"/>
            <a:r>
              <a:rPr lang="en-US"/>
              <a:t>What is ChatGPT? [ChatGPT Version]</a:t>
            </a:r>
          </a:p>
        </p:txBody>
      </p:sp>
      <p:sp>
        <p:nvSpPr>
          <p:cNvPr id="3" name="Content Placeholder 2">
            <a:extLst>
              <a:ext uri="{FF2B5EF4-FFF2-40B4-BE49-F238E27FC236}">
                <a16:creationId xmlns:a16="http://schemas.microsoft.com/office/drawing/2014/main" id="{4549CF54-9159-8D4D-52B4-1780C581EFC6}"/>
              </a:ext>
            </a:extLst>
          </p:cNvPr>
          <p:cNvSpPr>
            <a:spLocks noGrp="1"/>
          </p:cNvSpPr>
          <p:nvPr>
            <p:ph idx="1"/>
          </p:nvPr>
        </p:nvSpPr>
        <p:spPr>
          <a:xfrm>
            <a:off x="838200" y="1460500"/>
            <a:ext cx="10515600" cy="5397500"/>
          </a:xfrm>
        </p:spPr>
        <p:txBody>
          <a:bodyPr vert="horz" lIns="91440" tIns="45720" rIns="91440" bIns="45720" rtlCol="0" anchor="t">
            <a:normAutofit lnSpcReduction="10000"/>
          </a:bodyPr>
          <a:lstStyle/>
          <a:p>
            <a:r>
              <a:rPr lang="en-US"/>
              <a:t>G = Generative</a:t>
            </a:r>
          </a:p>
          <a:p>
            <a:pPr lvl="1"/>
            <a:r>
              <a:rPr lang="en-US" b="0" i="0">
                <a:solidFill>
                  <a:srgbClr val="0D0D0D"/>
                </a:solidFill>
                <a:effectLst/>
                <a:latin typeface="Aptos"/>
              </a:rPr>
              <a:t>Enables the creation of new, original content by learning from vast amounts of data. Think of it like a writer who can produce a variety of texts, from essays to stories.</a:t>
            </a:r>
          </a:p>
          <a:p>
            <a:pPr lvl="1"/>
            <a:endParaRPr lang="en-US" b="0" i="0">
              <a:solidFill>
                <a:srgbClr val="0D0D0D"/>
              </a:solidFill>
              <a:effectLst/>
              <a:latin typeface="Aptos"/>
            </a:endParaRPr>
          </a:p>
          <a:p>
            <a:r>
              <a:rPr lang="en-US"/>
              <a:t>P = Pretrained</a:t>
            </a:r>
          </a:p>
          <a:p>
            <a:pPr lvl="1"/>
            <a:r>
              <a:rPr lang="en-US" b="0" i="0">
                <a:solidFill>
                  <a:srgbClr val="0D0D0D"/>
                </a:solidFill>
                <a:effectLst/>
                <a:latin typeface="Aptos"/>
              </a:rPr>
              <a:t>Trained in advance on a wide range of text, giving it a rich language base to draw from, akin to a scholar who has read extensively before specializing.</a:t>
            </a:r>
          </a:p>
          <a:p>
            <a:pPr lvl="1"/>
            <a:endParaRPr lang="en-US"/>
          </a:p>
          <a:p>
            <a:r>
              <a:rPr lang="en-US"/>
              <a:t>T = Transformer</a:t>
            </a:r>
          </a:p>
          <a:p>
            <a:pPr lvl="1"/>
            <a:r>
              <a:rPr lang="en-US" b="0" i="0">
                <a:solidFill>
                  <a:srgbClr val="0D0D0D"/>
                </a:solidFill>
                <a:effectLst/>
                <a:latin typeface="Aptos"/>
              </a:rPr>
              <a:t>A technical design that's adept at understanding context in 'conversations' or text, processing multiple pieces at once for quick comprehension, much like a panel of experts considering different aspects of a problem simultaneously.</a:t>
            </a:r>
            <a:endParaRPr lang="en-US">
              <a:latin typeface="Aptos"/>
            </a:endParaRPr>
          </a:p>
        </p:txBody>
      </p:sp>
      <p:sp>
        <p:nvSpPr>
          <p:cNvPr id="4" name="Slide Number Placeholder 3">
            <a:extLst>
              <a:ext uri="{FF2B5EF4-FFF2-40B4-BE49-F238E27FC236}">
                <a16:creationId xmlns:a16="http://schemas.microsoft.com/office/drawing/2014/main" id="{BCC1BBDE-16F3-080A-DEE9-5FA7A0909F45}"/>
              </a:ext>
            </a:extLst>
          </p:cNvPr>
          <p:cNvSpPr>
            <a:spLocks noGrp="1"/>
          </p:cNvSpPr>
          <p:nvPr>
            <p:ph type="sldNum" sz="quarter" idx="12"/>
          </p:nvPr>
        </p:nvSpPr>
        <p:spPr/>
        <p:txBody>
          <a:bodyPr/>
          <a:lstStyle/>
          <a:p>
            <a:fld id="{EFED11C7-8F2B-4FDD-B1D8-6A3CB9D47A86}" type="slidenum">
              <a:rPr lang="en-US" smtClean="0"/>
              <a:t>6</a:t>
            </a:fld>
            <a:endParaRPr lang="en-US"/>
          </a:p>
        </p:txBody>
      </p:sp>
    </p:spTree>
    <p:extLst>
      <p:ext uri="{BB962C8B-B14F-4D97-AF65-F5344CB8AC3E}">
        <p14:creationId xmlns:p14="http://schemas.microsoft.com/office/powerpoint/2010/main" val="317123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7FE0-944C-8308-7C7A-3BAA1DA619A4}"/>
              </a:ext>
            </a:extLst>
          </p:cNvPr>
          <p:cNvSpPr>
            <a:spLocks noGrp="1"/>
          </p:cNvSpPr>
          <p:nvPr>
            <p:ph type="title"/>
          </p:nvPr>
        </p:nvSpPr>
        <p:spPr/>
        <p:txBody>
          <a:bodyPr/>
          <a:lstStyle/>
          <a:p>
            <a:pPr algn="ctr"/>
            <a:r>
              <a:rPr lang="en-US"/>
              <a:t>What is ChatGPT?</a:t>
            </a:r>
          </a:p>
        </p:txBody>
      </p:sp>
      <p:sp>
        <p:nvSpPr>
          <p:cNvPr id="3" name="Content Placeholder 2">
            <a:extLst>
              <a:ext uri="{FF2B5EF4-FFF2-40B4-BE49-F238E27FC236}">
                <a16:creationId xmlns:a16="http://schemas.microsoft.com/office/drawing/2014/main" id="{4549CF54-9159-8D4D-52B4-1780C581EFC6}"/>
              </a:ext>
            </a:extLst>
          </p:cNvPr>
          <p:cNvSpPr>
            <a:spLocks noGrp="1"/>
          </p:cNvSpPr>
          <p:nvPr>
            <p:ph idx="1"/>
          </p:nvPr>
        </p:nvSpPr>
        <p:spPr>
          <a:xfrm>
            <a:off x="838200" y="1460500"/>
            <a:ext cx="10515600" cy="5397500"/>
          </a:xfrm>
        </p:spPr>
        <p:txBody>
          <a:bodyPr>
            <a:normAutofit/>
          </a:bodyPr>
          <a:lstStyle/>
          <a:p>
            <a:r>
              <a:rPr lang="en-US"/>
              <a:t>ChatGPT is a GPT model developed by OpenAI</a:t>
            </a:r>
          </a:p>
          <a:p>
            <a:pPr lvl="1"/>
            <a:r>
              <a:rPr lang="en-US"/>
              <a:t>Arguably the first model with an easy, accessible interface</a:t>
            </a:r>
          </a:p>
          <a:p>
            <a:pPr lvl="1"/>
            <a:r>
              <a:rPr lang="en-US"/>
              <a:t>Several versions: 3.5, 4 (4.5 rumored this summer)</a:t>
            </a:r>
          </a:p>
          <a:p>
            <a:endParaRPr lang="en-US" sz="1400"/>
          </a:p>
          <a:p>
            <a:r>
              <a:rPr lang="en-US"/>
              <a:t>Anthropic: Claude (Claude 3 just released)</a:t>
            </a:r>
          </a:p>
          <a:p>
            <a:endParaRPr lang="en-US" sz="1400"/>
          </a:p>
          <a:p>
            <a:r>
              <a:rPr lang="en-US"/>
              <a:t>Mistral AI: Mistral 7b</a:t>
            </a:r>
          </a:p>
          <a:p>
            <a:endParaRPr lang="en-US" sz="1400"/>
          </a:p>
          <a:p>
            <a:r>
              <a:rPr lang="en-US"/>
              <a:t>Meta: </a:t>
            </a:r>
            <a:r>
              <a:rPr lang="en-US" err="1"/>
              <a:t>LLaMA</a:t>
            </a:r>
            <a:r>
              <a:rPr lang="en-US"/>
              <a:t> (Large Language Model Meta AI)</a:t>
            </a:r>
          </a:p>
          <a:p>
            <a:endParaRPr lang="en-US" sz="1400"/>
          </a:p>
          <a:p>
            <a:r>
              <a:rPr lang="en-US"/>
              <a:t>Google: Gemini (formerly Bard), </a:t>
            </a:r>
            <a:r>
              <a:rPr lang="en-US" err="1"/>
              <a:t>PaLM</a:t>
            </a:r>
            <a:r>
              <a:rPr lang="en-US"/>
              <a:t> 2 </a:t>
            </a:r>
          </a:p>
          <a:p>
            <a:r>
              <a:rPr lang="en-US"/>
              <a:t>…</a:t>
            </a:r>
          </a:p>
        </p:txBody>
      </p:sp>
      <p:sp>
        <p:nvSpPr>
          <p:cNvPr id="4" name="Slide Number Placeholder 3">
            <a:extLst>
              <a:ext uri="{FF2B5EF4-FFF2-40B4-BE49-F238E27FC236}">
                <a16:creationId xmlns:a16="http://schemas.microsoft.com/office/drawing/2014/main" id="{E20FCDE5-A9A5-18FC-A267-69A99936BCB5}"/>
              </a:ext>
            </a:extLst>
          </p:cNvPr>
          <p:cNvSpPr>
            <a:spLocks noGrp="1"/>
          </p:cNvSpPr>
          <p:nvPr>
            <p:ph type="sldNum" sz="quarter" idx="12"/>
          </p:nvPr>
        </p:nvSpPr>
        <p:spPr/>
        <p:txBody>
          <a:bodyPr/>
          <a:lstStyle/>
          <a:p>
            <a:fld id="{EFED11C7-8F2B-4FDD-B1D8-6A3CB9D47A86}" type="slidenum">
              <a:rPr lang="en-US" smtClean="0"/>
              <a:t>7</a:t>
            </a:fld>
            <a:endParaRPr lang="en-US"/>
          </a:p>
        </p:txBody>
      </p:sp>
    </p:spTree>
    <p:extLst>
      <p:ext uri="{BB962C8B-B14F-4D97-AF65-F5344CB8AC3E}">
        <p14:creationId xmlns:p14="http://schemas.microsoft.com/office/powerpoint/2010/main" val="30976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1EA2-81B9-B306-95A2-1C5F38482F4D}"/>
              </a:ext>
            </a:extLst>
          </p:cNvPr>
          <p:cNvSpPr>
            <a:spLocks noGrp="1"/>
          </p:cNvSpPr>
          <p:nvPr>
            <p:ph type="title"/>
          </p:nvPr>
        </p:nvSpPr>
        <p:spPr/>
        <p:txBody>
          <a:bodyPr/>
          <a:lstStyle/>
          <a:p>
            <a:pPr algn="ctr"/>
            <a:r>
              <a:rPr lang="en-US"/>
              <a:t>Helpful ideas for thinking about GPTs</a:t>
            </a:r>
          </a:p>
        </p:txBody>
      </p:sp>
      <p:sp>
        <p:nvSpPr>
          <p:cNvPr id="3" name="Content Placeholder 2">
            <a:extLst>
              <a:ext uri="{FF2B5EF4-FFF2-40B4-BE49-F238E27FC236}">
                <a16:creationId xmlns:a16="http://schemas.microsoft.com/office/drawing/2014/main" id="{A6FEF68A-6601-8997-1DA5-5455E97274A5}"/>
              </a:ext>
            </a:extLst>
          </p:cNvPr>
          <p:cNvSpPr>
            <a:spLocks noGrp="1"/>
          </p:cNvSpPr>
          <p:nvPr>
            <p:ph idx="1"/>
          </p:nvPr>
        </p:nvSpPr>
        <p:spPr/>
        <p:txBody>
          <a:bodyPr vert="horz" lIns="91440" tIns="45720" rIns="91440" bIns="45720" rtlCol="0" anchor="t">
            <a:normAutofit lnSpcReduction="10000"/>
          </a:bodyPr>
          <a:lstStyle/>
          <a:p>
            <a:r>
              <a:rPr lang="en-US"/>
              <a:t>Underlying principle: distributional semantics</a:t>
            </a:r>
          </a:p>
          <a:p>
            <a:pPr lvl="1"/>
            <a:r>
              <a:rPr lang="en-US"/>
              <a:t>Words that occur in the same contexts tend to have similar meanings. (Harris, 1954)</a:t>
            </a:r>
          </a:p>
          <a:p>
            <a:pPr marL="0" lvl="1" indent="0">
              <a:buNone/>
            </a:pPr>
            <a:endParaRPr lang="en-US"/>
          </a:p>
          <a:p>
            <a:pPr marL="0" lvl="1" indent="0" algn="ctr">
              <a:buNone/>
            </a:pPr>
            <a:r>
              <a:rPr lang="en-US" sz="2800"/>
              <a:t>We found a little, hairy </a:t>
            </a:r>
            <a:r>
              <a:rPr lang="en-US" sz="2800" b="1" i="1" err="1"/>
              <a:t>wampimuk</a:t>
            </a:r>
            <a:r>
              <a:rPr lang="en-US" sz="2800"/>
              <a:t> sleeping behind the tree.</a:t>
            </a:r>
          </a:p>
          <a:p>
            <a:pPr lvl="1"/>
            <a:endParaRPr lang="en-US"/>
          </a:p>
          <a:p>
            <a:r>
              <a:rPr lang="en-US"/>
              <a:t>Generative model: </a:t>
            </a:r>
            <a:r>
              <a:rPr lang="en-US" b="1" i="1" u="sng"/>
              <a:t>always</a:t>
            </a:r>
            <a:r>
              <a:rPr lang="en-US"/>
              <a:t> provides an answer</a:t>
            </a:r>
          </a:p>
          <a:p>
            <a:pPr lvl="1"/>
            <a:r>
              <a:rPr lang="en-US"/>
              <a:t>No guarantee the response is correct; “hallucinations”</a:t>
            </a:r>
          </a:p>
          <a:p>
            <a:pPr marL="0" indent="0">
              <a:buNone/>
            </a:pPr>
            <a:endParaRPr lang="en-US"/>
          </a:p>
          <a:p>
            <a:r>
              <a:rPr lang="en-US"/>
              <a:t>A very, </a:t>
            </a:r>
            <a:r>
              <a:rPr lang="en-US" i="1"/>
              <a:t>very</a:t>
            </a:r>
            <a:r>
              <a:rPr lang="en-US"/>
              <a:t> fancy text calculator</a:t>
            </a:r>
          </a:p>
          <a:p>
            <a:pPr marL="457200" lvl="1" indent="0">
              <a:buNone/>
            </a:pPr>
            <a:endParaRPr lang="en-US"/>
          </a:p>
        </p:txBody>
      </p:sp>
      <p:sp>
        <p:nvSpPr>
          <p:cNvPr id="4" name="Slide Number Placeholder 3">
            <a:extLst>
              <a:ext uri="{FF2B5EF4-FFF2-40B4-BE49-F238E27FC236}">
                <a16:creationId xmlns:a16="http://schemas.microsoft.com/office/drawing/2014/main" id="{A884ED9F-9FB8-47EC-02CD-2DBF6769D07B}"/>
              </a:ext>
            </a:extLst>
          </p:cNvPr>
          <p:cNvSpPr>
            <a:spLocks noGrp="1"/>
          </p:cNvSpPr>
          <p:nvPr>
            <p:ph type="sldNum" sz="quarter" idx="12"/>
          </p:nvPr>
        </p:nvSpPr>
        <p:spPr/>
        <p:txBody>
          <a:bodyPr/>
          <a:lstStyle/>
          <a:p>
            <a:fld id="{EFED11C7-8F2B-4FDD-B1D8-6A3CB9D47A86}" type="slidenum">
              <a:rPr lang="en-US" smtClean="0"/>
              <a:t>8</a:t>
            </a:fld>
            <a:endParaRPr lang="en-US"/>
          </a:p>
        </p:txBody>
      </p:sp>
    </p:spTree>
    <p:extLst>
      <p:ext uri="{BB962C8B-B14F-4D97-AF65-F5344CB8AC3E}">
        <p14:creationId xmlns:p14="http://schemas.microsoft.com/office/powerpoint/2010/main" val="379478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9937-1F12-4593-A92F-59AAEC85D0D0}"/>
              </a:ext>
            </a:extLst>
          </p:cNvPr>
          <p:cNvSpPr>
            <a:spLocks noGrp="1"/>
          </p:cNvSpPr>
          <p:nvPr>
            <p:ph type="title"/>
          </p:nvPr>
        </p:nvSpPr>
        <p:spPr/>
        <p:txBody>
          <a:bodyPr/>
          <a:lstStyle/>
          <a:p>
            <a:pPr algn="ctr"/>
            <a:r>
              <a:rPr lang="en-US" b="1">
                <a:solidFill>
                  <a:schemeClr val="accent1"/>
                </a:solidFill>
              </a:rPr>
              <a:t>Task 1: Ask  ChatGPT!</a:t>
            </a:r>
          </a:p>
        </p:txBody>
      </p:sp>
      <p:sp>
        <p:nvSpPr>
          <p:cNvPr id="3" name="Content Placeholder 2">
            <a:extLst>
              <a:ext uri="{FF2B5EF4-FFF2-40B4-BE49-F238E27FC236}">
                <a16:creationId xmlns:a16="http://schemas.microsoft.com/office/drawing/2014/main" id="{9B9A1161-1D48-0F34-BFD7-491E4D463CB3}"/>
              </a:ext>
            </a:extLst>
          </p:cNvPr>
          <p:cNvSpPr>
            <a:spLocks noGrp="1"/>
          </p:cNvSpPr>
          <p:nvPr>
            <p:ph idx="1"/>
          </p:nvPr>
        </p:nvSpPr>
        <p:spPr>
          <a:xfrm>
            <a:off x="838200" y="1380147"/>
            <a:ext cx="7135453" cy="5341328"/>
          </a:xfrm>
        </p:spPr>
        <p:txBody>
          <a:bodyPr>
            <a:normAutofit lnSpcReduction="10000"/>
          </a:bodyPr>
          <a:lstStyle/>
          <a:p>
            <a:pPr marL="0" indent="0" algn="ctr">
              <a:buNone/>
            </a:pPr>
            <a:r>
              <a:rPr lang="en-US" sz="4000"/>
              <a:t>runyoncr.shinyapps.io/GEAGPT</a:t>
            </a:r>
          </a:p>
          <a:p>
            <a:endParaRPr lang="en-US"/>
          </a:p>
          <a:p>
            <a:pPr marL="0" indent="0">
              <a:buNone/>
            </a:pPr>
            <a:r>
              <a:rPr lang="en-US"/>
              <a:t>(1) Broad, non-specific (not medicine related)</a:t>
            </a:r>
          </a:p>
          <a:p>
            <a:pPr marL="0" indent="0">
              <a:buNone/>
            </a:pPr>
            <a:r>
              <a:rPr lang="en-US"/>
              <a:t>“What are the elements of a good movie?”</a:t>
            </a:r>
          </a:p>
          <a:p>
            <a:pPr marL="0" indent="0">
              <a:buNone/>
            </a:pPr>
            <a:r>
              <a:rPr lang="en-US"/>
              <a:t>“What is the best city in Europe?”</a:t>
            </a:r>
          </a:p>
          <a:p>
            <a:pPr marL="0" indent="0">
              <a:buNone/>
            </a:pPr>
            <a:r>
              <a:rPr lang="en-US"/>
              <a:t>“Write a song about someone stealing </a:t>
            </a:r>
            <a:r>
              <a:rPr lang="en-US" err="1"/>
              <a:t>french</a:t>
            </a:r>
            <a:r>
              <a:rPr lang="en-US"/>
              <a:t> fries in the style of Taylor Swift”</a:t>
            </a:r>
          </a:p>
          <a:p>
            <a:pPr marL="0" indent="0">
              <a:buNone/>
            </a:pPr>
            <a:endParaRPr lang="en-US"/>
          </a:p>
          <a:p>
            <a:pPr marL="0" indent="0">
              <a:buNone/>
            </a:pPr>
            <a:r>
              <a:rPr lang="en-US"/>
              <a:t>(2) Ask it the same question multiple times</a:t>
            </a:r>
          </a:p>
          <a:p>
            <a:pPr lvl="1"/>
            <a:r>
              <a:rPr lang="en-US"/>
              <a:t>New chat; erasing the old chat history.</a:t>
            </a:r>
          </a:p>
          <a:p>
            <a:pPr lvl="1"/>
            <a:r>
              <a:rPr lang="en-US"/>
              <a:t>Ask the same question as a neighbor.</a:t>
            </a:r>
          </a:p>
        </p:txBody>
      </p:sp>
      <p:sp>
        <p:nvSpPr>
          <p:cNvPr id="4" name="Slide Number Placeholder 3">
            <a:extLst>
              <a:ext uri="{FF2B5EF4-FFF2-40B4-BE49-F238E27FC236}">
                <a16:creationId xmlns:a16="http://schemas.microsoft.com/office/drawing/2014/main" id="{E26E45EC-D357-F637-FA35-381E9A61AE3B}"/>
              </a:ext>
            </a:extLst>
          </p:cNvPr>
          <p:cNvSpPr>
            <a:spLocks noGrp="1"/>
          </p:cNvSpPr>
          <p:nvPr>
            <p:ph type="sldNum" sz="quarter" idx="12"/>
          </p:nvPr>
        </p:nvSpPr>
        <p:spPr/>
        <p:txBody>
          <a:bodyPr/>
          <a:lstStyle/>
          <a:p>
            <a:fld id="{EFED11C7-8F2B-4FDD-B1D8-6A3CB9D47A86}" type="slidenum">
              <a:rPr lang="en-US" smtClean="0"/>
              <a:t>9</a:t>
            </a:fld>
            <a:endParaRPr lang="en-US"/>
          </a:p>
        </p:txBody>
      </p:sp>
      <p:sp>
        <p:nvSpPr>
          <p:cNvPr id="5" name="Rectangle 4">
            <a:extLst>
              <a:ext uri="{FF2B5EF4-FFF2-40B4-BE49-F238E27FC236}">
                <a16:creationId xmlns:a16="http://schemas.microsoft.com/office/drawing/2014/main" id="{08988288-358B-B498-939E-1369646B339F}"/>
              </a:ext>
            </a:extLst>
          </p:cNvPr>
          <p:cNvSpPr/>
          <p:nvPr/>
        </p:nvSpPr>
        <p:spPr>
          <a:xfrm>
            <a:off x="7973653" y="2217875"/>
            <a:ext cx="4017094" cy="40170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529B67-C23F-E11C-167A-D27A4CC192B9}"/>
              </a:ext>
            </a:extLst>
          </p:cNvPr>
          <p:cNvPicPr>
            <a:picLocks noChangeAspect="1"/>
          </p:cNvPicPr>
          <p:nvPr/>
        </p:nvPicPr>
        <p:blipFill>
          <a:blip r:embed="rId2"/>
          <a:stretch>
            <a:fillRect/>
          </a:stretch>
        </p:blipFill>
        <p:spPr>
          <a:xfrm>
            <a:off x="8143190" y="2387412"/>
            <a:ext cx="3678019" cy="3678019"/>
          </a:xfrm>
          <a:prstGeom prst="rect">
            <a:avLst/>
          </a:prstGeom>
        </p:spPr>
      </p:pic>
    </p:spTree>
    <p:extLst>
      <p:ext uri="{BB962C8B-B14F-4D97-AF65-F5344CB8AC3E}">
        <p14:creationId xmlns:p14="http://schemas.microsoft.com/office/powerpoint/2010/main" val="58511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2284</Words>
  <Application>Microsoft Office PowerPoint</Application>
  <PresentationFormat>Widescreen</PresentationFormat>
  <Paragraphs>307</Paragraphs>
  <Slides>36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Aptos</vt:lpstr>
      <vt:lpstr>Aptos Display</vt:lpstr>
      <vt:lpstr>Arial</vt:lpstr>
      <vt:lpstr>Calibri</vt:lpstr>
      <vt:lpstr>Söhne</vt:lpstr>
      <vt:lpstr>Wingdings</vt:lpstr>
      <vt:lpstr>Office Theme</vt:lpstr>
      <vt:lpstr>1_Office Theme</vt:lpstr>
      <vt:lpstr>A Primer for Using ChatGPT in Medical Education</vt:lpstr>
      <vt:lpstr>Disclaimer</vt:lpstr>
      <vt:lpstr>Objectives</vt:lpstr>
      <vt:lpstr>What is ChatGPT?</vt:lpstr>
      <vt:lpstr>What is ChatGPT?</vt:lpstr>
      <vt:lpstr>What is ChatGPT? [ChatGPT Version]</vt:lpstr>
      <vt:lpstr>What is ChatGPT?</vt:lpstr>
      <vt:lpstr>Helpful ideas for thinking about GPTs</vt:lpstr>
      <vt:lpstr>Task 1: Ask  ChatGPT!</vt:lpstr>
      <vt:lpstr>Task 1 Lessons Learned</vt:lpstr>
      <vt:lpstr>Prompt Engineering</vt:lpstr>
      <vt:lpstr>PowerPoint Presentation</vt:lpstr>
      <vt:lpstr>PowerPoint Presentation</vt:lpstr>
      <vt:lpstr>PowerPoint Presentation</vt:lpstr>
      <vt:lpstr>Task 2: Practice Prompt Engineering</vt:lpstr>
      <vt:lpstr>Task 2 Lessons Learned</vt:lpstr>
      <vt:lpstr>Fine-tuning / personalizing GPT models</vt:lpstr>
      <vt:lpstr>PowerPoint Presentation</vt:lpstr>
      <vt:lpstr>PowerPoint Presentation</vt:lpstr>
      <vt:lpstr>PowerPoint Presentation</vt:lpstr>
      <vt:lpstr>PowerPoint Presentation</vt:lpstr>
      <vt:lpstr>PowerPoint Presentation</vt:lpstr>
      <vt:lpstr>PowerPoint Presentation</vt:lpstr>
      <vt:lpstr>Example 1: Patient Note Grader</vt:lpstr>
      <vt:lpstr>Example 2: Clinical Reasoning Coach</vt:lpstr>
      <vt:lpstr>Example 2: Clinical Reasoning Coach</vt:lpstr>
      <vt:lpstr>PowerPoint Presentation</vt:lpstr>
      <vt:lpstr>Testing and Evaluation of Custom GPTs</vt:lpstr>
      <vt:lpstr>Task 3: Draft ideas a personalized GPT</vt:lpstr>
      <vt:lpstr>Task 3 Lessons Learned</vt:lpstr>
      <vt:lpstr>PowerPoint Presentation</vt:lpstr>
      <vt:lpstr>PowerPoint Presentation</vt:lpstr>
      <vt:lpstr>PowerPoint Presentation</vt:lpstr>
      <vt:lpstr>Future Perspectives</vt:lpstr>
      <vt:lpstr>Conclusion and 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Primer for Using ChatGPT in Medical Education</dc:title>
  <dc:creator>Christopher Runyon</dc:creator>
  <cp:lastModifiedBy>Christopher Runyon</cp:lastModifiedBy>
  <cp:revision>2</cp:revision>
  <dcterms:created xsi:type="dcterms:W3CDTF">2024-03-14T14:30:07Z</dcterms:created>
  <dcterms:modified xsi:type="dcterms:W3CDTF">2024-04-04T15:45:53Z</dcterms:modified>
</cp:coreProperties>
</file>