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db0bb06e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db0bb06e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bcaf0353e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bcaf0353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b0bb06ec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b0bb06ec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b0bb06ec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b0bb06ec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b0bb06ec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b0bb06ec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b0bb06ec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db0bb06ec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b0bb06ec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b0bb06ec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bcaf0353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bcaf0353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b0bb06ec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b0bb06ec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Side of the Dashboard is used as input!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b0bb06ec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b0bb06ec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b0bb06ec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db0bb06ec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db0bb06ec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db0bb06ec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half of today is all about implementation. On Friday we helped you learn some of the constituent parts of Shiny so it’s not so new when you embark on creating a Shiny app. Today we’re going to do just that - we’re going to walk through a mock “assignment” to (1) show one way to plan out a Shiny app; and (2) implement some of the things that you’ve learned on Day 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getting our app together for our team, we’ll take a 15 minute break. This will be the end of the hands-on activities for the workshop.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second half of today is going to be a series of short info sessions designed to help you in the next steps of continuing to learn Shiny. These “info” sessions are going to be at all levels - beginning, intermediate, and more advanced. Our intent in doing these info sessions to help you get a little farther than just googling these topics - you can come back to the workshop materials and find a curated list of resources to help you start learning the next Shiny thing that you want to know, and then you can continue from there.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b0bb06ec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b0bb06ec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b0bb06ec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db0bb06ec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bcaf0353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dbcaf0353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bcaf0353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dbcaf0353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dbcaf0353e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dbcaf0353e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bcaf0353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bcaf0353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db0bb06ec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db0bb06ec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dbcaf0353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dbcaf0353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db0bb06ec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db0bb06ec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dbcaf0353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dbcaf0353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dbb598c5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dbb598c5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dbcaf0353e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dbcaf0353e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dbcaf0353e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dbcaf0353e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dbcaf0353e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dbcaf0353e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bb598c5e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dbb598c5e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dbb598c5e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dbb598c5e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dbcaf0353e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dbcaf0353e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dbcaf0353e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dbcaf0353e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defa5f77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defa5f77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e025aa9b7d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e025aa9b7d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e025aa9b7d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e025aa9b7d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db0bb06ec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db0bb06ec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e025aa9b7d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e025aa9b7d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e025aa9b7d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e025aa9b7d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e025aa9b7d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e025aa9b7d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e025aa9b7d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e025aa9b7d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dbcaf0353e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dbcaf0353e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e025aa9b7d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e025aa9b7d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e025aa9b7d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e025aa9b7d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e025aa9b7d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e025aa9b7d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e025aa9b7d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e025aa9b7d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dbcaf0353e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dbcaf0353e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bcaf035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bcaf035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dbcaf0353e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dbcaf0353e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dbcaf0353e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dbcaf0353e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dbcaf0353e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dbcaf0353e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dbcaf0353e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dbcaf0353e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dbcaf0353e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dbcaf0353e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bcaf0353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bcaf0353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bcaf0353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bcaf0353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bcaf0353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bcaf0353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bcaf0353e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dbcaf0353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3.png"/><Relationship Id="rId5"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rstudio.github.io/shinydashboard/appearance.html" TargetMode="External"/><Relationship Id="rId4" Type="http://schemas.openxmlformats.org/officeDocument/2006/relationships/image" Target="../media/image8.png"/><Relationship Id="rId5"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rstudio.github.io/DT/" TargetMode="External"/><Relationship Id="rId4" Type="http://schemas.openxmlformats.org/officeDocument/2006/relationships/hyperlink" Target="https://plotly.com/r/"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rstudio.github.io/DT/" TargetMode="Externa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rstudio.github.io/DT/" TargetMode="External"/><Relationship Id="rId4" Type="http://schemas.openxmlformats.org/officeDocument/2006/relationships/image" Target="../media/image22.png"/><Relationship Id="rId5" Type="http://schemas.openxmlformats.org/officeDocument/2006/relationships/image" Target="../media/image30.png"/><Relationship Id="rId6"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plotly.com/r/" TargetMode="External"/><Relationship Id="rId4" Type="http://schemas.openxmlformats.org/officeDocument/2006/relationships/hyperlink" Target="https://plotly.com/r/" TargetMode="External"/><Relationship Id="rId5"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plotly.com/r/" TargetMode="External"/><Relationship Id="rId4" Type="http://schemas.openxmlformats.org/officeDocument/2006/relationships/image" Target="../media/image24.png"/><Relationship Id="rId5" Type="http://schemas.openxmlformats.org/officeDocument/2006/relationships/image" Target="../media/image31.png"/><Relationship Id="rId6"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deanattali.com/shinyjs/" TargetMode="External"/><Relationship Id="rId4" Type="http://schemas.openxmlformats.org/officeDocument/2006/relationships/hyperlink" Target="https://deanattali.com/shinyjs/" TargetMode="External"/><Relationship Id="rId5" Type="http://schemas.openxmlformats.org/officeDocument/2006/relationships/hyperlink" Target="https://deanattali.com/shinyjs/" TargetMode="External"/><Relationship Id="rId6" Type="http://schemas.openxmlformats.org/officeDocument/2006/relationships/hyperlink" Target="https://deanattali.com/shinyjs/overview#demo"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1.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shiny.rstudio.com/reference/shiny/0.12.2/fileInput.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shiny.rstudio.com/articles/debugging.html" TargetMode="External"/><Relationship Id="rId4" Type="http://schemas.openxmlformats.org/officeDocument/2006/relationships/hyperlink" Target="https://rstudio.github.io/reactlog/" TargetMode="External"/><Relationship Id="rId5" Type="http://schemas.openxmlformats.org/officeDocument/2006/relationships/hyperlink" Target="https://mastering-shiny.org/action-workflow.html?#debugging" TargetMode="External"/><Relationship Id="rId6" Type="http://schemas.openxmlformats.org/officeDocument/2006/relationships/hyperlink" Target="https://adv-r.hadley.nz/debugging.html"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9.png"/><Relationship Id="rId4" Type="http://schemas.openxmlformats.org/officeDocument/2006/relationships/hyperlink" Target="https://ncme2021.us2.pathable.com/meetings/virtual/N4hQ8Pzw5K2kn7MrS" TargetMode="External"/><Relationship Id="rId5" Type="http://schemas.openxmlformats.org/officeDocument/2006/relationships/hyperlink" Target="https://ncme2021.us2.pathable.com/meetings/virtual/N4hQ8Pzw5K2kn7Mr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2.png"/><Relationship Id="rId4" Type="http://schemas.openxmlformats.org/officeDocument/2006/relationships/hyperlink" Target="https://cutscore.shinyapps.io/cutscore/"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5.png"/><Relationship Id="rId4" Type="http://schemas.openxmlformats.org/officeDocument/2006/relationships/image" Target="../media/image37.png"/><Relationship Id="rId5" Type="http://schemas.openxmlformats.org/officeDocument/2006/relationships/image" Target="../media/image3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43.png"/><Relationship Id="rId4" Type="http://schemas.openxmlformats.org/officeDocument/2006/relationships/hyperlink" Target="https://jepusto.shinyapps.io/scdhlm"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https://blog.rstudio.com/2019/04/05/first-shiny-contest-winners/" TargetMode="External"/><Relationship Id="rId4" Type="http://schemas.openxmlformats.org/officeDocument/2006/relationships/hyperlink" Target="https://kevinrue.shinyapps.io/isee-shiny-contest/" TargetMode="External"/><Relationship Id="rId5" Type="http://schemas.openxmlformats.org/officeDocument/2006/relationships/hyperlink" Target="https://committedtotape.shinyapps.io/sixtyninelovesongs/" TargetMode="External"/><Relationship Id="rId6" Type="http://schemas.openxmlformats.org/officeDocument/2006/relationships/hyperlink" Target="https://dreamrs.shinyapps.io/memory-hex/" TargetMode="External"/><Relationship Id="rId7" Type="http://schemas.openxmlformats.org/officeDocument/2006/relationships/hyperlink" Target="https://jennadallen.shinyapps.io/pet-records-ap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shiny.rstudio.com/deploy/" TargetMode="External"/><Relationship Id="rId4" Type="http://schemas.openxmlformats.org/officeDocument/2006/relationships/hyperlink" Target="https://bookdown.org/hadrien/how_to_build_a_shiny_app_from_scratch/" TargetMode="External"/><Relationship Id="rId5" Type="http://schemas.openxmlformats.org/officeDocument/2006/relationships/hyperlink" Target="https://www.shinyapps.io/" TargetMode="External"/><Relationship Id="rId6" Type="http://schemas.openxmlformats.org/officeDocument/2006/relationships/hyperlink" Target="https://www.shinyapps.io/"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s://blog.rstudio.com/2020/07/13/winners-of-the-2nd-shiny-contest/" TargetMode="External"/><Relationship Id="rId4" Type="http://schemas.openxmlformats.org/officeDocument/2006/relationships/hyperlink" Target="https://rajkstats.shinyapps.io/git_discoverer_app/" TargetMode="External"/><Relationship Id="rId5" Type="http://schemas.openxmlformats.org/officeDocument/2006/relationships/hyperlink" Target="https://sparktuga.shinyapps.io/ShinyDecisions/" TargetMode="External"/><Relationship Id="rId6" Type="http://schemas.openxmlformats.org/officeDocument/2006/relationships/hyperlink" Target="https://connect.thinkr.fr/hexmake/" TargetMode="External"/><Relationship Id="rId7" Type="http://schemas.openxmlformats.org/officeDocument/2006/relationships/hyperlink" Target="https://attalitech.com/#portfolio"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 Id="rId3" Type="http://schemas.openxmlformats.org/officeDocument/2006/relationships/image" Target="../media/image4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s://github.com/nanxstats/awesome-shiny-extensions" TargetMode="External"/><Relationship Id="rId4" Type="http://schemas.openxmlformats.org/officeDocument/2006/relationships/image" Target="../media/image4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https://github.com/grabear/awesome-rshiny" TargetMode="External"/><Relationship Id="rId4" Type="http://schemas.openxmlformats.org/officeDocument/2006/relationships/image" Target="../media/image4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hyperlink" Target="https://github.com/brillout/awesome-react-components" TargetMode="External"/><Relationship Id="rId4" Type="http://schemas.openxmlformats.org/officeDocument/2006/relationships/image" Target="../media/image4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rstudio.com/products/shiny/shiny-server/" TargetMode="External"/><Relationship Id="rId4" Type="http://schemas.openxmlformats.org/officeDocument/2006/relationships/hyperlink" Target="https://www.rstudio.com/products/connec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shinyapps.io/"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ficonsulting.github.io/RInno/" TargetMode="External"/><Relationship Id="rId4" Type="http://schemas.openxmlformats.org/officeDocument/2006/relationships/hyperlink" Target="https://github.com/wleepang/DesktopDeployR" TargetMode="External"/><Relationship Id="rId5" Type="http://schemas.openxmlformats.org/officeDocument/2006/relationships/hyperlink" Target="https://chasemc.github.io/electricShin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519150"/>
            <a:ext cx="8520600" cy="2052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Creating Custom Interactive Applications with R and Shiny</a:t>
            </a:r>
            <a:endParaRPr/>
          </a:p>
        </p:txBody>
      </p:sp>
      <p:sp>
        <p:nvSpPr>
          <p:cNvPr id="55" name="Google Shape;55;p13"/>
          <p:cNvSpPr txBox="1"/>
          <p:nvPr>
            <p:ph idx="1" type="subTitle"/>
          </p:nvPr>
        </p:nvSpPr>
        <p:spPr>
          <a:xfrm>
            <a:off x="283400" y="30322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Chris Runyon, Josh Goodman, </a:t>
            </a:r>
            <a:endParaRPr/>
          </a:p>
          <a:p>
            <a:pPr indent="0" lvl="0" marL="0" rtl="0" algn="ctr">
              <a:spcBef>
                <a:spcPts val="0"/>
              </a:spcBef>
              <a:spcAft>
                <a:spcPts val="0"/>
              </a:spcAft>
              <a:buNone/>
            </a:pPr>
            <a:r>
              <a:rPr lang="en"/>
              <a:t>and Marcus Walker</a:t>
            </a:r>
            <a:endParaRPr/>
          </a:p>
        </p:txBody>
      </p:sp>
      <p:pic>
        <p:nvPicPr>
          <p:cNvPr id="56" name="Google Shape;56;p13"/>
          <p:cNvPicPr preferRelativeResize="0"/>
          <p:nvPr/>
        </p:nvPicPr>
        <p:blipFill>
          <a:blip r:embed="rId3">
            <a:alphaModFix/>
          </a:blip>
          <a:stretch>
            <a:fillRect/>
          </a:stretch>
        </p:blipFill>
        <p:spPr>
          <a:xfrm>
            <a:off x="311693" y="2571750"/>
            <a:ext cx="1721425" cy="1995151"/>
          </a:xfrm>
          <a:prstGeom prst="rect">
            <a:avLst/>
          </a:prstGeom>
          <a:noFill/>
          <a:ln>
            <a:noFill/>
          </a:ln>
        </p:spPr>
      </p:pic>
      <p:sp>
        <p:nvSpPr>
          <p:cNvPr id="57" name="Google Shape;57;p13"/>
          <p:cNvSpPr/>
          <p:nvPr/>
        </p:nvSpPr>
        <p:spPr>
          <a:xfrm>
            <a:off x="6070124" y="3894548"/>
            <a:ext cx="2914848" cy="988075"/>
          </a:xfrm>
          <a:prstGeom prst="rect">
            <a:avLst/>
          </a:prstGeom>
        </p:spPr>
        <p:txBody>
          <a:bodyPr>
            <a:prstTxWarp prst="textPlain"/>
          </a:bodyPr>
          <a:lstStyle/>
          <a:p>
            <a:pPr lvl="0" algn="ctr"/>
            <a:r>
              <a:rPr b="0" i="0">
                <a:ln cap="flat" cmpd="sng" w="9525">
                  <a:solidFill>
                    <a:schemeClr val="dk1"/>
                  </a:solidFill>
                  <a:prstDash val="solid"/>
                  <a:round/>
                  <a:headEnd len="sm" w="sm" type="none"/>
                  <a:tailEnd len="sm" w="sm" type="none"/>
                </a:ln>
                <a:solidFill>
                  <a:srgbClr val="428BCA"/>
                </a:solidFill>
                <a:latin typeface="Arial"/>
              </a:rPr>
              <a:t>Day 2</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More UI Layouts / Organization!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UI Organization (continued)</a:t>
            </a:r>
            <a:endParaRPr/>
          </a:p>
        </p:txBody>
      </p:sp>
      <p:sp>
        <p:nvSpPr>
          <p:cNvPr id="129" name="Google Shape;12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fluidPage, fluidRow, etc.</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Multiple displays with tabs</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Dashboards</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Combination of the above</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Single Display (PickState.R)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35" name="Google Shape;135;p24"/>
          <p:cNvPicPr preferRelativeResize="0"/>
          <p:nvPr/>
        </p:nvPicPr>
        <p:blipFill>
          <a:blip r:embed="rId3">
            <a:alphaModFix/>
          </a:blip>
          <a:stretch>
            <a:fillRect/>
          </a:stretch>
        </p:blipFill>
        <p:spPr>
          <a:xfrm>
            <a:off x="2163213" y="1017725"/>
            <a:ext cx="4817576" cy="40183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 Display (PickStateTab.R)</a:t>
            </a:r>
            <a:endParaRPr/>
          </a:p>
        </p:txBody>
      </p:sp>
      <p:pic>
        <p:nvPicPr>
          <p:cNvPr id="141" name="Google Shape;141;p25"/>
          <p:cNvPicPr preferRelativeResize="0"/>
          <p:nvPr/>
        </p:nvPicPr>
        <p:blipFill>
          <a:blip r:embed="rId3">
            <a:alphaModFix/>
          </a:blip>
          <a:stretch>
            <a:fillRect/>
          </a:stretch>
        </p:blipFill>
        <p:spPr>
          <a:xfrm>
            <a:off x="4714292" y="1170125"/>
            <a:ext cx="4310559" cy="3247850"/>
          </a:xfrm>
          <a:prstGeom prst="rect">
            <a:avLst/>
          </a:prstGeom>
          <a:noFill/>
          <a:ln>
            <a:noFill/>
          </a:ln>
        </p:spPr>
      </p:pic>
      <p:pic>
        <p:nvPicPr>
          <p:cNvPr id="142" name="Google Shape;142;p25"/>
          <p:cNvPicPr preferRelativeResize="0"/>
          <p:nvPr/>
        </p:nvPicPr>
        <p:blipFill>
          <a:blip r:embed="rId4">
            <a:alphaModFix/>
          </a:blip>
          <a:stretch>
            <a:fillRect/>
          </a:stretch>
        </p:blipFill>
        <p:spPr>
          <a:xfrm>
            <a:off x="152400" y="1170125"/>
            <a:ext cx="4418825" cy="3247840"/>
          </a:xfrm>
          <a:prstGeom prst="rect">
            <a:avLst/>
          </a:prstGeom>
          <a:noFill/>
          <a:ln>
            <a:noFill/>
          </a:ln>
        </p:spPr>
      </p:pic>
      <p:pic>
        <p:nvPicPr>
          <p:cNvPr id="143" name="Google Shape;143;p25"/>
          <p:cNvPicPr preferRelativeResize="0"/>
          <p:nvPr/>
        </p:nvPicPr>
        <p:blipFill>
          <a:blip r:embed="rId5">
            <a:alphaModFix/>
          </a:blip>
          <a:stretch>
            <a:fillRect/>
          </a:stretch>
        </p:blipFill>
        <p:spPr>
          <a:xfrm>
            <a:off x="1423975" y="3717713"/>
            <a:ext cx="6296025" cy="1171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 Display (PickStateDash.R)</a:t>
            </a:r>
            <a:endParaRPr/>
          </a:p>
        </p:txBody>
      </p:sp>
      <p:pic>
        <p:nvPicPr>
          <p:cNvPr id="149" name="Google Shape;149;p26"/>
          <p:cNvPicPr preferRelativeResize="0"/>
          <p:nvPr/>
        </p:nvPicPr>
        <p:blipFill>
          <a:blip r:embed="rId3">
            <a:alphaModFix/>
          </a:blip>
          <a:stretch>
            <a:fillRect/>
          </a:stretch>
        </p:blipFill>
        <p:spPr>
          <a:xfrm>
            <a:off x="1006275" y="1089525"/>
            <a:ext cx="7131456" cy="382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 Display (PickStateDash.R)</a:t>
            </a:r>
            <a:endParaRPr/>
          </a:p>
        </p:txBody>
      </p:sp>
      <p:pic>
        <p:nvPicPr>
          <p:cNvPr id="155" name="Google Shape;155;p27"/>
          <p:cNvPicPr preferRelativeResize="0"/>
          <p:nvPr/>
        </p:nvPicPr>
        <p:blipFill>
          <a:blip r:embed="rId3">
            <a:alphaModFix/>
          </a:blip>
          <a:stretch>
            <a:fillRect/>
          </a:stretch>
        </p:blipFill>
        <p:spPr>
          <a:xfrm>
            <a:off x="1440163" y="1116425"/>
            <a:ext cx="6263670" cy="3820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 Displays (dashComponents.R)</a:t>
            </a:r>
            <a:endParaRPr/>
          </a:p>
        </p:txBody>
      </p:sp>
      <p:pic>
        <p:nvPicPr>
          <p:cNvPr id="161" name="Google Shape;161;p28"/>
          <p:cNvPicPr preferRelativeResize="0"/>
          <p:nvPr/>
        </p:nvPicPr>
        <p:blipFill>
          <a:blip r:embed="rId3">
            <a:alphaModFix/>
          </a:blip>
          <a:stretch>
            <a:fillRect/>
          </a:stretch>
        </p:blipFill>
        <p:spPr>
          <a:xfrm>
            <a:off x="574250" y="1066500"/>
            <a:ext cx="4819342" cy="3820975"/>
          </a:xfrm>
          <a:prstGeom prst="rect">
            <a:avLst/>
          </a:prstGeom>
          <a:noFill/>
          <a:ln>
            <a:noFill/>
          </a:ln>
        </p:spPr>
      </p:pic>
      <p:pic>
        <p:nvPicPr>
          <p:cNvPr id="162" name="Google Shape;162;p28"/>
          <p:cNvPicPr preferRelativeResize="0"/>
          <p:nvPr/>
        </p:nvPicPr>
        <p:blipFill>
          <a:blip r:embed="rId4">
            <a:alphaModFix/>
          </a:blip>
          <a:stretch>
            <a:fillRect/>
          </a:stretch>
        </p:blipFill>
        <p:spPr>
          <a:xfrm>
            <a:off x="4635692" y="1561625"/>
            <a:ext cx="3445607" cy="2078960"/>
          </a:xfrm>
          <a:prstGeom prst="rect">
            <a:avLst/>
          </a:prstGeom>
          <a:noFill/>
          <a:ln>
            <a:noFill/>
          </a:ln>
        </p:spPr>
      </p:pic>
      <p:cxnSp>
        <p:nvCxnSpPr>
          <p:cNvPr id="163" name="Google Shape;163;p28"/>
          <p:cNvCxnSpPr/>
          <p:nvPr/>
        </p:nvCxnSpPr>
        <p:spPr>
          <a:xfrm rot="10800000">
            <a:off x="1665200" y="1539475"/>
            <a:ext cx="3152700" cy="281100"/>
          </a:xfrm>
          <a:prstGeom prst="straightConnector1">
            <a:avLst/>
          </a:prstGeom>
          <a:noFill/>
          <a:ln cap="flat" cmpd="sng" w="38100">
            <a:solidFill>
              <a:srgbClr val="FF00FF"/>
            </a:solidFill>
            <a:prstDash val="solid"/>
            <a:round/>
            <a:headEnd len="med" w="med" type="none"/>
            <a:tailEnd len="med" w="med" type="triangle"/>
          </a:ln>
        </p:spPr>
      </p:cxnSp>
      <p:cxnSp>
        <p:nvCxnSpPr>
          <p:cNvPr id="164" name="Google Shape;164;p28"/>
          <p:cNvCxnSpPr/>
          <p:nvPr/>
        </p:nvCxnSpPr>
        <p:spPr>
          <a:xfrm rot="10800000">
            <a:off x="1124825" y="1798425"/>
            <a:ext cx="3963900" cy="485400"/>
          </a:xfrm>
          <a:prstGeom prst="straightConnector1">
            <a:avLst/>
          </a:prstGeom>
          <a:noFill/>
          <a:ln cap="flat" cmpd="sng" w="38100">
            <a:solidFill>
              <a:srgbClr val="FF00FF"/>
            </a:solidFill>
            <a:prstDash val="solid"/>
            <a:round/>
            <a:headEnd len="med" w="med" type="none"/>
            <a:tailEnd len="med" w="med" type="triangle"/>
          </a:ln>
        </p:spPr>
      </p:cxnSp>
      <p:cxnSp>
        <p:nvCxnSpPr>
          <p:cNvPr id="165" name="Google Shape;165;p28"/>
          <p:cNvCxnSpPr/>
          <p:nvPr/>
        </p:nvCxnSpPr>
        <p:spPr>
          <a:xfrm rot="10800000">
            <a:off x="2649400" y="1887200"/>
            <a:ext cx="2420100" cy="1161900"/>
          </a:xfrm>
          <a:prstGeom prst="straightConnector1">
            <a:avLst/>
          </a:prstGeom>
          <a:noFill/>
          <a:ln cap="flat" cmpd="sng" w="38100">
            <a:solidFill>
              <a:srgbClr val="FF00FF"/>
            </a:solidFill>
            <a:prstDash val="solid"/>
            <a:round/>
            <a:headEnd len="med" w="med" type="none"/>
            <a:tailEnd len="med" w="med" type="triangle"/>
          </a:ln>
        </p:spPr>
      </p:cxnSp>
      <p:cxnSp>
        <p:nvCxnSpPr>
          <p:cNvPr id="166" name="Google Shape;166;p28"/>
          <p:cNvCxnSpPr/>
          <p:nvPr/>
        </p:nvCxnSpPr>
        <p:spPr>
          <a:xfrm rot="10800000">
            <a:off x="2501525" y="2027925"/>
            <a:ext cx="2587200" cy="1329000"/>
          </a:xfrm>
          <a:prstGeom prst="straightConnector1">
            <a:avLst/>
          </a:prstGeom>
          <a:noFill/>
          <a:ln cap="flat" cmpd="sng" w="38100">
            <a:solidFill>
              <a:srgbClr val="FFFF00"/>
            </a:solidFill>
            <a:prstDash val="dot"/>
            <a:round/>
            <a:headEnd len="med" w="med" type="none"/>
            <a:tailEnd len="med" w="med" type="triangle"/>
          </a:ln>
        </p:spPr>
      </p:cxnSp>
      <p:cxnSp>
        <p:nvCxnSpPr>
          <p:cNvPr id="167" name="Google Shape;167;p28"/>
          <p:cNvCxnSpPr/>
          <p:nvPr/>
        </p:nvCxnSpPr>
        <p:spPr>
          <a:xfrm rot="10800000">
            <a:off x="1191400" y="1975925"/>
            <a:ext cx="3878100" cy="467700"/>
          </a:xfrm>
          <a:prstGeom prst="straightConnector1">
            <a:avLst/>
          </a:prstGeom>
          <a:noFill/>
          <a:ln cap="flat" cmpd="sng" w="38100">
            <a:solidFill>
              <a:srgbClr val="FFFF00"/>
            </a:solidFill>
            <a:prstDash val="dot"/>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 Display (PickStateDash2.R)</a:t>
            </a:r>
            <a:endParaRPr/>
          </a:p>
        </p:txBody>
      </p:sp>
      <p:pic>
        <p:nvPicPr>
          <p:cNvPr id="173" name="Google Shape;173;p29"/>
          <p:cNvPicPr preferRelativeResize="0"/>
          <p:nvPr/>
        </p:nvPicPr>
        <p:blipFill>
          <a:blip r:embed="rId3">
            <a:alphaModFix/>
          </a:blip>
          <a:stretch>
            <a:fillRect/>
          </a:stretch>
        </p:blipFill>
        <p:spPr>
          <a:xfrm>
            <a:off x="1357963" y="1017725"/>
            <a:ext cx="6428075" cy="4013151"/>
          </a:xfrm>
          <a:prstGeom prst="rect">
            <a:avLst/>
          </a:prstGeom>
          <a:noFill/>
          <a:ln>
            <a:noFill/>
          </a:ln>
        </p:spPr>
      </p:pic>
      <p:pic>
        <p:nvPicPr>
          <p:cNvPr id="174" name="Google Shape;174;p29"/>
          <p:cNvPicPr preferRelativeResize="0"/>
          <p:nvPr/>
        </p:nvPicPr>
        <p:blipFill>
          <a:blip r:embed="rId4">
            <a:alphaModFix/>
          </a:blip>
          <a:stretch>
            <a:fillRect/>
          </a:stretch>
        </p:blipFill>
        <p:spPr>
          <a:xfrm>
            <a:off x="76200" y="3180447"/>
            <a:ext cx="3564876" cy="1850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 Display (PickStateDash3.R)</a:t>
            </a:r>
            <a:endParaRPr/>
          </a:p>
        </p:txBody>
      </p:sp>
      <p:pic>
        <p:nvPicPr>
          <p:cNvPr id="180" name="Google Shape;180;p30"/>
          <p:cNvPicPr preferRelativeResize="0"/>
          <p:nvPr/>
        </p:nvPicPr>
        <p:blipFill>
          <a:blip r:embed="rId3">
            <a:alphaModFix/>
          </a:blip>
          <a:stretch>
            <a:fillRect/>
          </a:stretch>
        </p:blipFill>
        <p:spPr>
          <a:xfrm>
            <a:off x="1314737" y="1017725"/>
            <a:ext cx="6514524" cy="3950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 Display (PickStateDash3.R)</a:t>
            </a:r>
            <a:endParaRPr/>
          </a:p>
        </p:txBody>
      </p:sp>
      <p:pic>
        <p:nvPicPr>
          <p:cNvPr id="186" name="Google Shape;186;p31"/>
          <p:cNvPicPr preferRelativeResize="0"/>
          <p:nvPr/>
        </p:nvPicPr>
        <p:blipFill>
          <a:blip r:embed="rId3">
            <a:alphaModFix/>
          </a:blip>
          <a:stretch>
            <a:fillRect/>
          </a:stretch>
        </p:blipFill>
        <p:spPr>
          <a:xfrm>
            <a:off x="2377400" y="1017725"/>
            <a:ext cx="6454901" cy="3986274"/>
          </a:xfrm>
          <a:prstGeom prst="rect">
            <a:avLst/>
          </a:prstGeom>
          <a:noFill/>
          <a:ln>
            <a:noFill/>
          </a:ln>
        </p:spPr>
      </p:pic>
      <p:pic>
        <p:nvPicPr>
          <p:cNvPr id="187" name="Google Shape;187;p31"/>
          <p:cNvPicPr preferRelativeResize="0"/>
          <p:nvPr/>
        </p:nvPicPr>
        <p:blipFill>
          <a:blip r:embed="rId4">
            <a:alphaModFix/>
          </a:blip>
          <a:stretch>
            <a:fillRect/>
          </a:stretch>
        </p:blipFill>
        <p:spPr>
          <a:xfrm>
            <a:off x="257975" y="2851675"/>
            <a:ext cx="3957251" cy="2152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Welcome back!</a:t>
            </a:r>
            <a:endParaRPr/>
          </a:p>
        </p:txBody>
      </p:sp>
      <p:sp>
        <p:nvSpPr>
          <p:cNvPr id="63" name="Google Shape;63;p14"/>
          <p:cNvSpPr txBox="1"/>
          <p:nvPr>
            <p:ph idx="1" type="body"/>
          </p:nvPr>
        </p:nvSpPr>
        <p:spPr>
          <a:xfrm>
            <a:off x="311700" y="1152475"/>
            <a:ext cx="8520600" cy="384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Day 1: Covered the basics of a Shiny app.</a:t>
            </a:r>
            <a:endParaRPr>
              <a:solidFill>
                <a:schemeClr val="dk1"/>
              </a:solidFill>
            </a:endParaRPr>
          </a:p>
          <a:p>
            <a:pPr indent="0" lvl="0" marL="0" rtl="0" algn="l">
              <a:spcBef>
                <a:spcPts val="1200"/>
              </a:spcBef>
              <a:spcAft>
                <a:spcPts val="0"/>
              </a:spcAft>
              <a:buNone/>
            </a:pPr>
            <a:r>
              <a:t/>
            </a:r>
            <a:endParaRPr sz="600">
              <a:solidFill>
                <a:schemeClr val="dk1"/>
              </a:solidFill>
            </a:endParaRPr>
          </a:p>
          <a:p>
            <a:pPr indent="0" lvl="0" marL="0" rtl="0" algn="l">
              <a:spcBef>
                <a:spcPts val="1200"/>
              </a:spcBef>
              <a:spcAft>
                <a:spcPts val="0"/>
              </a:spcAft>
              <a:buNone/>
            </a:pPr>
            <a:r>
              <a:rPr lang="en">
                <a:solidFill>
                  <a:schemeClr val="dk1"/>
                </a:solidFill>
              </a:rPr>
              <a:t>Today’s Agenda:</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End of Day 1</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Deployment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UI Organization, useful Shiny extensions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App Development Exercise - Unifying Day 1 and New Content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Shiny App Examples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Additional Shiny Resources</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 Display (PickStateDash4.R)</a:t>
            </a:r>
            <a:endParaRPr/>
          </a:p>
        </p:txBody>
      </p:sp>
      <p:pic>
        <p:nvPicPr>
          <p:cNvPr id="193" name="Google Shape;193;p32"/>
          <p:cNvPicPr preferRelativeResize="0"/>
          <p:nvPr/>
        </p:nvPicPr>
        <p:blipFill>
          <a:blip r:embed="rId3">
            <a:alphaModFix/>
          </a:blip>
          <a:stretch>
            <a:fillRect/>
          </a:stretch>
        </p:blipFill>
        <p:spPr>
          <a:xfrm>
            <a:off x="1119350" y="1017725"/>
            <a:ext cx="6905301" cy="39780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 Display (PickStateDash4.R)</a:t>
            </a:r>
            <a:endParaRPr/>
          </a:p>
        </p:txBody>
      </p:sp>
      <p:pic>
        <p:nvPicPr>
          <p:cNvPr id="199" name="Google Shape;199;p33"/>
          <p:cNvPicPr preferRelativeResize="0"/>
          <p:nvPr/>
        </p:nvPicPr>
        <p:blipFill>
          <a:blip r:embed="rId3">
            <a:alphaModFix/>
          </a:blip>
          <a:stretch>
            <a:fillRect/>
          </a:stretch>
        </p:blipFill>
        <p:spPr>
          <a:xfrm>
            <a:off x="1806450" y="1017725"/>
            <a:ext cx="5531100" cy="3893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 Display (PickStateDash4.R)</a:t>
            </a:r>
            <a:endParaRPr/>
          </a:p>
        </p:txBody>
      </p:sp>
      <p:pic>
        <p:nvPicPr>
          <p:cNvPr id="205" name="Google Shape;205;p34"/>
          <p:cNvPicPr preferRelativeResize="0"/>
          <p:nvPr/>
        </p:nvPicPr>
        <p:blipFill>
          <a:blip r:embed="rId3">
            <a:alphaModFix/>
          </a:blip>
          <a:stretch>
            <a:fillRect/>
          </a:stretch>
        </p:blipFill>
        <p:spPr>
          <a:xfrm>
            <a:off x="1119350" y="1017725"/>
            <a:ext cx="6905301" cy="3978049"/>
          </a:xfrm>
          <a:prstGeom prst="rect">
            <a:avLst/>
          </a:prstGeom>
          <a:noFill/>
          <a:ln>
            <a:noFill/>
          </a:ln>
        </p:spPr>
      </p:pic>
      <p:pic>
        <p:nvPicPr>
          <p:cNvPr id="206" name="Google Shape;206;p34"/>
          <p:cNvPicPr preferRelativeResize="0"/>
          <p:nvPr/>
        </p:nvPicPr>
        <p:blipFill>
          <a:blip r:embed="rId4">
            <a:alphaModFix/>
          </a:blip>
          <a:stretch>
            <a:fillRect/>
          </a:stretch>
        </p:blipFill>
        <p:spPr>
          <a:xfrm>
            <a:off x="2928338" y="2760088"/>
            <a:ext cx="4429125" cy="1571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Shinydashboard Themes </a:t>
            </a:r>
            <a:r>
              <a:rPr lang="en" sz="2022" u="sng">
                <a:solidFill>
                  <a:schemeClr val="hlink"/>
                </a:solidFill>
                <a:hlinkClick r:id="rId3"/>
              </a:rPr>
              <a:t>(“Appearance”)</a:t>
            </a:r>
            <a:endParaRPr sz="2022"/>
          </a:p>
        </p:txBody>
      </p:sp>
      <p:pic>
        <p:nvPicPr>
          <p:cNvPr id="212" name="Google Shape;212;p35"/>
          <p:cNvPicPr preferRelativeResize="0"/>
          <p:nvPr/>
        </p:nvPicPr>
        <p:blipFill>
          <a:blip r:embed="rId4">
            <a:alphaModFix/>
          </a:blip>
          <a:stretch>
            <a:fillRect/>
          </a:stretch>
        </p:blipFill>
        <p:spPr>
          <a:xfrm>
            <a:off x="311688" y="1435950"/>
            <a:ext cx="1933575" cy="2990850"/>
          </a:xfrm>
          <a:prstGeom prst="rect">
            <a:avLst/>
          </a:prstGeom>
          <a:noFill/>
          <a:ln>
            <a:noFill/>
          </a:ln>
        </p:spPr>
      </p:pic>
      <p:pic>
        <p:nvPicPr>
          <p:cNvPr id="213" name="Google Shape;213;p35"/>
          <p:cNvPicPr preferRelativeResize="0"/>
          <p:nvPr/>
        </p:nvPicPr>
        <p:blipFill>
          <a:blip r:embed="rId5">
            <a:alphaModFix/>
          </a:blip>
          <a:stretch>
            <a:fillRect/>
          </a:stretch>
        </p:blipFill>
        <p:spPr>
          <a:xfrm>
            <a:off x="2686329" y="1408525"/>
            <a:ext cx="6042619" cy="3045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800"/>
              <a:t>Extending Shiny functionality with packages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Dynamic Table and Plots</a:t>
            </a:r>
            <a:endParaRPr/>
          </a:p>
        </p:txBody>
      </p:sp>
      <p:sp>
        <p:nvSpPr>
          <p:cNvPr id="224" name="Google Shape;224;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A number of packages </a:t>
            </a:r>
            <a:r>
              <a:rPr lang="en">
                <a:solidFill>
                  <a:schemeClr val="dk1"/>
                </a:solidFill>
              </a:rPr>
              <a:t>have</a:t>
            </a:r>
            <a:r>
              <a:rPr lang="en">
                <a:solidFill>
                  <a:schemeClr val="dk1"/>
                </a:solidFill>
              </a:rPr>
              <a:t> been developed that leverage HTML / CCS / JavaScript to make </a:t>
            </a:r>
            <a:r>
              <a:rPr i="1" lang="en">
                <a:solidFill>
                  <a:schemeClr val="dk1"/>
                </a:solidFill>
              </a:rPr>
              <a:t>dynamic</a:t>
            </a:r>
            <a:r>
              <a:rPr lang="en">
                <a:solidFill>
                  <a:schemeClr val="dk1"/>
                </a:solidFill>
              </a:rPr>
              <a:t> tables and charts in Shiny app (and R Markdown HTML files) </a:t>
            </a:r>
            <a:endParaRPr i="1">
              <a:solidFill>
                <a:schemeClr val="dk1"/>
              </a:solidFill>
            </a:endParaRPr>
          </a:p>
          <a:p>
            <a:pPr indent="0" lvl="0" marL="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u="sng">
                <a:solidFill>
                  <a:schemeClr val="hlink"/>
                </a:solidFill>
                <a:hlinkClick r:id="rId3"/>
              </a:rPr>
              <a:t>DT</a:t>
            </a:r>
            <a:r>
              <a:rPr lang="en">
                <a:solidFill>
                  <a:schemeClr val="dk1"/>
                </a:solidFill>
              </a:rPr>
              <a:t> (“data tables”) is a popular package for dynamic tables</a:t>
            </a:r>
            <a:endParaRPr>
              <a:solidFill>
                <a:schemeClr val="dk1"/>
              </a:solidFill>
            </a:endParaRPr>
          </a:p>
          <a:p>
            <a:pPr indent="-342900" lvl="0" marL="457200" rtl="0" algn="l">
              <a:spcBef>
                <a:spcPts val="0"/>
              </a:spcBef>
              <a:spcAft>
                <a:spcPts val="0"/>
              </a:spcAft>
              <a:buClr>
                <a:schemeClr val="dk1"/>
              </a:buClr>
              <a:buSzPts val="1800"/>
              <a:buChar char="-"/>
            </a:pPr>
            <a:r>
              <a:rPr lang="en" u="sng">
                <a:solidFill>
                  <a:schemeClr val="hlink"/>
                </a:solidFill>
                <a:hlinkClick r:id="rId4"/>
              </a:rPr>
              <a:t>plotly</a:t>
            </a:r>
            <a:r>
              <a:rPr lang="en">
                <a:solidFill>
                  <a:schemeClr val="dk1"/>
                </a:solidFill>
              </a:rPr>
              <a:t> is a popular framework for dynamic plots</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hlink"/>
                </a:solidFill>
                <a:hlinkClick r:id="rId3"/>
              </a:rPr>
              <a:t>DT</a:t>
            </a:r>
            <a:r>
              <a:rPr lang="en"/>
              <a:t> (DTdemo.R)</a:t>
            </a:r>
            <a:endParaRPr/>
          </a:p>
        </p:txBody>
      </p:sp>
      <p:sp>
        <p:nvSpPr>
          <p:cNvPr id="230" name="Google Shape;230;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5"/>
                </a:solidFill>
              </a:rPr>
              <a:t>library</a:t>
            </a:r>
            <a:r>
              <a:rPr lang="en">
                <a:solidFill>
                  <a:schemeClr val="dk1"/>
                </a:solidFill>
              </a:rPr>
              <a:t>(DT)</a:t>
            </a:r>
            <a:endParaRPr>
              <a:solidFill>
                <a:schemeClr val="dk1"/>
              </a:solidFill>
            </a:endParaRPr>
          </a:p>
          <a:p>
            <a:pPr indent="0" lvl="0" marL="0" rtl="0" algn="l">
              <a:spcBef>
                <a:spcPts val="1200"/>
              </a:spcBef>
              <a:spcAft>
                <a:spcPts val="1200"/>
              </a:spcAft>
              <a:buNone/>
            </a:pPr>
            <a:r>
              <a:rPr lang="en">
                <a:solidFill>
                  <a:schemeClr val="accent5"/>
                </a:solidFill>
              </a:rPr>
              <a:t>datatable</a:t>
            </a:r>
            <a:r>
              <a:rPr lang="en">
                <a:solidFill>
                  <a:schemeClr val="dk1"/>
                </a:solidFill>
              </a:rPr>
              <a:t>(iris)</a:t>
            </a:r>
            <a:endParaRPr>
              <a:solidFill>
                <a:schemeClr val="dk1"/>
              </a:solidFill>
            </a:endParaRPr>
          </a:p>
        </p:txBody>
      </p:sp>
      <p:pic>
        <p:nvPicPr>
          <p:cNvPr id="231" name="Google Shape;231;p38"/>
          <p:cNvPicPr preferRelativeResize="0"/>
          <p:nvPr/>
        </p:nvPicPr>
        <p:blipFill>
          <a:blip r:embed="rId4">
            <a:alphaModFix/>
          </a:blip>
          <a:stretch>
            <a:fillRect/>
          </a:stretch>
        </p:blipFill>
        <p:spPr>
          <a:xfrm>
            <a:off x="2319342" y="1200150"/>
            <a:ext cx="6512958" cy="3720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hlink"/>
                </a:solidFill>
                <a:hlinkClick r:id="rId3"/>
              </a:rPr>
              <a:t>DT</a:t>
            </a:r>
            <a:r>
              <a:rPr lang="en"/>
              <a:t> (DTshiny.R)</a:t>
            </a:r>
            <a:endParaRPr/>
          </a:p>
        </p:txBody>
      </p:sp>
      <p:pic>
        <p:nvPicPr>
          <p:cNvPr id="237" name="Google Shape;237;p39"/>
          <p:cNvPicPr preferRelativeResize="0"/>
          <p:nvPr/>
        </p:nvPicPr>
        <p:blipFill>
          <a:blip r:embed="rId4">
            <a:alphaModFix/>
          </a:blip>
          <a:stretch>
            <a:fillRect/>
          </a:stretch>
        </p:blipFill>
        <p:spPr>
          <a:xfrm>
            <a:off x="167200" y="1118300"/>
            <a:ext cx="5838825" cy="533400"/>
          </a:xfrm>
          <a:prstGeom prst="rect">
            <a:avLst/>
          </a:prstGeom>
          <a:noFill/>
          <a:ln>
            <a:noFill/>
          </a:ln>
        </p:spPr>
      </p:pic>
      <p:pic>
        <p:nvPicPr>
          <p:cNvPr id="238" name="Google Shape;238;p39"/>
          <p:cNvPicPr preferRelativeResize="0"/>
          <p:nvPr/>
        </p:nvPicPr>
        <p:blipFill>
          <a:blip r:embed="rId5">
            <a:alphaModFix/>
          </a:blip>
          <a:stretch>
            <a:fillRect/>
          </a:stretch>
        </p:blipFill>
        <p:spPr>
          <a:xfrm>
            <a:off x="167200" y="1892925"/>
            <a:ext cx="4140025" cy="219550"/>
          </a:xfrm>
          <a:prstGeom prst="rect">
            <a:avLst/>
          </a:prstGeom>
          <a:noFill/>
          <a:ln>
            <a:noFill/>
          </a:ln>
        </p:spPr>
      </p:pic>
      <p:pic>
        <p:nvPicPr>
          <p:cNvPr id="239" name="Google Shape;239;p39"/>
          <p:cNvPicPr preferRelativeResize="0"/>
          <p:nvPr/>
        </p:nvPicPr>
        <p:blipFill>
          <a:blip r:embed="rId6">
            <a:alphaModFix/>
          </a:blip>
          <a:stretch>
            <a:fillRect/>
          </a:stretch>
        </p:blipFill>
        <p:spPr>
          <a:xfrm>
            <a:off x="3127750" y="2264875"/>
            <a:ext cx="5704562" cy="27262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hlink"/>
                </a:solidFill>
                <a:hlinkClick r:id="rId3"/>
              </a:rPr>
              <a:t>P</a:t>
            </a:r>
            <a:r>
              <a:rPr lang="en" u="sng">
                <a:solidFill>
                  <a:schemeClr val="hlink"/>
                </a:solidFill>
                <a:hlinkClick r:id="rId4"/>
              </a:rPr>
              <a:t>lotly</a:t>
            </a:r>
            <a:r>
              <a:rPr lang="en"/>
              <a:t> (plotlydemo.R)</a:t>
            </a:r>
            <a:endParaRPr/>
          </a:p>
        </p:txBody>
      </p:sp>
      <p:sp>
        <p:nvSpPr>
          <p:cNvPr id="245" name="Google Shape;245;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library(plotly)</a:t>
            </a:r>
            <a:endParaRPr>
              <a:solidFill>
                <a:schemeClr val="dk1"/>
              </a:solidFill>
            </a:endParaRPr>
          </a:p>
          <a:p>
            <a:pPr indent="0" lvl="0" marL="0" rtl="0" algn="l">
              <a:spcBef>
                <a:spcPts val="1200"/>
              </a:spcBef>
              <a:spcAft>
                <a:spcPts val="0"/>
              </a:spcAft>
              <a:buNone/>
            </a:pPr>
            <a:r>
              <a:rPr lang="en">
                <a:solidFill>
                  <a:schemeClr val="dk1"/>
                </a:solidFill>
              </a:rPr>
              <a:t>fig &lt;- plot_ly(data = iris,                                                                                                                                               </a:t>
            </a:r>
            <a:r>
              <a:rPr lang="en">
                <a:solidFill>
                  <a:schemeClr val="lt1"/>
                </a:solidFill>
              </a:rPr>
              <a:t>.</a:t>
            </a:r>
            <a:r>
              <a:rPr lang="en">
                <a:solidFill>
                  <a:schemeClr val="dk1"/>
                </a:solidFill>
              </a:rPr>
              <a:t>                    x = ~Sepal.Length,                                                                                                                   </a:t>
            </a:r>
            <a:r>
              <a:rPr lang="en">
                <a:solidFill>
                  <a:schemeClr val="lt1"/>
                </a:solidFill>
              </a:rPr>
              <a:t>.  </a:t>
            </a:r>
            <a:r>
              <a:rPr lang="en">
                <a:solidFill>
                  <a:schemeClr val="dk1"/>
                </a:solidFill>
              </a:rPr>
              <a:t>                  y = ~Petal.Length)</a:t>
            </a:r>
            <a:endParaRPr>
              <a:solidFill>
                <a:schemeClr val="dk1"/>
              </a:solidFill>
            </a:endParaRPr>
          </a:p>
          <a:p>
            <a:pPr indent="0" lvl="0" marL="0" rtl="0" algn="l">
              <a:spcBef>
                <a:spcPts val="1200"/>
              </a:spcBef>
              <a:spcAft>
                <a:spcPts val="1200"/>
              </a:spcAft>
              <a:buNone/>
            </a:pPr>
            <a:r>
              <a:rPr lang="en">
                <a:solidFill>
                  <a:schemeClr val="dk1"/>
                </a:solidFill>
              </a:rPr>
              <a:t>fig</a:t>
            </a:r>
            <a:endParaRPr>
              <a:solidFill>
                <a:schemeClr val="dk1"/>
              </a:solidFill>
            </a:endParaRPr>
          </a:p>
        </p:txBody>
      </p:sp>
      <p:pic>
        <p:nvPicPr>
          <p:cNvPr id="246" name="Google Shape;246;p40"/>
          <p:cNvPicPr preferRelativeResize="0"/>
          <p:nvPr/>
        </p:nvPicPr>
        <p:blipFill>
          <a:blip r:embed="rId5">
            <a:alphaModFix/>
          </a:blip>
          <a:stretch>
            <a:fillRect/>
          </a:stretch>
        </p:blipFill>
        <p:spPr>
          <a:xfrm>
            <a:off x="3765449" y="624188"/>
            <a:ext cx="4831700" cy="38951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hlink"/>
                </a:solidFill>
                <a:hlinkClick r:id="rId3"/>
              </a:rPr>
              <a:t>Plotly</a:t>
            </a:r>
            <a:r>
              <a:rPr lang="en"/>
              <a:t> (plotlyshiny.R)</a:t>
            </a:r>
            <a:endParaRPr/>
          </a:p>
        </p:txBody>
      </p:sp>
      <p:pic>
        <p:nvPicPr>
          <p:cNvPr id="252" name="Google Shape;252;p41"/>
          <p:cNvPicPr preferRelativeResize="0"/>
          <p:nvPr/>
        </p:nvPicPr>
        <p:blipFill>
          <a:blip r:embed="rId4">
            <a:alphaModFix/>
          </a:blip>
          <a:stretch>
            <a:fillRect/>
          </a:stretch>
        </p:blipFill>
        <p:spPr>
          <a:xfrm>
            <a:off x="311700" y="1081300"/>
            <a:ext cx="5848350" cy="542925"/>
          </a:xfrm>
          <a:prstGeom prst="rect">
            <a:avLst/>
          </a:prstGeom>
          <a:noFill/>
          <a:ln>
            <a:noFill/>
          </a:ln>
        </p:spPr>
      </p:pic>
      <p:pic>
        <p:nvPicPr>
          <p:cNvPr id="253" name="Google Shape;253;p41"/>
          <p:cNvPicPr preferRelativeResize="0"/>
          <p:nvPr/>
        </p:nvPicPr>
        <p:blipFill>
          <a:blip r:embed="rId5">
            <a:alphaModFix/>
          </a:blip>
          <a:stretch>
            <a:fillRect/>
          </a:stretch>
        </p:blipFill>
        <p:spPr>
          <a:xfrm>
            <a:off x="311700" y="1687800"/>
            <a:ext cx="5133975" cy="800100"/>
          </a:xfrm>
          <a:prstGeom prst="rect">
            <a:avLst/>
          </a:prstGeom>
          <a:noFill/>
          <a:ln>
            <a:noFill/>
          </a:ln>
        </p:spPr>
      </p:pic>
      <p:pic>
        <p:nvPicPr>
          <p:cNvPr id="254" name="Google Shape;254;p41"/>
          <p:cNvPicPr preferRelativeResize="0"/>
          <p:nvPr/>
        </p:nvPicPr>
        <p:blipFill>
          <a:blip r:embed="rId6">
            <a:alphaModFix/>
          </a:blip>
          <a:stretch>
            <a:fillRect/>
          </a:stretch>
        </p:blipFill>
        <p:spPr>
          <a:xfrm>
            <a:off x="3208925" y="2270225"/>
            <a:ext cx="5494349" cy="2650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Day 2 Learning Objectives</a:t>
            </a:r>
            <a:endParaRPr/>
          </a:p>
        </p:txBody>
      </p:sp>
      <p:sp>
        <p:nvSpPr>
          <p:cNvPr id="69" name="Google Shape;69;p15"/>
          <p:cNvSpPr txBox="1"/>
          <p:nvPr>
            <p:ph idx="1" type="body"/>
          </p:nvPr>
        </p:nvSpPr>
        <p:spPr>
          <a:xfrm>
            <a:off x="311700" y="1152475"/>
            <a:ext cx="8520600" cy="3924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Will be able to identify R packages that significantly extend the functionality of Shiny apps.</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Will have be able to identify some of the necessary considerations for developing a Shiny app.</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Will be able to identify sources for learning more on a wide variety of Shiny-related topics.</a:t>
            </a:r>
            <a:endParaRPr>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hlink"/>
                </a:solidFill>
                <a:hlinkClick r:id="rId3"/>
              </a:rPr>
              <a:t>shinyjs</a:t>
            </a:r>
            <a:endParaRPr/>
          </a:p>
        </p:txBody>
      </p:sp>
      <p:sp>
        <p:nvSpPr>
          <p:cNvPr id="260" name="Google Shape;260;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4"/>
              </a:rPr>
              <a:t>s</a:t>
            </a:r>
            <a:r>
              <a:rPr lang="en" u="sng">
                <a:solidFill>
                  <a:schemeClr val="hlink"/>
                </a:solidFill>
                <a:hlinkClick r:id="rId5"/>
              </a:rPr>
              <a:t>hinyjs</a:t>
            </a:r>
            <a:r>
              <a:rPr lang="en">
                <a:solidFill>
                  <a:schemeClr val="dk1"/>
                </a:solidFill>
              </a:rPr>
              <a:t> is a really nice simple package that uses JavaScript to add some interesting </a:t>
            </a:r>
            <a:r>
              <a:rPr lang="en">
                <a:solidFill>
                  <a:schemeClr val="dk1"/>
                </a:solidFill>
              </a:rPr>
              <a:t>functionality</a:t>
            </a:r>
            <a:r>
              <a:rPr lang="en">
                <a:solidFill>
                  <a:schemeClr val="dk1"/>
                </a:solidFill>
              </a:rPr>
              <a:t> to your UI. With it, you can do such things as:</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Hide, show, or toggle elements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Disable / enable inputs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Delay code execution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Include a reset button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Code and call your own JavaScript functions</a:t>
            </a:r>
            <a:endParaRPr>
              <a:solidFill>
                <a:schemeClr val="dk1"/>
              </a:solidFill>
            </a:endParaRPr>
          </a:p>
          <a:p>
            <a:pPr indent="0" lvl="0" marL="0" rtl="0" algn="l">
              <a:spcBef>
                <a:spcPts val="1200"/>
              </a:spcBef>
              <a:spcAft>
                <a:spcPts val="1200"/>
              </a:spcAft>
              <a:buNone/>
            </a:pPr>
            <a:r>
              <a:rPr lang="en" u="sng">
                <a:solidFill>
                  <a:schemeClr val="hlink"/>
                </a:solidFill>
                <a:hlinkClick r:id="rId6"/>
              </a:rPr>
              <a:t>Link to demo</a:t>
            </a:r>
            <a:r>
              <a:rPr lang="en">
                <a:solidFill>
                  <a:schemeClr val="dk1"/>
                </a:solidFill>
              </a:rPr>
              <a:t> </a:t>
            </a:r>
            <a:endParaRPr>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PickStateObsEvent.R</a:t>
            </a:r>
            <a:endParaRPr/>
          </a:p>
        </p:txBody>
      </p:sp>
      <p:pic>
        <p:nvPicPr>
          <p:cNvPr id="266" name="Google Shape;266;p43"/>
          <p:cNvPicPr preferRelativeResize="0"/>
          <p:nvPr/>
        </p:nvPicPr>
        <p:blipFill>
          <a:blip r:embed="rId3">
            <a:alphaModFix/>
          </a:blip>
          <a:stretch>
            <a:fillRect/>
          </a:stretch>
        </p:blipFill>
        <p:spPr>
          <a:xfrm>
            <a:off x="4458925" y="1017725"/>
            <a:ext cx="4418631" cy="3820974"/>
          </a:xfrm>
          <a:prstGeom prst="rect">
            <a:avLst/>
          </a:prstGeom>
          <a:noFill/>
          <a:ln>
            <a:noFill/>
          </a:ln>
        </p:spPr>
      </p:pic>
      <p:pic>
        <p:nvPicPr>
          <p:cNvPr id="267" name="Google Shape;267;p43"/>
          <p:cNvPicPr preferRelativeResize="0"/>
          <p:nvPr/>
        </p:nvPicPr>
        <p:blipFill>
          <a:blip r:embed="rId4">
            <a:alphaModFix/>
          </a:blip>
          <a:stretch>
            <a:fillRect/>
          </a:stretch>
        </p:blipFill>
        <p:spPr>
          <a:xfrm>
            <a:off x="129575" y="1543500"/>
            <a:ext cx="4154125" cy="2769416"/>
          </a:xfrm>
          <a:prstGeom prst="rect">
            <a:avLst/>
          </a:prstGeom>
          <a:noFill/>
          <a:ln>
            <a:noFill/>
          </a:ln>
        </p:spPr>
      </p:pic>
      <p:sp>
        <p:nvSpPr>
          <p:cNvPr id="268" name="Google Shape;268;p43"/>
          <p:cNvSpPr/>
          <p:nvPr/>
        </p:nvSpPr>
        <p:spPr>
          <a:xfrm>
            <a:off x="1186975" y="1460900"/>
            <a:ext cx="220644" cy="327186"/>
          </a:xfrm>
          <a:prstGeom prst="lightningBolt">
            <a:avLst/>
          </a:prstGeom>
          <a:solidFill>
            <a:schemeClr val="accent6"/>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3"/>
          <p:cNvSpPr/>
          <p:nvPr/>
        </p:nvSpPr>
        <p:spPr>
          <a:xfrm>
            <a:off x="1225287" y="2061975"/>
            <a:ext cx="220644" cy="274158"/>
          </a:xfrm>
          <a:prstGeom prst="lightningBolt">
            <a:avLst/>
          </a:prstGeom>
          <a:solidFill>
            <a:schemeClr val="accent6"/>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3"/>
          <p:cNvSpPr/>
          <p:nvPr/>
        </p:nvSpPr>
        <p:spPr>
          <a:xfrm>
            <a:off x="129587" y="4038775"/>
            <a:ext cx="220644" cy="274158"/>
          </a:xfrm>
          <a:prstGeom prst="lightningBolt">
            <a:avLst/>
          </a:prstGeom>
          <a:solidFill>
            <a:schemeClr val="accent6"/>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1" name="Google Shape;271;p43"/>
          <p:cNvCxnSpPr/>
          <p:nvPr/>
        </p:nvCxnSpPr>
        <p:spPr>
          <a:xfrm flipH="1">
            <a:off x="1765125" y="3089150"/>
            <a:ext cx="182700" cy="1019700"/>
          </a:xfrm>
          <a:prstGeom prst="straightConnector1">
            <a:avLst/>
          </a:prstGeom>
          <a:noFill/>
          <a:ln cap="flat" cmpd="sng" w="28575">
            <a:solidFill>
              <a:schemeClr val="accent1"/>
            </a:solidFill>
            <a:prstDash val="solid"/>
            <a:round/>
            <a:headEnd len="med" w="med" type="none"/>
            <a:tailEnd len="med" w="med" type="none"/>
          </a:ln>
        </p:spPr>
      </p:cxnSp>
      <p:cxnSp>
        <p:nvCxnSpPr>
          <p:cNvPr id="272" name="Google Shape;272;p43"/>
          <p:cNvCxnSpPr/>
          <p:nvPr/>
        </p:nvCxnSpPr>
        <p:spPr>
          <a:xfrm>
            <a:off x="2366300" y="2571750"/>
            <a:ext cx="1369500" cy="1544700"/>
          </a:xfrm>
          <a:prstGeom prst="straightConnector1">
            <a:avLst/>
          </a:prstGeom>
          <a:noFill/>
          <a:ln cap="flat" cmpd="sng" w="38100">
            <a:solidFill>
              <a:schemeClr val="accent1"/>
            </a:solidFill>
            <a:prstDash val="solid"/>
            <a:round/>
            <a:headEnd len="med" w="med" type="none"/>
            <a:tailEnd len="med" w="med" type="none"/>
          </a:ln>
        </p:spPr>
      </p:cxnSp>
      <p:sp>
        <p:nvSpPr>
          <p:cNvPr id="273" name="Google Shape;273;p43"/>
          <p:cNvSpPr/>
          <p:nvPr/>
        </p:nvSpPr>
        <p:spPr>
          <a:xfrm>
            <a:off x="4439375" y="1274150"/>
            <a:ext cx="1998300" cy="335400"/>
          </a:xfrm>
          <a:prstGeom prst="roundRect">
            <a:avLst>
              <a:gd fmla="val 16667" name="adj"/>
            </a:avLst>
          </a:prstGeom>
          <a:no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4"/>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Break / Assignment: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Build a Shiny app!</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 a Shiny App!</a:t>
            </a:r>
            <a:endParaRPr/>
          </a:p>
        </p:txBody>
      </p:sp>
      <p:sp>
        <p:nvSpPr>
          <p:cNvPr id="284" name="Google Shape;284;p45"/>
          <p:cNvSpPr txBox="1"/>
          <p:nvPr>
            <p:ph idx="1" type="body"/>
          </p:nvPr>
        </p:nvSpPr>
        <p:spPr>
          <a:xfrm>
            <a:off x="311700" y="1152475"/>
            <a:ext cx="8520600" cy="3897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dk1"/>
                </a:solidFill>
              </a:rPr>
              <a:t>Some considerations:</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What input methods would be best for this purpose? What options are most appropriate for this audience?</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What outputs would be best for this purpose? What type of information would be easy to understand?</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How will you separate the information for the general public from the information for a technical report?</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Break / Assignment</a:t>
            </a:r>
            <a:endParaRPr/>
          </a:p>
        </p:txBody>
      </p:sp>
      <p:sp>
        <p:nvSpPr>
          <p:cNvPr id="290" name="Google Shape;290;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dk1"/>
                </a:solidFill>
              </a:rPr>
              <a:t>Build a Shiny app!</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Must use shinydashboard, plotly, and DT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Cannot use built-in datasets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Generate data based on some inputs (Josh and I both have DGMs in our code)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Read in the sampleDataset.csv (</a:t>
            </a:r>
            <a:r>
              <a:rPr lang="en" u="sng">
                <a:solidFill>
                  <a:schemeClr val="hlink"/>
                </a:solidFill>
                <a:hlinkClick r:id="rId3"/>
              </a:rPr>
              <a:t>fileInput()</a:t>
            </a:r>
            <a:r>
              <a:rPr lang="en">
                <a:solidFill>
                  <a:schemeClr val="dk1"/>
                </a:solidFill>
              </a:rPr>
              <a: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Two different input types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Stylize at least 1 element - color, font, the icon for menuItem, etc.</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Stretch goal: Include a shinyjs() element</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Break / Assignment</a:t>
            </a:r>
            <a:endParaRPr/>
          </a:p>
        </p:txBody>
      </p:sp>
      <p:sp>
        <p:nvSpPr>
          <p:cNvPr id="296" name="Google Shape;296;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4_solution1.R</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4_solution2.R</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Shiny Extensions / Additional Resources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Debugging Shiny Apps</a:t>
            </a:r>
            <a:endParaRPr/>
          </a:p>
        </p:txBody>
      </p:sp>
      <p:sp>
        <p:nvSpPr>
          <p:cNvPr id="307" name="Google Shape;307;p49"/>
          <p:cNvSpPr txBox="1"/>
          <p:nvPr>
            <p:ph idx="1" type="body"/>
          </p:nvPr>
        </p:nvSpPr>
        <p:spPr>
          <a:xfrm>
            <a:off x="311700" y="1152475"/>
            <a:ext cx="8520600" cy="3725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n">
                <a:solidFill>
                  <a:schemeClr val="dk1"/>
                </a:solidFill>
              </a:rPr>
              <a:t>Pausing execution and error traceback: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RStudio Breakpoints - server only and has drawbacks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browser() - inserted in code to work as a breakpoint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Review error stack trace (includes line numbers)</a:t>
            </a:r>
            <a:endParaRPr>
              <a:solidFill>
                <a:schemeClr val="dk1"/>
              </a:solidFill>
            </a:endParaRPr>
          </a:p>
          <a:p>
            <a:pPr indent="-317500" lvl="1" marL="914400" rtl="0" algn="l">
              <a:spcBef>
                <a:spcPts val="0"/>
              </a:spcBef>
              <a:spcAft>
                <a:spcPts val="0"/>
              </a:spcAft>
              <a:buSzPts val="1400"/>
              <a:buChar char="○"/>
            </a:pPr>
            <a:r>
              <a:rPr lang="en">
                <a:solidFill>
                  <a:schemeClr val="dk1"/>
                </a:solidFill>
              </a:rPr>
              <a:t>Pausing on </a:t>
            </a:r>
            <a:r>
              <a:rPr lang="en">
                <a:solidFill>
                  <a:schemeClr val="dk1"/>
                </a:solidFill>
              </a:rPr>
              <a:t>errors:</a:t>
            </a:r>
            <a:r>
              <a:rPr lang="en"/>
              <a:t> </a:t>
            </a:r>
            <a:r>
              <a:rPr lang="en">
                <a:solidFill>
                  <a:schemeClr val="accent4"/>
                </a:solidFill>
              </a:rPr>
              <a:t>options(shiny.error = browser)</a:t>
            </a:r>
            <a:endParaRPr>
              <a:solidFill>
                <a:schemeClr val="accent4"/>
              </a:solidFill>
            </a:endParaRPr>
          </a:p>
          <a:p>
            <a:pPr indent="-317500" lvl="1" marL="914400" rtl="0" algn="l">
              <a:spcBef>
                <a:spcPts val="0"/>
              </a:spcBef>
              <a:spcAft>
                <a:spcPts val="0"/>
              </a:spcAft>
              <a:buSzPts val="1400"/>
              <a:buChar char="○"/>
            </a:pPr>
            <a:r>
              <a:rPr lang="en">
                <a:solidFill>
                  <a:schemeClr val="dk1"/>
                </a:solidFill>
              </a:rPr>
              <a:t>Convert warnings to errors:</a:t>
            </a:r>
            <a:r>
              <a:rPr lang="en"/>
              <a:t> </a:t>
            </a:r>
            <a:r>
              <a:rPr lang="en">
                <a:solidFill>
                  <a:schemeClr val="accent4"/>
                </a:solidFill>
              </a:rPr>
              <a:t>options(warn = 2)</a:t>
            </a:r>
            <a:endParaRPr>
              <a:solidFill>
                <a:schemeClr val="accent4"/>
              </a:solidFill>
            </a:endParaRPr>
          </a:p>
          <a:p>
            <a:pPr indent="-342900" lvl="0" marL="457200" rtl="0" algn="l">
              <a:spcBef>
                <a:spcPts val="0"/>
              </a:spcBef>
              <a:spcAft>
                <a:spcPts val="0"/>
              </a:spcAft>
              <a:buClr>
                <a:schemeClr val="dk1"/>
              </a:buClr>
              <a:buSzPts val="1800"/>
              <a:buChar char="●"/>
            </a:pPr>
            <a:r>
              <a:rPr lang="en">
                <a:solidFill>
                  <a:schemeClr val="dk1"/>
                </a:solidFill>
              </a:rPr>
              <a:t>Looking at reactivity: </a:t>
            </a:r>
            <a:endParaRPr>
              <a:solidFill>
                <a:schemeClr val="dk1"/>
              </a:solidFill>
            </a:endParaRPr>
          </a:p>
          <a:p>
            <a:pPr indent="-317500" lvl="1" marL="914400" rtl="0" algn="l">
              <a:spcBef>
                <a:spcPts val="0"/>
              </a:spcBef>
              <a:spcAft>
                <a:spcPts val="0"/>
              </a:spcAft>
              <a:buSzPts val="1400"/>
              <a:buChar char="○"/>
            </a:pPr>
            <a:r>
              <a:rPr lang="en">
                <a:solidFill>
                  <a:schemeClr val="dk1"/>
                </a:solidFill>
              </a:rPr>
              <a:t>Showcase mode:</a:t>
            </a:r>
            <a:r>
              <a:rPr lang="en"/>
              <a:t> </a:t>
            </a:r>
            <a:r>
              <a:rPr lang="en">
                <a:solidFill>
                  <a:schemeClr val="accent4"/>
                </a:solidFill>
              </a:rPr>
              <a:t>shiny::runApp(display.mode="showcase")</a:t>
            </a:r>
            <a:endParaRPr>
              <a:solidFill>
                <a:schemeClr val="accent4"/>
              </a:solidFill>
            </a:endParaRPr>
          </a:p>
          <a:p>
            <a:pPr indent="-317500" lvl="1" marL="914400" rtl="0" algn="l">
              <a:spcBef>
                <a:spcPts val="0"/>
              </a:spcBef>
              <a:spcAft>
                <a:spcPts val="0"/>
              </a:spcAft>
              <a:buSzPts val="1400"/>
              <a:buChar char="○"/>
            </a:pPr>
            <a:r>
              <a:rPr lang="en">
                <a:solidFill>
                  <a:schemeClr val="dk1"/>
                </a:solidFill>
              </a:rPr>
              <a:t>Console printing:</a:t>
            </a:r>
            <a:r>
              <a:rPr lang="en"/>
              <a:t> </a:t>
            </a:r>
            <a:r>
              <a:rPr lang="en">
                <a:solidFill>
                  <a:schemeClr val="accent4"/>
                </a:solidFill>
              </a:rPr>
              <a:t>cat(file=stderr(), “Filtering data with max:”, input$dMax”)</a:t>
            </a:r>
            <a:endParaRPr>
              <a:solidFill>
                <a:schemeClr val="accent4"/>
              </a:solidFill>
            </a:endParaRPr>
          </a:p>
          <a:p>
            <a:pPr indent="-317500" lvl="1" marL="914400" rtl="0" algn="l">
              <a:spcBef>
                <a:spcPts val="0"/>
              </a:spcBef>
              <a:spcAft>
                <a:spcPts val="0"/>
              </a:spcAft>
              <a:buClr>
                <a:schemeClr val="dk1"/>
              </a:buClr>
              <a:buSzPts val="1400"/>
              <a:buChar char="○"/>
            </a:pPr>
            <a:r>
              <a:rPr lang="en">
                <a:solidFill>
                  <a:schemeClr val="dk1"/>
                </a:solidFill>
              </a:rPr>
              <a:t>{reactlog} for stepping through reactivity and marking time points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Debugging References:</a:t>
            </a:r>
            <a:endParaRPr>
              <a:solidFill>
                <a:schemeClr val="dk1"/>
              </a:solidFill>
            </a:endParaRPr>
          </a:p>
          <a:p>
            <a:pPr indent="-297935" lvl="1" marL="914400" rtl="0" algn="l">
              <a:spcBef>
                <a:spcPts val="0"/>
              </a:spcBef>
              <a:spcAft>
                <a:spcPts val="0"/>
              </a:spcAft>
              <a:buSzPts val="1092"/>
              <a:buChar char="○"/>
            </a:pPr>
            <a:r>
              <a:rPr lang="en" sz="1091" u="sng">
                <a:solidFill>
                  <a:schemeClr val="hlink"/>
                </a:solidFill>
                <a:hlinkClick r:id="rId3"/>
              </a:rPr>
              <a:t>https://shiny.rstudio.com/articles/debugging.html</a:t>
            </a:r>
            <a:r>
              <a:rPr lang="en" sz="1091"/>
              <a:t> </a:t>
            </a:r>
            <a:endParaRPr sz="1091"/>
          </a:p>
          <a:p>
            <a:pPr indent="-297935" lvl="1" marL="914400" rtl="0" algn="l">
              <a:spcBef>
                <a:spcPts val="0"/>
              </a:spcBef>
              <a:spcAft>
                <a:spcPts val="0"/>
              </a:spcAft>
              <a:buSzPts val="1092"/>
              <a:buChar char="○"/>
            </a:pPr>
            <a:r>
              <a:rPr lang="en" sz="1091" u="sng">
                <a:solidFill>
                  <a:schemeClr val="hlink"/>
                </a:solidFill>
                <a:hlinkClick r:id="rId4"/>
              </a:rPr>
              <a:t>https://rstudio.github.io/reactlog/</a:t>
            </a:r>
            <a:r>
              <a:rPr lang="en" sz="1091"/>
              <a:t> </a:t>
            </a:r>
            <a:endParaRPr sz="1091"/>
          </a:p>
          <a:p>
            <a:pPr indent="-297935" lvl="1" marL="914400" rtl="0" algn="l">
              <a:spcBef>
                <a:spcPts val="0"/>
              </a:spcBef>
              <a:spcAft>
                <a:spcPts val="0"/>
              </a:spcAft>
              <a:buSzPts val="1092"/>
              <a:buChar char="○"/>
            </a:pPr>
            <a:r>
              <a:rPr lang="en" sz="1091" u="sng">
                <a:solidFill>
                  <a:schemeClr val="hlink"/>
                </a:solidFill>
                <a:hlinkClick r:id="rId5"/>
              </a:rPr>
              <a:t>https://mastering-shiny.org/action-workflow.html?#debugging</a:t>
            </a:r>
            <a:r>
              <a:rPr lang="en" sz="1091"/>
              <a:t>  </a:t>
            </a:r>
            <a:endParaRPr sz="1091"/>
          </a:p>
          <a:p>
            <a:pPr indent="-297935" lvl="1" marL="914400" rtl="0" algn="l">
              <a:spcBef>
                <a:spcPts val="0"/>
              </a:spcBef>
              <a:spcAft>
                <a:spcPts val="0"/>
              </a:spcAft>
              <a:buSzPts val="1092"/>
              <a:buChar char="○"/>
            </a:pPr>
            <a:r>
              <a:rPr lang="en" sz="1091" u="sng">
                <a:solidFill>
                  <a:schemeClr val="hlink"/>
                </a:solidFill>
                <a:hlinkClick r:id="rId6"/>
              </a:rPr>
              <a:t>https://adv-r.hadley.nz/debugging.html</a:t>
            </a:r>
            <a:r>
              <a:rPr lang="en" sz="1091"/>
              <a:t> </a:t>
            </a:r>
            <a:endParaRPr sz="1091"/>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Shiny Examples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51"/>
          <p:cNvPicPr preferRelativeResize="0"/>
          <p:nvPr/>
        </p:nvPicPr>
        <p:blipFill>
          <a:blip r:embed="rId3">
            <a:alphaModFix/>
          </a:blip>
          <a:stretch>
            <a:fillRect/>
          </a:stretch>
        </p:blipFill>
        <p:spPr>
          <a:xfrm>
            <a:off x="152400" y="176150"/>
            <a:ext cx="8839201" cy="4317538"/>
          </a:xfrm>
          <a:prstGeom prst="rect">
            <a:avLst/>
          </a:prstGeom>
          <a:noFill/>
          <a:ln>
            <a:noFill/>
          </a:ln>
        </p:spPr>
      </p:pic>
      <p:sp>
        <p:nvSpPr>
          <p:cNvPr id="318" name="Google Shape;318;p51"/>
          <p:cNvSpPr txBox="1"/>
          <p:nvPr/>
        </p:nvSpPr>
        <p:spPr>
          <a:xfrm>
            <a:off x="2374050" y="4493700"/>
            <a:ext cx="4395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solidFill>
                  <a:schemeClr val="hlink"/>
                </a:solidFill>
                <a:hlinkClick r:id="rId4"/>
              </a:rPr>
              <a:t>Advancing Assessment in Medical Education</a:t>
            </a:r>
            <a:endParaRPr>
              <a:solidFill>
                <a:schemeClr val="dk1"/>
              </a:solidFill>
            </a:endParaRPr>
          </a:p>
          <a:p>
            <a:pPr indent="0" lvl="0" marL="0" rtl="0" algn="ctr">
              <a:spcBef>
                <a:spcPts val="0"/>
              </a:spcBef>
              <a:spcAft>
                <a:spcPts val="0"/>
              </a:spcAft>
              <a:buNone/>
            </a:pPr>
            <a:r>
              <a:rPr lang="en" u="sng">
                <a:solidFill>
                  <a:schemeClr val="hlink"/>
                </a:solidFill>
                <a:hlinkClick r:id="rId5"/>
              </a:rPr>
              <a:t>Thursday, June 3 - Francis O’Donnell - 24:15</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 to Josh!</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id="323" name="Google Shape;323;p52"/>
          <p:cNvPicPr preferRelativeResize="0"/>
          <p:nvPr/>
        </p:nvPicPr>
        <p:blipFill>
          <a:blip r:embed="rId3">
            <a:alphaModFix/>
          </a:blip>
          <a:stretch>
            <a:fillRect/>
          </a:stretch>
        </p:blipFill>
        <p:spPr>
          <a:xfrm>
            <a:off x="825725" y="134275"/>
            <a:ext cx="7492551" cy="48749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53"/>
          <p:cNvPicPr preferRelativeResize="0"/>
          <p:nvPr/>
        </p:nvPicPr>
        <p:blipFill>
          <a:blip r:embed="rId3">
            <a:alphaModFix/>
          </a:blip>
          <a:stretch>
            <a:fillRect/>
          </a:stretch>
        </p:blipFill>
        <p:spPr>
          <a:xfrm>
            <a:off x="833125" y="145075"/>
            <a:ext cx="7477749" cy="48533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54"/>
          <p:cNvPicPr preferRelativeResize="0"/>
          <p:nvPr/>
        </p:nvPicPr>
        <p:blipFill>
          <a:blip r:embed="rId3">
            <a:alphaModFix/>
          </a:blip>
          <a:stretch>
            <a:fillRect/>
          </a:stretch>
        </p:blipFill>
        <p:spPr>
          <a:xfrm>
            <a:off x="152400" y="413750"/>
            <a:ext cx="8839202" cy="4315993"/>
          </a:xfrm>
          <a:prstGeom prst="rect">
            <a:avLst/>
          </a:prstGeom>
          <a:noFill/>
          <a:ln>
            <a:noFill/>
          </a:ln>
        </p:spPr>
      </p:pic>
      <p:sp>
        <p:nvSpPr>
          <p:cNvPr id="334" name="Google Shape;334;p54"/>
          <p:cNvSpPr txBox="1"/>
          <p:nvPr/>
        </p:nvSpPr>
        <p:spPr>
          <a:xfrm>
            <a:off x="2343475" y="4729750"/>
            <a:ext cx="438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solidFill>
                  <a:schemeClr val="hlink"/>
                </a:solidFill>
                <a:hlinkClick r:id="rId4"/>
              </a:rPr>
              <a:t>https://cutscore.shinyapps.io/cutscore/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55"/>
          <p:cNvPicPr preferRelativeResize="0"/>
          <p:nvPr/>
        </p:nvPicPr>
        <p:blipFill>
          <a:blip r:embed="rId3">
            <a:alphaModFix/>
          </a:blip>
          <a:stretch>
            <a:fillRect/>
          </a:stretch>
        </p:blipFill>
        <p:spPr>
          <a:xfrm>
            <a:off x="152400" y="385100"/>
            <a:ext cx="8839199" cy="4373307"/>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p56"/>
          <p:cNvPicPr preferRelativeResize="0"/>
          <p:nvPr/>
        </p:nvPicPr>
        <p:blipFill>
          <a:blip r:embed="rId3">
            <a:alphaModFix/>
          </a:blip>
          <a:stretch>
            <a:fillRect/>
          </a:stretch>
        </p:blipFill>
        <p:spPr>
          <a:xfrm>
            <a:off x="152400" y="152400"/>
            <a:ext cx="3756628" cy="4838700"/>
          </a:xfrm>
          <a:prstGeom prst="rect">
            <a:avLst/>
          </a:prstGeom>
          <a:noFill/>
          <a:ln>
            <a:noFill/>
          </a:ln>
        </p:spPr>
      </p:pic>
      <p:pic>
        <p:nvPicPr>
          <p:cNvPr id="345" name="Google Shape;345;p56"/>
          <p:cNvPicPr preferRelativeResize="0"/>
          <p:nvPr/>
        </p:nvPicPr>
        <p:blipFill>
          <a:blip r:embed="rId4">
            <a:alphaModFix/>
          </a:blip>
          <a:stretch>
            <a:fillRect/>
          </a:stretch>
        </p:blipFill>
        <p:spPr>
          <a:xfrm>
            <a:off x="4046200" y="152400"/>
            <a:ext cx="4031300" cy="2008475"/>
          </a:xfrm>
          <a:prstGeom prst="rect">
            <a:avLst/>
          </a:prstGeom>
          <a:noFill/>
          <a:ln>
            <a:noFill/>
          </a:ln>
        </p:spPr>
      </p:pic>
      <p:pic>
        <p:nvPicPr>
          <p:cNvPr id="346" name="Google Shape;346;p56"/>
          <p:cNvPicPr preferRelativeResize="0"/>
          <p:nvPr/>
        </p:nvPicPr>
        <p:blipFill>
          <a:blip r:embed="rId5">
            <a:alphaModFix/>
          </a:blip>
          <a:stretch>
            <a:fillRect/>
          </a:stretch>
        </p:blipFill>
        <p:spPr>
          <a:xfrm>
            <a:off x="4383312" y="2160875"/>
            <a:ext cx="3357074" cy="289385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pic>
        <p:nvPicPr>
          <p:cNvPr id="351" name="Google Shape;351;p57"/>
          <p:cNvPicPr preferRelativeResize="0"/>
          <p:nvPr/>
        </p:nvPicPr>
        <p:blipFill>
          <a:blip r:embed="rId3">
            <a:alphaModFix/>
          </a:blip>
          <a:stretch>
            <a:fillRect/>
          </a:stretch>
        </p:blipFill>
        <p:spPr>
          <a:xfrm>
            <a:off x="1143963" y="143563"/>
            <a:ext cx="6856075" cy="485637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id="356" name="Google Shape;356;p58"/>
          <p:cNvPicPr preferRelativeResize="0"/>
          <p:nvPr/>
        </p:nvPicPr>
        <p:blipFill>
          <a:blip r:embed="rId3">
            <a:alphaModFix/>
          </a:blip>
          <a:stretch>
            <a:fillRect/>
          </a:stretch>
        </p:blipFill>
        <p:spPr>
          <a:xfrm>
            <a:off x="1262375" y="407750"/>
            <a:ext cx="6619250" cy="43279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id="361" name="Google Shape;361;p59"/>
          <p:cNvPicPr preferRelativeResize="0"/>
          <p:nvPr/>
        </p:nvPicPr>
        <p:blipFill>
          <a:blip r:embed="rId3">
            <a:alphaModFix/>
          </a:blip>
          <a:stretch>
            <a:fillRect/>
          </a:stretch>
        </p:blipFill>
        <p:spPr>
          <a:xfrm>
            <a:off x="201200" y="152400"/>
            <a:ext cx="8741591" cy="4838702"/>
          </a:xfrm>
          <a:prstGeom prst="rect">
            <a:avLst/>
          </a:prstGeom>
          <a:noFill/>
          <a:ln>
            <a:noFill/>
          </a:ln>
        </p:spPr>
      </p:pic>
      <p:sp>
        <p:nvSpPr>
          <p:cNvPr id="362" name="Google Shape;362;p59"/>
          <p:cNvSpPr txBox="1"/>
          <p:nvPr/>
        </p:nvSpPr>
        <p:spPr>
          <a:xfrm>
            <a:off x="4207600" y="3439025"/>
            <a:ext cx="4382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u="sng">
                <a:solidFill>
                  <a:schemeClr val="hlink"/>
                </a:solidFill>
                <a:hlinkClick r:id="rId4"/>
              </a:rPr>
              <a:t>https://jepusto.shinyapps.io/scdhlm</a:t>
            </a:r>
            <a:endParaRPr sz="18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id="367" name="Google Shape;367;p60"/>
          <p:cNvPicPr preferRelativeResize="0"/>
          <p:nvPr/>
        </p:nvPicPr>
        <p:blipFill>
          <a:blip r:embed="rId3">
            <a:alphaModFix/>
          </a:blip>
          <a:stretch>
            <a:fillRect/>
          </a:stretch>
        </p:blipFill>
        <p:spPr>
          <a:xfrm>
            <a:off x="2064475" y="152400"/>
            <a:ext cx="5015053" cy="48387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hlink"/>
                </a:solidFill>
                <a:hlinkClick r:id="rId3"/>
              </a:rPr>
              <a:t>First Shiny Contest Winners</a:t>
            </a:r>
            <a:endParaRPr/>
          </a:p>
        </p:txBody>
      </p:sp>
      <p:sp>
        <p:nvSpPr>
          <p:cNvPr id="373" name="Google Shape;373;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4"/>
              </a:rPr>
              <a:t>iSEE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u="sng">
                <a:solidFill>
                  <a:schemeClr val="hlink"/>
                </a:solidFill>
                <a:hlinkClick r:id="rId5"/>
              </a:rPr>
              <a:t>69 Love Songs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u="sng">
                <a:solidFill>
                  <a:schemeClr val="hlink"/>
                </a:solidFill>
                <a:hlinkClick r:id="rId6"/>
              </a:rPr>
              <a:t>Hex Memory Game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u="sng">
                <a:solidFill>
                  <a:schemeClr val="hlink"/>
                </a:solidFill>
                <a:hlinkClick r:id="rId7"/>
              </a:rPr>
              <a:t>Pet Records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Deployment </a:t>
            </a:r>
            <a:r>
              <a:rPr lang="en"/>
              <a:t>- </a:t>
            </a:r>
            <a:r>
              <a:rPr lang="en" sz="2022" u="sng">
                <a:solidFill>
                  <a:schemeClr val="accent5"/>
                </a:solidFill>
                <a:hlinkClick r:id="rId3">
                  <a:extLst>
                    <a:ext uri="{A12FA001-AC4F-418D-AE19-62706E023703}">
                      <ahyp:hlinkClr val="tx"/>
                    </a:ext>
                  </a:extLst>
                </a:hlinkClick>
              </a:rPr>
              <a:t>shiny.rstudio.com/deploy/</a:t>
            </a:r>
            <a:r>
              <a:rPr lang="en"/>
              <a:t> ; </a:t>
            </a:r>
            <a:r>
              <a:rPr lang="en" sz="2022" u="sng">
                <a:solidFill>
                  <a:schemeClr val="hlink"/>
                </a:solidFill>
                <a:hlinkClick r:id="rId4"/>
              </a:rPr>
              <a:t>book chapter</a:t>
            </a:r>
            <a:endParaRPr sz="2022"/>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Laptop / Desktop </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Local Server / Shiny Server Open Source</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u="sng">
                <a:solidFill>
                  <a:schemeClr val="hlink"/>
                </a:solidFill>
                <a:hlinkClick r:id="rId5"/>
              </a:rPr>
              <a:t>S</a:t>
            </a:r>
            <a:r>
              <a:rPr lang="en" u="sng">
                <a:solidFill>
                  <a:schemeClr val="hlink"/>
                </a:solidFill>
                <a:hlinkClick r:id="rId6"/>
              </a:rPr>
              <a:t>hinyapps.io</a:t>
            </a:r>
            <a:endParaRPr>
              <a:solidFill>
                <a:schemeClr val="dk1"/>
              </a:solidFill>
            </a:endParaRPr>
          </a:p>
          <a:p>
            <a:pPr indent="0" lvl="0" marL="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RInno / electron</a:t>
            </a:r>
            <a:endParaRPr>
              <a:solidFill>
                <a:schemeClr val="dk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hlink"/>
                </a:solidFill>
                <a:hlinkClick r:id="rId3"/>
              </a:rPr>
              <a:t>Second Shiny Contest Winners</a:t>
            </a:r>
            <a:endParaRPr/>
          </a:p>
        </p:txBody>
      </p:sp>
      <p:sp>
        <p:nvSpPr>
          <p:cNvPr id="379" name="Google Shape;379;p62"/>
          <p:cNvSpPr txBox="1"/>
          <p:nvPr>
            <p:ph idx="1" type="body"/>
          </p:nvPr>
        </p:nvSpPr>
        <p:spPr>
          <a:xfrm>
            <a:off x="311700" y="1152475"/>
            <a:ext cx="8520600" cy="3864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u="sng">
                <a:solidFill>
                  <a:schemeClr val="hlink"/>
                </a:solidFill>
                <a:hlinkClick r:id="rId4"/>
              </a:rPr>
              <a:t>GitDiscoverer</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u="sng">
                <a:solidFill>
                  <a:schemeClr val="hlink"/>
                </a:solidFill>
                <a:hlinkClick r:id="rId5"/>
              </a:rPr>
              <a:t>Shiny Decisions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u="sng">
                <a:solidFill>
                  <a:schemeClr val="hlink"/>
                </a:solidFill>
                <a:hlinkClick r:id="rId6"/>
              </a:rPr>
              <a:t>Hexmaker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lnSpc>
                <a:spcPct val="100000"/>
              </a:lnSpc>
              <a:spcBef>
                <a:spcPts val="1200"/>
              </a:spcBef>
              <a:spcAft>
                <a:spcPts val="0"/>
              </a:spcAft>
              <a:buNone/>
            </a:pPr>
            <a:r>
              <a:rPr lang="en" sz="2800" u="sng">
                <a:solidFill>
                  <a:schemeClr val="accent5"/>
                </a:solidFill>
                <a:hlinkClick r:id="rId7">
                  <a:extLst>
                    <a:ext uri="{A12FA001-AC4F-418D-AE19-62706E023703}">
                      <ahyp:hlinkClr val="tx"/>
                    </a:ext>
                  </a:extLst>
                </a:hlinkClick>
              </a:rPr>
              <a:t>Dean Attali Portfolio</a:t>
            </a:r>
            <a:r>
              <a:rPr lang="en" sz="2800">
                <a:solidFill>
                  <a:schemeClr val="dk1"/>
                </a:solidFill>
              </a:rPr>
              <a:t> (shinyjs author)</a:t>
            </a:r>
            <a:endParaRPr sz="2800">
              <a:solidFill>
                <a:schemeClr val="dk1"/>
              </a:solidFill>
            </a:endParaRPr>
          </a:p>
          <a:p>
            <a:pPr indent="0" lvl="0" marL="0" rtl="0" algn="l">
              <a:spcBef>
                <a:spcPts val="0"/>
              </a:spcBef>
              <a:spcAft>
                <a:spcPts val="1200"/>
              </a:spcAft>
              <a:buNone/>
            </a:pPr>
            <a:r>
              <a:t/>
            </a:r>
            <a:endParaRPr/>
          </a:p>
        </p:txBody>
      </p:sp>
      <p:cxnSp>
        <p:nvCxnSpPr>
          <p:cNvPr id="380" name="Google Shape;380;p62"/>
          <p:cNvCxnSpPr/>
          <p:nvPr/>
        </p:nvCxnSpPr>
        <p:spPr>
          <a:xfrm flipH="1" rot="10800000">
            <a:off x="189250" y="3716350"/>
            <a:ext cx="8775000" cy="1410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Shiny Resources</a:t>
            </a:r>
            <a:endParaRPr/>
          </a:p>
        </p:txBody>
      </p:sp>
      <p:pic>
        <p:nvPicPr>
          <p:cNvPr id="386" name="Google Shape;386;p63"/>
          <p:cNvPicPr preferRelativeResize="0"/>
          <p:nvPr/>
        </p:nvPicPr>
        <p:blipFill>
          <a:blip r:embed="rId3">
            <a:alphaModFix/>
          </a:blip>
          <a:stretch>
            <a:fillRect/>
          </a:stretch>
        </p:blipFill>
        <p:spPr>
          <a:xfrm>
            <a:off x="2819500" y="1079675"/>
            <a:ext cx="3504990" cy="3820974"/>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hlink"/>
                </a:solidFill>
                <a:hlinkClick r:id="rId3"/>
              </a:rPr>
              <a:t>Awesome Shiny Extensions</a:t>
            </a:r>
            <a:r>
              <a:rPr lang="en"/>
              <a:t> (Curated List 1)</a:t>
            </a:r>
            <a:endParaRPr/>
          </a:p>
        </p:txBody>
      </p:sp>
      <p:pic>
        <p:nvPicPr>
          <p:cNvPr id="392" name="Google Shape;392;p64"/>
          <p:cNvPicPr preferRelativeResize="0"/>
          <p:nvPr/>
        </p:nvPicPr>
        <p:blipFill>
          <a:blip r:embed="rId4">
            <a:alphaModFix/>
          </a:blip>
          <a:stretch>
            <a:fillRect/>
          </a:stretch>
        </p:blipFill>
        <p:spPr>
          <a:xfrm>
            <a:off x="2801438" y="1017725"/>
            <a:ext cx="3541118" cy="3820974"/>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hlink"/>
                </a:solidFill>
                <a:hlinkClick r:id="rId3"/>
              </a:rPr>
              <a:t>Awesome Shiny</a:t>
            </a:r>
            <a:r>
              <a:rPr lang="en"/>
              <a:t> (Curated List 2)</a:t>
            </a:r>
            <a:endParaRPr/>
          </a:p>
        </p:txBody>
      </p:sp>
      <p:pic>
        <p:nvPicPr>
          <p:cNvPr id="398" name="Google Shape;398;p65"/>
          <p:cNvPicPr preferRelativeResize="0"/>
          <p:nvPr/>
        </p:nvPicPr>
        <p:blipFill>
          <a:blip r:embed="rId4">
            <a:alphaModFix/>
          </a:blip>
          <a:stretch>
            <a:fillRect/>
          </a:stretch>
        </p:blipFill>
        <p:spPr>
          <a:xfrm>
            <a:off x="2975150" y="1181425"/>
            <a:ext cx="3193700" cy="36850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hlink"/>
                </a:solidFill>
                <a:hlinkClick r:id="rId3"/>
              </a:rPr>
              <a:t>Awesome React Components</a:t>
            </a:r>
            <a:r>
              <a:rPr lang="en"/>
              <a:t> </a:t>
            </a:r>
            <a:r>
              <a:rPr lang="en"/>
              <a:t>(Curated List 3)</a:t>
            </a:r>
            <a:endParaRPr/>
          </a:p>
        </p:txBody>
      </p:sp>
      <p:pic>
        <p:nvPicPr>
          <p:cNvPr id="404" name="Google Shape;404;p66"/>
          <p:cNvPicPr preferRelativeResize="0"/>
          <p:nvPr/>
        </p:nvPicPr>
        <p:blipFill>
          <a:blip r:embed="rId4">
            <a:alphaModFix/>
          </a:blip>
          <a:stretch>
            <a:fillRect/>
          </a:stretch>
        </p:blipFill>
        <p:spPr>
          <a:xfrm>
            <a:off x="728763" y="1091000"/>
            <a:ext cx="7686484"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Laptop / Desktop </a:t>
            </a:r>
            <a:endParaRPr/>
          </a:p>
        </p:txBody>
      </p:sp>
      <p:sp>
        <p:nvSpPr>
          <p:cNvPr id="87" name="Google Shape;87;p18"/>
          <p:cNvSpPr txBox="1"/>
          <p:nvPr>
            <p:ph idx="1" type="body"/>
          </p:nvPr>
        </p:nvSpPr>
        <p:spPr>
          <a:xfrm>
            <a:off x="311700" y="1152475"/>
            <a:ext cx="3999900" cy="5727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1800">
                <a:solidFill>
                  <a:schemeClr val="dk1"/>
                </a:solidFill>
              </a:rPr>
              <a:t>Advantages</a:t>
            </a:r>
            <a:endParaRPr sz="1800">
              <a:solidFill>
                <a:schemeClr val="dk1"/>
              </a:solidFill>
            </a:endParaRPr>
          </a:p>
        </p:txBody>
      </p:sp>
      <p:sp>
        <p:nvSpPr>
          <p:cNvPr id="88" name="Google Shape;88;p18"/>
          <p:cNvSpPr txBox="1"/>
          <p:nvPr>
            <p:ph idx="2" type="body"/>
          </p:nvPr>
        </p:nvSpPr>
        <p:spPr>
          <a:xfrm>
            <a:off x="311700" y="1725175"/>
            <a:ext cx="3999900" cy="3063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sz="1800">
                <a:solidFill>
                  <a:schemeClr val="dk1"/>
                </a:solidFill>
              </a:rPr>
              <a:t>Fast and Easy</a:t>
            </a:r>
            <a:endParaRPr sz="1800">
              <a:solidFill>
                <a:schemeClr val="dk1"/>
              </a:solidFill>
            </a:endParaRPr>
          </a:p>
          <a:p>
            <a:pPr indent="0" lvl="0" marL="457200" rtl="0" algn="l">
              <a:spcBef>
                <a:spcPts val="1200"/>
              </a:spcBef>
              <a:spcAft>
                <a:spcPts val="0"/>
              </a:spcAft>
              <a:buNone/>
            </a:pPr>
            <a:r>
              <a:t/>
            </a:r>
            <a:endParaRPr sz="1800">
              <a:solidFill>
                <a:schemeClr val="dk1"/>
              </a:solidFill>
            </a:endParaRPr>
          </a:p>
          <a:p>
            <a:pPr indent="-342900" lvl="0" marL="457200" rtl="0" algn="l">
              <a:spcBef>
                <a:spcPts val="1200"/>
              </a:spcBef>
              <a:spcAft>
                <a:spcPts val="0"/>
              </a:spcAft>
              <a:buClr>
                <a:schemeClr val="dk1"/>
              </a:buClr>
              <a:buSzPts val="1800"/>
              <a:buChar char="-"/>
            </a:pPr>
            <a:r>
              <a:rPr lang="en" sz="1800">
                <a:solidFill>
                  <a:schemeClr val="dk1"/>
                </a:solidFill>
              </a:rPr>
              <a:t>No additional costs</a:t>
            </a:r>
            <a:endParaRPr sz="1800">
              <a:solidFill>
                <a:schemeClr val="dk1"/>
              </a:solidFill>
            </a:endParaRPr>
          </a:p>
        </p:txBody>
      </p:sp>
      <p:sp>
        <p:nvSpPr>
          <p:cNvPr id="89" name="Google Shape;89;p18"/>
          <p:cNvSpPr txBox="1"/>
          <p:nvPr>
            <p:ph idx="1" type="body"/>
          </p:nvPr>
        </p:nvSpPr>
        <p:spPr>
          <a:xfrm>
            <a:off x="4832400" y="1152475"/>
            <a:ext cx="3999900" cy="5727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1800">
                <a:solidFill>
                  <a:schemeClr val="dk1"/>
                </a:solidFill>
              </a:rPr>
              <a:t>Disadvantages</a:t>
            </a:r>
            <a:endParaRPr sz="1800">
              <a:solidFill>
                <a:schemeClr val="dk1"/>
              </a:solidFill>
            </a:endParaRPr>
          </a:p>
        </p:txBody>
      </p:sp>
      <p:sp>
        <p:nvSpPr>
          <p:cNvPr id="90" name="Google Shape;90;p18"/>
          <p:cNvSpPr txBox="1"/>
          <p:nvPr>
            <p:ph idx="2" type="body"/>
          </p:nvPr>
        </p:nvSpPr>
        <p:spPr>
          <a:xfrm>
            <a:off x="4832400" y="1725175"/>
            <a:ext cx="3999900" cy="3063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sz="1800">
                <a:solidFill>
                  <a:schemeClr val="dk1"/>
                </a:solidFill>
              </a:rPr>
              <a:t>Limited functionality / reach</a:t>
            </a:r>
            <a:endParaRPr sz="18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Limited access</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What data does your app depend on?</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Security considerations</a:t>
            </a:r>
            <a:endParaRPr sz="16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 Server - </a:t>
            </a:r>
            <a:r>
              <a:rPr lang="en" sz="2022" u="sng">
                <a:solidFill>
                  <a:schemeClr val="hlink"/>
                </a:solidFill>
                <a:hlinkClick r:id="rId3"/>
              </a:rPr>
              <a:t>shiny-server</a:t>
            </a:r>
            <a:endParaRPr sz="2022"/>
          </a:p>
        </p:txBody>
      </p:sp>
      <p:sp>
        <p:nvSpPr>
          <p:cNvPr id="96" name="Google Shape;96;p19"/>
          <p:cNvSpPr txBox="1"/>
          <p:nvPr>
            <p:ph idx="4294967295" type="body"/>
          </p:nvPr>
        </p:nvSpPr>
        <p:spPr>
          <a:xfrm>
            <a:off x="311700" y="1725175"/>
            <a:ext cx="3999900" cy="30633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n">
                <a:solidFill>
                  <a:schemeClr val="dk1"/>
                </a:solidFill>
              </a:rPr>
              <a:t>Open Source / Free</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Can be deployed behind firewalls</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Allows access to all individuals that can locate the app</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Doesn’t need to be on their desktop</a:t>
            </a:r>
            <a:endParaRPr>
              <a:solidFill>
                <a:schemeClr val="dk1"/>
              </a:solidFill>
            </a:endParaRPr>
          </a:p>
        </p:txBody>
      </p:sp>
      <p:sp>
        <p:nvSpPr>
          <p:cNvPr id="97" name="Google Shape;97;p19"/>
          <p:cNvSpPr txBox="1"/>
          <p:nvPr>
            <p:ph idx="4294967295" type="body"/>
          </p:nvPr>
        </p:nvSpPr>
        <p:spPr>
          <a:xfrm>
            <a:off x="4832400" y="1725175"/>
            <a:ext cx="3999900" cy="3063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Will involve some IT / developer engagement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May be an associated cost</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May still have some of the same data/security issues, depending on how the app is set up</a:t>
            </a:r>
            <a:endParaRPr>
              <a:solidFill>
                <a:schemeClr val="dk1"/>
              </a:solidFill>
            </a:endParaRPr>
          </a:p>
          <a:p>
            <a:pPr indent="0" lvl="0" marL="0" rtl="0" algn="l">
              <a:spcBef>
                <a:spcPts val="1200"/>
              </a:spcBef>
              <a:spcAft>
                <a:spcPts val="1200"/>
              </a:spcAft>
              <a:buNone/>
            </a:pPr>
            <a:r>
              <a:rPr lang="en" u="sng">
                <a:solidFill>
                  <a:schemeClr val="hlink"/>
                </a:solidFill>
                <a:hlinkClick r:id="rId4"/>
              </a:rPr>
              <a:t>RStudio Connect</a:t>
            </a:r>
            <a:r>
              <a:rPr lang="en">
                <a:solidFill>
                  <a:schemeClr val="dk1"/>
                </a:solidFill>
              </a:rPr>
              <a:t> ($)</a:t>
            </a:r>
            <a:endParaRPr>
              <a:solidFill>
                <a:schemeClr val="dk1"/>
              </a:solidFill>
            </a:endParaRPr>
          </a:p>
        </p:txBody>
      </p:sp>
      <p:sp>
        <p:nvSpPr>
          <p:cNvPr id="98" name="Google Shape;98;p19"/>
          <p:cNvSpPr txBox="1"/>
          <p:nvPr>
            <p:ph idx="1" type="body"/>
          </p:nvPr>
        </p:nvSpPr>
        <p:spPr>
          <a:xfrm>
            <a:off x="311700" y="1152475"/>
            <a:ext cx="3999900" cy="5727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1800">
                <a:solidFill>
                  <a:schemeClr val="dk1"/>
                </a:solidFill>
              </a:rPr>
              <a:t>Advantages</a:t>
            </a:r>
            <a:endParaRPr sz="1800">
              <a:solidFill>
                <a:schemeClr val="dk1"/>
              </a:solidFill>
            </a:endParaRPr>
          </a:p>
        </p:txBody>
      </p:sp>
      <p:sp>
        <p:nvSpPr>
          <p:cNvPr id="99" name="Google Shape;99;p19"/>
          <p:cNvSpPr txBox="1"/>
          <p:nvPr>
            <p:ph idx="1" type="body"/>
          </p:nvPr>
        </p:nvSpPr>
        <p:spPr>
          <a:xfrm>
            <a:off x="4832400" y="1152475"/>
            <a:ext cx="3999900" cy="5727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1800">
                <a:solidFill>
                  <a:schemeClr val="dk1"/>
                </a:solidFill>
              </a:rPr>
              <a:t>Disadvantages</a:t>
            </a:r>
            <a:endParaRPr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hlink"/>
                </a:solidFill>
                <a:hlinkClick r:id="rId3"/>
              </a:rPr>
              <a:t>Shinyapps.io</a:t>
            </a:r>
            <a:r>
              <a:rPr lang="en"/>
              <a:t> Deployment </a:t>
            </a:r>
            <a:endParaRPr sz="2022"/>
          </a:p>
        </p:txBody>
      </p:sp>
      <p:sp>
        <p:nvSpPr>
          <p:cNvPr id="105" name="Google Shape;105;p20"/>
          <p:cNvSpPr txBox="1"/>
          <p:nvPr>
            <p:ph idx="4294967295" type="body"/>
          </p:nvPr>
        </p:nvSpPr>
        <p:spPr>
          <a:xfrm>
            <a:off x="311700" y="1725175"/>
            <a:ext cx="3999900" cy="3344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Easy to </a:t>
            </a:r>
            <a:r>
              <a:rPr lang="en">
                <a:solidFill>
                  <a:schemeClr val="dk1"/>
                </a:solidFill>
              </a:rPr>
              <a:t>set up</a:t>
            </a:r>
            <a:r>
              <a:rPr lang="en">
                <a:solidFill>
                  <a:schemeClr val="dk1"/>
                </a:solidFill>
              </a:rPr>
              <a:t> and deploy your app online.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Free and lower-cost tiers are relatively inexpensive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Additional support / features at higher-cost tiers</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Increased access, no (or little) additional help necessary to host the app.</a:t>
            </a:r>
            <a:endParaRPr>
              <a:solidFill>
                <a:schemeClr val="dk1"/>
              </a:solidFill>
            </a:endParaRPr>
          </a:p>
        </p:txBody>
      </p:sp>
      <p:sp>
        <p:nvSpPr>
          <p:cNvPr id="106" name="Google Shape;106;p20"/>
          <p:cNvSpPr txBox="1"/>
          <p:nvPr>
            <p:ph idx="4294967295" type="body"/>
          </p:nvPr>
        </p:nvSpPr>
        <p:spPr>
          <a:xfrm>
            <a:off x="4832400" y="1725175"/>
            <a:ext cx="3999900" cy="3063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Ongoing cost; long-term considerations.</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Security / data issues may still be present.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RStudio Connect can mitigate some of these.</a:t>
            </a:r>
            <a:endParaRPr>
              <a:solidFill>
                <a:schemeClr val="dk1"/>
              </a:solidFill>
            </a:endParaRPr>
          </a:p>
        </p:txBody>
      </p:sp>
      <p:sp>
        <p:nvSpPr>
          <p:cNvPr id="107" name="Google Shape;107;p20"/>
          <p:cNvSpPr txBox="1"/>
          <p:nvPr>
            <p:ph idx="1" type="body"/>
          </p:nvPr>
        </p:nvSpPr>
        <p:spPr>
          <a:xfrm>
            <a:off x="311700" y="1152475"/>
            <a:ext cx="3999900" cy="5727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1800">
                <a:solidFill>
                  <a:schemeClr val="dk1"/>
                </a:solidFill>
              </a:rPr>
              <a:t>Advantages</a:t>
            </a:r>
            <a:endParaRPr sz="1800">
              <a:solidFill>
                <a:schemeClr val="dk1"/>
              </a:solidFill>
            </a:endParaRPr>
          </a:p>
        </p:txBody>
      </p:sp>
      <p:sp>
        <p:nvSpPr>
          <p:cNvPr id="108" name="Google Shape;108;p20"/>
          <p:cNvSpPr txBox="1"/>
          <p:nvPr>
            <p:ph idx="1" type="body"/>
          </p:nvPr>
        </p:nvSpPr>
        <p:spPr>
          <a:xfrm>
            <a:off x="4832400" y="1152475"/>
            <a:ext cx="3999900" cy="5727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1800">
                <a:solidFill>
                  <a:schemeClr val="dk1"/>
                </a:solidFill>
              </a:rPr>
              <a:t>Disadvantages</a:t>
            </a:r>
            <a:endParaRPr sz="1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hlink"/>
                </a:solidFill>
                <a:hlinkClick r:id="rId3"/>
              </a:rPr>
              <a:t>RInno</a:t>
            </a:r>
            <a:r>
              <a:rPr lang="en"/>
              <a:t> / similar packages</a:t>
            </a:r>
            <a:r>
              <a:rPr lang="en"/>
              <a:t> </a:t>
            </a:r>
            <a:r>
              <a:rPr lang="en" sz="2022" u="sng">
                <a:solidFill>
                  <a:schemeClr val="hlink"/>
                </a:solidFill>
                <a:hlinkClick r:id="rId4"/>
              </a:rPr>
              <a:t>(DesktopDeployR ?)</a:t>
            </a:r>
            <a:r>
              <a:rPr lang="en" sz="1244"/>
              <a:t> </a:t>
            </a:r>
            <a:r>
              <a:rPr lang="en" sz="2022" u="sng">
                <a:solidFill>
                  <a:schemeClr val="hlink"/>
                </a:solidFill>
                <a:hlinkClick r:id="rId5"/>
              </a:rPr>
              <a:t>(electricShine ?)</a:t>
            </a:r>
            <a:endParaRPr sz="2022"/>
          </a:p>
        </p:txBody>
      </p:sp>
      <p:sp>
        <p:nvSpPr>
          <p:cNvPr id="114" name="Google Shape;114;p21"/>
          <p:cNvSpPr txBox="1"/>
          <p:nvPr>
            <p:ph idx="4294967295" type="body"/>
          </p:nvPr>
        </p:nvSpPr>
        <p:spPr>
          <a:xfrm>
            <a:off x="311700" y="1725175"/>
            <a:ext cx="3999900" cy="3344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Completely stand-alone version of the Shiny app</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Possible use without a connection to the internet</a:t>
            </a:r>
            <a:endParaRPr>
              <a:solidFill>
                <a:schemeClr val="dk1"/>
              </a:solidFill>
            </a:endParaRPr>
          </a:p>
        </p:txBody>
      </p:sp>
      <p:sp>
        <p:nvSpPr>
          <p:cNvPr id="115" name="Google Shape;115;p21"/>
          <p:cNvSpPr txBox="1"/>
          <p:nvPr>
            <p:ph idx="4294967295" type="body"/>
          </p:nvPr>
        </p:nvSpPr>
        <p:spPr>
          <a:xfrm>
            <a:off x="4832400" y="1725175"/>
            <a:ext cx="3999900" cy="30633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dk1"/>
              </a:buClr>
              <a:buSzPts val="1800"/>
              <a:buChar char="-"/>
            </a:pPr>
            <a:r>
              <a:rPr lang="en">
                <a:solidFill>
                  <a:schemeClr val="dk1"/>
                </a:solidFill>
              </a:rPr>
              <a:t>Very fragile</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Size of .exe can be large depending on what packages are also included</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Can be difficult to troubleshoot / debug</a:t>
            </a:r>
            <a:endParaRPr>
              <a:solidFill>
                <a:schemeClr val="dk1"/>
              </a:solidFill>
            </a:endParaRPr>
          </a:p>
        </p:txBody>
      </p:sp>
      <p:sp>
        <p:nvSpPr>
          <p:cNvPr id="116" name="Google Shape;116;p21"/>
          <p:cNvSpPr txBox="1"/>
          <p:nvPr>
            <p:ph idx="1" type="body"/>
          </p:nvPr>
        </p:nvSpPr>
        <p:spPr>
          <a:xfrm>
            <a:off x="311700" y="1152475"/>
            <a:ext cx="3999900" cy="5727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1800">
                <a:solidFill>
                  <a:schemeClr val="dk1"/>
                </a:solidFill>
              </a:rPr>
              <a:t>Advantages</a:t>
            </a:r>
            <a:endParaRPr sz="1800">
              <a:solidFill>
                <a:schemeClr val="dk1"/>
              </a:solidFill>
            </a:endParaRPr>
          </a:p>
        </p:txBody>
      </p:sp>
      <p:sp>
        <p:nvSpPr>
          <p:cNvPr id="117" name="Google Shape;117;p21"/>
          <p:cNvSpPr txBox="1"/>
          <p:nvPr>
            <p:ph idx="1" type="body"/>
          </p:nvPr>
        </p:nvSpPr>
        <p:spPr>
          <a:xfrm>
            <a:off x="4832400" y="1152475"/>
            <a:ext cx="3999900" cy="5727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1800">
                <a:solidFill>
                  <a:schemeClr val="dk1"/>
                </a:solidFill>
              </a:rPr>
              <a:t>Disadvantages*</a:t>
            </a:r>
            <a:endParaRPr sz="1800">
              <a:solidFill>
                <a:schemeClr val="dk1"/>
              </a:solidFill>
            </a:endParaRPr>
          </a:p>
        </p:txBody>
      </p:sp>
      <p:sp>
        <p:nvSpPr>
          <p:cNvPr id="118" name="Google Shape;118;p21"/>
          <p:cNvSpPr txBox="1"/>
          <p:nvPr/>
        </p:nvSpPr>
        <p:spPr>
          <a:xfrm>
            <a:off x="0" y="4774200"/>
            <a:ext cx="9144000" cy="3693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 sz="1200">
                <a:solidFill>
                  <a:schemeClr val="dk1"/>
                </a:solidFill>
              </a:rPr>
              <a:t>*Disclaimer: Based on when Chris used RInno 3 years ago. We’d love to hear your success stories with this!</a:t>
            </a:r>
            <a:endParaRPr sz="12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