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08"/>
  </p:notesMasterIdLst>
  <p:handoutMasterIdLst>
    <p:handoutMasterId r:id="rId109"/>
  </p:handoutMasterIdLst>
  <p:sldIdLst>
    <p:sldId id="606" r:id="rId3"/>
    <p:sldId id="699" r:id="rId4"/>
    <p:sldId id="282" r:id="rId5"/>
    <p:sldId id="3420" r:id="rId6"/>
    <p:sldId id="3330" r:id="rId7"/>
    <p:sldId id="3421" r:id="rId8"/>
    <p:sldId id="3423" r:id="rId9"/>
    <p:sldId id="3424" r:id="rId10"/>
    <p:sldId id="3422" r:id="rId11"/>
    <p:sldId id="3425" r:id="rId12"/>
    <p:sldId id="3426" r:id="rId13"/>
    <p:sldId id="3427" r:id="rId14"/>
    <p:sldId id="3428" r:id="rId15"/>
    <p:sldId id="3429" r:id="rId16"/>
    <p:sldId id="3430" r:id="rId17"/>
    <p:sldId id="3431" r:id="rId18"/>
    <p:sldId id="3432" r:id="rId19"/>
    <p:sldId id="3433" r:id="rId20"/>
    <p:sldId id="3434" r:id="rId21"/>
    <p:sldId id="3435" r:id="rId22"/>
    <p:sldId id="3436" r:id="rId23"/>
    <p:sldId id="3437" r:id="rId24"/>
    <p:sldId id="3438" r:id="rId25"/>
    <p:sldId id="3439" r:id="rId26"/>
    <p:sldId id="3440" r:id="rId27"/>
    <p:sldId id="3441" r:id="rId28"/>
    <p:sldId id="3442" r:id="rId29"/>
    <p:sldId id="3443" r:id="rId30"/>
    <p:sldId id="3444" r:id="rId31"/>
    <p:sldId id="3445" r:id="rId32"/>
    <p:sldId id="3446" r:id="rId33"/>
    <p:sldId id="3448" r:id="rId34"/>
    <p:sldId id="3449" r:id="rId35"/>
    <p:sldId id="3518" r:id="rId36"/>
    <p:sldId id="3519" r:id="rId37"/>
    <p:sldId id="3520" r:id="rId38"/>
    <p:sldId id="3521" r:id="rId39"/>
    <p:sldId id="3522" r:id="rId40"/>
    <p:sldId id="3523" r:id="rId41"/>
    <p:sldId id="3524" r:id="rId42"/>
    <p:sldId id="3525" r:id="rId43"/>
    <p:sldId id="3526" r:id="rId44"/>
    <p:sldId id="3527" r:id="rId45"/>
    <p:sldId id="3530" r:id="rId46"/>
    <p:sldId id="3623" r:id="rId47"/>
    <p:sldId id="3624" r:id="rId48"/>
    <p:sldId id="3625" r:id="rId49"/>
    <p:sldId id="3531" r:id="rId50"/>
    <p:sldId id="3532" r:id="rId51"/>
    <p:sldId id="3533" r:id="rId52"/>
    <p:sldId id="3534" r:id="rId53"/>
    <p:sldId id="3535" r:id="rId54"/>
    <p:sldId id="3536" r:id="rId55"/>
    <p:sldId id="3537" r:id="rId56"/>
    <p:sldId id="3538" r:id="rId57"/>
    <p:sldId id="3539" r:id="rId58"/>
    <p:sldId id="3540" r:id="rId59"/>
    <p:sldId id="3541" r:id="rId60"/>
    <p:sldId id="3542" r:id="rId61"/>
    <p:sldId id="3543" r:id="rId62"/>
    <p:sldId id="3544" r:id="rId63"/>
    <p:sldId id="3545" r:id="rId64"/>
    <p:sldId id="3546" r:id="rId65"/>
    <p:sldId id="3547" r:id="rId66"/>
    <p:sldId id="3549" r:id="rId67"/>
    <p:sldId id="3548" r:id="rId68"/>
    <p:sldId id="3550" r:id="rId69"/>
    <p:sldId id="3551" r:id="rId70"/>
    <p:sldId id="3553" r:id="rId71"/>
    <p:sldId id="3555" r:id="rId72"/>
    <p:sldId id="3556" r:id="rId73"/>
    <p:sldId id="3557" r:id="rId74"/>
    <p:sldId id="3558" r:id="rId75"/>
    <p:sldId id="3559" r:id="rId76"/>
    <p:sldId id="3560" r:id="rId77"/>
    <p:sldId id="3561" r:id="rId78"/>
    <p:sldId id="3562" r:id="rId79"/>
    <p:sldId id="3563" r:id="rId80"/>
    <p:sldId id="3564" r:id="rId81"/>
    <p:sldId id="3598" r:id="rId82"/>
    <p:sldId id="3599" r:id="rId83"/>
    <p:sldId id="3600" r:id="rId84"/>
    <p:sldId id="3601" r:id="rId85"/>
    <p:sldId id="3602" r:id="rId86"/>
    <p:sldId id="3603" r:id="rId87"/>
    <p:sldId id="3604" r:id="rId88"/>
    <p:sldId id="3605" r:id="rId89"/>
    <p:sldId id="3606" r:id="rId90"/>
    <p:sldId id="3607" r:id="rId91"/>
    <p:sldId id="3608" r:id="rId92"/>
    <p:sldId id="3609" r:id="rId93"/>
    <p:sldId id="3610" r:id="rId94"/>
    <p:sldId id="3612" r:id="rId95"/>
    <p:sldId id="3613" r:id="rId96"/>
    <p:sldId id="3614" r:id="rId97"/>
    <p:sldId id="3615" r:id="rId98"/>
    <p:sldId id="3616" r:id="rId99"/>
    <p:sldId id="3617" r:id="rId100"/>
    <p:sldId id="3618" r:id="rId101"/>
    <p:sldId id="3619" r:id="rId102"/>
    <p:sldId id="3620" r:id="rId103"/>
    <p:sldId id="3622" r:id="rId104"/>
    <p:sldId id="2556" r:id="rId105"/>
    <p:sldId id="1916" r:id="rId106"/>
    <p:sldId id="613" r:id="rId107"/>
  </p:sldIdLst>
  <p:sldSz cx="12192000" cy="6858000"/>
  <p:notesSz cx="6858000" cy="9144000"/>
  <p:embeddedFontLst>
    <p:embeddedFont>
      <p:font typeface="微软雅黑" panose="020B0503020204020204" pitchFamily="34" charset="-122"/>
      <p:regular r:id="rId114"/>
    </p:embeddedFont>
    <p:embeddedFont>
      <p:font typeface="Tahoma" panose="020B0604030504040204" charset="0"/>
      <p:regular r:id="rId115"/>
      <p:bold r:id="rId116"/>
    </p:embeddedFont>
    <p:embeddedFont>
      <p:font typeface="Garamond" panose="02020404030301010803" pitchFamily="18" charset="0"/>
      <p:regular r:id="rId117"/>
      <p:bold r:id="rId118"/>
      <p:italic r:id="rId119"/>
    </p:embeddedFont>
    <p:embeddedFont>
      <p:font typeface="楷体" panose="02010609060101010101" charset="-122"/>
      <p:regular r:id="rId120"/>
    </p:embeddedFont>
    <p:embeddedFont>
      <p:font typeface="黑体" panose="02010609060101010101" pitchFamily="2" charset="-122"/>
      <p:regular r:id="rId121"/>
    </p:embeddedFont>
    <p:embeddedFont>
      <p:font typeface="隶书" panose="02010509060101010101" pitchFamily="49" charset="-122"/>
      <p:regular r:id="rId122"/>
    </p:embeddedFont>
    <p:embeddedFont>
      <p:font typeface="Arial Narrow" panose="020B0606020202030204" pitchFamily="34" charset="0"/>
      <p:regular r:id="rId123"/>
      <p:bold r:id="rId124"/>
      <p:italic r:id="rId125"/>
      <p:boldItalic r:id="rId126"/>
    </p:embeddedFont>
    <p:embeddedFont>
      <p:font typeface="Segoe Print" panose="02000600000000000000" charset="0"/>
      <p:regular r:id="rId127"/>
      <p:bold r:id="rId128"/>
    </p:embeddedFont>
  </p:embeddedFontLst>
  <p:custDataLst>
    <p:tags r:id="rId1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dongdongzjhw" initials="g" lastIdx="16" clrIdx="0"/>
  <p:cmAuthor id="2" name="Wuqijun" initials="W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391"/>
        <p:guide orient="horz" pos="1203"/>
        <p:guide orient="horz" pos="4106"/>
        <p:guide orient="horz" pos="3140"/>
        <p:guide orient="horz" pos="2795"/>
        <p:guide pos="3762"/>
        <p:guide pos="935"/>
        <p:guide pos="7650"/>
        <p:guide pos="6976"/>
        <p:guide pos="1366"/>
        <p:guide pos="638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73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9" Type="http://schemas.openxmlformats.org/officeDocument/2006/relationships/tags" Target="tags/tag2.xml"/><Relationship Id="rId128" Type="http://schemas.openxmlformats.org/officeDocument/2006/relationships/font" Target="fonts/font15.fntdata"/><Relationship Id="rId127" Type="http://schemas.openxmlformats.org/officeDocument/2006/relationships/font" Target="fonts/font14.fntdata"/><Relationship Id="rId126" Type="http://schemas.openxmlformats.org/officeDocument/2006/relationships/font" Target="fonts/font13.fntdata"/><Relationship Id="rId125" Type="http://schemas.openxmlformats.org/officeDocument/2006/relationships/font" Target="fonts/font12.fntdata"/><Relationship Id="rId124" Type="http://schemas.openxmlformats.org/officeDocument/2006/relationships/font" Target="fonts/font11.fntdata"/><Relationship Id="rId123" Type="http://schemas.openxmlformats.org/officeDocument/2006/relationships/font" Target="fonts/font10.fntdata"/><Relationship Id="rId122" Type="http://schemas.openxmlformats.org/officeDocument/2006/relationships/font" Target="fonts/font9.fntdata"/><Relationship Id="rId121" Type="http://schemas.openxmlformats.org/officeDocument/2006/relationships/font" Target="fonts/font8.fntdata"/><Relationship Id="rId120" Type="http://schemas.openxmlformats.org/officeDocument/2006/relationships/font" Target="fonts/font7.fntdata"/><Relationship Id="rId12" Type="http://schemas.openxmlformats.org/officeDocument/2006/relationships/slide" Target="slides/slide10.xml"/><Relationship Id="rId119" Type="http://schemas.openxmlformats.org/officeDocument/2006/relationships/font" Target="fonts/font6.fntdata"/><Relationship Id="rId118" Type="http://schemas.openxmlformats.org/officeDocument/2006/relationships/font" Target="fonts/font5.fntdata"/><Relationship Id="rId117" Type="http://schemas.openxmlformats.org/officeDocument/2006/relationships/font" Target="fonts/font4.fntdata"/><Relationship Id="rId116" Type="http://schemas.openxmlformats.org/officeDocument/2006/relationships/font" Target="fonts/font3.fntdata"/><Relationship Id="rId115" Type="http://schemas.openxmlformats.org/officeDocument/2006/relationships/font" Target="fonts/font2.fntdata"/><Relationship Id="rId114" Type="http://schemas.openxmlformats.org/officeDocument/2006/relationships/font" Target="fonts/font1.fntdata"/><Relationship Id="rId113" Type="http://schemas.openxmlformats.org/officeDocument/2006/relationships/commentAuthors" Target="commentAuthors.xml"/><Relationship Id="rId112" Type="http://schemas.openxmlformats.org/officeDocument/2006/relationships/tableStyles" Target="tableStyles.xml"/><Relationship Id="rId111" Type="http://schemas.openxmlformats.org/officeDocument/2006/relationships/viewProps" Target="viewProps.xml"/><Relationship Id="rId110" Type="http://schemas.openxmlformats.org/officeDocument/2006/relationships/presProps" Target="presProps.xml"/><Relationship Id="rId11" Type="http://schemas.openxmlformats.org/officeDocument/2006/relationships/slide" Target="slides/slide9.xml"/><Relationship Id="rId109" Type="http://schemas.openxmlformats.org/officeDocument/2006/relationships/handoutMaster" Target="handoutMasters/handoutMaster1.xml"/><Relationship Id="rId108" Type="http://schemas.openxmlformats.org/officeDocument/2006/relationships/notesMaster" Target="notesMasters/notesMaster1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3BA84-6C1D-4F93-A9F4-04B92CE194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FCAEF-2C49-435D-B9DA-BA0CC419F8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9DD59B10-E385-4D3C-A0B0-F174EA9AA91B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 cmpd="sng">
            <a:noFill/>
            <a:beve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bevel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  <a:endParaRPr lang="zh-CN" altLang="en-US" sz="120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79B3A261-A9C9-4EB5-901F-E33BE236AA87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文本框 42"/>
          <p:cNvSpPr>
            <a:spLocks noChangeArrowheads="1"/>
          </p:cNvSpPr>
          <p:nvPr userDrawn="1"/>
        </p:nvSpPr>
        <p:spPr bwMode="auto">
          <a:xfrm>
            <a:off x="5067300" y="6322695"/>
            <a:ext cx="2606675" cy="260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dist"/>
            <a:r>
              <a:rPr lang="zh-CN" altLang="en-US" sz="11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深圳大学计算机与软件学院</a:t>
            </a:r>
            <a:endParaRPr lang="zh-CN" altLang="en-US" sz="1100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268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0530" y="6153785"/>
            <a:ext cx="869950" cy="582295"/>
          </a:xfrm>
          <a:prstGeom prst="rect">
            <a:avLst/>
          </a:prstGeom>
        </p:spPr>
      </p:pic>
      <p:sp>
        <p:nvSpPr>
          <p:cNvPr id="21" name="任意多边形 28"/>
          <p:cNvSpPr>
            <a:spLocks noChangeArrowheads="1"/>
          </p:cNvSpPr>
          <p:nvPr userDrawn="1"/>
        </p:nvSpPr>
        <p:spPr bwMode="auto">
          <a:xfrm flipV="1">
            <a:off x="174625" y="424180"/>
            <a:ext cx="4765040" cy="421005"/>
          </a:xfrm>
          <a:custGeom>
            <a:avLst/>
            <a:gdLst>
              <a:gd name="T0" fmla="*/ 167822 w 1386790"/>
              <a:gd name="T1" fmla="*/ 524933 h 524933"/>
              <a:gd name="T2" fmla="*/ 168846 w 1386790"/>
              <a:gd name="T3" fmla="*/ 524933 h 524933"/>
              <a:gd name="T4" fmla="*/ 168846 w 1386790"/>
              <a:gd name="T5" fmla="*/ 14598 h 524933"/>
              <a:gd name="T6" fmla="*/ 1386790 w 1386790"/>
              <a:gd name="T7" fmla="*/ 14598 h 524933"/>
              <a:gd name="T8" fmla="*/ 1386790 w 1386790"/>
              <a:gd name="T9" fmla="*/ 0 h 524933"/>
              <a:gd name="T10" fmla="*/ 167822 w 1386790"/>
              <a:gd name="T11" fmla="*/ 0 h 524933"/>
              <a:gd name="T12" fmla="*/ 152999 w 1386790"/>
              <a:gd name="T13" fmla="*/ 0 h 524933"/>
              <a:gd name="T14" fmla="*/ 152999 w 1386790"/>
              <a:gd name="T15" fmla="*/ 507260 h 524933"/>
              <a:gd name="T16" fmla="*/ 107280 w 1386790"/>
              <a:gd name="T17" fmla="*/ 507260 h 524933"/>
              <a:gd name="T18" fmla="*/ 107280 w 1386790"/>
              <a:gd name="T19" fmla="*/ 0 h 524933"/>
              <a:gd name="T20" fmla="*/ 0 w 1386790"/>
              <a:gd name="T21" fmla="*/ 0 h 524933"/>
              <a:gd name="T22" fmla="*/ 0 w 1386790"/>
              <a:gd name="T23" fmla="*/ 524932 h 524933"/>
              <a:gd name="T24" fmla="*/ 33834 w 1386790"/>
              <a:gd name="T25" fmla="*/ 524932 h 524933"/>
              <a:gd name="T26" fmla="*/ 33834 w 1386790"/>
              <a:gd name="T27" fmla="*/ 23810 h 524933"/>
              <a:gd name="T28" fmla="*/ 79553 w 1386790"/>
              <a:gd name="T29" fmla="*/ 23810 h 524933"/>
              <a:gd name="T30" fmla="*/ 79553 w 1386790"/>
              <a:gd name="T31" fmla="*/ 524932 h 524933"/>
              <a:gd name="T32" fmla="*/ 167822 w 1386790"/>
              <a:gd name="T33" fmla="*/ 524932 h 5249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86790"/>
              <a:gd name="T52" fmla="*/ 0 h 524933"/>
              <a:gd name="T53" fmla="*/ 1386790 w 1386790"/>
              <a:gd name="T54" fmla="*/ 524933 h 5249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6025" y="648366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641600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>
                <a:sym typeface="宋体" panose="02010600030101010101" pitchFamily="2" charset="-122"/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altLang="zh-CN" strike="noStrike" noProof="1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defRPr sz="2600">
                <a:sym typeface="宋体" panose="02010600030101010101" pitchFamily="2" charset="-122"/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altLang="zh-CN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34433" y="6237288"/>
            <a:ext cx="3860800" cy="45720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OS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972800" cy="792163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4"/>
            <a:ext cx="5611284" cy="4752975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  <a:lvl2pPr>
              <a:defRPr>
                <a:sym typeface="宋体" panose="02010600030101010101" pitchFamily="2" charset="-122"/>
              </a:defRPr>
            </a:lvl2pPr>
            <a:lvl3pPr>
              <a:defRPr>
                <a:sym typeface="宋体" panose="02010600030101010101" pitchFamily="2" charset="-122"/>
              </a:defRPr>
            </a:lvl3pPr>
            <a:lvl4pPr>
              <a:defRPr>
                <a:sym typeface="宋体" panose="02010600030101010101" pitchFamily="2" charset="-122"/>
              </a:defRPr>
            </a:lvl4pPr>
            <a:lvl5pPr>
              <a:defRPr>
                <a:sym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6284" y="1268414"/>
            <a:ext cx="5611283" cy="2300287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  <a:lvl2pPr>
              <a:defRPr>
                <a:sym typeface="宋体" panose="02010600030101010101" pitchFamily="2" charset="-122"/>
              </a:defRPr>
            </a:lvl2pPr>
            <a:lvl3pPr>
              <a:defRPr>
                <a:sym typeface="宋体" panose="02010600030101010101" pitchFamily="2" charset="-122"/>
              </a:defRPr>
            </a:lvl3pPr>
            <a:lvl4pPr>
              <a:defRPr>
                <a:sym typeface="宋体" panose="02010600030101010101" pitchFamily="2" charset="-122"/>
              </a:defRPr>
            </a:lvl4pPr>
            <a:lvl5pPr>
              <a:defRPr>
                <a:sym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6284" y="3721100"/>
            <a:ext cx="5611283" cy="2300288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  <a:lvl2pPr>
              <a:defRPr>
                <a:sym typeface="宋体" panose="02010600030101010101" pitchFamily="2" charset="-122"/>
              </a:defRPr>
            </a:lvl2pPr>
            <a:lvl3pPr>
              <a:defRPr>
                <a:sym typeface="宋体" panose="02010600030101010101" pitchFamily="2" charset="-122"/>
              </a:defRPr>
            </a:lvl3pPr>
            <a:lvl4pPr>
              <a:defRPr>
                <a:sym typeface="宋体" panose="02010600030101010101" pitchFamily="2" charset="-122"/>
              </a:defRPr>
            </a:lvl4pPr>
            <a:lvl5pPr>
              <a:defRPr>
                <a:sym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34433" y="6237288"/>
            <a:ext cx="3860800" cy="45720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OS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8"/>
          <p:cNvSpPr>
            <a:spLocks noChangeArrowheads="1"/>
          </p:cNvSpPr>
          <p:nvPr userDrawn="1"/>
        </p:nvSpPr>
        <p:spPr bwMode="auto">
          <a:xfrm flipV="1">
            <a:off x="174625" y="424180"/>
            <a:ext cx="4765040" cy="421005"/>
          </a:xfrm>
          <a:custGeom>
            <a:avLst/>
            <a:gdLst>
              <a:gd name="T0" fmla="*/ 167822 w 1386790"/>
              <a:gd name="T1" fmla="*/ 524933 h 524933"/>
              <a:gd name="T2" fmla="*/ 168846 w 1386790"/>
              <a:gd name="T3" fmla="*/ 524933 h 524933"/>
              <a:gd name="T4" fmla="*/ 168846 w 1386790"/>
              <a:gd name="T5" fmla="*/ 14598 h 524933"/>
              <a:gd name="T6" fmla="*/ 1386790 w 1386790"/>
              <a:gd name="T7" fmla="*/ 14598 h 524933"/>
              <a:gd name="T8" fmla="*/ 1386790 w 1386790"/>
              <a:gd name="T9" fmla="*/ 0 h 524933"/>
              <a:gd name="T10" fmla="*/ 167822 w 1386790"/>
              <a:gd name="T11" fmla="*/ 0 h 524933"/>
              <a:gd name="T12" fmla="*/ 152999 w 1386790"/>
              <a:gd name="T13" fmla="*/ 0 h 524933"/>
              <a:gd name="T14" fmla="*/ 152999 w 1386790"/>
              <a:gd name="T15" fmla="*/ 507260 h 524933"/>
              <a:gd name="T16" fmla="*/ 107280 w 1386790"/>
              <a:gd name="T17" fmla="*/ 507260 h 524933"/>
              <a:gd name="T18" fmla="*/ 107280 w 1386790"/>
              <a:gd name="T19" fmla="*/ 0 h 524933"/>
              <a:gd name="T20" fmla="*/ 0 w 1386790"/>
              <a:gd name="T21" fmla="*/ 0 h 524933"/>
              <a:gd name="T22" fmla="*/ 0 w 1386790"/>
              <a:gd name="T23" fmla="*/ 524932 h 524933"/>
              <a:gd name="T24" fmla="*/ 33834 w 1386790"/>
              <a:gd name="T25" fmla="*/ 524932 h 524933"/>
              <a:gd name="T26" fmla="*/ 33834 w 1386790"/>
              <a:gd name="T27" fmla="*/ 23810 h 524933"/>
              <a:gd name="T28" fmla="*/ 79553 w 1386790"/>
              <a:gd name="T29" fmla="*/ 23810 h 524933"/>
              <a:gd name="T30" fmla="*/ 79553 w 1386790"/>
              <a:gd name="T31" fmla="*/ 524932 h 524933"/>
              <a:gd name="T32" fmla="*/ 167822 w 1386790"/>
              <a:gd name="T33" fmla="*/ 524932 h 5249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86790"/>
              <a:gd name="T52" fmla="*/ 0 h 524933"/>
              <a:gd name="T53" fmla="*/ 1386790 w 1386790"/>
              <a:gd name="T54" fmla="*/ 524933 h 5249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6025" y="648366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25"/>
          <p:cNvSpPr>
            <a:spLocks noChangeArrowheads="1"/>
          </p:cNvSpPr>
          <p:nvPr userDrawn="1"/>
        </p:nvSpPr>
        <p:spPr bwMode="auto">
          <a:xfrm>
            <a:off x="4707255" y="283210"/>
            <a:ext cx="270764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上次回顾</a:t>
            </a:r>
            <a:endParaRPr lang="zh-CN" altLang="en-US" sz="3600" b="1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33795" name="组合 129"/>
          <p:cNvGrpSpPr/>
          <p:nvPr userDrawn="1"/>
        </p:nvGrpSpPr>
        <p:grpSpPr>
          <a:xfrm>
            <a:off x="3529330" y="264478"/>
            <a:ext cx="615950" cy="584200"/>
            <a:chOff x="2439302" y="2313207"/>
            <a:chExt cx="481033" cy="481033"/>
          </a:xfrm>
        </p:grpSpPr>
        <p:sp>
          <p:nvSpPr>
            <p:cNvPr id="131" name="Oval 351"/>
            <p:cNvSpPr>
              <a:spLocks noChangeArrowheads="1"/>
            </p:cNvSpPr>
            <p:nvPr/>
          </p:nvSpPr>
          <p:spPr bwMode="auto">
            <a:xfrm>
              <a:off x="2439302" y="2313207"/>
              <a:ext cx="481033" cy="481033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52"/>
            <p:cNvSpPr/>
            <p:nvPr/>
          </p:nvSpPr>
          <p:spPr bwMode="auto">
            <a:xfrm>
              <a:off x="2537400" y="2475127"/>
              <a:ext cx="380571" cy="319113"/>
            </a:xfrm>
            <a:custGeom>
              <a:avLst/>
              <a:gdLst>
                <a:gd name="T0" fmla="*/ 138 w 203"/>
                <a:gd name="T1" fmla="*/ 0 h 170"/>
                <a:gd name="T2" fmla="*/ 112 w 203"/>
                <a:gd name="T3" fmla="*/ 27 h 170"/>
                <a:gd name="T4" fmla="*/ 115 w 203"/>
                <a:gd name="T5" fmla="*/ 31 h 170"/>
                <a:gd name="T6" fmla="*/ 0 w 203"/>
                <a:gd name="T7" fmla="*/ 97 h 170"/>
                <a:gd name="T8" fmla="*/ 73 w 203"/>
                <a:gd name="T9" fmla="*/ 170 h 170"/>
                <a:gd name="T10" fmla="*/ 76 w 203"/>
                <a:gd name="T11" fmla="*/ 170 h 170"/>
                <a:gd name="T12" fmla="*/ 203 w 203"/>
                <a:gd name="T13" fmla="*/ 60 h 170"/>
                <a:gd name="T14" fmla="*/ 152 w 203"/>
                <a:gd name="T15" fmla="*/ 9 h 170"/>
                <a:gd name="T16" fmla="*/ 149 w 203"/>
                <a:gd name="T17" fmla="*/ 11 h 170"/>
                <a:gd name="T18" fmla="*/ 138 w 203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70">
                  <a:moveTo>
                    <a:pt x="138" y="0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4" y="170"/>
                    <a:pt x="75" y="170"/>
                    <a:pt x="76" y="170"/>
                  </a:cubicBezTo>
                  <a:cubicBezTo>
                    <a:pt x="141" y="170"/>
                    <a:pt x="194" y="122"/>
                    <a:pt x="203" y="60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49" y="11"/>
                    <a:pt x="149" y="11"/>
                    <a:pt x="149" y="11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53"/>
            <p:cNvSpPr>
              <a:spLocks noChangeArrowheads="1"/>
            </p:cNvSpPr>
            <p:nvPr/>
          </p:nvSpPr>
          <p:spPr bwMode="auto">
            <a:xfrm>
              <a:off x="2537400" y="2491674"/>
              <a:ext cx="284838" cy="165466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4"/>
            <p:cNvSpPr/>
            <p:nvPr/>
          </p:nvSpPr>
          <p:spPr bwMode="auto">
            <a:xfrm>
              <a:off x="2563402" y="2471582"/>
              <a:ext cx="232834" cy="200923"/>
            </a:xfrm>
            <a:custGeom>
              <a:avLst/>
              <a:gdLst>
                <a:gd name="T0" fmla="*/ 124 w 124"/>
                <a:gd name="T1" fmla="*/ 93 h 107"/>
                <a:gd name="T2" fmla="*/ 124 w 124"/>
                <a:gd name="T3" fmla="*/ 2 h 107"/>
                <a:gd name="T4" fmla="*/ 114 w 124"/>
                <a:gd name="T5" fmla="*/ 1 h 107"/>
                <a:gd name="T6" fmla="*/ 104 w 124"/>
                <a:gd name="T7" fmla="*/ 0 h 107"/>
                <a:gd name="T8" fmla="*/ 79 w 124"/>
                <a:gd name="T9" fmla="*/ 4 h 107"/>
                <a:gd name="T10" fmla="*/ 62 w 124"/>
                <a:gd name="T11" fmla="*/ 10 h 107"/>
                <a:gd name="T12" fmla="*/ 45 w 124"/>
                <a:gd name="T13" fmla="*/ 4 h 107"/>
                <a:gd name="T14" fmla="*/ 20 w 124"/>
                <a:gd name="T15" fmla="*/ 0 h 107"/>
                <a:gd name="T16" fmla="*/ 10 w 124"/>
                <a:gd name="T17" fmla="*/ 1 h 107"/>
                <a:gd name="T18" fmla="*/ 0 w 124"/>
                <a:gd name="T19" fmla="*/ 2 h 107"/>
                <a:gd name="T20" fmla="*/ 0 w 124"/>
                <a:gd name="T21" fmla="*/ 93 h 107"/>
                <a:gd name="T22" fmla="*/ 48 w 124"/>
                <a:gd name="T23" fmla="*/ 99 h 107"/>
                <a:gd name="T24" fmla="*/ 62 w 124"/>
                <a:gd name="T25" fmla="*/ 107 h 107"/>
                <a:gd name="T26" fmla="*/ 76 w 124"/>
                <a:gd name="T27" fmla="*/ 99 h 107"/>
                <a:gd name="T28" fmla="*/ 124 w 124"/>
                <a:gd name="T29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07">
                  <a:moveTo>
                    <a:pt x="124" y="93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7" y="0"/>
                    <a:pt x="104" y="0"/>
                  </a:cubicBezTo>
                  <a:cubicBezTo>
                    <a:pt x="95" y="0"/>
                    <a:pt x="87" y="1"/>
                    <a:pt x="79" y="4"/>
                  </a:cubicBezTo>
                  <a:cubicBezTo>
                    <a:pt x="73" y="5"/>
                    <a:pt x="67" y="7"/>
                    <a:pt x="62" y="10"/>
                  </a:cubicBezTo>
                  <a:cubicBezTo>
                    <a:pt x="57" y="7"/>
                    <a:pt x="51" y="5"/>
                    <a:pt x="45" y="4"/>
                  </a:cubicBezTo>
                  <a:cubicBezTo>
                    <a:pt x="37" y="1"/>
                    <a:pt x="29" y="0"/>
                    <a:pt x="20" y="0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100"/>
                    <a:pt x="62" y="107"/>
                    <a:pt x="62" y="107"/>
                  </a:cubicBezTo>
                  <a:cubicBezTo>
                    <a:pt x="62" y="107"/>
                    <a:pt x="73" y="100"/>
                    <a:pt x="76" y="99"/>
                  </a:cubicBezTo>
                  <a:cubicBezTo>
                    <a:pt x="76" y="99"/>
                    <a:pt x="102" y="91"/>
                    <a:pt x="124" y="93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55"/>
            <p:cNvSpPr/>
            <p:nvPr/>
          </p:nvSpPr>
          <p:spPr bwMode="auto">
            <a:xfrm>
              <a:off x="2668591" y="2484583"/>
              <a:ext cx="22456" cy="187922"/>
            </a:xfrm>
            <a:custGeom>
              <a:avLst/>
              <a:gdLst>
                <a:gd name="T0" fmla="*/ 0 w 12"/>
                <a:gd name="T1" fmla="*/ 96 h 100"/>
                <a:gd name="T2" fmla="*/ 6 w 12"/>
                <a:gd name="T3" fmla="*/ 100 h 100"/>
                <a:gd name="T4" fmla="*/ 12 w 12"/>
                <a:gd name="T5" fmla="*/ 96 h 100"/>
                <a:gd name="T6" fmla="*/ 12 w 12"/>
                <a:gd name="T7" fmla="*/ 0 h 100"/>
                <a:gd name="T8" fmla="*/ 6 w 12"/>
                <a:gd name="T9" fmla="*/ 3 h 100"/>
                <a:gd name="T10" fmla="*/ 0 w 12"/>
                <a:gd name="T11" fmla="*/ 0 h 100"/>
                <a:gd name="T12" fmla="*/ 0 w 12"/>
                <a:gd name="T1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0">
                  <a:moveTo>
                    <a:pt x="0" y="96"/>
                  </a:moveTo>
                  <a:cubicBezTo>
                    <a:pt x="3" y="98"/>
                    <a:pt x="6" y="100"/>
                    <a:pt x="6" y="100"/>
                  </a:cubicBezTo>
                  <a:cubicBezTo>
                    <a:pt x="6" y="100"/>
                    <a:pt x="9" y="98"/>
                    <a:pt x="12" y="9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 userDrawn="1"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25"/>
          <p:cNvSpPr>
            <a:spLocks noChangeArrowheads="1"/>
          </p:cNvSpPr>
          <p:nvPr userDrawn="1"/>
        </p:nvSpPr>
        <p:spPr bwMode="auto">
          <a:xfrm>
            <a:off x="5044440" y="283210"/>
            <a:ext cx="203835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总结</a:t>
            </a:r>
            <a:endParaRPr lang="zh-CN" altLang="en-US" sz="3600" b="1" dirty="0" smtClean="0">
              <a:solidFill>
                <a:srgbClr val="3F3F3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直接连接符 23"/>
          <p:cNvSpPr>
            <a:spLocks noChangeShapeType="1"/>
          </p:cNvSpPr>
          <p:nvPr userDrawn="1"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33795" name="组合 129"/>
          <p:cNvGrpSpPr/>
          <p:nvPr userDrawn="1"/>
        </p:nvGrpSpPr>
        <p:grpSpPr>
          <a:xfrm>
            <a:off x="3529330" y="264478"/>
            <a:ext cx="615950" cy="584200"/>
            <a:chOff x="2439302" y="2313207"/>
            <a:chExt cx="481033" cy="481033"/>
          </a:xfrm>
        </p:grpSpPr>
        <p:sp>
          <p:nvSpPr>
            <p:cNvPr id="131" name="Oval 351"/>
            <p:cNvSpPr>
              <a:spLocks noChangeArrowheads="1"/>
            </p:cNvSpPr>
            <p:nvPr/>
          </p:nvSpPr>
          <p:spPr bwMode="auto">
            <a:xfrm>
              <a:off x="2439302" y="2313207"/>
              <a:ext cx="481033" cy="481033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52"/>
            <p:cNvSpPr/>
            <p:nvPr/>
          </p:nvSpPr>
          <p:spPr bwMode="auto">
            <a:xfrm>
              <a:off x="2537400" y="2475127"/>
              <a:ext cx="380571" cy="319113"/>
            </a:xfrm>
            <a:custGeom>
              <a:avLst/>
              <a:gdLst>
                <a:gd name="T0" fmla="*/ 138 w 203"/>
                <a:gd name="T1" fmla="*/ 0 h 170"/>
                <a:gd name="T2" fmla="*/ 112 w 203"/>
                <a:gd name="T3" fmla="*/ 27 h 170"/>
                <a:gd name="T4" fmla="*/ 115 w 203"/>
                <a:gd name="T5" fmla="*/ 31 h 170"/>
                <a:gd name="T6" fmla="*/ 0 w 203"/>
                <a:gd name="T7" fmla="*/ 97 h 170"/>
                <a:gd name="T8" fmla="*/ 73 w 203"/>
                <a:gd name="T9" fmla="*/ 170 h 170"/>
                <a:gd name="T10" fmla="*/ 76 w 203"/>
                <a:gd name="T11" fmla="*/ 170 h 170"/>
                <a:gd name="T12" fmla="*/ 203 w 203"/>
                <a:gd name="T13" fmla="*/ 60 h 170"/>
                <a:gd name="T14" fmla="*/ 152 w 203"/>
                <a:gd name="T15" fmla="*/ 9 h 170"/>
                <a:gd name="T16" fmla="*/ 149 w 203"/>
                <a:gd name="T17" fmla="*/ 11 h 170"/>
                <a:gd name="T18" fmla="*/ 138 w 203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70">
                  <a:moveTo>
                    <a:pt x="138" y="0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4" y="170"/>
                    <a:pt x="75" y="170"/>
                    <a:pt x="76" y="170"/>
                  </a:cubicBezTo>
                  <a:cubicBezTo>
                    <a:pt x="141" y="170"/>
                    <a:pt x="194" y="122"/>
                    <a:pt x="203" y="60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49" y="11"/>
                    <a:pt x="149" y="11"/>
                    <a:pt x="149" y="11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53"/>
            <p:cNvSpPr>
              <a:spLocks noChangeArrowheads="1"/>
            </p:cNvSpPr>
            <p:nvPr/>
          </p:nvSpPr>
          <p:spPr bwMode="auto">
            <a:xfrm>
              <a:off x="2537400" y="2491674"/>
              <a:ext cx="284838" cy="165466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4"/>
            <p:cNvSpPr/>
            <p:nvPr/>
          </p:nvSpPr>
          <p:spPr bwMode="auto">
            <a:xfrm>
              <a:off x="2563402" y="2471582"/>
              <a:ext cx="232834" cy="200923"/>
            </a:xfrm>
            <a:custGeom>
              <a:avLst/>
              <a:gdLst>
                <a:gd name="T0" fmla="*/ 124 w 124"/>
                <a:gd name="T1" fmla="*/ 93 h 107"/>
                <a:gd name="T2" fmla="*/ 124 w 124"/>
                <a:gd name="T3" fmla="*/ 2 h 107"/>
                <a:gd name="T4" fmla="*/ 114 w 124"/>
                <a:gd name="T5" fmla="*/ 1 h 107"/>
                <a:gd name="T6" fmla="*/ 104 w 124"/>
                <a:gd name="T7" fmla="*/ 0 h 107"/>
                <a:gd name="T8" fmla="*/ 79 w 124"/>
                <a:gd name="T9" fmla="*/ 4 h 107"/>
                <a:gd name="T10" fmla="*/ 62 w 124"/>
                <a:gd name="T11" fmla="*/ 10 h 107"/>
                <a:gd name="T12" fmla="*/ 45 w 124"/>
                <a:gd name="T13" fmla="*/ 4 h 107"/>
                <a:gd name="T14" fmla="*/ 20 w 124"/>
                <a:gd name="T15" fmla="*/ 0 h 107"/>
                <a:gd name="T16" fmla="*/ 10 w 124"/>
                <a:gd name="T17" fmla="*/ 1 h 107"/>
                <a:gd name="T18" fmla="*/ 0 w 124"/>
                <a:gd name="T19" fmla="*/ 2 h 107"/>
                <a:gd name="T20" fmla="*/ 0 w 124"/>
                <a:gd name="T21" fmla="*/ 93 h 107"/>
                <a:gd name="T22" fmla="*/ 48 w 124"/>
                <a:gd name="T23" fmla="*/ 99 h 107"/>
                <a:gd name="T24" fmla="*/ 62 w 124"/>
                <a:gd name="T25" fmla="*/ 107 h 107"/>
                <a:gd name="T26" fmla="*/ 76 w 124"/>
                <a:gd name="T27" fmla="*/ 99 h 107"/>
                <a:gd name="T28" fmla="*/ 124 w 124"/>
                <a:gd name="T29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07">
                  <a:moveTo>
                    <a:pt x="124" y="93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7" y="0"/>
                    <a:pt x="104" y="0"/>
                  </a:cubicBezTo>
                  <a:cubicBezTo>
                    <a:pt x="95" y="0"/>
                    <a:pt x="87" y="1"/>
                    <a:pt x="79" y="4"/>
                  </a:cubicBezTo>
                  <a:cubicBezTo>
                    <a:pt x="73" y="5"/>
                    <a:pt x="67" y="7"/>
                    <a:pt x="62" y="10"/>
                  </a:cubicBezTo>
                  <a:cubicBezTo>
                    <a:pt x="57" y="7"/>
                    <a:pt x="51" y="5"/>
                    <a:pt x="45" y="4"/>
                  </a:cubicBezTo>
                  <a:cubicBezTo>
                    <a:pt x="37" y="1"/>
                    <a:pt x="29" y="0"/>
                    <a:pt x="20" y="0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100"/>
                    <a:pt x="62" y="107"/>
                    <a:pt x="62" y="107"/>
                  </a:cubicBezTo>
                  <a:cubicBezTo>
                    <a:pt x="62" y="107"/>
                    <a:pt x="73" y="100"/>
                    <a:pt x="76" y="99"/>
                  </a:cubicBezTo>
                  <a:cubicBezTo>
                    <a:pt x="76" y="99"/>
                    <a:pt x="102" y="91"/>
                    <a:pt x="124" y="93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55"/>
            <p:cNvSpPr/>
            <p:nvPr/>
          </p:nvSpPr>
          <p:spPr bwMode="auto">
            <a:xfrm>
              <a:off x="2668591" y="2484583"/>
              <a:ext cx="22456" cy="187922"/>
            </a:xfrm>
            <a:custGeom>
              <a:avLst/>
              <a:gdLst>
                <a:gd name="T0" fmla="*/ 0 w 12"/>
                <a:gd name="T1" fmla="*/ 96 h 100"/>
                <a:gd name="T2" fmla="*/ 6 w 12"/>
                <a:gd name="T3" fmla="*/ 100 h 100"/>
                <a:gd name="T4" fmla="*/ 12 w 12"/>
                <a:gd name="T5" fmla="*/ 96 h 100"/>
                <a:gd name="T6" fmla="*/ 12 w 12"/>
                <a:gd name="T7" fmla="*/ 0 h 100"/>
                <a:gd name="T8" fmla="*/ 6 w 12"/>
                <a:gd name="T9" fmla="*/ 3 h 100"/>
                <a:gd name="T10" fmla="*/ 0 w 12"/>
                <a:gd name="T11" fmla="*/ 0 h 100"/>
                <a:gd name="T12" fmla="*/ 0 w 12"/>
                <a:gd name="T1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0">
                  <a:moveTo>
                    <a:pt x="0" y="96"/>
                  </a:moveTo>
                  <a:cubicBezTo>
                    <a:pt x="3" y="98"/>
                    <a:pt x="6" y="100"/>
                    <a:pt x="6" y="100"/>
                  </a:cubicBezTo>
                  <a:cubicBezTo>
                    <a:pt x="6" y="100"/>
                    <a:pt x="9" y="98"/>
                    <a:pt x="12" y="9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SZU讲义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05"/>
            <a:ext cx="12192000" cy="4400550"/>
          </a:xfrm>
          <a:prstGeom prst="rect">
            <a:avLst/>
          </a:prstGeom>
        </p:spPr>
      </p:pic>
      <p:sp>
        <p:nvSpPr>
          <p:cNvPr id="3075" name="矩形 1"/>
          <p:cNvSpPr>
            <a:spLocks noChangeArrowheads="1"/>
          </p:cNvSpPr>
          <p:nvPr userDrawn="1"/>
        </p:nvSpPr>
        <p:spPr bwMode="auto">
          <a:xfrm>
            <a:off x="635" y="4088765"/>
            <a:ext cx="12192000" cy="824865"/>
          </a:xfrm>
          <a:prstGeom prst="rect">
            <a:avLst/>
          </a:prstGeom>
          <a:solidFill>
            <a:srgbClr val="28A9D6"/>
          </a:solidFill>
          <a:ln w="9525" cmpd="sng">
            <a:noFill/>
            <a:bevel/>
          </a:ln>
        </p:spPr>
        <p:txBody>
          <a:bodyPr lIns="121920" tIns="60960" rIns="121920" bIns="60960" anchor="ctr" anchorCtr="0"/>
          <a:lstStyle/>
          <a:p>
            <a:pPr algn="ctr"/>
            <a:endParaRPr lang="en-US" altLang="zh-CN" sz="3600">
              <a:solidFill>
                <a:srgbClr val="FFFF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078" name="直接连接符 27"/>
          <p:cNvSpPr>
            <a:spLocks noChangeShapeType="1"/>
          </p:cNvSpPr>
          <p:nvPr userDrawn="1"/>
        </p:nvSpPr>
        <p:spPr bwMode="auto">
          <a:xfrm>
            <a:off x="0" y="6087428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直接连接符 29"/>
          <p:cNvSpPr>
            <a:spLocks noChangeShapeType="1"/>
          </p:cNvSpPr>
          <p:nvPr userDrawn="1"/>
        </p:nvSpPr>
        <p:spPr bwMode="auto">
          <a:xfrm>
            <a:off x="0" y="6152515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直接连接符 31"/>
          <p:cNvSpPr>
            <a:spLocks noChangeShapeType="1"/>
          </p:cNvSpPr>
          <p:nvPr userDrawn="1"/>
        </p:nvSpPr>
        <p:spPr bwMode="auto">
          <a:xfrm>
            <a:off x="0" y="6219190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直接连接符 39"/>
          <p:cNvSpPr>
            <a:spLocks noChangeShapeType="1"/>
          </p:cNvSpPr>
          <p:nvPr userDrawn="1"/>
        </p:nvSpPr>
        <p:spPr bwMode="auto">
          <a:xfrm>
            <a:off x="7872413" y="6087428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15251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直接连接符 41"/>
          <p:cNvSpPr>
            <a:spLocks noChangeShapeType="1"/>
          </p:cNvSpPr>
          <p:nvPr userDrawn="1"/>
        </p:nvSpPr>
        <p:spPr bwMode="auto">
          <a:xfrm>
            <a:off x="7872413" y="621919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474845" y="5816600"/>
            <a:ext cx="3270250" cy="698500"/>
            <a:chOff x="6934" y="9160"/>
            <a:chExt cx="5150" cy="1100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7980" y="9505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en-US" altLang="zh-CN" sz="1200" b="1" dirty="0" smtClean="0">
                <a:solidFill>
                  <a:srgbClr val="00B0F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34" y="9160"/>
              <a:ext cx="1101" cy="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组合 3"/>
          <p:cNvGrpSpPr/>
          <p:nvPr userDrawn="1"/>
        </p:nvGrpSpPr>
        <p:grpSpPr>
          <a:xfrm>
            <a:off x="948055" y="5455920"/>
            <a:ext cx="10026650" cy="398780"/>
            <a:chOff x="1493" y="8366"/>
            <a:chExt cx="15790" cy="628"/>
          </a:xfrm>
        </p:grpSpPr>
        <p:sp>
          <p:nvSpPr>
            <p:cNvPr id="7175" name="直接连接符 29"/>
            <p:cNvSpPr/>
            <p:nvPr userDrawn="1"/>
          </p:nvSpPr>
          <p:spPr>
            <a:xfrm>
              <a:off x="1493" y="8671"/>
              <a:ext cx="5983" cy="22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7178" name="直接连接符 40"/>
            <p:cNvSpPr/>
            <p:nvPr userDrawn="1"/>
          </p:nvSpPr>
          <p:spPr>
            <a:xfrm>
              <a:off x="11671" y="8672"/>
              <a:ext cx="5612" cy="21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7181" name="TextBox 14"/>
            <p:cNvSpPr txBox="1"/>
            <p:nvPr userDrawn="1"/>
          </p:nvSpPr>
          <p:spPr>
            <a:xfrm>
              <a:off x="8491" y="8366"/>
              <a:ext cx="2479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2000" dirty="0">
                  <a:latin typeface="Tahoma" panose="020B0604030504040204" charset="0"/>
                  <a:ea typeface="宋体" panose="02010600030101010101" pitchFamily="2" charset="-122"/>
                </a:rPr>
                <a:t>主讲白鉴聪</a:t>
              </a:r>
              <a:endParaRPr lang="zh-CN" altLang="en-US" sz="20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1198245" y="5008880"/>
            <a:ext cx="9531350" cy="398780"/>
            <a:chOff x="1868" y="8366"/>
            <a:chExt cx="15010" cy="628"/>
          </a:xfrm>
        </p:grpSpPr>
        <p:sp>
          <p:nvSpPr>
            <p:cNvPr id="7" name="直接连接符 29"/>
            <p:cNvSpPr/>
            <p:nvPr userDrawn="1"/>
          </p:nvSpPr>
          <p:spPr>
            <a:xfrm>
              <a:off x="1868" y="8671"/>
              <a:ext cx="5159" cy="21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8" name="直接连接符 40"/>
            <p:cNvSpPr/>
            <p:nvPr userDrawn="1"/>
          </p:nvSpPr>
          <p:spPr>
            <a:xfrm>
              <a:off x="11897" y="8692"/>
              <a:ext cx="4981" cy="2"/>
            </a:xfrm>
            <a:prstGeom prst="line">
              <a:avLst/>
            </a:prstGeom>
            <a:ln w="3175" cap="flat" cmpd="sng">
              <a:solidFill>
                <a:srgbClr val="28A9D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9" name="TextBox 14"/>
            <p:cNvSpPr txBox="1"/>
            <p:nvPr userDrawn="1"/>
          </p:nvSpPr>
          <p:spPr>
            <a:xfrm>
              <a:off x="7792" y="8366"/>
              <a:ext cx="362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2000" dirty="0">
                  <a:latin typeface="Tahoma" panose="020B0604030504040204" charset="0"/>
                  <a:ea typeface="宋体" panose="02010600030101010101" pitchFamily="2" charset="-122"/>
                </a:rPr>
                <a:t>数据结构</a:t>
              </a:r>
              <a:endParaRPr lang="zh-CN" altLang="en-US" sz="20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1"/>
          <p:cNvSpPr>
            <a:spLocks noChangeArrowheads="1"/>
          </p:cNvSpPr>
          <p:nvPr userDrawn="1"/>
        </p:nvSpPr>
        <p:spPr bwMode="auto">
          <a:xfrm>
            <a:off x="0" y="4728210"/>
            <a:ext cx="12192000" cy="903605"/>
          </a:xfrm>
          <a:prstGeom prst="rect">
            <a:avLst/>
          </a:prstGeom>
          <a:solidFill>
            <a:srgbClr val="28A9D6"/>
          </a:solidFill>
          <a:ln w="9525" cmpd="sng">
            <a:noFill/>
            <a:bevel/>
          </a:ln>
        </p:spPr>
        <p:txBody>
          <a:bodyPr lIns="121920" tIns="60960" rIns="121920" bIns="60960" anchor="ctr" anchorCtr="0"/>
          <a:lstStyle/>
          <a:p>
            <a:pPr algn="ctr"/>
            <a:r>
              <a:rPr lang="zh-CN" altLang="zh-CN" sz="4000">
                <a:solidFill>
                  <a:srgbClr val="FFFF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谢谢观看</a:t>
            </a:r>
            <a:endParaRPr lang="zh-CN" altLang="zh-CN" sz="4000">
              <a:solidFill>
                <a:srgbClr val="FFFF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076" name="直接连接符 24"/>
          <p:cNvSpPr>
            <a:spLocks noChangeShapeType="1"/>
          </p:cNvSpPr>
          <p:nvPr userDrawn="1"/>
        </p:nvSpPr>
        <p:spPr bwMode="auto">
          <a:xfrm>
            <a:off x="0" y="5665153"/>
            <a:ext cx="12192000" cy="1587"/>
          </a:xfrm>
          <a:prstGeom prst="line">
            <a:avLst/>
          </a:prstGeom>
          <a:noFill/>
          <a:ln w="1905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直接连接符 27"/>
          <p:cNvSpPr>
            <a:spLocks noChangeShapeType="1"/>
          </p:cNvSpPr>
          <p:nvPr userDrawn="1"/>
        </p:nvSpPr>
        <p:spPr bwMode="auto">
          <a:xfrm>
            <a:off x="0" y="6087428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直接连接符 29"/>
          <p:cNvSpPr>
            <a:spLocks noChangeShapeType="1"/>
          </p:cNvSpPr>
          <p:nvPr userDrawn="1"/>
        </p:nvSpPr>
        <p:spPr bwMode="auto">
          <a:xfrm>
            <a:off x="0" y="6152515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直接连接符 31"/>
          <p:cNvSpPr>
            <a:spLocks noChangeShapeType="1"/>
          </p:cNvSpPr>
          <p:nvPr userDrawn="1"/>
        </p:nvSpPr>
        <p:spPr bwMode="auto">
          <a:xfrm>
            <a:off x="0" y="6219190"/>
            <a:ext cx="4319588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直接连接符 39"/>
          <p:cNvSpPr>
            <a:spLocks noChangeShapeType="1"/>
          </p:cNvSpPr>
          <p:nvPr userDrawn="1"/>
        </p:nvSpPr>
        <p:spPr bwMode="auto">
          <a:xfrm>
            <a:off x="7872413" y="6087428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15251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直接连接符 41"/>
          <p:cNvSpPr>
            <a:spLocks noChangeShapeType="1"/>
          </p:cNvSpPr>
          <p:nvPr userDrawn="1"/>
        </p:nvSpPr>
        <p:spPr bwMode="auto">
          <a:xfrm>
            <a:off x="7872413" y="621919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474845" y="5816600"/>
            <a:ext cx="3270250" cy="698500"/>
            <a:chOff x="6934" y="9160"/>
            <a:chExt cx="5150" cy="1100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7980" y="9505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b="1" dirty="0" smtClean="0">
                  <a:solidFill>
                    <a:srgbClr val="00B0F0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en-US" altLang="zh-CN" sz="1200" b="1" dirty="0" smtClean="0">
                <a:solidFill>
                  <a:srgbClr val="00B0F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34" y="9160"/>
              <a:ext cx="1101" cy="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" name="图片 1" descr="SZU讲义尾页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35560"/>
            <a:ext cx="12191365" cy="476377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5144135"/>
          </a:xfrm>
        </p:spPr>
        <p:txBody>
          <a:bodyPr/>
          <a:lstStyle>
            <a:lvl1pPr>
              <a:buFont typeface="Wingdings" panose="05000000000000000000" charset="0"/>
              <a:buChar char="l"/>
              <a:defRPr sz="2800">
                <a:sym typeface="宋体" panose="02010600030101010101" pitchFamily="2" charset="-122"/>
              </a:defRPr>
            </a:lvl1pPr>
            <a:lvl2pPr>
              <a:defRPr sz="2400">
                <a:sym typeface="宋体" panose="02010600030101010101" pitchFamily="2" charset="-122"/>
              </a:defRPr>
            </a:lvl2pPr>
            <a:lvl3pPr>
              <a:buFont typeface="Arial" panose="020B0604020202020204" pitchFamily="34" charset="0"/>
              <a:buChar char="•"/>
              <a:defRPr sz="2000">
                <a:sym typeface="宋体" panose="02010600030101010101" pitchFamily="2" charset="-122"/>
              </a:defRPr>
            </a:lvl3pPr>
            <a:lvl4pPr>
              <a:defRPr sz="2000">
                <a:sym typeface="宋体" panose="02010600030101010101" pitchFamily="2" charset="-122"/>
              </a:defRPr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52475" y="150813"/>
            <a:ext cx="10972800" cy="796908"/>
          </a:xfrm>
        </p:spPr>
        <p:txBody>
          <a:bodyPr rtlCol="0"/>
          <a:lstStyle>
            <a:lvl1pPr algn="l">
              <a:defRPr sz="3600">
                <a:sym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1" name="任意多边形 28"/>
          <p:cNvSpPr>
            <a:spLocks noChangeArrowheads="1"/>
          </p:cNvSpPr>
          <p:nvPr userDrawn="1"/>
        </p:nvSpPr>
        <p:spPr bwMode="auto">
          <a:xfrm flipV="1">
            <a:off x="174625" y="424180"/>
            <a:ext cx="4765040" cy="421005"/>
          </a:xfrm>
          <a:custGeom>
            <a:avLst/>
            <a:gdLst>
              <a:gd name="T0" fmla="*/ 167822 w 1386790"/>
              <a:gd name="T1" fmla="*/ 524933 h 524933"/>
              <a:gd name="T2" fmla="*/ 168846 w 1386790"/>
              <a:gd name="T3" fmla="*/ 524933 h 524933"/>
              <a:gd name="T4" fmla="*/ 168846 w 1386790"/>
              <a:gd name="T5" fmla="*/ 14598 h 524933"/>
              <a:gd name="T6" fmla="*/ 1386790 w 1386790"/>
              <a:gd name="T7" fmla="*/ 14598 h 524933"/>
              <a:gd name="T8" fmla="*/ 1386790 w 1386790"/>
              <a:gd name="T9" fmla="*/ 0 h 524933"/>
              <a:gd name="T10" fmla="*/ 167822 w 1386790"/>
              <a:gd name="T11" fmla="*/ 0 h 524933"/>
              <a:gd name="T12" fmla="*/ 152999 w 1386790"/>
              <a:gd name="T13" fmla="*/ 0 h 524933"/>
              <a:gd name="T14" fmla="*/ 152999 w 1386790"/>
              <a:gd name="T15" fmla="*/ 507260 h 524933"/>
              <a:gd name="T16" fmla="*/ 107280 w 1386790"/>
              <a:gd name="T17" fmla="*/ 507260 h 524933"/>
              <a:gd name="T18" fmla="*/ 107280 w 1386790"/>
              <a:gd name="T19" fmla="*/ 0 h 524933"/>
              <a:gd name="T20" fmla="*/ 0 w 1386790"/>
              <a:gd name="T21" fmla="*/ 0 h 524933"/>
              <a:gd name="T22" fmla="*/ 0 w 1386790"/>
              <a:gd name="T23" fmla="*/ 524932 h 524933"/>
              <a:gd name="T24" fmla="*/ 33834 w 1386790"/>
              <a:gd name="T25" fmla="*/ 524932 h 524933"/>
              <a:gd name="T26" fmla="*/ 33834 w 1386790"/>
              <a:gd name="T27" fmla="*/ 23810 h 524933"/>
              <a:gd name="T28" fmla="*/ 79553 w 1386790"/>
              <a:gd name="T29" fmla="*/ 23810 h 524933"/>
              <a:gd name="T30" fmla="*/ 79553 w 1386790"/>
              <a:gd name="T31" fmla="*/ 524932 h 524933"/>
              <a:gd name="T32" fmla="*/ 167822 w 1386790"/>
              <a:gd name="T33" fmla="*/ 524932 h 5249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86790"/>
              <a:gd name="T52" fmla="*/ 0 h 524933"/>
              <a:gd name="T53" fmla="*/ 1386790 w 1386790"/>
              <a:gd name="T54" fmla="*/ 524933 h 5249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 w="25400" cap="flat" cmpd="sng">
            <a:noFill/>
            <a:beve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" name="直接连接符 40"/>
          <p:cNvSpPr>
            <a:spLocks noChangeShapeType="1"/>
          </p:cNvSpPr>
          <p:nvPr userDrawn="1"/>
        </p:nvSpPr>
        <p:spPr bwMode="auto">
          <a:xfrm>
            <a:off x="-7302" y="6438900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345940" y="6153785"/>
            <a:ext cx="3432810" cy="581660"/>
            <a:chOff x="6755" y="9691"/>
            <a:chExt cx="5406" cy="916"/>
          </a:xfrm>
        </p:grpSpPr>
        <p:sp>
          <p:nvSpPr>
            <p:cNvPr id="3085" name="文本框 42"/>
            <p:cNvSpPr>
              <a:spLocks noChangeArrowheads="1"/>
            </p:cNvSpPr>
            <p:nvPr userDrawn="1"/>
          </p:nvSpPr>
          <p:spPr bwMode="auto">
            <a:xfrm>
              <a:off x="8057" y="9957"/>
              <a:ext cx="4105" cy="4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sz="1200" dirty="0" smtClean="0">
                  <a:solidFill>
                    <a:srgbClr val="3F3F3F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深圳大学计算机与软件学院</a:t>
              </a:r>
              <a:endParaRPr lang="zh-CN" altLang="en-US" sz="1200" dirty="0" smtClean="0">
                <a:solidFill>
                  <a:srgbClr val="3F3F3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pic>
          <p:nvPicPr>
            <p:cNvPr id="12" name="图片 11" descr="图片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55" y="9691"/>
              <a:ext cx="1370" cy="917"/>
            </a:xfrm>
            <a:prstGeom prst="rect">
              <a:avLst/>
            </a:prstGeom>
          </p:spPr>
        </p:pic>
      </p:grpSp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16030" y="651795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3082" name="直接连接符 40"/>
          <p:cNvSpPr>
            <a:spLocks noChangeShapeType="1"/>
          </p:cNvSpPr>
          <p:nvPr userDrawn="1"/>
        </p:nvSpPr>
        <p:spPr bwMode="auto">
          <a:xfrm>
            <a:off x="7872413" y="6439535"/>
            <a:ext cx="4319587" cy="12700"/>
          </a:xfrm>
          <a:prstGeom prst="line">
            <a:avLst/>
          </a:prstGeom>
          <a:noFill/>
          <a:ln w="3175" cap="flat" cmpd="sng">
            <a:solidFill>
              <a:srgbClr val="28A9D6"/>
            </a:solidFill>
            <a:beve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972800" cy="792162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5611284" cy="4752975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  <a:lvl2pPr>
              <a:defRPr>
                <a:sym typeface="宋体" panose="02010600030101010101" pitchFamily="2" charset="-122"/>
              </a:defRPr>
            </a:lvl2pPr>
            <a:lvl3pPr>
              <a:defRPr>
                <a:sym typeface="宋体" panose="02010600030101010101" pitchFamily="2" charset="-122"/>
              </a:defRPr>
            </a:lvl3pPr>
            <a:lvl4pPr>
              <a:defRPr>
                <a:sym typeface="宋体" panose="02010600030101010101" pitchFamily="2" charset="-122"/>
              </a:defRPr>
            </a:lvl4pPr>
            <a:lvl5pPr>
              <a:defRPr>
                <a:sym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284" y="1268413"/>
            <a:ext cx="5611283" cy="4752975"/>
          </a:xfrm>
        </p:spPr>
        <p:txBody>
          <a:bodyPr/>
          <a:lstStyle>
            <a:lvl1pPr>
              <a:defRPr>
                <a:sym typeface="宋体" panose="02010600030101010101" pitchFamily="2" charset="-122"/>
              </a:defRPr>
            </a:lvl1pPr>
            <a:lvl2pPr>
              <a:defRPr>
                <a:sym typeface="宋体" panose="02010600030101010101" pitchFamily="2" charset="-122"/>
              </a:defRPr>
            </a:lvl2pPr>
            <a:lvl3pPr>
              <a:defRPr>
                <a:sym typeface="宋体" panose="02010600030101010101" pitchFamily="2" charset="-122"/>
              </a:defRPr>
            </a:lvl3pPr>
            <a:lvl4pPr>
              <a:defRPr>
                <a:sym typeface="宋体" panose="02010600030101010101" pitchFamily="2" charset="-122"/>
              </a:defRPr>
            </a:lvl4pPr>
            <a:lvl5pPr>
              <a:defRPr>
                <a:sym typeface="宋体" panose="0201060003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34433" y="6237288"/>
            <a:ext cx="3860800" cy="45720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OS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4F8FB"/>
            </a:gs>
            <a:gs pos="63000">
              <a:srgbClr val="F2F2F2"/>
            </a:gs>
            <a:gs pos="100000">
              <a:srgbClr val="D8D8D8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975" y="6338888"/>
            <a:ext cx="541338" cy="28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Copperplate Gothic Bold" panose="020E0705020206020404" charset="0"/>
        </a:defRPr>
      </a:lvl1pPr>
      <a:lvl2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2pPr>
      <a:lvl3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3pPr>
      <a:lvl4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4pPr>
      <a:lvl5pPr marL="12192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5pPr>
      <a:lvl6pPr marL="16764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6pPr>
      <a:lvl7pPr marL="21336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7pPr>
      <a:lvl8pPr marL="25908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8pPr>
      <a:lvl9pPr marL="3048000" indent="-121920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  <a:sym typeface="Copperplate Gothic Bold" panose="020E0705020206020404" charset="0"/>
        </a:defRPr>
      </a:lvl9pPr>
    </p:titleStyle>
    <p:bodyStyle>
      <a:lvl1pPr marL="457200" indent="-4572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Copperplate Gothic Bold" panose="020E0705020206020404" charset="0"/>
        </a:defRPr>
      </a:lvl1pPr>
      <a:lvl2pPr marL="990600" indent="-3810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2pPr>
      <a:lvl3pPr marL="15240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3pPr>
      <a:lvl4pPr marL="21336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4pPr>
      <a:lvl5pPr marL="27432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5pPr>
      <a:lvl6pPr marL="32004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6pPr>
      <a:lvl7pPr marL="36576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7pPr>
      <a:lvl8pPr marL="41148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8pPr>
      <a:lvl9pPr marL="4572000" indent="-304800" algn="l" defTabSz="1219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opperplate Gothic Bold" panose="020E070502020602040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7.bin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jpe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.bin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3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4.bin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5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159885" y="4126230"/>
            <a:ext cx="4374515" cy="8153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p>
            <a:pPr marL="0" lvl="0" indent="0" algn="ctr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4400">
                <a:solidFill>
                  <a:srgbClr val="FFFF00"/>
                </a:solidFill>
              </a:rPr>
              <a:t>10 </a:t>
            </a:r>
            <a:r>
              <a:rPr lang="zh-CN" altLang="en-US" sz="4400">
                <a:solidFill>
                  <a:srgbClr val="FFFF00"/>
                </a:solidFill>
              </a:rPr>
              <a:t>内部排序</a:t>
            </a:r>
            <a:endParaRPr lang="zh-CN" altLang="en-US" sz="4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插入排序的思想：假设前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k-1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个记录已经排序，第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k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个元素找到合适位置插入。分为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直接插入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排序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折半插入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排序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希尔排序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609600" indent="-609600" algn="l" eaLnBrk="1" hangingPunct="1">
              <a:buClrTx/>
              <a:buSzTx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已知数列为125、45、388、272、165、39、 428、64，要对数列进行从小到大的排序，完成以下要求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1066800" lvl="1" indent="-609600" algn="l" eaLnBrk="1" hangingPunct="1">
              <a:buClrTx/>
              <a:buSzTx/>
              <a:buChar char="–"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堆排序，写出每次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堆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调整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形成的最大堆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序列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1066800" lvl="1" indent="-609600" algn="l" eaLnBrk="1" hangingPunct="1">
              <a:buClrTx/>
              <a:buSzTx/>
              <a:buChar char="–"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2路归并一路排序，要求写出每趟排序结果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1066800" lvl="1" indent="-609600" algn="l" eaLnBrk="1" hangingPunct="1">
              <a:buClrTx/>
              <a:buSzTx/>
              <a:buChar char="–"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链式基数排序，要求写出每趟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收集操作后的序列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1066800" lvl="1" indent="-609600" algn="l" eaLnBrk="1" hangingPunct="1">
              <a:buClrTx/>
              <a:buSzTx/>
            </a:pPr>
            <a:endParaRPr lang="en-US" altLang="zh-CN" sz="2055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1066800" lvl="1" indent="-609600" algn="l">
              <a:buClrTx/>
              <a:buSzTx/>
            </a:pPr>
            <a:endParaRPr lang="en-US" altLang="zh-CN" sz="2055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练习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内部排序算法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比较分析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快速排序、堆排序、归并排序三者比较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000" b="0" dirty="0">
                <a:latin typeface="黑体" panose="02010609060101010101" pitchFamily="2" charset="-122"/>
                <a:ea typeface="黑体" panose="02010609060101010101" pitchFamily="2" charset="-122"/>
              </a:rPr>
              <a:t>简单排序包含除希尔排序外的其他时间复杂度</a:t>
            </a:r>
            <a:r>
              <a:rPr lang="en-US" altLang="zh-CN" sz="2000" b="0" dirty="0">
                <a:latin typeface="黑体" panose="02010609060101010101" pitchFamily="2" charset="-122"/>
                <a:ea typeface="黑体" panose="02010609060101010101" pitchFamily="2" charset="-122"/>
              </a:rPr>
              <a:t>O(n</a:t>
            </a:r>
            <a:r>
              <a:rPr lang="en-US" altLang="zh-CN" sz="2000" b="0" baseline="300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2000" b="0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000" b="0" dirty="0">
                <a:latin typeface="黑体" panose="02010609060101010101" pitchFamily="2" charset="-122"/>
                <a:ea typeface="黑体" panose="02010609060101010101" pitchFamily="2" charset="-122"/>
              </a:rPr>
              <a:t>的多种排序，简单排序都是稳定</a:t>
            </a:r>
            <a:r>
              <a:rPr lang="zh-CN" altLang="en-US" sz="2000" b="0" dirty="0">
                <a:latin typeface="黑体" panose="02010609060101010101" pitchFamily="2" charset="-122"/>
                <a:ea typeface="黑体" panose="02010609060101010101" pitchFamily="2" charset="-122"/>
              </a:rPr>
              <a:t>的，在初始基本有序或</a:t>
            </a:r>
            <a:r>
              <a:rPr lang="en-US" altLang="zh-CN" sz="2000" b="0" dirty="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en-US" sz="2000" b="0" dirty="0">
                <a:latin typeface="黑体" panose="02010609060101010101" pitchFamily="2" charset="-122"/>
                <a:ea typeface="黑体" panose="02010609060101010101" pitchFamily="2" charset="-122"/>
              </a:rPr>
              <a:t>较小时，优先选择直接插入排序，它可以和快排、归并结合使用</a:t>
            </a:r>
            <a:endParaRPr lang="zh-CN" altLang="en-US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000" b="0" dirty="0">
                <a:latin typeface="黑体" panose="02010609060101010101" pitchFamily="2" charset="-122"/>
                <a:ea typeface="黑体" panose="02010609060101010101" pitchFamily="2" charset="-122"/>
              </a:rPr>
              <a:t>基数排序适用于多关键字排序，在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很大且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d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较小的情况，使用链式基数排序较好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从稳定性来看，归并排序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+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简单排序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+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基数排序都是稳定的，根据实际需要选择</a:t>
            </a:r>
            <a:endParaRPr lang="zh-CN" altLang="en-US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965200" lvl="1" indent="-50800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zh-CN" altLang="en-US" sz="20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10.6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基数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1919605" y="1484630"/>
          <a:ext cx="715708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543675" imgH="2152650" progId="Paint.Picture">
                  <p:embed/>
                </p:oleObj>
              </mc:Choice>
              <mc:Fallback>
                <p:oleObj name="" r:id="rId1" imgW="6543675" imgH="21526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605" y="1484630"/>
                        <a:ext cx="7157085" cy="252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marR="0" lvl="1" indent="-45720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计算赛事最高殿堂Sort Benchmark，专门从事排序基准评估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百度、阿里、腾讯均获得过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冠军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Gray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，排序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100TB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数据的最短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时间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Minute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分钟排序最多数据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en-US" altLang="zh-CN" sz="2325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Cloud</a:t>
            </a:r>
            <a:r>
              <a:rPr lang="zh-CN" altLang="en-US" sz="2325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，排序</a:t>
            </a:r>
            <a:r>
              <a:rPr lang="en-US" altLang="zh-CN" sz="2325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100TB</a:t>
            </a:r>
            <a:r>
              <a:rPr lang="zh-CN" altLang="en-US" sz="2325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数据的最低云配置</a:t>
            </a:r>
            <a:endParaRPr lang="zh-CN" altLang="en-US" sz="2325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en-US" altLang="zh-CN" sz="2325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Joule</a:t>
            </a:r>
            <a:r>
              <a:rPr lang="zh-CN" altLang="en-US" sz="2325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，排序</a:t>
            </a:r>
            <a:r>
              <a:rPr lang="en-US" altLang="zh-CN" sz="2325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1TB</a:t>
            </a:r>
            <a:r>
              <a:rPr lang="zh-CN" altLang="en-US" sz="2325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数据耗费的能源</a:t>
            </a:r>
            <a:endParaRPr lang="zh-CN" altLang="en-US" sz="2325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endParaRPr lang="en-US" altLang="zh-CN" sz="2330" dirty="0">
              <a:latin typeface="宋体" panose="0201060003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endParaRPr lang="en-US" altLang="zh-CN" sz="2330" dirty="0">
              <a:latin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10.5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基数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885" y="3933190"/>
            <a:ext cx="2973070" cy="2780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35" y="2493010"/>
            <a:ext cx="5130165" cy="42646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1772920"/>
            <a:ext cx="5742305" cy="53086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7035" y="1052830"/>
            <a:ext cx="11266805" cy="511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marL="428625" lvl="0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排序：内部排序（在内存中进行）、外部排序（需要使用外存）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算法复杂度包括比较次数KCN和移动次数RMN，稳定性的概念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428625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排序分类：插入排序、交换排序、选择排序、归并排序、基数排序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428625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插入排序：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假定前i-1个对象有序，第i个数据找出合适位置插入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直接插入排序，时间复杂度为O(n2)，是稳定排序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希尔排序，时间复杂度为O(n x(log2 n)2)，是不稳定的排序方法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428625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交换排序：两个位置元素不符合排序规则，就交换两个元素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起泡排序，时间复杂度为O(n2)，是一种稳定排序方法。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起泡排序可以提前结束。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快速排序，时间复杂度为O(nlog</a:t>
            </a:r>
            <a:r>
              <a:rPr lang="zh-CN" altLang="en-US" sz="2000" baseline="-25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n)，是一种不稳定排序方法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endParaRPr kumimoji="0" lang="zh-CN" altLang="en-US" sz="2000" i="0" u="none" strike="noStrike" cap="none" spc="0" normalizeH="0" baseline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7035" y="1052830"/>
            <a:ext cx="11266805" cy="511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marL="428625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选择排序，每一趟选出第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小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(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大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的元素，与第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个位置的元素交换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简单选择排序，时间复杂度为O(n2)，是一种不稳定排序方法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堆排序，时间复杂度为O(nlog2n)，是一种不稳定排序方法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要掌握堆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判断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1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归并排序，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将两个或两个以上的有序表合并成一个新的有序表。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两路归并排序，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时间复杂度为O(nlog2n)，是不稳定排序，空间复杂度</a:t>
            </a:r>
            <a:r>
              <a:rPr lang="en-US" altLang="zh-CN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O(n)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28625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Font typeface="Wingdings" panose="05000000000000000000" charset="0"/>
              <a:buChar char="l"/>
            </a:pP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基数排序，多关键字排序</a:t>
            </a:r>
            <a:r>
              <a:rPr lang="en-US" altLang="zh-CN"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最低位优先法</a:t>
            </a:r>
            <a:r>
              <a:rPr lang="en-US" altLang="zh-CN"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LSD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链式基数排序，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时间复杂度为O(</a:t>
            </a:r>
            <a:r>
              <a:rPr lang="en-US" altLang="zh-CN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d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n)，是稳定排序</a:t>
            </a: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85825" lvl="2" indent="-428625" algn="l" eaLnBrk="1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Tx/>
              <a:buChar char="•"/>
            </a:pPr>
            <a:endParaRPr kumimoji="0" lang="zh-CN" altLang="en-US" sz="2000" i="0" u="none" strike="noStrike" cap="none" spc="0" normalizeH="0" baseline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直接插入排序是最简单的排序方法，操作：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每步将一个待排序的对象,按其关键字大小,插入到前面已经排好序的有序表的适当位置上, 直到对象全部插入为止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直接插入排序的算法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步骤：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当插入第i(i≥1)个对象时, 前面的r[0], r[1], …, r[i-1]已经排好序。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用r[i]的关键字与r[i-1], r[i-2], …的关键字顺序进行比较(和顺序查找类似)，如果小于，则将r[x]向后移动(插入位置后的记录向后顺移)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找到插入位置即将r[i]插入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直接插入排序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已知待序的一组记录的初始排列为：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21, 25, 49, 25</a:t>
            </a:r>
            <a:r>
              <a:rPr lang="en-US" altLang="zh-CN" baseline="30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*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 16, 08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12292" name="Group 14"/>
          <p:cNvGrpSpPr/>
          <p:nvPr/>
        </p:nvGrpSpPr>
        <p:grpSpPr>
          <a:xfrm>
            <a:off x="1559243" y="2348548"/>
            <a:ext cx="7848600" cy="2178050"/>
            <a:chOff x="295" y="1979"/>
            <a:chExt cx="4944" cy="1372"/>
          </a:xfrm>
        </p:grpSpPr>
        <p:grpSp>
          <p:nvGrpSpPr>
            <p:cNvPr id="12293" name="Group 4"/>
            <p:cNvGrpSpPr/>
            <p:nvPr/>
          </p:nvGrpSpPr>
          <p:grpSpPr>
            <a:xfrm>
              <a:off x="295" y="1979"/>
              <a:ext cx="4944" cy="1055"/>
              <a:chOff x="480" y="288"/>
              <a:chExt cx="4944" cy="1059"/>
            </a:xfrm>
          </p:grpSpPr>
          <p:sp>
            <p:nvSpPr>
              <p:cNvPr id="919557" name="AutoShape 5" descr="白色大理石"/>
              <p:cNvSpPr>
                <a:spLocks noChangeArrowheads="1"/>
              </p:cNvSpPr>
              <p:nvPr/>
            </p:nvSpPr>
            <p:spPr bwMode="auto">
              <a:xfrm>
                <a:off x="480" y="768"/>
                <a:ext cx="4944" cy="288"/>
              </a:xfrm>
              <a:prstGeom prst="parallelogram">
                <a:avLst>
                  <a:gd name="adj" fmla="val 248440"/>
                </a:avLst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1"/>
                </a:solidFill>
                <a:miter lim="800000"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9558" name="AutoShape 6"/>
              <p:cNvSpPr>
                <a:spLocks noChangeArrowheads="1"/>
              </p:cNvSpPr>
              <p:nvPr/>
            </p:nvSpPr>
            <p:spPr bwMode="auto">
              <a:xfrm>
                <a:off x="1296" y="528"/>
                <a:ext cx="336" cy="480"/>
              </a:xfrm>
              <a:prstGeom prst="can">
                <a:avLst>
                  <a:gd name="adj" fmla="val 35714"/>
                </a:avLst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9559" name="AutoShape 7"/>
              <p:cNvSpPr>
                <a:spLocks noChangeArrowheads="1"/>
              </p:cNvSpPr>
              <p:nvPr/>
            </p:nvSpPr>
            <p:spPr bwMode="auto">
              <a:xfrm>
                <a:off x="1776" y="480"/>
                <a:ext cx="336" cy="528"/>
              </a:xfrm>
              <a:prstGeom prst="can">
                <a:avLst>
                  <a:gd name="adj" fmla="val 39286"/>
                </a:avLst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9560" name="AutoShape 8"/>
              <p:cNvSpPr>
                <a:spLocks noChangeArrowheads="1"/>
              </p:cNvSpPr>
              <p:nvPr/>
            </p:nvSpPr>
            <p:spPr bwMode="auto">
              <a:xfrm>
                <a:off x="2256" y="288"/>
                <a:ext cx="336" cy="720"/>
              </a:xfrm>
              <a:prstGeom prst="can">
                <a:avLst>
                  <a:gd name="adj" fmla="val 53571"/>
                </a:avLst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9561" name="AutoShape 9"/>
              <p:cNvSpPr>
                <a:spLocks noChangeArrowheads="1"/>
              </p:cNvSpPr>
              <p:nvPr/>
            </p:nvSpPr>
            <p:spPr bwMode="auto">
              <a:xfrm>
                <a:off x="2736" y="480"/>
                <a:ext cx="336" cy="528"/>
              </a:xfrm>
              <a:prstGeom prst="can">
                <a:avLst>
                  <a:gd name="adj" fmla="val 39286"/>
                </a:avLst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9562" name="AutoShape 10"/>
              <p:cNvSpPr>
                <a:spLocks noChangeArrowheads="1"/>
              </p:cNvSpPr>
              <p:nvPr/>
            </p:nvSpPr>
            <p:spPr bwMode="auto">
              <a:xfrm>
                <a:off x="3216" y="576"/>
                <a:ext cx="336" cy="432"/>
              </a:xfrm>
              <a:prstGeom prst="can">
                <a:avLst>
                  <a:gd name="adj" fmla="val 32143"/>
                </a:avLst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9563" name="AutoShape 11"/>
              <p:cNvSpPr>
                <a:spLocks noChangeArrowheads="1"/>
              </p:cNvSpPr>
              <p:nvPr/>
            </p:nvSpPr>
            <p:spPr bwMode="auto">
              <a:xfrm>
                <a:off x="3696" y="768"/>
                <a:ext cx="336" cy="240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01" name="Text Box 12"/>
              <p:cNvSpPr txBox="1"/>
              <p:nvPr/>
            </p:nvSpPr>
            <p:spPr>
              <a:xfrm>
                <a:off x="1373" y="1056"/>
                <a:ext cx="2612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0        1        2        3        4        5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19565" name="Rectangle 13"/>
            <p:cNvSpPr>
              <a:spLocks noChangeArrowheads="1"/>
            </p:cNvSpPr>
            <p:nvPr/>
          </p:nvSpPr>
          <p:spPr bwMode="auto">
            <a:xfrm>
              <a:off x="793" y="3022"/>
              <a:ext cx="558" cy="3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= 0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直接插入排序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13316" name="Group 13"/>
          <p:cNvGrpSpPr/>
          <p:nvPr/>
        </p:nvGrpSpPr>
        <p:grpSpPr>
          <a:xfrm>
            <a:off x="1127125" y="1844675"/>
            <a:ext cx="8534400" cy="1828800"/>
            <a:chOff x="144" y="1584"/>
            <a:chExt cx="5376" cy="1152"/>
          </a:xfrm>
        </p:grpSpPr>
        <p:sp>
          <p:nvSpPr>
            <p:cNvPr id="920590" name="AutoShape 14" descr="白色大理石"/>
            <p:cNvSpPr>
              <a:spLocks noChangeArrowheads="1"/>
            </p:cNvSpPr>
            <p:nvPr/>
          </p:nvSpPr>
          <p:spPr bwMode="auto">
            <a:xfrm>
              <a:off x="576" y="2064"/>
              <a:ext cx="4944" cy="288"/>
            </a:xfrm>
            <a:prstGeom prst="parallelogram">
              <a:avLst>
                <a:gd name="adj" fmla="val 248440"/>
              </a:avLst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18" name="Text Box 15"/>
            <p:cNvSpPr txBox="1"/>
            <p:nvPr/>
          </p:nvSpPr>
          <p:spPr>
            <a:xfrm>
              <a:off x="1373" y="2352"/>
              <a:ext cx="34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0        1        2        3        4        5        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temp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0592" name="AutoShape 16"/>
            <p:cNvSpPr>
              <a:spLocks noChangeArrowheads="1"/>
            </p:cNvSpPr>
            <p:nvPr/>
          </p:nvSpPr>
          <p:spPr bwMode="auto">
            <a:xfrm>
              <a:off x="1296" y="1824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593" name="AutoShape 17"/>
            <p:cNvSpPr>
              <a:spLocks noChangeArrowheads="1"/>
            </p:cNvSpPr>
            <p:nvPr/>
          </p:nvSpPr>
          <p:spPr bwMode="auto">
            <a:xfrm>
              <a:off x="1776" y="1776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594" name="AutoShape 18"/>
            <p:cNvSpPr>
              <a:spLocks noChangeArrowheads="1"/>
            </p:cNvSpPr>
            <p:nvPr/>
          </p:nvSpPr>
          <p:spPr bwMode="auto">
            <a:xfrm>
              <a:off x="2256" y="1584"/>
              <a:ext cx="336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595" name="AutoShape 19"/>
            <p:cNvSpPr>
              <a:spLocks noChangeArrowheads="1"/>
            </p:cNvSpPr>
            <p:nvPr/>
          </p:nvSpPr>
          <p:spPr bwMode="auto">
            <a:xfrm>
              <a:off x="2736" y="1776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596" name="AutoShape 20"/>
            <p:cNvSpPr>
              <a:spLocks noChangeArrowheads="1"/>
            </p:cNvSpPr>
            <p:nvPr/>
          </p:nvSpPr>
          <p:spPr bwMode="auto">
            <a:xfrm>
              <a:off x="3216" y="1872"/>
              <a:ext cx="336" cy="432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597" name="AutoShape 21"/>
            <p:cNvSpPr>
              <a:spLocks noChangeArrowheads="1"/>
            </p:cNvSpPr>
            <p:nvPr/>
          </p:nvSpPr>
          <p:spPr bwMode="auto">
            <a:xfrm>
              <a:off x="3696" y="2064"/>
              <a:ext cx="336" cy="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598" name="AutoShape 22"/>
            <p:cNvSpPr>
              <a:spLocks noChangeArrowheads="1"/>
            </p:cNvSpPr>
            <p:nvPr/>
          </p:nvSpPr>
          <p:spPr bwMode="auto">
            <a:xfrm>
              <a:off x="4368" y="1776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599" name="Text Box 23"/>
            <p:cNvSpPr txBox="1">
              <a:spLocks noChangeArrowheads="1"/>
            </p:cNvSpPr>
            <p:nvPr/>
          </p:nvSpPr>
          <p:spPr bwMode="auto">
            <a:xfrm>
              <a:off x="144" y="1922"/>
              <a:ext cx="604" cy="3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marR="0" defTabSz="923925" rtl="0">
                <a:buClrTx/>
                <a:buSzTx/>
                <a:buFontTx/>
                <a:buNone/>
                <a:defRPr/>
              </a:pPr>
              <a:r>
                <a:rPr kumimoji="1" lang="en-US" altLang="zh-CN" sz="3300" b="1" i="1" kern="1200" cap="none" spc="0" normalizeH="0" baseline="0" noProof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</a:t>
              </a:r>
              <a:r>
                <a:rPr kumimoji="1" lang="en-US" altLang="zh-CN" sz="3300" b="1" kern="1200" cap="none" spc="0" normalizeH="0" baseline="0" noProof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1</a:t>
              </a:r>
              <a:endParaRPr kumimoji="1" lang="en-US" altLang="zh-CN" sz="2400" kern="1200" cap="none" spc="0" normalizeH="0" baseline="0" noProof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7" name="Line 24"/>
            <p:cNvSpPr/>
            <p:nvPr/>
          </p:nvSpPr>
          <p:spPr>
            <a:xfrm>
              <a:off x="1920" y="2640"/>
              <a:ext cx="2544" cy="0"/>
            </a:xfrm>
            <a:prstGeom prst="line">
              <a:avLst/>
            </a:prstGeom>
            <a:ln w="19050" cap="flat" cmpd="sng">
              <a:solidFill>
                <a:srgbClr val="00808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3328" name="Line 25"/>
            <p:cNvSpPr/>
            <p:nvPr/>
          </p:nvSpPr>
          <p:spPr>
            <a:xfrm flipH="1">
              <a:off x="1920" y="2736"/>
              <a:ext cx="254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  <p:grpSp>
        <p:nvGrpSpPr>
          <p:cNvPr id="13329" name="Group 26"/>
          <p:cNvGrpSpPr/>
          <p:nvPr/>
        </p:nvGrpSpPr>
        <p:grpSpPr>
          <a:xfrm>
            <a:off x="1127125" y="3900488"/>
            <a:ext cx="8613775" cy="1828800"/>
            <a:chOff x="94" y="2880"/>
            <a:chExt cx="5426" cy="1152"/>
          </a:xfrm>
        </p:grpSpPr>
        <p:sp>
          <p:nvSpPr>
            <p:cNvPr id="13330" name="Rectangle 27"/>
            <p:cNvSpPr/>
            <p:nvPr/>
          </p:nvSpPr>
          <p:spPr>
            <a:xfrm>
              <a:off x="94" y="2948"/>
              <a:ext cx="19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endParaRPr lang="zh-CN" altLang="zh-CN" sz="33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1" name="Text Box 28"/>
            <p:cNvSpPr txBox="1"/>
            <p:nvPr/>
          </p:nvSpPr>
          <p:spPr>
            <a:xfrm>
              <a:off x="1374" y="3648"/>
              <a:ext cx="34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0        1        2        3        4        5        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temp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0605" name="AutoShape 29" descr="白色大理石"/>
            <p:cNvSpPr>
              <a:spLocks noChangeArrowheads="1"/>
            </p:cNvSpPr>
            <p:nvPr/>
          </p:nvSpPr>
          <p:spPr bwMode="auto">
            <a:xfrm>
              <a:off x="576" y="3360"/>
              <a:ext cx="4944" cy="288"/>
            </a:xfrm>
            <a:prstGeom prst="parallelogram">
              <a:avLst>
                <a:gd name="adj" fmla="val 248440"/>
              </a:avLst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606" name="AutoShape 30"/>
            <p:cNvSpPr>
              <a:spLocks noChangeArrowheads="1"/>
            </p:cNvSpPr>
            <p:nvPr/>
          </p:nvSpPr>
          <p:spPr bwMode="auto">
            <a:xfrm>
              <a:off x="1296" y="3120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607" name="AutoShape 31"/>
            <p:cNvSpPr>
              <a:spLocks noChangeArrowheads="1"/>
            </p:cNvSpPr>
            <p:nvPr/>
          </p:nvSpPr>
          <p:spPr bwMode="auto">
            <a:xfrm>
              <a:off x="1776" y="3072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608" name="AutoShape 32"/>
            <p:cNvSpPr>
              <a:spLocks noChangeArrowheads="1"/>
            </p:cNvSpPr>
            <p:nvPr/>
          </p:nvSpPr>
          <p:spPr bwMode="auto">
            <a:xfrm>
              <a:off x="2256" y="2880"/>
              <a:ext cx="336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609" name="AutoShape 33"/>
            <p:cNvSpPr>
              <a:spLocks noChangeArrowheads="1"/>
            </p:cNvSpPr>
            <p:nvPr/>
          </p:nvSpPr>
          <p:spPr bwMode="auto">
            <a:xfrm>
              <a:off x="2736" y="3072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610" name="AutoShape 34"/>
            <p:cNvSpPr>
              <a:spLocks noChangeArrowheads="1"/>
            </p:cNvSpPr>
            <p:nvPr/>
          </p:nvSpPr>
          <p:spPr bwMode="auto">
            <a:xfrm>
              <a:off x="3216" y="3168"/>
              <a:ext cx="336" cy="432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611" name="AutoShape 35"/>
            <p:cNvSpPr>
              <a:spLocks noChangeArrowheads="1"/>
            </p:cNvSpPr>
            <p:nvPr/>
          </p:nvSpPr>
          <p:spPr bwMode="auto">
            <a:xfrm>
              <a:off x="3696" y="3360"/>
              <a:ext cx="336" cy="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612" name="AutoShape 36"/>
            <p:cNvSpPr>
              <a:spLocks noChangeArrowheads="1"/>
            </p:cNvSpPr>
            <p:nvPr/>
          </p:nvSpPr>
          <p:spPr bwMode="auto">
            <a:xfrm>
              <a:off x="4368" y="2880"/>
              <a:ext cx="336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0613" name="Text Box 37"/>
            <p:cNvSpPr txBox="1">
              <a:spLocks noChangeArrowheads="1"/>
            </p:cNvSpPr>
            <p:nvPr/>
          </p:nvSpPr>
          <p:spPr bwMode="auto">
            <a:xfrm>
              <a:off x="144" y="3234"/>
              <a:ext cx="604" cy="3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marR="0" defTabSz="923925" rtl="0">
                <a:buClrTx/>
                <a:buSzTx/>
                <a:buFontTx/>
                <a:buNone/>
                <a:defRPr/>
              </a:pPr>
              <a:r>
                <a:rPr kumimoji="1" lang="en-US" altLang="zh-CN" sz="3300" b="1" i="1" kern="1200" cap="none" spc="0" normalizeH="0" baseline="0" noProof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</a:t>
              </a:r>
              <a:r>
                <a:rPr kumimoji="1" lang="en-US" altLang="zh-CN" sz="3300" b="1" kern="1200" cap="none" spc="0" normalizeH="0" baseline="0" noProof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2</a:t>
              </a:r>
              <a:endParaRPr kumimoji="1" lang="en-US" altLang="zh-CN" sz="2400" kern="1200" cap="none" spc="0" normalizeH="0" baseline="0" noProof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41" name="Line 38"/>
            <p:cNvSpPr/>
            <p:nvPr/>
          </p:nvSpPr>
          <p:spPr>
            <a:xfrm>
              <a:off x="2400" y="3936"/>
              <a:ext cx="2064" cy="0"/>
            </a:xfrm>
            <a:prstGeom prst="line">
              <a:avLst/>
            </a:prstGeom>
            <a:ln w="19050" cap="flat" cmpd="sng">
              <a:solidFill>
                <a:srgbClr val="00808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3342" name="Line 39"/>
            <p:cNvSpPr/>
            <p:nvPr/>
          </p:nvSpPr>
          <p:spPr>
            <a:xfrm flipH="1">
              <a:off x="2400" y="4032"/>
              <a:ext cx="206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直接插入排序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14340" name="Group 31"/>
          <p:cNvGrpSpPr/>
          <p:nvPr/>
        </p:nvGrpSpPr>
        <p:grpSpPr>
          <a:xfrm>
            <a:off x="1055370" y="1844675"/>
            <a:ext cx="8382000" cy="1828800"/>
            <a:chOff x="144" y="288"/>
            <a:chExt cx="5280" cy="1152"/>
          </a:xfrm>
        </p:grpSpPr>
        <p:sp>
          <p:nvSpPr>
            <p:cNvPr id="921632" name="AutoShape 32" descr="白色大理石"/>
            <p:cNvSpPr>
              <a:spLocks noChangeArrowheads="1"/>
            </p:cNvSpPr>
            <p:nvPr/>
          </p:nvSpPr>
          <p:spPr bwMode="auto">
            <a:xfrm>
              <a:off x="480" y="768"/>
              <a:ext cx="4944" cy="288"/>
            </a:xfrm>
            <a:prstGeom prst="parallelogram">
              <a:avLst>
                <a:gd name="adj" fmla="val 248440"/>
              </a:avLst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633" name="AutoShape 33"/>
            <p:cNvSpPr>
              <a:spLocks noChangeArrowheads="1"/>
            </p:cNvSpPr>
            <p:nvPr/>
          </p:nvSpPr>
          <p:spPr bwMode="auto">
            <a:xfrm>
              <a:off x="1296" y="528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634" name="AutoShape 34"/>
            <p:cNvSpPr>
              <a:spLocks noChangeArrowheads="1"/>
            </p:cNvSpPr>
            <p:nvPr/>
          </p:nvSpPr>
          <p:spPr bwMode="auto">
            <a:xfrm>
              <a:off x="1776" y="48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635" name="AutoShape 35"/>
            <p:cNvSpPr>
              <a:spLocks noChangeArrowheads="1"/>
            </p:cNvSpPr>
            <p:nvPr/>
          </p:nvSpPr>
          <p:spPr bwMode="auto">
            <a:xfrm>
              <a:off x="2256" y="288"/>
              <a:ext cx="336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636" name="AutoShape 36"/>
            <p:cNvSpPr>
              <a:spLocks noChangeArrowheads="1"/>
            </p:cNvSpPr>
            <p:nvPr/>
          </p:nvSpPr>
          <p:spPr bwMode="auto">
            <a:xfrm>
              <a:off x="2736" y="48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637" name="AutoShape 37"/>
            <p:cNvSpPr>
              <a:spLocks noChangeArrowheads="1"/>
            </p:cNvSpPr>
            <p:nvPr/>
          </p:nvSpPr>
          <p:spPr bwMode="auto">
            <a:xfrm>
              <a:off x="3216" y="576"/>
              <a:ext cx="336" cy="432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638" name="AutoShape 38"/>
            <p:cNvSpPr>
              <a:spLocks noChangeArrowheads="1"/>
            </p:cNvSpPr>
            <p:nvPr/>
          </p:nvSpPr>
          <p:spPr bwMode="auto">
            <a:xfrm>
              <a:off x="3696" y="768"/>
              <a:ext cx="336" cy="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8" name="Text Box 39"/>
            <p:cNvSpPr txBox="1"/>
            <p:nvPr/>
          </p:nvSpPr>
          <p:spPr>
            <a:xfrm>
              <a:off x="1373" y="1056"/>
              <a:ext cx="261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 dirty="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0        1        2        3        4        5</a:t>
              </a:r>
              <a:endParaRPr lang="en-US" altLang="zh-CN" sz="2400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640" name="Text Box 40"/>
            <p:cNvSpPr txBox="1">
              <a:spLocks noChangeArrowheads="1"/>
            </p:cNvSpPr>
            <p:nvPr/>
          </p:nvSpPr>
          <p:spPr bwMode="auto">
            <a:xfrm>
              <a:off x="144" y="692"/>
              <a:ext cx="604" cy="3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marR="0" defTabSz="923925" rtl="0">
                <a:buClrTx/>
                <a:buSzTx/>
                <a:buFontTx/>
                <a:buNone/>
                <a:defRPr/>
              </a:pPr>
              <a:r>
                <a:rPr kumimoji="1" lang="en-US" altLang="zh-CN" sz="3300" b="1" i="1" kern="1200" cap="none" spc="0" normalizeH="0" baseline="0" noProof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</a:t>
              </a:r>
              <a:r>
                <a:rPr kumimoji="1" lang="en-US" altLang="zh-CN" sz="3300" b="1" kern="1200" cap="none" spc="0" normalizeH="0" baseline="0" noProof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3</a:t>
              </a:r>
              <a:endParaRPr kumimoji="1" lang="en-US" altLang="zh-CN" sz="2400" kern="1200" cap="none" spc="0" normalizeH="0" baseline="0" noProof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641" name="AutoShape 41"/>
            <p:cNvSpPr>
              <a:spLocks noChangeArrowheads="1"/>
            </p:cNvSpPr>
            <p:nvPr/>
          </p:nvSpPr>
          <p:spPr bwMode="auto">
            <a:xfrm>
              <a:off x="4368" y="48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1" name="Line 42"/>
            <p:cNvSpPr/>
            <p:nvPr/>
          </p:nvSpPr>
          <p:spPr>
            <a:xfrm>
              <a:off x="2880" y="1344"/>
              <a:ext cx="1680" cy="0"/>
            </a:xfrm>
            <a:prstGeom prst="line">
              <a:avLst/>
            </a:prstGeom>
            <a:ln w="19050" cap="flat" cmpd="sng">
              <a:solidFill>
                <a:srgbClr val="00808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4352" name="Line 43"/>
            <p:cNvSpPr/>
            <p:nvPr/>
          </p:nvSpPr>
          <p:spPr>
            <a:xfrm flipH="1">
              <a:off x="2448" y="1440"/>
              <a:ext cx="206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4353" name="Line 44"/>
            <p:cNvSpPr/>
            <p:nvPr/>
          </p:nvSpPr>
          <p:spPr>
            <a:xfrm>
              <a:off x="2448" y="1392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  <p:grpSp>
        <p:nvGrpSpPr>
          <p:cNvPr id="14354" name="Group 45"/>
          <p:cNvGrpSpPr/>
          <p:nvPr/>
        </p:nvGrpSpPr>
        <p:grpSpPr>
          <a:xfrm>
            <a:off x="1055370" y="3905250"/>
            <a:ext cx="8534400" cy="1825625"/>
            <a:chOff x="144" y="1584"/>
            <a:chExt cx="5376" cy="1152"/>
          </a:xfrm>
        </p:grpSpPr>
        <p:sp>
          <p:nvSpPr>
            <p:cNvPr id="921646" name="AutoShape 46" descr="白色大理石"/>
            <p:cNvSpPr>
              <a:spLocks noChangeArrowheads="1"/>
            </p:cNvSpPr>
            <p:nvPr/>
          </p:nvSpPr>
          <p:spPr bwMode="auto">
            <a:xfrm>
              <a:off x="576" y="2064"/>
              <a:ext cx="4944" cy="292"/>
            </a:xfrm>
            <a:prstGeom prst="parallelogram">
              <a:avLst>
                <a:gd name="adj" fmla="val 248440"/>
              </a:avLst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6" name="Text Box 47"/>
            <p:cNvSpPr txBox="1"/>
            <p:nvPr/>
          </p:nvSpPr>
          <p:spPr>
            <a:xfrm>
              <a:off x="1373" y="2351"/>
              <a:ext cx="342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0        1        2        3        4        5        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temp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648" name="AutoShape 48"/>
            <p:cNvSpPr>
              <a:spLocks noChangeArrowheads="1"/>
            </p:cNvSpPr>
            <p:nvPr/>
          </p:nvSpPr>
          <p:spPr bwMode="auto">
            <a:xfrm>
              <a:off x="1296" y="1824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649" name="AutoShape 49"/>
            <p:cNvSpPr>
              <a:spLocks noChangeArrowheads="1"/>
            </p:cNvSpPr>
            <p:nvPr/>
          </p:nvSpPr>
          <p:spPr bwMode="auto">
            <a:xfrm>
              <a:off x="1776" y="1776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650" name="AutoShape 50"/>
            <p:cNvSpPr>
              <a:spLocks noChangeArrowheads="1"/>
            </p:cNvSpPr>
            <p:nvPr/>
          </p:nvSpPr>
          <p:spPr bwMode="auto">
            <a:xfrm>
              <a:off x="2736" y="1584"/>
              <a:ext cx="336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651" name="AutoShape 51"/>
            <p:cNvSpPr>
              <a:spLocks noChangeArrowheads="1"/>
            </p:cNvSpPr>
            <p:nvPr/>
          </p:nvSpPr>
          <p:spPr bwMode="auto">
            <a:xfrm>
              <a:off x="2256" y="1776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652" name="AutoShape 52"/>
            <p:cNvSpPr>
              <a:spLocks noChangeArrowheads="1"/>
            </p:cNvSpPr>
            <p:nvPr/>
          </p:nvSpPr>
          <p:spPr bwMode="auto">
            <a:xfrm>
              <a:off x="3216" y="1873"/>
              <a:ext cx="336" cy="435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653" name="AutoShape 53"/>
            <p:cNvSpPr>
              <a:spLocks noChangeArrowheads="1"/>
            </p:cNvSpPr>
            <p:nvPr/>
          </p:nvSpPr>
          <p:spPr bwMode="auto">
            <a:xfrm>
              <a:off x="3696" y="2064"/>
              <a:ext cx="336" cy="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654" name="Text Box 54"/>
            <p:cNvSpPr txBox="1">
              <a:spLocks noChangeArrowheads="1"/>
            </p:cNvSpPr>
            <p:nvPr/>
          </p:nvSpPr>
          <p:spPr bwMode="auto">
            <a:xfrm>
              <a:off x="144" y="1969"/>
              <a:ext cx="604" cy="3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marR="0" defTabSz="923925" rtl="0">
                <a:buClrTx/>
                <a:buSzTx/>
                <a:buFontTx/>
                <a:buNone/>
                <a:defRPr/>
              </a:pPr>
              <a:r>
                <a:rPr kumimoji="1" lang="en-US" altLang="zh-CN" sz="3300" b="1" i="1" kern="1200" cap="none" spc="0" normalizeH="0" baseline="0" noProof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</a:t>
              </a:r>
              <a:r>
                <a:rPr kumimoji="1" lang="en-US" altLang="zh-CN" sz="3300" b="1" kern="1200" cap="none" spc="0" normalizeH="0" baseline="0" noProof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4</a:t>
              </a:r>
              <a:endParaRPr kumimoji="1" lang="en-US" altLang="zh-CN" sz="2400" kern="1200" cap="none" spc="0" normalizeH="0" baseline="0" noProof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4" name="Line 55"/>
            <p:cNvSpPr/>
            <p:nvPr/>
          </p:nvSpPr>
          <p:spPr>
            <a:xfrm>
              <a:off x="3408" y="2640"/>
              <a:ext cx="1056" cy="0"/>
            </a:xfrm>
            <a:prstGeom prst="line">
              <a:avLst/>
            </a:prstGeom>
            <a:ln w="19050" cap="flat" cmpd="sng">
              <a:solidFill>
                <a:srgbClr val="00808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4365" name="Line 56"/>
            <p:cNvSpPr/>
            <p:nvPr/>
          </p:nvSpPr>
          <p:spPr>
            <a:xfrm flipH="1">
              <a:off x="1440" y="2736"/>
              <a:ext cx="302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921657" name="AutoShape 57"/>
            <p:cNvSpPr>
              <a:spLocks noChangeArrowheads="1"/>
            </p:cNvSpPr>
            <p:nvPr/>
          </p:nvSpPr>
          <p:spPr bwMode="auto">
            <a:xfrm>
              <a:off x="4368" y="1873"/>
              <a:ext cx="336" cy="435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7" name="Line 58"/>
            <p:cNvSpPr/>
            <p:nvPr/>
          </p:nvSpPr>
          <p:spPr>
            <a:xfrm>
              <a:off x="2976" y="2688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4368" name="Line 59"/>
            <p:cNvSpPr/>
            <p:nvPr/>
          </p:nvSpPr>
          <p:spPr>
            <a:xfrm>
              <a:off x="2448" y="2688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4369" name="Line 60"/>
            <p:cNvSpPr/>
            <p:nvPr/>
          </p:nvSpPr>
          <p:spPr>
            <a:xfrm>
              <a:off x="1968" y="2688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4370" name="Line 61"/>
            <p:cNvSpPr/>
            <p:nvPr/>
          </p:nvSpPr>
          <p:spPr>
            <a:xfrm>
              <a:off x="1440" y="2688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81724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直接插入排序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15364" name="Group 35"/>
          <p:cNvGrpSpPr/>
          <p:nvPr/>
        </p:nvGrpSpPr>
        <p:grpSpPr>
          <a:xfrm>
            <a:off x="1126808" y="1988820"/>
            <a:ext cx="8612188" cy="1828800"/>
            <a:chOff x="94" y="2880"/>
            <a:chExt cx="5426" cy="1152"/>
          </a:xfrm>
        </p:grpSpPr>
        <p:sp>
          <p:nvSpPr>
            <p:cNvPr id="15365" name="Rectangle 36"/>
            <p:cNvSpPr/>
            <p:nvPr/>
          </p:nvSpPr>
          <p:spPr>
            <a:xfrm>
              <a:off x="94" y="2948"/>
              <a:ext cx="19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endParaRPr lang="zh-CN" altLang="zh-CN" sz="33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6" name="Text Box 37"/>
            <p:cNvSpPr txBox="1"/>
            <p:nvPr/>
          </p:nvSpPr>
          <p:spPr>
            <a:xfrm>
              <a:off x="1374" y="3648"/>
              <a:ext cx="34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0        1        2        3        4        5        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temp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662" name="AutoShape 38" descr="白色大理石"/>
            <p:cNvSpPr>
              <a:spLocks noChangeArrowheads="1"/>
            </p:cNvSpPr>
            <p:nvPr/>
          </p:nvSpPr>
          <p:spPr bwMode="auto">
            <a:xfrm>
              <a:off x="576" y="3360"/>
              <a:ext cx="4944" cy="288"/>
            </a:xfrm>
            <a:prstGeom prst="parallelogram">
              <a:avLst>
                <a:gd name="adj" fmla="val 248440"/>
              </a:avLst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63" name="AutoShape 39"/>
            <p:cNvSpPr>
              <a:spLocks noChangeArrowheads="1"/>
            </p:cNvSpPr>
            <p:nvPr/>
          </p:nvSpPr>
          <p:spPr bwMode="auto">
            <a:xfrm>
              <a:off x="1776" y="3120"/>
              <a:ext cx="336" cy="480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64" name="AutoShape 40"/>
            <p:cNvSpPr>
              <a:spLocks noChangeArrowheads="1"/>
            </p:cNvSpPr>
            <p:nvPr/>
          </p:nvSpPr>
          <p:spPr bwMode="auto">
            <a:xfrm>
              <a:off x="2256" y="3072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65" name="AutoShape 41"/>
            <p:cNvSpPr>
              <a:spLocks noChangeArrowheads="1"/>
            </p:cNvSpPr>
            <p:nvPr/>
          </p:nvSpPr>
          <p:spPr bwMode="auto">
            <a:xfrm>
              <a:off x="3216" y="2880"/>
              <a:ext cx="336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66" name="AutoShape 42"/>
            <p:cNvSpPr>
              <a:spLocks noChangeArrowheads="1"/>
            </p:cNvSpPr>
            <p:nvPr/>
          </p:nvSpPr>
          <p:spPr bwMode="auto">
            <a:xfrm>
              <a:off x="2736" y="3072"/>
              <a:ext cx="332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67" name="AutoShape 43"/>
            <p:cNvSpPr>
              <a:spLocks noChangeArrowheads="1"/>
            </p:cNvSpPr>
            <p:nvPr/>
          </p:nvSpPr>
          <p:spPr bwMode="auto">
            <a:xfrm>
              <a:off x="1296" y="3168"/>
              <a:ext cx="336" cy="432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68" name="AutoShape 44"/>
            <p:cNvSpPr>
              <a:spLocks noChangeArrowheads="1"/>
            </p:cNvSpPr>
            <p:nvPr/>
          </p:nvSpPr>
          <p:spPr bwMode="auto">
            <a:xfrm>
              <a:off x="3696" y="3360"/>
              <a:ext cx="336" cy="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69" name="Text Box 45"/>
            <p:cNvSpPr txBox="1">
              <a:spLocks noChangeArrowheads="1"/>
            </p:cNvSpPr>
            <p:nvPr/>
          </p:nvSpPr>
          <p:spPr bwMode="auto">
            <a:xfrm>
              <a:off x="144" y="3234"/>
              <a:ext cx="604" cy="3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marR="0" defTabSz="923925" rtl="0">
                <a:buClrTx/>
                <a:buSzTx/>
                <a:buFontTx/>
                <a:buNone/>
                <a:defRPr/>
              </a:pPr>
              <a:r>
                <a:rPr kumimoji="1" lang="en-US" altLang="zh-CN" sz="3300" b="1" i="1" kern="1200" cap="none" spc="0" normalizeH="0" baseline="0" noProof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</a:t>
              </a:r>
              <a:r>
                <a:rPr kumimoji="1" lang="en-US" altLang="zh-CN" sz="3300" b="1" kern="1200" cap="none" spc="0" normalizeH="0" baseline="0" noProof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5</a:t>
              </a:r>
              <a:endParaRPr kumimoji="1" lang="en-US" altLang="zh-CN" sz="2400" kern="1200" cap="none" spc="0" normalizeH="0" baseline="0" noProof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5" name="Line 46"/>
            <p:cNvSpPr/>
            <p:nvPr/>
          </p:nvSpPr>
          <p:spPr>
            <a:xfrm>
              <a:off x="3840" y="3936"/>
              <a:ext cx="624" cy="0"/>
            </a:xfrm>
            <a:prstGeom prst="line">
              <a:avLst/>
            </a:prstGeom>
            <a:ln w="19050" cap="flat" cmpd="sng">
              <a:solidFill>
                <a:srgbClr val="00808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5376" name="Line 47"/>
            <p:cNvSpPr/>
            <p:nvPr/>
          </p:nvSpPr>
          <p:spPr>
            <a:xfrm flipH="1">
              <a:off x="1488" y="4032"/>
              <a:ext cx="297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922672" name="AutoShape 48"/>
            <p:cNvSpPr>
              <a:spLocks noChangeArrowheads="1"/>
            </p:cNvSpPr>
            <p:nvPr/>
          </p:nvSpPr>
          <p:spPr bwMode="auto">
            <a:xfrm>
              <a:off x="4368" y="3360"/>
              <a:ext cx="336" cy="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8" name="Line 49"/>
            <p:cNvSpPr/>
            <p:nvPr/>
          </p:nvSpPr>
          <p:spPr>
            <a:xfrm>
              <a:off x="3408" y="3984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5379" name="Line 50"/>
            <p:cNvSpPr/>
            <p:nvPr/>
          </p:nvSpPr>
          <p:spPr>
            <a:xfrm>
              <a:off x="2928" y="3984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5380" name="Line 51"/>
            <p:cNvSpPr/>
            <p:nvPr/>
          </p:nvSpPr>
          <p:spPr>
            <a:xfrm>
              <a:off x="2448" y="3984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5381" name="Line 52"/>
            <p:cNvSpPr/>
            <p:nvPr/>
          </p:nvSpPr>
          <p:spPr>
            <a:xfrm>
              <a:off x="1968" y="3984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5382" name="Line 53"/>
            <p:cNvSpPr/>
            <p:nvPr/>
          </p:nvSpPr>
          <p:spPr>
            <a:xfrm>
              <a:off x="1488" y="3984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  <p:grpSp>
        <p:nvGrpSpPr>
          <p:cNvPr id="15383" name="Group 54"/>
          <p:cNvGrpSpPr/>
          <p:nvPr/>
        </p:nvGrpSpPr>
        <p:grpSpPr>
          <a:xfrm>
            <a:off x="1126808" y="4197033"/>
            <a:ext cx="8458200" cy="1681167"/>
            <a:chOff x="96" y="288"/>
            <a:chExt cx="5328" cy="1058"/>
          </a:xfrm>
        </p:grpSpPr>
        <p:sp>
          <p:nvSpPr>
            <p:cNvPr id="922679" name="AutoShape 55" descr="白色大理石"/>
            <p:cNvSpPr>
              <a:spLocks noChangeArrowheads="1"/>
            </p:cNvSpPr>
            <p:nvPr/>
          </p:nvSpPr>
          <p:spPr bwMode="auto">
            <a:xfrm>
              <a:off x="480" y="768"/>
              <a:ext cx="4944" cy="292"/>
            </a:xfrm>
            <a:prstGeom prst="parallelogram">
              <a:avLst>
                <a:gd name="adj" fmla="val 248440"/>
              </a:avLst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80" name="AutoShape 56"/>
            <p:cNvSpPr>
              <a:spLocks noChangeArrowheads="1"/>
            </p:cNvSpPr>
            <p:nvPr/>
          </p:nvSpPr>
          <p:spPr bwMode="auto">
            <a:xfrm>
              <a:off x="2256" y="528"/>
              <a:ext cx="336" cy="484"/>
            </a:xfrm>
            <a:prstGeom prst="can">
              <a:avLst>
                <a:gd name="adj" fmla="val 35714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81" name="AutoShape 57"/>
            <p:cNvSpPr>
              <a:spLocks noChangeArrowheads="1"/>
            </p:cNvSpPr>
            <p:nvPr/>
          </p:nvSpPr>
          <p:spPr bwMode="auto">
            <a:xfrm>
              <a:off x="2736" y="48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82" name="AutoShape 58"/>
            <p:cNvSpPr>
              <a:spLocks noChangeArrowheads="1"/>
            </p:cNvSpPr>
            <p:nvPr/>
          </p:nvSpPr>
          <p:spPr bwMode="auto">
            <a:xfrm>
              <a:off x="3696" y="288"/>
              <a:ext cx="336" cy="720"/>
            </a:xfrm>
            <a:prstGeom prst="can">
              <a:avLst>
                <a:gd name="adj" fmla="val 53571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83" name="AutoShape 59"/>
            <p:cNvSpPr>
              <a:spLocks noChangeArrowheads="1"/>
            </p:cNvSpPr>
            <p:nvPr/>
          </p:nvSpPr>
          <p:spPr bwMode="auto">
            <a:xfrm>
              <a:off x="3216" y="480"/>
              <a:ext cx="336" cy="528"/>
            </a:xfrm>
            <a:prstGeom prst="can">
              <a:avLst>
                <a:gd name="adj" fmla="val 39286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84" name="AutoShape 60"/>
            <p:cNvSpPr>
              <a:spLocks noChangeArrowheads="1"/>
            </p:cNvSpPr>
            <p:nvPr/>
          </p:nvSpPr>
          <p:spPr bwMode="auto">
            <a:xfrm>
              <a:off x="1776" y="576"/>
              <a:ext cx="336" cy="436"/>
            </a:xfrm>
            <a:prstGeom prst="can">
              <a:avLst>
                <a:gd name="adj" fmla="val 32143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85" name="AutoShape 61"/>
            <p:cNvSpPr>
              <a:spLocks noChangeArrowheads="1"/>
            </p:cNvSpPr>
            <p:nvPr/>
          </p:nvSpPr>
          <p:spPr bwMode="auto">
            <a:xfrm>
              <a:off x="1296" y="768"/>
              <a:ext cx="336" cy="244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1" name="Text Box 62"/>
            <p:cNvSpPr txBox="1"/>
            <p:nvPr/>
          </p:nvSpPr>
          <p:spPr>
            <a:xfrm>
              <a:off x="1373" y="1056"/>
              <a:ext cx="261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0        1        2        3        4        5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Text Box 63"/>
            <p:cNvSpPr txBox="1"/>
            <p:nvPr/>
          </p:nvSpPr>
          <p:spPr>
            <a:xfrm>
              <a:off x="96" y="675"/>
              <a:ext cx="644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zh-CN" altLang="en-US" sz="3300" dirty="0">
                  <a:solidFill>
                    <a:schemeClr val="hlink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完成</a:t>
              </a:r>
              <a:endParaRPr lang="zh-CN" altLang="en-US" sz="2400" b="1" dirty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769620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直接插入排序的算法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实现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//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数据从位置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开始存储</a:t>
            </a: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void InsertSort (int r[ ], int n ) {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// 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假设关键字为整型，放在向量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r[]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中</a:t>
            </a:r>
            <a:endParaRPr lang="zh-CN" altLang="en-US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int i, j, temp; 	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for ( i = 1; i &lt; n; i++ ) {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temp = r[i];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for ( j = i;  j &gt; 0; j-- ) {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//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从后向前顺序比较，并依次后移</a:t>
            </a:r>
            <a:endParaRPr lang="zh-CN" altLang="en-US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  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if ( temp &lt; r[j-1] ) r[j] = r[j-1];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  else break;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}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		r[j] = temp;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}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}     </a:t>
            </a:r>
            <a:endParaRPr lang="en-US" altLang="zh-CN" sz="20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直接插入排序的算法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分析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直接插入排序的时间复杂度为O(n</a:t>
            </a:r>
            <a:r>
              <a:rPr lang="zh-CN" altLang="en-US" sz="2400" baseline="30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)，空间复杂度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O(1)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直接插入排序是一种稳定的排序方法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直接插入排序最大的优点是简单，在记录数较少时，是比较好的办法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直接插入排序的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其他分析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算法性能与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关键字的初始排列有关，成正比关系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。初始排列越有序，比较和移动次数越少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最好情况，排序前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已经有序，总比较次数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n-1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，移动次数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0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最坏情况，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排序前是逆序，每趟排序都要比较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i-1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次和移动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i-1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次，总比较次数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en-US" altLang="zh-CN" baseline="30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/2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，总移动次数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en-US" altLang="zh-CN" baseline="30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/2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每趟排序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不能确定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一个元素的最终排序位置，例如最后一个元素是最小值插入到第一个元素位置，导致前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n-1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个元素都要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后移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因为直接插入排序过程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中，前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i-1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个元素是有序的，所以可以改进为折半插入排序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折半插入排序是指在查找记录插入位置时，采用折半查找算法，折半查找比顺序查找快，所以折半插入排序在查找上性能比直接插入排序好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由于需要移动的记录数目与直接插入排序相同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为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O(n</a:t>
            </a:r>
            <a:r>
              <a:rPr lang="en-US" altLang="zh-CN" sz="2800" baseline="30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，所以折半插入排序的时间复杂度为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O(n</a:t>
            </a:r>
            <a:r>
              <a:rPr lang="en-US" altLang="zh-CN" sz="2800" baseline="30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zh-CN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折半插入排序的算法实现自行学习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191770" y="1052830"/>
            <a:ext cx="8229600" cy="438658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绪论</a:t>
            </a:r>
            <a:endParaRPr lang="en-US" altLang="zh-CN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线性表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栈和队列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串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数组和广义表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树和二叉树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查找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1" hangingPunct="1"/>
            <a:r>
              <a:rPr lang="zh-CN" altLang="en-US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内部排序</a:t>
            </a:r>
            <a:endParaRPr lang="zh-CN" altLang="en-US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课程结构（按教材划分）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2999105" y="1628775"/>
            <a:ext cx="504190" cy="166941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线性结构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4007485" y="4653280"/>
            <a:ext cx="504190" cy="929640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应用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4871720" y="2111375"/>
            <a:ext cx="876935" cy="300672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三类结构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+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两种应用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4968875" y="5544820"/>
            <a:ext cx="7044055" cy="796925"/>
          </a:xfrm>
          <a:prstGeom prst="rect">
            <a:avLst/>
          </a:prstGeom>
        </p:spPr>
        <p:txBody>
          <a:bodyPr vert="horz" rtlCol="0"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u="sng" dirty="0" smtClean="0">
                <a:solidFill>
                  <a:srgbClr val="FF0000"/>
                </a:solidFill>
              </a:rPr>
              <a:t>成绩：实验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30%+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作业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10%+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机考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20%+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笔试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40%</a:t>
            </a:r>
            <a:endParaRPr lang="en-US" altLang="zh-CN" sz="2400" u="sng" dirty="0" smtClean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838200"/>
            <a:ext cx="3651885" cy="4601210"/>
          </a:xfrm>
          <a:prstGeom prst="rect">
            <a:avLst/>
          </a:prstGeom>
        </p:spPr>
      </p:pic>
      <p:sp>
        <p:nvSpPr>
          <p:cNvPr id="11" name="右大括号 10"/>
          <p:cNvSpPr/>
          <p:nvPr/>
        </p:nvSpPr>
        <p:spPr>
          <a:xfrm>
            <a:off x="3279775" y="3425825"/>
            <a:ext cx="583565" cy="59499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树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3647440" y="4076700"/>
            <a:ext cx="504190" cy="473075"/>
          </a:xfrm>
          <a:prstGeom prst="rightBrac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从直接插入排序看出，当待排序列为正序时，时间复杂度为O(n)，若待排序列基本有序时，插入排序效率会提高，因此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出现希尔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排序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希尔排序的思想：先将待排序列分成若干子序列；对其分别进行插入排序；待整个序列基本有序时，再对全体记录进行一次直接插入排序</a:t>
            </a:r>
            <a:endParaRPr lang="zh-CN" altLang="zh-CN" sz="233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希尔排序（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Shell Sort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）又称为缩小增量排序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marR="0" lvl="1" indent="-45720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l"/>
            </a:pP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希尔排序的算法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设计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首先取一个整数 gap &lt; n(待排序记录数) 作为间隔, 将全部记录分为 gap 个子序列, 所有距离为 gap 的记录放在同一个子序列中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在每一个子序列中分别施行直接插入排序。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然后缩小间隔 gap, 例如取 gap = gap/2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重复上述的子序列划分和排序工作，直到最后取gap = 1, 将所有记录放在同一个序列中排序为止。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希尔排序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24580" name="Group 12"/>
          <p:cNvGrpSpPr/>
          <p:nvPr/>
        </p:nvGrpSpPr>
        <p:grpSpPr>
          <a:xfrm>
            <a:off x="1127125" y="1700213"/>
            <a:ext cx="8772525" cy="4098925"/>
            <a:chOff x="0" y="0"/>
            <a:chExt cx="5526" cy="2582"/>
          </a:xfrm>
        </p:grpSpPr>
        <p:grpSp>
          <p:nvGrpSpPr>
            <p:cNvPr id="24581" name="Group 13"/>
            <p:cNvGrpSpPr/>
            <p:nvPr/>
          </p:nvGrpSpPr>
          <p:grpSpPr>
            <a:xfrm>
              <a:off x="246" y="1248"/>
              <a:ext cx="5280" cy="557"/>
              <a:chOff x="0" y="0"/>
              <a:chExt cx="5280" cy="557"/>
            </a:xfrm>
          </p:grpSpPr>
          <p:grpSp>
            <p:nvGrpSpPr>
              <p:cNvPr id="24582" name="Group 14"/>
              <p:cNvGrpSpPr/>
              <p:nvPr/>
            </p:nvGrpSpPr>
            <p:grpSpPr>
              <a:xfrm>
                <a:off x="0" y="0"/>
                <a:ext cx="5280" cy="249"/>
                <a:chOff x="0" y="0"/>
                <a:chExt cx="5280" cy="249"/>
              </a:xfrm>
            </p:grpSpPr>
            <p:sp>
              <p:nvSpPr>
                <p:cNvPr id="24583" name="Rectangle 15"/>
                <p:cNvSpPr/>
                <p:nvPr/>
              </p:nvSpPr>
              <p:spPr>
                <a:xfrm>
                  <a:off x="1335" y="0"/>
                  <a:ext cx="3945" cy="2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9     7      1      2      5      </a:t>
                  </a:r>
                  <a:r>
                    <a:rPr lang="en-US" altLang="zh-CN" sz="2400" b="1" u="sng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13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13     8      15      11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584" name="Rectangle 16"/>
                <p:cNvSpPr/>
                <p:nvPr/>
              </p:nvSpPr>
              <p:spPr>
                <a:xfrm>
                  <a:off x="0" y="0"/>
                  <a:ext cx="1315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第一趟排序后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: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585" name="Group 17"/>
              <p:cNvGrpSpPr/>
              <p:nvPr/>
            </p:nvGrpSpPr>
            <p:grpSpPr>
              <a:xfrm>
                <a:off x="1440" y="240"/>
                <a:ext cx="3695" cy="113"/>
                <a:chOff x="0" y="0"/>
                <a:chExt cx="3695" cy="96"/>
              </a:xfrm>
            </p:grpSpPr>
            <p:sp>
              <p:nvSpPr>
                <p:cNvPr id="24586" name="Line 18"/>
                <p:cNvSpPr/>
                <p:nvPr/>
              </p:nvSpPr>
              <p:spPr>
                <a:xfrm>
                  <a:off x="0" y="88"/>
                  <a:ext cx="3695" cy="0"/>
                </a:xfrm>
                <a:prstGeom prst="line">
                  <a:avLst/>
                </a:prstGeom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87" name="Line 19"/>
                <p:cNvSpPr/>
                <p:nvPr/>
              </p:nvSpPr>
              <p:spPr>
                <a:xfrm flipV="1">
                  <a:off x="0" y="5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88" name="Line 20"/>
                <p:cNvSpPr/>
                <p:nvPr/>
              </p:nvSpPr>
              <p:spPr>
                <a:xfrm flipV="1">
                  <a:off x="1096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89" name="Line 21"/>
                <p:cNvSpPr/>
                <p:nvPr/>
              </p:nvSpPr>
              <p:spPr>
                <a:xfrm flipV="1">
                  <a:off x="2384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90" name="Line 22"/>
                <p:cNvSpPr/>
                <p:nvPr/>
              </p:nvSpPr>
              <p:spPr>
                <a:xfrm flipV="1">
                  <a:off x="3688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4591" name="Group 23"/>
              <p:cNvGrpSpPr/>
              <p:nvPr/>
            </p:nvGrpSpPr>
            <p:grpSpPr>
              <a:xfrm>
                <a:off x="1778" y="240"/>
                <a:ext cx="2448" cy="227"/>
                <a:chOff x="0" y="0"/>
                <a:chExt cx="2448" cy="227"/>
              </a:xfrm>
            </p:grpSpPr>
            <p:sp>
              <p:nvSpPr>
                <p:cNvPr id="24592" name="Line 24"/>
                <p:cNvSpPr/>
                <p:nvPr/>
              </p:nvSpPr>
              <p:spPr>
                <a:xfrm>
                  <a:off x="0" y="216"/>
                  <a:ext cx="2448" cy="0"/>
                </a:xfrm>
                <a:prstGeom prst="line">
                  <a:avLst/>
                </a:prstGeom>
                <a:ln w="28575" cap="flat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93" name="Line 25"/>
                <p:cNvSpPr/>
                <p:nvPr/>
              </p:nvSpPr>
              <p:spPr>
                <a:xfrm flipV="1">
                  <a:off x="0" y="12"/>
                  <a:ext cx="0" cy="215"/>
                </a:xfrm>
                <a:prstGeom prst="line">
                  <a:avLst/>
                </a:prstGeom>
                <a:ln w="28575" cap="flat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94" name="Line 26"/>
                <p:cNvSpPr/>
                <p:nvPr/>
              </p:nvSpPr>
              <p:spPr>
                <a:xfrm flipV="1">
                  <a:off x="1142" y="0"/>
                  <a:ext cx="0" cy="215"/>
                </a:xfrm>
                <a:prstGeom prst="line">
                  <a:avLst/>
                </a:prstGeom>
                <a:ln w="28575" cap="flat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95" name="Line 27"/>
                <p:cNvSpPr/>
                <p:nvPr/>
              </p:nvSpPr>
              <p:spPr>
                <a:xfrm flipV="1">
                  <a:off x="2448" y="0"/>
                  <a:ext cx="0" cy="215"/>
                </a:xfrm>
                <a:prstGeom prst="line">
                  <a:avLst/>
                </a:prstGeom>
                <a:ln w="28575" cap="flat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4596" name="Group 28"/>
              <p:cNvGrpSpPr/>
              <p:nvPr/>
            </p:nvGrpSpPr>
            <p:grpSpPr>
              <a:xfrm>
                <a:off x="2160" y="248"/>
                <a:ext cx="2494" cy="309"/>
                <a:chOff x="0" y="0"/>
                <a:chExt cx="2494" cy="309"/>
              </a:xfrm>
            </p:grpSpPr>
            <p:sp>
              <p:nvSpPr>
                <p:cNvPr id="24597" name="Line 29"/>
                <p:cNvSpPr/>
                <p:nvPr/>
              </p:nvSpPr>
              <p:spPr>
                <a:xfrm>
                  <a:off x="0" y="302"/>
                  <a:ext cx="2494" cy="0"/>
                </a:xfrm>
                <a:prstGeom prst="line">
                  <a:avLst/>
                </a:prstGeom>
                <a:ln w="28575" cap="flat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98" name="Line 30"/>
                <p:cNvSpPr/>
                <p:nvPr/>
              </p:nvSpPr>
              <p:spPr>
                <a:xfrm flipV="1">
                  <a:off x="0" y="9"/>
                  <a:ext cx="0" cy="300"/>
                </a:xfrm>
                <a:prstGeom prst="line">
                  <a:avLst/>
                </a:prstGeom>
                <a:ln w="28575" cap="flat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599" name="Line 31"/>
                <p:cNvSpPr/>
                <p:nvPr/>
              </p:nvSpPr>
              <p:spPr>
                <a:xfrm flipV="1">
                  <a:off x="1174" y="0"/>
                  <a:ext cx="0" cy="300"/>
                </a:xfrm>
                <a:prstGeom prst="line">
                  <a:avLst/>
                </a:prstGeom>
                <a:ln w="28575" cap="flat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600" name="Line 32"/>
                <p:cNvSpPr/>
                <p:nvPr/>
              </p:nvSpPr>
              <p:spPr>
                <a:xfrm flipV="1">
                  <a:off x="2488" y="0"/>
                  <a:ext cx="0" cy="300"/>
                </a:xfrm>
                <a:prstGeom prst="line">
                  <a:avLst/>
                </a:prstGeom>
                <a:ln w="28575" cap="flat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4601" name="Group 33"/>
            <p:cNvGrpSpPr/>
            <p:nvPr/>
          </p:nvGrpSpPr>
          <p:grpSpPr>
            <a:xfrm>
              <a:off x="246" y="1940"/>
              <a:ext cx="5280" cy="249"/>
              <a:chOff x="0" y="0"/>
              <a:chExt cx="5280" cy="249"/>
            </a:xfrm>
          </p:grpSpPr>
          <p:sp>
            <p:nvSpPr>
              <p:cNvPr id="24602" name="Rectangle 34"/>
              <p:cNvSpPr/>
              <p:nvPr/>
            </p:nvSpPr>
            <p:spPr>
              <a:xfrm>
                <a:off x="1335" y="0"/>
                <a:ext cx="3945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2     5      1      9      7      </a:t>
                </a:r>
                <a:r>
                  <a:rPr lang="en-US" altLang="zh-CN" sz="2400" b="1" u="sng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13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11     8      15      13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3" name="Rectangle 35"/>
              <p:cNvSpPr/>
              <p:nvPr/>
            </p:nvSpPr>
            <p:spPr>
              <a:xfrm>
                <a:off x="0" y="0"/>
                <a:ext cx="131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第二趟排序后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04" name="Group 36"/>
            <p:cNvGrpSpPr/>
            <p:nvPr/>
          </p:nvGrpSpPr>
          <p:grpSpPr>
            <a:xfrm>
              <a:off x="246" y="2333"/>
              <a:ext cx="5280" cy="249"/>
              <a:chOff x="0" y="0"/>
              <a:chExt cx="5280" cy="249"/>
            </a:xfrm>
          </p:grpSpPr>
          <p:sp>
            <p:nvSpPr>
              <p:cNvPr id="24605" name="Rectangle 37"/>
              <p:cNvSpPr/>
              <p:nvPr/>
            </p:nvSpPr>
            <p:spPr>
              <a:xfrm>
                <a:off x="1335" y="0"/>
                <a:ext cx="3945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1     2      5      7      8      9      11     </a:t>
                </a:r>
                <a:r>
                  <a:rPr lang="en-US" altLang="zh-CN" sz="2400" b="1" u="sng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13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13      15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6" name="Rectangle 38"/>
              <p:cNvSpPr/>
              <p:nvPr/>
            </p:nvSpPr>
            <p:spPr>
              <a:xfrm>
                <a:off x="0" y="0"/>
                <a:ext cx="131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第三趟排序后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08" name="Group 40"/>
            <p:cNvGrpSpPr/>
            <p:nvPr/>
          </p:nvGrpSpPr>
          <p:grpSpPr>
            <a:xfrm>
              <a:off x="0" y="0"/>
              <a:ext cx="5526" cy="1152"/>
              <a:chOff x="0" y="0"/>
              <a:chExt cx="5526" cy="1152"/>
            </a:xfrm>
          </p:grpSpPr>
          <p:grpSp>
            <p:nvGrpSpPr>
              <p:cNvPr id="24609" name="Group 41"/>
              <p:cNvGrpSpPr/>
              <p:nvPr/>
            </p:nvGrpSpPr>
            <p:grpSpPr>
              <a:xfrm>
                <a:off x="1581" y="0"/>
                <a:ext cx="3945" cy="1152"/>
                <a:chOff x="0" y="0"/>
                <a:chExt cx="3945" cy="1152"/>
              </a:xfrm>
            </p:grpSpPr>
            <p:sp>
              <p:nvSpPr>
                <p:cNvPr id="24610" name="Rectangle 42"/>
                <p:cNvSpPr/>
                <p:nvPr/>
              </p:nvSpPr>
              <p:spPr>
                <a:xfrm>
                  <a:off x="0" y="0"/>
                  <a:ext cx="3945" cy="2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9     13     8      2      5      </a:t>
                  </a:r>
                  <a:r>
                    <a:rPr lang="en-US" altLang="zh-CN" sz="2400" b="1" u="sng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13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7      1      15      11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611" name="Group 43"/>
                <p:cNvGrpSpPr/>
                <p:nvPr/>
              </p:nvGrpSpPr>
              <p:grpSpPr>
                <a:xfrm>
                  <a:off x="80" y="240"/>
                  <a:ext cx="1976" cy="91"/>
                  <a:chOff x="0" y="0"/>
                  <a:chExt cx="1976" cy="338"/>
                </a:xfrm>
              </p:grpSpPr>
              <p:sp>
                <p:nvSpPr>
                  <p:cNvPr id="24612" name="Line 44"/>
                  <p:cNvSpPr/>
                  <p:nvPr/>
                </p:nvSpPr>
                <p:spPr>
                  <a:xfrm>
                    <a:off x="0" y="332"/>
                    <a:ext cx="1972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4613" name="Line 45"/>
                  <p:cNvSpPr/>
                  <p:nvPr/>
                </p:nvSpPr>
                <p:spPr>
                  <a:xfrm>
                    <a:off x="8" y="0"/>
                    <a:ext cx="0" cy="322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4614" name="Line 46"/>
                  <p:cNvSpPr/>
                  <p:nvPr/>
                </p:nvSpPr>
                <p:spPr>
                  <a:xfrm>
                    <a:off x="1976" y="16"/>
                    <a:ext cx="0" cy="322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4615" name="Group 47"/>
                <p:cNvGrpSpPr/>
                <p:nvPr/>
              </p:nvGrpSpPr>
              <p:grpSpPr>
                <a:xfrm>
                  <a:off x="336" y="304"/>
                  <a:ext cx="2291" cy="291"/>
                  <a:chOff x="0" y="0"/>
                  <a:chExt cx="2291" cy="291"/>
                </a:xfrm>
              </p:grpSpPr>
              <p:sp>
                <p:nvSpPr>
                  <p:cNvPr id="24616" name="Rectangle 48"/>
                  <p:cNvSpPr/>
                  <p:nvPr/>
                </p:nvSpPr>
                <p:spPr>
                  <a:xfrm>
                    <a:off x="0" y="0"/>
                    <a:ext cx="22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0"/>
                  <a:p>
                    <a:pPr algn="ctr"/>
                    <a:r>
                      <a:rPr lang="en-US" altLang="zh-CN" sz="2400" b="1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</a:t>
                    </a:r>
                    <a:endParaRPr lang="en-US" altLang="zh-CN" sz="2400" b="1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17" name="Rectangle 49"/>
                  <p:cNvSpPr/>
                  <p:nvPr/>
                </p:nvSpPr>
                <p:spPr>
                  <a:xfrm>
                    <a:off x="2064" y="0"/>
                    <a:ext cx="22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0"/>
                  <a:p>
                    <a:pPr algn="ctr"/>
                    <a:r>
                      <a:rPr lang="en-US" altLang="zh-CN" sz="2400" b="1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13</a:t>
                    </a:r>
                    <a:endParaRPr lang="en-US" altLang="zh-CN" sz="2400" b="1" dirty="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4618" name="Group 50"/>
                  <p:cNvGrpSpPr/>
                  <p:nvPr/>
                </p:nvGrpSpPr>
                <p:grpSpPr>
                  <a:xfrm>
                    <a:off x="112" y="200"/>
                    <a:ext cx="2040" cy="91"/>
                    <a:chOff x="0" y="0"/>
                    <a:chExt cx="1976" cy="338"/>
                  </a:xfrm>
                </p:grpSpPr>
                <p:sp>
                  <p:nvSpPr>
                    <p:cNvPr id="24619" name="Line 51"/>
                    <p:cNvSpPr/>
                    <p:nvPr/>
                  </p:nvSpPr>
                  <p:spPr>
                    <a:xfrm>
                      <a:off x="0" y="332"/>
                      <a:ext cx="1972" cy="0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4620" name="Line 52"/>
                    <p:cNvSpPr/>
                    <p:nvPr/>
                  </p:nvSpPr>
                  <p:spPr>
                    <a:xfrm>
                      <a:off x="8" y="0"/>
                      <a:ext cx="0" cy="322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4621" name="Line 53"/>
                    <p:cNvSpPr/>
                    <p:nvPr/>
                  </p:nvSpPr>
                  <p:spPr>
                    <a:xfrm>
                      <a:off x="1976" y="16"/>
                      <a:ext cx="0" cy="322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24622" name="Group 54"/>
                <p:cNvGrpSpPr/>
                <p:nvPr/>
              </p:nvGrpSpPr>
              <p:grpSpPr>
                <a:xfrm>
                  <a:off x="733" y="573"/>
                  <a:ext cx="2270" cy="291"/>
                  <a:chOff x="0" y="0"/>
                  <a:chExt cx="2270" cy="291"/>
                </a:xfrm>
              </p:grpSpPr>
              <p:sp>
                <p:nvSpPr>
                  <p:cNvPr id="24623" name="Rectangle 55"/>
                  <p:cNvSpPr/>
                  <p:nvPr/>
                </p:nvSpPr>
                <p:spPr>
                  <a:xfrm>
                    <a:off x="0" y="0"/>
                    <a:ext cx="22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0"/>
                  <a:p>
                    <a:pPr algn="ctr"/>
                    <a:r>
                      <a:rPr lang="en-US" altLang="zh-CN" sz="24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24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24" name="Rectangle 56"/>
                  <p:cNvSpPr/>
                  <p:nvPr/>
                </p:nvSpPr>
                <p:spPr>
                  <a:xfrm>
                    <a:off x="2043" y="0"/>
                    <a:ext cx="22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0"/>
                  <a:p>
                    <a:pPr algn="ctr"/>
                    <a:r>
                      <a:rPr lang="en-US" altLang="zh-CN" sz="24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24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4625" name="Group 57"/>
                  <p:cNvGrpSpPr/>
                  <p:nvPr/>
                </p:nvGrpSpPr>
                <p:grpSpPr>
                  <a:xfrm>
                    <a:off x="112" y="200"/>
                    <a:ext cx="2040" cy="91"/>
                    <a:chOff x="0" y="0"/>
                    <a:chExt cx="1976" cy="338"/>
                  </a:xfrm>
                </p:grpSpPr>
                <p:sp>
                  <p:nvSpPr>
                    <p:cNvPr id="24626" name="Line 58"/>
                    <p:cNvSpPr/>
                    <p:nvPr/>
                  </p:nvSpPr>
                  <p:spPr>
                    <a:xfrm>
                      <a:off x="0" y="332"/>
                      <a:ext cx="1972" cy="0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4627" name="Line 59"/>
                    <p:cNvSpPr/>
                    <p:nvPr/>
                  </p:nvSpPr>
                  <p:spPr>
                    <a:xfrm>
                      <a:off x="8" y="0"/>
                      <a:ext cx="0" cy="322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4628" name="Line 60"/>
                    <p:cNvSpPr/>
                    <p:nvPr/>
                  </p:nvSpPr>
                  <p:spPr>
                    <a:xfrm>
                      <a:off x="1976" y="16"/>
                      <a:ext cx="0" cy="322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24629" name="Group 61"/>
                <p:cNvGrpSpPr/>
                <p:nvPr/>
              </p:nvGrpSpPr>
              <p:grpSpPr>
                <a:xfrm>
                  <a:off x="1248" y="917"/>
                  <a:ext cx="2018" cy="91"/>
                  <a:chOff x="0" y="0"/>
                  <a:chExt cx="1976" cy="338"/>
                </a:xfrm>
              </p:grpSpPr>
              <p:sp>
                <p:nvSpPr>
                  <p:cNvPr id="24630" name="Line 62"/>
                  <p:cNvSpPr/>
                  <p:nvPr/>
                </p:nvSpPr>
                <p:spPr>
                  <a:xfrm>
                    <a:off x="0" y="332"/>
                    <a:ext cx="1972" cy="0"/>
                  </a:xfrm>
                  <a:prstGeom prst="line">
                    <a:avLst/>
                  </a:prstGeom>
                  <a:ln w="28575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4631" name="Line 63"/>
                  <p:cNvSpPr/>
                  <p:nvPr/>
                </p:nvSpPr>
                <p:spPr>
                  <a:xfrm>
                    <a:off x="8" y="0"/>
                    <a:ext cx="0" cy="322"/>
                  </a:xfrm>
                  <a:prstGeom prst="line">
                    <a:avLst/>
                  </a:prstGeom>
                  <a:ln w="28575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4632" name="Line 64"/>
                  <p:cNvSpPr/>
                  <p:nvPr/>
                </p:nvSpPr>
                <p:spPr>
                  <a:xfrm>
                    <a:off x="1976" y="16"/>
                    <a:ext cx="0" cy="322"/>
                  </a:xfrm>
                  <a:prstGeom prst="line">
                    <a:avLst/>
                  </a:prstGeom>
                  <a:ln w="28575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4633" name="Group 65"/>
                <p:cNvGrpSpPr/>
                <p:nvPr/>
              </p:nvGrpSpPr>
              <p:grpSpPr>
                <a:xfrm>
                  <a:off x="1640" y="1061"/>
                  <a:ext cx="2040" cy="91"/>
                  <a:chOff x="0" y="0"/>
                  <a:chExt cx="1976" cy="338"/>
                </a:xfrm>
              </p:grpSpPr>
              <p:sp>
                <p:nvSpPr>
                  <p:cNvPr id="24634" name="Line 66"/>
                  <p:cNvSpPr/>
                  <p:nvPr/>
                </p:nvSpPr>
                <p:spPr>
                  <a:xfrm>
                    <a:off x="0" y="332"/>
                    <a:ext cx="1972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4635" name="Line 67"/>
                  <p:cNvSpPr/>
                  <p:nvPr/>
                </p:nvSpPr>
                <p:spPr>
                  <a:xfrm>
                    <a:off x="8" y="0"/>
                    <a:ext cx="0" cy="322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4636" name="Line 68"/>
                  <p:cNvSpPr/>
                  <p:nvPr/>
                </p:nvSpPr>
                <p:spPr>
                  <a:xfrm>
                    <a:off x="1976" y="16"/>
                    <a:ext cx="0" cy="322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24637" name="Rectangle 69"/>
              <p:cNvSpPr/>
              <p:nvPr/>
            </p:nvSpPr>
            <p:spPr>
              <a:xfrm>
                <a:off x="0" y="48"/>
                <a:ext cx="1542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初始关键字序列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8" name="Rectangle 70"/>
              <p:cNvSpPr/>
              <p:nvPr/>
            </p:nvSpPr>
            <p:spPr>
              <a:xfrm>
                <a:off x="438" y="624"/>
                <a:ext cx="1496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r>
                  <a:rPr lang="zh-CN" alt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第一趟排序过程</a:t>
                </a: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  <a:endPara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希尔排序的算法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实现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数据从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r[1]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开始存储，位置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r[0]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用于暂存数据</a:t>
            </a:r>
            <a:endParaRPr lang="zh-CN" altLang="zh-CN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609600" indent="-60960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zh-CN" altLang="zh-CN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767080" y="1988820"/>
          <a:ext cx="9895205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457950" imgH="3076575" progId="Paint.Picture">
                  <p:embed/>
                </p:oleObj>
              </mc:Choice>
              <mc:Fallback>
                <p:oleObj name="" r:id="rId1" imgW="6457950" imgH="30765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7080" y="1988820"/>
                        <a:ext cx="9895205" cy="397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希尔排序的算法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分析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开始时，gap的值较大，子序列中的记录较少，排序速度较快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随着排序进展，gap值逐渐变小，子序列中记录个数逐渐变多，由于前面大多数记录已基本有序, 所以排序速度仍然很快。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g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ap的取法有多种，一般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取法：gap=n/2，gap=gap/2，直到gap = 1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希尔排序的算法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分析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希尔排序所需的比较次数和移动次数约为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en-US" altLang="zh-CN" baseline="30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1.3</a:t>
            </a:r>
            <a:endParaRPr lang="en-US" altLang="zh-CN" baseline="300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当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趋于无穷时可减少到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×(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log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)</a:t>
            </a:r>
            <a:r>
              <a:rPr lang="en-US" altLang="zh-CN" baseline="30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endParaRPr lang="en-US" altLang="zh-CN" baseline="300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希尔排序的时间复杂度约为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(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nlog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en-US" altLang="zh-CN" baseline="30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)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希尔排序是一种不稳定的排序方法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希尔排序属于直接插入排序的改进，因此其他分析和直接插入排序一样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插入排序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35407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概述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插入排序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快速排序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选择排序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归并排序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基数排序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2400300"/>
            <a:ext cx="2127250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2712085" y="170815"/>
            <a:ext cx="644398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第十章	内部</a:t>
            </a:r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排序</a:t>
            </a:r>
            <a:endParaRPr lang="zh-CN" altLang="en-US" sz="4400" b="1" dirty="0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交换排序的思想：比较序列中前后两个位置的元素，如果符合前小后大或前大后小，则继续比较；如果不符合则交换两个位置的元素，再继续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比较。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交换排序的算法有：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起泡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排序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快速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排序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起泡排序，又称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冒泡排序，算法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思想：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设待排序记录序列中的记录个数为n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一般地，第i趟排序从1到n-i+1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依次比较相邻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两个记录的关键字，如果发生逆序，则交换之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其结果是这n-i+1个记录中，关键字最大的记录被交换到第n-i+1的位置上，最多作n-1趟。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冒泡排序的算法过程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i=1，为第一趟排序，关键字最大的记录将被交换到最后一个位置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i=2，为第二趟排序，关键字次大的记录将被交换到最后第二个位置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依此类推……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关键字小的记录不断上浮(起泡)，关键字大的记录不断下沉(每趟排序最大的一直沉到底)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35407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概述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插入排序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快速排序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选择排序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归并排序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基数排序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1252220"/>
            <a:ext cx="2127250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2712085" y="170815"/>
            <a:ext cx="644398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第十章	内部</a:t>
            </a:r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排序</a:t>
            </a:r>
            <a:endParaRPr lang="zh-CN" altLang="en-US" sz="4400" b="1" dirty="0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起泡排序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875" y="1124585"/>
            <a:ext cx="5744210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起泡排序的规律：当一趟排序中没有发生交换，则已经完全有序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起泡排序的算法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实现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void Bubble_Sort(Sqlist *L)</a:t>
            </a:r>
            <a:endParaRPr lang="en-US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{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int j ,k , flag ;</a:t>
            </a:r>
            <a:endParaRPr lang="en-US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</a:t>
            </a:r>
            <a:r>
              <a:rPr lang="en-US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for (j=0; j&lt;L-&gt;length; j++)</a:t>
            </a:r>
            <a:endParaRPr lang="en-US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</a:t>
            </a:r>
            <a:r>
              <a:rPr lang="en-US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{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flag=TRUE ;</a:t>
            </a:r>
            <a:endParaRPr lang="en-US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for (k=1; k&lt;=L-&gt;length-j; k++)   /*   一趟排序   */</a:t>
            </a:r>
            <a:endParaRPr lang="en-US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if (LT(L-&gt;R[k+1].key, L-&gt;R[k].key ) )</a:t>
            </a:r>
            <a:endParaRPr lang="en-US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{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flag=FALSE ; 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	</a:t>
            </a:r>
            <a:r>
              <a:rPr lang="en-US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L-&gt;R[0]=L-&gt;R[k] ; L-&gt;R[k]=L-&gt;R[k+1] ; L-&gt;R[k+1]=L-&gt;R[0] ;  </a:t>
            </a:r>
            <a:endParaRPr lang="en-US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}</a:t>
            </a:r>
            <a:endParaRPr lang="en-US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if  (flag==TRUE)  break ;</a:t>
            </a:r>
            <a:endParaRPr lang="en-US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</a:t>
            </a:r>
            <a:r>
              <a:rPr lang="en-US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endParaRPr lang="en-US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冒泡排序的算法分析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起泡排序的时间复杂度为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O(n</a:t>
            </a:r>
            <a:r>
              <a:rPr lang="en-US" altLang="zh-CN" sz="2400" baseline="30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，空间复杂度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O(1)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起泡排序是一种稳定的排序方法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冒泡排序的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其他分析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算法性能与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关键字的初始排列有关，成正比关系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。初始排列越有序，比较和移动次数越少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最好情况，排序前已经有序，只执行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一趟，总比较次数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n-1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，移动次数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0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最坏情况，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排序前是逆序，每趟排序都要比较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i-1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次和移动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i-1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次，总比较次数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en-US" altLang="zh-CN" baseline="30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/2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，总移动次数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en-US" altLang="zh-CN" baseline="30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/2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冒泡排序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能够提前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结束，最好情况下只要一趟比较就结束。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每趟排序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能够确定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一个元素的最终排序位置，因为每一趟排序会把最大或最小元素排到末尾，不再参与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排序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快速排序算法设计：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任取待排序记录序列中的某个记录(例如取第一个记录)作为基准(枢),按照该记录的关键字大小,将整个记录序列划分为左右两个子序列： 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左侧子序列中所有记录的关键字都小于或等于基准记录的关键字 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右侧子序列中所有记录的关键字都大于基准记录的关键字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基准记录则排在这两个子序列中间(这也是该记录最终应安放的位置)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然后分别对这两个子序列重复施行上述方法，直到所有的记录都排在相应位置上为止。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基准记录也称为枢轴（或支点）记录。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快速排序算法过程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取序列第一个记录为枢轴记录，其关键字为Pivotkey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指针low指向序列第一个记录位置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指针high指向序列最后一个记录位置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一趟排序(某个子序列)过程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965200" lvl="1" indent="-5080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high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指向的记录开始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向前找到第一个关键字的值小于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Pivotkey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的记录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将其放到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low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指向的位置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,low+1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965200" lvl="1" indent="-5080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low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指向的记录开始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向后找到第一个关键字的值大于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Pivotkey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的记录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将其放到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high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指向的位置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,high-1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965200" lvl="1" indent="-5080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重复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1,2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，直到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low=high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，将枢轴记录放在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low(high)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指向的位置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965200" lvl="1" indent="-50800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对枢轴记录前后两个子序列执行相同的操作，直到每个子序列都只有一个记录为止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快速排序算法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918335" y="1197610"/>
            <a:ext cx="7916545" cy="4789170"/>
            <a:chOff x="2678" y="1998"/>
            <a:chExt cx="12467" cy="7542"/>
          </a:xfrm>
        </p:grpSpPr>
        <p:sp>
          <p:nvSpPr>
            <p:cNvPr id="969732" name="Oval 4"/>
            <p:cNvSpPr>
              <a:spLocks noChangeArrowheads="1"/>
            </p:cNvSpPr>
            <p:nvPr/>
          </p:nvSpPr>
          <p:spPr bwMode="auto">
            <a:xfrm>
              <a:off x="8218" y="3018"/>
              <a:ext cx="785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33" name="Oval 5"/>
            <p:cNvSpPr>
              <a:spLocks noChangeArrowheads="1"/>
            </p:cNvSpPr>
            <p:nvPr/>
          </p:nvSpPr>
          <p:spPr bwMode="auto">
            <a:xfrm>
              <a:off x="13835" y="3018"/>
              <a:ext cx="788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34" name="Oval 6"/>
            <p:cNvSpPr>
              <a:spLocks noChangeArrowheads="1"/>
            </p:cNvSpPr>
            <p:nvPr/>
          </p:nvSpPr>
          <p:spPr bwMode="auto">
            <a:xfrm>
              <a:off x="9228" y="3018"/>
              <a:ext cx="790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35" name="Oval 7"/>
            <p:cNvSpPr>
              <a:spLocks noChangeArrowheads="1"/>
            </p:cNvSpPr>
            <p:nvPr/>
          </p:nvSpPr>
          <p:spPr bwMode="auto">
            <a:xfrm>
              <a:off x="10465" y="3018"/>
              <a:ext cx="788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36" name="Oval 8"/>
            <p:cNvSpPr>
              <a:spLocks noChangeArrowheads="1"/>
            </p:cNvSpPr>
            <p:nvPr/>
          </p:nvSpPr>
          <p:spPr bwMode="auto">
            <a:xfrm>
              <a:off x="11703" y="3018"/>
              <a:ext cx="785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37" name="Oval 9"/>
            <p:cNvSpPr>
              <a:spLocks noChangeArrowheads="1"/>
            </p:cNvSpPr>
            <p:nvPr/>
          </p:nvSpPr>
          <p:spPr bwMode="auto">
            <a:xfrm>
              <a:off x="12713" y="3018"/>
              <a:ext cx="788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74" name="Text Box 10"/>
            <p:cNvSpPr txBox="1"/>
            <p:nvPr/>
          </p:nvSpPr>
          <p:spPr>
            <a:xfrm>
              <a:off x="3023" y="3220"/>
              <a:ext cx="351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355" tIns="46178" rIns="92355" bIns="46178" anchor="t" anchorCtr="0">
              <a:spAutoFit/>
            </a:bodyPr>
            <a:p>
              <a:pPr defTabSz="923925"/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初始关键字，比较</a:t>
              </a: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9739" name="Oval 11"/>
            <p:cNvSpPr>
              <a:spLocks noChangeArrowheads="1"/>
            </p:cNvSpPr>
            <p:nvPr/>
          </p:nvSpPr>
          <p:spPr bwMode="auto">
            <a:xfrm>
              <a:off x="8218" y="4240"/>
              <a:ext cx="785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40" name="Oval 12"/>
            <p:cNvSpPr>
              <a:spLocks noChangeArrowheads="1"/>
            </p:cNvSpPr>
            <p:nvPr/>
          </p:nvSpPr>
          <p:spPr bwMode="auto">
            <a:xfrm>
              <a:off x="9228" y="4240"/>
              <a:ext cx="790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41" name="Oval 13"/>
            <p:cNvSpPr>
              <a:spLocks noChangeArrowheads="1"/>
            </p:cNvSpPr>
            <p:nvPr/>
          </p:nvSpPr>
          <p:spPr bwMode="auto">
            <a:xfrm>
              <a:off x="10465" y="4240"/>
              <a:ext cx="788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42" name="Oval 14"/>
            <p:cNvSpPr>
              <a:spLocks noChangeArrowheads="1"/>
            </p:cNvSpPr>
            <p:nvPr/>
          </p:nvSpPr>
          <p:spPr bwMode="auto">
            <a:xfrm>
              <a:off x="11703" y="4240"/>
              <a:ext cx="785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43" name="Oval 15"/>
            <p:cNvSpPr>
              <a:spLocks noChangeArrowheads="1"/>
            </p:cNvSpPr>
            <p:nvPr/>
          </p:nvSpPr>
          <p:spPr bwMode="auto">
            <a:xfrm>
              <a:off x="12713" y="4240"/>
              <a:ext cx="788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44" name="Oval 16"/>
            <p:cNvSpPr>
              <a:spLocks noChangeArrowheads="1"/>
            </p:cNvSpPr>
            <p:nvPr/>
          </p:nvSpPr>
          <p:spPr bwMode="auto">
            <a:xfrm>
              <a:off x="8218" y="5360"/>
              <a:ext cx="785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45" name="Oval 17"/>
            <p:cNvSpPr>
              <a:spLocks noChangeArrowheads="1"/>
            </p:cNvSpPr>
            <p:nvPr/>
          </p:nvSpPr>
          <p:spPr bwMode="auto">
            <a:xfrm>
              <a:off x="13835" y="5360"/>
              <a:ext cx="788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46" name="Oval 18"/>
            <p:cNvSpPr>
              <a:spLocks noChangeArrowheads="1"/>
            </p:cNvSpPr>
            <p:nvPr/>
          </p:nvSpPr>
          <p:spPr bwMode="auto">
            <a:xfrm>
              <a:off x="10465" y="5360"/>
              <a:ext cx="788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47" name="Oval 19"/>
            <p:cNvSpPr>
              <a:spLocks noChangeArrowheads="1"/>
            </p:cNvSpPr>
            <p:nvPr/>
          </p:nvSpPr>
          <p:spPr bwMode="auto">
            <a:xfrm>
              <a:off x="11703" y="5360"/>
              <a:ext cx="785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48" name="Oval 20"/>
            <p:cNvSpPr>
              <a:spLocks noChangeArrowheads="1"/>
            </p:cNvSpPr>
            <p:nvPr/>
          </p:nvSpPr>
          <p:spPr bwMode="auto">
            <a:xfrm>
              <a:off x="12825" y="5360"/>
              <a:ext cx="788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49" name="Oval 21"/>
            <p:cNvSpPr>
              <a:spLocks noChangeArrowheads="1"/>
            </p:cNvSpPr>
            <p:nvPr/>
          </p:nvSpPr>
          <p:spPr bwMode="auto">
            <a:xfrm>
              <a:off x="8218" y="6378"/>
              <a:ext cx="785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50" name="Oval 22"/>
            <p:cNvSpPr>
              <a:spLocks noChangeArrowheads="1"/>
            </p:cNvSpPr>
            <p:nvPr/>
          </p:nvSpPr>
          <p:spPr bwMode="auto">
            <a:xfrm>
              <a:off x="13835" y="6278"/>
              <a:ext cx="788" cy="710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51" name="Oval 23"/>
            <p:cNvSpPr>
              <a:spLocks noChangeArrowheads="1"/>
            </p:cNvSpPr>
            <p:nvPr/>
          </p:nvSpPr>
          <p:spPr bwMode="auto">
            <a:xfrm>
              <a:off x="10465" y="6378"/>
              <a:ext cx="788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52" name="Oval 24"/>
            <p:cNvSpPr>
              <a:spLocks noChangeArrowheads="1"/>
            </p:cNvSpPr>
            <p:nvPr/>
          </p:nvSpPr>
          <p:spPr bwMode="auto">
            <a:xfrm>
              <a:off x="11703" y="6378"/>
              <a:ext cx="785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53" name="Oval 25"/>
            <p:cNvSpPr>
              <a:spLocks noChangeArrowheads="1"/>
            </p:cNvSpPr>
            <p:nvPr/>
          </p:nvSpPr>
          <p:spPr bwMode="auto">
            <a:xfrm>
              <a:off x="9343" y="6378"/>
              <a:ext cx="788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0" name="Rectangle 26"/>
            <p:cNvSpPr/>
            <p:nvPr/>
          </p:nvSpPr>
          <p:spPr>
            <a:xfrm>
              <a:off x="14060" y="4343"/>
              <a:ext cx="563" cy="50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91" name="Rectangle 27"/>
            <p:cNvSpPr/>
            <p:nvPr/>
          </p:nvSpPr>
          <p:spPr>
            <a:xfrm>
              <a:off x="12943" y="6490"/>
              <a:ext cx="562" cy="51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92" name="Rectangle 28"/>
            <p:cNvSpPr/>
            <p:nvPr/>
          </p:nvSpPr>
          <p:spPr>
            <a:xfrm>
              <a:off x="9343" y="5413"/>
              <a:ext cx="562" cy="51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9757" name="Oval 29"/>
            <p:cNvSpPr>
              <a:spLocks noChangeArrowheads="1"/>
            </p:cNvSpPr>
            <p:nvPr/>
          </p:nvSpPr>
          <p:spPr bwMode="auto">
            <a:xfrm>
              <a:off x="8218" y="7395"/>
              <a:ext cx="785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58" name="Oval 30"/>
            <p:cNvSpPr>
              <a:spLocks noChangeArrowheads="1"/>
            </p:cNvSpPr>
            <p:nvPr/>
          </p:nvSpPr>
          <p:spPr bwMode="auto">
            <a:xfrm>
              <a:off x="13835" y="7395"/>
              <a:ext cx="788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59" name="Oval 31"/>
            <p:cNvSpPr>
              <a:spLocks noChangeArrowheads="1"/>
            </p:cNvSpPr>
            <p:nvPr/>
          </p:nvSpPr>
          <p:spPr bwMode="auto">
            <a:xfrm>
              <a:off x="12713" y="7395"/>
              <a:ext cx="788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60" name="Oval 32"/>
            <p:cNvSpPr>
              <a:spLocks noChangeArrowheads="1"/>
            </p:cNvSpPr>
            <p:nvPr/>
          </p:nvSpPr>
          <p:spPr bwMode="auto">
            <a:xfrm>
              <a:off x="11703" y="7395"/>
              <a:ext cx="785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61" name="Oval 33"/>
            <p:cNvSpPr>
              <a:spLocks noChangeArrowheads="1"/>
            </p:cNvSpPr>
            <p:nvPr/>
          </p:nvSpPr>
          <p:spPr bwMode="auto">
            <a:xfrm>
              <a:off x="9228" y="7395"/>
              <a:ext cx="790" cy="71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8" name="Rectangle 34"/>
            <p:cNvSpPr/>
            <p:nvPr/>
          </p:nvSpPr>
          <p:spPr>
            <a:xfrm>
              <a:off x="10578" y="7498"/>
              <a:ext cx="562" cy="50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9763" name="Oval 35"/>
            <p:cNvSpPr>
              <a:spLocks noChangeArrowheads="1"/>
            </p:cNvSpPr>
            <p:nvPr/>
          </p:nvSpPr>
          <p:spPr bwMode="auto">
            <a:xfrm>
              <a:off x="8218" y="8413"/>
              <a:ext cx="785" cy="71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64" name="Oval 36"/>
            <p:cNvSpPr>
              <a:spLocks noChangeArrowheads="1"/>
            </p:cNvSpPr>
            <p:nvPr/>
          </p:nvSpPr>
          <p:spPr bwMode="auto">
            <a:xfrm>
              <a:off x="13835" y="8413"/>
              <a:ext cx="788" cy="71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65" name="Oval 37"/>
            <p:cNvSpPr>
              <a:spLocks noChangeArrowheads="1"/>
            </p:cNvSpPr>
            <p:nvPr/>
          </p:nvSpPr>
          <p:spPr bwMode="auto">
            <a:xfrm>
              <a:off x="12713" y="8413"/>
              <a:ext cx="788" cy="71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66" name="Oval 38"/>
            <p:cNvSpPr>
              <a:spLocks noChangeArrowheads="1"/>
            </p:cNvSpPr>
            <p:nvPr/>
          </p:nvSpPr>
          <p:spPr bwMode="auto">
            <a:xfrm>
              <a:off x="11703" y="8413"/>
              <a:ext cx="785" cy="71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67" name="Oval 39"/>
            <p:cNvSpPr>
              <a:spLocks noChangeArrowheads="1"/>
            </p:cNvSpPr>
            <p:nvPr/>
          </p:nvSpPr>
          <p:spPr bwMode="auto">
            <a:xfrm>
              <a:off x="9228" y="8413"/>
              <a:ext cx="790" cy="715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9768" name="Oval 40"/>
            <p:cNvSpPr>
              <a:spLocks noChangeArrowheads="1"/>
            </p:cNvSpPr>
            <p:nvPr/>
          </p:nvSpPr>
          <p:spPr bwMode="auto">
            <a:xfrm>
              <a:off x="10465" y="8413"/>
              <a:ext cx="788" cy="71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6905" name="Group 41"/>
            <p:cNvGrpSpPr/>
            <p:nvPr/>
          </p:nvGrpSpPr>
          <p:grpSpPr>
            <a:xfrm>
              <a:off x="6538" y="1998"/>
              <a:ext cx="1677" cy="1697"/>
              <a:chOff x="1576" y="1302"/>
              <a:chExt cx="671" cy="679"/>
            </a:xfrm>
          </p:grpSpPr>
          <p:sp>
            <p:nvSpPr>
              <p:cNvPr id="969770" name="Oval 42"/>
              <p:cNvSpPr>
                <a:spLocks noChangeArrowheads="1"/>
              </p:cNvSpPr>
              <p:nvPr/>
            </p:nvSpPr>
            <p:spPr bwMode="auto">
              <a:xfrm>
                <a:off x="1698" y="1696"/>
                <a:ext cx="314" cy="28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907" name="Line 43"/>
              <p:cNvSpPr/>
              <p:nvPr/>
            </p:nvSpPr>
            <p:spPr>
              <a:xfrm>
                <a:off x="1877" y="1492"/>
                <a:ext cx="1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6908" name="Text Box 44"/>
              <p:cNvSpPr txBox="1"/>
              <p:nvPr/>
            </p:nvSpPr>
            <p:spPr>
              <a:xfrm>
                <a:off x="1576" y="1302"/>
                <a:ext cx="671" cy="2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355" tIns="46178" rIns="92355" bIns="46178" anchor="t" anchorCtr="0">
                <a:spAutoFit/>
              </a:bodyPr>
              <a:p>
                <a:pPr algn="ctr" defTabSz="923925"/>
                <a:r>
                  <a:rPr lang="en-US" altLang="zh-CN" sz="17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pivotkey</a:t>
                </a:r>
                <a:endParaRPr lang="en-US" altLang="zh-CN" sz="17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909" name="Text Box 45"/>
            <p:cNvSpPr txBox="1"/>
            <p:nvPr/>
          </p:nvSpPr>
          <p:spPr>
            <a:xfrm>
              <a:off x="2795" y="4343"/>
              <a:ext cx="4990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355" tIns="46178" rIns="92355" bIns="46178" anchor="t" anchorCtr="0">
              <a:spAutoFit/>
            </a:bodyPr>
            <a:p>
              <a:pPr defTabSz="923925"/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一次交换，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low+1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，比较</a:t>
              </a: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10" name="Text Box 46"/>
            <p:cNvSpPr txBox="1"/>
            <p:nvPr/>
          </p:nvSpPr>
          <p:spPr>
            <a:xfrm>
              <a:off x="2678" y="5360"/>
              <a:ext cx="499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355" tIns="46178" rIns="92355" bIns="46178" anchor="t" anchorCtr="0">
              <a:spAutoFit/>
            </a:bodyPr>
            <a:p>
              <a:pPr defTabSz="923925"/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二次交换，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high-1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，比较</a:t>
              </a: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11" name="Text Box 47"/>
            <p:cNvSpPr txBox="1"/>
            <p:nvPr/>
          </p:nvSpPr>
          <p:spPr>
            <a:xfrm>
              <a:off x="2680" y="6420"/>
              <a:ext cx="453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355" tIns="46178" rIns="92355" bIns="46178" anchor="t" anchorCtr="0">
              <a:spAutoFit/>
            </a:bodyPr>
            <a:p>
              <a:pPr defTabSz="923925"/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三次交换，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low+1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，比较</a:t>
              </a: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12" name="Text Box 48"/>
            <p:cNvSpPr txBox="1"/>
            <p:nvPr/>
          </p:nvSpPr>
          <p:spPr>
            <a:xfrm>
              <a:off x="2683" y="8413"/>
              <a:ext cx="4410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355" tIns="46178" rIns="92355" bIns="46178" anchor="t" anchorCtr="0">
              <a:spAutoFit/>
            </a:bodyPr>
            <a:p>
              <a:pPr defTabSz="923925"/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不交换，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high-1=low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，完成一趟排序</a:t>
              </a: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13" name="Text Box 49"/>
            <p:cNvSpPr txBox="1"/>
            <p:nvPr/>
          </p:nvSpPr>
          <p:spPr>
            <a:xfrm>
              <a:off x="8018" y="3735"/>
              <a:ext cx="511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923925"/>
              <a:r>
                <a:rPr lang="en-US" altLang="zh-CN" sz="17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low</a:t>
              </a:r>
              <a:endParaRPr lang="en-US" altLang="zh-CN" sz="17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14" name="Line 50"/>
            <p:cNvSpPr/>
            <p:nvPr/>
          </p:nvSpPr>
          <p:spPr>
            <a:xfrm flipV="1">
              <a:off x="8553" y="3730"/>
              <a:ext cx="0" cy="40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15" name="Line 51"/>
            <p:cNvSpPr/>
            <p:nvPr/>
          </p:nvSpPr>
          <p:spPr>
            <a:xfrm flipV="1">
              <a:off x="14285" y="3730"/>
              <a:ext cx="0" cy="408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16" name="Line 52"/>
            <p:cNvSpPr/>
            <p:nvPr/>
          </p:nvSpPr>
          <p:spPr>
            <a:xfrm flipV="1">
              <a:off x="9583" y="4933"/>
              <a:ext cx="0" cy="407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17" name="Line 53"/>
            <p:cNvSpPr/>
            <p:nvPr/>
          </p:nvSpPr>
          <p:spPr>
            <a:xfrm flipV="1">
              <a:off x="13183" y="6013"/>
              <a:ext cx="0" cy="405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18" name="Line 54"/>
            <p:cNvSpPr/>
            <p:nvPr/>
          </p:nvSpPr>
          <p:spPr>
            <a:xfrm flipV="1">
              <a:off x="14383" y="4813"/>
              <a:ext cx="0" cy="407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19" name="Line 55"/>
            <p:cNvSpPr/>
            <p:nvPr/>
          </p:nvSpPr>
          <p:spPr>
            <a:xfrm flipV="1">
              <a:off x="10903" y="7090"/>
              <a:ext cx="0" cy="40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20" name="Line 56"/>
            <p:cNvSpPr/>
            <p:nvPr/>
          </p:nvSpPr>
          <p:spPr>
            <a:xfrm flipV="1">
              <a:off x="13183" y="6970"/>
              <a:ext cx="2" cy="408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21" name="Line 57"/>
            <p:cNvSpPr/>
            <p:nvPr/>
          </p:nvSpPr>
          <p:spPr>
            <a:xfrm flipH="1" flipV="1">
              <a:off x="12103" y="7930"/>
              <a:ext cx="0" cy="480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22" name="Line 58"/>
            <p:cNvSpPr/>
            <p:nvPr/>
          </p:nvSpPr>
          <p:spPr>
            <a:xfrm flipV="1">
              <a:off x="10690" y="9128"/>
              <a:ext cx="0" cy="407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23" name="Line 59"/>
            <p:cNvSpPr/>
            <p:nvPr/>
          </p:nvSpPr>
          <p:spPr>
            <a:xfrm flipV="1">
              <a:off x="11140" y="9128"/>
              <a:ext cx="3" cy="407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24" name="Line 60"/>
            <p:cNvSpPr/>
            <p:nvPr/>
          </p:nvSpPr>
          <p:spPr>
            <a:xfrm flipH="1" flipV="1">
              <a:off x="10903" y="7930"/>
              <a:ext cx="0" cy="40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25" name="Text Box 61"/>
            <p:cNvSpPr txBox="1"/>
            <p:nvPr/>
          </p:nvSpPr>
          <p:spPr>
            <a:xfrm>
              <a:off x="14383" y="3735"/>
              <a:ext cx="643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923925"/>
              <a:r>
                <a:rPr lang="en-US" altLang="zh-CN" sz="17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high</a:t>
              </a:r>
              <a:endParaRPr lang="en-US" altLang="zh-CN" sz="17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26" name="Line 62"/>
            <p:cNvSpPr/>
            <p:nvPr/>
          </p:nvSpPr>
          <p:spPr>
            <a:xfrm flipV="1">
              <a:off x="9583" y="5893"/>
              <a:ext cx="2" cy="405"/>
            </a:xfrm>
            <a:prstGeom prst="line">
              <a:avLst/>
            </a:prstGeom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27" name="Text Box 63"/>
            <p:cNvSpPr txBox="1"/>
            <p:nvPr/>
          </p:nvSpPr>
          <p:spPr>
            <a:xfrm>
              <a:off x="9098" y="4930"/>
              <a:ext cx="511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923925"/>
              <a:r>
                <a:rPr lang="en-US" altLang="zh-CN" sz="17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low</a:t>
              </a:r>
              <a:endParaRPr lang="en-US" altLang="zh-CN" sz="17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28" name="Text Box 64"/>
            <p:cNvSpPr txBox="1"/>
            <p:nvPr/>
          </p:nvSpPr>
          <p:spPr>
            <a:xfrm>
              <a:off x="9098" y="5893"/>
              <a:ext cx="511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923925"/>
              <a:r>
                <a:rPr lang="en-US" altLang="zh-CN" sz="17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low</a:t>
              </a:r>
              <a:endParaRPr lang="en-US" altLang="zh-CN" sz="17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29" name="Text Box 65"/>
            <p:cNvSpPr txBox="1"/>
            <p:nvPr/>
          </p:nvSpPr>
          <p:spPr>
            <a:xfrm>
              <a:off x="10425" y="7090"/>
              <a:ext cx="511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923925"/>
              <a:r>
                <a:rPr lang="en-US" altLang="zh-CN" sz="17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low</a:t>
              </a:r>
              <a:endParaRPr lang="en-US" altLang="zh-CN" sz="17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30" name="Text Box 66"/>
            <p:cNvSpPr txBox="1"/>
            <p:nvPr/>
          </p:nvSpPr>
          <p:spPr>
            <a:xfrm>
              <a:off x="10425" y="8055"/>
              <a:ext cx="511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923925"/>
              <a:r>
                <a:rPr lang="en-US" altLang="zh-CN" sz="17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low</a:t>
              </a:r>
              <a:endParaRPr lang="en-US" altLang="zh-CN" sz="17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31" name="Text Box 67"/>
            <p:cNvSpPr txBox="1"/>
            <p:nvPr/>
          </p:nvSpPr>
          <p:spPr>
            <a:xfrm>
              <a:off x="10185" y="9130"/>
              <a:ext cx="511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923925"/>
              <a:r>
                <a:rPr lang="en-US" altLang="zh-CN" sz="17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low</a:t>
              </a:r>
              <a:endParaRPr lang="en-US" altLang="zh-CN" sz="17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32" name="Text Box 68"/>
            <p:cNvSpPr txBox="1"/>
            <p:nvPr/>
          </p:nvSpPr>
          <p:spPr>
            <a:xfrm>
              <a:off x="14503" y="4930"/>
              <a:ext cx="643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923925"/>
              <a:r>
                <a:rPr lang="en-US" altLang="zh-CN" sz="17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high</a:t>
              </a:r>
              <a:endParaRPr lang="en-US" altLang="zh-CN" sz="17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33" name="Text Box 69"/>
            <p:cNvSpPr txBox="1"/>
            <p:nvPr/>
          </p:nvSpPr>
          <p:spPr>
            <a:xfrm>
              <a:off x="13305" y="6013"/>
              <a:ext cx="643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923925"/>
              <a:r>
                <a:rPr lang="en-US" altLang="zh-CN" sz="17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high</a:t>
              </a:r>
              <a:endParaRPr lang="en-US" altLang="zh-CN" sz="17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34" name="Text Box 70"/>
            <p:cNvSpPr txBox="1"/>
            <p:nvPr/>
          </p:nvSpPr>
          <p:spPr>
            <a:xfrm>
              <a:off x="13305" y="7090"/>
              <a:ext cx="643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923925"/>
              <a:r>
                <a:rPr lang="en-US" altLang="zh-CN" sz="17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high</a:t>
              </a:r>
              <a:endParaRPr lang="en-US" altLang="zh-CN" sz="17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35" name="Text Box 71"/>
            <p:cNvSpPr txBox="1"/>
            <p:nvPr/>
          </p:nvSpPr>
          <p:spPr>
            <a:xfrm>
              <a:off x="12225" y="8055"/>
              <a:ext cx="643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923925"/>
              <a:r>
                <a:rPr lang="en-US" altLang="zh-CN" sz="17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high</a:t>
              </a:r>
              <a:endParaRPr lang="en-US" altLang="zh-CN" sz="17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36" name="Text Box 72"/>
            <p:cNvSpPr txBox="1"/>
            <p:nvPr/>
          </p:nvSpPr>
          <p:spPr>
            <a:xfrm>
              <a:off x="11260" y="9130"/>
              <a:ext cx="643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923925"/>
              <a:r>
                <a:rPr lang="en-US" altLang="zh-CN" sz="1700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high</a:t>
              </a:r>
              <a:endParaRPr lang="en-US" altLang="zh-CN" sz="17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37" name="Text Box 73"/>
            <p:cNvSpPr txBox="1"/>
            <p:nvPr/>
          </p:nvSpPr>
          <p:spPr>
            <a:xfrm>
              <a:off x="2683" y="7440"/>
              <a:ext cx="4990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355" tIns="46178" rIns="92355" bIns="46178" anchor="t" anchorCtr="0">
              <a:spAutoFit/>
            </a:bodyPr>
            <a:p>
              <a:pPr defTabSz="923925"/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四次交换，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high-1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，比较</a:t>
              </a: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快速排序算法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37892" name="Group 4"/>
          <p:cNvGrpSpPr/>
          <p:nvPr/>
        </p:nvGrpSpPr>
        <p:grpSpPr>
          <a:xfrm>
            <a:off x="2351088" y="2276475"/>
            <a:ext cx="6858000" cy="2825750"/>
            <a:chOff x="528" y="2064"/>
            <a:chExt cx="4320" cy="1780"/>
          </a:xfrm>
        </p:grpSpPr>
        <p:sp>
          <p:nvSpPr>
            <p:cNvPr id="970757" name="Oval 5"/>
            <p:cNvSpPr>
              <a:spLocks noChangeArrowheads="1"/>
            </p:cNvSpPr>
            <p:nvPr/>
          </p:nvSpPr>
          <p:spPr bwMode="auto">
            <a:xfrm>
              <a:off x="4515" y="2065"/>
              <a:ext cx="291" cy="27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58" name="Oval 6"/>
            <p:cNvSpPr>
              <a:spLocks noChangeArrowheads="1"/>
            </p:cNvSpPr>
            <p:nvPr/>
          </p:nvSpPr>
          <p:spPr bwMode="auto">
            <a:xfrm>
              <a:off x="4099" y="2065"/>
              <a:ext cx="291" cy="27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59" name="Oval 7"/>
            <p:cNvSpPr>
              <a:spLocks noChangeArrowheads="1"/>
            </p:cNvSpPr>
            <p:nvPr/>
          </p:nvSpPr>
          <p:spPr bwMode="auto">
            <a:xfrm>
              <a:off x="3724" y="2065"/>
              <a:ext cx="291" cy="27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60" name="Oval 8"/>
            <p:cNvSpPr>
              <a:spLocks noChangeArrowheads="1"/>
            </p:cNvSpPr>
            <p:nvPr/>
          </p:nvSpPr>
          <p:spPr bwMode="auto">
            <a:xfrm>
              <a:off x="2808" y="2065"/>
              <a:ext cx="291" cy="27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61" name="Oval 9"/>
            <p:cNvSpPr>
              <a:spLocks noChangeArrowheads="1"/>
            </p:cNvSpPr>
            <p:nvPr/>
          </p:nvSpPr>
          <p:spPr bwMode="auto">
            <a:xfrm>
              <a:off x="3266" y="2065"/>
              <a:ext cx="291" cy="273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62" name="Oval 10"/>
            <p:cNvSpPr>
              <a:spLocks noChangeArrowheads="1"/>
            </p:cNvSpPr>
            <p:nvPr/>
          </p:nvSpPr>
          <p:spPr bwMode="auto">
            <a:xfrm>
              <a:off x="2475" y="2825"/>
              <a:ext cx="291" cy="27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63" name="Oval 11"/>
            <p:cNvSpPr>
              <a:spLocks noChangeArrowheads="1"/>
            </p:cNvSpPr>
            <p:nvPr/>
          </p:nvSpPr>
          <p:spPr bwMode="auto">
            <a:xfrm>
              <a:off x="4128" y="2832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64" name="Oval 12"/>
            <p:cNvSpPr>
              <a:spLocks noChangeArrowheads="1"/>
            </p:cNvSpPr>
            <p:nvPr/>
          </p:nvSpPr>
          <p:spPr bwMode="auto">
            <a:xfrm>
              <a:off x="4557" y="2825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65" name="Oval 13"/>
            <p:cNvSpPr>
              <a:spLocks noChangeArrowheads="1"/>
            </p:cNvSpPr>
            <p:nvPr/>
          </p:nvSpPr>
          <p:spPr bwMode="auto">
            <a:xfrm>
              <a:off x="3744" y="2832"/>
              <a:ext cx="292" cy="27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66" name="Oval 14"/>
            <p:cNvSpPr>
              <a:spLocks noChangeArrowheads="1"/>
            </p:cNvSpPr>
            <p:nvPr/>
          </p:nvSpPr>
          <p:spPr bwMode="auto">
            <a:xfrm>
              <a:off x="2850" y="2825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67" name="Oval 15"/>
            <p:cNvSpPr>
              <a:spLocks noChangeArrowheads="1"/>
            </p:cNvSpPr>
            <p:nvPr/>
          </p:nvSpPr>
          <p:spPr bwMode="auto">
            <a:xfrm>
              <a:off x="3308" y="2825"/>
              <a:ext cx="291" cy="27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68" name="Oval 16"/>
            <p:cNvSpPr>
              <a:spLocks noChangeArrowheads="1"/>
            </p:cNvSpPr>
            <p:nvPr/>
          </p:nvSpPr>
          <p:spPr bwMode="auto">
            <a:xfrm>
              <a:off x="2376" y="2064"/>
              <a:ext cx="349" cy="273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5" name="Text Box 17"/>
            <p:cNvSpPr txBox="1"/>
            <p:nvPr/>
          </p:nvSpPr>
          <p:spPr>
            <a:xfrm>
              <a:off x="528" y="2065"/>
              <a:ext cx="134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355" tIns="46178" rIns="92355" bIns="46178" anchor="t" anchorCtr="0">
              <a:spAutoFit/>
            </a:bodyPr>
            <a:p>
              <a:pPr defTabSz="923925"/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完成一趟排序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906" name="Text Box 18"/>
            <p:cNvSpPr txBox="1"/>
            <p:nvPr/>
          </p:nvSpPr>
          <p:spPr>
            <a:xfrm>
              <a:off x="528" y="2784"/>
              <a:ext cx="174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355" tIns="46178" rIns="92355" bIns="46178" anchor="t" anchorCtr="0">
              <a:spAutoFit/>
            </a:bodyPr>
            <a:p>
              <a:pPr defTabSz="923925"/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分别进行快速排序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907" name="Text Box 19"/>
            <p:cNvSpPr txBox="1"/>
            <p:nvPr/>
          </p:nvSpPr>
          <p:spPr>
            <a:xfrm>
              <a:off x="576" y="3505"/>
              <a:ext cx="99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355" tIns="46178" rIns="92355" bIns="46178" anchor="t" anchorCtr="0">
              <a:spAutoFit/>
            </a:bodyPr>
            <a:p>
              <a:pPr defTabSz="923925"/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有序序列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0772" name="Oval 20"/>
            <p:cNvSpPr>
              <a:spLocks noChangeArrowheads="1"/>
            </p:cNvSpPr>
            <p:nvPr/>
          </p:nvSpPr>
          <p:spPr bwMode="auto">
            <a:xfrm>
              <a:off x="2475" y="3567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73" name="Oval 21"/>
            <p:cNvSpPr>
              <a:spLocks noChangeArrowheads="1"/>
            </p:cNvSpPr>
            <p:nvPr/>
          </p:nvSpPr>
          <p:spPr bwMode="auto">
            <a:xfrm>
              <a:off x="4128" y="3570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74" name="Oval 22"/>
            <p:cNvSpPr>
              <a:spLocks noChangeArrowheads="1"/>
            </p:cNvSpPr>
            <p:nvPr/>
          </p:nvSpPr>
          <p:spPr bwMode="auto">
            <a:xfrm>
              <a:off x="4557" y="3567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75" name="Oval 23"/>
            <p:cNvSpPr>
              <a:spLocks noChangeArrowheads="1"/>
            </p:cNvSpPr>
            <p:nvPr/>
          </p:nvSpPr>
          <p:spPr bwMode="auto">
            <a:xfrm>
              <a:off x="3744" y="3570"/>
              <a:ext cx="292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76" name="Oval 24"/>
            <p:cNvSpPr>
              <a:spLocks noChangeArrowheads="1"/>
            </p:cNvSpPr>
            <p:nvPr/>
          </p:nvSpPr>
          <p:spPr bwMode="auto">
            <a:xfrm>
              <a:off x="2850" y="3567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0777" name="Oval 25"/>
            <p:cNvSpPr>
              <a:spLocks noChangeArrowheads="1"/>
            </p:cNvSpPr>
            <p:nvPr/>
          </p:nvSpPr>
          <p:spPr bwMode="auto">
            <a:xfrm>
              <a:off x="3308" y="3567"/>
              <a:ext cx="291" cy="274"/>
            </a:xfrm>
            <a:prstGeom prst="ellipse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快速排序算法课本例子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87620" y="332740"/>
            <a:ext cx="6924675" cy="596328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快速排序算法课本例子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649095"/>
            <a:ext cx="7533640" cy="3742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marR="0" lvl="1" indent="-45720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排序（Sorting）：将一个数据元素（或记录）的任意序列，重新排列成一个按关键字有序的序列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排序算法分为内部排序和外部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排序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内部排序：在排序期间数据对象全部存放在内存的排序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外部排序：在排序期间全部对象个数太多，不能同时存放在内存，必须根据排序过程的要求，不断在内、外存之间移动的排序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排序方法的稳定性：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如果在记录序列中有两个记录r[i]和r[j], 它们的关键字key[i]==key[j]，且在排序之前, 记录r[i]排在r[j]前面。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如果在排序之后, 记录r[i]仍在记录r[j]的前面, 则称这个排序方法是稳定的, 否则称这个排序方法是不稳定的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排序常用的数据结构是数组、顺序表、结构体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10.1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概述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快速排序算法实现（改进型）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一趟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排序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1988820"/>
            <a:ext cx="9542145" cy="415798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快速排序算法实现（改进型）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总控制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过程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2068830"/>
            <a:ext cx="9144635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快速排序的算法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分析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快速排序是一个递归过程, 其递归树如图所示，利用序列第一个记录作为基准，将整个序列划分为左右两个子序列。只要是关键字小于基准记录关键字的记录都移到序列左侧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可证明快速排序的平均计算时间是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O(nlog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n)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实验结果表明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: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就平均计算时间而言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,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快速排序是所有内排序方法中最好的一个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但快速排序是一种不稳定的排序方法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lvl="1" algn="l" eaLnBrk="1" hangingPunct="1">
              <a:lnSpc>
                <a:spcPct val="100000"/>
              </a:lnSpc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41988" name="Group 4"/>
          <p:cNvGrpSpPr/>
          <p:nvPr/>
        </p:nvGrpSpPr>
        <p:grpSpPr>
          <a:xfrm>
            <a:off x="7799070" y="3624263"/>
            <a:ext cx="3454400" cy="2517775"/>
            <a:chOff x="1824" y="864"/>
            <a:chExt cx="2175" cy="1586"/>
          </a:xfrm>
        </p:grpSpPr>
        <p:sp>
          <p:nvSpPr>
            <p:cNvPr id="41989" name="Line 5"/>
            <p:cNvSpPr/>
            <p:nvPr/>
          </p:nvSpPr>
          <p:spPr>
            <a:xfrm>
              <a:off x="2112" y="1584"/>
              <a:ext cx="192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0" name="Line 6"/>
            <p:cNvSpPr/>
            <p:nvPr/>
          </p:nvSpPr>
          <p:spPr>
            <a:xfrm>
              <a:off x="2640" y="1152"/>
              <a:ext cx="1056" cy="10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4855" name="Oval 7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4856" name="Oval 8"/>
            <p:cNvSpPr>
              <a:spLocks noChangeArrowheads="1"/>
            </p:cNvSpPr>
            <p:nvPr/>
          </p:nvSpPr>
          <p:spPr bwMode="auto">
            <a:xfrm>
              <a:off x="3216" y="172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4857" name="Oval 9"/>
            <p:cNvSpPr>
              <a:spLocks noChangeArrowheads="1"/>
            </p:cNvSpPr>
            <p:nvPr/>
          </p:nvSpPr>
          <p:spPr bwMode="auto">
            <a:xfrm>
              <a:off x="2352" y="86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4858" name="Text Box 10"/>
            <p:cNvSpPr txBox="1">
              <a:spLocks noChangeArrowheads="1"/>
            </p:cNvSpPr>
            <p:nvPr/>
          </p:nvSpPr>
          <p:spPr bwMode="auto">
            <a:xfrm>
              <a:off x="2352" y="864"/>
              <a:ext cx="394" cy="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355" tIns="46178" rIns="92355" bIns="46178">
              <a:spAutoFit/>
            </a:bodyPr>
            <a:p>
              <a:pPr marR="0" defTabSz="923925" rtl="0">
                <a:buClrTx/>
                <a:buSzTx/>
                <a:buFontTx/>
                <a:buNone/>
                <a:defRPr/>
              </a:pPr>
              <a:r>
                <a:rPr kumimoji="1" lang="en-US" altLang="zh-CN" sz="2900" b="1" kern="1200" cap="none" spc="0" normalizeH="0" baseline="0" noProof="0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1" kern="1200" cap="none" spc="0" normalizeH="0" baseline="0" noProof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4859" name="Oval 11"/>
            <p:cNvSpPr>
              <a:spLocks noChangeArrowheads="1"/>
            </p:cNvSpPr>
            <p:nvPr/>
          </p:nvSpPr>
          <p:spPr bwMode="auto">
            <a:xfrm>
              <a:off x="2784" y="1296"/>
              <a:ext cx="344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4860" name="Text Box 12"/>
            <p:cNvSpPr txBox="1">
              <a:spLocks noChangeArrowheads="1"/>
            </p:cNvSpPr>
            <p:nvPr/>
          </p:nvSpPr>
          <p:spPr bwMode="auto">
            <a:xfrm>
              <a:off x="2783" y="1305"/>
              <a:ext cx="402" cy="33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92355" tIns="46178" rIns="92355" bIns="46178">
              <a:spAutoFit/>
            </a:bodyPr>
            <a:p>
              <a:pPr marR="0" defTabSz="923925" rtl="0">
                <a:buClrTx/>
                <a:buSzTx/>
                <a:buFontTx/>
                <a:buNone/>
                <a:defRPr/>
              </a:pPr>
              <a:r>
                <a:rPr kumimoji="1" lang="en-US" altLang="zh-CN" sz="2900" b="1" kern="1200" cap="none" spc="0" normalizeH="0" baseline="0" noProof="0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kern="1200" cap="none" spc="0" normalizeH="0" baseline="0" noProof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4861" name="Text Box 13"/>
            <p:cNvSpPr txBox="1">
              <a:spLocks noChangeArrowheads="1"/>
            </p:cNvSpPr>
            <p:nvPr/>
          </p:nvSpPr>
          <p:spPr bwMode="auto">
            <a:xfrm>
              <a:off x="3236" y="1736"/>
              <a:ext cx="328" cy="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marR="0" defTabSz="923925" rtl="0">
                <a:buClrTx/>
                <a:buSzTx/>
                <a:buFontTx/>
                <a:buNone/>
                <a:defRPr/>
              </a:pPr>
              <a:r>
                <a:rPr kumimoji="1" lang="en-US" altLang="zh-CN" sz="2900" b="1" kern="1200" cap="none" spc="0" normalizeH="0" baseline="0" noProof="0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kern="1200" cap="none" spc="0" normalizeH="0" baseline="0" noProof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4862" name="Text Box 14"/>
            <p:cNvSpPr txBox="1">
              <a:spLocks noChangeArrowheads="1"/>
            </p:cNvSpPr>
            <p:nvPr/>
          </p:nvSpPr>
          <p:spPr bwMode="auto">
            <a:xfrm>
              <a:off x="3671" y="2112"/>
              <a:ext cx="328" cy="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marR="0" defTabSz="923925" rtl="0">
                <a:buClrTx/>
                <a:buSzTx/>
                <a:buFontTx/>
                <a:buNone/>
                <a:defRPr/>
              </a:pPr>
              <a:r>
                <a:rPr kumimoji="1" lang="en-US" altLang="zh-CN" sz="2900" b="1" kern="1200" cap="none" spc="0" normalizeH="0" baseline="0" noProof="0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kern="1200" cap="none" spc="0" normalizeH="0" baseline="0" noProof="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4863" name="Oval 15"/>
            <p:cNvSpPr>
              <a:spLocks noChangeArrowheads="1"/>
            </p:cNvSpPr>
            <p:nvPr/>
          </p:nvSpPr>
          <p:spPr bwMode="auto">
            <a:xfrm>
              <a:off x="1824" y="129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9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4864" name="Oval 16"/>
            <p:cNvSpPr>
              <a:spLocks noChangeArrowheads="1"/>
            </p:cNvSpPr>
            <p:nvPr/>
          </p:nvSpPr>
          <p:spPr bwMode="auto">
            <a:xfrm>
              <a:off x="2208" y="177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9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01" name="Line 17"/>
            <p:cNvSpPr/>
            <p:nvPr/>
          </p:nvSpPr>
          <p:spPr>
            <a:xfrm flipH="1">
              <a:off x="2112" y="1104"/>
              <a:ext cx="24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快速排序的算法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分析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在最坏情况下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即待排序记录序列已经按其关键字从小到大排好序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其递归树成为单支树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最坏时间复杂度为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O(n</a:t>
            </a:r>
            <a:r>
              <a:rPr lang="en-US" altLang="zh-CN" baseline="30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算法改进：枢轴记录取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low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high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(low+high)/2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三者指向记录关键字居中的记录</a:t>
            </a:r>
            <a:endParaRPr lang="zh-CN" altLang="en-US" dirty="0">
              <a:solidFill>
                <a:srgbClr val="000066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en-US" altLang="zh-CN" dirty="0">
              <a:latin typeface="宋体" panose="0201060003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快速排序的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其他分析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算法性能与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关键字的初始排列有关，成反比关系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。初始排列有序时，时间复杂度最坏为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O(n</a:t>
            </a:r>
            <a:r>
              <a:rPr lang="en-US" altLang="zh-CN" baseline="300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)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每趟排序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能够确定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一个元素的最终排序位置，因为每一趟排序后，比枢轴记录小的都排到前边，比它大的都放在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后边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因为每一趟排序都要有一个额外空间保存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pivotloc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快排要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log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趟，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所以递归过程中要用一个深度为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log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的栈来实现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递归，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空间复杂度是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O(log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n)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algn="l" eaLnBrk="1" hangingPunct="1">
              <a:buClrTx/>
              <a:buSzTx/>
              <a:buChar char="l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排序：内部排序（在内存中进行）、外部排序（需要使用外存）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算法复杂度包括比较次数KCN和移动次数RMN，稳定性的概念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排序分类：插入排序、交换排序、选择排序、归并排序、基数排序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插入排序：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假定前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i-1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个对象有序，第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个数据找出合适位置插入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直接插入排序，时间复杂度为O(n</a:t>
            </a:r>
            <a:r>
              <a:rPr lang="zh-CN" altLang="en-US" baseline="30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)，是稳定排序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希尔排序，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通过增量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gap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划分子序列，对子序列插入排序，时间复杂度为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O(n x(log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n)</a:t>
            </a:r>
            <a:r>
              <a:rPr lang="en-US" altLang="zh-CN" baseline="30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，是不稳定的排序方法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algn="l" eaLnBrk="1" hangingPunct="1">
              <a:buClrTx/>
              <a:buSzTx/>
              <a:buChar char="l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交换排序：两个位置元素不符合排序规则，就交换两个元素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起泡排序：依次比较相邻两个记录的关键字，如果发生逆序则交换，时间复杂度为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O(n</a:t>
            </a:r>
            <a:r>
              <a:rPr lang="en-US" altLang="zh-CN" baseline="30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，是一种稳定排序方法。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起泡排序可以提前结束。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14400" lvl="2" indent="-457200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快速排序，选定枢轴记录，通过高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high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low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来回扫描交换，时间复杂度为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O(nlog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，是一种不稳定排序方法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14400" lvl="2" indent="-457200" algn="l">
              <a:buClrTx/>
              <a:buSzTx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上节课</a:t>
            </a: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复习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algn="l" eaLnBrk="1" hangingPunct="1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对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100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个记录的序列采用直接插入排序，最少需要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_____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次比较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操作，最多需要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_____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次移动操作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{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冒泡排序、直接插入排序、快速排序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中，不稳定的排序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是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____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{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希尔排序、冒泡排序、直接插入排序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中，当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规模很大时，排序性能最好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的是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____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{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希尔排序、快速排序、冒泡排序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中，当初始序列已经有序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且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规模很大时，排序性能最好的是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____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algn="l" eaLnBrk="1" hangingPunct="1">
              <a:buClrTx/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待排序集合｛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2,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4,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5,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,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2,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23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,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38,136,84,52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｝，采用快速排序，第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趟排序后，元素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102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的位置是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__________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（设位置从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开始）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0" indent="0" algn="l" eaLnBrk="1" hangingPunct="1">
              <a:buClrTx/>
              <a:buSzTx/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复习练习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609600" indent="-609600" algn="l" eaLnBrk="1" hangingPunct="1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已知数列为125、45、88、72、165、33、 28、64，分别采用以下算法进行从小到大的排序，要求写出排序的前三趟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序列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1066800" lvl="1" indent="-609600" algn="l" eaLnBrk="1" hangingPunct="1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直接插入排序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1066800" lvl="1" indent="-609600" algn="l" eaLnBrk="1" hangingPunct="1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希尔排序（增量用n重复除2直到1）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1066800" lvl="1" indent="-609600" algn="l" eaLnBrk="1" hangingPunct="1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起泡排序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1066800" lvl="1" indent="-609600" algn="l" eaLnBrk="1" hangingPunct="1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快速排序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algn="l" eaLnBrk="1" hangingPunct="1">
              <a:buClrTx/>
              <a:buSzTx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algn="l" eaLnBrk="1" hangingPunct="1">
              <a:buClrTx/>
              <a:buSzTx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hangingPunct="1">
              <a:buClr>
                <a:schemeClr val="accent2"/>
              </a:buClr>
              <a:buFont typeface="Wingdings" panose="05000000000000000000" pitchFamily="2" charset="2"/>
              <a:buAutoNum type="ea1JpnChsDbPeriod"/>
            </a:pPr>
            <a:endParaRPr lang="en-US" altLang="zh-CN" sz="28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lvl="0" indent="-609600" algn="l">
              <a:buClrTx/>
              <a:buSzTx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609600" lvl="0" indent="-609600" algn="l">
              <a:buClrTx/>
              <a:buSzTx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复习练习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35407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概述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插入排序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快速排序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选择排序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归并排序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基数排序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2947670"/>
            <a:ext cx="2127250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2712085" y="170815"/>
            <a:ext cx="644398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第十章	内部</a:t>
            </a:r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排序</a:t>
            </a:r>
            <a:endParaRPr lang="zh-CN" altLang="en-US" sz="4400" b="1" dirty="0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选择排序的思想，每一趟选出第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小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(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大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的元素，与第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个位置的元素交换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选择排序算法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包括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简单选择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排序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树形选择排序（锦标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赛排序）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堆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排序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marR="0" lvl="1" indent="-45720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排序算法的应用非常广泛，商业领域、生活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领域、科研领域都几乎离不开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排序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淘宝商品价格排序（海量数据排序）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微博热搜排行榜（点击量动态排序）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QQ好友列表（字符排序）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数列相似度（将数列元素排序后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对比）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元素唯一性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（排序后找出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重复项）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凸包问题（例如图像识别手势，采点绘制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轮廓）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marR="0" lvl="1" indent="-457200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l"/>
            </a:pP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endParaRPr lang="en-US" altLang="zh-CN" sz="2330" dirty="0">
              <a:latin typeface="宋体" panose="02010600030101010101" pitchFamily="2" charset="-122"/>
              <a:cs typeface="+mn-ea"/>
              <a:sym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endParaRPr lang="en-US" altLang="zh-CN" sz="2330" dirty="0">
              <a:latin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10.1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概述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6270" y="1844675"/>
            <a:ext cx="1209675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70" y="2708910"/>
            <a:ext cx="1323975" cy="895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025" y="4076700"/>
            <a:ext cx="2482215" cy="181737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简单选择排序的算法设计：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每一趟(例如第i趟,i=1,2,…,n-1)在后面  n-i+1个待排序记录中通过n-i次比较，选出关键字最小的记录,与第i个记录交换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简单选择排序算法举例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63750" y="1701165"/>
            <a:ext cx="7270750" cy="3601720"/>
            <a:chOff x="3518" y="3473"/>
            <a:chExt cx="11450" cy="5672"/>
          </a:xfrm>
        </p:grpSpPr>
        <p:sp>
          <p:nvSpPr>
            <p:cNvPr id="49156" name="Text Box 4"/>
            <p:cNvSpPr txBox="1"/>
            <p:nvPr/>
          </p:nvSpPr>
          <p:spPr>
            <a:xfrm>
              <a:off x="12878" y="5513"/>
              <a:ext cx="2090" cy="36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>
                <a:lnSpc>
                  <a:spcPct val="90000"/>
                </a:lnSpc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最小者 </a:t>
              </a: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08</a:t>
              </a: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交换</a:t>
              </a: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21,08</a:t>
              </a: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最小者 </a:t>
              </a: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16</a:t>
              </a: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交换</a:t>
              </a: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25,16</a:t>
              </a: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最小者 </a:t>
              </a: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21</a:t>
              </a: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交换</a:t>
              </a: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49,21</a:t>
              </a: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49157" name="Group 5"/>
            <p:cNvGrpSpPr/>
            <p:nvPr/>
          </p:nvGrpSpPr>
          <p:grpSpPr>
            <a:xfrm>
              <a:off x="4838" y="5513"/>
              <a:ext cx="6840" cy="837"/>
              <a:chOff x="912" y="2784"/>
              <a:chExt cx="2736" cy="336"/>
            </a:xfrm>
          </p:grpSpPr>
          <p:sp>
            <p:nvSpPr>
              <p:cNvPr id="979974" name="Oval 6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75" name="Oval 7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76" name="Oval 8"/>
              <p:cNvSpPr>
                <a:spLocks noChangeArrowheads="1"/>
              </p:cNvSpPr>
              <p:nvPr/>
            </p:nvSpPr>
            <p:spPr bwMode="auto">
              <a:xfrm>
                <a:off x="1344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77" name="Oval 9"/>
              <p:cNvSpPr>
                <a:spLocks noChangeArrowheads="1"/>
              </p:cNvSpPr>
              <p:nvPr/>
            </p:nvSpPr>
            <p:spPr bwMode="auto">
              <a:xfrm>
                <a:off x="1872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78" name="Oval 10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79" name="Oval 11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9164" name="Group 12"/>
            <p:cNvGrpSpPr/>
            <p:nvPr/>
          </p:nvGrpSpPr>
          <p:grpSpPr>
            <a:xfrm>
              <a:off x="4838" y="6833"/>
              <a:ext cx="6840" cy="840"/>
              <a:chOff x="912" y="3312"/>
              <a:chExt cx="2736" cy="336"/>
            </a:xfrm>
          </p:grpSpPr>
          <p:sp>
            <p:nvSpPr>
              <p:cNvPr id="979981" name="Oval 13"/>
              <p:cNvSpPr>
                <a:spLocks noChangeArrowheads="1"/>
              </p:cNvSpPr>
              <p:nvPr/>
            </p:nvSpPr>
            <p:spPr bwMode="auto">
              <a:xfrm>
                <a:off x="912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82" name="Oval 14"/>
              <p:cNvSpPr>
                <a:spLocks noChangeArrowheads="1"/>
              </p:cNvSpPr>
              <p:nvPr/>
            </p:nvSpPr>
            <p:spPr bwMode="auto">
              <a:xfrm>
                <a:off x="3312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83" name="Oval 15"/>
              <p:cNvSpPr>
                <a:spLocks noChangeArrowheads="1"/>
              </p:cNvSpPr>
              <p:nvPr/>
            </p:nvSpPr>
            <p:spPr bwMode="auto">
              <a:xfrm>
                <a:off x="1344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84" name="Oval 16"/>
              <p:cNvSpPr>
                <a:spLocks noChangeArrowheads="1"/>
              </p:cNvSpPr>
              <p:nvPr/>
            </p:nvSpPr>
            <p:spPr bwMode="auto">
              <a:xfrm>
                <a:off x="1872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85" name="Oval 17"/>
              <p:cNvSpPr>
                <a:spLocks noChangeArrowheads="1"/>
              </p:cNvSpPr>
              <p:nvPr/>
            </p:nvSpPr>
            <p:spPr bwMode="auto">
              <a:xfrm>
                <a:off x="240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86" name="Oval 18"/>
              <p:cNvSpPr>
                <a:spLocks noChangeArrowheads="1"/>
              </p:cNvSpPr>
              <p:nvPr/>
            </p:nvSpPr>
            <p:spPr bwMode="auto">
              <a:xfrm>
                <a:off x="2832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9171" name="Group 19"/>
            <p:cNvGrpSpPr/>
            <p:nvPr/>
          </p:nvGrpSpPr>
          <p:grpSpPr>
            <a:xfrm>
              <a:off x="4838" y="8150"/>
              <a:ext cx="6840" cy="843"/>
              <a:chOff x="912" y="3840"/>
              <a:chExt cx="2736" cy="336"/>
            </a:xfrm>
          </p:grpSpPr>
          <p:sp>
            <p:nvSpPr>
              <p:cNvPr id="979988" name="Oval 20"/>
              <p:cNvSpPr>
                <a:spLocks noChangeArrowheads="1"/>
              </p:cNvSpPr>
              <p:nvPr/>
            </p:nvSpPr>
            <p:spPr bwMode="auto">
              <a:xfrm>
                <a:off x="912" y="38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89" name="Oval 21"/>
              <p:cNvSpPr>
                <a:spLocks noChangeArrowheads="1"/>
              </p:cNvSpPr>
              <p:nvPr/>
            </p:nvSpPr>
            <p:spPr bwMode="auto">
              <a:xfrm>
                <a:off x="3312" y="38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90" name="Oval 22"/>
              <p:cNvSpPr>
                <a:spLocks noChangeArrowheads="1"/>
              </p:cNvSpPr>
              <p:nvPr/>
            </p:nvSpPr>
            <p:spPr bwMode="auto">
              <a:xfrm>
                <a:off x="2880" y="38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91" name="Oval 23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92" name="Oval 24"/>
              <p:cNvSpPr>
                <a:spLocks noChangeArrowheads="1"/>
              </p:cNvSpPr>
              <p:nvPr/>
            </p:nvSpPr>
            <p:spPr bwMode="auto">
              <a:xfrm>
                <a:off x="2400" y="38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93" name="Oval 25"/>
              <p:cNvSpPr>
                <a:spLocks noChangeArrowheads="1"/>
              </p:cNvSpPr>
              <p:nvPr/>
            </p:nvSpPr>
            <p:spPr bwMode="auto">
              <a:xfrm>
                <a:off x="1392" y="38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178" name="Text Box 26"/>
            <p:cNvSpPr txBox="1"/>
            <p:nvPr/>
          </p:nvSpPr>
          <p:spPr>
            <a:xfrm>
              <a:off x="3518" y="5638"/>
              <a:ext cx="890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355" tIns="46178" rIns="92355" bIns="46178" anchor="t" anchorCtr="0">
              <a:spAutoFit/>
            </a:bodyPr>
            <a:p>
              <a:pPr defTabSz="923925">
                <a:lnSpc>
                  <a:spcPct val="90000"/>
                </a:lnSpc>
              </a:pP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i=1</a:t>
              </a: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i=2</a:t>
              </a: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i=3</a:t>
              </a: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49179" name="Group 27"/>
            <p:cNvGrpSpPr/>
            <p:nvPr/>
          </p:nvGrpSpPr>
          <p:grpSpPr>
            <a:xfrm>
              <a:off x="4838" y="3473"/>
              <a:ext cx="7130" cy="1440"/>
              <a:chOff x="1200" y="3072"/>
              <a:chExt cx="2853" cy="576"/>
            </a:xfrm>
          </p:grpSpPr>
          <p:sp>
            <p:nvSpPr>
              <p:cNvPr id="49180" name="Text Box 28"/>
              <p:cNvSpPr txBox="1"/>
              <p:nvPr/>
            </p:nvSpPr>
            <p:spPr>
              <a:xfrm>
                <a:off x="1296" y="3072"/>
                <a:ext cx="2757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1       2        3        4        5        6   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9997" name="Oval 29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98" name="Oval 30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9999" name="Oval 31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0000" name="Oval 32"/>
              <p:cNvSpPr>
                <a:spLocks noChangeArrowheads="1"/>
              </p:cNvSpPr>
              <p:nvPr/>
            </p:nvSpPr>
            <p:spPr bwMode="auto">
              <a:xfrm>
                <a:off x="216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0001" name="Oval 33"/>
              <p:cNvSpPr>
                <a:spLocks noChangeArrowheads="1"/>
              </p:cNvSpPr>
              <p:nvPr/>
            </p:nvSpPr>
            <p:spPr bwMode="auto">
              <a:xfrm>
                <a:off x="2688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0002" name="Oval 34"/>
              <p:cNvSpPr>
                <a:spLocks noChangeArrowheads="1"/>
              </p:cNvSpPr>
              <p:nvPr/>
            </p:nvSpPr>
            <p:spPr bwMode="auto">
              <a:xfrm>
                <a:off x="312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简单选择排序算法举例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136140" y="1653540"/>
            <a:ext cx="7473950" cy="3733165"/>
            <a:chOff x="3360" y="3113"/>
            <a:chExt cx="11770" cy="5879"/>
          </a:xfrm>
        </p:grpSpPr>
        <p:grpSp>
          <p:nvGrpSpPr>
            <p:cNvPr id="50180" name="Group 4"/>
            <p:cNvGrpSpPr/>
            <p:nvPr/>
          </p:nvGrpSpPr>
          <p:grpSpPr>
            <a:xfrm>
              <a:off x="4680" y="3113"/>
              <a:ext cx="6838" cy="1440"/>
              <a:chOff x="1200" y="3072"/>
              <a:chExt cx="2736" cy="576"/>
            </a:xfrm>
          </p:grpSpPr>
          <p:sp>
            <p:nvSpPr>
              <p:cNvPr id="50181" name="Text Box 5"/>
              <p:cNvSpPr txBox="1"/>
              <p:nvPr/>
            </p:nvSpPr>
            <p:spPr>
              <a:xfrm>
                <a:off x="1296" y="3072"/>
                <a:ext cx="2565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1       2        3        4        5        6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0998" name="Oval 6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0999" name="Oval 7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00" name="Oval 8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01" name="Oval 9"/>
              <p:cNvSpPr>
                <a:spLocks noChangeArrowheads="1"/>
              </p:cNvSpPr>
              <p:nvPr/>
            </p:nvSpPr>
            <p:spPr bwMode="auto">
              <a:xfrm>
                <a:off x="216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02" name="Oval 10"/>
              <p:cNvSpPr>
                <a:spLocks noChangeArrowheads="1"/>
              </p:cNvSpPr>
              <p:nvPr/>
            </p:nvSpPr>
            <p:spPr bwMode="auto">
              <a:xfrm>
                <a:off x="2688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03" name="Oval 11"/>
              <p:cNvSpPr>
                <a:spLocks noChangeArrowheads="1"/>
              </p:cNvSpPr>
              <p:nvPr/>
            </p:nvSpPr>
            <p:spPr bwMode="auto">
              <a:xfrm>
                <a:off x="312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188" name="Text Box 12"/>
            <p:cNvSpPr txBox="1"/>
            <p:nvPr/>
          </p:nvSpPr>
          <p:spPr>
            <a:xfrm>
              <a:off x="12840" y="5638"/>
              <a:ext cx="2290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>
                <a:lnSpc>
                  <a:spcPct val="90000"/>
                </a:lnSpc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最小者 </a:t>
              </a: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25*</a:t>
              </a: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不需交换</a:t>
              </a:r>
              <a:endPara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endPara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最小者 </a:t>
              </a: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25</a:t>
              </a: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不需交换</a:t>
              </a:r>
              <a:endPara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endPara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结束</a:t>
              </a:r>
              <a:endPara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0189" name="Group 13"/>
            <p:cNvGrpSpPr/>
            <p:nvPr/>
          </p:nvGrpSpPr>
          <p:grpSpPr>
            <a:xfrm>
              <a:off x="4680" y="5513"/>
              <a:ext cx="6960" cy="837"/>
              <a:chOff x="912" y="2784"/>
              <a:chExt cx="2784" cy="336"/>
            </a:xfrm>
          </p:grpSpPr>
          <p:sp>
            <p:nvSpPr>
              <p:cNvPr id="981006" name="Oval 14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07" name="Oval 15"/>
              <p:cNvSpPr>
                <a:spLocks noChangeArrowheads="1"/>
              </p:cNvSpPr>
              <p:nvPr/>
            </p:nvSpPr>
            <p:spPr bwMode="auto">
              <a:xfrm>
                <a:off x="2880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08" name="Oval 16"/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09" name="Oval 17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10" name="Oval 18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11" name="Oval 19"/>
              <p:cNvSpPr>
                <a:spLocks noChangeArrowheads="1"/>
              </p:cNvSpPr>
              <p:nvPr/>
            </p:nvSpPr>
            <p:spPr bwMode="auto">
              <a:xfrm>
                <a:off x="1872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0196" name="Group 20"/>
            <p:cNvGrpSpPr/>
            <p:nvPr/>
          </p:nvGrpSpPr>
          <p:grpSpPr>
            <a:xfrm>
              <a:off x="4680" y="6833"/>
              <a:ext cx="6960" cy="840"/>
              <a:chOff x="912" y="3312"/>
              <a:chExt cx="2784" cy="336"/>
            </a:xfrm>
          </p:grpSpPr>
          <p:sp>
            <p:nvSpPr>
              <p:cNvPr id="981013" name="Oval 21"/>
              <p:cNvSpPr>
                <a:spLocks noChangeArrowheads="1"/>
              </p:cNvSpPr>
              <p:nvPr/>
            </p:nvSpPr>
            <p:spPr bwMode="auto">
              <a:xfrm>
                <a:off x="912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14" name="Oval 22"/>
              <p:cNvSpPr>
                <a:spLocks noChangeArrowheads="1"/>
              </p:cNvSpPr>
              <p:nvPr/>
            </p:nvSpPr>
            <p:spPr bwMode="auto">
              <a:xfrm>
                <a:off x="288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15" name="Oval 23"/>
              <p:cNvSpPr>
                <a:spLocks noChangeArrowheads="1"/>
              </p:cNvSpPr>
              <p:nvPr/>
            </p:nvSpPr>
            <p:spPr bwMode="auto">
              <a:xfrm>
                <a:off x="336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16" name="Oval 24"/>
              <p:cNvSpPr>
                <a:spLocks noChangeArrowheads="1"/>
              </p:cNvSpPr>
              <p:nvPr/>
            </p:nvSpPr>
            <p:spPr bwMode="auto">
              <a:xfrm>
                <a:off x="1392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17" name="Oval 25"/>
              <p:cNvSpPr>
                <a:spLocks noChangeArrowheads="1"/>
              </p:cNvSpPr>
              <p:nvPr/>
            </p:nvSpPr>
            <p:spPr bwMode="auto">
              <a:xfrm>
                <a:off x="1872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18" name="Oval 26"/>
              <p:cNvSpPr>
                <a:spLocks noChangeArrowheads="1"/>
              </p:cNvSpPr>
              <p:nvPr/>
            </p:nvSpPr>
            <p:spPr bwMode="auto">
              <a:xfrm>
                <a:off x="240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0203" name="Group 27"/>
            <p:cNvGrpSpPr/>
            <p:nvPr/>
          </p:nvGrpSpPr>
          <p:grpSpPr>
            <a:xfrm>
              <a:off x="4680" y="8150"/>
              <a:ext cx="6960" cy="843"/>
              <a:chOff x="912" y="3792"/>
              <a:chExt cx="2784" cy="336"/>
            </a:xfrm>
          </p:grpSpPr>
          <p:sp>
            <p:nvSpPr>
              <p:cNvPr id="981020" name="Oval 28"/>
              <p:cNvSpPr>
                <a:spLocks noChangeArrowheads="1"/>
              </p:cNvSpPr>
              <p:nvPr/>
            </p:nvSpPr>
            <p:spPr bwMode="auto">
              <a:xfrm>
                <a:off x="912" y="379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21" name="Oval 29"/>
              <p:cNvSpPr>
                <a:spLocks noChangeArrowheads="1"/>
              </p:cNvSpPr>
              <p:nvPr/>
            </p:nvSpPr>
            <p:spPr bwMode="auto">
              <a:xfrm>
                <a:off x="3360" y="379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22" name="Oval 30"/>
              <p:cNvSpPr>
                <a:spLocks noChangeArrowheads="1"/>
              </p:cNvSpPr>
              <p:nvPr/>
            </p:nvSpPr>
            <p:spPr bwMode="auto">
              <a:xfrm>
                <a:off x="1392" y="379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23" name="Oval 31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24" name="Oval 32"/>
              <p:cNvSpPr>
                <a:spLocks noChangeArrowheads="1"/>
              </p:cNvSpPr>
              <p:nvPr/>
            </p:nvSpPr>
            <p:spPr bwMode="auto">
              <a:xfrm>
                <a:off x="2400" y="379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1025" name="Oval 33"/>
              <p:cNvSpPr>
                <a:spLocks noChangeArrowheads="1"/>
              </p:cNvSpPr>
              <p:nvPr/>
            </p:nvSpPr>
            <p:spPr bwMode="auto">
              <a:xfrm>
                <a:off x="2880" y="379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10" name="Text Box 34"/>
            <p:cNvSpPr txBox="1"/>
            <p:nvPr/>
          </p:nvSpPr>
          <p:spPr>
            <a:xfrm>
              <a:off x="3360" y="5638"/>
              <a:ext cx="890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355" tIns="46178" rIns="92355" bIns="46178" anchor="t" anchorCtr="0">
              <a:spAutoFit/>
            </a:bodyPr>
            <a:p>
              <a:pPr defTabSz="923925">
                <a:lnSpc>
                  <a:spcPct val="90000"/>
                </a:lnSpc>
              </a:pP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i=4</a:t>
              </a: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i=5</a:t>
              </a: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23925">
                <a:lnSpc>
                  <a:spcPct val="90000"/>
                </a:lnSpc>
              </a:pP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i=6</a:t>
              </a:r>
              <a:endPara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简单选择排序的算法实现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void SelectSort(SqList &amp;L) {  //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算法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10.9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//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对顺序表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作简单选择排序。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int i,j;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for (i=1; i&lt;L.length; ++i) { //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选择第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小的记录，并交换到位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j = SelectMinKey(L, i);  //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L.r[i..L.length]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中选择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key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最小的记录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if (i!=j) {              // L.r[i]←→L.r[j]; 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与第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个记录交换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KeyType temp;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  temp=L.r[i];	L.r[i]=L.r[j];	L.r[j]=temp;    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  } 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  }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} // SelectSort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简单选择排序的算法分析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时间复杂度O(n</a:t>
            </a:r>
            <a:r>
              <a:rPr lang="zh-CN" altLang="en-US" sz="2400" baseline="30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)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是一种不稳定的排序方法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简单选择排序的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其他分析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简单选择排序性能与记录的初始排列无关。无论是否有序，都要每趟全部扫描找出第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小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(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大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的元素，第i趟选择的比较次数总是 n-i次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每趟排序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能够确定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一个元素的最终排序位置，因为每一趟排序后，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小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(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大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的元素放在第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个位置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zh-CN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当不需要全部排序，只需要排序出前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k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个元素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，用简单选择排序是一种好的算法。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树形排序又称为锦标排序，借助“淘汰赛”中的对垒就很容易理解树形选择排序的思想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树形排序是对简单选择排序的改进，利用了比较过程的信息，不仅仅是最小值信息。</a:t>
            </a:r>
            <a:endParaRPr lang="zh-CN" altLang="en-US" sz="2800" b="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Symbol" panose="05050102010706020507" pitchFamily="18" charset="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利用了比较的传递性：若A大于B，B大于C，则A肯定大于C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Symbol" panose="05050102010706020507" pitchFamily="18" charset="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首先对n个记录的关键字两两进行比较，选取n/2个较小者；然后这n/2个较小者两两进行比较，选取n/4个较小者… 如此重复，直到只剩1个关键字为止。该过程可用一棵有n个叶子结点的完全二叉树表示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Symbol" panose="05050102010706020507" pitchFamily="18" charset="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输出最小关键字后，根据关系的可传递性，欲选取次小关键字，只需将根节点叶子结点中的最小关键字改为“最大值”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然后从该叶子结点开始，和其兄弟进行比较即可。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重复上述过程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树形排序的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示意图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7670" y="1701165"/>
            <a:ext cx="4286250" cy="3898900"/>
            <a:chOff x="6338" y="2813"/>
            <a:chExt cx="6750" cy="6140"/>
          </a:xfrm>
        </p:grpSpPr>
        <p:grpSp>
          <p:nvGrpSpPr>
            <p:cNvPr id="54276" name="Group 4"/>
            <p:cNvGrpSpPr/>
            <p:nvPr/>
          </p:nvGrpSpPr>
          <p:grpSpPr>
            <a:xfrm>
              <a:off x="6338" y="2813"/>
              <a:ext cx="6750" cy="5175"/>
              <a:chOff x="0" y="0"/>
              <a:chExt cx="3360" cy="1849"/>
            </a:xfrm>
          </p:grpSpPr>
          <p:grpSp>
            <p:nvGrpSpPr>
              <p:cNvPr id="54277" name="Group 5"/>
              <p:cNvGrpSpPr/>
              <p:nvPr/>
            </p:nvGrpSpPr>
            <p:grpSpPr>
              <a:xfrm>
                <a:off x="0" y="1129"/>
                <a:ext cx="768" cy="720"/>
                <a:chOff x="0" y="0"/>
                <a:chExt cx="768" cy="720"/>
              </a:xfrm>
            </p:grpSpPr>
            <p:sp>
              <p:nvSpPr>
                <p:cNvPr id="54278" name="Oval 6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49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79" name="Oval 7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80" name="Rectangle 8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81" name="Line 9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282" name="Line 10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283" name="Group 11"/>
              <p:cNvGrpSpPr/>
              <p:nvPr/>
            </p:nvGrpSpPr>
            <p:grpSpPr>
              <a:xfrm>
                <a:off x="864" y="1129"/>
                <a:ext cx="768" cy="720"/>
                <a:chOff x="0" y="0"/>
                <a:chExt cx="768" cy="720"/>
              </a:xfrm>
            </p:grpSpPr>
            <p:sp>
              <p:nvSpPr>
                <p:cNvPr id="54284" name="Oval 12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37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85" name="Oval 13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28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86" name="Rectangle 14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28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87" name="Line 15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288" name="Line 16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289" name="Group 17"/>
              <p:cNvGrpSpPr/>
              <p:nvPr/>
            </p:nvGrpSpPr>
            <p:grpSpPr>
              <a:xfrm>
                <a:off x="1728" y="1129"/>
                <a:ext cx="768" cy="720"/>
                <a:chOff x="0" y="0"/>
                <a:chExt cx="768" cy="720"/>
              </a:xfrm>
            </p:grpSpPr>
            <p:sp>
              <p:nvSpPr>
                <p:cNvPr id="54290" name="Oval 18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19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91" name="Oval 19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65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92" name="Rectangle 20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19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93" name="Line 21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294" name="Line 22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4295" name="Group 23"/>
              <p:cNvGrpSpPr/>
              <p:nvPr/>
            </p:nvGrpSpPr>
            <p:grpSpPr>
              <a:xfrm>
                <a:off x="2592" y="1129"/>
                <a:ext cx="768" cy="720"/>
                <a:chOff x="0" y="0"/>
                <a:chExt cx="768" cy="720"/>
              </a:xfrm>
            </p:grpSpPr>
            <p:sp>
              <p:nvSpPr>
                <p:cNvPr id="54296" name="Oval 24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97" name="Oval 25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34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98" name="Rectangle 26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99" name="Line 27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300" name="Line 28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4301" name="Rectangle 29"/>
              <p:cNvSpPr/>
              <p:nvPr/>
            </p:nvSpPr>
            <p:spPr>
              <a:xfrm>
                <a:off x="720" y="593"/>
                <a:ext cx="272" cy="24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25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302" name="Rectangle 30"/>
              <p:cNvSpPr/>
              <p:nvPr/>
            </p:nvSpPr>
            <p:spPr>
              <a:xfrm>
                <a:off x="2400" y="592"/>
                <a:ext cx="272" cy="24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15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303" name="Rectangle 31"/>
              <p:cNvSpPr/>
              <p:nvPr/>
            </p:nvSpPr>
            <p:spPr>
              <a:xfrm>
                <a:off x="1536" y="0"/>
                <a:ext cx="272" cy="24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15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304" name="Line 32"/>
              <p:cNvSpPr/>
              <p:nvPr/>
            </p:nvSpPr>
            <p:spPr>
              <a:xfrm flipH="1">
                <a:off x="432" y="841"/>
                <a:ext cx="384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305" name="Line 33"/>
              <p:cNvSpPr/>
              <p:nvPr/>
            </p:nvSpPr>
            <p:spPr>
              <a:xfrm>
                <a:off x="912" y="841"/>
                <a:ext cx="336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306" name="Line 34"/>
              <p:cNvSpPr/>
              <p:nvPr/>
            </p:nvSpPr>
            <p:spPr>
              <a:xfrm flipH="1">
                <a:off x="2112" y="841"/>
                <a:ext cx="384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307" name="Line 35"/>
              <p:cNvSpPr/>
              <p:nvPr/>
            </p:nvSpPr>
            <p:spPr>
              <a:xfrm>
                <a:off x="2592" y="841"/>
                <a:ext cx="336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308" name="Line 36"/>
              <p:cNvSpPr/>
              <p:nvPr/>
            </p:nvSpPr>
            <p:spPr>
              <a:xfrm flipH="1">
                <a:off x="912" y="257"/>
                <a:ext cx="720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309" name="Line 37"/>
              <p:cNvSpPr/>
              <p:nvPr/>
            </p:nvSpPr>
            <p:spPr>
              <a:xfrm>
                <a:off x="1720" y="249"/>
                <a:ext cx="768" cy="3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4310" name="TextBox 75"/>
            <p:cNvSpPr txBox="1"/>
            <p:nvPr/>
          </p:nvSpPr>
          <p:spPr>
            <a:xfrm>
              <a:off x="8700" y="8325"/>
              <a:ext cx="292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第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轮选出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48300" y="1701165"/>
            <a:ext cx="4286250" cy="3827780"/>
            <a:chOff x="2738" y="2925"/>
            <a:chExt cx="6750" cy="6028"/>
          </a:xfrm>
        </p:grpSpPr>
        <p:sp>
          <p:nvSpPr>
            <p:cNvPr id="55334" name="TextBox 75"/>
            <p:cNvSpPr txBox="1"/>
            <p:nvPr/>
          </p:nvSpPr>
          <p:spPr>
            <a:xfrm>
              <a:off x="3075" y="8325"/>
              <a:ext cx="551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将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叶子结点改成无穷大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5336" name="Group 4"/>
            <p:cNvGrpSpPr/>
            <p:nvPr/>
          </p:nvGrpSpPr>
          <p:grpSpPr>
            <a:xfrm>
              <a:off x="2738" y="2925"/>
              <a:ext cx="6750" cy="5175"/>
              <a:chOff x="0" y="0"/>
              <a:chExt cx="3360" cy="1849"/>
            </a:xfrm>
          </p:grpSpPr>
          <p:grpSp>
            <p:nvGrpSpPr>
              <p:cNvPr id="55337" name="Group 5"/>
              <p:cNvGrpSpPr/>
              <p:nvPr/>
            </p:nvGrpSpPr>
            <p:grpSpPr>
              <a:xfrm>
                <a:off x="0" y="1129"/>
                <a:ext cx="768" cy="720"/>
                <a:chOff x="0" y="0"/>
                <a:chExt cx="768" cy="720"/>
              </a:xfrm>
            </p:grpSpPr>
            <p:sp>
              <p:nvSpPr>
                <p:cNvPr id="55338" name="Oval 6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49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39" name="Oval 7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40" name="Rectangle 8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41" name="Line 9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42" name="Line 10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5343" name="Group 11"/>
              <p:cNvGrpSpPr/>
              <p:nvPr/>
            </p:nvGrpSpPr>
            <p:grpSpPr>
              <a:xfrm>
                <a:off x="864" y="1129"/>
                <a:ext cx="768" cy="720"/>
                <a:chOff x="0" y="0"/>
                <a:chExt cx="768" cy="720"/>
              </a:xfrm>
            </p:grpSpPr>
            <p:sp>
              <p:nvSpPr>
                <p:cNvPr id="55344" name="Oval 12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37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45" name="Oval 13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28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46" name="Rectangle 14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28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47" name="Line 15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48" name="Line 16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5349" name="Group 17"/>
              <p:cNvGrpSpPr/>
              <p:nvPr/>
            </p:nvGrpSpPr>
            <p:grpSpPr>
              <a:xfrm>
                <a:off x="1728" y="1129"/>
                <a:ext cx="768" cy="720"/>
                <a:chOff x="0" y="0"/>
                <a:chExt cx="768" cy="720"/>
              </a:xfrm>
            </p:grpSpPr>
            <p:sp>
              <p:nvSpPr>
                <p:cNvPr id="55350" name="Oval 18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19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1" name="Oval 19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65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2" name="Rectangle 20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19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3" name="Line 21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54" name="Line 22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5355" name="Group 23"/>
              <p:cNvGrpSpPr/>
              <p:nvPr/>
            </p:nvGrpSpPr>
            <p:grpSpPr>
              <a:xfrm>
                <a:off x="2592" y="1129"/>
                <a:ext cx="768" cy="720"/>
                <a:chOff x="0" y="0"/>
                <a:chExt cx="768" cy="720"/>
              </a:xfrm>
            </p:grpSpPr>
            <p:sp>
              <p:nvSpPr>
                <p:cNvPr id="55356" name="Oval 24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@</a:t>
                  </a:r>
                  <a:endPara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7" name="Oval 25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34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8" name="Rectangle 26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9" name="Line 27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60" name="Line 28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5361" name="Rectangle 29"/>
              <p:cNvSpPr/>
              <p:nvPr/>
            </p:nvSpPr>
            <p:spPr>
              <a:xfrm>
                <a:off x="720" y="593"/>
                <a:ext cx="272" cy="24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25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62" name="Rectangle 30"/>
              <p:cNvSpPr/>
              <p:nvPr/>
            </p:nvSpPr>
            <p:spPr>
              <a:xfrm>
                <a:off x="2400" y="592"/>
                <a:ext cx="272" cy="24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15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63" name="Rectangle 31"/>
              <p:cNvSpPr/>
              <p:nvPr/>
            </p:nvSpPr>
            <p:spPr>
              <a:xfrm>
                <a:off x="1536" y="0"/>
                <a:ext cx="272" cy="24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15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64" name="Line 32"/>
              <p:cNvSpPr/>
              <p:nvPr/>
            </p:nvSpPr>
            <p:spPr>
              <a:xfrm flipH="1">
                <a:off x="432" y="841"/>
                <a:ext cx="384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65" name="Line 33"/>
              <p:cNvSpPr/>
              <p:nvPr/>
            </p:nvSpPr>
            <p:spPr>
              <a:xfrm>
                <a:off x="912" y="841"/>
                <a:ext cx="336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66" name="Line 34"/>
              <p:cNvSpPr/>
              <p:nvPr/>
            </p:nvSpPr>
            <p:spPr>
              <a:xfrm flipH="1">
                <a:off x="2112" y="841"/>
                <a:ext cx="384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67" name="Line 35"/>
              <p:cNvSpPr/>
              <p:nvPr/>
            </p:nvSpPr>
            <p:spPr>
              <a:xfrm>
                <a:off x="2592" y="841"/>
                <a:ext cx="336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68" name="Line 36"/>
              <p:cNvSpPr/>
              <p:nvPr/>
            </p:nvSpPr>
            <p:spPr>
              <a:xfrm flipH="1">
                <a:off x="912" y="257"/>
                <a:ext cx="720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69" name="Line 37"/>
              <p:cNvSpPr/>
              <p:nvPr/>
            </p:nvSpPr>
            <p:spPr>
              <a:xfrm>
                <a:off x="1720" y="249"/>
                <a:ext cx="768" cy="3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树形排序的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示意图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40385" y="1676400"/>
            <a:ext cx="4286250" cy="4135755"/>
            <a:chOff x="2738" y="2925"/>
            <a:chExt cx="6750" cy="6513"/>
          </a:xfrm>
        </p:grpSpPr>
        <p:sp>
          <p:nvSpPr>
            <p:cNvPr id="55334" name="TextBox 75"/>
            <p:cNvSpPr txBox="1"/>
            <p:nvPr/>
          </p:nvSpPr>
          <p:spPr>
            <a:xfrm>
              <a:off x="3075" y="8325"/>
              <a:ext cx="5513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将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叶子结点改成无穷大（即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不参与后续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排序）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5336" name="Group 4"/>
            <p:cNvGrpSpPr/>
            <p:nvPr/>
          </p:nvGrpSpPr>
          <p:grpSpPr>
            <a:xfrm>
              <a:off x="2738" y="2925"/>
              <a:ext cx="6750" cy="5175"/>
              <a:chOff x="0" y="0"/>
              <a:chExt cx="3360" cy="1849"/>
            </a:xfrm>
          </p:grpSpPr>
          <p:grpSp>
            <p:nvGrpSpPr>
              <p:cNvPr id="55337" name="Group 5"/>
              <p:cNvGrpSpPr/>
              <p:nvPr/>
            </p:nvGrpSpPr>
            <p:grpSpPr>
              <a:xfrm>
                <a:off x="0" y="1129"/>
                <a:ext cx="768" cy="720"/>
                <a:chOff x="0" y="0"/>
                <a:chExt cx="768" cy="720"/>
              </a:xfrm>
            </p:grpSpPr>
            <p:sp>
              <p:nvSpPr>
                <p:cNvPr id="55338" name="Oval 6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49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39" name="Oval 7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40" name="Rectangle 8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41" name="Line 9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42" name="Line 10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5343" name="Group 11"/>
              <p:cNvGrpSpPr/>
              <p:nvPr/>
            </p:nvGrpSpPr>
            <p:grpSpPr>
              <a:xfrm>
                <a:off x="864" y="1129"/>
                <a:ext cx="768" cy="720"/>
                <a:chOff x="0" y="0"/>
                <a:chExt cx="768" cy="720"/>
              </a:xfrm>
            </p:grpSpPr>
            <p:sp>
              <p:nvSpPr>
                <p:cNvPr id="55344" name="Oval 12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37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45" name="Oval 13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28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46" name="Rectangle 14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28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47" name="Line 15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48" name="Line 16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5349" name="Group 17"/>
              <p:cNvGrpSpPr/>
              <p:nvPr/>
            </p:nvGrpSpPr>
            <p:grpSpPr>
              <a:xfrm>
                <a:off x="1728" y="1129"/>
                <a:ext cx="768" cy="720"/>
                <a:chOff x="0" y="0"/>
                <a:chExt cx="768" cy="720"/>
              </a:xfrm>
            </p:grpSpPr>
            <p:sp>
              <p:nvSpPr>
                <p:cNvPr id="55350" name="Oval 18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19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1" name="Oval 19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65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2" name="Rectangle 20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19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3" name="Line 21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54" name="Line 22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5355" name="Group 23"/>
              <p:cNvGrpSpPr/>
              <p:nvPr/>
            </p:nvGrpSpPr>
            <p:grpSpPr>
              <a:xfrm>
                <a:off x="2592" y="1129"/>
                <a:ext cx="768" cy="720"/>
                <a:chOff x="0" y="0"/>
                <a:chExt cx="768" cy="720"/>
              </a:xfrm>
            </p:grpSpPr>
            <p:sp>
              <p:nvSpPr>
                <p:cNvPr id="55356" name="Oval 24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@</a:t>
                  </a:r>
                  <a:endPara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7" name="Oval 25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34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8" name="Rectangle 26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59" name="Line 27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60" name="Line 28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5361" name="Rectangle 29"/>
              <p:cNvSpPr/>
              <p:nvPr/>
            </p:nvSpPr>
            <p:spPr>
              <a:xfrm>
                <a:off x="720" y="593"/>
                <a:ext cx="272" cy="24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25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62" name="Rectangle 30"/>
              <p:cNvSpPr/>
              <p:nvPr/>
            </p:nvSpPr>
            <p:spPr>
              <a:xfrm>
                <a:off x="2400" y="592"/>
                <a:ext cx="272" cy="24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15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63" name="Rectangle 31"/>
              <p:cNvSpPr/>
              <p:nvPr/>
            </p:nvSpPr>
            <p:spPr>
              <a:xfrm>
                <a:off x="1536" y="0"/>
                <a:ext cx="272" cy="24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15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64" name="Line 32"/>
              <p:cNvSpPr/>
              <p:nvPr/>
            </p:nvSpPr>
            <p:spPr>
              <a:xfrm flipH="1">
                <a:off x="432" y="841"/>
                <a:ext cx="384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65" name="Line 33"/>
              <p:cNvSpPr/>
              <p:nvPr/>
            </p:nvSpPr>
            <p:spPr>
              <a:xfrm>
                <a:off x="912" y="841"/>
                <a:ext cx="336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66" name="Line 34"/>
              <p:cNvSpPr/>
              <p:nvPr/>
            </p:nvSpPr>
            <p:spPr>
              <a:xfrm flipH="1">
                <a:off x="2112" y="841"/>
                <a:ext cx="384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67" name="Line 35"/>
              <p:cNvSpPr/>
              <p:nvPr/>
            </p:nvSpPr>
            <p:spPr>
              <a:xfrm>
                <a:off x="2592" y="841"/>
                <a:ext cx="336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68" name="Line 36"/>
              <p:cNvSpPr/>
              <p:nvPr/>
            </p:nvSpPr>
            <p:spPr>
              <a:xfrm flipH="1">
                <a:off x="912" y="257"/>
                <a:ext cx="720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69" name="Line 37"/>
              <p:cNvSpPr/>
              <p:nvPr/>
            </p:nvSpPr>
            <p:spPr>
              <a:xfrm>
                <a:off x="1720" y="249"/>
                <a:ext cx="768" cy="3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7" name="文本框 6"/>
          <p:cNvSpPr txBox="1"/>
          <p:nvPr/>
        </p:nvSpPr>
        <p:spPr>
          <a:xfrm>
            <a:off x="2957195" y="2478405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p>
            <a:pPr marL="571500" lvl="0" indent="-5715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445250" y="1677035"/>
            <a:ext cx="4286250" cy="4514850"/>
            <a:chOff x="10050" y="2813"/>
            <a:chExt cx="6750" cy="7110"/>
          </a:xfrm>
        </p:grpSpPr>
        <p:grpSp>
          <p:nvGrpSpPr>
            <p:cNvPr id="55300" name="Group 4"/>
            <p:cNvGrpSpPr/>
            <p:nvPr/>
          </p:nvGrpSpPr>
          <p:grpSpPr>
            <a:xfrm>
              <a:off x="10050" y="2813"/>
              <a:ext cx="6750" cy="5175"/>
              <a:chOff x="0" y="0"/>
              <a:chExt cx="3360" cy="1849"/>
            </a:xfrm>
          </p:grpSpPr>
          <p:grpSp>
            <p:nvGrpSpPr>
              <p:cNvPr id="55301" name="Group 5"/>
              <p:cNvGrpSpPr/>
              <p:nvPr/>
            </p:nvGrpSpPr>
            <p:grpSpPr>
              <a:xfrm>
                <a:off x="0" y="1129"/>
                <a:ext cx="768" cy="720"/>
                <a:chOff x="0" y="0"/>
                <a:chExt cx="768" cy="720"/>
              </a:xfrm>
            </p:grpSpPr>
            <p:sp>
              <p:nvSpPr>
                <p:cNvPr id="55302" name="Oval 6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49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3" name="Oval 7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4" name="Rectangle 8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5" name="Line 9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06" name="Line 10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5307" name="Group 11"/>
              <p:cNvGrpSpPr/>
              <p:nvPr/>
            </p:nvGrpSpPr>
            <p:grpSpPr>
              <a:xfrm>
                <a:off x="864" y="1129"/>
                <a:ext cx="768" cy="720"/>
                <a:chOff x="0" y="0"/>
                <a:chExt cx="768" cy="720"/>
              </a:xfrm>
            </p:grpSpPr>
            <p:sp>
              <p:nvSpPr>
                <p:cNvPr id="55308" name="Oval 12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37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09" name="Oval 13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28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10" name="Rectangle 14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28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11" name="Line 15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12" name="Line 16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5313" name="Group 17"/>
              <p:cNvGrpSpPr/>
              <p:nvPr/>
            </p:nvGrpSpPr>
            <p:grpSpPr>
              <a:xfrm>
                <a:off x="1728" y="1129"/>
                <a:ext cx="768" cy="720"/>
                <a:chOff x="0" y="0"/>
                <a:chExt cx="768" cy="720"/>
              </a:xfrm>
            </p:grpSpPr>
            <p:sp>
              <p:nvSpPr>
                <p:cNvPr id="55314" name="Oval 18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19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15" name="Oval 19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65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16" name="Rectangle 20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19</a:t>
                  </a: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17" name="Line 21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18" name="Line 22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5319" name="Group 23"/>
              <p:cNvGrpSpPr/>
              <p:nvPr/>
            </p:nvGrpSpPr>
            <p:grpSpPr>
              <a:xfrm>
                <a:off x="2592" y="1129"/>
                <a:ext cx="768" cy="720"/>
                <a:chOff x="0" y="0"/>
                <a:chExt cx="768" cy="720"/>
              </a:xfrm>
            </p:grpSpPr>
            <p:sp>
              <p:nvSpPr>
                <p:cNvPr id="55320" name="Oval 24"/>
                <p:cNvSpPr/>
                <p:nvPr/>
              </p:nvSpPr>
              <p:spPr>
                <a:xfrm>
                  <a:off x="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@</a:t>
                  </a:r>
                  <a:endPara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21" name="Oval 25"/>
                <p:cNvSpPr/>
                <p:nvPr/>
              </p:nvSpPr>
              <p:spPr>
                <a:xfrm>
                  <a:off x="480" y="432"/>
                  <a:ext cx="288" cy="28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34</a:t>
                  </a:r>
                  <a:endPara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22" name="Rectangle 26"/>
                <p:cNvSpPr/>
                <p:nvPr/>
              </p:nvSpPr>
              <p:spPr>
                <a:xfrm>
                  <a:off x="240" y="0"/>
                  <a:ext cx="295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2400" b="1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34</a:t>
                  </a:r>
                  <a:endPara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23" name="Line 27"/>
                <p:cNvSpPr/>
                <p:nvPr/>
              </p:nvSpPr>
              <p:spPr>
                <a:xfrm flipH="1">
                  <a:off x="192" y="248"/>
                  <a:ext cx="136" cy="2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5324" name="Line 28"/>
                <p:cNvSpPr/>
                <p:nvPr/>
              </p:nvSpPr>
              <p:spPr>
                <a:xfrm>
                  <a:off x="432" y="248"/>
                  <a:ext cx="144" cy="19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5325" name="Rectangle 29"/>
              <p:cNvSpPr/>
              <p:nvPr/>
            </p:nvSpPr>
            <p:spPr>
              <a:xfrm>
                <a:off x="720" y="593"/>
                <a:ext cx="272" cy="24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25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26" name="Rectangle 30"/>
              <p:cNvSpPr/>
              <p:nvPr/>
            </p:nvSpPr>
            <p:spPr>
              <a:xfrm>
                <a:off x="2400" y="592"/>
                <a:ext cx="272" cy="24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19</a:t>
                </a:r>
                <a:endPara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27" name="Rectangle 31"/>
              <p:cNvSpPr/>
              <p:nvPr/>
            </p:nvSpPr>
            <p:spPr>
              <a:xfrm>
                <a:off x="1536" y="0"/>
                <a:ext cx="272" cy="24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19</a:t>
                </a:r>
                <a:endPara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28" name="Line 32"/>
              <p:cNvSpPr/>
              <p:nvPr/>
            </p:nvSpPr>
            <p:spPr>
              <a:xfrm flipH="1">
                <a:off x="432" y="841"/>
                <a:ext cx="384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29" name="Line 33"/>
              <p:cNvSpPr/>
              <p:nvPr/>
            </p:nvSpPr>
            <p:spPr>
              <a:xfrm>
                <a:off x="912" y="841"/>
                <a:ext cx="336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30" name="Line 34"/>
              <p:cNvSpPr/>
              <p:nvPr/>
            </p:nvSpPr>
            <p:spPr>
              <a:xfrm flipH="1">
                <a:off x="2112" y="841"/>
                <a:ext cx="384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31" name="Line 35"/>
              <p:cNvSpPr/>
              <p:nvPr/>
            </p:nvSpPr>
            <p:spPr>
              <a:xfrm>
                <a:off x="2592" y="841"/>
                <a:ext cx="336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32" name="Line 36"/>
              <p:cNvSpPr/>
              <p:nvPr/>
            </p:nvSpPr>
            <p:spPr>
              <a:xfrm flipH="1">
                <a:off x="912" y="257"/>
                <a:ext cx="720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33" name="Line 37"/>
              <p:cNvSpPr/>
              <p:nvPr/>
            </p:nvSpPr>
            <p:spPr>
              <a:xfrm>
                <a:off x="1720" y="249"/>
                <a:ext cx="768" cy="3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5335" name="TextBox 76"/>
            <p:cNvSpPr txBox="1"/>
            <p:nvPr/>
          </p:nvSpPr>
          <p:spPr>
            <a:xfrm>
              <a:off x="10275" y="8325"/>
              <a:ext cx="6300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从叶子开始，只寻找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的兄弟进行比较，第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轮选出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19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依次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类推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树形排序的示意图是含有n个叶子结点的完全二叉树，算法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时间复杂度为O(n㏒</a:t>
            </a:r>
            <a:r>
              <a:rPr lang="zh-CN" altLang="en-US" sz="28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n)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树深度为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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㏒</a:t>
            </a:r>
            <a:r>
              <a:rPr lang="zh-CN" altLang="en-US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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+1，要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n-1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趟排序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树形排序的缺点是需要额外空间，而且空间容量较大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保存二叉树型结构，不能用数组来保存树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因此改进树形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排序，引入堆排序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把二叉树转成完全二叉树，用数组保存，用二叉树性质5访问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Symbol" panose="05050102010706020507" pitchFamily="18" charset="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排序包含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两种基本操作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比较：比较两个关键字的大小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移动：将记录从一个位置移动至另一个位置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排序算法的时间复杂度，用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算法执行中的记录关键字比较次数与记录移动次数来衡量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0" indent="0" eaLnBrk="1" hangingPunct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10.1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概述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堆排序算法设计：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设有一个关键字集合，按完全二叉树的顺序存储方式存放在一个一维数组中。对它们从根开始，自顶向下，同一层自左向右从 1 开始连续编号。若满足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609600" indent="-609600" eaLnBrk="1" hangingPunct="1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 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K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 K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2i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&amp;&amp; K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 K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2i+1 </a:t>
            </a:r>
            <a:endParaRPr lang="en-US" altLang="zh-CN" sz="2400" b="0" baseline="-25000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则称该关键字集合构成一个堆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最大堆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由此可见，堆的根结点必定是最大值或最小值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7348" name="Group 4"/>
          <p:cNvGrpSpPr/>
          <p:nvPr/>
        </p:nvGrpSpPr>
        <p:grpSpPr>
          <a:xfrm>
            <a:off x="8040053" y="3285490"/>
            <a:ext cx="3170129" cy="2500313"/>
            <a:chOff x="1692" y="1968"/>
            <a:chExt cx="2005" cy="1680"/>
          </a:xfrm>
        </p:grpSpPr>
        <p:sp>
          <p:nvSpPr>
            <p:cNvPr id="57349" name="Line 5"/>
            <p:cNvSpPr/>
            <p:nvPr/>
          </p:nvSpPr>
          <p:spPr>
            <a:xfrm flipH="1">
              <a:off x="3168" y="3024"/>
              <a:ext cx="144" cy="336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0" name="Line 6"/>
            <p:cNvSpPr/>
            <p:nvPr/>
          </p:nvSpPr>
          <p:spPr>
            <a:xfrm>
              <a:off x="2928" y="2448"/>
              <a:ext cx="384" cy="48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1" name="Line 7"/>
            <p:cNvSpPr/>
            <p:nvPr/>
          </p:nvSpPr>
          <p:spPr>
            <a:xfrm>
              <a:off x="2496" y="3024"/>
              <a:ext cx="96" cy="288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2" name="Line 8"/>
            <p:cNvSpPr/>
            <p:nvPr/>
          </p:nvSpPr>
          <p:spPr>
            <a:xfrm flipH="1">
              <a:off x="2016" y="2448"/>
              <a:ext cx="768" cy="96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688" y="22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256" y="27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776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448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976" y="33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59" name="Text Box 15"/>
            <p:cNvSpPr txBox="1"/>
            <p:nvPr/>
          </p:nvSpPr>
          <p:spPr>
            <a:xfrm>
              <a:off x="2604" y="1968"/>
              <a:ext cx="229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0" name="Text Box 16"/>
            <p:cNvSpPr txBox="1"/>
            <p:nvPr/>
          </p:nvSpPr>
          <p:spPr>
            <a:xfrm>
              <a:off x="3468" y="2591"/>
              <a:ext cx="229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1" name="Text Box 17"/>
            <p:cNvSpPr txBox="1"/>
            <p:nvPr/>
          </p:nvSpPr>
          <p:spPr>
            <a:xfrm>
              <a:off x="2892" y="3073"/>
              <a:ext cx="229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2" name="Text Box 18"/>
            <p:cNvSpPr txBox="1"/>
            <p:nvPr/>
          </p:nvSpPr>
          <p:spPr>
            <a:xfrm>
              <a:off x="2640" y="3073"/>
              <a:ext cx="229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3" name="Text Box 19"/>
            <p:cNvSpPr txBox="1"/>
            <p:nvPr/>
          </p:nvSpPr>
          <p:spPr>
            <a:xfrm>
              <a:off x="1692" y="3073"/>
              <a:ext cx="229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4" name="Text Box 20"/>
            <p:cNvSpPr txBox="1"/>
            <p:nvPr/>
          </p:nvSpPr>
          <p:spPr>
            <a:xfrm>
              <a:off x="2112" y="2506"/>
              <a:ext cx="229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堆排序算法要解决的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问题：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建堆：根据给定的序列建初始堆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Symbol" panose="05050102010706020507" pitchFamily="18" charset="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调整堆：在交换掉根结点后，将剩下的结点调整为新的堆，我们把这个调整过程称为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筛选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”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对递增排序，一般用最大堆的堆排序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对递减排序，一般用最小堆的堆排序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创建初始堆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步：根据给定的序列，从1至n按顺序创建一个完全二叉树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举例，已知待序的一组记录的初始排列为：21,25,49, 25*,16,0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9396" name="Group 4"/>
          <p:cNvGrpSpPr/>
          <p:nvPr/>
        </p:nvGrpSpPr>
        <p:grpSpPr>
          <a:xfrm>
            <a:off x="3121660" y="2636838"/>
            <a:ext cx="5761038" cy="2652713"/>
            <a:chOff x="1338" y="1573"/>
            <a:chExt cx="3629" cy="1671"/>
          </a:xfrm>
        </p:grpSpPr>
        <p:grpSp>
          <p:nvGrpSpPr>
            <p:cNvPr id="59397" name="Group 5"/>
            <p:cNvGrpSpPr/>
            <p:nvPr/>
          </p:nvGrpSpPr>
          <p:grpSpPr>
            <a:xfrm>
              <a:off x="1338" y="1573"/>
              <a:ext cx="2027" cy="1671"/>
              <a:chOff x="1824" y="2409"/>
              <a:chExt cx="2027" cy="1671"/>
            </a:xfrm>
          </p:grpSpPr>
          <p:sp>
            <p:nvSpPr>
              <p:cNvPr id="59398" name="Line 6"/>
              <p:cNvSpPr/>
              <p:nvPr/>
            </p:nvSpPr>
            <p:spPr>
              <a:xfrm flipH="1">
                <a:off x="3264" y="3456"/>
                <a:ext cx="144" cy="336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9399" name="Line 7"/>
              <p:cNvSpPr/>
              <p:nvPr/>
            </p:nvSpPr>
            <p:spPr>
              <a:xfrm>
                <a:off x="2592" y="3456"/>
                <a:ext cx="96" cy="288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9400" name="Line 8"/>
              <p:cNvSpPr/>
              <p:nvPr/>
            </p:nvSpPr>
            <p:spPr>
              <a:xfrm>
                <a:off x="3120" y="2880"/>
                <a:ext cx="384" cy="480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9401" name="Line 9"/>
              <p:cNvSpPr/>
              <p:nvPr/>
            </p:nvSpPr>
            <p:spPr>
              <a:xfrm flipH="1">
                <a:off x="2112" y="2880"/>
                <a:ext cx="768" cy="960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2832" y="2640"/>
                <a:ext cx="336" cy="330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872" y="374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2544" y="374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3072" y="374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408" name="Text Box 16"/>
              <p:cNvSpPr txBox="1"/>
              <p:nvPr/>
            </p:nvSpPr>
            <p:spPr>
              <a:xfrm>
                <a:off x="2700" y="2409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09" name="Text Box 17"/>
              <p:cNvSpPr txBox="1"/>
              <p:nvPr/>
            </p:nvSpPr>
            <p:spPr>
              <a:xfrm>
                <a:off x="2268" y="2880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10" name="Text Box 18"/>
              <p:cNvSpPr txBox="1"/>
              <p:nvPr/>
            </p:nvSpPr>
            <p:spPr>
              <a:xfrm>
                <a:off x="3612" y="2977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11" name="Text Box 19"/>
              <p:cNvSpPr txBox="1"/>
              <p:nvPr/>
            </p:nvSpPr>
            <p:spPr>
              <a:xfrm>
                <a:off x="1824" y="3464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12" name="Text Box 20"/>
              <p:cNvSpPr txBox="1"/>
              <p:nvPr/>
            </p:nvSpPr>
            <p:spPr>
              <a:xfrm>
                <a:off x="2688" y="3464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13" name="Text Box 21"/>
              <p:cNvSpPr txBox="1"/>
              <p:nvPr/>
            </p:nvSpPr>
            <p:spPr>
              <a:xfrm>
                <a:off x="3036" y="3464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14" name="Line 22"/>
              <p:cNvSpPr/>
              <p:nvPr/>
            </p:nvSpPr>
            <p:spPr>
              <a:xfrm flipH="1">
                <a:off x="3552" y="2928"/>
                <a:ext cx="144" cy="24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3662" y="2619"/>
                <a:ext cx="189" cy="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2355" tIns="46178" rIns="92355" bIns="46178">
                <a:spAutoFit/>
              </a:bodyPr>
              <a:p>
                <a:pPr marR="0" defTabSz="923925" rtl="0">
                  <a:buClrTx/>
                  <a:buSzTx/>
                  <a:buFontTx/>
                  <a:buNone/>
                  <a:defRPr/>
                </a:pPr>
                <a:r>
                  <a:rPr kumimoji="1" lang="en-US" altLang="zh-CN" sz="3300" b="1" i="1" kern="1200" cap="none" spc="0" normalizeH="0" baseline="0" noProof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1" lang="en-US" altLang="zh-CN" sz="3300" kern="1200" cap="none" spc="0" normalizeH="0" baseline="0" noProof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" name="Text Box 24"/>
            <p:cNvSpPr txBox="1">
              <a:spLocks noChangeArrowheads="1"/>
            </p:cNvSpPr>
            <p:nvPr/>
          </p:nvSpPr>
          <p:spPr bwMode="auto">
            <a:xfrm>
              <a:off x="3424" y="2777"/>
              <a:ext cx="1543" cy="4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355" tIns="46178" rIns="92355" bIns="46178">
              <a:spAutoFit/>
            </a:bodyPr>
            <a:p>
              <a:pPr marR="0" defTabSz="923925" rtl="0">
                <a:buClrTx/>
                <a:buSzTx/>
                <a:buFontTx/>
                <a:buNone/>
                <a:defRPr/>
              </a:pPr>
              <a:r>
                <a:rPr kumimoji="1" lang="zh-CN" altLang="en-US" sz="20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按</a:t>
              </a:r>
              <a:r>
                <a:rPr kumimoji="1" lang="en-US" altLang="zh-CN" sz="20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1</a:t>
              </a:r>
              <a:r>
                <a:rPr kumimoji="1" lang="zh-CN" altLang="en-US" sz="20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到</a:t>
              </a:r>
              <a:r>
                <a:rPr kumimoji="1" lang="en-US" altLang="zh-CN" sz="20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n</a:t>
              </a:r>
              <a:r>
                <a:rPr kumimoji="1" lang="zh-CN" altLang="en-US" sz="20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按层次</a:t>
              </a:r>
              <a:r>
                <a:rPr kumimoji="1" lang="zh-CN" altLang="en-US" sz="20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遍历创建完全</a:t>
              </a:r>
              <a:r>
                <a:rPr kumimoji="1" lang="zh-CN" altLang="en-US" sz="20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二叉树</a:t>
              </a:r>
              <a:endParaRPr kumimoji="1" lang="zh-CN" altLang="en-US" sz="2000" kern="1200" cap="none" spc="0" normalizeH="0" baseline="0" noProof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125285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创建初始堆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步：由最后一个非终端结点(第n/2个结点)开始至根结点，逐步做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调整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279650" y="2277110"/>
            <a:ext cx="7531100" cy="3725545"/>
            <a:chOff x="3590" y="3586"/>
            <a:chExt cx="11860" cy="5867"/>
          </a:xfrm>
        </p:grpSpPr>
        <p:grpSp>
          <p:nvGrpSpPr>
            <p:cNvPr id="60420" name="Group 4"/>
            <p:cNvGrpSpPr/>
            <p:nvPr/>
          </p:nvGrpSpPr>
          <p:grpSpPr>
            <a:xfrm>
              <a:off x="3590" y="3586"/>
              <a:ext cx="5068" cy="4178"/>
              <a:chOff x="1824" y="2409"/>
              <a:chExt cx="2027" cy="1671"/>
            </a:xfrm>
          </p:grpSpPr>
          <p:sp>
            <p:nvSpPr>
              <p:cNvPr id="60421" name="Line 5"/>
              <p:cNvSpPr/>
              <p:nvPr/>
            </p:nvSpPr>
            <p:spPr>
              <a:xfrm flipH="1">
                <a:off x="3264" y="3456"/>
                <a:ext cx="144" cy="336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22" name="Line 6"/>
              <p:cNvSpPr/>
              <p:nvPr/>
            </p:nvSpPr>
            <p:spPr>
              <a:xfrm>
                <a:off x="2592" y="3456"/>
                <a:ext cx="96" cy="288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23" name="Line 7"/>
              <p:cNvSpPr/>
              <p:nvPr/>
            </p:nvSpPr>
            <p:spPr>
              <a:xfrm>
                <a:off x="3120" y="2880"/>
                <a:ext cx="384" cy="480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24" name="Line 8"/>
              <p:cNvSpPr/>
              <p:nvPr/>
            </p:nvSpPr>
            <p:spPr>
              <a:xfrm flipH="1">
                <a:off x="2112" y="2880"/>
                <a:ext cx="768" cy="960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1241" name="Oval 9"/>
              <p:cNvSpPr>
                <a:spLocks noChangeArrowheads="1"/>
              </p:cNvSpPr>
              <p:nvPr/>
            </p:nvSpPr>
            <p:spPr bwMode="auto">
              <a:xfrm>
                <a:off x="2832" y="264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1242" name="Oval 10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1243" name="Oval 11"/>
              <p:cNvSpPr>
                <a:spLocks noChangeArrowheads="1"/>
              </p:cNvSpPr>
              <p:nvPr/>
            </p:nvSpPr>
            <p:spPr bwMode="auto">
              <a:xfrm>
                <a:off x="1872" y="374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1244" name="Oval 12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1245" name="Oval 13"/>
              <p:cNvSpPr>
                <a:spLocks noChangeArrowheads="1"/>
              </p:cNvSpPr>
              <p:nvPr/>
            </p:nvSpPr>
            <p:spPr bwMode="auto">
              <a:xfrm>
                <a:off x="2544" y="374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1246" name="Oval 14"/>
              <p:cNvSpPr>
                <a:spLocks noChangeArrowheads="1"/>
              </p:cNvSpPr>
              <p:nvPr/>
            </p:nvSpPr>
            <p:spPr bwMode="auto">
              <a:xfrm>
                <a:off x="3072" y="374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31" name="Text Box 15"/>
              <p:cNvSpPr txBox="1"/>
              <p:nvPr/>
            </p:nvSpPr>
            <p:spPr>
              <a:xfrm>
                <a:off x="2700" y="2409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32" name="Text Box 16"/>
              <p:cNvSpPr txBox="1"/>
              <p:nvPr/>
            </p:nvSpPr>
            <p:spPr>
              <a:xfrm>
                <a:off x="2268" y="2880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33" name="Text Box 17"/>
              <p:cNvSpPr txBox="1"/>
              <p:nvPr/>
            </p:nvSpPr>
            <p:spPr>
              <a:xfrm>
                <a:off x="3612" y="2976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34" name="Text Box 18"/>
              <p:cNvSpPr txBox="1"/>
              <p:nvPr/>
            </p:nvSpPr>
            <p:spPr>
              <a:xfrm>
                <a:off x="1824" y="3465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35" name="Text Box 19"/>
              <p:cNvSpPr txBox="1"/>
              <p:nvPr/>
            </p:nvSpPr>
            <p:spPr>
              <a:xfrm>
                <a:off x="2688" y="3465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36" name="Text Box 20"/>
              <p:cNvSpPr txBox="1"/>
              <p:nvPr/>
            </p:nvSpPr>
            <p:spPr>
              <a:xfrm>
                <a:off x="3036" y="3465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37" name="Line 21"/>
              <p:cNvSpPr/>
              <p:nvPr/>
            </p:nvSpPr>
            <p:spPr>
              <a:xfrm flipH="1">
                <a:off x="3552" y="2928"/>
                <a:ext cx="144" cy="24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991254" name="Text Box 22"/>
              <p:cNvSpPr txBox="1">
                <a:spLocks noChangeArrowheads="1"/>
              </p:cNvSpPr>
              <p:nvPr/>
            </p:nvSpPr>
            <p:spPr bwMode="auto">
              <a:xfrm>
                <a:off x="3662" y="2619"/>
                <a:ext cx="189" cy="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2355" tIns="46178" rIns="92355" bIns="46178">
                <a:spAutoFit/>
              </a:bodyPr>
              <a:p>
                <a:pPr marR="0" defTabSz="923925" rtl="0">
                  <a:buClrTx/>
                  <a:buSzTx/>
                  <a:buFontTx/>
                  <a:buNone/>
                  <a:defRPr/>
                </a:pPr>
                <a:r>
                  <a:rPr kumimoji="1" lang="en-US" altLang="zh-CN" sz="3300" b="1" i="1" kern="1200" cap="none" spc="0" normalizeH="0" baseline="0" noProof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1" lang="en-US" altLang="zh-CN" sz="3300" kern="1200" cap="none" spc="0" normalizeH="0" baseline="0" noProof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439" name="Group 23"/>
            <p:cNvGrpSpPr/>
            <p:nvPr/>
          </p:nvGrpSpPr>
          <p:grpSpPr>
            <a:xfrm>
              <a:off x="10430" y="3586"/>
              <a:ext cx="5020" cy="4200"/>
              <a:chOff x="3132" y="1920"/>
              <a:chExt cx="2008" cy="1680"/>
            </a:xfrm>
          </p:grpSpPr>
          <p:sp>
            <p:nvSpPr>
              <p:cNvPr id="60440" name="Line 24"/>
              <p:cNvSpPr/>
              <p:nvPr/>
            </p:nvSpPr>
            <p:spPr>
              <a:xfrm flipH="1">
                <a:off x="4598" y="2976"/>
                <a:ext cx="144" cy="336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41" name="Line 25"/>
              <p:cNvSpPr/>
              <p:nvPr/>
            </p:nvSpPr>
            <p:spPr>
              <a:xfrm>
                <a:off x="4358" y="2400"/>
                <a:ext cx="384" cy="480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42" name="Line 26"/>
              <p:cNvSpPr/>
              <p:nvPr/>
            </p:nvSpPr>
            <p:spPr>
              <a:xfrm>
                <a:off x="3936" y="2976"/>
                <a:ext cx="96" cy="288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443" name="Line 27"/>
              <p:cNvSpPr/>
              <p:nvPr/>
            </p:nvSpPr>
            <p:spPr>
              <a:xfrm flipH="1">
                <a:off x="3456" y="2400"/>
                <a:ext cx="768" cy="960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1260" name="Oval 28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1261" name="Oval 29"/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1262" name="Oval 30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1263" name="Oval 31"/>
              <p:cNvSpPr>
                <a:spLocks noChangeArrowheads="1"/>
              </p:cNvSpPr>
              <p:nvPr/>
            </p:nvSpPr>
            <p:spPr bwMode="auto">
              <a:xfrm>
                <a:off x="3888" y="326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1264" name="Oval 32"/>
              <p:cNvSpPr>
                <a:spLocks noChangeArrowheads="1"/>
              </p:cNvSpPr>
              <p:nvPr/>
            </p:nvSpPr>
            <p:spPr bwMode="auto">
              <a:xfrm>
                <a:off x="4608" y="268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1265" name="Oval 33"/>
              <p:cNvSpPr>
                <a:spLocks noChangeArrowheads="1"/>
              </p:cNvSpPr>
              <p:nvPr/>
            </p:nvSpPr>
            <p:spPr bwMode="auto">
              <a:xfrm>
                <a:off x="4416" y="326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0" name="Text Box 34"/>
              <p:cNvSpPr txBox="1"/>
              <p:nvPr/>
            </p:nvSpPr>
            <p:spPr>
              <a:xfrm>
                <a:off x="4296" y="1920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51" name="Text Box 35"/>
              <p:cNvSpPr txBox="1"/>
              <p:nvPr/>
            </p:nvSpPr>
            <p:spPr>
              <a:xfrm>
                <a:off x="4908" y="2544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52" name="Text Box 36"/>
              <p:cNvSpPr txBox="1"/>
              <p:nvPr/>
            </p:nvSpPr>
            <p:spPr>
              <a:xfrm>
                <a:off x="4332" y="3026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53" name="Text Box 37"/>
              <p:cNvSpPr txBox="1"/>
              <p:nvPr/>
            </p:nvSpPr>
            <p:spPr>
              <a:xfrm>
                <a:off x="4080" y="3026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54" name="Text Box 38"/>
              <p:cNvSpPr txBox="1"/>
              <p:nvPr/>
            </p:nvSpPr>
            <p:spPr>
              <a:xfrm>
                <a:off x="3132" y="3026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55" name="Text Box 39"/>
              <p:cNvSpPr txBox="1"/>
              <p:nvPr/>
            </p:nvSpPr>
            <p:spPr>
              <a:xfrm>
                <a:off x="3564" y="2448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1272" name="Text Box 40"/>
              <p:cNvSpPr txBox="1">
                <a:spLocks noChangeArrowheads="1"/>
              </p:cNvSpPr>
              <p:nvPr/>
            </p:nvSpPr>
            <p:spPr bwMode="auto">
              <a:xfrm>
                <a:off x="3692" y="2132"/>
                <a:ext cx="189" cy="3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2355" tIns="46178" rIns="92355" bIns="46178">
                <a:spAutoFit/>
              </a:bodyPr>
              <a:p>
                <a:pPr marR="0" defTabSz="923925" rtl="0">
                  <a:buClrTx/>
                  <a:buSzTx/>
                  <a:buFontTx/>
                  <a:buNone/>
                  <a:defRPr/>
                </a:pPr>
                <a:r>
                  <a:rPr kumimoji="1" lang="en-US" altLang="zh-CN" sz="3300" b="1" i="1" kern="1200" cap="none" spc="0" normalizeH="0" baseline="0" noProof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1" lang="en-US" altLang="zh-CN" sz="3300" kern="1200" cap="none" spc="0" normalizeH="0" baseline="0" noProof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7" name="Line 41"/>
              <p:cNvSpPr/>
              <p:nvPr/>
            </p:nvSpPr>
            <p:spPr>
              <a:xfrm>
                <a:off x="3782" y="2448"/>
                <a:ext cx="48" cy="24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</p:grpSp>
        <p:sp>
          <p:nvSpPr>
            <p:cNvPr id="60458" name="AutoShape 42"/>
            <p:cNvSpPr/>
            <p:nvPr/>
          </p:nvSpPr>
          <p:spPr>
            <a:xfrm>
              <a:off x="8990" y="5746"/>
              <a:ext cx="1440" cy="720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defTabSz="923925"/>
              <a:endParaRPr lang="zh-CN" altLang="zh-CN" sz="24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90" y="8235"/>
              <a:ext cx="9600" cy="121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p>
              <a:pPr marL="0" lvl="0" indent="0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i=3</a:t>
              </a: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时，结点</a:t>
              </a: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49</a:t>
              </a: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比它的叶子结点大，无须调整</a:t>
              </a:r>
              <a:endPara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endParaRPr>
            </a:p>
            <a:p>
              <a:pPr marL="0" lvl="0" indent="0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i=2</a:t>
              </a: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时，结点</a:t>
              </a: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25</a:t>
              </a: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比它的叶子结点大，无须调整</a:t>
              </a:r>
              <a:endPara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125285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创建初始堆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步：由最后一个非终端结点(第n/2个结点)开始至根结点，逐步做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调整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76095" y="2061210"/>
            <a:ext cx="7988300" cy="3938905"/>
            <a:chOff x="2792" y="3371"/>
            <a:chExt cx="12580" cy="6203"/>
          </a:xfrm>
        </p:grpSpPr>
        <p:sp>
          <p:nvSpPr>
            <p:cNvPr id="6" name="文本框 5"/>
            <p:cNvSpPr txBox="1"/>
            <p:nvPr/>
          </p:nvSpPr>
          <p:spPr>
            <a:xfrm>
              <a:off x="3704" y="8462"/>
              <a:ext cx="11530" cy="1113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p>
              <a:pPr marL="965200" lvl="1" indent="-508000"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i=1</a:t>
              </a: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时，发生调整，</a:t>
              </a:r>
              <a:r>
                <a:rPr lang="zh-CN" altLang="en-US" sz="2000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选最大的孩子进行交换（最大堆）</a:t>
              </a:r>
              <a:endParaRPr lang="en-US" altLang="zh-CN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965200" lvl="1" indent="-508000"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调整后的结点如果不满足条件，继续往下调整</a:t>
              </a:r>
              <a:endPara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792" y="3371"/>
              <a:ext cx="12580" cy="4995"/>
              <a:chOff x="3360" y="4245"/>
              <a:chExt cx="12580" cy="4995"/>
            </a:xfrm>
          </p:grpSpPr>
          <p:grpSp>
            <p:nvGrpSpPr>
              <p:cNvPr id="61444" name="Group 4"/>
              <p:cNvGrpSpPr/>
              <p:nvPr/>
            </p:nvGrpSpPr>
            <p:grpSpPr>
              <a:xfrm>
                <a:off x="4320" y="4245"/>
                <a:ext cx="5050" cy="4995"/>
                <a:chOff x="768" y="1699"/>
                <a:chExt cx="2020" cy="1997"/>
              </a:xfrm>
            </p:grpSpPr>
            <p:sp>
              <p:nvSpPr>
                <p:cNvPr id="61445" name="Line 5"/>
                <p:cNvSpPr/>
                <p:nvPr/>
              </p:nvSpPr>
              <p:spPr>
                <a:xfrm flipH="1">
                  <a:off x="2208" y="3072"/>
                  <a:ext cx="144" cy="336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446" name="Line 6"/>
                <p:cNvSpPr/>
                <p:nvPr/>
              </p:nvSpPr>
              <p:spPr>
                <a:xfrm>
                  <a:off x="1536" y="3072"/>
                  <a:ext cx="96" cy="288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447" name="Line 7"/>
                <p:cNvSpPr/>
                <p:nvPr/>
              </p:nvSpPr>
              <p:spPr>
                <a:xfrm>
                  <a:off x="2064" y="2496"/>
                  <a:ext cx="384" cy="480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448" name="Line 8"/>
                <p:cNvSpPr/>
                <p:nvPr/>
              </p:nvSpPr>
              <p:spPr>
                <a:xfrm flipH="1">
                  <a:off x="1056" y="2496"/>
                  <a:ext cx="768" cy="960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92265" name="Oval 9"/>
                <p:cNvSpPr>
                  <a:spLocks noChangeArrowheads="1"/>
                </p:cNvSpPr>
                <p:nvPr/>
              </p:nvSpPr>
              <p:spPr bwMode="auto">
                <a:xfrm>
                  <a:off x="1776" y="2256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2266" name="Oval 10"/>
                <p:cNvSpPr>
                  <a:spLocks noChangeArrowheads="1"/>
                </p:cNvSpPr>
                <p:nvPr/>
              </p:nvSpPr>
              <p:spPr bwMode="auto">
                <a:xfrm>
                  <a:off x="1296" y="2784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25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2267" name="Oval 11"/>
                <p:cNvSpPr>
                  <a:spLocks noChangeArrowheads="1"/>
                </p:cNvSpPr>
                <p:nvPr/>
              </p:nvSpPr>
              <p:spPr bwMode="auto">
                <a:xfrm>
                  <a:off x="816" y="3360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25*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2268" name="Oval 12"/>
                <p:cNvSpPr>
                  <a:spLocks noChangeArrowheads="1"/>
                </p:cNvSpPr>
                <p:nvPr/>
              </p:nvSpPr>
              <p:spPr bwMode="auto">
                <a:xfrm>
                  <a:off x="2256" y="2784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49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2269" name="Oval 13"/>
                <p:cNvSpPr>
                  <a:spLocks noChangeArrowheads="1"/>
                </p:cNvSpPr>
                <p:nvPr/>
              </p:nvSpPr>
              <p:spPr bwMode="auto">
                <a:xfrm>
                  <a:off x="1488" y="3360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16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2270" name="Oval 14"/>
                <p:cNvSpPr>
                  <a:spLocks noChangeArrowheads="1"/>
                </p:cNvSpPr>
                <p:nvPr/>
              </p:nvSpPr>
              <p:spPr bwMode="auto">
                <a:xfrm>
                  <a:off x="2016" y="3360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08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455" name="Text Box 15"/>
                <p:cNvSpPr txBox="1"/>
                <p:nvPr/>
              </p:nvSpPr>
              <p:spPr>
                <a:xfrm>
                  <a:off x="1644" y="2024"/>
                  <a:ext cx="232" cy="3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defTabSz="923925"/>
                  <a:r>
                    <a:rPr lang="en-US" altLang="zh-CN" sz="29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56" name="Text Box 16"/>
                <p:cNvSpPr txBox="1"/>
                <p:nvPr/>
              </p:nvSpPr>
              <p:spPr>
                <a:xfrm>
                  <a:off x="1212" y="2497"/>
                  <a:ext cx="232" cy="3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defTabSz="923925"/>
                  <a:r>
                    <a:rPr lang="en-US" altLang="zh-CN" sz="29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57" name="Text Box 17"/>
                <p:cNvSpPr txBox="1"/>
                <p:nvPr/>
              </p:nvSpPr>
              <p:spPr>
                <a:xfrm>
                  <a:off x="2556" y="2593"/>
                  <a:ext cx="232" cy="3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defTabSz="923925"/>
                  <a:r>
                    <a:rPr lang="en-US" altLang="zh-CN" sz="29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58" name="Text Box 18"/>
                <p:cNvSpPr txBox="1"/>
                <p:nvPr/>
              </p:nvSpPr>
              <p:spPr>
                <a:xfrm>
                  <a:off x="768" y="3081"/>
                  <a:ext cx="232" cy="3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defTabSz="923925"/>
                  <a:r>
                    <a:rPr lang="en-US" altLang="zh-CN" sz="29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59" name="Text Box 19"/>
                <p:cNvSpPr txBox="1"/>
                <p:nvPr/>
              </p:nvSpPr>
              <p:spPr>
                <a:xfrm>
                  <a:off x="1632" y="3081"/>
                  <a:ext cx="232" cy="3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defTabSz="923925"/>
                  <a:r>
                    <a:rPr lang="en-US" altLang="zh-CN" sz="29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60" name="Text Box 20"/>
                <p:cNvSpPr txBox="1"/>
                <p:nvPr/>
              </p:nvSpPr>
              <p:spPr>
                <a:xfrm>
                  <a:off x="1980" y="3081"/>
                  <a:ext cx="232" cy="3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defTabSz="923925"/>
                  <a:r>
                    <a:rPr lang="en-US" altLang="zh-CN" sz="29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61" name="Line 21"/>
                <p:cNvSpPr/>
                <p:nvPr/>
              </p:nvSpPr>
              <p:spPr>
                <a:xfrm flipH="1">
                  <a:off x="2016" y="2016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99227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12" y="1699"/>
                  <a:ext cx="189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92355" tIns="46178" rIns="92355" bIns="46178">
                  <a:spAutoFit/>
                </a:bodyPr>
                <a:p>
                  <a:pPr marR="0" defTabSz="923925" rtl="0"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3300" b="1" i="1" kern="1200" cap="none" spc="0" normalizeH="0" baseline="0" noProof="0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endParaRPr kumimoji="1" lang="en-US" altLang="zh-CN" sz="3300" kern="1200" cap="none" spc="0" normalizeH="0" baseline="0" noProof="0">
                    <a:solidFill>
                      <a:schemeClr val="bg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  <a:effect ref="fillLine"/>
                    </a:effectDag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1463" name="AutoShape 23"/>
              <p:cNvSpPr/>
              <p:nvPr/>
            </p:nvSpPr>
            <p:spPr>
              <a:xfrm>
                <a:off x="9360" y="7085"/>
                <a:ext cx="1440" cy="713"/>
              </a:xfrm>
              <a:prstGeom prst="rightArrow">
                <a:avLst>
                  <a:gd name="adj1" fmla="val 50000"/>
                  <a:gd name="adj2" fmla="val 50516"/>
                </a:avLst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27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defTabSz="923925"/>
                <a:endParaRPr lang="zh-CN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64" name="AutoShape 24"/>
              <p:cNvSpPr/>
              <p:nvPr/>
            </p:nvSpPr>
            <p:spPr>
              <a:xfrm>
                <a:off x="3360" y="7085"/>
                <a:ext cx="1440" cy="713"/>
              </a:xfrm>
              <a:prstGeom prst="rightArrow">
                <a:avLst>
                  <a:gd name="adj1" fmla="val 50000"/>
                  <a:gd name="adj2" fmla="val 50516"/>
                </a:avLst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27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defTabSz="923925"/>
                <a:endParaRPr lang="zh-CN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1465" name="Group 25"/>
              <p:cNvGrpSpPr/>
              <p:nvPr/>
            </p:nvGrpSpPr>
            <p:grpSpPr>
              <a:xfrm>
                <a:off x="10920" y="5040"/>
                <a:ext cx="5020" cy="4200"/>
                <a:chOff x="3276" y="2016"/>
                <a:chExt cx="2008" cy="1680"/>
              </a:xfrm>
            </p:grpSpPr>
            <p:sp>
              <p:nvSpPr>
                <p:cNvPr id="61466" name="Line 26"/>
                <p:cNvSpPr/>
                <p:nvPr/>
              </p:nvSpPr>
              <p:spPr>
                <a:xfrm flipH="1">
                  <a:off x="4752" y="3072"/>
                  <a:ext cx="144" cy="336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467" name="Line 27"/>
                <p:cNvSpPr/>
                <p:nvPr/>
              </p:nvSpPr>
              <p:spPr>
                <a:xfrm>
                  <a:off x="4512" y="2496"/>
                  <a:ext cx="384" cy="480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468" name="Line 28"/>
                <p:cNvSpPr/>
                <p:nvPr/>
              </p:nvSpPr>
              <p:spPr>
                <a:xfrm>
                  <a:off x="4080" y="3072"/>
                  <a:ext cx="96" cy="288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469" name="Line 29"/>
                <p:cNvSpPr/>
                <p:nvPr/>
              </p:nvSpPr>
              <p:spPr>
                <a:xfrm flipH="1">
                  <a:off x="3600" y="2496"/>
                  <a:ext cx="768" cy="960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92286" name="Oval 30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49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2287" name="Oval 31"/>
                <p:cNvSpPr>
                  <a:spLocks noChangeArrowheads="1"/>
                </p:cNvSpPr>
                <p:nvPr/>
              </p:nvSpPr>
              <p:spPr bwMode="auto">
                <a:xfrm>
                  <a:off x="3840" y="2784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25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2288" name="Oval 32"/>
                <p:cNvSpPr>
                  <a:spLocks noChangeArrowheads="1"/>
                </p:cNvSpPr>
                <p:nvPr/>
              </p:nvSpPr>
              <p:spPr bwMode="auto">
                <a:xfrm>
                  <a:off x="3360" y="3360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25*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2289" name="Oval 33"/>
                <p:cNvSpPr>
                  <a:spLocks noChangeArrowheads="1"/>
                </p:cNvSpPr>
                <p:nvPr/>
              </p:nvSpPr>
              <p:spPr bwMode="auto">
                <a:xfrm>
                  <a:off x="4032" y="3360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16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2290" name="Oval 34"/>
                <p:cNvSpPr>
                  <a:spLocks noChangeArrowheads="1"/>
                </p:cNvSpPr>
                <p:nvPr/>
              </p:nvSpPr>
              <p:spPr bwMode="auto">
                <a:xfrm>
                  <a:off x="4752" y="2784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2291" name="Oval 35"/>
                <p:cNvSpPr>
                  <a:spLocks noChangeArrowheads="1"/>
                </p:cNvSpPr>
                <p:nvPr/>
              </p:nvSpPr>
              <p:spPr bwMode="auto">
                <a:xfrm>
                  <a:off x="4560" y="3360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08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476" name="Text Box 36"/>
                <p:cNvSpPr txBox="1"/>
                <p:nvPr/>
              </p:nvSpPr>
              <p:spPr>
                <a:xfrm>
                  <a:off x="4188" y="2016"/>
                  <a:ext cx="232" cy="3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defTabSz="923925"/>
                  <a:r>
                    <a:rPr lang="en-US" altLang="zh-CN" sz="29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77" name="Text Box 37"/>
                <p:cNvSpPr txBox="1"/>
                <p:nvPr/>
              </p:nvSpPr>
              <p:spPr>
                <a:xfrm>
                  <a:off x="5052" y="2640"/>
                  <a:ext cx="232" cy="3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defTabSz="923925"/>
                  <a:r>
                    <a:rPr lang="en-US" altLang="zh-CN" sz="29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78" name="Text Box 38"/>
                <p:cNvSpPr txBox="1"/>
                <p:nvPr/>
              </p:nvSpPr>
              <p:spPr>
                <a:xfrm>
                  <a:off x="4476" y="3122"/>
                  <a:ext cx="232" cy="3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defTabSz="923925"/>
                  <a:r>
                    <a:rPr lang="en-US" altLang="zh-CN" sz="29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79" name="Text Box 39"/>
                <p:cNvSpPr txBox="1"/>
                <p:nvPr/>
              </p:nvSpPr>
              <p:spPr>
                <a:xfrm>
                  <a:off x="4224" y="3122"/>
                  <a:ext cx="232" cy="3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defTabSz="923925"/>
                  <a:r>
                    <a:rPr lang="en-US" altLang="zh-CN" sz="29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80" name="Text Box 40"/>
                <p:cNvSpPr txBox="1"/>
                <p:nvPr/>
              </p:nvSpPr>
              <p:spPr>
                <a:xfrm>
                  <a:off x="3276" y="3122"/>
                  <a:ext cx="232" cy="3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defTabSz="923925"/>
                  <a:r>
                    <a:rPr lang="en-US" altLang="zh-CN" sz="29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81" name="Text Box 41"/>
                <p:cNvSpPr txBox="1"/>
                <p:nvPr/>
              </p:nvSpPr>
              <p:spPr>
                <a:xfrm>
                  <a:off x="3696" y="2552"/>
                  <a:ext cx="232" cy="3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defTabSz="923925"/>
                  <a:r>
                    <a:rPr lang="en-US" altLang="zh-CN" sz="29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82" name="Line 42"/>
                <p:cNvSpPr/>
                <p:nvPr/>
              </p:nvSpPr>
              <p:spPr>
                <a:xfrm flipH="1" flipV="1">
                  <a:off x="4656" y="2496"/>
                  <a:ext cx="192" cy="24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61483" name="Line 43"/>
                <p:cNvSpPr/>
                <p:nvPr/>
              </p:nvSpPr>
              <p:spPr>
                <a:xfrm>
                  <a:off x="4704" y="2448"/>
                  <a:ext cx="240" cy="288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</p:grp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125285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堆调整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步：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输出根结点，用最后结点代替根结点值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步：排除输出的结点，把剩下的结点做堆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调整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405255" y="2413000"/>
            <a:ext cx="8332470" cy="3286760"/>
            <a:chOff x="2213" y="3800"/>
            <a:chExt cx="13122" cy="5176"/>
          </a:xfrm>
        </p:grpSpPr>
        <p:sp>
          <p:nvSpPr>
            <p:cNvPr id="8" name="文本框 7"/>
            <p:cNvSpPr txBox="1"/>
            <p:nvPr/>
          </p:nvSpPr>
          <p:spPr>
            <a:xfrm>
              <a:off x="5423" y="8348"/>
              <a:ext cx="5411" cy="62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p>
              <a:pPr marL="965200" lvl="1" indent="-508000"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初始堆，把</a:t>
              </a: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49</a:t>
              </a: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与</a:t>
              </a: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08</a:t>
              </a: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交换</a:t>
              </a:r>
              <a:endPara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endParaRPr>
            </a:p>
          </p:txBody>
        </p:sp>
        <p:grpSp>
          <p:nvGrpSpPr>
            <p:cNvPr id="32" name="Group 25"/>
            <p:cNvGrpSpPr/>
            <p:nvPr/>
          </p:nvGrpSpPr>
          <p:grpSpPr>
            <a:xfrm rot="0">
              <a:off x="2213" y="3800"/>
              <a:ext cx="5020" cy="4200"/>
              <a:chOff x="3276" y="2016"/>
              <a:chExt cx="2008" cy="1680"/>
            </a:xfrm>
          </p:grpSpPr>
          <p:sp>
            <p:nvSpPr>
              <p:cNvPr id="33" name="Line 26"/>
              <p:cNvSpPr/>
              <p:nvPr/>
            </p:nvSpPr>
            <p:spPr>
              <a:xfrm flipH="1">
                <a:off x="4752" y="3072"/>
                <a:ext cx="144" cy="336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Line 27"/>
              <p:cNvSpPr/>
              <p:nvPr/>
            </p:nvSpPr>
            <p:spPr>
              <a:xfrm>
                <a:off x="4512" y="2496"/>
                <a:ext cx="384" cy="480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" name="Line 28"/>
              <p:cNvSpPr/>
              <p:nvPr/>
            </p:nvSpPr>
            <p:spPr>
              <a:xfrm>
                <a:off x="4080" y="3072"/>
                <a:ext cx="96" cy="288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" name="Line 29"/>
              <p:cNvSpPr/>
              <p:nvPr/>
            </p:nvSpPr>
            <p:spPr>
              <a:xfrm flipH="1">
                <a:off x="3600" y="2496"/>
                <a:ext cx="768" cy="960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" name="Oval 30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Oval 31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Oval 32"/>
              <p:cNvSpPr>
                <a:spLocks noChangeArrowheads="1"/>
              </p:cNvSpPr>
              <p:nvPr/>
            </p:nvSpPr>
            <p:spPr bwMode="auto">
              <a:xfrm>
                <a:off x="3360" y="336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Oval 33"/>
              <p:cNvSpPr>
                <a:spLocks noChangeArrowheads="1"/>
              </p:cNvSpPr>
              <p:nvPr/>
            </p:nvSpPr>
            <p:spPr bwMode="auto">
              <a:xfrm>
                <a:off x="4032" y="336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Oval 34"/>
              <p:cNvSpPr>
                <a:spLocks noChangeArrowheads="1"/>
              </p:cNvSpPr>
              <p:nvPr/>
            </p:nvSpPr>
            <p:spPr bwMode="auto">
              <a:xfrm>
                <a:off x="4752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Oval 35"/>
              <p:cNvSpPr>
                <a:spLocks noChangeArrowheads="1"/>
              </p:cNvSpPr>
              <p:nvPr/>
            </p:nvSpPr>
            <p:spPr bwMode="auto">
              <a:xfrm>
                <a:off x="4560" y="336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Text Box 36"/>
              <p:cNvSpPr txBox="1"/>
              <p:nvPr/>
            </p:nvSpPr>
            <p:spPr>
              <a:xfrm>
                <a:off x="4188" y="2016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Text Box 37"/>
              <p:cNvSpPr txBox="1"/>
              <p:nvPr/>
            </p:nvSpPr>
            <p:spPr>
              <a:xfrm>
                <a:off x="5052" y="2640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Text Box 38"/>
              <p:cNvSpPr txBox="1"/>
              <p:nvPr/>
            </p:nvSpPr>
            <p:spPr>
              <a:xfrm>
                <a:off x="4476" y="3122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Text Box 39"/>
              <p:cNvSpPr txBox="1"/>
              <p:nvPr/>
            </p:nvSpPr>
            <p:spPr>
              <a:xfrm>
                <a:off x="4224" y="3122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Text Box 40"/>
              <p:cNvSpPr txBox="1"/>
              <p:nvPr/>
            </p:nvSpPr>
            <p:spPr>
              <a:xfrm>
                <a:off x="3276" y="3122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Text Box 41"/>
              <p:cNvSpPr txBox="1"/>
              <p:nvPr/>
            </p:nvSpPr>
            <p:spPr>
              <a:xfrm>
                <a:off x="3696" y="2552"/>
                <a:ext cx="2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9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493" name="Group 5"/>
            <p:cNvGrpSpPr/>
            <p:nvPr/>
          </p:nvGrpSpPr>
          <p:grpSpPr>
            <a:xfrm>
              <a:off x="9713" y="4039"/>
              <a:ext cx="5622" cy="4019"/>
              <a:chOff x="208" y="1525"/>
              <a:chExt cx="1829" cy="1457"/>
            </a:xfrm>
          </p:grpSpPr>
          <p:sp>
            <p:nvSpPr>
              <p:cNvPr id="63494" name="Line 6"/>
              <p:cNvSpPr/>
              <p:nvPr/>
            </p:nvSpPr>
            <p:spPr>
              <a:xfrm>
                <a:off x="1332" y="1918"/>
                <a:ext cx="350" cy="426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495" name="Line 7"/>
              <p:cNvSpPr/>
              <p:nvPr/>
            </p:nvSpPr>
            <p:spPr>
              <a:xfrm>
                <a:off x="939" y="2429"/>
                <a:ext cx="87" cy="255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496" name="Line 8"/>
              <p:cNvSpPr/>
              <p:nvPr/>
            </p:nvSpPr>
            <p:spPr>
              <a:xfrm flipH="1">
                <a:off x="502" y="1918"/>
                <a:ext cx="699" cy="851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8169" name="Oval 9"/>
              <p:cNvSpPr>
                <a:spLocks noChangeArrowheads="1"/>
              </p:cNvSpPr>
              <p:nvPr/>
            </p:nvSpPr>
            <p:spPr bwMode="auto">
              <a:xfrm>
                <a:off x="1387" y="2684"/>
                <a:ext cx="306" cy="29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8170" name="Oval 10"/>
              <p:cNvSpPr>
                <a:spLocks noChangeArrowheads="1"/>
              </p:cNvSpPr>
              <p:nvPr/>
            </p:nvSpPr>
            <p:spPr bwMode="auto">
              <a:xfrm>
                <a:off x="720" y="2174"/>
                <a:ext cx="306" cy="29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8171" name="Oval 11"/>
              <p:cNvSpPr>
                <a:spLocks noChangeArrowheads="1"/>
              </p:cNvSpPr>
              <p:nvPr/>
            </p:nvSpPr>
            <p:spPr bwMode="auto">
              <a:xfrm>
                <a:off x="283" y="2684"/>
                <a:ext cx="306" cy="29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8172" name="Oval 12"/>
              <p:cNvSpPr>
                <a:spLocks noChangeArrowheads="1"/>
              </p:cNvSpPr>
              <p:nvPr/>
            </p:nvSpPr>
            <p:spPr bwMode="auto">
              <a:xfrm>
                <a:off x="895" y="2684"/>
                <a:ext cx="306" cy="29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8173" name="Oval 13"/>
              <p:cNvSpPr>
                <a:spLocks noChangeArrowheads="1"/>
              </p:cNvSpPr>
              <p:nvPr/>
            </p:nvSpPr>
            <p:spPr bwMode="auto">
              <a:xfrm>
                <a:off x="1551" y="2174"/>
                <a:ext cx="306" cy="29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8174" name="Oval 14"/>
              <p:cNvSpPr>
                <a:spLocks noChangeArrowheads="1"/>
              </p:cNvSpPr>
              <p:nvPr/>
            </p:nvSpPr>
            <p:spPr bwMode="auto">
              <a:xfrm>
                <a:off x="1125" y="1706"/>
                <a:ext cx="306" cy="29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accent1"/>
                </a:solidFill>
                <a:round/>
              </a:ln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D555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7A5B00"/>
                      </a:outerShdw>
                    </a:cont>
                    <a:effect ref="fillLine"/>
                  </a:effectDag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503" name="Text Box 15"/>
              <p:cNvSpPr txBox="1"/>
              <p:nvPr/>
            </p:nvSpPr>
            <p:spPr>
              <a:xfrm>
                <a:off x="1039" y="1525"/>
                <a:ext cx="212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2355" tIns="46178" rIns="92355" bIns="46178" anchor="t" anchorCtr="0">
                <a:spAutoFit/>
              </a:bodyPr>
              <a:p>
                <a:pPr algn="ctr" defTabSz="923925"/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 b="1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04" name="Text Box 16"/>
              <p:cNvSpPr txBox="1"/>
              <p:nvPr/>
            </p:nvSpPr>
            <p:spPr>
              <a:xfrm>
                <a:off x="1825" y="2079"/>
                <a:ext cx="212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2355" tIns="46178" rIns="92355" bIns="46178" anchor="t" anchorCtr="0">
                <a:spAutoFit/>
              </a:bodyPr>
              <a:p>
                <a:pPr algn="ctr" defTabSz="923925"/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800" b="1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05" name="Text Box 17"/>
              <p:cNvSpPr txBox="1"/>
              <p:nvPr/>
            </p:nvSpPr>
            <p:spPr>
              <a:xfrm>
                <a:off x="1300" y="2503"/>
                <a:ext cx="212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2355" tIns="46178" rIns="92355" bIns="46178" anchor="t" anchorCtr="0">
                <a:spAutoFit/>
              </a:bodyPr>
              <a:p>
                <a:pPr algn="ctr" defTabSz="923925"/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800" b="1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06" name="Text Box 18"/>
              <p:cNvSpPr txBox="1"/>
              <p:nvPr/>
            </p:nvSpPr>
            <p:spPr>
              <a:xfrm>
                <a:off x="1072" y="2503"/>
                <a:ext cx="212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2355" tIns="46178" rIns="92355" bIns="46178" anchor="t" anchorCtr="0">
                <a:spAutoFit/>
              </a:bodyPr>
              <a:p>
                <a:pPr algn="ctr" defTabSz="923925"/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800" b="1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07" name="Text Box 19"/>
              <p:cNvSpPr txBox="1"/>
              <p:nvPr/>
            </p:nvSpPr>
            <p:spPr>
              <a:xfrm>
                <a:off x="208" y="2503"/>
                <a:ext cx="212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2355" tIns="46178" rIns="92355" bIns="46178" anchor="t" anchorCtr="0">
                <a:spAutoFit/>
              </a:bodyPr>
              <a:p>
                <a:pPr algn="ctr" defTabSz="923925"/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800" b="1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08" name="Text Box 20"/>
              <p:cNvSpPr txBox="1"/>
              <p:nvPr/>
            </p:nvSpPr>
            <p:spPr>
              <a:xfrm>
                <a:off x="590" y="2000"/>
                <a:ext cx="212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2355" tIns="46178" rIns="92355" bIns="46178" anchor="t" anchorCtr="0">
                <a:spAutoFit/>
              </a:bodyPr>
              <a:p>
                <a:pPr algn="ctr" defTabSz="923925"/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800" b="1">
                  <a:solidFill>
                    <a:schemeClr val="bg1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" name="AutoShape 23"/>
            <p:cNvSpPr/>
            <p:nvPr/>
          </p:nvSpPr>
          <p:spPr>
            <a:xfrm>
              <a:off x="7883" y="5841"/>
              <a:ext cx="1440" cy="713"/>
            </a:xfrm>
            <a:prstGeom prst="rightArrow">
              <a:avLst>
                <a:gd name="adj1" fmla="val 50000"/>
                <a:gd name="adj2" fmla="val 50516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defTabSz="923925"/>
              <a:endParaRPr lang="zh-CN" altLang="zh-CN" sz="2400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125285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堆调整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步：排除输出的结点，把剩下的结点做堆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调整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重复上述堆调整的步骤，直到二叉树只剩一个结点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752475" y="1988820"/>
            <a:ext cx="10516870" cy="2903220"/>
            <a:chOff x="1162" y="4074"/>
            <a:chExt cx="16562" cy="4572"/>
          </a:xfrm>
        </p:grpSpPr>
        <p:sp>
          <p:nvSpPr>
            <p:cNvPr id="8" name="文本框 7"/>
            <p:cNvSpPr txBox="1"/>
            <p:nvPr/>
          </p:nvSpPr>
          <p:spPr>
            <a:xfrm>
              <a:off x="5631" y="8008"/>
              <a:ext cx="6581" cy="639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Autofit/>
            </a:bodyPr>
            <a:p>
              <a:pPr marL="965200" lvl="1" indent="-508000"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排除</a:t>
              </a:r>
              <a:r>
                <a:rPr lang="en-US" altLang="zh-CN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49</a:t>
              </a: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，把剩下结点做</a:t>
              </a: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堆调整</a:t>
              </a:r>
              <a:endPara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endParaRPr>
            </a:p>
            <a:p>
              <a:pPr marL="965200" lvl="1" indent="-508000"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1162" y="4074"/>
              <a:ext cx="16563" cy="3867"/>
              <a:chOff x="1162" y="4074"/>
              <a:chExt cx="16563" cy="3867"/>
            </a:xfrm>
          </p:grpSpPr>
          <p:grpSp>
            <p:nvGrpSpPr>
              <p:cNvPr id="63493" name="Group 5"/>
              <p:cNvGrpSpPr/>
              <p:nvPr/>
            </p:nvGrpSpPr>
            <p:grpSpPr>
              <a:xfrm rot="0">
                <a:off x="1162" y="4223"/>
                <a:ext cx="4874" cy="3409"/>
                <a:chOff x="208" y="1525"/>
                <a:chExt cx="1829" cy="1457"/>
              </a:xfrm>
            </p:grpSpPr>
            <p:sp>
              <p:nvSpPr>
                <p:cNvPr id="63494" name="Line 6"/>
                <p:cNvSpPr/>
                <p:nvPr/>
              </p:nvSpPr>
              <p:spPr>
                <a:xfrm>
                  <a:off x="1332" y="1918"/>
                  <a:ext cx="350" cy="426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495" name="Line 7"/>
                <p:cNvSpPr/>
                <p:nvPr/>
              </p:nvSpPr>
              <p:spPr>
                <a:xfrm>
                  <a:off x="939" y="2429"/>
                  <a:ext cx="87" cy="255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496" name="Line 8"/>
                <p:cNvSpPr/>
                <p:nvPr/>
              </p:nvSpPr>
              <p:spPr>
                <a:xfrm flipH="1">
                  <a:off x="502" y="1918"/>
                  <a:ext cx="699" cy="851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88169" name="Oval 9"/>
                <p:cNvSpPr>
                  <a:spLocks noChangeArrowheads="1"/>
                </p:cNvSpPr>
                <p:nvPr/>
              </p:nvSpPr>
              <p:spPr bwMode="auto">
                <a:xfrm>
                  <a:off x="1387" y="2684"/>
                  <a:ext cx="306" cy="29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49</a:t>
                  </a:r>
                  <a:endPara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170" name="Oval 10"/>
                <p:cNvSpPr>
                  <a:spLocks noChangeArrowheads="1"/>
                </p:cNvSpPr>
                <p:nvPr/>
              </p:nvSpPr>
              <p:spPr bwMode="auto">
                <a:xfrm>
                  <a:off x="720" y="2174"/>
                  <a:ext cx="306" cy="29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25</a:t>
                  </a:r>
                  <a:endPara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171" name="Oval 11"/>
                <p:cNvSpPr>
                  <a:spLocks noChangeArrowheads="1"/>
                </p:cNvSpPr>
                <p:nvPr/>
              </p:nvSpPr>
              <p:spPr bwMode="auto">
                <a:xfrm>
                  <a:off x="283" y="2684"/>
                  <a:ext cx="306" cy="29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25*</a:t>
                  </a:r>
                  <a:endPara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172" name="Oval 12"/>
                <p:cNvSpPr>
                  <a:spLocks noChangeArrowheads="1"/>
                </p:cNvSpPr>
                <p:nvPr/>
              </p:nvSpPr>
              <p:spPr bwMode="auto">
                <a:xfrm>
                  <a:off x="895" y="2684"/>
                  <a:ext cx="306" cy="29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16</a:t>
                  </a:r>
                  <a:endPara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173" name="Oval 13"/>
                <p:cNvSpPr>
                  <a:spLocks noChangeArrowheads="1"/>
                </p:cNvSpPr>
                <p:nvPr/>
              </p:nvSpPr>
              <p:spPr bwMode="auto">
                <a:xfrm>
                  <a:off x="1551" y="2174"/>
                  <a:ext cx="306" cy="29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</a:t>
                  </a:r>
                  <a:endPara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174" name="Oval 14"/>
                <p:cNvSpPr>
                  <a:spLocks noChangeArrowheads="1"/>
                </p:cNvSpPr>
                <p:nvPr/>
              </p:nvSpPr>
              <p:spPr bwMode="auto">
                <a:xfrm>
                  <a:off x="1125" y="1706"/>
                  <a:ext cx="306" cy="29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08</a:t>
                  </a:r>
                  <a:endPara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503" name="Text Box 15"/>
                <p:cNvSpPr txBox="1"/>
                <p:nvPr/>
              </p:nvSpPr>
              <p:spPr>
                <a:xfrm>
                  <a:off x="1039" y="1525"/>
                  <a:ext cx="212" cy="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 b="1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04" name="Text Box 16"/>
                <p:cNvSpPr txBox="1"/>
                <p:nvPr/>
              </p:nvSpPr>
              <p:spPr>
                <a:xfrm>
                  <a:off x="1825" y="2079"/>
                  <a:ext cx="212" cy="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 b="1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05" name="Text Box 17"/>
                <p:cNvSpPr txBox="1"/>
                <p:nvPr/>
              </p:nvSpPr>
              <p:spPr>
                <a:xfrm>
                  <a:off x="1300" y="2503"/>
                  <a:ext cx="212" cy="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 b="1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06" name="Text Box 18"/>
                <p:cNvSpPr txBox="1"/>
                <p:nvPr/>
              </p:nvSpPr>
              <p:spPr>
                <a:xfrm>
                  <a:off x="1072" y="2503"/>
                  <a:ext cx="212" cy="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 b="1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07" name="Text Box 19"/>
                <p:cNvSpPr txBox="1"/>
                <p:nvPr/>
              </p:nvSpPr>
              <p:spPr>
                <a:xfrm>
                  <a:off x="208" y="2503"/>
                  <a:ext cx="212" cy="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 b="1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08" name="Text Box 20"/>
                <p:cNvSpPr txBox="1"/>
                <p:nvPr/>
              </p:nvSpPr>
              <p:spPr>
                <a:xfrm>
                  <a:off x="590" y="2000"/>
                  <a:ext cx="212" cy="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 b="1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512" name="Group 24"/>
              <p:cNvGrpSpPr/>
              <p:nvPr/>
            </p:nvGrpSpPr>
            <p:grpSpPr>
              <a:xfrm rot="0">
                <a:off x="7332" y="4074"/>
                <a:ext cx="4608" cy="3765"/>
                <a:chOff x="2208" y="1859"/>
                <a:chExt cx="2009" cy="1645"/>
              </a:xfrm>
            </p:grpSpPr>
            <p:sp>
              <p:nvSpPr>
                <p:cNvPr id="63513" name="Line 25"/>
                <p:cNvSpPr/>
                <p:nvPr/>
              </p:nvSpPr>
              <p:spPr>
                <a:xfrm>
                  <a:off x="3444" y="2304"/>
                  <a:ext cx="384" cy="480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14" name="Line 26"/>
                <p:cNvSpPr/>
                <p:nvPr/>
              </p:nvSpPr>
              <p:spPr>
                <a:xfrm>
                  <a:off x="3012" y="2880"/>
                  <a:ext cx="96" cy="288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15" name="Line 27"/>
                <p:cNvSpPr/>
                <p:nvPr/>
              </p:nvSpPr>
              <p:spPr>
                <a:xfrm flipH="1">
                  <a:off x="2532" y="2304"/>
                  <a:ext cx="768" cy="960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88188" name="Oval 28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49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189" name="Oval 29"/>
                <p:cNvSpPr>
                  <a:spLocks noChangeArrowheads="1"/>
                </p:cNvSpPr>
                <p:nvPr/>
              </p:nvSpPr>
              <p:spPr bwMode="auto">
                <a:xfrm>
                  <a:off x="2772" y="2592"/>
                  <a:ext cx="339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08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190" name="Oval 30"/>
                <p:cNvSpPr>
                  <a:spLocks noChangeArrowheads="1"/>
                </p:cNvSpPr>
                <p:nvPr/>
              </p:nvSpPr>
              <p:spPr bwMode="auto">
                <a:xfrm>
                  <a:off x="2292" y="3168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25*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191" name="Oval 31"/>
                <p:cNvSpPr>
                  <a:spLocks noChangeArrowheads="1"/>
                </p:cNvSpPr>
                <p:nvPr/>
              </p:nvSpPr>
              <p:spPr bwMode="auto">
                <a:xfrm>
                  <a:off x="2964" y="3168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16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192" name="Oval 32"/>
                <p:cNvSpPr>
                  <a:spLocks noChangeArrowheads="1"/>
                </p:cNvSpPr>
                <p:nvPr/>
              </p:nvSpPr>
              <p:spPr bwMode="auto">
                <a:xfrm>
                  <a:off x="3684" y="2592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193" name="Oval 33"/>
                <p:cNvSpPr>
                  <a:spLocks noChangeArrowheads="1"/>
                </p:cNvSpPr>
                <p:nvPr/>
              </p:nvSpPr>
              <p:spPr bwMode="auto">
                <a:xfrm>
                  <a:off x="3216" y="2064"/>
                  <a:ext cx="336" cy="3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25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522" name="Text Box 34"/>
                <p:cNvSpPr txBox="1"/>
                <p:nvPr/>
              </p:nvSpPr>
              <p:spPr>
                <a:xfrm>
                  <a:off x="3121" y="1859"/>
                  <a:ext cx="231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23" name="Text Box 35"/>
                <p:cNvSpPr txBox="1"/>
                <p:nvPr/>
              </p:nvSpPr>
              <p:spPr>
                <a:xfrm>
                  <a:off x="3986" y="2485"/>
                  <a:ext cx="231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24" name="Text Box 36"/>
                <p:cNvSpPr txBox="1"/>
                <p:nvPr/>
              </p:nvSpPr>
              <p:spPr>
                <a:xfrm>
                  <a:off x="3409" y="2964"/>
                  <a:ext cx="231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25" name="Text Box 37"/>
                <p:cNvSpPr txBox="1"/>
                <p:nvPr/>
              </p:nvSpPr>
              <p:spPr>
                <a:xfrm>
                  <a:off x="3155" y="2964"/>
                  <a:ext cx="231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26" name="Text Box 38"/>
                <p:cNvSpPr txBox="1"/>
                <p:nvPr/>
              </p:nvSpPr>
              <p:spPr>
                <a:xfrm>
                  <a:off x="2208" y="2964"/>
                  <a:ext cx="231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27" name="Text Box 39"/>
                <p:cNvSpPr txBox="1"/>
                <p:nvPr/>
              </p:nvSpPr>
              <p:spPr>
                <a:xfrm>
                  <a:off x="2629" y="2396"/>
                  <a:ext cx="231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28" name="Line 40"/>
                <p:cNvSpPr/>
                <p:nvPr/>
              </p:nvSpPr>
              <p:spPr>
                <a:xfrm flipV="1">
                  <a:off x="2496" y="2832"/>
                  <a:ext cx="240" cy="288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miter/>
                  <a:headEnd type="triangle" w="med" len="med"/>
                  <a:tailEnd type="triangle" w="med" len="med"/>
                </a:ln>
              </p:spPr>
            </p:sp>
          </p:grpSp>
          <p:grpSp>
            <p:nvGrpSpPr>
              <p:cNvPr id="63531" name="Group 43"/>
              <p:cNvGrpSpPr/>
              <p:nvPr/>
            </p:nvGrpSpPr>
            <p:grpSpPr>
              <a:xfrm rot="0">
                <a:off x="13287" y="4303"/>
                <a:ext cx="4438" cy="3638"/>
                <a:chOff x="3888" y="1956"/>
                <a:chExt cx="2018" cy="1644"/>
              </a:xfrm>
            </p:grpSpPr>
            <p:sp>
              <p:nvSpPr>
                <p:cNvPr id="63532" name="Line 44"/>
                <p:cNvSpPr/>
                <p:nvPr/>
              </p:nvSpPr>
              <p:spPr>
                <a:xfrm>
                  <a:off x="5124" y="2400"/>
                  <a:ext cx="384" cy="480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33" name="Line 45"/>
                <p:cNvSpPr/>
                <p:nvPr/>
              </p:nvSpPr>
              <p:spPr>
                <a:xfrm>
                  <a:off x="4692" y="2976"/>
                  <a:ext cx="96" cy="288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34" name="Line 46"/>
                <p:cNvSpPr/>
                <p:nvPr/>
              </p:nvSpPr>
              <p:spPr>
                <a:xfrm flipH="1">
                  <a:off x="4212" y="2400"/>
                  <a:ext cx="768" cy="960"/>
                </a:xfrm>
                <a:prstGeom prst="line">
                  <a:avLst/>
                </a:prstGeom>
                <a:ln w="28575" cap="flat" cmpd="sng">
                  <a:solidFill>
                    <a:srgbClr val="0066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88207" name="Oval 47"/>
                <p:cNvSpPr>
                  <a:spLocks noChangeArrowheads="1"/>
                </p:cNvSpPr>
                <p:nvPr/>
              </p:nvSpPr>
              <p:spPr bwMode="auto">
                <a:xfrm>
                  <a:off x="5184" y="3264"/>
                  <a:ext cx="337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49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208" name="Oval 48"/>
                <p:cNvSpPr>
                  <a:spLocks noChangeArrowheads="1"/>
                </p:cNvSpPr>
                <p:nvPr/>
              </p:nvSpPr>
              <p:spPr bwMode="auto">
                <a:xfrm>
                  <a:off x="4452" y="2688"/>
                  <a:ext cx="338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25*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209" name="Oval 49"/>
                <p:cNvSpPr>
                  <a:spLocks noChangeArrowheads="1"/>
                </p:cNvSpPr>
                <p:nvPr/>
              </p:nvSpPr>
              <p:spPr bwMode="auto">
                <a:xfrm>
                  <a:off x="3972" y="3264"/>
                  <a:ext cx="335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08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210" name="Oval 50"/>
                <p:cNvSpPr>
                  <a:spLocks noChangeArrowheads="1"/>
                </p:cNvSpPr>
                <p:nvPr/>
              </p:nvSpPr>
              <p:spPr bwMode="auto">
                <a:xfrm>
                  <a:off x="4644" y="3264"/>
                  <a:ext cx="337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16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211" name="Oval 51"/>
                <p:cNvSpPr>
                  <a:spLocks noChangeArrowheads="1"/>
                </p:cNvSpPr>
                <p:nvPr/>
              </p:nvSpPr>
              <p:spPr bwMode="auto">
                <a:xfrm>
                  <a:off x="5364" y="2688"/>
                  <a:ext cx="340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21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8212" name="Oval 52"/>
                <p:cNvSpPr>
                  <a:spLocks noChangeArrowheads="1"/>
                </p:cNvSpPr>
                <p:nvPr/>
              </p:nvSpPr>
              <p:spPr bwMode="auto">
                <a:xfrm>
                  <a:off x="4896" y="2161"/>
                  <a:ext cx="333" cy="3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lIns="92355" tIns="46178" rIns="92355" bIns="46178" anchor="ctr"/>
                <a:p>
                  <a:pPr marL="0" marR="0" lvl="0" indent="0" algn="ctr" defTabSz="9239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25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Dag name="">
                      <a:cont type="tree" name="">
                        <a:effect ref="fillLine"/>
                        <a:outerShdw dist="38100" dir="13500000" algn="br">
                          <a:srgbClr val="FFD555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7A5B00"/>
                        </a:outerShdw>
                      </a:cont>
                      <a:effect ref="fillLine"/>
                    </a:effectDag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541" name="Text Box 53"/>
                <p:cNvSpPr txBox="1"/>
                <p:nvPr/>
              </p:nvSpPr>
              <p:spPr>
                <a:xfrm>
                  <a:off x="4800" y="1956"/>
                  <a:ext cx="241" cy="3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42" name="Text Box 54"/>
                <p:cNvSpPr txBox="1"/>
                <p:nvPr/>
              </p:nvSpPr>
              <p:spPr>
                <a:xfrm>
                  <a:off x="5665" y="2581"/>
                  <a:ext cx="241" cy="3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43" name="Text Box 55"/>
                <p:cNvSpPr txBox="1"/>
                <p:nvPr/>
              </p:nvSpPr>
              <p:spPr>
                <a:xfrm>
                  <a:off x="5088" y="3059"/>
                  <a:ext cx="241" cy="3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44" name="Text Box 56"/>
                <p:cNvSpPr txBox="1"/>
                <p:nvPr/>
              </p:nvSpPr>
              <p:spPr>
                <a:xfrm>
                  <a:off x="4835" y="3059"/>
                  <a:ext cx="241" cy="3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45" name="Text Box 57"/>
                <p:cNvSpPr txBox="1"/>
                <p:nvPr/>
              </p:nvSpPr>
              <p:spPr>
                <a:xfrm>
                  <a:off x="3888" y="3059"/>
                  <a:ext cx="241" cy="3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46" name="Text Box 58"/>
                <p:cNvSpPr txBox="1"/>
                <p:nvPr/>
              </p:nvSpPr>
              <p:spPr>
                <a:xfrm>
                  <a:off x="4307" y="2493"/>
                  <a:ext cx="241" cy="3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355" tIns="46178" rIns="92355" bIns="46178" anchor="t" anchorCtr="0">
                  <a:spAutoFit/>
                </a:bodyPr>
                <a:p>
                  <a:pPr algn="ctr" defTabSz="923925"/>
                  <a:r>
                    <a:rPr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>
                    <a:solidFill>
                      <a:schemeClr val="bg1"/>
                    </a:solidFill>
                    <a:effectDag name="">
                      <a:effect ref="fillLine"/>
                      <a:cont type="tree" name="">
                        <a:effect ref="fillLine"/>
                        <a:outerShdw dist="38100" dir="13500000" algn="br">
                          <a:srgbClr val="FFFFFF"/>
                        </a:outerShdw>
                      </a:cont>
                      <a:cont type="tree" name="">
                        <a:effect ref="fillLine"/>
                        <a:outerShdw dist="38100" dir="2700000" algn="tl">
                          <a:srgbClr val="999999"/>
                        </a:outerShdw>
                      </a:cont>
                    </a:effectDag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3" name="AutoShape 23"/>
              <p:cNvSpPr/>
              <p:nvPr/>
            </p:nvSpPr>
            <p:spPr>
              <a:xfrm>
                <a:off x="6198" y="5853"/>
                <a:ext cx="1440" cy="713"/>
              </a:xfrm>
              <a:prstGeom prst="rightArrow">
                <a:avLst>
                  <a:gd name="adj1" fmla="val 50000"/>
                  <a:gd name="adj2" fmla="val 50516"/>
                </a:avLst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27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defTabSz="923925"/>
                <a:endParaRPr lang="zh-CN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AutoShape 23"/>
              <p:cNvSpPr/>
              <p:nvPr/>
            </p:nvSpPr>
            <p:spPr>
              <a:xfrm>
                <a:off x="12321" y="5752"/>
                <a:ext cx="1440" cy="713"/>
              </a:xfrm>
              <a:prstGeom prst="rightArrow">
                <a:avLst>
                  <a:gd name="adj1" fmla="val 50000"/>
                  <a:gd name="adj2" fmla="val 50516"/>
                </a:avLst>
              </a:prstGeom>
              <a:gradFill rotWithShape="0">
                <a:gsLst>
                  <a:gs pos="0">
                    <a:srgbClr val="0000FF"/>
                  </a:gs>
                  <a:gs pos="100000">
                    <a:srgbClr val="000076"/>
                  </a:gs>
                </a:gsLst>
                <a:lin ang="27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defTabSz="923925"/>
                <a:endParaRPr lang="zh-CN" altLang="zh-CN" sz="2400" dirty="0">
                  <a:latin typeface="Tahoma" panose="020B060403050404020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125285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堆排序算法流程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965200" lvl="1" indent="-508000" eaLnBrk="1" hangingPunct="1"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将初始序列从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至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按顺序创建一个完全二叉树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965200" lvl="1" indent="-508000" eaLnBrk="1" hangingPunct="1"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将完全二叉树调整为堆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965200" lvl="1" indent="-508000" eaLnBrk="1" hangingPunct="1"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最后结点与根结点交换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965200" lvl="1" indent="-508000" eaLnBrk="1" hangingPunct="1"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排除掉最后结点，重复步骤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，直到剩下一个结点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125285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实际上堆排序过程是在数组中进行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的</a:t>
            </a:r>
            <a:endParaRPr lang="zh-CN" altLang="en-US" sz="233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基于数组的堆排序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2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已知待序的一组记录的初始排列为：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21,25,49, 25</a:t>
            </a:r>
            <a:r>
              <a:rPr lang="en-US" altLang="zh-CN" sz="2400" baseline="30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*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,16,08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建堆序列：</a:t>
            </a:r>
            <a:r>
              <a:rPr lang="en-US" altLang="zh-CN" b="0" dirty="0">
                <a:latin typeface="黑体" panose="02010609060101010101" pitchFamily="2" charset="-122"/>
                <a:ea typeface="黑体" panose="02010609060101010101" pitchFamily="2" charset="-122"/>
              </a:rPr>
              <a:t>49 25 21 25* 16 08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交换结点后序列：</a:t>
            </a:r>
            <a:r>
              <a:rPr lang="en-US" altLang="zh-CN" b="0" dirty="0">
                <a:latin typeface="黑体" panose="02010609060101010101" pitchFamily="2" charset="-122"/>
                <a:ea typeface="黑体" panose="02010609060101010101" pitchFamily="2" charset="-122"/>
              </a:rPr>
              <a:t>08 25 21 25* 16 49</a:t>
            </a: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02410" y="3306445"/>
            <a:ext cx="2744470" cy="3129280"/>
            <a:chOff x="3415" y="4841"/>
            <a:chExt cx="4322" cy="4928"/>
          </a:xfrm>
        </p:grpSpPr>
        <p:sp>
          <p:nvSpPr>
            <p:cNvPr id="65545" name="Line 9"/>
            <p:cNvSpPr/>
            <p:nvPr/>
          </p:nvSpPr>
          <p:spPr>
            <a:xfrm flipH="1">
              <a:off x="6532" y="6514"/>
              <a:ext cx="297" cy="584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46" name="Line 10"/>
            <p:cNvSpPr/>
            <p:nvPr/>
          </p:nvSpPr>
          <p:spPr>
            <a:xfrm>
              <a:off x="5146" y="6514"/>
              <a:ext cx="198" cy="50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47" name="Line 11"/>
            <p:cNvSpPr/>
            <p:nvPr/>
          </p:nvSpPr>
          <p:spPr>
            <a:xfrm>
              <a:off x="6235" y="5513"/>
              <a:ext cx="792" cy="834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48" name="Line 12"/>
            <p:cNvSpPr/>
            <p:nvPr/>
          </p:nvSpPr>
          <p:spPr>
            <a:xfrm flipH="1">
              <a:off x="4157" y="5513"/>
              <a:ext cx="1583" cy="1667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3293" name="Oval 13"/>
            <p:cNvSpPr>
              <a:spLocks noChangeArrowheads="1"/>
            </p:cNvSpPr>
            <p:nvPr/>
          </p:nvSpPr>
          <p:spPr bwMode="auto">
            <a:xfrm>
              <a:off x="5641" y="5095"/>
              <a:ext cx="693" cy="5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3294" name="Oval 14"/>
            <p:cNvSpPr>
              <a:spLocks noChangeArrowheads="1"/>
            </p:cNvSpPr>
            <p:nvPr/>
          </p:nvSpPr>
          <p:spPr bwMode="auto">
            <a:xfrm>
              <a:off x="4651" y="6013"/>
              <a:ext cx="693" cy="5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3295" name="Oval 15"/>
            <p:cNvSpPr>
              <a:spLocks noChangeArrowheads="1"/>
            </p:cNvSpPr>
            <p:nvPr/>
          </p:nvSpPr>
          <p:spPr bwMode="auto">
            <a:xfrm>
              <a:off x="3662" y="7014"/>
              <a:ext cx="693" cy="5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3296" name="Oval 16"/>
            <p:cNvSpPr>
              <a:spLocks noChangeArrowheads="1"/>
            </p:cNvSpPr>
            <p:nvPr/>
          </p:nvSpPr>
          <p:spPr bwMode="auto">
            <a:xfrm>
              <a:off x="6629" y="6013"/>
              <a:ext cx="695" cy="5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3297" name="Oval 17"/>
            <p:cNvSpPr>
              <a:spLocks noChangeArrowheads="1"/>
            </p:cNvSpPr>
            <p:nvPr/>
          </p:nvSpPr>
          <p:spPr bwMode="auto">
            <a:xfrm>
              <a:off x="5047" y="7014"/>
              <a:ext cx="693" cy="5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3298" name="Oval 18"/>
            <p:cNvSpPr>
              <a:spLocks noChangeArrowheads="1"/>
            </p:cNvSpPr>
            <p:nvPr/>
          </p:nvSpPr>
          <p:spPr bwMode="auto">
            <a:xfrm>
              <a:off x="6138" y="7014"/>
              <a:ext cx="693" cy="5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555" name="Text Box 19"/>
            <p:cNvSpPr txBox="1"/>
            <p:nvPr/>
          </p:nvSpPr>
          <p:spPr>
            <a:xfrm>
              <a:off x="5369" y="4841"/>
              <a:ext cx="491" cy="6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56" name="Text Box 20"/>
            <p:cNvSpPr txBox="1"/>
            <p:nvPr/>
          </p:nvSpPr>
          <p:spPr>
            <a:xfrm>
              <a:off x="4480" y="5657"/>
              <a:ext cx="491" cy="6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57" name="Text Box 21"/>
            <p:cNvSpPr txBox="1"/>
            <p:nvPr/>
          </p:nvSpPr>
          <p:spPr>
            <a:xfrm>
              <a:off x="7247" y="5828"/>
              <a:ext cx="491" cy="6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58" name="Text Box 22"/>
            <p:cNvSpPr txBox="1"/>
            <p:nvPr/>
          </p:nvSpPr>
          <p:spPr>
            <a:xfrm>
              <a:off x="3565" y="6670"/>
              <a:ext cx="491" cy="6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59" name="Text Box 23"/>
            <p:cNvSpPr txBox="1"/>
            <p:nvPr/>
          </p:nvSpPr>
          <p:spPr>
            <a:xfrm>
              <a:off x="5344" y="6673"/>
              <a:ext cx="491" cy="6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60" name="Text Box 24"/>
            <p:cNvSpPr txBox="1"/>
            <p:nvPr/>
          </p:nvSpPr>
          <p:spPr>
            <a:xfrm>
              <a:off x="6062" y="6673"/>
              <a:ext cx="491" cy="6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318" name="Rectangle 38" descr="永恒"/>
            <p:cNvSpPr>
              <a:spLocks noChangeArrowheads="1"/>
            </p:cNvSpPr>
            <p:nvPr/>
          </p:nvSpPr>
          <p:spPr bwMode="auto">
            <a:xfrm>
              <a:off x="3415" y="8262"/>
              <a:ext cx="4255" cy="585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    25   21  25*  16  08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575" name="Line 39"/>
            <p:cNvSpPr/>
            <p:nvPr/>
          </p:nvSpPr>
          <p:spPr>
            <a:xfrm>
              <a:off x="4157" y="8264"/>
              <a:ext cx="0" cy="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76" name="Line 40"/>
            <p:cNvSpPr/>
            <p:nvPr/>
          </p:nvSpPr>
          <p:spPr>
            <a:xfrm>
              <a:off x="4849" y="8264"/>
              <a:ext cx="0" cy="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77" name="Line 41"/>
            <p:cNvSpPr/>
            <p:nvPr/>
          </p:nvSpPr>
          <p:spPr>
            <a:xfrm>
              <a:off x="5542" y="8264"/>
              <a:ext cx="0" cy="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78" name="Line 42"/>
            <p:cNvSpPr/>
            <p:nvPr/>
          </p:nvSpPr>
          <p:spPr>
            <a:xfrm>
              <a:off x="6334" y="8264"/>
              <a:ext cx="0" cy="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79" name="Line 43"/>
            <p:cNvSpPr/>
            <p:nvPr/>
          </p:nvSpPr>
          <p:spPr>
            <a:xfrm>
              <a:off x="7027" y="8264"/>
              <a:ext cx="0" cy="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3331" name="Text Box 51"/>
            <p:cNvSpPr txBox="1">
              <a:spLocks noChangeArrowheads="1"/>
            </p:cNvSpPr>
            <p:nvPr/>
          </p:nvSpPr>
          <p:spPr bwMode="auto">
            <a:xfrm>
              <a:off x="4260" y="9141"/>
              <a:ext cx="2301" cy="6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defTabSz="923925"/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初始最大堆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15865" y="2965450"/>
            <a:ext cx="4641215" cy="3588385"/>
            <a:chOff x="4767" y="3051"/>
            <a:chExt cx="7309" cy="5651"/>
          </a:xfrm>
        </p:grpSpPr>
        <p:sp>
          <p:nvSpPr>
            <p:cNvPr id="7" name="Line 5"/>
            <p:cNvSpPr/>
            <p:nvPr/>
          </p:nvSpPr>
          <p:spPr>
            <a:xfrm flipH="1">
              <a:off x="10789" y="4927"/>
              <a:ext cx="297" cy="584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" name="Line 6"/>
            <p:cNvSpPr/>
            <p:nvPr/>
          </p:nvSpPr>
          <p:spPr>
            <a:xfrm>
              <a:off x="10295" y="3926"/>
              <a:ext cx="792" cy="834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" name="Line 7"/>
            <p:cNvSpPr/>
            <p:nvPr/>
          </p:nvSpPr>
          <p:spPr>
            <a:xfrm>
              <a:off x="9404" y="4927"/>
              <a:ext cx="198" cy="50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" name="Line 8"/>
            <p:cNvSpPr/>
            <p:nvPr/>
          </p:nvSpPr>
          <p:spPr>
            <a:xfrm flipH="1">
              <a:off x="8414" y="3926"/>
              <a:ext cx="1583" cy="1667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" name="Oval 26"/>
            <p:cNvSpPr>
              <a:spLocks noChangeArrowheads="1"/>
            </p:cNvSpPr>
            <p:nvPr/>
          </p:nvSpPr>
          <p:spPr bwMode="auto">
            <a:xfrm>
              <a:off x="9800" y="3508"/>
              <a:ext cx="693" cy="585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6350">
              <a:solidFill>
                <a:srgbClr val="00FFFF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27"/>
            <p:cNvSpPr>
              <a:spLocks noChangeArrowheads="1"/>
            </p:cNvSpPr>
            <p:nvPr/>
          </p:nvSpPr>
          <p:spPr bwMode="auto">
            <a:xfrm>
              <a:off x="8911" y="4426"/>
              <a:ext cx="693" cy="5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28"/>
            <p:cNvSpPr>
              <a:spLocks noChangeArrowheads="1"/>
            </p:cNvSpPr>
            <p:nvPr/>
          </p:nvSpPr>
          <p:spPr bwMode="auto">
            <a:xfrm>
              <a:off x="7920" y="5427"/>
              <a:ext cx="693" cy="5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Oval 29"/>
            <p:cNvSpPr>
              <a:spLocks noChangeArrowheads="1"/>
            </p:cNvSpPr>
            <p:nvPr/>
          </p:nvSpPr>
          <p:spPr bwMode="auto">
            <a:xfrm>
              <a:off x="9305" y="5427"/>
              <a:ext cx="693" cy="5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10791" y="4426"/>
              <a:ext cx="693" cy="58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Oval 31"/>
            <p:cNvSpPr>
              <a:spLocks noChangeArrowheads="1"/>
            </p:cNvSpPr>
            <p:nvPr/>
          </p:nvSpPr>
          <p:spPr bwMode="auto">
            <a:xfrm>
              <a:off x="10394" y="5427"/>
              <a:ext cx="693" cy="585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6350">
              <a:solidFill>
                <a:srgbClr val="00FFFF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Text Box 32"/>
            <p:cNvSpPr txBox="1"/>
            <p:nvPr/>
          </p:nvSpPr>
          <p:spPr>
            <a:xfrm>
              <a:off x="9604" y="3239"/>
              <a:ext cx="491" cy="6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33"/>
            <p:cNvSpPr txBox="1"/>
            <p:nvPr/>
          </p:nvSpPr>
          <p:spPr>
            <a:xfrm>
              <a:off x="11383" y="4321"/>
              <a:ext cx="491" cy="6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34"/>
            <p:cNvSpPr txBox="1"/>
            <p:nvPr/>
          </p:nvSpPr>
          <p:spPr>
            <a:xfrm>
              <a:off x="10198" y="5156"/>
              <a:ext cx="491" cy="6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35"/>
            <p:cNvSpPr txBox="1"/>
            <p:nvPr/>
          </p:nvSpPr>
          <p:spPr>
            <a:xfrm>
              <a:off x="9678" y="5156"/>
              <a:ext cx="491" cy="6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36"/>
            <p:cNvSpPr txBox="1"/>
            <p:nvPr/>
          </p:nvSpPr>
          <p:spPr>
            <a:xfrm>
              <a:off x="7724" y="5156"/>
              <a:ext cx="491" cy="6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37"/>
            <p:cNvSpPr txBox="1"/>
            <p:nvPr/>
          </p:nvSpPr>
          <p:spPr>
            <a:xfrm>
              <a:off x="8588" y="4171"/>
              <a:ext cx="491" cy="6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44" descr="永恒"/>
            <p:cNvSpPr>
              <a:spLocks noChangeArrowheads="1"/>
            </p:cNvSpPr>
            <p:nvPr/>
          </p:nvSpPr>
          <p:spPr bwMode="auto">
            <a:xfrm>
              <a:off x="7724" y="6675"/>
              <a:ext cx="4255" cy="585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92355" tIns="46178" rIns="92355" bIns="46178" anchor="ctr"/>
            <a:p>
              <a:pPr marL="0" marR="0" lvl="0" indent="0" algn="l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   25   21   25*  16  49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45"/>
            <p:cNvSpPr/>
            <p:nvPr/>
          </p:nvSpPr>
          <p:spPr>
            <a:xfrm>
              <a:off x="8414" y="6677"/>
              <a:ext cx="0" cy="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" name="Line 46"/>
            <p:cNvSpPr/>
            <p:nvPr/>
          </p:nvSpPr>
          <p:spPr>
            <a:xfrm>
              <a:off x="9107" y="6677"/>
              <a:ext cx="0" cy="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" name="Line 47"/>
            <p:cNvSpPr/>
            <p:nvPr/>
          </p:nvSpPr>
          <p:spPr>
            <a:xfrm>
              <a:off x="9800" y="6677"/>
              <a:ext cx="0" cy="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Line 48"/>
            <p:cNvSpPr/>
            <p:nvPr/>
          </p:nvSpPr>
          <p:spPr>
            <a:xfrm>
              <a:off x="10592" y="6677"/>
              <a:ext cx="0" cy="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Line 49"/>
            <p:cNvSpPr/>
            <p:nvPr/>
          </p:nvSpPr>
          <p:spPr>
            <a:xfrm>
              <a:off x="11284" y="6677"/>
              <a:ext cx="0" cy="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7623" y="7589"/>
              <a:ext cx="4004" cy="11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defTabSz="923925"/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交换 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1</a:t>
              </a:r>
              <a:r>
                <a:rPr lang="en-US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 </a:t>
              </a: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号与 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6 </a:t>
              </a: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号记录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,</a:t>
              </a:r>
              <a:endParaRPr lang="en-US" altLang="zh-CN" sz="20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/>
              </a:endParaRPr>
            </a:p>
            <a:p>
              <a:pPr defTabSz="923925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6</a:t>
              </a: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号记录就位</a:t>
              </a:r>
              <a:endParaRPr lang="zh-CN" altLang="en-US" sz="2000" b="1" dirty="0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30" name="Freeform 52"/>
            <p:cNvSpPr/>
            <p:nvPr/>
          </p:nvSpPr>
          <p:spPr>
            <a:xfrm>
              <a:off x="7375" y="3051"/>
              <a:ext cx="4701" cy="3321"/>
            </a:xfrm>
            <a:custGeom>
              <a:avLst/>
              <a:gdLst/>
              <a:ahLst/>
              <a:cxnLst>
                <a:cxn ang="0">
                  <a:pos x="936" y="216"/>
                </a:cxn>
                <a:cxn ang="0">
                  <a:pos x="168" y="1176"/>
                </a:cxn>
                <a:cxn ang="0">
                  <a:pos x="168" y="1752"/>
                </a:cxn>
                <a:cxn ang="0">
                  <a:pos x="1176" y="1848"/>
                </a:cxn>
                <a:cxn ang="0">
                  <a:pos x="1416" y="1368"/>
                </a:cxn>
                <a:cxn ang="0">
                  <a:pos x="1656" y="1272"/>
                </a:cxn>
                <a:cxn ang="0">
                  <a:pos x="1992" y="1272"/>
                </a:cxn>
                <a:cxn ang="0">
                  <a:pos x="2184" y="1032"/>
                </a:cxn>
                <a:cxn ang="0">
                  <a:pos x="2184" y="744"/>
                </a:cxn>
                <a:cxn ang="0">
                  <a:pos x="1608" y="120"/>
                </a:cxn>
                <a:cxn ang="0">
                  <a:pos x="1224" y="24"/>
                </a:cxn>
                <a:cxn ang="0">
                  <a:pos x="936" y="216"/>
                </a:cxn>
              </a:cxnLst>
              <a:pathLst>
                <a:path w="2280" h="1912">
                  <a:moveTo>
                    <a:pt x="936" y="216"/>
                  </a:moveTo>
                  <a:cubicBezTo>
                    <a:pt x="760" y="408"/>
                    <a:pt x="296" y="920"/>
                    <a:pt x="168" y="1176"/>
                  </a:cubicBezTo>
                  <a:cubicBezTo>
                    <a:pt x="40" y="1432"/>
                    <a:pt x="0" y="1640"/>
                    <a:pt x="168" y="1752"/>
                  </a:cubicBezTo>
                  <a:cubicBezTo>
                    <a:pt x="336" y="1864"/>
                    <a:pt x="968" y="1912"/>
                    <a:pt x="1176" y="1848"/>
                  </a:cubicBezTo>
                  <a:cubicBezTo>
                    <a:pt x="1384" y="1784"/>
                    <a:pt x="1336" y="1464"/>
                    <a:pt x="1416" y="1368"/>
                  </a:cubicBezTo>
                  <a:cubicBezTo>
                    <a:pt x="1496" y="1272"/>
                    <a:pt x="1560" y="1288"/>
                    <a:pt x="1656" y="1272"/>
                  </a:cubicBezTo>
                  <a:cubicBezTo>
                    <a:pt x="1752" y="1256"/>
                    <a:pt x="1904" y="1312"/>
                    <a:pt x="1992" y="1272"/>
                  </a:cubicBezTo>
                  <a:cubicBezTo>
                    <a:pt x="2080" y="1232"/>
                    <a:pt x="2152" y="1120"/>
                    <a:pt x="2184" y="1032"/>
                  </a:cubicBezTo>
                  <a:cubicBezTo>
                    <a:pt x="2216" y="944"/>
                    <a:pt x="2280" y="896"/>
                    <a:pt x="2184" y="744"/>
                  </a:cubicBezTo>
                  <a:cubicBezTo>
                    <a:pt x="2088" y="592"/>
                    <a:pt x="1768" y="240"/>
                    <a:pt x="1608" y="120"/>
                  </a:cubicBezTo>
                  <a:cubicBezTo>
                    <a:pt x="1448" y="0"/>
                    <a:pt x="1336" y="8"/>
                    <a:pt x="1224" y="24"/>
                  </a:cubicBezTo>
                  <a:cubicBezTo>
                    <a:pt x="1112" y="40"/>
                    <a:pt x="1112" y="24"/>
                    <a:pt x="936" y="21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AutoShape 53"/>
            <p:cNvSpPr/>
            <p:nvPr/>
          </p:nvSpPr>
          <p:spPr>
            <a:xfrm>
              <a:off x="4767" y="5142"/>
              <a:ext cx="1188" cy="500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AutoShape 53"/>
          <p:cNvSpPr/>
          <p:nvPr/>
        </p:nvSpPr>
        <p:spPr>
          <a:xfrm>
            <a:off x="10416540" y="4332605"/>
            <a:ext cx="754380" cy="3175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125285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基于数组的堆排序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第一趟排序（堆调整并交换结点）</a:t>
            </a: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后序列为：</a:t>
            </a:r>
            <a:r>
              <a:rPr lang="en-US" altLang="zh-CN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16 25* 21 08 25 49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63" name="Group 4"/>
          <p:cNvGrpSpPr/>
          <p:nvPr/>
        </p:nvGrpSpPr>
        <p:grpSpPr>
          <a:xfrm>
            <a:off x="1561465" y="1988185"/>
            <a:ext cx="8153400" cy="4183243"/>
            <a:chOff x="48" y="648"/>
            <a:chExt cx="5664" cy="3203"/>
          </a:xfrm>
        </p:grpSpPr>
        <p:sp>
          <p:nvSpPr>
            <p:cNvPr id="64" name="Line 5"/>
            <p:cNvSpPr/>
            <p:nvPr/>
          </p:nvSpPr>
          <p:spPr>
            <a:xfrm flipH="1">
              <a:off x="4500" y="1728"/>
              <a:ext cx="144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" name="Line 6"/>
            <p:cNvSpPr/>
            <p:nvPr/>
          </p:nvSpPr>
          <p:spPr>
            <a:xfrm>
              <a:off x="4260" y="1152"/>
              <a:ext cx="384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" name="Line 7"/>
            <p:cNvSpPr/>
            <p:nvPr/>
          </p:nvSpPr>
          <p:spPr>
            <a:xfrm>
              <a:off x="3828" y="1728"/>
              <a:ext cx="96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" name="Line 8"/>
            <p:cNvSpPr/>
            <p:nvPr/>
          </p:nvSpPr>
          <p:spPr>
            <a:xfrm flipH="1">
              <a:off x="3348" y="1152"/>
              <a:ext cx="768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" name="Line 9"/>
            <p:cNvSpPr/>
            <p:nvPr/>
          </p:nvSpPr>
          <p:spPr>
            <a:xfrm flipH="1">
              <a:off x="1968" y="1728"/>
              <a:ext cx="144" cy="336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" name="Line 10"/>
            <p:cNvSpPr/>
            <p:nvPr/>
          </p:nvSpPr>
          <p:spPr>
            <a:xfrm>
              <a:off x="1296" y="1728"/>
              <a:ext cx="96" cy="288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" name="Line 11"/>
            <p:cNvSpPr/>
            <p:nvPr/>
          </p:nvSpPr>
          <p:spPr>
            <a:xfrm>
              <a:off x="1824" y="1152"/>
              <a:ext cx="384" cy="48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" name="Line 12"/>
            <p:cNvSpPr/>
            <p:nvPr/>
          </p:nvSpPr>
          <p:spPr>
            <a:xfrm flipH="1">
              <a:off x="816" y="1152"/>
              <a:ext cx="768" cy="96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1536" y="912"/>
              <a:ext cx="336" cy="33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1056" y="1441"/>
              <a:ext cx="336" cy="3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576" y="2015"/>
              <a:ext cx="335" cy="33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2017" y="1441"/>
              <a:ext cx="335" cy="3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auto">
            <a:xfrm>
              <a:off x="1248" y="2015"/>
              <a:ext cx="336" cy="33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Oval 18"/>
            <p:cNvSpPr>
              <a:spLocks noChangeArrowheads="1"/>
            </p:cNvSpPr>
            <p:nvPr/>
          </p:nvSpPr>
          <p:spPr bwMode="auto">
            <a:xfrm>
              <a:off x="1776" y="2015"/>
              <a:ext cx="336" cy="33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Text Box 19"/>
            <p:cNvSpPr txBox="1"/>
            <p:nvPr/>
          </p:nvSpPr>
          <p:spPr>
            <a:xfrm>
              <a:off x="1404" y="721"/>
              <a:ext cx="234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Text Box 20"/>
            <p:cNvSpPr txBox="1"/>
            <p:nvPr/>
          </p:nvSpPr>
          <p:spPr>
            <a:xfrm>
              <a:off x="973" y="1193"/>
              <a:ext cx="234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Text Box 21"/>
            <p:cNvSpPr txBox="1"/>
            <p:nvPr/>
          </p:nvSpPr>
          <p:spPr>
            <a:xfrm>
              <a:off x="2316" y="1287"/>
              <a:ext cx="234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22"/>
            <p:cNvSpPr txBox="1"/>
            <p:nvPr/>
          </p:nvSpPr>
          <p:spPr>
            <a:xfrm>
              <a:off x="528" y="1775"/>
              <a:ext cx="234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Text Box 23"/>
            <p:cNvSpPr txBox="1"/>
            <p:nvPr/>
          </p:nvSpPr>
          <p:spPr>
            <a:xfrm>
              <a:off x="1391" y="1775"/>
              <a:ext cx="234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 Box 24"/>
            <p:cNvSpPr txBox="1"/>
            <p:nvPr/>
          </p:nvSpPr>
          <p:spPr>
            <a:xfrm>
              <a:off x="1740" y="1775"/>
              <a:ext cx="234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AutoShape 25"/>
            <p:cNvSpPr/>
            <p:nvPr/>
          </p:nvSpPr>
          <p:spPr>
            <a:xfrm>
              <a:off x="2688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Oval 26"/>
            <p:cNvSpPr>
              <a:spLocks noChangeArrowheads="1"/>
            </p:cNvSpPr>
            <p:nvPr/>
          </p:nvSpPr>
          <p:spPr bwMode="auto">
            <a:xfrm>
              <a:off x="4020" y="912"/>
              <a:ext cx="335" cy="337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00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FFFF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FF"/>
                    </a:outerShdw>
                  </a:cont>
                  <a:cont type="tree" name="">
                    <a:effect ref="fillLine"/>
                    <a:outerShdw dist="38100" dir="2700000" algn="tl">
                      <a:srgbClr val="009999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Oval 27"/>
            <p:cNvSpPr>
              <a:spLocks noChangeArrowheads="1"/>
            </p:cNvSpPr>
            <p:nvPr/>
          </p:nvSpPr>
          <p:spPr bwMode="auto">
            <a:xfrm>
              <a:off x="3588" y="1441"/>
              <a:ext cx="336" cy="3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Oval 28"/>
            <p:cNvSpPr>
              <a:spLocks noChangeArrowheads="1"/>
            </p:cNvSpPr>
            <p:nvPr/>
          </p:nvSpPr>
          <p:spPr bwMode="auto">
            <a:xfrm>
              <a:off x="3108" y="2015"/>
              <a:ext cx="335" cy="33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Oval 29"/>
            <p:cNvSpPr>
              <a:spLocks noChangeArrowheads="1"/>
            </p:cNvSpPr>
            <p:nvPr/>
          </p:nvSpPr>
          <p:spPr bwMode="auto">
            <a:xfrm>
              <a:off x="3780" y="2015"/>
              <a:ext cx="336" cy="337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00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FFFF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FF"/>
                    </a:outerShdw>
                  </a:cont>
                  <a:cont type="tree" name="">
                    <a:effect ref="fillLine"/>
                    <a:outerShdw dist="38100" dir="2700000" algn="tl">
                      <a:srgbClr val="009999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Oval 30"/>
            <p:cNvSpPr>
              <a:spLocks noChangeArrowheads="1"/>
            </p:cNvSpPr>
            <p:nvPr/>
          </p:nvSpPr>
          <p:spPr bwMode="auto">
            <a:xfrm>
              <a:off x="4500" y="1441"/>
              <a:ext cx="336" cy="3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Oval 31"/>
            <p:cNvSpPr>
              <a:spLocks noChangeArrowheads="1"/>
            </p:cNvSpPr>
            <p:nvPr/>
          </p:nvSpPr>
          <p:spPr bwMode="auto">
            <a:xfrm>
              <a:off x="4308" y="2015"/>
              <a:ext cx="336" cy="33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lstStyle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Text Box 32"/>
            <p:cNvSpPr txBox="1"/>
            <p:nvPr/>
          </p:nvSpPr>
          <p:spPr>
            <a:xfrm>
              <a:off x="3935" y="712"/>
              <a:ext cx="234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" name="Text Box 33"/>
            <p:cNvSpPr txBox="1"/>
            <p:nvPr/>
          </p:nvSpPr>
          <p:spPr>
            <a:xfrm>
              <a:off x="4801" y="1332"/>
              <a:ext cx="234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Text Box 34"/>
            <p:cNvSpPr txBox="1"/>
            <p:nvPr/>
          </p:nvSpPr>
          <p:spPr>
            <a:xfrm>
              <a:off x="4223" y="1815"/>
              <a:ext cx="234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" name="Text Box 35"/>
            <p:cNvSpPr txBox="1"/>
            <p:nvPr/>
          </p:nvSpPr>
          <p:spPr>
            <a:xfrm>
              <a:off x="3972" y="1815"/>
              <a:ext cx="234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" name="Text Box 36"/>
            <p:cNvSpPr txBox="1"/>
            <p:nvPr/>
          </p:nvSpPr>
          <p:spPr>
            <a:xfrm>
              <a:off x="3024" y="1815"/>
              <a:ext cx="234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Text Box 37"/>
            <p:cNvSpPr txBox="1"/>
            <p:nvPr/>
          </p:nvSpPr>
          <p:spPr>
            <a:xfrm>
              <a:off x="3444" y="1247"/>
              <a:ext cx="234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" name="Rectangle 38" descr="永恒"/>
            <p:cNvSpPr>
              <a:spLocks noChangeArrowheads="1"/>
            </p:cNvSpPr>
            <p:nvPr/>
          </p:nvSpPr>
          <p:spPr bwMode="auto">
            <a:xfrm>
              <a:off x="432" y="2736"/>
              <a:ext cx="2064" cy="334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92355" tIns="46178" rIns="92355" bIns="46178" anchor="ctr"/>
            <a:lstStyle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  25* 21  08  16  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Line 39"/>
            <p:cNvSpPr/>
            <p:nvPr/>
          </p:nvSpPr>
          <p:spPr>
            <a:xfrm>
              <a:off x="768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" name="Line 40"/>
            <p:cNvSpPr/>
            <p:nvPr/>
          </p:nvSpPr>
          <p:spPr>
            <a:xfrm>
              <a:off x="1152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" name="Line 41"/>
            <p:cNvSpPr/>
            <p:nvPr/>
          </p:nvSpPr>
          <p:spPr>
            <a:xfrm>
              <a:off x="1488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" name="Line 42"/>
            <p:cNvSpPr/>
            <p:nvPr/>
          </p:nvSpPr>
          <p:spPr>
            <a:xfrm>
              <a:off x="1824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" name="Line 43"/>
            <p:cNvSpPr/>
            <p:nvPr/>
          </p:nvSpPr>
          <p:spPr>
            <a:xfrm>
              <a:off x="2160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" name="Rectangle 44" descr="永恒"/>
            <p:cNvSpPr>
              <a:spLocks noChangeArrowheads="1"/>
            </p:cNvSpPr>
            <p:nvPr/>
          </p:nvSpPr>
          <p:spPr bwMode="auto">
            <a:xfrm>
              <a:off x="3216" y="2736"/>
              <a:ext cx="2061" cy="334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92355" tIns="46178" rIns="92355" bIns="46178" anchor="ctr"/>
            <a:lstStyle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  25* 21  08  25  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Line 45"/>
            <p:cNvSpPr/>
            <p:nvPr/>
          </p:nvSpPr>
          <p:spPr>
            <a:xfrm>
              <a:off x="3552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" name="Line 46"/>
            <p:cNvSpPr/>
            <p:nvPr/>
          </p:nvSpPr>
          <p:spPr>
            <a:xfrm>
              <a:off x="3936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" name="Line 47"/>
            <p:cNvSpPr/>
            <p:nvPr/>
          </p:nvSpPr>
          <p:spPr>
            <a:xfrm>
              <a:off x="4272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" name="Line 48"/>
            <p:cNvSpPr/>
            <p:nvPr/>
          </p:nvSpPr>
          <p:spPr>
            <a:xfrm>
              <a:off x="4608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" name="Line 49"/>
            <p:cNvSpPr/>
            <p:nvPr/>
          </p:nvSpPr>
          <p:spPr>
            <a:xfrm>
              <a:off x="4944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3168" y="3216"/>
              <a:ext cx="2040" cy="6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defTabSz="923925"/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交换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1</a:t>
              </a: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号与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5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号记录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,</a:t>
              </a:r>
              <a:endParaRPr lang="en-US" altLang="zh-CN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/>
              </a:endParaRPr>
            </a:p>
            <a:p>
              <a:pPr defTabSz="923925"/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5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号记录就位</a:t>
              </a:r>
              <a:endParaRPr lang="zh-CN" altLang="en-US" sz="2400" b="1" dirty="0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110" name="Text Box 51"/>
            <p:cNvSpPr txBox="1">
              <a:spLocks noChangeArrowheads="1"/>
            </p:cNvSpPr>
            <p:nvPr/>
          </p:nvSpPr>
          <p:spPr bwMode="auto">
            <a:xfrm>
              <a:off x="528" y="3205"/>
              <a:ext cx="1880" cy="6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defTabSz="923925"/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从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1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号到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5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 重新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/>
              </a:endParaRPr>
            </a:p>
            <a:p>
              <a:pPr defTabSz="923925"/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调整为最大堆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111" name="Freeform 52"/>
            <p:cNvSpPr/>
            <p:nvPr/>
          </p:nvSpPr>
          <p:spPr>
            <a:xfrm>
              <a:off x="312" y="648"/>
              <a:ext cx="2280" cy="1912"/>
            </a:xfrm>
            <a:custGeom>
              <a:avLst/>
              <a:gdLst/>
              <a:ahLst/>
              <a:cxnLst>
                <a:cxn ang="0">
                  <a:pos x="936" y="216"/>
                </a:cxn>
                <a:cxn ang="0">
                  <a:pos x="168" y="1176"/>
                </a:cxn>
                <a:cxn ang="0">
                  <a:pos x="168" y="1752"/>
                </a:cxn>
                <a:cxn ang="0">
                  <a:pos x="1176" y="1848"/>
                </a:cxn>
                <a:cxn ang="0">
                  <a:pos x="1416" y="1368"/>
                </a:cxn>
                <a:cxn ang="0">
                  <a:pos x="1656" y="1272"/>
                </a:cxn>
                <a:cxn ang="0">
                  <a:pos x="1992" y="1272"/>
                </a:cxn>
                <a:cxn ang="0">
                  <a:pos x="2184" y="1032"/>
                </a:cxn>
                <a:cxn ang="0">
                  <a:pos x="2184" y="744"/>
                </a:cxn>
                <a:cxn ang="0">
                  <a:pos x="1608" y="120"/>
                </a:cxn>
                <a:cxn ang="0">
                  <a:pos x="1224" y="24"/>
                </a:cxn>
                <a:cxn ang="0">
                  <a:pos x="936" y="216"/>
                </a:cxn>
              </a:cxnLst>
              <a:pathLst>
                <a:path w="2280" h="1912">
                  <a:moveTo>
                    <a:pt x="936" y="216"/>
                  </a:moveTo>
                  <a:cubicBezTo>
                    <a:pt x="760" y="408"/>
                    <a:pt x="296" y="920"/>
                    <a:pt x="168" y="1176"/>
                  </a:cubicBezTo>
                  <a:cubicBezTo>
                    <a:pt x="40" y="1432"/>
                    <a:pt x="0" y="1640"/>
                    <a:pt x="168" y="1752"/>
                  </a:cubicBezTo>
                  <a:cubicBezTo>
                    <a:pt x="336" y="1864"/>
                    <a:pt x="968" y="1912"/>
                    <a:pt x="1176" y="1848"/>
                  </a:cubicBezTo>
                  <a:cubicBezTo>
                    <a:pt x="1384" y="1784"/>
                    <a:pt x="1336" y="1464"/>
                    <a:pt x="1416" y="1368"/>
                  </a:cubicBezTo>
                  <a:cubicBezTo>
                    <a:pt x="1496" y="1272"/>
                    <a:pt x="1560" y="1288"/>
                    <a:pt x="1656" y="1272"/>
                  </a:cubicBezTo>
                  <a:cubicBezTo>
                    <a:pt x="1752" y="1256"/>
                    <a:pt x="1904" y="1312"/>
                    <a:pt x="1992" y="1272"/>
                  </a:cubicBezTo>
                  <a:cubicBezTo>
                    <a:pt x="2080" y="1232"/>
                    <a:pt x="2152" y="1120"/>
                    <a:pt x="2184" y="1032"/>
                  </a:cubicBezTo>
                  <a:cubicBezTo>
                    <a:pt x="2216" y="944"/>
                    <a:pt x="2280" y="896"/>
                    <a:pt x="2184" y="744"/>
                  </a:cubicBezTo>
                  <a:cubicBezTo>
                    <a:pt x="2088" y="592"/>
                    <a:pt x="1768" y="240"/>
                    <a:pt x="1608" y="120"/>
                  </a:cubicBezTo>
                  <a:cubicBezTo>
                    <a:pt x="1448" y="0"/>
                    <a:pt x="1336" y="8"/>
                    <a:pt x="1224" y="24"/>
                  </a:cubicBezTo>
                  <a:cubicBezTo>
                    <a:pt x="1112" y="40"/>
                    <a:pt x="1112" y="24"/>
                    <a:pt x="936" y="21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2" name="AutoShape 53"/>
            <p:cNvSpPr/>
            <p:nvPr/>
          </p:nvSpPr>
          <p:spPr>
            <a:xfrm>
              <a:off x="48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Line 54"/>
            <p:cNvSpPr/>
            <p:nvPr/>
          </p:nvSpPr>
          <p:spPr>
            <a:xfrm flipV="1">
              <a:off x="816" y="1728"/>
              <a:ext cx="192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14" name="Line 55"/>
            <p:cNvSpPr/>
            <p:nvPr/>
          </p:nvSpPr>
          <p:spPr>
            <a:xfrm flipV="1">
              <a:off x="1296" y="1152"/>
              <a:ext cx="192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15" name="Line 56"/>
            <p:cNvSpPr/>
            <p:nvPr/>
          </p:nvSpPr>
          <p:spPr>
            <a:xfrm flipH="1">
              <a:off x="1200" y="1104"/>
              <a:ext cx="192" cy="24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16" name="Line 57"/>
            <p:cNvSpPr/>
            <p:nvPr/>
          </p:nvSpPr>
          <p:spPr>
            <a:xfrm flipH="1">
              <a:off x="768" y="1680"/>
              <a:ext cx="192" cy="24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17" name="Freeform 58"/>
            <p:cNvSpPr/>
            <p:nvPr/>
          </p:nvSpPr>
          <p:spPr>
            <a:xfrm>
              <a:off x="3040" y="672"/>
              <a:ext cx="2144" cy="1848"/>
            </a:xfrm>
            <a:custGeom>
              <a:avLst/>
              <a:gdLst/>
              <a:ahLst/>
              <a:cxnLst>
                <a:cxn ang="0">
                  <a:pos x="896" y="192"/>
                </a:cxn>
                <a:cxn ang="0">
                  <a:pos x="128" y="1200"/>
                </a:cxn>
                <a:cxn ang="0">
                  <a:pos x="128" y="1680"/>
                </a:cxn>
                <a:cxn ang="0">
                  <a:pos x="464" y="1824"/>
                </a:cxn>
                <a:cxn ang="0">
                  <a:pos x="704" y="1536"/>
                </a:cxn>
                <a:cxn ang="0">
                  <a:pos x="800" y="1344"/>
                </a:cxn>
                <a:cxn ang="0">
                  <a:pos x="848" y="1296"/>
                </a:cxn>
                <a:cxn ang="0">
                  <a:pos x="896" y="1248"/>
                </a:cxn>
                <a:cxn ang="0">
                  <a:pos x="992" y="1200"/>
                </a:cxn>
                <a:cxn ang="0">
                  <a:pos x="1280" y="1152"/>
                </a:cxn>
                <a:cxn ang="0">
                  <a:pos x="1712" y="1248"/>
                </a:cxn>
                <a:cxn ang="0">
                  <a:pos x="2000" y="1200"/>
                </a:cxn>
                <a:cxn ang="0">
                  <a:pos x="2144" y="864"/>
                </a:cxn>
                <a:cxn ang="0">
                  <a:pos x="2000" y="480"/>
                </a:cxn>
                <a:cxn ang="0">
                  <a:pos x="1472" y="96"/>
                </a:cxn>
                <a:cxn ang="0">
                  <a:pos x="1088" y="48"/>
                </a:cxn>
                <a:cxn ang="0">
                  <a:pos x="896" y="192"/>
                </a:cxn>
              </a:cxnLst>
              <a:pathLst>
                <a:path w="2144" h="1848">
                  <a:moveTo>
                    <a:pt x="896" y="192"/>
                  </a:moveTo>
                  <a:cubicBezTo>
                    <a:pt x="736" y="384"/>
                    <a:pt x="256" y="952"/>
                    <a:pt x="128" y="1200"/>
                  </a:cubicBezTo>
                  <a:cubicBezTo>
                    <a:pt x="0" y="1448"/>
                    <a:pt x="72" y="1576"/>
                    <a:pt x="128" y="1680"/>
                  </a:cubicBezTo>
                  <a:cubicBezTo>
                    <a:pt x="184" y="1784"/>
                    <a:pt x="368" y="1848"/>
                    <a:pt x="464" y="1824"/>
                  </a:cubicBezTo>
                  <a:cubicBezTo>
                    <a:pt x="560" y="1800"/>
                    <a:pt x="648" y="1616"/>
                    <a:pt x="704" y="1536"/>
                  </a:cubicBezTo>
                  <a:cubicBezTo>
                    <a:pt x="760" y="1456"/>
                    <a:pt x="776" y="1384"/>
                    <a:pt x="800" y="1344"/>
                  </a:cubicBezTo>
                  <a:cubicBezTo>
                    <a:pt x="824" y="1304"/>
                    <a:pt x="832" y="1312"/>
                    <a:pt x="848" y="1296"/>
                  </a:cubicBezTo>
                  <a:cubicBezTo>
                    <a:pt x="864" y="1280"/>
                    <a:pt x="872" y="1264"/>
                    <a:pt x="896" y="1248"/>
                  </a:cubicBezTo>
                  <a:cubicBezTo>
                    <a:pt x="920" y="1232"/>
                    <a:pt x="928" y="1216"/>
                    <a:pt x="992" y="1200"/>
                  </a:cubicBezTo>
                  <a:cubicBezTo>
                    <a:pt x="1056" y="1184"/>
                    <a:pt x="1160" y="1144"/>
                    <a:pt x="1280" y="1152"/>
                  </a:cubicBezTo>
                  <a:cubicBezTo>
                    <a:pt x="1400" y="1160"/>
                    <a:pt x="1592" y="1240"/>
                    <a:pt x="1712" y="1248"/>
                  </a:cubicBezTo>
                  <a:cubicBezTo>
                    <a:pt x="1832" y="1256"/>
                    <a:pt x="1928" y="1264"/>
                    <a:pt x="2000" y="1200"/>
                  </a:cubicBezTo>
                  <a:cubicBezTo>
                    <a:pt x="2072" y="1136"/>
                    <a:pt x="2144" y="984"/>
                    <a:pt x="2144" y="864"/>
                  </a:cubicBezTo>
                  <a:cubicBezTo>
                    <a:pt x="2144" y="744"/>
                    <a:pt x="2112" y="608"/>
                    <a:pt x="2000" y="480"/>
                  </a:cubicBezTo>
                  <a:cubicBezTo>
                    <a:pt x="1888" y="352"/>
                    <a:pt x="1624" y="168"/>
                    <a:pt x="1472" y="96"/>
                  </a:cubicBezTo>
                  <a:cubicBezTo>
                    <a:pt x="1320" y="24"/>
                    <a:pt x="1184" y="32"/>
                    <a:pt x="1088" y="48"/>
                  </a:cubicBezTo>
                  <a:cubicBezTo>
                    <a:pt x="992" y="64"/>
                    <a:pt x="1056" y="0"/>
                    <a:pt x="896" y="19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8" name="AutoShape 59"/>
            <p:cNvSpPr>
              <a:spLocks noChangeArrowheads="1"/>
            </p:cNvSpPr>
            <p:nvPr/>
          </p:nvSpPr>
          <p:spPr bwMode="auto">
            <a:xfrm>
              <a:off x="5136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根据排序思想来划分，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内部排序算法分为五类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插入排序：直接插入排序、希尔排序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交换排序：冒泡排序、快速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排序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选择排序：简单选择排序、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堆排序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归并排序：两路归并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排序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基数排序：</a:t>
            </a:r>
            <a:r>
              <a:rPr lang="en-US" altLang="zh-CN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k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进制位数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排序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10.1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概述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125285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基于数组的堆排序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第二趟排序（堆调整并交换</a:t>
            </a: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结点）后序列为：</a:t>
            </a:r>
            <a:r>
              <a:rPr lang="en-US" altLang="zh-CN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08 16 21 25* 25 49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67588" name="Group 4"/>
          <p:cNvGrpSpPr/>
          <p:nvPr/>
        </p:nvGrpSpPr>
        <p:grpSpPr>
          <a:xfrm>
            <a:off x="2064068" y="1988503"/>
            <a:ext cx="7543800" cy="4238654"/>
            <a:chOff x="96" y="648"/>
            <a:chExt cx="5568" cy="3192"/>
          </a:xfrm>
        </p:grpSpPr>
        <p:sp>
          <p:nvSpPr>
            <p:cNvPr id="67589" name="Line 5"/>
            <p:cNvSpPr/>
            <p:nvPr/>
          </p:nvSpPr>
          <p:spPr>
            <a:xfrm flipH="1">
              <a:off x="4456" y="1728"/>
              <a:ext cx="144" cy="336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90" name="Line 6"/>
            <p:cNvSpPr/>
            <p:nvPr/>
          </p:nvSpPr>
          <p:spPr>
            <a:xfrm>
              <a:off x="4216" y="1152"/>
              <a:ext cx="384" cy="48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91" name="Line 7"/>
            <p:cNvSpPr/>
            <p:nvPr/>
          </p:nvSpPr>
          <p:spPr>
            <a:xfrm>
              <a:off x="3784" y="1728"/>
              <a:ext cx="96" cy="288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92" name="Line 8"/>
            <p:cNvSpPr/>
            <p:nvPr/>
          </p:nvSpPr>
          <p:spPr>
            <a:xfrm flipH="1">
              <a:off x="3304" y="1152"/>
              <a:ext cx="768" cy="96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93" name="Line 9"/>
            <p:cNvSpPr/>
            <p:nvPr/>
          </p:nvSpPr>
          <p:spPr>
            <a:xfrm flipH="1">
              <a:off x="1968" y="1728"/>
              <a:ext cx="144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94" name="Line 10"/>
            <p:cNvSpPr/>
            <p:nvPr/>
          </p:nvSpPr>
          <p:spPr>
            <a:xfrm>
              <a:off x="1296" y="1728"/>
              <a:ext cx="96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95" name="Line 11"/>
            <p:cNvSpPr/>
            <p:nvPr/>
          </p:nvSpPr>
          <p:spPr>
            <a:xfrm>
              <a:off x="1824" y="1152"/>
              <a:ext cx="384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96" name="Line 12"/>
            <p:cNvSpPr/>
            <p:nvPr/>
          </p:nvSpPr>
          <p:spPr>
            <a:xfrm flipH="1">
              <a:off x="816" y="1152"/>
              <a:ext cx="768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5341" name="Oval 13"/>
            <p:cNvSpPr>
              <a:spLocks noChangeArrowheads="1"/>
            </p:cNvSpPr>
            <p:nvPr/>
          </p:nvSpPr>
          <p:spPr bwMode="auto">
            <a:xfrm>
              <a:off x="153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5342" name="Oval 14"/>
            <p:cNvSpPr>
              <a:spLocks noChangeArrowheads="1"/>
            </p:cNvSpPr>
            <p:nvPr/>
          </p:nvSpPr>
          <p:spPr bwMode="auto">
            <a:xfrm>
              <a:off x="1056" y="1439"/>
              <a:ext cx="336" cy="33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5343" name="Oval 15"/>
            <p:cNvSpPr>
              <a:spLocks noChangeArrowheads="1"/>
            </p:cNvSpPr>
            <p:nvPr/>
          </p:nvSpPr>
          <p:spPr bwMode="auto">
            <a:xfrm>
              <a:off x="576" y="2016"/>
              <a:ext cx="335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5344" name="Oval 16"/>
            <p:cNvSpPr>
              <a:spLocks noChangeArrowheads="1"/>
            </p:cNvSpPr>
            <p:nvPr/>
          </p:nvSpPr>
          <p:spPr bwMode="auto">
            <a:xfrm>
              <a:off x="2016" y="1439"/>
              <a:ext cx="335" cy="33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5345" name="Oval 17"/>
            <p:cNvSpPr>
              <a:spLocks noChangeArrowheads="1"/>
            </p:cNvSpPr>
            <p:nvPr/>
          </p:nvSpPr>
          <p:spPr bwMode="auto">
            <a:xfrm>
              <a:off x="1248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5346" name="Oval 18"/>
            <p:cNvSpPr>
              <a:spLocks noChangeArrowheads="1"/>
            </p:cNvSpPr>
            <p:nvPr/>
          </p:nvSpPr>
          <p:spPr bwMode="auto">
            <a:xfrm>
              <a:off x="1776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03" name="Text Box 19"/>
            <p:cNvSpPr txBox="1"/>
            <p:nvPr/>
          </p:nvSpPr>
          <p:spPr>
            <a:xfrm>
              <a:off x="1404" y="719"/>
              <a:ext cx="248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04" name="Text Box 20"/>
            <p:cNvSpPr txBox="1"/>
            <p:nvPr/>
          </p:nvSpPr>
          <p:spPr>
            <a:xfrm>
              <a:off x="971" y="1192"/>
              <a:ext cx="248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05" name="Text Box 21"/>
            <p:cNvSpPr txBox="1"/>
            <p:nvPr/>
          </p:nvSpPr>
          <p:spPr>
            <a:xfrm>
              <a:off x="2316" y="1286"/>
              <a:ext cx="248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06" name="Text Box 22"/>
            <p:cNvSpPr txBox="1"/>
            <p:nvPr/>
          </p:nvSpPr>
          <p:spPr>
            <a:xfrm>
              <a:off x="528" y="1774"/>
              <a:ext cx="248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07" name="Text Box 23"/>
            <p:cNvSpPr txBox="1"/>
            <p:nvPr/>
          </p:nvSpPr>
          <p:spPr>
            <a:xfrm>
              <a:off x="1391" y="1774"/>
              <a:ext cx="248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08" name="Text Box 24"/>
            <p:cNvSpPr txBox="1"/>
            <p:nvPr/>
          </p:nvSpPr>
          <p:spPr>
            <a:xfrm>
              <a:off x="1739" y="1774"/>
              <a:ext cx="248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09" name="AutoShape 25"/>
            <p:cNvSpPr/>
            <p:nvPr/>
          </p:nvSpPr>
          <p:spPr>
            <a:xfrm>
              <a:off x="2592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5354" name="Oval 26"/>
            <p:cNvSpPr>
              <a:spLocks noChangeArrowheads="1"/>
            </p:cNvSpPr>
            <p:nvPr/>
          </p:nvSpPr>
          <p:spPr bwMode="auto">
            <a:xfrm>
              <a:off x="397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FFFF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5355" name="Oval 27"/>
            <p:cNvSpPr>
              <a:spLocks noChangeArrowheads="1"/>
            </p:cNvSpPr>
            <p:nvPr/>
          </p:nvSpPr>
          <p:spPr bwMode="auto">
            <a:xfrm>
              <a:off x="3544" y="1439"/>
              <a:ext cx="335" cy="33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5356" name="Oval 28"/>
            <p:cNvSpPr>
              <a:spLocks noChangeArrowheads="1"/>
            </p:cNvSpPr>
            <p:nvPr/>
          </p:nvSpPr>
          <p:spPr bwMode="auto">
            <a:xfrm>
              <a:off x="306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FFFF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5357" name="Oval 29"/>
            <p:cNvSpPr>
              <a:spLocks noChangeArrowheads="1"/>
            </p:cNvSpPr>
            <p:nvPr/>
          </p:nvSpPr>
          <p:spPr bwMode="auto">
            <a:xfrm>
              <a:off x="3737" y="2016"/>
              <a:ext cx="335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5358" name="Oval 30"/>
            <p:cNvSpPr>
              <a:spLocks noChangeArrowheads="1"/>
            </p:cNvSpPr>
            <p:nvPr/>
          </p:nvSpPr>
          <p:spPr bwMode="auto">
            <a:xfrm>
              <a:off x="4456" y="1439"/>
              <a:ext cx="336" cy="33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5359" name="Oval 31"/>
            <p:cNvSpPr>
              <a:spLocks noChangeArrowheads="1"/>
            </p:cNvSpPr>
            <p:nvPr/>
          </p:nvSpPr>
          <p:spPr bwMode="auto">
            <a:xfrm>
              <a:off x="4264" y="201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16" name="Text Box 32"/>
            <p:cNvSpPr txBox="1"/>
            <p:nvPr/>
          </p:nvSpPr>
          <p:spPr>
            <a:xfrm>
              <a:off x="3892" y="711"/>
              <a:ext cx="248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17" name="Text Box 33"/>
            <p:cNvSpPr txBox="1"/>
            <p:nvPr/>
          </p:nvSpPr>
          <p:spPr>
            <a:xfrm>
              <a:off x="4755" y="1335"/>
              <a:ext cx="248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18" name="Text Box 34"/>
            <p:cNvSpPr txBox="1"/>
            <p:nvPr/>
          </p:nvSpPr>
          <p:spPr>
            <a:xfrm>
              <a:off x="4179" y="1814"/>
              <a:ext cx="248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19" name="Text Box 35"/>
            <p:cNvSpPr txBox="1"/>
            <p:nvPr/>
          </p:nvSpPr>
          <p:spPr>
            <a:xfrm>
              <a:off x="3928" y="1814"/>
              <a:ext cx="248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20" name="Text Box 36"/>
            <p:cNvSpPr txBox="1"/>
            <p:nvPr/>
          </p:nvSpPr>
          <p:spPr>
            <a:xfrm>
              <a:off x="2980" y="1814"/>
              <a:ext cx="248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21" name="Text Box 37"/>
            <p:cNvSpPr txBox="1"/>
            <p:nvPr/>
          </p:nvSpPr>
          <p:spPr>
            <a:xfrm>
              <a:off x="3400" y="1246"/>
              <a:ext cx="248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5366" name="Rectangle 38" descr="永恒"/>
            <p:cNvSpPr>
              <a:spLocks noChangeArrowheads="1"/>
            </p:cNvSpPr>
            <p:nvPr/>
          </p:nvSpPr>
          <p:spPr bwMode="auto">
            <a:xfrm>
              <a:off x="432" y="2737"/>
              <a:ext cx="2062" cy="336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25* 16  21  08  25  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23" name="Line 39"/>
            <p:cNvSpPr/>
            <p:nvPr/>
          </p:nvSpPr>
          <p:spPr>
            <a:xfrm>
              <a:off x="816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24" name="Line 40"/>
            <p:cNvSpPr/>
            <p:nvPr/>
          </p:nvSpPr>
          <p:spPr>
            <a:xfrm>
              <a:off x="1152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25" name="Line 41"/>
            <p:cNvSpPr/>
            <p:nvPr/>
          </p:nvSpPr>
          <p:spPr>
            <a:xfrm>
              <a:off x="1488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26" name="Line 42"/>
            <p:cNvSpPr/>
            <p:nvPr/>
          </p:nvSpPr>
          <p:spPr>
            <a:xfrm>
              <a:off x="1824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27" name="Line 43"/>
            <p:cNvSpPr/>
            <p:nvPr/>
          </p:nvSpPr>
          <p:spPr>
            <a:xfrm>
              <a:off x="2160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5372" name="Rectangle 44" descr="永恒"/>
            <p:cNvSpPr>
              <a:spLocks noChangeArrowheads="1"/>
            </p:cNvSpPr>
            <p:nvPr/>
          </p:nvSpPr>
          <p:spPr bwMode="auto">
            <a:xfrm>
              <a:off x="3030" y="2737"/>
              <a:ext cx="2065" cy="336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  16  21  25* 25  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29" name="Line 45"/>
            <p:cNvSpPr/>
            <p:nvPr/>
          </p:nvSpPr>
          <p:spPr>
            <a:xfrm>
              <a:off x="3366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30" name="Line 46"/>
            <p:cNvSpPr/>
            <p:nvPr/>
          </p:nvSpPr>
          <p:spPr>
            <a:xfrm>
              <a:off x="3702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31" name="Line 47"/>
            <p:cNvSpPr/>
            <p:nvPr/>
          </p:nvSpPr>
          <p:spPr>
            <a:xfrm>
              <a:off x="4038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32" name="Line 48"/>
            <p:cNvSpPr/>
            <p:nvPr/>
          </p:nvSpPr>
          <p:spPr>
            <a:xfrm>
              <a:off x="4422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33" name="Line 49"/>
            <p:cNvSpPr/>
            <p:nvPr/>
          </p:nvSpPr>
          <p:spPr>
            <a:xfrm>
              <a:off x="4758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5378" name="Text Box 50"/>
            <p:cNvSpPr txBox="1">
              <a:spLocks noChangeArrowheads="1"/>
            </p:cNvSpPr>
            <p:nvPr/>
          </p:nvSpPr>
          <p:spPr bwMode="auto">
            <a:xfrm>
              <a:off x="2982" y="3215"/>
              <a:ext cx="2223" cy="6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defTabSz="923925"/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交换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1</a:t>
              </a: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号与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4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号记录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,</a:t>
              </a:r>
              <a:endParaRPr lang="en-US" altLang="zh-CN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/>
              </a:endParaRPr>
            </a:p>
            <a:p>
              <a:pPr defTabSz="923925"/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4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号记录就位</a:t>
              </a:r>
              <a:endParaRPr lang="zh-CN" altLang="en-US" sz="2400" b="1" dirty="0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995379" name="Text Box 51"/>
            <p:cNvSpPr txBox="1">
              <a:spLocks noChangeArrowheads="1"/>
            </p:cNvSpPr>
            <p:nvPr/>
          </p:nvSpPr>
          <p:spPr bwMode="auto">
            <a:xfrm>
              <a:off x="528" y="3208"/>
              <a:ext cx="1998" cy="6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defTabSz="923925"/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从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1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号到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4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 重新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/>
              </a:endParaRPr>
            </a:p>
            <a:p>
              <a:pPr defTabSz="923925"/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调整为最大堆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67636" name="AutoShape 52"/>
            <p:cNvSpPr/>
            <p:nvPr/>
          </p:nvSpPr>
          <p:spPr>
            <a:xfrm>
              <a:off x="96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7" name="Line 53"/>
            <p:cNvSpPr/>
            <p:nvPr/>
          </p:nvSpPr>
          <p:spPr>
            <a:xfrm flipV="1">
              <a:off x="1296" y="1152"/>
              <a:ext cx="192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67638" name="Line 54"/>
            <p:cNvSpPr/>
            <p:nvPr/>
          </p:nvSpPr>
          <p:spPr>
            <a:xfrm flipH="1">
              <a:off x="1200" y="1104"/>
              <a:ext cx="192" cy="24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67639" name="Freeform 55"/>
            <p:cNvSpPr/>
            <p:nvPr/>
          </p:nvSpPr>
          <p:spPr>
            <a:xfrm>
              <a:off x="384" y="672"/>
              <a:ext cx="2144" cy="1848"/>
            </a:xfrm>
            <a:custGeom>
              <a:avLst/>
              <a:gdLst/>
              <a:ahLst/>
              <a:cxnLst>
                <a:cxn ang="0">
                  <a:pos x="896" y="192"/>
                </a:cxn>
                <a:cxn ang="0">
                  <a:pos x="128" y="1200"/>
                </a:cxn>
                <a:cxn ang="0">
                  <a:pos x="128" y="1680"/>
                </a:cxn>
                <a:cxn ang="0">
                  <a:pos x="464" y="1824"/>
                </a:cxn>
                <a:cxn ang="0">
                  <a:pos x="704" y="1536"/>
                </a:cxn>
                <a:cxn ang="0">
                  <a:pos x="800" y="1344"/>
                </a:cxn>
                <a:cxn ang="0">
                  <a:pos x="848" y="1296"/>
                </a:cxn>
                <a:cxn ang="0">
                  <a:pos x="896" y="1248"/>
                </a:cxn>
                <a:cxn ang="0">
                  <a:pos x="992" y="1200"/>
                </a:cxn>
                <a:cxn ang="0">
                  <a:pos x="1280" y="1152"/>
                </a:cxn>
                <a:cxn ang="0">
                  <a:pos x="1712" y="1248"/>
                </a:cxn>
                <a:cxn ang="0">
                  <a:pos x="2000" y="1200"/>
                </a:cxn>
                <a:cxn ang="0">
                  <a:pos x="2144" y="864"/>
                </a:cxn>
                <a:cxn ang="0">
                  <a:pos x="2000" y="480"/>
                </a:cxn>
                <a:cxn ang="0">
                  <a:pos x="1472" y="96"/>
                </a:cxn>
                <a:cxn ang="0">
                  <a:pos x="1088" y="48"/>
                </a:cxn>
                <a:cxn ang="0">
                  <a:pos x="896" y="192"/>
                </a:cxn>
              </a:cxnLst>
              <a:pathLst>
                <a:path w="2144" h="1848">
                  <a:moveTo>
                    <a:pt x="896" y="192"/>
                  </a:moveTo>
                  <a:cubicBezTo>
                    <a:pt x="736" y="384"/>
                    <a:pt x="256" y="952"/>
                    <a:pt x="128" y="1200"/>
                  </a:cubicBezTo>
                  <a:cubicBezTo>
                    <a:pt x="0" y="1448"/>
                    <a:pt x="72" y="1576"/>
                    <a:pt x="128" y="1680"/>
                  </a:cubicBezTo>
                  <a:cubicBezTo>
                    <a:pt x="184" y="1784"/>
                    <a:pt x="368" y="1848"/>
                    <a:pt x="464" y="1824"/>
                  </a:cubicBezTo>
                  <a:cubicBezTo>
                    <a:pt x="560" y="1800"/>
                    <a:pt x="648" y="1616"/>
                    <a:pt x="704" y="1536"/>
                  </a:cubicBezTo>
                  <a:cubicBezTo>
                    <a:pt x="760" y="1456"/>
                    <a:pt x="776" y="1384"/>
                    <a:pt x="800" y="1344"/>
                  </a:cubicBezTo>
                  <a:cubicBezTo>
                    <a:pt x="824" y="1304"/>
                    <a:pt x="832" y="1312"/>
                    <a:pt x="848" y="1296"/>
                  </a:cubicBezTo>
                  <a:cubicBezTo>
                    <a:pt x="864" y="1280"/>
                    <a:pt x="872" y="1264"/>
                    <a:pt x="896" y="1248"/>
                  </a:cubicBezTo>
                  <a:cubicBezTo>
                    <a:pt x="920" y="1232"/>
                    <a:pt x="928" y="1216"/>
                    <a:pt x="992" y="1200"/>
                  </a:cubicBezTo>
                  <a:cubicBezTo>
                    <a:pt x="1056" y="1184"/>
                    <a:pt x="1160" y="1144"/>
                    <a:pt x="1280" y="1152"/>
                  </a:cubicBezTo>
                  <a:cubicBezTo>
                    <a:pt x="1400" y="1160"/>
                    <a:pt x="1592" y="1240"/>
                    <a:pt x="1712" y="1248"/>
                  </a:cubicBezTo>
                  <a:cubicBezTo>
                    <a:pt x="1832" y="1256"/>
                    <a:pt x="1928" y="1264"/>
                    <a:pt x="2000" y="1200"/>
                  </a:cubicBezTo>
                  <a:cubicBezTo>
                    <a:pt x="2072" y="1136"/>
                    <a:pt x="2144" y="984"/>
                    <a:pt x="2144" y="864"/>
                  </a:cubicBezTo>
                  <a:cubicBezTo>
                    <a:pt x="2144" y="744"/>
                    <a:pt x="2112" y="608"/>
                    <a:pt x="2000" y="480"/>
                  </a:cubicBezTo>
                  <a:cubicBezTo>
                    <a:pt x="1888" y="352"/>
                    <a:pt x="1624" y="168"/>
                    <a:pt x="1472" y="96"/>
                  </a:cubicBezTo>
                  <a:cubicBezTo>
                    <a:pt x="1320" y="24"/>
                    <a:pt x="1184" y="32"/>
                    <a:pt x="1088" y="48"/>
                  </a:cubicBezTo>
                  <a:cubicBezTo>
                    <a:pt x="992" y="64"/>
                    <a:pt x="1056" y="0"/>
                    <a:pt x="896" y="19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7640" name="AutoShape 56"/>
            <p:cNvSpPr/>
            <p:nvPr/>
          </p:nvSpPr>
          <p:spPr>
            <a:xfrm>
              <a:off x="5088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1" name="Freeform 57"/>
            <p:cNvSpPr/>
            <p:nvPr/>
          </p:nvSpPr>
          <p:spPr>
            <a:xfrm>
              <a:off x="3288" y="648"/>
              <a:ext cx="1752" cy="1288"/>
            </a:xfrm>
            <a:custGeom>
              <a:avLst/>
              <a:gdLst/>
              <a:ahLst/>
              <a:cxnLst>
                <a:cxn ang="0">
                  <a:pos x="496" y="216"/>
                </a:cxn>
                <a:cxn ang="0">
                  <a:pos x="64" y="744"/>
                </a:cxn>
                <a:cxn ang="0">
                  <a:pos x="112" y="1128"/>
                </a:cxn>
                <a:cxn ang="0">
                  <a:pos x="352" y="1272"/>
                </a:cxn>
                <a:cxn ang="0">
                  <a:pos x="1504" y="1224"/>
                </a:cxn>
                <a:cxn ang="0">
                  <a:pos x="1744" y="936"/>
                </a:cxn>
                <a:cxn ang="0">
                  <a:pos x="1456" y="408"/>
                </a:cxn>
                <a:cxn ang="0">
                  <a:pos x="1024" y="72"/>
                </a:cxn>
                <a:cxn ang="0">
                  <a:pos x="736" y="24"/>
                </a:cxn>
                <a:cxn ang="0">
                  <a:pos x="496" y="216"/>
                </a:cxn>
              </a:cxnLst>
              <a:pathLst>
                <a:path w="1752" h="1288">
                  <a:moveTo>
                    <a:pt x="496" y="216"/>
                  </a:moveTo>
                  <a:cubicBezTo>
                    <a:pt x="384" y="336"/>
                    <a:pt x="128" y="592"/>
                    <a:pt x="64" y="744"/>
                  </a:cubicBezTo>
                  <a:cubicBezTo>
                    <a:pt x="0" y="896"/>
                    <a:pt x="64" y="1040"/>
                    <a:pt x="112" y="1128"/>
                  </a:cubicBezTo>
                  <a:cubicBezTo>
                    <a:pt x="160" y="1216"/>
                    <a:pt x="120" y="1256"/>
                    <a:pt x="352" y="1272"/>
                  </a:cubicBezTo>
                  <a:cubicBezTo>
                    <a:pt x="584" y="1288"/>
                    <a:pt x="1272" y="1280"/>
                    <a:pt x="1504" y="1224"/>
                  </a:cubicBezTo>
                  <a:cubicBezTo>
                    <a:pt x="1736" y="1168"/>
                    <a:pt x="1752" y="1072"/>
                    <a:pt x="1744" y="936"/>
                  </a:cubicBezTo>
                  <a:cubicBezTo>
                    <a:pt x="1736" y="800"/>
                    <a:pt x="1576" y="552"/>
                    <a:pt x="1456" y="408"/>
                  </a:cubicBezTo>
                  <a:cubicBezTo>
                    <a:pt x="1336" y="264"/>
                    <a:pt x="1144" y="136"/>
                    <a:pt x="1024" y="72"/>
                  </a:cubicBezTo>
                  <a:cubicBezTo>
                    <a:pt x="904" y="8"/>
                    <a:pt x="824" y="0"/>
                    <a:pt x="736" y="24"/>
                  </a:cubicBezTo>
                  <a:cubicBezTo>
                    <a:pt x="648" y="48"/>
                    <a:pt x="608" y="96"/>
                    <a:pt x="496" y="21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125285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基于数组的堆排序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第</a:t>
            </a: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三趟排序（堆调整并交换</a:t>
            </a: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结点）后序列为：</a:t>
            </a:r>
            <a:r>
              <a:rPr lang="en-US" altLang="zh-CN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08 16 21 25* 25 49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68612" name="Group 4"/>
          <p:cNvGrpSpPr/>
          <p:nvPr/>
        </p:nvGrpSpPr>
        <p:grpSpPr>
          <a:xfrm>
            <a:off x="2064703" y="1987868"/>
            <a:ext cx="7772400" cy="4189586"/>
            <a:chOff x="144" y="632"/>
            <a:chExt cx="5424" cy="3211"/>
          </a:xfrm>
        </p:grpSpPr>
        <p:sp>
          <p:nvSpPr>
            <p:cNvPr id="68613" name="Line 5"/>
            <p:cNvSpPr/>
            <p:nvPr/>
          </p:nvSpPr>
          <p:spPr>
            <a:xfrm flipH="1">
              <a:off x="4356" y="1728"/>
              <a:ext cx="144" cy="336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4" name="Line 6"/>
            <p:cNvSpPr/>
            <p:nvPr/>
          </p:nvSpPr>
          <p:spPr>
            <a:xfrm>
              <a:off x="4116" y="1152"/>
              <a:ext cx="384" cy="48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5" name="Line 7"/>
            <p:cNvSpPr/>
            <p:nvPr/>
          </p:nvSpPr>
          <p:spPr>
            <a:xfrm>
              <a:off x="3684" y="1728"/>
              <a:ext cx="96" cy="288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6" name="Line 8"/>
            <p:cNvSpPr/>
            <p:nvPr/>
          </p:nvSpPr>
          <p:spPr>
            <a:xfrm flipH="1">
              <a:off x="3204" y="1152"/>
              <a:ext cx="768" cy="96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7" name="Line 9"/>
            <p:cNvSpPr/>
            <p:nvPr/>
          </p:nvSpPr>
          <p:spPr>
            <a:xfrm flipH="1">
              <a:off x="1968" y="1728"/>
              <a:ext cx="144" cy="336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8" name="Line 10"/>
            <p:cNvSpPr/>
            <p:nvPr/>
          </p:nvSpPr>
          <p:spPr>
            <a:xfrm>
              <a:off x="1296" y="1728"/>
              <a:ext cx="96" cy="288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9" name="Line 11"/>
            <p:cNvSpPr/>
            <p:nvPr/>
          </p:nvSpPr>
          <p:spPr>
            <a:xfrm>
              <a:off x="1824" y="1152"/>
              <a:ext cx="384" cy="48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0" name="Line 12"/>
            <p:cNvSpPr/>
            <p:nvPr/>
          </p:nvSpPr>
          <p:spPr>
            <a:xfrm flipH="1">
              <a:off x="816" y="1152"/>
              <a:ext cx="768" cy="96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6365" name="Oval 13"/>
            <p:cNvSpPr>
              <a:spLocks noChangeArrowheads="1"/>
            </p:cNvSpPr>
            <p:nvPr/>
          </p:nvSpPr>
          <p:spPr bwMode="auto">
            <a:xfrm>
              <a:off x="1535" y="912"/>
              <a:ext cx="337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6366" name="Oval 14"/>
            <p:cNvSpPr>
              <a:spLocks noChangeArrowheads="1"/>
            </p:cNvSpPr>
            <p:nvPr/>
          </p:nvSpPr>
          <p:spPr bwMode="auto">
            <a:xfrm>
              <a:off x="1056" y="1440"/>
              <a:ext cx="337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6367" name="Oval 15"/>
            <p:cNvSpPr>
              <a:spLocks noChangeArrowheads="1"/>
            </p:cNvSpPr>
            <p:nvPr/>
          </p:nvSpPr>
          <p:spPr bwMode="auto">
            <a:xfrm>
              <a:off x="576" y="2017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6368" name="Oval 16"/>
            <p:cNvSpPr>
              <a:spLocks noChangeArrowheads="1"/>
            </p:cNvSpPr>
            <p:nvPr/>
          </p:nvSpPr>
          <p:spPr bwMode="auto">
            <a:xfrm>
              <a:off x="201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6369" name="Oval 17"/>
            <p:cNvSpPr>
              <a:spLocks noChangeArrowheads="1"/>
            </p:cNvSpPr>
            <p:nvPr/>
          </p:nvSpPr>
          <p:spPr bwMode="auto">
            <a:xfrm>
              <a:off x="1249" y="2017"/>
              <a:ext cx="339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6370" name="Oval 18"/>
            <p:cNvSpPr>
              <a:spLocks noChangeArrowheads="1"/>
            </p:cNvSpPr>
            <p:nvPr/>
          </p:nvSpPr>
          <p:spPr bwMode="auto">
            <a:xfrm>
              <a:off x="1776" y="2017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27" name="Text Box 19"/>
            <p:cNvSpPr txBox="1"/>
            <p:nvPr/>
          </p:nvSpPr>
          <p:spPr>
            <a:xfrm>
              <a:off x="1404" y="715"/>
              <a:ext cx="235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8" name="Text Box 20"/>
            <p:cNvSpPr txBox="1"/>
            <p:nvPr/>
          </p:nvSpPr>
          <p:spPr>
            <a:xfrm>
              <a:off x="972" y="1183"/>
              <a:ext cx="235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9" name="Text Box 21"/>
            <p:cNvSpPr txBox="1"/>
            <p:nvPr/>
          </p:nvSpPr>
          <p:spPr>
            <a:xfrm>
              <a:off x="2316" y="1280"/>
              <a:ext cx="235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30" name="Text Box 22"/>
            <p:cNvSpPr txBox="1"/>
            <p:nvPr/>
          </p:nvSpPr>
          <p:spPr>
            <a:xfrm>
              <a:off x="528" y="1772"/>
              <a:ext cx="235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31" name="Text Box 23"/>
            <p:cNvSpPr txBox="1"/>
            <p:nvPr/>
          </p:nvSpPr>
          <p:spPr>
            <a:xfrm>
              <a:off x="1394" y="1772"/>
              <a:ext cx="235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32" name="Text Box 24"/>
            <p:cNvSpPr txBox="1"/>
            <p:nvPr/>
          </p:nvSpPr>
          <p:spPr>
            <a:xfrm>
              <a:off x="1739" y="1772"/>
              <a:ext cx="235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33" name="AutoShape 25"/>
            <p:cNvSpPr/>
            <p:nvPr/>
          </p:nvSpPr>
          <p:spPr>
            <a:xfrm>
              <a:off x="2544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6378" name="Oval 26"/>
            <p:cNvSpPr>
              <a:spLocks noChangeArrowheads="1"/>
            </p:cNvSpPr>
            <p:nvPr/>
          </p:nvSpPr>
          <p:spPr bwMode="auto">
            <a:xfrm>
              <a:off x="3876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FFFF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6379" name="Oval 27"/>
            <p:cNvSpPr>
              <a:spLocks noChangeArrowheads="1"/>
            </p:cNvSpPr>
            <p:nvPr/>
          </p:nvSpPr>
          <p:spPr bwMode="auto">
            <a:xfrm>
              <a:off x="3444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6380" name="Oval 28"/>
            <p:cNvSpPr>
              <a:spLocks noChangeArrowheads="1"/>
            </p:cNvSpPr>
            <p:nvPr/>
          </p:nvSpPr>
          <p:spPr bwMode="auto">
            <a:xfrm>
              <a:off x="2963" y="2017"/>
              <a:ext cx="337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6381" name="Oval 29"/>
            <p:cNvSpPr>
              <a:spLocks noChangeArrowheads="1"/>
            </p:cNvSpPr>
            <p:nvPr/>
          </p:nvSpPr>
          <p:spPr bwMode="auto">
            <a:xfrm>
              <a:off x="3636" y="2017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6382" name="Oval 30"/>
            <p:cNvSpPr>
              <a:spLocks noChangeArrowheads="1"/>
            </p:cNvSpPr>
            <p:nvPr/>
          </p:nvSpPr>
          <p:spPr bwMode="auto">
            <a:xfrm>
              <a:off x="4356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00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FFFF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FF"/>
                    </a:outerShdw>
                  </a:cont>
                  <a:cont type="tree" name="">
                    <a:effect ref="fillLine"/>
                    <a:outerShdw dist="38100" dir="2700000" algn="tl">
                      <a:srgbClr val="009999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6383" name="Oval 31"/>
            <p:cNvSpPr>
              <a:spLocks noChangeArrowheads="1"/>
            </p:cNvSpPr>
            <p:nvPr/>
          </p:nvSpPr>
          <p:spPr bwMode="auto">
            <a:xfrm>
              <a:off x="4164" y="2017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40" name="Text Box 32"/>
            <p:cNvSpPr txBox="1"/>
            <p:nvPr/>
          </p:nvSpPr>
          <p:spPr>
            <a:xfrm>
              <a:off x="3792" y="704"/>
              <a:ext cx="235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1" name="Text Box 33"/>
            <p:cNvSpPr txBox="1"/>
            <p:nvPr/>
          </p:nvSpPr>
          <p:spPr>
            <a:xfrm>
              <a:off x="4656" y="1330"/>
              <a:ext cx="235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2" name="Text Box 34"/>
            <p:cNvSpPr txBox="1"/>
            <p:nvPr/>
          </p:nvSpPr>
          <p:spPr>
            <a:xfrm>
              <a:off x="4081" y="1809"/>
              <a:ext cx="235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3" name="Text Box 35"/>
            <p:cNvSpPr txBox="1"/>
            <p:nvPr/>
          </p:nvSpPr>
          <p:spPr>
            <a:xfrm>
              <a:off x="3828" y="1809"/>
              <a:ext cx="235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4" name="Text Box 36"/>
            <p:cNvSpPr txBox="1"/>
            <p:nvPr/>
          </p:nvSpPr>
          <p:spPr>
            <a:xfrm>
              <a:off x="2879" y="1809"/>
              <a:ext cx="235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5" name="Text Box 37"/>
            <p:cNvSpPr txBox="1"/>
            <p:nvPr/>
          </p:nvSpPr>
          <p:spPr>
            <a:xfrm>
              <a:off x="3300" y="1244"/>
              <a:ext cx="235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6390" name="Rectangle 38" descr="永恒"/>
            <p:cNvSpPr>
              <a:spLocks noChangeArrowheads="1"/>
            </p:cNvSpPr>
            <p:nvPr/>
          </p:nvSpPr>
          <p:spPr bwMode="auto">
            <a:xfrm>
              <a:off x="432" y="2736"/>
              <a:ext cx="2064" cy="336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  16  08  25* 25  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47" name="Line 39"/>
            <p:cNvSpPr/>
            <p:nvPr/>
          </p:nvSpPr>
          <p:spPr>
            <a:xfrm>
              <a:off x="768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8" name="Line 40"/>
            <p:cNvSpPr/>
            <p:nvPr/>
          </p:nvSpPr>
          <p:spPr>
            <a:xfrm>
              <a:off x="1104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49" name="Line 41"/>
            <p:cNvSpPr/>
            <p:nvPr/>
          </p:nvSpPr>
          <p:spPr>
            <a:xfrm>
              <a:off x="1440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0" name="Line 42"/>
            <p:cNvSpPr/>
            <p:nvPr/>
          </p:nvSpPr>
          <p:spPr>
            <a:xfrm>
              <a:off x="1824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1" name="Line 43"/>
            <p:cNvSpPr/>
            <p:nvPr/>
          </p:nvSpPr>
          <p:spPr>
            <a:xfrm>
              <a:off x="2160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6396" name="Rectangle 44" descr="永恒"/>
            <p:cNvSpPr>
              <a:spLocks noChangeArrowheads="1"/>
            </p:cNvSpPr>
            <p:nvPr/>
          </p:nvSpPr>
          <p:spPr bwMode="auto">
            <a:xfrm>
              <a:off x="3216" y="2736"/>
              <a:ext cx="2064" cy="336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  16  21  25* 25  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53" name="Line 45"/>
            <p:cNvSpPr/>
            <p:nvPr/>
          </p:nvSpPr>
          <p:spPr>
            <a:xfrm>
              <a:off x="3552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4" name="Line 46"/>
            <p:cNvSpPr/>
            <p:nvPr/>
          </p:nvSpPr>
          <p:spPr>
            <a:xfrm>
              <a:off x="3888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5" name="Line 47"/>
            <p:cNvSpPr/>
            <p:nvPr/>
          </p:nvSpPr>
          <p:spPr>
            <a:xfrm>
              <a:off x="4224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6" name="Line 48"/>
            <p:cNvSpPr/>
            <p:nvPr/>
          </p:nvSpPr>
          <p:spPr>
            <a:xfrm>
              <a:off x="4608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57" name="Line 49"/>
            <p:cNvSpPr/>
            <p:nvPr/>
          </p:nvSpPr>
          <p:spPr>
            <a:xfrm>
              <a:off x="4944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6402" name="Text Box 50"/>
            <p:cNvSpPr txBox="1">
              <a:spLocks noChangeArrowheads="1"/>
            </p:cNvSpPr>
            <p:nvPr/>
          </p:nvSpPr>
          <p:spPr bwMode="auto">
            <a:xfrm>
              <a:off x="3168" y="3207"/>
              <a:ext cx="2102" cy="6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defTabSz="923925"/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交换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1</a:t>
              </a: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号与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3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号记录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,</a:t>
              </a:r>
              <a:endParaRPr lang="en-US" altLang="zh-CN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/>
              </a:endParaRPr>
            </a:p>
            <a:p>
              <a:pPr defTabSz="923925"/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3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号记录就位</a:t>
              </a:r>
              <a:endParaRPr lang="zh-CN" altLang="en-US" sz="2400" b="1" dirty="0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996403" name="Text Box 51"/>
            <p:cNvSpPr txBox="1">
              <a:spLocks noChangeArrowheads="1"/>
            </p:cNvSpPr>
            <p:nvPr/>
          </p:nvSpPr>
          <p:spPr bwMode="auto">
            <a:xfrm>
              <a:off x="528" y="3200"/>
              <a:ext cx="1889" cy="6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defTabSz="923925"/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从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1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号到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3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 重新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/>
              </a:endParaRPr>
            </a:p>
            <a:p>
              <a:pPr defTabSz="923925"/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调整为最大堆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68660" name="AutoShape 52"/>
            <p:cNvSpPr/>
            <p:nvPr/>
          </p:nvSpPr>
          <p:spPr>
            <a:xfrm>
              <a:off x="144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1" name="Line 53"/>
            <p:cNvSpPr/>
            <p:nvPr/>
          </p:nvSpPr>
          <p:spPr>
            <a:xfrm flipH="1" flipV="1">
              <a:off x="1968" y="1152"/>
              <a:ext cx="144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68662" name="Line 54"/>
            <p:cNvSpPr/>
            <p:nvPr/>
          </p:nvSpPr>
          <p:spPr>
            <a:xfrm>
              <a:off x="2064" y="1104"/>
              <a:ext cx="144" cy="19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68663" name="AutoShape 55"/>
            <p:cNvSpPr/>
            <p:nvPr/>
          </p:nvSpPr>
          <p:spPr>
            <a:xfrm>
              <a:off x="4992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4" name="Freeform 56"/>
            <p:cNvSpPr/>
            <p:nvPr/>
          </p:nvSpPr>
          <p:spPr>
            <a:xfrm>
              <a:off x="840" y="648"/>
              <a:ext cx="1752" cy="1288"/>
            </a:xfrm>
            <a:custGeom>
              <a:avLst/>
              <a:gdLst/>
              <a:ahLst/>
              <a:cxnLst>
                <a:cxn ang="0">
                  <a:pos x="496" y="216"/>
                </a:cxn>
                <a:cxn ang="0">
                  <a:pos x="64" y="744"/>
                </a:cxn>
                <a:cxn ang="0">
                  <a:pos x="112" y="1128"/>
                </a:cxn>
                <a:cxn ang="0">
                  <a:pos x="352" y="1272"/>
                </a:cxn>
                <a:cxn ang="0">
                  <a:pos x="1504" y="1224"/>
                </a:cxn>
                <a:cxn ang="0">
                  <a:pos x="1744" y="936"/>
                </a:cxn>
                <a:cxn ang="0">
                  <a:pos x="1456" y="408"/>
                </a:cxn>
                <a:cxn ang="0">
                  <a:pos x="1024" y="72"/>
                </a:cxn>
                <a:cxn ang="0">
                  <a:pos x="736" y="24"/>
                </a:cxn>
                <a:cxn ang="0">
                  <a:pos x="496" y="216"/>
                </a:cxn>
              </a:cxnLst>
              <a:pathLst>
                <a:path w="1752" h="1288">
                  <a:moveTo>
                    <a:pt x="496" y="216"/>
                  </a:moveTo>
                  <a:cubicBezTo>
                    <a:pt x="384" y="336"/>
                    <a:pt x="128" y="592"/>
                    <a:pt x="64" y="744"/>
                  </a:cubicBezTo>
                  <a:cubicBezTo>
                    <a:pt x="0" y="896"/>
                    <a:pt x="64" y="1040"/>
                    <a:pt x="112" y="1128"/>
                  </a:cubicBezTo>
                  <a:cubicBezTo>
                    <a:pt x="160" y="1216"/>
                    <a:pt x="120" y="1256"/>
                    <a:pt x="352" y="1272"/>
                  </a:cubicBezTo>
                  <a:cubicBezTo>
                    <a:pt x="584" y="1288"/>
                    <a:pt x="1272" y="1280"/>
                    <a:pt x="1504" y="1224"/>
                  </a:cubicBezTo>
                  <a:cubicBezTo>
                    <a:pt x="1736" y="1168"/>
                    <a:pt x="1752" y="1072"/>
                    <a:pt x="1744" y="936"/>
                  </a:cubicBezTo>
                  <a:cubicBezTo>
                    <a:pt x="1736" y="800"/>
                    <a:pt x="1576" y="552"/>
                    <a:pt x="1456" y="408"/>
                  </a:cubicBezTo>
                  <a:cubicBezTo>
                    <a:pt x="1336" y="264"/>
                    <a:pt x="1144" y="136"/>
                    <a:pt x="1024" y="72"/>
                  </a:cubicBezTo>
                  <a:cubicBezTo>
                    <a:pt x="904" y="8"/>
                    <a:pt x="824" y="0"/>
                    <a:pt x="736" y="24"/>
                  </a:cubicBezTo>
                  <a:cubicBezTo>
                    <a:pt x="648" y="48"/>
                    <a:pt x="608" y="96"/>
                    <a:pt x="496" y="21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8665" name="Freeform 57"/>
            <p:cNvSpPr/>
            <p:nvPr/>
          </p:nvSpPr>
          <p:spPr>
            <a:xfrm>
              <a:off x="3140" y="632"/>
              <a:ext cx="1248" cy="1400"/>
            </a:xfrm>
            <a:custGeom>
              <a:avLst/>
              <a:gdLst/>
              <a:ahLst/>
              <a:cxnLst>
                <a:cxn ang="0">
                  <a:pos x="544" y="280"/>
                </a:cxn>
                <a:cxn ang="0">
                  <a:pos x="64" y="856"/>
                </a:cxn>
                <a:cxn ang="0">
                  <a:pos x="160" y="1192"/>
                </a:cxn>
                <a:cxn ang="0">
                  <a:pos x="544" y="1336"/>
                </a:cxn>
                <a:cxn ang="0">
                  <a:pos x="976" y="808"/>
                </a:cxn>
                <a:cxn ang="0">
                  <a:pos x="1216" y="424"/>
                </a:cxn>
                <a:cxn ang="0">
                  <a:pos x="1168" y="136"/>
                </a:cxn>
                <a:cxn ang="0">
                  <a:pos x="976" y="40"/>
                </a:cxn>
                <a:cxn ang="0">
                  <a:pos x="784" y="40"/>
                </a:cxn>
                <a:cxn ang="0">
                  <a:pos x="544" y="280"/>
                </a:cxn>
              </a:cxnLst>
              <a:pathLst>
                <a:path w="1248" h="1400">
                  <a:moveTo>
                    <a:pt x="544" y="280"/>
                  </a:moveTo>
                  <a:cubicBezTo>
                    <a:pt x="424" y="416"/>
                    <a:pt x="128" y="704"/>
                    <a:pt x="64" y="856"/>
                  </a:cubicBezTo>
                  <a:cubicBezTo>
                    <a:pt x="0" y="1008"/>
                    <a:pt x="80" y="1112"/>
                    <a:pt x="160" y="1192"/>
                  </a:cubicBezTo>
                  <a:cubicBezTo>
                    <a:pt x="240" y="1272"/>
                    <a:pt x="408" y="1400"/>
                    <a:pt x="544" y="1336"/>
                  </a:cubicBezTo>
                  <a:cubicBezTo>
                    <a:pt x="680" y="1272"/>
                    <a:pt x="864" y="960"/>
                    <a:pt x="976" y="808"/>
                  </a:cubicBezTo>
                  <a:cubicBezTo>
                    <a:pt x="1088" y="656"/>
                    <a:pt x="1184" y="536"/>
                    <a:pt x="1216" y="424"/>
                  </a:cubicBezTo>
                  <a:cubicBezTo>
                    <a:pt x="1248" y="312"/>
                    <a:pt x="1208" y="200"/>
                    <a:pt x="1168" y="136"/>
                  </a:cubicBezTo>
                  <a:cubicBezTo>
                    <a:pt x="1128" y="72"/>
                    <a:pt x="1040" y="56"/>
                    <a:pt x="976" y="40"/>
                  </a:cubicBezTo>
                  <a:cubicBezTo>
                    <a:pt x="912" y="24"/>
                    <a:pt x="856" y="0"/>
                    <a:pt x="784" y="40"/>
                  </a:cubicBezTo>
                  <a:cubicBezTo>
                    <a:pt x="712" y="80"/>
                    <a:pt x="664" y="144"/>
                    <a:pt x="544" y="2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125285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基于数组的堆排序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第</a:t>
            </a: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四趟排序（堆调整并交换</a:t>
            </a: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结点）后序列为：</a:t>
            </a:r>
            <a:r>
              <a:rPr lang="en-US" altLang="zh-CN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08 16 21 25* 25 49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457200" lvl="1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69636" name="Group 4"/>
          <p:cNvGrpSpPr/>
          <p:nvPr/>
        </p:nvGrpSpPr>
        <p:grpSpPr>
          <a:xfrm>
            <a:off x="2208213" y="1988185"/>
            <a:ext cx="7280625" cy="4276797"/>
            <a:chOff x="144" y="632"/>
            <a:chExt cx="5155" cy="3204"/>
          </a:xfrm>
        </p:grpSpPr>
        <p:sp>
          <p:nvSpPr>
            <p:cNvPr id="69637" name="Line 5"/>
            <p:cNvSpPr/>
            <p:nvPr/>
          </p:nvSpPr>
          <p:spPr>
            <a:xfrm flipH="1">
              <a:off x="4656" y="1728"/>
              <a:ext cx="144" cy="336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38" name="Line 6"/>
            <p:cNvSpPr/>
            <p:nvPr/>
          </p:nvSpPr>
          <p:spPr>
            <a:xfrm>
              <a:off x="4416" y="1152"/>
              <a:ext cx="384" cy="48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39" name="Line 7"/>
            <p:cNvSpPr/>
            <p:nvPr/>
          </p:nvSpPr>
          <p:spPr>
            <a:xfrm>
              <a:off x="3984" y="1728"/>
              <a:ext cx="96" cy="288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0" name="Line 8"/>
            <p:cNvSpPr/>
            <p:nvPr/>
          </p:nvSpPr>
          <p:spPr>
            <a:xfrm flipH="1">
              <a:off x="3504" y="1152"/>
              <a:ext cx="768" cy="96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1" name="Line 9"/>
            <p:cNvSpPr/>
            <p:nvPr/>
          </p:nvSpPr>
          <p:spPr>
            <a:xfrm flipH="1">
              <a:off x="2016" y="1728"/>
              <a:ext cx="144" cy="336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2" name="Line 10"/>
            <p:cNvSpPr/>
            <p:nvPr/>
          </p:nvSpPr>
          <p:spPr>
            <a:xfrm>
              <a:off x="1344" y="1728"/>
              <a:ext cx="96" cy="288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3" name="Line 11"/>
            <p:cNvSpPr/>
            <p:nvPr/>
          </p:nvSpPr>
          <p:spPr>
            <a:xfrm>
              <a:off x="1872" y="1152"/>
              <a:ext cx="384" cy="48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4" name="Line 12"/>
            <p:cNvSpPr/>
            <p:nvPr/>
          </p:nvSpPr>
          <p:spPr>
            <a:xfrm flipH="1">
              <a:off x="864" y="1152"/>
              <a:ext cx="768" cy="96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7389" name="Oval 13"/>
            <p:cNvSpPr>
              <a:spLocks noChangeArrowheads="1"/>
            </p:cNvSpPr>
            <p:nvPr/>
          </p:nvSpPr>
          <p:spPr bwMode="auto">
            <a:xfrm>
              <a:off x="1584" y="911"/>
              <a:ext cx="336" cy="337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555"/>
                    </a:outerShdw>
                  </a:cont>
                  <a:cont type="tree" name="">
                    <a:effect ref="fillLine"/>
                    <a:outerShdw dist="38100" dir="2700000" algn="tl">
                      <a:srgbClr val="7A5B00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7390" name="Oval 14"/>
            <p:cNvSpPr>
              <a:spLocks noChangeArrowheads="1"/>
            </p:cNvSpPr>
            <p:nvPr/>
          </p:nvSpPr>
          <p:spPr bwMode="auto">
            <a:xfrm>
              <a:off x="1104" y="1440"/>
              <a:ext cx="336" cy="33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7391" name="Oval 15"/>
            <p:cNvSpPr>
              <a:spLocks noChangeArrowheads="1"/>
            </p:cNvSpPr>
            <p:nvPr/>
          </p:nvSpPr>
          <p:spPr bwMode="auto">
            <a:xfrm>
              <a:off x="624" y="2016"/>
              <a:ext cx="336" cy="33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7392" name="Oval 16"/>
            <p:cNvSpPr>
              <a:spLocks noChangeArrowheads="1"/>
            </p:cNvSpPr>
            <p:nvPr/>
          </p:nvSpPr>
          <p:spPr bwMode="auto">
            <a:xfrm>
              <a:off x="2064" y="1440"/>
              <a:ext cx="336" cy="33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7393" name="Oval 17"/>
            <p:cNvSpPr>
              <a:spLocks noChangeArrowheads="1"/>
            </p:cNvSpPr>
            <p:nvPr/>
          </p:nvSpPr>
          <p:spPr bwMode="auto">
            <a:xfrm>
              <a:off x="1296" y="2016"/>
              <a:ext cx="336" cy="33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7394" name="Oval 18"/>
            <p:cNvSpPr>
              <a:spLocks noChangeArrowheads="1"/>
            </p:cNvSpPr>
            <p:nvPr/>
          </p:nvSpPr>
          <p:spPr bwMode="auto">
            <a:xfrm>
              <a:off x="1824" y="2016"/>
              <a:ext cx="336" cy="33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651" name="Text Box 19"/>
            <p:cNvSpPr txBox="1"/>
            <p:nvPr/>
          </p:nvSpPr>
          <p:spPr>
            <a:xfrm>
              <a:off x="1452" y="716"/>
              <a:ext cx="238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2" name="Text Box 20"/>
            <p:cNvSpPr txBox="1"/>
            <p:nvPr/>
          </p:nvSpPr>
          <p:spPr>
            <a:xfrm>
              <a:off x="1021" y="1189"/>
              <a:ext cx="238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3" name="Text Box 21"/>
            <p:cNvSpPr txBox="1"/>
            <p:nvPr/>
          </p:nvSpPr>
          <p:spPr>
            <a:xfrm>
              <a:off x="2365" y="1284"/>
              <a:ext cx="238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4" name="Text Box 22"/>
            <p:cNvSpPr txBox="1"/>
            <p:nvPr/>
          </p:nvSpPr>
          <p:spPr>
            <a:xfrm>
              <a:off x="576" y="1770"/>
              <a:ext cx="238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5" name="Text Box 23"/>
            <p:cNvSpPr txBox="1"/>
            <p:nvPr/>
          </p:nvSpPr>
          <p:spPr>
            <a:xfrm>
              <a:off x="1441" y="1770"/>
              <a:ext cx="238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6" name="Text Box 24"/>
            <p:cNvSpPr txBox="1"/>
            <p:nvPr/>
          </p:nvSpPr>
          <p:spPr>
            <a:xfrm>
              <a:off x="1788" y="1770"/>
              <a:ext cx="238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7" name="AutoShape 25"/>
            <p:cNvSpPr/>
            <p:nvPr/>
          </p:nvSpPr>
          <p:spPr>
            <a:xfrm>
              <a:off x="2688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7402" name="Oval 26"/>
            <p:cNvSpPr>
              <a:spLocks noChangeArrowheads="1"/>
            </p:cNvSpPr>
            <p:nvPr/>
          </p:nvSpPr>
          <p:spPr bwMode="auto">
            <a:xfrm>
              <a:off x="4176" y="911"/>
              <a:ext cx="336" cy="337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FFFF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7403" name="Oval 27"/>
            <p:cNvSpPr>
              <a:spLocks noChangeArrowheads="1"/>
            </p:cNvSpPr>
            <p:nvPr/>
          </p:nvSpPr>
          <p:spPr bwMode="auto">
            <a:xfrm>
              <a:off x="3744" y="1440"/>
              <a:ext cx="336" cy="339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FFFF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7404" name="Oval 28"/>
            <p:cNvSpPr>
              <a:spLocks noChangeArrowheads="1"/>
            </p:cNvSpPr>
            <p:nvPr/>
          </p:nvSpPr>
          <p:spPr bwMode="auto">
            <a:xfrm>
              <a:off x="3264" y="2016"/>
              <a:ext cx="336" cy="33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25*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7405" name="Oval 29"/>
            <p:cNvSpPr>
              <a:spLocks noChangeArrowheads="1"/>
            </p:cNvSpPr>
            <p:nvPr/>
          </p:nvSpPr>
          <p:spPr bwMode="auto">
            <a:xfrm>
              <a:off x="3936" y="2016"/>
              <a:ext cx="336" cy="33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7406" name="Oval 30"/>
            <p:cNvSpPr>
              <a:spLocks noChangeArrowheads="1"/>
            </p:cNvSpPr>
            <p:nvPr/>
          </p:nvSpPr>
          <p:spPr bwMode="auto">
            <a:xfrm>
              <a:off x="4656" y="1440"/>
              <a:ext cx="336" cy="33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7407" name="Oval 31"/>
            <p:cNvSpPr>
              <a:spLocks noChangeArrowheads="1"/>
            </p:cNvSpPr>
            <p:nvPr/>
          </p:nvSpPr>
          <p:spPr bwMode="auto">
            <a:xfrm>
              <a:off x="4464" y="2016"/>
              <a:ext cx="336" cy="33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CC"/>
              </a:solidFill>
              <a:round/>
            </a:ln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664" name="Text Box 32"/>
            <p:cNvSpPr txBox="1"/>
            <p:nvPr/>
          </p:nvSpPr>
          <p:spPr>
            <a:xfrm>
              <a:off x="4092" y="709"/>
              <a:ext cx="238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65" name="Text Box 33"/>
            <p:cNvSpPr txBox="1"/>
            <p:nvPr/>
          </p:nvSpPr>
          <p:spPr>
            <a:xfrm>
              <a:off x="4956" y="1331"/>
              <a:ext cx="238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66" name="Text Box 34"/>
            <p:cNvSpPr txBox="1"/>
            <p:nvPr/>
          </p:nvSpPr>
          <p:spPr>
            <a:xfrm>
              <a:off x="4382" y="1809"/>
              <a:ext cx="238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67" name="Text Box 35"/>
            <p:cNvSpPr txBox="1"/>
            <p:nvPr/>
          </p:nvSpPr>
          <p:spPr>
            <a:xfrm>
              <a:off x="4128" y="1809"/>
              <a:ext cx="238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68" name="Text Box 36"/>
            <p:cNvSpPr txBox="1"/>
            <p:nvPr/>
          </p:nvSpPr>
          <p:spPr>
            <a:xfrm>
              <a:off x="3181" y="1809"/>
              <a:ext cx="238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69" name="Text Box 37"/>
            <p:cNvSpPr txBox="1"/>
            <p:nvPr/>
          </p:nvSpPr>
          <p:spPr>
            <a:xfrm>
              <a:off x="3600" y="1243"/>
              <a:ext cx="238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355" tIns="46178" rIns="92355" bIns="46178" anchor="t" anchorCtr="0">
              <a:spAutoFit/>
            </a:bodyPr>
            <a:p>
              <a:pPr defTabSz="923925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7414" name="Rectangle 38" descr="永恒"/>
            <p:cNvSpPr>
              <a:spLocks noChangeArrowheads="1"/>
            </p:cNvSpPr>
            <p:nvPr/>
          </p:nvSpPr>
          <p:spPr bwMode="auto">
            <a:xfrm>
              <a:off x="432" y="2736"/>
              <a:ext cx="2064" cy="337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16  08  21  25* 25  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671" name="Line 39"/>
            <p:cNvSpPr/>
            <p:nvPr/>
          </p:nvSpPr>
          <p:spPr>
            <a:xfrm>
              <a:off x="768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2" name="Line 40"/>
            <p:cNvSpPr/>
            <p:nvPr/>
          </p:nvSpPr>
          <p:spPr>
            <a:xfrm>
              <a:off x="1104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3" name="Line 41"/>
            <p:cNvSpPr/>
            <p:nvPr/>
          </p:nvSpPr>
          <p:spPr>
            <a:xfrm>
              <a:off x="1440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4" name="Line 42"/>
            <p:cNvSpPr/>
            <p:nvPr/>
          </p:nvSpPr>
          <p:spPr>
            <a:xfrm>
              <a:off x="1824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5" name="Line 43"/>
            <p:cNvSpPr/>
            <p:nvPr/>
          </p:nvSpPr>
          <p:spPr>
            <a:xfrm>
              <a:off x="2160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7420" name="Rectangle 44" descr="永恒"/>
            <p:cNvSpPr>
              <a:spLocks noChangeArrowheads="1"/>
            </p:cNvSpPr>
            <p:nvPr/>
          </p:nvSpPr>
          <p:spPr bwMode="auto">
            <a:xfrm>
              <a:off x="3216" y="2736"/>
              <a:ext cx="2064" cy="337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92355" tIns="46178" rIns="92355" bIns="46178" anchor="ctr"/>
            <a:p>
              <a:pPr marL="0" marR="0" lvl="0" indent="0" algn="ct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  16  21  25* 25  49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677" name="Line 45"/>
            <p:cNvSpPr/>
            <p:nvPr/>
          </p:nvSpPr>
          <p:spPr>
            <a:xfrm>
              <a:off x="3552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8" name="Line 46"/>
            <p:cNvSpPr/>
            <p:nvPr/>
          </p:nvSpPr>
          <p:spPr>
            <a:xfrm>
              <a:off x="3888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9" name="Line 47"/>
            <p:cNvSpPr/>
            <p:nvPr/>
          </p:nvSpPr>
          <p:spPr>
            <a:xfrm>
              <a:off x="4224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0" name="Line 48"/>
            <p:cNvSpPr/>
            <p:nvPr/>
          </p:nvSpPr>
          <p:spPr>
            <a:xfrm>
              <a:off x="4608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1" name="Line 49"/>
            <p:cNvSpPr/>
            <p:nvPr/>
          </p:nvSpPr>
          <p:spPr>
            <a:xfrm>
              <a:off x="4944" y="273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7426" name="Text Box 50"/>
            <p:cNvSpPr txBox="1">
              <a:spLocks noChangeArrowheads="1"/>
            </p:cNvSpPr>
            <p:nvPr/>
          </p:nvSpPr>
          <p:spPr bwMode="auto">
            <a:xfrm>
              <a:off x="3166" y="3214"/>
              <a:ext cx="2133" cy="6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defTabSz="923925"/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交换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1</a:t>
              </a: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号与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2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号记录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,</a:t>
              </a:r>
              <a:endParaRPr lang="en-US" altLang="zh-CN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/>
              </a:endParaRPr>
            </a:p>
            <a:p>
              <a:pPr defTabSz="923925"/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所有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记录就位</a:t>
              </a:r>
              <a:endParaRPr lang="zh-CN" altLang="en-US" sz="2400" b="1" dirty="0">
                <a:solidFill>
                  <a:srgbClr val="FF0000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997427" name="Text Box 51"/>
            <p:cNvSpPr txBox="1">
              <a:spLocks noChangeArrowheads="1"/>
            </p:cNvSpPr>
            <p:nvPr/>
          </p:nvSpPr>
          <p:spPr bwMode="auto">
            <a:xfrm>
              <a:off x="528" y="3204"/>
              <a:ext cx="1916" cy="6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355" tIns="46178" rIns="92355" bIns="46178">
              <a:spAutoFit/>
            </a:bodyPr>
            <a:p>
              <a:pPr defTabSz="923925"/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从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1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号到 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2 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号 重新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/>
              </a:endParaRPr>
            </a:p>
            <a:p>
              <a:pPr defTabSz="923925"/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仿宋_GB2312"/>
                </a:rPr>
                <a:t>调整为最大堆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/>
              </a:endParaRPr>
            </a:p>
          </p:txBody>
        </p:sp>
        <p:sp>
          <p:nvSpPr>
            <p:cNvPr id="69684" name="AutoShape 52"/>
            <p:cNvSpPr/>
            <p:nvPr/>
          </p:nvSpPr>
          <p:spPr>
            <a:xfrm>
              <a:off x="144" y="148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85" name="Line 53"/>
            <p:cNvSpPr/>
            <p:nvPr/>
          </p:nvSpPr>
          <p:spPr>
            <a:xfrm flipV="1">
              <a:off x="1344" y="1152"/>
              <a:ext cx="192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69686" name="Line 54"/>
            <p:cNvSpPr/>
            <p:nvPr/>
          </p:nvSpPr>
          <p:spPr>
            <a:xfrm flipH="1">
              <a:off x="1296" y="1104"/>
              <a:ext cx="192" cy="24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69687" name="Freeform 55"/>
            <p:cNvSpPr/>
            <p:nvPr/>
          </p:nvSpPr>
          <p:spPr>
            <a:xfrm>
              <a:off x="816" y="632"/>
              <a:ext cx="1248" cy="1400"/>
            </a:xfrm>
            <a:custGeom>
              <a:avLst/>
              <a:gdLst/>
              <a:ahLst/>
              <a:cxnLst>
                <a:cxn ang="0">
                  <a:pos x="544" y="280"/>
                </a:cxn>
                <a:cxn ang="0">
                  <a:pos x="64" y="856"/>
                </a:cxn>
                <a:cxn ang="0">
                  <a:pos x="160" y="1192"/>
                </a:cxn>
                <a:cxn ang="0">
                  <a:pos x="544" y="1336"/>
                </a:cxn>
                <a:cxn ang="0">
                  <a:pos x="976" y="808"/>
                </a:cxn>
                <a:cxn ang="0">
                  <a:pos x="1216" y="424"/>
                </a:cxn>
                <a:cxn ang="0">
                  <a:pos x="1168" y="136"/>
                </a:cxn>
                <a:cxn ang="0">
                  <a:pos x="976" y="40"/>
                </a:cxn>
                <a:cxn ang="0">
                  <a:pos x="784" y="40"/>
                </a:cxn>
                <a:cxn ang="0">
                  <a:pos x="544" y="280"/>
                </a:cxn>
              </a:cxnLst>
              <a:pathLst>
                <a:path w="1248" h="1400">
                  <a:moveTo>
                    <a:pt x="544" y="280"/>
                  </a:moveTo>
                  <a:cubicBezTo>
                    <a:pt x="424" y="416"/>
                    <a:pt x="128" y="704"/>
                    <a:pt x="64" y="856"/>
                  </a:cubicBezTo>
                  <a:cubicBezTo>
                    <a:pt x="0" y="1008"/>
                    <a:pt x="80" y="1112"/>
                    <a:pt x="160" y="1192"/>
                  </a:cubicBezTo>
                  <a:cubicBezTo>
                    <a:pt x="240" y="1272"/>
                    <a:pt x="408" y="1400"/>
                    <a:pt x="544" y="1336"/>
                  </a:cubicBezTo>
                  <a:cubicBezTo>
                    <a:pt x="680" y="1272"/>
                    <a:pt x="864" y="960"/>
                    <a:pt x="976" y="808"/>
                  </a:cubicBezTo>
                  <a:cubicBezTo>
                    <a:pt x="1088" y="656"/>
                    <a:pt x="1184" y="536"/>
                    <a:pt x="1216" y="424"/>
                  </a:cubicBezTo>
                  <a:cubicBezTo>
                    <a:pt x="1248" y="312"/>
                    <a:pt x="1208" y="200"/>
                    <a:pt x="1168" y="136"/>
                  </a:cubicBezTo>
                  <a:cubicBezTo>
                    <a:pt x="1128" y="72"/>
                    <a:pt x="1040" y="56"/>
                    <a:pt x="976" y="40"/>
                  </a:cubicBezTo>
                  <a:cubicBezTo>
                    <a:pt x="912" y="24"/>
                    <a:pt x="856" y="0"/>
                    <a:pt x="784" y="40"/>
                  </a:cubicBezTo>
                  <a:cubicBezTo>
                    <a:pt x="712" y="80"/>
                    <a:pt x="664" y="144"/>
                    <a:pt x="544" y="2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9688" name="Freeform 56"/>
            <p:cNvSpPr/>
            <p:nvPr/>
          </p:nvSpPr>
          <p:spPr>
            <a:xfrm>
              <a:off x="3976" y="672"/>
              <a:ext cx="736" cy="736"/>
            </a:xfrm>
            <a:custGeom>
              <a:avLst/>
              <a:gdLst/>
              <a:ahLst/>
              <a:cxnLst>
                <a:cxn ang="0">
                  <a:pos x="56" y="144"/>
                </a:cxn>
                <a:cxn ang="0">
                  <a:pos x="8" y="288"/>
                </a:cxn>
                <a:cxn ang="0">
                  <a:pos x="56" y="480"/>
                </a:cxn>
                <a:cxn ang="0">
                  <a:pos x="296" y="720"/>
                </a:cxn>
                <a:cxn ang="0">
                  <a:pos x="680" y="576"/>
                </a:cxn>
                <a:cxn ang="0">
                  <a:pos x="632" y="144"/>
                </a:cxn>
                <a:cxn ang="0">
                  <a:pos x="344" y="0"/>
                </a:cxn>
                <a:cxn ang="0">
                  <a:pos x="56" y="144"/>
                </a:cxn>
              </a:cxnLst>
              <a:pathLst>
                <a:path w="736" h="736">
                  <a:moveTo>
                    <a:pt x="56" y="144"/>
                  </a:moveTo>
                  <a:cubicBezTo>
                    <a:pt x="0" y="192"/>
                    <a:pt x="8" y="232"/>
                    <a:pt x="8" y="288"/>
                  </a:cubicBezTo>
                  <a:cubicBezTo>
                    <a:pt x="8" y="344"/>
                    <a:pt x="8" y="408"/>
                    <a:pt x="56" y="480"/>
                  </a:cubicBezTo>
                  <a:cubicBezTo>
                    <a:pt x="104" y="552"/>
                    <a:pt x="192" y="704"/>
                    <a:pt x="296" y="720"/>
                  </a:cubicBezTo>
                  <a:cubicBezTo>
                    <a:pt x="400" y="736"/>
                    <a:pt x="624" y="672"/>
                    <a:pt x="680" y="576"/>
                  </a:cubicBezTo>
                  <a:cubicBezTo>
                    <a:pt x="736" y="480"/>
                    <a:pt x="688" y="240"/>
                    <a:pt x="632" y="144"/>
                  </a:cubicBezTo>
                  <a:cubicBezTo>
                    <a:pt x="576" y="48"/>
                    <a:pt x="440" y="0"/>
                    <a:pt x="344" y="0"/>
                  </a:cubicBezTo>
                  <a:cubicBezTo>
                    <a:pt x="248" y="0"/>
                    <a:pt x="112" y="96"/>
                    <a:pt x="56" y="144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125285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堆排序算法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实现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堆调整的程序，它是把一个数组建成一个堆，存储结构是数组，逻辑结构是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1271270" y="2204720"/>
          <a:ext cx="9482455" cy="388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267575" imgH="3009900" progId="Paint.Picture">
                  <p:embed/>
                </p:oleObj>
              </mc:Choice>
              <mc:Fallback>
                <p:oleObj name="" r:id="rId1" imgW="7267575" imgH="30099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1270" y="2204720"/>
                        <a:ext cx="9482455" cy="3887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125285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堆排序算法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实现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堆排序算法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总控程序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1271270" y="1988820"/>
          <a:ext cx="9165590" cy="365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810375" imgH="2686050" progId="Paint.Picture">
                  <p:embed/>
                </p:oleObj>
              </mc:Choice>
              <mc:Fallback>
                <p:oleObj name="" r:id="rId1" imgW="6810375" imgH="26860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1270" y="1988820"/>
                        <a:ext cx="9165590" cy="3658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125285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堆排序的算法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分析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对长度为n的序列，排序最多需要做n-1次调整建新堆(筛选)。建初始堆时，需要n/2次筛选，因此共需要O(n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×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k)量级的时间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k=log</a:t>
            </a:r>
            <a:r>
              <a:rPr lang="zh-CN" altLang="en-US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n，堆排序时间复杂度为O(nlog</a:t>
            </a:r>
            <a:r>
              <a:rPr lang="zh-CN" altLang="en-US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n)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堆排序是一个不稳定的排序方法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948055"/>
            <a:ext cx="11087735" cy="1252855"/>
          </a:xfrm>
        </p:spPr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堆排序的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其他分析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对长度为n的序列，排序最多需要做n-1次调整建新堆(筛选)。建初始堆时，需要n/2次筛选，因此共需要O(n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×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k)量级的时间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k=log</a:t>
            </a:r>
            <a:r>
              <a:rPr lang="zh-CN" altLang="en-US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n，堆排序时间复杂度为O(nlog</a:t>
            </a:r>
            <a:r>
              <a:rPr lang="zh-CN" altLang="en-US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n)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堆排序是一个不稳定的排序方法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堆排序的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其他分析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堆排序性能与记录的初始排列无关。无论是否有序，都要每趟做堆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调整找出第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小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(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大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的元素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每趟排序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能够确定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一个元素的最终排序位置，因为每一趟排序后，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小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(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大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的元素放在第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个位置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zh-CN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堆排序和快速排序的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比较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时间复杂度都是O(nlog</a:t>
            </a:r>
            <a:r>
              <a:rPr lang="zh-CN" altLang="en-US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n)，空间复杂度都是O(1)，都是不稳定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排序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经大规模数据测试，快速排序的平均性能比堆排序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好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快速排序最坏时间复杂度是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O(n</a:t>
            </a:r>
            <a:r>
              <a:rPr lang="en-US" altLang="zh-CN" sz="2400" baseline="30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2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，如果初始数据会出现基本有序或局部有序的情况，要选择堆排序，因为堆排序的时间复杂度稳定为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O(nlog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2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n)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10.4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选择排序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609600" indent="-609600" algn="l" eaLnBrk="1" hangingPunct="1">
              <a:buClrTx/>
              <a:buSzTx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已知数列为125、45、388、272、165、39、 428、64，要对数列进行从小到大的排序，若采用堆排序，要求写出每次调整形成的最大堆序列（用行序列形式表示，不要用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树）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algn="l" eaLnBrk="1" hangingPunct="1">
              <a:buClrTx/>
              <a:buSzTx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965200" lvl="1" indent="-508000" eaLnBrk="1" hangingPunct="1">
              <a:buClr>
                <a:schemeClr val="accent2"/>
              </a:buClr>
              <a:buFont typeface="Wingdings" panose="05000000000000000000" pitchFamily="2" charset="2"/>
              <a:buAutoNum type="ea1JpnChsDbPeriod"/>
            </a:pPr>
            <a:endParaRPr lang="en-US" altLang="zh-CN" sz="28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09600" lvl="0" indent="-609600" algn="l">
              <a:buClrTx/>
              <a:buSzTx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609600" lvl="0" indent="-609600" algn="l">
              <a:buClrTx/>
              <a:buSzTx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练习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根据上述五类算法，我们要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关注</a:t>
            </a: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算法的时间复杂度、空间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复杂度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算法的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稳定性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排序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算法的最好情况（比较和移动次数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最少）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排序算法的最坏情况（比较和移动次数最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多）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初始待排序序列是否会影响排序算法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性能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排序次数是否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固定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每一趟排序能否确定一个元素的最终排序</a:t>
            </a:r>
            <a:r>
              <a:rPr lang="zh-CN" altLang="en-US" sz="2400" b="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位置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R="0" lvl="1" algn="l" defTabSz="12192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Char char="•"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10.1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概述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35407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概述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插入排序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快速排序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选择排序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归并排序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基数排序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3505200"/>
            <a:ext cx="2127250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2712085" y="170815"/>
            <a:ext cx="644398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第十章	内部</a:t>
            </a:r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排序</a:t>
            </a:r>
            <a:endParaRPr lang="zh-CN" altLang="en-US" sz="4400" b="1" dirty="0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归并排序的思想：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将两个或两个以上的有序表合并成一个新的有序表。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两个有序顺序表合并为新的有序表时，借助多一倍空间，使得记录无需移动，直接插入新空间中。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两路归并：将初始序列分成前后两组，通过比较归并到目标序列中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10.5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归并排序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74756" name="Group 4"/>
          <p:cNvGrpSpPr/>
          <p:nvPr/>
        </p:nvGrpSpPr>
        <p:grpSpPr>
          <a:xfrm>
            <a:off x="2927350" y="3716338"/>
            <a:ext cx="5616575" cy="1219200"/>
            <a:chOff x="2160" y="1152"/>
            <a:chExt cx="3456" cy="768"/>
          </a:xfrm>
        </p:grpSpPr>
        <p:sp>
          <p:nvSpPr>
            <p:cNvPr id="74757" name="Rectangle 5"/>
            <p:cNvSpPr/>
            <p:nvPr/>
          </p:nvSpPr>
          <p:spPr>
            <a:xfrm>
              <a:off x="3024" y="1344"/>
              <a:ext cx="1056" cy="240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58" name="Rectangle 6"/>
            <p:cNvSpPr/>
            <p:nvPr/>
          </p:nvSpPr>
          <p:spPr>
            <a:xfrm>
              <a:off x="4080" y="1344"/>
              <a:ext cx="1488" cy="240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59" name="Rectangle 7"/>
            <p:cNvSpPr/>
            <p:nvPr/>
          </p:nvSpPr>
          <p:spPr>
            <a:xfrm>
              <a:off x="3024" y="1680"/>
              <a:ext cx="2544" cy="240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0" name="Text Box 8"/>
            <p:cNvSpPr txBox="1"/>
            <p:nvPr/>
          </p:nvSpPr>
          <p:spPr>
            <a:xfrm>
              <a:off x="2928" y="1152"/>
              <a:ext cx="26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355" tIns="46178" rIns="92355" bIns="46178" anchor="t" anchorCtr="0">
              <a:spAutoFit/>
            </a:bodyPr>
            <a:p>
              <a:pPr defTabSz="923925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AC549B"/>
                  </a:solidFill>
                  <a:latin typeface="Tahoma" panose="020B0604030504040204" charset="0"/>
                  <a:ea typeface="宋体" panose="02010600030101010101" pitchFamily="2" charset="-122"/>
                </a:rPr>
                <a:t>Left	          mid		right</a:t>
              </a:r>
              <a:endParaRPr lang="en-US" altLang="zh-CN" sz="1600" dirty="0">
                <a:solidFill>
                  <a:srgbClr val="AC549B"/>
                </a:solidFill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74761" name="Text Box 9"/>
            <p:cNvSpPr txBox="1"/>
            <p:nvPr/>
          </p:nvSpPr>
          <p:spPr>
            <a:xfrm>
              <a:off x="2160" y="1346"/>
              <a:ext cx="816" cy="5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355" tIns="46178" rIns="92355" bIns="46178" anchor="t" anchorCtr="0">
              <a:spAutoFit/>
            </a:bodyPr>
            <a:p>
              <a:pPr algn="r" defTabSz="923925"/>
              <a:r>
                <a:rPr lang="en-US" altLang="zh-CN" sz="1700" dirty="0">
                  <a:solidFill>
                    <a:srgbClr val="CC0066"/>
                  </a:solidFill>
                  <a:latin typeface="Tahoma" panose="020B0604030504040204" charset="0"/>
                  <a:ea typeface="宋体" panose="02010600030101010101" pitchFamily="2" charset="-122"/>
                </a:rPr>
                <a:t>InitList</a:t>
              </a:r>
              <a:endParaRPr lang="en-US" altLang="zh-CN" sz="1700" dirty="0">
                <a:solidFill>
                  <a:srgbClr val="CC0066"/>
                </a:solidFill>
                <a:latin typeface="Tahoma" panose="020B0604030504040204" charset="0"/>
                <a:ea typeface="宋体" panose="02010600030101010101" pitchFamily="2" charset="-122"/>
              </a:endParaRPr>
            </a:p>
            <a:p>
              <a:pPr algn="r" defTabSz="923925"/>
              <a:endParaRPr lang="en-US" altLang="zh-CN" sz="1700" dirty="0">
                <a:solidFill>
                  <a:srgbClr val="CC0066"/>
                </a:solidFill>
                <a:latin typeface="Tahoma" panose="020B0604030504040204" charset="0"/>
                <a:ea typeface="宋体" panose="02010600030101010101" pitchFamily="2" charset="-122"/>
              </a:endParaRPr>
            </a:p>
            <a:p>
              <a:pPr algn="r" defTabSz="923925"/>
              <a:r>
                <a:rPr lang="en-US" altLang="zh-CN" sz="1700" dirty="0">
                  <a:solidFill>
                    <a:srgbClr val="CC0066"/>
                  </a:solidFill>
                  <a:latin typeface="Tahoma" panose="020B0604030504040204" charset="0"/>
                  <a:ea typeface="宋体" panose="02010600030101010101" pitchFamily="2" charset="-122"/>
                </a:rPr>
                <a:t>mergedList</a:t>
              </a:r>
              <a:endParaRPr lang="en-US" altLang="zh-CN" sz="1700" dirty="0">
                <a:solidFill>
                  <a:srgbClr val="CC0066"/>
                </a:solidFill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路归并排序算法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设计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将n个记录看成是n个有序序列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将前后相邻的两个有序序列归并为一个有序序列(两路归并)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重复做两路归并操作，直到只有一个有序序列为止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10.5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归并排序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路归并排序算法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举例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10.5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归并排序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78852" name="Group 36"/>
          <p:cNvGrpSpPr/>
          <p:nvPr/>
        </p:nvGrpSpPr>
        <p:grpSpPr>
          <a:xfrm>
            <a:off x="1703705" y="1692593"/>
            <a:ext cx="8569325" cy="4452937"/>
            <a:chOff x="0" y="0"/>
            <a:chExt cx="5398" cy="2805"/>
          </a:xfrm>
        </p:grpSpPr>
        <p:sp>
          <p:nvSpPr>
            <p:cNvPr id="78853" name="Rectangle 37"/>
            <p:cNvSpPr/>
            <p:nvPr/>
          </p:nvSpPr>
          <p:spPr>
            <a:xfrm>
              <a:off x="2052" y="2556"/>
              <a:ext cx="1713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8854" name="Group 38"/>
            <p:cNvGrpSpPr/>
            <p:nvPr/>
          </p:nvGrpSpPr>
          <p:grpSpPr>
            <a:xfrm>
              <a:off x="0" y="0"/>
              <a:ext cx="5398" cy="2442"/>
              <a:chOff x="0" y="0"/>
              <a:chExt cx="5398" cy="2442"/>
            </a:xfrm>
          </p:grpSpPr>
          <p:grpSp>
            <p:nvGrpSpPr>
              <p:cNvPr id="78855" name="Group 39"/>
              <p:cNvGrpSpPr/>
              <p:nvPr/>
            </p:nvGrpSpPr>
            <p:grpSpPr>
              <a:xfrm>
                <a:off x="0" y="0"/>
                <a:ext cx="5344" cy="254"/>
                <a:chOff x="0" y="0"/>
                <a:chExt cx="5344" cy="254"/>
              </a:xfrm>
            </p:grpSpPr>
            <p:sp>
              <p:nvSpPr>
                <p:cNvPr id="78856" name="Rectangle 40"/>
                <p:cNvSpPr/>
                <p:nvPr/>
              </p:nvSpPr>
              <p:spPr>
                <a:xfrm>
                  <a:off x="1225" y="0"/>
                  <a:ext cx="4119" cy="2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[23]   [38]   [22]   [45]   [</a:t>
                  </a:r>
                  <a:r>
                    <a:rPr lang="en-US" altLang="zh-CN" sz="2400" b="1" u="sng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23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]   [67]   [31]   [15]   [41]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57" name="Rectangle 41"/>
                <p:cNvSpPr/>
                <p:nvPr/>
              </p:nvSpPr>
              <p:spPr>
                <a:xfrm>
                  <a:off x="0" y="5"/>
                  <a:ext cx="1134" cy="2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初始关键字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: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8858" name="Group 42"/>
              <p:cNvGrpSpPr/>
              <p:nvPr/>
            </p:nvGrpSpPr>
            <p:grpSpPr>
              <a:xfrm>
                <a:off x="1449" y="244"/>
                <a:ext cx="456" cy="272"/>
                <a:chOff x="0" y="0"/>
                <a:chExt cx="456" cy="272"/>
              </a:xfrm>
            </p:grpSpPr>
            <p:sp>
              <p:nvSpPr>
                <p:cNvPr id="78859" name="Line 43"/>
                <p:cNvSpPr/>
                <p:nvPr/>
              </p:nvSpPr>
              <p:spPr>
                <a:xfrm>
                  <a:off x="0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60" name="Line 44"/>
                <p:cNvSpPr/>
                <p:nvPr/>
              </p:nvSpPr>
              <p:spPr>
                <a:xfrm>
                  <a:off x="456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61" name="Line 45"/>
                <p:cNvSpPr/>
                <p:nvPr/>
              </p:nvSpPr>
              <p:spPr>
                <a:xfrm>
                  <a:off x="229" y="136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62" name="Line 46"/>
                <p:cNvSpPr/>
                <p:nvPr/>
              </p:nvSpPr>
              <p:spPr>
                <a:xfrm>
                  <a:off x="2" y="141"/>
                  <a:ext cx="454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8863" name="Group 47"/>
              <p:cNvGrpSpPr/>
              <p:nvPr/>
            </p:nvGrpSpPr>
            <p:grpSpPr>
              <a:xfrm>
                <a:off x="2358" y="249"/>
                <a:ext cx="456" cy="272"/>
                <a:chOff x="0" y="0"/>
                <a:chExt cx="456" cy="272"/>
              </a:xfrm>
            </p:grpSpPr>
            <p:sp>
              <p:nvSpPr>
                <p:cNvPr id="78864" name="Line 48"/>
                <p:cNvSpPr/>
                <p:nvPr/>
              </p:nvSpPr>
              <p:spPr>
                <a:xfrm>
                  <a:off x="0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65" name="Line 49"/>
                <p:cNvSpPr/>
                <p:nvPr/>
              </p:nvSpPr>
              <p:spPr>
                <a:xfrm>
                  <a:off x="456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66" name="Line 50"/>
                <p:cNvSpPr/>
                <p:nvPr/>
              </p:nvSpPr>
              <p:spPr>
                <a:xfrm>
                  <a:off x="229" y="136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67" name="Line 51"/>
                <p:cNvSpPr/>
                <p:nvPr/>
              </p:nvSpPr>
              <p:spPr>
                <a:xfrm>
                  <a:off x="2" y="141"/>
                  <a:ext cx="454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8868" name="Group 52"/>
              <p:cNvGrpSpPr/>
              <p:nvPr/>
            </p:nvGrpSpPr>
            <p:grpSpPr>
              <a:xfrm>
                <a:off x="3311" y="257"/>
                <a:ext cx="456" cy="272"/>
                <a:chOff x="0" y="0"/>
                <a:chExt cx="456" cy="272"/>
              </a:xfrm>
            </p:grpSpPr>
            <p:sp>
              <p:nvSpPr>
                <p:cNvPr id="78869" name="Line 53"/>
                <p:cNvSpPr/>
                <p:nvPr/>
              </p:nvSpPr>
              <p:spPr>
                <a:xfrm>
                  <a:off x="0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70" name="Line 54"/>
                <p:cNvSpPr/>
                <p:nvPr/>
              </p:nvSpPr>
              <p:spPr>
                <a:xfrm>
                  <a:off x="456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71" name="Line 55"/>
                <p:cNvSpPr/>
                <p:nvPr/>
              </p:nvSpPr>
              <p:spPr>
                <a:xfrm>
                  <a:off x="229" y="136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72" name="Line 56"/>
                <p:cNvSpPr/>
                <p:nvPr/>
              </p:nvSpPr>
              <p:spPr>
                <a:xfrm>
                  <a:off x="2" y="141"/>
                  <a:ext cx="454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8873" name="Group 57"/>
              <p:cNvGrpSpPr/>
              <p:nvPr/>
            </p:nvGrpSpPr>
            <p:grpSpPr>
              <a:xfrm>
                <a:off x="4216" y="249"/>
                <a:ext cx="456" cy="272"/>
                <a:chOff x="0" y="0"/>
                <a:chExt cx="456" cy="272"/>
              </a:xfrm>
            </p:grpSpPr>
            <p:sp>
              <p:nvSpPr>
                <p:cNvPr id="78874" name="Line 58"/>
                <p:cNvSpPr/>
                <p:nvPr/>
              </p:nvSpPr>
              <p:spPr>
                <a:xfrm>
                  <a:off x="0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75" name="Line 59"/>
                <p:cNvSpPr/>
                <p:nvPr/>
              </p:nvSpPr>
              <p:spPr>
                <a:xfrm>
                  <a:off x="456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76" name="Line 60"/>
                <p:cNvSpPr/>
                <p:nvPr/>
              </p:nvSpPr>
              <p:spPr>
                <a:xfrm>
                  <a:off x="229" y="136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77" name="Line 61"/>
                <p:cNvSpPr/>
                <p:nvPr/>
              </p:nvSpPr>
              <p:spPr>
                <a:xfrm>
                  <a:off x="2" y="141"/>
                  <a:ext cx="454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8878" name="Group 62"/>
              <p:cNvGrpSpPr/>
              <p:nvPr/>
            </p:nvGrpSpPr>
            <p:grpSpPr>
              <a:xfrm>
                <a:off x="0" y="539"/>
                <a:ext cx="5344" cy="254"/>
                <a:chOff x="0" y="0"/>
                <a:chExt cx="5344" cy="254"/>
              </a:xfrm>
            </p:grpSpPr>
            <p:sp>
              <p:nvSpPr>
                <p:cNvPr id="78879" name="Rectangle 63"/>
                <p:cNvSpPr/>
                <p:nvPr/>
              </p:nvSpPr>
              <p:spPr>
                <a:xfrm>
                  <a:off x="1225" y="0"/>
                  <a:ext cx="4119" cy="2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[23    38]    [22     45]    [</a:t>
                  </a:r>
                  <a:r>
                    <a:rPr lang="en-US" altLang="zh-CN" sz="2400" b="1" u="sng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23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67]    [15     31]   [41]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80" name="Rectangle 64"/>
                <p:cNvSpPr/>
                <p:nvPr/>
              </p:nvSpPr>
              <p:spPr>
                <a:xfrm>
                  <a:off x="0" y="5"/>
                  <a:ext cx="1134" cy="2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一趟归并后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: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8881" name="Line 65"/>
              <p:cNvSpPr/>
              <p:nvPr/>
            </p:nvSpPr>
            <p:spPr>
              <a:xfrm>
                <a:off x="5171" y="294"/>
                <a:ext cx="0" cy="2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78882" name="Group 66"/>
              <p:cNvGrpSpPr/>
              <p:nvPr/>
            </p:nvGrpSpPr>
            <p:grpSpPr>
              <a:xfrm>
                <a:off x="1630" y="793"/>
                <a:ext cx="955" cy="280"/>
                <a:chOff x="0" y="0"/>
                <a:chExt cx="955" cy="280"/>
              </a:xfrm>
            </p:grpSpPr>
            <p:sp>
              <p:nvSpPr>
                <p:cNvPr id="78883" name="Line 67"/>
                <p:cNvSpPr/>
                <p:nvPr/>
              </p:nvSpPr>
              <p:spPr>
                <a:xfrm>
                  <a:off x="0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84" name="Line 68"/>
                <p:cNvSpPr/>
                <p:nvPr/>
              </p:nvSpPr>
              <p:spPr>
                <a:xfrm>
                  <a:off x="955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85" name="Line 69"/>
                <p:cNvSpPr/>
                <p:nvPr/>
              </p:nvSpPr>
              <p:spPr>
                <a:xfrm>
                  <a:off x="456" y="144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86" name="Line 70"/>
                <p:cNvSpPr/>
                <p:nvPr/>
              </p:nvSpPr>
              <p:spPr>
                <a:xfrm>
                  <a:off x="2" y="136"/>
                  <a:ext cx="953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8887" name="Group 71"/>
              <p:cNvGrpSpPr/>
              <p:nvPr/>
            </p:nvGrpSpPr>
            <p:grpSpPr>
              <a:xfrm>
                <a:off x="3535" y="793"/>
                <a:ext cx="955" cy="280"/>
                <a:chOff x="0" y="0"/>
                <a:chExt cx="955" cy="280"/>
              </a:xfrm>
            </p:grpSpPr>
            <p:sp>
              <p:nvSpPr>
                <p:cNvPr id="78888" name="Line 72"/>
                <p:cNvSpPr/>
                <p:nvPr/>
              </p:nvSpPr>
              <p:spPr>
                <a:xfrm>
                  <a:off x="0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89" name="Line 73"/>
                <p:cNvSpPr/>
                <p:nvPr/>
              </p:nvSpPr>
              <p:spPr>
                <a:xfrm>
                  <a:off x="955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90" name="Line 74"/>
                <p:cNvSpPr/>
                <p:nvPr/>
              </p:nvSpPr>
              <p:spPr>
                <a:xfrm>
                  <a:off x="456" y="144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891" name="Line 75"/>
                <p:cNvSpPr/>
                <p:nvPr/>
              </p:nvSpPr>
              <p:spPr>
                <a:xfrm>
                  <a:off x="2" y="136"/>
                  <a:ext cx="953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8892" name="Group 76"/>
              <p:cNvGrpSpPr/>
              <p:nvPr/>
            </p:nvGrpSpPr>
            <p:grpSpPr>
              <a:xfrm>
                <a:off x="0" y="1073"/>
                <a:ext cx="5344" cy="254"/>
                <a:chOff x="0" y="0"/>
                <a:chExt cx="5344" cy="254"/>
              </a:xfrm>
            </p:grpSpPr>
            <p:sp>
              <p:nvSpPr>
                <p:cNvPr id="78893" name="Rectangle 77"/>
                <p:cNvSpPr/>
                <p:nvPr/>
              </p:nvSpPr>
              <p:spPr>
                <a:xfrm>
                  <a:off x="1225" y="0"/>
                  <a:ext cx="4119" cy="2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[22     23      38     45]    [15     </a:t>
                  </a:r>
                  <a:r>
                    <a:rPr lang="en-US" altLang="zh-CN" sz="2400" b="1" u="sng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23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31     67]    [41]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94" name="Rectangle 78"/>
                <p:cNvSpPr/>
                <p:nvPr/>
              </p:nvSpPr>
              <p:spPr>
                <a:xfrm>
                  <a:off x="0" y="5"/>
                  <a:ext cx="1134" cy="2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二趟归并后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: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8895" name="Line 79"/>
              <p:cNvSpPr/>
              <p:nvPr/>
            </p:nvSpPr>
            <p:spPr>
              <a:xfrm>
                <a:off x="5125" y="793"/>
                <a:ext cx="0" cy="2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78896" name="Group 80"/>
              <p:cNvGrpSpPr/>
              <p:nvPr/>
            </p:nvGrpSpPr>
            <p:grpSpPr>
              <a:xfrm>
                <a:off x="54" y="1626"/>
                <a:ext cx="5344" cy="254"/>
                <a:chOff x="0" y="0"/>
                <a:chExt cx="5344" cy="254"/>
              </a:xfrm>
            </p:grpSpPr>
            <p:sp>
              <p:nvSpPr>
                <p:cNvPr id="78897" name="Rectangle 81"/>
                <p:cNvSpPr/>
                <p:nvPr/>
              </p:nvSpPr>
              <p:spPr>
                <a:xfrm>
                  <a:off x="1225" y="0"/>
                  <a:ext cx="4119" cy="2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[15     22      23     </a:t>
                  </a:r>
                  <a:r>
                    <a:rPr lang="en-US" altLang="zh-CN" sz="2400" b="1" u="sng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23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31     38</a:t>
                  </a:r>
                  <a:r>
                    <a:rPr lang="en-US" altLang="zh-CN" sz="2400" b="1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45     67]    [41]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98" name="Rectangle 82"/>
                <p:cNvSpPr/>
                <p:nvPr/>
              </p:nvSpPr>
              <p:spPr>
                <a:xfrm>
                  <a:off x="0" y="5"/>
                  <a:ext cx="1134" cy="2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三趟归并后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: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8899" name="Group 83"/>
              <p:cNvGrpSpPr/>
              <p:nvPr/>
            </p:nvGrpSpPr>
            <p:grpSpPr>
              <a:xfrm>
                <a:off x="1948" y="1338"/>
                <a:ext cx="1862" cy="280"/>
                <a:chOff x="0" y="0"/>
                <a:chExt cx="1862" cy="280"/>
              </a:xfrm>
            </p:grpSpPr>
            <p:sp>
              <p:nvSpPr>
                <p:cNvPr id="78900" name="Line 84"/>
                <p:cNvSpPr/>
                <p:nvPr/>
              </p:nvSpPr>
              <p:spPr>
                <a:xfrm>
                  <a:off x="0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901" name="Line 85"/>
                <p:cNvSpPr/>
                <p:nvPr/>
              </p:nvSpPr>
              <p:spPr>
                <a:xfrm>
                  <a:off x="1862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902" name="Line 86"/>
                <p:cNvSpPr/>
                <p:nvPr/>
              </p:nvSpPr>
              <p:spPr>
                <a:xfrm>
                  <a:off x="864" y="144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903" name="Line 87"/>
                <p:cNvSpPr/>
                <p:nvPr/>
              </p:nvSpPr>
              <p:spPr>
                <a:xfrm>
                  <a:off x="2" y="144"/>
                  <a:ext cx="186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8904" name="Line 88"/>
              <p:cNvSpPr/>
              <p:nvPr/>
            </p:nvSpPr>
            <p:spPr>
              <a:xfrm>
                <a:off x="5125" y="1346"/>
                <a:ext cx="0" cy="2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78905" name="Group 89"/>
              <p:cNvGrpSpPr/>
              <p:nvPr/>
            </p:nvGrpSpPr>
            <p:grpSpPr>
              <a:xfrm>
                <a:off x="45" y="2188"/>
                <a:ext cx="5344" cy="254"/>
                <a:chOff x="0" y="0"/>
                <a:chExt cx="5344" cy="254"/>
              </a:xfrm>
            </p:grpSpPr>
            <p:sp>
              <p:nvSpPr>
                <p:cNvPr id="78906" name="Rectangle 90"/>
                <p:cNvSpPr/>
                <p:nvPr/>
              </p:nvSpPr>
              <p:spPr>
                <a:xfrm>
                  <a:off x="1225" y="0"/>
                  <a:ext cx="4119" cy="2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[15     22      23     </a:t>
                  </a:r>
                  <a:r>
                    <a:rPr lang="en-US" altLang="zh-CN" sz="2400" b="1" u="sng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23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31     38</a:t>
                  </a:r>
                  <a:r>
                    <a:rPr lang="en-US" altLang="zh-CN" sz="2400" b="1" dirty="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41     45     67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907" name="Rectangle 91"/>
                <p:cNvSpPr/>
                <p:nvPr/>
              </p:nvSpPr>
              <p:spPr>
                <a:xfrm>
                  <a:off x="0" y="5"/>
                  <a:ext cx="1134" cy="2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四趟归并后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:</a:t>
                  </a:r>
                  <a:endPara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8908" name="Group 92"/>
              <p:cNvGrpSpPr/>
              <p:nvPr/>
            </p:nvGrpSpPr>
            <p:grpSpPr>
              <a:xfrm>
                <a:off x="3218" y="1863"/>
                <a:ext cx="1862" cy="280"/>
                <a:chOff x="0" y="0"/>
                <a:chExt cx="1862" cy="280"/>
              </a:xfrm>
            </p:grpSpPr>
            <p:sp>
              <p:nvSpPr>
                <p:cNvPr id="78909" name="Line 93"/>
                <p:cNvSpPr/>
                <p:nvPr/>
              </p:nvSpPr>
              <p:spPr>
                <a:xfrm>
                  <a:off x="0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910" name="Line 94"/>
                <p:cNvSpPr/>
                <p:nvPr/>
              </p:nvSpPr>
              <p:spPr>
                <a:xfrm>
                  <a:off x="1862" y="0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911" name="Line 95"/>
                <p:cNvSpPr/>
                <p:nvPr/>
              </p:nvSpPr>
              <p:spPr>
                <a:xfrm>
                  <a:off x="864" y="144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912" name="Line 96"/>
                <p:cNvSpPr/>
                <p:nvPr/>
              </p:nvSpPr>
              <p:spPr>
                <a:xfrm>
                  <a:off x="2" y="144"/>
                  <a:ext cx="186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路归并排序算法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实现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两个有序序列合并为一个有序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序列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10.5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归并排序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aphicFrame>
        <p:nvGraphicFramePr>
          <p:cNvPr id="10" name="对象 9"/>
          <p:cNvGraphicFramePr/>
          <p:nvPr/>
        </p:nvGraphicFramePr>
        <p:xfrm>
          <a:off x="1127125" y="2061210"/>
          <a:ext cx="9407525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6800850" imgH="2247900" progId="Paint.Picture">
                  <p:embed/>
                </p:oleObj>
              </mc:Choice>
              <mc:Fallback>
                <p:oleObj name="" r:id="rId1" imgW="6800850" imgH="224790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7125" y="2061210"/>
                        <a:ext cx="9407525" cy="291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路归并排序算法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实现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二分控制程序和总控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程序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10.5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归并排序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335280" y="1988820"/>
          <a:ext cx="7359650" cy="2719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667500" imgH="2333625" progId="Paint.Picture">
                  <p:embed/>
                </p:oleObj>
              </mc:Choice>
              <mc:Fallback>
                <p:oleObj name="" r:id="rId1" imgW="6667500" imgH="23336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1988820"/>
                        <a:ext cx="7359650" cy="2719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35280" y="4796790"/>
          <a:ext cx="3625215" cy="152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3200400" imgH="1209675" progId="Paint.Picture">
                  <p:embed/>
                </p:oleObj>
              </mc:Choice>
              <mc:Fallback>
                <p:oleObj name="" r:id="rId3" imgW="3200400" imgH="12096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" y="4796790"/>
                        <a:ext cx="3625215" cy="1522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路归并排序算法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分析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如果待排序的记录为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个，则需要做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log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趟两路归并排序，每趟两路归并排序的时间复杂度为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O(n)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路归并排序的时间复杂度为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O(nlog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n)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归并排序的空间复杂度是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O(n)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归并排序是一种稳定的排序方法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10.5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归并排序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归并排序算法的其他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分析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归并排序优点：时间复杂度为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O(nlog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且是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稳定的排序方法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缺点需要额外空间，归并排序的空间复杂度是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O(n)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归并排序性能与记录的初始排列无关。无论是否有序，每趟都要逐个两子序列相互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合并，一定要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log</a:t>
            </a:r>
            <a:r>
              <a:rPr lang="en-US" altLang="zh-CN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趟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每趟排序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不能够确定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一个元素的最终排序位置，因为如果最后一个子序列包含最小元素，在最后一趟排序时要插入到最前位置，导致所有元素都要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移动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endParaRPr lang="zh-CN" altLang="zh-CN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10.5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归并排序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609600" indent="-609600" algn="l" eaLnBrk="1" hangingPunct="1">
              <a:buClrTx/>
              <a:buSzTx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设关键字序列为（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314, 617, 253, 335, 19, 237, 464, 121, 46, 231, 176, 344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）的一组记录，请给出两路归并排序的每一躺结果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1066800" lvl="1" indent="-609600" algn="l" eaLnBrk="1" hangingPunct="1">
              <a:buClrTx/>
              <a:buSzTx/>
            </a:pPr>
            <a:endParaRPr lang="zh-CN" altLang="en-US" sz="2055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  <a:p>
            <a:pPr marL="609600" lvl="0" indent="-609600" algn="l">
              <a:buClrTx/>
              <a:buSzTx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4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练习</a:t>
            </a:r>
            <a:endParaRPr lang="zh-CN" altLang="en-US" sz="4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35407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概述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插入排序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快速排序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选择排序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归并排序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基数排序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4079240"/>
            <a:ext cx="2127250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2712085" y="170815"/>
            <a:ext cx="644398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第十章	内部</a:t>
            </a:r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排序</a:t>
            </a:r>
            <a:endParaRPr lang="zh-CN" altLang="en-US" sz="4400" b="1" dirty="0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直接连接符 23" hidden="1"/>
          <p:cNvSpPr>
            <a:spLocks noChangeShapeType="1"/>
          </p:cNvSpPr>
          <p:nvPr/>
        </p:nvSpPr>
        <p:spPr bwMode="auto">
          <a:xfrm>
            <a:off x="3181350" y="431800"/>
            <a:ext cx="0" cy="525463"/>
          </a:xfrm>
          <a:prstGeom prst="line">
            <a:avLst/>
          </a:prstGeom>
          <a:noFill/>
          <a:ln w="12700" cap="flat" cmpd="sng">
            <a:solidFill>
              <a:srgbClr val="28A9D6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椭圆 24"/>
          <p:cNvSpPr>
            <a:spLocks noChangeArrowheads="1"/>
          </p:cNvSpPr>
          <p:nvPr/>
        </p:nvSpPr>
        <p:spPr bwMode="auto">
          <a:xfrm>
            <a:off x="3662667" y="280019"/>
            <a:ext cx="549275" cy="549275"/>
          </a:xfrm>
          <a:prstGeom prst="ellipse">
            <a:avLst/>
          </a:prstGeom>
          <a:pattFill prst="sphere">
            <a:fgClr>
              <a:srgbClr val="4F81BD"/>
            </a:fgClr>
            <a:bgClr>
              <a:srgbClr val="FFFFFF"/>
            </a:bgClr>
          </a:pattFill>
          <a:ln w="9525" cap="flat" cmpd="sng">
            <a:solidFill>
              <a:srgbClr val="4DB8D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直接连接符 23"/>
          <p:cNvSpPr>
            <a:spLocks noChangeShapeType="1"/>
          </p:cNvSpPr>
          <p:nvPr/>
        </p:nvSpPr>
        <p:spPr bwMode="auto">
          <a:xfrm>
            <a:off x="4238612" y="927719"/>
            <a:ext cx="3583940" cy="635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469640" y="1268730"/>
            <a:ext cx="6001385" cy="35407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概述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插入排序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快速排序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选择排序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归并排序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基数排序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+mn-cs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8130" y="1754505"/>
            <a:ext cx="2127250" cy="5308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Text Box 2"/>
          <p:cNvSpPr txBox="1"/>
          <p:nvPr/>
        </p:nvSpPr>
        <p:spPr>
          <a:xfrm>
            <a:off x="2712085" y="170815"/>
            <a:ext cx="644398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第十章	内部</a:t>
            </a:r>
            <a:r>
              <a:rPr lang="zh-CN" altLang="en-US" sz="4400" b="1" dirty="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</a:rPr>
              <a:t>排序</a:t>
            </a:r>
            <a:endParaRPr lang="zh-CN" altLang="en-US" sz="4400" b="1" dirty="0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有时候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排序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不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只根据一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个关键字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来排序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，可能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要根据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多个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关键字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来排序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609600" indent="-609600" eaLnBrk="1" hangingPunct="1">
              <a:spcBef>
                <a:spcPct val="7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例：对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52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张扑克牌按以下次序排序：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	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2&lt;3&lt;……&lt;A&lt;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2&lt;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3&lt;……&lt;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A&lt;</a:t>
            </a:r>
            <a:endParaRPr lang="en-US" altLang="zh-CN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spcBef>
                <a:spcPct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	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2&lt;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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3&lt;……&lt;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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A&lt;2&lt;3&lt;……&lt;A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spcBef>
                <a:spcPct val="7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两个关键字：花色（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&lt;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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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&lt;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spcBef>
                <a:spcPct val="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            面值（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2&lt;3&lt;…&lt;A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Symbol" panose="05050102010706020507" pitchFamily="18" charset="2"/>
              </a:rPr>
              <a:t>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Symbol" panose="05050102010706020507" pitchFamily="18" charset="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10.6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基数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对于多关键字排序有两种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方法可采用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最低位优先法LSD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最高位优先法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MSD(Most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Significant Digital first)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最低位优先法LSD(Least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Significant Digital first)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最低位优先法LSD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从最低位关键字k</a:t>
            </a:r>
            <a:r>
              <a:rPr lang="zh-CN" altLang="en-US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d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起进行排序，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然后再对高一位的关键字排序，……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依次重复，直至对最高位关键字k</a:t>
            </a:r>
            <a:r>
              <a:rPr lang="zh-CN" altLang="en-US" sz="2400" baseline="-250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排序后，便成为一个有序序列</a:t>
            </a:r>
            <a:endParaRPr lang="zh-CN" altLang="en-US" sz="2400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10.6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基数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最低位优先法LSD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10.6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基数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31315" y="1628775"/>
            <a:ext cx="7270750" cy="3305810"/>
            <a:chOff x="3120" y="3360"/>
            <a:chExt cx="11450" cy="5206"/>
          </a:xfrm>
        </p:grpSpPr>
        <p:grpSp>
          <p:nvGrpSpPr>
            <p:cNvPr id="84996" name="Group 4"/>
            <p:cNvGrpSpPr/>
            <p:nvPr/>
          </p:nvGrpSpPr>
          <p:grpSpPr>
            <a:xfrm>
              <a:off x="7320" y="3360"/>
              <a:ext cx="7250" cy="1440"/>
              <a:chOff x="1200" y="3072"/>
              <a:chExt cx="2901" cy="576"/>
            </a:xfrm>
          </p:grpSpPr>
          <p:sp>
            <p:nvSpPr>
              <p:cNvPr id="84997" name="Text Box 5"/>
              <p:cNvSpPr txBox="1"/>
              <p:nvPr/>
            </p:nvSpPr>
            <p:spPr>
              <a:xfrm>
                <a:off x="1296" y="3072"/>
                <a:ext cx="2805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355" tIns="46178" rIns="92355" bIns="46178" anchor="t" anchorCtr="0">
                <a:spAutoFit/>
              </a:bodyPr>
              <a:p>
                <a:pPr defTabSz="923925"/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0        1        2        3        4        5   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2742" name="Oval 6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43" name="Oval 7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44" name="Oval 8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45" name="Oval 9"/>
              <p:cNvSpPr>
                <a:spLocks noChangeArrowheads="1"/>
              </p:cNvSpPr>
              <p:nvPr/>
            </p:nvSpPr>
            <p:spPr bwMode="auto">
              <a:xfrm>
                <a:off x="216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46" name="Oval 10"/>
              <p:cNvSpPr>
                <a:spLocks noChangeArrowheads="1"/>
              </p:cNvSpPr>
              <p:nvPr/>
            </p:nvSpPr>
            <p:spPr bwMode="auto">
              <a:xfrm>
                <a:off x="2688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47" name="Oval 11"/>
              <p:cNvSpPr>
                <a:spLocks noChangeArrowheads="1"/>
              </p:cNvSpPr>
              <p:nvPr/>
            </p:nvSpPr>
            <p:spPr bwMode="auto">
              <a:xfrm>
                <a:off x="3120" y="331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5004" name="Group 12"/>
            <p:cNvGrpSpPr/>
            <p:nvPr/>
          </p:nvGrpSpPr>
          <p:grpSpPr>
            <a:xfrm>
              <a:off x="7440" y="5880"/>
              <a:ext cx="6720" cy="840"/>
              <a:chOff x="1488" y="2784"/>
              <a:chExt cx="2688" cy="336"/>
            </a:xfrm>
          </p:grpSpPr>
          <p:sp>
            <p:nvSpPr>
              <p:cNvPr id="1012749" name="Oval 13"/>
              <p:cNvSpPr>
                <a:spLocks noChangeArrowheads="1"/>
              </p:cNvSpPr>
              <p:nvPr/>
            </p:nvSpPr>
            <p:spPr bwMode="auto">
              <a:xfrm>
                <a:off x="1488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50" name="Oval 14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51" name="Oval 15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52" name="Oval 16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53" name="Oval 17"/>
              <p:cNvSpPr>
                <a:spLocks noChangeArrowheads="1"/>
              </p:cNvSpPr>
              <p:nvPr/>
            </p:nvSpPr>
            <p:spPr bwMode="auto">
              <a:xfrm>
                <a:off x="2448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54" name="Oval 18"/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5011" name="Group 19"/>
            <p:cNvGrpSpPr/>
            <p:nvPr/>
          </p:nvGrpSpPr>
          <p:grpSpPr>
            <a:xfrm>
              <a:off x="7440" y="7680"/>
              <a:ext cx="6720" cy="845"/>
              <a:chOff x="1488" y="3504"/>
              <a:chExt cx="2688" cy="336"/>
            </a:xfrm>
          </p:grpSpPr>
          <p:sp>
            <p:nvSpPr>
              <p:cNvPr id="1012756" name="Oval 20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21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57" name="Oval 21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08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58" name="Oval 22"/>
              <p:cNvSpPr>
                <a:spLocks noChangeArrowheads="1"/>
              </p:cNvSpPr>
              <p:nvPr/>
            </p:nvSpPr>
            <p:spPr bwMode="auto">
              <a:xfrm>
                <a:off x="2880" y="350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59" name="Oval 23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49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60" name="Oval 24"/>
              <p:cNvSpPr>
                <a:spLocks noChangeArrowheads="1"/>
              </p:cNvSpPr>
              <p:nvPr/>
            </p:nvSpPr>
            <p:spPr bwMode="auto">
              <a:xfrm>
                <a:off x="3360" y="350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25*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2761" name="Oval 25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CCECFF">
                      <a:gamma/>
                      <a:shade val="46275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92355" tIns="46178" rIns="92355" bIns="46178" anchor="ctr"/>
              <a:p>
                <a:pPr marL="0" marR="0" lvl="0" indent="0" algn="ctr" defTabSz="9239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16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5018" name="Text Box 26"/>
            <p:cNvSpPr txBox="1"/>
            <p:nvPr/>
          </p:nvSpPr>
          <p:spPr>
            <a:xfrm>
              <a:off x="3120" y="6000"/>
              <a:ext cx="3960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355" tIns="46178" rIns="92355" bIns="46178" anchor="t" anchorCtr="0">
              <a:spAutoFit/>
            </a:bodyPr>
            <a:p>
              <a:pPr defTabSz="923925"/>
              <a:r>
                <a:rPr lang="zh-CN" altLang="en-US" sz="2000" b="1" dirty="0">
                  <a:latin typeface="Tahoma" panose="020B0604030504040204" charset="0"/>
                  <a:ea typeface="宋体" panose="02010600030101010101" pitchFamily="2" charset="-122"/>
                </a:rPr>
                <a:t>最低位</a:t>
              </a:r>
              <a:r>
                <a:rPr lang="en-US" altLang="zh-CN" sz="2000" b="1" dirty="0">
                  <a:latin typeface="Tahoma" panose="020B0604030504040204" charset="0"/>
                  <a:ea typeface="宋体" panose="02010600030101010101" pitchFamily="2" charset="-122"/>
                </a:rPr>
                <a:t>(</a:t>
              </a:r>
              <a:r>
                <a:rPr lang="zh-CN" altLang="en-US" sz="2000" b="1" dirty="0">
                  <a:latin typeface="Tahoma" panose="020B0604030504040204" charset="0"/>
                  <a:ea typeface="宋体" panose="02010600030101010101" pitchFamily="2" charset="-122"/>
                </a:rPr>
                <a:t>个位</a:t>
              </a:r>
              <a:r>
                <a:rPr lang="en-US" altLang="zh-CN" sz="2000" b="1" dirty="0">
                  <a:latin typeface="Tahoma" panose="020B0604030504040204" charset="0"/>
                  <a:ea typeface="宋体" panose="02010600030101010101" pitchFamily="2" charset="-122"/>
                </a:rPr>
                <a:t>)</a:t>
              </a:r>
              <a:r>
                <a:rPr lang="zh-CN" altLang="en-US" sz="2000" b="1" dirty="0">
                  <a:latin typeface="Tahoma" panose="020B0604030504040204" charset="0"/>
                  <a:ea typeface="宋体" panose="02010600030101010101" pitchFamily="2" charset="-122"/>
                </a:rPr>
                <a:t>排序后</a:t>
              </a:r>
              <a:endParaRPr lang="zh-CN" altLang="en-US" sz="2000" b="1" dirty="0">
                <a:latin typeface="Tahoma" panose="020B0604030504040204" charset="0"/>
                <a:ea typeface="宋体" panose="02010600030101010101" pitchFamily="2" charset="-122"/>
              </a:endParaRPr>
            </a:p>
            <a:p>
              <a:pPr defTabSz="923925"/>
              <a:endParaRPr lang="zh-CN" altLang="en-US" sz="2000" b="1" dirty="0">
                <a:latin typeface="Tahoma" panose="020B0604030504040204" charset="0"/>
                <a:ea typeface="宋体" panose="02010600030101010101" pitchFamily="2" charset="-122"/>
              </a:endParaRPr>
            </a:p>
            <a:p>
              <a:pPr defTabSz="923925"/>
              <a:endParaRPr lang="zh-CN" altLang="en-US" sz="2000" b="1" dirty="0">
                <a:latin typeface="Tahoma" panose="020B0604030504040204" charset="0"/>
                <a:ea typeface="宋体" panose="02010600030101010101" pitchFamily="2" charset="-122"/>
              </a:endParaRPr>
            </a:p>
            <a:p>
              <a:pPr defTabSz="923925"/>
              <a:endParaRPr lang="zh-CN" altLang="en-US" sz="2000" b="1" dirty="0">
                <a:latin typeface="Tahoma" panose="020B0604030504040204" charset="0"/>
                <a:ea typeface="宋体" panose="02010600030101010101" pitchFamily="2" charset="-122"/>
              </a:endParaRPr>
            </a:p>
            <a:p>
              <a:pPr defTabSz="923925"/>
              <a:r>
                <a:rPr lang="zh-CN" altLang="en-US" sz="2000" b="1" dirty="0">
                  <a:latin typeface="Tahoma" panose="020B0604030504040204" charset="0"/>
                  <a:ea typeface="宋体" panose="02010600030101010101" pitchFamily="2" charset="-122"/>
                </a:rPr>
                <a:t>最高位</a:t>
              </a:r>
              <a:r>
                <a:rPr lang="en-US" altLang="zh-CN" sz="2000" b="1" dirty="0">
                  <a:latin typeface="Tahoma" panose="020B0604030504040204" charset="0"/>
                  <a:ea typeface="宋体" panose="02010600030101010101" pitchFamily="2" charset="-122"/>
                </a:rPr>
                <a:t>(</a:t>
              </a:r>
              <a:r>
                <a:rPr lang="zh-CN" altLang="en-US" sz="2000" b="1" dirty="0">
                  <a:latin typeface="Tahoma" panose="020B0604030504040204" charset="0"/>
                  <a:ea typeface="宋体" panose="02010600030101010101" pitchFamily="2" charset="-122"/>
                </a:rPr>
                <a:t>十位</a:t>
              </a:r>
              <a:r>
                <a:rPr lang="en-US" altLang="zh-CN" sz="2000" b="1" dirty="0">
                  <a:latin typeface="Tahoma" panose="020B0604030504040204" charset="0"/>
                  <a:ea typeface="宋体" panose="02010600030101010101" pitchFamily="2" charset="-122"/>
                </a:rPr>
                <a:t>)</a:t>
              </a:r>
              <a:r>
                <a:rPr lang="zh-CN" altLang="en-US" sz="2000" b="1" dirty="0">
                  <a:latin typeface="Tahoma" panose="020B0604030504040204" charset="0"/>
                  <a:ea typeface="宋体" panose="02010600030101010101" pitchFamily="2" charset="-122"/>
                </a:rPr>
                <a:t>排序后</a:t>
              </a:r>
              <a:endParaRPr lang="zh-CN" altLang="en-US" sz="2000" b="1" dirty="0"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基数排序：通过“分配”和“收集”若干次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操作，对单逻辑关键字进行排序的一种方法。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链式基数排序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的算法设计：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基于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最低位优先法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思想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用链表作存储结构的基数排序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以十进制为例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1.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设置10个队列，f[i]和e[i]分别为第i个队列的头指针和尾指针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2.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第i趟分配：根据第i位关键字的值，改变记录的指针，将链表中记录按次序分配至10个链队列中（采用队尾插入法）；每个队列中记录关键字的第i位关键字相同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609600" lvl="1" indent="0" algn="l" eaLnBrk="1" hangingPunct="1">
              <a:buClrTx/>
              <a:buSzTx/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3.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第i趟收集：改变所有非空队列的队尾记录的指针域，令其指向下一个非空队列的队头记录，重新将10个队列链成一个链表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10.6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基数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链式基数排序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假设关键字都是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3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位整数，十进制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数值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10.6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基数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87044" name="Group 4"/>
          <p:cNvGrpSpPr/>
          <p:nvPr/>
        </p:nvGrpSpPr>
        <p:grpSpPr>
          <a:xfrm>
            <a:off x="1270635" y="1988503"/>
            <a:ext cx="8904288" cy="4062412"/>
            <a:chOff x="0" y="768"/>
            <a:chExt cx="5609" cy="2560"/>
          </a:xfrm>
        </p:grpSpPr>
        <p:sp>
          <p:nvSpPr>
            <p:cNvPr id="87045" name="Text Box 5"/>
            <p:cNvSpPr txBox="1"/>
            <p:nvPr/>
          </p:nvSpPr>
          <p:spPr>
            <a:xfrm>
              <a:off x="0" y="768"/>
              <a:ext cx="689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46178" rIns="0" bIns="46178" anchor="t" anchorCtr="0">
              <a:spAutoFit/>
            </a:bodyPr>
            <a:p>
              <a:pPr defTabSz="923925"/>
              <a:r>
                <a:rPr lang="zh-CN" altLang="en-US" sz="1800" b="1" dirty="0">
                  <a:solidFill>
                    <a:srgbClr val="A200C8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初始状态</a:t>
              </a:r>
              <a:endParaRPr lang="zh-CN" altLang="en-US" sz="1800" b="1" dirty="0">
                <a:solidFill>
                  <a:srgbClr val="A200C8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7046" name="Group 6"/>
            <p:cNvGrpSpPr/>
            <p:nvPr/>
          </p:nvGrpSpPr>
          <p:grpSpPr>
            <a:xfrm>
              <a:off x="476" y="864"/>
              <a:ext cx="5133" cy="256"/>
              <a:chOff x="354" y="1045"/>
              <a:chExt cx="5273" cy="256"/>
            </a:xfrm>
          </p:grpSpPr>
          <p:grpSp>
            <p:nvGrpSpPr>
              <p:cNvPr id="87047" name="Group 7"/>
              <p:cNvGrpSpPr/>
              <p:nvPr/>
            </p:nvGrpSpPr>
            <p:grpSpPr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87048" name="Rectangle 8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278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049" name="Line 9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050" name="Group 10"/>
              <p:cNvGrpSpPr/>
              <p:nvPr/>
            </p:nvGrpSpPr>
            <p:grpSpPr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87051" name="Rectangle 11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109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052" name="Line 12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053" name="Group 13"/>
              <p:cNvGrpSpPr/>
              <p:nvPr/>
            </p:nvGrpSpPr>
            <p:grpSpPr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87054" name="Rectangle 14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063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055" name="Line 15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056" name="Group 16"/>
              <p:cNvGrpSpPr/>
              <p:nvPr/>
            </p:nvGrpSpPr>
            <p:grpSpPr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87057" name="Rectangle 17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930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058" name="Line 18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059" name="Group 19"/>
              <p:cNvGrpSpPr/>
              <p:nvPr/>
            </p:nvGrpSpPr>
            <p:grpSpPr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87060" name="Rectangle 20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589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061" name="Line 21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062" name="Group 22"/>
              <p:cNvGrpSpPr/>
              <p:nvPr/>
            </p:nvGrpSpPr>
            <p:grpSpPr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87063" name="Rectangle 23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184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064" name="Line 24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065" name="Group 25"/>
              <p:cNvGrpSpPr/>
              <p:nvPr/>
            </p:nvGrpSpPr>
            <p:grpSpPr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87066" name="Rectangle 26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505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067" name="Line 27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068" name="Group 28"/>
              <p:cNvGrpSpPr/>
              <p:nvPr/>
            </p:nvGrpSpPr>
            <p:grpSpPr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87069" name="Rectangle 29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269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070" name="Line 30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071" name="Group 31"/>
              <p:cNvGrpSpPr/>
              <p:nvPr/>
            </p:nvGrpSpPr>
            <p:grpSpPr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87072" name="Rectangle 32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008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073" name="Line 33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074" name="Group 34"/>
              <p:cNvGrpSpPr/>
              <p:nvPr/>
            </p:nvGrpSpPr>
            <p:grpSpPr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87075" name="Rectangle 35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083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076" name="Line 36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87077" name="Group 37"/>
            <p:cNvGrpSpPr/>
            <p:nvPr/>
          </p:nvGrpSpPr>
          <p:grpSpPr>
            <a:xfrm>
              <a:off x="5206" y="2337"/>
              <a:ext cx="357" cy="452"/>
              <a:chOff x="5195" y="2337"/>
              <a:chExt cx="367" cy="452"/>
            </a:xfrm>
          </p:grpSpPr>
          <p:sp>
            <p:nvSpPr>
              <p:cNvPr id="87078" name="Text Box 38"/>
              <p:cNvSpPr txBox="1"/>
              <p:nvPr/>
            </p:nvSpPr>
            <p:spPr>
              <a:xfrm>
                <a:off x="5195" y="2337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109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079" name="Line 39"/>
              <p:cNvSpPr/>
              <p:nvPr/>
            </p:nvSpPr>
            <p:spPr>
              <a:xfrm flipH="1" flipV="1">
                <a:off x="5368" y="2588"/>
                <a:ext cx="0" cy="20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7080" name="Group 40"/>
            <p:cNvGrpSpPr/>
            <p:nvPr/>
          </p:nvGrpSpPr>
          <p:grpSpPr>
            <a:xfrm>
              <a:off x="5206" y="1963"/>
              <a:ext cx="357" cy="370"/>
              <a:chOff x="5195" y="1963"/>
              <a:chExt cx="367" cy="370"/>
            </a:xfrm>
          </p:grpSpPr>
          <p:sp>
            <p:nvSpPr>
              <p:cNvPr id="87081" name="Text Box 41"/>
              <p:cNvSpPr txBox="1"/>
              <p:nvPr/>
            </p:nvSpPr>
            <p:spPr>
              <a:xfrm>
                <a:off x="5195" y="1963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589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082" name="Line 42"/>
              <p:cNvSpPr/>
              <p:nvPr/>
            </p:nvSpPr>
            <p:spPr>
              <a:xfrm flipV="1">
                <a:off x="5368" y="2222"/>
                <a:ext cx="0" cy="11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87083" name="Text Box 43"/>
            <p:cNvSpPr txBox="1"/>
            <p:nvPr/>
          </p:nvSpPr>
          <p:spPr>
            <a:xfrm>
              <a:off x="5205" y="1590"/>
              <a:ext cx="357" cy="251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46178" rIns="0" bIns="46178" anchor="t" anchorCtr="0">
              <a:spAutoFit/>
            </a:bodyPr>
            <a:p>
              <a:pPr algn="ctr" defTabSz="923925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269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84" name="Line 44"/>
            <p:cNvSpPr/>
            <p:nvPr/>
          </p:nvSpPr>
          <p:spPr>
            <a:xfrm>
              <a:off x="5396" y="1400"/>
              <a:ext cx="0" cy="18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7085" name="Line 45"/>
            <p:cNvSpPr/>
            <p:nvPr/>
          </p:nvSpPr>
          <p:spPr>
            <a:xfrm flipV="1">
              <a:off x="5385" y="1844"/>
              <a:ext cx="0" cy="12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87086" name="Group 46"/>
            <p:cNvGrpSpPr/>
            <p:nvPr/>
          </p:nvGrpSpPr>
          <p:grpSpPr>
            <a:xfrm>
              <a:off x="4709" y="2337"/>
              <a:ext cx="357" cy="426"/>
              <a:chOff x="4684" y="2337"/>
              <a:chExt cx="367" cy="426"/>
            </a:xfrm>
          </p:grpSpPr>
          <p:sp>
            <p:nvSpPr>
              <p:cNvPr id="87087" name="Text Box 47"/>
              <p:cNvSpPr txBox="1"/>
              <p:nvPr/>
            </p:nvSpPr>
            <p:spPr>
              <a:xfrm>
                <a:off x="4684" y="2337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278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088" name="Line 48"/>
              <p:cNvSpPr/>
              <p:nvPr/>
            </p:nvSpPr>
            <p:spPr>
              <a:xfrm flipH="1" flipV="1">
                <a:off x="4853" y="2562"/>
                <a:ext cx="0" cy="20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7089" name="Group 49"/>
            <p:cNvGrpSpPr/>
            <p:nvPr/>
          </p:nvGrpSpPr>
          <p:grpSpPr>
            <a:xfrm>
              <a:off x="2107" y="2337"/>
              <a:ext cx="357" cy="437"/>
              <a:chOff x="2011" y="2337"/>
              <a:chExt cx="367" cy="437"/>
            </a:xfrm>
          </p:grpSpPr>
          <p:sp>
            <p:nvSpPr>
              <p:cNvPr id="87090" name="Text Box 50"/>
              <p:cNvSpPr txBox="1"/>
              <p:nvPr/>
            </p:nvSpPr>
            <p:spPr>
              <a:xfrm>
                <a:off x="2011" y="2337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063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091" name="Line 51"/>
              <p:cNvSpPr/>
              <p:nvPr/>
            </p:nvSpPr>
            <p:spPr>
              <a:xfrm flipH="1" flipV="1">
                <a:off x="2197" y="2573"/>
                <a:ext cx="0" cy="20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7092" name="Group 52"/>
            <p:cNvGrpSpPr/>
            <p:nvPr/>
          </p:nvGrpSpPr>
          <p:grpSpPr>
            <a:xfrm>
              <a:off x="615" y="2337"/>
              <a:ext cx="358" cy="438"/>
              <a:chOff x="479" y="2337"/>
              <a:chExt cx="367" cy="438"/>
            </a:xfrm>
          </p:grpSpPr>
          <p:sp>
            <p:nvSpPr>
              <p:cNvPr id="87093" name="Text Box 53"/>
              <p:cNvSpPr txBox="1"/>
              <p:nvPr/>
            </p:nvSpPr>
            <p:spPr>
              <a:xfrm>
                <a:off x="479" y="2337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930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094" name="Line 54"/>
              <p:cNvSpPr/>
              <p:nvPr/>
            </p:nvSpPr>
            <p:spPr>
              <a:xfrm flipH="1" flipV="1">
                <a:off x="630" y="2574"/>
                <a:ext cx="0" cy="20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87095" name="Line 55"/>
            <p:cNvSpPr/>
            <p:nvPr/>
          </p:nvSpPr>
          <p:spPr>
            <a:xfrm>
              <a:off x="777" y="1422"/>
              <a:ext cx="0" cy="91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7096" name="Text Box 56"/>
            <p:cNvSpPr txBox="1"/>
            <p:nvPr/>
          </p:nvSpPr>
          <p:spPr>
            <a:xfrm>
              <a:off x="2112" y="1962"/>
              <a:ext cx="357" cy="251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46178" rIns="0" bIns="46178" anchor="t" anchorCtr="0">
              <a:spAutoFit/>
            </a:bodyPr>
            <a:p>
              <a:pPr algn="ctr" defTabSz="923925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083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97" name="Line 57"/>
            <p:cNvSpPr/>
            <p:nvPr/>
          </p:nvSpPr>
          <p:spPr>
            <a:xfrm flipV="1">
              <a:off x="2288" y="2207"/>
              <a:ext cx="0" cy="11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7098" name="Line 58"/>
            <p:cNvSpPr/>
            <p:nvPr/>
          </p:nvSpPr>
          <p:spPr>
            <a:xfrm>
              <a:off x="2302" y="1422"/>
              <a:ext cx="0" cy="54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87099" name="Group 59"/>
            <p:cNvGrpSpPr/>
            <p:nvPr/>
          </p:nvGrpSpPr>
          <p:grpSpPr>
            <a:xfrm>
              <a:off x="2623" y="2337"/>
              <a:ext cx="357" cy="448"/>
              <a:chOff x="2541" y="2337"/>
              <a:chExt cx="367" cy="448"/>
            </a:xfrm>
          </p:grpSpPr>
          <p:sp>
            <p:nvSpPr>
              <p:cNvPr id="87100" name="Text Box 60"/>
              <p:cNvSpPr txBox="1"/>
              <p:nvPr/>
            </p:nvSpPr>
            <p:spPr>
              <a:xfrm>
                <a:off x="2541" y="2337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184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01" name="Line 61"/>
              <p:cNvSpPr/>
              <p:nvPr/>
            </p:nvSpPr>
            <p:spPr>
              <a:xfrm flipH="1" flipV="1">
                <a:off x="2730" y="2584"/>
                <a:ext cx="0" cy="20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87102" name="Line 62"/>
            <p:cNvSpPr/>
            <p:nvPr/>
          </p:nvSpPr>
          <p:spPr>
            <a:xfrm>
              <a:off x="2833" y="1422"/>
              <a:ext cx="0" cy="91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7103" name="Text Box 63"/>
            <p:cNvSpPr txBox="1"/>
            <p:nvPr/>
          </p:nvSpPr>
          <p:spPr>
            <a:xfrm>
              <a:off x="3171" y="2337"/>
              <a:ext cx="357" cy="251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46178" rIns="0" bIns="46178" anchor="t" anchorCtr="0">
              <a:spAutoFit/>
            </a:bodyPr>
            <a:p>
              <a:pPr algn="ctr" defTabSz="923925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505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104" name="Line 64"/>
            <p:cNvSpPr/>
            <p:nvPr/>
          </p:nvSpPr>
          <p:spPr>
            <a:xfrm flipH="1" flipV="1">
              <a:off x="3326" y="2562"/>
              <a:ext cx="0" cy="20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7105" name="Line 65"/>
            <p:cNvSpPr/>
            <p:nvPr/>
          </p:nvSpPr>
          <p:spPr>
            <a:xfrm>
              <a:off x="3341" y="1411"/>
              <a:ext cx="0" cy="92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7106" name="Text Box 66"/>
            <p:cNvSpPr txBox="1"/>
            <p:nvPr/>
          </p:nvSpPr>
          <p:spPr>
            <a:xfrm>
              <a:off x="4692" y="1962"/>
              <a:ext cx="357" cy="251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46178" rIns="0" bIns="46178" anchor="t" anchorCtr="0">
              <a:spAutoFit/>
            </a:bodyPr>
            <a:p>
              <a:pPr algn="ctr" defTabSz="923925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008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107" name="Line 67"/>
            <p:cNvSpPr/>
            <p:nvPr/>
          </p:nvSpPr>
          <p:spPr>
            <a:xfrm flipV="1">
              <a:off x="4873" y="2196"/>
              <a:ext cx="0" cy="11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7108" name="Line 68"/>
            <p:cNvSpPr/>
            <p:nvPr/>
          </p:nvSpPr>
          <p:spPr>
            <a:xfrm>
              <a:off x="4856" y="1422"/>
              <a:ext cx="0" cy="54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87109" name="Group 69"/>
            <p:cNvGrpSpPr/>
            <p:nvPr/>
          </p:nvGrpSpPr>
          <p:grpSpPr>
            <a:xfrm>
              <a:off x="514" y="1181"/>
              <a:ext cx="4947" cy="1790"/>
              <a:chOff x="375" y="1181"/>
              <a:chExt cx="5082" cy="1790"/>
            </a:xfrm>
          </p:grpSpPr>
          <p:sp>
            <p:nvSpPr>
              <p:cNvPr id="87110" name="Text Box 70"/>
              <p:cNvSpPr txBox="1"/>
              <p:nvPr/>
            </p:nvSpPr>
            <p:spPr>
              <a:xfrm>
                <a:off x="471" y="1181"/>
                <a:ext cx="265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e[0]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11" name="Text Box 71"/>
              <p:cNvSpPr txBox="1"/>
              <p:nvPr/>
            </p:nvSpPr>
            <p:spPr>
              <a:xfrm>
                <a:off x="994" y="1181"/>
                <a:ext cx="265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e[1]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12" name="Text Box 72"/>
              <p:cNvSpPr txBox="1"/>
              <p:nvPr/>
            </p:nvSpPr>
            <p:spPr>
              <a:xfrm>
                <a:off x="1518" y="1181"/>
                <a:ext cx="265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e[2]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13" name="Text Box 73"/>
              <p:cNvSpPr txBox="1"/>
              <p:nvPr/>
            </p:nvSpPr>
            <p:spPr>
              <a:xfrm>
                <a:off x="2044" y="1181"/>
                <a:ext cx="265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e[3]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14" name="Text Box 74"/>
              <p:cNvSpPr txBox="1"/>
              <p:nvPr/>
            </p:nvSpPr>
            <p:spPr>
              <a:xfrm>
                <a:off x="2569" y="1181"/>
                <a:ext cx="265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e[4]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15" name="Text Box 75"/>
              <p:cNvSpPr txBox="1"/>
              <p:nvPr/>
            </p:nvSpPr>
            <p:spPr>
              <a:xfrm>
                <a:off x="3093" y="1181"/>
                <a:ext cx="265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e[5]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16" name="Text Box 76"/>
              <p:cNvSpPr txBox="1"/>
              <p:nvPr/>
            </p:nvSpPr>
            <p:spPr>
              <a:xfrm>
                <a:off x="3619" y="1181"/>
                <a:ext cx="265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e[6]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17" name="Text Box 77"/>
              <p:cNvSpPr txBox="1"/>
              <p:nvPr/>
            </p:nvSpPr>
            <p:spPr>
              <a:xfrm>
                <a:off x="4143" y="1181"/>
                <a:ext cx="265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e[7]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18" name="Text Box 78"/>
              <p:cNvSpPr txBox="1"/>
              <p:nvPr/>
            </p:nvSpPr>
            <p:spPr>
              <a:xfrm>
                <a:off x="4666" y="1181"/>
                <a:ext cx="265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e[8]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19" name="Text Box 79"/>
              <p:cNvSpPr txBox="1"/>
              <p:nvPr/>
            </p:nvSpPr>
            <p:spPr>
              <a:xfrm>
                <a:off x="5192" y="1181"/>
                <a:ext cx="265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e[9]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20" name="Text Box 80"/>
              <p:cNvSpPr txBox="1"/>
              <p:nvPr/>
            </p:nvSpPr>
            <p:spPr>
              <a:xfrm>
                <a:off x="469" y="2720"/>
                <a:ext cx="246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f[0]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21" name="Text Box 81"/>
              <p:cNvSpPr txBox="1"/>
              <p:nvPr/>
            </p:nvSpPr>
            <p:spPr>
              <a:xfrm>
                <a:off x="993" y="2720"/>
                <a:ext cx="246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f[1]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22" name="Text Box 82"/>
              <p:cNvSpPr txBox="1"/>
              <p:nvPr/>
            </p:nvSpPr>
            <p:spPr>
              <a:xfrm>
                <a:off x="1517" y="2720"/>
                <a:ext cx="246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f[2]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23" name="Text Box 83"/>
              <p:cNvSpPr txBox="1"/>
              <p:nvPr/>
            </p:nvSpPr>
            <p:spPr>
              <a:xfrm>
                <a:off x="2044" y="2720"/>
                <a:ext cx="246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f[3]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24" name="Text Box 84"/>
              <p:cNvSpPr txBox="1"/>
              <p:nvPr/>
            </p:nvSpPr>
            <p:spPr>
              <a:xfrm>
                <a:off x="2568" y="2720"/>
                <a:ext cx="246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f[4]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25" name="Text Box 85"/>
              <p:cNvSpPr txBox="1"/>
              <p:nvPr/>
            </p:nvSpPr>
            <p:spPr>
              <a:xfrm>
                <a:off x="3093" y="2720"/>
                <a:ext cx="246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f[5]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26" name="Text Box 86"/>
              <p:cNvSpPr txBox="1"/>
              <p:nvPr/>
            </p:nvSpPr>
            <p:spPr>
              <a:xfrm>
                <a:off x="3617" y="2720"/>
                <a:ext cx="246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f[6]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27" name="Text Box 87"/>
              <p:cNvSpPr txBox="1"/>
              <p:nvPr/>
            </p:nvSpPr>
            <p:spPr>
              <a:xfrm>
                <a:off x="4143" y="2720"/>
                <a:ext cx="246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f[7]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28" name="Text Box 88"/>
              <p:cNvSpPr txBox="1"/>
              <p:nvPr/>
            </p:nvSpPr>
            <p:spPr>
              <a:xfrm>
                <a:off x="4667" y="2720"/>
                <a:ext cx="246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f[8]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29" name="Text Box 89"/>
              <p:cNvSpPr txBox="1"/>
              <p:nvPr/>
            </p:nvSpPr>
            <p:spPr>
              <a:xfrm>
                <a:off x="5192" y="2720"/>
                <a:ext cx="246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46178" rIns="0" bIns="46178" anchor="t" anchorCtr="0">
                <a:spAutoFit/>
              </a:bodyPr>
              <a:p>
                <a:pPr algn="ctr" defTabSz="923925"/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f[9]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130" name="Text Box 90"/>
              <p:cNvSpPr txBox="1"/>
              <p:nvPr/>
            </p:nvSpPr>
            <p:spPr>
              <a:xfrm>
                <a:off x="375" y="1605"/>
                <a:ext cx="179" cy="63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eaVert" wrap="none" lIns="0" tIns="46178" rIns="0" bIns="46178" anchor="t" anchorCtr="0">
                <a:spAutoFit/>
              </a:bodyPr>
              <a:p>
                <a:pPr algn="ctr" defTabSz="923925"/>
                <a:r>
                  <a:rPr lang="zh-CN" altLang="en-US" sz="1800" b="1" dirty="0">
                    <a:solidFill>
                      <a:srgbClr val="A200C8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一趟分配</a:t>
                </a:r>
                <a:endParaRPr lang="zh-CN" altLang="en-US" sz="1800" b="1" dirty="0">
                  <a:solidFill>
                    <a:srgbClr val="A200C8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87131" name="Group 91"/>
            <p:cNvGrpSpPr/>
            <p:nvPr/>
          </p:nvGrpSpPr>
          <p:grpSpPr>
            <a:xfrm>
              <a:off x="467" y="3072"/>
              <a:ext cx="5133" cy="256"/>
              <a:chOff x="354" y="1045"/>
              <a:chExt cx="5273" cy="256"/>
            </a:xfrm>
          </p:grpSpPr>
          <p:grpSp>
            <p:nvGrpSpPr>
              <p:cNvPr id="87132" name="Group 92"/>
              <p:cNvGrpSpPr/>
              <p:nvPr/>
            </p:nvGrpSpPr>
            <p:grpSpPr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87133" name="Rectangle 93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930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134" name="Line 94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135" name="Group 95"/>
              <p:cNvGrpSpPr/>
              <p:nvPr/>
            </p:nvGrpSpPr>
            <p:grpSpPr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87136" name="Rectangle 96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063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137" name="Line 97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138" name="Group 98"/>
              <p:cNvGrpSpPr/>
              <p:nvPr/>
            </p:nvGrpSpPr>
            <p:grpSpPr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87139" name="Rectangle 99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083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140" name="Line 100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141" name="Group 101"/>
              <p:cNvGrpSpPr/>
              <p:nvPr/>
            </p:nvGrpSpPr>
            <p:grpSpPr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87142" name="Rectangle 102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184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143" name="Line 103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144" name="Group 104"/>
              <p:cNvGrpSpPr/>
              <p:nvPr/>
            </p:nvGrpSpPr>
            <p:grpSpPr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87145" name="Rectangle 105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505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146" name="Line 106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147" name="Group 107"/>
              <p:cNvGrpSpPr/>
              <p:nvPr/>
            </p:nvGrpSpPr>
            <p:grpSpPr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87148" name="Rectangle 108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278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149" name="Line 109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150" name="Group 110"/>
              <p:cNvGrpSpPr/>
              <p:nvPr/>
            </p:nvGrpSpPr>
            <p:grpSpPr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87151" name="Rectangle 111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008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152" name="Line 112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153" name="Group 113"/>
              <p:cNvGrpSpPr/>
              <p:nvPr/>
            </p:nvGrpSpPr>
            <p:grpSpPr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87154" name="Rectangle 114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109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155" name="Line 115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156" name="Group 116"/>
              <p:cNvGrpSpPr/>
              <p:nvPr/>
            </p:nvGrpSpPr>
            <p:grpSpPr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87157" name="Rectangle 117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589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158" name="Line 118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7159" name="Group 119"/>
              <p:cNvGrpSpPr/>
              <p:nvPr/>
            </p:nvGrpSpPr>
            <p:grpSpPr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87160" name="Rectangle 120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269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161" name="Line 121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87162" name="Text Box 122"/>
            <p:cNvSpPr txBox="1"/>
            <p:nvPr/>
          </p:nvSpPr>
          <p:spPr>
            <a:xfrm>
              <a:off x="0" y="2971"/>
              <a:ext cx="579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0" tIns="46178" rIns="0" bIns="46178" anchor="t" anchorCtr="0">
              <a:spAutoFit/>
            </a:bodyPr>
            <a:p>
              <a:pPr algn="ctr" defTabSz="923925"/>
              <a:r>
                <a:rPr lang="zh-CN" altLang="en-US" sz="1800" b="1" dirty="0">
                  <a:solidFill>
                    <a:srgbClr val="A200C8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一趟收集</a:t>
              </a:r>
              <a:endParaRPr lang="zh-CN" altLang="en-US" sz="1800" b="1" dirty="0">
                <a:solidFill>
                  <a:srgbClr val="A200C8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链式基数排序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假设关键字都是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3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位整数，十进制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数值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10.6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基数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88068" name="Group 4"/>
          <p:cNvGrpSpPr/>
          <p:nvPr/>
        </p:nvGrpSpPr>
        <p:grpSpPr>
          <a:xfrm>
            <a:off x="1270953" y="1978978"/>
            <a:ext cx="8839200" cy="4113212"/>
            <a:chOff x="63" y="1665"/>
            <a:chExt cx="5568" cy="2591"/>
          </a:xfrm>
        </p:grpSpPr>
        <p:grpSp>
          <p:nvGrpSpPr>
            <p:cNvPr id="88069" name="Group 5"/>
            <p:cNvGrpSpPr/>
            <p:nvPr/>
          </p:nvGrpSpPr>
          <p:grpSpPr>
            <a:xfrm>
              <a:off x="588" y="4000"/>
              <a:ext cx="5043" cy="256"/>
              <a:chOff x="354" y="1045"/>
              <a:chExt cx="5273" cy="256"/>
            </a:xfrm>
          </p:grpSpPr>
          <p:grpSp>
            <p:nvGrpSpPr>
              <p:cNvPr id="88070" name="Group 6"/>
              <p:cNvGrpSpPr/>
              <p:nvPr/>
            </p:nvGrpSpPr>
            <p:grpSpPr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88071" name="Rectangle 7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505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072" name="Line 8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073" name="Group 9"/>
              <p:cNvGrpSpPr/>
              <p:nvPr/>
            </p:nvGrpSpPr>
            <p:grpSpPr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88074" name="Rectangle 10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008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075" name="Line 11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076" name="Group 12"/>
              <p:cNvGrpSpPr/>
              <p:nvPr/>
            </p:nvGrpSpPr>
            <p:grpSpPr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88077" name="Rectangle 13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109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078" name="Line 14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079" name="Group 15"/>
              <p:cNvGrpSpPr/>
              <p:nvPr/>
            </p:nvGrpSpPr>
            <p:grpSpPr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88080" name="Rectangle 16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930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081" name="Line 17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082" name="Group 18"/>
              <p:cNvGrpSpPr/>
              <p:nvPr/>
            </p:nvGrpSpPr>
            <p:grpSpPr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88083" name="Rectangle 19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063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084" name="Line 20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085" name="Group 21"/>
              <p:cNvGrpSpPr/>
              <p:nvPr/>
            </p:nvGrpSpPr>
            <p:grpSpPr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88086" name="Rectangle 22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269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087" name="Line 23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088" name="Group 24"/>
              <p:cNvGrpSpPr/>
              <p:nvPr/>
            </p:nvGrpSpPr>
            <p:grpSpPr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88089" name="Rectangle 25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278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090" name="Line 26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091" name="Group 27"/>
              <p:cNvGrpSpPr/>
              <p:nvPr/>
            </p:nvGrpSpPr>
            <p:grpSpPr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88092" name="Rectangle 28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083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093" name="Line 29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094" name="Group 30"/>
              <p:cNvGrpSpPr/>
              <p:nvPr/>
            </p:nvGrpSpPr>
            <p:grpSpPr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88095" name="Rectangle 31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184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096" name="Line 32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097" name="Group 33"/>
              <p:cNvGrpSpPr/>
              <p:nvPr/>
            </p:nvGrpSpPr>
            <p:grpSpPr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88098" name="Rectangle 34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589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099" name="Line 35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88100" name="Text Box 36"/>
            <p:cNvSpPr txBox="1"/>
            <p:nvPr/>
          </p:nvSpPr>
          <p:spPr>
            <a:xfrm>
              <a:off x="109" y="3921"/>
              <a:ext cx="64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46178" rIns="0" bIns="46178" anchor="t" anchorCtr="0">
              <a:spAutoFit/>
            </a:bodyPr>
            <a:p>
              <a:pPr algn="ctr" defTabSz="923925"/>
              <a:r>
                <a:rPr lang="zh-CN" altLang="en-US" sz="1800" b="1" dirty="0">
                  <a:solidFill>
                    <a:srgbClr val="A200C8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二趟收集</a:t>
              </a:r>
              <a:endParaRPr lang="zh-CN" altLang="en-US" sz="1800" b="1" dirty="0">
                <a:solidFill>
                  <a:srgbClr val="A200C8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8101" name="Group 37"/>
            <p:cNvGrpSpPr/>
            <p:nvPr/>
          </p:nvGrpSpPr>
          <p:grpSpPr>
            <a:xfrm>
              <a:off x="4746" y="3239"/>
              <a:ext cx="352" cy="441"/>
              <a:chOff x="4701" y="2359"/>
              <a:chExt cx="367" cy="441"/>
            </a:xfrm>
          </p:grpSpPr>
          <p:sp>
            <p:nvSpPr>
              <p:cNvPr id="88102" name="Text Box 38"/>
              <p:cNvSpPr txBox="1"/>
              <p:nvPr/>
            </p:nvSpPr>
            <p:spPr>
              <a:xfrm>
                <a:off x="4701" y="2359"/>
                <a:ext cx="367" cy="25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083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103" name="Line 39"/>
              <p:cNvSpPr/>
              <p:nvPr/>
            </p:nvSpPr>
            <p:spPr>
              <a:xfrm flipH="1" flipV="1">
                <a:off x="4874" y="2599"/>
                <a:ext cx="0" cy="20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8104" name="Group 40"/>
            <p:cNvGrpSpPr/>
            <p:nvPr/>
          </p:nvGrpSpPr>
          <p:grpSpPr>
            <a:xfrm>
              <a:off x="4746" y="2855"/>
              <a:ext cx="352" cy="369"/>
              <a:chOff x="4701" y="1974"/>
              <a:chExt cx="367" cy="370"/>
            </a:xfrm>
          </p:grpSpPr>
          <p:sp>
            <p:nvSpPr>
              <p:cNvPr id="88105" name="Text Box 41"/>
              <p:cNvSpPr txBox="1"/>
              <p:nvPr/>
            </p:nvSpPr>
            <p:spPr>
              <a:xfrm>
                <a:off x="4701" y="1974"/>
                <a:ext cx="367" cy="25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184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106" name="Line 42"/>
              <p:cNvSpPr/>
              <p:nvPr/>
            </p:nvSpPr>
            <p:spPr>
              <a:xfrm flipV="1">
                <a:off x="4874" y="2233"/>
                <a:ext cx="0" cy="1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8107" name="Group 43"/>
            <p:cNvGrpSpPr/>
            <p:nvPr/>
          </p:nvGrpSpPr>
          <p:grpSpPr>
            <a:xfrm>
              <a:off x="4746" y="2292"/>
              <a:ext cx="352" cy="567"/>
              <a:chOff x="4701" y="1411"/>
              <a:chExt cx="367" cy="567"/>
            </a:xfrm>
          </p:grpSpPr>
          <p:sp>
            <p:nvSpPr>
              <p:cNvPr id="88108" name="Text Box 44"/>
              <p:cNvSpPr txBox="1"/>
              <p:nvPr/>
            </p:nvSpPr>
            <p:spPr>
              <a:xfrm>
                <a:off x="4701" y="1600"/>
                <a:ext cx="367" cy="25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589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109" name="Line 45"/>
              <p:cNvSpPr/>
              <p:nvPr/>
            </p:nvSpPr>
            <p:spPr>
              <a:xfrm>
                <a:off x="4896" y="1411"/>
                <a:ext cx="0" cy="1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8110" name="Line 46"/>
              <p:cNvSpPr/>
              <p:nvPr/>
            </p:nvSpPr>
            <p:spPr>
              <a:xfrm flipV="1">
                <a:off x="4885" y="1855"/>
                <a:ext cx="0" cy="1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8111" name="Group 47"/>
            <p:cNvGrpSpPr/>
            <p:nvPr/>
          </p:nvGrpSpPr>
          <p:grpSpPr>
            <a:xfrm>
              <a:off x="3742" y="3239"/>
              <a:ext cx="350" cy="437"/>
              <a:chOff x="3650" y="2359"/>
              <a:chExt cx="367" cy="437"/>
            </a:xfrm>
          </p:grpSpPr>
          <p:sp>
            <p:nvSpPr>
              <p:cNvPr id="88112" name="Text Box 48"/>
              <p:cNvSpPr txBox="1"/>
              <p:nvPr/>
            </p:nvSpPr>
            <p:spPr>
              <a:xfrm>
                <a:off x="3650" y="2359"/>
                <a:ext cx="367" cy="25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063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113" name="Line 49"/>
              <p:cNvSpPr/>
              <p:nvPr/>
            </p:nvSpPr>
            <p:spPr>
              <a:xfrm flipH="1" flipV="1">
                <a:off x="3836" y="2595"/>
                <a:ext cx="0" cy="20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8114" name="Group 50"/>
            <p:cNvGrpSpPr/>
            <p:nvPr/>
          </p:nvGrpSpPr>
          <p:grpSpPr>
            <a:xfrm>
              <a:off x="757" y="3239"/>
              <a:ext cx="351" cy="438"/>
              <a:chOff x="529" y="2359"/>
              <a:chExt cx="367" cy="438"/>
            </a:xfrm>
          </p:grpSpPr>
          <p:sp>
            <p:nvSpPr>
              <p:cNvPr id="88115" name="Text Box 51"/>
              <p:cNvSpPr txBox="1"/>
              <p:nvPr/>
            </p:nvSpPr>
            <p:spPr>
              <a:xfrm>
                <a:off x="529" y="2359"/>
                <a:ext cx="367" cy="25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505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116" name="Line 52"/>
              <p:cNvSpPr/>
              <p:nvPr/>
            </p:nvSpPr>
            <p:spPr>
              <a:xfrm flipH="1" flipV="1">
                <a:off x="680" y="2596"/>
                <a:ext cx="0" cy="20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8117" name="Group 53"/>
            <p:cNvGrpSpPr/>
            <p:nvPr/>
          </p:nvGrpSpPr>
          <p:grpSpPr>
            <a:xfrm>
              <a:off x="3746" y="2325"/>
              <a:ext cx="350" cy="895"/>
              <a:chOff x="3655" y="1444"/>
              <a:chExt cx="367" cy="896"/>
            </a:xfrm>
          </p:grpSpPr>
          <p:sp>
            <p:nvSpPr>
              <p:cNvPr id="88118" name="Text Box 54"/>
              <p:cNvSpPr txBox="1"/>
              <p:nvPr/>
            </p:nvSpPr>
            <p:spPr>
              <a:xfrm>
                <a:off x="3655" y="1974"/>
                <a:ext cx="367" cy="25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269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119" name="Line 55"/>
              <p:cNvSpPr/>
              <p:nvPr/>
            </p:nvSpPr>
            <p:spPr>
              <a:xfrm flipV="1">
                <a:off x="3847" y="2229"/>
                <a:ext cx="0" cy="1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8120" name="Line 56"/>
              <p:cNvSpPr/>
              <p:nvPr/>
            </p:nvSpPr>
            <p:spPr>
              <a:xfrm>
                <a:off x="3851" y="1444"/>
                <a:ext cx="0" cy="5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8121" name="Group 57"/>
            <p:cNvGrpSpPr/>
            <p:nvPr/>
          </p:nvGrpSpPr>
          <p:grpSpPr>
            <a:xfrm>
              <a:off x="2240" y="2313"/>
              <a:ext cx="350" cy="1351"/>
              <a:chOff x="2080" y="1432"/>
              <a:chExt cx="367" cy="1352"/>
            </a:xfrm>
          </p:grpSpPr>
          <p:sp>
            <p:nvSpPr>
              <p:cNvPr id="88122" name="Text Box 58"/>
              <p:cNvSpPr txBox="1"/>
              <p:nvPr/>
            </p:nvSpPr>
            <p:spPr>
              <a:xfrm>
                <a:off x="2080" y="2347"/>
                <a:ext cx="367" cy="25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930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123" name="Line 59"/>
              <p:cNvSpPr/>
              <p:nvPr/>
            </p:nvSpPr>
            <p:spPr>
              <a:xfrm flipH="1" flipV="1">
                <a:off x="2269" y="2583"/>
                <a:ext cx="0" cy="20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8124" name="Line 60"/>
              <p:cNvSpPr/>
              <p:nvPr/>
            </p:nvSpPr>
            <p:spPr>
              <a:xfrm>
                <a:off x="2262" y="1432"/>
                <a:ext cx="0" cy="9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8125" name="Group 61"/>
            <p:cNvGrpSpPr/>
            <p:nvPr/>
          </p:nvGrpSpPr>
          <p:grpSpPr>
            <a:xfrm>
              <a:off x="514" y="2084"/>
              <a:ext cx="5001" cy="1799"/>
              <a:chOff x="276" y="1203"/>
              <a:chExt cx="5229" cy="1800"/>
            </a:xfrm>
          </p:grpSpPr>
          <p:grpSp>
            <p:nvGrpSpPr>
              <p:cNvPr id="88126" name="Group 62"/>
              <p:cNvGrpSpPr/>
              <p:nvPr/>
            </p:nvGrpSpPr>
            <p:grpSpPr>
              <a:xfrm>
                <a:off x="518" y="1203"/>
                <a:ext cx="4987" cy="260"/>
                <a:chOff x="516" y="914"/>
                <a:chExt cx="4987" cy="260"/>
              </a:xfrm>
            </p:grpSpPr>
            <p:sp>
              <p:nvSpPr>
                <p:cNvPr id="88127" name="Text Box 63"/>
                <p:cNvSpPr txBox="1"/>
                <p:nvPr/>
              </p:nvSpPr>
              <p:spPr>
                <a:xfrm>
                  <a:off x="516" y="914"/>
                  <a:ext cx="269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e[0]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28" name="Text Box 64"/>
                <p:cNvSpPr txBox="1"/>
                <p:nvPr/>
              </p:nvSpPr>
              <p:spPr>
                <a:xfrm>
                  <a:off x="1040" y="914"/>
                  <a:ext cx="269" cy="25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e[1]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29" name="Text Box 65"/>
                <p:cNvSpPr txBox="1"/>
                <p:nvPr/>
              </p:nvSpPr>
              <p:spPr>
                <a:xfrm>
                  <a:off x="1563" y="914"/>
                  <a:ext cx="269" cy="25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e[2]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30" name="Text Box 66"/>
                <p:cNvSpPr txBox="1"/>
                <p:nvPr/>
              </p:nvSpPr>
              <p:spPr>
                <a:xfrm>
                  <a:off x="2089" y="914"/>
                  <a:ext cx="269" cy="2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e[3]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31" name="Text Box 67"/>
                <p:cNvSpPr txBox="1"/>
                <p:nvPr/>
              </p:nvSpPr>
              <p:spPr>
                <a:xfrm>
                  <a:off x="2612" y="914"/>
                  <a:ext cx="269" cy="2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e[4]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32" name="Text Box 68"/>
                <p:cNvSpPr txBox="1"/>
                <p:nvPr/>
              </p:nvSpPr>
              <p:spPr>
                <a:xfrm>
                  <a:off x="3136" y="914"/>
                  <a:ext cx="269" cy="2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e[5]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33" name="Text Box 69"/>
                <p:cNvSpPr txBox="1"/>
                <p:nvPr/>
              </p:nvSpPr>
              <p:spPr>
                <a:xfrm>
                  <a:off x="3662" y="914"/>
                  <a:ext cx="269" cy="2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e[6]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34" name="Text Box 70"/>
                <p:cNvSpPr txBox="1"/>
                <p:nvPr/>
              </p:nvSpPr>
              <p:spPr>
                <a:xfrm>
                  <a:off x="4187" y="914"/>
                  <a:ext cx="269" cy="2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e[7]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35" name="Text Box 71"/>
                <p:cNvSpPr txBox="1"/>
                <p:nvPr/>
              </p:nvSpPr>
              <p:spPr>
                <a:xfrm>
                  <a:off x="4709" y="914"/>
                  <a:ext cx="269" cy="25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e[8]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36" name="Text Box 72"/>
                <p:cNvSpPr txBox="1"/>
                <p:nvPr/>
              </p:nvSpPr>
              <p:spPr>
                <a:xfrm>
                  <a:off x="5234" y="914"/>
                  <a:ext cx="269" cy="2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e[9]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88137" name="Group 73"/>
              <p:cNvGrpSpPr/>
              <p:nvPr/>
            </p:nvGrpSpPr>
            <p:grpSpPr>
              <a:xfrm>
                <a:off x="518" y="2743"/>
                <a:ext cx="4972" cy="260"/>
                <a:chOff x="516" y="914"/>
                <a:chExt cx="4972" cy="260"/>
              </a:xfrm>
            </p:grpSpPr>
            <p:sp>
              <p:nvSpPr>
                <p:cNvPr id="88138" name="Text Box 74"/>
                <p:cNvSpPr txBox="1"/>
                <p:nvPr/>
              </p:nvSpPr>
              <p:spPr>
                <a:xfrm>
                  <a:off x="516" y="914"/>
                  <a:ext cx="251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f[0]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39" name="Text Box 75"/>
                <p:cNvSpPr txBox="1"/>
                <p:nvPr/>
              </p:nvSpPr>
              <p:spPr>
                <a:xfrm>
                  <a:off x="1038" y="914"/>
                  <a:ext cx="251" cy="25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f[1]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40" name="Text Box 76"/>
                <p:cNvSpPr txBox="1"/>
                <p:nvPr/>
              </p:nvSpPr>
              <p:spPr>
                <a:xfrm>
                  <a:off x="1564" y="914"/>
                  <a:ext cx="251" cy="25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f[2]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41" name="Text Box 77"/>
                <p:cNvSpPr txBox="1"/>
                <p:nvPr/>
              </p:nvSpPr>
              <p:spPr>
                <a:xfrm>
                  <a:off x="2091" y="914"/>
                  <a:ext cx="251" cy="2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f[3]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42" name="Text Box 78"/>
                <p:cNvSpPr txBox="1"/>
                <p:nvPr/>
              </p:nvSpPr>
              <p:spPr>
                <a:xfrm>
                  <a:off x="2613" y="914"/>
                  <a:ext cx="251" cy="2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f[4]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43" name="Text Box 79"/>
                <p:cNvSpPr txBox="1"/>
                <p:nvPr/>
              </p:nvSpPr>
              <p:spPr>
                <a:xfrm>
                  <a:off x="3139" y="914"/>
                  <a:ext cx="251" cy="2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f[5]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44" name="Text Box 80"/>
                <p:cNvSpPr txBox="1"/>
                <p:nvPr/>
              </p:nvSpPr>
              <p:spPr>
                <a:xfrm>
                  <a:off x="3664" y="914"/>
                  <a:ext cx="251" cy="2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f[6]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45" name="Text Box 81"/>
                <p:cNvSpPr txBox="1"/>
                <p:nvPr/>
              </p:nvSpPr>
              <p:spPr>
                <a:xfrm>
                  <a:off x="4186" y="914"/>
                  <a:ext cx="251" cy="2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f[7]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46" name="Text Box 82"/>
                <p:cNvSpPr txBox="1"/>
                <p:nvPr/>
              </p:nvSpPr>
              <p:spPr>
                <a:xfrm>
                  <a:off x="4712" y="914"/>
                  <a:ext cx="251" cy="25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f[8]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47" name="Text Box 83"/>
                <p:cNvSpPr txBox="1"/>
                <p:nvPr/>
              </p:nvSpPr>
              <p:spPr>
                <a:xfrm>
                  <a:off x="5237" y="914"/>
                  <a:ext cx="251" cy="2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f[9]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8148" name="Text Box 84"/>
              <p:cNvSpPr txBox="1"/>
              <p:nvPr/>
            </p:nvSpPr>
            <p:spPr>
              <a:xfrm>
                <a:off x="276" y="1864"/>
                <a:ext cx="182" cy="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wrap="none" lIns="0" tIns="46178" rIns="0" bIns="46178" anchor="t" anchorCtr="0">
                <a:spAutoFit/>
              </a:bodyPr>
              <a:p>
                <a:pPr algn="ctr" defTabSz="923925"/>
                <a:r>
                  <a:rPr lang="zh-CN" altLang="en-US" sz="1800" b="1" dirty="0">
                    <a:solidFill>
                      <a:srgbClr val="A200C8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二趟分配</a:t>
                </a:r>
                <a:endParaRPr lang="zh-CN" altLang="en-US" sz="1800" b="1" dirty="0">
                  <a:solidFill>
                    <a:srgbClr val="A200C8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88149" name="Group 85"/>
            <p:cNvGrpSpPr/>
            <p:nvPr/>
          </p:nvGrpSpPr>
          <p:grpSpPr>
            <a:xfrm>
              <a:off x="757" y="2855"/>
              <a:ext cx="351" cy="380"/>
              <a:chOff x="529" y="1974"/>
              <a:chExt cx="367" cy="381"/>
            </a:xfrm>
          </p:grpSpPr>
          <p:sp>
            <p:nvSpPr>
              <p:cNvPr id="88150" name="Text Box 86"/>
              <p:cNvSpPr txBox="1"/>
              <p:nvPr/>
            </p:nvSpPr>
            <p:spPr>
              <a:xfrm>
                <a:off x="529" y="1974"/>
                <a:ext cx="367" cy="25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008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151" name="Line 87"/>
              <p:cNvSpPr/>
              <p:nvPr/>
            </p:nvSpPr>
            <p:spPr>
              <a:xfrm flipV="1">
                <a:off x="688" y="2210"/>
                <a:ext cx="0" cy="1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8152" name="Group 88"/>
            <p:cNvGrpSpPr/>
            <p:nvPr/>
          </p:nvGrpSpPr>
          <p:grpSpPr>
            <a:xfrm>
              <a:off x="757" y="2291"/>
              <a:ext cx="351" cy="567"/>
              <a:chOff x="529" y="1410"/>
              <a:chExt cx="367" cy="567"/>
            </a:xfrm>
          </p:grpSpPr>
          <p:sp>
            <p:nvSpPr>
              <p:cNvPr id="88153" name="Text Box 89"/>
              <p:cNvSpPr txBox="1"/>
              <p:nvPr/>
            </p:nvSpPr>
            <p:spPr>
              <a:xfrm>
                <a:off x="529" y="1600"/>
                <a:ext cx="367" cy="25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109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154" name="Line 90"/>
              <p:cNvSpPr/>
              <p:nvPr/>
            </p:nvSpPr>
            <p:spPr>
              <a:xfrm flipH="1">
                <a:off x="710" y="1410"/>
                <a:ext cx="1" cy="1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8155" name="Line 91"/>
              <p:cNvSpPr/>
              <p:nvPr/>
            </p:nvSpPr>
            <p:spPr>
              <a:xfrm flipV="1">
                <a:off x="688" y="1855"/>
                <a:ext cx="0" cy="12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8156" name="Group 92"/>
            <p:cNvGrpSpPr/>
            <p:nvPr/>
          </p:nvGrpSpPr>
          <p:grpSpPr>
            <a:xfrm>
              <a:off x="4278" y="2347"/>
              <a:ext cx="352" cy="1329"/>
              <a:chOff x="4212" y="1466"/>
              <a:chExt cx="367" cy="1330"/>
            </a:xfrm>
          </p:grpSpPr>
          <p:sp>
            <p:nvSpPr>
              <p:cNvPr id="88157" name="Text Box 93"/>
              <p:cNvSpPr txBox="1"/>
              <p:nvPr/>
            </p:nvSpPr>
            <p:spPr>
              <a:xfrm>
                <a:off x="4212" y="2360"/>
                <a:ext cx="367" cy="25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278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158" name="Line 94"/>
              <p:cNvSpPr/>
              <p:nvPr/>
            </p:nvSpPr>
            <p:spPr>
              <a:xfrm flipH="1" flipV="1">
                <a:off x="4381" y="2595"/>
                <a:ext cx="0" cy="20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8159" name="Line 95"/>
              <p:cNvSpPr/>
              <p:nvPr/>
            </p:nvSpPr>
            <p:spPr>
              <a:xfrm>
                <a:off x="4389" y="1466"/>
                <a:ext cx="0" cy="9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8160" name="Group 96"/>
            <p:cNvGrpSpPr/>
            <p:nvPr/>
          </p:nvGrpSpPr>
          <p:grpSpPr>
            <a:xfrm>
              <a:off x="497" y="1745"/>
              <a:ext cx="5043" cy="256"/>
              <a:chOff x="354" y="1045"/>
              <a:chExt cx="5273" cy="256"/>
            </a:xfrm>
          </p:grpSpPr>
          <p:grpSp>
            <p:nvGrpSpPr>
              <p:cNvPr id="88161" name="Group 97"/>
              <p:cNvGrpSpPr/>
              <p:nvPr/>
            </p:nvGrpSpPr>
            <p:grpSpPr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88162" name="Rectangle 98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930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63" name="Line 99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164" name="Group 100"/>
              <p:cNvGrpSpPr/>
              <p:nvPr/>
            </p:nvGrpSpPr>
            <p:grpSpPr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88165" name="Rectangle 101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063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66" name="Line 102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167" name="Group 103"/>
              <p:cNvGrpSpPr/>
              <p:nvPr/>
            </p:nvGrpSpPr>
            <p:grpSpPr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88168" name="Rectangle 104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083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69" name="Line 105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170" name="Group 106"/>
              <p:cNvGrpSpPr/>
              <p:nvPr/>
            </p:nvGrpSpPr>
            <p:grpSpPr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88171" name="Rectangle 107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184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72" name="Line 108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173" name="Group 109"/>
              <p:cNvGrpSpPr/>
              <p:nvPr/>
            </p:nvGrpSpPr>
            <p:grpSpPr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88174" name="Rectangle 110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505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75" name="Line 111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176" name="Group 112"/>
              <p:cNvGrpSpPr/>
              <p:nvPr/>
            </p:nvGrpSpPr>
            <p:grpSpPr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88177" name="Rectangle 113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278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78" name="Line 114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179" name="Group 115"/>
              <p:cNvGrpSpPr/>
              <p:nvPr/>
            </p:nvGrpSpPr>
            <p:grpSpPr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88180" name="Rectangle 116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008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81" name="Line 117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182" name="Group 118"/>
              <p:cNvGrpSpPr/>
              <p:nvPr/>
            </p:nvGrpSpPr>
            <p:grpSpPr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88183" name="Rectangle 119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109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84" name="Line 120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185" name="Group 121"/>
              <p:cNvGrpSpPr/>
              <p:nvPr/>
            </p:nvGrpSpPr>
            <p:grpSpPr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88186" name="Rectangle 122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589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87" name="Line 123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8188" name="Group 124"/>
              <p:cNvGrpSpPr/>
              <p:nvPr/>
            </p:nvGrpSpPr>
            <p:grpSpPr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88189" name="Rectangle 125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269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190" name="Line 126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88191" name="Text Box 127"/>
            <p:cNvSpPr txBox="1"/>
            <p:nvPr/>
          </p:nvSpPr>
          <p:spPr>
            <a:xfrm>
              <a:off x="63" y="1665"/>
              <a:ext cx="64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46178" rIns="0" bIns="46178" anchor="t" anchorCtr="0">
              <a:spAutoFit/>
            </a:bodyPr>
            <a:p>
              <a:pPr algn="ctr" defTabSz="923925"/>
              <a:r>
                <a:rPr lang="zh-CN" altLang="en-US" sz="1800" b="1" dirty="0">
                  <a:solidFill>
                    <a:srgbClr val="A200C8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一趟收集</a:t>
              </a:r>
              <a:endParaRPr lang="zh-CN" altLang="en-US" sz="1800" b="1" dirty="0">
                <a:solidFill>
                  <a:srgbClr val="A200C8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链式基数排序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举例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0" lvl="1" indent="0" algn="l" eaLnBrk="1" hangingPunct="1">
              <a:buClrTx/>
              <a:buSzTx/>
              <a:buFont typeface="Wingdings" panose="05000000000000000000" charset="0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假设关键字都是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3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位整数，十进制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数值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10.6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基数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  <p:grpSp>
        <p:nvGrpSpPr>
          <p:cNvPr id="89092" name="Group 4"/>
          <p:cNvGrpSpPr/>
          <p:nvPr/>
        </p:nvGrpSpPr>
        <p:grpSpPr>
          <a:xfrm>
            <a:off x="1343343" y="2002473"/>
            <a:ext cx="8685212" cy="4089400"/>
            <a:chOff x="-173" y="944"/>
            <a:chExt cx="5782" cy="2576"/>
          </a:xfrm>
        </p:grpSpPr>
        <p:grpSp>
          <p:nvGrpSpPr>
            <p:cNvPr id="89093" name="Group 5"/>
            <p:cNvGrpSpPr/>
            <p:nvPr/>
          </p:nvGrpSpPr>
          <p:grpSpPr>
            <a:xfrm>
              <a:off x="336" y="3264"/>
              <a:ext cx="5273" cy="256"/>
              <a:chOff x="354" y="1045"/>
              <a:chExt cx="5273" cy="256"/>
            </a:xfrm>
          </p:grpSpPr>
          <p:grpSp>
            <p:nvGrpSpPr>
              <p:cNvPr id="89094" name="Group 6"/>
              <p:cNvGrpSpPr/>
              <p:nvPr/>
            </p:nvGrpSpPr>
            <p:grpSpPr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89095" name="Rectangle 7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008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096" name="Line 8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097" name="Group 9"/>
              <p:cNvGrpSpPr/>
              <p:nvPr/>
            </p:nvGrpSpPr>
            <p:grpSpPr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89098" name="Rectangle 10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063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099" name="Line 11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100" name="Group 12"/>
              <p:cNvGrpSpPr/>
              <p:nvPr/>
            </p:nvGrpSpPr>
            <p:grpSpPr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89101" name="Rectangle 13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083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02" name="Line 14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103" name="Group 15"/>
              <p:cNvGrpSpPr/>
              <p:nvPr/>
            </p:nvGrpSpPr>
            <p:grpSpPr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89104" name="Rectangle 16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109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05" name="Line 17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106" name="Group 18"/>
              <p:cNvGrpSpPr/>
              <p:nvPr/>
            </p:nvGrpSpPr>
            <p:grpSpPr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89107" name="Rectangle 19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184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08" name="Line 20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109" name="Group 21"/>
              <p:cNvGrpSpPr/>
              <p:nvPr/>
            </p:nvGrpSpPr>
            <p:grpSpPr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89110" name="Rectangle 22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269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11" name="Line 23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112" name="Group 24"/>
              <p:cNvGrpSpPr/>
              <p:nvPr/>
            </p:nvGrpSpPr>
            <p:grpSpPr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89113" name="Rectangle 25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278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14" name="Line 26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115" name="Group 27"/>
              <p:cNvGrpSpPr/>
              <p:nvPr/>
            </p:nvGrpSpPr>
            <p:grpSpPr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89116" name="Rectangle 28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505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17" name="Line 29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118" name="Group 30"/>
              <p:cNvGrpSpPr/>
              <p:nvPr/>
            </p:nvGrpSpPr>
            <p:grpSpPr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89119" name="Rectangle 31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589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20" name="Line 32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121" name="Group 33"/>
              <p:cNvGrpSpPr/>
              <p:nvPr/>
            </p:nvGrpSpPr>
            <p:grpSpPr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89122" name="Rectangle 34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930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23" name="Line 35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89124" name="Text Box 36"/>
            <p:cNvSpPr txBox="1"/>
            <p:nvPr/>
          </p:nvSpPr>
          <p:spPr>
            <a:xfrm>
              <a:off x="-171" y="3118"/>
              <a:ext cx="612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0" tIns="46178" rIns="0" bIns="46178" anchor="t" anchorCtr="0">
              <a:spAutoFit/>
            </a:bodyPr>
            <a:p>
              <a:pPr algn="ctr" defTabSz="923925"/>
              <a:r>
                <a:rPr lang="zh-CN" altLang="en-US" sz="1800" b="1" dirty="0">
                  <a:solidFill>
                    <a:srgbClr val="A200C8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三趟收集</a:t>
              </a:r>
              <a:endParaRPr lang="zh-CN" altLang="en-US" sz="1800" b="1" dirty="0">
                <a:solidFill>
                  <a:srgbClr val="A200C8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9125" name="Group 37"/>
            <p:cNvGrpSpPr/>
            <p:nvPr/>
          </p:nvGrpSpPr>
          <p:grpSpPr>
            <a:xfrm>
              <a:off x="1039" y="2570"/>
              <a:ext cx="367" cy="437"/>
              <a:chOff x="1039" y="2570"/>
              <a:chExt cx="367" cy="437"/>
            </a:xfrm>
          </p:grpSpPr>
          <p:sp>
            <p:nvSpPr>
              <p:cNvPr id="89126" name="Text Box 38"/>
              <p:cNvSpPr txBox="1"/>
              <p:nvPr/>
            </p:nvSpPr>
            <p:spPr>
              <a:xfrm>
                <a:off x="1039" y="2570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109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9127" name="Line 39"/>
              <p:cNvSpPr/>
              <p:nvPr/>
            </p:nvSpPr>
            <p:spPr>
              <a:xfrm flipH="1" flipV="1">
                <a:off x="1225" y="2806"/>
                <a:ext cx="0" cy="20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9128" name="Group 40"/>
            <p:cNvGrpSpPr/>
            <p:nvPr/>
          </p:nvGrpSpPr>
          <p:grpSpPr>
            <a:xfrm>
              <a:off x="519" y="2559"/>
              <a:ext cx="367" cy="438"/>
              <a:chOff x="519" y="2559"/>
              <a:chExt cx="367" cy="438"/>
            </a:xfrm>
          </p:grpSpPr>
          <p:sp>
            <p:nvSpPr>
              <p:cNvPr id="89129" name="Text Box 41"/>
              <p:cNvSpPr txBox="1"/>
              <p:nvPr/>
            </p:nvSpPr>
            <p:spPr>
              <a:xfrm>
                <a:off x="519" y="2559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008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9130" name="Line 42"/>
              <p:cNvSpPr/>
              <p:nvPr/>
            </p:nvSpPr>
            <p:spPr>
              <a:xfrm flipH="1" flipV="1">
                <a:off x="670" y="2796"/>
                <a:ext cx="0" cy="20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9131" name="Group 43"/>
            <p:cNvGrpSpPr/>
            <p:nvPr/>
          </p:nvGrpSpPr>
          <p:grpSpPr>
            <a:xfrm>
              <a:off x="1044" y="1655"/>
              <a:ext cx="367" cy="896"/>
              <a:chOff x="1044" y="1655"/>
              <a:chExt cx="367" cy="896"/>
            </a:xfrm>
          </p:grpSpPr>
          <p:sp>
            <p:nvSpPr>
              <p:cNvPr id="89132" name="Text Box 44"/>
              <p:cNvSpPr txBox="1"/>
              <p:nvPr/>
            </p:nvSpPr>
            <p:spPr>
              <a:xfrm>
                <a:off x="1044" y="2185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184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9133" name="Line 45"/>
              <p:cNvSpPr/>
              <p:nvPr/>
            </p:nvSpPr>
            <p:spPr>
              <a:xfrm flipV="1">
                <a:off x="1236" y="2440"/>
                <a:ext cx="0" cy="11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9134" name="Line 46"/>
              <p:cNvSpPr/>
              <p:nvPr/>
            </p:nvSpPr>
            <p:spPr>
              <a:xfrm>
                <a:off x="1240" y="1655"/>
                <a:ext cx="0" cy="5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9135" name="Group 47"/>
            <p:cNvGrpSpPr/>
            <p:nvPr/>
          </p:nvGrpSpPr>
          <p:grpSpPr>
            <a:xfrm>
              <a:off x="5238" y="1632"/>
              <a:ext cx="367" cy="1352"/>
              <a:chOff x="5238" y="1632"/>
              <a:chExt cx="367" cy="1352"/>
            </a:xfrm>
          </p:grpSpPr>
          <p:sp>
            <p:nvSpPr>
              <p:cNvPr id="89136" name="Text Box 48"/>
              <p:cNvSpPr txBox="1"/>
              <p:nvPr/>
            </p:nvSpPr>
            <p:spPr>
              <a:xfrm>
                <a:off x="5238" y="2550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930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9137" name="Line 49"/>
              <p:cNvSpPr/>
              <p:nvPr/>
            </p:nvSpPr>
            <p:spPr>
              <a:xfrm flipH="1" flipV="1">
                <a:off x="5427" y="2783"/>
                <a:ext cx="0" cy="20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9138" name="Line 50"/>
              <p:cNvSpPr/>
              <p:nvPr/>
            </p:nvSpPr>
            <p:spPr>
              <a:xfrm>
                <a:off x="5420" y="1632"/>
                <a:ext cx="0" cy="91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9139" name="Group 51"/>
            <p:cNvGrpSpPr/>
            <p:nvPr/>
          </p:nvGrpSpPr>
          <p:grpSpPr>
            <a:xfrm>
              <a:off x="342" y="1403"/>
              <a:ext cx="5156" cy="1800"/>
              <a:chOff x="342" y="1403"/>
              <a:chExt cx="5156" cy="1800"/>
            </a:xfrm>
          </p:grpSpPr>
          <p:grpSp>
            <p:nvGrpSpPr>
              <p:cNvPr id="89140" name="Group 52"/>
              <p:cNvGrpSpPr/>
              <p:nvPr/>
            </p:nvGrpSpPr>
            <p:grpSpPr>
              <a:xfrm>
                <a:off x="507" y="1403"/>
                <a:ext cx="4991" cy="260"/>
                <a:chOff x="515" y="914"/>
                <a:chExt cx="4991" cy="260"/>
              </a:xfrm>
            </p:grpSpPr>
            <p:sp>
              <p:nvSpPr>
                <p:cNvPr id="89141" name="Text Box 53"/>
                <p:cNvSpPr txBox="1"/>
                <p:nvPr/>
              </p:nvSpPr>
              <p:spPr>
                <a:xfrm>
                  <a:off x="515" y="914"/>
                  <a:ext cx="272" cy="25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e[0]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42" name="Text Box 54"/>
                <p:cNvSpPr txBox="1"/>
                <p:nvPr/>
              </p:nvSpPr>
              <p:spPr>
                <a:xfrm>
                  <a:off x="1041" y="914"/>
                  <a:ext cx="272" cy="25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e[1]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43" name="Text Box 55"/>
                <p:cNvSpPr txBox="1"/>
                <p:nvPr/>
              </p:nvSpPr>
              <p:spPr>
                <a:xfrm>
                  <a:off x="1563" y="914"/>
                  <a:ext cx="272" cy="25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e[2]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44" name="Text Box 56"/>
                <p:cNvSpPr txBox="1"/>
                <p:nvPr/>
              </p:nvSpPr>
              <p:spPr>
                <a:xfrm>
                  <a:off x="2088" y="914"/>
                  <a:ext cx="272" cy="25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e[3]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45" name="Text Box 57"/>
                <p:cNvSpPr txBox="1"/>
                <p:nvPr/>
              </p:nvSpPr>
              <p:spPr>
                <a:xfrm>
                  <a:off x="2614" y="914"/>
                  <a:ext cx="272" cy="25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e[4]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46" name="Text Box 58"/>
                <p:cNvSpPr txBox="1"/>
                <p:nvPr/>
              </p:nvSpPr>
              <p:spPr>
                <a:xfrm>
                  <a:off x="3137" y="914"/>
                  <a:ext cx="272" cy="25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e[5]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47" name="Text Box 59"/>
                <p:cNvSpPr txBox="1"/>
                <p:nvPr/>
              </p:nvSpPr>
              <p:spPr>
                <a:xfrm>
                  <a:off x="3663" y="914"/>
                  <a:ext cx="272" cy="25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e[6]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48" name="Text Box 60"/>
                <p:cNvSpPr txBox="1"/>
                <p:nvPr/>
              </p:nvSpPr>
              <p:spPr>
                <a:xfrm>
                  <a:off x="4187" y="914"/>
                  <a:ext cx="272" cy="25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e[7]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49" name="Text Box 61"/>
                <p:cNvSpPr txBox="1"/>
                <p:nvPr/>
              </p:nvSpPr>
              <p:spPr>
                <a:xfrm>
                  <a:off x="4710" y="914"/>
                  <a:ext cx="272" cy="25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e[8]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50" name="Text Box 62"/>
                <p:cNvSpPr txBox="1"/>
                <p:nvPr/>
              </p:nvSpPr>
              <p:spPr>
                <a:xfrm>
                  <a:off x="5234" y="914"/>
                  <a:ext cx="272" cy="26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e[9]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89151" name="Group 63"/>
              <p:cNvGrpSpPr/>
              <p:nvPr/>
            </p:nvGrpSpPr>
            <p:grpSpPr>
              <a:xfrm>
                <a:off x="509" y="2943"/>
                <a:ext cx="4974" cy="260"/>
                <a:chOff x="517" y="914"/>
                <a:chExt cx="4974" cy="260"/>
              </a:xfrm>
            </p:grpSpPr>
            <p:sp>
              <p:nvSpPr>
                <p:cNvPr id="89152" name="Text Box 64"/>
                <p:cNvSpPr txBox="1"/>
                <p:nvPr/>
              </p:nvSpPr>
              <p:spPr>
                <a:xfrm>
                  <a:off x="517" y="914"/>
                  <a:ext cx="253" cy="25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f[0]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53" name="Text Box 65"/>
                <p:cNvSpPr txBox="1"/>
                <p:nvPr/>
              </p:nvSpPr>
              <p:spPr>
                <a:xfrm>
                  <a:off x="1039" y="914"/>
                  <a:ext cx="253" cy="25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f[1]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54" name="Text Box 66"/>
                <p:cNvSpPr txBox="1"/>
                <p:nvPr/>
              </p:nvSpPr>
              <p:spPr>
                <a:xfrm>
                  <a:off x="1564" y="914"/>
                  <a:ext cx="253" cy="25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f[2]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55" name="Text Box 67"/>
                <p:cNvSpPr txBox="1"/>
                <p:nvPr/>
              </p:nvSpPr>
              <p:spPr>
                <a:xfrm>
                  <a:off x="2089" y="914"/>
                  <a:ext cx="253" cy="25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f[3]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56" name="Text Box 68"/>
                <p:cNvSpPr txBox="1"/>
                <p:nvPr/>
              </p:nvSpPr>
              <p:spPr>
                <a:xfrm>
                  <a:off x="2615" y="914"/>
                  <a:ext cx="253" cy="25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f[4]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57" name="Text Box 69"/>
                <p:cNvSpPr txBox="1"/>
                <p:nvPr/>
              </p:nvSpPr>
              <p:spPr>
                <a:xfrm>
                  <a:off x="3138" y="914"/>
                  <a:ext cx="253" cy="25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f[5]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58" name="Text Box 70"/>
                <p:cNvSpPr txBox="1"/>
                <p:nvPr/>
              </p:nvSpPr>
              <p:spPr>
                <a:xfrm>
                  <a:off x="3661" y="914"/>
                  <a:ext cx="253" cy="25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f[6]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59" name="Text Box 71"/>
                <p:cNvSpPr txBox="1"/>
                <p:nvPr/>
              </p:nvSpPr>
              <p:spPr>
                <a:xfrm>
                  <a:off x="4187" y="914"/>
                  <a:ext cx="253" cy="25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f[7]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60" name="Text Box 72"/>
                <p:cNvSpPr txBox="1"/>
                <p:nvPr/>
              </p:nvSpPr>
              <p:spPr>
                <a:xfrm>
                  <a:off x="4710" y="914"/>
                  <a:ext cx="253" cy="25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f[8]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61" name="Text Box 73"/>
                <p:cNvSpPr txBox="1"/>
                <p:nvPr/>
              </p:nvSpPr>
              <p:spPr>
                <a:xfrm>
                  <a:off x="5238" y="914"/>
                  <a:ext cx="253" cy="26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46178" rIns="0" bIns="46178" anchor="t" anchorCtr="0">
                  <a:spAutoFit/>
                </a:bodyPr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f[9]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9162" name="Text Box 74"/>
              <p:cNvSpPr txBox="1"/>
              <p:nvPr/>
            </p:nvSpPr>
            <p:spPr>
              <a:xfrm>
                <a:off x="342" y="1999"/>
                <a:ext cx="184" cy="64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eaVert" wrap="none" lIns="0" tIns="46178" rIns="0" bIns="46178" anchor="t" anchorCtr="0">
                <a:spAutoFit/>
              </a:bodyPr>
              <a:p>
                <a:pPr algn="ctr" defTabSz="923925"/>
                <a:r>
                  <a:rPr lang="zh-CN" altLang="en-US" sz="1800" b="1" dirty="0">
                    <a:solidFill>
                      <a:srgbClr val="A200C8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三趟分配</a:t>
                </a:r>
                <a:endParaRPr lang="zh-CN" altLang="en-US" sz="1800" b="1" dirty="0">
                  <a:solidFill>
                    <a:srgbClr val="A200C8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89163" name="Group 75"/>
            <p:cNvGrpSpPr/>
            <p:nvPr/>
          </p:nvGrpSpPr>
          <p:grpSpPr>
            <a:xfrm>
              <a:off x="519" y="2174"/>
              <a:ext cx="367" cy="381"/>
              <a:chOff x="519" y="2174"/>
              <a:chExt cx="367" cy="381"/>
            </a:xfrm>
          </p:grpSpPr>
          <p:sp>
            <p:nvSpPr>
              <p:cNvPr id="89164" name="Text Box 76"/>
              <p:cNvSpPr txBox="1"/>
              <p:nvPr/>
            </p:nvSpPr>
            <p:spPr>
              <a:xfrm>
                <a:off x="519" y="2174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063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9165" name="Line 77"/>
              <p:cNvSpPr/>
              <p:nvPr/>
            </p:nvSpPr>
            <p:spPr>
              <a:xfrm flipV="1">
                <a:off x="678" y="2410"/>
                <a:ext cx="0" cy="1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9166" name="Group 78"/>
            <p:cNvGrpSpPr/>
            <p:nvPr/>
          </p:nvGrpSpPr>
          <p:grpSpPr>
            <a:xfrm>
              <a:off x="519" y="1610"/>
              <a:ext cx="367" cy="567"/>
              <a:chOff x="519" y="1610"/>
              <a:chExt cx="367" cy="567"/>
            </a:xfrm>
          </p:grpSpPr>
          <p:sp>
            <p:nvSpPr>
              <p:cNvPr id="89167" name="Text Box 79"/>
              <p:cNvSpPr txBox="1"/>
              <p:nvPr/>
            </p:nvSpPr>
            <p:spPr>
              <a:xfrm>
                <a:off x="519" y="1800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083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9168" name="Line 80"/>
              <p:cNvSpPr/>
              <p:nvPr/>
            </p:nvSpPr>
            <p:spPr>
              <a:xfrm flipH="1">
                <a:off x="700" y="1610"/>
                <a:ext cx="1" cy="18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9169" name="Line 81"/>
              <p:cNvSpPr/>
              <p:nvPr/>
            </p:nvSpPr>
            <p:spPr>
              <a:xfrm flipV="1">
                <a:off x="678" y="2055"/>
                <a:ext cx="0" cy="12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9170" name="Group 82"/>
            <p:cNvGrpSpPr/>
            <p:nvPr/>
          </p:nvGrpSpPr>
          <p:grpSpPr>
            <a:xfrm>
              <a:off x="1568" y="2577"/>
              <a:ext cx="367" cy="437"/>
              <a:chOff x="1568" y="2577"/>
              <a:chExt cx="367" cy="437"/>
            </a:xfrm>
          </p:grpSpPr>
          <p:sp>
            <p:nvSpPr>
              <p:cNvPr id="89171" name="Text Box 83"/>
              <p:cNvSpPr txBox="1"/>
              <p:nvPr/>
            </p:nvSpPr>
            <p:spPr>
              <a:xfrm>
                <a:off x="1568" y="2577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269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9172" name="Line 84"/>
              <p:cNvSpPr/>
              <p:nvPr/>
            </p:nvSpPr>
            <p:spPr>
              <a:xfrm flipH="1" flipV="1">
                <a:off x="1754" y="2813"/>
                <a:ext cx="0" cy="20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9173" name="Group 85"/>
            <p:cNvGrpSpPr/>
            <p:nvPr/>
          </p:nvGrpSpPr>
          <p:grpSpPr>
            <a:xfrm>
              <a:off x="1573" y="1662"/>
              <a:ext cx="367" cy="896"/>
              <a:chOff x="1573" y="1662"/>
              <a:chExt cx="367" cy="896"/>
            </a:xfrm>
          </p:grpSpPr>
          <p:sp>
            <p:nvSpPr>
              <p:cNvPr id="89174" name="Text Box 86"/>
              <p:cNvSpPr txBox="1"/>
              <p:nvPr/>
            </p:nvSpPr>
            <p:spPr>
              <a:xfrm>
                <a:off x="1573" y="2192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278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9175" name="Line 87"/>
              <p:cNvSpPr/>
              <p:nvPr/>
            </p:nvSpPr>
            <p:spPr>
              <a:xfrm flipV="1">
                <a:off x="1765" y="2447"/>
                <a:ext cx="0" cy="11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9176" name="Line 88"/>
              <p:cNvSpPr/>
              <p:nvPr/>
            </p:nvSpPr>
            <p:spPr>
              <a:xfrm>
                <a:off x="1769" y="1662"/>
                <a:ext cx="0" cy="5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9177" name="Group 89"/>
            <p:cNvGrpSpPr/>
            <p:nvPr/>
          </p:nvGrpSpPr>
          <p:grpSpPr>
            <a:xfrm>
              <a:off x="3113" y="2566"/>
              <a:ext cx="367" cy="437"/>
              <a:chOff x="3113" y="2566"/>
              <a:chExt cx="367" cy="437"/>
            </a:xfrm>
          </p:grpSpPr>
          <p:sp>
            <p:nvSpPr>
              <p:cNvPr id="89178" name="Text Box 90"/>
              <p:cNvSpPr txBox="1"/>
              <p:nvPr/>
            </p:nvSpPr>
            <p:spPr>
              <a:xfrm>
                <a:off x="3113" y="2566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505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9179" name="Line 91"/>
              <p:cNvSpPr/>
              <p:nvPr/>
            </p:nvSpPr>
            <p:spPr>
              <a:xfrm flipH="1" flipV="1">
                <a:off x="3299" y="2802"/>
                <a:ext cx="0" cy="20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9180" name="Group 92"/>
            <p:cNvGrpSpPr/>
            <p:nvPr/>
          </p:nvGrpSpPr>
          <p:grpSpPr>
            <a:xfrm>
              <a:off x="3118" y="1651"/>
              <a:ext cx="367" cy="896"/>
              <a:chOff x="3118" y="1651"/>
              <a:chExt cx="367" cy="896"/>
            </a:xfrm>
          </p:grpSpPr>
          <p:sp>
            <p:nvSpPr>
              <p:cNvPr id="89181" name="Text Box 93"/>
              <p:cNvSpPr txBox="1"/>
              <p:nvPr/>
            </p:nvSpPr>
            <p:spPr>
              <a:xfrm>
                <a:off x="3118" y="2181"/>
                <a:ext cx="367" cy="251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6178" rIns="0" bIns="46178" anchor="t" anchorCtr="0">
                <a:spAutoFit/>
              </a:bodyPr>
              <a:p>
                <a:pPr algn="ctr" defTabSz="923925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589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9182" name="Line 94"/>
              <p:cNvSpPr/>
              <p:nvPr/>
            </p:nvSpPr>
            <p:spPr>
              <a:xfrm flipV="1">
                <a:off x="3310" y="2436"/>
                <a:ext cx="0" cy="11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9183" name="Line 95"/>
              <p:cNvSpPr/>
              <p:nvPr/>
            </p:nvSpPr>
            <p:spPr>
              <a:xfrm>
                <a:off x="3314" y="1651"/>
                <a:ext cx="0" cy="5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89184" name="Group 96"/>
            <p:cNvGrpSpPr/>
            <p:nvPr/>
          </p:nvGrpSpPr>
          <p:grpSpPr>
            <a:xfrm>
              <a:off x="336" y="1056"/>
              <a:ext cx="5273" cy="256"/>
              <a:chOff x="354" y="1045"/>
              <a:chExt cx="5273" cy="256"/>
            </a:xfrm>
          </p:grpSpPr>
          <p:grpSp>
            <p:nvGrpSpPr>
              <p:cNvPr id="89185" name="Group 97"/>
              <p:cNvGrpSpPr/>
              <p:nvPr/>
            </p:nvGrpSpPr>
            <p:grpSpPr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89186" name="Rectangle 98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505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87" name="Line 99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188" name="Group 100"/>
              <p:cNvGrpSpPr/>
              <p:nvPr/>
            </p:nvGrpSpPr>
            <p:grpSpPr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89189" name="Rectangle 101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008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90" name="Line 102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191" name="Group 103"/>
              <p:cNvGrpSpPr/>
              <p:nvPr/>
            </p:nvGrpSpPr>
            <p:grpSpPr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89192" name="Rectangle 104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109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93" name="Line 105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194" name="Group 106"/>
              <p:cNvGrpSpPr/>
              <p:nvPr/>
            </p:nvGrpSpPr>
            <p:grpSpPr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89195" name="Rectangle 107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930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96" name="Line 108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197" name="Group 109"/>
              <p:cNvGrpSpPr/>
              <p:nvPr/>
            </p:nvGrpSpPr>
            <p:grpSpPr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89198" name="Rectangle 110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063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199" name="Line 111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200" name="Group 112"/>
              <p:cNvGrpSpPr/>
              <p:nvPr/>
            </p:nvGrpSpPr>
            <p:grpSpPr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89201" name="Rectangle 113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269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202" name="Line 114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203" name="Group 115"/>
              <p:cNvGrpSpPr/>
              <p:nvPr/>
            </p:nvGrpSpPr>
            <p:grpSpPr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89204" name="Rectangle 116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278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205" name="Line 117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206" name="Group 118"/>
              <p:cNvGrpSpPr/>
              <p:nvPr/>
            </p:nvGrpSpPr>
            <p:grpSpPr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89207" name="Rectangle 119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083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208" name="Line 120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209" name="Group 121"/>
              <p:cNvGrpSpPr/>
              <p:nvPr/>
            </p:nvGrpSpPr>
            <p:grpSpPr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89210" name="Rectangle 122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184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211" name="Line 123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89212" name="Group 124"/>
              <p:cNvGrpSpPr/>
              <p:nvPr/>
            </p:nvGrpSpPr>
            <p:grpSpPr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89213" name="Rectangle 125"/>
                <p:cNvSpPr/>
                <p:nvPr/>
              </p:nvSpPr>
              <p:spPr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46178" rIns="0" bIns="46178" anchor="ctr" anchorCtr="0"/>
                <a:p>
                  <a:pPr algn="ctr" defTabSz="923925"/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589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214" name="Line 126"/>
                <p:cNvSpPr/>
                <p:nvPr/>
              </p:nvSpPr>
              <p:spPr>
                <a:xfrm>
                  <a:off x="1133" y="1511"/>
                  <a:ext cx="17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89215" name="Text Box 127"/>
            <p:cNvSpPr txBox="1"/>
            <p:nvPr/>
          </p:nvSpPr>
          <p:spPr>
            <a:xfrm>
              <a:off x="-173" y="944"/>
              <a:ext cx="612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0" tIns="46178" rIns="0" bIns="46178" anchor="t" anchorCtr="0">
              <a:spAutoFit/>
            </a:bodyPr>
            <a:p>
              <a:pPr algn="ctr" defTabSz="923925"/>
              <a:r>
                <a:rPr lang="zh-CN" altLang="en-US" sz="1800" b="1" dirty="0">
                  <a:solidFill>
                    <a:srgbClr val="A200C8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二趟收集</a:t>
              </a:r>
              <a:endParaRPr lang="zh-CN" altLang="en-US" sz="1800" b="1" dirty="0">
                <a:solidFill>
                  <a:srgbClr val="A200C8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链式基数排序的程序实现，自行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学习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课本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P288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，算法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10.15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、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10.16.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、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10.17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课本使用的是静态链表，非指针链表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10.6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基数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链式基数排序的算法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分析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若每个关键字有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d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位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关键字的基数为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radix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需要重复执行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d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趟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分配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与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收集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”</a:t>
            </a:r>
            <a:endParaRPr lang="zh-CN" altLang="en-US" dirty="0"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每趟对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个对象进行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分配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，对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radix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个队列进行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收集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”</a:t>
            </a:r>
            <a:endParaRPr lang="zh-CN" altLang="en-US" dirty="0"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时间复杂度为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O(d(n+radix))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一般情况下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radix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表示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k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进制，是一个很小的值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所以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时间复杂度为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O(dn)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，其中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是记录总数，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是关键字长度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位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是一种稳定的排序</a:t>
            </a: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965200" lvl="1" indent="-50800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altLang="zh-CN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algn="l" eaLnBrk="1" hangingPunct="1">
              <a:buClrTx/>
              <a:buSzTx/>
              <a:buChar char="•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10.6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基数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-457200" algn="l" eaLnBrk="1" hangingPunct="1">
              <a:buClrTx/>
              <a:buSzTx/>
              <a:buFont typeface="Wingdings" panose="05000000000000000000" charset="0"/>
              <a:buChar char="l"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链式基数排序的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其他分析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  <a:p>
            <a:pPr lvl="1" algn="l" eaLnBrk="1" hangingPunct="1">
              <a:buClrTx/>
              <a:buSzTx/>
              <a:buChar char="•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若基数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radix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相同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对于对象个数较多且关键字位数较少的情况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即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很大且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较小的情况，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使用链式基数排序较好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965200" lvl="1" indent="-50800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222568"/>
            <a:ext cx="10972800" cy="796908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10.6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基数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排序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F18B4237-A20D-4DE2-ADD8-75BCC50A76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815,&quot;width&quot;:9075}"/>
</p:tagLst>
</file>

<file path=ppt/tags/tag2.xml><?xml version="1.0" encoding="utf-8"?>
<p:tagLst xmlns:p="http://schemas.openxmlformats.org/presentationml/2006/main">
  <p:tag name="KSO_WPP_MARK_KEY" val="81e39fb6-2793-4dff-8c5a-ec9965042883"/>
  <p:tag name="COMMONDATA" val="eyJoZGlkIjoiYmQ3NjQxYmZmN2ZkODIxYWNiNTEzMzQyMTZmNzQ1MmMifQ==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宋体"/>
        <a:ea typeface="微软雅黑"/>
        <a:cs typeface="Segoe Print"/>
      </a:majorFont>
      <a:minorFont>
        <a:latin typeface="宋体"/>
        <a:ea typeface="微软雅黑"/>
        <a:cs typeface="Segoe Prin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/>
      <a:bodyPr vert="horz" lIns="91440" tIns="45720" rIns="91440" bIns="45720" rtlCol="0">
        <a:noAutofit/>
      </a:bodyPr>
      <a:lstStyle>
        <a:defPPr marL="571500" lvl="0" indent="-571500">
          <a:lnSpc>
            <a:spcPct val="90000"/>
          </a:lnSpc>
          <a:spcBef>
            <a:spcPts val="1000"/>
          </a:spcBef>
          <a:buClr>
            <a:schemeClr val="accent2"/>
          </a:buClr>
          <a:buFont typeface="Wingdings" panose="05000000000000000000" pitchFamily="2" charset="2"/>
          <a:buChar char="n"/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Segoe Print"/>
        <a:cs typeface="Segoe Print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Segoe Print"/>
        <a:cs typeface="Segoe Print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Segoe Print"/>
        <a:cs typeface="Segoe Print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Segoe Print"/>
        <a:cs typeface="Segoe Print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14722</Words>
  <Application>WPS 演示</Application>
  <PresentationFormat>宽屏</PresentationFormat>
  <Paragraphs>2633</Paragraphs>
  <Slides>105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105</vt:i4>
      </vt:variant>
    </vt:vector>
  </HeadingPairs>
  <TitlesOfParts>
    <vt:vector size="134" baseType="lpstr">
      <vt:lpstr>Arial</vt:lpstr>
      <vt:lpstr>宋体</vt:lpstr>
      <vt:lpstr>Wingdings</vt:lpstr>
      <vt:lpstr>Copperplate Gothic Bold</vt:lpstr>
      <vt:lpstr>微软雅黑</vt:lpstr>
      <vt:lpstr>Tahoma</vt:lpstr>
      <vt:lpstr>Wingdings</vt:lpstr>
      <vt:lpstr>Garamond</vt:lpstr>
      <vt:lpstr>楷体</vt:lpstr>
      <vt:lpstr>黑体</vt:lpstr>
      <vt:lpstr>Lucida Sans Unicode</vt:lpstr>
      <vt:lpstr>楷体_GB2312</vt:lpstr>
      <vt:lpstr>Arial Unicode MS</vt:lpstr>
      <vt:lpstr>Times New Roman</vt:lpstr>
      <vt:lpstr>隶书</vt:lpstr>
      <vt:lpstr>仿宋_GB2312</vt:lpstr>
      <vt:lpstr>仿宋</vt:lpstr>
      <vt:lpstr>Arial Narrow</vt:lpstr>
      <vt:lpstr>Symbol</vt:lpstr>
      <vt:lpstr>仿宋_GB2312</vt:lpstr>
      <vt:lpstr>Segoe Print</vt:lpstr>
      <vt:lpstr>1_Office 主题​​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课程结构（按教材划分）</vt:lpstr>
      <vt:lpstr>PowerPoint 演示文稿</vt:lpstr>
      <vt:lpstr>10.1 排序概述</vt:lpstr>
      <vt:lpstr>10.1 排序概述</vt:lpstr>
      <vt:lpstr>10.1 排序概述</vt:lpstr>
      <vt:lpstr>10.1 排序概述</vt:lpstr>
      <vt:lpstr>10.1 排序概述</vt:lpstr>
      <vt:lpstr>PowerPoint 演示文稿</vt:lpstr>
      <vt:lpstr>10.2 插入排序</vt:lpstr>
      <vt:lpstr>10.2 插入排序</vt:lpstr>
      <vt:lpstr>10.2 插入排序</vt:lpstr>
      <vt:lpstr>10.2 插入排序</vt:lpstr>
      <vt:lpstr>10.2 插入排序</vt:lpstr>
      <vt:lpstr>10.2 插入排序</vt:lpstr>
      <vt:lpstr>10.2 插入排序</vt:lpstr>
      <vt:lpstr>10.2 插入排序</vt:lpstr>
      <vt:lpstr>10.2 插入排序</vt:lpstr>
      <vt:lpstr>10.2 插入排序</vt:lpstr>
      <vt:lpstr>10.2 插入排序</vt:lpstr>
      <vt:lpstr>10.2 插入排序</vt:lpstr>
      <vt:lpstr>10.2 插入排序</vt:lpstr>
      <vt:lpstr>10.2 插入排序</vt:lpstr>
      <vt:lpstr>10.2 插入排序</vt:lpstr>
      <vt:lpstr>10.2 插入排序</vt:lpstr>
      <vt:lpstr>PowerPoint 演示文稿</vt:lpstr>
      <vt:lpstr>10.3 快速排序</vt:lpstr>
      <vt:lpstr>10.3 快速排序</vt:lpstr>
      <vt:lpstr>10.3 快速排序</vt:lpstr>
      <vt:lpstr>10.3 快速排序</vt:lpstr>
      <vt:lpstr>10.3 快速排序</vt:lpstr>
      <vt:lpstr>10.3 快速排序</vt:lpstr>
      <vt:lpstr>10.3 快速排序</vt:lpstr>
      <vt:lpstr>10.3 快速排序</vt:lpstr>
      <vt:lpstr>10.3 快速排序</vt:lpstr>
      <vt:lpstr>10.3 快速排序</vt:lpstr>
      <vt:lpstr>10.3 快速排序</vt:lpstr>
      <vt:lpstr>10.3 快速排序</vt:lpstr>
      <vt:lpstr>10.3 快速排序</vt:lpstr>
      <vt:lpstr>10.3 快速排序</vt:lpstr>
      <vt:lpstr>10.3 快速排序</vt:lpstr>
      <vt:lpstr>10.3 快速排序</vt:lpstr>
      <vt:lpstr>10.3 快速排序</vt:lpstr>
      <vt:lpstr>10.3 快速排序</vt:lpstr>
      <vt:lpstr>上节课复习</vt:lpstr>
      <vt:lpstr>复习练习</vt:lpstr>
      <vt:lpstr>复习练习</vt:lpstr>
      <vt:lpstr>PowerPoint 演示文稿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10.4 选择排序</vt:lpstr>
      <vt:lpstr>练习</vt:lpstr>
      <vt:lpstr>PowerPoint 演示文稿</vt:lpstr>
      <vt:lpstr>10.4 选择排序</vt:lpstr>
      <vt:lpstr>10.5 归并排序</vt:lpstr>
      <vt:lpstr>10.5 归并排序</vt:lpstr>
      <vt:lpstr>10.5 归并排序</vt:lpstr>
      <vt:lpstr>10.5 归并排序</vt:lpstr>
      <vt:lpstr>10.5 归并排序</vt:lpstr>
      <vt:lpstr>10.5 归并排序</vt:lpstr>
      <vt:lpstr>复习练习</vt:lpstr>
      <vt:lpstr>PowerPoint 演示文稿</vt:lpstr>
      <vt:lpstr>10.5 归并排序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练习</vt:lpstr>
      <vt:lpstr>10.6 基数排序</vt:lpstr>
      <vt:lpstr>10.5 基数排序</vt:lpstr>
      <vt:lpstr>PowerPoint 演示文稿</vt:lpstr>
      <vt:lpstr>PowerPoint 演示文稿</vt:lpstr>
      <vt:lpstr>PowerPoint 演示文稿</vt:lpstr>
    </vt:vector>
  </TitlesOfParts>
  <Company>SZU</Company>
  <LinksUpToDate>false</LinksUpToDate>
  <SharedDoc>false</SharedDoc>
  <HyperlinksChanged>false</HyperlinksChanged>
  <AppVersion>14.0000</AppVersion>
  <Manager>BJC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教学讲义</dc:title>
  <dc:creator>白; BJC</dc:creator>
  <dc:subject>C++</dc:subject>
  <cp:lastModifiedBy>白_szu</cp:lastModifiedBy>
  <cp:revision>2588</cp:revision>
  <dcterms:created xsi:type="dcterms:W3CDTF">2014-01-11T15:22:00Z</dcterms:created>
  <dcterms:modified xsi:type="dcterms:W3CDTF">2022-12-04T15:38:00Z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4508C18874504005A6F10EDD074A32CB</vt:lpwstr>
  </property>
</Properties>
</file>