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36"/>
  </p:notesMasterIdLst>
  <p:handoutMasterIdLst>
    <p:handoutMasterId r:id="rId37"/>
  </p:handoutMasterIdLst>
  <p:sldIdLst>
    <p:sldId id="606" r:id="rId3"/>
    <p:sldId id="699" r:id="rId4"/>
    <p:sldId id="607" r:id="rId5"/>
    <p:sldId id="737" r:id="rId6"/>
    <p:sldId id="282" r:id="rId7"/>
    <p:sldId id="739" r:id="rId8"/>
    <p:sldId id="740" r:id="rId9"/>
    <p:sldId id="741" r:id="rId10"/>
    <p:sldId id="743" r:id="rId11"/>
    <p:sldId id="744" r:id="rId12"/>
    <p:sldId id="745" r:id="rId13"/>
    <p:sldId id="748" r:id="rId14"/>
    <p:sldId id="746" r:id="rId15"/>
    <p:sldId id="749" r:id="rId16"/>
    <p:sldId id="747" r:id="rId17"/>
    <p:sldId id="750" r:id="rId18"/>
    <p:sldId id="751" r:id="rId19"/>
    <p:sldId id="752" r:id="rId20"/>
    <p:sldId id="753" r:id="rId21"/>
    <p:sldId id="756" r:id="rId22"/>
    <p:sldId id="755" r:id="rId23"/>
    <p:sldId id="757" r:id="rId24"/>
    <p:sldId id="758" r:id="rId25"/>
    <p:sldId id="759" r:id="rId26"/>
    <p:sldId id="762" r:id="rId27"/>
    <p:sldId id="764" r:id="rId28"/>
    <p:sldId id="765" r:id="rId29"/>
    <p:sldId id="766" r:id="rId30"/>
    <p:sldId id="767" r:id="rId31"/>
    <p:sldId id="768" r:id="rId32"/>
    <p:sldId id="769" r:id="rId33"/>
    <p:sldId id="612" r:id="rId34"/>
    <p:sldId id="613" r:id="rId35"/>
  </p:sldIdLst>
  <p:sldSz cx="12192000" cy="6858000"/>
  <p:notesSz cx="6858000" cy="9144000"/>
  <p:embeddedFontLst>
    <p:embeddedFont>
      <p:font typeface="Copperplate Gothic Bold" panose="020E0705020206020404" charset="0"/>
      <p:regular r:id="rId42"/>
    </p:embeddedFont>
    <p:embeddedFont>
      <p:font typeface="微软雅黑" panose="020B0503020204020204" pitchFamily="34" charset="-122"/>
      <p:regular r:id="rId43"/>
    </p:embeddedFont>
    <p:embeddedFont>
      <p:font typeface="Tahoma" panose="020B0604030504040204" charset="0"/>
      <p:regular r:id="rId44"/>
      <p:bold r:id="rId45"/>
    </p:embeddedFont>
    <p:embeddedFont>
      <p:font typeface="黑体" panose="02010609060101010101" pitchFamily="2" charset="-122"/>
      <p:regular r:id="rId46"/>
    </p:embeddedFont>
    <p:embeddedFont>
      <p:font typeface="楷体" panose="02010609060101010101" charset="-122"/>
      <p:regular r:id="rId47"/>
    </p:embeddedFont>
    <p:embeddedFont>
      <p:font typeface="Garamond" panose="02020404030301010803" pitchFamily="18" charset="0"/>
      <p:regular r:id="rId48"/>
      <p:bold r:id="rId49"/>
      <p:italic r:id="rId50"/>
    </p:embeddedFont>
  </p:embeddedFontLst>
  <p:custDataLst>
    <p:tags r:id="rId51"/>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dongdongzjhw" initials="g" lastIdx="16" clrIdx="0"/>
  <p:cmAuthor id="2" name="Wuqijun" initials="W"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94" y="102"/>
      </p:cViewPr>
      <p:guideLst>
        <p:guide orient="horz" pos="334"/>
        <p:guide orient="horz" pos="1190"/>
        <p:guide orient="horz" pos="4106"/>
        <p:guide orient="horz" pos="3161"/>
        <p:guide orient="horz" pos="2816"/>
        <p:guide pos="3849"/>
        <p:guide pos="892"/>
        <p:guide pos="7680"/>
        <p:guide pos="6970"/>
        <p:guide pos="1315"/>
        <p:guide pos="6402"/>
      </p:guideLst>
    </p:cSldViewPr>
  </p:slideViewPr>
  <p:notesTextViewPr>
    <p:cViewPr>
      <p:scale>
        <a:sx n="100" d="100"/>
        <a:sy n="100" d="100"/>
      </p:scale>
      <p:origin x="0" y="0"/>
    </p:cViewPr>
  </p:notesTextViewPr>
  <p:notesViewPr>
    <p:cSldViewPr>
      <p:cViewPr varScale="1">
        <p:scale>
          <a:sx n="67" d="100"/>
          <a:sy n="67" d="100"/>
        </p:scale>
        <p:origin x="-3360" y="-108"/>
      </p:cViewPr>
      <p:guideLst>
        <p:guide orient="horz" pos="2956"/>
        <p:guide pos="216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gs" Target="tags/tag3.xml"/><Relationship Id="rId50" Type="http://schemas.openxmlformats.org/officeDocument/2006/relationships/font" Target="fonts/font9.fntdata"/><Relationship Id="rId5" Type="http://schemas.openxmlformats.org/officeDocument/2006/relationships/slide" Target="slides/slide3.xml"/><Relationship Id="rId49" Type="http://schemas.openxmlformats.org/officeDocument/2006/relationships/font" Target="fonts/font8.fntdata"/><Relationship Id="rId48" Type="http://schemas.openxmlformats.org/officeDocument/2006/relationships/font" Target="fonts/font7.fntdata"/><Relationship Id="rId47" Type="http://schemas.openxmlformats.org/officeDocument/2006/relationships/font" Target="fonts/font6.fntdata"/><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33BA84-6C1D-4F93-A9F4-04B92CE1945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8FCAEF-2C49-435D-B9DA-BA0CC419F84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a:defRPr/>
            </a:lvl1pPr>
          </a:lstStyle>
          <a:p>
            <a:fld id="{9DD59B10-E385-4D3C-A0B0-F174EA9AA91B}"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w="12700" cmpd="sng">
            <a:noFill/>
            <a:bevel/>
          </a:ln>
        </p:spPr>
      </p:sp>
      <p:sp>
        <p:nvSpPr>
          <p:cNvPr id="2053" name="备注占位符 4"/>
          <p:cNvSpPr>
            <a:spLocks noGrp="1" noRot="1" noChangeAspect="1" noChangeArrowheads="1"/>
          </p:cNvSpPr>
          <p:nvPr/>
        </p:nvSpPr>
        <p:spPr bwMode="auto">
          <a:xfrm>
            <a:off x="685800" y="4400550"/>
            <a:ext cx="5486400" cy="3600450"/>
          </a:xfrm>
          <a:prstGeom prst="rect">
            <a:avLst/>
          </a:prstGeom>
          <a:noFill/>
          <a:ln w="12700" cmpd="sng">
            <a:noFill/>
            <a:bevel/>
          </a:ln>
        </p:spPr>
        <p:txBody>
          <a:bodyPr anchor="ctr"/>
          <a:lstStyle/>
          <a:p>
            <a:pPr defTabSz="0" eaLnBrk="0" hangingPunct="0">
              <a:spcBef>
                <a:spcPct val="30000"/>
              </a:spcBef>
              <a:buFontTx/>
              <a:buNone/>
            </a:pPr>
            <a:r>
              <a:rPr lang="zh-CN" altLang="en-US" sz="1200"/>
              <a:t>单击此处编辑母版文本样式</a:t>
            </a:r>
            <a:endParaRPr lang="zh-CN" altLang="en-US" sz="1200"/>
          </a:p>
          <a:p>
            <a:pPr defTabSz="0" eaLnBrk="0" hangingPunct="0">
              <a:spcBef>
                <a:spcPct val="30000"/>
              </a:spcBef>
              <a:buFontTx/>
              <a:buNone/>
            </a:pPr>
            <a:r>
              <a:rPr lang="zh-CN" altLang="en-US" sz="1200"/>
              <a:t>第二级</a:t>
            </a:r>
            <a:endParaRPr lang="zh-CN" altLang="en-US" sz="1200"/>
          </a:p>
          <a:p>
            <a:pPr defTabSz="0" eaLnBrk="0" hangingPunct="0">
              <a:spcBef>
                <a:spcPct val="30000"/>
              </a:spcBef>
              <a:buFontTx/>
              <a:buNone/>
            </a:pPr>
            <a:r>
              <a:rPr lang="zh-CN" altLang="en-US" sz="1200"/>
              <a:t>第三级</a:t>
            </a:r>
            <a:endParaRPr lang="zh-CN" altLang="en-US" sz="1200"/>
          </a:p>
          <a:p>
            <a:pPr defTabSz="0" eaLnBrk="0" hangingPunct="0">
              <a:spcBef>
                <a:spcPct val="30000"/>
              </a:spcBef>
              <a:buFontTx/>
              <a:buNone/>
            </a:pPr>
            <a:r>
              <a:rPr lang="zh-CN" altLang="en-US" sz="1200"/>
              <a:t>第四级</a:t>
            </a:r>
            <a:endParaRPr lang="zh-CN" altLang="en-US" sz="1200"/>
          </a:p>
          <a:p>
            <a:pPr defTabSz="0" eaLnBrk="0" hangingPunct="0">
              <a:spcBef>
                <a:spcPct val="30000"/>
              </a:spcBef>
              <a:buFontTx/>
              <a:buNone/>
            </a:pPr>
            <a:r>
              <a:rPr lang="zh-CN" altLang="en-US" sz="1200"/>
              <a:t>第五级</a:t>
            </a:r>
            <a:endParaRPr lang="zh-CN" altLang="en-US" sz="1200"/>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a:defRPr/>
            </a:lvl1pPr>
          </a:lstStyle>
          <a:p>
            <a:fld id="{79B3A261-A9C9-4EB5-901F-E33BE236AA87}"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3085" name="文本框 42"/>
          <p:cNvSpPr>
            <a:spLocks noChangeArrowheads="1"/>
          </p:cNvSpPr>
          <p:nvPr userDrawn="1"/>
        </p:nvSpPr>
        <p:spPr bwMode="auto">
          <a:xfrm>
            <a:off x="5067300" y="6322695"/>
            <a:ext cx="2606675" cy="260350"/>
          </a:xfrm>
          <a:prstGeom prst="rect">
            <a:avLst/>
          </a:prstGeom>
          <a:noFill/>
          <a:ln w="9525">
            <a:noFill/>
            <a:miter lim="800000"/>
          </a:ln>
        </p:spPr>
        <p:txBody>
          <a:bodyPr>
            <a:spAutoFit/>
          </a:bodyPr>
          <a:lstStyle/>
          <a:p>
            <a:pPr algn="dist"/>
            <a:r>
              <a:rPr lang="zh-CN" altLang="en-US" sz="1100"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rPr>
              <a:t>深圳大学计算机与软件学院</a:t>
            </a:r>
            <a:endParaRPr lang="zh-CN" altLang="en-US" sz="1100"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endParaRPr>
          </a:p>
        </p:txBody>
      </p:sp>
      <p:sp>
        <p:nvSpPr>
          <p:cNvPr id="15" name="直接连接符 40"/>
          <p:cNvSpPr>
            <a:spLocks noChangeShapeType="1"/>
          </p:cNvSpPr>
          <p:nvPr userDrawn="1"/>
        </p:nvSpPr>
        <p:spPr bwMode="auto">
          <a:xfrm>
            <a:off x="-7302" y="6426835"/>
            <a:ext cx="4319587" cy="12700"/>
          </a:xfrm>
          <a:prstGeom prst="line">
            <a:avLst/>
          </a:prstGeom>
          <a:noFill/>
          <a:ln w="3175" cap="flat" cmpd="sng">
            <a:solidFill>
              <a:srgbClr val="28A9D6"/>
            </a:solidFill>
            <a:bevel/>
          </a:ln>
        </p:spPr>
        <p:txBody>
          <a:bodyPr/>
          <a:lstStyle/>
          <a:p>
            <a:endParaRPr lang="zh-CN" altLang="en-US"/>
          </a:p>
        </p:txBody>
      </p:sp>
      <p:pic>
        <p:nvPicPr>
          <p:cNvPr id="20" name="图片 19" descr="图片1"/>
          <p:cNvPicPr>
            <a:picLocks noChangeAspect="1"/>
          </p:cNvPicPr>
          <p:nvPr userDrawn="1"/>
        </p:nvPicPr>
        <p:blipFill>
          <a:blip r:embed="rId2"/>
          <a:stretch>
            <a:fillRect/>
          </a:stretch>
        </p:blipFill>
        <p:spPr>
          <a:xfrm>
            <a:off x="4240530" y="6153785"/>
            <a:ext cx="869950" cy="582295"/>
          </a:xfrm>
          <a:prstGeom prst="rect">
            <a:avLst/>
          </a:prstGeom>
        </p:spPr>
      </p:pic>
      <p:sp>
        <p:nvSpPr>
          <p:cNvPr id="21" name="任意多边形 28"/>
          <p:cNvSpPr>
            <a:spLocks noChangeArrowheads="1"/>
          </p:cNvSpPr>
          <p:nvPr userDrawn="1"/>
        </p:nvSpPr>
        <p:spPr bwMode="auto">
          <a:xfrm flipV="1">
            <a:off x="174625" y="424180"/>
            <a:ext cx="4765040" cy="421005"/>
          </a:xfrm>
          <a:custGeom>
            <a:avLst/>
            <a:gdLst>
              <a:gd name="T0" fmla="*/ 167822 w 1386790"/>
              <a:gd name="T1" fmla="*/ 524933 h 524933"/>
              <a:gd name="T2" fmla="*/ 168846 w 1386790"/>
              <a:gd name="T3" fmla="*/ 524933 h 524933"/>
              <a:gd name="T4" fmla="*/ 168846 w 1386790"/>
              <a:gd name="T5" fmla="*/ 14598 h 524933"/>
              <a:gd name="T6" fmla="*/ 1386790 w 1386790"/>
              <a:gd name="T7" fmla="*/ 14598 h 524933"/>
              <a:gd name="T8" fmla="*/ 1386790 w 1386790"/>
              <a:gd name="T9" fmla="*/ 0 h 524933"/>
              <a:gd name="T10" fmla="*/ 167822 w 1386790"/>
              <a:gd name="T11" fmla="*/ 0 h 524933"/>
              <a:gd name="T12" fmla="*/ 152999 w 1386790"/>
              <a:gd name="T13" fmla="*/ 0 h 524933"/>
              <a:gd name="T14" fmla="*/ 152999 w 1386790"/>
              <a:gd name="T15" fmla="*/ 507260 h 524933"/>
              <a:gd name="T16" fmla="*/ 107280 w 1386790"/>
              <a:gd name="T17" fmla="*/ 507260 h 524933"/>
              <a:gd name="T18" fmla="*/ 107280 w 1386790"/>
              <a:gd name="T19" fmla="*/ 0 h 524933"/>
              <a:gd name="T20" fmla="*/ 0 w 1386790"/>
              <a:gd name="T21" fmla="*/ 0 h 524933"/>
              <a:gd name="T22" fmla="*/ 0 w 1386790"/>
              <a:gd name="T23" fmla="*/ 524932 h 524933"/>
              <a:gd name="T24" fmla="*/ 33834 w 1386790"/>
              <a:gd name="T25" fmla="*/ 524932 h 524933"/>
              <a:gd name="T26" fmla="*/ 33834 w 1386790"/>
              <a:gd name="T27" fmla="*/ 23810 h 524933"/>
              <a:gd name="T28" fmla="*/ 79553 w 1386790"/>
              <a:gd name="T29" fmla="*/ 23810 h 524933"/>
              <a:gd name="T30" fmla="*/ 79553 w 1386790"/>
              <a:gd name="T31" fmla="*/ 524932 h 524933"/>
              <a:gd name="T32" fmla="*/ 167822 w 1386790"/>
              <a:gd name="T33" fmla="*/ 524932 h 5249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6790"/>
              <a:gd name="T52" fmla="*/ 0 h 524933"/>
              <a:gd name="T53" fmla="*/ 1386790 w 1386790"/>
              <a:gd name="T54" fmla="*/ 524933 h 5249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w="25400" cap="flat" cmpd="sng">
            <a:noFill/>
            <a:bevel/>
          </a:ln>
        </p:spPr>
        <p:txBody>
          <a:bodyPr anchor="ctr"/>
          <a:lstStyle/>
          <a:p>
            <a:pPr algn="ctr"/>
            <a:endParaRPr lang="zh-CN" altLang="zh-CN">
              <a:solidFill>
                <a:srgbClr val="FFFFFF"/>
              </a:solidFill>
            </a:endParaRPr>
          </a:p>
        </p:txBody>
      </p:sp>
      <p:sp>
        <p:nvSpPr>
          <p:cNvPr id="1026" name="灯片编号占位符 3"/>
          <p:cNvSpPr>
            <a:spLocks noGrp="1" noChangeArrowheads="1"/>
          </p:cNvSpPr>
          <p:nvPr>
            <p:ph type="sldNum" sz="quarter" idx="4"/>
          </p:nvPr>
        </p:nvSpPr>
        <p:spPr bwMode="auto">
          <a:xfrm>
            <a:off x="11376025" y="648366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sp>
        <p:nvSpPr>
          <p:cNvPr id="34" name="文本框 25"/>
          <p:cNvSpPr>
            <a:spLocks noChangeArrowheads="1"/>
          </p:cNvSpPr>
          <p:nvPr userDrawn="1"/>
        </p:nvSpPr>
        <p:spPr bwMode="auto">
          <a:xfrm>
            <a:off x="4707255" y="283210"/>
            <a:ext cx="2707640" cy="645160"/>
          </a:xfrm>
          <a:prstGeom prst="rect">
            <a:avLst/>
          </a:prstGeom>
          <a:noFill/>
          <a:ln w="9525">
            <a:noFill/>
            <a:miter lim="800000"/>
          </a:ln>
        </p:spPr>
        <p:txBody>
          <a:bodyPr wrap="square">
            <a:spAutoFit/>
          </a:bodyPr>
          <a:lstStyle/>
          <a:p>
            <a:pPr algn="dist"/>
            <a:r>
              <a:rPr lang="zh-CN" altLang="en-US" sz="3600" b="1"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rPr>
              <a:t>上次回顾</a:t>
            </a:r>
            <a:endParaRPr lang="zh-CN" altLang="en-US" sz="3600" b="1"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endParaRPr>
          </a:p>
        </p:txBody>
      </p:sp>
      <p:sp>
        <p:nvSpPr>
          <p:cNvPr id="33" name="直接连接符 23"/>
          <p:cNvSpPr>
            <a:spLocks noChangeShapeType="1"/>
          </p:cNvSpPr>
          <p:nvPr userDrawn="1"/>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rPr>
                <a:t>深圳大学计算机与软件学院</a:t>
              </a:r>
              <a:endParaRPr lang="zh-CN" altLang="en-US" sz="1200"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grpSp>
        <p:nvGrpSpPr>
          <p:cNvPr id="33795" name="组合 129"/>
          <p:cNvGrpSpPr/>
          <p:nvPr userDrawn="1"/>
        </p:nvGrpSpPr>
        <p:grpSpPr>
          <a:xfrm>
            <a:off x="3529330" y="264478"/>
            <a:ext cx="615950" cy="584200"/>
            <a:chOff x="2439302" y="2313207"/>
            <a:chExt cx="481033" cy="481033"/>
          </a:xfrm>
        </p:grpSpPr>
        <p:sp>
          <p:nvSpPr>
            <p:cNvPr id="131" name="Oval 351"/>
            <p:cNvSpPr>
              <a:spLocks noChangeArrowheads="1"/>
            </p:cNvSpPr>
            <p:nvPr/>
          </p:nvSpPr>
          <p:spPr bwMode="auto">
            <a:xfrm>
              <a:off x="2439302" y="2313207"/>
              <a:ext cx="481033" cy="481033"/>
            </a:xfrm>
            <a:prstGeom prst="ellipse">
              <a:avLst/>
            </a:prstGeom>
            <a:solidFill>
              <a:srgbClr val="739BE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2" name="Freeform 352"/>
            <p:cNvSpPr/>
            <p:nvPr/>
          </p:nvSpPr>
          <p:spPr bwMode="auto">
            <a:xfrm>
              <a:off x="2537400" y="2475127"/>
              <a:ext cx="380571" cy="319113"/>
            </a:xfrm>
            <a:custGeom>
              <a:avLst/>
              <a:gdLst>
                <a:gd name="T0" fmla="*/ 138 w 203"/>
                <a:gd name="T1" fmla="*/ 0 h 170"/>
                <a:gd name="T2" fmla="*/ 112 w 203"/>
                <a:gd name="T3" fmla="*/ 27 h 170"/>
                <a:gd name="T4" fmla="*/ 115 w 203"/>
                <a:gd name="T5" fmla="*/ 31 h 170"/>
                <a:gd name="T6" fmla="*/ 0 w 203"/>
                <a:gd name="T7" fmla="*/ 97 h 170"/>
                <a:gd name="T8" fmla="*/ 73 w 203"/>
                <a:gd name="T9" fmla="*/ 170 h 170"/>
                <a:gd name="T10" fmla="*/ 76 w 203"/>
                <a:gd name="T11" fmla="*/ 170 h 170"/>
                <a:gd name="T12" fmla="*/ 203 w 203"/>
                <a:gd name="T13" fmla="*/ 60 h 170"/>
                <a:gd name="T14" fmla="*/ 152 w 203"/>
                <a:gd name="T15" fmla="*/ 9 h 170"/>
                <a:gd name="T16" fmla="*/ 149 w 203"/>
                <a:gd name="T17" fmla="*/ 11 h 170"/>
                <a:gd name="T18" fmla="*/ 138 w 203"/>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70">
                  <a:moveTo>
                    <a:pt x="138" y="0"/>
                  </a:moveTo>
                  <a:cubicBezTo>
                    <a:pt x="112" y="27"/>
                    <a:pt x="112" y="27"/>
                    <a:pt x="112" y="27"/>
                  </a:cubicBezTo>
                  <a:cubicBezTo>
                    <a:pt x="115" y="31"/>
                    <a:pt x="115" y="31"/>
                    <a:pt x="115" y="31"/>
                  </a:cubicBezTo>
                  <a:cubicBezTo>
                    <a:pt x="0" y="97"/>
                    <a:pt x="0" y="97"/>
                    <a:pt x="0" y="97"/>
                  </a:cubicBezTo>
                  <a:cubicBezTo>
                    <a:pt x="73" y="170"/>
                    <a:pt x="73" y="170"/>
                    <a:pt x="73" y="170"/>
                  </a:cubicBezTo>
                  <a:cubicBezTo>
                    <a:pt x="74" y="170"/>
                    <a:pt x="75" y="170"/>
                    <a:pt x="76" y="170"/>
                  </a:cubicBezTo>
                  <a:cubicBezTo>
                    <a:pt x="141" y="170"/>
                    <a:pt x="194" y="122"/>
                    <a:pt x="203" y="60"/>
                  </a:cubicBezTo>
                  <a:cubicBezTo>
                    <a:pt x="152" y="9"/>
                    <a:pt x="152" y="9"/>
                    <a:pt x="152" y="9"/>
                  </a:cubicBezTo>
                  <a:cubicBezTo>
                    <a:pt x="149" y="11"/>
                    <a:pt x="149" y="11"/>
                    <a:pt x="149" y="11"/>
                  </a:cubicBezTo>
                  <a:lnTo>
                    <a:pt x="138" y="0"/>
                  </a:lnTo>
                  <a:close/>
                </a:path>
              </a:pathLst>
            </a:custGeom>
            <a:solidFill>
              <a:srgbClr val="6188D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3" name="Rectangle 353"/>
            <p:cNvSpPr>
              <a:spLocks noChangeArrowheads="1"/>
            </p:cNvSpPr>
            <p:nvPr/>
          </p:nvSpPr>
          <p:spPr bwMode="auto">
            <a:xfrm>
              <a:off x="2537400" y="2491674"/>
              <a:ext cx="284838" cy="165466"/>
            </a:xfrm>
            <a:prstGeom prst="rect">
              <a:avLst/>
            </a:prstGeom>
            <a:solidFill>
              <a:srgbClr val="505A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4" name="Freeform 354"/>
            <p:cNvSpPr/>
            <p:nvPr/>
          </p:nvSpPr>
          <p:spPr bwMode="auto">
            <a:xfrm>
              <a:off x="2563402" y="2471582"/>
              <a:ext cx="232834" cy="200923"/>
            </a:xfrm>
            <a:custGeom>
              <a:avLst/>
              <a:gdLst>
                <a:gd name="T0" fmla="*/ 124 w 124"/>
                <a:gd name="T1" fmla="*/ 93 h 107"/>
                <a:gd name="T2" fmla="*/ 124 w 124"/>
                <a:gd name="T3" fmla="*/ 2 h 107"/>
                <a:gd name="T4" fmla="*/ 114 w 124"/>
                <a:gd name="T5" fmla="*/ 1 h 107"/>
                <a:gd name="T6" fmla="*/ 104 w 124"/>
                <a:gd name="T7" fmla="*/ 0 h 107"/>
                <a:gd name="T8" fmla="*/ 79 w 124"/>
                <a:gd name="T9" fmla="*/ 4 h 107"/>
                <a:gd name="T10" fmla="*/ 62 w 124"/>
                <a:gd name="T11" fmla="*/ 10 h 107"/>
                <a:gd name="T12" fmla="*/ 45 w 124"/>
                <a:gd name="T13" fmla="*/ 4 h 107"/>
                <a:gd name="T14" fmla="*/ 20 w 124"/>
                <a:gd name="T15" fmla="*/ 0 h 107"/>
                <a:gd name="T16" fmla="*/ 10 w 124"/>
                <a:gd name="T17" fmla="*/ 1 h 107"/>
                <a:gd name="T18" fmla="*/ 0 w 124"/>
                <a:gd name="T19" fmla="*/ 2 h 107"/>
                <a:gd name="T20" fmla="*/ 0 w 124"/>
                <a:gd name="T21" fmla="*/ 93 h 107"/>
                <a:gd name="T22" fmla="*/ 48 w 124"/>
                <a:gd name="T23" fmla="*/ 99 h 107"/>
                <a:gd name="T24" fmla="*/ 62 w 124"/>
                <a:gd name="T25" fmla="*/ 107 h 107"/>
                <a:gd name="T26" fmla="*/ 76 w 124"/>
                <a:gd name="T27" fmla="*/ 99 h 107"/>
                <a:gd name="T28" fmla="*/ 124 w 124"/>
                <a:gd name="T29"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07">
                  <a:moveTo>
                    <a:pt x="124" y="93"/>
                  </a:moveTo>
                  <a:cubicBezTo>
                    <a:pt x="124" y="2"/>
                    <a:pt x="124" y="2"/>
                    <a:pt x="124" y="2"/>
                  </a:cubicBezTo>
                  <a:cubicBezTo>
                    <a:pt x="114" y="1"/>
                    <a:pt x="114" y="1"/>
                    <a:pt x="114" y="1"/>
                  </a:cubicBezTo>
                  <a:cubicBezTo>
                    <a:pt x="111" y="1"/>
                    <a:pt x="107" y="0"/>
                    <a:pt x="104" y="0"/>
                  </a:cubicBezTo>
                  <a:cubicBezTo>
                    <a:pt x="95" y="0"/>
                    <a:pt x="87" y="1"/>
                    <a:pt x="79" y="4"/>
                  </a:cubicBezTo>
                  <a:cubicBezTo>
                    <a:pt x="73" y="5"/>
                    <a:pt x="67" y="7"/>
                    <a:pt x="62" y="10"/>
                  </a:cubicBezTo>
                  <a:cubicBezTo>
                    <a:pt x="57" y="7"/>
                    <a:pt x="51" y="5"/>
                    <a:pt x="45" y="4"/>
                  </a:cubicBezTo>
                  <a:cubicBezTo>
                    <a:pt x="37" y="1"/>
                    <a:pt x="29" y="0"/>
                    <a:pt x="20" y="0"/>
                  </a:cubicBezTo>
                  <a:cubicBezTo>
                    <a:pt x="17" y="0"/>
                    <a:pt x="13" y="1"/>
                    <a:pt x="10" y="1"/>
                  </a:cubicBezTo>
                  <a:cubicBezTo>
                    <a:pt x="0" y="2"/>
                    <a:pt x="0" y="2"/>
                    <a:pt x="0" y="2"/>
                  </a:cubicBezTo>
                  <a:cubicBezTo>
                    <a:pt x="0" y="93"/>
                    <a:pt x="0" y="93"/>
                    <a:pt x="0" y="93"/>
                  </a:cubicBezTo>
                  <a:cubicBezTo>
                    <a:pt x="48" y="99"/>
                    <a:pt x="48" y="99"/>
                    <a:pt x="48" y="99"/>
                  </a:cubicBezTo>
                  <a:cubicBezTo>
                    <a:pt x="51" y="100"/>
                    <a:pt x="62" y="107"/>
                    <a:pt x="62" y="107"/>
                  </a:cubicBezTo>
                  <a:cubicBezTo>
                    <a:pt x="62" y="107"/>
                    <a:pt x="73" y="100"/>
                    <a:pt x="76" y="99"/>
                  </a:cubicBezTo>
                  <a:cubicBezTo>
                    <a:pt x="76" y="99"/>
                    <a:pt x="102" y="91"/>
                    <a:pt x="124" y="93"/>
                  </a:cubicBezTo>
                  <a:close/>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5" name="Freeform 355"/>
            <p:cNvSpPr/>
            <p:nvPr/>
          </p:nvSpPr>
          <p:spPr bwMode="auto">
            <a:xfrm>
              <a:off x="2668591" y="2484583"/>
              <a:ext cx="22456" cy="187922"/>
            </a:xfrm>
            <a:custGeom>
              <a:avLst/>
              <a:gdLst>
                <a:gd name="T0" fmla="*/ 0 w 12"/>
                <a:gd name="T1" fmla="*/ 96 h 100"/>
                <a:gd name="T2" fmla="*/ 6 w 12"/>
                <a:gd name="T3" fmla="*/ 100 h 100"/>
                <a:gd name="T4" fmla="*/ 12 w 12"/>
                <a:gd name="T5" fmla="*/ 96 h 100"/>
                <a:gd name="T6" fmla="*/ 12 w 12"/>
                <a:gd name="T7" fmla="*/ 0 h 100"/>
                <a:gd name="T8" fmla="*/ 6 w 12"/>
                <a:gd name="T9" fmla="*/ 3 h 100"/>
                <a:gd name="T10" fmla="*/ 0 w 12"/>
                <a:gd name="T11" fmla="*/ 0 h 100"/>
                <a:gd name="T12" fmla="*/ 0 w 12"/>
                <a:gd name="T13" fmla="*/ 96 h 100"/>
              </a:gdLst>
              <a:ahLst/>
              <a:cxnLst>
                <a:cxn ang="0">
                  <a:pos x="T0" y="T1"/>
                </a:cxn>
                <a:cxn ang="0">
                  <a:pos x="T2" y="T3"/>
                </a:cxn>
                <a:cxn ang="0">
                  <a:pos x="T4" y="T5"/>
                </a:cxn>
                <a:cxn ang="0">
                  <a:pos x="T6" y="T7"/>
                </a:cxn>
                <a:cxn ang="0">
                  <a:pos x="T8" y="T9"/>
                </a:cxn>
                <a:cxn ang="0">
                  <a:pos x="T10" y="T11"/>
                </a:cxn>
                <a:cxn ang="0">
                  <a:pos x="T12" y="T13"/>
                </a:cxn>
              </a:cxnLst>
              <a:rect l="0" t="0" r="r" b="b"/>
              <a:pathLst>
                <a:path w="12" h="100">
                  <a:moveTo>
                    <a:pt x="0" y="96"/>
                  </a:moveTo>
                  <a:cubicBezTo>
                    <a:pt x="3" y="98"/>
                    <a:pt x="6" y="100"/>
                    <a:pt x="6" y="100"/>
                  </a:cubicBezTo>
                  <a:cubicBezTo>
                    <a:pt x="6" y="100"/>
                    <a:pt x="9" y="98"/>
                    <a:pt x="12" y="96"/>
                  </a:cubicBezTo>
                  <a:cubicBezTo>
                    <a:pt x="12" y="0"/>
                    <a:pt x="12" y="0"/>
                    <a:pt x="12" y="0"/>
                  </a:cubicBezTo>
                  <a:cubicBezTo>
                    <a:pt x="10" y="1"/>
                    <a:pt x="8" y="2"/>
                    <a:pt x="6" y="3"/>
                  </a:cubicBezTo>
                  <a:cubicBezTo>
                    <a:pt x="4" y="2"/>
                    <a:pt x="2" y="1"/>
                    <a:pt x="0" y="0"/>
                  </a:cubicBezTo>
                  <a:lnTo>
                    <a:pt x="0" y="96"/>
                  </a:lnTo>
                  <a:close/>
                </a:path>
              </a:pathLst>
            </a:custGeom>
            <a:solidFill>
              <a:srgbClr val="E6E8E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sp>
        <p:nvSpPr>
          <p:cNvPr id="32" name="椭圆 24"/>
          <p:cNvSpPr>
            <a:spLocks noChangeArrowheads="1"/>
          </p:cNvSpPr>
          <p:nvPr userDrawn="1"/>
        </p:nvSpPr>
        <p:spPr bwMode="auto">
          <a:xfrm>
            <a:off x="3662667" y="280019"/>
            <a:ext cx="549275" cy="549275"/>
          </a:xfrm>
          <a:prstGeom prst="ellipse">
            <a:avLst/>
          </a:prstGeom>
          <a:pattFill prst="sphere">
            <a:fgClr>
              <a:srgbClr val="4F81BD"/>
            </a:fgClr>
            <a:bgClr>
              <a:srgbClr val="FFFFFF"/>
            </a:bgClr>
          </a:pattFill>
          <a:ln w="9525" cap="flat" cmpd="sng">
            <a:solidFill>
              <a:srgbClr val="4DB8DD"/>
            </a:solidFill>
            <a:bevel/>
          </a:ln>
        </p:spPr>
        <p:txBody>
          <a:bodyPr anchor="ctr"/>
          <a:lstStyle/>
          <a:p>
            <a:pPr algn="ctr"/>
            <a:endParaRPr lang="zh-CN" altLang="zh-CN">
              <a:solidFill>
                <a:srgbClr val="FFFFFF"/>
              </a:solidFill>
            </a:endParaRPr>
          </a:p>
        </p:txBody>
      </p:sp>
      <p:sp>
        <p:nvSpPr>
          <p:cNvPr id="33" name="直接连接符 23"/>
          <p:cNvSpPr>
            <a:spLocks noChangeShapeType="1"/>
          </p:cNvSpPr>
          <p:nvPr userDrawn="1"/>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rPr>
                <a:t>深圳大学计算机与软件学院</a:t>
              </a:r>
              <a:endParaRPr lang="zh-CN" altLang="en-US" sz="1200"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lstStyle/>
          <a:p>
            <a:endParaRPr lang="zh-CN" altLang="en-US"/>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sp>
        <p:nvSpPr>
          <p:cNvPr id="34" name="文本框 25"/>
          <p:cNvSpPr>
            <a:spLocks noChangeArrowheads="1"/>
          </p:cNvSpPr>
          <p:nvPr userDrawn="1"/>
        </p:nvSpPr>
        <p:spPr bwMode="auto">
          <a:xfrm>
            <a:off x="5044440" y="283210"/>
            <a:ext cx="2038350" cy="645160"/>
          </a:xfrm>
          <a:prstGeom prst="rect">
            <a:avLst/>
          </a:prstGeom>
          <a:noFill/>
          <a:ln w="9525">
            <a:noFill/>
            <a:miter lim="800000"/>
          </a:ln>
        </p:spPr>
        <p:txBody>
          <a:bodyPr wrap="square">
            <a:spAutoFit/>
          </a:bodyPr>
          <a:lstStyle/>
          <a:p>
            <a:pPr algn="dist"/>
            <a:r>
              <a:rPr lang="zh-CN" altLang="en-US" sz="3600" b="1"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rPr>
              <a:t>总结</a:t>
            </a:r>
            <a:endParaRPr lang="zh-CN" altLang="en-US" sz="3600" b="1"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endParaRPr>
          </a:p>
        </p:txBody>
      </p:sp>
      <p:sp>
        <p:nvSpPr>
          <p:cNvPr id="33" name="直接连接符 23"/>
          <p:cNvSpPr>
            <a:spLocks noChangeShapeType="1"/>
          </p:cNvSpPr>
          <p:nvPr userDrawn="1"/>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rPr>
                <a:t>深圳大学计算机与软件学院</a:t>
              </a:r>
              <a:endParaRPr lang="zh-CN" altLang="en-US" sz="1200"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grpSp>
        <p:nvGrpSpPr>
          <p:cNvPr id="33795" name="组合 129"/>
          <p:cNvGrpSpPr/>
          <p:nvPr userDrawn="1"/>
        </p:nvGrpSpPr>
        <p:grpSpPr>
          <a:xfrm>
            <a:off x="3529330" y="264478"/>
            <a:ext cx="615950" cy="584200"/>
            <a:chOff x="2439302" y="2313207"/>
            <a:chExt cx="481033" cy="481033"/>
          </a:xfrm>
        </p:grpSpPr>
        <p:sp>
          <p:nvSpPr>
            <p:cNvPr id="131" name="Oval 351"/>
            <p:cNvSpPr>
              <a:spLocks noChangeArrowheads="1"/>
            </p:cNvSpPr>
            <p:nvPr/>
          </p:nvSpPr>
          <p:spPr bwMode="auto">
            <a:xfrm>
              <a:off x="2439302" y="2313207"/>
              <a:ext cx="481033" cy="481033"/>
            </a:xfrm>
            <a:prstGeom prst="ellipse">
              <a:avLst/>
            </a:prstGeom>
            <a:solidFill>
              <a:srgbClr val="739BE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2" name="Freeform 352"/>
            <p:cNvSpPr/>
            <p:nvPr/>
          </p:nvSpPr>
          <p:spPr bwMode="auto">
            <a:xfrm>
              <a:off x="2537400" y="2475127"/>
              <a:ext cx="380571" cy="319113"/>
            </a:xfrm>
            <a:custGeom>
              <a:avLst/>
              <a:gdLst>
                <a:gd name="T0" fmla="*/ 138 w 203"/>
                <a:gd name="T1" fmla="*/ 0 h 170"/>
                <a:gd name="T2" fmla="*/ 112 w 203"/>
                <a:gd name="T3" fmla="*/ 27 h 170"/>
                <a:gd name="T4" fmla="*/ 115 w 203"/>
                <a:gd name="T5" fmla="*/ 31 h 170"/>
                <a:gd name="T6" fmla="*/ 0 w 203"/>
                <a:gd name="T7" fmla="*/ 97 h 170"/>
                <a:gd name="T8" fmla="*/ 73 w 203"/>
                <a:gd name="T9" fmla="*/ 170 h 170"/>
                <a:gd name="T10" fmla="*/ 76 w 203"/>
                <a:gd name="T11" fmla="*/ 170 h 170"/>
                <a:gd name="T12" fmla="*/ 203 w 203"/>
                <a:gd name="T13" fmla="*/ 60 h 170"/>
                <a:gd name="T14" fmla="*/ 152 w 203"/>
                <a:gd name="T15" fmla="*/ 9 h 170"/>
                <a:gd name="T16" fmla="*/ 149 w 203"/>
                <a:gd name="T17" fmla="*/ 11 h 170"/>
                <a:gd name="T18" fmla="*/ 138 w 203"/>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170">
                  <a:moveTo>
                    <a:pt x="138" y="0"/>
                  </a:moveTo>
                  <a:cubicBezTo>
                    <a:pt x="112" y="27"/>
                    <a:pt x="112" y="27"/>
                    <a:pt x="112" y="27"/>
                  </a:cubicBezTo>
                  <a:cubicBezTo>
                    <a:pt x="115" y="31"/>
                    <a:pt x="115" y="31"/>
                    <a:pt x="115" y="31"/>
                  </a:cubicBezTo>
                  <a:cubicBezTo>
                    <a:pt x="0" y="97"/>
                    <a:pt x="0" y="97"/>
                    <a:pt x="0" y="97"/>
                  </a:cubicBezTo>
                  <a:cubicBezTo>
                    <a:pt x="73" y="170"/>
                    <a:pt x="73" y="170"/>
                    <a:pt x="73" y="170"/>
                  </a:cubicBezTo>
                  <a:cubicBezTo>
                    <a:pt x="74" y="170"/>
                    <a:pt x="75" y="170"/>
                    <a:pt x="76" y="170"/>
                  </a:cubicBezTo>
                  <a:cubicBezTo>
                    <a:pt x="141" y="170"/>
                    <a:pt x="194" y="122"/>
                    <a:pt x="203" y="60"/>
                  </a:cubicBezTo>
                  <a:cubicBezTo>
                    <a:pt x="152" y="9"/>
                    <a:pt x="152" y="9"/>
                    <a:pt x="152" y="9"/>
                  </a:cubicBezTo>
                  <a:cubicBezTo>
                    <a:pt x="149" y="11"/>
                    <a:pt x="149" y="11"/>
                    <a:pt x="149" y="11"/>
                  </a:cubicBezTo>
                  <a:lnTo>
                    <a:pt x="138" y="0"/>
                  </a:lnTo>
                  <a:close/>
                </a:path>
              </a:pathLst>
            </a:custGeom>
            <a:solidFill>
              <a:srgbClr val="6188D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3" name="Rectangle 353"/>
            <p:cNvSpPr>
              <a:spLocks noChangeArrowheads="1"/>
            </p:cNvSpPr>
            <p:nvPr/>
          </p:nvSpPr>
          <p:spPr bwMode="auto">
            <a:xfrm>
              <a:off x="2537400" y="2491674"/>
              <a:ext cx="284838" cy="165466"/>
            </a:xfrm>
            <a:prstGeom prst="rect">
              <a:avLst/>
            </a:prstGeom>
            <a:solidFill>
              <a:srgbClr val="505A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4" name="Freeform 354"/>
            <p:cNvSpPr/>
            <p:nvPr/>
          </p:nvSpPr>
          <p:spPr bwMode="auto">
            <a:xfrm>
              <a:off x="2563402" y="2471582"/>
              <a:ext cx="232834" cy="200923"/>
            </a:xfrm>
            <a:custGeom>
              <a:avLst/>
              <a:gdLst>
                <a:gd name="T0" fmla="*/ 124 w 124"/>
                <a:gd name="T1" fmla="*/ 93 h 107"/>
                <a:gd name="T2" fmla="*/ 124 w 124"/>
                <a:gd name="T3" fmla="*/ 2 h 107"/>
                <a:gd name="T4" fmla="*/ 114 w 124"/>
                <a:gd name="T5" fmla="*/ 1 h 107"/>
                <a:gd name="T6" fmla="*/ 104 w 124"/>
                <a:gd name="T7" fmla="*/ 0 h 107"/>
                <a:gd name="T8" fmla="*/ 79 w 124"/>
                <a:gd name="T9" fmla="*/ 4 h 107"/>
                <a:gd name="T10" fmla="*/ 62 w 124"/>
                <a:gd name="T11" fmla="*/ 10 h 107"/>
                <a:gd name="T12" fmla="*/ 45 w 124"/>
                <a:gd name="T13" fmla="*/ 4 h 107"/>
                <a:gd name="T14" fmla="*/ 20 w 124"/>
                <a:gd name="T15" fmla="*/ 0 h 107"/>
                <a:gd name="T16" fmla="*/ 10 w 124"/>
                <a:gd name="T17" fmla="*/ 1 h 107"/>
                <a:gd name="T18" fmla="*/ 0 w 124"/>
                <a:gd name="T19" fmla="*/ 2 h 107"/>
                <a:gd name="T20" fmla="*/ 0 w 124"/>
                <a:gd name="T21" fmla="*/ 93 h 107"/>
                <a:gd name="T22" fmla="*/ 48 w 124"/>
                <a:gd name="T23" fmla="*/ 99 h 107"/>
                <a:gd name="T24" fmla="*/ 62 w 124"/>
                <a:gd name="T25" fmla="*/ 107 h 107"/>
                <a:gd name="T26" fmla="*/ 76 w 124"/>
                <a:gd name="T27" fmla="*/ 99 h 107"/>
                <a:gd name="T28" fmla="*/ 124 w 124"/>
                <a:gd name="T29"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4" h="107">
                  <a:moveTo>
                    <a:pt x="124" y="93"/>
                  </a:moveTo>
                  <a:cubicBezTo>
                    <a:pt x="124" y="2"/>
                    <a:pt x="124" y="2"/>
                    <a:pt x="124" y="2"/>
                  </a:cubicBezTo>
                  <a:cubicBezTo>
                    <a:pt x="114" y="1"/>
                    <a:pt x="114" y="1"/>
                    <a:pt x="114" y="1"/>
                  </a:cubicBezTo>
                  <a:cubicBezTo>
                    <a:pt x="111" y="1"/>
                    <a:pt x="107" y="0"/>
                    <a:pt x="104" y="0"/>
                  </a:cubicBezTo>
                  <a:cubicBezTo>
                    <a:pt x="95" y="0"/>
                    <a:pt x="87" y="1"/>
                    <a:pt x="79" y="4"/>
                  </a:cubicBezTo>
                  <a:cubicBezTo>
                    <a:pt x="73" y="5"/>
                    <a:pt x="67" y="7"/>
                    <a:pt x="62" y="10"/>
                  </a:cubicBezTo>
                  <a:cubicBezTo>
                    <a:pt x="57" y="7"/>
                    <a:pt x="51" y="5"/>
                    <a:pt x="45" y="4"/>
                  </a:cubicBezTo>
                  <a:cubicBezTo>
                    <a:pt x="37" y="1"/>
                    <a:pt x="29" y="0"/>
                    <a:pt x="20" y="0"/>
                  </a:cubicBezTo>
                  <a:cubicBezTo>
                    <a:pt x="17" y="0"/>
                    <a:pt x="13" y="1"/>
                    <a:pt x="10" y="1"/>
                  </a:cubicBezTo>
                  <a:cubicBezTo>
                    <a:pt x="0" y="2"/>
                    <a:pt x="0" y="2"/>
                    <a:pt x="0" y="2"/>
                  </a:cubicBezTo>
                  <a:cubicBezTo>
                    <a:pt x="0" y="93"/>
                    <a:pt x="0" y="93"/>
                    <a:pt x="0" y="93"/>
                  </a:cubicBezTo>
                  <a:cubicBezTo>
                    <a:pt x="48" y="99"/>
                    <a:pt x="48" y="99"/>
                    <a:pt x="48" y="99"/>
                  </a:cubicBezTo>
                  <a:cubicBezTo>
                    <a:pt x="51" y="100"/>
                    <a:pt x="62" y="107"/>
                    <a:pt x="62" y="107"/>
                  </a:cubicBezTo>
                  <a:cubicBezTo>
                    <a:pt x="62" y="107"/>
                    <a:pt x="73" y="100"/>
                    <a:pt x="76" y="99"/>
                  </a:cubicBezTo>
                  <a:cubicBezTo>
                    <a:pt x="76" y="99"/>
                    <a:pt x="102" y="91"/>
                    <a:pt x="124" y="93"/>
                  </a:cubicBezTo>
                  <a:close/>
                </a:path>
              </a:pathLst>
            </a:custGeom>
            <a:solidFill>
              <a:srgbClr val="F5F7F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sp>
          <p:nvSpPr>
            <p:cNvPr id="135" name="Freeform 355"/>
            <p:cNvSpPr/>
            <p:nvPr/>
          </p:nvSpPr>
          <p:spPr bwMode="auto">
            <a:xfrm>
              <a:off x="2668591" y="2484583"/>
              <a:ext cx="22456" cy="187922"/>
            </a:xfrm>
            <a:custGeom>
              <a:avLst/>
              <a:gdLst>
                <a:gd name="T0" fmla="*/ 0 w 12"/>
                <a:gd name="T1" fmla="*/ 96 h 100"/>
                <a:gd name="T2" fmla="*/ 6 w 12"/>
                <a:gd name="T3" fmla="*/ 100 h 100"/>
                <a:gd name="T4" fmla="*/ 12 w 12"/>
                <a:gd name="T5" fmla="*/ 96 h 100"/>
                <a:gd name="T6" fmla="*/ 12 w 12"/>
                <a:gd name="T7" fmla="*/ 0 h 100"/>
                <a:gd name="T8" fmla="*/ 6 w 12"/>
                <a:gd name="T9" fmla="*/ 3 h 100"/>
                <a:gd name="T10" fmla="*/ 0 w 12"/>
                <a:gd name="T11" fmla="*/ 0 h 100"/>
                <a:gd name="T12" fmla="*/ 0 w 12"/>
                <a:gd name="T13" fmla="*/ 96 h 100"/>
              </a:gdLst>
              <a:ahLst/>
              <a:cxnLst>
                <a:cxn ang="0">
                  <a:pos x="T0" y="T1"/>
                </a:cxn>
                <a:cxn ang="0">
                  <a:pos x="T2" y="T3"/>
                </a:cxn>
                <a:cxn ang="0">
                  <a:pos x="T4" y="T5"/>
                </a:cxn>
                <a:cxn ang="0">
                  <a:pos x="T6" y="T7"/>
                </a:cxn>
                <a:cxn ang="0">
                  <a:pos x="T8" y="T9"/>
                </a:cxn>
                <a:cxn ang="0">
                  <a:pos x="T10" y="T11"/>
                </a:cxn>
                <a:cxn ang="0">
                  <a:pos x="T12" y="T13"/>
                </a:cxn>
              </a:cxnLst>
              <a:rect l="0" t="0" r="r" b="b"/>
              <a:pathLst>
                <a:path w="12" h="100">
                  <a:moveTo>
                    <a:pt x="0" y="96"/>
                  </a:moveTo>
                  <a:cubicBezTo>
                    <a:pt x="3" y="98"/>
                    <a:pt x="6" y="100"/>
                    <a:pt x="6" y="100"/>
                  </a:cubicBezTo>
                  <a:cubicBezTo>
                    <a:pt x="6" y="100"/>
                    <a:pt x="9" y="98"/>
                    <a:pt x="12" y="96"/>
                  </a:cubicBezTo>
                  <a:cubicBezTo>
                    <a:pt x="12" y="0"/>
                    <a:pt x="12" y="0"/>
                    <a:pt x="12" y="0"/>
                  </a:cubicBezTo>
                  <a:cubicBezTo>
                    <a:pt x="10" y="1"/>
                    <a:pt x="8" y="2"/>
                    <a:pt x="6" y="3"/>
                  </a:cubicBezTo>
                  <a:cubicBezTo>
                    <a:pt x="4" y="2"/>
                    <a:pt x="2" y="1"/>
                    <a:pt x="0" y="0"/>
                  </a:cubicBezTo>
                  <a:lnTo>
                    <a:pt x="0" y="96"/>
                  </a:lnTo>
                  <a:close/>
                </a:path>
              </a:pathLst>
            </a:custGeom>
            <a:solidFill>
              <a:srgbClr val="E6E8E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10" name="图片 9" descr="SZU讲义封面"/>
          <p:cNvPicPr>
            <a:picLocks noChangeAspect="1"/>
          </p:cNvPicPr>
          <p:nvPr userDrawn="1"/>
        </p:nvPicPr>
        <p:blipFill>
          <a:blip r:embed="rId2"/>
          <a:stretch>
            <a:fillRect/>
          </a:stretch>
        </p:blipFill>
        <p:spPr>
          <a:xfrm>
            <a:off x="0" y="1905"/>
            <a:ext cx="12192000" cy="4400550"/>
          </a:xfrm>
          <a:prstGeom prst="rect">
            <a:avLst/>
          </a:prstGeom>
        </p:spPr>
      </p:pic>
      <p:sp>
        <p:nvSpPr>
          <p:cNvPr id="3075" name="矩形 1"/>
          <p:cNvSpPr>
            <a:spLocks noChangeArrowheads="1"/>
          </p:cNvSpPr>
          <p:nvPr userDrawn="1"/>
        </p:nvSpPr>
        <p:spPr bwMode="auto">
          <a:xfrm>
            <a:off x="635" y="4088765"/>
            <a:ext cx="12192000" cy="824865"/>
          </a:xfrm>
          <a:prstGeom prst="rect">
            <a:avLst/>
          </a:prstGeom>
          <a:solidFill>
            <a:srgbClr val="28A9D6"/>
          </a:solidFill>
          <a:ln w="9525" cmpd="sng">
            <a:noFill/>
            <a:bevel/>
          </a:ln>
        </p:spPr>
        <p:txBody>
          <a:bodyPr lIns="121920" tIns="60960" rIns="121920" bIns="60960" anchor="ctr" anchorCtr="0"/>
          <a:lstStyle/>
          <a:p>
            <a:pPr algn="ctr"/>
            <a:endParaRPr lang="en-US" altLang="zh-CN" sz="3600">
              <a:solidFill>
                <a:srgbClr val="FFFF00"/>
              </a:solidFill>
              <a:latin typeface="Copperplate Gothic Bold" panose="020E0705020206020404" charset="0"/>
              <a:ea typeface="微软雅黑" panose="020B0503020204020204" pitchFamily="34" charset="-122"/>
              <a:sym typeface="Copperplate Gothic Bold" panose="020E0705020206020404" charset="0"/>
            </a:endParaRPr>
          </a:p>
        </p:txBody>
      </p:sp>
      <p:sp>
        <p:nvSpPr>
          <p:cNvPr id="3078" name="直接连接符 27"/>
          <p:cNvSpPr>
            <a:spLocks noChangeShapeType="1"/>
          </p:cNvSpPr>
          <p:nvPr userDrawn="1"/>
        </p:nvSpPr>
        <p:spPr bwMode="auto">
          <a:xfrm>
            <a:off x="0" y="6087428"/>
            <a:ext cx="4319588" cy="12700"/>
          </a:xfrm>
          <a:prstGeom prst="line">
            <a:avLst/>
          </a:prstGeom>
          <a:noFill/>
          <a:ln w="3175" cap="flat" cmpd="sng">
            <a:solidFill>
              <a:srgbClr val="28A9D6"/>
            </a:solidFill>
            <a:bevel/>
          </a:ln>
        </p:spPr>
        <p:txBody>
          <a:bodyPr/>
          <a:lstStyle/>
          <a:p>
            <a:endParaRPr lang="zh-CN" altLang="en-US"/>
          </a:p>
        </p:txBody>
      </p:sp>
      <p:sp>
        <p:nvSpPr>
          <p:cNvPr id="3079" name="直接连接符 29"/>
          <p:cNvSpPr>
            <a:spLocks noChangeShapeType="1"/>
          </p:cNvSpPr>
          <p:nvPr userDrawn="1"/>
        </p:nvSpPr>
        <p:spPr bwMode="auto">
          <a:xfrm>
            <a:off x="0" y="6152515"/>
            <a:ext cx="4319588" cy="12700"/>
          </a:xfrm>
          <a:prstGeom prst="line">
            <a:avLst/>
          </a:prstGeom>
          <a:noFill/>
          <a:ln w="3175" cap="flat" cmpd="sng">
            <a:solidFill>
              <a:srgbClr val="28A9D6"/>
            </a:solidFill>
            <a:bevel/>
          </a:ln>
        </p:spPr>
        <p:txBody>
          <a:bodyPr/>
          <a:lstStyle/>
          <a:p>
            <a:endParaRPr lang="zh-CN" altLang="en-US"/>
          </a:p>
        </p:txBody>
      </p:sp>
      <p:sp>
        <p:nvSpPr>
          <p:cNvPr id="3080" name="直接连接符 31"/>
          <p:cNvSpPr>
            <a:spLocks noChangeShapeType="1"/>
          </p:cNvSpPr>
          <p:nvPr userDrawn="1"/>
        </p:nvSpPr>
        <p:spPr bwMode="auto">
          <a:xfrm>
            <a:off x="0" y="6219190"/>
            <a:ext cx="4319588" cy="12700"/>
          </a:xfrm>
          <a:prstGeom prst="line">
            <a:avLst/>
          </a:prstGeom>
          <a:noFill/>
          <a:ln w="3175" cap="flat" cmpd="sng">
            <a:solidFill>
              <a:srgbClr val="28A9D6"/>
            </a:solidFill>
            <a:bevel/>
          </a:ln>
        </p:spPr>
        <p:txBody>
          <a:bodyPr/>
          <a:lstStyle/>
          <a:p>
            <a:endParaRPr lang="zh-CN" altLang="en-US"/>
          </a:p>
        </p:txBody>
      </p:sp>
      <p:sp>
        <p:nvSpPr>
          <p:cNvPr id="3081" name="直接连接符 39"/>
          <p:cNvSpPr>
            <a:spLocks noChangeShapeType="1"/>
          </p:cNvSpPr>
          <p:nvPr userDrawn="1"/>
        </p:nvSpPr>
        <p:spPr bwMode="auto">
          <a:xfrm>
            <a:off x="7872413" y="6087428"/>
            <a:ext cx="4319587" cy="12700"/>
          </a:xfrm>
          <a:prstGeom prst="line">
            <a:avLst/>
          </a:prstGeom>
          <a:noFill/>
          <a:ln w="3175" cap="flat" cmpd="sng">
            <a:solidFill>
              <a:srgbClr val="28A9D6"/>
            </a:solidFill>
            <a:bevel/>
          </a:ln>
        </p:spPr>
        <p:txBody>
          <a:bodyPr/>
          <a:lstStyle/>
          <a:p>
            <a:endParaRPr lang="zh-CN" altLang="en-US"/>
          </a:p>
        </p:txBody>
      </p:sp>
      <p:sp>
        <p:nvSpPr>
          <p:cNvPr id="3082" name="直接连接符 40"/>
          <p:cNvSpPr>
            <a:spLocks noChangeShapeType="1"/>
          </p:cNvSpPr>
          <p:nvPr userDrawn="1"/>
        </p:nvSpPr>
        <p:spPr bwMode="auto">
          <a:xfrm>
            <a:off x="7872413" y="6152515"/>
            <a:ext cx="4319587" cy="12700"/>
          </a:xfrm>
          <a:prstGeom prst="line">
            <a:avLst/>
          </a:prstGeom>
          <a:noFill/>
          <a:ln w="3175" cap="flat" cmpd="sng">
            <a:solidFill>
              <a:srgbClr val="28A9D6"/>
            </a:solidFill>
            <a:bevel/>
          </a:ln>
        </p:spPr>
        <p:txBody>
          <a:bodyPr/>
          <a:lstStyle/>
          <a:p>
            <a:endParaRPr lang="zh-CN" altLang="en-US"/>
          </a:p>
        </p:txBody>
      </p:sp>
      <p:sp>
        <p:nvSpPr>
          <p:cNvPr id="3083" name="直接连接符 41"/>
          <p:cNvSpPr>
            <a:spLocks noChangeShapeType="1"/>
          </p:cNvSpPr>
          <p:nvPr userDrawn="1"/>
        </p:nvSpPr>
        <p:spPr bwMode="auto">
          <a:xfrm>
            <a:off x="7872413" y="6219190"/>
            <a:ext cx="4319587" cy="12700"/>
          </a:xfrm>
          <a:prstGeom prst="line">
            <a:avLst/>
          </a:prstGeom>
          <a:noFill/>
          <a:ln w="3175" cap="flat" cmpd="sng">
            <a:solidFill>
              <a:srgbClr val="28A9D6"/>
            </a:solidFill>
            <a:bevel/>
          </a:ln>
        </p:spPr>
        <p:txBody>
          <a:bodyPr/>
          <a:lstStyle/>
          <a:p>
            <a:endParaRPr lang="zh-CN" altLang="en-US"/>
          </a:p>
        </p:txBody>
      </p:sp>
      <p:grpSp>
        <p:nvGrpSpPr>
          <p:cNvPr id="3" name="组合 2"/>
          <p:cNvGrpSpPr/>
          <p:nvPr userDrawn="1"/>
        </p:nvGrpSpPr>
        <p:grpSpPr>
          <a:xfrm>
            <a:off x="4474845" y="5816600"/>
            <a:ext cx="3270250" cy="698500"/>
            <a:chOff x="6934" y="9160"/>
            <a:chExt cx="5150" cy="1100"/>
          </a:xfrm>
        </p:grpSpPr>
        <p:sp>
          <p:nvSpPr>
            <p:cNvPr id="3085" name="文本框 42"/>
            <p:cNvSpPr>
              <a:spLocks noChangeArrowheads="1"/>
            </p:cNvSpPr>
            <p:nvPr userDrawn="1"/>
          </p:nvSpPr>
          <p:spPr bwMode="auto">
            <a:xfrm>
              <a:off x="7980" y="9505"/>
              <a:ext cx="4105" cy="434"/>
            </a:xfrm>
            <a:prstGeom prst="rect">
              <a:avLst/>
            </a:prstGeom>
            <a:noFill/>
            <a:ln w="9525">
              <a:noFill/>
              <a:miter lim="800000"/>
            </a:ln>
          </p:spPr>
          <p:txBody>
            <a:bodyPr wrap="square">
              <a:spAutoFit/>
            </a:bodyPr>
            <a:lstStyle/>
            <a:p>
              <a:pPr algn="dist"/>
              <a:r>
                <a:rPr lang="zh-CN" altLang="en-US" sz="1200" b="1" dirty="0" smtClean="0">
                  <a:solidFill>
                    <a:srgbClr val="00B0F0"/>
                  </a:solidFill>
                  <a:latin typeface="Copperplate Gothic Bold" panose="020E0705020206020404" charset="0"/>
                  <a:ea typeface="微软雅黑" panose="020B0503020204020204" pitchFamily="34" charset="-122"/>
                  <a:sym typeface="Copperplate Gothic Bold" panose="020E0705020206020404" charset="0"/>
                </a:rPr>
                <a:t>深圳大学计算机与软件学院</a:t>
              </a:r>
              <a:endParaRPr lang="en-US" altLang="zh-CN" sz="1200" b="1" dirty="0" smtClean="0">
                <a:solidFill>
                  <a:srgbClr val="00B0F0"/>
                </a:solidFill>
                <a:latin typeface="Copperplate Gothic Bold" panose="020E0705020206020404" charset="0"/>
                <a:ea typeface="微软雅黑" panose="020B0503020204020204" pitchFamily="34" charset="-122"/>
                <a:sym typeface="Copperplate Gothic Bold" panose="020E0705020206020404" charset="0"/>
              </a:endParaRPr>
            </a:p>
          </p:txBody>
        </p:sp>
        <p:pic>
          <p:nvPicPr>
            <p:cNvPr id="6" name="Picture 3"/>
            <p:cNvPicPr>
              <a:picLocks noChangeAspect="1" noChangeArrowheads="1"/>
            </p:cNvPicPr>
            <p:nvPr userDrawn="1"/>
          </p:nvPicPr>
          <p:blipFill>
            <a:blip r:embed="rId3"/>
            <a:srcRect/>
            <a:stretch>
              <a:fillRect/>
            </a:stretch>
          </p:blipFill>
          <p:spPr bwMode="auto">
            <a:xfrm>
              <a:off x="6934" y="9160"/>
              <a:ext cx="1101" cy="1101"/>
            </a:xfrm>
            <a:prstGeom prst="rect">
              <a:avLst/>
            </a:prstGeom>
            <a:noFill/>
            <a:ln w="9525">
              <a:noFill/>
              <a:miter lim="800000"/>
              <a:headEnd/>
              <a:tailEnd/>
            </a:ln>
            <a:effectLst/>
          </p:spPr>
        </p:pic>
      </p:grpSp>
      <p:grpSp>
        <p:nvGrpSpPr>
          <p:cNvPr id="4" name="组合 3"/>
          <p:cNvGrpSpPr/>
          <p:nvPr userDrawn="1"/>
        </p:nvGrpSpPr>
        <p:grpSpPr>
          <a:xfrm>
            <a:off x="948055" y="5455920"/>
            <a:ext cx="10026650" cy="398780"/>
            <a:chOff x="1493" y="8366"/>
            <a:chExt cx="15790" cy="628"/>
          </a:xfrm>
        </p:grpSpPr>
        <p:sp>
          <p:nvSpPr>
            <p:cNvPr id="7175" name="直接连接符 29"/>
            <p:cNvSpPr/>
            <p:nvPr userDrawn="1"/>
          </p:nvSpPr>
          <p:spPr>
            <a:xfrm>
              <a:off x="1493" y="8671"/>
              <a:ext cx="5983" cy="22"/>
            </a:xfrm>
            <a:prstGeom prst="line">
              <a:avLst/>
            </a:prstGeom>
            <a:ln w="3175" cap="flat" cmpd="sng">
              <a:solidFill>
                <a:srgbClr val="28A9D6"/>
              </a:solidFill>
              <a:prstDash val="solid"/>
              <a:bevel/>
              <a:headEnd type="none" w="med" len="med"/>
              <a:tailEnd type="none" w="med" len="med"/>
            </a:ln>
          </p:spPr>
        </p:sp>
        <p:sp>
          <p:nvSpPr>
            <p:cNvPr id="7178" name="直接连接符 40"/>
            <p:cNvSpPr/>
            <p:nvPr userDrawn="1"/>
          </p:nvSpPr>
          <p:spPr>
            <a:xfrm>
              <a:off x="11671" y="8672"/>
              <a:ext cx="5612" cy="21"/>
            </a:xfrm>
            <a:prstGeom prst="line">
              <a:avLst/>
            </a:prstGeom>
            <a:ln w="3175" cap="flat" cmpd="sng">
              <a:solidFill>
                <a:srgbClr val="28A9D6"/>
              </a:solidFill>
              <a:prstDash val="solid"/>
              <a:bevel/>
              <a:headEnd type="none" w="med" len="med"/>
              <a:tailEnd type="none" w="med" len="med"/>
            </a:ln>
          </p:spPr>
        </p:sp>
        <p:sp>
          <p:nvSpPr>
            <p:cNvPr id="7181" name="TextBox 14"/>
            <p:cNvSpPr txBox="1"/>
            <p:nvPr userDrawn="1"/>
          </p:nvSpPr>
          <p:spPr>
            <a:xfrm>
              <a:off x="8491" y="8366"/>
              <a:ext cx="2479" cy="628"/>
            </a:xfrm>
            <a:prstGeom prst="rect">
              <a:avLst/>
            </a:prstGeom>
            <a:noFill/>
            <a:ln w="9525">
              <a:noFill/>
            </a:ln>
          </p:spPr>
          <p:txBody>
            <a:bodyPr wrap="square" anchor="t">
              <a:spAutoFit/>
            </a:bodyPr>
            <a:p>
              <a:pPr algn="dist"/>
              <a:r>
                <a:rPr lang="zh-CN" altLang="en-US" sz="2000" dirty="0">
                  <a:latin typeface="Tahoma" panose="020B0604030504040204" charset="0"/>
                  <a:ea typeface="宋体" panose="02010600030101010101" pitchFamily="2" charset="-122"/>
                </a:rPr>
                <a:t>主讲白鉴聪</a:t>
              </a:r>
              <a:endParaRPr lang="zh-CN" altLang="en-US" sz="2000" dirty="0">
                <a:latin typeface="Tahoma" panose="020B0604030504040204" charset="0"/>
                <a:ea typeface="宋体" panose="02010600030101010101" pitchFamily="2" charset="-122"/>
              </a:endParaRPr>
            </a:p>
          </p:txBody>
        </p:sp>
      </p:grpSp>
      <p:grpSp>
        <p:nvGrpSpPr>
          <p:cNvPr id="5" name="组合 4"/>
          <p:cNvGrpSpPr/>
          <p:nvPr userDrawn="1"/>
        </p:nvGrpSpPr>
        <p:grpSpPr>
          <a:xfrm>
            <a:off x="1198245" y="5008880"/>
            <a:ext cx="9531350" cy="398780"/>
            <a:chOff x="1868" y="8366"/>
            <a:chExt cx="15010" cy="628"/>
          </a:xfrm>
        </p:grpSpPr>
        <p:sp>
          <p:nvSpPr>
            <p:cNvPr id="7" name="直接连接符 29"/>
            <p:cNvSpPr/>
            <p:nvPr userDrawn="1"/>
          </p:nvSpPr>
          <p:spPr>
            <a:xfrm>
              <a:off x="1868" y="8671"/>
              <a:ext cx="5159" cy="21"/>
            </a:xfrm>
            <a:prstGeom prst="line">
              <a:avLst/>
            </a:prstGeom>
            <a:ln w="3175" cap="flat" cmpd="sng">
              <a:solidFill>
                <a:srgbClr val="28A9D6"/>
              </a:solidFill>
              <a:prstDash val="solid"/>
              <a:bevel/>
              <a:headEnd type="none" w="med" len="med"/>
              <a:tailEnd type="none" w="med" len="med"/>
            </a:ln>
          </p:spPr>
        </p:sp>
        <p:sp>
          <p:nvSpPr>
            <p:cNvPr id="8" name="直接连接符 40"/>
            <p:cNvSpPr/>
            <p:nvPr userDrawn="1"/>
          </p:nvSpPr>
          <p:spPr>
            <a:xfrm>
              <a:off x="11897" y="8692"/>
              <a:ext cx="4981" cy="2"/>
            </a:xfrm>
            <a:prstGeom prst="line">
              <a:avLst/>
            </a:prstGeom>
            <a:ln w="3175" cap="flat" cmpd="sng">
              <a:solidFill>
                <a:srgbClr val="28A9D6"/>
              </a:solidFill>
              <a:prstDash val="solid"/>
              <a:bevel/>
              <a:headEnd type="none" w="med" len="med"/>
              <a:tailEnd type="none" w="med" len="med"/>
            </a:ln>
          </p:spPr>
        </p:sp>
        <p:sp>
          <p:nvSpPr>
            <p:cNvPr id="9" name="TextBox 14"/>
            <p:cNvSpPr txBox="1"/>
            <p:nvPr userDrawn="1"/>
          </p:nvSpPr>
          <p:spPr>
            <a:xfrm>
              <a:off x="7792" y="8366"/>
              <a:ext cx="3621" cy="628"/>
            </a:xfrm>
            <a:prstGeom prst="rect">
              <a:avLst/>
            </a:prstGeom>
            <a:noFill/>
            <a:ln w="9525">
              <a:noFill/>
            </a:ln>
          </p:spPr>
          <p:txBody>
            <a:bodyPr wrap="square" anchor="t">
              <a:spAutoFit/>
            </a:bodyPr>
            <a:p>
              <a:pPr algn="dist"/>
              <a:r>
                <a:rPr lang="zh-CN" altLang="en-US" sz="2000" dirty="0">
                  <a:latin typeface="Tahoma" panose="020B0604030504040204" charset="0"/>
                  <a:ea typeface="宋体" panose="02010600030101010101" pitchFamily="2" charset="-122"/>
                </a:rPr>
                <a:t>数据结构</a:t>
              </a:r>
              <a:endParaRPr lang="zh-CN" altLang="en-US" sz="2000" dirty="0">
                <a:latin typeface="Tahoma" panose="020B0604030504040204" charset="0"/>
                <a:ea typeface="宋体" panose="02010600030101010101" pitchFamily="2" charset="-122"/>
              </a:endParaRPr>
            </a:p>
          </p:txBody>
        </p:sp>
      </p:gr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075" name="矩形 1"/>
          <p:cNvSpPr>
            <a:spLocks noChangeArrowheads="1"/>
          </p:cNvSpPr>
          <p:nvPr userDrawn="1"/>
        </p:nvSpPr>
        <p:spPr bwMode="auto">
          <a:xfrm>
            <a:off x="0" y="4728210"/>
            <a:ext cx="12192000" cy="903605"/>
          </a:xfrm>
          <a:prstGeom prst="rect">
            <a:avLst/>
          </a:prstGeom>
          <a:solidFill>
            <a:srgbClr val="28A9D6"/>
          </a:solidFill>
          <a:ln w="9525" cmpd="sng">
            <a:noFill/>
            <a:bevel/>
          </a:ln>
        </p:spPr>
        <p:txBody>
          <a:bodyPr lIns="121920" tIns="60960" rIns="121920" bIns="60960" anchor="ctr" anchorCtr="0"/>
          <a:lstStyle/>
          <a:p>
            <a:pPr algn="ctr"/>
            <a:r>
              <a:rPr lang="zh-CN" altLang="zh-CN" sz="4000">
                <a:solidFill>
                  <a:srgbClr val="FFFF00"/>
                </a:solidFill>
                <a:latin typeface="Copperplate Gothic Bold" panose="020E0705020206020404" charset="0"/>
                <a:ea typeface="微软雅黑" panose="020B0503020204020204" pitchFamily="34" charset="-122"/>
                <a:sym typeface="Copperplate Gothic Bold" panose="020E0705020206020404" charset="0"/>
              </a:rPr>
              <a:t>谢谢观看</a:t>
            </a:r>
            <a:endParaRPr lang="zh-CN" altLang="zh-CN" sz="4000">
              <a:solidFill>
                <a:srgbClr val="FFFF00"/>
              </a:solidFill>
              <a:latin typeface="Copperplate Gothic Bold" panose="020E0705020206020404" charset="0"/>
              <a:ea typeface="微软雅黑" panose="020B0503020204020204" pitchFamily="34" charset="-122"/>
              <a:sym typeface="Copperplate Gothic Bold" panose="020E0705020206020404" charset="0"/>
            </a:endParaRPr>
          </a:p>
        </p:txBody>
      </p:sp>
      <p:sp>
        <p:nvSpPr>
          <p:cNvPr id="3076" name="直接连接符 24"/>
          <p:cNvSpPr>
            <a:spLocks noChangeShapeType="1"/>
          </p:cNvSpPr>
          <p:nvPr userDrawn="1"/>
        </p:nvSpPr>
        <p:spPr bwMode="auto">
          <a:xfrm>
            <a:off x="0" y="5665153"/>
            <a:ext cx="12192000" cy="1587"/>
          </a:xfrm>
          <a:prstGeom prst="line">
            <a:avLst/>
          </a:prstGeom>
          <a:noFill/>
          <a:ln w="19050" cap="flat" cmpd="sng">
            <a:solidFill>
              <a:srgbClr val="28A9D6"/>
            </a:solidFill>
            <a:bevel/>
          </a:ln>
        </p:spPr>
        <p:txBody>
          <a:bodyPr/>
          <a:lstStyle/>
          <a:p>
            <a:endParaRPr lang="zh-CN" altLang="en-US"/>
          </a:p>
        </p:txBody>
      </p:sp>
      <p:sp>
        <p:nvSpPr>
          <p:cNvPr id="3078" name="直接连接符 27"/>
          <p:cNvSpPr>
            <a:spLocks noChangeShapeType="1"/>
          </p:cNvSpPr>
          <p:nvPr userDrawn="1"/>
        </p:nvSpPr>
        <p:spPr bwMode="auto">
          <a:xfrm>
            <a:off x="0" y="6087428"/>
            <a:ext cx="4319588" cy="12700"/>
          </a:xfrm>
          <a:prstGeom prst="line">
            <a:avLst/>
          </a:prstGeom>
          <a:noFill/>
          <a:ln w="3175" cap="flat" cmpd="sng">
            <a:solidFill>
              <a:srgbClr val="28A9D6"/>
            </a:solidFill>
            <a:bevel/>
          </a:ln>
        </p:spPr>
        <p:txBody>
          <a:bodyPr/>
          <a:lstStyle/>
          <a:p>
            <a:endParaRPr lang="zh-CN" altLang="en-US"/>
          </a:p>
        </p:txBody>
      </p:sp>
      <p:sp>
        <p:nvSpPr>
          <p:cNvPr id="3079" name="直接连接符 29"/>
          <p:cNvSpPr>
            <a:spLocks noChangeShapeType="1"/>
          </p:cNvSpPr>
          <p:nvPr userDrawn="1"/>
        </p:nvSpPr>
        <p:spPr bwMode="auto">
          <a:xfrm>
            <a:off x="0" y="6152515"/>
            <a:ext cx="4319588" cy="12700"/>
          </a:xfrm>
          <a:prstGeom prst="line">
            <a:avLst/>
          </a:prstGeom>
          <a:noFill/>
          <a:ln w="3175" cap="flat" cmpd="sng">
            <a:solidFill>
              <a:srgbClr val="28A9D6"/>
            </a:solidFill>
            <a:bevel/>
          </a:ln>
        </p:spPr>
        <p:txBody>
          <a:bodyPr/>
          <a:lstStyle/>
          <a:p>
            <a:endParaRPr lang="zh-CN" altLang="en-US"/>
          </a:p>
        </p:txBody>
      </p:sp>
      <p:sp>
        <p:nvSpPr>
          <p:cNvPr id="3080" name="直接连接符 31"/>
          <p:cNvSpPr>
            <a:spLocks noChangeShapeType="1"/>
          </p:cNvSpPr>
          <p:nvPr userDrawn="1"/>
        </p:nvSpPr>
        <p:spPr bwMode="auto">
          <a:xfrm>
            <a:off x="0" y="6219190"/>
            <a:ext cx="4319588" cy="12700"/>
          </a:xfrm>
          <a:prstGeom prst="line">
            <a:avLst/>
          </a:prstGeom>
          <a:noFill/>
          <a:ln w="3175" cap="flat" cmpd="sng">
            <a:solidFill>
              <a:srgbClr val="28A9D6"/>
            </a:solidFill>
            <a:bevel/>
          </a:ln>
        </p:spPr>
        <p:txBody>
          <a:bodyPr/>
          <a:lstStyle/>
          <a:p>
            <a:endParaRPr lang="zh-CN" altLang="en-US"/>
          </a:p>
        </p:txBody>
      </p:sp>
      <p:sp>
        <p:nvSpPr>
          <p:cNvPr id="3081" name="直接连接符 39"/>
          <p:cNvSpPr>
            <a:spLocks noChangeShapeType="1"/>
          </p:cNvSpPr>
          <p:nvPr userDrawn="1"/>
        </p:nvSpPr>
        <p:spPr bwMode="auto">
          <a:xfrm>
            <a:off x="7872413" y="6087428"/>
            <a:ext cx="4319587" cy="12700"/>
          </a:xfrm>
          <a:prstGeom prst="line">
            <a:avLst/>
          </a:prstGeom>
          <a:noFill/>
          <a:ln w="3175" cap="flat" cmpd="sng">
            <a:solidFill>
              <a:srgbClr val="28A9D6"/>
            </a:solidFill>
            <a:bevel/>
          </a:ln>
        </p:spPr>
        <p:txBody>
          <a:bodyPr/>
          <a:lstStyle/>
          <a:p>
            <a:endParaRPr lang="zh-CN" altLang="en-US"/>
          </a:p>
        </p:txBody>
      </p:sp>
      <p:sp>
        <p:nvSpPr>
          <p:cNvPr id="3082" name="直接连接符 40"/>
          <p:cNvSpPr>
            <a:spLocks noChangeShapeType="1"/>
          </p:cNvSpPr>
          <p:nvPr userDrawn="1"/>
        </p:nvSpPr>
        <p:spPr bwMode="auto">
          <a:xfrm>
            <a:off x="7872413" y="6152515"/>
            <a:ext cx="4319587" cy="12700"/>
          </a:xfrm>
          <a:prstGeom prst="line">
            <a:avLst/>
          </a:prstGeom>
          <a:noFill/>
          <a:ln w="3175" cap="flat" cmpd="sng">
            <a:solidFill>
              <a:srgbClr val="28A9D6"/>
            </a:solidFill>
            <a:bevel/>
          </a:ln>
        </p:spPr>
        <p:txBody>
          <a:bodyPr/>
          <a:lstStyle/>
          <a:p>
            <a:endParaRPr lang="zh-CN" altLang="en-US"/>
          </a:p>
        </p:txBody>
      </p:sp>
      <p:sp>
        <p:nvSpPr>
          <p:cNvPr id="3083" name="直接连接符 41"/>
          <p:cNvSpPr>
            <a:spLocks noChangeShapeType="1"/>
          </p:cNvSpPr>
          <p:nvPr userDrawn="1"/>
        </p:nvSpPr>
        <p:spPr bwMode="auto">
          <a:xfrm>
            <a:off x="7872413" y="6219190"/>
            <a:ext cx="4319587" cy="12700"/>
          </a:xfrm>
          <a:prstGeom prst="line">
            <a:avLst/>
          </a:prstGeom>
          <a:noFill/>
          <a:ln w="3175" cap="flat" cmpd="sng">
            <a:solidFill>
              <a:srgbClr val="28A9D6"/>
            </a:solidFill>
            <a:bevel/>
          </a:ln>
        </p:spPr>
        <p:txBody>
          <a:bodyPr/>
          <a:lstStyle/>
          <a:p>
            <a:endParaRPr lang="zh-CN" altLang="en-US"/>
          </a:p>
        </p:txBody>
      </p:sp>
      <p:grpSp>
        <p:nvGrpSpPr>
          <p:cNvPr id="4" name="组合 3"/>
          <p:cNvGrpSpPr/>
          <p:nvPr userDrawn="1"/>
        </p:nvGrpSpPr>
        <p:grpSpPr>
          <a:xfrm>
            <a:off x="4474845" y="5816600"/>
            <a:ext cx="3270250" cy="698500"/>
            <a:chOff x="6934" y="9160"/>
            <a:chExt cx="5150" cy="1100"/>
          </a:xfrm>
        </p:grpSpPr>
        <p:sp>
          <p:nvSpPr>
            <p:cNvPr id="3085" name="文本框 42"/>
            <p:cNvSpPr>
              <a:spLocks noChangeArrowheads="1"/>
            </p:cNvSpPr>
            <p:nvPr userDrawn="1"/>
          </p:nvSpPr>
          <p:spPr bwMode="auto">
            <a:xfrm>
              <a:off x="7980" y="9505"/>
              <a:ext cx="4105" cy="434"/>
            </a:xfrm>
            <a:prstGeom prst="rect">
              <a:avLst/>
            </a:prstGeom>
            <a:noFill/>
            <a:ln w="9525">
              <a:noFill/>
              <a:miter lim="800000"/>
            </a:ln>
          </p:spPr>
          <p:txBody>
            <a:bodyPr wrap="square">
              <a:spAutoFit/>
            </a:bodyPr>
            <a:lstStyle/>
            <a:p>
              <a:pPr algn="dist"/>
              <a:r>
                <a:rPr lang="zh-CN" altLang="en-US" sz="1200" b="1" dirty="0" smtClean="0">
                  <a:solidFill>
                    <a:srgbClr val="00B0F0"/>
                  </a:solidFill>
                  <a:latin typeface="Copperplate Gothic Bold" panose="020E0705020206020404" charset="0"/>
                  <a:ea typeface="微软雅黑" panose="020B0503020204020204" pitchFamily="34" charset="-122"/>
                  <a:sym typeface="Copperplate Gothic Bold" panose="020E0705020206020404" charset="0"/>
                </a:rPr>
                <a:t>深圳大学计算机与软件学院</a:t>
              </a:r>
              <a:endParaRPr lang="en-US" altLang="zh-CN" sz="1200" b="1" dirty="0" smtClean="0">
                <a:solidFill>
                  <a:srgbClr val="00B0F0"/>
                </a:solidFill>
                <a:latin typeface="Copperplate Gothic Bold" panose="020E0705020206020404" charset="0"/>
                <a:ea typeface="微软雅黑" panose="020B0503020204020204" pitchFamily="34" charset="-122"/>
                <a:sym typeface="Copperplate Gothic Bold" panose="020E0705020206020404" charset="0"/>
              </a:endParaRPr>
            </a:p>
          </p:txBody>
        </p:sp>
        <p:pic>
          <p:nvPicPr>
            <p:cNvPr id="6" name="Picture 3"/>
            <p:cNvPicPr>
              <a:picLocks noChangeAspect="1" noChangeArrowheads="1"/>
            </p:cNvPicPr>
            <p:nvPr userDrawn="1"/>
          </p:nvPicPr>
          <p:blipFill>
            <a:blip r:embed="rId2"/>
            <a:srcRect/>
            <a:stretch>
              <a:fillRect/>
            </a:stretch>
          </p:blipFill>
          <p:spPr bwMode="auto">
            <a:xfrm>
              <a:off x="6934" y="9160"/>
              <a:ext cx="1101" cy="1101"/>
            </a:xfrm>
            <a:prstGeom prst="rect">
              <a:avLst/>
            </a:prstGeom>
            <a:noFill/>
            <a:ln w="9525">
              <a:noFill/>
              <a:miter lim="800000"/>
              <a:headEnd/>
              <a:tailEnd/>
            </a:ln>
            <a:effectLst/>
          </p:spPr>
        </p:pic>
      </p:grpSp>
      <p:pic>
        <p:nvPicPr>
          <p:cNvPr id="2" name="图片 1" descr="SZU讲义尾页"/>
          <p:cNvPicPr>
            <a:picLocks noChangeAspect="1"/>
          </p:cNvPicPr>
          <p:nvPr userDrawn="1"/>
        </p:nvPicPr>
        <p:blipFill>
          <a:blip r:embed="rId3"/>
          <a:stretch>
            <a:fillRect/>
          </a:stretch>
        </p:blipFill>
        <p:spPr>
          <a:xfrm>
            <a:off x="0" y="-35560"/>
            <a:ext cx="12191365" cy="4763770"/>
          </a:xfrm>
          <a:prstGeom prst="rect">
            <a:avLst/>
          </a:prstGeom>
        </p:spPr>
      </p:pic>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29260" y="948055"/>
            <a:ext cx="11087735" cy="5144135"/>
          </a:xfrm>
        </p:spPr>
        <p:txBody>
          <a:bodyPr/>
          <a:lstStyle>
            <a:lvl1pPr>
              <a:buFont typeface="Wingdings" panose="05000000000000000000" charset="0"/>
              <a:buChar char="l"/>
              <a:defRPr sz="2800"/>
            </a:lvl1pPr>
            <a:lvl2pPr>
              <a:defRPr sz="2400"/>
            </a:lvl2pPr>
            <a:lvl3pPr>
              <a:buFont typeface="Arial" panose="020B0604020202020204" pitchFamily="34" charset="0"/>
              <a:buChar char="•"/>
              <a:defRPr sz="2000"/>
            </a:lvl3pPr>
            <a:lvl4pPr>
              <a:defRPr sz="2000"/>
            </a:lvl4pPr>
            <a:lvl5pPr>
              <a:defRPr sz="12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endParaRPr lang="en-US" dirty="0"/>
          </a:p>
        </p:txBody>
      </p:sp>
      <p:sp>
        <p:nvSpPr>
          <p:cNvPr id="7" name="标题 6"/>
          <p:cNvSpPr>
            <a:spLocks noGrp="1"/>
          </p:cNvSpPr>
          <p:nvPr>
            <p:ph type="title"/>
          </p:nvPr>
        </p:nvSpPr>
        <p:spPr>
          <a:xfrm>
            <a:off x="752475" y="150813"/>
            <a:ext cx="10972800" cy="796908"/>
          </a:xfrm>
        </p:spPr>
        <p:txBody>
          <a:bodyPr rtlCol="0"/>
          <a:lstStyle>
            <a:lvl1pPr algn="l">
              <a:defRPr sz="3600"/>
            </a:lvl1pPr>
          </a:lstStyle>
          <a:p>
            <a:r>
              <a:rPr lang="zh-CN" altLang="en-US" smtClean="0"/>
              <a:t>单击此处编辑母版标题样式</a:t>
            </a:r>
            <a:endParaRPr lang="en-US"/>
          </a:p>
        </p:txBody>
      </p:sp>
      <p:sp>
        <p:nvSpPr>
          <p:cNvPr id="21" name="任意多边形 28"/>
          <p:cNvSpPr>
            <a:spLocks noChangeArrowheads="1"/>
          </p:cNvSpPr>
          <p:nvPr userDrawn="1"/>
        </p:nvSpPr>
        <p:spPr bwMode="auto">
          <a:xfrm flipV="1">
            <a:off x="174625" y="424180"/>
            <a:ext cx="4765040" cy="421005"/>
          </a:xfrm>
          <a:custGeom>
            <a:avLst/>
            <a:gdLst>
              <a:gd name="T0" fmla="*/ 167822 w 1386790"/>
              <a:gd name="T1" fmla="*/ 524933 h 524933"/>
              <a:gd name="T2" fmla="*/ 168846 w 1386790"/>
              <a:gd name="T3" fmla="*/ 524933 h 524933"/>
              <a:gd name="T4" fmla="*/ 168846 w 1386790"/>
              <a:gd name="T5" fmla="*/ 14598 h 524933"/>
              <a:gd name="T6" fmla="*/ 1386790 w 1386790"/>
              <a:gd name="T7" fmla="*/ 14598 h 524933"/>
              <a:gd name="T8" fmla="*/ 1386790 w 1386790"/>
              <a:gd name="T9" fmla="*/ 0 h 524933"/>
              <a:gd name="T10" fmla="*/ 167822 w 1386790"/>
              <a:gd name="T11" fmla="*/ 0 h 524933"/>
              <a:gd name="T12" fmla="*/ 152999 w 1386790"/>
              <a:gd name="T13" fmla="*/ 0 h 524933"/>
              <a:gd name="T14" fmla="*/ 152999 w 1386790"/>
              <a:gd name="T15" fmla="*/ 507260 h 524933"/>
              <a:gd name="T16" fmla="*/ 107280 w 1386790"/>
              <a:gd name="T17" fmla="*/ 507260 h 524933"/>
              <a:gd name="T18" fmla="*/ 107280 w 1386790"/>
              <a:gd name="T19" fmla="*/ 0 h 524933"/>
              <a:gd name="T20" fmla="*/ 0 w 1386790"/>
              <a:gd name="T21" fmla="*/ 0 h 524933"/>
              <a:gd name="T22" fmla="*/ 0 w 1386790"/>
              <a:gd name="T23" fmla="*/ 524932 h 524933"/>
              <a:gd name="T24" fmla="*/ 33834 w 1386790"/>
              <a:gd name="T25" fmla="*/ 524932 h 524933"/>
              <a:gd name="T26" fmla="*/ 33834 w 1386790"/>
              <a:gd name="T27" fmla="*/ 23810 h 524933"/>
              <a:gd name="T28" fmla="*/ 79553 w 1386790"/>
              <a:gd name="T29" fmla="*/ 23810 h 524933"/>
              <a:gd name="T30" fmla="*/ 79553 w 1386790"/>
              <a:gd name="T31" fmla="*/ 524932 h 524933"/>
              <a:gd name="T32" fmla="*/ 167822 w 1386790"/>
              <a:gd name="T33" fmla="*/ 524932 h 5249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6790"/>
              <a:gd name="T52" fmla="*/ 0 h 524933"/>
              <a:gd name="T53" fmla="*/ 1386790 w 1386790"/>
              <a:gd name="T54" fmla="*/ 524933 h 5249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w="25400" cap="flat" cmpd="sng">
            <a:noFill/>
            <a:bevel/>
          </a:ln>
        </p:spPr>
        <p:txBody>
          <a:bodyPr anchor="ctr"/>
          <a:p>
            <a:pPr algn="ctr"/>
            <a:endParaRPr lang="zh-CN" altLang="zh-CN">
              <a:solidFill>
                <a:srgbClr val="FFFFFF"/>
              </a:solidFill>
            </a:endParaRPr>
          </a:p>
        </p:txBody>
      </p:sp>
      <p:sp>
        <p:nvSpPr>
          <p:cNvPr id="15" name="直接连接符 40"/>
          <p:cNvSpPr>
            <a:spLocks noChangeShapeType="1"/>
          </p:cNvSpPr>
          <p:nvPr userDrawn="1"/>
        </p:nvSpPr>
        <p:spPr bwMode="auto">
          <a:xfrm>
            <a:off x="-7302" y="6438900"/>
            <a:ext cx="4319587" cy="12700"/>
          </a:xfrm>
          <a:prstGeom prst="line">
            <a:avLst/>
          </a:prstGeom>
          <a:noFill/>
          <a:ln w="3175" cap="flat" cmpd="sng">
            <a:solidFill>
              <a:srgbClr val="28A9D6"/>
            </a:solidFill>
            <a:bevel/>
          </a:ln>
        </p:spPr>
        <p:txBody>
          <a:bodyPr/>
          <a:lstStyle/>
          <a:p>
            <a:endParaRPr lang="zh-CN" altLang="en-US"/>
          </a:p>
        </p:txBody>
      </p:sp>
      <p:grpSp>
        <p:nvGrpSpPr>
          <p:cNvPr id="2" name="组合 1"/>
          <p:cNvGrpSpPr/>
          <p:nvPr userDrawn="1"/>
        </p:nvGrpSpPr>
        <p:grpSpPr>
          <a:xfrm>
            <a:off x="4345940" y="6153785"/>
            <a:ext cx="3432810" cy="581660"/>
            <a:chOff x="6755" y="9691"/>
            <a:chExt cx="5406" cy="916"/>
          </a:xfrm>
        </p:grpSpPr>
        <p:sp>
          <p:nvSpPr>
            <p:cNvPr id="3085" name="文本框 42"/>
            <p:cNvSpPr>
              <a:spLocks noChangeArrowheads="1"/>
            </p:cNvSpPr>
            <p:nvPr userDrawn="1"/>
          </p:nvSpPr>
          <p:spPr bwMode="auto">
            <a:xfrm>
              <a:off x="8057" y="9957"/>
              <a:ext cx="4105" cy="434"/>
            </a:xfrm>
            <a:prstGeom prst="rect">
              <a:avLst/>
            </a:prstGeom>
            <a:noFill/>
            <a:ln w="9525">
              <a:noFill/>
              <a:miter lim="800000"/>
            </a:ln>
          </p:spPr>
          <p:txBody>
            <a:bodyPr>
              <a:spAutoFit/>
            </a:bodyPr>
            <a:lstStyle/>
            <a:p>
              <a:pPr algn="dist"/>
              <a:r>
                <a:rPr lang="zh-CN" altLang="en-US" sz="1200"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rPr>
                <a:t>深圳大学计算机与软件学院</a:t>
              </a:r>
              <a:endParaRPr lang="zh-CN" altLang="en-US" sz="1200" dirty="0" smtClean="0">
                <a:solidFill>
                  <a:srgbClr val="3F3F3F"/>
                </a:solidFill>
                <a:latin typeface="Copperplate Gothic Bold" panose="020E0705020206020404" charset="0"/>
                <a:ea typeface="微软雅黑" panose="020B0503020204020204" pitchFamily="34" charset="-122"/>
                <a:sym typeface="Copperplate Gothic Bold" panose="020E0705020206020404" charset="0"/>
              </a:endParaRPr>
            </a:p>
          </p:txBody>
        </p:sp>
        <p:pic>
          <p:nvPicPr>
            <p:cNvPr id="12" name="图片 11" descr="图片1"/>
            <p:cNvPicPr>
              <a:picLocks noChangeAspect="1"/>
            </p:cNvPicPr>
            <p:nvPr userDrawn="1"/>
          </p:nvPicPr>
          <p:blipFill>
            <a:blip r:embed="rId2"/>
            <a:stretch>
              <a:fillRect/>
            </a:stretch>
          </p:blipFill>
          <p:spPr>
            <a:xfrm>
              <a:off x="6755" y="9691"/>
              <a:ext cx="1370" cy="917"/>
            </a:xfrm>
            <a:prstGeom prst="rect">
              <a:avLst/>
            </a:prstGeom>
          </p:spPr>
        </p:pic>
      </p:grpSp>
      <p:sp>
        <p:nvSpPr>
          <p:cNvPr id="1026" name="灯片编号占位符 3"/>
          <p:cNvSpPr>
            <a:spLocks noGrp="1" noChangeArrowheads="1"/>
          </p:cNvSpPr>
          <p:nvPr>
            <p:ph type="sldNum" sz="quarter" idx="4"/>
          </p:nvPr>
        </p:nvSpPr>
        <p:spPr bwMode="auto">
          <a:xfrm>
            <a:off x="11416030" y="651795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
        <p:nvSpPr>
          <p:cNvPr id="3082" name="直接连接符 40"/>
          <p:cNvSpPr>
            <a:spLocks noChangeShapeType="1"/>
          </p:cNvSpPr>
          <p:nvPr userDrawn="1"/>
        </p:nvSpPr>
        <p:spPr bwMode="auto">
          <a:xfrm>
            <a:off x="7872413" y="6439535"/>
            <a:ext cx="4319587" cy="12700"/>
          </a:xfrm>
          <a:prstGeom prst="line">
            <a:avLst/>
          </a:prstGeom>
          <a:noFill/>
          <a:ln w="3175" cap="flat" cmpd="sng">
            <a:solidFill>
              <a:srgbClr val="28A9D6"/>
            </a:solidFill>
            <a:bevel/>
          </a:ln>
        </p:spPr>
        <p:txBody>
          <a:bodyPr/>
          <a:p>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10972800" cy="79216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31800" y="1268413"/>
            <a:ext cx="5611284" cy="4752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46284" y="1268413"/>
            <a:ext cx="5611283" cy="47529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334433" y="6237288"/>
            <a:ext cx="3860800" cy="457200"/>
          </a:xfrm>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tx1"/>
                </a:solidFill>
                <a:effectLst/>
                <a:uLnTx/>
                <a:uFillTx/>
                <a:latin typeface="+mj-lt"/>
                <a:ea typeface="宋体" panose="02010600030101010101" pitchFamily="2" charset="-122"/>
                <a:cs typeface="+mn-cs"/>
              </a:rPr>
              <a:t>OS</a:t>
            </a:r>
            <a:endParaRPr kumimoji="0" lang="en-US" altLang="zh-CN" sz="1600" b="1"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algn="r" eaLnBrk="1" fontAlgn="base" hangingPunct="1"/>
            <a:fld id="{9A0DB2DC-4C9A-4742-B13C-FB6460FD3503}" type="slidenum">
              <a:rPr lang="en-US" altLang="zh-CN" sz="1200" strike="noStrike" noProof="1" dirty="0">
                <a:latin typeface="Garamond" panose="02020404030301010803" pitchFamily="18" charset="0"/>
                <a:ea typeface="宋体" panose="02010600030101010101" pitchFamily="2" charset="-122"/>
                <a:cs typeface="+mn-ea"/>
              </a:rPr>
            </a:fld>
            <a:endParaRPr lang="en-US" altLang="zh-CN" sz="1200" strike="noStrike" noProof="1" dirty="0">
              <a:latin typeface="Garamond" panose="02020404030301010803"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4F8FB"/>
            </a:gs>
            <a:gs pos="63000">
              <a:srgbClr val="F2F2F2"/>
            </a:gs>
            <a:gs pos="100000">
              <a:srgbClr val="D8D8D8"/>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26" name="灯片编号占位符 3"/>
          <p:cNvSpPr>
            <a:spLocks noGrp="1" noChangeArrowheads="1"/>
          </p:cNvSpPr>
          <p:nvPr>
            <p:ph type="sldNum" sz="quarter" idx="4"/>
          </p:nvPr>
        </p:nvSpPr>
        <p:spPr bwMode="auto">
          <a:xfrm>
            <a:off x="942975" y="6338888"/>
            <a:ext cx="541338" cy="282575"/>
          </a:xfrm>
          <a:prstGeom prst="rect">
            <a:avLst/>
          </a:prstGeom>
          <a:noFill/>
          <a:ln w="9525">
            <a:noFill/>
            <a:miter lim="800000"/>
          </a:ln>
        </p:spPr>
        <p:txBody>
          <a:bodyPr vert="horz" wrap="square" lIns="0" tIns="0" rIns="0" bIns="0" numCol="1" anchor="t" anchorCtr="0" compatLnSpc="1"/>
          <a:lstStyle>
            <a:lvl1pPr algn="ctr">
              <a:defRPr>
                <a:solidFill>
                  <a:srgbClr val="595959"/>
                </a:solidFill>
              </a:defRPr>
            </a:lvl1pPr>
          </a:lstStyle>
          <a:p>
            <a:fld id="{F18B4237-A20D-4DE2-ADD8-75BCC50A765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marL="1219200" indent="-1219200" algn="ctr" rtl="0" fontAlgn="base">
        <a:spcBef>
          <a:spcPct val="0"/>
        </a:spcBef>
        <a:spcAft>
          <a:spcPct val="0"/>
        </a:spcAft>
        <a:defRPr sz="5800">
          <a:solidFill>
            <a:schemeClr val="tx1"/>
          </a:solidFill>
          <a:latin typeface="+mj-lt"/>
          <a:ea typeface="+mj-ea"/>
          <a:cs typeface="+mj-cs"/>
          <a:sym typeface="Copperplate Gothic Bold" panose="020E0705020206020404" charset="0"/>
        </a:defRPr>
      </a:lvl1pPr>
      <a:lvl2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2pPr>
      <a:lvl3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3pPr>
      <a:lvl4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4pPr>
      <a:lvl5pPr marL="12192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5pPr>
      <a:lvl6pPr marL="16764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6pPr>
      <a:lvl7pPr marL="21336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7pPr>
      <a:lvl8pPr marL="25908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8pPr>
      <a:lvl9pPr marL="3048000" indent="-1219200" algn="ctr" rtl="0" fontAlgn="base">
        <a:spcBef>
          <a:spcPct val="0"/>
        </a:spcBef>
        <a:spcAft>
          <a:spcPct val="0"/>
        </a:spcAft>
        <a:defRPr sz="5800">
          <a:solidFill>
            <a:schemeClr val="tx1"/>
          </a:solidFill>
          <a:latin typeface="Copperplate Gothic Bold" panose="020E0705020206020404" charset="0"/>
          <a:ea typeface="微软雅黑" panose="020B0503020204020204" pitchFamily="34" charset="-122"/>
          <a:sym typeface="Copperplate Gothic Bold" panose="020E0705020206020404" charset="0"/>
        </a:defRPr>
      </a:lvl9pPr>
    </p:titleStyle>
    <p:bodyStyle>
      <a:lvl1pPr marL="457200" indent="-457200" algn="l" defTabSz="1219200" rtl="0" fontAlgn="base">
        <a:spcBef>
          <a:spcPct val="20000"/>
        </a:spcBef>
        <a:spcAft>
          <a:spcPct val="0"/>
        </a:spcAft>
        <a:buFont typeface="Arial" panose="020B0604020202020204" pitchFamily="34" charset="0"/>
        <a:buChar char="•"/>
        <a:defRPr sz="4200">
          <a:solidFill>
            <a:schemeClr val="tx1"/>
          </a:solidFill>
          <a:latin typeface="+mn-lt"/>
          <a:ea typeface="+mn-ea"/>
          <a:cs typeface="+mn-cs"/>
          <a:sym typeface="Copperplate Gothic Bold" panose="020E0705020206020404" charset="0"/>
        </a:defRPr>
      </a:lvl1pPr>
      <a:lvl2pPr marL="990600" indent="-381000" algn="l" defTabSz="1219200" rtl="0" fontAlgn="base">
        <a:spcBef>
          <a:spcPct val="20000"/>
        </a:spcBef>
        <a:spcAft>
          <a:spcPct val="0"/>
        </a:spcAft>
        <a:buFont typeface="Arial" panose="020B0604020202020204" pitchFamily="34" charset="0"/>
        <a:buChar char="–"/>
        <a:defRPr sz="3700">
          <a:solidFill>
            <a:schemeClr val="tx1"/>
          </a:solidFill>
          <a:latin typeface="+mn-lt"/>
          <a:ea typeface="+mn-ea"/>
          <a:sym typeface="Copperplate Gothic Bold" panose="020E0705020206020404" charset="0"/>
        </a:defRPr>
      </a:lvl2pPr>
      <a:lvl3pPr marL="1524000" indent="-304800" algn="l" defTabSz="1219200" rtl="0" fontAlgn="base">
        <a:spcBef>
          <a:spcPct val="20000"/>
        </a:spcBef>
        <a:spcAft>
          <a:spcPct val="0"/>
        </a:spcAft>
        <a:buFont typeface="Arial" panose="020B0604020202020204" pitchFamily="34" charset="0"/>
        <a:buChar char="•"/>
        <a:defRPr sz="3200">
          <a:solidFill>
            <a:schemeClr val="tx1"/>
          </a:solidFill>
          <a:latin typeface="+mn-lt"/>
          <a:ea typeface="+mn-ea"/>
          <a:sym typeface="Copperplate Gothic Bold" panose="020E0705020206020404" charset="0"/>
        </a:defRPr>
      </a:lvl3pPr>
      <a:lvl4pPr marL="21336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4pPr>
      <a:lvl5pPr marL="27432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5pPr>
      <a:lvl6pPr marL="32004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6pPr>
      <a:lvl7pPr marL="36576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7pPr>
      <a:lvl8pPr marL="41148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8pPr>
      <a:lvl9pPr marL="4572000" indent="-304800" algn="l" defTabSz="1219200" rtl="0" fontAlgn="base">
        <a:spcBef>
          <a:spcPct val="20000"/>
        </a:spcBef>
        <a:spcAft>
          <a:spcPct val="0"/>
        </a:spcAft>
        <a:buFont typeface="Arial" panose="020B0604020202020204" pitchFamily="34" charset="0"/>
        <a:buChar char="»"/>
        <a:defRPr sz="2600">
          <a:solidFill>
            <a:schemeClr val="tx1"/>
          </a:solidFill>
          <a:latin typeface="+mn-lt"/>
          <a:ea typeface="+mn-ea"/>
          <a:sym typeface="Copperplate Gothic Bold" panose="020E070502020602040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159885" y="4126230"/>
            <a:ext cx="3880485" cy="815340"/>
          </a:xfrm>
          <a:prstGeom prst="rect">
            <a:avLst/>
          </a:prstGeom>
        </p:spPr>
        <p:txBody>
          <a:bodyPr vert="horz" lIns="91440" tIns="45720" rIns="91440" bIns="45720" rtlCol="0" anchor="ctr" anchorCtr="0">
            <a:noAutofit/>
          </a:bodyPr>
          <a:p>
            <a:pPr marL="0" lvl="0" indent="0" algn="ctr">
              <a:lnSpc>
                <a:spcPct val="90000"/>
              </a:lnSpc>
              <a:spcBef>
                <a:spcPts val="1000"/>
              </a:spcBef>
              <a:buClr>
                <a:schemeClr val="accent2"/>
              </a:buClr>
              <a:buFont typeface="Wingdings" panose="05000000000000000000" pitchFamily="2" charset="2"/>
              <a:buNone/>
            </a:pPr>
            <a:r>
              <a:rPr lang="zh-CN" altLang="en-US" sz="4400">
                <a:solidFill>
                  <a:srgbClr val="FFFF00"/>
                </a:solidFill>
              </a:rPr>
              <a:t>绪论</a:t>
            </a:r>
            <a:endParaRPr lang="zh-CN" altLang="en-US" sz="440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sz="2800" dirty="0">
                <a:latin typeface="黑体" panose="02010609060101010101" pitchFamily="2" charset="-122"/>
                <a:sym typeface="+mn-ea"/>
              </a:rPr>
              <a:t>数据结构是相互之间存在一种或多种特定关系的数据元素的集合</a:t>
            </a:r>
            <a:endParaRPr lang="zh-CN" altLang="en-US" sz="2800" dirty="0">
              <a:latin typeface="黑体" panose="02010609060101010101" pitchFamily="2" charset="-122"/>
              <a:sym typeface="+mn-ea"/>
            </a:endParaRPr>
          </a:p>
          <a:p>
            <a:pPr algn="l" eaLnBrk="1" hangingPunct="1">
              <a:buClrTx/>
              <a:buSzTx/>
              <a:buChar char="l"/>
            </a:pPr>
            <a:r>
              <a:rPr lang="zh-CN" altLang="en-US" sz="2800" dirty="0">
                <a:latin typeface="黑体" panose="02010609060101010101" pitchFamily="2" charset="-122"/>
                <a:sym typeface="+mn-ea"/>
              </a:rPr>
              <a:t>数据结构的</a:t>
            </a:r>
            <a:r>
              <a:rPr lang="zh-CN" altLang="en-US" dirty="0">
                <a:latin typeface="宋体" panose="02010600030101010101" pitchFamily="2" charset="-122"/>
                <a:sym typeface="+mn-ea"/>
              </a:rPr>
              <a:t>形式定义是一个二元组</a:t>
            </a:r>
            <a:endParaRPr lang="zh-CN" altLang="en-US" dirty="0">
              <a:latin typeface="宋体" panose="02010600030101010101" pitchFamily="2" charset="-122"/>
            </a:endParaRPr>
          </a:p>
          <a:p>
            <a:pPr marL="609600" indent="-609600" eaLnBrk="1" hangingPunct="1">
              <a:spcBef>
                <a:spcPct val="90000"/>
              </a:spcBef>
              <a:spcAft>
                <a:spcPct val="40000"/>
              </a:spcAft>
              <a:buClr>
                <a:schemeClr val="accent1"/>
              </a:buClr>
              <a:buSzTx/>
              <a:buFont typeface="Wingdings" panose="05000000000000000000" pitchFamily="2" charset="2"/>
              <a:buNone/>
            </a:pPr>
            <a:r>
              <a:rPr lang="zh-CN" altLang="en-US" dirty="0">
                <a:latin typeface="黑体" panose="02010609060101010101" pitchFamily="2" charset="-122"/>
                <a:ea typeface="黑体" panose="02010609060101010101" pitchFamily="2" charset="-122"/>
                <a:sym typeface="+mn-ea"/>
              </a:rPr>
              <a:t>        </a:t>
            </a:r>
            <a:r>
              <a:rPr lang="en-US" altLang="zh-CN" dirty="0">
                <a:latin typeface="黑体" panose="02010609060101010101" pitchFamily="2" charset="-122"/>
                <a:ea typeface="黑体" panose="02010609060101010101" pitchFamily="2" charset="-122"/>
                <a:sym typeface="+mn-ea"/>
              </a:rPr>
              <a:t>Data_Structure = {D, S}</a:t>
            </a:r>
            <a:endParaRPr lang="en-US" altLang="zh-CN" dirty="0">
              <a:latin typeface="黑体" panose="02010609060101010101" pitchFamily="2" charset="-122"/>
              <a:ea typeface="黑体" panose="02010609060101010101" pitchFamily="2" charset="-122"/>
              <a:sym typeface="+mn-ea"/>
            </a:endParaRPr>
          </a:p>
          <a:p>
            <a:pPr marL="609600" indent="-609600" eaLnBrk="1" hangingPunct="1">
              <a:spcBef>
                <a:spcPct val="90000"/>
              </a:spcBef>
              <a:spcAft>
                <a:spcPct val="40000"/>
              </a:spcAft>
              <a:buClr>
                <a:schemeClr val="accent1"/>
              </a:buClr>
              <a:buSzTx/>
              <a:buFont typeface="Wingdings" panose="05000000000000000000" pitchFamily="2" charset="2"/>
              <a:buNone/>
            </a:pPr>
            <a:r>
              <a:rPr lang="en-US" altLang="zh-CN" dirty="0">
                <a:latin typeface="黑体" panose="02010609060101010101" pitchFamily="2" charset="-122"/>
                <a:ea typeface="黑体" panose="02010609060101010101" pitchFamily="2" charset="-122"/>
                <a:sym typeface="+mn-ea"/>
              </a:rPr>
              <a:t>	</a:t>
            </a:r>
            <a:r>
              <a:rPr lang="en-US" altLang="zh-CN" dirty="0">
                <a:latin typeface="宋体" panose="02010600030101010101" pitchFamily="2" charset="-122"/>
                <a:sym typeface="+mn-ea"/>
              </a:rPr>
              <a:t>	</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D</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是数据元素的有限集合，</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S</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是</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D</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上关系的有限集</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algn="l" eaLnBrk="1" hangingPunct="1">
              <a:buClrTx/>
              <a:buSzTx/>
              <a:buChar char="l"/>
            </a:pPr>
            <a:endParaRPr lang="zh-CN" altLang="en-US" sz="2800" dirty="0">
              <a:latin typeface="黑体" panose="02010609060101010101" pitchFamily="2" charset="-122"/>
              <a:ea typeface="黑体" panose="02010609060101010101" pitchFamily="2" charset="-122"/>
              <a:cs typeface="黑体" panose="02010609060101010101" pitchFamily="2" charset="-122"/>
              <a:sym typeface="+mn-ea"/>
            </a:endParaRPr>
          </a:p>
          <a:p>
            <a:pPr algn="l" eaLnBrk="1" hangingPunct="1">
              <a:buClrTx/>
              <a:buSzTx/>
              <a:buChar char="l"/>
            </a:pPr>
            <a:endParaRPr lang="zh-CN" altLang="en-US" sz="2800" dirty="0">
              <a:latin typeface="黑体" panose="02010609060101010101" pitchFamily="2" charset="-122"/>
            </a:endParaRPr>
          </a:p>
          <a:p>
            <a:pPr lvl="1" algn="l" eaLnBrk="1" hangingPunct="1">
              <a:buClrTx/>
              <a:buSzTx/>
              <a:buChar char="–"/>
            </a:pPr>
            <a:endParaRPr lang="zh-CN" altLang="en-US" sz="2800">
              <a:cs typeface="+mn-cs"/>
            </a:endParaRPr>
          </a:p>
          <a:p>
            <a:endParaRPr lang="zh-CN" altLang="en-US" dirty="0">
              <a:latin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sz="2800" dirty="0">
                <a:latin typeface="黑体" panose="02010609060101010101" pitchFamily="2" charset="-122"/>
                <a:sym typeface="+mn-ea"/>
              </a:rPr>
              <a:t>线性结构</a:t>
            </a:r>
            <a:r>
              <a:rPr lang="zh-CN" altLang="en-US" sz="2800" dirty="0">
                <a:latin typeface="黑体" panose="02010609060101010101" pitchFamily="2" charset="-122"/>
                <a:sym typeface="+mn-ea"/>
              </a:rPr>
              <a:t>举例</a:t>
            </a:r>
            <a:endParaRPr lang="zh-CN" altLang="en-US" sz="2800" dirty="0">
              <a:latin typeface="黑体" panose="02010609060101010101" pitchFamily="2" charset="-122"/>
              <a:sym typeface="+mn-ea"/>
            </a:endParaRPr>
          </a:p>
          <a:p>
            <a:pPr algn="l" eaLnBrk="1" hangingPunct="1">
              <a:buClrTx/>
              <a:buSzTx/>
              <a:buChar char="l"/>
            </a:pPr>
            <a:endParaRPr lang="zh-CN" altLang="en-US" dirty="0">
              <a:latin typeface="黑体" panose="02010609060101010101" pitchFamily="2" charset="-122"/>
            </a:endParaRPr>
          </a:p>
          <a:p>
            <a:pPr marL="609600" indent="-609600" eaLnBrk="1" hangingPunct="1">
              <a:buClr>
                <a:schemeClr val="accent1"/>
              </a:buClr>
              <a:buSzTx/>
              <a:buFont typeface="Wingdings" panose="05000000000000000000" pitchFamily="2" charset="2"/>
              <a:buNone/>
            </a:pPr>
            <a:r>
              <a:rPr lang="en-US" altLang="zh-CN" sz="3200" dirty="0">
                <a:latin typeface="黑体" panose="02010609060101010101" pitchFamily="2" charset="-122"/>
                <a:ea typeface="黑体" panose="02010609060101010101" pitchFamily="2" charset="-122"/>
                <a:sym typeface="+mn-ea"/>
              </a:rPr>
              <a:t>L = {K, R}</a:t>
            </a:r>
            <a:endParaRPr lang="en-US" altLang="zh-CN" sz="3200" dirty="0">
              <a:latin typeface="黑体" panose="02010609060101010101" pitchFamily="2" charset="-122"/>
              <a:ea typeface="黑体" panose="02010609060101010101" pitchFamily="2" charset="-122"/>
            </a:endParaRPr>
          </a:p>
          <a:p>
            <a:pPr marL="609600" indent="-609600" eaLnBrk="1" hangingPunct="1">
              <a:buClr>
                <a:schemeClr val="accent1"/>
              </a:buClr>
              <a:buSzTx/>
              <a:buFont typeface="Wingdings" panose="05000000000000000000" pitchFamily="2" charset="2"/>
              <a:buNone/>
            </a:pPr>
            <a:r>
              <a:rPr lang="en-US" altLang="zh-CN" sz="3200" dirty="0">
                <a:latin typeface="黑体" panose="02010609060101010101" pitchFamily="2" charset="-122"/>
                <a:ea typeface="黑体" panose="02010609060101010101" pitchFamily="2" charset="-122"/>
                <a:sym typeface="+mn-ea"/>
              </a:rPr>
              <a:t>K = {1, 2, 3, 4, 5, 6}</a:t>
            </a:r>
            <a:endParaRPr lang="en-US" altLang="zh-CN" sz="3200" dirty="0">
              <a:latin typeface="黑体" panose="02010609060101010101" pitchFamily="2" charset="-122"/>
              <a:ea typeface="黑体" panose="02010609060101010101" pitchFamily="2" charset="-122"/>
            </a:endParaRPr>
          </a:p>
          <a:p>
            <a:pPr marL="609600" indent="-609600" eaLnBrk="1" hangingPunct="1">
              <a:spcBef>
                <a:spcPct val="50000"/>
              </a:spcBef>
              <a:buClr>
                <a:schemeClr val="accent1"/>
              </a:buClr>
              <a:buSzTx/>
              <a:buFont typeface="Wingdings" panose="05000000000000000000" pitchFamily="2" charset="2"/>
              <a:buNone/>
            </a:pPr>
            <a:r>
              <a:rPr lang="en-US" altLang="zh-CN" sz="3200" dirty="0">
                <a:latin typeface="黑体" panose="02010609060101010101" pitchFamily="2" charset="-122"/>
                <a:ea typeface="黑体" panose="02010609060101010101" pitchFamily="2" charset="-122"/>
                <a:sym typeface="+mn-ea"/>
              </a:rPr>
              <a:t>R = {&lt;1,2&gt;, &lt;2,3&gt;, &lt;3,4&gt;, &lt;4,5&gt;, &lt;5,6&gt;}</a:t>
            </a:r>
            <a:endParaRPr lang="en-US" altLang="zh-CN" sz="3200" dirty="0">
              <a:latin typeface="黑体" panose="02010609060101010101" pitchFamily="2" charset="-122"/>
              <a:ea typeface="黑体" panose="02010609060101010101" pitchFamily="2" charset="-122"/>
            </a:endParaRPr>
          </a:p>
          <a:p>
            <a:pPr marL="0" indent="0" algn="l" eaLnBrk="1" hangingPunct="1">
              <a:buClrTx/>
              <a:buSzTx/>
              <a:buNone/>
            </a:pPr>
            <a:endParaRPr lang="en-US" altLang="zh-CN" sz="3200" dirty="0">
              <a:latin typeface="黑体" panose="02010609060101010101" pitchFamily="2" charset="-122"/>
              <a:ea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14340" name="Group 5"/>
          <p:cNvGrpSpPr/>
          <p:nvPr/>
        </p:nvGrpSpPr>
        <p:grpSpPr>
          <a:xfrm>
            <a:off x="5951855" y="2060575"/>
            <a:ext cx="4738688" cy="458788"/>
            <a:chOff x="2640" y="2207"/>
            <a:chExt cx="3129" cy="289"/>
          </a:xfrm>
        </p:grpSpPr>
        <p:sp>
          <p:nvSpPr>
            <p:cNvPr id="14341" name="Oval 6"/>
            <p:cNvSpPr/>
            <p:nvPr/>
          </p:nvSpPr>
          <p:spPr>
            <a:xfrm>
              <a:off x="2640" y="2227"/>
              <a:ext cx="288" cy="269"/>
            </a:xfrm>
            <a:prstGeom prst="ellipse">
              <a:avLst/>
            </a:prstGeom>
            <a:solidFill>
              <a:schemeClr val="accent1">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42" name="Oval 7"/>
            <p:cNvSpPr/>
            <p:nvPr/>
          </p:nvSpPr>
          <p:spPr>
            <a:xfrm>
              <a:off x="3214" y="2221"/>
              <a:ext cx="287" cy="269"/>
            </a:xfrm>
            <a:prstGeom prst="ellipse">
              <a:avLst/>
            </a:prstGeom>
            <a:solidFill>
              <a:schemeClr val="tx2">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43" name="Line 8"/>
            <p:cNvSpPr/>
            <p:nvPr/>
          </p:nvSpPr>
          <p:spPr>
            <a:xfrm>
              <a:off x="2930" y="2359"/>
              <a:ext cx="284" cy="0"/>
            </a:xfrm>
            <a:prstGeom prst="line">
              <a:avLst/>
            </a:prstGeom>
            <a:ln w="28575" cap="flat" cmpd="sng">
              <a:solidFill>
                <a:srgbClr val="0000CC"/>
              </a:solidFill>
              <a:prstDash val="solid"/>
              <a:round/>
              <a:headEnd type="none" w="med" len="med"/>
              <a:tailEnd type="none" w="med" len="med"/>
            </a:ln>
          </p:spPr>
        </p:sp>
        <p:sp>
          <p:nvSpPr>
            <p:cNvPr id="14344" name="Line 9"/>
            <p:cNvSpPr/>
            <p:nvPr/>
          </p:nvSpPr>
          <p:spPr>
            <a:xfrm>
              <a:off x="3501" y="2359"/>
              <a:ext cx="283" cy="0"/>
            </a:xfrm>
            <a:prstGeom prst="line">
              <a:avLst/>
            </a:prstGeom>
            <a:ln w="28575" cap="flat" cmpd="sng">
              <a:solidFill>
                <a:srgbClr val="0000CC"/>
              </a:solidFill>
              <a:prstDash val="solid"/>
              <a:round/>
              <a:headEnd type="none" w="med" len="med"/>
              <a:tailEnd type="none" w="med" len="med"/>
            </a:ln>
          </p:spPr>
        </p:sp>
        <p:sp>
          <p:nvSpPr>
            <p:cNvPr id="14345" name="Oval 10"/>
            <p:cNvSpPr/>
            <p:nvPr/>
          </p:nvSpPr>
          <p:spPr>
            <a:xfrm>
              <a:off x="3784" y="2221"/>
              <a:ext cx="288" cy="269"/>
            </a:xfrm>
            <a:prstGeom prst="ellipse">
              <a:avLst/>
            </a:prstGeom>
            <a:solidFill>
              <a:schemeClr val="tx2">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46" name="Line 11"/>
            <p:cNvSpPr/>
            <p:nvPr/>
          </p:nvSpPr>
          <p:spPr>
            <a:xfrm>
              <a:off x="4072" y="2359"/>
              <a:ext cx="282" cy="0"/>
            </a:xfrm>
            <a:prstGeom prst="line">
              <a:avLst/>
            </a:prstGeom>
            <a:ln w="28575" cap="flat" cmpd="sng">
              <a:solidFill>
                <a:srgbClr val="0000CC"/>
              </a:solidFill>
              <a:prstDash val="solid"/>
              <a:round/>
              <a:headEnd type="none" w="med" len="med"/>
              <a:tailEnd type="none" w="med" len="med"/>
            </a:ln>
          </p:spPr>
        </p:sp>
        <p:sp>
          <p:nvSpPr>
            <p:cNvPr id="14347" name="Oval 12"/>
            <p:cNvSpPr/>
            <p:nvPr/>
          </p:nvSpPr>
          <p:spPr>
            <a:xfrm>
              <a:off x="4344" y="2221"/>
              <a:ext cx="288" cy="269"/>
            </a:xfrm>
            <a:prstGeom prst="ellipse">
              <a:avLst/>
            </a:prstGeom>
            <a:solidFill>
              <a:schemeClr val="tx2">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48" name="Line 13"/>
            <p:cNvSpPr/>
            <p:nvPr/>
          </p:nvSpPr>
          <p:spPr>
            <a:xfrm>
              <a:off x="4632" y="2353"/>
              <a:ext cx="282" cy="0"/>
            </a:xfrm>
            <a:prstGeom prst="line">
              <a:avLst/>
            </a:prstGeom>
            <a:ln w="28575" cap="flat" cmpd="sng">
              <a:solidFill>
                <a:srgbClr val="0000CC"/>
              </a:solidFill>
              <a:prstDash val="solid"/>
              <a:round/>
              <a:headEnd type="none" w="med" len="med"/>
              <a:tailEnd type="none" w="med" len="med"/>
            </a:ln>
          </p:spPr>
        </p:sp>
        <p:sp>
          <p:nvSpPr>
            <p:cNvPr id="14349" name="Oval 14"/>
            <p:cNvSpPr/>
            <p:nvPr/>
          </p:nvSpPr>
          <p:spPr>
            <a:xfrm>
              <a:off x="4914" y="2208"/>
              <a:ext cx="288" cy="269"/>
            </a:xfrm>
            <a:prstGeom prst="ellipse">
              <a:avLst/>
            </a:prstGeom>
            <a:solidFill>
              <a:schemeClr val="accent1">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50" name="Text Box 15"/>
            <p:cNvSpPr txBox="1"/>
            <p:nvPr/>
          </p:nvSpPr>
          <p:spPr>
            <a:xfrm>
              <a:off x="2686" y="2259"/>
              <a:ext cx="205" cy="232"/>
            </a:xfrm>
            <a:prstGeom prst="rect">
              <a:avLst/>
            </a:prstGeom>
            <a:noFill/>
            <a:ln w="9525">
              <a:noFill/>
            </a:ln>
          </p:spPr>
          <p:txBody>
            <a:bodyPr wrap="none" anchor="t" anchorCtr="0">
              <a:spAutoFit/>
            </a:bodyPr>
            <a:p>
              <a:pPr algn="ctr">
                <a:lnSpc>
                  <a:spcPct val="90000"/>
                </a:lnSpc>
              </a:pPr>
              <a:r>
                <a:rPr lang="en-US" altLang="zh-CN" sz="2000" b="1" dirty="0">
                  <a:solidFill>
                    <a:srgbClr val="CC0000"/>
                  </a:solidFill>
                  <a:latin typeface="Times New Roman" panose="02020603050405020304" charset="0"/>
                  <a:ea typeface="宋体" panose="02010600030101010101" pitchFamily="2" charset="-122"/>
                </a:rPr>
                <a:t>1</a:t>
              </a:r>
              <a:endParaRPr lang="en-US" altLang="zh-CN" sz="2000" dirty="0">
                <a:latin typeface="Times New Roman" panose="02020603050405020304" charset="0"/>
                <a:ea typeface="宋体" panose="02010600030101010101" pitchFamily="2" charset="-122"/>
              </a:endParaRPr>
            </a:p>
          </p:txBody>
        </p:sp>
        <p:sp>
          <p:nvSpPr>
            <p:cNvPr id="14351" name="Text Box 16"/>
            <p:cNvSpPr txBox="1"/>
            <p:nvPr/>
          </p:nvSpPr>
          <p:spPr>
            <a:xfrm>
              <a:off x="3254" y="2253"/>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2</a:t>
              </a:r>
              <a:endParaRPr lang="en-US" altLang="zh-CN" sz="2000" dirty="0">
                <a:latin typeface="Times New Roman" panose="02020603050405020304" charset="0"/>
                <a:ea typeface="宋体" panose="02010600030101010101" pitchFamily="2" charset="-122"/>
              </a:endParaRPr>
            </a:p>
          </p:txBody>
        </p:sp>
        <p:sp>
          <p:nvSpPr>
            <p:cNvPr id="14352" name="Text Box 17"/>
            <p:cNvSpPr txBox="1"/>
            <p:nvPr/>
          </p:nvSpPr>
          <p:spPr>
            <a:xfrm>
              <a:off x="3827" y="2256"/>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3</a:t>
              </a:r>
              <a:endParaRPr lang="en-US" altLang="zh-CN" sz="2000" dirty="0">
                <a:latin typeface="Times New Roman" panose="02020603050405020304" charset="0"/>
                <a:ea typeface="宋体" panose="02010600030101010101" pitchFamily="2" charset="-122"/>
              </a:endParaRPr>
            </a:p>
          </p:txBody>
        </p:sp>
        <p:sp>
          <p:nvSpPr>
            <p:cNvPr id="14353" name="Text Box 18"/>
            <p:cNvSpPr txBox="1"/>
            <p:nvPr/>
          </p:nvSpPr>
          <p:spPr>
            <a:xfrm>
              <a:off x="4369" y="2259"/>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4</a:t>
              </a:r>
              <a:endParaRPr lang="en-US" altLang="zh-CN" sz="2000" dirty="0">
                <a:latin typeface="Times New Roman" panose="02020603050405020304" charset="0"/>
                <a:ea typeface="宋体" panose="02010600030101010101" pitchFamily="2" charset="-122"/>
              </a:endParaRPr>
            </a:p>
          </p:txBody>
        </p:sp>
        <p:sp>
          <p:nvSpPr>
            <p:cNvPr id="14354" name="Text Box 19"/>
            <p:cNvSpPr txBox="1"/>
            <p:nvPr/>
          </p:nvSpPr>
          <p:spPr>
            <a:xfrm>
              <a:off x="4952" y="2249"/>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5</a:t>
              </a:r>
              <a:endParaRPr lang="en-US" altLang="zh-CN" sz="2000" dirty="0">
                <a:latin typeface="Times New Roman" panose="02020603050405020304" charset="0"/>
                <a:ea typeface="宋体" panose="02010600030101010101" pitchFamily="2" charset="-122"/>
              </a:endParaRPr>
            </a:p>
          </p:txBody>
        </p:sp>
        <p:sp>
          <p:nvSpPr>
            <p:cNvPr id="14355" name="Line 20"/>
            <p:cNvSpPr/>
            <p:nvPr/>
          </p:nvSpPr>
          <p:spPr>
            <a:xfrm>
              <a:off x="5199" y="2352"/>
              <a:ext cx="282" cy="0"/>
            </a:xfrm>
            <a:prstGeom prst="line">
              <a:avLst/>
            </a:prstGeom>
            <a:ln w="28575" cap="flat" cmpd="sng">
              <a:solidFill>
                <a:srgbClr val="0000CC"/>
              </a:solidFill>
              <a:prstDash val="solid"/>
              <a:round/>
              <a:headEnd type="none" w="med" len="med"/>
              <a:tailEnd type="none" w="med" len="med"/>
            </a:ln>
          </p:spPr>
        </p:sp>
        <p:sp>
          <p:nvSpPr>
            <p:cNvPr id="14356" name="Oval 21"/>
            <p:cNvSpPr/>
            <p:nvPr/>
          </p:nvSpPr>
          <p:spPr>
            <a:xfrm>
              <a:off x="5481" y="2207"/>
              <a:ext cx="288" cy="269"/>
            </a:xfrm>
            <a:prstGeom prst="ellipse">
              <a:avLst/>
            </a:prstGeom>
            <a:solidFill>
              <a:schemeClr val="accent1">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57" name="Text Box 22"/>
            <p:cNvSpPr txBox="1"/>
            <p:nvPr/>
          </p:nvSpPr>
          <p:spPr>
            <a:xfrm>
              <a:off x="5519" y="2248"/>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6</a:t>
              </a:r>
              <a:endParaRPr lang="en-US" altLang="zh-CN" sz="2000" dirty="0">
                <a:latin typeface="Times New Roman" panose="02020603050405020304" charset="0"/>
                <a:ea typeface="宋体" panose="02010600030101010101" pitchFamily="2"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sz="2800" dirty="0">
                <a:latin typeface="黑体" panose="02010609060101010101" pitchFamily="2" charset="-122"/>
                <a:sym typeface="+mn-ea"/>
              </a:rPr>
              <a:t>线性结构应用：学生</a:t>
            </a:r>
            <a:r>
              <a:rPr lang="zh-CN" altLang="en-US" sz="2800" dirty="0">
                <a:latin typeface="黑体" panose="02010609060101010101" pitchFamily="2" charset="-122"/>
                <a:sym typeface="+mn-ea"/>
              </a:rPr>
              <a:t>名单</a:t>
            </a:r>
            <a:endParaRPr lang="zh-CN" altLang="en-US" sz="2800" dirty="0">
              <a:latin typeface="黑体" panose="02010609060101010101" pitchFamily="2" charset="-122"/>
              <a:sym typeface="+mn-ea"/>
            </a:endParaRPr>
          </a:p>
          <a:p>
            <a:pPr algn="l" eaLnBrk="1" hangingPunct="1">
              <a:buClrTx/>
              <a:buSzTx/>
              <a:buChar char="l"/>
            </a:pPr>
            <a:endParaRPr lang="zh-CN" altLang="en-US" dirty="0">
              <a:latin typeface="黑体" panose="02010609060101010101" pitchFamily="2" charset="-122"/>
            </a:endParaRPr>
          </a:p>
          <a:p>
            <a:pPr marL="0" indent="0" algn="l" eaLnBrk="1" hangingPunct="1">
              <a:buClrTx/>
              <a:buSzTx/>
              <a:buNone/>
            </a:pPr>
            <a:endParaRPr lang="en-US" altLang="zh-CN" sz="3200" dirty="0">
              <a:latin typeface="黑体" panose="02010609060101010101" pitchFamily="2" charset="-122"/>
              <a:ea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14340" name="Group 5"/>
          <p:cNvGrpSpPr/>
          <p:nvPr/>
        </p:nvGrpSpPr>
        <p:grpSpPr>
          <a:xfrm>
            <a:off x="4230370" y="5083810"/>
            <a:ext cx="4738688" cy="458788"/>
            <a:chOff x="2640" y="2207"/>
            <a:chExt cx="3129" cy="289"/>
          </a:xfrm>
        </p:grpSpPr>
        <p:sp>
          <p:nvSpPr>
            <p:cNvPr id="14341" name="Oval 6"/>
            <p:cNvSpPr/>
            <p:nvPr/>
          </p:nvSpPr>
          <p:spPr>
            <a:xfrm>
              <a:off x="2640" y="2227"/>
              <a:ext cx="288" cy="269"/>
            </a:xfrm>
            <a:prstGeom prst="ellipse">
              <a:avLst/>
            </a:prstGeom>
            <a:solidFill>
              <a:schemeClr val="accent1">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42" name="Oval 7"/>
            <p:cNvSpPr/>
            <p:nvPr/>
          </p:nvSpPr>
          <p:spPr>
            <a:xfrm>
              <a:off x="3214" y="2221"/>
              <a:ext cx="287" cy="269"/>
            </a:xfrm>
            <a:prstGeom prst="ellipse">
              <a:avLst/>
            </a:prstGeom>
            <a:solidFill>
              <a:schemeClr val="tx2">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43" name="Line 8"/>
            <p:cNvSpPr/>
            <p:nvPr/>
          </p:nvSpPr>
          <p:spPr>
            <a:xfrm>
              <a:off x="2930" y="2359"/>
              <a:ext cx="284" cy="0"/>
            </a:xfrm>
            <a:prstGeom prst="line">
              <a:avLst/>
            </a:prstGeom>
            <a:ln w="28575" cap="flat" cmpd="sng">
              <a:solidFill>
                <a:srgbClr val="0000CC"/>
              </a:solidFill>
              <a:prstDash val="solid"/>
              <a:round/>
              <a:headEnd type="none" w="med" len="med"/>
              <a:tailEnd type="none" w="med" len="med"/>
            </a:ln>
          </p:spPr>
        </p:sp>
        <p:sp>
          <p:nvSpPr>
            <p:cNvPr id="14344" name="Line 9"/>
            <p:cNvSpPr/>
            <p:nvPr/>
          </p:nvSpPr>
          <p:spPr>
            <a:xfrm>
              <a:off x="3501" y="2359"/>
              <a:ext cx="283" cy="0"/>
            </a:xfrm>
            <a:prstGeom prst="line">
              <a:avLst/>
            </a:prstGeom>
            <a:ln w="28575" cap="flat" cmpd="sng">
              <a:solidFill>
                <a:srgbClr val="0000CC"/>
              </a:solidFill>
              <a:prstDash val="solid"/>
              <a:round/>
              <a:headEnd type="none" w="med" len="med"/>
              <a:tailEnd type="none" w="med" len="med"/>
            </a:ln>
          </p:spPr>
        </p:sp>
        <p:sp>
          <p:nvSpPr>
            <p:cNvPr id="14345" name="Oval 10"/>
            <p:cNvSpPr/>
            <p:nvPr/>
          </p:nvSpPr>
          <p:spPr>
            <a:xfrm>
              <a:off x="3784" y="2221"/>
              <a:ext cx="288" cy="269"/>
            </a:xfrm>
            <a:prstGeom prst="ellipse">
              <a:avLst/>
            </a:prstGeom>
            <a:solidFill>
              <a:schemeClr val="tx2">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46" name="Line 11"/>
            <p:cNvSpPr/>
            <p:nvPr/>
          </p:nvSpPr>
          <p:spPr>
            <a:xfrm>
              <a:off x="4072" y="2359"/>
              <a:ext cx="282" cy="0"/>
            </a:xfrm>
            <a:prstGeom prst="line">
              <a:avLst/>
            </a:prstGeom>
            <a:ln w="28575" cap="flat" cmpd="sng">
              <a:solidFill>
                <a:srgbClr val="0000CC"/>
              </a:solidFill>
              <a:prstDash val="solid"/>
              <a:round/>
              <a:headEnd type="none" w="med" len="med"/>
              <a:tailEnd type="none" w="med" len="med"/>
            </a:ln>
          </p:spPr>
        </p:sp>
        <p:sp>
          <p:nvSpPr>
            <p:cNvPr id="14347" name="Oval 12"/>
            <p:cNvSpPr/>
            <p:nvPr/>
          </p:nvSpPr>
          <p:spPr>
            <a:xfrm>
              <a:off x="4344" y="2221"/>
              <a:ext cx="288" cy="269"/>
            </a:xfrm>
            <a:prstGeom prst="ellipse">
              <a:avLst/>
            </a:prstGeom>
            <a:solidFill>
              <a:schemeClr val="tx2">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48" name="Line 13"/>
            <p:cNvSpPr/>
            <p:nvPr/>
          </p:nvSpPr>
          <p:spPr>
            <a:xfrm>
              <a:off x="4632" y="2353"/>
              <a:ext cx="282" cy="0"/>
            </a:xfrm>
            <a:prstGeom prst="line">
              <a:avLst/>
            </a:prstGeom>
            <a:ln w="28575" cap="flat" cmpd="sng">
              <a:solidFill>
                <a:srgbClr val="0000CC"/>
              </a:solidFill>
              <a:prstDash val="solid"/>
              <a:round/>
              <a:headEnd type="none" w="med" len="med"/>
              <a:tailEnd type="none" w="med" len="med"/>
            </a:ln>
          </p:spPr>
        </p:sp>
        <p:sp>
          <p:nvSpPr>
            <p:cNvPr id="14349" name="Oval 14"/>
            <p:cNvSpPr/>
            <p:nvPr/>
          </p:nvSpPr>
          <p:spPr>
            <a:xfrm>
              <a:off x="4914" y="2208"/>
              <a:ext cx="288" cy="269"/>
            </a:xfrm>
            <a:prstGeom prst="ellipse">
              <a:avLst/>
            </a:prstGeom>
            <a:solidFill>
              <a:schemeClr val="accent1">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50" name="Text Box 15"/>
            <p:cNvSpPr txBox="1"/>
            <p:nvPr/>
          </p:nvSpPr>
          <p:spPr>
            <a:xfrm>
              <a:off x="2686" y="2259"/>
              <a:ext cx="205" cy="232"/>
            </a:xfrm>
            <a:prstGeom prst="rect">
              <a:avLst/>
            </a:prstGeom>
            <a:noFill/>
            <a:ln w="9525">
              <a:noFill/>
            </a:ln>
          </p:spPr>
          <p:txBody>
            <a:bodyPr wrap="none" anchor="t" anchorCtr="0">
              <a:spAutoFit/>
            </a:bodyPr>
            <a:p>
              <a:pPr algn="ctr">
                <a:lnSpc>
                  <a:spcPct val="90000"/>
                </a:lnSpc>
              </a:pPr>
              <a:r>
                <a:rPr lang="en-US" altLang="zh-CN" sz="2000" b="1" dirty="0">
                  <a:solidFill>
                    <a:srgbClr val="CC0000"/>
                  </a:solidFill>
                  <a:latin typeface="Times New Roman" panose="02020603050405020304" charset="0"/>
                  <a:ea typeface="宋体" panose="02010600030101010101" pitchFamily="2" charset="-122"/>
                </a:rPr>
                <a:t>1</a:t>
              </a:r>
              <a:endParaRPr lang="en-US" altLang="zh-CN" sz="2000" dirty="0">
                <a:latin typeface="Times New Roman" panose="02020603050405020304" charset="0"/>
                <a:ea typeface="宋体" panose="02010600030101010101" pitchFamily="2" charset="-122"/>
              </a:endParaRPr>
            </a:p>
          </p:txBody>
        </p:sp>
        <p:sp>
          <p:nvSpPr>
            <p:cNvPr id="14351" name="Text Box 16"/>
            <p:cNvSpPr txBox="1"/>
            <p:nvPr/>
          </p:nvSpPr>
          <p:spPr>
            <a:xfrm>
              <a:off x="3254" y="2253"/>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2</a:t>
              </a:r>
              <a:endParaRPr lang="en-US" altLang="zh-CN" sz="2000" dirty="0">
                <a:latin typeface="Times New Roman" panose="02020603050405020304" charset="0"/>
                <a:ea typeface="宋体" panose="02010600030101010101" pitchFamily="2" charset="-122"/>
              </a:endParaRPr>
            </a:p>
          </p:txBody>
        </p:sp>
        <p:sp>
          <p:nvSpPr>
            <p:cNvPr id="14352" name="Text Box 17"/>
            <p:cNvSpPr txBox="1"/>
            <p:nvPr/>
          </p:nvSpPr>
          <p:spPr>
            <a:xfrm>
              <a:off x="3827" y="2256"/>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3</a:t>
              </a:r>
              <a:endParaRPr lang="en-US" altLang="zh-CN" sz="2000" dirty="0">
                <a:latin typeface="Times New Roman" panose="02020603050405020304" charset="0"/>
                <a:ea typeface="宋体" panose="02010600030101010101" pitchFamily="2" charset="-122"/>
              </a:endParaRPr>
            </a:p>
          </p:txBody>
        </p:sp>
        <p:sp>
          <p:nvSpPr>
            <p:cNvPr id="14353" name="Text Box 18"/>
            <p:cNvSpPr txBox="1"/>
            <p:nvPr/>
          </p:nvSpPr>
          <p:spPr>
            <a:xfrm>
              <a:off x="4369" y="2259"/>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4</a:t>
              </a:r>
              <a:endParaRPr lang="en-US" altLang="zh-CN" sz="2000" dirty="0">
                <a:latin typeface="Times New Roman" panose="02020603050405020304" charset="0"/>
                <a:ea typeface="宋体" panose="02010600030101010101" pitchFamily="2" charset="-122"/>
              </a:endParaRPr>
            </a:p>
          </p:txBody>
        </p:sp>
        <p:sp>
          <p:nvSpPr>
            <p:cNvPr id="14354" name="Text Box 19"/>
            <p:cNvSpPr txBox="1"/>
            <p:nvPr/>
          </p:nvSpPr>
          <p:spPr>
            <a:xfrm>
              <a:off x="4952" y="2249"/>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5</a:t>
              </a:r>
              <a:endParaRPr lang="en-US" altLang="zh-CN" sz="2000" dirty="0">
                <a:latin typeface="Times New Roman" panose="02020603050405020304" charset="0"/>
                <a:ea typeface="宋体" panose="02010600030101010101" pitchFamily="2" charset="-122"/>
              </a:endParaRPr>
            </a:p>
          </p:txBody>
        </p:sp>
        <p:sp>
          <p:nvSpPr>
            <p:cNvPr id="14355" name="Line 20"/>
            <p:cNvSpPr/>
            <p:nvPr/>
          </p:nvSpPr>
          <p:spPr>
            <a:xfrm>
              <a:off x="5199" y="2352"/>
              <a:ext cx="282" cy="0"/>
            </a:xfrm>
            <a:prstGeom prst="line">
              <a:avLst/>
            </a:prstGeom>
            <a:ln w="28575" cap="flat" cmpd="sng">
              <a:solidFill>
                <a:srgbClr val="0000CC"/>
              </a:solidFill>
              <a:prstDash val="solid"/>
              <a:round/>
              <a:headEnd type="none" w="med" len="med"/>
              <a:tailEnd type="none" w="med" len="med"/>
            </a:ln>
          </p:spPr>
        </p:sp>
        <p:sp>
          <p:nvSpPr>
            <p:cNvPr id="14356" name="Oval 21"/>
            <p:cNvSpPr/>
            <p:nvPr/>
          </p:nvSpPr>
          <p:spPr>
            <a:xfrm>
              <a:off x="5481" y="2207"/>
              <a:ext cx="288" cy="269"/>
            </a:xfrm>
            <a:prstGeom prst="ellipse">
              <a:avLst/>
            </a:prstGeom>
            <a:solidFill>
              <a:schemeClr val="accent1">
                <a:lumMod val="20000"/>
                <a:lumOff val="80000"/>
              </a:schemeClr>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4357" name="Text Box 22"/>
            <p:cNvSpPr txBox="1"/>
            <p:nvPr/>
          </p:nvSpPr>
          <p:spPr>
            <a:xfrm>
              <a:off x="5519" y="2248"/>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6</a:t>
              </a:r>
              <a:endParaRPr lang="en-US" altLang="zh-CN" sz="2000" dirty="0">
                <a:latin typeface="Times New Roman" panose="02020603050405020304" charset="0"/>
                <a:ea typeface="宋体" panose="02010600030101010101" pitchFamily="2" charset="-122"/>
              </a:endParaRPr>
            </a:p>
          </p:txBody>
        </p:sp>
      </p:grpSp>
      <p:graphicFrame>
        <p:nvGraphicFramePr>
          <p:cNvPr id="618557" name="Group 61"/>
          <p:cNvGraphicFramePr>
            <a:graphicFrameLocks noGrp="1"/>
          </p:cNvGraphicFramePr>
          <p:nvPr>
            <p:custDataLst>
              <p:tags r:id="rId1"/>
            </p:custDataLst>
          </p:nvPr>
        </p:nvGraphicFramePr>
        <p:xfrm>
          <a:off x="1677670" y="2366963"/>
          <a:ext cx="7840345" cy="2305685"/>
        </p:xfrm>
        <a:graphic>
          <a:graphicData uri="http://schemas.openxmlformats.org/drawingml/2006/table">
            <a:tbl>
              <a:tblPr/>
              <a:tblGrid>
                <a:gridCol w="1960880"/>
                <a:gridCol w="1959610"/>
                <a:gridCol w="1958975"/>
                <a:gridCol w="1960880"/>
              </a:tblGrid>
              <a:tr h="3797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Times New Roman" panose="02020603050405020304" charset="0"/>
                          <a:ea typeface="宋体" panose="02010600030101010101" pitchFamily="2" charset="-122"/>
                        </a:rPr>
                        <a:t>姓名</a:t>
                      </a:r>
                      <a:endParaRPr kumimoji="0"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学号</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学院</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专业</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79413">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刘泰源</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2006044060</a:t>
                      </a:r>
                      <a:endPar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计算机与软件学院</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软件工程</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810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温国乾</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2006131006</a:t>
                      </a:r>
                      <a:endPar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计算机与软件学院</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软件工程</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79413">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强健</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2006131043</a:t>
                      </a:r>
                      <a:endPar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计算机与软件学院</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软件工程</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79413">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杨海波</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2006131047</a:t>
                      </a:r>
                      <a:endPar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计算机与软件学院</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软件工程</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064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李耀东</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2006131051</a:t>
                      </a:r>
                      <a:endPar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计算机与软件学院</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Times New Roman" panose="02020603050405020304" charset="0"/>
                          <a:ea typeface="宋体" panose="02010600030101010101" pitchFamily="2" charset="-122"/>
                        </a:rPr>
                        <a:t>软件工程</a:t>
                      </a:r>
                      <a:endParaRPr kumimoji="0"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1" name="椭圆 10"/>
          <p:cNvSpPr/>
          <p:nvPr/>
        </p:nvSpPr>
        <p:spPr>
          <a:xfrm>
            <a:off x="1724025" y="2700655"/>
            <a:ext cx="7833995" cy="365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sz="2800" dirty="0">
                <a:latin typeface="黑体" panose="02010609060101010101" pitchFamily="2" charset="-122"/>
                <a:sym typeface="+mn-ea"/>
              </a:rPr>
              <a:t>树</a:t>
            </a:r>
            <a:r>
              <a:rPr lang="zh-CN" altLang="en-US" sz="2800" dirty="0">
                <a:latin typeface="黑体" panose="02010609060101010101" pitchFamily="2" charset="-122"/>
                <a:sym typeface="+mn-ea"/>
              </a:rPr>
              <a:t>形结构</a:t>
            </a:r>
            <a:r>
              <a:rPr lang="zh-CN" altLang="en-US" sz="2800" dirty="0">
                <a:latin typeface="黑体" panose="02010609060101010101" pitchFamily="2" charset="-122"/>
                <a:sym typeface="+mn-ea"/>
              </a:rPr>
              <a:t>举例</a:t>
            </a:r>
            <a:endParaRPr lang="zh-CN" altLang="en-US" sz="2800" dirty="0">
              <a:latin typeface="黑体" panose="02010609060101010101" pitchFamily="2" charset="-122"/>
              <a:sym typeface="+mn-ea"/>
            </a:endParaRPr>
          </a:p>
          <a:p>
            <a:pPr algn="l" eaLnBrk="1" hangingPunct="1">
              <a:buClrTx/>
              <a:buSzTx/>
              <a:buChar char="l"/>
            </a:pPr>
            <a:endParaRPr lang="zh-CN" altLang="en-US" dirty="0">
              <a:latin typeface="黑体" panose="02010609060101010101" pitchFamily="2" charset="-122"/>
            </a:endParaRPr>
          </a:p>
          <a:p>
            <a:pPr marL="609600" indent="-609600" eaLnBrk="1" hangingPunct="1">
              <a:buClr>
                <a:schemeClr val="accent1"/>
              </a:buClr>
              <a:buSzTx/>
              <a:buFont typeface="Wingdings" panose="05000000000000000000" pitchFamily="2" charset="2"/>
              <a:buNone/>
            </a:pPr>
            <a:r>
              <a:rPr lang="en-US" altLang="zh-CN" sz="3200" dirty="0">
                <a:latin typeface="黑体" panose="02010609060101010101" pitchFamily="2" charset="-122"/>
                <a:ea typeface="黑体" panose="02010609060101010101" pitchFamily="2" charset="-122"/>
                <a:sym typeface="+mn-ea"/>
              </a:rPr>
              <a:t>T = {K, R}</a:t>
            </a:r>
            <a:endParaRPr lang="en-US" altLang="zh-CN" sz="3200" dirty="0">
              <a:latin typeface="黑体" panose="02010609060101010101" pitchFamily="2" charset="-122"/>
              <a:ea typeface="黑体" panose="02010609060101010101" pitchFamily="2" charset="-122"/>
            </a:endParaRPr>
          </a:p>
          <a:p>
            <a:pPr marL="609600" indent="-609600" eaLnBrk="1" hangingPunct="1">
              <a:spcBef>
                <a:spcPct val="50000"/>
              </a:spcBef>
              <a:buClr>
                <a:schemeClr val="accent1"/>
              </a:buClr>
              <a:buSzTx/>
              <a:buFont typeface="Wingdings" panose="05000000000000000000" pitchFamily="2" charset="2"/>
              <a:buNone/>
            </a:pPr>
            <a:r>
              <a:rPr lang="en-US" altLang="zh-CN" sz="3200" dirty="0">
                <a:latin typeface="黑体" panose="02010609060101010101" pitchFamily="2" charset="-122"/>
                <a:ea typeface="黑体" panose="02010609060101010101" pitchFamily="2" charset="-122"/>
                <a:sym typeface="+mn-ea"/>
              </a:rPr>
              <a:t>K = {1, 2, 3, 4, 5, 6}</a:t>
            </a:r>
            <a:endParaRPr lang="en-US" altLang="zh-CN" sz="3200" dirty="0">
              <a:latin typeface="黑体" panose="02010609060101010101" pitchFamily="2" charset="-122"/>
              <a:ea typeface="黑体" panose="02010609060101010101" pitchFamily="2" charset="-122"/>
            </a:endParaRPr>
          </a:p>
          <a:p>
            <a:pPr marL="609600" indent="-609600" eaLnBrk="1" hangingPunct="1">
              <a:spcBef>
                <a:spcPct val="50000"/>
              </a:spcBef>
              <a:buClr>
                <a:schemeClr val="accent1"/>
              </a:buClr>
              <a:buSzTx/>
              <a:buFont typeface="Wingdings" panose="05000000000000000000" pitchFamily="2" charset="2"/>
              <a:buNone/>
            </a:pPr>
            <a:r>
              <a:rPr lang="en-US" altLang="zh-CN" sz="3200" dirty="0">
                <a:latin typeface="黑体" panose="02010609060101010101" pitchFamily="2" charset="-122"/>
                <a:ea typeface="黑体" panose="02010609060101010101" pitchFamily="2" charset="-122"/>
                <a:sym typeface="+mn-ea"/>
              </a:rPr>
              <a:t>R = {&lt;1,2&gt;, &lt;1,3&gt;, &lt;2,4&gt;, &lt;2,5&gt;, &lt;3,6&gt;}</a:t>
            </a:r>
            <a:endParaRPr lang="en-US" altLang="zh-CN" sz="3200" dirty="0">
              <a:latin typeface="黑体" panose="02010609060101010101" pitchFamily="2" charset="-122"/>
              <a:ea typeface="黑体" panose="02010609060101010101" pitchFamily="2" charset="-122"/>
            </a:endParaRPr>
          </a:p>
          <a:p>
            <a:pPr marL="0" indent="0" algn="l" eaLnBrk="1" hangingPunct="1">
              <a:buClrTx/>
              <a:buSzTx/>
              <a:buNone/>
            </a:pPr>
            <a:endParaRPr lang="en-US" altLang="zh-CN" sz="3200" dirty="0">
              <a:latin typeface="黑体" panose="02010609060101010101" pitchFamily="2" charset="-122"/>
              <a:ea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15364" name="Group 22"/>
          <p:cNvGrpSpPr/>
          <p:nvPr/>
        </p:nvGrpSpPr>
        <p:grpSpPr>
          <a:xfrm>
            <a:off x="8400415" y="1412558"/>
            <a:ext cx="2538413" cy="1817687"/>
            <a:chOff x="2097" y="2832"/>
            <a:chExt cx="1503" cy="1145"/>
          </a:xfrm>
        </p:grpSpPr>
        <p:sp>
          <p:nvSpPr>
            <p:cNvPr id="15365" name="Line 23"/>
            <p:cNvSpPr/>
            <p:nvPr/>
          </p:nvSpPr>
          <p:spPr>
            <a:xfrm>
              <a:off x="3042" y="3022"/>
              <a:ext cx="386" cy="287"/>
            </a:xfrm>
            <a:prstGeom prst="line">
              <a:avLst/>
            </a:prstGeom>
            <a:ln w="28575" cap="flat" cmpd="sng">
              <a:solidFill>
                <a:srgbClr val="FF0000"/>
              </a:solidFill>
              <a:prstDash val="solid"/>
              <a:round/>
              <a:headEnd type="none" w="med" len="med"/>
              <a:tailEnd type="none" w="med" len="med"/>
            </a:ln>
          </p:spPr>
        </p:sp>
        <p:sp>
          <p:nvSpPr>
            <p:cNvPr id="15366" name="Line 24"/>
            <p:cNvSpPr/>
            <p:nvPr/>
          </p:nvSpPr>
          <p:spPr>
            <a:xfrm flipH="1">
              <a:off x="2483" y="3022"/>
              <a:ext cx="430" cy="335"/>
            </a:xfrm>
            <a:prstGeom prst="line">
              <a:avLst/>
            </a:prstGeom>
            <a:ln w="28575" cap="flat" cmpd="sng">
              <a:solidFill>
                <a:srgbClr val="FF0000"/>
              </a:solidFill>
              <a:prstDash val="solid"/>
              <a:round/>
              <a:headEnd type="none" w="med" len="med"/>
              <a:tailEnd type="none" w="med" len="med"/>
            </a:ln>
          </p:spPr>
        </p:sp>
        <p:sp>
          <p:nvSpPr>
            <p:cNvPr id="15367" name="Line 25"/>
            <p:cNvSpPr/>
            <p:nvPr/>
          </p:nvSpPr>
          <p:spPr>
            <a:xfrm>
              <a:off x="2483" y="3404"/>
              <a:ext cx="215" cy="383"/>
            </a:xfrm>
            <a:prstGeom prst="line">
              <a:avLst/>
            </a:prstGeom>
            <a:ln w="28575" cap="flat" cmpd="sng">
              <a:solidFill>
                <a:srgbClr val="FF0000"/>
              </a:solidFill>
              <a:prstDash val="solid"/>
              <a:round/>
              <a:headEnd type="none" w="med" len="med"/>
              <a:tailEnd type="none" w="med" len="med"/>
            </a:ln>
          </p:spPr>
        </p:sp>
        <p:sp>
          <p:nvSpPr>
            <p:cNvPr id="15368" name="Line 26"/>
            <p:cNvSpPr/>
            <p:nvPr/>
          </p:nvSpPr>
          <p:spPr>
            <a:xfrm flipH="1">
              <a:off x="3256" y="3404"/>
              <a:ext cx="215" cy="383"/>
            </a:xfrm>
            <a:prstGeom prst="line">
              <a:avLst/>
            </a:prstGeom>
            <a:ln w="28575" cap="flat" cmpd="sng">
              <a:solidFill>
                <a:srgbClr val="FF0000"/>
              </a:solidFill>
              <a:prstDash val="solid"/>
              <a:round/>
              <a:headEnd type="none" w="med" len="med"/>
              <a:tailEnd type="none" w="med" len="med"/>
            </a:ln>
          </p:spPr>
        </p:sp>
        <p:sp>
          <p:nvSpPr>
            <p:cNvPr id="15369" name="Line 27"/>
            <p:cNvSpPr/>
            <p:nvPr/>
          </p:nvSpPr>
          <p:spPr>
            <a:xfrm flipH="1">
              <a:off x="2226" y="3404"/>
              <a:ext cx="214" cy="383"/>
            </a:xfrm>
            <a:prstGeom prst="line">
              <a:avLst/>
            </a:prstGeom>
            <a:ln w="28575" cap="flat" cmpd="sng">
              <a:solidFill>
                <a:srgbClr val="FF0000"/>
              </a:solidFill>
              <a:prstDash val="solid"/>
              <a:round/>
              <a:headEnd type="none" w="med" len="med"/>
              <a:tailEnd type="none" w="med" len="med"/>
            </a:ln>
          </p:spPr>
        </p:sp>
        <p:sp>
          <p:nvSpPr>
            <p:cNvPr id="15370" name="Oval 28"/>
            <p:cNvSpPr/>
            <p:nvPr/>
          </p:nvSpPr>
          <p:spPr>
            <a:xfrm>
              <a:off x="2355" y="3261"/>
              <a:ext cx="214"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5371" name="Oval 29"/>
            <p:cNvSpPr/>
            <p:nvPr/>
          </p:nvSpPr>
          <p:spPr>
            <a:xfrm>
              <a:off x="2097" y="3738"/>
              <a:ext cx="215"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5372" name="Oval 30"/>
            <p:cNvSpPr/>
            <p:nvPr/>
          </p:nvSpPr>
          <p:spPr>
            <a:xfrm>
              <a:off x="2612" y="3738"/>
              <a:ext cx="215"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5373" name="Oval 31"/>
            <p:cNvSpPr/>
            <p:nvPr/>
          </p:nvSpPr>
          <p:spPr>
            <a:xfrm>
              <a:off x="2870" y="2832"/>
              <a:ext cx="215"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5374" name="Oval 32"/>
            <p:cNvSpPr/>
            <p:nvPr/>
          </p:nvSpPr>
          <p:spPr>
            <a:xfrm>
              <a:off x="3385" y="3261"/>
              <a:ext cx="215"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5375" name="Oval 33"/>
            <p:cNvSpPr/>
            <p:nvPr/>
          </p:nvSpPr>
          <p:spPr>
            <a:xfrm>
              <a:off x="3128" y="3738"/>
              <a:ext cx="214"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5376" name="Text Box 34"/>
            <p:cNvSpPr txBox="1"/>
            <p:nvPr/>
          </p:nvSpPr>
          <p:spPr>
            <a:xfrm>
              <a:off x="2111" y="3759"/>
              <a:ext cx="258" cy="194"/>
            </a:xfrm>
            <a:prstGeom prst="rect">
              <a:avLst/>
            </a:prstGeom>
            <a:noFill/>
            <a:ln w="9525">
              <a:noFill/>
            </a:ln>
          </p:spPr>
          <p:txBody>
            <a:bodyPr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4</a:t>
              </a:r>
              <a:endParaRPr lang="en-US" altLang="zh-CN" sz="2000" dirty="0">
                <a:latin typeface="Times New Roman" panose="02020603050405020304" charset="0"/>
                <a:ea typeface="宋体" panose="02010600030101010101" pitchFamily="2" charset="-122"/>
              </a:endParaRPr>
            </a:p>
          </p:txBody>
        </p:sp>
        <p:sp>
          <p:nvSpPr>
            <p:cNvPr id="15377" name="Text Box 35"/>
            <p:cNvSpPr txBox="1"/>
            <p:nvPr/>
          </p:nvSpPr>
          <p:spPr>
            <a:xfrm>
              <a:off x="2636" y="3766"/>
              <a:ext cx="192" cy="194"/>
            </a:xfrm>
            <a:prstGeom prst="rect">
              <a:avLst/>
            </a:prstGeom>
            <a:noFill/>
            <a:ln w="9525">
              <a:noFill/>
            </a:ln>
          </p:spPr>
          <p:txBody>
            <a:bodyPr wrap="none"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5</a:t>
              </a:r>
              <a:endParaRPr lang="en-US" altLang="zh-CN" sz="2000" b="1" dirty="0">
                <a:solidFill>
                  <a:schemeClr val="bg2"/>
                </a:solidFill>
                <a:latin typeface="Arial" panose="020B0604020202020204" pitchFamily="34" charset="0"/>
                <a:ea typeface="宋体" panose="02010600030101010101" pitchFamily="2" charset="-122"/>
              </a:endParaRPr>
            </a:p>
          </p:txBody>
        </p:sp>
        <p:sp>
          <p:nvSpPr>
            <p:cNvPr id="15378" name="Text Box 36"/>
            <p:cNvSpPr txBox="1"/>
            <p:nvPr/>
          </p:nvSpPr>
          <p:spPr>
            <a:xfrm>
              <a:off x="3145" y="3762"/>
              <a:ext cx="199" cy="194"/>
            </a:xfrm>
            <a:prstGeom prst="rect">
              <a:avLst/>
            </a:prstGeom>
            <a:noFill/>
            <a:ln w="9525">
              <a:noFill/>
            </a:ln>
          </p:spPr>
          <p:txBody>
            <a:bodyPr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6</a:t>
              </a:r>
              <a:endParaRPr lang="en-US" altLang="zh-CN" sz="2000" b="1" dirty="0">
                <a:solidFill>
                  <a:schemeClr val="bg2"/>
                </a:solidFill>
                <a:latin typeface="Arial" panose="020B0604020202020204" pitchFamily="34" charset="0"/>
                <a:ea typeface="宋体" panose="02010600030101010101" pitchFamily="2" charset="-122"/>
              </a:endParaRPr>
            </a:p>
          </p:txBody>
        </p:sp>
        <p:sp>
          <p:nvSpPr>
            <p:cNvPr id="15379" name="Text Box 37"/>
            <p:cNvSpPr txBox="1"/>
            <p:nvPr/>
          </p:nvSpPr>
          <p:spPr>
            <a:xfrm>
              <a:off x="2367" y="3278"/>
              <a:ext cx="192" cy="194"/>
            </a:xfrm>
            <a:prstGeom prst="rect">
              <a:avLst/>
            </a:prstGeom>
            <a:noFill/>
            <a:ln w="9525">
              <a:noFill/>
            </a:ln>
          </p:spPr>
          <p:txBody>
            <a:bodyPr wrap="none"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2</a:t>
              </a:r>
              <a:endParaRPr lang="en-US" altLang="zh-CN" sz="2000" dirty="0">
                <a:latin typeface="Times New Roman" panose="02020603050405020304" charset="0"/>
                <a:ea typeface="宋体" panose="02010600030101010101" pitchFamily="2" charset="-122"/>
              </a:endParaRPr>
            </a:p>
          </p:txBody>
        </p:sp>
        <p:sp>
          <p:nvSpPr>
            <p:cNvPr id="15380" name="Text Box 38"/>
            <p:cNvSpPr txBox="1"/>
            <p:nvPr/>
          </p:nvSpPr>
          <p:spPr>
            <a:xfrm>
              <a:off x="3395" y="3283"/>
              <a:ext cx="192" cy="194"/>
            </a:xfrm>
            <a:prstGeom prst="rect">
              <a:avLst/>
            </a:prstGeom>
            <a:noFill/>
            <a:ln w="9525">
              <a:noFill/>
            </a:ln>
          </p:spPr>
          <p:txBody>
            <a:bodyPr wrap="none"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3</a:t>
              </a:r>
              <a:endParaRPr lang="en-US" altLang="zh-CN" sz="2000" dirty="0">
                <a:latin typeface="Times New Roman" panose="02020603050405020304" charset="0"/>
                <a:ea typeface="宋体" panose="02010600030101010101" pitchFamily="2" charset="-122"/>
              </a:endParaRPr>
            </a:p>
          </p:txBody>
        </p:sp>
        <p:sp>
          <p:nvSpPr>
            <p:cNvPr id="15381" name="Text Box 39"/>
            <p:cNvSpPr txBox="1"/>
            <p:nvPr/>
          </p:nvSpPr>
          <p:spPr>
            <a:xfrm>
              <a:off x="2891" y="2850"/>
              <a:ext cx="192" cy="194"/>
            </a:xfrm>
            <a:prstGeom prst="rect">
              <a:avLst/>
            </a:prstGeom>
            <a:noFill/>
            <a:ln w="9525">
              <a:noFill/>
            </a:ln>
          </p:spPr>
          <p:txBody>
            <a:bodyPr wrap="none"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1</a:t>
              </a:r>
              <a:endParaRPr lang="en-US" altLang="zh-CN" sz="2000" dirty="0">
                <a:latin typeface="Times New Roman" panose="02020603050405020304" charset="0"/>
                <a:ea typeface="宋体" panose="02010600030101010101" pitchFamily="2"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sz="2800" dirty="0">
                <a:latin typeface="黑体" panose="02010609060101010101" pitchFamily="2" charset="-122"/>
                <a:sym typeface="+mn-ea"/>
              </a:rPr>
              <a:t>树形结构应用：</a:t>
            </a:r>
            <a:r>
              <a:rPr lang="en-US" altLang="zh-CN" dirty="0">
                <a:latin typeface="宋体" panose="02010600030101010101" pitchFamily="2" charset="-122"/>
                <a:sym typeface="+mn-ea"/>
              </a:rPr>
              <a:t>UNIX</a:t>
            </a:r>
            <a:r>
              <a:rPr lang="zh-CN" altLang="en-US" dirty="0">
                <a:latin typeface="宋体" panose="02010600030101010101" pitchFamily="2" charset="-122"/>
                <a:sym typeface="+mn-ea"/>
              </a:rPr>
              <a:t>文件系统结构图</a:t>
            </a:r>
            <a:endParaRPr lang="zh-CN" altLang="en-US" dirty="0">
              <a:latin typeface="黑体" panose="02010609060101010101" pitchFamily="2" charset="-122"/>
            </a:endParaRPr>
          </a:p>
          <a:p>
            <a:pPr marL="0" indent="0" algn="l" eaLnBrk="1" hangingPunct="1">
              <a:buClrTx/>
              <a:buSzTx/>
              <a:buNone/>
            </a:pPr>
            <a:endParaRPr lang="en-US" altLang="zh-CN" sz="3200" dirty="0">
              <a:latin typeface="黑体" panose="02010609060101010101" pitchFamily="2" charset="-122"/>
              <a:ea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18436" name="Group 42"/>
          <p:cNvGrpSpPr/>
          <p:nvPr/>
        </p:nvGrpSpPr>
        <p:grpSpPr>
          <a:xfrm>
            <a:off x="1919605" y="2420620"/>
            <a:ext cx="7940675" cy="2505957"/>
            <a:chOff x="384" y="2295"/>
            <a:chExt cx="5002" cy="1853"/>
          </a:xfrm>
        </p:grpSpPr>
        <p:sp>
          <p:nvSpPr>
            <p:cNvPr id="18437" name="Line 43"/>
            <p:cNvSpPr/>
            <p:nvPr/>
          </p:nvSpPr>
          <p:spPr>
            <a:xfrm>
              <a:off x="5098" y="3290"/>
              <a:ext cx="288" cy="468"/>
            </a:xfrm>
            <a:prstGeom prst="line">
              <a:avLst/>
            </a:prstGeom>
            <a:ln w="28575" cap="flat" cmpd="sng">
              <a:solidFill>
                <a:srgbClr val="FF0000"/>
              </a:solidFill>
              <a:prstDash val="solid"/>
              <a:round/>
              <a:headEnd type="none" w="med" len="med"/>
              <a:tailEnd type="none" w="med" len="med"/>
            </a:ln>
          </p:spPr>
        </p:sp>
        <p:sp>
          <p:nvSpPr>
            <p:cNvPr id="18438" name="Line 44"/>
            <p:cNvSpPr/>
            <p:nvPr/>
          </p:nvSpPr>
          <p:spPr>
            <a:xfrm>
              <a:off x="4994" y="3298"/>
              <a:ext cx="168" cy="467"/>
            </a:xfrm>
            <a:prstGeom prst="line">
              <a:avLst/>
            </a:prstGeom>
            <a:ln w="28575" cap="flat" cmpd="sng">
              <a:solidFill>
                <a:srgbClr val="FF0000"/>
              </a:solidFill>
              <a:prstDash val="solid"/>
              <a:round/>
              <a:headEnd type="none" w="med" len="med"/>
              <a:tailEnd type="none" w="med" len="med"/>
            </a:ln>
          </p:spPr>
        </p:sp>
        <p:sp>
          <p:nvSpPr>
            <p:cNvPr id="18439" name="Line 45"/>
            <p:cNvSpPr/>
            <p:nvPr/>
          </p:nvSpPr>
          <p:spPr>
            <a:xfrm>
              <a:off x="4882" y="3305"/>
              <a:ext cx="80" cy="475"/>
            </a:xfrm>
            <a:prstGeom prst="line">
              <a:avLst/>
            </a:prstGeom>
            <a:ln w="28575" cap="flat" cmpd="sng">
              <a:solidFill>
                <a:srgbClr val="FF0000"/>
              </a:solidFill>
              <a:prstDash val="solid"/>
              <a:round/>
              <a:headEnd type="none" w="med" len="med"/>
              <a:tailEnd type="none" w="med" len="med"/>
            </a:ln>
          </p:spPr>
        </p:sp>
        <p:sp>
          <p:nvSpPr>
            <p:cNvPr id="18440" name="Line 46"/>
            <p:cNvSpPr/>
            <p:nvPr/>
          </p:nvSpPr>
          <p:spPr>
            <a:xfrm flipH="1">
              <a:off x="4578" y="3282"/>
              <a:ext cx="136" cy="491"/>
            </a:xfrm>
            <a:prstGeom prst="line">
              <a:avLst/>
            </a:prstGeom>
            <a:ln w="28575" cap="flat" cmpd="sng">
              <a:solidFill>
                <a:srgbClr val="FF0000"/>
              </a:solidFill>
              <a:prstDash val="solid"/>
              <a:round/>
              <a:headEnd type="none" w="med" len="med"/>
              <a:tailEnd type="none" w="med" len="med"/>
            </a:ln>
          </p:spPr>
        </p:sp>
        <p:sp>
          <p:nvSpPr>
            <p:cNvPr id="18441" name="Line 47"/>
            <p:cNvSpPr/>
            <p:nvPr/>
          </p:nvSpPr>
          <p:spPr>
            <a:xfrm flipH="1">
              <a:off x="4738" y="3282"/>
              <a:ext cx="72" cy="491"/>
            </a:xfrm>
            <a:prstGeom prst="line">
              <a:avLst/>
            </a:prstGeom>
            <a:ln w="28575" cap="flat" cmpd="sng">
              <a:solidFill>
                <a:srgbClr val="FF0000"/>
              </a:solidFill>
              <a:prstDash val="solid"/>
              <a:round/>
              <a:headEnd type="none" w="med" len="med"/>
              <a:tailEnd type="none" w="med" len="med"/>
            </a:ln>
          </p:spPr>
        </p:sp>
        <p:sp>
          <p:nvSpPr>
            <p:cNvPr id="18442" name="Line 48"/>
            <p:cNvSpPr/>
            <p:nvPr/>
          </p:nvSpPr>
          <p:spPr>
            <a:xfrm>
              <a:off x="3898" y="3282"/>
              <a:ext cx="288" cy="536"/>
            </a:xfrm>
            <a:prstGeom prst="line">
              <a:avLst/>
            </a:prstGeom>
            <a:ln w="28575" cap="flat" cmpd="sng">
              <a:solidFill>
                <a:srgbClr val="FF0000"/>
              </a:solidFill>
              <a:prstDash val="solid"/>
              <a:round/>
              <a:headEnd type="none" w="med" len="med"/>
              <a:tailEnd type="none" w="med" len="med"/>
            </a:ln>
          </p:spPr>
        </p:sp>
        <p:sp>
          <p:nvSpPr>
            <p:cNvPr id="18443" name="Line 49"/>
            <p:cNvSpPr/>
            <p:nvPr/>
          </p:nvSpPr>
          <p:spPr>
            <a:xfrm flipH="1">
              <a:off x="3242" y="3267"/>
              <a:ext cx="376" cy="558"/>
            </a:xfrm>
            <a:prstGeom prst="line">
              <a:avLst/>
            </a:prstGeom>
            <a:ln w="28575" cap="flat" cmpd="sng">
              <a:solidFill>
                <a:srgbClr val="FF0000"/>
              </a:solidFill>
              <a:prstDash val="solid"/>
              <a:round/>
              <a:headEnd type="none" w="med" len="med"/>
              <a:tailEnd type="none" w="med" len="med"/>
            </a:ln>
          </p:spPr>
        </p:sp>
        <p:sp>
          <p:nvSpPr>
            <p:cNvPr id="18444" name="Line 50"/>
            <p:cNvSpPr/>
            <p:nvPr/>
          </p:nvSpPr>
          <p:spPr>
            <a:xfrm flipH="1">
              <a:off x="3722" y="3282"/>
              <a:ext cx="16" cy="536"/>
            </a:xfrm>
            <a:prstGeom prst="line">
              <a:avLst/>
            </a:prstGeom>
            <a:ln w="28575" cap="flat" cmpd="sng">
              <a:solidFill>
                <a:srgbClr val="FF0000"/>
              </a:solidFill>
              <a:prstDash val="solid"/>
              <a:round/>
              <a:headEnd type="none" w="med" len="med"/>
              <a:tailEnd type="none" w="med" len="med"/>
            </a:ln>
          </p:spPr>
        </p:sp>
        <p:sp>
          <p:nvSpPr>
            <p:cNvPr id="18445" name="Line 51"/>
            <p:cNvSpPr/>
            <p:nvPr/>
          </p:nvSpPr>
          <p:spPr>
            <a:xfrm>
              <a:off x="2522" y="3290"/>
              <a:ext cx="136" cy="490"/>
            </a:xfrm>
            <a:prstGeom prst="line">
              <a:avLst/>
            </a:prstGeom>
            <a:ln w="28575" cap="flat" cmpd="sng">
              <a:solidFill>
                <a:srgbClr val="FF0000"/>
              </a:solidFill>
              <a:prstDash val="solid"/>
              <a:round/>
              <a:headEnd type="none" w="med" len="med"/>
              <a:tailEnd type="none" w="med" len="med"/>
            </a:ln>
          </p:spPr>
        </p:sp>
        <p:sp>
          <p:nvSpPr>
            <p:cNvPr id="18446" name="Line 52"/>
            <p:cNvSpPr/>
            <p:nvPr/>
          </p:nvSpPr>
          <p:spPr>
            <a:xfrm>
              <a:off x="2386" y="3290"/>
              <a:ext cx="64" cy="498"/>
            </a:xfrm>
            <a:prstGeom prst="line">
              <a:avLst/>
            </a:prstGeom>
            <a:ln w="28575" cap="flat" cmpd="sng">
              <a:solidFill>
                <a:srgbClr val="FF0000"/>
              </a:solidFill>
              <a:prstDash val="solid"/>
              <a:round/>
              <a:headEnd type="none" w="med" len="med"/>
              <a:tailEnd type="none" w="med" len="med"/>
            </a:ln>
          </p:spPr>
        </p:sp>
        <p:sp>
          <p:nvSpPr>
            <p:cNvPr id="18447" name="Line 53"/>
            <p:cNvSpPr/>
            <p:nvPr/>
          </p:nvSpPr>
          <p:spPr>
            <a:xfrm flipH="1">
              <a:off x="2242" y="3275"/>
              <a:ext cx="48" cy="520"/>
            </a:xfrm>
            <a:prstGeom prst="line">
              <a:avLst/>
            </a:prstGeom>
            <a:ln w="28575" cap="flat" cmpd="sng">
              <a:solidFill>
                <a:srgbClr val="FF0000"/>
              </a:solidFill>
              <a:prstDash val="solid"/>
              <a:round/>
              <a:headEnd type="none" w="med" len="med"/>
              <a:tailEnd type="none" w="med" len="med"/>
            </a:ln>
          </p:spPr>
        </p:sp>
        <p:sp>
          <p:nvSpPr>
            <p:cNvPr id="18448" name="Line 54"/>
            <p:cNvSpPr/>
            <p:nvPr/>
          </p:nvSpPr>
          <p:spPr>
            <a:xfrm flipH="1">
              <a:off x="2066" y="3282"/>
              <a:ext cx="136" cy="506"/>
            </a:xfrm>
            <a:prstGeom prst="line">
              <a:avLst/>
            </a:prstGeom>
            <a:ln w="28575" cap="flat" cmpd="sng">
              <a:solidFill>
                <a:srgbClr val="FF0000"/>
              </a:solidFill>
              <a:prstDash val="solid"/>
              <a:round/>
              <a:headEnd type="none" w="med" len="med"/>
              <a:tailEnd type="none" w="med" len="med"/>
            </a:ln>
          </p:spPr>
        </p:sp>
        <p:sp>
          <p:nvSpPr>
            <p:cNvPr id="18449" name="Line 55"/>
            <p:cNvSpPr/>
            <p:nvPr/>
          </p:nvSpPr>
          <p:spPr>
            <a:xfrm>
              <a:off x="1410" y="3282"/>
              <a:ext cx="504" cy="476"/>
            </a:xfrm>
            <a:prstGeom prst="line">
              <a:avLst/>
            </a:prstGeom>
            <a:ln w="28575" cap="flat" cmpd="sng">
              <a:solidFill>
                <a:srgbClr val="FF0000"/>
              </a:solidFill>
              <a:prstDash val="solid"/>
              <a:round/>
              <a:headEnd type="none" w="med" len="med"/>
              <a:tailEnd type="none" w="med" len="med"/>
            </a:ln>
          </p:spPr>
        </p:sp>
        <p:sp>
          <p:nvSpPr>
            <p:cNvPr id="18450" name="Line 56"/>
            <p:cNvSpPr/>
            <p:nvPr/>
          </p:nvSpPr>
          <p:spPr>
            <a:xfrm>
              <a:off x="1298" y="3282"/>
              <a:ext cx="360" cy="551"/>
            </a:xfrm>
            <a:prstGeom prst="line">
              <a:avLst/>
            </a:prstGeom>
            <a:ln w="28575" cap="flat" cmpd="sng">
              <a:solidFill>
                <a:srgbClr val="FF0000"/>
              </a:solidFill>
              <a:prstDash val="solid"/>
              <a:round/>
              <a:headEnd type="none" w="med" len="med"/>
              <a:tailEnd type="none" w="med" len="med"/>
            </a:ln>
          </p:spPr>
        </p:sp>
        <p:sp>
          <p:nvSpPr>
            <p:cNvPr id="18451" name="Line 57"/>
            <p:cNvSpPr/>
            <p:nvPr/>
          </p:nvSpPr>
          <p:spPr>
            <a:xfrm>
              <a:off x="1162" y="3282"/>
              <a:ext cx="0" cy="551"/>
            </a:xfrm>
            <a:prstGeom prst="line">
              <a:avLst/>
            </a:prstGeom>
            <a:ln w="28575" cap="flat" cmpd="sng">
              <a:solidFill>
                <a:srgbClr val="FF0000"/>
              </a:solidFill>
              <a:prstDash val="solid"/>
              <a:round/>
              <a:headEnd type="none" w="med" len="med"/>
              <a:tailEnd type="none" w="med" len="med"/>
            </a:ln>
          </p:spPr>
        </p:sp>
        <p:sp>
          <p:nvSpPr>
            <p:cNvPr id="18452" name="Line 58"/>
            <p:cNvSpPr/>
            <p:nvPr/>
          </p:nvSpPr>
          <p:spPr>
            <a:xfrm flipH="1">
              <a:off x="698" y="3282"/>
              <a:ext cx="352" cy="551"/>
            </a:xfrm>
            <a:prstGeom prst="line">
              <a:avLst/>
            </a:prstGeom>
            <a:ln w="28575" cap="flat" cmpd="sng">
              <a:solidFill>
                <a:srgbClr val="FF0000"/>
              </a:solidFill>
              <a:prstDash val="solid"/>
              <a:round/>
              <a:headEnd type="none" w="med" len="med"/>
              <a:tailEnd type="none" w="med" len="med"/>
            </a:ln>
          </p:spPr>
        </p:sp>
        <p:sp>
          <p:nvSpPr>
            <p:cNvPr id="18453" name="Line 59"/>
            <p:cNvSpPr/>
            <p:nvPr/>
          </p:nvSpPr>
          <p:spPr>
            <a:xfrm>
              <a:off x="3250" y="2596"/>
              <a:ext cx="1416" cy="423"/>
            </a:xfrm>
            <a:prstGeom prst="line">
              <a:avLst/>
            </a:prstGeom>
            <a:ln w="28575" cap="flat" cmpd="sng">
              <a:solidFill>
                <a:srgbClr val="FF0000"/>
              </a:solidFill>
              <a:prstDash val="solid"/>
              <a:round/>
              <a:headEnd type="none" w="med" len="med"/>
              <a:tailEnd type="none" w="med" len="med"/>
            </a:ln>
          </p:spPr>
        </p:sp>
        <p:sp>
          <p:nvSpPr>
            <p:cNvPr id="18454" name="Line 60"/>
            <p:cNvSpPr/>
            <p:nvPr/>
          </p:nvSpPr>
          <p:spPr>
            <a:xfrm>
              <a:off x="2994" y="2596"/>
              <a:ext cx="688" cy="438"/>
            </a:xfrm>
            <a:prstGeom prst="line">
              <a:avLst/>
            </a:prstGeom>
            <a:ln w="28575" cap="flat" cmpd="sng">
              <a:solidFill>
                <a:srgbClr val="FF0000"/>
              </a:solidFill>
              <a:prstDash val="solid"/>
              <a:round/>
              <a:headEnd type="none" w="med" len="med"/>
              <a:tailEnd type="none" w="med" len="med"/>
            </a:ln>
          </p:spPr>
        </p:sp>
        <p:sp>
          <p:nvSpPr>
            <p:cNvPr id="18455" name="Line 61"/>
            <p:cNvSpPr/>
            <p:nvPr/>
          </p:nvSpPr>
          <p:spPr>
            <a:xfrm flipH="1">
              <a:off x="2362" y="2589"/>
              <a:ext cx="456" cy="430"/>
            </a:xfrm>
            <a:prstGeom prst="line">
              <a:avLst/>
            </a:prstGeom>
            <a:ln w="28575" cap="flat" cmpd="sng">
              <a:solidFill>
                <a:srgbClr val="FF0000"/>
              </a:solidFill>
              <a:prstDash val="solid"/>
              <a:round/>
              <a:headEnd type="none" w="med" len="med"/>
              <a:tailEnd type="none" w="med" len="med"/>
            </a:ln>
          </p:spPr>
        </p:sp>
        <p:sp>
          <p:nvSpPr>
            <p:cNvPr id="18456" name="Line 62"/>
            <p:cNvSpPr/>
            <p:nvPr/>
          </p:nvSpPr>
          <p:spPr>
            <a:xfrm flipH="1">
              <a:off x="1434" y="2589"/>
              <a:ext cx="1232" cy="437"/>
            </a:xfrm>
            <a:prstGeom prst="line">
              <a:avLst/>
            </a:prstGeom>
            <a:ln w="28575" cap="flat" cmpd="sng">
              <a:solidFill>
                <a:srgbClr val="FF0000"/>
              </a:solidFill>
              <a:prstDash val="solid"/>
              <a:round/>
              <a:headEnd type="none" w="med" len="med"/>
              <a:tailEnd type="none" w="med" len="med"/>
            </a:ln>
          </p:spPr>
        </p:sp>
        <p:sp>
          <p:nvSpPr>
            <p:cNvPr id="619583" name="Rectangle 63"/>
            <p:cNvSpPr>
              <a:spLocks noChangeArrowheads="1"/>
            </p:cNvSpPr>
            <p:nvPr/>
          </p:nvSpPr>
          <p:spPr bwMode="auto">
            <a:xfrm>
              <a:off x="2538" y="2333"/>
              <a:ext cx="808" cy="256"/>
            </a:xfrm>
            <a:prstGeom prst="rect">
              <a:avLst/>
            </a:prstGeom>
            <a:solidFill>
              <a:schemeClr val="bg1"/>
            </a:solidFill>
            <a:ln w="28575">
              <a:solidFill>
                <a:srgbClr val="FF0000"/>
              </a:solidFill>
              <a:miter lim="800000"/>
            </a:ln>
            <a:effectLst>
              <a:outerShdw dist="107763" dir="2700000" algn="ctr" rotWithShape="0">
                <a:schemeClr val="bg2"/>
              </a:outerShdw>
            </a:effectLst>
          </p:spPr>
          <p:txBody>
            <a:bodyPr wrap="none" lIns="0" tIns="0" r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58" name="Text Box 64"/>
            <p:cNvSpPr txBox="1"/>
            <p:nvPr/>
          </p:nvSpPr>
          <p:spPr>
            <a:xfrm>
              <a:off x="2711" y="2295"/>
              <a:ext cx="439" cy="307"/>
            </a:xfrm>
            <a:prstGeom prst="rect">
              <a:avLst/>
            </a:prstGeom>
            <a:noFill/>
            <a:ln w="9525">
              <a:noFill/>
            </a:ln>
          </p:spPr>
          <p:txBody>
            <a:bodyPr wrap="none" lIns="0" tIns="0" rIns="0" anchor="t" anchorCtr="0">
              <a:spAutoFit/>
            </a:bodyPr>
            <a:p>
              <a:pPr algn="ctr"/>
              <a:r>
                <a:rPr lang="en-US" altLang="zh-CN" sz="2400" b="1" dirty="0">
                  <a:solidFill>
                    <a:srgbClr val="0000CC"/>
                  </a:solidFill>
                  <a:latin typeface="Times New Roman" panose="02020603050405020304" charset="0"/>
                  <a:ea typeface="宋体" panose="02010600030101010101" pitchFamily="2" charset="-122"/>
                </a:rPr>
                <a:t>/</a:t>
              </a:r>
              <a:r>
                <a:rPr lang="en-US" altLang="zh-CN" sz="2400" b="1" dirty="0">
                  <a:latin typeface="Times New Roman" panose="02020603050405020304" charset="0"/>
                  <a:ea typeface="宋体" panose="02010600030101010101" pitchFamily="2" charset="-122"/>
                </a:rPr>
                <a:t> root</a:t>
              </a:r>
              <a:endParaRPr lang="en-US" altLang="zh-CN" sz="2400" dirty="0">
                <a:latin typeface="Times New Roman" panose="02020603050405020304" charset="0"/>
                <a:ea typeface="宋体" panose="02010600030101010101" pitchFamily="2" charset="-122"/>
              </a:endParaRPr>
            </a:p>
          </p:txBody>
        </p:sp>
        <p:sp>
          <p:nvSpPr>
            <p:cNvPr id="619585" name="Rectangle 65"/>
            <p:cNvSpPr>
              <a:spLocks noChangeArrowheads="1"/>
            </p:cNvSpPr>
            <p:nvPr/>
          </p:nvSpPr>
          <p:spPr bwMode="auto">
            <a:xfrm>
              <a:off x="938" y="3026"/>
              <a:ext cx="568" cy="256"/>
            </a:xfrm>
            <a:prstGeom prst="rect">
              <a:avLst/>
            </a:prstGeom>
            <a:solidFill>
              <a:schemeClr val="bg1"/>
            </a:solidFill>
            <a:ln w="28575">
              <a:solidFill>
                <a:srgbClr val="FF0000"/>
              </a:solidFill>
              <a:miter lim="800000"/>
            </a:ln>
            <a:effectLst>
              <a:outerShdw dist="107763" dir="2700000" algn="ctr" rotWithShape="0">
                <a:schemeClr val="bg2"/>
              </a:outerShdw>
            </a:effectLst>
          </p:spPr>
          <p:txBody>
            <a:bodyPr wrap="none" lIns="0" tIns="0" r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9586" name="Rectangle 66"/>
            <p:cNvSpPr>
              <a:spLocks noChangeArrowheads="1"/>
            </p:cNvSpPr>
            <p:nvPr/>
          </p:nvSpPr>
          <p:spPr bwMode="auto">
            <a:xfrm>
              <a:off x="2074" y="3026"/>
              <a:ext cx="568" cy="256"/>
            </a:xfrm>
            <a:prstGeom prst="rect">
              <a:avLst/>
            </a:prstGeom>
            <a:solidFill>
              <a:schemeClr val="bg1"/>
            </a:solidFill>
            <a:ln w="28575">
              <a:solidFill>
                <a:srgbClr val="FF0000"/>
              </a:solidFill>
              <a:miter lim="800000"/>
            </a:ln>
            <a:effectLst>
              <a:outerShdw dist="107763" dir="2700000" algn="ctr" rotWithShape="0">
                <a:schemeClr val="bg2"/>
              </a:outerShdw>
            </a:effectLst>
          </p:spPr>
          <p:txBody>
            <a:bodyPr wrap="none" lIns="0" tIns="0" r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9587" name="Rectangle 67"/>
            <p:cNvSpPr>
              <a:spLocks noChangeArrowheads="1"/>
            </p:cNvSpPr>
            <p:nvPr/>
          </p:nvSpPr>
          <p:spPr bwMode="auto">
            <a:xfrm>
              <a:off x="3434" y="3026"/>
              <a:ext cx="568" cy="256"/>
            </a:xfrm>
            <a:prstGeom prst="rect">
              <a:avLst/>
            </a:prstGeom>
            <a:solidFill>
              <a:schemeClr val="bg1"/>
            </a:solidFill>
            <a:ln w="28575">
              <a:solidFill>
                <a:srgbClr val="FF0000"/>
              </a:solidFill>
              <a:miter lim="800000"/>
            </a:ln>
            <a:effectLst>
              <a:outerShdw dist="107763" dir="2700000" algn="ctr" rotWithShape="0">
                <a:schemeClr val="bg2"/>
              </a:outerShdw>
            </a:effectLst>
          </p:spPr>
          <p:txBody>
            <a:bodyPr wrap="none" lIns="0" tIns="0" r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9588" name="Rectangle 68"/>
            <p:cNvSpPr>
              <a:spLocks noChangeArrowheads="1"/>
            </p:cNvSpPr>
            <p:nvPr/>
          </p:nvSpPr>
          <p:spPr bwMode="auto">
            <a:xfrm>
              <a:off x="4586" y="3026"/>
              <a:ext cx="568" cy="256"/>
            </a:xfrm>
            <a:prstGeom prst="rect">
              <a:avLst/>
            </a:prstGeom>
            <a:solidFill>
              <a:schemeClr val="bg1"/>
            </a:solidFill>
            <a:ln w="28575">
              <a:solidFill>
                <a:srgbClr val="FF0000"/>
              </a:solidFill>
              <a:miter lim="800000"/>
            </a:ln>
            <a:effectLst>
              <a:outerShdw dist="107763" dir="2700000" algn="ctr" rotWithShape="0">
                <a:schemeClr val="bg2"/>
              </a:outerShdw>
            </a:effectLst>
          </p:spPr>
          <p:txBody>
            <a:bodyPr wrap="none" lIns="0" tIns="0" r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63" name="Text Box 69"/>
            <p:cNvSpPr txBox="1"/>
            <p:nvPr/>
          </p:nvSpPr>
          <p:spPr>
            <a:xfrm>
              <a:off x="1092" y="2988"/>
              <a:ext cx="267" cy="307"/>
            </a:xfrm>
            <a:prstGeom prst="rect">
              <a:avLst/>
            </a:prstGeom>
            <a:noFill/>
            <a:ln w="9525">
              <a:noFill/>
            </a:ln>
          </p:spPr>
          <p:txBody>
            <a:bodyPr wrap="none" lIns="0" tIns="0" rIns="0" anchor="t" anchorCtr="0">
              <a:spAutoFit/>
            </a:bodyPr>
            <a:p>
              <a:pPr algn="ctr"/>
              <a:r>
                <a:rPr lang="en-US" altLang="zh-CN" sz="2400" b="1" dirty="0">
                  <a:solidFill>
                    <a:srgbClr val="0000CC"/>
                  </a:solidFill>
                  <a:latin typeface="Times New Roman" panose="02020603050405020304" charset="0"/>
                  <a:ea typeface="宋体" panose="02010600030101010101" pitchFamily="2" charset="-122"/>
                </a:rPr>
                <a:t>bin</a:t>
              </a:r>
              <a:endParaRPr lang="en-US" altLang="zh-CN" sz="2400" dirty="0">
                <a:latin typeface="Times New Roman" panose="02020603050405020304" charset="0"/>
                <a:ea typeface="宋体" panose="02010600030101010101" pitchFamily="2" charset="-122"/>
              </a:endParaRPr>
            </a:p>
          </p:txBody>
        </p:sp>
        <p:sp>
          <p:nvSpPr>
            <p:cNvPr id="18464" name="Text Box 70"/>
            <p:cNvSpPr txBox="1"/>
            <p:nvPr/>
          </p:nvSpPr>
          <p:spPr>
            <a:xfrm>
              <a:off x="2248" y="2988"/>
              <a:ext cx="213" cy="307"/>
            </a:xfrm>
            <a:prstGeom prst="rect">
              <a:avLst/>
            </a:prstGeom>
            <a:noFill/>
            <a:ln w="9525">
              <a:noFill/>
            </a:ln>
          </p:spPr>
          <p:txBody>
            <a:bodyPr wrap="none" lIns="0" tIns="0" rIns="0" anchor="t" anchorCtr="0">
              <a:spAutoFit/>
            </a:bodyPr>
            <a:p>
              <a:pPr algn="ctr"/>
              <a:r>
                <a:rPr lang="en-US" altLang="zh-CN" sz="2400" b="1" dirty="0">
                  <a:solidFill>
                    <a:srgbClr val="0000CC"/>
                  </a:solidFill>
                  <a:latin typeface="Times New Roman" panose="02020603050405020304" charset="0"/>
                  <a:ea typeface="宋体" panose="02010600030101010101" pitchFamily="2" charset="-122"/>
                </a:rPr>
                <a:t>lib</a:t>
              </a:r>
              <a:endParaRPr lang="en-US" altLang="zh-CN" sz="2400" dirty="0">
                <a:latin typeface="Times New Roman" panose="02020603050405020304" charset="0"/>
                <a:ea typeface="宋体" panose="02010600030101010101" pitchFamily="2" charset="-122"/>
              </a:endParaRPr>
            </a:p>
          </p:txBody>
        </p:sp>
        <p:sp>
          <p:nvSpPr>
            <p:cNvPr id="18465" name="Text Box 71"/>
            <p:cNvSpPr txBox="1"/>
            <p:nvPr/>
          </p:nvSpPr>
          <p:spPr>
            <a:xfrm>
              <a:off x="3552" y="2988"/>
              <a:ext cx="352" cy="307"/>
            </a:xfrm>
            <a:prstGeom prst="rect">
              <a:avLst/>
            </a:prstGeom>
            <a:noFill/>
            <a:ln w="9525">
              <a:noFill/>
            </a:ln>
          </p:spPr>
          <p:txBody>
            <a:bodyPr wrap="none" lIns="0" tIns="0" rIns="0" anchor="t" anchorCtr="0">
              <a:spAutoFit/>
            </a:bodyPr>
            <a:p>
              <a:r>
                <a:rPr lang="en-US" altLang="zh-CN" sz="2400" b="1" dirty="0">
                  <a:solidFill>
                    <a:srgbClr val="0000CC"/>
                  </a:solidFill>
                  <a:latin typeface="Times New Roman" panose="02020603050405020304" charset="0"/>
                  <a:ea typeface="宋体" panose="02010600030101010101" pitchFamily="2" charset="-122"/>
                </a:rPr>
                <a:t>user</a:t>
              </a:r>
              <a:endParaRPr lang="en-US" altLang="zh-CN" sz="2400" dirty="0">
                <a:latin typeface="Times New Roman" panose="02020603050405020304" charset="0"/>
                <a:ea typeface="宋体" panose="02010600030101010101" pitchFamily="2" charset="-122"/>
              </a:endParaRPr>
            </a:p>
          </p:txBody>
        </p:sp>
        <p:sp>
          <p:nvSpPr>
            <p:cNvPr id="18466" name="Text Box 72"/>
            <p:cNvSpPr txBox="1"/>
            <p:nvPr/>
          </p:nvSpPr>
          <p:spPr>
            <a:xfrm>
              <a:off x="4791" y="2988"/>
              <a:ext cx="234" cy="307"/>
            </a:xfrm>
            <a:prstGeom prst="rect">
              <a:avLst/>
            </a:prstGeom>
            <a:noFill/>
            <a:ln w="9525">
              <a:noFill/>
            </a:ln>
          </p:spPr>
          <p:txBody>
            <a:bodyPr wrap="none" lIns="0" tIns="0" rIns="0" anchor="t" anchorCtr="0">
              <a:spAutoFit/>
            </a:bodyPr>
            <a:p>
              <a:pPr algn="ctr"/>
              <a:r>
                <a:rPr lang="en-US" altLang="zh-CN" sz="2400" b="1" dirty="0">
                  <a:solidFill>
                    <a:srgbClr val="0000CC"/>
                  </a:solidFill>
                  <a:latin typeface="Times New Roman" panose="02020603050405020304" charset="0"/>
                  <a:ea typeface="宋体" panose="02010600030101010101" pitchFamily="2" charset="-122"/>
                </a:rPr>
                <a:t>etc</a:t>
              </a:r>
              <a:endParaRPr lang="en-US" altLang="zh-CN" sz="2400" dirty="0">
                <a:latin typeface="Times New Roman" panose="02020603050405020304" charset="0"/>
                <a:ea typeface="宋体" panose="02010600030101010101" pitchFamily="2" charset="-122"/>
              </a:endParaRPr>
            </a:p>
          </p:txBody>
        </p:sp>
        <p:sp>
          <p:nvSpPr>
            <p:cNvPr id="619593" name="Rectangle 73"/>
            <p:cNvSpPr>
              <a:spLocks noChangeArrowheads="1"/>
            </p:cNvSpPr>
            <p:nvPr/>
          </p:nvSpPr>
          <p:spPr bwMode="auto">
            <a:xfrm>
              <a:off x="394" y="3833"/>
              <a:ext cx="456" cy="256"/>
            </a:xfrm>
            <a:prstGeom prst="rect">
              <a:avLst/>
            </a:prstGeom>
            <a:solidFill>
              <a:schemeClr val="bg1"/>
            </a:solidFill>
            <a:ln w="28575">
              <a:solidFill>
                <a:srgbClr val="FF0000"/>
              </a:solidFill>
              <a:miter lim="800000"/>
            </a:ln>
            <a:effectLst>
              <a:outerShdw dist="107763" dir="2700000" algn="ctr" rotWithShape="0">
                <a:schemeClr val="bg2"/>
              </a:outerShdw>
            </a:effectLst>
          </p:spPr>
          <p:txBody>
            <a:bodyPr wrap="none" lIns="0" tIns="0" r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9594" name="Rectangle 74"/>
            <p:cNvSpPr>
              <a:spLocks noChangeArrowheads="1"/>
            </p:cNvSpPr>
            <p:nvPr/>
          </p:nvSpPr>
          <p:spPr bwMode="auto">
            <a:xfrm>
              <a:off x="962" y="3833"/>
              <a:ext cx="456" cy="256"/>
            </a:xfrm>
            <a:prstGeom prst="rect">
              <a:avLst/>
            </a:prstGeom>
            <a:solidFill>
              <a:schemeClr val="bg1"/>
            </a:solidFill>
            <a:ln w="28575">
              <a:solidFill>
                <a:srgbClr val="FF0000"/>
              </a:solidFill>
              <a:miter lim="800000"/>
            </a:ln>
            <a:effectLst>
              <a:outerShdw dist="107763" dir="2700000" algn="ctr" rotWithShape="0">
                <a:schemeClr val="bg2"/>
              </a:outerShdw>
            </a:effectLst>
          </p:spPr>
          <p:txBody>
            <a:bodyPr wrap="none" lIns="0" tIns="0" r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9595" name="Rectangle 75"/>
            <p:cNvSpPr>
              <a:spLocks noChangeArrowheads="1"/>
            </p:cNvSpPr>
            <p:nvPr/>
          </p:nvSpPr>
          <p:spPr bwMode="auto">
            <a:xfrm>
              <a:off x="1522" y="3833"/>
              <a:ext cx="456" cy="256"/>
            </a:xfrm>
            <a:prstGeom prst="rect">
              <a:avLst/>
            </a:prstGeom>
            <a:solidFill>
              <a:schemeClr val="bg1"/>
            </a:solidFill>
            <a:ln w="28575">
              <a:solidFill>
                <a:srgbClr val="FF0000"/>
              </a:solidFill>
              <a:miter lim="800000"/>
            </a:ln>
            <a:effectLst>
              <a:outerShdw dist="107763" dir="2700000" algn="ctr" rotWithShape="0">
                <a:schemeClr val="bg2"/>
              </a:outerShdw>
            </a:effectLst>
          </p:spPr>
          <p:txBody>
            <a:bodyPr wrap="none" lIns="0" tIns="0" r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9596" name="Rectangle 76"/>
            <p:cNvSpPr>
              <a:spLocks noChangeArrowheads="1"/>
            </p:cNvSpPr>
            <p:nvPr/>
          </p:nvSpPr>
          <p:spPr bwMode="auto">
            <a:xfrm>
              <a:off x="3498" y="3825"/>
              <a:ext cx="456" cy="257"/>
            </a:xfrm>
            <a:prstGeom prst="rect">
              <a:avLst/>
            </a:prstGeom>
            <a:solidFill>
              <a:schemeClr val="bg1"/>
            </a:solidFill>
            <a:ln w="28575">
              <a:solidFill>
                <a:srgbClr val="FF0000"/>
              </a:solidFill>
              <a:miter lim="800000"/>
            </a:ln>
            <a:effectLst>
              <a:outerShdw dist="107763" dir="2700000" algn="ctr" rotWithShape="0">
                <a:schemeClr val="bg2"/>
              </a:outerShdw>
            </a:effectLst>
          </p:spPr>
          <p:txBody>
            <a:bodyPr wrap="none" lIns="0" tIns="0" r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9597" name="Rectangle 77"/>
            <p:cNvSpPr>
              <a:spLocks noChangeArrowheads="1"/>
            </p:cNvSpPr>
            <p:nvPr/>
          </p:nvSpPr>
          <p:spPr bwMode="auto">
            <a:xfrm>
              <a:off x="2938" y="3825"/>
              <a:ext cx="456" cy="257"/>
            </a:xfrm>
            <a:prstGeom prst="rect">
              <a:avLst/>
            </a:prstGeom>
            <a:solidFill>
              <a:schemeClr val="bg1"/>
            </a:solidFill>
            <a:ln w="28575">
              <a:solidFill>
                <a:srgbClr val="FF0000"/>
              </a:solidFill>
              <a:miter lim="800000"/>
            </a:ln>
            <a:effectLst>
              <a:outerShdw dist="107763" dir="2700000" algn="ctr" rotWithShape="0">
                <a:schemeClr val="bg2"/>
              </a:outerShdw>
            </a:effectLst>
          </p:spPr>
          <p:txBody>
            <a:bodyPr wrap="none" lIns="0" tIns="0" r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9598" name="Rectangle 78"/>
            <p:cNvSpPr>
              <a:spLocks noChangeArrowheads="1"/>
            </p:cNvSpPr>
            <p:nvPr/>
          </p:nvSpPr>
          <p:spPr bwMode="auto">
            <a:xfrm>
              <a:off x="4050" y="3817"/>
              <a:ext cx="456" cy="257"/>
            </a:xfrm>
            <a:prstGeom prst="rect">
              <a:avLst/>
            </a:prstGeom>
            <a:solidFill>
              <a:schemeClr val="bg1"/>
            </a:solidFill>
            <a:ln w="28575">
              <a:solidFill>
                <a:srgbClr val="FF0000"/>
              </a:solidFill>
              <a:miter lim="800000"/>
            </a:ln>
            <a:effectLst>
              <a:outerShdw dist="107763" dir="2700000" algn="ctr" rotWithShape="0">
                <a:schemeClr val="bg2"/>
              </a:outerShdw>
            </a:effectLst>
          </p:spPr>
          <p:txBody>
            <a:bodyPr wrap="none" lIns="0" tIns="0" rIns="0"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73" name="Text Box 79"/>
            <p:cNvSpPr txBox="1"/>
            <p:nvPr/>
          </p:nvSpPr>
          <p:spPr>
            <a:xfrm>
              <a:off x="384" y="3841"/>
              <a:ext cx="480" cy="307"/>
            </a:xfrm>
            <a:prstGeom prst="rect">
              <a:avLst/>
            </a:prstGeom>
            <a:noFill/>
            <a:ln w="9525">
              <a:noFill/>
            </a:ln>
          </p:spPr>
          <p:txBody>
            <a:bodyPr lIns="0" tIns="0" rIns="0" anchor="t" anchorCtr="0">
              <a:spAutoFit/>
            </a:bodyPr>
            <a:p>
              <a:pPr algn="ctr"/>
              <a:r>
                <a:rPr lang="en-US" altLang="zh-CN" sz="2400" b="1" dirty="0">
                  <a:solidFill>
                    <a:srgbClr val="0000CC"/>
                  </a:solidFill>
                  <a:latin typeface="Times New Roman" panose="02020603050405020304" charset="0"/>
                  <a:ea typeface="宋体" panose="02010600030101010101" pitchFamily="2" charset="-122"/>
                </a:rPr>
                <a:t>math</a:t>
              </a:r>
              <a:endParaRPr lang="en-US" altLang="zh-CN" sz="2400" dirty="0">
                <a:latin typeface="Times New Roman" panose="02020603050405020304" charset="0"/>
                <a:ea typeface="宋体" panose="02010600030101010101" pitchFamily="2" charset="-122"/>
              </a:endParaRPr>
            </a:p>
          </p:txBody>
        </p:sp>
        <p:sp>
          <p:nvSpPr>
            <p:cNvPr id="18474" name="Text Box 80"/>
            <p:cNvSpPr txBox="1"/>
            <p:nvPr/>
          </p:nvSpPr>
          <p:spPr>
            <a:xfrm>
              <a:off x="1008" y="3841"/>
              <a:ext cx="336" cy="307"/>
            </a:xfrm>
            <a:prstGeom prst="rect">
              <a:avLst/>
            </a:prstGeom>
            <a:noFill/>
            <a:ln w="9525">
              <a:noFill/>
            </a:ln>
          </p:spPr>
          <p:txBody>
            <a:bodyPr lIns="0" tIns="0" rIns="0" anchor="t" anchorCtr="0">
              <a:spAutoFit/>
            </a:bodyPr>
            <a:p>
              <a:pPr algn="ctr"/>
              <a:r>
                <a:rPr lang="en-US" altLang="zh-CN" sz="2400" b="1" dirty="0">
                  <a:solidFill>
                    <a:srgbClr val="0000CC"/>
                  </a:solidFill>
                  <a:latin typeface="Times New Roman" panose="02020603050405020304" charset="0"/>
                  <a:ea typeface="宋体" panose="02010600030101010101" pitchFamily="2" charset="-122"/>
                </a:rPr>
                <a:t>ds</a:t>
              </a:r>
              <a:endParaRPr lang="en-US" altLang="zh-CN" sz="2400" dirty="0">
                <a:latin typeface="Times New Roman" panose="02020603050405020304" charset="0"/>
                <a:ea typeface="宋体" panose="02010600030101010101" pitchFamily="2" charset="-122"/>
              </a:endParaRPr>
            </a:p>
          </p:txBody>
        </p:sp>
        <p:sp>
          <p:nvSpPr>
            <p:cNvPr id="18475" name="Text Box 81"/>
            <p:cNvSpPr txBox="1"/>
            <p:nvPr/>
          </p:nvSpPr>
          <p:spPr>
            <a:xfrm>
              <a:off x="1584" y="3841"/>
              <a:ext cx="336" cy="307"/>
            </a:xfrm>
            <a:prstGeom prst="rect">
              <a:avLst/>
            </a:prstGeom>
            <a:noFill/>
            <a:ln w="9525">
              <a:noFill/>
            </a:ln>
          </p:spPr>
          <p:txBody>
            <a:bodyPr lIns="0" tIns="0" rIns="0" anchor="t" anchorCtr="0">
              <a:spAutoFit/>
            </a:bodyPr>
            <a:p>
              <a:pPr algn="ctr"/>
              <a:r>
                <a:rPr lang="en-US" altLang="zh-CN" sz="2400" b="1" dirty="0">
                  <a:solidFill>
                    <a:srgbClr val="0000CC"/>
                  </a:solidFill>
                  <a:latin typeface="Times New Roman" panose="02020603050405020304" charset="0"/>
                  <a:ea typeface="宋体" panose="02010600030101010101" pitchFamily="2" charset="-122"/>
                </a:rPr>
                <a:t>sw</a:t>
              </a:r>
              <a:endParaRPr lang="en-US" altLang="zh-CN" sz="2400" dirty="0">
                <a:latin typeface="Times New Roman" panose="02020603050405020304" charset="0"/>
                <a:ea typeface="宋体" panose="02010600030101010101" pitchFamily="2" charset="-122"/>
              </a:endParaRPr>
            </a:p>
          </p:txBody>
        </p:sp>
        <p:sp>
          <p:nvSpPr>
            <p:cNvPr id="18476" name="Text Box 82"/>
            <p:cNvSpPr txBox="1"/>
            <p:nvPr/>
          </p:nvSpPr>
          <p:spPr>
            <a:xfrm>
              <a:off x="2976" y="3787"/>
              <a:ext cx="395" cy="307"/>
            </a:xfrm>
            <a:prstGeom prst="rect">
              <a:avLst/>
            </a:prstGeom>
            <a:noFill/>
            <a:ln w="9525">
              <a:noFill/>
            </a:ln>
          </p:spPr>
          <p:txBody>
            <a:bodyPr wrap="none" lIns="0" tIns="0" rIns="0" anchor="t" anchorCtr="0">
              <a:spAutoFit/>
            </a:bodyPr>
            <a:p>
              <a:pPr algn="ctr"/>
              <a:r>
                <a:rPr lang="en-US" altLang="zh-CN" sz="2400" b="1" dirty="0">
                  <a:solidFill>
                    <a:srgbClr val="0000CC"/>
                  </a:solidFill>
                  <a:latin typeface="Times New Roman" panose="02020603050405020304" charset="0"/>
                  <a:ea typeface="宋体" panose="02010600030101010101" pitchFamily="2" charset="-122"/>
                </a:rPr>
                <a:t>zhou</a:t>
              </a:r>
              <a:endParaRPr lang="en-US" altLang="zh-CN" sz="2400" dirty="0">
                <a:latin typeface="Times New Roman" panose="02020603050405020304" charset="0"/>
                <a:ea typeface="宋体" panose="02010600030101010101" pitchFamily="2" charset="-122"/>
              </a:endParaRPr>
            </a:p>
          </p:txBody>
        </p:sp>
        <p:sp>
          <p:nvSpPr>
            <p:cNvPr id="18477" name="Text Box 83"/>
            <p:cNvSpPr txBox="1"/>
            <p:nvPr/>
          </p:nvSpPr>
          <p:spPr>
            <a:xfrm>
              <a:off x="3529" y="3778"/>
              <a:ext cx="363" cy="307"/>
            </a:xfrm>
            <a:prstGeom prst="rect">
              <a:avLst/>
            </a:prstGeom>
            <a:noFill/>
            <a:ln w="9525">
              <a:noFill/>
            </a:ln>
          </p:spPr>
          <p:txBody>
            <a:bodyPr wrap="none" lIns="0" tIns="0" rIns="0" anchor="t" anchorCtr="0">
              <a:spAutoFit/>
            </a:bodyPr>
            <a:p>
              <a:pPr algn="ctr"/>
              <a:r>
                <a:rPr lang="en-US" altLang="zh-CN" sz="2400" b="1" dirty="0">
                  <a:solidFill>
                    <a:srgbClr val="0000CC"/>
                  </a:solidFill>
                  <a:latin typeface="Times New Roman" panose="02020603050405020304" charset="0"/>
                  <a:ea typeface="宋体" panose="02010600030101010101" pitchFamily="2" charset="-122"/>
                </a:rPr>
                <a:t>qian</a:t>
              </a:r>
              <a:endParaRPr lang="en-US" altLang="zh-CN" sz="2400" dirty="0">
                <a:latin typeface="Times New Roman" panose="02020603050405020304" charset="0"/>
                <a:ea typeface="宋体" panose="02010600030101010101" pitchFamily="2" charset="-122"/>
              </a:endParaRPr>
            </a:p>
          </p:txBody>
        </p:sp>
        <p:sp>
          <p:nvSpPr>
            <p:cNvPr id="18478" name="Text Box 84"/>
            <p:cNvSpPr txBox="1"/>
            <p:nvPr/>
          </p:nvSpPr>
          <p:spPr>
            <a:xfrm>
              <a:off x="4088" y="3778"/>
              <a:ext cx="395" cy="307"/>
            </a:xfrm>
            <a:prstGeom prst="rect">
              <a:avLst/>
            </a:prstGeom>
            <a:noFill/>
            <a:ln w="9525">
              <a:noFill/>
            </a:ln>
          </p:spPr>
          <p:txBody>
            <a:bodyPr wrap="none" lIns="0" tIns="0" rIns="0" anchor="t" anchorCtr="0">
              <a:spAutoFit/>
            </a:bodyPr>
            <a:p>
              <a:pPr algn="ctr"/>
              <a:r>
                <a:rPr lang="en-US" altLang="zh-CN" sz="2400" b="1" dirty="0">
                  <a:solidFill>
                    <a:srgbClr val="0000CC"/>
                  </a:solidFill>
                  <a:latin typeface="Times New Roman" panose="02020603050405020304" charset="0"/>
                  <a:ea typeface="宋体" panose="02010600030101010101" pitchFamily="2" charset="-122"/>
                </a:rPr>
                <a:t>shun</a:t>
              </a:r>
              <a:endParaRPr lang="en-US" altLang="zh-CN" sz="2400" dirty="0">
                <a:latin typeface="Times New Roman" panose="02020603050405020304" charset="0"/>
                <a:ea typeface="宋体" panose="02010600030101010101" pitchFamily="2"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sz="2800" dirty="0">
                <a:latin typeface="黑体" panose="02010609060101010101" pitchFamily="2" charset="-122"/>
                <a:sym typeface="+mn-ea"/>
              </a:rPr>
              <a:t>图</a:t>
            </a:r>
            <a:r>
              <a:rPr lang="zh-CN" altLang="en-US" sz="2800" dirty="0">
                <a:latin typeface="黑体" panose="02010609060101010101" pitchFamily="2" charset="-122"/>
                <a:sym typeface="+mn-ea"/>
              </a:rPr>
              <a:t>状结构</a:t>
            </a:r>
            <a:r>
              <a:rPr lang="zh-CN" altLang="en-US" sz="2800" dirty="0">
                <a:latin typeface="黑体" panose="02010609060101010101" pitchFamily="2" charset="-122"/>
                <a:sym typeface="+mn-ea"/>
              </a:rPr>
              <a:t>举例</a:t>
            </a:r>
            <a:endParaRPr lang="zh-CN" altLang="en-US" sz="2800" dirty="0">
              <a:latin typeface="黑体" panose="02010609060101010101" pitchFamily="2" charset="-122"/>
              <a:sym typeface="+mn-ea"/>
            </a:endParaRPr>
          </a:p>
          <a:p>
            <a:pPr algn="l" eaLnBrk="1" hangingPunct="1">
              <a:buClrTx/>
              <a:buSzTx/>
              <a:buChar char="l"/>
            </a:pPr>
            <a:endParaRPr lang="zh-CN" altLang="en-US" dirty="0">
              <a:latin typeface="黑体" panose="02010609060101010101" pitchFamily="2" charset="-122"/>
            </a:endParaRPr>
          </a:p>
          <a:p>
            <a:pPr marL="609600" indent="-609600" eaLnBrk="1" hangingPunct="1">
              <a:spcBef>
                <a:spcPct val="90000"/>
              </a:spcBef>
              <a:spcAft>
                <a:spcPct val="40000"/>
              </a:spcAft>
              <a:buClr>
                <a:schemeClr val="accent1"/>
              </a:buClr>
              <a:buSzTx/>
              <a:buFont typeface="Wingdings" panose="05000000000000000000" pitchFamily="2" charset="2"/>
              <a:buNone/>
            </a:pPr>
            <a:r>
              <a:rPr lang="en-US" altLang="zh-CN" sz="3200" dirty="0">
                <a:latin typeface="黑体" panose="02010609060101010101" pitchFamily="2" charset="-122"/>
                <a:ea typeface="黑体" panose="02010609060101010101" pitchFamily="2" charset="-122"/>
                <a:sym typeface="+mn-ea"/>
              </a:rPr>
              <a:t>G = {K, R}</a:t>
            </a:r>
            <a:endParaRPr lang="en-US" altLang="zh-CN" sz="3200" dirty="0">
              <a:latin typeface="黑体" panose="02010609060101010101" pitchFamily="2" charset="-122"/>
              <a:ea typeface="黑体" panose="02010609060101010101" pitchFamily="2" charset="-122"/>
              <a:sym typeface="+mn-ea"/>
            </a:endParaRPr>
          </a:p>
          <a:p>
            <a:pPr marL="609600" indent="-609600" eaLnBrk="1" hangingPunct="1">
              <a:spcBef>
                <a:spcPct val="90000"/>
              </a:spcBef>
              <a:spcAft>
                <a:spcPct val="40000"/>
              </a:spcAft>
              <a:buClr>
                <a:schemeClr val="accent1"/>
              </a:buClr>
              <a:buSzTx/>
              <a:buFont typeface="Wingdings" panose="05000000000000000000" pitchFamily="2" charset="2"/>
              <a:buNone/>
            </a:pPr>
            <a:r>
              <a:rPr lang="en-US" altLang="zh-CN" sz="3200" dirty="0">
                <a:latin typeface="黑体" panose="02010609060101010101" pitchFamily="2" charset="-122"/>
                <a:ea typeface="黑体" panose="02010609060101010101" pitchFamily="2" charset="-122"/>
                <a:sym typeface="+mn-ea"/>
              </a:rPr>
              <a:t>K = {1, 2, 3, 4, 5, 6}</a:t>
            </a:r>
            <a:endParaRPr lang="en-US" altLang="zh-CN" sz="3200" dirty="0">
              <a:latin typeface="黑体" panose="02010609060101010101" pitchFamily="2" charset="-122"/>
              <a:ea typeface="黑体" panose="02010609060101010101" pitchFamily="2" charset="-122"/>
            </a:endParaRPr>
          </a:p>
          <a:p>
            <a:pPr marL="609600" indent="-609600" eaLnBrk="1" hangingPunct="1">
              <a:spcBef>
                <a:spcPct val="50000"/>
              </a:spcBef>
              <a:buClr>
                <a:schemeClr val="accent1"/>
              </a:buClr>
              <a:buSzTx/>
              <a:buFont typeface="Wingdings" panose="05000000000000000000" pitchFamily="2" charset="2"/>
              <a:buNone/>
            </a:pPr>
            <a:r>
              <a:rPr lang="en-US" altLang="zh-CN" sz="3200" dirty="0">
                <a:latin typeface="黑体" panose="02010609060101010101" pitchFamily="2" charset="-122"/>
                <a:ea typeface="黑体" panose="02010609060101010101" pitchFamily="2" charset="-122"/>
                <a:sym typeface="+mn-ea"/>
              </a:rPr>
              <a:t>R = {(1,2), (1,5), (1,6), (2,3), (2,4), </a:t>
            </a:r>
            <a:endParaRPr lang="en-US" altLang="zh-CN" sz="3200" dirty="0">
              <a:latin typeface="黑体" panose="02010609060101010101" pitchFamily="2" charset="-122"/>
              <a:ea typeface="黑体" panose="02010609060101010101" pitchFamily="2" charset="-122"/>
            </a:endParaRPr>
          </a:p>
          <a:p>
            <a:pPr marL="609600" indent="-609600" eaLnBrk="1" hangingPunct="1">
              <a:buClr>
                <a:schemeClr val="accent1"/>
              </a:buClr>
              <a:buSzTx/>
              <a:buFont typeface="Wingdings" panose="05000000000000000000" pitchFamily="2" charset="2"/>
              <a:buNone/>
            </a:pPr>
            <a:r>
              <a:rPr lang="en-US" altLang="zh-CN" sz="3200" dirty="0">
                <a:latin typeface="黑体" panose="02010609060101010101" pitchFamily="2" charset="-122"/>
                <a:ea typeface="黑体" panose="02010609060101010101" pitchFamily="2" charset="-122"/>
                <a:sym typeface="+mn-ea"/>
              </a:rPr>
              <a:t>       (2,6), (3,4), (4,5), (4,6), (5,6)}</a:t>
            </a:r>
            <a:endParaRPr lang="en-US" altLang="zh-CN" sz="3200" dirty="0">
              <a:latin typeface="黑体" panose="02010609060101010101" pitchFamily="2" charset="-122"/>
              <a:ea typeface="黑体" panose="02010609060101010101" pitchFamily="2" charset="-122"/>
            </a:endParaRPr>
          </a:p>
          <a:p>
            <a:pPr marL="0" indent="0" algn="l" eaLnBrk="1" hangingPunct="1">
              <a:buClrTx/>
              <a:buSzTx/>
              <a:buNone/>
            </a:pPr>
            <a:endParaRPr lang="en-US" altLang="zh-CN" sz="3200" dirty="0">
              <a:latin typeface="黑体" panose="02010609060101010101" pitchFamily="2" charset="-122"/>
              <a:ea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16388" name="Group 22"/>
          <p:cNvGrpSpPr/>
          <p:nvPr/>
        </p:nvGrpSpPr>
        <p:grpSpPr>
          <a:xfrm>
            <a:off x="7320280" y="1268730"/>
            <a:ext cx="3007360" cy="2397125"/>
            <a:chOff x="3984" y="2880"/>
            <a:chExt cx="1584" cy="1296"/>
          </a:xfrm>
        </p:grpSpPr>
        <p:sp>
          <p:nvSpPr>
            <p:cNvPr id="16389" name="Line 23"/>
            <p:cNvSpPr/>
            <p:nvPr/>
          </p:nvSpPr>
          <p:spPr>
            <a:xfrm flipH="1">
              <a:off x="4635" y="3058"/>
              <a:ext cx="264" cy="345"/>
            </a:xfrm>
            <a:prstGeom prst="line">
              <a:avLst/>
            </a:prstGeom>
            <a:ln w="38100" cap="flat" cmpd="sng">
              <a:solidFill>
                <a:srgbClr val="00CC00"/>
              </a:solidFill>
              <a:prstDash val="solid"/>
              <a:round/>
              <a:headEnd type="none" w="med" len="med"/>
              <a:tailEnd type="none" w="med" len="med"/>
            </a:ln>
          </p:spPr>
        </p:sp>
        <p:sp>
          <p:nvSpPr>
            <p:cNvPr id="16390" name="Line 24"/>
            <p:cNvSpPr/>
            <p:nvPr/>
          </p:nvSpPr>
          <p:spPr>
            <a:xfrm flipH="1">
              <a:off x="5049" y="3575"/>
              <a:ext cx="340" cy="414"/>
            </a:xfrm>
            <a:prstGeom prst="line">
              <a:avLst/>
            </a:prstGeom>
            <a:ln w="38100" cap="flat" cmpd="sng">
              <a:solidFill>
                <a:srgbClr val="00CC00"/>
              </a:solidFill>
              <a:prstDash val="solid"/>
              <a:round/>
              <a:headEnd type="none" w="med" len="med"/>
              <a:tailEnd type="none" w="med" len="med"/>
            </a:ln>
          </p:spPr>
        </p:sp>
        <p:sp>
          <p:nvSpPr>
            <p:cNvPr id="16391" name="Line 25"/>
            <p:cNvSpPr/>
            <p:nvPr/>
          </p:nvSpPr>
          <p:spPr>
            <a:xfrm flipH="1">
              <a:off x="4220" y="3541"/>
              <a:ext cx="302" cy="448"/>
            </a:xfrm>
            <a:prstGeom prst="line">
              <a:avLst/>
            </a:prstGeom>
            <a:ln w="38100" cap="flat" cmpd="sng">
              <a:solidFill>
                <a:srgbClr val="00CC00"/>
              </a:solidFill>
              <a:prstDash val="solid"/>
              <a:round/>
              <a:headEnd type="none" w="med" len="med"/>
              <a:tailEnd type="none" w="med" len="med"/>
            </a:ln>
          </p:spPr>
        </p:sp>
        <p:sp>
          <p:nvSpPr>
            <p:cNvPr id="16392" name="Line 26"/>
            <p:cNvSpPr/>
            <p:nvPr/>
          </p:nvSpPr>
          <p:spPr>
            <a:xfrm>
              <a:off x="4597" y="3541"/>
              <a:ext cx="339" cy="448"/>
            </a:xfrm>
            <a:prstGeom prst="line">
              <a:avLst/>
            </a:prstGeom>
            <a:ln w="38100" cap="flat" cmpd="sng">
              <a:solidFill>
                <a:srgbClr val="00CC00"/>
              </a:solidFill>
              <a:prstDash val="solid"/>
              <a:round/>
              <a:headEnd type="none" w="med" len="med"/>
              <a:tailEnd type="none" w="med" len="med"/>
            </a:ln>
          </p:spPr>
        </p:sp>
        <p:sp>
          <p:nvSpPr>
            <p:cNvPr id="16393" name="Line 27"/>
            <p:cNvSpPr/>
            <p:nvPr/>
          </p:nvSpPr>
          <p:spPr>
            <a:xfrm>
              <a:off x="4145" y="3092"/>
              <a:ext cx="0" cy="862"/>
            </a:xfrm>
            <a:prstGeom prst="line">
              <a:avLst/>
            </a:prstGeom>
            <a:ln w="28575" cap="flat" cmpd="sng">
              <a:solidFill>
                <a:srgbClr val="00CC00"/>
              </a:solidFill>
              <a:prstDash val="solid"/>
              <a:round/>
              <a:headEnd type="none" w="med" len="med"/>
              <a:tailEnd type="none" w="med" len="med"/>
            </a:ln>
          </p:spPr>
        </p:sp>
        <p:sp>
          <p:nvSpPr>
            <p:cNvPr id="16394" name="Line 28"/>
            <p:cNvSpPr/>
            <p:nvPr/>
          </p:nvSpPr>
          <p:spPr>
            <a:xfrm>
              <a:off x="4258" y="4057"/>
              <a:ext cx="603" cy="0"/>
            </a:xfrm>
            <a:prstGeom prst="line">
              <a:avLst/>
            </a:prstGeom>
            <a:ln w="38100" cap="flat" cmpd="sng">
              <a:solidFill>
                <a:srgbClr val="00CC00"/>
              </a:solidFill>
              <a:prstDash val="solid"/>
              <a:round/>
              <a:headEnd type="none" w="med" len="med"/>
              <a:tailEnd type="none" w="med" len="med"/>
            </a:ln>
          </p:spPr>
        </p:sp>
        <p:sp>
          <p:nvSpPr>
            <p:cNvPr id="16395" name="Line 29"/>
            <p:cNvSpPr/>
            <p:nvPr/>
          </p:nvSpPr>
          <p:spPr>
            <a:xfrm>
              <a:off x="4258" y="2989"/>
              <a:ext cx="603" cy="0"/>
            </a:xfrm>
            <a:prstGeom prst="line">
              <a:avLst/>
            </a:prstGeom>
            <a:ln w="38100" cap="flat" cmpd="sng">
              <a:solidFill>
                <a:srgbClr val="00CC00"/>
              </a:solidFill>
              <a:prstDash val="solid"/>
              <a:round/>
              <a:headEnd type="none" w="med" len="med"/>
              <a:tailEnd type="none" w="med" len="med"/>
            </a:ln>
          </p:spPr>
        </p:sp>
        <p:sp>
          <p:nvSpPr>
            <p:cNvPr id="16396" name="Line 30"/>
            <p:cNvSpPr/>
            <p:nvPr/>
          </p:nvSpPr>
          <p:spPr>
            <a:xfrm>
              <a:off x="5049" y="3058"/>
              <a:ext cx="301" cy="379"/>
            </a:xfrm>
            <a:prstGeom prst="line">
              <a:avLst/>
            </a:prstGeom>
            <a:ln w="38100" cap="flat" cmpd="sng">
              <a:solidFill>
                <a:srgbClr val="00CC00"/>
              </a:solidFill>
              <a:prstDash val="solid"/>
              <a:round/>
              <a:headEnd type="none" w="med" len="med"/>
              <a:tailEnd type="none" w="med" len="med"/>
            </a:ln>
          </p:spPr>
        </p:sp>
        <p:sp>
          <p:nvSpPr>
            <p:cNvPr id="16397" name="Line 31"/>
            <p:cNvSpPr/>
            <p:nvPr/>
          </p:nvSpPr>
          <p:spPr>
            <a:xfrm>
              <a:off x="4220" y="3058"/>
              <a:ext cx="264" cy="345"/>
            </a:xfrm>
            <a:prstGeom prst="line">
              <a:avLst/>
            </a:prstGeom>
            <a:ln w="38100" cap="flat" cmpd="sng">
              <a:solidFill>
                <a:srgbClr val="00CC00"/>
              </a:solidFill>
              <a:prstDash val="solid"/>
              <a:round/>
              <a:headEnd type="none" w="med" len="med"/>
              <a:tailEnd type="none" w="med" len="med"/>
            </a:ln>
          </p:spPr>
        </p:sp>
        <p:sp>
          <p:nvSpPr>
            <p:cNvPr id="16398" name="Line 32"/>
            <p:cNvSpPr/>
            <p:nvPr/>
          </p:nvSpPr>
          <p:spPr>
            <a:xfrm>
              <a:off x="4974" y="3092"/>
              <a:ext cx="0" cy="862"/>
            </a:xfrm>
            <a:prstGeom prst="line">
              <a:avLst/>
            </a:prstGeom>
            <a:ln w="28575" cap="flat" cmpd="sng">
              <a:solidFill>
                <a:srgbClr val="00CC00"/>
              </a:solidFill>
              <a:prstDash val="solid"/>
              <a:round/>
              <a:headEnd type="none" w="med" len="med"/>
              <a:tailEnd type="none" w="med" len="med"/>
            </a:ln>
          </p:spPr>
        </p:sp>
        <p:sp>
          <p:nvSpPr>
            <p:cNvPr id="16399" name="Oval 33"/>
            <p:cNvSpPr/>
            <p:nvPr/>
          </p:nvSpPr>
          <p:spPr>
            <a:xfrm>
              <a:off x="4032" y="2881"/>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400" name="Text Box 34"/>
            <p:cNvSpPr txBox="1"/>
            <p:nvPr/>
          </p:nvSpPr>
          <p:spPr>
            <a:xfrm>
              <a:off x="4080" y="2910"/>
              <a:ext cx="204" cy="216"/>
            </a:xfrm>
            <a:prstGeom prst="rect">
              <a:avLst/>
            </a:prstGeom>
            <a:noFill/>
            <a:ln w="9525">
              <a:noFill/>
            </a:ln>
          </p:spPr>
          <p:txBody>
            <a:bodyPr wrap="square" anchor="t" anchorCtr="0">
              <a:spAutoFit/>
            </a:bodyPr>
            <a:p>
              <a:r>
                <a:rPr lang="en-US" altLang="zh-CN" sz="2000" b="1" dirty="0">
                  <a:solidFill>
                    <a:srgbClr val="FFFF99"/>
                  </a:solidFill>
                  <a:latin typeface="Arial" panose="020B0604020202020204" pitchFamily="34" charset="0"/>
                  <a:ea typeface="宋体" panose="02010600030101010101" pitchFamily="2" charset="-122"/>
                </a:rPr>
                <a:t>1</a:t>
              </a:r>
              <a:endParaRPr lang="en-US" altLang="zh-CN" sz="2000" dirty="0">
                <a:latin typeface="Times New Roman" panose="02020603050405020304" charset="0"/>
                <a:ea typeface="宋体" panose="02010600030101010101" pitchFamily="2" charset="-122"/>
              </a:endParaRPr>
            </a:p>
          </p:txBody>
        </p:sp>
        <p:grpSp>
          <p:nvGrpSpPr>
            <p:cNvPr id="16401" name="Group 35"/>
            <p:cNvGrpSpPr/>
            <p:nvPr/>
          </p:nvGrpSpPr>
          <p:grpSpPr>
            <a:xfrm>
              <a:off x="4800" y="2880"/>
              <a:ext cx="288" cy="288"/>
              <a:chOff x="4368" y="1537"/>
              <a:chExt cx="288" cy="288"/>
            </a:xfrm>
          </p:grpSpPr>
          <p:sp>
            <p:nvSpPr>
              <p:cNvPr id="16402" name="Oval 36"/>
              <p:cNvSpPr/>
              <p:nvPr/>
            </p:nvSpPr>
            <p:spPr>
              <a:xfrm>
                <a:off x="4368" y="1537"/>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403" name="Text Box 37"/>
              <p:cNvSpPr txBox="1"/>
              <p:nvPr/>
            </p:nvSpPr>
            <p:spPr>
              <a:xfrm>
                <a:off x="4416" y="1566"/>
                <a:ext cx="204" cy="216"/>
              </a:xfrm>
              <a:prstGeom prst="rect">
                <a:avLst/>
              </a:prstGeom>
              <a:noFill/>
              <a:ln w="9525">
                <a:noFill/>
              </a:ln>
            </p:spPr>
            <p:txBody>
              <a:bodyPr wrap="square" anchor="t" anchorCtr="0">
                <a:spAutoFit/>
              </a:bodyPr>
              <a:p>
                <a:r>
                  <a:rPr lang="en-US" altLang="zh-CN" sz="2000" b="1" dirty="0">
                    <a:solidFill>
                      <a:srgbClr val="FFFF99"/>
                    </a:solidFill>
                    <a:latin typeface="Arial" panose="020B0604020202020204" pitchFamily="34" charset="0"/>
                    <a:ea typeface="宋体" panose="02010600030101010101" pitchFamily="2" charset="-122"/>
                  </a:rPr>
                  <a:t>2</a:t>
                </a:r>
                <a:endParaRPr lang="en-US" altLang="zh-CN" sz="2000" dirty="0">
                  <a:latin typeface="Times New Roman" panose="02020603050405020304" charset="0"/>
                  <a:ea typeface="宋体" panose="02010600030101010101" pitchFamily="2" charset="-122"/>
                </a:endParaRPr>
              </a:p>
            </p:txBody>
          </p:sp>
        </p:grpSp>
        <p:grpSp>
          <p:nvGrpSpPr>
            <p:cNvPr id="16404" name="Group 38"/>
            <p:cNvGrpSpPr/>
            <p:nvPr/>
          </p:nvGrpSpPr>
          <p:grpSpPr>
            <a:xfrm>
              <a:off x="5280" y="3360"/>
              <a:ext cx="288" cy="288"/>
              <a:chOff x="3984" y="1440"/>
              <a:chExt cx="288" cy="288"/>
            </a:xfrm>
          </p:grpSpPr>
          <p:sp>
            <p:nvSpPr>
              <p:cNvPr id="16405" name="Oval 39"/>
              <p:cNvSpPr/>
              <p:nvPr/>
            </p:nvSpPr>
            <p:spPr>
              <a:xfrm>
                <a:off x="3984" y="1440"/>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406" name="Text Box 40"/>
              <p:cNvSpPr txBox="1"/>
              <p:nvPr/>
            </p:nvSpPr>
            <p:spPr>
              <a:xfrm>
                <a:off x="4032" y="1470"/>
                <a:ext cx="204" cy="216"/>
              </a:xfrm>
              <a:prstGeom prst="rect">
                <a:avLst/>
              </a:prstGeom>
              <a:noFill/>
              <a:ln w="9525">
                <a:noFill/>
              </a:ln>
            </p:spPr>
            <p:txBody>
              <a:bodyPr wrap="square" anchor="t" anchorCtr="0">
                <a:spAutoFit/>
              </a:bodyPr>
              <a:p>
                <a:r>
                  <a:rPr lang="en-US" altLang="zh-CN" sz="2000" b="1" dirty="0">
                    <a:solidFill>
                      <a:srgbClr val="FFFF99"/>
                    </a:solidFill>
                    <a:latin typeface="Arial" panose="020B0604020202020204" pitchFamily="34" charset="0"/>
                    <a:ea typeface="宋体" panose="02010600030101010101" pitchFamily="2" charset="-122"/>
                  </a:rPr>
                  <a:t>3</a:t>
                </a:r>
                <a:endParaRPr lang="en-US" altLang="zh-CN" sz="2000" dirty="0">
                  <a:latin typeface="Times New Roman" panose="02020603050405020304" charset="0"/>
                  <a:ea typeface="宋体" panose="02010600030101010101" pitchFamily="2" charset="-122"/>
                </a:endParaRPr>
              </a:p>
            </p:txBody>
          </p:sp>
        </p:grpSp>
        <p:grpSp>
          <p:nvGrpSpPr>
            <p:cNvPr id="16407" name="Group 41"/>
            <p:cNvGrpSpPr/>
            <p:nvPr/>
          </p:nvGrpSpPr>
          <p:grpSpPr>
            <a:xfrm>
              <a:off x="4848" y="3888"/>
              <a:ext cx="288" cy="288"/>
              <a:chOff x="3648" y="1632"/>
              <a:chExt cx="288" cy="288"/>
            </a:xfrm>
          </p:grpSpPr>
          <p:sp>
            <p:nvSpPr>
              <p:cNvPr id="16408" name="Oval 42"/>
              <p:cNvSpPr/>
              <p:nvPr/>
            </p:nvSpPr>
            <p:spPr>
              <a:xfrm>
                <a:off x="3648" y="1632"/>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409" name="Text Box 43"/>
              <p:cNvSpPr txBox="1"/>
              <p:nvPr/>
            </p:nvSpPr>
            <p:spPr>
              <a:xfrm>
                <a:off x="3696" y="1662"/>
                <a:ext cx="204" cy="216"/>
              </a:xfrm>
              <a:prstGeom prst="rect">
                <a:avLst/>
              </a:prstGeom>
              <a:noFill/>
              <a:ln w="9525">
                <a:noFill/>
              </a:ln>
            </p:spPr>
            <p:txBody>
              <a:bodyPr wrap="square" anchor="t" anchorCtr="0">
                <a:spAutoFit/>
              </a:bodyPr>
              <a:p>
                <a:r>
                  <a:rPr lang="en-US" altLang="zh-CN" sz="2000" b="1" dirty="0">
                    <a:solidFill>
                      <a:srgbClr val="FFFF99"/>
                    </a:solidFill>
                    <a:latin typeface="Arial" panose="020B0604020202020204" pitchFamily="34" charset="0"/>
                    <a:ea typeface="宋体" panose="02010600030101010101" pitchFamily="2" charset="-122"/>
                  </a:rPr>
                  <a:t>4</a:t>
                </a:r>
                <a:endParaRPr lang="en-US" altLang="zh-CN" sz="2000" dirty="0">
                  <a:latin typeface="Times New Roman" panose="02020603050405020304" charset="0"/>
                  <a:ea typeface="宋体" panose="02010600030101010101" pitchFamily="2" charset="-122"/>
                </a:endParaRPr>
              </a:p>
            </p:txBody>
          </p:sp>
        </p:grpSp>
        <p:grpSp>
          <p:nvGrpSpPr>
            <p:cNvPr id="16410" name="Group 44"/>
            <p:cNvGrpSpPr/>
            <p:nvPr/>
          </p:nvGrpSpPr>
          <p:grpSpPr>
            <a:xfrm>
              <a:off x="3984" y="3888"/>
              <a:ext cx="306" cy="288"/>
              <a:chOff x="4752" y="1632"/>
              <a:chExt cx="306" cy="288"/>
            </a:xfrm>
          </p:grpSpPr>
          <p:sp>
            <p:nvSpPr>
              <p:cNvPr id="16411" name="Oval 45"/>
              <p:cNvSpPr/>
              <p:nvPr/>
            </p:nvSpPr>
            <p:spPr>
              <a:xfrm>
                <a:off x="4752" y="1632"/>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412" name="Text Box 46"/>
              <p:cNvSpPr txBox="1"/>
              <p:nvPr/>
            </p:nvSpPr>
            <p:spPr>
              <a:xfrm>
                <a:off x="4818" y="1650"/>
                <a:ext cx="240" cy="216"/>
              </a:xfrm>
              <a:prstGeom prst="rect">
                <a:avLst/>
              </a:prstGeom>
              <a:noFill/>
              <a:ln w="9525">
                <a:noFill/>
              </a:ln>
            </p:spPr>
            <p:txBody>
              <a:bodyPr anchor="t" anchorCtr="0">
                <a:spAutoFit/>
              </a:bodyPr>
              <a:p>
                <a:r>
                  <a:rPr lang="en-US" altLang="zh-CN" sz="2000" b="1" dirty="0">
                    <a:solidFill>
                      <a:srgbClr val="FFFF99"/>
                    </a:solidFill>
                    <a:latin typeface="Arial" panose="020B0604020202020204" pitchFamily="34" charset="0"/>
                    <a:ea typeface="宋体" panose="02010600030101010101" pitchFamily="2" charset="-122"/>
                  </a:rPr>
                  <a:t>5</a:t>
                </a:r>
                <a:endParaRPr lang="en-US" altLang="zh-CN" sz="2000" dirty="0">
                  <a:latin typeface="Times New Roman" panose="02020603050405020304" charset="0"/>
                  <a:ea typeface="宋体" panose="02010600030101010101" pitchFamily="2" charset="-122"/>
                </a:endParaRPr>
              </a:p>
            </p:txBody>
          </p:sp>
        </p:grpSp>
        <p:grpSp>
          <p:nvGrpSpPr>
            <p:cNvPr id="16413" name="Group 47"/>
            <p:cNvGrpSpPr/>
            <p:nvPr/>
          </p:nvGrpSpPr>
          <p:grpSpPr>
            <a:xfrm>
              <a:off x="4416" y="3312"/>
              <a:ext cx="288" cy="288"/>
              <a:chOff x="4368" y="1537"/>
              <a:chExt cx="288" cy="288"/>
            </a:xfrm>
          </p:grpSpPr>
          <p:sp>
            <p:nvSpPr>
              <p:cNvPr id="16414" name="Oval 48"/>
              <p:cNvSpPr/>
              <p:nvPr/>
            </p:nvSpPr>
            <p:spPr>
              <a:xfrm>
                <a:off x="4368" y="1537"/>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415" name="Text Box 49"/>
              <p:cNvSpPr txBox="1"/>
              <p:nvPr/>
            </p:nvSpPr>
            <p:spPr>
              <a:xfrm>
                <a:off x="4416" y="1566"/>
                <a:ext cx="204" cy="216"/>
              </a:xfrm>
              <a:prstGeom prst="rect">
                <a:avLst/>
              </a:prstGeom>
              <a:noFill/>
              <a:ln w="9525">
                <a:noFill/>
              </a:ln>
            </p:spPr>
            <p:txBody>
              <a:bodyPr wrap="square" anchor="t" anchorCtr="0">
                <a:spAutoFit/>
              </a:bodyPr>
              <a:p>
                <a:r>
                  <a:rPr lang="en-US" altLang="zh-CN" sz="2000" b="1" dirty="0">
                    <a:solidFill>
                      <a:srgbClr val="FFFF99"/>
                    </a:solidFill>
                    <a:latin typeface="Arial" panose="020B0604020202020204" pitchFamily="34" charset="0"/>
                    <a:ea typeface="宋体" panose="02010600030101010101" pitchFamily="2" charset="-122"/>
                  </a:rPr>
                  <a:t>6</a:t>
                </a:r>
                <a:endParaRPr lang="en-US" altLang="zh-CN" sz="2000" dirty="0">
                  <a:latin typeface="Times New Roman" panose="02020603050405020304" charset="0"/>
                  <a:ea typeface="宋体" panose="02010600030101010101" pitchFamily="2" charset="-122"/>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sz="2800" dirty="0">
                <a:latin typeface="黑体" panose="02010609060101010101" pitchFamily="2" charset="-122"/>
                <a:sym typeface="+mn-ea"/>
              </a:rPr>
              <a:t>图状结构应用：</a:t>
            </a:r>
            <a:r>
              <a:rPr lang="zh-CN" altLang="en-US" sz="2800" dirty="0">
                <a:latin typeface="黑体" panose="02010609060101010101" pitchFamily="2" charset="-122"/>
                <a:sym typeface="+mn-ea"/>
              </a:rPr>
              <a:t>城市交通</a:t>
            </a:r>
            <a:endParaRPr lang="zh-CN" altLang="en-US" sz="2800" dirty="0">
              <a:latin typeface="黑体" panose="02010609060101010101" pitchFamily="2" charset="-122"/>
              <a:sym typeface="+mn-ea"/>
            </a:endParaRPr>
          </a:p>
          <a:p>
            <a:pPr algn="l" eaLnBrk="1" hangingPunct="1">
              <a:buClrTx/>
              <a:buSzTx/>
              <a:buChar char="l"/>
            </a:pPr>
            <a:endParaRPr lang="zh-CN" altLang="en-US" dirty="0">
              <a:latin typeface="黑体" panose="02010609060101010101" pitchFamily="2" charset="-122"/>
            </a:endParaRPr>
          </a:p>
          <a:p>
            <a:pPr marL="0" indent="0" algn="l" eaLnBrk="1" hangingPunct="1">
              <a:buClrTx/>
              <a:buSzTx/>
              <a:buNone/>
            </a:pPr>
            <a:endParaRPr lang="en-US" altLang="zh-CN" sz="3200" dirty="0">
              <a:latin typeface="黑体" panose="02010609060101010101" pitchFamily="2" charset="-122"/>
              <a:ea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19460" name="Group 32"/>
          <p:cNvGrpSpPr/>
          <p:nvPr/>
        </p:nvGrpSpPr>
        <p:grpSpPr>
          <a:xfrm>
            <a:off x="2279333" y="2348548"/>
            <a:ext cx="6248400" cy="2136775"/>
            <a:chOff x="672" y="2736"/>
            <a:chExt cx="3936" cy="1346"/>
          </a:xfrm>
        </p:grpSpPr>
        <p:sp>
          <p:nvSpPr>
            <p:cNvPr id="19461" name="Text Box 33"/>
            <p:cNvSpPr txBox="1"/>
            <p:nvPr/>
          </p:nvSpPr>
          <p:spPr>
            <a:xfrm>
              <a:off x="1152" y="3792"/>
              <a:ext cx="432" cy="290"/>
            </a:xfrm>
            <a:prstGeom prst="rect">
              <a:avLst/>
            </a:prstGeom>
            <a:noFill/>
            <a:ln w="9525"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sz="2400" b="1" dirty="0">
                  <a:latin typeface="Tahoma" panose="020B0604030504040204" charset="0"/>
                  <a:ea typeface="宋体" panose="02010600030101010101" pitchFamily="2" charset="-122"/>
                </a:rPr>
                <a:t>南山</a:t>
              </a:r>
              <a:endParaRPr lang="zh-CN" altLang="en-US" sz="2400" b="1" dirty="0">
                <a:latin typeface="Tahoma" panose="020B0604030504040204" charset="0"/>
                <a:ea typeface="宋体" panose="02010600030101010101" pitchFamily="2" charset="-122"/>
              </a:endParaRPr>
            </a:p>
          </p:txBody>
        </p:sp>
        <p:sp>
          <p:nvSpPr>
            <p:cNvPr id="19462" name="Text Box 34"/>
            <p:cNvSpPr txBox="1"/>
            <p:nvPr/>
          </p:nvSpPr>
          <p:spPr>
            <a:xfrm>
              <a:off x="2160" y="3792"/>
              <a:ext cx="432" cy="290"/>
            </a:xfrm>
            <a:prstGeom prst="rect">
              <a:avLst/>
            </a:prstGeom>
            <a:noFill/>
            <a:ln w="9525"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sz="2400" b="1" dirty="0">
                  <a:latin typeface="Tahoma" panose="020B0604030504040204" charset="0"/>
                  <a:ea typeface="宋体" panose="02010600030101010101" pitchFamily="2" charset="-122"/>
                </a:rPr>
                <a:t>福田</a:t>
              </a:r>
              <a:endParaRPr lang="zh-CN" altLang="en-US" sz="2400" b="1" dirty="0">
                <a:latin typeface="Tahoma" panose="020B0604030504040204" charset="0"/>
                <a:ea typeface="宋体" panose="02010600030101010101" pitchFamily="2" charset="-122"/>
              </a:endParaRPr>
            </a:p>
          </p:txBody>
        </p:sp>
        <p:sp>
          <p:nvSpPr>
            <p:cNvPr id="19463" name="Text Box 35"/>
            <p:cNvSpPr txBox="1"/>
            <p:nvPr/>
          </p:nvSpPr>
          <p:spPr>
            <a:xfrm>
              <a:off x="3168" y="3792"/>
              <a:ext cx="432" cy="290"/>
            </a:xfrm>
            <a:prstGeom prst="rect">
              <a:avLst/>
            </a:prstGeom>
            <a:noFill/>
            <a:ln w="9525"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sz="2400" b="1" dirty="0">
                  <a:latin typeface="Tahoma" panose="020B0604030504040204" charset="0"/>
                  <a:ea typeface="宋体" panose="02010600030101010101" pitchFamily="2" charset="-122"/>
                </a:rPr>
                <a:t>罗湖</a:t>
              </a:r>
              <a:endParaRPr lang="zh-CN" altLang="en-US" sz="2400" b="1" dirty="0">
                <a:latin typeface="Tahoma" panose="020B0604030504040204" charset="0"/>
                <a:ea typeface="宋体" panose="02010600030101010101" pitchFamily="2" charset="-122"/>
              </a:endParaRPr>
            </a:p>
          </p:txBody>
        </p:sp>
        <p:sp>
          <p:nvSpPr>
            <p:cNvPr id="19464" name="Text Box 36"/>
            <p:cNvSpPr txBox="1"/>
            <p:nvPr/>
          </p:nvSpPr>
          <p:spPr>
            <a:xfrm>
              <a:off x="4176" y="3792"/>
              <a:ext cx="432" cy="290"/>
            </a:xfrm>
            <a:prstGeom prst="rect">
              <a:avLst/>
            </a:prstGeom>
            <a:noFill/>
            <a:ln w="9525"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sz="2400" b="1" dirty="0">
                  <a:latin typeface="Tahoma" panose="020B0604030504040204" charset="0"/>
                  <a:ea typeface="宋体" panose="02010600030101010101" pitchFamily="2" charset="-122"/>
                </a:rPr>
                <a:t>盐田</a:t>
              </a:r>
              <a:endParaRPr lang="zh-CN" altLang="en-US" sz="2400" b="1" dirty="0">
                <a:latin typeface="Tahoma" panose="020B0604030504040204" charset="0"/>
                <a:ea typeface="宋体" panose="02010600030101010101" pitchFamily="2" charset="-122"/>
              </a:endParaRPr>
            </a:p>
          </p:txBody>
        </p:sp>
        <p:sp>
          <p:nvSpPr>
            <p:cNvPr id="19465" name="Text Box 37"/>
            <p:cNvSpPr txBox="1"/>
            <p:nvPr/>
          </p:nvSpPr>
          <p:spPr>
            <a:xfrm>
              <a:off x="672" y="3024"/>
              <a:ext cx="432" cy="290"/>
            </a:xfrm>
            <a:prstGeom prst="rect">
              <a:avLst/>
            </a:prstGeom>
            <a:noFill/>
            <a:ln w="9525"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sz="2400" b="1" dirty="0">
                  <a:latin typeface="Tahoma" panose="020B0604030504040204" charset="0"/>
                  <a:ea typeface="宋体" panose="02010600030101010101" pitchFamily="2" charset="-122"/>
                </a:rPr>
                <a:t>宝安</a:t>
              </a:r>
              <a:endParaRPr lang="zh-CN" altLang="en-US" sz="2400" b="1" dirty="0">
                <a:latin typeface="Tahoma" panose="020B0604030504040204" charset="0"/>
                <a:ea typeface="宋体" panose="02010600030101010101" pitchFamily="2" charset="-122"/>
              </a:endParaRPr>
            </a:p>
          </p:txBody>
        </p:sp>
        <p:sp>
          <p:nvSpPr>
            <p:cNvPr id="19466" name="Text Box 38"/>
            <p:cNvSpPr txBox="1"/>
            <p:nvPr/>
          </p:nvSpPr>
          <p:spPr>
            <a:xfrm>
              <a:off x="1584" y="3312"/>
              <a:ext cx="432" cy="290"/>
            </a:xfrm>
            <a:prstGeom prst="rect">
              <a:avLst/>
            </a:prstGeom>
            <a:noFill/>
            <a:ln w="9525"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sz="2400" b="1" dirty="0">
                  <a:latin typeface="Tahoma" panose="020B0604030504040204" charset="0"/>
                  <a:ea typeface="宋体" panose="02010600030101010101" pitchFamily="2" charset="-122"/>
                </a:rPr>
                <a:t>西丽</a:t>
              </a:r>
              <a:endParaRPr lang="zh-CN" altLang="en-US" sz="2400" b="1" dirty="0">
                <a:latin typeface="Tahoma" panose="020B0604030504040204" charset="0"/>
                <a:ea typeface="宋体" panose="02010600030101010101" pitchFamily="2" charset="-122"/>
              </a:endParaRPr>
            </a:p>
          </p:txBody>
        </p:sp>
        <p:sp>
          <p:nvSpPr>
            <p:cNvPr id="19467" name="Text Box 39"/>
            <p:cNvSpPr txBox="1"/>
            <p:nvPr/>
          </p:nvSpPr>
          <p:spPr>
            <a:xfrm>
              <a:off x="2496" y="3264"/>
              <a:ext cx="432" cy="290"/>
            </a:xfrm>
            <a:prstGeom prst="rect">
              <a:avLst/>
            </a:prstGeom>
            <a:noFill/>
            <a:ln w="9525"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sz="2400" b="1" dirty="0">
                  <a:latin typeface="Tahoma" panose="020B0604030504040204" charset="0"/>
                  <a:ea typeface="宋体" panose="02010600030101010101" pitchFamily="2" charset="-122"/>
                </a:rPr>
                <a:t>梅林</a:t>
              </a:r>
              <a:endParaRPr lang="zh-CN" altLang="en-US" sz="2400" b="1" dirty="0">
                <a:latin typeface="Tahoma" panose="020B0604030504040204" charset="0"/>
                <a:ea typeface="宋体" panose="02010600030101010101" pitchFamily="2" charset="-122"/>
              </a:endParaRPr>
            </a:p>
          </p:txBody>
        </p:sp>
        <p:sp>
          <p:nvSpPr>
            <p:cNvPr id="19468" name="Line 40"/>
            <p:cNvSpPr/>
            <p:nvPr/>
          </p:nvSpPr>
          <p:spPr>
            <a:xfrm>
              <a:off x="1584" y="3936"/>
              <a:ext cx="576" cy="0"/>
            </a:xfrm>
            <a:prstGeom prst="line">
              <a:avLst/>
            </a:prstGeom>
            <a:ln w="9525" cap="flat" cmpd="sng">
              <a:solidFill>
                <a:schemeClr val="tx1"/>
              </a:solidFill>
              <a:prstDash val="solid"/>
              <a:miter/>
              <a:headEnd type="none" w="med" len="med"/>
              <a:tailEnd type="none" w="med" len="med"/>
            </a:ln>
          </p:spPr>
        </p:sp>
        <p:sp>
          <p:nvSpPr>
            <p:cNvPr id="19469" name="Line 41"/>
            <p:cNvSpPr/>
            <p:nvPr/>
          </p:nvSpPr>
          <p:spPr>
            <a:xfrm>
              <a:off x="2592" y="3936"/>
              <a:ext cx="576" cy="0"/>
            </a:xfrm>
            <a:prstGeom prst="line">
              <a:avLst/>
            </a:prstGeom>
            <a:ln w="9525" cap="flat" cmpd="sng">
              <a:solidFill>
                <a:schemeClr val="tx1"/>
              </a:solidFill>
              <a:prstDash val="solid"/>
              <a:miter/>
              <a:headEnd type="none" w="med" len="med"/>
              <a:tailEnd type="none" w="med" len="med"/>
            </a:ln>
          </p:spPr>
        </p:sp>
        <p:sp>
          <p:nvSpPr>
            <p:cNvPr id="19470" name="Line 42"/>
            <p:cNvSpPr/>
            <p:nvPr/>
          </p:nvSpPr>
          <p:spPr>
            <a:xfrm>
              <a:off x="3600" y="3936"/>
              <a:ext cx="576" cy="0"/>
            </a:xfrm>
            <a:prstGeom prst="line">
              <a:avLst/>
            </a:prstGeom>
            <a:ln w="9525" cap="flat" cmpd="sng">
              <a:solidFill>
                <a:schemeClr val="tx1"/>
              </a:solidFill>
              <a:prstDash val="solid"/>
              <a:miter/>
              <a:headEnd type="none" w="med" len="med"/>
              <a:tailEnd type="none" w="med" len="med"/>
            </a:ln>
          </p:spPr>
        </p:sp>
        <p:sp>
          <p:nvSpPr>
            <p:cNvPr id="19471" name="Line 43"/>
            <p:cNvSpPr/>
            <p:nvPr/>
          </p:nvSpPr>
          <p:spPr>
            <a:xfrm flipH="1" flipV="1">
              <a:off x="912" y="3264"/>
              <a:ext cx="432" cy="528"/>
            </a:xfrm>
            <a:prstGeom prst="line">
              <a:avLst/>
            </a:prstGeom>
            <a:ln w="9525" cap="flat" cmpd="sng">
              <a:solidFill>
                <a:schemeClr val="tx1"/>
              </a:solidFill>
              <a:prstDash val="solid"/>
              <a:miter/>
              <a:headEnd type="none" w="med" len="med"/>
              <a:tailEnd type="none" w="med" len="med"/>
            </a:ln>
          </p:spPr>
        </p:sp>
        <p:sp>
          <p:nvSpPr>
            <p:cNvPr id="19472" name="Line 44"/>
            <p:cNvSpPr/>
            <p:nvPr/>
          </p:nvSpPr>
          <p:spPr>
            <a:xfrm flipV="1">
              <a:off x="1104" y="2880"/>
              <a:ext cx="624" cy="240"/>
            </a:xfrm>
            <a:prstGeom prst="line">
              <a:avLst/>
            </a:prstGeom>
            <a:ln w="9525" cap="flat" cmpd="sng">
              <a:solidFill>
                <a:schemeClr val="tx1"/>
              </a:solidFill>
              <a:prstDash val="solid"/>
              <a:miter/>
              <a:headEnd type="none" w="med" len="med"/>
              <a:tailEnd type="none" w="med" len="med"/>
            </a:ln>
          </p:spPr>
        </p:sp>
        <p:sp>
          <p:nvSpPr>
            <p:cNvPr id="19473" name="Line 45"/>
            <p:cNvSpPr/>
            <p:nvPr/>
          </p:nvSpPr>
          <p:spPr>
            <a:xfrm>
              <a:off x="2160" y="2880"/>
              <a:ext cx="1440" cy="0"/>
            </a:xfrm>
            <a:prstGeom prst="line">
              <a:avLst/>
            </a:prstGeom>
            <a:ln w="9525" cap="flat" cmpd="sng">
              <a:solidFill>
                <a:schemeClr val="tx1"/>
              </a:solidFill>
              <a:prstDash val="solid"/>
              <a:miter/>
              <a:headEnd type="none" w="med" len="med"/>
              <a:tailEnd type="none" w="med" len="med"/>
            </a:ln>
          </p:spPr>
        </p:sp>
        <p:sp>
          <p:nvSpPr>
            <p:cNvPr id="19474" name="Text Box 46"/>
            <p:cNvSpPr txBox="1"/>
            <p:nvPr/>
          </p:nvSpPr>
          <p:spPr>
            <a:xfrm>
              <a:off x="3408" y="3312"/>
              <a:ext cx="432" cy="290"/>
            </a:xfrm>
            <a:prstGeom prst="rect">
              <a:avLst/>
            </a:prstGeom>
            <a:noFill/>
            <a:ln w="9525"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sz="2400" b="1" dirty="0">
                  <a:latin typeface="Tahoma" panose="020B0604030504040204" charset="0"/>
                  <a:ea typeface="宋体" panose="02010600030101010101" pitchFamily="2" charset="-122"/>
                </a:rPr>
                <a:t>布吉</a:t>
              </a:r>
              <a:endParaRPr lang="zh-CN" altLang="en-US" sz="2400" b="1" dirty="0">
                <a:latin typeface="Tahoma" panose="020B0604030504040204" charset="0"/>
                <a:ea typeface="宋体" panose="02010600030101010101" pitchFamily="2" charset="-122"/>
              </a:endParaRPr>
            </a:p>
          </p:txBody>
        </p:sp>
        <p:sp>
          <p:nvSpPr>
            <p:cNvPr id="19475" name="Line 47"/>
            <p:cNvSpPr/>
            <p:nvPr/>
          </p:nvSpPr>
          <p:spPr>
            <a:xfrm flipV="1">
              <a:off x="2400" y="3504"/>
              <a:ext cx="336" cy="288"/>
            </a:xfrm>
            <a:prstGeom prst="line">
              <a:avLst/>
            </a:prstGeom>
            <a:ln w="9525" cap="flat" cmpd="sng">
              <a:solidFill>
                <a:schemeClr val="tx1"/>
              </a:solidFill>
              <a:prstDash val="solid"/>
              <a:miter/>
              <a:headEnd type="none" w="med" len="med"/>
              <a:tailEnd type="none" w="med" len="med"/>
            </a:ln>
          </p:spPr>
        </p:sp>
        <p:sp>
          <p:nvSpPr>
            <p:cNvPr id="19476" name="Line 48"/>
            <p:cNvSpPr/>
            <p:nvPr/>
          </p:nvSpPr>
          <p:spPr>
            <a:xfrm flipV="1">
              <a:off x="2784" y="2928"/>
              <a:ext cx="816" cy="336"/>
            </a:xfrm>
            <a:prstGeom prst="line">
              <a:avLst/>
            </a:prstGeom>
            <a:ln w="9525" cap="flat" cmpd="sng">
              <a:solidFill>
                <a:schemeClr val="tx1"/>
              </a:solidFill>
              <a:prstDash val="solid"/>
              <a:miter/>
              <a:headEnd type="none" w="med" len="med"/>
              <a:tailEnd type="none" w="med" len="med"/>
            </a:ln>
          </p:spPr>
        </p:sp>
        <p:sp>
          <p:nvSpPr>
            <p:cNvPr id="19477" name="Line 49"/>
            <p:cNvSpPr/>
            <p:nvPr/>
          </p:nvSpPr>
          <p:spPr>
            <a:xfrm flipH="1">
              <a:off x="3648" y="2976"/>
              <a:ext cx="144" cy="336"/>
            </a:xfrm>
            <a:prstGeom prst="line">
              <a:avLst/>
            </a:prstGeom>
            <a:ln w="9525" cap="flat" cmpd="sng">
              <a:solidFill>
                <a:schemeClr val="tx1"/>
              </a:solidFill>
              <a:prstDash val="solid"/>
              <a:miter/>
              <a:headEnd type="none" w="med" len="med"/>
              <a:tailEnd type="none" w="med" len="med"/>
            </a:ln>
          </p:spPr>
        </p:sp>
        <p:sp>
          <p:nvSpPr>
            <p:cNvPr id="19478" name="Line 50"/>
            <p:cNvSpPr/>
            <p:nvPr/>
          </p:nvSpPr>
          <p:spPr>
            <a:xfrm flipH="1">
              <a:off x="3408" y="3600"/>
              <a:ext cx="192" cy="192"/>
            </a:xfrm>
            <a:prstGeom prst="line">
              <a:avLst/>
            </a:prstGeom>
            <a:ln w="9525" cap="flat" cmpd="sng">
              <a:solidFill>
                <a:schemeClr val="tx1"/>
              </a:solidFill>
              <a:prstDash val="solid"/>
              <a:miter/>
              <a:headEnd type="none" w="med" len="med"/>
              <a:tailEnd type="none" w="med" len="med"/>
            </a:ln>
          </p:spPr>
        </p:sp>
        <p:sp>
          <p:nvSpPr>
            <p:cNvPr id="19479" name="Line 51"/>
            <p:cNvSpPr/>
            <p:nvPr/>
          </p:nvSpPr>
          <p:spPr>
            <a:xfrm>
              <a:off x="3936" y="2976"/>
              <a:ext cx="480" cy="816"/>
            </a:xfrm>
            <a:prstGeom prst="line">
              <a:avLst/>
            </a:prstGeom>
            <a:ln w="9525" cap="flat" cmpd="sng">
              <a:solidFill>
                <a:schemeClr val="tx1"/>
              </a:solidFill>
              <a:prstDash val="solid"/>
              <a:miter/>
              <a:headEnd type="none" w="med" len="med"/>
              <a:tailEnd type="none" w="med" len="med"/>
            </a:ln>
          </p:spPr>
        </p:sp>
        <p:sp>
          <p:nvSpPr>
            <p:cNvPr id="19480" name="Line 52"/>
            <p:cNvSpPr/>
            <p:nvPr/>
          </p:nvSpPr>
          <p:spPr>
            <a:xfrm>
              <a:off x="2928" y="3408"/>
              <a:ext cx="480" cy="0"/>
            </a:xfrm>
            <a:prstGeom prst="line">
              <a:avLst/>
            </a:prstGeom>
            <a:ln w="9525" cap="flat" cmpd="sng">
              <a:solidFill>
                <a:schemeClr val="tx1"/>
              </a:solidFill>
              <a:prstDash val="solid"/>
              <a:miter/>
              <a:headEnd type="none" w="med" len="med"/>
              <a:tailEnd type="none" w="med" len="med"/>
            </a:ln>
          </p:spPr>
        </p:sp>
        <p:sp>
          <p:nvSpPr>
            <p:cNvPr id="19481" name="Line 53"/>
            <p:cNvSpPr/>
            <p:nvPr/>
          </p:nvSpPr>
          <p:spPr>
            <a:xfrm flipV="1">
              <a:off x="1440" y="3552"/>
              <a:ext cx="336" cy="240"/>
            </a:xfrm>
            <a:prstGeom prst="line">
              <a:avLst/>
            </a:prstGeom>
            <a:ln w="9525" cap="flat" cmpd="sng">
              <a:solidFill>
                <a:schemeClr val="tx1"/>
              </a:solidFill>
              <a:prstDash val="solid"/>
              <a:miter/>
              <a:headEnd type="none" w="med" len="med"/>
              <a:tailEnd type="none" w="med" len="med"/>
            </a:ln>
          </p:spPr>
        </p:sp>
        <p:sp>
          <p:nvSpPr>
            <p:cNvPr id="19482" name="Line 54"/>
            <p:cNvSpPr/>
            <p:nvPr/>
          </p:nvSpPr>
          <p:spPr>
            <a:xfrm flipV="1">
              <a:off x="1776" y="3024"/>
              <a:ext cx="144" cy="288"/>
            </a:xfrm>
            <a:prstGeom prst="line">
              <a:avLst/>
            </a:prstGeom>
            <a:ln w="9525" cap="flat" cmpd="sng">
              <a:solidFill>
                <a:schemeClr val="tx1"/>
              </a:solidFill>
              <a:prstDash val="solid"/>
              <a:miter/>
              <a:headEnd type="none" w="med" len="med"/>
              <a:tailEnd type="none" w="med" len="med"/>
            </a:ln>
          </p:spPr>
        </p:sp>
        <p:sp>
          <p:nvSpPr>
            <p:cNvPr id="19483" name="Line 55"/>
            <p:cNvSpPr/>
            <p:nvPr/>
          </p:nvSpPr>
          <p:spPr>
            <a:xfrm>
              <a:off x="2016" y="3024"/>
              <a:ext cx="624" cy="240"/>
            </a:xfrm>
            <a:prstGeom prst="line">
              <a:avLst/>
            </a:prstGeom>
            <a:ln w="9525" cap="flat" cmpd="sng">
              <a:solidFill>
                <a:schemeClr val="tx1"/>
              </a:solidFill>
              <a:prstDash val="solid"/>
              <a:miter/>
              <a:headEnd type="none" w="med" len="med"/>
              <a:tailEnd type="none" w="med" len="med"/>
            </a:ln>
          </p:spPr>
        </p:sp>
        <p:sp>
          <p:nvSpPr>
            <p:cNvPr id="19484" name="Text Box 56"/>
            <p:cNvSpPr txBox="1"/>
            <p:nvPr/>
          </p:nvSpPr>
          <p:spPr>
            <a:xfrm>
              <a:off x="1728" y="2784"/>
              <a:ext cx="432" cy="290"/>
            </a:xfrm>
            <a:prstGeom prst="rect">
              <a:avLst/>
            </a:prstGeom>
            <a:solidFill>
              <a:schemeClr val="bg1"/>
            </a:solidFill>
            <a:ln w="9525"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sz="2400" b="1" dirty="0">
                  <a:latin typeface="Tahoma" panose="020B0604030504040204" charset="0"/>
                  <a:ea typeface="宋体" panose="02010600030101010101" pitchFamily="2" charset="-122"/>
                </a:rPr>
                <a:t>龙华</a:t>
              </a:r>
              <a:endParaRPr lang="zh-CN" altLang="en-US" sz="2400" b="1" dirty="0">
                <a:latin typeface="Tahoma" panose="020B0604030504040204" charset="0"/>
                <a:ea typeface="宋体" panose="02010600030101010101" pitchFamily="2" charset="-122"/>
              </a:endParaRPr>
            </a:p>
          </p:txBody>
        </p:sp>
        <p:sp>
          <p:nvSpPr>
            <p:cNvPr id="19485" name="Text Box 57"/>
            <p:cNvSpPr txBox="1"/>
            <p:nvPr/>
          </p:nvSpPr>
          <p:spPr>
            <a:xfrm>
              <a:off x="3600" y="2736"/>
              <a:ext cx="432" cy="290"/>
            </a:xfrm>
            <a:prstGeom prst="rect">
              <a:avLst/>
            </a:prstGeom>
            <a:solidFill>
              <a:schemeClr val="bg1"/>
            </a:solidFill>
            <a:ln w="9525" cap="flat" cmpd="sng">
              <a:solidFill>
                <a:schemeClr val="tx1"/>
              </a:solidFill>
              <a:prstDash val="solid"/>
              <a:miter/>
              <a:headEnd type="none" w="med" len="med"/>
              <a:tailEnd type="none" w="med" len="med"/>
            </a:ln>
          </p:spPr>
          <p:txBody>
            <a:bodyPr lIns="0" rIns="0" anchor="t" anchorCtr="0">
              <a:spAutoFit/>
            </a:bodyPr>
            <a:p>
              <a:pPr algn="ctr">
                <a:spcBef>
                  <a:spcPct val="50000"/>
                </a:spcBef>
              </a:pPr>
              <a:r>
                <a:rPr lang="zh-CN" altLang="en-US" sz="2400" b="1" dirty="0">
                  <a:latin typeface="Tahoma" panose="020B0604030504040204" charset="0"/>
                  <a:ea typeface="宋体" panose="02010600030101010101" pitchFamily="2" charset="-122"/>
                </a:rPr>
                <a:t>龙岗</a:t>
              </a:r>
              <a:endParaRPr lang="zh-CN" altLang="en-US" sz="2400" b="1" dirty="0">
                <a:latin typeface="Tahoma" panose="020B0604030504040204" charset="0"/>
                <a:ea typeface="宋体" panose="02010600030101010101" pitchFamily="2"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dirty="0">
                <a:latin typeface="黑体" panose="02010609060101010101" pitchFamily="2" charset="-122"/>
                <a:sym typeface="+mn-ea"/>
              </a:rPr>
              <a:t>数据结构的分为逻辑结构和物理</a:t>
            </a:r>
            <a:r>
              <a:rPr lang="zh-CN" altLang="en-US" dirty="0">
                <a:latin typeface="黑体" panose="02010609060101010101" pitchFamily="2" charset="-122"/>
                <a:sym typeface="+mn-ea"/>
              </a:rPr>
              <a:t>结构</a:t>
            </a:r>
            <a:endParaRPr lang="zh-CN" altLang="en-US" dirty="0">
              <a:latin typeface="黑体" panose="02010609060101010101" pitchFamily="2" charset="-122"/>
              <a:sym typeface="+mn-ea"/>
            </a:endParaRPr>
          </a:p>
          <a:p>
            <a:r>
              <a:rPr lang="zh-CN" altLang="en-US" dirty="0">
                <a:latin typeface="黑体" panose="02010609060101010101" pitchFamily="2" charset="-122"/>
                <a:sym typeface="+mn-ea"/>
              </a:rPr>
              <a:t>上述结构定义中的</a:t>
            </a:r>
            <a:r>
              <a:rPr lang="en-US" altLang="zh-CN" dirty="0">
                <a:latin typeface="黑体" panose="02010609060101010101" pitchFamily="2" charset="-122"/>
                <a:sym typeface="+mn-ea"/>
              </a:rPr>
              <a:t>“</a:t>
            </a:r>
            <a:r>
              <a:rPr lang="zh-CN" altLang="en-US" dirty="0">
                <a:latin typeface="黑体" panose="02010609060101010101" pitchFamily="2" charset="-122"/>
                <a:sym typeface="+mn-ea"/>
              </a:rPr>
              <a:t>关系</a:t>
            </a:r>
            <a:r>
              <a:rPr lang="en-US" altLang="zh-CN" dirty="0">
                <a:latin typeface="黑体" panose="02010609060101010101" pitchFamily="2" charset="-122"/>
                <a:sym typeface="+mn-ea"/>
              </a:rPr>
              <a:t>”</a:t>
            </a:r>
            <a:r>
              <a:rPr lang="zh-CN" altLang="en-US" dirty="0">
                <a:latin typeface="黑体" panose="02010609060101010101" pitchFamily="2" charset="-122"/>
                <a:sym typeface="+mn-ea"/>
              </a:rPr>
              <a:t>描述是数据元素之间的逻辑关系，称为</a:t>
            </a:r>
            <a:r>
              <a:rPr lang="zh-CN" altLang="en-US" b="1" dirty="0">
                <a:solidFill>
                  <a:srgbClr val="FF0000"/>
                </a:solidFill>
                <a:latin typeface="黑体" panose="02010609060101010101" pitchFamily="2" charset="-122"/>
                <a:sym typeface="+mn-ea"/>
              </a:rPr>
              <a:t>逻辑结构</a:t>
            </a:r>
            <a:endParaRPr lang="zh-CN" altLang="en-US" dirty="0">
              <a:latin typeface="黑体" panose="02010609060101010101" pitchFamily="2" charset="-122"/>
              <a:sym typeface="+mn-ea"/>
            </a:endParaRPr>
          </a:p>
          <a:p>
            <a:pPr lvl="1" algn="l" eaLnBrk="1" hangingPunct="1">
              <a:buClrTx/>
              <a:buSzTx/>
              <a:buChar char="–"/>
            </a:pPr>
            <a:r>
              <a:rPr lang="zh-CN" altLang="en-US" sz="2325">
                <a:cs typeface="+mn-cs"/>
                <a:sym typeface="+mn-ea"/>
              </a:rPr>
              <a:t>线性结构，线性表（表，栈，队列，串等）</a:t>
            </a:r>
            <a:endParaRPr lang="zh-CN" altLang="en-US" sz="2325">
              <a:cs typeface="+mn-cs"/>
            </a:endParaRPr>
          </a:p>
          <a:p>
            <a:pPr lvl="1" algn="l" eaLnBrk="1" hangingPunct="1">
              <a:buClrTx/>
              <a:buSzTx/>
              <a:buChar char="–"/>
            </a:pPr>
            <a:r>
              <a:rPr lang="zh-CN" altLang="en-US" sz="2325">
                <a:cs typeface="+mn-cs"/>
                <a:sym typeface="+mn-ea"/>
              </a:rPr>
              <a:t>非线性结构，树、图等</a:t>
            </a:r>
            <a:endParaRPr lang="zh-CN" altLang="en-US" sz="2325">
              <a:cs typeface="+mn-cs"/>
            </a:endParaRPr>
          </a:p>
          <a:p>
            <a:pPr algn="l" eaLnBrk="1" hangingPunct="1">
              <a:buClrTx/>
              <a:buSzTx/>
              <a:buChar char="l"/>
            </a:pPr>
            <a:r>
              <a:rPr lang="zh-CN" altLang="en-US" sz="2800" b="1" dirty="0">
                <a:solidFill>
                  <a:srgbClr val="FF0000"/>
                </a:solidFill>
                <a:latin typeface="黑体" panose="02010609060101010101" pitchFamily="2" charset="-122"/>
                <a:sym typeface="+mn-ea"/>
              </a:rPr>
              <a:t>物理结构</a:t>
            </a:r>
            <a:r>
              <a:rPr lang="zh-CN" altLang="en-US" sz="2800" dirty="0">
                <a:latin typeface="黑体" panose="02010609060101010101" pitchFamily="2" charset="-122"/>
                <a:sym typeface="+mn-ea"/>
              </a:rPr>
              <a:t>，又称为</a:t>
            </a:r>
            <a:r>
              <a:rPr lang="zh-CN" altLang="en-US" sz="2800" b="1" dirty="0">
                <a:solidFill>
                  <a:srgbClr val="FF0000"/>
                </a:solidFill>
                <a:latin typeface="黑体" panose="02010609060101010101" pitchFamily="2" charset="-122"/>
                <a:sym typeface="+mn-ea"/>
              </a:rPr>
              <a:t>存储结构</a:t>
            </a:r>
            <a:r>
              <a:rPr lang="zh-CN" altLang="en-US" sz="2800" dirty="0">
                <a:latin typeface="黑体" panose="02010609060101010101" pitchFamily="2" charset="-122"/>
                <a:sym typeface="+mn-ea"/>
              </a:rPr>
              <a:t>，是数据结构在计算机中的表示</a:t>
            </a:r>
            <a:endParaRPr lang="zh-CN" altLang="en-US" sz="2800" dirty="0">
              <a:latin typeface="黑体" panose="02010609060101010101" pitchFamily="2" charset="-122"/>
            </a:endParaRPr>
          </a:p>
          <a:p>
            <a:pPr lvl="1" algn="l" eaLnBrk="1" hangingPunct="1">
              <a:buClrTx/>
              <a:buSzTx/>
              <a:buChar char="–"/>
            </a:pPr>
            <a:r>
              <a:rPr lang="zh-CN" altLang="en-US" sz="2325">
                <a:cs typeface="+mn-cs"/>
                <a:sym typeface="+mn-ea"/>
              </a:rPr>
              <a:t>顺序存储表示(例如C语言中一维数组表示)</a:t>
            </a:r>
            <a:endParaRPr lang="zh-CN" altLang="en-US" sz="2325">
              <a:cs typeface="+mn-cs"/>
            </a:endParaRPr>
          </a:p>
          <a:p>
            <a:pPr lvl="1" algn="l" eaLnBrk="1" hangingPunct="1">
              <a:buClrTx/>
              <a:buSzTx/>
              <a:buChar char="–"/>
            </a:pPr>
            <a:r>
              <a:rPr lang="zh-CN" altLang="en-US" sz="2325">
                <a:cs typeface="+mn-cs"/>
                <a:sym typeface="+mn-ea"/>
              </a:rPr>
              <a:t>链接存储表示(例如C语言中的指针表示)</a:t>
            </a:r>
            <a:endParaRPr lang="zh-CN" altLang="en-US" sz="2325">
              <a:cs typeface="+mn-cs"/>
            </a:endParaRPr>
          </a:p>
          <a:p>
            <a:pPr lvl="1" algn="l" eaLnBrk="1" hangingPunct="1">
              <a:buClrTx/>
              <a:buSzTx/>
              <a:buChar char="–"/>
            </a:pPr>
            <a:r>
              <a:rPr lang="zh-CN" altLang="en-US" sz="2325">
                <a:cs typeface="+mn-cs"/>
                <a:sym typeface="+mn-ea"/>
              </a:rPr>
              <a:t>索引存储表示</a:t>
            </a:r>
            <a:endParaRPr lang="zh-CN" altLang="en-US" sz="2325">
              <a:cs typeface="+mn-cs"/>
            </a:endParaRPr>
          </a:p>
          <a:p>
            <a:pPr lvl="1" algn="l" eaLnBrk="1" hangingPunct="1">
              <a:buClrTx/>
              <a:buSzTx/>
              <a:buChar char="–"/>
            </a:pPr>
            <a:r>
              <a:rPr lang="zh-CN" altLang="en-US" sz="2325">
                <a:cs typeface="+mn-cs"/>
                <a:sym typeface="+mn-ea"/>
              </a:rPr>
              <a:t>散列存储表示</a:t>
            </a:r>
            <a:endParaRPr lang="zh-CN" altLang="en-US" sz="2325">
              <a:cs typeface="+mn-cs"/>
              <a:sym typeface="+mn-ea"/>
            </a:endParaRPr>
          </a:p>
          <a:p>
            <a:pPr marL="914400" lvl="2" indent="-457200" algn="l" eaLnBrk="1" hangingPunct="1">
              <a:buClrTx/>
              <a:buSzTx/>
              <a:buFont typeface="Wingdings" panose="05000000000000000000" charset="0"/>
              <a:buChar char="l"/>
            </a:pPr>
            <a:endParaRPr lang="zh-CN" altLang="en-US" sz="2330" dirty="0">
              <a:latin typeface="黑体" panose="02010609060101010101" pitchFamily="2" charset="-122"/>
              <a:cs typeface="+mn-cs"/>
            </a:endParaRPr>
          </a:p>
          <a:p>
            <a:pPr algn="l">
              <a:buClrTx/>
              <a:buSzTx/>
            </a:pPr>
            <a:endParaRPr lang="zh-CN" altLang="en-US" dirty="0">
              <a:latin typeface="黑体" panose="02010609060101010101" pitchFamily="2" charset="-122"/>
              <a:sym typeface="+mn-ea"/>
            </a:endParaRPr>
          </a:p>
          <a:p>
            <a:endParaRPr lang="zh-CN" altLang="en-US" dirty="0">
              <a:latin typeface="黑体" panose="02010609060101010101" pitchFamily="2" charset="-122"/>
            </a:endParaRPr>
          </a:p>
          <a:p>
            <a:endParaRPr lang="zh-CN" altLang="en-US" dirty="0" smtClean="0">
              <a:latin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dirty="0">
                <a:latin typeface="黑体" panose="02010609060101010101" pitchFamily="2" charset="-122"/>
                <a:sym typeface="+mn-ea"/>
              </a:rPr>
              <a:t>数据类型是与数据结构密切相关的一个概念，用于描述程序操作对象的特性。可以</a:t>
            </a:r>
            <a:r>
              <a:rPr lang="zh-CN" altLang="en-US" dirty="0">
                <a:latin typeface="黑体" panose="02010609060101010101" pitchFamily="2" charset="-122"/>
                <a:sym typeface="+mn-ea"/>
              </a:rPr>
              <a:t>理解为数据类型是一个值的集合和定义在这个值集上的一组操作的总称。</a:t>
            </a:r>
            <a:endParaRPr lang="zh-CN" altLang="en-US" dirty="0">
              <a:latin typeface="黑体" panose="02010609060101010101" pitchFamily="2" charset="-122"/>
            </a:endParaRPr>
          </a:p>
          <a:p>
            <a:pPr lvl="1" algn="l" eaLnBrk="1" hangingPunct="1">
              <a:spcBef>
                <a:spcPct val="20000"/>
              </a:spcBef>
              <a:buClrTx/>
              <a:buSzTx/>
            </a:pPr>
            <a:r>
              <a:rPr lang="zh-CN" altLang="en-US" dirty="0">
                <a:latin typeface="黑体" panose="02010609060101010101" pitchFamily="2" charset="-122"/>
                <a:sym typeface="+mn-ea"/>
              </a:rPr>
              <a:t>如C语言中的整型变量(int)，其值集为某个区间上的整数，定义在其上的操作为+, -, ×, /等</a:t>
            </a:r>
            <a:endParaRPr lang="zh-CN" altLang="en-US" dirty="0">
              <a:latin typeface="黑体" panose="02010609060101010101" pitchFamily="2" charset="-122"/>
            </a:endParaRPr>
          </a:p>
          <a:p>
            <a:pPr algn="l" eaLnBrk="1" hangingPunct="1">
              <a:spcBef>
                <a:spcPct val="20000"/>
              </a:spcBef>
              <a:buClrTx/>
              <a:buSzTx/>
            </a:pPr>
            <a:r>
              <a:rPr lang="zh-CN" altLang="en-US" dirty="0">
                <a:latin typeface="黑体" panose="02010609060101010101" pitchFamily="2" charset="-122"/>
                <a:sym typeface="+mn-ea"/>
              </a:rPr>
              <a:t>抽象数据类型（Abstract Data Type，简称ADT），是指一个数学模型以及定义在该模型上的一组操作。</a:t>
            </a:r>
            <a:endParaRPr lang="zh-CN" altLang="en-US" dirty="0">
              <a:latin typeface="黑体" panose="02010609060101010101" pitchFamily="2" charset="-122"/>
            </a:endParaRPr>
          </a:p>
          <a:p>
            <a:pPr algn="l" eaLnBrk="1" hangingPunct="1">
              <a:buClrTx/>
              <a:buSzTx/>
              <a:buChar char="l"/>
            </a:pPr>
            <a:endParaRPr lang="zh-CN" altLang="en-US" dirty="0">
              <a:latin typeface="黑体" panose="02010609060101010101" pitchFamily="2" charset="-122"/>
              <a:sym typeface="+mn-ea"/>
            </a:endParaRPr>
          </a:p>
          <a:p>
            <a:pPr algn="l" eaLnBrk="1" hangingPunct="1">
              <a:buClrTx/>
              <a:buSzTx/>
              <a:buChar char="l"/>
            </a:pPr>
            <a:r>
              <a:rPr lang="zh-CN" altLang="en-US" dirty="0">
                <a:latin typeface="宋体" panose="02010600030101010101" pitchFamily="2" charset="-122"/>
                <a:sym typeface="+mn-ea"/>
              </a:rPr>
              <a:t>抽象数据类型 </a:t>
            </a:r>
            <a:r>
              <a:rPr lang="en-US" altLang="zh-CN" dirty="0">
                <a:latin typeface="宋体" panose="02010600030101010101" pitchFamily="2" charset="-122"/>
                <a:sym typeface="+mn-ea"/>
              </a:rPr>
              <a:t>= </a:t>
            </a:r>
            <a:r>
              <a:rPr lang="zh-CN" altLang="en-US" dirty="0">
                <a:latin typeface="宋体" panose="02010600030101010101" pitchFamily="2" charset="-122"/>
                <a:sym typeface="+mn-ea"/>
              </a:rPr>
              <a:t>数据结构 </a:t>
            </a:r>
            <a:r>
              <a:rPr lang="en-US" altLang="zh-CN" dirty="0">
                <a:latin typeface="宋体" panose="02010600030101010101" pitchFamily="2" charset="-122"/>
                <a:sym typeface="+mn-ea"/>
              </a:rPr>
              <a:t>+ </a:t>
            </a:r>
            <a:r>
              <a:rPr lang="zh-CN" altLang="en-US" dirty="0">
                <a:latin typeface="宋体" panose="02010600030101010101" pitchFamily="2" charset="-122"/>
                <a:sym typeface="+mn-ea"/>
              </a:rPr>
              <a:t>定义在此数据结构上的一组操作</a:t>
            </a:r>
            <a:endParaRPr lang="zh-CN" altLang="en-US" dirty="0">
              <a:latin typeface="黑体" panose="02010609060101010101" pitchFamily="2" charset="-122"/>
            </a:endParaRPr>
          </a:p>
          <a:p>
            <a:endParaRPr lang="zh-CN" altLang="en-US" dirty="0">
              <a:latin typeface="黑体" panose="02010609060101010101" pitchFamily="2" charset="-122"/>
              <a:sym typeface="+mn-ea"/>
            </a:endParaRPr>
          </a:p>
          <a:p>
            <a:endParaRPr lang="zh-CN" altLang="en-US" dirty="0" smtClean="0">
              <a:latin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en-US" altLang="zh-CN" dirty="0">
                <a:latin typeface="黑体" panose="02010609060101010101" pitchFamily="2" charset="-122"/>
                <a:sym typeface="+mn-ea"/>
              </a:rPr>
              <a:t>ADT</a:t>
            </a:r>
            <a:r>
              <a:rPr lang="zh-CN" altLang="en-US" dirty="0">
                <a:latin typeface="黑体" panose="02010609060101010101" pitchFamily="2" charset="-122"/>
                <a:sym typeface="+mn-ea"/>
              </a:rPr>
              <a:t>的</a:t>
            </a:r>
            <a:r>
              <a:rPr lang="zh-CN" altLang="en-US" dirty="0">
                <a:latin typeface="黑体" panose="02010609060101010101" pitchFamily="2" charset="-122"/>
                <a:sym typeface="+mn-ea"/>
              </a:rPr>
              <a:t>形式定义，三元组</a:t>
            </a:r>
            <a:r>
              <a:rPr lang="zh-CN" altLang="en-US" dirty="0">
                <a:latin typeface="黑体" panose="02010609060101010101" pitchFamily="2" charset="-122"/>
                <a:sym typeface="+mn-ea"/>
              </a:rPr>
              <a:t>表示</a:t>
            </a:r>
            <a:endParaRPr lang="zh-CN" altLang="en-US" dirty="0">
              <a:latin typeface="黑体" panose="02010609060101010101" pitchFamily="2" charset="-122"/>
              <a:sym typeface="+mn-ea"/>
            </a:endParaRPr>
          </a:p>
          <a:p>
            <a:pPr marL="0" indent="0" eaLnBrk="1" hangingPunct="1">
              <a:buClr>
                <a:schemeClr val="accent1"/>
              </a:buClr>
              <a:buSzTx/>
              <a:buFont typeface="Wingdings" panose="05000000000000000000" pitchFamily="2" charset="2"/>
              <a:buNone/>
            </a:pPr>
            <a:r>
              <a:rPr lang="en-US" altLang="zh-CN" sz="2800" dirty="0">
                <a:latin typeface="宋体" panose="02010600030101010101" pitchFamily="2" charset="-122"/>
                <a:sym typeface="+mn-ea"/>
              </a:rPr>
              <a:t>	</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D</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S</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P</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0" eaLnBrk="1" hangingPunct="1">
              <a:buClr>
                <a:schemeClr val="accent2"/>
              </a:buClr>
              <a:buFont typeface="Wingdings" panose="05000000000000000000" pitchFamily="2" charset="2"/>
              <a:buNone/>
            </a:pP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	D</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是数据对象</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0" eaLnBrk="1" hangingPunct="1">
              <a:buClr>
                <a:schemeClr val="accent2"/>
              </a:buClr>
              <a:buFont typeface="Wingdings" panose="05000000000000000000" pitchFamily="2" charset="2"/>
              <a:buNone/>
            </a:pP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	S</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是</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D</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上的关系集</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457200" lvl="1" indent="0" eaLnBrk="1" hangingPunct="1">
              <a:buClr>
                <a:schemeClr val="accent2"/>
              </a:buClr>
              <a:buFont typeface="Wingdings" panose="05000000000000000000" pitchFamily="2" charset="2"/>
              <a:buNone/>
            </a:pP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	P</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是对</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D</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的基本操作集</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algn="l" eaLnBrk="1" hangingPunct="1">
              <a:buClrTx/>
              <a:buSzTx/>
              <a:buChar char="l"/>
            </a:pP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191770" y="1052830"/>
            <a:ext cx="8229600" cy="4386580"/>
          </a:xfrm>
        </p:spPr>
        <p:txBody>
          <a:bodyPr/>
          <a:lstStyle/>
          <a:p>
            <a:pPr eaLnBrk="1" hangingPunct="1"/>
            <a:r>
              <a:rPr lang="zh-CN" altLang="en-US" smtClean="0">
                <a:latin typeface="楷体" panose="02010609060101010101" charset="-122"/>
                <a:ea typeface="楷体" panose="02010609060101010101" charset="-122"/>
                <a:cs typeface="楷体" panose="02010609060101010101" charset="-122"/>
              </a:rPr>
              <a:t>绪论</a:t>
            </a:r>
            <a:endParaRPr lang="en-US" altLang="zh-CN"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线性表</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栈和队列</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串</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数组和广义表</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树和二叉树</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图</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查找</a:t>
            </a:r>
            <a:endParaRPr lang="zh-CN" altLang="en-US" smtClean="0">
              <a:latin typeface="楷体" panose="02010609060101010101" charset="-122"/>
              <a:ea typeface="楷体" panose="02010609060101010101" charset="-122"/>
              <a:cs typeface="楷体" panose="02010609060101010101" charset="-122"/>
            </a:endParaRPr>
          </a:p>
          <a:p>
            <a:pPr eaLnBrk="1" hangingPunct="1"/>
            <a:r>
              <a:rPr lang="zh-CN" altLang="en-US" smtClean="0">
                <a:latin typeface="楷体" panose="02010609060101010101" charset="-122"/>
                <a:ea typeface="楷体" panose="02010609060101010101" charset="-122"/>
                <a:cs typeface="楷体" panose="02010609060101010101" charset="-122"/>
              </a:rPr>
              <a:t>内部排序</a:t>
            </a:r>
            <a:endParaRPr lang="zh-CN" altLang="en-US" smtClean="0">
              <a:latin typeface="楷体" panose="02010609060101010101" charset="-122"/>
              <a:ea typeface="楷体" panose="02010609060101010101" charset="-122"/>
              <a:cs typeface="楷体" panose="02010609060101010101" charset="-122"/>
            </a:endParaRPr>
          </a:p>
        </p:txBody>
      </p:sp>
      <p:sp>
        <p:nvSpPr>
          <p:cNvPr id="2" name="标题 1"/>
          <p:cNvSpPr>
            <a:spLocks noGrp="1"/>
          </p:cNvSpPr>
          <p:nvPr>
            <p:ph type="title"/>
          </p:nvPr>
        </p:nvSpPr>
        <p:spPr/>
        <p:txBody>
          <a:bodyPr/>
          <a:lstStyle/>
          <a:p>
            <a:pPr eaLnBrk="1" fontAlgn="auto" hangingPunct="1">
              <a:spcAft>
                <a:spcPts val="0"/>
              </a:spcAft>
              <a:defRPr/>
            </a:pPr>
            <a:r>
              <a:rPr lang="zh-CN" altLang="en-US" dirty="0" smtClean="0"/>
              <a:t>课程结构（按教材</a:t>
            </a:r>
            <a:r>
              <a:rPr lang="zh-CN" altLang="en-US" dirty="0" smtClean="0"/>
              <a:t>划分）</a:t>
            </a:r>
            <a:endParaRPr lang="zh-CN" altLang="en-US" dirty="0"/>
          </a:p>
        </p:txBody>
      </p:sp>
      <p:sp>
        <p:nvSpPr>
          <p:cNvPr id="4" name="右大括号 3"/>
          <p:cNvSpPr/>
          <p:nvPr/>
        </p:nvSpPr>
        <p:spPr>
          <a:xfrm>
            <a:off x="2999105" y="1628775"/>
            <a:ext cx="504190" cy="1669415"/>
          </a:xfrm>
          <a:prstGeom prst="righ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r>
              <a:rPr lang="zh-CN" altLang="en-US" sz="2000" b="1">
                <a:solidFill>
                  <a:srgbClr val="FF0000"/>
                </a:solidFill>
                <a:latin typeface="黑体" panose="02010609060101010101" pitchFamily="2" charset="-122"/>
                <a:ea typeface="黑体" panose="02010609060101010101" pitchFamily="2" charset="-122"/>
              </a:rPr>
              <a:t>线性结构</a:t>
            </a:r>
            <a:endParaRPr lang="zh-CN" altLang="en-US" sz="2000" b="1">
              <a:solidFill>
                <a:srgbClr val="FF0000"/>
              </a:solidFill>
              <a:latin typeface="黑体" panose="02010609060101010101" pitchFamily="2" charset="-122"/>
              <a:ea typeface="黑体" panose="02010609060101010101" pitchFamily="2" charset="-122"/>
            </a:endParaRPr>
          </a:p>
        </p:txBody>
      </p:sp>
      <p:sp>
        <p:nvSpPr>
          <p:cNvPr id="5" name="右大括号 4"/>
          <p:cNvSpPr/>
          <p:nvPr/>
        </p:nvSpPr>
        <p:spPr>
          <a:xfrm>
            <a:off x="4007485" y="4653280"/>
            <a:ext cx="504190" cy="929640"/>
          </a:xfrm>
          <a:prstGeom prst="righ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r>
              <a:rPr lang="zh-CN" altLang="en-US" sz="2000" b="1">
                <a:solidFill>
                  <a:srgbClr val="FF0000"/>
                </a:solidFill>
                <a:latin typeface="黑体" panose="02010609060101010101" pitchFamily="2" charset="-122"/>
                <a:ea typeface="黑体" panose="02010609060101010101" pitchFamily="2" charset="-122"/>
              </a:rPr>
              <a:t>应用</a:t>
            </a:r>
            <a:endParaRPr lang="zh-CN" altLang="en-US" sz="2000" b="1">
              <a:solidFill>
                <a:srgbClr val="FF0000"/>
              </a:solidFill>
              <a:latin typeface="黑体" panose="02010609060101010101" pitchFamily="2" charset="-122"/>
              <a:ea typeface="黑体" panose="02010609060101010101" pitchFamily="2" charset="-122"/>
            </a:endParaRPr>
          </a:p>
        </p:txBody>
      </p:sp>
      <p:sp>
        <p:nvSpPr>
          <p:cNvPr id="7" name="右大括号 6"/>
          <p:cNvSpPr/>
          <p:nvPr/>
        </p:nvSpPr>
        <p:spPr>
          <a:xfrm>
            <a:off x="4871720" y="2111375"/>
            <a:ext cx="876935" cy="3006725"/>
          </a:xfrm>
          <a:prstGeom prst="righ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r>
              <a:rPr lang="zh-CN" altLang="en-US" sz="2000" b="1">
                <a:solidFill>
                  <a:srgbClr val="FF0000"/>
                </a:solidFill>
                <a:latin typeface="黑体" panose="02010609060101010101" pitchFamily="2" charset="-122"/>
                <a:ea typeface="黑体" panose="02010609060101010101" pitchFamily="2" charset="-122"/>
                <a:cs typeface="黑体" panose="02010609060101010101" pitchFamily="2" charset="-122"/>
              </a:rPr>
              <a:t>三</a:t>
            </a:r>
            <a:r>
              <a:rPr lang="zh-CN" altLang="en-US" sz="2000" b="1">
                <a:solidFill>
                  <a:srgbClr val="FF0000"/>
                </a:solidFill>
                <a:latin typeface="黑体" panose="02010609060101010101" pitchFamily="2" charset="-122"/>
                <a:ea typeface="黑体" panose="02010609060101010101" pitchFamily="2" charset="-122"/>
                <a:cs typeface="黑体" panose="02010609060101010101" pitchFamily="2" charset="-122"/>
              </a:rPr>
              <a:t>类结构</a:t>
            </a:r>
            <a:r>
              <a:rPr lang="en-US" altLang="zh-CN" sz="2000" b="1">
                <a:solidFill>
                  <a:srgbClr val="FF0000"/>
                </a:solidFill>
                <a:latin typeface="黑体" panose="02010609060101010101" pitchFamily="2" charset="-122"/>
                <a:ea typeface="黑体" panose="02010609060101010101" pitchFamily="2" charset="-122"/>
                <a:cs typeface="黑体" panose="02010609060101010101" pitchFamily="2" charset="-122"/>
              </a:rPr>
              <a:t>+</a:t>
            </a:r>
            <a:r>
              <a:rPr lang="zh-CN" altLang="en-US" sz="2000" b="1">
                <a:solidFill>
                  <a:srgbClr val="FF0000"/>
                </a:solidFill>
                <a:latin typeface="黑体" panose="02010609060101010101" pitchFamily="2" charset="-122"/>
                <a:ea typeface="黑体" panose="02010609060101010101" pitchFamily="2" charset="-122"/>
                <a:cs typeface="黑体" panose="02010609060101010101" pitchFamily="2" charset="-122"/>
              </a:rPr>
              <a:t>两种应用</a:t>
            </a:r>
            <a:endParaRPr lang="zh-CN" altLang="en-US" sz="2000" b="1">
              <a:solidFill>
                <a:srgbClr val="FF0000"/>
              </a:solidFill>
              <a:latin typeface="黑体" panose="02010609060101010101" pitchFamily="2" charset="-122"/>
              <a:ea typeface="黑体" panose="02010609060101010101" pitchFamily="2" charset="-122"/>
              <a:cs typeface="黑体" panose="02010609060101010101" pitchFamily="2" charset="-122"/>
            </a:endParaRPr>
          </a:p>
        </p:txBody>
      </p:sp>
      <p:sp>
        <p:nvSpPr>
          <p:cNvPr id="8" name="标题 1"/>
          <p:cNvSpPr>
            <a:spLocks noGrp="1"/>
          </p:cNvSpPr>
          <p:nvPr/>
        </p:nvSpPr>
        <p:spPr>
          <a:xfrm>
            <a:off x="4968875" y="5544820"/>
            <a:ext cx="7044055" cy="796925"/>
          </a:xfrm>
          <a:prstGeom prst="rect">
            <a:avLst/>
          </a:prstGeom>
        </p:spPr>
        <p:txBody>
          <a:bodyPr vert="horz" rtlCol="0" anchor="ctr">
            <a:scene3d>
              <a:camera prst="orthographicFront"/>
              <a:lightRig rig="soft" dir="t"/>
            </a:scene3d>
            <a:sp3d prstMaterial="softEdge">
              <a:bevelT w="25400" h="25400"/>
            </a:sp3d>
          </a:bodyPr>
          <a:lst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2pPr>
            <a:lvl3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3pPr>
            <a:lvl4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4pPr>
            <a:lvl5pPr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2" charset="-122"/>
              </a:defRPr>
            </a:lvl9pPr>
          </a:lstStyle>
          <a:p>
            <a:pPr algn="ctr" eaLnBrk="1" fontAlgn="auto" hangingPunct="1">
              <a:spcAft>
                <a:spcPts val="0"/>
              </a:spcAft>
              <a:defRPr/>
            </a:pPr>
            <a:r>
              <a:rPr lang="zh-CN" altLang="en-US" sz="2400" u="sng" dirty="0" smtClean="0">
                <a:solidFill>
                  <a:srgbClr val="FF0000"/>
                </a:solidFill>
              </a:rPr>
              <a:t>成绩：实验</a:t>
            </a:r>
            <a:r>
              <a:rPr lang="en-US" altLang="zh-CN" sz="2400" u="sng" dirty="0" smtClean="0">
                <a:solidFill>
                  <a:srgbClr val="FF0000"/>
                </a:solidFill>
              </a:rPr>
              <a:t>30%+</a:t>
            </a:r>
            <a:r>
              <a:rPr lang="zh-CN" altLang="en-US" sz="2400" u="sng" dirty="0" smtClean="0">
                <a:solidFill>
                  <a:srgbClr val="FF0000"/>
                </a:solidFill>
              </a:rPr>
              <a:t>作业</a:t>
            </a:r>
            <a:r>
              <a:rPr lang="en-US" altLang="zh-CN" sz="2400" u="sng" dirty="0" smtClean="0">
                <a:solidFill>
                  <a:srgbClr val="FF0000"/>
                </a:solidFill>
              </a:rPr>
              <a:t>10%+</a:t>
            </a:r>
            <a:r>
              <a:rPr lang="zh-CN" altLang="en-US" sz="2400" u="sng" dirty="0" smtClean="0">
                <a:solidFill>
                  <a:srgbClr val="FF0000"/>
                </a:solidFill>
              </a:rPr>
              <a:t>机考</a:t>
            </a:r>
            <a:r>
              <a:rPr lang="en-US" altLang="zh-CN" sz="2400" u="sng" dirty="0" smtClean="0">
                <a:solidFill>
                  <a:srgbClr val="FF0000"/>
                </a:solidFill>
              </a:rPr>
              <a:t>20%+</a:t>
            </a:r>
            <a:r>
              <a:rPr lang="zh-CN" altLang="en-US" sz="2400" u="sng" dirty="0" smtClean="0">
                <a:solidFill>
                  <a:srgbClr val="FF0000"/>
                </a:solidFill>
              </a:rPr>
              <a:t>笔试</a:t>
            </a:r>
            <a:r>
              <a:rPr lang="en-US" altLang="zh-CN" sz="2400" u="sng" dirty="0" smtClean="0">
                <a:solidFill>
                  <a:srgbClr val="FF0000"/>
                </a:solidFill>
              </a:rPr>
              <a:t>40%</a:t>
            </a:r>
            <a:endParaRPr lang="en-US" altLang="zh-CN" sz="2400" u="sng" dirty="0" smtClean="0">
              <a:solidFill>
                <a:srgbClr val="FF0000"/>
              </a:solidFill>
            </a:endParaRPr>
          </a:p>
        </p:txBody>
      </p:sp>
      <p:pic>
        <p:nvPicPr>
          <p:cNvPr id="10" name="图片 9"/>
          <p:cNvPicPr>
            <a:picLocks noChangeAspect="1"/>
          </p:cNvPicPr>
          <p:nvPr/>
        </p:nvPicPr>
        <p:blipFill>
          <a:blip r:embed="rId1"/>
          <a:stretch>
            <a:fillRect/>
          </a:stretch>
        </p:blipFill>
        <p:spPr>
          <a:xfrm>
            <a:off x="6096000" y="838200"/>
            <a:ext cx="3651885" cy="4601210"/>
          </a:xfrm>
          <a:prstGeom prst="rect">
            <a:avLst/>
          </a:prstGeom>
        </p:spPr>
      </p:pic>
      <p:sp>
        <p:nvSpPr>
          <p:cNvPr id="11" name="右大括号 10"/>
          <p:cNvSpPr/>
          <p:nvPr/>
        </p:nvSpPr>
        <p:spPr>
          <a:xfrm>
            <a:off x="3359150" y="3425825"/>
            <a:ext cx="504190" cy="594995"/>
          </a:xfrm>
          <a:prstGeom prst="righ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r>
              <a:rPr lang="zh-CN" altLang="en-US" sz="2000" b="1">
                <a:solidFill>
                  <a:srgbClr val="FF0000"/>
                </a:solidFill>
                <a:latin typeface="黑体" panose="02010609060101010101" pitchFamily="2" charset="-122"/>
                <a:ea typeface="黑体" panose="02010609060101010101" pitchFamily="2" charset="-122"/>
              </a:rPr>
              <a:t>树</a:t>
            </a:r>
            <a:endParaRPr lang="zh-CN" altLang="en-US" sz="2000" b="1">
              <a:solidFill>
                <a:srgbClr val="FF0000"/>
              </a:solidFill>
              <a:latin typeface="黑体" panose="02010609060101010101" pitchFamily="2" charset="-122"/>
              <a:ea typeface="黑体" panose="02010609060101010101" pitchFamily="2" charset="-122"/>
            </a:endParaRPr>
          </a:p>
        </p:txBody>
      </p:sp>
      <p:sp>
        <p:nvSpPr>
          <p:cNvPr id="12" name="右大括号 11"/>
          <p:cNvSpPr/>
          <p:nvPr/>
        </p:nvSpPr>
        <p:spPr>
          <a:xfrm>
            <a:off x="3647440" y="4076700"/>
            <a:ext cx="504190" cy="473075"/>
          </a:xfrm>
          <a:prstGeom prst="righ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r>
              <a:rPr lang="zh-CN" altLang="en-US" sz="2000" b="1">
                <a:solidFill>
                  <a:srgbClr val="FF0000"/>
                </a:solidFill>
                <a:latin typeface="黑体" panose="02010609060101010101" pitchFamily="2" charset="-122"/>
                <a:ea typeface="黑体" panose="02010609060101010101" pitchFamily="2" charset="-122"/>
              </a:rPr>
              <a:t>图</a:t>
            </a:r>
            <a:endParaRPr lang="zh-CN" altLang="en-US" sz="2000" b="1">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dirty="0">
                <a:latin typeface="黑体" panose="02010609060101010101" pitchFamily="2" charset="-122"/>
                <a:sym typeface="+mn-ea"/>
              </a:rPr>
              <a:t>本课程以教材的类</a:t>
            </a:r>
            <a:r>
              <a:rPr lang="en-US" altLang="zh-CN" dirty="0">
                <a:latin typeface="黑体" panose="02010609060101010101" pitchFamily="2" charset="-122"/>
                <a:sym typeface="+mn-ea"/>
              </a:rPr>
              <a:t>C</a:t>
            </a:r>
            <a:r>
              <a:rPr lang="zh-CN" altLang="en-US" dirty="0">
                <a:latin typeface="黑体" panose="02010609060101010101" pitchFamily="2" charset="-122"/>
                <a:sym typeface="+mn-ea"/>
              </a:rPr>
              <a:t>语言伪代码作为程序</a:t>
            </a:r>
            <a:r>
              <a:rPr lang="zh-CN" altLang="en-US" dirty="0">
                <a:latin typeface="黑体" panose="02010609060101010101" pitchFamily="2" charset="-122"/>
                <a:sym typeface="+mn-ea"/>
              </a:rPr>
              <a:t>实现范本</a:t>
            </a:r>
            <a:endParaRPr lang="zh-CN" altLang="en-US" dirty="0">
              <a:latin typeface="黑体" panose="02010609060101010101" pitchFamily="2" charset="-122"/>
              <a:sym typeface="+mn-ea"/>
            </a:endParaRPr>
          </a:p>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如果使用课本代码，注意引用</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P10</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第</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1.3</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节预定义常量和</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类型</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pic>
        <p:nvPicPr>
          <p:cNvPr id="5" name="图片 4"/>
          <p:cNvPicPr>
            <a:picLocks noChangeAspect="1"/>
          </p:cNvPicPr>
          <p:nvPr/>
        </p:nvPicPr>
        <p:blipFill>
          <a:blip r:embed="rId1"/>
          <a:stretch>
            <a:fillRect/>
          </a:stretch>
        </p:blipFill>
        <p:spPr>
          <a:xfrm>
            <a:off x="2279650" y="2276475"/>
            <a:ext cx="5415280" cy="33096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 name="直接连接符 23" hidden="1"/>
          <p:cNvSpPr>
            <a:spLocks noChangeShapeType="1"/>
          </p:cNvSpPr>
          <p:nvPr/>
        </p:nvSpPr>
        <p:spPr bwMode="auto">
          <a:xfrm>
            <a:off x="3181350" y="431800"/>
            <a:ext cx="0" cy="525463"/>
          </a:xfrm>
          <a:prstGeom prst="line">
            <a:avLst/>
          </a:prstGeom>
          <a:noFill/>
          <a:ln w="12700" cap="flat" cmpd="sng">
            <a:solidFill>
              <a:srgbClr val="28A9D6"/>
            </a:solidFill>
            <a:bevel/>
          </a:ln>
        </p:spPr>
        <p:txBody>
          <a:bodyPr/>
          <a:lstStyle/>
          <a:p>
            <a:endParaRPr lang="zh-CN" altLang="en-US"/>
          </a:p>
        </p:txBody>
      </p:sp>
      <p:sp>
        <p:nvSpPr>
          <p:cNvPr id="32" name="椭圆 24"/>
          <p:cNvSpPr>
            <a:spLocks noChangeArrowheads="1"/>
          </p:cNvSpPr>
          <p:nvPr/>
        </p:nvSpPr>
        <p:spPr bwMode="auto">
          <a:xfrm>
            <a:off x="3662667" y="280019"/>
            <a:ext cx="549275" cy="549275"/>
          </a:xfrm>
          <a:prstGeom prst="ellipse">
            <a:avLst/>
          </a:prstGeom>
          <a:pattFill prst="sphere">
            <a:fgClr>
              <a:srgbClr val="4F81BD"/>
            </a:fgClr>
            <a:bgClr>
              <a:srgbClr val="FFFFFF"/>
            </a:bgClr>
          </a:pattFill>
          <a:ln w="9525" cap="flat" cmpd="sng">
            <a:solidFill>
              <a:srgbClr val="4DB8DD"/>
            </a:solidFill>
            <a:bevel/>
          </a:ln>
        </p:spPr>
        <p:txBody>
          <a:bodyPr anchor="ctr"/>
          <a:lstStyle/>
          <a:p>
            <a:pPr algn="ctr"/>
            <a:endParaRPr lang="zh-CN" altLang="zh-CN">
              <a:solidFill>
                <a:srgbClr val="FFFFFF"/>
              </a:solidFill>
            </a:endParaRPr>
          </a:p>
        </p:txBody>
      </p:sp>
      <p:sp>
        <p:nvSpPr>
          <p:cNvPr id="33" name="直接连接符 23"/>
          <p:cNvSpPr>
            <a:spLocks noChangeShapeType="1"/>
          </p:cNvSpPr>
          <p:nvPr/>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sp>
        <p:nvSpPr>
          <p:cNvPr id="2" name="Rectangle 3"/>
          <p:cNvSpPr txBox="1">
            <a:spLocks noChangeArrowheads="1"/>
          </p:cNvSpPr>
          <p:nvPr/>
        </p:nvSpPr>
        <p:spPr>
          <a:xfrm>
            <a:off x="3469640" y="1268730"/>
            <a:ext cx="6001385" cy="4664075"/>
          </a:xfrm>
          <a:prstGeom prst="rect">
            <a:avLst/>
          </a:prstGeom>
        </p:spPr>
        <p:txBody>
          <a:bodyPr vert="horz" lIns="91440" tIns="45720" rIns="91440" bIns="45720" rtlCol="0"/>
          <a:lstStyle/>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 panose="02010609060101010101" charset="-122"/>
                <a:ea typeface="楷体" panose="02010609060101010101" charset="-122"/>
                <a:sym typeface="+mn-ea"/>
              </a:rPr>
              <a:t>基本概念和术语</a:t>
            </a:r>
            <a:endParaRPr lang="zh-CN" altLang="en-US" sz="3200" b="1" dirty="0">
              <a:latin typeface="楷体" panose="02010609060101010101" charset="-122"/>
              <a:ea typeface="楷体" panose="02010609060101010101"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 panose="02010609060101010101" charset="-122"/>
                <a:ea typeface="楷体" panose="02010609060101010101" charset="-122"/>
                <a:sym typeface="+mn-ea"/>
              </a:rPr>
              <a:t>算法和算法分析</a:t>
            </a:r>
            <a:endParaRPr lang="zh-CN" altLang="en-US" sz="3200" b="1" dirty="0">
              <a:latin typeface="楷体" panose="02010609060101010101" charset="-122"/>
              <a:ea typeface="楷体" panose="02010609060101010101"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endParaRPr kumimoji="0" lang="zh-CN" altLang="en-US" sz="3200" b="0" i="0" u="none" strike="noStrike" kern="1200" cap="none" spc="0" normalizeH="0" baseline="0" noProof="0" dirty="0" err="1" smtClean="0">
              <a:ln>
                <a:noFill/>
              </a:ln>
              <a:solidFill>
                <a:schemeClr val="tx1"/>
              </a:solidFill>
              <a:effectLst/>
              <a:uLnTx/>
              <a:uFillTx/>
              <a:latin typeface="楷体" panose="02010609060101010101" charset="-122"/>
              <a:ea typeface="楷体" panose="02010609060101010101" charset="-122"/>
              <a:cs typeface="+mn-cs"/>
            </a:endParaRPr>
          </a:p>
          <a:p>
            <a:pPr marL="1028700" marR="0" lvl="1" indent="-571500" defTabSz="914400" rtl="0" eaLnBrk="1" fontAlgn="auto" latinLnBrk="0" hangingPunct="1">
              <a:lnSpc>
                <a:spcPct val="90000"/>
              </a:lnSpc>
              <a:spcBef>
                <a:spcPts val="1000"/>
              </a:spcBef>
              <a:spcAft>
                <a:spcPts val="0"/>
              </a:spcAft>
              <a:buClr>
                <a:schemeClr val="accent2"/>
              </a:buClr>
              <a:buSzTx/>
              <a:buFont typeface="Wingdings" panose="05000000000000000000" charset="0"/>
              <a:buChar char="Ø"/>
              <a:defRPr/>
            </a:pPr>
            <a:endParaRPr kumimoji="0" lang="zh-CN" altLang="en-US" sz="3200" b="0" i="0" u="none" strike="noStrike" kern="1200" cap="none" spc="0" normalizeH="0" baseline="0" noProof="0" dirty="0" err="1" smtClean="0">
              <a:ln>
                <a:noFill/>
              </a:ln>
              <a:solidFill>
                <a:schemeClr val="tx1"/>
              </a:solidFill>
              <a:effectLst/>
              <a:uLnTx/>
              <a:uFillTx/>
              <a:latin typeface="楷体" panose="02010609060101010101" charset="-122"/>
              <a:ea typeface="楷体" panose="02010609060101010101" charset="-122"/>
              <a:cs typeface="+mn-cs"/>
              <a:sym typeface="+mn-lt"/>
            </a:endParaRPr>
          </a:p>
        </p:txBody>
      </p:sp>
      <p:sp>
        <p:nvSpPr>
          <p:cNvPr id="4" name="灯片编号占位符 3"/>
          <p:cNvSpPr>
            <a:spLocks noGrp="1"/>
          </p:cNvSpPr>
          <p:nvPr>
            <p:ph type="sldNum" sz="quarter" idx="4"/>
          </p:nvPr>
        </p:nvSpPr>
        <p:spPr/>
        <p:txBody>
          <a:bodyPr/>
          <a:p>
            <a:fld id="{F18B4237-A20D-4DE2-ADD8-75BCC50A7656}" type="slidenum">
              <a:rPr lang="zh-CN" altLang="en-US"/>
            </a:fld>
            <a:endParaRPr lang="zh-CN" altLang="en-US"/>
          </a:p>
        </p:txBody>
      </p:sp>
      <p:sp>
        <p:nvSpPr>
          <p:cNvPr id="8" name="矩形 7"/>
          <p:cNvSpPr/>
          <p:nvPr/>
        </p:nvSpPr>
        <p:spPr>
          <a:xfrm>
            <a:off x="4088130" y="1826260"/>
            <a:ext cx="2977515" cy="53086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46" name="Text Box 2"/>
          <p:cNvSpPr txBox="1"/>
          <p:nvPr/>
        </p:nvSpPr>
        <p:spPr>
          <a:xfrm>
            <a:off x="4007168" y="188278"/>
            <a:ext cx="3960812" cy="762000"/>
          </a:xfrm>
          <a:prstGeom prst="rect">
            <a:avLst/>
          </a:prstGeom>
          <a:noFill/>
          <a:ln w="9525">
            <a:noFill/>
          </a:ln>
        </p:spPr>
        <p:txBody>
          <a:bodyPr anchor="t" anchorCtr="0">
            <a:spAutoFit/>
          </a:bodyPr>
          <a:p>
            <a:pPr algn="ctr"/>
            <a:r>
              <a:rPr lang="zh-CN" altLang="en-US" sz="4400" b="1" dirty="0">
                <a:solidFill>
                  <a:srgbClr val="0000CC"/>
                </a:solidFill>
                <a:latin typeface="楷体_GB2312" pitchFamily="49" charset="-122"/>
                <a:ea typeface="楷体_GB2312" pitchFamily="49" charset="-122"/>
              </a:rPr>
              <a:t>第一章	绪论</a:t>
            </a:r>
            <a:endParaRPr lang="zh-CN" altLang="en-US" sz="4400" dirty="0">
              <a:solidFill>
                <a:srgbClr val="0000CC"/>
              </a:solidFill>
              <a:latin typeface="楷体_GB2312" pitchFamily="49" charset="-122"/>
              <a:ea typeface="楷体_GB2312" pitchFamily="49" charset="-122"/>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dirty="0">
                <a:latin typeface="黑体" panose="02010609060101010101" pitchFamily="2" charset="-122"/>
                <a:sym typeface="+mn-ea"/>
              </a:rPr>
              <a:t>算法是对特定问题求解步骤的一种描述，是一有限长的操作序列</a:t>
            </a:r>
            <a:endParaRPr lang="zh-CN" altLang="en-US" dirty="0">
              <a:latin typeface="黑体" panose="02010609060101010101" pitchFamily="2" charset="-122"/>
            </a:endParaRPr>
          </a:p>
          <a:p>
            <a:pPr algn="l" eaLnBrk="1" hangingPunct="1">
              <a:buClrTx/>
              <a:buSzTx/>
              <a:buChar char="l"/>
            </a:pPr>
            <a:r>
              <a:rPr lang="zh-CN" altLang="en-US" dirty="0">
                <a:latin typeface="黑体" panose="02010609060101010101" pitchFamily="2" charset="-122"/>
                <a:sym typeface="+mn-ea"/>
              </a:rPr>
              <a:t>算法特性</a:t>
            </a:r>
            <a:endParaRPr lang="zh-CN" altLang="en-US" dirty="0">
              <a:latin typeface="黑体" panose="02010609060101010101" pitchFamily="2" charset="-122"/>
            </a:endParaRPr>
          </a:p>
          <a:p>
            <a:pPr lvl="1" algn="l" eaLnBrk="1" hangingPunct="1">
              <a:buClrTx/>
              <a:buSzTx/>
              <a:buChar char="–"/>
            </a:pPr>
            <a:r>
              <a:rPr lang="zh-CN" altLang="en-US" sz="2400" dirty="0">
                <a:latin typeface="黑体" panose="02010609060101010101" pitchFamily="2" charset="-122"/>
                <a:cs typeface="+mn-ea"/>
                <a:sym typeface="+mn-ea"/>
              </a:rPr>
              <a:t>有穷性：算法在执行有穷步后能结束</a:t>
            </a:r>
            <a:endParaRPr lang="zh-CN" altLang="en-US" sz="2400" dirty="0">
              <a:latin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cs typeface="+mn-ea"/>
                <a:sym typeface="+mn-ea"/>
              </a:rPr>
              <a:t>确定性：每步定义都是确切的、无歧义的</a:t>
            </a:r>
            <a:endParaRPr lang="zh-CN" altLang="en-US" sz="2400" dirty="0">
              <a:latin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cs typeface="+mn-ea"/>
                <a:sym typeface="+mn-ea"/>
              </a:rPr>
              <a:t>可行性：算法描述的操作都是可以通过已实现的基本运算经过有限次来实现的</a:t>
            </a:r>
            <a:endParaRPr lang="zh-CN" altLang="en-US" sz="2400" dirty="0">
              <a:latin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cs typeface="+mn-ea"/>
                <a:sym typeface="+mn-ea"/>
              </a:rPr>
              <a:t>输  入：有0个或多个输入</a:t>
            </a:r>
            <a:endParaRPr lang="zh-CN" altLang="en-US" sz="2400" dirty="0">
              <a:latin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cs typeface="+mn-ea"/>
                <a:sym typeface="+mn-ea"/>
              </a:rPr>
              <a:t>输  出：有一个或多个输出</a:t>
            </a:r>
            <a:endParaRPr lang="zh-CN" altLang="en-US" sz="2400" dirty="0">
              <a:latin typeface="黑体" panose="02010609060101010101" pitchFamily="2" charset="-122"/>
              <a:cs typeface="+mn-ea"/>
              <a:sym typeface="+mn-ea"/>
            </a:endParaRPr>
          </a:p>
          <a:p>
            <a:endParaRPr lang="zh-CN" altLang="en-US" dirty="0" smtClean="0">
              <a:latin typeface="黑体" panose="02010609060101010101" pitchFamily="2" charset="-122"/>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算法和算法</a:t>
            </a:r>
            <a:r>
              <a:rPr lang="zh-CN" altLang="en-US">
                <a:latin typeface="楷体" panose="02010609060101010101" charset="-122"/>
                <a:ea typeface="楷体" panose="02010609060101010101" charset="-122"/>
                <a:cs typeface="楷体" panose="02010609060101010101" charset="-122"/>
              </a:rPr>
              <a:t>分析</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sz="2800" dirty="0">
                <a:latin typeface="黑体" panose="02010609060101010101" pitchFamily="2" charset="-122"/>
                <a:sym typeface="+mn-ea"/>
              </a:rPr>
              <a:t>算法举例：</a:t>
            </a:r>
            <a:endParaRPr lang="zh-CN" altLang="en-US" sz="2800" dirty="0">
              <a:latin typeface="黑体" panose="02010609060101010101" pitchFamily="2" charset="-122"/>
              <a:sym typeface="+mn-ea"/>
            </a:endParaRPr>
          </a:p>
          <a:p>
            <a:pPr lvl="1" algn="l" eaLnBrk="1" hangingPunct="1">
              <a:buClrTx/>
              <a:buSzTx/>
              <a:buChar char="–"/>
            </a:pPr>
            <a:r>
              <a:rPr lang="zh-CN" altLang="en-US" sz="2400" dirty="0">
                <a:latin typeface="黑体" panose="02010609060101010101" pitchFamily="2" charset="-122"/>
                <a:cs typeface="+mn-ea"/>
                <a:sym typeface="+mn-ea"/>
              </a:rPr>
              <a:t>问题：</a:t>
            </a:r>
            <a:r>
              <a:rPr lang="zh-CN" altLang="en-US" sz="2400" dirty="0">
                <a:latin typeface="黑体" panose="02010609060101010101" pitchFamily="2" charset="-122"/>
                <a:cs typeface="+mn-ea"/>
                <a:sym typeface="+mn-ea"/>
              </a:rPr>
              <a:t>递增排序</a:t>
            </a:r>
            <a:endParaRPr lang="zh-CN" altLang="en-US" sz="2400" dirty="0">
              <a:latin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cs typeface="+mn-ea"/>
                <a:sym typeface="+mn-ea"/>
              </a:rPr>
              <a:t>解决方案：逐个选择最小数据，即选择排序</a:t>
            </a:r>
            <a:endParaRPr lang="zh-CN" altLang="en-US" sz="2400" dirty="0">
              <a:latin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cs typeface="+mn-ea"/>
                <a:sym typeface="+mn-ea"/>
              </a:rPr>
              <a:t>算法</a:t>
            </a:r>
            <a:r>
              <a:rPr lang="zh-CN" altLang="en-US" sz="2400" dirty="0">
                <a:latin typeface="黑体" panose="02010609060101010101" pitchFamily="2" charset="-122"/>
                <a:cs typeface="+mn-ea"/>
                <a:sym typeface="+mn-ea"/>
              </a:rPr>
              <a:t>描述： </a:t>
            </a:r>
            <a:endParaRPr lang="zh-CN" altLang="en-US" sz="2400" dirty="0">
              <a:latin typeface="黑体" panose="02010609060101010101" pitchFamily="2" charset="-122"/>
              <a:cs typeface="+mn-ea"/>
            </a:endParaRPr>
          </a:p>
          <a:p>
            <a:pPr marL="609600" indent="-609600" eaLnBrk="1" hangingPunct="1">
              <a:spcBef>
                <a:spcPct val="30000"/>
              </a:spcBef>
              <a:buClr>
                <a:schemeClr val="accent1"/>
              </a:buClr>
              <a:buSzTx/>
              <a:buFont typeface="Wingdings" panose="05000000000000000000" pitchFamily="2" charset="2"/>
              <a:buNone/>
            </a:pPr>
            <a:r>
              <a:rPr lang="zh-CN" altLang="en-US" sz="2800" dirty="0">
                <a:latin typeface="宋体" panose="02010600030101010101" pitchFamily="2" charset="-122"/>
                <a:sym typeface="+mn-ea"/>
              </a:rPr>
              <a:t>	</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for ( int i = 0; i &lt; n-1; i++ ) { </a:t>
            </a:r>
            <a:endParaRPr lang="zh-CN" altLang="en-US" sz="2800" dirty="0">
              <a:latin typeface="黑体" panose="02010609060101010101" pitchFamily="2" charset="-122"/>
              <a:ea typeface="黑体" panose="02010609060101010101" pitchFamily="2" charset="-122"/>
              <a:cs typeface="黑体" panose="02010609060101010101" pitchFamily="2" charset="-122"/>
            </a:endParaRPr>
          </a:p>
          <a:p>
            <a:pPr marL="609600" indent="-609600" eaLnBrk="1" hangingPunct="1">
              <a:spcBef>
                <a:spcPct val="30000"/>
              </a:spcBef>
              <a:buClr>
                <a:schemeClr val="accent1"/>
              </a:buClr>
              <a:buSzTx/>
              <a:buFont typeface="Wingdings" panose="05000000000000000000" pitchFamily="2" charset="2"/>
              <a:buNone/>
            </a:pP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		从</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a[i]</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检查到</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a[n-1]</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，找到最小数</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t>
            </a:r>
            <a:endParaRPr lang="en-US" altLang="zh-CN" sz="2800" dirty="0">
              <a:latin typeface="黑体" panose="02010609060101010101" pitchFamily="2" charset="-122"/>
              <a:ea typeface="黑体" panose="02010609060101010101" pitchFamily="2" charset="-122"/>
              <a:cs typeface="黑体" panose="02010609060101010101" pitchFamily="2" charset="-122"/>
            </a:endParaRPr>
          </a:p>
          <a:p>
            <a:pPr marL="609600" indent="-609600" eaLnBrk="1" hangingPunct="1">
              <a:spcBef>
                <a:spcPct val="30000"/>
              </a:spcBef>
              <a:buClr>
                <a:schemeClr val="accent1"/>
              </a:buClr>
              <a:buSzTx/>
              <a:buFont typeface="Wingdings" panose="05000000000000000000" pitchFamily="2" charset="2"/>
              <a:buNone/>
            </a:pP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		</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若最小整数在</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a[k], </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交换</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a[i]</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与</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a[k];</a:t>
            </a:r>
            <a:endParaRPr lang="en-US" altLang="zh-CN" sz="2800" dirty="0">
              <a:latin typeface="黑体" panose="02010609060101010101" pitchFamily="2" charset="-122"/>
              <a:ea typeface="黑体" panose="02010609060101010101" pitchFamily="2" charset="-122"/>
              <a:cs typeface="黑体" panose="02010609060101010101" pitchFamily="2" charset="-122"/>
            </a:endParaRPr>
          </a:p>
          <a:p>
            <a:pPr marL="609600" indent="-609600" eaLnBrk="1" hangingPunct="1">
              <a:spcBef>
                <a:spcPct val="30000"/>
              </a:spcBef>
              <a:buClr>
                <a:schemeClr val="accent1"/>
              </a:buClr>
              <a:buSzTx/>
              <a:buFont typeface="Wingdings" panose="05000000000000000000" pitchFamily="2" charset="2"/>
              <a:buNone/>
            </a:pP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	}</a:t>
            </a:r>
            <a:endParaRPr lang="en-US" altLang="zh-CN" sz="2800" dirty="0">
              <a:latin typeface="黑体" panose="02010609060101010101" pitchFamily="2" charset="-122"/>
              <a:ea typeface="黑体" panose="02010609060101010101" pitchFamily="2" charset="-122"/>
              <a:cs typeface="黑体" panose="02010609060101010101" pitchFamily="2" charset="-122"/>
            </a:endParaRPr>
          </a:p>
          <a:p>
            <a:pPr marL="609600" indent="-609600" eaLnBrk="1" hangingPunct="1">
              <a:buClr>
                <a:schemeClr val="accent1"/>
              </a:buClr>
              <a:buSzTx/>
              <a:buFont typeface="Wingdings" panose="05000000000000000000" pitchFamily="2" charset="2"/>
              <a:buChar char="n"/>
            </a:pPr>
            <a:endParaRPr lang="zh-CN" altLang="en-US" dirty="0" smtClean="0">
              <a:latin typeface="黑体" panose="02010609060101010101" pitchFamily="2" charset="-122"/>
              <a:ea typeface="黑体" panose="02010609060101010101" pitchFamily="2" charset="-122"/>
              <a:cs typeface="黑体" panose="02010609060101010101" pitchFamily="2" charset="-122"/>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算法和算法</a:t>
            </a:r>
            <a:r>
              <a:rPr lang="zh-CN" altLang="en-US">
                <a:latin typeface="楷体" panose="02010609060101010101" charset="-122"/>
                <a:ea typeface="楷体" panose="02010609060101010101" charset="-122"/>
                <a:cs typeface="楷体" panose="02010609060101010101" charset="-122"/>
              </a:rPr>
              <a:t>分析</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sz="2800" dirty="0">
                <a:latin typeface="黑体" panose="02010609060101010101" pitchFamily="2" charset="-122"/>
                <a:sym typeface="+mn-ea"/>
              </a:rPr>
              <a:t>算法</a:t>
            </a:r>
            <a:r>
              <a:rPr lang="zh-CN" altLang="en-US" sz="2800" dirty="0">
                <a:latin typeface="黑体" panose="02010609060101010101" pitchFamily="2" charset="-122"/>
                <a:sym typeface="+mn-ea"/>
              </a:rPr>
              <a:t>要求</a:t>
            </a:r>
            <a:endParaRPr lang="zh-CN" altLang="en-US" sz="2800" dirty="0">
              <a:latin typeface="黑体" panose="02010609060101010101" pitchFamily="2" charset="-122"/>
              <a:sym typeface="+mn-ea"/>
            </a:endParaRPr>
          </a:p>
          <a:p>
            <a:pPr lvl="1" algn="l" eaLnBrk="1" hangingPunct="1">
              <a:buClrTx/>
              <a:buSzTx/>
              <a:buChar char="–"/>
            </a:pPr>
            <a:r>
              <a:rPr lang="zh-CN" altLang="en-US" sz="2400" dirty="0">
                <a:latin typeface="黑体" panose="02010609060101010101" pitchFamily="2" charset="-122"/>
                <a:cs typeface="+mn-ea"/>
                <a:sym typeface="+mn-ea"/>
              </a:rPr>
              <a:t>正确性：满足具体问题的需求</a:t>
            </a:r>
            <a:endParaRPr lang="zh-CN" altLang="en-US" sz="2400" dirty="0">
              <a:latin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cs typeface="+mn-ea"/>
                <a:sym typeface="+mn-ea"/>
              </a:rPr>
              <a:t>可读性：便于理解和修改</a:t>
            </a:r>
            <a:endParaRPr lang="zh-CN" altLang="en-US" sz="2400" dirty="0">
              <a:latin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cs typeface="+mn-ea"/>
                <a:sym typeface="+mn-ea"/>
              </a:rPr>
              <a:t>健壮性：当输入数据非法时，也能适当反应</a:t>
            </a:r>
            <a:endParaRPr lang="zh-CN" altLang="en-US" sz="2400" dirty="0">
              <a:latin typeface="黑体" panose="02010609060101010101" pitchFamily="2" charset="-122"/>
              <a:cs typeface="+mn-ea"/>
            </a:endParaRPr>
          </a:p>
          <a:p>
            <a:pPr lvl="1" algn="l" eaLnBrk="1" hangingPunct="1">
              <a:buClrTx/>
              <a:buSzTx/>
              <a:buChar char="–"/>
            </a:pPr>
            <a:r>
              <a:rPr lang="zh-CN" altLang="en-US" sz="2400" dirty="0">
                <a:latin typeface="黑体" panose="02010609060101010101" pitchFamily="2" charset="-122"/>
                <a:cs typeface="+mn-ea"/>
                <a:sym typeface="+mn-ea"/>
              </a:rPr>
              <a:t>效率与低存储</a:t>
            </a:r>
            <a:r>
              <a:rPr lang="zh-CN" altLang="en-US" sz="2400" dirty="0">
                <a:latin typeface="黑体" panose="02010609060101010101" pitchFamily="2" charset="-122"/>
                <a:cs typeface="+mn-ea"/>
                <a:sym typeface="+mn-ea"/>
              </a:rPr>
              <a:t>需求</a:t>
            </a:r>
            <a:endParaRPr lang="zh-CN" altLang="en-US" sz="2400" dirty="0">
              <a:latin typeface="黑体" panose="02010609060101010101" pitchFamily="2" charset="-122"/>
              <a:cs typeface="+mn-ea"/>
              <a:sym typeface="+mn-ea"/>
            </a:endParaRPr>
          </a:p>
          <a:p>
            <a:pPr lvl="2" algn="l" eaLnBrk="1" hangingPunct="1">
              <a:buClrTx/>
              <a:buSzTx/>
              <a:buChar char="–"/>
            </a:pPr>
            <a:r>
              <a:rPr lang="zh-CN" altLang="en-US" sz="2400" dirty="0">
                <a:latin typeface="黑体" panose="02010609060101010101" pitchFamily="2" charset="-122"/>
                <a:cs typeface="+mn-ea"/>
                <a:sym typeface="+mn-ea"/>
              </a:rPr>
              <a:t>效率高：执行时间少，时间复杂度</a:t>
            </a:r>
            <a:endParaRPr lang="zh-CN" altLang="en-US" sz="2400" dirty="0">
              <a:latin typeface="黑体" panose="02010609060101010101" pitchFamily="2" charset="-122"/>
              <a:cs typeface="+mn-ea"/>
            </a:endParaRPr>
          </a:p>
          <a:p>
            <a:pPr lvl="2" algn="l" eaLnBrk="1" hangingPunct="1">
              <a:buClrTx/>
              <a:buSzTx/>
              <a:buChar char="–"/>
            </a:pPr>
            <a:r>
              <a:rPr lang="zh-CN" altLang="en-US" sz="2400" dirty="0">
                <a:latin typeface="黑体" panose="02010609060101010101" pitchFamily="2" charset="-122"/>
                <a:cs typeface="+mn-ea"/>
                <a:sym typeface="+mn-ea"/>
              </a:rPr>
              <a:t>空间省：执行中需要的最大存储空间要少，空间复杂度</a:t>
            </a:r>
            <a:endParaRPr lang="zh-CN" altLang="en-US" sz="2400" dirty="0">
              <a:latin typeface="黑体" panose="02010609060101010101" pitchFamily="2" charset="-122"/>
              <a:cs typeface="+mn-ea"/>
            </a:endParaRPr>
          </a:p>
          <a:p>
            <a:pPr lvl="1" algn="l" eaLnBrk="1" hangingPunct="1">
              <a:buClrTx/>
              <a:buSzTx/>
              <a:buChar char="–"/>
            </a:pPr>
            <a:endParaRPr lang="zh-CN" altLang="en-US" sz="2800" dirty="0">
              <a:latin typeface="黑体" panose="02010609060101010101" pitchFamily="2" charset="-122"/>
              <a:cs typeface="+mn-ea"/>
            </a:endParaRPr>
          </a:p>
          <a:p>
            <a:pPr lvl="1" algn="l" eaLnBrk="1" hangingPunct="1">
              <a:buClrTx/>
              <a:buSzTx/>
              <a:buChar char="–"/>
            </a:pPr>
            <a:endParaRPr lang="zh-CN" altLang="en-US" sz="2800" dirty="0">
              <a:latin typeface="黑体" panose="02010609060101010101" pitchFamily="2" charset="-122"/>
              <a:cs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算法和算法</a:t>
            </a:r>
            <a:r>
              <a:rPr lang="zh-CN" altLang="en-US">
                <a:latin typeface="楷体" panose="02010609060101010101" charset="-122"/>
                <a:ea typeface="楷体" panose="02010609060101010101" charset="-122"/>
                <a:cs typeface="楷体" panose="02010609060101010101" charset="-122"/>
              </a:rPr>
              <a:t>分析</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时间复杂度，</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衡量算法的时间效率，主要依据算法执行所需要的时间</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事后统计法：计算算法开始时间与完成时间差值</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事前统计法：依据算法选用何种策略及问题的规模n，是常用的方法</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endParaRPr lang="zh-CN" altLang="en-US" dirty="0" smtClean="0">
              <a:latin typeface="黑体" panose="02010609060101010101" pitchFamily="2" charset="-122"/>
              <a:ea typeface="黑体" panose="02010609060101010101" pitchFamily="2" charset="-122"/>
              <a:cs typeface="黑体" panose="02010609060101010101" pitchFamily="2" charset="-122"/>
            </a:endParaRPr>
          </a:p>
          <a:p>
            <a:r>
              <a:rPr lang="zh-CN" altLang="en-US" dirty="0">
                <a:latin typeface="黑体" panose="02010609060101010101" pitchFamily="2" charset="-122"/>
                <a:ea typeface="黑体" panose="02010609060101010101" pitchFamily="2" charset="-122"/>
                <a:cs typeface="黑体" panose="02010609060101010101" pitchFamily="2" charset="-122"/>
                <a:sym typeface="+mn-ea"/>
              </a:rPr>
              <a:t>时间复杂度是问题规模</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n</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的函数</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f(n)</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，即：</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marL="609600" indent="-609600" eaLnBrk="1" hangingPunct="1">
              <a:spcBef>
                <a:spcPct val="70000"/>
              </a:spcBef>
              <a:buClr>
                <a:schemeClr val="accent1"/>
              </a:buClr>
              <a:buSzTx/>
              <a:buFont typeface="Wingdings" panose="05000000000000000000" pitchFamily="2" charset="2"/>
              <a:buNone/>
            </a:pPr>
            <a:r>
              <a:rPr lang="zh-CN" altLang="en-US" dirty="0">
                <a:solidFill>
                  <a:schemeClr val="hlink"/>
                </a:solidFill>
                <a:latin typeface="宋体" panose="02010600030101010101" pitchFamily="2" charset="-122"/>
                <a:sym typeface="+mn-ea"/>
              </a:rPr>
              <a:t>    </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T(n) = </a:t>
            </a:r>
            <a:r>
              <a:rPr lang="en-US" altLang="zh-CN" i="1" dirty="0">
                <a:latin typeface="黑体" panose="02010609060101010101" pitchFamily="2" charset="-122"/>
                <a:ea typeface="黑体" panose="02010609060101010101" pitchFamily="2" charset="-122"/>
                <a:cs typeface="黑体" panose="02010609060101010101" pitchFamily="2" charset="-122"/>
                <a:sym typeface="+mn-ea"/>
              </a:rPr>
              <a:t>O(f(n))</a:t>
            </a:r>
            <a:endParaRPr lang="en-US" altLang="zh-CN" i="1" dirty="0">
              <a:latin typeface="黑体" panose="02010609060101010101" pitchFamily="2" charset="-122"/>
              <a:ea typeface="黑体" panose="02010609060101010101" pitchFamily="2" charset="-122"/>
              <a:cs typeface="黑体" panose="02010609060101010101" pitchFamily="2" charset="-122"/>
            </a:endParaRPr>
          </a:p>
          <a:p>
            <a:pPr marL="0" indent="0" eaLnBrk="1" hangingPunct="1">
              <a:buClr>
                <a:schemeClr val="accent1"/>
              </a:buClr>
              <a:buSzTx/>
              <a:buFont typeface="Wingdings" panose="05000000000000000000" pitchFamily="2" charset="2"/>
              <a:buNone/>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一般地，时间复杂度用算法中最深层循环内的语句中的原操作的重复执行次数表示</a:t>
            </a:r>
            <a:endParaRPr lang="zh-CN" altLang="en-US" dirty="0">
              <a:latin typeface="黑体" panose="02010609060101010101" pitchFamily="2" charset="-122"/>
              <a:ea typeface="黑体" panose="02010609060101010101" pitchFamily="2" charset="-122"/>
              <a:cs typeface="黑体" panose="02010609060101010101" pitchFamily="2" charset="-122"/>
            </a:endParaRPr>
          </a:p>
          <a:p>
            <a:endParaRPr lang="zh-CN" altLang="en-US" dirty="0" smtClean="0">
              <a:latin typeface="黑体" panose="02010609060101010101" pitchFamily="2" charset="-122"/>
              <a:ea typeface="黑体" panose="02010609060101010101" pitchFamily="2" charset="-122"/>
              <a:cs typeface="黑体" panose="02010609060101010101" pitchFamily="2" charset="-122"/>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算法和算法</a:t>
            </a:r>
            <a:r>
              <a:rPr lang="zh-CN" altLang="en-US">
                <a:latin typeface="楷体" panose="02010609060101010101" charset="-122"/>
                <a:ea typeface="楷体" panose="02010609060101010101" charset="-122"/>
                <a:cs typeface="楷体" panose="02010609060101010101" charset="-122"/>
              </a:rPr>
              <a:t>分析</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时间复杂度</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举例</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marL="609600" lvl="1" indent="0" algn="l" eaLnBrk="1" hangingPunct="1">
              <a:buClrTx/>
              <a:buSzTx/>
              <a:buNone/>
            </a:pPr>
            <a:r>
              <a:rPr lang="en-US" altLang="zh-CN" dirty="0">
                <a:latin typeface="黑体" panose="02010609060101010101" pitchFamily="2" charset="-122"/>
                <a:ea typeface="黑体" panose="02010609060101010101" pitchFamily="2" charset="-122"/>
                <a:cs typeface="黑体" panose="02010609060101010101" pitchFamily="2" charset="-122"/>
                <a:sym typeface="+mn-ea"/>
              </a:rPr>
              <a:t>a, b, c</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三个算法中，衡量语句 </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y *= x;</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的执行次数，可以得出三个程序段的时间复杂度分别为</a:t>
            </a:r>
            <a:r>
              <a:rPr lang="en-US" altLang="zh-CN" i="1" dirty="0">
                <a:latin typeface="黑体" panose="02010609060101010101" pitchFamily="2" charset="-122"/>
                <a:ea typeface="黑体" panose="02010609060101010101" pitchFamily="2" charset="-122"/>
                <a:cs typeface="黑体" panose="02010609060101010101" pitchFamily="2" charset="-122"/>
                <a:sym typeface="+mn-ea"/>
              </a:rPr>
              <a:t>O(1), O(n), O(n</a:t>
            </a:r>
            <a:r>
              <a:rPr lang="en-US" altLang="zh-CN" i="1" baseline="30000" dirty="0">
                <a:latin typeface="黑体" panose="02010609060101010101" pitchFamily="2" charset="-122"/>
                <a:ea typeface="黑体" panose="02010609060101010101" pitchFamily="2" charset="-122"/>
                <a:cs typeface="黑体" panose="02010609060101010101" pitchFamily="2" charset="-122"/>
                <a:sym typeface="+mn-ea"/>
              </a:rPr>
              <a:t>2</a:t>
            </a:r>
            <a:r>
              <a:rPr lang="en-US" altLang="zh-CN" i="1" dirty="0">
                <a:latin typeface="黑体" panose="02010609060101010101" pitchFamily="2" charset="-122"/>
                <a:ea typeface="黑体" panose="02010609060101010101" pitchFamily="2" charset="-122"/>
                <a:cs typeface="黑体" panose="02010609060101010101" pitchFamily="2" charset="-122"/>
                <a:sym typeface="+mn-ea"/>
              </a:rPr>
              <a:t>)</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，分别称为常量阶，线性阶，平方阶</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marL="0" indent="0" algn="l" eaLnBrk="1" hangingPunct="1">
              <a:buClrTx/>
              <a:buSzTx/>
              <a:buNone/>
            </a:pPr>
            <a:r>
              <a:rPr lang="en-US" altLang="zh-CN" dirty="0">
                <a:latin typeface="宋体" panose="02010600030101010101" pitchFamily="2" charset="-122"/>
                <a:sym typeface="+mn-ea"/>
              </a:rPr>
              <a:t>a1. { y *= x; }</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a2.	 for (i=1; i&lt;=1000000000; i++)</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    { y *= x; }</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endParaRPr lang="en-US" altLang="zh-CN" dirty="0">
              <a:latin typeface="宋体" panose="02010600030101010101" pitchFamily="2" charset="-122"/>
              <a:sym typeface="+mn-ea"/>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b. for (i=1; i&lt;=n; i++) {y *= x;}</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endParaRPr lang="en-US" altLang="zh-CN" dirty="0">
              <a:latin typeface="宋体" panose="02010600030101010101" pitchFamily="2" charset="-122"/>
              <a:sym typeface="+mn-ea"/>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c. for (j=1; j&lt;=n; j++) </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     for (i=1; i&lt;=n; i++} </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      {y *= x;}</a:t>
            </a:r>
            <a:endParaRPr lang="en-US" altLang="zh-CN" dirty="0">
              <a:latin typeface="宋体" panose="02010600030101010101" pitchFamily="2" charset="-122"/>
            </a:endParaRPr>
          </a:p>
          <a:p>
            <a:pPr marL="0" indent="0" algn="l" eaLnBrk="1" hangingPunct="1">
              <a:buClrTx/>
              <a:buSzTx/>
              <a:buNone/>
            </a:pP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algn="l" eaLnBrk="1" hangingPunct="1">
              <a:buClrTx/>
              <a:buSzTx/>
              <a:buChar char="l"/>
            </a:pP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算法和算法</a:t>
            </a:r>
            <a:r>
              <a:rPr lang="zh-CN" altLang="en-US">
                <a:latin typeface="楷体" panose="02010609060101010101" charset="-122"/>
                <a:ea typeface="楷体" panose="02010609060101010101" charset="-122"/>
                <a:cs typeface="楷体" panose="02010609060101010101" charset="-122"/>
              </a:rPr>
              <a:t>分析</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时间复杂度</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举例</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marL="609600" lvl="1" indent="0" algn="l" eaLnBrk="1" hangingPunct="1">
              <a:buClrTx/>
              <a:buSzTx/>
              <a:buNone/>
            </a:pPr>
            <a:r>
              <a:rPr lang="en-US" altLang="zh-CN" dirty="0">
                <a:latin typeface="黑体" panose="02010609060101010101" pitchFamily="2" charset="-122"/>
                <a:ea typeface="黑体" panose="02010609060101010101" pitchFamily="2" charset="-122"/>
                <a:cs typeface="黑体" panose="02010609060101010101" pitchFamily="2" charset="-122"/>
                <a:sym typeface="+mn-ea"/>
              </a:rPr>
              <a:t>d</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e</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程序段的时间复杂度都是</a:t>
            </a:r>
            <a:r>
              <a:rPr lang="en-US" altLang="zh-CN" i="1" dirty="0">
                <a:latin typeface="黑体" panose="02010609060101010101" pitchFamily="2" charset="-122"/>
                <a:ea typeface="黑体" panose="02010609060101010101" pitchFamily="2" charset="-122"/>
                <a:cs typeface="黑体" panose="02010609060101010101" pitchFamily="2" charset="-122"/>
                <a:sym typeface="+mn-ea"/>
              </a:rPr>
              <a:t>O(log</a:t>
            </a:r>
            <a:r>
              <a:rPr lang="en-US" altLang="zh-CN" i="1" baseline="-25000" dirty="0">
                <a:latin typeface="黑体" panose="02010609060101010101" pitchFamily="2" charset="-122"/>
                <a:ea typeface="黑体" panose="02010609060101010101" pitchFamily="2" charset="-122"/>
                <a:cs typeface="黑体" panose="02010609060101010101" pitchFamily="2" charset="-122"/>
                <a:sym typeface="+mn-ea"/>
              </a:rPr>
              <a:t>2</a:t>
            </a:r>
            <a:r>
              <a:rPr lang="en-US" altLang="zh-CN" i="1" dirty="0">
                <a:latin typeface="黑体" panose="02010609060101010101" pitchFamily="2" charset="-122"/>
                <a:ea typeface="黑体" panose="02010609060101010101" pitchFamily="2" charset="-122"/>
                <a:cs typeface="黑体" panose="02010609060101010101" pitchFamily="2" charset="-122"/>
                <a:sym typeface="+mn-ea"/>
              </a:rPr>
              <a:t>n)</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f</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程序段的</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时间复杂度是</a:t>
            </a:r>
            <a:r>
              <a:rPr lang="en-US" altLang="zh-CN" i="1" dirty="0">
                <a:latin typeface="黑体" panose="02010609060101010101" pitchFamily="2" charset="-122"/>
                <a:ea typeface="黑体" panose="02010609060101010101" pitchFamily="2" charset="-122"/>
                <a:cs typeface="黑体" panose="02010609060101010101" pitchFamily="2" charset="-122"/>
                <a:sym typeface="+mn-ea"/>
              </a:rPr>
              <a:t>O(2</a:t>
            </a:r>
            <a:r>
              <a:rPr lang="en-US" altLang="zh-CN" i="1" baseline="30000" dirty="0">
                <a:latin typeface="黑体" panose="02010609060101010101" pitchFamily="2" charset="-122"/>
                <a:ea typeface="黑体" panose="02010609060101010101" pitchFamily="2" charset="-122"/>
                <a:cs typeface="黑体" panose="02010609060101010101" pitchFamily="2" charset="-122"/>
                <a:sym typeface="+mn-ea"/>
              </a:rPr>
              <a:t>n</a:t>
            </a:r>
            <a:r>
              <a:rPr lang="en-US" altLang="zh-CN" i="1" dirty="0">
                <a:latin typeface="黑体" panose="02010609060101010101" pitchFamily="2" charset="-122"/>
                <a:ea typeface="黑体" panose="02010609060101010101" pitchFamily="2" charset="-122"/>
                <a:cs typeface="黑体" panose="02010609060101010101" pitchFamily="2" charset="-122"/>
                <a:sym typeface="+mn-ea"/>
              </a:rPr>
              <a:t>)</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d. for (i=1; i&lt;=n; i*=2) </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       {y *= x;}</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e. for (i=n; i&gt;0; i/=2) </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       {y *= x;} </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f. i=j=1;</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   while (i&lt;=j)</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       {  i++; j *= 2; }</a:t>
            </a:r>
            <a:endParaRPr lang="en-US" altLang="zh-CN" dirty="0">
              <a:latin typeface="宋体" panose="02010600030101010101" pitchFamily="2" charset="-122"/>
            </a:endParaRPr>
          </a:p>
          <a:p>
            <a:pPr marL="0" indent="0" algn="l" eaLnBrk="1" hangingPunct="1">
              <a:buClrTx/>
              <a:buSzTx/>
              <a:buNone/>
            </a:pP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算法和算法</a:t>
            </a:r>
            <a:r>
              <a:rPr lang="zh-CN" altLang="en-US">
                <a:latin typeface="楷体" panose="02010609060101010101" charset="-122"/>
                <a:ea typeface="楷体" panose="02010609060101010101" charset="-122"/>
                <a:cs typeface="楷体" panose="02010609060101010101" charset="-122"/>
              </a:rPr>
              <a:t>分析</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常见的时间复杂度有：</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marL="0" indent="0" algn="l" eaLnBrk="1" hangingPunct="1">
              <a:buClrTx/>
              <a:buSzTx/>
              <a:buNone/>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常量阶、对数阶、线性阶、平方阶、立方</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阶、指数阶、</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排列阶</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marL="0" indent="0" algn="l" eaLnBrk="1" hangingPunct="1">
              <a:buClrTx/>
              <a:buSzTx/>
              <a:buNone/>
            </a:pPr>
            <a:r>
              <a:rPr lang="en-US" altLang="zh-CN" dirty="0">
                <a:latin typeface="黑体" panose="02010609060101010101" pitchFamily="2" charset="-122"/>
                <a:ea typeface="黑体" panose="02010609060101010101" pitchFamily="2" charset="-122"/>
                <a:cs typeface="黑体" panose="02010609060101010101" pitchFamily="2" charset="-122"/>
                <a:sym typeface="+mn-ea"/>
              </a:rPr>
              <a:t> O(1) &lt; O(log</a:t>
            </a:r>
            <a:r>
              <a:rPr lang="en-US" altLang="zh-CN" baseline="-25000" dirty="0">
                <a:latin typeface="黑体" panose="02010609060101010101" pitchFamily="2" charset="-122"/>
                <a:ea typeface="黑体" panose="02010609060101010101" pitchFamily="2" charset="-122"/>
                <a:cs typeface="黑体" panose="02010609060101010101" pitchFamily="2" charset="-122"/>
                <a:sym typeface="+mn-ea"/>
              </a:rPr>
              <a:t>2</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n) &lt; O(n) &lt; O(n</a:t>
            </a:r>
            <a:r>
              <a:rPr lang="en-US" altLang="zh-CN" baseline="30000" dirty="0">
                <a:latin typeface="黑体" panose="02010609060101010101" pitchFamily="2" charset="-122"/>
                <a:ea typeface="黑体" panose="02010609060101010101" pitchFamily="2" charset="-122"/>
                <a:cs typeface="黑体" panose="02010609060101010101" pitchFamily="2" charset="-122"/>
                <a:sym typeface="+mn-ea"/>
              </a:rPr>
              <a:t>2</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 </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&lt; O(n</a:t>
            </a:r>
            <a:r>
              <a:rPr lang="en-US" altLang="zh-CN" baseline="30000" dirty="0">
                <a:latin typeface="黑体" panose="02010609060101010101" pitchFamily="2" charset="-122"/>
                <a:ea typeface="黑体" panose="02010609060101010101" pitchFamily="2" charset="-122"/>
                <a:cs typeface="黑体" panose="02010609060101010101" pitchFamily="2" charset="-122"/>
                <a:sym typeface="+mn-ea"/>
              </a:rPr>
              <a:t>3</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 </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&lt; O(2</a:t>
            </a:r>
            <a:r>
              <a:rPr lang="en-US" altLang="zh-CN" baseline="30000" dirty="0">
                <a:latin typeface="黑体" panose="02010609060101010101" pitchFamily="2" charset="-122"/>
                <a:ea typeface="黑体" panose="02010609060101010101" pitchFamily="2" charset="-122"/>
                <a:cs typeface="黑体" panose="02010609060101010101" pitchFamily="2" charset="-122"/>
                <a:sym typeface="+mn-ea"/>
              </a:rPr>
              <a:t>n</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 &lt; O(n!)</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一般</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时间复杂度低于平方阶的算法视为高效率算法</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一般</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指数阶算法视为不可行算法，例如</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NP</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难题、</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NP</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完全问题多是指时间复杂度为指数阶或更高阶</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algn="l" eaLnBrk="1" hangingPunct="1">
              <a:buClrTx/>
              <a:buSzTx/>
              <a:buChar char="l"/>
            </a:pP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算法和算法</a:t>
            </a:r>
            <a:r>
              <a:rPr lang="zh-CN" altLang="en-US">
                <a:latin typeface="楷体" panose="02010609060101010101" charset="-122"/>
                <a:ea typeface="楷体" panose="02010609060101010101" charset="-122"/>
                <a:cs typeface="楷体" panose="02010609060101010101" charset="-122"/>
              </a:rPr>
              <a:t>分析</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注意：时间复杂度是一个关于问题规模</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n</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的函数，它关心的是</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n</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的量级，不需要准确计算</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n</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的多项式</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表达</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for (i=1; i&lt;=n; i++) </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for (j=i; j&lt;=n; j++} </a:t>
            </a:r>
            <a:endParaRPr lang="en-US" altLang="zh-CN" dirty="0">
              <a:latin typeface="宋体" panose="02010600030101010101" pitchFamily="2" charset="-122"/>
            </a:endParaRPr>
          </a:p>
          <a:p>
            <a:pPr marL="609600" indent="-609600" eaLnBrk="1" hangingPunct="1">
              <a:spcBef>
                <a:spcPct val="0"/>
              </a:spcBef>
              <a:buClr>
                <a:schemeClr val="accent1"/>
              </a:buClr>
              <a:buSzTx/>
              <a:buFont typeface="Wingdings" panose="05000000000000000000" pitchFamily="2" charset="2"/>
              <a:buNone/>
            </a:pPr>
            <a:r>
              <a:rPr lang="en-US" altLang="zh-CN" dirty="0">
                <a:latin typeface="宋体" panose="02010600030101010101" pitchFamily="2" charset="-122"/>
                <a:sym typeface="+mn-ea"/>
              </a:rPr>
              <a:t>      {y *= x;}</a:t>
            </a:r>
            <a:endParaRPr lang="en-US" altLang="zh-CN" dirty="0">
              <a:latin typeface="宋体" panose="02010600030101010101" pitchFamily="2" charset="-122"/>
            </a:endParaRPr>
          </a:p>
          <a:p>
            <a:pPr marL="0" indent="0" algn="l" eaLnBrk="1" hangingPunct="1">
              <a:buClrTx/>
              <a:buSzTx/>
              <a:buNone/>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上述程序段可以求出循环次数是</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n(n-1)/2</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，则时间复杂度是</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O(n</a:t>
            </a:r>
            <a:r>
              <a:rPr lang="en-US" altLang="zh-CN" baseline="30000" dirty="0">
                <a:latin typeface="黑体" panose="02010609060101010101" pitchFamily="2" charset="-122"/>
                <a:ea typeface="黑体" panose="02010609060101010101" pitchFamily="2" charset="-122"/>
                <a:cs typeface="黑体" panose="02010609060101010101" pitchFamily="2" charset="-122"/>
                <a:sym typeface="+mn-ea"/>
              </a:rPr>
              <a:t>2</a:t>
            </a:r>
            <a:r>
              <a:rPr lang="en-US" altLang="zh-CN" dirty="0">
                <a:latin typeface="黑体" panose="02010609060101010101" pitchFamily="2" charset="-122"/>
                <a:ea typeface="黑体" panose="02010609060101010101" pitchFamily="2" charset="-122"/>
                <a:cs typeface="黑体" panose="02010609060101010101" pitchFamily="2" charset="-122"/>
                <a:sym typeface="+mn-ea"/>
              </a:rPr>
              <a:t>)</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algn="l" eaLnBrk="1" hangingPunct="1">
              <a:buClrTx/>
              <a:buSzTx/>
              <a:buChar char="l"/>
            </a:pP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算法和算法</a:t>
            </a:r>
            <a:r>
              <a:rPr lang="zh-CN" altLang="en-US">
                <a:latin typeface="楷体" panose="02010609060101010101" charset="-122"/>
                <a:ea typeface="楷体" panose="02010609060101010101" charset="-122"/>
                <a:cs typeface="楷体" panose="02010609060101010101" charset="-122"/>
              </a:rPr>
              <a:t>分析</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
        <p:nvSpPr>
          <p:cNvPr id="3" name="文本框 2"/>
          <p:cNvSpPr txBox="1"/>
          <p:nvPr/>
        </p:nvSpPr>
        <p:spPr>
          <a:xfrm>
            <a:off x="822325" y="208280"/>
            <a:ext cx="4498340" cy="645160"/>
          </a:xfrm>
          <a:prstGeom prst="rect">
            <a:avLst/>
          </a:prstGeom>
          <a:noFill/>
        </p:spPr>
        <p:txBody>
          <a:bodyPr wrap="square" rtlCol="0">
            <a:spAutoFit/>
          </a:bodyPr>
          <a:p>
            <a:r>
              <a:rPr lang="zh-CN" sz="3600" b="1">
                <a:solidFill>
                  <a:schemeClr val="tx1"/>
                </a:solidFill>
              </a:rPr>
              <a:t>知识结构</a:t>
            </a:r>
            <a:endParaRPr lang="zh-CN" sz="3600" b="1">
              <a:solidFill>
                <a:schemeClr val="tx1"/>
              </a:solidFill>
            </a:endParaRPr>
          </a:p>
        </p:txBody>
      </p:sp>
      <p:sp>
        <p:nvSpPr>
          <p:cNvPr id="5" name="文本框 4"/>
          <p:cNvSpPr txBox="1"/>
          <p:nvPr/>
        </p:nvSpPr>
        <p:spPr>
          <a:xfrm>
            <a:off x="394335" y="1042035"/>
            <a:ext cx="11292840" cy="5114290"/>
          </a:xfrm>
          <a:prstGeom prst="rect">
            <a:avLst/>
          </a:prstGeom>
        </p:spPr>
        <p:txBody>
          <a:bodyPr vert="horz" lIns="91440" tIns="45720" rIns="91440" bIns="45720" rtlCol="0">
            <a:noAutofit/>
          </a:bodyPr>
          <a:p>
            <a:pPr marL="0" indent="0" algn="l" eaLnBrk="1" hangingPunct="1">
              <a:lnSpc>
                <a:spcPct val="90000"/>
              </a:lnSpc>
              <a:spcBef>
                <a:spcPts val="1000"/>
              </a:spcBef>
              <a:buClr>
                <a:schemeClr val="accent2"/>
              </a:buClr>
              <a:buFont typeface="Wingdings" panose="05000000000000000000" pitchFamily="2" charset="2"/>
              <a:buNone/>
            </a:pPr>
            <a:r>
              <a:rPr lang="zh-CN" altLang="en-US" sz="3200" i="1" u="sng">
                <a:solidFill>
                  <a:srgbClr val="FF0000"/>
                </a:solidFill>
                <a:latin typeface="黑体" panose="02010609060101010101" pitchFamily="2" charset="-122"/>
                <a:ea typeface="黑体" panose="02010609060101010101" pitchFamily="2" charset="-122"/>
                <a:cs typeface="黑体" panose="02010609060101010101" pitchFamily="2" charset="-122"/>
                <a:sym typeface="+mn-ea"/>
              </a:rPr>
              <a:t>数据结构是使用计算机解决非数值信息处理问题的设计方法、存储方法和应用算法</a:t>
            </a:r>
            <a:endParaRPr lang="zh-CN" altLang="en-US" sz="3200" i="1" u="sng">
              <a:solidFill>
                <a:srgbClr val="FF0000"/>
              </a:solidFill>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r>
              <a:rPr lang="zh-CN" altLang="en-US" sz="2800">
                <a:latin typeface="黑体" panose="02010609060101010101" pitchFamily="2" charset="-122"/>
                <a:ea typeface="黑体" panose="02010609060101010101" pitchFamily="2" charset="-122"/>
                <a:cs typeface="黑体" panose="02010609060101010101" pitchFamily="2" charset="-122"/>
                <a:sym typeface="+mn-ea"/>
              </a:rPr>
              <a:t>知识路径：</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逻辑结构</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--&gt;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存储结构</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--&gt;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应用算法</a:t>
            </a:r>
            <a:endParaRPr lang="zh-CN" altLang="en-US" sz="2800">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r>
              <a:rPr lang="zh-CN" altLang="en-US" sz="2800">
                <a:latin typeface="黑体" panose="02010609060101010101" pitchFamily="2" charset="-122"/>
                <a:ea typeface="黑体" panose="02010609060101010101" pitchFamily="2" charset="-122"/>
                <a:cs typeface="黑体" panose="02010609060101010101" pitchFamily="2" charset="-122"/>
                <a:sym typeface="+mn-ea"/>
              </a:rPr>
              <a:t>线性结构：顺序表</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链表</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栈</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队列</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串</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--&gt;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栈应用</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\KMP</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算法</a:t>
            </a:r>
            <a:endParaRPr lang="zh-CN" altLang="en-US" sz="2800">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r>
              <a:rPr lang="zh-CN" altLang="en-US" sz="2800">
                <a:latin typeface="黑体" panose="02010609060101010101" pitchFamily="2" charset="-122"/>
                <a:ea typeface="黑体" panose="02010609060101010101" pitchFamily="2" charset="-122"/>
                <a:cs typeface="黑体" panose="02010609060101010101" pitchFamily="2" charset="-122"/>
                <a:sym typeface="+mn-ea"/>
              </a:rPr>
              <a:t>树结构：二叉树</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树</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--&gt;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树遍历</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赫夫曼编码</a:t>
            </a:r>
            <a:endParaRPr lang="zh-CN" altLang="en-US" sz="2800">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r>
              <a:rPr lang="zh-CN" altLang="en-US" sz="2800">
                <a:latin typeface="黑体" panose="02010609060101010101" pitchFamily="2" charset="-122"/>
                <a:ea typeface="黑体" panose="02010609060101010101" pitchFamily="2" charset="-122"/>
                <a:cs typeface="黑体" panose="02010609060101010101" pitchFamily="2" charset="-122"/>
                <a:sym typeface="+mn-ea"/>
              </a:rPr>
              <a:t>图结构：无向图</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有向图</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--&gt;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图遍历</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最小生成树</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拓扑排序</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关键路径</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最短路径</a:t>
            </a:r>
            <a:endParaRPr lang="zh-CN" altLang="en-US" sz="2800">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r>
              <a:rPr lang="zh-CN" altLang="en-US" sz="2800">
                <a:latin typeface="黑体" panose="02010609060101010101" pitchFamily="2" charset="-122"/>
                <a:ea typeface="黑体" panose="02010609060101010101" pitchFamily="2" charset="-122"/>
                <a:cs typeface="黑体" panose="02010609060101010101" pitchFamily="2" charset="-122"/>
                <a:sym typeface="+mn-ea"/>
              </a:rPr>
              <a:t>查找应用：静态查找</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动态查找</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哈希查找</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--&gt;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各类算法</a:t>
            </a:r>
            <a:endParaRPr lang="zh-CN" altLang="en-US" sz="2800">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r>
              <a:rPr lang="zh-CN" altLang="en-US" sz="2800">
                <a:latin typeface="黑体" panose="02010609060101010101" pitchFamily="2" charset="-122"/>
                <a:ea typeface="黑体" panose="02010609060101010101" pitchFamily="2" charset="-122"/>
                <a:cs typeface="黑体" panose="02010609060101010101" pitchFamily="2" charset="-122"/>
                <a:sym typeface="+mn-ea"/>
              </a:rPr>
              <a:t>排序应用：插入排序</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交换排序</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选择排序</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归并排序</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基数排序</a:t>
            </a:r>
            <a:r>
              <a:rPr lang="en-US" altLang="zh-CN" sz="2800">
                <a:latin typeface="黑体" panose="02010609060101010101" pitchFamily="2" charset="-122"/>
                <a:ea typeface="黑体" panose="02010609060101010101" pitchFamily="2" charset="-122"/>
                <a:cs typeface="黑体" panose="02010609060101010101" pitchFamily="2" charset="-122"/>
                <a:sym typeface="+mn-ea"/>
              </a:rPr>
              <a:t>--&gt;</a:t>
            </a:r>
            <a:r>
              <a:rPr lang="zh-CN" altLang="en-US" sz="2800">
                <a:latin typeface="黑体" panose="02010609060101010101" pitchFamily="2" charset="-122"/>
                <a:ea typeface="黑体" panose="02010609060101010101" pitchFamily="2" charset="-122"/>
                <a:cs typeface="黑体" panose="02010609060101010101" pitchFamily="2" charset="-122"/>
                <a:sym typeface="+mn-ea"/>
              </a:rPr>
              <a:t>各类算法</a:t>
            </a:r>
            <a:endParaRPr lang="zh-CN" altLang="en-US" sz="2800">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endParaRPr lang="zh-CN" altLang="en-US" sz="2800">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endParaRPr lang="en-US" altLang="zh-CN" sz="2800">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endParaRPr lang="zh-CN" altLang="en-US" sz="2400">
              <a:latin typeface="黑体" panose="02010609060101010101" pitchFamily="2" charset="-122"/>
              <a:ea typeface="黑体" panose="02010609060101010101" pitchFamily="2" charset="-122"/>
              <a:cs typeface="黑体" panose="02010609060101010101" pitchFamily="2" charset="-122"/>
            </a:endParaRPr>
          </a:p>
          <a:p>
            <a:pPr marL="428625" indent="-428625" algn="l" eaLnBrk="1" hangingPunct="1">
              <a:lnSpc>
                <a:spcPct val="90000"/>
              </a:lnSpc>
              <a:spcBef>
                <a:spcPts val="1000"/>
              </a:spcBef>
              <a:buClr>
                <a:schemeClr val="accent2"/>
              </a:buClr>
              <a:buFont typeface="Wingdings" panose="05000000000000000000" pitchFamily="2" charset="2"/>
              <a:buChar char="n"/>
            </a:pPr>
            <a:endParaRPr lang="zh-CN" altLang="en-US" sz="2400">
              <a:latin typeface="黑体" panose="02010609060101010101" pitchFamily="2" charset="-122"/>
              <a:ea typeface="黑体" panose="02010609060101010101" pitchFamily="2" charset="-122"/>
              <a:cs typeface="黑体" panose="02010609060101010101" pitchFamily="2" charset="-122"/>
            </a:endParaRPr>
          </a:p>
          <a:p>
            <a:pPr marL="1126490" lvl="2" indent="-392430" eaLnBrk="1" latinLnBrk="0" hangingPunct="1">
              <a:lnSpc>
                <a:spcPct val="100000"/>
              </a:lnSpc>
              <a:spcBef>
                <a:spcPts val="1000"/>
              </a:spcBef>
              <a:buClr>
                <a:schemeClr val="accent2"/>
              </a:buClr>
              <a:buFont typeface="Arial" panose="020B0604020202020204" pitchFamily="34" charset="0"/>
              <a:buChar char="•"/>
            </a:pPr>
            <a:endParaRPr lang="zh-CN" altLang="en-US" sz="2400">
              <a:latin typeface="黑体" panose="02010609060101010101" pitchFamily="2" charset="-122"/>
              <a:ea typeface="黑体" panose="02010609060101010101" pitchFamily="2" charset="-122"/>
              <a:cs typeface="黑体" panose="0201060906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时间复杂度并不唯一，因为</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算法的执行有多种可能的操作顺序</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当可以估算各种操作可能，一般计算</a:t>
            </a:r>
            <a:r>
              <a:rPr lang="zh-CN" altLang="en-US" b="1" dirty="0">
                <a:solidFill>
                  <a:srgbClr val="FF0000"/>
                </a:solidFill>
                <a:latin typeface="黑体" panose="02010609060101010101" pitchFamily="2" charset="-122"/>
                <a:ea typeface="黑体" panose="02010609060101010101" pitchFamily="2" charset="-122"/>
                <a:cs typeface="黑体" panose="02010609060101010101" pitchFamily="2" charset="-122"/>
                <a:sym typeface="+mn-ea"/>
              </a:rPr>
              <a:t>平均时间复杂度</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如果无法计算平均时间复杂度，则采用最坏情况下的时间复杂度，又称</a:t>
            </a:r>
            <a:r>
              <a:rPr lang="zh-CN" altLang="en-US" b="1" dirty="0">
                <a:solidFill>
                  <a:srgbClr val="FF0000"/>
                </a:solidFill>
                <a:latin typeface="黑体" panose="02010609060101010101" pitchFamily="2" charset="-122"/>
                <a:ea typeface="黑体" panose="02010609060101010101" pitchFamily="2" charset="-122"/>
                <a:cs typeface="黑体" panose="02010609060101010101" pitchFamily="2" charset="-122"/>
                <a:sym typeface="+mn-ea"/>
              </a:rPr>
              <a:t>最坏时间复杂度</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algn="l" eaLnBrk="1" hangingPunct="1">
              <a:buClrTx/>
              <a:buSzTx/>
              <a:buChar char="l"/>
            </a:pP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时间复杂度是衡量算法好坏的</a:t>
            </a:r>
            <a:r>
              <a:rPr lang="zh-CN" altLang="en-US" u="sng" dirty="0">
                <a:solidFill>
                  <a:srgbClr val="FF0000"/>
                </a:solidFill>
                <a:latin typeface="黑体" panose="02010609060101010101" pitchFamily="2" charset="-122"/>
                <a:ea typeface="黑体" panose="02010609060101010101" pitchFamily="2" charset="-122"/>
                <a:cs typeface="黑体" panose="02010609060101010101" pitchFamily="2" charset="-122"/>
                <a:sym typeface="+mn-ea"/>
              </a:rPr>
              <a:t>最重要标准</a:t>
            </a:r>
            <a:endParaRPr kumimoji="0" lang="zh-CN" altLang="en-US" i="0" strike="noStrike" kern="0" cap="none" spc="0" normalizeH="0" baseline="0" dirty="0">
              <a:solidFill>
                <a:schemeClr val="tx1"/>
              </a:solidFill>
              <a:latin typeface="黑体" panose="02010609060101010101" pitchFamily="2" charset="-122"/>
              <a:ea typeface="黑体" panose="02010609060101010101" pitchFamily="2" charset="-122"/>
              <a:cs typeface="黑体" panose="02010609060101010101" pitchFamily="2" charset="-122"/>
            </a:endParaRPr>
          </a:p>
          <a:p>
            <a:pPr algn="l" eaLnBrk="1" hangingPunct="1">
              <a:buClrTx/>
              <a:buSzTx/>
              <a:buChar char="l"/>
            </a:pP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算法和算法</a:t>
            </a:r>
            <a:r>
              <a:rPr lang="zh-CN" altLang="en-US">
                <a:latin typeface="楷体" panose="02010609060101010101" charset="-122"/>
                <a:ea typeface="楷体" panose="02010609060101010101" charset="-122"/>
                <a:cs typeface="楷体" panose="02010609060101010101" charset="-122"/>
              </a:rPr>
              <a:t>分析</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空间复杂度指算法执行时，所需要存储空间的量度，它也是问题规模的函数，即：</a:t>
            </a:r>
            <a:endParaRPr lang="zh-CN" altLang="en-US" dirty="0">
              <a:latin typeface="黑体" panose="02010609060101010101" pitchFamily="2" charset="-122"/>
              <a:ea typeface="黑体" panose="02010609060101010101" pitchFamily="2" charset="-122"/>
              <a:cs typeface="黑体" panose="02010609060101010101" pitchFamily="2" charset="-122"/>
            </a:endParaRPr>
          </a:p>
          <a:p>
            <a:pPr marL="609600" indent="-609600" eaLnBrk="1" hangingPunct="1">
              <a:spcBef>
                <a:spcPct val="70000"/>
              </a:spcBef>
              <a:buClr>
                <a:schemeClr val="accent1"/>
              </a:buClr>
              <a:buSzTx/>
              <a:buFont typeface="Wingdings" panose="05000000000000000000" pitchFamily="2" charset="2"/>
              <a:buNone/>
            </a:pPr>
            <a:r>
              <a:rPr lang="zh-CN" altLang="en-US" dirty="0">
                <a:latin typeface="宋体" panose="02010600030101010101" pitchFamily="2" charset="-122"/>
                <a:sym typeface="+mn-ea"/>
              </a:rPr>
              <a:t>　　</a:t>
            </a:r>
            <a:r>
              <a:rPr lang="zh-CN" altLang="en-US" b="1" dirty="0">
                <a:latin typeface="黑体" panose="02010609060101010101" pitchFamily="2" charset="-122"/>
                <a:ea typeface="黑体" panose="02010609060101010101" pitchFamily="2" charset="-122"/>
                <a:cs typeface="黑体" panose="02010609060101010101" pitchFamily="2" charset="-122"/>
                <a:sym typeface="+mn-ea"/>
              </a:rPr>
              <a:t>　</a:t>
            </a:r>
            <a:r>
              <a:rPr lang="en-US" altLang="zh-CN" b="1" dirty="0">
                <a:latin typeface="黑体" panose="02010609060101010101" pitchFamily="2" charset="-122"/>
                <a:ea typeface="黑体" panose="02010609060101010101" pitchFamily="2" charset="-122"/>
                <a:cs typeface="黑体" panose="02010609060101010101" pitchFamily="2" charset="-122"/>
                <a:sym typeface="+mn-ea"/>
              </a:rPr>
              <a:t>S(n) = </a:t>
            </a:r>
            <a:r>
              <a:rPr lang="en-US" altLang="zh-CN" b="1" i="1" dirty="0">
                <a:latin typeface="黑体" panose="02010609060101010101" pitchFamily="2" charset="-122"/>
                <a:ea typeface="黑体" panose="02010609060101010101" pitchFamily="2" charset="-122"/>
                <a:cs typeface="黑体" panose="02010609060101010101" pitchFamily="2" charset="-122"/>
                <a:sym typeface="+mn-ea"/>
              </a:rPr>
              <a:t>O(f(n))</a:t>
            </a:r>
            <a:r>
              <a:rPr lang="zh-CN" altLang="en-US" b="1" i="1" dirty="0">
                <a:latin typeface="黑体" panose="02010609060101010101" pitchFamily="2" charset="-122"/>
                <a:ea typeface="黑体" panose="02010609060101010101" pitchFamily="2" charset="-122"/>
                <a:cs typeface="黑体" panose="02010609060101010101" pitchFamily="2" charset="-122"/>
                <a:sym typeface="+mn-ea"/>
              </a:rPr>
              <a:t>，</a:t>
            </a:r>
            <a:r>
              <a:rPr lang="zh-CN" altLang="en-US" dirty="0">
                <a:latin typeface="宋体" panose="02010600030101010101" pitchFamily="2" charset="-122"/>
                <a:sym typeface="+mn-ea"/>
              </a:rPr>
              <a:t>除输入和程序之外的额外空间</a:t>
            </a:r>
            <a:endParaRPr lang="en-US" altLang="zh-CN" dirty="0">
              <a:latin typeface="宋体" panose="02010600030101010101" pitchFamily="2" charset="-122"/>
            </a:endParaRPr>
          </a:p>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一个程序运行需要的存储空间包括</a:t>
            </a:r>
            <a:r>
              <a:rPr lang="zh-CN" altLang="en-US" dirty="0">
                <a:latin typeface="黑体" panose="02010609060101010101" pitchFamily="2" charset="-122"/>
                <a:ea typeface="黑体" panose="02010609060101010101" pitchFamily="2" charset="-122"/>
                <a:cs typeface="黑体" panose="02010609060101010101" pitchFamily="2" charset="-122"/>
                <a:sym typeface="+mn-ea"/>
              </a:rPr>
              <a:t>三部分：</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黑体" panose="02010609060101010101" pitchFamily="2" charset="-122"/>
                <a:sym typeface="+mn-ea"/>
              </a:rPr>
              <a:t>程序代码空间</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黑体" panose="02010609060101010101" pitchFamily="2" charset="-122"/>
              </a:rPr>
              <a:t>输入数据</a:t>
            </a:r>
            <a:r>
              <a:rPr lang="zh-CN" altLang="en-US" sz="2400" dirty="0">
                <a:latin typeface="黑体" panose="02010609060101010101" pitchFamily="2" charset="-122"/>
                <a:ea typeface="黑体" panose="02010609060101010101" pitchFamily="2" charset="-122"/>
                <a:cs typeface="黑体" panose="02010609060101010101" pitchFamily="2" charset="-122"/>
              </a:rPr>
              <a:t>空间</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lvl="1" algn="l" eaLnBrk="1" hangingPunct="1">
              <a:buClrTx/>
              <a:buSzTx/>
              <a:buChar char="–"/>
            </a:pPr>
            <a:r>
              <a:rPr lang="zh-CN" altLang="en-US" sz="2400" dirty="0">
                <a:latin typeface="黑体" panose="02010609060101010101" pitchFamily="2" charset="-122"/>
                <a:ea typeface="黑体" panose="02010609060101010101" pitchFamily="2" charset="-122"/>
                <a:cs typeface="黑体" panose="02010609060101010101" pitchFamily="2" charset="-122"/>
              </a:rPr>
              <a:t>算法执行需要的辅助</a:t>
            </a:r>
            <a:r>
              <a:rPr lang="zh-CN" altLang="en-US" sz="2400" dirty="0">
                <a:latin typeface="黑体" panose="02010609060101010101" pitchFamily="2" charset="-122"/>
                <a:ea typeface="黑体" panose="02010609060101010101" pitchFamily="2" charset="-122"/>
                <a:cs typeface="黑体" panose="02010609060101010101" pitchFamily="2" charset="-122"/>
              </a:rPr>
              <a:t>空间</a:t>
            </a:r>
            <a:endParaRPr lang="zh-CN" altLang="en-US" sz="2400" dirty="0">
              <a:latin typeface="黑体" panose="02010609060101010101" pitchFamily="2" charset="-122"/>
              <a:ea typeface="黑体" panose="02010609060101010101" pitchFamily="2" charset="-122"/>
              <a:cs typeface="黑体" panose="02010609060101010101" pitchFamily="2" charset="-122"/>
            </a:endParaRPr>
          </a:p>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时间复杂度只考虑</a:t>
            </a:r>
            <a:r>
              <a:rPr lang="zh-CN" altLang="en-US" dirty="0">
                <a:latin typeface="黑体" panose="02010609060101010101" pitchFamily="2" charset="-122"/>
                <a:ea typeface="黑体" panose="02010609060101010101" pitchFamily="2" charset="-122"/>
                <a:sym typeface="+mn-ea"/>
              </a:rPr>
              <a:t>除输入和程序之外的额外空间</a:t>
            </a:r>
            <a:endParaRPr lang="zh-CN" altLang="en-US" dirty="0">
              <a:latin typeface="黑体" panose="02010609060101010101" pitchFamily="2" charset="-122"/>
              <a:ea typeface="黑体" panose="02010609060101010101" pitchFamily="2" charset="-122"/>
              <a:sym typeface="+mn-ea"/>
            </a:endParaRPr>
          </a:p>
          <a:p>
            <a:pPr algn="l" eaLnBrk="1" hangingPunct="1">
              <a:buClrTx/>
              <a:buSzTx/>
              <a:buChar char="l"/>
            </a:pPr>
            <a:r>
              <a:rPr lang="zh-CN" altLang="en-US" dirty="0">
                <a:latin typeface="黑体" panose="02010609060101010101" pitchFamily="2" charset="-122"/>
                <a:ea typeface="黑体" panose="02010609060101010101" pitchFamily="2" charset="-122"/>
                <a:cs typeface="黑体" panose="02010609060101010101" pitchFamily="2" charset="-122"/>
                <a:sym typeface="+mn-ea"/>
              </a:rPr>
              <a:t>时间复杂度只考虑辅助变量</a:t>
            </a:r>
            <a:r>
              <a:rPr lang="zh-CN" altLang="en-US" dirty="0">
                <a:latin typeface="黑体" panose="02010609060101010101" pitchFamily="2" charset="-122"/>
                <a:ea typeface="黑体" panose="02010609060101010101" pitchFamily="2" charset="-122"/>
                <a:sym typeface="+mn-ea"/>
              </a:rPr>
              <a:t>的额外空间</a:t>
            </a:r>
            <a:endParaRPr lang="zh-CN" altLang="en-US" dirty="0">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4" name="标题 3"/>
          <p:cNvSpPr>
            <a:spLocks noGrp="1"/>
          </p:cNvSpPr>
          <p:nvPr>
            <p:ph type="title"/>
          </p:nvPr>
        </p:nvSpPr>
        <p:spPr>
          <a:xfrm>
            <a:off x="752475" y="222568"/>
            <a:ext cx="10972800" cy="796908"/>
          </a:xfrm>
        </p:spPr>
        <p:txBody>
          <a:bodyPr/>
          <a:p>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算法和算法</a:t>
            </a:r>
            <a:r>
              <a:rPr lang="zh-CN" altLang="en-US">
                <a:latin typeface="楷体" panose="02010609060101010101" charset="-122"/>
                <a:ea typeface="楷体" panose="02010609060101010101" charset="-122"/>
                <a:cs typeface="楷体" panose="02010609060101010101" charset="-122"/>
              </a:rPr>
              <a:t>分析</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
        <p:nvSpPr>
          <p:cNvPr id="5" name="文本框 4"/>
          <p:cNvSpPr txBox="1"/>
          <p:nvPr/>
        </p:nvSpPr>
        <p:spPr>
          <a:xfrm>
            <a:off x="407035" y="1052830"/>
            <a:ext cx="11266805" cy="5114290"/>
          </a:xfrm>
          <a:prstGeom prst="rect">
            <a:avLst/>
          </a:prstGeom>
        </p:spPr>
        <p:txBody>
          <a:bodyPr vert="horz" lIns="91440" tIns="45720" rIns="91440" bIns="45720" rtlCol="0">
            <a:noAutofit/>
          </a:bodyPr>
          <a:p>
            <a:pPr marL="428625" indent="-428625" algn="l" eaLnBrk="1" fontAlgn="base" hangingPunct="1">
              <a:lnSpc>
                <a:spcPct val="90000"/>
              </a:lnSpc>
              <a:spcBef>
                <a:spcPts val="1000"/>
              </a:spcBef>
              <a:buClr>
                <a:schemeClr val="accent2"/>
              </a:buClr>
              <a:buSzTx/>
              <a:buFont typeface="Wingdings" panose="05000000000000000000" pitchFamily="2" charset="2"/>
              <a:buChar char="n"/>
            </a:pPr>
            <a:r>
              <a:rPr lang="zh-CN" altLang="en-US" sz="2800">
                <a:latin typeface="黑体" panose="02010609060101010101" pitchFamily="2" charset="-122"/>
                <a:ea typeface="黑体" panose="02010609060101010101" pitchFamily="2" charset="-122"/>
                <a:sym typeface="+mn-ea"/>
              </a:rPr>
              <a:t>数据、数据元素、数据项</a:t>
            </a:r>
            <a:endParaRPr lang="zh-CN" altLang="en-US" sz="2800" strike="noStrike">
              <a:latin typeface="黑体" panose="02010609060101010101" pitchFamily="2" charset="-122"/>
              <a:ea typeface="黑体" panose="02010609060101010101" pitchFamily="2" charset="-122"/>
              <a:sym typeface="+mn-ea"/>
            </a:endParaRPr>
          </a:p>
          <a:p>
            <a:pPr marL="428625" indent="-428625" algn="l" eaLnBrk="1" fontAlgn="base" hangingPunct="1">
              <a:lnSpc>
                <a:spcPct val="90000"/>
              </a:lnSpc>
              <a:spcBef>
                <a:spcPts val="1000"/>
              </a:spcBef>
              <a:buClr>
                <a:schemeClr val="accent2"/>
              </a:buClr>
              <a:buSzTx/>
              <a:buFont typeface="Wingdings" panose="05000000000000000000" pitchFamily="2" charset="2"/>
              <a:buChar char="n"/>
            </a:pPr>
            <a:r>
              <a:rPr lang="zh-CN" altLang="en-US" sz="2800">
                <a:latin typeface="黑体" panose="02010609060101010101" pitchFamily="2" charset="-122"/>
                <a:ea typeface="黑体" panose="02010609060101010101" pitchFamily="2" charset="-122"/>
                <a:sym typeface="+mn-ea"/>
              </a:rPr>
              <a:t>逻辑结构：集合、线性、树形、图</a:t>
            </a:r>
            <a:endParaRPr lang="zh-CN" altLang="en-US" sz="2800" strike="noStrike">
              <a:latin typeface="黑体" panose="02010609060101010101" pitchFamily="2" charset="-122"/>
              <a:ea typeface="黑体" panose="02010609060101010101" pitchFamily="2" charset="-122"/>
              <a:sym typeface="+mn-ea"/>
            </a:endParaRPr>
          </a:p>
          <a:p>
            <a:pPr marL="428625" indent="-428625" algn="l" eaLnBrk="1" fontAlgn="base" hangingPunct="1">
              <a:lnSpc>
                <a:spcPct val="90000"/>
              </a:lnSpc>
              <a:spcBef>
                <a:spcPts val="1000"/>
              </a:spcBef>
              <a:buClr>
                <a:schemeClr val="accent2"/>
              </a:buClr>
              <a:buSzTx/>
              <a:buFont typeface="Wingdings" panose="05000000000000000000" pitchFamily="2" charset="2"/>
              <a:buChar char="n"/>
            </a:pPr>
            <a:r>
              <a:rPr lang="zh-CN" altLang="en-US" sz="2800">
                <a:latin typeface="黑体" panose="02010609060101010101" pitchFamily="2" charset="-122"/>
                <a:ea typeface="黑体" panose="02010609060101010101" pitchFamily="2" charset="-122"/>
                <a:sym typeface="+mn-ea"/>
              </a:rPr>
              <a:t>存储结构：顺序存储、链式存储、索引存储、散列存储</a:t>
            </a:r>
            <a:endParaRPr lang="zh-CN" altLang="en-US" sz="2800" strike="noStrike">
              <a:latin typeface="黑体" panose="02010609060101010101" pitchFamily="2" charset="-122"/>
              <a:ea typeface="黑体" panose="02010609060101010101" pitchFamily="2" charset="-122"/>
              <a:sym typeface="+mn-ea"/>
            </a:endParaRPr>
          </a:p>
          <a:p>
            <a:pPr marL="428625" indent="-428625" algn="l" eaLnBrk="1" fontAlgn="base" hangingPunct="1">
              <a:lnSpc>
                <a:spcPct val="90000"/>
              </a:lnSpc>
              <a:spcBef>
                <a:spcPts val="1000"/>
              </a:spcBef>
              <a:buClr>
                <a:schemeClr val="accent2"/>
              </a:buClr>
              <a:buSzTx/>
              <a:buFont typeface="Wingdings" panose="05000000000000000000" pitchFamily="2" charset="2"/>
              <a:buChar char="n"/>
            </a:pPr>
            <a:r>
              <a:rPr lang="zh-CN" altLang="en-US" sz="2800">
                <a:latin typeface="黑体" panose="02010609060101010101" pitchFamily="2" charset="-122"/>
                <a:ea typeface="黑体" panose="02010609060101010101" pitchFamily="2" charset="-122"/>
                <a:sym typeface="+mn-ea"/>
              </a:rPr>
              <a:t>算法概念、特征、评价因素</a:t>
            </a:r>
            <a:endParaRPr lang="zh-CN" altLang="en-US" sz="2800" strike="noStrike">
              <a:latin typeface="黑体" panose="02010609060101010101" pitchFamily="2" charset="-122"/>
              <a:ea typeface="黑体" panose="02010609060101010101" pitchFamily="2" charset="-122"/>
              <a:sym typeface="+mn-ea"/>
            </a:endParaRPr>
          </a:p>
          <a:p>
            <a:pPr marL="428625" indent="-428625" algn="l" eaLnBrk="1" fontAlgn="base" hangingPunct="1">
              <a:lnSpc>
                <a:spcPct val="90000"/>
              </a:lnSpc>
              <a:spcBef>
                <a:spcPts val="1000"/>
              </a:spcBef>
              <a:buClr>
                <a:schemeClr val="accent2"/>
              </a:buClr>
              <a:buSzTx/>
              <a:buFont typeface="Wingdings" panose="05000000000000000000" pitchFamily="2" charset="2"/>
              <a:buChar char="n"/>
            </a:pPr>
            <a:r>
              <a:rPr lang="zh-CN" altLang="en-US" sz="2800">
                <a:latin typeface="黑体" panose="02010609060101010101" pitchFamily="2" charset="-122"/>
                <a:ea typeface="黑体" panose="02010609060101010101" pitchFamily="2" charset="-122"/>
                <a:sym typeface="+mn-ea"/>
              </a:rPr>
              <a:t>时间复杂度</a:t>
            </a:r>
            <a:endParaRPr lang="zh-CN" altLang="en-US" sz="2800" strike="noStrike">
              <a:latin typeface="黑体" panose="02010609060101010101" pitchFamily="2" charset="-122"/>
              <a:ea typeface="黑体" panose="02010609060101010101" pitchFamily="2" charset="-122"/>
              <a:sym typeface="+mn-ea"/>
            </a:endParaRPr>
          </a:p>
          <a:p>
            <a:pPr marL="428625" indent="-428625" algn="l" eaLnBrk="1" fontAlgn="base" hangingPunct="1">
              <a:lnSpc>
                <a:spcPct val="90000"/>
              </a:lnSpc>
              <a:spcBef>
                <a:spcPts val="1000"/>
              </a:spcBef>
              <a:buClr>
                <a:schemeClr val="accent2"/>
              </a:buClr>
              <a:buSzTx/>
              <a:buFont typeface="Wingdings" panose="05000000000000000000" pitchFamily="2" charset="2"/>
              <a:buChar char="n"/>
            </a:pPr>
            <a:r>
              <a:rPr lang="zh-CN" altLang="en-US" sz="2800">
                <a:latin typeface="黑体" panose="02010609060101010101" pitchFamily="2" charset="-122"/>
                <a:ea typeface="黑体" panose="02010609060101010101" pitchFamily="2" charset="-122"/>
                <a:sym typeface="+mn-ea"/>
              </a:rPr>
              <a:t>空间复杂度</a:t>
            </a:r>
            <a:endParaRPr lang="zh-CN" altLang="en-US"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
        <p:nvSpPr>
          <p:cNvPr id="3" name="文本框 2"/>
          <p:cNvSpPr txBox="1"/>
          <p:nvPr/>
        </p:nvSpPr>
        <p:spPr>
          <a:xfrm>
            <a:off x="822325" y="208280"/>
            <a:ext cx="4498340" cy="645160"/>
          </a:xfrm>
          <a:prstGeom prst="rect">
            <a:avLst/>
          </a:prstGeom>
          <a:noFill/>
        </p:spPr>
        <p:txBody>
          <a:bodyPr wrap="square" rtlCol="0">
            <a:spAutoFit/>
          </a:bodyPr>
          <a:p>
            <a:r>
              <a:rPr lang="zh-CN" sz="3600" b="1">
                <a:solidFill>
                  <a:schemeClr val="tx1"/>
                </a:solidFill>
              </a:rPr>
              <a:t>课程</a:t>
            </a:r>
            <a:r>
              <a:rPr lang="zh-CN" sz="3600" b="1">
                <a:solidFill>
                  <a:schemeClr val="tx1"/>
                </a:solidFill>
              </a:rPr>
              <a:t>意义</a:t>
            </a:r>
            <a:endParaRPr lang="zh-CN" sz="3600" b="1">
              <a:solidFill>
                <a:schemeClr val="tx1"/>
              </a:solidFill>
            </a:endParaRPr>
          </a:p>
        </p:txBody>
      </p:sp>
      <p:sp>
        <p:nvSpPr>
          <p:cNvPr id="5" name="文本框 4"/>
          <p:cNvSpPr txBox="1"/>
          <p:nvPr/>
        </p:nvSpPr>
        <p:spPr>
          <a:xfrm>
            <a:off x="394335" y="1042035"/>
            <a:ext cx="11292840" cy="5114290"/>
          </a:xfrm>
          <a:prstGeom prst="rect">
            <a:avLst/>
          </a:prstGeom>
        </p:spPr>
        <p:txBody>
          <a:bodyPr vert="horz" lIns="91440" tIns="45720" rIns="91440" bIns="45720" rtlCol="0">
            <a:noAutofit/>
          </a:bodyPr>
          <a:p>
            <a:pPr marL="428625" indent="-428625" algn="l" eaLnBrk="1" hangingPunct="1">
              <a:lnSpc>
                <a:spcPct val="90000"/>
              </a:lnSpc>
              <a:spcBef>
                <a:spcPts val="1000"/>
              </a:spcBef>
              <a:buClr>
                <a:schemeClr val="accent2"/>
              </a:buClr>
              <a:buFont typeface="Wingdings" panose="05000000000000000000" pitchFamily="2" charset="2"/>
              <a:buChar char="n"/>
            </a:pPr>
            <a:r>
              <a:rPr lang="zh-CN" altLang="en-US" sz="3200">
                <a:latin typeface="黑体" panose="02010609060101010101" pitchFamily="2" charset="-122"/>
                <a:ea typeface="黑体" panose="02010609060101010101" pitchFamily="2" charset="-122"/>
                <a:cs typeface="黑体" panose="02010609060101010101" pitchFamily="2" charset="-122"/>
                <a:sym typeface="+mn-ea"/>
              </a:rPr>
              <a:t>数据结构是</a:t>
            </a:r>
            <a:r>
              <a:rPr lang="zh-CN" altLang="en-US" sz="3200">
                <a:latin typeface="黑体" panose="02010609060101010101" pitchFamily="2" charset="-122"/>
                <a:ea typeface="黑体" panose="02010609060101010101" pitchFamily="2" charset="-122"/>
                <a:cs typeface="黑体" panose="02010609060101010101" pitchFamily="2" charset="-122"/>
                <a:sym typeface="+mn-ea"/>
              </a:rPr>
              <a:t>一门计算机专业的核心课程</a:t>
            </a:r>
            <a:endParaRPr lang="zh-CN" altLang="en-US" sz="3200">
              <a:latin typeface="黑体" panose="02010609060101010101" pitchFamily="2" charset="-122"/>
              <a:ea typeface="黑体" panose="02010609060101010101" pitchFamily="2" charset="-122"/>
              <a:cs typeface="黑体" panose="02010609060101010101" pitchFamily="2" charset="-122"/>
              <a:sym typeface="+mn-ea"/>
            </a:endParaRPr>
          </a:p>
          <a:p>
            <a:pPr marL="914400" lvl="1" indent="-457200" algn="l" eaLnBrk="1" hangingPunct="1">
              <a:lnSpc>
                <a:spcPct val="90000"/>
              </a:lnSpc>
              <a:spcBef>
                <a:spcPts val="1000"/>
              </a:spcBef>
              <a:buClr>
                <a:schemeClr val="accent2"/>
              </a:buClr>
              <a:buFont typeface="Arial" panose="020B0604020202020204" pitchFamily="34" charset="0"/>
              <a:buChar char="•"/>
            </a:pPr>
            <a:r>
              <a:rPr lang="zh-CN" altLang="en-US" sz="2400" i="1">
                <a:latin typeface="黑体" panose="02010609060101010101" pitchFamily="2" charset="-122"/>
                <a:ea typeface="黑体" panose="02010609060101010101" pitchFamily="2" charset="-122"/>
                <a:cs typeface="黑体" panose="02010609060101010101" pitchFamily="2" charset="-122"/>
                <a:sym typeface="+mn-ea"/>
              </a:rPr>
              <a:t>介于数学、计算机硬件和计算机软件之间的课程</a:t>
            </a:r>
            <a:endParaRPr lang="zh-CN" altLang="en-US" sz="2400" i="1">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r>
              <a:rPr lang="zh-CN" altLang="en-US" sz="3200">
                <a:latin typeface="黑体" panose="02010609060101010101" pitchFamily="2" charset="-122"/>
                <a:ea typeface="黑体" panose="02010609060101010101" pitchFamily="2" charset="-122"/>
                <a:cs typeface="黑体" panose="02010609060101010101" pitchFamily="2" charset="-122"/>
                <a:sym typeface="+mn-ea"/>
              </a:rPr>
              <a:t>数据结构是其他专业课程基础</a:t>
            </a:r>
            <a:endParaRPr lang="zh-CN" altLang="en-US" sz="3200">
              <a:latin typeface="黑体" panose="02010609060101010101" pitchFamily="2" charset="-122"/>
              <a:ea typeface="黑体" panose="02010609060101010101" pitchFamily="2" charset="-122"/>
              <a:cs typeface="黑体" panose="02010609060101010101" pitchFamily="2" charset="-122"/>
              <a:sym typeface="+mn-ea"/>
            </a:endParaRPr>
          </a:p>
          <a:p>
            <a:pPr marL="914400" lvl="1" indent="-457200" algn="l" eaLnBrk="1" hangingPunct="1">
              <a:lnSpc>
                <a:spcPct val="90000"/>
              </a:lnSpc>
              <a:spcBef>
                <a:spcPts val="1000"/>
              </a:spcBef>
              <a:buClr>
                <a:schemeClr val="accent2"/>
              </a:buClr>
              <a:buSzTx/>
              <a:buChar char="•"/>
            </a:pPr>
            <a:r>
              <a:rPr lang="zh-CN" altLang="en-US" sz="2400" i="1">
                <a:latin typeface="黑体" panose="02010609060101010101" pitchFamily="2" charset="-122"/>
                <a:ea typeface="黑体" panose="02010609060101010101" pitchFamily="2" charset="-122"/>
                <a:cs typeface="黑体" panose="02010609060101010101" pitchFamily="2" charset="-122"/>
                <a:sym typeface="+mn-ea"/>
              </a:rPr>
              <a:t>操作系统、编译原理、数据库、人工智能、图形学等课程基础</a:t>
            </a:r>
            <a:endParaRPr lang="zh-CN" altLang="en-US" sz="2400" i="1">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r>
              <a:rPr lang="zh-CN" altLang="en-US" sz="3200">
                <a:latin typeface="黑体" panose="02010609060101010101" pitchFamily="2" charset="-122"/>
                <a:ea typeface="黑体" panose="02010609060101010101" pitchFamily="2" charset="-122"/>
                <a:cs typeface="黑体" panose="02010609060101010101" pitchFamily="2" charset="-122"/>
                <a:sym typeface="+mn-ea"/>
              </a:rPr>
              <a:t>数据结构是计算机职业发展的重要内容</a:t>
            </a:r>
            <a:endParaRPr lang="zh-CN" altLang="en-US" sz="3200">
              <a:latin typeface="黑体" panose="02010609060101010101" pitchFamily="2" charset="-122"/>
              <a:ea typeface="黑体" panose="02010609060101010101" pitchFamily="2" charset="-122"/>
              <a:cs typeface="黑体" panose="02010609060101010101" pitchFamily="2" charset="-122"/>
              <a:sym typeface="+mn-ea"/>
            </a:endParaRPr>
          </a:p>
          <a:p>
            <a:pPr marL="914400" lvl="1" indent="-457200" algn="l" eaLnBrk="1" hangingPunct="1">
              <a:lnSpc>
                <a:spcPct val="90000"/>
              </a:lnSpc>
              <a:spcBef>
                <a:spcPts val="1000"/>
              </a:spcBef>
              <a:buClr>
                <a:schemeClr val="accent2"/>
              </a:buClr>
              <a:buSzTx/>
              <a:buChar char="•"/>
            </a:pPr>
            <a:r>
              <a:rPr lang="zh-CN" altLang="en-US" sz="2400" i="1">
                <a:latin typeface="黑体" panose="02010609060101010101" pitchFamily="2" charset="-122"/>
                <a:ea typeface="黑体" panose="02010609060101010101" pitchFamily="2" charset="-122"/>
                <a:cs typeface="黑体" panose="02010609060101010101" pitchFamily="2" charset="-122"/>
                <a:sym typeface="+mn-ea"/>
              </a:rPr>
              <a:t>学科竞赛、专业笔试面试、研究生录取考试的都有数据结构，具有受众面广、受重视程度高和专业性强等特点</a:t>
            </a:r>
            <a:endParaRPr lang="zh-CN" altLang="en-US" sz="2400" i="1">
              <a:latin typeface="黑体" panose="02010609060101010101" pitchFamily="2" charset="-122"/>
              <a:ea typeface="黑体" panose="02010609060101010101" pitchFamily="2" charset="-122"/>
              <a:cs typeface="黑体" panose="02010609060101010101" pitchFamily="2" charset="-122"/>
              <a:sym typeface="+mn-ea"/>
            </a:endParaRPr>
          </a:p>
          <a:p>
            <a:pPr marL="428625" indent="-428625" algn="l" eaLnBrk="1" hangingPunct="1">
              <a:lnSpc>
                <a:spcPct val="90000"/>
              </a:lnSpc>
              <a:spcBef>
                <a:spcPts val="1000"/>
              </a:spcBef>
              <a:buClr>
                <a:schemeClr val="accent2"/>
              </a:buClr>
              <a:buFont typeface="Wingdings" panose="05000000000000000000" pitchFamily="2" charset="2"/>
              <a:buChar char="n"/>
            </a:pPr>
            <a:r>
              <a:rPr lang="zh-CN" altLang="en-US" sz="3200">
                <a:latin typeface="黑体" panose="02010609060101010101" pitchFamily="2" charset="-122"/>
                <a:ea typeface="黑体" panose="02010609060101010101" pitchFamily="2" charset="-122"/>
                <a:cs typeface="黑体" panose="02010609060101010101" pitchFamily="2" charset="-122"/>
                <a:sym typeface="+mn-ea"/>
              </a:rPr>
              <a:t>数据结构是新一代信息技术的知识</a:t>
            </a:r>
            <a:r>
              <a:rPr lang="zh-CN" altLang="en-US" sz="3200">
                <a:latin typeface="黑体" panose="02010609060101010101" pitchFamily="2" charset="-122"/>
                <a:ea typeface="黑体" panose="02010609060101010101" pitchFamily="2" charset="-122"/>
                <a:cs typeface="黑体" panose="02010609060101010101" pitchFamily="2" charset="-122"/>
                <a:sym typeface="+mn-ea"/>
              </a:rPr>
              <a:t>基础</a:t>
            </a:r>
            <a:endParaRPr lang="zh-CN" altLang="en-US" sz="3200">
              <a:latin typeface="黑体" panose="02010609060101010101" pitchFamily="2" charset="-122"/>
              <a:ea typeface="黑体" panose="02010609060101010101" pitchFamily="2" charset="-122"/>
              <a:cs typeface="黑体" panose="02010609060101010101" pitchFamily="2" charset="-122"/>
              <a:sym typeface="+mn-ea"/>
            </a:endParaRPr>
          </a:p>
          <a:p>
            <a:pPr marL="914400" lvl="1" indent="-457200" algn="l" eaLnBrk="1" hangingPunct="1">
              <a:lnSpc>
                <a:spcPct val="90000"/>
              </a:lnSpc>
              <a:spcBef>
                <a:spcPts val="1000"/>
              </a:spcBef>
              <a:buClr>
                <a:schemeClr val="accent2"/>
              </a:buClr>
              <a:buSzTx/>
              <a:buChar char="•"/>
            </a:pPr>
            <a:r>
              <a:rPr lang="zh-CN" altLang="en-US" sz="2400" i="1">
                <a:latin typeface="黑体" panose="02010609060101010101" pitchFamily="2" charset="-122"/>
                <a:ea typeface="黑体" panose="02010609060101010101" pitchFamily="2" charset="-122"/>
                <a:cs typeface="黑体" panose="02010609060101010101" pitchFamily="2" charset="-122"/>
                <a:sym typeface="+mn-ea"/>
              </a:rPr>
              <a:t>人工智能、工业互联网、大数据、云计算等新兴技术系统架构与程序开发都需要掌握数据结构</a:t>
            </a:r>
            <a:endParaRPr lang="zh-CN" altLang="en-US" sz="2400" i="1">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 name="直接连接符 23" hidden="1"/>
          <p:cNvSpPr>
            <a:spLocks noChangeShapeType="1"/>
          </p:cNvSpPr>
          <p:nvPr/>
        </p:nvSpPr>
        <p:spPr bwMode="auto">
          <a:xfrm>
            <a:off x="3181350" y="431800"/>
            <a:ext cx="0" cy="525463"/>
          </a:xfrm>
          <a:prstGeom prst="line">
            <a:avLst/>
          </a:prstGeom>
          <a:noFill/>
          <a:ln w="12700" cap="flat" cmpd="sng">
            <a:solidFill>
              <a:srgbClr val="28A9D6"/>
            </a:solidFill>
            <a:bevel/>
          </a:ln>
        </p:spPr>
        <p:txBody>
          <a:bodyPr/>
          <a:lstStyle/>
          <a:p>
            <a:endParaRPr lang="zh-CN" altLang="en-US"/>
          </a:p>
        </p:txBody>
      </p:sp>
      <p:sp>
        <p:nvSpPr>
          <p:cNvPr id="32" name="椭圆 24"/>
          <p:cNvSpPr>
            <a:spLocks noChangeArrowheads="1"/>
          </p:cNvSpPr>
          <p:nvPr/>
        </p:nvSpPr>
        <p:spPr bwMode="auto">
          <a:xfrm>
            <a:off x="3662667" y="280019"/>
            <a:ext cx="549275" cy="549275"/>
          </a:xfrm>
          <a:prstGeom prst="ellipse">
            <a:avLst/>
          </a:prstGeom>
          <a:pattFill prst="sphere">
            <a:fgClr>
              <a:srgbClr val="4F81BD"/>
            </a:fgClr>
            <a:bgClr>
              <a:srgbClr val="FFFFFF"/>
            </a:bgClr>
          </a:pattFill>
          <a:ln w="9525" cap="flat" cmpd="sng">
            <a:solidFill>
              <a:srgbClr val="4DB8DD"/>
            </a:solidFill>
            <a:bevel/>
          </a:ln>
        </p:spPr>
        <p:txBody>
          <a:bodyPr anchor="ctr"/>
          <a:lstStyle/>
          <a:p>
            <a:pPr algn="ctr"/>
            <a:endParaRPr lang="zh-CN" altLang="zh-CN">
              <a:solidFill>
                <a:srgbClr val="FFFFFF"/>
              </a:solidFill>
            </a:endParaRPr>
          </a:p>
        </p:txBody>
      </p:sp>
      <p:sp>
        <p:nvSpPr>
          <p:cNvPr id="33" name="直接连接符 23"/>
          <p:cNvSpPr>
            <a:spLocks noChangeShapeType="1"/>
          </p:cNvSpPr>
          <p:nvPr/>
        </p:nvSpPr>
        <p:spPr bwMode="auto">
          <a:xfrm>
            <a:off x="4238612" y="927719"/>
            <a:ext cx="3583940" cy="635"/>
          </a:xfrm>
          <a:prstGeom prst="line">
            <a:avLst/>
          </a:prstGeom>
          <a:noFill/>
          <a:ln w="19050" cap="flat" cmpd="sng">
            <a:solidFill>
              <a:schemeClr val="accent1"/>
            </a:solidFill>
            <a:bevel/>
          </a:ln>
        </p:spPr>
        <p:txBody>
          <a:bodyPr/>
          <a:lstStyle/>
          <a:p>
            <a:endParaRPr lang="zh-CN" altLang="en-US"/>
          </a:p>
        </p:txBody>
      </p:sp>
      <p:sp>
        <p:nvSpPr>
          <p:cNvPr id="2" name="Rectangle 3"/>
          <p:cNvSpPr txBox="1">
            <a:spLocks noChangeArrowheads="1"/>
          </p:cNvSpPr>
          <p:nvPr/>
        </p:nvSpPr>
        <p:spPr>
          <a:xfrm>
            <a:off x="3469640" y="1268730"/>
            <a:ext cx="6001385" cy="4664075"/>
          </a:xfrm>
          <a:prstGeom prst="rect">
            <a:avLst/>
          </a:prstGeom>
        </p:spPr>
        <p:txBody>
          <a:bodyPr vert="horz" lIns="91440" tIns="45720" rIns="91440" bIns="45720" rtlCol="0"/>
          <a:lstStyle/>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 panose="02010609060101010101" charset="-122"/>
                <a:ea typeface="楷体" panose="02010609060101010101" charset="-122"/>
                <a:sym typeface="+mn-ea"/>
              </a:rPr>
              <a:t>基本概念和术语</a:t>
            </a:r>
            <a:endParaRPr lang="zh-CN" altLang="en-US" sz="3200" b="1" dirty="0">
              <a:latin typeface="楷体" panose="02010609060101010101" charset="-122"/>
              <a:ea typeface="楷体" panose="02010609060101010101"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r>
              <a:rPr lang="zh-CN" altLang="en-US" sz="3200" b="1" dirty="0">
                <a:latin typeface="楷体" panose="02010609060101010101" charset="-122"/>
                <a:ea typeface="楷体" panose="02010609060101010101" charset="-122"/>
                <a:sym typeface="+mn-ea"/>
              </a:rPr>
              <a:t>算法和算法分析</a:t>
            </a:r>
            <a:endParaRPr lang="zh-CN" altLang="en-US" sz="3200" b="1" dirty="0">
              <a:latin typeface="楷体" panose="02010609060101010101" charset="-122"/>
              <a:ea typeface="楷体" panose="02010609060101010101" charset="-122"/>
            </a:endParaRPr>
          </a:p>
          <a:p>
            <a:pPr marL="571500" marR="0" lvl="0" indent="-571500" defTabSz="914400" rtl="0" eaLnBrk="1" fontAlgn="auto" latinLnBrk="0" hangingPunct="1">
              <a:lnSpc>
                <a:spcPct val="90000"/>
              </a:lnSpc>
              <a:spcBef>
                <a:spcPts val="1000"/>
              </a:spcBef>
              <a:spcAft>
                <a:spcPts val="0"/>
              </a:spcAft>
              <a:buClr>
                <a:schemeClr val="accent2"/>
              </a:buClr>
              <a:buSzTx/>
              <a:buFont typeface="Wingdings" panose="05000000000000000000" pitchFamily="2" charset="2"/>
              <a:buChar char="n"/>
              <a:defRPr/>
            </a:pPr>
            <a:endParaRPr kumimoji="0" lang="zh-CN" altLang="en-US" sz="3200" b="0" i="0" u="none" strike="noStrike" kern="1200" cap="none" spc="0" normalizeH="0" baseline="0" noProof="0" dirty="0" err="1" smtClean="0">
              <a:ln>
                <a:noFill/>
              </a:ln>
              <a:solidFill>
                <a:schemeClr val="tx1"/>
              </a:solidFill>
              <a:effectLst/>
              <a:uLnTx/>
              <a:uFillTx/>
              <a:latin typeface="楷体" panose="02010609060101010101" charset="-122"/>
              <a:ea typeface="楷体" panose="02010609060101010101" charset="-122"/>
              <a:cs typeface="+mn-cs"/>
            </a:endParaRPr>
          </a:p>
          <a:p>
            <a:pPr marL="1028700" marR="0" lvl="1" indent="-571500" defTabSz="914400" rtl="0" eaLnBrk="1" fontAlgn="auto" latinLnBrk="0" hangingPunct="1">
              <a:lnSpc>
                <a:spcPct val="90000"/>
              </a:lnSpc>
              <a:spcBef>
                <a:spcPts val="1000"/>
              </a:spcBef>
              <a:spcAft>
                <a:spcPts val="0"/>
              </a:spcAft>
              <a:buClr>
                <a:schemeClr val="accent2"/>
              </a:buClr>
              <a:buSzTx/>
              <a:buFont typeface="Wingdings" panose="05000000000000000000" charset="0"/>
              <a:buChar char="Ø"/>
              <a:defRPr/>
            </a:pPr>
            <a:endParaRPr kumimoji="0" lang="zh-CN" altLang="en-US" sz="3200" b="0" i="0" u="none" strike="noStrike" kern="1200" cap="none" spc="0" normalizeH="0" baseline="0" noProof="0" dirty="0" err="1" smtClean="0">
              <a:ln>
                <a:noFill/>
              </a:ln>
              <a:solidFill>
                <a:schemeClr val="tx1"/>
              </a:solidFill>
              <a:effectLst/>
              <a:uLnTx/>
              <a:uFillTx/>
              <a:latin typeface="楷体" panose="02010609060101010101" charset="-122"/>
              <a:ea typeface="楷体" panose="02010609060101010101" charset="-122"/>
              <a:cs typeface="+mn-cs"/>
              <a:sym typeface="+mn-lt"/>
            </a:endParaRPr>
          </a:p>
        </p:txBody>
      </p:sp>
      <p:sp>
        <p:nvSpPr>
          <p:cNvPr id="4" name="灯片编号占位符 3"/>
          <p:cNvSpPr>
            <a:spLocks noGrp="1"/>
          </p:cNvSpPr>
          <p:nvPr>
            <p:ph type="sldNum" sz="quarter" idx="4"/>
          </p:nvPr>
        </p:nvSpPr>
        <p:spPr/>
        <p:txBody>
          <a:bodyPr/>
          <a:p>
            <a:fld id="{F18B4237-A20D-4DE2-ADD8-75BCC50A7656}" type="slidenum">
              <a:rPr lang="zh-CN" altLang="en-US"/>
            </a:fld>
            <a:endParaRPr lang="zh-CN" altLang="en-US"/>
          </a:p>
        </p:txBody>
      </p:sp>
      <p:sp>
        <p:nvSpPr>
          <p:cNvPr id="8" name="矩形 7"/>
          <p:cNvSpPr/>
          <p:nvPr/>
        </p:nvSpPr>
        <p:spPr>
          <a:xfrm>
            <a:off x="4088130" y="1252220"/>
            <a:ext cx="2977515" cy="530860"/>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46" name="Text Box 2"/>
          <p:cNvSpPr txBox="1"/>
          <p:nvPr/>
        </p:nvSpPr>
        <p:spPr>
          <a:xfrm>
            <a:off x="4007168" y="188278"/>
            <a:ext cx="3960812" cy="762000"/>
          </a:xfrm>
          <a:prstGeom prst="rect">
            <a:avLst/>
          </a:prstGeom>
          <a:noFill/>
          <a:ln w="9525">
            <a:noFill/>
          </a:ln>
        </p:spPr>
        <p:txBody>
          <a:bodyPr anchor="t" anchorCtr="0">
            <a:spAutoFit/>
          </a:bodyPr>
          <a:p>
            <a:pPr algn="ctr"/>
            <a:r>
              <a:rPr lang="zh-CN" altLang="en-US" sz="4400" b="1" dirty="0">
                <a:solidFill>
                  <a:srgbClr val="0000CC"/>
                </a:solidFill>
                <a:latin typeface="楷体_GB2312" pitchFamily="49" charset="-122"/>
                <a:ea typeface="楷体_GB2312" pitchFamily="49" charset="-122"/>
              </a:rPr>
              <a:t>第一章	绪论</a:t>
            </a:r>
            <a:endParaRPr lang="zh-CN" altLang="en-US" sz="4400" dirty="0">
              <a:solidFill>
                <a:srgbClr val="0000CC"/>
              </a:solidFill>
              <a:latin typeface="楷体_GB2312" pitchFamily="49" charset="-122"/>
              <a:ea typeface="楷体_GB2312" pitchFamily="49" charset="-12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dirty="0">
                <a:latin typeface="黑体" panose="02010609060101010101" pitchFamily="2" charset="-122"/>
                <a:sym typeface="+mn-ea"/>
              </a:rPr>
              <a:t>数据结构是一门研究非数值计算的程序设计问题中，计算机的操作对象以及它们之间的关系和操作等的学科</a:t>
            </a:r>
            <a:endParaRPr lang="zh-CN" altLang="en-US" dirty="0">
              <a:latin typeface="黑体" panose="02010609060101010101" pitchFamily="2" charset="-122"/>
              <a:sym typeface="+mn-ea"/>
            </a:endParaRPr>
          </a:p>
          <a:p>
            <a:r>
              <a:rPr lang="zh-CN" altLang="en-US" dirty="0">
                <a:latin typeface="黑体" panose="02010609060101010101" pitchFamily="2" charset="-122"/>
                <a:sym typeface="+mn-ea"/>
              </a:rPr>
              <a:t>我们数据</a:t>
            </a:r>
            <a:r>
              <a:rPr lang="en-US" altLang="zh-CN" dirty="0">
                <a:latin typeface="黑体" panose="02010609060101010101" pitchFamily="2" charset="-122"/>
                <a:sym typeface="+mn-ea"/>
              </a:rPr>
              <a:t>+</a:t>
            </a:r>
            <a:r>
              <a:rPr lang="zh-CN" altLang="en-US" dirty="0">
                <a:latin typeface="黑体" panose="02010609060101010101" pitchFamily="2" charset="-122"/>
                <a:sym typeface="+mn-ea"/>
              </a:rPr>
              <a:t>结构两个概念来</a:t>
            </a:r>
            <a:r>
              <a:rPr lang="zh-CN" altLang="en-US" dirty="0">
                <a:latin typeface="黑体" panose="02010609060101010101" pitchFamily="2" charset="-122"/>
                <a:sym typeface="+mn-ea"/>
              </a:rPr>
              <a:t>介绍</a:t>
            </a:r>
            <a:endParaRPr lang="zh-CN" altLang="en-US" dirty="0">
              <a:latin typeface="黑体" panose="02010609060101010101" pitchFamily="2" charset="-122"/>
              <a:sym typeface="+mn-ea"/>
            </a:endParaRPr>
          </a:p>
          <a:p>
            <a:pPr algn="l">
              <a:buClrTx/>
              <a:buSzTx/>
            </a:pPr>
            <a:endParaRPr lang="zh-CN" altLang="en-US" dirty="0">
              <a:latin typeface="黑体" panose="02010609060101010101" pitchFamily="2" charset="-122"/>
              <a:sym typeface="+mn-ea"/>
            </a:endParaRPr>
          </a:p>
          <a:p>
            <a:endParaRPr lang="zh-CN" altLang="en-US" dirty="0">
              <a:latin typeface="黑体" panose="02010609060101010101" pitchFamily="2" charset="-122"/>
            </a:endParaRPr>
          </a:p>
          <a:p>
            <a:endParaRPr lang="zh-CN" altLang="en-US" dirty="0" smtClean="0">
              <a:latin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dirty="0">
                <a:latin typeface="黑体" panose="02010609060101010101" pitchFamily="2" charset="-122"/>
                <a:sym typeface="+mn-ea"/>
              </a:rPr>
              <a:t>数据分成三个层次：数据、数据元素、</a:t>
            </a:r>
            <a:r>
              <a:rPr lang="zh-CN" altLang="en-US" dirty="0">
                <a:latin typeface="黑体" panose="02010609060101010101" pitchFamily="2" charset="-122"/>
                <a:sym typeface="+mn-ea"/>
              </a:rPr>
              <a:t>数据项</a:t>
            </a:r>
            <a:endParaRPr lang="zh-CN" altLang="en-US" dirty="0">
              <a:latin typeface="黑体" panose="02010609060101010101" pitchFamily="2" charset="-122"/>
              <a:sym typeface="+mn-ea"/>
            </a:endParaRPr>
          </a:p>
          <a:p>
            <a:pPr algn="l" eaLnBrk="1" hangingPunct="1">
              <a:buClrTx/>
              <a:buSzTx/>
              <a:buChar char="l"/>
            </a:pPr>
            <a:r>
              <a:rPr lang="zh-CN" altLang="en-US" sz="2800" u="sng" dirty="0">
                <a:solidFill>
                  <a:srgbClr val="FF0000"/>
                </a:solidFill>
                <a:latin typeface="黑体" panose="02010609060101010101" pitchFamily="2" charset="-122"/>
                <a:sym typeface="+mn-ea"/>
              </a:rPr>
              <a:t>数据</a:t>
            </a:r>
            <a:r>
              <a:rPr lang="zh-CN" altLang="en-US" sz="2800" dirty="0">
                <a:latin typeface="黑体" panose="02010609060101010101" pitchFamily="2" charset="-122"/>
                <a:sym typeface="+mn-ea"/>
              </a:rPr>
              <a:t>是信息的载体，是描述客观事物的数、字符、以及所有能输入到计算机中，被计算机程序识别和处理的符号的集合</a:t>
            </a:r>
            <a:endParaRPr lang="zh-CN" altLang="en-US" sz="2800" dirty="0">
              <a:latin typeface="黑体" panose="02010609060101010101" pitchFamily="2" charset="-122"/>
            </a:endParaRPr>
          </a:p>
          <a:p>
            <a:pPr lvl="1" algn="l" eaLnBrk="1" hangingPunct="1">
              <a:buClrTx/>
              <a:buSzTx/>
              <a:buChar char="–"/>
            </a:pPr>
            <a:r>
              <a:rPr lang="zh-CN" altLang="en-US">
                <a:cs typeface="+mn-cs"/>
                <a:sym typeface="+mn-ea"/>
              </a:rPr>
              <a:t>数值性数据</a:t>
            </a:r>
            <a:endParaRPr lang="zh-CN" altLang="en-US" b="0">
              <a:cs typeface="+mn-cs"/>
            </a:endParaRPr>
          </a:p>
          <a:p>
            <a:pPr lvl="1" algn="l" eaLnBrk="1" hangingPunct="1">
              <a:buClrTx/>
              <a:buSzTx/>
              <a:buChar char="–"/>
            </a:pPr>
            <a:r>
              <a:rPr lang="zh-CN" altLang="en-US">
                <a:cs typeface="+mn-cs"/>
                <a:sym typeface="+mn-ea"/>
              </a:rPr>
              <a:t>非数值性数据</a:t>
            </a:r>
            <a:endParaRPr lang="zh-CN" altLang="en-US">
              <a:cs typeface="+mn-cs"/>
            </a:endParaRPr>
          </a:p>
          <a:p>
            <a:pPr algn="l" eaLnBrk="1" hangingPunct="1">
              <a:buClrTx/>
              <a:buSzTx/>
            </a:pPr>
            <a:r>
              <a:rPr lang="zh-CN" altLang="en-US" sz="2800" dirty="0">
                <a:latin typeface="黑体" panose="02010609060101010101" pitchFamily="2" charset="-122"/>
                <a:sym typeface="+mn-ea"/>
              </a:rPr>
              <a:t>数据元素（Data Element），数据的基本单位。在计算机程序中常作为一个整体进行考虑和处理。</a:t>
            </a:r>
            <a:endParaRPr lang="zh-CN" altLang="en-US" sz="2800" dirty="0">
              <a:latin typeface="黑体" panose="02010609060101010101" pitchFamily="2" charset="-122"/>
            </a:endParaRPr>
          </a:p>
          <a:p>
            <a:pPr lvl="1" algn="l" eaLnBrk="1" hangingPunct="1">
              <a:buClrTx/>
              <a:buSzTx/>
              <a:buChar char="–"/>
            </a:pPr>
            <a:r>
              <a:rPr lang="zh-CN" altLang="en-US" sz="2400">
                <a:cs typeface="+mn-cs"/>
                <a:sym typeface="+mn-ea"/>
              </a:rPr>
              <a:t>数据元素又称为元素、结点、记录</a:t>
            </a:r>
            <a:endParaRPr lang="zh-CN" altLang="en-US" sz="2400">
              <a:cs typeface="+mn-cs"/>
              <a:sym typeface="+mn-ea"/>
            </a:endParaRPr>
          </a:p>
          <a:p>
            <a:pPr marL="457200" lvl="1" indent="-457200" algn="l" eaLnBrk="1" hangingPunct="1">
              <a:buClrTx/>
              <a:buSzTx/>
              <a:buFont typeface="Wingdings" panose="05000000000000000000" charset="0"/>
              <a:buChar char="l"/>
            </a:pPr>
            <a:r>
              <a:rPr lang="zh-CN" altLang="en-US" sz="2800" dirty="0">
                <a:latin typeface="黑体" panose="02010609060101010101" pitchFamily="2" charset="-122"/>
                <a:cs typeface="+mn-cs"/>
                <a:sym typeface="+mn-ea"/>
              </a:rPr>
              <a:t>数据项（Data Item），</a:t>
            </a:r>
            <a:r>
              <a:rPr lang="zh-CN" altLang="en-US" sz="2800" dirty="0">
                <a:latin typeface="黑体" panose="02010609060101010101" pitchFamily="2" charset="-122"/>
                <a:sym typeface="+mn-ea"/>
              </a:rPr>
              <a:t>具有独立含义的最小标识单位</a:t>
            </a:r>
            <a:endParaRPr lang="zh-CN" altLang="en-US" sz="2800" dirty="0">
              <a:latin typeface="黑体" panose="02010609060101010101" pitchFamily="2" charset="-122"/>
            </a:endParaRPr>
          </a:p>
          <a:p>
            <a:pPr lvl="1" algn="l" eaLnBrk="1" hangingPunct="1">
              <a:buClrTx/>
              <a:buSzTx/>
              <a:buChar char="–"/>
            </a:pPr>
            <a:endParaRPr lang="zh-CN" altLang="en-US" sz="2400">
              <a:cs typeface="+mn-cs"/>
            </a:endParaRPr>
          </a:p>
          <a:p>
            <a:pPr lvl="1" algn="l">
              <a:buClrTx/>
              <a:buSzTx/>
            </a:pPr>
            <a:endParaRPr lang="zh-CN" altLang="en-US" sz="2800" dirty="0">
              <a:latin typeface="黑体" panose="02010609060101010101" pitchFamily="2" charset="-122"/>
              <a:cs typeface="+mn-cs"/>
              <a:sym typeface="+mn-ea"/>
            </a:endParaRPr>
          </a:p>
          <a:p>
            <a:pPr algn="l">
              <a:buClrTx/>
              <a:buSzTx/>
            </a:pPr>
            <a:endParaRPr lang="zh-CN" altLang="en-US" dirty="0">
              <a:latin typeface="黑体" panose="02010609060101010101" pitchFamily="2" charset="-122"/>
              <a:sym typeface="+mn-ea"/>
            </a:endParaRPr>
          </a:p>
          <a:p>
            <a:endParaRPr lang="zh-CN" altLang="en-US" dirty="0">
              <a:latin typeface="黑体" panose="02010609060101010101" pitchFamily="2" charset="-122"/>
            </a:endParaRPr>
          </a:p>
          <a:p>
            <a:endParaRPr lang="zh-CN" altLang="en-US" dirty="0">
              <a:latin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dirty="0">
                <a:latin typeface="黑体" panose="02010609060101010101" pitchFamily="2" charset="-122"/>
                <a:sym typeface="+mn-ea"/>
              </a:rPr>
              <a:t>数据分成三个层次：数据、数据元素、</a:t>
            </a:r>
            <a:r>
              <a:rPr lang="zh-CN" altLang="en-US" dirty="0">
                <a:latin typeface="黑体" panose="02010609060101010101" pitchFamily="2" charset="-122"/>
                <a:sym typeface="+mn-ea"/>
              </a:rPr>
              <a:t>数据项</a:t>
            </a:r>
            <a:endParaRPr lang="zh-CN" altLang="en-US" dirty="0">
              <a:latin typeface="黑体" panose="02010609060101010101" pitchFamily="2" charset="-122"/>
              <a:sym typeface="+mn-ea"/>
            </a:endParaRPr>
          </a:p>
          <a:p>
            <a:pPr algn="l">
              <a:buClrTx/>
              <a:buSzTx/>
            </a:pPr>
            <a:endParaRPr lang="zh-CN" altLang="en-US" dirty="0">
              <a:latin typeface="黑体" panose="02010609060101010101" pitchFamily="2" charset="-122"/>
              <a:sym typeface="+mn-ea"/>
            </a:endParaRPr>
          </a:p>
          <a:p>
            <a:endParaRPr lang="zh-CN" altLang="en-US" dirty="0">
              <a:latin typeface="黑体" panose="02010609060101010101" pitchFamily="2" charset="-122"/>
            </a:endParaRPr>
          </a:p>
          <a:p>
            <a:endParaRPr lang="zh-CN" altLang="en-US" dirty="0">
              <a:latin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aphicFrame>
        <p:nvGraphicFramePr>
          <p:cNvPr id="6" name="Group 61"/>
          <p:cNvGraphicFramePr/>
          <p:nvPr>
            <p:custDataLst>
              <p:tags r:id="rId1"/>
            </p:custDataLst>
          </p:nvPr>
        </p:nvGraphicFramePr>
        <p:xfrm>
          <a:off x="2166620" y="2713990"/>
          <a:ext cx="7626350" cy="2090420"/>
        </p:xfrm>
        <a:graphic>
          <a:graphicData uri="http://schemas.openxmlformats.org/drawingml/2006/table">
            <a:tbl>
              <a:tblPr/>
              <a:tblGrid>
                <a:gridCol w="1906905"/>
                <a:gridCol w="1906905"/>
                <a:gridCol w="1905635"/>
                <a:gridCol w="1906905"/>
              </a:tblGrid>
              <a:tr h="34417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Times New Roman" panose="02020603050405020304" charset="0"/>
                          <a:ea typeface="宋体" panose="02010600030101010101" pitchFamily="2" charset="-122"/>
                        </a:rPr>
                        <a:t>姓名</a:t>
                      </a:r>
                      <a:endParaRPr kumimoji="0"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学号</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学院</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专业</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417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刘泰源</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2006044060</a:t>
                      </a:r>
                      <a:endPar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计算机与软件学院</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软件工程</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544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温国乾</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2006131006</a:t>
                      </a:r>
                      <a:endPar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计算机与软件学院</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软件工程</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353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强健</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2006131043</a:t>
                      </a:r>
                      <a:endPar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计算机与软件学院</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软件工程</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417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杨海波</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rgbClr val="000000"/>
                          </a:solidFill>
                          <a:effectLst/>
                          <a:latin typeface="Times New Roman" panose="02020603050405020304" charset="0"/>
                          <a:ea typeface="宋体" panose="02010600030101010101" pitchFamily="2" charset="-122"/>
                        </a:rPr>
                        <a:t>2006131047</a:t>
                      </a:r>
                      <a:endPar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计算机与软件学院</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软件工程</a:t>
                      </a:r>
                      <a:endPar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6893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李耀东</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Times New Roman" panose="02020603050405020304" charset="0"/>
                          <a:ea typeface="宋体" panose="02010600030101010101" pitchFamily="2" charset="-122"/>
                        </a:rPr>
                        <a:t>2006131051</a:t>
                      </a:r>
                      <a:endPar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Times New Roman" panose="02020603050405020304" charset="0"/>
                          <a:ea typeface="宋体" panose="02010600030101010101" pitchFamily="2" charset="-122"/>
                        </a:rPr>
                        <a:t>计算机与软件学院</a:t>
                      </a:r>
                      <a:endParaRPr kumimoji="0" lang="zh-CN" altLang="en-US" sz="1400" b="1" i="0" u="none" strike="noStrike" cap="none" normalizeH="0" baseline="0" dirty="0" smtClean="0">
                        <a:ln>
                          <a:noFill/>
                        </a:ln>
                        <a:solidFill>
                          <a:srgbClr val="000000"/>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smtClean="0">
                          <a:ln>
                            <a:noFill/>
                          </a:ln>
                          <a:solidFill>
                            <a:srgbClr val="000000"/>
                          </a:solidFill>
                          <a:effectLst/>
                          <a:latin typeface="Times New Roman" panose="02020603050405020304" charset="0"/>
                          <a:ea typeface="宋体" panose="02010600030101010101" pitchFamily="2" charset="-122"/>
                        </a:rPr>
                        <a:t>软件工程</a:t>
                      </a:r>
                      <a:endParaRPr kumimoji="0" lang="zh-CN" altLang="en-US"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 name="椭圆 8"/>
          <p:cNvSpPr/>
          <p:nvPr/>
        </p:nvSpPr>
        <p:spPr>
          <a:xfrm>
            <a:off x="1595120" y="1856740"/>
            <a:ext cx="8715375" cy="40005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1" name="椭圆 10"/>
          <p:cNvSpPr/>
          <p:nvPr/>
        </p:nvSpPr>
        <p:spPr>
          <a:xfrm>
            <a:off x="1880870" y="3642678"/>
            <a:ext cx="8072438" cy="5000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smtClean="0">
              <a:ln>
                <a:noFill/>
              </a:ln>
              <a:solidFill>
                <a:schemeClr val="lt1"/>
              </a:solidFill>
              <a:effectLst/>
              <a:uLnTx/>
              <a:uFillTx/>
              <a:latin typeface="+mn-lt"/>
              <a:ea typeface="+mn-ea"/>
              <a:cs typeface="+mn-cs"/>
            </a:endParaRPr>
          </a:p>
        </p:txBody>
      </p:sp>
      <p:sp>
        <p:nvSpPr>
          <p:cNvPr id="12" name="椭圆 11"/>
          <p:cNvSpPr/>
          <p:nvPr/>
        </p:nvSpPr>
        <p:spPr>
          <a:xfrm>
            <a:off x="2452370" y="4428490"/>
            <a:ext cx="1143000" cy="35718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smtClean="0">
              <a:ln>
                <a:noFill/>
              </a:ln>
              <a:solidFill>
                <a:schemeClr val="lt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l" eaLnBrk="1" hangingPunct="1">
              <a:buClrTx/>
              <a:buSzTx/>
              <a:buChar char="l"/>
            </a:pPr>
            <a:r>
              <a:rPr lang="zh-CN" altLang="en-US" sz="2800" dirty="0">
                <a:latin typeface="黑体" panose="02010609060101010101" pitchFamily="2" charset="-122"/>
                <a:sym typeface="+mn-ea"/>
              </a:rPr>
              <a:t>结构是</a:t>
            </a:r>
            <a:r>
              <a:rPr lang="zh-CN" altLang="en-US" sz="2800" dirty="0">
                <a:latin typeface="黑体" panose="02010609060101010101" pitchFamily="2" charset="-122"/>
                <a:sym typeface="+mn-ea"/>
              </a:rPr>
              <a:t>数据元素之间的关系</a:t>
            </a:r>
            <a:endParaRPr lang="zh-CN" altLang="en-US" sz="2800" dirty="0">
              <a:latin typeface="黑体" panose="02010609060101010101" pitchFamily="2" charset="-122"/>
            </a:endParaRPr>
          </a:p>
          <a:p>
            <a:pPr lvl="1" algn="l" eaLnBrk="1" hangingPunct="1">
              <a:buClrTx/>
              <a:buSzTx/>
              <a:buChar char="–"/>
            </a:pPr>
            <a:r>
              <a:rPr lang="zh-CN" altLang="en-US" sz="2800">
                <a:sym typeface="+mn-ea"/>
              </a:rPr>
              <a:t>空间位置关系</a:t>
            </a:r>
            <a:endParaRPr lang="zh-CN" altLang="en-US" sz="2800">
              <a:cs typeface="+mn-cs"/>
            </a:endParaRPr>
          </a:p>
          <a:p>
            <a:pPr lvl="1" algn="l" eaLnBrk="1" hangingPunct="1">
              <a:buClrTx/>
              <a:buSzTx/>
              <a:buChar char="–"/>
            </a:pPr>
            <a:r>
              <a:rPr lang="zh-CN" altLang="en-US" sz="2800">
                <a:sym typeface="+mn-ea"/>
              </a:rPr>
              <a:t>相互作用和依赖关系</a:t>
            </a:r>
            <a:endParaRPr lang="zh-CN" altLang="en-US" sz="2800">
              <a:cs typeface="+mn-cs"/>
            </a:endParaRPr>
          </a:p>
          <a:p>
            <a:pPr algn="l" eaLnBrk="1" hangingPunct="1">
              <a:buClrTx/>
              <a:buSzTx/>
              <a:buChar char="l"/>
            </a:pPr>
            <a:r>
              <a:rPr lang="zh-CN" altLang="en-US" sz="2800" dirty="0">
                <a:latin typeface="黑体" panose="02010609060101010101" pitchFamily="2" charset="-122"/>
                <a:sym typeface="+mn-ea"/>
              </a:rPr>
              <a:t>四种结构</a:t>
            </a:r>
            <a:endParaRPr lang="zh-CN" altLang="en-US" sz="2800" dirty="0">
              <a:latin typeface="黑体" panose="02010609060101010101" pitchFamily="2" charset="-122"/>
            </a:endParaRPr>
          </a:p>
          <a:p>
            <a:pPr lvl="1" algn="l" eaLnBrk="1" hangingPunct="1">
              <a:buClrTx/>
              <a:buSzTx/>
              <a:buChar char="–"/>
            </a:pPr>
            <a:r>
              <a:rPr lang="zh-CN" altLang="en-US" sz="2800">
                <a:sym typeface="+mn-ea"/>
              </a:rPr>
              <a:t>集合结构</a:t>
            </a:r>
            <a:endParaRPr lang="zh-CN" altLang="en-US" sz="2800">
              <a:cs typeface="+mn-cs"/>
            </a:endParaRPr>
          </a:p>
          <a:p>
            <a:pPr lvl="1" algn="l" eaLnBrk="1" hangingPunct="1">
              <a:buClrTx/>
              <a:buSzTx/>
              <a:buChar char="–"/>
            </a:pPr>
            <a:r>
              <a:rPr lang="zh-CN" altLang="en-US" sz="2800">
                <a:sym typeface="+mn-ea"/>
              </a:rPr>
              <a:t>线性结构</a:t>
            </a:r>
            <a:endParaRPr lang="zh-CN" altLang="en-US" sz="2800">
              <a:cs typeface="+mn-cs"/>
            </a:endParaRPr>
          </a:p>
          <a:p>
            <a:pPr lvl="1" algn="l" eaLnBrk="1" hangingPunct="1">
              <a:buClrTx/>
              <a:buSzTx/>
              <a:buChar char="–"/>
            </a:pPr>
            <a:r>
              <a:rPr lang="zh-CN" altLang="en-US" sz="2800">
                <a:sym typeface="+mn-ea"/>
              </a:rPr>
              <a:t>树形结构</a:t>
            </a:r>
            <a:endParaRPr lang="zh-CN" altLang="en-US" sz="2800">
              <a:cs typeface="+mn-cs"/>
            </a:endParaRPr>
          </a:p>
          <a:p>
            <a:pPr lvl="1" algn="l" eaLnBrk="1" hangingPunct="1">
              <a:buClrTx/>
              <a:buSzTx/>
              <a:buChar char="–"/>
            </a:pPr>
            <a:r>
              <a:rPr lang="zh-CN" altLang="en-US" sz="2800">
                <a:sym typeface="+mn-ea"/>
              </a:rPr>
              <a:t>图形结构</a:t>
            </a:r>
            <a:endParaRPr lang="zh-CN" altLang="en-US" sz="2800">
              <a:cs typeface="+mn-cs"/>
            </a:endParaRPr>
          </a:p>
          <a:p>
            <a:endParaRPr lang="zh-CN" altLang="en-US" dirty="0">
              <a:latin typeface="黑体" panose="02010609060101010101" pitchFamily="2" charset="-122"/>
            </a:endParaRPr>
          </a:p>
        </p:txBody>
      </p:sp>
      <p:sp>
        <p:nvSpPr>
          <p:cNvPr id="4" name="标题 3"/>
          <p:cNvSpPr>
            <a:spLocks noGrp="1"/>
          </p:cNvSpPr>
          <p:nvPr>
            <p:ph type="title"/>
          </p:nvPr>
        </p:nvSpPr>
        <p:spPr/>
        <p:txBody>
          <a:bodyPr/>
          <a:p>
            <a:r>
              <a:rPr lang="en-US" altLang="zh-CN">
                <a:latin typeface="楷体" panose="02010609060101010101" charset="-122"/>
                <a:ea typeface="楷体" panose="02010609060101010101" charset="-122"/>
                <a:cs typeface="楷体" panose="02010609060101010101" charset="-122"/>
              </a:rPr>
              <a:t>1.基本概念和术语</a:t>
            </a:r>
            <a:endParaRPr lang="zh-CN" altLang="en-US"/>
          </a:p>
        </p:txBody>
      </p:sp>
      <p:sp>
        <p:nvSpPr>
          <p:cNvPr id="2" name="灯片编号占位符 1"/>
          <p:cNvSpPr>
            <a:spLocks noGrp="1"/>
          </p:cNvSpPr>
          <p:nvPr>
            <p:ph type="sldNum" sz="quarter" idx="4"/>
          </p:nvPr>
        </p:nvSpPr>
        <p:spPr/>
        <p:txBody>
          <a:bodyPr/>
          <a:p>
            <a:fld id="{F18B4237-A20D-4DE2-ADD8-75BCC50A7656}" type="slidenum">
              <a:rPr lang="zh-CN" altLang="en-US"/>
            </a:fld>
            <a:endParaRPr lang="zh-CN" altLang="en-US"/>
          </a:p>
        </p:txBody>
      </p:sp>
      <p:grpSp>
        <p:nvGrpSpPr>
          <p:cNvPr id="12292" name="Group 4"/>
          <p:cNvGrpSpPr/>
          <p:nvPr/>
        </p:nvGrpSpPr>
        <p:grpSpPr>
          <a:xfrm>
            <a:off x="5463223" y="3562668"/>
            <a:ext cx="2538412" cy="1817687"/>
            <a:chOff x="2097" y="2832"/>
            <a:chExt cx="1503" cy="1145"/>
          </a:xfrm>
        </p:grpSpPr>
        <p:sp>
          <p:nvSpPr>
            <p:cNvPr id="12293" name="Line 5"/>
            <p:cNvSpPr/>
            <p:nvPr/>
          </p:nvSpPr>
          <p:spPr>
            <a:xfrm>
              <a:off x="3042" y="3022"/>
              <a:ext cx="386" cy="287"/>
            </a:xfrm>
            <a:prstGeom prst="line">
              <a:avLst/>
            </a:prstGeom>
            <a:ln w="28575" cap="flat" cmpd="sng">
              <a:solidFill>
                <a:srgbClr val="FF0000"/>
              </a:solidFill>
              <a:prstDash val="solid"/>
              <a:round/>
              <a:headEnd type="none" w="med" len="med"/>
              <a:tailEnd type="none" w="med" len="med"/>
            </a:ln>
          </p:spPr>
        </p:sp>
        <p:sp>
          <p:nvSpPr>
            <p:cNvPr id="12294" name="Line 6"/>
            <p:cNvSpPr/>
            <p:nvPr/>
          </p:nvSpPr>
          <p:spPr>
            <a:xfrm flipH="1">
              <a:off x="2483" y="3022"/>
              <a:ext cx="430" cy="335"/>
            </a:xfrm>
            <a:prstGeom prst="line">
              <a:avLst/>
            </a:prstGeom>
            <a:ln w="28575" cap="flat" cmpd="sng">
              <a:solidFill>
                <a:srgbClr val="FF0000"/>
              </a:solidFill>
              <a:prstDash val="solid"/>
              <a:round/>
              <a:headEnd type="none" w="med" len="med"/>
              <a:tailEnd type="none" w="med" len="med"/>
            </a:ln>
          </p:spPr>
        </p:sp>
        <p:sp>
          <p:nvSpPr>
            <p:cNvPr id="12295" name="Line 7"/>
            <p:cNvSpPr/>
            <p:nvPr/>
          </p:nvSpPr>
          <p:spPr>
            <a:xfrm>
              <a:off x="2483" y="3404"/>
              <a:ext cx="215" cy="383"/>
            </a:xfrm>
            <a:prstGeom prst="line">
              <a:avLst/>
            </a:prstGeom>
            <a:ln w="28575" cap="flat" cmpd="sng">
              <a:solidFill>
                <a:srgbClr val="FF0000"/>
              </a:solidFill>
              <a:prstDash val="solid"/>
              <a:round/>
              <a:headEnd type="none" w="med" len="med"/>
              <a:tailEnd type="none" w="med" len="med"/>
            </a:ln>
          </p:spPr>
        </p:sp>
        <p:sp>
          <p:nvSpPr>
            <p:cNvPr id="12296" name="Line 8"/>
            <p:cNvSpPr/>
            <p:nvPr/>
          </p:nvSpPr>
          <p:spPr>
            <a:xfrm flipH="1">
              <a:off x="3256" y="3404"/>
              <a:ext cx="215" cy="383"/>
            </a:xfrm>
            <a:prstGeom prst="line">
              <a:avLst/>
            </a:prstGeom>
            <a:ln w="28575" cap="flat" cmpd="sng">
              <a:solidFill>
                <a:srgbClr val="FF0000"/>
              </a:solidFill>
              <a:prstDash val="solid"/>
              <a:round/>
              <a:headEnd type="none" w="med" len="med"/>
              <a:tailEnd type="none" w="med" len="med"/>
            </a:ln>
          </p:spPr>
        </p:sp>
        <p:sp>
          <p:nvSpPr>
            <p:cNvPr id="12297" name="Line 9"/>
            <p:cNvSpPr/>
            <p:nvPr/>
          </p:nvSpPr>
          <p:spPr>
            <a:xfrm flipH="1">
              <a:off x="2226" y="3404"/>
              <a:ext cx="214" cy="383"/>
            </a:xfrm>
            <a:prstGeom prst="line">
              <a:avLst/>
            </a:prstGeom>
            <a:ln w="28575" cap="flat" cmpd="sng">
              <a:solidFill>
                <a:srgbClr val="FF0000"/>
              </a:solidFill>
              <a:prstDash val="solid"/>
              <a:round/>
              <a:headEnd type="none" w="med" len="med"/>
              <a:tailEnd type="none" w="med" len="med"/>
            </a:ln>
          </p:spPr>
        </p:sp>
        <p:sp>
          <p:nvSpPr>
            <p:cNvPr id="12298" name="Oval 10"/>
            <p:cNvSpPr/>
            <p:nvPr/>
          </p:nvSpPr>
          <p:spPr>
            <a:xfrm>
              <a:off x="2355" y="3261"/>
              <a:ext cx="214"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2299" name="Oval 11"/>
            <p:cNvSpPr/>
            <p:nvPr/>
          </p:nvSpPr>
          <p:spPr>
            <a:xfrm>
              <a:off x="2097" y="3738"/>
              <a:ext cx="215"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2300" name="Oval 12"/>
            <p:cNvSpPr/>
            <p:nvPr/>
          </p:nvSpPr>
          <p:spPr>
            <a:xfrm>
              <a:off x="2612" y="3738"/>
              <a:ext cx="215"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2301" name="Oval 13"/>
            <p:cNvSpPr/>
            <p:nvPr/>
          </p:nvSpPr>
          <p:spPr>
            <a:xfrm>
              <a:off x="2870" y="2832"/>
              <a:ext cx="215"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2302" name="Oval 14"/>
            <p:cNvSpPr/>
            <p:nvPr/>
          </p:nvSpPr>
          <p:spPr>
            <a:xfrm>
              <a:off x="3385" y="3261"/>
              <a:ext cx="215"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2303" name="Oval 15"/>
            <p:cNvSpPr/>
            <p:nvPr/>
          </p:nvSpPr>
          <p:spPr>
            <a:xfrm>
              <a:off x="3128" y="3738"/>
              <a:ext cx="214" cy="239"/>
            </a:xfrm>
            <a:prstGeom prst="ellipse">
              <a:avLst/>
            </a:prstGeom>
            <a:solidFill>
              <a:schemeClr val="accent1"/>
            </a:solidFill>
            <a:ln w="28575" cap="flat" cmpd="sng">
              <a:solidFill>
                <a:srgbClr val="FF0000"/>
              </a:solidFill>
              <a:prstDash val="solid"/>
              <a:round/>
              <a:headEnd type="none" w="med" len="med"/>
              <a:tailEnd type="none" w="med" len="med"/>
            </a:ln>
          </p:spPr>
          <p:txBody>
            <a:bodyPr wrap="none" tIns="0" bIns="0" anchor="ctr" anchorCtr="0"/>
            <a:p>
              <a:endParaRPr lang="zh-CN" altLang="en-US" dirty="0">
                <a:latin typeface="Arial" panose="020B0604020202020204" pitchFamily="34" charset="0"/>
                <a:ea typeface="宋体" panose="02010600030101010101" pitchFamily="2" charset="-122"/>
              </a:endParaRPr>
            </a:p>
          </p:txBody>
        </p:sp>
        <p:sp>
          <p:nvSpPr>
            <p:cNvPr id="12304" name="Text Box 16"/>
            <p:cNvSpPr txBox="1"/>
            <p:nvPr/>
          </p:nvSpPr>
          <p:spPr>
            <a:xfrm>
              <a:off x="2111" y="3759"/>
              <a:ext cx="258" cy="194"/>
            </a:xfrm>
            <a:prstGeom prst="rect">
              <a:avLst/>
            </a:prstGeom>
            <a:noFill/>
            <a:ln w="9525">
              <a:noFill/>
            </a:ln>
          </p:spPr>
          <p:txBody>
            <a:bodyPr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4</a:t>
              </a:r>
              <a:endParaRPr lang="en-US" altLang="zh-CN" sz="2000" dirty="0">
                <a:latin typeface="Times New Roman" panose="02020603050405020304" charset="0"/>
                <a:ea typeface="宋体" panose="02010600030101010101" pitchFamily="2" charset="-122"/>
              </a:endParaRPr>
            </a:p>
          </p:txBody>
        </p:sp>
        <p:sp>
          <p:nvSpPr>
            <p:cNvPr id="12305" name="Text Box 17"/>
            <p:cNvSpPr txBox="1"/>
            <p:nvPr/>
          </p:nvSpPr>
          <p:spPr>
            <a:xfrm>
              <a:off x="2636" y="3766"/>
              <a:ext cx="192" cy="194"/>
            </a:xfrm>
            <a:prstGeom prst="rect">
              <a:avLst/>
            </a:prstGeom>
            <a:noFill/>
            <a:ln w="9525">
              <a:noFill/>
            </a:ln>
          </p:spPr>
          <p:txBody>
            <a:bodyPr wrap="none"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5</a:t>
              </a:r>
              <a:endParaRPr lang="en-US" altLang="zh-CN" sz="2000" b="1" dirty="0">
                <a:solidFill>
                  <a:schemeClr val="bg2"/>
                </a:solidFill>
                <a:latin typeface="Arial" panose="020B0604020202020204" pitchFamily="34" charset="0"/>
                <a:ea typeface="宋体" panose="02010600030101010101" pitchFamily="2" charset="-122"/>
              </a:endParaRPr>
            </a:p>
          </p:txBody>
        </p:sp>
        <p:sp>
          <p:nvSpPr>
            <p:cNvPr id="12306" name="Text Box 18"/>
            <p:cNvSpPr txBox="1"/>
            <p:nvPr/>
          </p:nvSpPr>
          <p:spPr>
            <a:xfrm>
              <a:off x="3145" y="3762"/>
              <a:ext cx="199" cy="194"/>
            </a:xfrm>
            <a:prstGeom prst="rect">
              <a:avLst/>
            </a:prstGeom>
            <a:noFill/>
            <a:ln w="9525">
              <a:noFill/>
            </a:ln>
          </p:spPr>
          <p:txBody>
            <a:bodyPr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6</a:t>
              </a:r>
              <a:endParaRPr lang="en-US" altLang="zh-CN" sz="2000" b="1" dirty="0">
                <a:solidFill>
                  <a:schemeClr val="bg2"/>
                </a:solidFill>
                <a:latin typeface="Arial" panose="020B0604020202020204" pitchFamily="34" charset="0"/>
                <a:ea typeface="宋体" panose="02010600030101010101" pitchFamily="2" charset="-122"/>
              </a:endParaRPr>
            </a:p>
          </p:txBody>
        </p:sp>
        <p:sp>
          <p:nvSpPr>
            <p:cNvPr id="12307" name="Text Box 19"/>
            <p:cNvSpPr txBox="1"/>
            <p:nvPr/>
          </p:nvSpPr>
          <p:spPr>
            <a:xfrm>
              <a:off x="2367" y="3278"/>
              <a:ext cx="192" cy="194"/>
            </a:xfrm>
            <a:prstGeom prst="rect">
              <a:avLst/>
            </a:prstGeom>
            <a:noFill/>
            <a:ln w="9525">
              <a:noFill/>
            </a:ln>
          </p:spPr>
          <p:txBody>
            <a:bodyPr wrap="none"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2</a:t>
              </a:r>
              <a:endParaRPr lang="en-US" altLang="zh-CN" sz="2000" dirty="0">
                <a:latin typeface="Times New Roman" panose="02020603050405020304" charset="0"/>
                <a:ea typeface="宋体" panose="02010600030101010101" pitchFamily="2" charset="-122"/>
              </a:endParaRPr>
            </a:p>
          </p:txBody>
        </p:sp>
        <p:sp>
          <p:nvSpPr>
            <p:cNvPr id="12308" name="Text Box 20"/>
            <p:cNvSpPr txBox="1"/>
            <p:nvPr/>
          </p:nvSpPr>
          <p:spPr>
            <a:xfrm>
              <a:off x="3395" y="3283"/>
              <a:ext cx="192" cy="194"/>
            </a:xfrm>
            <a:prstGeom prst="rect">
              <a:avLst/>
            </a:prstGeom>
            <a:noFill/>
            <a:ln w="9525">
              <a:noFill/>
            </a:ln>
          </p:spPr>
          <p:txBody>
            <a:bodyPr wrap="none"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3</a:t>
              </a:r>
              <a:endParaRPr lang="en-US" altLang="zh-CN" sz="2000" dirty="0">
                <a:latin typeface="Times New Roman" panose="02020603050405020304" charset="0"/>
                <a:ea typeface="宋体" panose="02010600030101010101" pitchFamily="2" charset="-122"/>
              </a:endParaRPr>
            </a:p>
          </p:txBody>
        </p:sp>
        <p:sp>
          <p:nvSpPr>
            <p:cNvPr id="12309" name="Text Box 21"/>
            <p:cNvSpPr txBox="1"/>
            <p:nvPr/>
          </p:nvSpPr>
          <p:spPr>
            <a:xfrm>
              <a:off x="2891" y="2850"/>
              <a:ext cx="192" cy="194"/>
            </a:xfrm>
            <a:prstGeom prst="rect">
              <a:avLst/>
            </a:prstGeom>
            <a:noFill/>
            <a:ln w="9525">
              <a:noFill/>
            </a:ln>
          </p:spPr>
          <p:txBody>
            <a:bodyPr wrap="none" tIns="0" bIns="0" anchor="t" anchorCtr="0">
              <a:spAutoFit/>
            </a:bodyPr>
            <a:p>
              <a:r>
                <a:rPr lang="en-US" altLang="zh-CN" sz="2000" b="1" dirty="0">
                  <a:solidFill>
                    <a:schemeClr val="bg2"/>
                  </a:solidFill>
                  <a:latin typeface="Arial" panose="020B0604020202020204" pitchFamily="34" charset="0"/>
                  <a:ea typeface="宋体" panose="02010600030101010101" pitchFamily="2" charset="-122"/>
                </a:rPr>
                <a:t>1</a:t>
              </a:r>
              <a:endParaRPr lang="en-US" altLang="zh-CN" sz="2000" dirty="0">
                <a:latin typeface="Times New Roman" panose="02020603050405020304" charset="0"/>
                <a:ea typeface="宋体" panose="02010600030101010101" pitchFamily="2" charset="-122"/>
              </a:endParaRPr>
            </a:p>
          </p:txBody>
        </p:sp>
      </p:grpSp>
      <p:grpSp>
        <p:nvGrpSpPr>
          <p:cNvPr id="5" name="组合 4"/>
          <p:cNvGrpSpPr/>
          <p:nvPr/>
        </p:nvGrpSpPr>
        <p:grpSpPr>
          <a:xfrm>
            <a:off x="7392035" y="1124585"/>
            <a:ext cx="2771140" cy="990600"/>
            <a:chOff x="10120" y="2293"/>
            <a:chExt cx="4364" cy="1560"/>
          </a:xfrm>
        </p:grpSpPr>
        <p:sp>
          <p:nvSpPr>
            <p:cNvPr id="12310" name="Oval 22"/>
            <p:cNvSpPr/>
            <p:nvPr/>
          </p:nvSpPr>
          <p:spPr>
            <a:xfrm>
              <a:off x="10120" y="2895"/>
              <a:ext cx="720" cy="720"/>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pPr algn="ctr"/>
              <a:endParaRPr lang="zh-CN" altLang="zh-CN" dirty="0">
                <a:latin typeface="Arial" panose="020B0604020202020204" pitchFamily="34" charset="0"/>
                <a:ea typeface="宋体" panose="02010600030101010101" pitchFamily="2" charset="-122"/>
              </a:endParaRPr>
            </a:p>
          </p:txBody>
        </p:sp>
        <p:sp>
          <p:nvSpPr>
            <p:cNvPr id="12311" name="Text Box 23"/>
            <p:cNvSpPr txBox="1"/>
            <p:nvPr/>
          </p:nvSpPr>
          <p:spPr>
            <a:xfrm>
              <a:off x="10240" y="2968"/>
              <a:ext cx="510" cy="628"/>
            </a:xfrm>
            <a:prstGeom prst="rect">
              <a:avLst/>
            </a:prstGeom>
            <a:noFill/>
            <a:ln w="9525">
              <a:noFill/>
            </a:ln>
          </p:spPr>
          <p:txBody>
            <a:bodyPr wrap="none" anchor="t" anchorCtr="0">
              <a:spAutoFit/>
            </a:bodyPr>
            <a:p>
              <a:r>
                <a:rPr lang="en-US" altLang="zh-CN" sz="2000" b="1" dirty="0">
                  <a:solidFill>
                    <a:srgbClr val="FFFF99"/>
                  </a:solidFill>
                  <a:latin typeface="Arial" panose="020B0604020202020204" pitchFamily="34" charset="0"/>
                  <a:ea typeface="宋体" panose="02010600030101010101" pitchFamily="2" charset="-122"/>
                </a:rPr>
                <a:t>1</a:t>
              </a:r>
              <a:endParaRPr lang="en-US" altLang="zh-CN" sz="2000" dirty="0">
                <a:latin typeface="Times New Roman" panose="02020603050405020304" charset="0"/>
                <a:ea typeface="宋体" panose="02010600030101010101" pitchFamily="2" charset="-122"/>
              </a:endParaRPr>
            </a:p>
          </p:txBody>
        </p:sp>
        <p:grpSp>
          <p:nvGrpSpPr>
            <p:cNvPr id="12312" name="Group 24"/>
            <p:cNvGrpSpPr/>
            <p:nvPr/>
          </p:nvGrpSpPr>
          <p:grpSpPr>
            <a:xfrm>
              <a:off x="12760" y="2895"/>
              <a:ext cx="720" cy="720"/>
              <a:chOff x="4368" y="1537"/>
              <a:chExt cx="288" cy="288"/>
            </a:xfrm>
          </p:grpSpPr>
          <p:sp>
            <p:nvSpPr>
              <p:cNvPr id="12313" name="Oval 25"/>
              <p:cNvSpPr/>
              <p:nvPr/>
            </p:nvSpPr>
            <p:spPr>
              <a:xfrm>
                <a:off x="4368" y="1537"/>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14" name="Text Box 26"/>
              <p:cNvSpPr txBox="1"/>
              <p:nvPr/>
            </p:nvSpPr>
            <p:spPr>
              <a:xfrm>
                <a:off x="4416" y="1566"/>
                <a:ext cx="204" cy="251"/>
              </a:xfrm>
              <a:prstGeom prst="rect">
                <a:avLst/>
              </a:prstGeom>
              <a:noFill/>
              <a:ln w="9525">
                <a:noFill/>
              </a:ln>
            </p:spPr>
            <p:txBody>
              <a:bodyPr wrap="none" anchor="t" anchorCtr="0">
                <a:spAutoFit/>
              </a:bodyPr>
              <a:p>
                <a:r>
                  <a:rPr lang="en-US" altLang="zh-CN" sz="2000" b="1" dirty="0">
                    <a:solidFill>
                      <a:srgbClr val="FFFF99"/>
                    </a:solidFill>
                    <a:latin typeface="Arial" panose="020B0604020202020204" pitchFamily="34" charset="0"/>
                    <a:ea typeface="宋体" panose="02010600030101010101" pitchFamily="2" charset="-122"/>
                  </a:rPr>
                  <a:t>2</a:t>
                </a:r>
                <a:endParaRPr lang="en-US" altLang="zh-CN" sz="2000" dirty="0">
                  <a:latin typeface="Times New Roman" panose="02020603050405020304" charset="0"/>
                  <a:ea typeface="宋体" panose="02010600030101010101" pitchFamily="2" charset="-122"/>
                </a:endParaRPr>
              </a:p>
            </p:txBody>
          </p:sp>
        </p:grpSp>
        <p:grpSp>
          <p:nvGrpSpPr>
            <p:cNvPr id="12315" name="Group 27"/>
            <p:cNvGrpSpPr/>
            <p:nvPr/>
          </p:nvGrpSpPr>
          <p:grpSpPr>
            <a:xfrm>
              <a:off x="13720" y="3133"/>
              <a:ext cx="765" cy="720"/>
              <a:chOff x="4752" y="1632"/>
              <a:chExt cx="306" cy="288"/>
            </a:xfrm>
          </p:grpSpPr>
          <p:sp>
            <p:nvSpPr>
              <p:cNvPr id="12316" name="Oval 28"/>
              <p:cNvSpPr/>
              <p:nvPr/>
            </p:nvSpPr>
            <p:spPr>
              <a:xfrm>
                <a:off x="4752" y="1632"/>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17" name="Text Box 29"/>
              <p:cNvSpPr txBox="1"/>
              <p:nvPr/>
            </p:nvSpPr>
            <p:spPr>
              <a:xfrm>
                <a:off x="4818" y="1650"/>
                <a:ext cx="240" cy="251"/>
              </a:xfrm>
              <a:prstGeom prst="rect">
                <a:avLst/>
              </a:prstGeom>
              <a:noFill/>
              <a:ln w="9525">
                <a:noFill/>
              </a:ln>
            </p:spPr>
            <p:txBody>
              <a:bodyPr anchor="t" anchorCtr="0">
                <a:spAutoFit/>
              </a:bodyPr>
              <a:p>
                <a:r>
                  <a:rPr lang="en-US" altLang="zh-CN" sz="2000" b="1" dirty="0">
                    <a:solidFill>
                      <a:srgbClr val="FFFF99"/>
                    </a:solidFill>
                    <a:latin typeface="Arial" panose="020B0604020202020204" pitchFamily="34" charset="0"/>
                    <a:ea typeface="宋体" panose="02010600030101010101" pitchFamily="2" charset="-122"/>
                  </a:rPr>
                  <a:t>5</a:t>
                </a:r>
                <a:endParaRPr lang="en-US" altLang="zh-CN" sz="2000" dirty="0">
                  <a:latin typeface="Times New Roman" panose="02020603050405020304" charset="0"/>
                  <a:ea typeface="宋体" panose="02010600030101010101" pitchFamily="2" charset="-122"/>
                </a:endParaRPr>
              </a:p>
            </p:txBody>
          </p:sp>
        </p:grpSp>
        <p:grpSp>
          <p:nvGrpSpPr>
            <p:cNvPr id="12318" name="Group 30"/>
            <p:cNvGrpSpPr/>
            <p:nvPr/>
          </p:nvGrpSpPr>
          <p:grpSpPr>
            <a:xfrm>
              <a:off x="10960" y="3133"/>
              <a:ext cx="720" cy="720"/>
              <a:chOff x="3648" y="1632"/>
              <a:chExt cx="288" cy="288"/>
            </a:xfrm>
          </p:grpSpPr>
          <p:sp>
            <p:nvSpPr>
              <p:cNvPr id="12319" name="Oval 31"/>
              <p:cNvSpPr/>
              <p:nvPr/>
            </p:nvSpPr>
            <p:spPr>
              <a:xfrm>
                <a:off x="3648" y="1632"/>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20" name="Text Box 32"/>
              <p:cNvSpPr txBox="1"/>
              <p:nvPr/>
            </p:nvSpPr>
            <p:spPr>
              <a:xfrm>
                <a:off x="3696" y="1662"/>
                <a:ext cx="204" cy="251"/>
              </a:xfrm>
              <a:prstGeom prst="rect">
                <a:avLst/>
              </a:prstGeom>
              <a:noFill/>
              <a:ln w="9525">
                <a:noFill/>
              </a:ln>
            </p:spPr>
            <p:txBody>
              <a:bodyPr wrap="none" anchor="t" anchorCtr="0">
                <a:spAutoFit/>
              </a:bodyPr>
              <a:p>
                <a:r>
                  <a:rPr lang="en-US" altLang="zh-CN" sz="2000" b="1" dirty="0">
                    <a:solidFill>
                      <a:srgbClr val="FFFF99"/>
                    </a:solidFill>
                    <a:latin typeface="Arial" panose="020B0604020202020204" pitchFamily="34" charset="0"/>
                    <a:ea typeface="宋体" panose="02010600030101010101" pitchFamily="2" charset="-122"/>
                  </a:rPr>
                  <a:t>4</a:t>
                </a:r>
                <a:endParaRPr lang="en-US" altLang="zh-CN" sz="2000" dirty="0">
                  <a:latin typeface="Times New Roman" panose="02020603050405020304" charset="0"/>
                  <a:ea typeface="宋体" panose="02010600030101010101" pitchFamily="2" charset="-122"/>
                </a:endParaRPr>
              </a:p>
            </p:txBody>
          </p:sp>
        </p:grpSp>
        <p:grpSp>
          <p:nvGrpSpPr>
            <p:cNvPr id="12321" name="Group 33"/>
            <p:cNvGrpSpPr/>
            <p:nvPr/>
          </p:nvGrpSpPr>
          <p:grpSpPr>
            <a:xfrm>
              <a:off x="11800" y="2653"/>
              <a:ext cx="720" cy="720"/>
              <a:chOff x="3984" y="1440"/>
              <a:chExt cx="288" cy="288"/>
            </a:xfrm>
          </p:grpSpPr>
          <p:sp>
            <p:nvSpPr>
              <p:cNvPr id="12322" name="Oval 34"/>
              <p:cNvSpPr/>
              <p:nvPr/>
            </p:nvSpPr>
            <p:spPr>
              <a:xfrm>
                <a:off x="3984" y="1440"/>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23" name="Text Box 35"/>
              <p:cNvSpPr txBox="1"/>
              <p:nvPr/>
            </p:nvSpPr>
            <p:spPr>
              <a:xfrm>
                <a:off x="4032" y="1470"/>
                <a:ext cx="204" cy="251"/>
              </a:xfrm>
              <a:prstGeom prst="rect">
                <a:avLst/>
              </a:prstGeom>
              <a:noFill/>
              <a:ln w="9525">
                <a:noFill/>
              </a:ln>
            </p:spPr>
            <p:txBody>
              <a:bodyPr wrap="none" anchor="t" anchorCtr="0">
                <a:spAutoFit/>
              </a:bodyPr>
              <a:p>
                <a:r>
                  <a:rPr lang="en-US" altLang="zh-CN" sz="2000" b="1" dirty="0">
                    <a:solidFill>
                      <a:srgbClr val="FFFF99"/>
                    </a:solidFill>
                    <a:latin typeface="Arial" panose="020B0604020202020204" pitchFamily="34" charset="0"/>
                    <a:ea typeface="宋体" panose="02010600030101010101" pitchFamily="2" charset="-122"/>
                  </a:rPr>
                  <a:t>3</a:t>
                </a:r>
                <a:endParaRPr lang="en-US" altLang="zh-CN" sz="2000" dirty="0">
                  <a:latin typeface="Times New Roman" panose="02020603050405020304" charset="0"/>
                  <a:ea typeface="宋体" panose="02010600030101010101" pitchFamily="2" charset="-122"/>
                </a:endParaRPr>
              </a:p>
            </p:txBody>
          </p:sp>
        </p:grpSp>
        <p:grpSp>
          <p:nvGrpSpPr>
            <p:cNvPr id="12324" name="Group 36"/>
            <p:cNvGrpSpPr/>
            <p:nvPr/>
          </p:nvGrpSpPr>
          <p:grpSpPr>
            <a:xfrm>
              <a:off x="10840" y="2293"/>
              <a:ext cx="720" cy="720"/>
              <a:chOff x="3600" y="1296"/>
              <a:chExt cx="288" cy="288"/>
            </a:xfrm>
          </p:grpSpPr>
          <p:sp>
            <p:nvSpPr>
              <p:cNvPr id="12325" name="Oval 37"/>
              <p:cNvSpPr/>
              <p:nvPr/>
            </p:nvSpPr>
            <p:spPr>
              <a:xfrm>
                <a:off x="3600" y="1296"/>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26" name="Text Box 38"/>
              <p:cNvSpPr txBox="1"/>
              <p:nvPr/>
            </p:nvSpPr>
            <p:spPr>
              <a:xfrm>
                <a:off x="3648" y="1326"/>
                <a:ext cx="204" cy="251"/>
              </a:xfrm>
              <a:prstGeom prst="rect">
                <a:avLst/>
              </a:prstGeom>
              <a:noFill/>
              <a:ln w="9525">
                <a:noFill/>
              </a:ln>
            </p:spPr>
            <p:txBody>
              <a:bodyPr wrap="none" anchor="t" anchorCtr="0">
                <a:spAutoFit/>
              </a:bodyPr>
              <a:p>
                <a:r>
                  <a:rPr lang="en-US" altLang="zh-CN" sz="2000" b="1" dirty="0">
                    <a:solidFill>
                      <a:srgbClr val="FFFF99"/>
                    </a:solidFill>
                    <a:latin typeface="Arial" panose="020B0604020202020204" pitchFamily="34" charset="0"/>
                    <a:ea typeface="宋体" panose="02010600030101010101" pitchFamily="2" charset="-122"/>
                  </a:rPr>
                  <a:t>6</a:t>
                </a:r>
                <a:endParaRPr lang="en-US" altLang="zh-CN" sz="2000" dirty="0">
                  <a:latin typeface="Times New Roman" panose="02020603050405020304" charset="0"/>
                  <a:ea typeface="宋体" panose="02010600030101010101" pitchFamily="2" charset="-122"/>
                </a:endParaRPr>
              </a:p>
            </p:txBody>
          </p:sp>
        </p:grpSp>
      </p:grpSp>
      <p:grpSp>
        <p:nvGrpSpPr>
          <p:cNvPr id="12327" name="Group 39"/>
          <p:cNvGrpSpPr/>
          <p:nvPr/>
        </p:nvGrpSpPr>
        <p:grpSpPr>
          <a:xfrm>
            <a:off x="6096635" y="2572068"/>
            <a:ext cx="4738688" cy="458787"/>
            <a:chOff x="2640" y="2207"/>
            <a:chExt cx="3129" cy="289"/>
          </a:xfrm>
        </p:grpSpPr>
        <p:sp>
          <p:nvSpPr>
            <p:cNvPr id="12328" name="Oval 40"/>
            <p:cNvSpPr/>
            <p:nvPr/>
          </p:nvSpPr>
          <p:spPr>
            <a:xfrm>
              <a:off x="2640" y="2227"/>
              <a:ext cx="288" cy="269"/>
            </a:xfrm>
            <a:prstGeom prst="ellipse">
              <a:avLst/>
            </a:prstGeom>
            <a:solidFill>
              <a:schemeClr val="accent1"/>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29" name="Oval 41"/>
            <p:cNvSpPr/>
            <p:nvPr/>
          </p:nvSpPr>
          <p:spPr>
            <a:xfrm>
              <a:off x="3214" y="2221"/>
              <a:ext cx="287" cy="269"/>
            </a:xfrm>
            <a:prstGeom prst="ellipse">
              <a:avLst/>
            </a:prstGeom>
            <a:solidFill>
              <a:schemeClr val="accent1"/>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30" name="Line 42"/>
            <p:cNvSpPr/>
            <p:nvPr/>
          </p:nvSpPr>
          <p:spPr>
            <a:xfrm>
              <a:off x="2930" y="2359"/>
              <a:ext cx="284" cy="0"/>
            </a:xfrm>
            <a:prstGeom prst="line">
              <a:avLst/>
            </a:prstGeom>
            <a:ln w="28575" cap="flat" cmpd="sng">
              <a:solidFill>
                <a:srgbClr val="0000CC"/>
              </a:solidFill>
              <a:prstDash val="solid"/>
              <a:round/>
              <a:headEnd type="none" w="med" len="med"/>
              <a:tailEnd type="none" w="med" len="med"/>
            </a:ln>
          </p:spPr>
        </p:sp>
        <p:sp>
          <p:nvSpPr>
            <p:cNvPr id="12331" name="Line 43"/>
            <p:cNvSpPr/>
            <p:nvPr/>
          </p:nvSpPr>
          <p:spPr>
            <a:xfrm>
              <a:off x="3501" y="2359"/>
              <a:ext cx="283" cy="0"/>
            </a:xfrm>
            <a:prstGeom prst="line">
              <a:avLst/>
            </a:prstGeom>
            <a:ln w="28575" cap="flat" cmpd="sng">
              <a:solidFill>
                <a:srgbClr val="0000CC"/>
              </a:solidFill>
              <a:prstDash val="solid"/>
              <a:round/>
              <a:headEnd type="none" w="med" len="med"/>
              <a:tailEnd type="none" w="med" len="med"/>
            </a:ln>
          </p:spPr>
        </p:sp>
        <p:sp>
          <p:nvSpPr>
            <p:cNvPr id="12332" name="Oval 44"/>
            <p:cNvSpPr/>
            <p:nvPr/>
          </p:nvSpPr>
          <p:spPr>
            <a:xfrm>
              <a:off x="3784" y="2221"/>
              <a:ext cx="288" cy="269"/>
            </a:xfrm>
            <a:prstGeom prst="ellipse">
              <a:avLst/>
            </a:prstGeom>
            <a:solidFill>
              <a:schemeClr val="accent1"/>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33" name="Line 45"/>
            <p:cNvSpPr/>
            <p:nvPr/>
          </p:nvSpPr>
          <p:spPr>
            <a:xfrm>
              <a:off x="4072" y="2359"/>
              <a:ext cx="282" cy="0"/>
            </a:xfrm>
            <a:prstGeom prst="line">
              <a:avLst/>
            </a:prstGeom>
            <a:ln w="28575" cap="flat" cmpd="sng">
              <a:solidFill>
                <a:srgbClr val="0000CC"/>
              </a:solidFill>
              <a:prstDash val="solid"/>
              <a:round/>
              <a:headEnd type="none" w="med" len="med"/>
              <a:tailEnd type="none" w="med" len="med"/>
            </a:ln>
          </p:spPr>
        </p:sp>
        <p:sp>
          <p:nvSpPr>
            <p:cNvPr id="12334" name="Oval 46"/>
            <p:cNvSpPr/>
            <p:nvPr/>
          </p:nvSpPr>
          <p:spPr>
            <a:xfrm>
              <a:off x="4344" y="2221"/>
              <a:ext cx="288" cy="269"/>
            </a:xfrm>
            <a:prstGeom prst="ellipse">
              <a:avLst/>
            </a:prstGeom>
            <a:solidFill>
              <a:schemeClr val="accent1"/>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35" name="Line 47"/>
            <p:cNvSpPr/>
            <p:nvPr/>
          </p:nvSpPr>
          <p:spPr>
            <a:xfrm>
              <a:off x="4632" y="2353"/>
              <a:ext cx="282" cy="0"/>
            </a:xfrm>
            <a:prstGeom prst="line">
              <a:avLst/>
            </a:prstGeom>
            <a:ln w="28575" cap="flat" cmpd="sng">
              <a:solidFill>
                <a:srgbClr val="0000CC"/>
              </a:solidFill>
              <a:prstDash val="solid"/>
              <a:round/>
              <a:headEnd type="none" w="med" len="med"/>
              <a:tailEnd type="none" w="med" len="med"/>
            </a:ln>
          </p:spPr>
        </p:sp>
        <p:sp>
          <p:nvSpPr>
            <p:cNvPr id="12336" name="Oval 48"/>
            <p:cNvSpPr/>
            <p:nvPr/>
          </p:nvSpPr>
          <p:spPr>
            <a:xfrm>
              <a:off x="4914" y="2208"/>
              <a:ext cx="288" cy="269"/>
            </a:xfrm>
            <a:prstGeom prst="ellipse">
              <a:avLst/>
            </a:prstGeom>
            <a:solidFill>
              <a:schemeClr val="accent1"/>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37" name="Text Box 49"/>
            <p:cNvSpPr txBox="1"/>
            <p:nvPr/>
          </p:nvSpPr>
          <p:spPr>
            <a:xfrm>
              <a:off x="2686" y="2259"/>
              <a:ext cx="205" cy="232"/>
            </a:xfrm>
            <a:prstGeom prst="rect">
              <a:avLst/>
            </a:prstGeom>
            <a:noFill/>
            <a:ln w="9525">
              <a:noFill/>
            </a:ln>
          </p:spPr>
          <p:txBody>
            <a:bodyPr wrap="none" anchor="t" anchorCtr="0">
              <a:spAutoFit/>
            </a:bodyPr>
            <a:p>
              <a:pPr algn="ctr">
                <a:lnSpc>
                  <a:spcPct val="90000"/>
                </a:lnSpc>
              </a:pPr>
              <a:r>
                <a:rPr lang="en-US" altLang="zh-CN" sz="2000" b="1" dirty="0">
                  <a:solidFill>
                    <a:srgbClr val="CC0000"/>
                  </a:solidFill>
                  <a:latin typeface="Times New Roman" panose="02020603050405020304" charset="0"/>
                  <a:ea typeface="宋体" panose="02010600030101010101" pitchFamily="2" charset="-122"/>
                </a:rPr>
                <a:t>1</a:t>
              </a:r>
              <a:endParaRPr lang="en-US" altLang="zh-CN" sz="2000" dirty="0">
                <a:latin typeface="Times New Roman" panose="02020603050405020304" charset="0"/>
                <a:ea typeface="宋体" panose="02010600030101010101" pitchFamily="2" charset="-122"/>
              </a:endParaRPr>
            </a:p>
          </p:txBody>
        </p:sp>
        <p:sp>
          <p:nvSpPr>
            <p:cNvPr id="12338" name="Text Box 50"/>
            <p:cNvSpPr txBox="1"/>
            <p:nvPr/>
          </p:nvSpPr>
          <p:spPr>
            <a:xfrm>
              <a:off x="3254" y="2253"/>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2</a:t>
              </a:r>
              <a:endParaRPr lang="en-US" altLang="zh-CN" sz="2000" dirty="0">
                <a:latin typeface="Times New Roman" panose="02020603050405020304" charset="0"/>
                <a:ea typeface="宋体" panose="02010600030101010101" pitchFamily="2" charset="-122"/>
              </a:endParaRPr>
            </a:p>
          </p:txBody>
        </p:sp>
        <p:sp>
          <p:nvSpPr>
            <p:cNvPr id="12339" name="Text Box 51"/>
            <p:cNvSpPr txBox="1"/>
            <p:nvPr/>
          </p:nvSpPr>
          <p:spPr>
            <a:xfrm>
              <a:off x="3827" y="2256"/>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3</a:t>
              </a:r>
              <a:endParaRPr lang="en-US" altLang="zh-CN" sz="2000" dirty="0">
                <a:latin typeface="Times New Roman" panose="02020603050405020304" charset="0"/>
                <a:ea typeface="宋体" panose="02010600030101010101" pitchFamily="2" charset="-122"/>
              </a:endParaRPr>
            </a:p>
          </p:txBody>
        </p:sp>
        <p:sp>
          <p:nvSpPr>
            <p:cNvPr id="12340" name="Text Box 52"/>
            <p:cNvSpPr txBox="1"/>
            <p:nvPr/>
          </p:nvSpPr>
          <p:spPr>
            <a:xfrm>
              <a:off x="4369" y="2259"/>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4</a:t>
              </a:r>
              <a:endParaRPr lang="en-US" altLang="zh-CN" sz="2000" dirty="0">
                <a:latin typeface="Times New Roman" panose="02020603050405020304" charset="0"/>
                <a:ea typeface="宋体" panose="02010600030101010101" pitchFamily="2" charset="-122"/>
              </a:endParaRPr>
            </a:p>
          </p:txBody>
        </p:sp>
        <p:sp>
          <p:nvSpPr>
            <p:cNvPr id="12341" name="Text Box 53"/>
            <p:cNvSpPr txBox="1"/>
            <p:nvPr/>
          </p:nvSpPr>
          <p:spPr>
            <a:xfrm>
              <a:off x="4952" y="2249"/>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5</a:t>
              </a:r>
              <a:endParaRPr lang="en-US" altLang="zh-CN" sz="2000" dirty="0">
                <a:latin typeface="Times New Roman" panose="02020603050405020304" charset="0"/>
                <a:ea typeface="宋体" panose="02010600030101010101" pitchFamily="2" charset="-122"/>
              </a:endParaRPr>
            </a:p>
          </p:txBody>
        </p:sp>
        <p:sp>
          <p:nvSpPr>
            <p:cNvPr id="12342" name="Line 54"/>
            <p:cNvSpPr/>
            <p:nvPr/>
          </p:nvSpPr>
          <p:spPr>
            <a:xfrm>
              <a:off x="5199" y="2352"/>
              <a:ext cx="282" cy="0"/>
            </a:xfrm>
            <a:prstGeom prst="line">
              <a:avLst/>
            </a:prstGeom>
            <a:ln w="28575" cap="flat" cmpd="sng">
              <a:solidFill>
                <a:srgbClr val="0000CC"/>
              </a:solidFill>
              <a:prstDash val="solid"/>
              <a:round/>
              <a:headEnd type="none" w="med" len="med"/>
              <a:tailEnd type="none" w="med" len="med"/>
            </a:ln>
          </p:spPr>
        </p:sp>
        <p:sp>
          <p:nvSpPr>
            <p:cNvPr id="12343" name="Oval 55"/>
            <p:cNvSpPr/>
            <p:nvPr/>
          </p:nvSpPr>
          <p:spPr>
            <a:xfrm>
              <a:off x="5481" y="2207"/>
              <a:ext cx="288" cy="269"/>
            </a:xfrm>
            <a:prstGeom prst="ellipse">
              <a:avLst/>
            </a:prstGeom>
            <a:solidFill>
              <a:schemeClr val="accent1"/>
            </a:solidFill>
            <a:ln w="28575" cap="flat" cmpd="sng">
              <a:solidFill>
                <a:srgbClr val="0000CC"/>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44" name="Text Box 56"/>
            <p:cNvSpPr txBox="1"/>
            <p:nvPr/>
          </p:nvSpPr>
          <p:spPr>
            <a:xfrm>
              <a:off x="5519" y="2248"/>
              <a:ext cx="205" cy="232"/>
            </a:xfrm>
            <a:prstGeom prst="rect">
              <a:avLst/>
            </a:prstGeom>
            <a:noFill/>
            <a:ln w="9525">
              <a:noFill/>
            </a:ln>
          </p:spPr>
          <p:txBody>
            <a:bodyPr wrap="none" anchor="t" anchorCtr="0">
              <a:spAutoFit/>
            </a:bodyPr>
            <a:p>
              <a:pPr algn="r">
                <a:lnSpc>
                  <a:spcPct val="90000"/>
                </a:lnSpc>
              </a:pPr>
              <a:r>
                <a:rPr lang="en-US" altLang="zh-CN" sz="2000" b="1" dirty="0">
                  <a:solidFill>
                    <a:srgbClr val="CC0000"/>
                  </a:solidFill>
                  <a:latin typeface="Times New Roman" panose="02020603050405020304" charset="0"/>
                  <a:ea typeface="宋体" panose="02010600030101010101" pitchFamily="2" charset="-122"/>
                </a:rPr>
                <a:t>6</a:t>
              </a:r>
              <a:endParaRPr lang="en-US" altLang="zh-CN" sz="2000" dirty="0">
                <a:latin typeface="Times New Roman" panose="02020603050405020304" charset="0"/>
                <a:ea typeface="宋体" panose="02010600030101010101" pitchFamily="2" charset="-122"/>
              </a:endParaRPr>
            </a:p>
          </p:txBody>
        </p:sp>
      </p:grpSp>
      <p:grpSp>
        <p:nvGrpSpPr>
          <p:cNvPr id="12345" name="Group 57"/>
          <p:cNvGrpSpPr/>
          <p:nvPr/>
        </p:nvGrpSpPr>
        <p:grpSpPr>
          <a:xfrm>
            <a:off x="8458835" y="3638868"/>
            <a:ext cx="2514600" cy="2057400"/>
            <a:chOff x="3984" y="2880"/>
            <a:chExt cx="1584" cy="1296"/>
          </a:xfrm>
        </p:grpSpPr>
        <p:sp>
          <p:nvSpPr>
            <p:cNvPr id="12346" name="Line 58"/>
            <p:cNvSpPr/>
            <p:nvPr/>
          </p:nvSpPr>
          <p:spPr>
            <a:xfrm flipH="1">
              <a:off x="4635" y="3058"/>
              <a:ext cx="264" cy="345"/>
            </a:xfrm>
            <a:prstGeom prst="line">
              <a:avLst/>
            </a:prstGeom>
            <a:ln w="38100" cap="flat" cmpd="sng">
              <a:solidFill>
                <a:srgbClr val="00CC00"/>
              </a:solidFill>
              <a:prstDash val="solid"/>
              <a:round/>
              <a:headEnd type="none" w="med" len="med"/>
              <a:tailEnd type="none" w="med" len="med"/>
            </a:ln>
          </p:spPr>
        </p:sp>
        <p:sp>
          <p:nvSpPr>
            <p:cNvPr id="12347" name="Line 59"/>
            <p:cNvSpPr/>
            <p:nvPr/>
          </p:nvSpPr>
          <p:spPr>
            <a:xfrm flipH="1">
              <a:off x="5049" y="3575"/>
              <a:ext cx="340" cy="414"/>
            </a:xfrm>
            <a:prstGeom prst="line">
              <a:avLst/>
            </a:prstGeom>
            <a:ln w="38100" cap="flat" cmpd="sng">
              <a:solidFill>
                <a:srgbClr val="00CC00"/>
              </a:solidFill>
              <a:prstDash val="solid"/>
              <a:round/>
              <a:headEnd type="none" w="med" len="med"/>
              <a:tailEnd type="none" w="med" len="med"/>
            </a:ln>
          </p:spPr>
        </p:sp>
        <p:sp>
          <p:nvSpPr>
            <p:cNvPr id="12348" name="Line 60"/>
            <p:cNvSpPr/>
            <p:nvPr/>
          </p:nvSpPr>
          <p:spPr>
            <a:xfrm flipH="1">
              <a:off x="4220" y="3541"/>
              <a:ext cx="302" cy="448"/>
            </a:xfrm>
            <a:prstGeom prst="line">
              <a:avLst/>
            </a:prstGeom>
            <a:ln w="38100" cap="flat" cmpd="sng">
              <a:solidFill>
                <a:srgbClr val="00CC00"/>
              </a:solidFill>
              <a:prstDash val="solid"/>
              <a:round/>
              <a:headEnd type="none" w="med" len="med"/>
              <a:tailEnd type="none" w="med" len="med"/>
            </a:ln>
          </p:spPr>
        </p:sp>
        <p:sp>
          <p:nvSpPr>
            <p:cNvPr id="12349" name="Line 61"/>
            <p:cNvSpPr/>
            <p:nvPr/>
          </p:nvSpPr>
          <p:spPr>
            <a:xfrm>
              <a:off x="4597" y="3541"/>
              <a:ext cx="339" cy="448"/>
            </a:xfrm>
            <a:prstGeom prst="line">
              <a:avLst/>
            </a:prstGeom>
            <a:ln w="38100" cap="flat" cmpd="sng">
              <a:solidFill>
                <a:srgbClr val="00CC00"/>
              </a:solidFill>
              <a:prstDash val="solid"/>
              <a:round/>
              <a:headEnd type="none" w="med" len="med"/>
              <a:tailEnd type="none" w="med" len="med"/>
            </a:ln>
          </p:spPr>
        </p:sp>
        <p:sp>
          <p:nvSpPr>
            <p:cNvPr id="12350" name="Line 62"/>
            <p:cNvSpPr/>
            <p:nvPr/>
          </p:nvSpPr>
          <p:spPr>
            <a:xfrm>
              <a:off x="4145" y="3092"/>
              <a:ext cx="0" cy="862"/>
            </a:xfrm>
            <a:prstGeom prst="line">
              <a:avLst/>
            </a:prstGeom>
            <a:ln w="28575" cap="flat" cmpd="sng">
              <a:solidFill>
                <a:srgbClr val="00CC00"/>
              </a:solidFill>
              <a:prstDash val="solid"/>
              <a:round/>
              <a:headEnd type="none" w="med" len="med"/>
              <a:tailEnd type="none" w="med" len="med"/>
            </a:ln>
          </p:spPr>
        </p:sp>
        <p:sp>
          <p:nvSpPr>
            <p:cNvPr id="12351" name="Line 63"/>
            <p:cNvSpPr/>
            <p:nvPr/>
          </p:nvSpPr>
          <p:spPr>
            <a:xfrm>
              <a:off x="4258" y="4057"/>
              <a:ext cx="603" cy="0"/>
            </a:xfrm>
            <a:prstGeom prst="line">
              <a:avLst/>
            </a:prstGeom>
            <a:ln w="38100" cap="flat" cmpd="sng">
              <a:solidFill>
                <a:srgbClr val="00CC00"/>
              </a:solidFill>
              <a:prstDash val="solid"/>
              <a:round/>
              <a:headEnd type="none" w="med" len="med"/>
              <a:tailEnd type="none" w="med" len="med"/>
            </a:ln>
          </p:spPr>
        </p:sp>
        <p:sp>
          <p:nvSpPr>
            <p:cNvPr id="12352" name="Line 64"/>
            <p:cNvSpPr/>
            <p:nvPr/>
          </p:nvSpPr>
          <p:spPr>
            <a:xfrm>
              <a:off x="4258" y="2989"/>
              <a:ext cx="603" cy="0"/>
            </a:xfrm>
            <a:prstGeom prst="line">
              <a:avLst/>
            </a:prstGeom>
            <a:ln w="38100" cap="flat" cmpd="sng">
              <a:solidFill>
                <a:srgbClr val="00CC00"/>
              </a:solidFill>
              <a:prstDash val="solid"/>
              <a:round/>
              <a:headEnd type="none" w="med" len="med"/>
              <a:tailEnd type="none" w="med" len="med"/>
            </a:ln>
          </p:spPr>
        </p:sp>
        <p:sp>
          <p:nvSpPr>
            <p:cNvPr id="12353" name="Line 65"/>
            <p:cNvSpPr/>
            <p:nvPr/>
          </p:nvSpPr>
          <p:spPr>
            <a:xfrm>
              <a:off x="5049" y="3058"/>
              <a:ext cx="301" cy="379"/>
            </a:xfrm>
            <a:prstGeom prst="line">
              <a:avLst/>
            </a:prstGeom>
            <a:ln w="38100" cap="flat" cmpd="sng">
              <a:solidFill>
                <a:srgbClr val="00CC00"/>
              </a:solidFill>
              <a:prstDash val="solid"/>
              <a:round/>
              <a:headEnd type="none" w="med" len="med"/>
              <a:tailEnd type="none" w="med" len="med"/>
            </a:ln>
          </p:spPr>
        </p:sp>
        <p:sp>
          <p:nvSpPr>
            <p:cNvPr id="12354" name="Line 66"/>
            <p:cNvSpPr/>
            <p:nvPr/>
          </p:nvSpPr>
          <p:spPr>
            <a:xfrm>
              <a:off x="4220" y="3058"/>
              <a:ext cx="264" cy="345"/>
            </a:xfrm>
            <a:prstGeom prst="line">
              <a:avLst/>
            </a:prstGeom>
            <a:ln w="38100" cap="flat" cmpd="sng">
              <a:solidFill>
                <a:srgbClr val="00CC00"/>
              </a:solidFill>
              <a:prstDash val="solid"/>
              <a:round/>
              <a:headEnd type="none" w="med" len="med"/>
              <a:tailEnd type="none" w="med" len="med"/>
            </a:ln>
          </p:spPr>
        </p:sp>
        <p:sp>
          <p:nvSpPr>
            <p:cNvPr id="12355" name="Line 67"/>
            <p:cNvSpPr/>
            <p:nvPr/>
          </p:nvSpPr>
          <p:spPr>
            <a:xfrm>
              <a:off x="4974" y="3092"/>
              <a:ext cx="0" cy="862"/>
            </a:xfrm>
            <a:prstGeom prst="line">
              <a:avLst/>
            </a:prstGeom>
            <a:ln w="28575" cap="flat" cmpd="sng">
              <a:solidFill>
                <a:srgbClr val="00CC00"/>
              </a:solidFill>
              <a:prstDash val="solid"/>
              <a:round/>
              <a:headEnd type="none" w="med" len="med"/>
              <a:tailEnd type="none" w="med" len="med"/>
            </a:ln>
          </p:spPr>
        </p:sp>
        <p:sp>
          <p:nvSpPr>
            <p:cNvPr id="12356" name="Oval 68"/>
            <p:cNvSpPr/>
            <p:nvPr/>
          </p:nvSpPr>
          <p:spPr>
            <a:xfrm>
              <a:off x="4032" y="2881"/>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57" name="Text Box 69"/>
            <p:cNvSpPr txBox="1"/>
            <p:nvPr/>
          </p:nvSpPr>
          <p:spPr>
            <a:xfrm>
              <a:off x="4080" y="2910"/>
              <a:ext cx="204" cy="251"/>
            </a:xfrm>
            <a:prstGeom prst="rect">
              <a:avLst/>
            </a:prstGeom>
            <a:noFill/>
            <a:ln w="9525">
              <a:noFill/>
            </a:ln>
          </p:spPr>
          <p:txBody>
            <a:bodyPr wrap="none" anchor="t" anchorCtr="0">
              <a:spAutoFit/>
            </a:bodyPr>
            <a:p>
              <a:r>
                <a:rPr lang="en-US" altLang="zh-CN" sz="2000" b="1" dirty="0">
                  <a:solidFill>
                    <a:srgbClr val="FFFF99"/>
                  </a:solidFill>
                  <a:latin typeface="Arial" panose="020B0604020202020204" pitchFamily="34" charset="0"/>
                  <a:ea typeface="宋体" panose="02010600030101010101" pitchFamily="2" charset="-122"/>
                </a:rPr>
                <a:t>1</a:t>
              </a:r>
              <a:endParaRPr lang="en-US" altLang="zh-CN" sz="2000" dirty="0">
                <a:latin typeface="Times New Roman" panose="02020603050405020304" charset="0"/>
                <a:ea typeface="宋体" panose="02010600030101010101" pitchFamily="2" charset="-122"/>
              </a:endParaRPr>
            </a:p>
          </p:txBody>
        </p:sp>
        <p:grpSp>
          <p:nvGrpSpPr>
            <p:cNvPr id="12358" name="Group 70"/>
            <p:cNvGrpSpPr/>
            <p:nvPr/>
          </p:nvGrpSpPr>
          <p:grpSpPr>
            <a:xfrm>
              <a:off x="4800" y="2880"/>
              <a:ext cx="288" cy="288"/>
              <a:chOff x="4368" y="1537"/>
              <a:chExt cx="288" cy="288"/>
            </a:xfrm>
          </p:grpSpPr>
          <p:sp>
            <p:nvSpPr>
              <p:cNvPr id="12359" name="Oval 71"/>
              <p:cNvSpPr/>
              <p:nvPr/>
            </p:nvSpPr>
            <p:spPr>
              <a:xfrm>
                <a:off x="4368" y="1537"/>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60" name="Text Box 72"/>
              <p:cNvSpPr txBox="1"/>
              <p:nvPr/>
            </p:nvSpPr>
            <p:spPr>
              <a:xfrm>
                <a:off x="4416" y="1566"/>
                <a:ext cx="204" cy="251"/>
              </a:xfrm>
              <a:prstGeom prst="rect">
                <a:avLst/>
              </a:prstGeom>
              <a:noFill/>
              <a:ln w="9525">
                <a:noFill/>
              </a:ln>
            </p:spPr>
            <p:txBody>
              <a:bodyPr wrap="none" anchor="t" anchorCtr="0">
                <a:spAutoFit/>
              </a:bodyPr>
              <a:p>
                <a:r>
                  <a:rPr lang="en-US" altLang="zh-CN" sz="2000" b="1" dirty="0">
                    <a:solidFill>
                      <a:srgbClr val="FFFF99"/>
                    </a:solidFill>
                    <a:latin typeface="Arial" panose="020B0604020202020204" pitchFamily="34" charset="0"/>
                    <a:ea typeface="宋体" panose="02010600030101010101" pitchFamily="2" charset="-122"/>
                  </a:rPr>
                  <a:t>2</a:t>
                </a:r>
                <a:endParaRPr lang="en-US" altLang="zh-CN" sz="2000" dirty="0">
                  <a:latin typeface="Times New Roman" panose="02020603050405020304" charset="0"/>
                  <a:ea typeface="宋体" panose="02010600030101010101" pitchFamily="2" charset="-122"/>
                </a:endParaRPr>
              </a:p>
            </p:txBody>
          </p:sp>
        </p:grpSp>
        <p:grpSp>
          <p:nvGrpSpPr>
            <p:cNvPr id="12361" name="Group 73"/>
            <p:cNvGrpSpPr/>
            <p:nvPr/>
          </p:nvGrpSpPr>
          <p:grpSpPr>
            <a:xfrm>
              <a:off x="5280" y="3360"/>
              <a:ext cx="288" cy="288"/>
              <a:chOff x="3984" y="1440"/>
              <a:chExt cx="288" cy="288"/>
            </a:xfrm>
          </p:grpSpPr>
          <p:sp>
            <p:nvSpPr>
              <p:cNvPr id="12362" name="Oval 74"/>
              <p:cNvSpPr/>
              <p:nvPr/>
            </p:nvSpPr>
            <p:spPr>
              <a:xfrm>
                <a:off x="3984" y="1440"/>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63" name="Text Box 75"/>
              <p:cNvSpPr txBox="1"/>
              <p:nvPr/>
            </p:nvSpPr>
            <p:spPr>
              <a:xfrm>
                <a:off x="4032" y="1470"/>
                <a:ext cx="204" cy="251"/>
              </a:xfrm>
              <a:prstGeom prst="rect">
                <a:avLst/>
              </a:prstGeom>
              <a:noFill/>
              <a:ln w="9525">
                <a:noFill/>
              </a:ln>
            </p:spPr>
            <p:txBody>
              <a:bodyPr wrap="none" anchor="t" anchorCtr="0">
                <a:spAutoFit/>
              </a:bodyPr>
              <a:p>
                <a:r>
                  <a:rPr lang="en-US" altLang="zh-CN" sz="2000" b="1" dirty="0">
                    <a:solidFill>
                      <a:srgbClr val="FFFF99"/>
                    </a:solidFill>
                    <a:latin typeface="Arial" panose="020B0604020202020204" pitchFamily="34" charset="0"/>
                    <a:ea typeface="宋体" panose="02010600030101010101" pitchFamily="2" charset="-122"/>
                  </a:rPr>
                  <a:t>3</a:t>
                </a:r>
                <a:endParaRPr lang="en-US" altLang="zh-CN" sz="2000" dirty="0">
                  <a:latin typeface="Times New Roman" panose="02020603050405020304" charset="0"/>
                  <a:ea typeface="宋体" panose="02010600030101010101" pitchFamily="2" charset="-122"/>
                </a:endParaRPr>
              </a:p>
            </p:txBody>
          </p:sp>
        </p:grpSp>
        <p:grpSp>
          <p:nvGrpSpPr>
            <p:cNvPr id="12364" name="Group 76"/>
            <p:cNvGrpSpPr/>
            <p:nvPr/>
          </p:nvGrpSpPr>
          <p:grpSpPr>
            <a:xfrm>
              <a:off x="4848" y="3888"/>
              <a:ext cx="288" cy="288"/>
              <a:chOff x="3648" y="1632"/>
              <a:chExt cx="288" cy="288"/>
            </a:xfrm>
          </p:grpSpPr>
          <p:sp>
            <p:nvSpPr>
              <p:cNvPr id="12365" name="Oval 77"/>
              <p:cNvSpPr/>
              <p:nvPr/>
            </p:nvSpPr>
            <p:spPr>
              <a:xfrm>
                <a:off x="3648" y="1632"/>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66" name="Text Box 78"/>
              <p:cNvSpPr txBox="1"/>
              <p:nvPr/>
            </p:nvSpPr>
            <p:spPr>
              <a:xfrm>
                <a:off x="3696" y="1662"/>
                <a:ext cx="204" cy="251"/>
              </a:xfrm>
              <a:prstGeom prst="rect">
                <a:avLst/>
              </a:prstGeom>
              <a:noFill/>
              <a:ln w="9525">
                <a:noFill/>
              </a:ln>
            </p:spPr>
            <p:txBody>
              <a:bodyPr wrap="none" anchor="t" anchorCtr="0">
                <a:spAutoFit/>
              </a:bodyPr>
              <a:p>
                <a:r>
                  <a:rPr lang="en-US" altLang="zh-CN" sz="2000" b="1" dirty="0">
                    <a:solidFill>
                      <a:srgbClr val="FFFF99"/>
                    </a:solidFill>
                    <a:latin typeface="Arial" panose="020B0604020202020204" pitchFamily="34" charset="0"/>
                    <a:ea typeface="宋体" panose="02010600030101010101" pitchFamily="2" charset="-122"/>
                  </a:rPr>
                  <a:t>4</a:t>
                </a:r>
                <a:endParaRPr lang="en-US" altLang="zh-CN" sz="2000" dirty="0">
                  <a:latin typeface="Times New Roman" panose="02020603050405020304" charset="0"/>
                  <a:ea typeface="宋体" panose="02010600030101010101" pitchFamily="2" charset="-122"/>
                </a:endParaRPr>
              </a:p>
            </p:txBody>
          </p:sp>
        </p:grpSp>
        <p:grpSp>
          <p:nvGrpSpPr>
            <p:cNvPr id="12367" name="Group 79"/>
            <p:cNvGrpSpPr/>
            <p:nvPr/>
          </p:nvGrpSpPr>
          <p:grpSpPr>
            <a:xfrm>
              <a:off x="3984" y="3888"/>
              <a:ext cx="306" cy="288"/>
              <a:chOff x="4752" y="1632"/>
              <a:chExt cx="306" cy="288"/>
            </a:xfrm>
          </p:grpSpPr>
          <p:sp>
            <p:nvSpPr>
              <p:cNvPr id="12368" name="Oval 80"/>
              <p:cNvSpPr/>
              <p:nvPr/>
            </p:nvSpPr>
            <p:spPr>
              <a:xfrm>
                <a:off x="4752" y="1632"/>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69" name="Text Box 81"/>
              <p:cNvSpPr txBox="1"/>
              <p:nvPr/>
            </p:nvSpPr>
            <p:spPr>
              <a:xfrm>
                <a:off x="4818" y="1650"/>
                <a:ext cx="240" cy="251"/>
              </a:xfrm>
              <a:prstGeom prst="rect">
                <a:avLst/>
              </a:prstGeom>
              <a:noFill/>
              <a:ln w="9525">
                <a:noFill/>
              </a:ln>
            </p:spPr>
            <p:txBody>
              <a:bodyPr anchor="t" anchorCtr="0">
                <a:spAutoFit/>
              </a:bodyPr>
              <a:p>
                <a:r>
                  <a:rPr lang="en-US" altLang="zh-CN" sz="2000" b="1" dirty="0">
                    <a:solidFill>
                      <a:srgbClr val="FFFF99"/>
                    </a:solidFill>
                    <a:latin typeface="Arial" panose="020B0604020202020204" pitchFamily="34" charset="0"/>
                    <a:ea typeface="宋体" panose="02010600030101010101" pitchFamily="2" charset="-122"/>
                  </a:rPr>
                  <a:t>5</a:t>
                </a:r>
                <a:endParaRPr lang="en-US" altLang="zh-CN" sz="2000" dirty="0">
                  <a:latin typeface="Times New Roman" panose="02020603050405020304" charset="0"/>
                  <a:ea typeface="宋体" panose="02010600030101010101" pitchFamily="2" charset="-122"/>
                </a:endParaRPr>
              </a:p>
            </p:txBody>
          </p:sp>
        </p:grpSp>
        <p:grpSp>
          <p:nvGrpSpPr>
            <p:cNvPr id="12370" name="Group 82"/>
            <p:cNvGrpSpPr/>
            <p:nvPr/>
          </p:nvGrpSpPr>
          <p:grpSpPr>
            <a:xfrm>
              <a:off x="4416" y="3312"/>
              <a:ext cx="288" cy="288"/>
              <a:chOff x="4368" y="1537"/>
              <a:chExt cx="288" cy="288"/>
            </a:xfrm>
          </p:grpSpPr>
          <p:sp>
            <p:nvSpPr>
              <p:cNvPr id="12371" name="Oval 83"/>
              <p:cNvSpPr/>
              <p:nvPr/>
            </p:nvSpPr>
            <p:spPr>
              <a:xfrm>
                <a:off x="4368" y="1537"/>
                <a:ext cx="288" cy="288"/>
              </a:xfrm>
              <a:prstGeom prst="ellipse">
                <a:avLst/>
              </a:prstGeom>
              <a:gradFill rotWithShape="0">
                <a:gsLst>
                  <a:gs pos="0">
                    <a:srgbClr val="00CC00"/>
                  </a:gs>
                  <a:gs pos="100000">
                    <a:srgbClr val="005E00"/>
                  </a:gs>
                </a:gsLst>
                <a:path path="rect">
                  <a:fillToRect r="100000" b="100000"/>
                </a:path>
                <a:tileRect/>
              </a:gradFill>
              <a:ln w="9525" cap="flat" cmpd="sng">
                <a:solidFill>
                  <a:schemeClr val="bg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72" name="Text Box 84"/>
              <p:cNvSpPr txBox="1"/>
              <p:nvPr/>
            </p:nvSpPr>
            <p:spPr>
              <a:xfrm>
                <a:off x="4416" y="1566"/>
                <a:ext cx="204" cy="251"/>
              </a:xfrm>
              <a:prstGeom prst="rect">
                <a:avLst/>
              </a:prstGeom>
              <a:noFill/>
              <a:ln w="9525">
                <a:noFill/>
              </a:ln>
            </p:spPr>
            <p:txBody>
              <a:bodyPr wrap="none" anchor="t" anchorCtr="0">
                <a:spAutoFit/>
              </a:bodyPr>
              <a:p>
                <a:r>
                  <a:rPr lang="en-US" altLang="zh-CN" sz="2000" b="1" dirty="0">
                    <a:solidFill>
                      <a:srgbClr val="FFFF99"/>
                    </a:solidFill>
                    <a:latin typeface="Arial" panose="020B0604020202020204" pitchFamily="34" charset="0"/>
                    <a:ea typeface="宋体" panose="02010600030101010101" pitchFamily="2" charset="-122"/>
                  </a:rPr>
                  <a:t>6</a:t>
                </a:r>
                <a:endParaRPr lang="en-US" altLang="zh-CN" sz="2000" dirty="0">
                  <a:latin typeface="Times New Roman" panose="02020603050405020304" charset="0"/>
                  <a:ea typeface="宋体" panose="02010600030101010101" pitchFamily="2" charset="-122"/>
                </a:endParaRPr>
              </a:p>
            </p:txBody>
          </p:sp>
        </p:grpSp>
      </p:grpSp>
    </p:spTree>
  </p:cSld>
  <p:clrMapOvr>
    <a:masterClrMapping/>
  </p:clrMapOvr>
</p:sld>
</file>

<file path=ppt/tags/tag1.xml><?xml version="1.0" encoding="utf-8"?>
<p:tagLst xmlns:p="http://schemas.openxmlformats.org/presentationml/2006/main">
  <p:tag name="KSO_WM_UNIT_TABLE_BEAUTIFY" val="smartTable{7fbcc3ad-51f3-4d6c-86bc-0008c583b289}"/>
</p:tagLst>
</file>

<file path=ppt/tags/tag2.xml><?xml version="1.0" encoding="utf-8"?>
<p:tagLst xmlns:p="http://schemas.openxmlformats.org/presentationml/2006/main">
  <p:tag name="KSO_WM_UNIT_TABLE_BEAUTIFY" val="smartTable{adcf379e-521e-47f1-b9b7-d051e521da64}"/>
</p:tagLst>
</file>

<file path=ppt/tags/tag3.xml><?xml version="1.0" encoding="utf-8"?>
<p:tagLst xmlns:p="http://schemas.openxmlformats.org/presentationml/2006/main">
  <p:tag name="COMMONDATA" val="eyJoZGlkIjoiYmQ3NjQxYmZmN2ZkODIxYWNiNTEzMzQyMTZmNzQ1MmMifQ=="/>
</p:tagLst>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opperplate Gothic Bold"/>
        <a:ea typeface="微软雅黑"/>
        <a:cs typeface=""/>
      </a:majorFont>
      <a:minorFont>
        <a:latin typeface="Copperplate Gothic Bold"/>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bodyPr vert="horz" lIns="91440" tIns="45720" rIns="91440" bIns="45720" rtlCol="0">
        <a:noAutofit/>
      </a:bodyPr>
      <a:lstStyle>
        <a:defPPr marL="571500" lvl="0" indent="-571500">
          <a:lnSpc>
            <a:spcPct val="90000"/>
          </a:lnSpc>
          <a:spcBef>
            <a:spcPts val="1000"/>
          </a:spcBef>
          <a:buClr>
            <a:schemeClr val="accent2"/>
          </a:buClr>
          <a:buFont typeface="Wingdings" panose="05000000000000000000" pitchFamily="2" charset="2"/>
          <a:buChar char="n"/>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3888</Words>
  <Application>WPS 演示</Application>
  <PresentationFormat>宽屏</PresentationFormat>
  <Paragraphs>618</Paragraphs>
  <Slides>33</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Arial</vt:lpstr>
      <vt:lpstr>宋体</vt:lpstr>
      <vt:lpstr>Wingdings</vt:lpstr>
      <vt:lpstr>Copperplate Gothic Bold</vt:lpstr>
      <vt:lpstr>微软雅黑</vt:lpstr>
      <vt:lpstr>Tahoma</vt:lpstr>
      <vt:lpstr>Wingdings</vt:lpstr>
      <vt:lpstr>Lucida Sans Unicode</vt:lpstr>
      <vt:lpstr>黑体</vt:lpstr>
      <vt:lpstr>Times New Roman</vt:lpstr>
      <vt:lpstr>Arial Unicode MS</vt:lpstr>
      <vt:lpstr>楷体</vt:lpstr>
      <vt:lpstr>楷体_GB2312</vt:lpstr>
      <vt:lpstr>Garamond</vt:lpstr>
      <vt:lpstr>Symbol</vt:lpstr>
      <vt:lpstr>1_Office 主题​​</vt:lpstr>
      <vt:lpstr>PowerPoint 演示文稿</vt:lpstr>
      <vt:lpstr>课程结构（按教材划分）</vt:lpstr>
      <vt:lpstr>PowerPoint 演示文稿</vt:lpstr>
      <vt:lpstr>PowerPoint 演示文稿</vt:lpstr>
      <vt:lpstr>PowerPoint 演示文稿</vt:lpstr>
      <vt:lpstr>1.什么是数据结构</vt:lpstr>
      <vt:lpstr>1.什么是数据结构</vt:lpstr>
      <vt:lpstr>1.什么是数据结构</vt:lpstr>
      <vt:lpstr>1.基本概念和术语</vt:lpstr>
      <vt:lpstr>1.基本概念和术语</vt:lpstr>
      <vt:lpstr>1.基本概念和术语</vt:lpstr>
      <vt:lpstr>1.基本概念和术语</vt:lpstr>
      <vt:lpstr>1.基本概念和术语</vt:lpstr>
      <vt:lpstr>1.基本概念和术语</vt:lpstr>
      <vt:lpstr>1.基本概念和术语</vt:lpstr>
      <vt:lpstr>1.基本概念和术语</vt:lpstr>
      <vt:lpstr>1.基本概念和术语</vt:lpstr>
      <vt:lpstr>1.基本概念和术语</vt:lpstr>
      <vt:lpstr>1.基本概念和术语</vt:lpstr>
      <vt:lpstr>1.基本概念和术语</vt:lpstr>
      <vt:lpstr>PowerPoint 演示文稿</vt:lpstr>
      <vt:lpstr>1.基本概念和术语</vt:lpstr>
      <vt:lpstr>2.算法和算法分析</vt:lpstr>
      <vt:lpstr>2.算法和算法分析</vt:lpstr>
      <vt:lpstr>2.算法和算法分析</vt:lpstr>
      <vt:lpstr>2.算法和算法分析</vt:lpstr>
      <vt:lpstr>2.算法和算法分析</vt:lpstr>
      <vt:lpstr>2.算法和算法分析</vt:lpstr>
      <vt:lpstr>2.算法和算法分析</vt:lpstr>
      <vt:lpstr>2.算法和算法分析</vt:lpstr>
      <vt:lpstr>2.算法和算法分析</vt:lpstr>
      <vt:lpstr>PowerPoint 演示文稿</vt:lpstr>
      <vt:lpstr>PowerPoint 演示文稿</vt:lpstr>
    </vt:vector>
  </TitlesOfParts>
  <Company>SZU</Company>
  <LinksUpToDate>false</LinksUpToDate>
  <SharedDoc>false</SharedDoc>
  <HyperlinksChanged>false</HyperlinksChanged>
  <AppVersion>14.0000</AppVersion>
  <Manager>BJC</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教学讲义</dc:title>
  <dc:creator>白; BJC</dc:creator>
  <dc:subject>C++</dc:subject>
  <cp:lastModifiedBy>白_szu</cp:lastModifiedBy>
  <cp:revision>2036</cp:revision>
  <dcterms:created xsi:type="dcterms:W3CDTF">2014-01-11T15:22:00Z</dcterms:created>
  <dcterms:modified xsi:type="dcterms:W3CDTF">2022-09-02T10:18:28Z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4508C18874504005A6F10EDD074A32CB</vt:lpwstr>
  </property>
</Properties>
</file>