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606" r:id="rId3"/>
    <p:sldId id="699" r:id="rId4"/>
    <p:sldId id="282" r:id="rId5"/>
    <p:sldId id="740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72" r:id="rId27"/>
    <p:sldId id="873" r:id="rId28"/>
    <p:sldId id="874" r:id="rId29"/>
    <p:sldId id="865" r:id="rId30"/>
    <p:sldId id="866" r:id="rId31"/>
    <p:sldId id="867" r:id="rId32"/>
    <p:sldId id="868" r:id="rId33"/>
    <p:sldId id="869" r:id="rId34"/>
    <p:sldId id="870" r:id="rId35"/>
    <p:sldId id="875" r:id="rId36"/>
    <p:sldId id="876" r:id="rId37"/>
    <p:sldId id="877" r:id="rId38"/>
    <p:sldId id="879" r:id="rId39"/>
    <p:sldId id="878" r:id="rId40"/>
    <p:sldId id="886" r:id="rId41"/>
    <p:sldId id="880" r:id="rId42"/>
    <p:sldId id="881" r:id="rId43"/>
    <p:sldId id="882" r:id="rId44"/>
    <p:sldId id="883" r:id="rId45"/>
    <p:sldId id="884" r:id="rId46"/>
    <p:sldId id="885" r:id="rId47"/>
    <p:sldId id="888" r:id="rId48"/>
    <p:sldId id="889" r:id="rId49"/>
    <p:sldId id="890" r:id="rId50"/>
    <p:sldId id="891" r:id="rId51"/>
    <p:sldId id="892" r:id="rId52"/>
    <p:sldId id="893" r:id="rId53"/>
    <p:sldId id="894" r:id="rId54"/>
    <p:sldId id="895" r:id="rId55"/>
    <p:sldId id="896" r:id="rId56"/>
    <p:sldId id="897" r:id="rId57"/>
    <p:sldId id="898" r:id="rId58"/>
    <p:sldId id="899" r:id="rId59"/>
    <p:sldId id="900" r:id="rId60"/>
    <p:sldId id="901" r:id="rId61"/>
    <p:sldId id="902" r:id="rId62"/>
    <p:sldId id="903" r:id="rId63"/>
    <p:sldId id="904" r:id="rId64"/>
    <p:sldId id="905" r:id="rId65"/>
    <p:sldId id="906" r:id="rId66"/>
    <p:sldId id="907" r:id="rId67"/>
    <p:sldId id="908" r:id="rId68"/>
    <p:sldId id="909" r:id="rId69"/>
    <p:sldId id="910" r:id="rId70"/>
    <p:sldId id="911" r:id="rId71"/>
    <p:sldId id="843" r:id="rId72"/>
    <p:sldId id="612" r:id="rId73"/>
    <p:sldId id="613" r:id="rId74"/>
  </p:sldIdLst>
  <p:sldSz cx="12192000" cy="6858000"/>
  <p:notesSz cx="6858000" cy="9144000"/>
  <p:embeddedFontLst>
    <p:embeddedFont>
      <p:font typeface="Copperplate Gothic Bold" panose="020E0705020206020404" charset="0"/>
      <p:regular r:id="rId81"/>
    </p:embeddedFont>
    <p:embeddedFont>
      <p:font typeface="微软雅黑" panose="020B0503020204020204" pitchFamily="34" charset="-122"/>
      <p:regular r:id="rId82"/>
    </p:embeddedFont>
    <p:embeddedFont>
      <p:font typeface="Tahoma" panose="020B0604030504040204" charset="0"/>
      <p:regular r:id="rId83"/>
      <p:bold r:id="rId84"/>
    </p:embeddedFont>
    <p:embeddedFont>
      <p:font typeface="Garamond" panose="02020404030301010803" pitchFamily="18" charset="0"/>
      <p:regular r:id="rId85"/>
      <p:bold r:id="rId86"/>
      <p:italic r:id="rId87"/>
    </p:embeddedFont>
    <p:embeddedFont>
      <p:font typeface="楷体" panose="02010609060101010101" charset="-122"/>
      <p:regular r:id="rId88"/>
    </p:embeddedFont>
    <p:embeddedFont>
      <p:font typeface="黑体" panose="02010609060101010101" pitchFamily="2" charset="-122"/>
      <p:regular r:id="rId89"/>
    </p:embeddedFont>
    <p:embeddedFont>
      <p:font typeface="Arial Narrow" panose="020B0606020202030204" pitchFamily="34" charset="0"/>
      <p:regular r:id="rId90"/>
      <p:bold r:id="rId91"/>
      <p:italic r:id="rId92"/>
      <p:boldItalic r:id="rId93"/>
    </p:embeddedFont>
  </p:embeddedFontLst>
  <p:custDataLst>
    <p:tags r:id="rId9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dongdongzjhw" initials="g" lastIdx="16" clrIdx="0"/>
  <p:cmAuthor id="2" name="Wuqijun" initials="W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346"/>
        <p:guide orient="horz" pos="1190"/>
        <p:guide orient="horz" pos="4106"/>
        <p:guide orient="horz" pos="3158"/>
        <p:guide orient="horz" pos="2816"/>
        <p:guide pos="3805"/>
        <p:guide pos="892"/>
        <p:guide pos="7650"/>
        <p:guide pos="6970"/>
        <p:guide pos="1315"/>
        <p:guide pos="6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5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gs" Target="tags/tag2.xml"/><Relationship Id="rId93" Type="http://schemas.openxmlformats.org/officeDocument/2006/relationships/font" Target="fonts/font13.fntdata"/><Relationship Id="rId92" Type="http://schemas.openxmlformats.org/officeDocument/2006/relationships/font" Target="fonts/font12.fntdata"/><Relationship Id="rId91" Type="http://schemas.openxmlformats.org/officeDocument/2006/relationships/font" Target="fonts/font11.fntdata"/><Relationship Id="rId90" Type="http://schemas.openxmlformats.org/officeDocument/2006/relationships/font" Target="fonts/font10.fntdata"/><Relationship Id="rId9" Type="http://schemas.openxmlformats.org/officeDocument/2006/relationships/slide" Target="slides/slide7.xml"/><Relationship Id="rId89" Type="http://schemas.openxmlformats.org/officeDocument/2006/relationships/font" Target="fonts/font9.fntdata"/><Relationship Id="rId88" Type="http://schemas.openxmlformats.org/officeDocument/2006/relationships/font" Target="fonts/font8.fntdata"/><Relationship Id="rId87" Type="http://schemas.openxmlformats.org/officeDocument/2006/relationships/font" Target="fonts/font7.fntdata"/><Relationship Id="rId86" Type="http://schemas.openxmlformats.org/officeDocument/2006/relationships/font" Target="fonts/font6.fntdata"/><Relationship Id="rId85" Type="http://schemas.openxmlformats.org/officeDocument/2006/relationships/font" Target="fonts/font5.fntdata"/><Relationship Id="rId84" Type="http://schemas.openxmlformats.org/officeDocument/2006/relationships/font" Target="fonts/font4.fntdata"/><Relationship Id="rId83" Type="http://schemas.openxmlformats.org/officeDocument/2006/relationships/font" Target="fonts/font3.fntdata"/><Relationship Id="rId82" Type="http://schemas.openxmlformats.org/officeDocument/2006/relationships/font" Target="fonts/font2.fntdata"/><Relationship Id="rId81" Type="http://schemas.openxmlformats.org/officeDocument/2006/relationships/font" Target="fonts/font1.fntdata"/><Relationship Id="rId80" Type="http://schemas.openxmlformats.org/officeDocument/2006/relationships/commentAuthors" Target="commentAuthors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notesMaster" Target="notesMasters/notesMaster1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A84-6C1D-4F93-A9F4-04B92CE194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CAEF-2C49-435D-B9DA-BA0CC419F8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9DD59B10-E385-4D3C-A0B0-F174EA9AA91B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mpd="sng">
            <a:noFill/>
            <a:beve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bevel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79B3A261-A9C9-4EB5-901F-E33BE236AA87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文本框 42"/>
          <p:cNvSpPr>
            <a:spLocks noChangeArrowheads="1"/>
          </p:cNvSpPr>
          <p:nvPr userDrawn="1"/>
        </p:nvSpPr>
        <p:spPr bwMode="auto">
          <a:xfrm>
            <a:off x="5067300" y="6322695"/>
            <a:ext cx="26066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1100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rPr>
              <a:t>深圳大学计算机与软件学院</a:t>
            </a:r>
            <a:endParaRPr lang="zh-CN" altLang="en-US" sz="1100" dirty="0" smtClean="0">
              <a:solidFill>
                <a:srgbClr val="3F3F3F"/>
              </a:solidFill>
              <a:latin typeface="Copperplate Gothic Bold" panose="020E0705020206020404" charset="0"/>
              <a:ea typeface="微软雅黑" panose="020B0503020204020204" pitchFamily="34" charset="-122"/>
              <a:sym typeface="Copperplate Gothic Bold" panose="020E0705020206020404" charset="0"/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268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530" y="6153785"/>
            <a:ext cx="869950" cy="582295"/>
          </a:xfrm>
          <a:prstGeom prst="rect">
            <a:avLst/>
          </a:prstGeom>
        </p:spPr>
      </p:pic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4707255" y="283210"/>
            <a:ext cx="27076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rPr>
              <a:t>上次回顾</a:t>
            </a:r>
            <a:endParaRPr lang="zh-CN" altLang="en-US" sz="3600" b="1" dirty="0" smtClean="0">
              <a:solidFill>
                <a:srgbClr val="3F3F3F"/>
              </a:solidFill>
              <a:latin typeface="Copperplate Gothic Bold" panose="020E0705020206020404" charset="0"/>
              <a:ea typeface="微软雅黑" panose="020B0503020204020204" pitchFamily="34" charset="-122"/>
              <a:sym typeface="Copperplate Gothic Bold" panose="020E0705020206020404" charset="0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Copperplate Gothic Bold" panose="020E0705020206020404" charset="0"/>
                  <a:ea typeface="微软雅黑" panose="020B0503020204020204" pitchFamily="34" charset="-122"/>
                  <a:sym typeface="Copperplate Gothic Bold" panose="020E0705020206020404" charset="0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 userDrawn="1"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Copperplate Gothic Bold" panose="020E0705020206020404" charset="0"/>
                  <a:ea typeface="微软雅黑" panose="020B0503020204020204" pitchFamily="34" charset="-122"/>
                  <a:sym typeface="Copperplate Gothic Bold" panose="020E0705020206020404" charset="0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5044440" y="283210"/>
            <a:ext cx="20383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rPr>
              <a:t>总结</a:t>
            </a:r>
            <a:endParaRPr lang="zh-CN" altLang="en-US" sz="3600" b="1" dirty="0" smtClean="0">
              <a:solidFill>
                <a:srgbClr val="3F3F3F"/>
              </a:solidFill>
              <a:latin typeface="Copperplate Gothic Bold" panose="020E0705020206020404" charset="0"/>
              <a:ea typeface="微软雅黑" panose="020B0503020204020204" pitchFamily="34" charset="-122"/>
              <a:sym typeface="Copperplate Gothic Bold" panose="020E0705020206020404" charset="0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Copperplate Gothic Bold" panose="020E0705020206020404" charset="0"/>
                  <a:ea typeface="微软雅黑" panose="020B0503020204020204" pitchFamily="34" charset="-122"/>
                  <a:sym typeface="Copperplate Gothic Bold" panose="020E0705020206020404" charset="0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ZU讲义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4400550"/>
          </a:xfrm>
          <a:prstGeom prst="rect">
            <a:avLst/>
          </a:prstGeom>
        </p:spPr>
      </p:pic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635" y="4088765"/>
            <a:ext cx="12192000" cy="82486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endParaRPr lang="en-US" altLang="zh-CN" sz="3600">
              <a:solidFill>
                <a:srgbClr val="FFFF00"/>
              </a:solidFill>
              <a:latin typeface="Copperplate Gothic Bold" panose="020E0705020206020404" charset="0"/>
              <a:ea typeface="微软雅黑" panose="020B0503020204020204" pitchFamily="34" charset="-122"/>
              <a:sym typeface="Copperplate Gothic Bold" panose="020E0705020206020404" charset="0"/>
            </a:endParaRPr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Copperplate Gothic Bold" panose="020E0705020206020404" charset="0"/>
                  <a:ea typeface="微软雅黑" panose="020B0503020204020204" pitchFamily="34" charset="-122"/>
                  <a:sym typeface="Copperplate Gothic Bold" panose="020E0705020206020404" charset="0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3"/>
          <p:cNvGrpSpPr/>
          <p:nvPr userDrawn="1"/>
        </p:nvGrpSpPr>
        <p:grpSpPr>
          <a:xfrm>
            <a:off x="948055" y="5455920"/>
            <a:ext cx="10026650" cy="398780"/>
            <a:chOff x="1493" y="8366"/>
            <a:chExt cx="15790" cy="628"/>
          </a:xfrm>
        </p:grpSpPr>
        <p:sp>
          <p:nvSpPr>
            <p:cNvPr id="7175" name="直接连接符 29"/>
            <p:cNvSpPr/>
            <p:nvPr userDrawn="1"/>
          </p:nvSpPr>
          <p:spPr>
            <a:xfrm>
              <a:off x="1493" y="8671"/>
              <a:ext cx="5983" cy="2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78" name="直接连接符 40"/>
            <p:cNvSpPr/>
            <p:nvPr userDrawn="1"/>
          </p:nvSpPr>
          <p:spPr>
            <a:xfrm>
              <a:off x="11671" y="8672"/>
              <a:ext cx="5612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81" name="TextBox 14"/>
            <p:cNvSpPr txBox="1"/>
            <p:nvPr userDrawn="1"/>
          </p:nvSpPr>
          <p:spPr>
            <a:xfrm>
              <a:off x="8491" y="8366"/>
              <a:ext cx="247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主讲白鉴聪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1198245" y="5008880"/>
            <a:ext cx="9531350" cy="398780"/>
            <a:chOff x="1868" y="8366"/>
            <a:chExt cx="15010" cy="628"/>
          </a:xfrm>
        </p:grpSpPr>
        <p:sp>
          <p:nvSpPr>
            <p:cNvPr id="7" name="直接连接符 29"/>
            <p:cNvSpPr/>
            <p:nvPr userDrawn="1"/>
          </p:nvSpPr>
          <p:spPr>
            <a:xfrm>
              <a:off x="1868" y="8671"/>
              <a:ext cx="5159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" name="直接连接符 40"/>
            <p:cNvSpPr/>
            <p:nvPr userDrawn="1"/>
          </p:nvSpPr>
          <p:spPr>
            <a:xfrm>
              <a:off x="11897" y="8692"/>
              <a:ext cx="4981" cy="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9" name="TextBox 14"/>
            <p:cNvSpPr txBox="1"/>
            <p:nvPr userDrawn="1"/>
          </p:nvSpPr>
          <p:spPr>
            <a:xfrm>
              <a:off x="7792" y="8366"/>
              <a:ext cx="362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数据结构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0" y="4728210"/>
            <a:ext cx="12192000" cy="90360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r>
              <a:rPr lang="zh-CN" altLang="zh-CN" sz="4000">
                <a:solidFill>
                  <a:srgbClr val="FFFF00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rPr>
              <a:t>谢谢观看</a:t>
            </a:r>
            <a:endParaRPr lang="zh-CN" altLang="zh-CN" sz="4000">
              <a:solidFill>
                <a:srgbClr val="FFFF00"/>
              </a:solidFill>
              <a:latin typeface="Copperplate Gothic Bold" panose="020E0705020206020404" charset="0"/>
              <a:ea typeface="微软雅黑" panose="020B0503020204020204" pitchFamily="34" charset="-122"/>
              <a:sym typeface="Copperplate Gothic Bold" panose="020E0705020206020404" charset="0"/>
            </a:endParaRPr>
          </a:p>
        </p:txBody>
      </p:sp>
      <p:sp>
        <p:nvSpPr>
          <p:cNvPr id="3076" name="直接连接符 24"/>
          <p:cNvSpPr>
            <a:spLocks noChangeShapeType="1"/>
          </p:cNvSpPr>
          <p:nvPr userDrawn="1"/>
        </p:nvSpPr>
        <p:spPr bwMode="auto">
          <a:xfrm>
            <a:off x="0" y="5665153"/>
            <a:ext cx="12192000" cy="1587"/>
          </a:xfrm>
          <a:prstGeom prst="line">
            <a:avLst/>
          </a:prstGeom>
          <a:noFill/>
          <a:ln w="1905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Copperplate Gothic Bold" panose="020E0705020206020404" charset="0"/>
                  <a:ea typeface="微软雅黑" panose="020B0503020204020204" pitchFamily="34" charset="-122"/>
                  <a:sym typeface="Copperplate Gothic Bold" panose="020E0705020206020404" charset="0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图片 1" descr="SZU讲义尾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5560"/>
            <a:ext cx="12191365" cy="476377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5144135"/>
          </a:xfrm>
        </p:spPr>
        <p:txBody>
          <a:bodyPr/>
          <a:lstStyle>
            <a:lvl1pPr>
              <a:buFont typeface="Wingdings" panose="05000000000000000000" charset="0"/>
              <a:buChar char="l"/>
              <a:defRPr sz="2800"/>
            </a:lvl1pPr>
            <a:lvl2pPr>
              <a:defRPr sz="2400"/>
            </a:lvl2pPr>
            <a:lvl3pPr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52475" y="150813"/>
            <a:ext cx="10972800" cy="796908"/>
          </a:xfrm>
        </p:spPr>
        <p:txBody>
          <a:bodyPr rtlCol="0"/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Copperplate Gothic Bold" panose="020E0705020206020404" charset="0"/>
                  <a:ea typeface="微软雅黑" panose="020B0503020204020204" pitchFamily="34" charset="-122"/>
                  <a:sym typeface="Copperplate Gothic Bold" panose="020E0705020206020404" charset="0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4F8FB"/>
            </a:gs>
            <a:gs pos="63000">
              <a:srgbClr val="F2F2F2"/>
            </a:gs>
            <a:gs pos="100000">
              <a:srgbClr val="D8D8D8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975" y="633888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opperplate Gothic Bold" panose="020E0705020206020404" charset="0"/>
        </a:defRPr>
      </a:lvl1pPr>
      <a:lvl2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2pPr>
      <a:lvl3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3pPr>
      <a:lvl4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4pPr>
      <a:lvl5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9pPr>
    </p:titleStyle>
    <p:bodyStyle>
      <a:lvl1pPr marL="457200" indent="-4572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Copperplate Gothic Bold" panose="020E0705020206020404" charset="0"/>
        </a:defRPr>
      </a:lvl1pPr>
      <a:lvl2pPr marL="990600" indent="-3810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2pPr>
      <a:lvl3pPr marL="1524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3pPr>
      <a:lvl4pPr marL="2133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4pPr>
      <a:lvl5pPr marL="27432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5pPr>
      <a:lvl6pPr marL="32004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6pPr>
      <a:lvl7pPr marL="3657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7pPr>
      <a:lvl8pPr marL="41148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8pPr>
      <a:lvl9pPr marL="4572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59885" y="4126230"/>
            <a:ext cx="3880485" cy="815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p>
            <a:pPr marL="0" lvl="0" indent="0"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FFFF00"/>
                </a:solidFill>
              </a:rPr>
              <a:t>2</a:t>
            </a:r>
            <a:r>
              <a:rPr lang="zh-CN" altLang="en-US" sz="4400">
                <a:solidFill>
                  <a:srgbClr val="FFFF00"/>
                </a:solidFill>
              </a:rPr>
              <a:t>线性表</a:t>
            </a:r>
            <a:endParaRPr lang="zh-CN" alt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顺序表是线性表的一种存储结构，它通过地址连续来反映数据元素的逻辑关系（前驱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-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后继）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顺序表中数据元素的位置反映了元素之间的前后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关系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609600" indent="-6096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sym typeface="+mn-ea"/>
              </a:rPr>
              <a:t>	</a:t>
            </a:r>
            <a:endParaRPr lang="en-US" altLang="zh-CN" dirty="0">
              <a:latin typeface="Times New Roman" panose="02020603050405020304" charset="0"/>
              <a:sym typeface="+mn-ea"/>
            </a:endParaRPr>
          </a:p>
          <a:p>
            <a:pPr marL="609600" indent="-6096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sym typeface="+mn-ea"/>
              </a:rPr>
              <a:t>	LOC(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a </a:t>
            </a:r>
            <a:r>
              <a:rPr lang="en-US" altLang="zh-CN" i="1" baseline="-25000" dirty="0">
                <a:latin typeface="Times New Roman" panose="02020603050405020304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) = LOC(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 a</a:t>
            </a:r>
            <a:r>
              <a:rPr lang="en-US" altLang="zh-CN" i="1" baseline="-25000" dirty="0">
                <a:latin typeface="Times New Roman" panose="02020603050405020304" charset="0"/>
                <a:sym typeface="+mn-ea"/>
              </a:rPr>
              <a:t> i-1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 ) 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l</a:t>
            </a:r>
            <a:endParaRPr lang="en-US" altLang="zh-CN" b="0" i="1" dirty="0">
              <a:latin typeface="Times New Roman" panose="02020603050405020304" charset="0"/>
            </a:endParaRPr>
          </a:p>
          <a:p>
            <a:pPr marL="609600" indent="-6096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sym typeface="+mn-ea"/>
              </a:rPr>
              <a:t>       LOC(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a</a:t>
            </a:r>
            <a:r>
              <a:rPr lang="en-US" altLang="zh-CN" i="1" baseline="-25000" dirty="0">
                <a:latin typeface="Times New Roman" panose="02020603050405020304" charset="0"/>
                <a:sym typeface="+mn-ea"/>
              </a:rPr>
              <a:t> i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) = LOC(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a</a:t>
            </a:r>
            <a:r>
              <a:rPr lang="en-US" altLang="zh-CN" i="1" baseline="-25000" dirty="0">
                <a:latin typeface="Times New Roman" panose="02020603050405020304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)+(i-1)*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l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     </a:t>
            </a:r>
            <a:r>
              <a:rPr lang="en-US" altLang="zh-CN" i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</a:t>
            </a:r>
            <a:r>
              <a:rPr lang="zh-CN" altLang="en-US" i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表示元素占用的内存单元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2292" name="Group 26"/>
          <p:cNvGrpSpPr/>
          <p:nvPr/>
        </p:nvGrpSpPr>
        <p:grpSpPr>
          <a:xfrm>
            <a:off x="1846898" y="3716338"/>
            <a:ext cx="7010400" cy="2190750"/>
            <a:chOff x="624" y="2736"/>
            <a:chExt cx="4416" cy="1380"/>
          </a:xfrm>
        </p:grpSpPr>
        <p:sp>
          <p:nvSpPr>
            <p:cNvPr id="12293" name="Text Box 27"/>
            <p:cNvSpPr txBox="1"/>
            <p:nvPr/>
          </p:nvSpPr>
          <p:spPr>
            <a:xfrm>
              <a:off x="768" y="3107"/>
              <a:ext cx="4256" cy="364"/>
            </a:xfrm>
            <a:prstGeom prst="rect">
              <a:avLst/>
            </a:prstGeom>
            <a:solidFill>
              <a:srgbClr val="CCFFCC"/>
            </a:solidFill>
            <a:ln w="1905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0" anchor="t" anchorCtr="0"/>
            <a:p>
              <a:r>
                <a:rPr lang="en-US" altLang="zh-CN" sz="3200" b="1" i="1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</a:t>
              </a:r>
              <a:r>
                <a:rPr lang="en-US" altLang="zh-CN" sz="3200" b="1" i="1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i="1" baseline="-25000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baseline="-25000" dirty="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</a:t>
              </a:r>
              <a:r>
                <a:rPr lang="en-US" altLang="zh-CN" sz="3200" b="1" dirty="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…    </a:t>
              </a:r>
              <a:r>
                <a:rPr lang="en-US" altLang="zh-CN" sz="3200" b="1" i="1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baseline="-25000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i</a:t>
              </a:r>
              <a:r>
                <a:rPr lang="en-US" altLang="zh-CN" sz="3200" b="1" dirty="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…   …     …   </a:t>
              </a:r>
              <a:r>
                <a:rPr lang="en-US" altLang="zh-CN" sz="3200" b="1" i="1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i="1" baseline="-25000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n</a:t>
              </a:r>
              <a:endParaRPr lang="en-US" altLang="zh-CN" sz="3200" b="1" i="1" baseline="-25000" dirty="0">
                <a:solidFill>
                  <a:srgbClr val="C8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Line 28"/>
            <p:cNvSpPr/>
            <p:nvPr/>
          </p:nvSpPr>
          <p:spPr>
            <a:xfrm>
              <a:off x="1200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5" name="Line 29"/>
            <p:cNvSpPr/>
            <p:nvPr/>
          </p:nvSpPr>
          <p:spPr>
            <a:xfrm>
              <a:off x="1632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6" name="Line 30"/>
            <p:cNvSpPr/>
            <p:nvPr/>
          </p:nvSpPr>
          <p:spPr>
            <a:xfrm>
              <a:off x="2064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7" name="Line 31"/>
            <p:cNvSpPr/>
            <p:nvPr/>
          </p:nvSpPr>
          <p:spPr>
            <a:xfrm>
              <a:off x="2496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8" name="Line 32"/>
            <p:cNvSpPr/>
            <p:nvPr/>
          </p:nvSpPr>
          <p:spPr>
            <a:xfrm>
              <a:off x="2928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9" name="Line 33"/>
            <p:cNvSpPr/>
            <p:nvPr/>
          </p:nvSpPr>
          <p:spPr>
            <a:xfrm>
              <a:off x="3360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0" name="Line 34"/>
            <p:cNvSpPr/>
            <p:nvPr/>
          </p:nvSpPr>
          <p:spPr>
            <a:xfrm>
              <a:off x="3792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1" name="Line 35"/>
            <p:cNvSpPr/>
            <p:nvPr/>
          </p:nvSpPr>
          <p:spPr>
            <a:xfrm>
              <a:off x="4224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Line 36"/>
            <p:cNvSpPr/>
            <p:nvPr/>
          </p:nvSpPr>
          <p:spPr>
            <a:xfrm>
              <a:off x="4656" y="3107"/>
              <a:ext cx="0" cy="37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Text Box 37"/>
            <p:cNvSpPr txBox="1"/>
            <p:nvPr/>
          </p:nvSpPr>
          <p:spPr>
            <a:xfrm>
              <a:off x="816" y="2736"/>
              <a:ext cx="340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b="1" dirty="0">
                  <a:solidFill>
                    <a:srgbClr val="00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rgbClr val="00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        2       …         i        …      …       …       n</a:t>
              </a:r>
              <a:endParaRPr lang="en-US" altLang="zh-CN" sz="2000" dirty="0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AutoShape 38"/>
            <p:cNvSpPr/>
            <p:nvPr/>
          </p:nvSpPr>
          <p:spPr>
            <a:xfrm rot="-5400000">
              <a:off x="934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AutoShape 39"/>
            <p:cNvSpPr/>
            <p:nvPr/>
          </p:nvSpPr>
          <p:spPr>
            <a:xfrm rot="-5400000">
              <a:off x="1366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AutoShape 40"/>
            <p:cNvSpPr/>
            <p:nvPr/>
          </p:nvSpPr>
          <p:spPr>
            <a:xfrm rot="-5400000">
              <a:off x="1798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AutoShape 41"/>
            <p:cNvSpPr/>
            <p:nvPr/>
          </p:nvSpPr>
          <p:spPr>
            <a:xfrm rot="-5400000">
              <a:off x="2230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AutoShape 42"/>
            <p:cNvSpPr/>
            <p:nvPr/>
          </p:nvSpPr>
          <p:spPr>
            <a:xfrm rot="-5400000">
              <a:off x="2662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AutoShape 43"/>
            <p:cNvSpPr/>
            <p:nvPr/>
          </p:nvSpPr>
          <p:spPr>
            <a:xfrm rot="-5400000">
              <a:off x="3094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AutoShape 44"/>
            <p:cNvSpPr/>
            <p:nvPr/>
          </p:nvSpPr>
          <p:spPr>
            <a:xfrm rot="-5400000">
              <a:off x="3526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AutoShape 45"/>
            <p:cNvSpPr/>
            <p:nvPr/>
          </p:nvSpPr>
          <p:spPr>
            <a:xfrm rot="-5400000">
              <a:off x="3958" y="3305"/>
              <a:ext cx="93" cy="432"/>
            </a:xfrm>
            <a:prstGeom prst="leftBrace">
              <a:avLst>
                <a:gd name="adj1" fmla="val 38645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AutoShape 46"/>
            <p:cNvSpPr/>
            <p:nvPr/>
          </p:nvSpPr>
          <p:spPr>
            <a:xfrm rot="-5400000">
              <a:off x="4586" y="3211"/>
              <a:ext cx="92" cy="720"/>
            </a:xfrm>
            <a:prstGeom prst="leftBrace">
              <a:avLst>
                <a:gd name="adj1" fmla="val 65108"/>
                <a:gd name="adj2" fmla="val 49699"/>
              </a:avLst>
            </a:prstGeom>
            <a:noFill/>
            <a:ln w="3810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Text Box 47"/>
            <p:cNvSpPr txBox="1"/>
            <p:nvPr/>
          </p:nvSpPr>
          <p:spPr>
            <a:xfrm>
              <a:off x="624" y="3710"/>
              <a:ext cx="4416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b="1" i="1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dirty="0">
                  <a:solidFill>
                    <a:srgbClr val="C8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       b+l        …  b+(i-1)*l   …     …      …    b+(n-1)*l  idle</a:t>
              </a:r>
              <a:endParaRPr lang="en-US" altLang="zh-CN" sz="2000" i="1" dirty="0">
                <a:solidFill>
                  <a:srgbClr val="C8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2314" name="Line 48"/>
            <p:cNvSpPr/>
            <p:nvPr/>
          </p:nvSpPr>
          <p:spPr>
            <a:xfrm flipV="1">
              <a:off x="4032" y="3571"/>
              <a:ext cx="0" cy="2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15" name="Line 49"/>
            <p:cNvSpPr/>
            <p:nvPr/>
          </p:nvSpPr>
          <p:spPr>
            <a:xfrm flipV="1">
              <a:off x="2304" y="3571"/>
              <a:ext cx="0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16" name="Line 50"/>
            <p:cNvSpPr/>
            <p:nvPr/>
          </p:nvSpPr>
          <p:spPr>
            <a:xfrm flipV="1">
              <a:off x="912" y="3571"/>
              <a:ext cx="0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17" name="Line 51"/>
            <p:cNvSpPr/>
            <p:nvPr/>
          </p:nvSpPr>
          <p:spPr>
            <a:xfrm flipV="1">
              <a:off x="1344" y="3571"/>
              <a:ext cx="0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顺序表的定义：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采用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语言中动态分配的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一维数组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表示顺序表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#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define LIST_INIT_SIZE  100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线性表存储空间的初始分配量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#define LISTINCREMENT   10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线性表存储空间的分配增量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Typedef struct 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ElemType	*elem;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存储空间基址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	length;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当前长度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 	listsize;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当前分配的存储容量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元素数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Sqlist;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预定义变量说明在课本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P10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顺序表的定义：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采用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语言中动态分配的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一维数组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表示顺序表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#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define LIST_INIT_SIZE  100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线性表存储空间的初始分配量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#define LISTINCREMENT   10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线性表存储空间的分配增量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Typedef struct 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ElemType	*elem;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存储空间基址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	length;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当前长度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 	listsize;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当前分配的存储容量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元素数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Sqlist;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预定义变量说明在课本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P10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创建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Status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InitList_Sq(Sqlist &amp;L) 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L.elem = (ElemType *)malloc(LIST_INIT_SIZE*sizeof(ElemType));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if (!L.elem) exit(OVERFLOW);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存储分配失败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L.length = 0;	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空表长度为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0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L.listsize = LIST_INIT_SIZE;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初始存储容量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return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OK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}; // InitList_Sq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C++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类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定义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15364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7485" y="908685"/>
            <a:ext cx="7649210" cy="5433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插入：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给出插入的队列对象、位置、数据</a:t>
            </a:r>
            <a:endParaRPr lang="zh-CN" altLang="en-US" sz="2800" dirty="0">
              <a:latin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在顺序表的第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个数据元素和第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个数据元素之间插入一个新的数据元素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操作包括后移、插入、长度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+1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例如在第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个元素与第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个元素之间插入新元素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，需要将最后元素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至第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共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7-4+1)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都向后移一位置，长度加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3140710"/>
            <a:ext cx="6858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顺序表插入的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实现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//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注意程序是数组下标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为第一个元素位置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Status ListInsert_Sq(Sqlist &amp;L, int i, ElemType &amp;e) {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if (i&lt;1 || i&gt;L.length+1) return ERROR;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if (L.length &gt;= L.listsize) {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newbase = realloc(L,L.listsize+LISTINCREMENT)*sizeof(ElemType); 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   if (!newbase) exit(OVERFLOW);    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   L.elem = newbase;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L.listsize += LISTINCRMENT; }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以上皆为准备阶段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 = &amp;(L.elem[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]);		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找到插入位置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for (p=&amp;(L.elem[L.length-1]); p&gt;=q; --p) *(p+1) = *p;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右移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*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 = e; 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  ++L.length; 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  return OK;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// ListInsert_Sq	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顺序表插入的时间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复杂度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在顺序表中插入一个元素，需要向后移动元素个数为：n-i+1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cs typeface="+mn-ea"/>
                <a:sym typeface="+mn-ea"/>
              </a:rPr>
              <a:t>平均移动元素数为：</a:t>
            </a: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n+1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E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is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=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p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x (n-i+1)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i=1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cs typeface="+mn-ea"/>
                <a:sym typeface="+mn-ea"/>
              </a:rPr>
              <a:t>当插入位置等概率时，pi=1/(n+1)，因此：</a:t>
            </a: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n+1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E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is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=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[1/(n+1)] x (n-i+1) = n/2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i=1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cs typeface="+mn-ea"/>
                <a:sym typeface="+mn-ea"/>
              </a:rPr>
              <a:t>顺序表插入操作的时间复杂度为O(n)</a:t>
            </a: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0" indent="0" algn="l" eaLnBrk="1" hangingPunct="1">
              <a:buClrTx/>
              <a:buSzTx/>
              <a:buNone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删除：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给出删除的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顺序表、位置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指将顺序表的第i个数据元素删除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操作包括前移(即删除)、长度-1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例如将第4个元素删除，需要将最后元素n至第5元素(共7-4)都向前移一位置，长度减1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3068955"/>
            <a:ext cx="726313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删除的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实现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//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注意程序是数组下标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为第一个元素位置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Status ListDelete_Sq(Sqlist &amp;L, int i, ElemType &amp;e) {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if (i&lt;1 || i&gt;L.length) return ERROR;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p = &amp;(L.elem[i-1]);		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找到要删除的元素位置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 = *p;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q = L.elem + L.length –1;	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找到最后一个元素位置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for (++p; p&lt;=q; ++p) *(p-1) = *p;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左移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--L.length;	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表长减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  return OK;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ListDelete_Sq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91770" y="1052830"/>
            <a:ext cx="8229600" cy="438658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绪论</a:t>
            </a:r>
            <a:endParaRPr lang="en-US" altLang="zh-CN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栈和队列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串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数组和广义表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树和二叉树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内部排序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课程结构（按教材</a:t>
            </a:r>
            <a:r>
              <a:rPr lang="zh-CN" altLang="en-US" dirty="0" smtClean="0"/>
              <a:t>划分）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999105" y="1628775"/>
            <a:ext cx="504190" cy="166941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线性结构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007485" y="4653280"/>
            <a:ext cx="504190" cy="929640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871720" y="2111375"/>
            <a:ext cx="876935" cy="300672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三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类结构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两种应用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968875" y="5544820"/>
            <a:ext cx="7044055" cy="796925"/>
          </a:xfrm>
          <a:prstGeom prst="rect">
            <a:avLst/>
          </a:prstGeom>
        </p:spPr>
        <p:txBody>
          <a:bodyPr vert="horz" rtlCol="0"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u="sng" dirty="0" smtClean="0">
                <a:solidFill>
                  <a:srgbClr val="FF0000"/>
                </a:solidFill>
              </a:rPr>
              <a:t>成绩：实验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30%+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作业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10%+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机考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20%+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笔试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40%</a:t>
            </a:r>
            <a:endParaRPr lang="en-US" altLang="zh-CN" sz="2400" u="sng" dirty="0" smtClean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38200"/>
            <a:ext cx="3651885" cy="4601210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3359150" y="3425825"/>
            <a:ext cx="504190" cy="59499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647440" y="4076700"/>
            <a:ext cx="504190" cy="47307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顺序表的另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一种删除：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给出删除的顺序表、要删除的数值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先查找定位被删除元素的位置，然后执行删除操作，包含前移和长度减一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1844675"/>
            <a:ext cx="8870950" cy="4707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Status  Locate_Delete_SqList(Sqlist *L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ElemType x)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/* 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删除线性表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中值为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的第一个结点  *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  int  i=0 , k ;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while  (i&lt;L-&gt;length)      /*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查找值为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的第一个结点*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{	if  (L-&gt;Elem_array[i]!=x )  i++ ;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else 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   {  for ( k=i+1; k&lt; L-&gt;length; k++)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	   L-&gt;Elem_array[k-1]=L-&gt;Elem_array[k];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      L-&gt;length--;  break ;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		}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}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if  (i&gt;L-&gt;length)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{  printf(“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要删除的数据元素不存在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!\n”) ;  return ERROR ;  }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return  OK;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删除的时间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复杂度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cs typeface="+mn-ea"/>
                <a:sym typeface="+mn-ea"/>
              </a:rPr>
              <a:t>当删除位置等概率时，qi=1/n，因此：</a:t>
            </a: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609600" indent="-60960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E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dl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=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[1/n] x (n-i) = (n-1)/2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i=1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cs typeface="+mn-ea"/>
                <a:sym typeface="+mn-ea"/>
              </a:rPr>
              <a:t>在顺序表中删除一个元素，需要向前移动元素个数为：n-i，平均移动元素数为： </a:t>
            </a: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609600" indent="-60960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E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dl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=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q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x (n-i)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i=1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cs typeface="+mn-ea"/>
                <a:sym typeface="+mn-ea"/>
              </a:rPr>
              <a:t>顺序表删除操作的时间复杂度为O(n)</a:t>
            </a: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0" indent="0" algn="l" eaLnBrk="1" hangingPunct="1">
              <a:buClrTx/>
              <a:buSzTx/>
              <a:buNone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顺序表的简单合并：头尾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相接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递增顺序表的合并：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两个递增有序的队列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合并成一个新的有序队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已知两个顺序表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b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，合并成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，三者都是递增有序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1.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设定指针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pa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pc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分别指向顺序表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的起始位置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2.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循环，条件是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pa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都没到末尾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2-1.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比较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pa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指向表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2-2.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把较小元素插入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pc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位置，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2-3.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较小元素所在顺序表的指针往后移动，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pc++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重复循环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3.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把表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或表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的剩余元素复制到表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结束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cs typeface="+mn-ea"/>
            </a:endParaRPr>
          </a:p>
          <a:p>
            <a:pPr marL="0" indent="0" algn="l" eaLnBrk="1" hangingPunct="1">
              <a:buClrTx/>
              <a:buSzTx/>
              <a:buNone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递增顺序表合并的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实现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void MergeList_Sq(SqList La, SqList Lb, SqList &amp;Lc) {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ElemType *pa,*pb,*pc,*pa_last,*pb_last;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pa = La.elem;  pb = Lb.elem;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Lc.listsize = Lc.length = La.length+Lb.length;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pc = Lc.elem = (ElemType *)malloc(Lc.listsize*sizeof(ElemType));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if (!Lc.elem)    exit(OVERFLOW);   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存储分配失败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pa_last = La.elem+La.length-1;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pb_last = Lb.elem+Lb.length-1;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while (pa &lt;= pa_last &amp;&amp; pb &lt;= pb_last) {  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归并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 (*pa &lt;= *pb) *pc++ = *pa++;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else *pc++ = *pb++;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}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while (pa &lt;= pa_last) *pc++ = *pa++;      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插入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La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的剩余元素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(pb &lt;= pb_last) *pc++ = *pb++;      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插入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Lb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的剩余元素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36625" lvl="1" indent="-6096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MergeList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顺序表的优点：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元素位置可用一个简单、直观的公式表示并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读写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元素可以随机存取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顺序表的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缺点：</a:t>
            </a:r>
            <a:endParaRPr lang="zh-CN" altLang="en-US" sz="2800" dirty="0">
              <a:latin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在作插入或删除操作时，需要移动大量元素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因此引入链表，减少移动操作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线性表是n个数据元素的有限序列，特征：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同一性、顺序性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顺序表是用一组地址连续的存储单元依次存储线性表的数据元素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采用C语言中动态分配的一维数组表示顺序表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数据结构包括elem[]、length、listsize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分配空间给elem，length=0，listsize=初始设定值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顺序表的插入：顺序表对象、位置、数据，时间复杂度O(n)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后移元素，插入，length+1，n-i+1个元素往后移动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顺序表的删除：顺序表对象、位置，时间复杂度O(n)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前移元素（覆盖第i元素），length-1，n-i个元素往前移动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掌握C++类方法实现顺序表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顺序表的优缺点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顺序表的知识点总结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已知一顺序表包含数值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11,22,33,44,55,66,77,88,99,111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共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个元素，若执行以下操作，计算共移动了多少次，并给出执行后的结果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在第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位置插入数值</a:t>
            </a:r>
            <a:r>
              <a:rPr lang="en-US" altLang="zh-CN" dirty="0">
                <a:sym typeface="+mn-ea"/>
              </a:rPr>
              <a:t>101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位置插入数值</a:t>
            </a:r>
            <a:r>
              <a:rPr lang="en-US" altLang="zh-CN" dirty="0">
                <a:sym typeface="+mn-ea"/>
              </a:rPr>
              <a:t>202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删除第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位置元素</a:t>
            </a:r>
            <a:endParaRPr lang="en-US" altLang="zh-CN" dirty="0"/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800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两个递增有序的顺序表合并，且保持递增有序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编程练习讲解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1484630"/>
            <a:ext cx="7038340" cy="4414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线性表的顺序表示和实现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线性表的链式表示和实现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79875" y="2375535"/>
            <a:ext cx="461327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168" y="188278"/>
            <a:ext cx="3960812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第一章	绪论</a:t>
            </a:r>
            <a:endParaRPr lang="zh-CN" altLang="en-US" sz="4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链表是线性表的链式存储表示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链表中逻辑关系相邻的元素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不一定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在存储位置上相连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链表由一系列链表结点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组成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链表结点用指针表示元素之间的邻接关系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线性表的链式存储表示主要有三种形式：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线性链表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循环链表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双向链表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线性表的顺序表示和实现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线性表的链式表示和实现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252220"/>
            <a:ext cx="340868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168" y="188278"/>
            <a:ext cx="3960812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第一章	绪论</a:t>
            </a:r>
            <a:endParaRPr lang="zh-CN" altLang="en-US" sz="4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线性链表的元素称为结点(node)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结点除包含数据元素信息的数据域外，还包含指示直接后继的指针域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每个结点，在需要时动态生成，在删除时释放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28676" name="Group 4"/>
          <p:cNvGrpSpPr/>
          <p:nvPr/>
        </p:nvGrpSpPr>
        <p:grpSpPr>
          <a:xfrm>
            <a:off x="3903663" y="3284538"/>
            <a:ext cx="2971800" cy="644525"/>
            <a:chOff x="1860" y="3312"/>
            <a:chExt cx="1872" cy="406"/>
          </a:xfrm>
        </p:grpSpPr>
        <p:sp>
          <p:nvSpPr>
            <p:cNvPr id="703493" name="Rectangle 5"/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8" name="Text Box 6"/>
            <p:cNvSpPr txBox="1"/>
            <p:nvPr/>
          </p:nvSpPr>
          <p:spPr>
            <a:xfrm>
              <a:off x="2016" y="3312"/>
              <a:ext cx="1547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600" b="1" dirty="0">
                  <a:solidFill>
                    <a:schemeClr val="hlink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data     next</a:t>
              </a:r>
              <a:endParaRPr lang="en-US" altLang="zh-CN" sz="3600" b="1" dirty="0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Line 7"/>
            <p:cNvSpPr/>
            <p:nvPr/>
          </p:nvSpPr>
          <p:spPr>
            <a:xfrm>
              <a:off x="2772" y="3332"/>
              <a:ext cx="0" cy="384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每个结点只包含一个指针域的链表称为单链表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单链表可由头指针惟一确定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单链表最后一个元素的指针域为空（NULL）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为了操作方便，有时在线性链表的第一个结点之前附设一个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头结点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，其数据域可以为空，也可以为线性链表的长度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头节点、首结点、尾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结点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487170" y="4076065"/>
            <a:ext cx="7467600" cy="2117441"/>
            <a:chOff x="3590" y="5968"/>
            <a:chExt cx="11760" cy="3335"/>
          </a:xfrm>
        </p:grpSpPr>
        <p:grpSp>
          <p:nvGrpSpPr>
            <p:cNvPr id="30724" name="Group 4"/>
            <p:cNvGrpSpPr/>
            <p:nvPr/>
          </p:nvGrpSpPr>
          <p:grpSpPr>
            <a:xfrm>
              <a:off x="3590" y="7100"/>
              <a:ext cx="11760" cy="1040"/>
              <a:chOff x="528" y="3264"/>
              <a:chExt cx="4704" cy="416"/>
            </a:xfrm>
          </p:grpSpPr>
          <p:sp>
            <p:nvSpPr>
              <p:cNvPr id="705541" name="Rectangle 5"/>
              <p:cNvSpPr>
                <a:spLocks noChangeArrowheads="1"/>
              </p:cNvSpPr>
              <p:nvPr/>
            </p:nvSpPr>
            <p:spPr bwMode="auto">
              <a:xfrm>
                <a:off x="1195" y="331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26" name="Line 6"/>
              <p:cNvSpPr/>
              <p:nvPr/>
            </p:nvSpPr>
            <p:spPr>
              <a:xfrm>
                <a:off x="1587" y="331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27" name="Line 7"/>
              <p:cNvSpPr/>
              <p:nvPr/>
            </p:nvSpPr>
            <p:spPr>
              <a:xfrm>
                <a:off x="859" y="3504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2036" y="331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29" name="Line 9"/>
              <p:cNvSpPr/>
              <p:nvPr/>
            </p:nvSpPr>
            <p:spPr>
              <a:xfrm>
                <a:off x="2429" y="331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0" name="Line 10"/>
              <p:cNvSpPr/>
              <p:nvPr/>
            </p:nvSpPr>
            <p:spPr>
              <a:xfrm>
                <a:off x="1700" y="3504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2877" y="331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2" name="Line 12"/>
              <p:cNvSpPr/>
              <p:nvPr/>
            </p:nvSpPr>
            <p:spPr>
              <a:xfrm>
                <a:off x="3270" y="331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3" name="Line 13"/>
              <p:cNvSpPr/>
              <p:nvPr/>
            </p:nvSpPr>
            <p:spPr>
              <a:xfrm>
                <a:off x="2541" y="3504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50" name="Rectangle 14"/>
              <p:cNvSpPr>
                <a:spLocks noChangeArrowheads="1"/>
              </p:cNvSpPr>
              <p:nvPr/>
            </p:nvSpPr>
            <p:spPr bwMode="auto">
              <a:xfrm>
                <a:off x="3718" y="331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5" name="Line 15"/>
              <p:cNvSpPr/>
              <p:nvPr/>
            </p:nvSpPr>
            <p:spPr>
              <a:xfrm>
                <a:off x="4111" y="331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6" name="Line 16"/>
              <p:cNvSpPr/>
              <p:nvPr/>
            </p:nvSpPr>
            <p:spPr>
              <a:xfrm>
                <a:off x="3382" y="3504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53" name="Rectangle 17"/>
              <p:cNvSpPr>
                <a:spLocks noChangeArrowheads="1"/>
              </p:cNvSpPr>
              <p:nvPr/>
            </p:nvSpPr>
            <p:spPr bwMode="auto">
              <a:xfrm>
                <a:off x="4615" y="331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8" name="Line 18"/>
              <p:cNvSpPr/>
              <p:nvPr/>
            </p:nvSpPr>
            <p:spPr>
              <a:xfrm>
                <a:off x="4952" y="3312"/>
                <a:ext cx="1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9" name="Line 19"/>
              <p:cNvSpPr/>
              <p:nvPr/>
            </p:nvSpPr>
            <p:spPr>
              <a:xfrm>
                <a:off x="4223" y="3504"/>
                <a:ext cx="367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30740" name="Text Box 20"/>
              <p:cNvSpPr txBox="1"/>
              <p:nvPr/>
            </p:nvSpPr>
            <p:spPr>
              <a:xfrm>
                <a:off x="1195" y="3313"/>
                <a:ext cx="293" cy="3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endParaRPr lang="en-US" altLang="zh-CN" sz="32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1" name="Text Box 21"/>
              <p:cNvSpPr txBox="1"/>
              <p:nvPr/>
            </p:nvSpPr>
            <p:spPr>
              <a:xfrm>
                <a:off x="2045" y="3264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2" name="Text Box 22"/>
              <p:cNvSpPr txBox="1"/>
              <p:nvPr/>
            </p:nvSpPr>
            <p:spPr>
              <a:xfrm>
                <a:off x="2886" y="3264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3" name="Text Box 23"/>
              <p:cNvSpPr txBox="1"/>
              <p:nvPr/>
            </p:nvSpPr>
            <p:spPr>
              <a:xfrm>
                <a:off x="3727" y="3264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4" name="Text Box 24"/>
              <p:cNvSpPr txBox="1"/>
              <p:nvPr/>
            </p:nvSpPr>
            <p:spPr>
              <a:xfrm>
                <a:off x="4615" y="3264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5" name="Text Box 25"/>
              <p:cNvSpPr txBox="1"/>
              <p:nvPr/>
            </p:nvSpPr>
            <p:spPr>
              <a:xfrm>
                <a:off x="4961" y="3318"/>
                <a:ext cx="27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hlink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 dirty="0">
                  <a:solidFill>
                    <a:schemeClr val="hlink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6" name="Text Box 26"/>
              <p:cNvSpPr txBox="1"/>
              <p:nvPr/>
            </p:nvSpPr>
            <p:spPr>
              <a:xfrm>
                <a:off x="528" y="3342"/>
                <a:ext cx="26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CC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47" name="Group 27"/>
            <p:cNvGrpSpPr/>
            <p:nvPr/>
          </p:nvGrpSpPr>
          <p:grpSpPr>
            <a:xfrm>
              <a:off x="3703" y="8463"/>
              <a:ext cx="3205" cy="840"/>
              <a:chOff x="475" y="3203"/>
              <a:chExt cx="1282" cy="336"/>
            </a:xfrm>
          </p:grpSpPr>
          <p:grpSp>
            <p:nvGrpSpPr>
              <p:cNvPr id="30748" name="Group 28"/>
              <p:cNvGrpSpPr/>
              <p:nvPr/>
            </p:nvGrpSpPr>
            <p:grpSpPr>
              <a:xfrm>
                <a:off x="748" y="3203"/>
                <a:ext cx="1009" cy="336"/>
                <a:chOff x="4262" y="3206"/>
                <a:chExt cx="1009" cy="336"/>
              </a:xfrm>
            </p:grpSpPr>
            <p:sp>
              <p:nvSpPr>
                <p:cNvPr id="705565" name="Rectangle 29"/>
                <p:cNvSpPr>
                  <a:spLocks noChangeArrowheads="1"/>
                </p:cNvSpPr>
                <p:nvPr/>
              </p:nvSpPr>
              <p:spPr bwMode="auto">
                <a:xfrm>
                  <a:off x="4609" y="3206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0" name="Line 30"/>
                <p:cNvSpPr/>
                <p:nvPr/>
              </p:nvSpPr>
              <p:spPr>
                <a:xfrm>
                  <a:off x="4991" y="3206"/>
                  <a:ext cx="1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1" name="Line 31"/>
                <p:cNvSpPr/>
                <p:nvPr/>
              </p:nvSpPr>
              <p:spPr>
                <a:xfrm>
                  <a:off x="4262" y="3398"/>
                  <a:ext cx="367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30752" name="Text Box 32"/>
                <p:cNvSpPr txBox="1"/>
                <p:nvPr/>
              </p:nvSpPr>
              <p:spPr>
                <a:xfrm>
                  <a:off x="5000" y="3212"/>
                  <a:ext cx="271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sz="2400" b="1" dirty="0">
                      <a:solidFill>
                        <a:schemeClr val="hlink"/>
                      </a:solidFill>
                      <a:latin typeface="Times New Roman" panose="02020603050405020304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</a:t>
                  </a:r>
                  <a:endParaRPr lang="en-US" altLang="zh-CN" sz="2400" dirty="0">
                    <a:solidFill>
                      <a:schemeClr val="hlink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53" name="Text Box 33"/>
              <p:cNvSpPr txBox="1"/>
              <p:nvPr/>
            </p:nvSpPr>
            <p:spPr>
              <a:xfrm>
                <a:off x="475" y="3203"/>
                <a:ext cx="26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CC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54" name="Group 34"/>
            <p:cNvGrpSpPr/>
            <p:nvPr/>
          </p:nvGrpSpPr>
          <p:grpSpPr>
            <a:xfrm>
              <a:off x="3590" y="5968"/>
              <a:ext cx="9605" cy="960"/>
              <a:chOff x="1383" y="2387"/>
              <a:chExt cx="3842" cy="384"/>
            </a:xfrm>
          </p:grpSpPr>
          <p:sp>
            <p:nvSpPr>
              <p:cNvPr id="705571" name="Rectangle 35"/>
              <p:cNvSpPr>
                <a:spLocks noChangeArrowheads="1"/>
              </p:cNvSpPr>
              <p:nvPr/>
            </p:nvSpPr>
            <p:spPr bwMode="auto">
              <a:xfrm>
                <a:off x="2029" y="2435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6" name="Line 36"/>
              <p:cNvSpPr/>
              <p:nvPr/>
            </p:nvSpPr>
            <p:spPr>
              <a:xfrm>
                <a:off x="2422" y="2435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57" name="Line 37"/>
              <p:cNvSpPr/>
              <p:nvPr/>
            </p:nvSpPr>
            <p:spPr>
              <a:xfrm>
                <a:off x="1693" y="2627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74" name="Rectangle 38"/>
              <p:cNvSpPr>
                <a:spLocks noChangeArrowheads="1"/>
              </p:cNvSpPr>
              <p:nvPr/>
            </p:nvSpPr>
            <p:spPr bwMode="auto">
              <a:xfrm>
                <a:off x="2870" y="2435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9" name="Line 39"/>
              <p:cNvSpPr/>
              <p:nvPr/>
            </p:nvSpPr>
            <p:spPr>
              <a:xfrm>
                <a:off x="3263" y="2435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60" name="Line 40"/>
              <p:cNvSpPr/>
              <p:nvPr/>
            </p:nvSpPr>
            <p:spPr>
              <a:xfrm>
                <a:off x="2534" y="2627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77" name="Rectangle 41"/>
              <p:cNvSpPr>
                <a:spLocks noChangeArrowheads="1"/>
              </p:cNvSpPr>
              <p:nvPr/>
            </p:nvSpPr>
            <p:spPr bwMode="auto">
              <a:xfrm>
                <a:off x="3711" y="2435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62" name="Line 42"/>
              <p:cNvSpPr/>
              <p:nvPr/>
            </p:nvSpPr>
            <p:spPr>
              <a:xfrm>
                <a:off x="4104" y="2435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63" name="Line 43"/>
              <p:cNvSpPr/>
              <p:nvPr/>
            </p:nvSpPr>
            <p:spPr>
              <a:xfrm>
                <a:off x="3375" y="2627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705580" name="Rectangle 44"/>
              <p:cNvSpPr>
                <a:spLocks noChangeArrowheads="1"/>
              </p:cNvSpPr>
              <p:nvPr/>
            </p:nvSpPr>
            <p:spPr bwMode="auto">
              <a:xfrm>
                <a:off x="4608" y="2435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65" name="Line 45"/>
              <p:cNvSpPr/>
              <p:nvPr/>
            </p:nvSpPr>
            <p:spPr>
              <a:xfrm>
                <a:off x="4945" y="2435"/>
                <a:ext cx="1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66" name="Line 46"/>
              <p:cNvSpPr/>
              <p:nvPr/>
            </p:nvSpPr>
            <p:spPr>
              <a:xfrm>
                <a:off x="4216" y="2627"/>
                <a:ext cx="367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30767" name="Text Box 47"/>
              <p:cNvSpPr txBox="1"/>
              <p:nvPr/>
            </p:nvSpPr>
            <p:spPr>
              <a:xfrm>
                <a:off x="2038" y="2387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8" name="Text Box 48"/>
              <p:cNvSpPr txBox="1"/>
              <p:nvPr/>
            </p:nvSpPr>
            <p:spPr>
              <a:xfrm>
                <a:off x="2879" y="2387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9" name="Text Box 49"/>
              <p:cNvSpPr txBox="1"/>
              <p:nvPr/>
            </p:nvSpPr>
            <p:spPr>
              <a:xfrm>
                <a:off x="3720" y="2387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0" name="Text Box 50"/>
              <p:cNvSpPr txBox="1"/>
              <p:nvPr/>
            </p:nvSpPr>
            <p:spPr>
              <a:xfrm>
                <a:off x="4608" y="2387"/>
                <a:ext cx="32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1" name="Text Box 51"/>
              <p:cNvSpPr txBox="1"/>
              <p:nvPr/>
            </p:nvSpPr>
            <p:spPr>
              <a:xfrm>
                <a:off x="4954" y="2441"/>
                <a:ext cx="27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hlink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</a:t>
                </a:r>
                <a:endParaRPr lang="en-US" altLang="zh-CN" sz="2400" dirty="0">
                  <a:solidFill>
                    <a:schemeClr val="hlink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2" name="Text Box 52"/>
              <p:cNvSpPr txBox="1"/>
              <p:nvPr/>
            </p:nvSpPr>
            <p:spPr>
              <a:xfrm>
                <a:off x="1383" y="2432"/>
                <a:ext cx="26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CC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单链表的定义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typedef struct LNode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ElemType 	data;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数据域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struct LNode	*next;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后继指针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LNode, *LinkList;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定义一个链表结点，也定义一个链表头指针变量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单链表的类定义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484630"/>
            <a:ext cx="6857365" cy="3935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35" y="1412875"/>
            <a:ext cx="4267835" cy="254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35" y="4076700"/>
            <a:ext cx="3077845" cy="1827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单链表的其他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处理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单链表为空链表：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L-&gt;next =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=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NULL;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head-&gt;next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=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=NULL;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注意判断要用==而不是=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如何判断链表是否到末尾？？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因为链表的元素的存储位置不一定连续，它是依靠指针来表示元素之间的逻辑顺序关系，因此链表元素不像顺序表元素可以根据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下标直接定位。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链表不是随机存取结构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单链表的查找是其他操作的基础，插入和删除操作都要先用查找，找到相应位置再操作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按序号查找，取单链表中的第i个元素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从链表的头结点出发，沿链域next逐个结点往下搜索，直到搜索到第i个结点为止。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按值查找，在链表中查找是否有等于给定值key的结点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单链表按位置查找的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ElemType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Get_Elem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*L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 </a:t>
            </a:r>
            <a:r>
              <a:rPr lang="en-US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j ;   </a:t>
            </a:r>
            <a:r>
              <a:rPr lang="en-US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*p;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p=L-&gt;next;  j=1;      /* 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使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指向第一个结点  *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 (p!=NULL &amp;&amp; j&lt;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795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   p=p–&gt;next;  j++;  }        /* 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移动指针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 , j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计数  *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  (j!=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 return(error) 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else      return(p-&gt;data);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56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56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链表位置也是从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开始计算，头结点对应位置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，首结点对应位置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lnSpc>
                <a:spcPct val="100000"/>
              </a:lnSpc>
              <a:buClrTx/>
              <a:buSzTx/>
              <a:buNone/>
            </a:pPr>
            <a:endParaRPr kumimoji="0" lang="en-US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值查找的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36195" marR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Locate_Node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*L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key)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{   </a:t>
            </a:r>
            <a:r>
              <a:rPr lang="en-US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*p=L–&gt;next;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2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while  ( p!=NULL&amp;&amp; p–&gt;data!=key)    p=p–&gt;next;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2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if  (p–&gt;data==key)   </a:t>
            </a:r>
            <a:endParaRPr lang="en-US" sz="2400" b="1" noProof="0" dirty="0" smtClean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36195" marR="0" lvl="2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return p;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2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else 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{	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printf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(“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所要查找的结点不存在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!!\n”);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4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retutn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(NULL); 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marR="0" lvl="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}</a:t>
            </a:r>
            <a:endParaRPr lang="en-US" sz="2400" b="1" noProof="0" dirty="0" smtClean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36195" marR="0" lvl="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}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6195" indent="0" algn="l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单链表搜索的实现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框架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8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ElemType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Traverse(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*L)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  </a:t>
            </a:r>
            <a:r>
              <a:rPr lang="en-US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LNode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*p;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p=L-&gt;next;      /* 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使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指向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首结点  *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 (p!=NULL)  {  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795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//………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搜索整个链表过程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中，要执行的代码写这里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79500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p=p–&gt;next;   }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 ……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…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搜索完毕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后续操作代码写这里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return  0;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56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单链表查找的因为要从头开始逐个查找，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因此时间复杂度为O(n)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线性表概念：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线性表是n个数据元素的有限序列</a:t>
            </a:r>
            <a:endParaRPr lang="zh-CN" altLang="en-US" sz="2800" dirty="0">
              <a:latin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i+1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n-1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其中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是表中元素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表示元素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的位置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,n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是表长</a:t>
            </a: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sz="2800" dirty="0">
              <a:latin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线性数据结构的特点</a:t>
            </a:r>
            <a:endParaRPr lang="zh-CN" altLang="en-US" sz="2800" dirty="0">
              <a:latin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同一性，同一个线性表的数据属同一类数据对象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顺序性，数据之间存在序偶关系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线性表的类型定义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单链表的插入：给出要插入的链表、插入位置、插入的新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元素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插入是在链表的第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i-1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元素与第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元素之间插入一个新元素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链表的插入不需要移动元素，只需要修改指针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s-&gt;next = p-&gt;next; 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p-&gt;next = s;</a:t>
            </a:r>
            <a:endParaRPr lang="en-US" altLang="zh-CN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09620" y="3471545"/>
            <a:ext cx="8270875" cy="2435860"/>
            <a:chOff x="2683" y="3926"/>
            <a:chExt cx="13025" cy="3836"/>
          </a:xfrm>
        </p:grpSpPr>
        <p:grpSp>
          <p:nvGrpSpPr>
            <p:cNvPr id="46084" name="Group 4"/>
            <p:cNvGrpSpPr/>
            <p:nvPr/>
          </p:nvGrpSpPr>
          <p:grpSpPr>
            <a:xfrm>
              <a:off x="2683" y="3926"/>
              <a:ext cx="6840" cy="3725"/>
              <a:chOff x="144" y="2736"/>
              <a:chExt cx="2736" cy="1490"/>
            </a:xfrm>
          </p:grpSpPr>
          <p:sp>
            <p:nvSpPr>
              <p:cNvPr id="709637" name="Rectangle 5"/>
              <p:cNvSpPr>
                <a:spLocks noChangeArrowheads="1"/>
              </p:cNvSpPr>
              <p:nvPr/>
            </p:nvSpPr>
            <p:spPr bwMode="auto">
              <a:xfrm>
                <a:off x="788" y="3456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86" name="Line 6"/>
              <p:cNvSpPr/>
              <p:nvPr/>
            </p:nvSpPr>
            <p:spPr>
              <a:xfrm>
                <a:off x="1181" y="345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87" name="Line 7"/>
              <p:cNvSpPr/>
              <p:nvPr/>
            </p:nvSpPr>
            <p:spPr>
              <a:xfrm>
                <a:off x="452" y="364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6088" name="Line 8"/>
              <p:cNvSpPr/>
              <p:nvPr/>
            </p:nvSpPr>
            <p:spPr>
              <a:xfrm>
                <a:off x="1293" y="364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6089" name="Text Box 9"/>
              <p:cNvSpPr txBox="1"/>
              <p:nvPr/>
            </p:nvSpPr>
            <p:spPr>
              <a:xfrm>
                <a:off x="797" y="3408"/>
                <a:ext cx="428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i="1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3200" b="1" baseline="-25000" dirty="0">
                    <a:solidFill>
                      <a:srgbClr val="FF505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i-1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6090" name="Group 10"/>
              <p:cNvGrpSpPr/>
              <p:nvPr/>
            </p:nvGrpSpPr>
            <p:grpSpPr>
              <a:xfrm>
                <a:off x="1629" y="3408"/>
                <a:ext cx="617" cy="384"/>
                <a:chOff x="2877" y="3696"/>
                <a:chExt cx="617" cy="384"/>
              </a:xfrm>
            </p:grpSpPr>
            <p:sp>
              <p:nvSpPr>
                <p:cNvPr id="709643" name="Rectangle 11"/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092" name="Line 12"/>
                <p:cNvSpPr/>
                <p:nvPr/>
              </p:nvSpPr>
              <p:spPr>
                <a:xfrm>
                  <a:off x="3270" y="3744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6093" name="Text Box 13"/>
                <p:cNvSpPr txBox="1"/>
                <p:nvPr/>
              </p:nvSpPr>
              <p:spPr>
                <a:xfrm>
                  <a:off x="2886" y="3696"/>
                  <a:ext cx="290" cy="3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3200" b="1" i="1" dirty="0">
                      <a:solidFill>
                        <a:srgbClr val="FF505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3200" b="1" baseline="-25000" dirty="0">
                      <a:solidFill>
                        <a:srgbClr val="FF505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094" name="Text Box 14"/>
              <p:cNvSpPr txBox="1"/>
              <p:nvPr/>
            </p:nvSpPr>
            <p:spPr>
              <a:xfrm>
                <a:off x="624" y="2736"/>
                <a:ext cx="20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CC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endParaRPr lang="en-US" altLang="zh-CN" sz="28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5" name="Text Box 15"/>
              <p:cNvSpPr txBox="1"/>
              <p:nvPr/>
            </p:nvSpPr>
            <p:spPr>
              <a:xfrm>
                <a:off x="144" y="3456"/>
                <a:ext cx="4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…</a:t>
                </a:r>
                <a:endParaRPr lang="en-US" altLang="zh-CN" sz="2400" b="1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6" name="Text Box 16"/>
              <p:cNvSpPr txBox="1"/>
              <p:nvPr/>
            </p:nvSpPr>
            <p:spPr>
              <a:xfrm>
                <a:off x="2448" y="3456"/>
                <a:ext cx="4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…</a:t>
                </a:r>
                <a:endParaRPr lang="en-US" altLang="zh-CN" sz="2400" b="1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6097" name="Group 17"/>
              <p:cNvGrpSpPr/>
              <p:nvPr/>
            </p:nvGrpSpPr>
            <p:grpSpPr>
              <a:xfrm>
                <a:off x="1200" y="2736"/>
                <a:ext cx="617" cy="384"/>
                <a:chOff x="2448" y="3024"/>
                <a:chExt cx="617" cy="384"/>
              </a:xfrm>
            </p:grpSpPr>
            <p:sp>
              <p:nvSpPr>
                <p:cNvPr id="7096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099" name="Line 19"/>
                <p:cNvSpPr/>
                <p:nvPr/>
              </p:nvSpPr>
              <p:spPr>
                <a:xfrm>
                  <a:off x="2841" y="307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6100" name="Text Box 20"/>
                <p:cNvSpPr txBox="1"/>
                <p:nvPr/>
              </p:nvSpPr>
              <p:spPr>
                <a:xfrm>
                  <a:off x="2457" y="3024"/>
                  <a:ext cx="375" cy="3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3200" b="1" i="1" dirty="0">
                      <a:solidFill>
                        <a:srgbClr val="FF505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e</a:t>
                  </a:r>
                  <a:endPara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101" name="Line 21"/>
              <p:cNvSpPr/>
              <p:nvPr/>
            </p:nvSpPr>
            <p:spPr>
              <a:xfrm>
                <a:off x="2134" y="364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6102" name="Line 22"/>
              <p:cNvSpPr/>
              <p:nvPr/>
            </p:nvSpPr>
            <p:spPr>
              <a:xfrm>
                <a:off x="864" y="292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6103" name="Text Box 23"/>
              <p:cNvSpPr txBox="1"/>
              <p:nvPr/>
            </p:nvSpPr>
            <p:spPr>
              <a:xfrm>
                <a:off x="1200" y="3936"/>
                <a:ext cx="76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ahoma" panose="020B0604030504040204" charset="0"/>
                    <a:ea typeface="宋体" panose="02010600030101010101" pitchFamily="2" charset="-122"/>
                  </a:rPr>
                  <a:t>插入前</a:t>
                </a:r>
                <a:endParaRPr lang="zh-CN" altLang="en-US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4" name="Line 24"/>
              <p:cNvSpPr/>
              <p:nvPr/>
            </p:nvSpPr>
            <p:spPr>
              <a:xfrm>
                <a:off x="960" y="3216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6105" name="Text Box 25"/>
              <p:cNvSpPr txBox="1"/>
              <p:nvPr/>
            </p:nvSpPr>
            <p:spPr>
              <a:xfrm>
                <a:off x="720" y="3072"/>
                <a:ext cx="4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p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6106" name="Group 26"/>
            <p:cNvGrpSpPr/>
            <p:nvPr/>
          </p:nvGrpSpPr>
          <p:grpSpPr>
            <a:xfrm>
              <a:off x="9828" y="4038"/>
              <a:ext cx="5880" cy="3725"/>
              <a:chOff x="3216" y="2736"/>
              <a:chExt cx="2352" cy="1490"/>
            </a:xfrm>
          </p:grpSpPr>
          <p:sp>
            <p:nvSpPr>
              <p:cNvPr id="46107" name="Text Box 27"/>
              <p:cNvSpPr txBox="1"/>
              <p:nvPr/>
            </p:nvSpPr>
            <p:spPr>
              <a:xfrm>
                <a:off x="5136" y="3552"/>
                <a:ext cx="4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rPr>
                  <a:t>…</a:t>
                </a:r>
                <a:endParaRPr lang="en-US" altLang="zh-CN" sz="2400" b="1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6108" name="Group 28"/>
              <p:cNvGrpSpPr/>
              <p:nvPr/>
            </p:nvGrpSpPr>
            <p:grpSpPr>
              <a:xfrm>
                <a:off x="3216" y="2736"/>
                <a:ext cx="2326" cy="1056"/>
                <a:chOff x="2832" y="2832"/>
                <a:chExt cx="2326" cy="1056"/>
              </a:xfrm>
            </p:grpSpPr>
            <p:sp>
              <p:nvSpPr>
                <p:cNvPr id="709661" name="Rectangle 29"/>
                <p:cNvSpPr>
                  <a:spLocks noChangeArrowheads="1"/>
                </p:cNvSpPr>
                <p:nvPr/>
              </p:nvSpPr>
              <p:spPr bwMode="auto">
                <a:xfrm>
                  <a:off x="3476" y="355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110" name="Line 30"/>
                <p:cNvSpPr/>
                <p:nvPr/>
              </p:nvSpPr>
              <p:spPr>
                <a:xfrm>
                  <a:off x="3869" y="355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6111" name="Line 31"/>
                <p:cNvSpPr/>
                <p:nvPr/>
              </p:nvSpPr>
              <p:spPr>
                <a:xfrm>
                  <a:off x="3140" y="3744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46112" name="Text Box 32"/>
                <p:cNvSpPr txBox="1"/>
                <p:nvPr/>
              </p:nvSpPr>
              <p:spPr>
                <a:xfrm>
                  <a:off x="3485" y="3504"/>
                  <a:ext cx="428" cy="3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3200" b="1" i="1" dirty="0">
                      <a:solidFill>
                        <a:srgbClr val="FF505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3200" b="1" baseline="-25000" dirty="0">
                      <a:solidFill>
                        <a:srgbClr val="FF505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i-1</a:t>
                  </a:r>
                  <a:endPara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6113" name="Group 33"/>
                <p:cNvGrpSpPr/>
                <p:nvPr/>
              </p:nvGrpSpPr>
              <p:grpSpPr>
                <a:xfrm>
                  <a:off x="4317" y="3504"/>
                  <a:ext cx="617" cy="384"/>
                  <a:chOff x="2877" y="3696"/>
                  <a:chExt cx="617" cy="384"/>
                </a:xfrm>
              </p:grpSpPr>
              <p:sp>
                <p:nvSpPr>
                  <p:cNvPr id="7096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3744"/>
                    <a:ext cx="617" cy="336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4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6115" name="Line 35"/>
                  <p:cNvSpPr/>
                  <p:nvPr/>
                </p:nvSpPr>
                <p:spPr>
                  <a:xfrm>
                    <a:off x="3270" y="3744"/>
                    <a:ext cx="0" cy="3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116" name="Text Box 36"/>
                  <p:cNvSpPr txBox="1"/>
                  <p:nvPr/>
                </p:nvSpPr>
                <p:spPr>
                  <a:xfrm>
                    <a:off x="2886" y="3696"/>
                    <a:ext cx="290" cy="3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3200" b="1" i="1" dirty="0">
                        <a:solidFill>
                          <a:srgbClr val="FF505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3200" b="1" baseline="-25000" dirty="0">
                        <a:solidFill>
                          <a:srgbClr val="FF505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i</a:t>
                    </a:r>
                    <a:endParaRPr lang="en-US" altLang="zh-CN" sz="24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6117" name="Text Box 37"/>
                <p:cNvSpPr txBox="1"/>
                <p:nvPr/>
              </p:nvSpPr>
              <p:spPr>
                <a:xfrm>
                  <a:off x="3312" y="2832"/>
                  <a:ext cx="202" cy="3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800" b="1" dirty="0">
                      <a:solidFill>
                        <a:srgbClr val="CC33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endParaRPr lang="en-US" altLang="zh-CN" sz="2800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118" name="Text Box 38"/>
                <p:cNvSpPr txBox="1"/>
                <p:nvPr/>
              </p:nvSpPr>
              <p:spPr>
                <a:xfrm>
                  <a:off x="2832" y="3552"/>
                  <a:ext cx="432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charset="0"/>
                      <a:ea typeface="宋体" panose="02010600030101010101" pitchFamily="2" charset="-122"/>
                    </a:rPr>
                    <a:t>…</a:t>
                  </a:r>
                  <a:endParaRPr lang="en-US" altLang="zh-CN" sz="2400" b="1" dirty="0">
                    <a:latin typeface="Tahoma" panose="020B06040305040402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6119" name="Group 39"/>
                <p:cNvGrpSpPr/>
                <p:nvPr/>
              </p:nvGrpSpPr>
              <p:grpSpPr>
                <a:xfrm>
                  <a:off x="3888" y="2832"/>
                  <a:ext cx="617" cy="384"/>
                  <a:chOff x="2448" y="3024"/>
                  <a:chExt cx="617" cy="384"/>
                </a:xfrm>
              </p:grpSpPr>
              <p:sp>
                <p:nvSpPr>
                  <p:cNvPr id="70967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72"/>
                    <a:ext cx="617" cy="336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4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6121" name="Line 41"/>
                  <p:cNvSpPr/>
                  <p:nvPr/>
                </p:nvSpPr>
                <p:spPr>
                  <a:xfrm>
                    <a:off x="2841" y="3072"/>
                    <a:ext cx="0" cy="3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122" name="Text Box 42"/>
                  <p:cNvSpPr txBox="1"/>
                  <p:nvPr/>
                </p:nvSpPr>
                <p:spPr>
                  <a:xfrm>
                    <a:off x="2457" y="3024"/>
                    <a:ext cx="375" cy="3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/>
                    <a:r>
                      <a:rPr lang="en-US" altLang="zh-CN" sz="3200" b="1" i="1" dirty="0">
                        <a:solidFill>
                          <a:srgbClr val="FF505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e</a:t>
                    </a:r>
                    <a:endParaRPr lang="en-US" altLang="zh-CN" sz="24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6123" name="Line 43"/>
                <p:cNvSpPr/>
                <p:nvPr/>
              </p:nvSpPr>
              <p:spPr>
                <a:xfrm>
                  <a:off x="4822" y="3744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46124" name="Line 44"/>
                <p:cNvSpPr/>
                <p:nvPr/>
              </p:nvSpPr>
              <p:spPr>
                <a:xfrm>
                  <a:off x="3552" y="3024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grpSp>
              <p:nvGrpSpPr>
                <p:cNvPr id="46125" name="Group 45"/>
                <p:cNvGrpSpPr/>
                <p:nvPr/>
              </p:nvGrpSpPr>
              <p:grpSpPr>
                <a:xfrm>
                  <a:off x="3744" y="3168"/>
                  <a:ext cx="240" cy="576"/>
                  <a:chOff x="3744" y="3168"/>
                  <a:chExt cx="240" cy="576"/>
                </a:xfrm>
              </p:grpSpPr>
              <p:sp>
                <p:nvSpPr>
                  <p:cNvPr id="46126" name="Line 46"/>
                  <p:cNvSpPr/>
                  <p:nvPr/>
                </p:nvSpPr>
                <p:spPr>
                  <a:xfrm flipV="1">
                    <a:off x="3981" y="3408"/>
                    <a:ext cx="3" cy="336"/>
                  </a:xfrm>
                  <a:prstGeom prst="line">
                    <a:avLst/>
                  </a:prstGeom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46127" name="Line 47"/>
                  <p:cNvSpPr/>
                  <p:nvPr/>
                </p:nvSpPr>
                <p:spPr>
                  <a:xfrm flipH="1" flipV="1">
                    <a:off x="3744" y="3408"/>
                    <a:ext cx="240" cy="0"/>
                  </a:xfrm>
                  <a:prstGeom prst="line">
                    <a:avLst/>
                  </a:prstGeom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46128" name="Line 48"/>
                  <p:cNvSpPr/>
                  <p:nvPr/>
                </p:nvSpPr>
                <p:spPr>
                  <a:xfrm>
                    <a:off x="3744" y="3168"/>
                    <a:ext cx="0" cy="240"/>
                  </a:xfrm>
                  <a:prstGeom prst="line">
                    <a:avLst/>
                  </a:prstGeom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46129" name="Line 49"/>
                  <p:cNvSpPr/>
                  <p:nvPr/>
                </p:nvSpPr>
                <p:spPr>
                  <a:xfrm flipH="1" flipV="1">
                    <a:off x="3744" y="3168"/>
                    <a:ext cx="144" cy="0"/>
                  </a:xfrm>
                  <a:prstGeom prst="line">
                    <a:avLst/>
                  </a:prstGeom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triangle" w="sm" len="sm"/>
                    <a:tailEnd type="none" w="sm" len="sm"/>
                  </a:ln>
                </p:spPr>
              </p:sp>
            </p:grpSp>
            <p:grpSp>
              <p:nvGrpSpPr>
                <p:cNvPr id="46130" name="Group 50"/>
                <p:cNvGrpSpPr/>
                <p:nvPr/>
              </p:nvGrpSpPr>
              <p:grpSpPr>
                <a:xfrm>
                  <a:off x="4368" y="3072"/>
                  <a:ext cx="307" cy="480"/>
                  <a:chOff x="4368" y="3072"/>
                  <a:chExt cx="307" cy="480"/>
                </a:xfrm>
              </p:grpSpPr>
              <p:sp>
                <p:nvSpPr>
                  <p:cNvPr id="46131" name="Line 51"/>
                  <p:cNvSpPr/>
                  <p:nvPr/>
                </p:nvSpPr>
                <p:spPr>
                  <a:xfrm flipH="1" flipV="1">
                    <a:off x="4464" y="3312"/>
                    <a:ext cx="0" cy="240"/>
                  </a:xfrm>
                  <a:prstGeom prst="line">
                    <a:avLst/>
                  </a:prstGeom>
                  <a:ln w="38100" cap="flat" cmpd="sng">
                    <a:solidFill>
                      <a:srgbClr val="00FF00"/>
                    </a:solidFill>
                    <a:prstDash val="solid"/>
                    <a:round/>
                    <a:headEnd type="triangle" w="sm" len="lg"/>
                    <a:tailEnd type="none" w="sm" len="med"/>
                  </a:ln>
                </p:spPr>
              </p:sp>
              <p:sp>
                <p:nvSpPr>
                  <p:cNvPr id="46132" name="Line 52"/>
                  <p:cNvSpPr/>
                  <p:nvPr/>
                </p:nvSpPr>
                <p:spPr>
                  <a:xfrm flipV="1">
                    <a:off x="4464" y="3312"/>
                    <a:ext cx="192" cy="0"/>
                  </a:xfrm>
                  <a:prstGeom prst="line">
                    <a:avLst/>
                  </a:prstGeom>
                  <a:ln w="38100" cap="flat" cmpd="sng">
                    <a:solidFill>
                      <a:srgbClr val="00FF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46133" name="Line 53"/>
                  <p:cNvSpPr/>
                  <p:nvPr/>
                </p:nvSpPr>
                <p:spPr>
                  <a:xfrm flipH="1">
                    <a:off x="4656" y="3072"/>
                    <a:ext cx="0" cy="240"/>
                  </a:xfrm>
                  <a:prstGeom prst="line">
                    <a:avLst/>
                  </a:prstGeom>
                  <a:ln w="38100" cap="flat" cmpd="sng">
                    <a:solidFill>
                      <a:srgbClr val="00FF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46134" name="Line 54"/>
                  <p:cNvSpPr/>
                  <p:nvPr/>
                </p:nvSpPr>
                <p:spPr>
                  <a:xfrm flipV="1">
                    <a:off x="4368" y="3072"/>
                    <a:ext cx="307" cy="0"/>
                  </a:xfrm>
                  <a:prstGeom prst="line">
                    <a:avLst/>
                  </a:prstGeom>
                  <a:ln w="38100" cap="flat" cmpd="sng">
                    <a:solidFill>
                      <a:srgbClr val="00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</p:grpSp>
          <p:sp>
            <p:nvSpPr>
              <p:cNvPr id="46135" name="Text Box 55"/>
              <p:cNvSpPr txBox="1"/>
              <p:nvPr/>
            </p:nvSpPr>
            <p:spPr>
              <a:xfrm>
                <a:off x="4272" y="3936"/>
                <a:ext cx="81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ahoma" panose="020B0604030504040204" charset="0"/>
                    <a:ea typeface="宋体" panose="02010600030101010101" pitchFamily="2" charset="-122"/>
                  </a:rPr>
                  <a:t>插入后</a:t>
                </a:r>
                <a:endParaRPr lang="zh-CN" altLang="en-US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36" name="Line 56"/>
              <p:cNvSpPr/>
              <p:nvPr/>
            </p:nvSpPr>
            <p:spPr>
              <a:xfrm>
                <a:off x="4032" y="3216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6137" name="Text Box 57"/>
              <p:cNvSpPr txBox="1"/>
              <p:nvPr/>
            </p:nvSpPr>
            <p:spPr>
              <a:xfrm>
                <a:off x="3792" y="3072"/>
                <a:ext cx="4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p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单链表插入的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实现：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Status ListInsert_L(LinkList &amp;L, int i, ElemType e)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在带头结点的单链表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个位置之前插入元素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p = L; j = 0;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while (p &amp;&amp; j&lt;i-1) {p = p-&gt;next; j++;}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寻找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i-1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结点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 (!p || j&gt;i-1) return ERROR;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s = (LinkList) 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malloc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(sizeof(LNode));		// </a:t>
            </a: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生成新结点</a:t>
            </a:r>
            <a:endParaRPr lang="zh-CN" altLang="en-US" sz="2400" dirty="0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s-&gt;data = e; s-&gt;next = p-&gt;next; p-&gt;next = s;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插入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return OK;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ListInsert_L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单链表插入的时间复杂度主要取决于while循环中的语句频度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循环频度与在链表中的元素位置查找有关，因此线性链表插入的时间复杂度为O(n)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单链表的删除：给出要删除的链表、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删除位置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删除是把链表的第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i-1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元素与第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i+1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元素之间的第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元素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删除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链表的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删除不需要移动元素，只需要修改指针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p-&gt;next = p-&gt;next -&gt;next;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free(p);</a:t>
            </a:r>
            <a:endParaRPr lang="en-US" altLang="zh-CN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090035" y="3424555"/>
            <a:ext cx="7025640" cy="2807335"/>
            <a:chOff x="3671" y="3806"/>
            <a:chExt cx="11064" cy="4421"/>
          </a:xfrm>
        </p:grpSpPr>
        <p:grpSp>
          <p:nvGrpSpPr>
            <p:cNvPr id="7" name="组合 6"/>
            <p:cNvGrpSpPr/>
            <p:nvPr/>
          </p:nvGrpSpPr>
          <p:grpSpPr>
            <a:xfrm>
              <a:off x="3703" y="3806"/>
              <a:ext cx="11032" cy="1924"/>
              <a:chOff x="3688" y="3813"/>
              <a:chExt cx="11032" cy="1924"/>
            </a:xfrm>
          </p:grpSpPr>
          <p:grpSp>
            <p:nvGrpSpPr>
              <p:cNvPr id="49156" name="Group 4"/>
              <p:cNvGrpSpPr/>
              <p:nvPr/>
            </p:nvGrpSpPr>
            <p:grpSpPr>
              <a:xfrm>
                <a:off x="5858" y="3813"/>
                <a:ext cx="8862" cy="1925"/>
                <a:chOff x="1204" y="2448"/>
                <a:chExt cx="3545" cy="770"/>
              </a:xfrm>
            </p:grpSpPr>
            <p:sp>
              <p:nvSpPr>
                <p:cNvPr id="49157" name="Line 5"/>
                <p:cNvSpPr/>
                <p:nvPr/>
              </p:nvSpPr>
              <p:spPr>
                <a:xfrm>
                  <a:off x="1204" y="2661"/>
                  <a:ext cx="292" cy="0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712710" name="Rectangle 6"/>
                <p:cNvSpPr>
                  <a:spLocks noChangeArrowheads="1"/>
                </p:cNvSpPr>
                <p:nvPr/>
              </p:nvSpPr>
              <p:spPr bwMode="auto">
                <a:xfrm>
                  <a:off x="1496" y="2496"/>
                  <a:ext cx="631" cy="28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9900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159" name="Line 7"/>
                <p:cNvSpPr/>
                <p:nvPr/>
              </p:nvSpPr>
              <p:spPr>
                <a:xfrm>
                  <a:off x="1933" y="2496"/>
                  <a:ext cx="0" cy="288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160" name="Line 8"/>
                <p:cNvSpPr/>
                <p:nvPr/>
              </p:nvSpPr>
              <p:spPr>
                <a:xfrm>
                  <a:off x="2030" y="2661"/>
                  <a:ext cx="631" cy="0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712713" name="Rectangle 9"/>
                <p:cNvSpPr>
                  <a:spLocks noChangeArrowheads="1"/>
                </p:cNvSpPr>
                <p:nvPr/>
              </p:nvSpPr>
              <p:spPr bwMode="auto">
                <a:xfrm>
                  <a:off x="2661" y="2496"/>
                  <a:ext cx="631" cy="28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9900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162" name="Line 10"/>
                <p:cNvSpPr/>
                <p:nvPr/>
              </p:nvSpPr>
              <p:spPr>
                <a:xfrm>
                  <a:off x="3098" y="2496"/>
                  <a:ext cx="0" cy="288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163" name="Line 11"/>
                <p:cNvSpPr/>
                <p:nvPr/>
              </p:nvSpPr>
              <p:spPr>
                <a:xfrm>
                  <a:off x="3195" y="2661"/>
                  <a:ext cx="631" cy="0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712716" name="Rectangle 12"/>
                <p:cNvSpPr>
                  <a:spLocks noChangeArrowheads="1"/>
                </p:cNvSpPr>
                <p:nvPr/>
              </p:nvSpPr>
              <p:spPr bwMode="auto">
                <a:xfrm>
                  <a:off x="3826" y="2496"/>
                  <a:ext cx="631" cy="28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9900"/>
                  </a:solidFill>
                  <a:miter lim="800000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165" name="Line 13"/>
                <p:cNvSpPr/>
                <p:nvPr/>
              </p:nvSpPr>
              <p:spPr>
                <a:xfrm>
                  <a:off x="4263" y="2496"/>
                  <a:ext cx="0" cy="288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166" name="Line 14"/>
                <p:cNvSpPr/>
                <p:nvPr/>
              </p:nvSpPr>
              <p:spPr>
                <a:xfrm>
                  <a:off x="4360" y="2661"/>
                  <a:ext cx="389" cy="0"/>
                </a:xfrm>
                <a:prstGeom prst="line">
                  <a:avLst/>
                </a:prstGeom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49167" name="Text Box 15"/>
                <p:cNvSpPr txBox="1"/>
                <p:nvPr/>
              </p:nvSpPr>
              <p:spPr>
                <a:xfrm>
                  <a:off x="1680" y="2928"/>
                  <a:ext cx="222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400" b="1" dirty="0">
                      <a:solidFill>
                        <a:schemeClr val="tx2"/>
                      </a:solidFill>
                      <a:latin typeface="Times New Roman" panose="02020603050405020304" charset="0"/>
                      <a:ea typeface="楷体_GB2312" pitchFamily="49" charset="-122"/>
                    </a:rPr>
                    <a:t>p</a:t>
                  </a:r>
                  <a:endParaRPr lang="en-US" altLang="zh-CN" sz="2400" b="1" dirty="0">
                    <a:latin typeface="Times New Roman" panose="02020603050405020304" charset="0"/>
                    <a:ea typeface="楷体_GB2312" pitchFamily="49" charset="-122"/>
                  </a:endParaRPr>
                </a:p>
              </p:txBody>
            </p:sp>
            <p:sp>
              <p:nvSpPr>
                <p:cNvPr id="49168" name="Line 16"/>
                <p:cNvSpPr/>
                <p:nvPr/>
              </p:nvSpPr>
              <p:spPr>
                <a:xfrm flipV="1">
                  <a:off x="1680" y="2784"/>
                  <a:ext cx="0" cy="240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pSp>
              <p:nvGrpSpPr>
                <p:cNvPr id="49169" name="Group 17"/>
                <p:cNvGrpSpPr/>
                <p:nvPr/>
              </p:nvGrpSpPr>
              <p:grpSpPr>
                <a:xfrm>
                  <a:off x="1536" y="2448"/>
                  <a:ext cx="2684" cy="340"/>
                  <a:chOff x="1584" y="1776"/>
                  <a:chExt cx="2684" cy="340"/>
                </a:xfrm>
              </p:grpSpPr>
              <p:sp>
                <p:nvSpPr>
                  <p:cNvPr id="49170" name="Rectangle 18"/>
                  <p:cNvSpPr/>
                  <p:nvPr/>
                </p:nvSpPr>
                <p:spPr>
                  <a:xfrm>
                    <a:off x="1584" y="1776"/>
                    <a:ext cx="350" cy="2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1" dirty="0">
                        <a:solidFill>
                          <a:schemeClr val="tx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a</a:t>
                    </a:r>
                    <a:r>
                      <a:rPr lang="en-US" altLang="zh-CN" sz="2400" b="1" baseline="-25000" dirty="0">
                        <a:solidFill>
                          <a:schemeClr val="tx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i-1</a:t>
                    </a:r>
                    <a:endPara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9171" name="Rectangle 19"/>
                  <p:cNvSpPr/>
                  <p:nvPr/>
                </p:nvSpPr>
                <p:spPr>
                  <a:xfrm>
                    <a:off x="3888" y="1824"/>
                    <a:ext cx="380" cy="2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1" dirty="0">
                        <a:solidFill>
                          <a:schemeClr val="tx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a</a:t>
                    </a:r>
                    <a:r>
                      <a:rPr lang="en-US" altLang="zh-CN" sz="2400" b="1" baseline="-25000" dirty="0">
                        <a:solidFill>
                          <a:schemeClr val="tx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i+1</a:t>
                    </a:r>
                    <a:endPara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9172" name="Rectangle 20"/>
                  <p:cNvSpPr/>
                  <p:nvPr/>
                </p:nvSpPr>
                <p:spPr>
                  <a:xfrm>
                    <a:off x="2736" y="1824"/>
                    <a:ext cx="246" cy="2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1" dirty="0">
                        <a:solidFill>
                          <a:schemeClr val="tx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a</a:t>
                    </a:r>
                    <a:r>
                      <a:rPr lang="en-US" altLang="zh-CN" sz="2400" b="1" baseline="-25000" dirty="0">
                        <a:solidFill>
                          <a:schemeClr val="tx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i</a:t>
                    </a:r>
                    <a:endPara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49173" name="Text Box 21"/>
              <p:cNvSpPr txBox="1"/>
              <p:nvPr/>
            </p:nvSpPr>
            <p:spPr>
              <a:xfrm>
                <a:off x="3688" y="3933"/>
                <a:ext cx="24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ahoma" panose="020B0604030504040204" charset="0"/>
                    <a:ea typeface="宋体" panose="02010600030101010101" pitchFamily="2" charset="-122"/>
                  </a:rPr>
                  <a:t>删除前</a:t>
                </a:r>
                <a:endParaRPr lang="zh-CN" altLang="en-US" sz="2400" b="1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74" name="Group 22"/>
            <p:cNvGrpSpPr/>
            <p:nvPr/>
          </p:nvGrpSpPr>
          <p:grpSpPr>
            <a:xfrm>
              <a:off x="3671" y="6213"/>
              <a:ext cx="11032" cy="2015"/>
              <a:chOff x="336" y="3360"/>
              <a:chExt cx="4413" cy="806"/>
            </a:xfrm>
          </p:grpSpPr>
          <p:sp>
            <p:nvSpPr>
              <p:cNvPr id="49175" name="Line 23"/>
              <p:cNvSpPr/>
              <p:nvPr/>
            </p:nvSpPr>
            <p:spPr>
              <a:xfrm>
                <a:off x="1204" y="3649"/>
                <a:ext cx="292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712728" name="Rectangle 24"/>
              <p:cNvSpPr>
                <a:spLocks noChangeArrowheads="1"/>
              </p:cNvSpPr>
              <p:nvPr/>
            </p:nvSpPr>
            <p:spPr bwMode="auto">
              <a:xfrm>
                <a:off x="1496" y="3484"/>
                <a:ext cx="631" cy="28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9900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77" name="Line 25"/>
              <p:cNvSpPr/>
              <p:nvPr/>
            </p:nvSpPr>
            <p:spPr>
              <a:xfrm>
                <a:off x="1933" y="3484"/>
                <a:ext cx="0" cy="289"/>
              </a:xfrm>
              <a:prstGeom prst="line">
                <a:avLst/>
              </a:prstGeom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8" name="Line 26"/>
              <p:cNvSpPr/>
              <p:nvPr/>
            </p:nvSpPr>
            <p:spPr>
              <a:xfrm>
                <a:off x="2030" y="3649"/>
                <a:ext cx="63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ysDot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712731" name="Rectangle 27"/>
              <p:cNvSpPr>
                <a:spLocks noChangeArrowheads="1"/>
              </p:cNvSpPr>
              <p:nvPr/>
            </p:nvSpPr>
            <p:spPr bwMode="auto">
              <a:xfrm>
                <a:off x="2661" y="3484"/>
                <a:ext cx="631" cy="289"/>
              </a:xfrm>
              <a:prstGeom prst="rect">
                <a:avLst/>
              </a:prstGeom>
              <a:solidFill>
                <a:srgbClr val="000066"/>
              </a:solidFill>
              <a:ln w="9525">
                <a:solidFill>
                  <a:srgbClr val="000066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0" name="Line 28"/>
              <p:cNvSpPr/>
              <p:nvPr/>
            </p:nvSpPr>
            <p:spPr>
              <a:xfrm>
                <a:off x="3098" y="3484"/>
                <a:ext cx="0" cy="289"/>
              </a:xfrm>
              <a:prstGeom prst="line">
                <a:avLst/>
              </a:prstGeom>
              <a:ln w="190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1" name="Line 29"/>
              <p:cNvSpPr/>
              <p:nvPr/>
            </p:nvSpPr>
            <p:spPr>
              <a:xfrm>
                <a:off x="3195" y="3649"/>
                <a:ext cx="63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712734" name="Rectangle 30"/>
              <p:cNvSpPr>
                <a:spLocks noChangeArrowheads="1"/>
              </p:cNvSpPr>
              <p:nvPr/>
            </p:nvSpPr>
            <p:spPr bwMode="auto">
              <a:xfrm>
                <a:off x="3826" y="3484"/>
                <a:ext cx="631" cy="28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9900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3" name="Line 31"/>
              <p:cNvSpPr/>
              <p:nvPr/>
            </p:nvSpPr>
            <p:spPr>
              <a:xfrm>
                <a:off x="4263" y="3484"/>
                <a:ext cx="0" cy="289"/>
              </a:xfrm>
              <a:prstGeom prst="line">
                <a:avLst/>
              </a:prstGeom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4" name="Line 32"/>
              <p:cNvSpPr/>
              <p:nvPr/>
            </p:nvSpPr>
            <p:spPr>
              <a:xfrm>
                <a:off x="4360" y="3649"/>
                <a:ext cx="389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49185" name="Text Box 33"/>
              <p:cNvSpPr txBox="1"/>
              <p:nvPr/>
            </p:nvSpPr>
            <p:spPr>
              <a:xfrm>
                <a:off x="816" y="3487"/>
                <a:ext cx="19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endParaRPr lang="zh-CN" altLang="zh-CN" sz="24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49187" name="Text Box 35"/>
              <p:cNvSpPr txBox="1"/>
              <p:nvPr/>
            </p:nvSpPr>
            <p:spPr>
              <a:xfrm>
                <a:off x="1496" y="3480"/>
                <a:ext cx="35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603050405020304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charset="0"/>
                    <a:ea typeface="楷体_GB2312" pitchFamily="49" charset="-122"/>
                  </a:rPr>
                  <a:t>i-1</a:t>
                </a:r>
                <a:endParaRPr lang="en-US" altLang="zh-CN" sz="24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49188" name="Text Box 36"/>
              <p:cNvSpPr txBox="1"/>
              <p:nvPr/>
            </p:nvSpPr>
            <p:spPr>
              <a:xfrm>
                <a:off x="2758" y="3480"/>
                <a:ext cx="246" cy="290"/>
              </a:xfrm>
              <a:prstGeom prst="rect">
                <a:avLst/>
              </a:prstGeom>
              <a:solidFill>
                <a:srgbClr val="000066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chemeClr val="bg1"/>
                    </a:solidFill>
                    <a:latin typeface="Times New Roman" panose="02020603050405020304" charset="0"/>
                    <a:ea typeface="楷体_GB2312" pitchFamily="49" charset="-122"/>
                  </a:rPr>
                  <a:t>i</a:t>
                </a:r>
                <a:endParaRPr lang="en-US" altLang="zh-CN" sz="24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49189" name="Text Box 37"/>
              <p:cNvSpPr txBox="1"/>
              <p:nvPr/>
            </p:nvSpPr>
            <p:spPr>
              <a:xfrm>
                <a:off x="3835" y="3480"/>
                <a:ext cx="38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603050405020304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charset="0"/>
                    <a:ea typeface="楷体_GB2312" pitchFamily="49" charset="-122"/>
                  </a:rPr>
                  <a:t>i+1</a:t>
                </a:r>
                <a:endParaRPr lang="en-US" altLang="zh-CN" sz="24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49190" name="Line 38"/>
              <p:cNvSpPr/>
              <p:nvPr/>
            </p:nvSpPr>
            <p:spPr>
              <a:xfrm flipV="1">
                <a:off x="1690" y="3814"/>
                <a:ext cx="0" cy="247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49191" name="Line 39"/>
              <p:cNvSpPr/>
              <p:nvPr/>
            </p:nvSpPr>
            <p:spPr>
              <a:xfrm flipV="1">
                <a:off x="2855" y="3814"/>
                <a:ext cx="0" cy="247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49192" name="Text Box 40"/>
              <p:cNvSpPr txBox="1"/>
              <p:nvPr/>
            </p:nvSpPr>
            <p:spPr>
              <a:xfrm>
                <a:off x="1690" y="3876"/>
                <a:ext cx="22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603050405020304" charset="0"/>
                    <a:ea typeface="楷体_GB2312" pitchFamily="49" charset="-122"/>
                  </a:rPr>
                  <a:t>p</a:t>
                </a:r>
                <a:endParaRPr lang="en-US" altLang="zh-CN" sz="24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49193" name="Text Box 41"/>
              <p:cNvSpPr txBox="1"/>
              <p:nvPr/>
            </p:nvSpPr>
            <p:spPr>
              <a:xfrm>
                <a:off x="2885" y="3876"/>
                <a:ext cx="22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603050405020304" charset="0"/>
                    <a:ea typeface="楷体_GB2312" pitchFamily="49" charset="-122"/>
                  </a:rPr>
                  <a:t>q</a:t>
                </a:r>
                <a:endParaRPr lang="en-US" altLang="zh-CN" sz="2400" b="1" dirty="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49194" name="Line 42"/>
              <p:cNvSpPr/>
              <p:nvPr/>
            </p:nvSpPr>
            <p:spPr>
              <a:xfrm flipV="1">
                <a:off x="2030" y="3360"/>
                <a:ext cx="243" cy="206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95" name="Line 43"/>
              <p:cNvSpPr/>
              <p:nvPr/>
            </p:nvSpPr>
            <p:spPr>
              <a:xfrm>
                <a:off x="3632" y="3360"/>
                <a:ext cx="194" cy="12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49196" name="Line 44"/>
              <p:cNvSpPr/>
              <p:nvPr/>
            </p:nvSpPr>
            <p:spPr>
              <a:xfrm flipH="1">
                <a:off x="2273" y="3360"/>
                <a:ext cx="1359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97" name="Text Box 45"/>
              <p:cNvSpPr txBox="1"/>
              <p:nvPr/>
            </p:nvSpPr>
            <p:spPr>
              <a:xfrm>
                <a:off x="336" y="3504"/>
                <a:ext cx="72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ahoma" panose="020B0604030504040204" charset="0"/>
                    <a:ea typeface="宋体" panose="02010600030101010101" pitchFamily="2" charset="-122"/>
                  </a:rPr>
                  <a:t>删除后</a:t>
                </a:r>
                <a:endParaRPr lang="zh-CN" altLang="en-US" sz="2400" b="1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删除的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实现：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Status ListDelete_L(LinkList &amp;L, int i, ElemType &amp;e)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在带头结点的单链表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中，删除第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个位置的元素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 = L; j = 0;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while (p-&gt;next &amp;&amp; j&lt;i-1) {p = p-&gt;next; j++;}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寻找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结点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 (!p-&gt;next || j&gt;i-1) return ERROR;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q = p-&gt;next; p-&gt;next = q-&gt;next;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删除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结点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 = q-&gt;data; 	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取值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free(q);	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释放结点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return OK;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ListDelete_L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删除的时间复杂度主要取决于while循环中的语句频度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循环频度与在链表中的元素位置查找有关，因此线性链表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删除的时间复杂度为O(n)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单链表的简单合并插入：头尾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拼接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有序单链表的合并：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把两个递增有序的单链表La和Lb合并成Lc，保持递增有序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头结点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La\Lb\Lc\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，链表指针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pa\pb\pc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3252" name="Group 6"/>
          <p:cNvGrpSpPr/>
          <p:nvPr/>
        </p:nvGrpSpPr>
        <p:grpSpPr>
          <a:xfrm>
            <a:off x="1919605" y="3068955"/>
            <a:ext cx="7418388" cy="2657475"/>
            <a:chOff x="0" y="0"/>
            <a:chExt cx="4673" cy="1674"/>
          </a:xfrm>
        </p:grpSpPr>
        <p:grpSp>
          <p:nvGrpSpPr>
            <p:cNvPr id="53254" name="Group 8"/>
            <p:cNvGrpSpPr/>
            <p:nvPr/>
          </p:nvGrpSpPr>
          <p:grpSpPr>
            <a:xfrm>
              <a:off x="432" y="731"/>
              <a:ext cx="3642" cy="943"/>
              <a:chOff x="0" y="0"/>
              <a:chExt cx="3642" cy="943"/>
            </a:xfrm>
          </p:grpSpPr>
          <p:grpSp>
            <p:nvGrpSpPr>
              <p:cNvPr id="53255" name="Group 9"/>
              <p:cNvGrpSpPr/>
              <p:nvPr/>
            </p:nvGrpSpPr>
            <p:grpSpPr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53256" name="Rectangle 10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-2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57" name="Line 11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58" name="Line 12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59" name="Group 13"/>
              <p:cNvGrpSpPr/>
              <p:nvPr/>
            </p:nvGrpSpPr>
            <p:grpSpPr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53260" name="Rectangle 14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4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61" name="Line 15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62" name="Line 16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63" name="Group 17"/>
              <p:cNvGrpSpPr/>
              <p:nvPr/>
            </p:nvGrpSpPr>
            <p:grpSpPr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53264" name="Rectangle 18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9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65" name="Line 19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66" name="Line 20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67" name="Group 21"/>
              <p:cNvGrpSpPr/>
              <p:nvPr/>
            </p:nvGrpSpPr>
            <p:grpSpPr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53268" name="Rectangle 22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Arial Unicode MS" charset="-122"/>
                    </a:rPr>
                    <a:t>……</a:t>
                  </a:r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69" name="Line 23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70" name="Group 24"/>
              <p:cNvGrpSpPr/>
              <p:nvPr/>
            </p:nvGrpSpPr>
            <p:grpSpPr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53271" name="Rectangle 25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Lb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3272" name="Group 26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53273" name="Rectangle 27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algn="ctr"/>
                    <a:r>
                      <a:rPr lang="zh-CN" altLang="en-US" sz="2400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3274" name="Line 28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3275" name="Line 29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53276" name="Group 30"/>
              <p:cNvGrpSpPr/>
              <p:nvPr/>
            </p:nvGrpSpPr>
            <p:grpSpPr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53277" name="Rectangle 31"/>
                <p:cNvSpPr/>
                <p:nvPr/>
              </p:nvSpPr>
              <p:spPr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pb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78" name="Line 32"/>
                <p:cNvSpPr/>
                <p:nvPr/>
              </p:nvSpPr>
              <p:spPr>
                <a:xfrm flipV="1">
                  <a:off x="183" y="0"/>
                  <a:ext cx="0" cy="181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53279" name="Group 33"/>
            <p:cNvGrpSpPr/>
            <p:nvPr/>
          </p:nvGrpSpPr>
          <p:grpSpPr>
            <a:xfrm>
              <a:off x="0" y="0"/>
              <a:ext cx="4673" cy="906"/>
              <a:chOff x="0" y="0"/>
              <a:chExt cx="4673" cy="906"/>
            </a:xfrm>
          </p:grpSpPr>
          <p:grpSp>
            <p:nvGrpSpPr>
              <p:cNvPr id="53280" name="Group 34"/>
              <p:cNvGrpSpPr/>
              <p:nvPr/>
            </p:nvGrpSpPr>
            <p:grpSpPr>
              <a:xfrm>
                <a:off x="1183" y="415"/>
                <a:ext cx="720" cy="317"/>
                <a:chOff x="0" y="0"/>
                <a:chExt cx="720" cy="317"/>
              </a:xfrm>
            </p:grpSpPr>
            <p:sp>
              <p:nvSpPr>
                <p:cNvPr id="53281" name="Rectangle 35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-7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82" name="Line 36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83" name="Line 37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84" name="Group 38"/>
              <p:cNvGrpSpPr/>
              <p:nvPr/>
            </p:nvGrpSpPr>
            <p:grpSpPr>
              <a:xfrm>
                <a:off x="1913" y="405"/>
                <a:ext cx="720" cy="317"/>
                <a:chOff x="0" y="0"/>
                <a:chExt cx="720" cy="317"/>
              </a:xfrm>
            </p:grpSpPr>
            <p:sp>
              <p:nvSpPr>
                <p:cNvPr id="53285" name="Rectangle 39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86" name="Line 40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87" name="Line 41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88" name="Group 42"/>
              <p:cNvGrpSpPr/>
              <p:nvPr/>
            </p:nvGrpSpPr>
            <p:grpSpPr>
              <a:xfrm>
                <a:off x="2643" y="396"/>
                <a:ext cx="720" cy="317"/>
                <a:chOff x="0" y="0"/>
                <a:chExt cx="720" cy="317"/>
              </a:xfrm>
            </p:grpSpPr>
            <p:sp>
              <p:nvSpPr>
                <p:cNvPr id="53289" name="Rectangle 43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12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90" name="Line 44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91" name="Line 45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92" name="Group 46"/>
              <p:cNvGrpSpPr/>
              <p:nvPr/>
            </p:nvGrpSpPr>
            <p:grpSpPr>
              <a:xfrm>
                <a:off x="3390" y="327"/>
                <a:ext cx="693" cy="317"/>
                <a:chOff x="0" y="0"/>
                <a:chExt cx="693" cy="317"/>
              </a:xfrm>
            </p:grpSpPr>
            <p:sp>
              <p:nvSpPr>
                <p:cNvPr id="53293" name="Rectangle 47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Arial Unicode MS" charset="-122"/>
                    </a:rPr>
                    <a:t>……</a:t>
                  </a:r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94" name="Line 48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295" name="Group 49"/>
              <p:cNvGrpSpPr/>
              <p:nvPr/>
            </p:nvGrpSpPr>
            <p:grpSpPr>
              <a:xfrm>
                <a:off x="4073" y="404"/>
                <a:ext cx="600" cy="317"/>
                <a:chOff x="0" y="0"/>
                <a:chExt cx="600" cy="317"/>
              </a:xfrm>
            </p:grpSpPr>
            <p:sp>
              <p:nvSpPr>
                <p:cNvPr id="53296" name="Rectangle 50"/>
                <p:cNvSpPr/>
                <p:nvPr/>
              </p:nvSpPr>
              <p:spPr>
                <a:xfrm>
                  <a:off x="0" y="0"/>
                  <a:ext cx="600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23    ⋀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297" name="Line 51"/>
                <p:cNvSpPr/>
                <p:nvPr/>
              </p:nvSpPr>
              <p:spPr>
                <a:xfrm>
                  <a:off x="384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298" name="Group 52"/>
              <p:cNvGrpSpPr/>
              <p:nvPr/>
            </p:nvGrpSpPr>
            <p:grpSpPr>
              <a:xfrm>
                <a:off x="441" y="156"/>
                <a:ext cx="720" cy="577"/>
                <a:chOff x="0" y="0"/>
                <a:chExt cx="720" cy="577"/>
              </a:xfrm>
            </p:grpSpPr>
            <p:sp>
              <p:nvSpPr>
                <p:cNvPr id="53299" name="Rectangle 53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La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3300" name="Group 54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53301" name="Rectangle 55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algn="ctr"/>
                    <a:r>
                      <a:rPr lang="zh-CN" altLang="en-US" sz="2400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3302" name="Line 56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3303" name="Line 57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53304" name="Group 58"/>
              <p:cNvGrpSpPr/>
              <p:nvPr/>
            </p:nvGrpSpPr>
            <p:grpSpPr>
              <a:xfrm>
                <a:off x="0" y="300"/>
                <a:ext cx="441" cy="240"/>
                <a:chOff x="0" y="0"/>
                <a:chExt cx="441" cy="240"/>
              </a:xfrm>
            </p:grpSpPr>
            <p:sp>
              <p:nvSpPr>
                <p:cNvPr id="53305" name="Rectangle 59"/>
                <p:cNvSpPr/>
                <p:nvPr/>
              </p:nvSpPr>
              <p:spPr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Lc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6" name="Line 60"/>
                <p:cNvSpPr/>
                <p:nvPr/>
              </p:nvSpPr>
              <p:spPr>
                <a:xfrm>
                  <a:off x="78" y="237"/>
                  <a:ext cx="36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307" name="Group 61"/>
              <p:cNvGrpSpPr/>
              <p:nvPr/>
            </p:nvGrpSpPr>
            <p:grpSpPr>
              <a:xfrm>
                <a:off x="1242" y="0"/>
                <a:ext cx="336" cy="405"/>
                <a:chOff x="0" y="0"/>
                <a:chExt cx="336" cy="405"/>
              </a:xfrm>
            </p:grpSpPr>
            <p:sp>
              <p:nvSpPr>
                <p:cNvPr id="53308" name="Rectangle 62"/>
                <p:cNvSpPr/>
                <p:nvPr/>
              </p:nvSpPr>
              <p:spPr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pa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9" name="Line 63"/>
                <p:cNvSpPr/>
                <p:nvPr/>
              </p:nvSpPr>
              <p:spPr>
                <a:xfrm>
                  <a:off x="162" y="246"/>
                  <a:ext cx="0" cy="15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310" name="Group 64"/>
              <p:cNvGrpSpPr/>
              <p:nvPr/>
            </p:nvGrpSpPr>
            <p:grpSpPr>
              <a:xfrm>
                <a:off x="0" y="666"/>
                <a:ext cx="441" cy="240"/>
                <a:chOff x="0" y="0"/>
                <a:chExt cx="441" cy="240"/>
              </a:xfrm>
            </p:grpSpPr>
            <p:sp>
              <p:nvSpPr>
                <p:cNvPr id="53311" name="Rectangle 65"/>
                <p:cNvSpPr/>
                <p:nvPr/>
              </p:nvSpPr>
              <p:spPr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pc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12" name="Line 66"/>
                <p:cNvSpPr/>
                <p:nvPr/>
              </p:nvSpPr>
              <p:spPr>
                <a:xfrm>
                  <a:off x="78" y="0"/>
                  <a:ext cx="36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有序单链表的合并：合并过程只需要修改指针，不需要复制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头结点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La\Lb\Lc\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，链表指针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pa\pb\pc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4276" name="Group 3"/>
          <p:cNvGrpSpPr/>
          <p:nvPr/>
        </p:nvGrpSpPr>
        <p:grpSpPr>
          <a:xfrm>
            <a:off x="2095500" y="2214563"/>
            <a:ext cx="7505700" cy="3427412"/>
            <a:chOff x="0" y="0"/>
            <a:chExt cx="4728" cy="2159"/>
          </a:xfrm>
        </p:grpSpPr>
        <p:sp>
          <p:nvSpPr>
            <p:cNvPr id="54277" name="Rectangle 4"/>
            <p:cNvSpPr/>
            <p:nvPr/>
          </p:nvSpPr>
          <p:spPr>
            <a:xfrm>
              <a:off x="615" y="1887"/>
              <a:ext cx="3357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 anchorCtr="0"/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合并了值为</a:t>
              </a:r>
              <a:r>
                <a:rPr lang="en-US" altLang="zh-CN" sz="2000" b="1" dirty="0">
                  <a:latin typeface="Arial" panose="020B0604020202020204" pitchFamily="34" charset="0"/>
                  <a:ea typeface="楷体_GB2312" pitchFamily="49" charset="-122"/>
                </a:rPr>
                <a:t>-7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，</a:t>
              </a:r>
              <a:r>
                <a:rPr lang="en-US" altLang="zh-CN" sz="2000" b="1" dirty="0">
                  <a:latin typeface="Arial" panose="020B0604020202020204" pitchFamily="34" charset="0"/>
                  <a:ea typeface="楷体_GB2312" pitchFamily="49" charset="-122"/>
                </a:rPr>
                <a:t>-2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的结点后的状态</a:t>
              </a:r>
              <a:endParaRPr lang="zh-CN" altLang="en-US" sz="20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4278" name="Group 5"/>
            <p:cNvGrpSpPr/>
            <p:nvPr/>
          </p:nvGrpSpPr>
          <p:grpSpPr>
            <a:xfrm>
              <a:off x="450" y="759"/>
              <a:ext cx="4278" cy="990"/>
              <a:chOff x="0" y="0"/>
              <a:chExt cx="4278" cy="990"/>
            </a:xfrm>
          </p:grpSpPr>
          <p:grpSp>
            <p:nvGrpSpPr>
              <p:cNvPr id="54279" name="Group 6"/>
              <p:cNvGrpSpPr/>
              <p:nvPr/>
            </p:nvGrpSpPr>
            <p:grpSpPr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54280" name="Rectangle 7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-2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1" name="Line 8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282" name="Line 9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283" name="Group 10"/>
              <p:cNvGrpSpPr/>
              <p:nvPr/>
            </p:nvGrpSpPr>
            <p:grpSpPr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54284" name="Rectangle 11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4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5" name="Line 12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286" name="Line 13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287" name="Group 14"/>
              <p:cNvGrpSpPr/>
              <p:nvPr/>
            </p:nvGrpSpPr>
            <p:grpSpPr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54288" name="Rectangle 15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9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9" name="Line 16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290" name="Line 17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291" name="Group 18"/>
              <p:cNvGrpSpPr/>
              <p:nvPr/>
            </p:nvGrpSpPr>
            <p:grpSpPr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54292" name="Rectangle 19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Arial Unicode MS" charset="-122"/>
                    </a:rPr>
                    <a:t>……</a:t>
                  </a:r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3" name="Line 20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294" name="Group 21"/>
              <p:cNvGrpSpPr/>
              <p:nvPr/>
            </p:nvGrpSpPr>
            <p:grpSpPr>
              <a:xfrm>
                <a:off x="3632" y="248"/>
                <a:ext cx="646" cy="317"/>
                <a:chOff x="0" y="0"/>
                <a:chExt cx="646" cy="317"/>
              </a:xfrm>
            </p:grpSpPr>
            <p:sp>
              <p:nvSpPr>
                <p:cNvPr id="54295" name="Rectangle 22"/>
                <p:cNvSpPr/>
                <p:nvPr/>
              </p:nvSpPr>
              <p:spPr>
                <a:xfrm>
                  <a:off x="0" y="0"/>
                  <a:ext cx="646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zh-CN" altLang="en-US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15   ⋀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6" name="Line 23"/>
                <p:cNvSpPr/>
                <p:nvPr/>
              </p:nvSpPr>
              <p:spPr>
                <a:xfrm>
                  <a:off x="384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297" name="Group 24"/>
              <p:cNvGrpSpPr/>
              <p:nvPr/>
            </p:nvGrpSpPr>
            <p:grpSpPr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54298" name="Rectangle 25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Lb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4299" name="Group 26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54300" name="Rectangle 27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algn="ctr"/>
                    <a:r>
                      <a:rPr lang="zh-CN" altLang="en-US" sz="2400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01" name="Line 28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4302" name="Line 29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54303" name="Group 30"/>
              <p:cNvGrpSpPr/>
              <p:nvPr/>
            </p:nvGrpSpPr>
            <p:grpSpPr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54304" name="Rectangle 31"/>
                <p:cNvSpPr/>
                <p:nvPr/>
              </p:nvSpPr>
              <p:spPr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pc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05" name="Line 32"/>
                <p:cNvSpPr/>
                <p:nvPr/>
              </p:nvSpPr>
              <p:spPr>
                <a:xfrm flipV="1">
                  <a:off x="183" y="0"/>
                  <a:ext cx="0" cy="181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306" name="Group 33"/>
              <p:cNvGrpSpPr/>
              <p:nvPr/>
            </p:nvGrpSpPr>
            <p:grpSpPr>
              <a:xfrm>
                <a:off x="1563" y="568"/>
                <a:ext cx="336" cy="422"/>
                <a:chOff x="0" y="0"/>
                <a:chExt cx="336" cy="422"/>
              </a:xfrm>
            </p:grpSpPr>
            <p:sp>
              <p:nvSpPr>
                <p:cNvPr id="54307" name="Rectangle 34"/>
                <p:cNvSpPr/>
                <p:nvPr/>
              </p:nvSpPr>
              <p:spPr>
                <a:xfrm>
                  <a:off x="0" y="150"/>
                  <a:ext cx="336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pb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08" name="Line 35"/>
                <p:cNvSpPr/>
                <p:nvPr/>
              </p:nvSpPr>
              <p:spPr>
                <a:xfrm>
                  <a:off x="162" y="0"/>
                  <a:ext cx="0" cy="15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</p:grpSp>
        </p:grpSp>
        <p:grpSp>
          <p:nvGrpSpPr>
            <p:cNvPr id="54309" name="Group 36"/>
            <p:cNvGrpSpPr/>
            <p:nvPr/>
          </p:nvGrpSpPr>
          <p:grpSpPr>
            <a:xfrm>
              <a:off x="1241" y="555"/>
              <a:ext cx="583" cy="462"/>
              <a:chOff x="0" y="0"/>
              <a:chExt cx="583" cy="462"/>
            </a:xfrm>
          </p:grpSpPr>
          <p:sp>
            <p:nvSpPr>
              <p:cNvPr id="54310" name="Line 37"/>
              <p:cNvSpPr/>
              <p:nvPr/>
            </p:nvSpPr>
            <p:spPr>
              <a:xfrm>
                <a:off x="0" y="270"/>
                <a:ext cx="576" cy="0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11" name="Line 38"/>
              <p:cNvSpPr/>
              <p:nvPr/>
            </p:nvSpPr>
            <p:spPr>
              <a:xfrm>
                <a:off x="436" y="0"/>
                <a:ext cx="144" cy="0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12" name="Line 39"/>
              <p:cNvSpPr/>
              <p:nvPr/>
            </p:nvSpPr>
            <p:spPr>
              <a:xfrm>
                <a:off x="583" y="3"/>
                <a:ext cx="0" cy="272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13" name="Line 40"/>
              <p:cNvSpPr/>
              <p:nvPr/>
            </p:nvSpPr>
            <p:spPr>
              <a:xfrm>
                <a:off x="0" y="27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4314" name="Group 41"/>
            <p:cNvGrpSpPr/>
            <p:nvPr/>
          </p:nvGrpSpPr>
          <p:grpSpPr>
            <a:xfrm>
              <a:off x="0" y="0"/>
              <a:ext cx="4682" cy="730"/>
              <a:chOff x="0" y="0"/>
              <a:chExt cx="4682" cy="730"/>
            </a:xfrm>
          </p:grpSpPr>
          <p:grpSp>
            <p:nvGrpSpPr>
              <p:cNvPr id="54315" name="Group 42"/>
              <p:cNvGrpSpPr/>
              <p:nvPr/>
            </p:nvGrpSpPr>
            <p:grpSpPr>
              <a:xfrm>
                <a:off x="0" y="354"/>
                <a:ext cx="441" cy="240"/>
                <a:chOff x="0" y="0"/>
                <a:chExt cx="441" cy="240"/>
              </a:xfrm>
            </p:grpSpPr>
            <p:sp>
              <p:nvSpPr>
                <p:cNvPr id="54316" name="Rectangle 43"/>
                <p:cNvSpPr/>
                <p:nvPr/>
              </p:nvSpPr>
              <p:spPr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Lc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17" name="Line 44"/>
                <p:cNvSpPr/>
                <p:nvPr/>
              </p:nvSpPr>
              <p:spPr>
                <a:xfrm>
                  <a:off x="78" y="237"/>
                  <a:ext cx="363" cy="0"/>
                </a:xfrm>
                <a:prstGeom prst="line">
                  <a:avLst/>
                </a:prstGeom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318" name="Group 45"/>
              <p:cNvGrpSpPr/>
              <p:nvPr/>
            </p:nvGrpSpPr>
            <p:grpSpPr>
              <a:xfrm>
                <a:off x="1183" y="412"/>
                <a:ext cx="544" cy="317"/>
                <a:chOff x="0" y="0"/>
                <a:chExt cx="544" cy="317"/>
              </a:xfrm>
            </p:grpSpPr>
            <p:sp>
              <p:nvSpPr>
                <p:cNvPr id="54319" name="Rectangle 46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-7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20" name="Line 47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321" name="Group 48"/>
              <p:cNvGrpSpPr/>
              <p:nvPr/>
            </p:nvGrpSpPr>
            <p:grpSpPr>
              <a:xfrm>
                <a:off x="1913" y="402"/>
                <a:ext cx="720" cy="317"/>
                <a:chOff x="0" y="0"/>
                <a:chExt cx="720" cy="317"/>
              </a:xfrm>
            </p:grpSpPr>
            <p:sp>
              <p:nvSpPr>
                <p:cNvPr id="54322" name="Rectangle 49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23" name="Line 50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324" name="Line 51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325" name="Group 52"/>
              <p:cNvGrpSpPr/>
              <p:nvPr/>
            </p:nvGrpSpPr>
            <p:grpSpPr>
              <a:xfrm>
                <a:off x="2643" y="393"/>
                <a:ext cx="720" cy="317"/>
                <a:chOff x="0" y="0"/>
                <a:chExt cx="720" cy="317"/>
              </a:xfrm>
            </p:grpSpPr>
            <p:sp>
              <p:nvSpPr>
                <p:cNvPr id="54326" name="Rectangle 53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12  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27" name="Line 54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328" name="Line 55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329" name="Group 56"/>
              <p:cNvGrpSpPr/>
              <p:nvPr/>
            </p:nvGrpSpPr>
            <p:grpSpPr>
              <a:xfrm>
                <a:off x="3390" y="324"/>
                <a:ext cx="693" cy="317"/>
                <a:chOff x="0" y="0"/>
                <a:chExt cx="693" cy="317"/>
              </a:xfrm>
            </p:grpSpPr>
            <p:sp>
              <p:nvSpPr>
                <p:cNvPr id="54330" name="Rectangle 57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Arial Unicode MS" charset="-122"/>
                    </a:rPr>
                    <a:t>……</a:t>
                  </a:r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31" name="Line 58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332" name="Group 59"/>
              <p:cNvGrpSpPr/>
              <p:nvPr/>
            </p:nvGrpSpPr>
            <p:grpSpPr>
              <a:xfrm>
                <a:off x="4073" y="401"/>
                <a:ext cx="609" cy="317"/>
                <a:chOff x="0" y="0"/>
                <a:chExt cx="609" cy="317"/>
              </a:xfrm>
            </p:grpSpPr>
            <p:sp>
              <p:nvSpPr>
                <p:cNvPr id="54333" name="Rectangle 60"/>
                <p:cNvSpPr/>
                <p:nvPr/>
              </p:nvSpPr>
              <p:spPr>
                <a:xfrm>
                  <a:off x="0" y="0"/>
                  <a:ext cx="609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23    ⋀ 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34" name="Line 61"/>
                <p:cNvSpPr/>
                <p:nvPr/>
              </p:nvSpPr>
              <p:spPr>
                <a:xfrm>
                  <a:off x="384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335" name="Group 62"/>
              <p:cNvGrpSpPr/>
              <p:nvPr/>
            </p:nvGrpSpPr>
            <p:grpSpPr>
              <a:xfrm>
                <a:off x="441" y="153"/>
                <a:ext cx="720" cy="577"/>
                <a:chOff x="0" y="0"/>
                <a:chExt cx="720" cy="577"/>
              </a:xfrm>
            </p:grpSpPr>
            <p:sp>
              <p:nvSpPr>
                <p:cNvPr id="54336" name="Rectangle 63"/>
                <p:cNvSpPr/>
                <p:nvPr/>
              </p:nvSpPr>
              <p:spPr>
                <a:xfrm>
                  <a:off x="38" y="0"/>
                  <a:ext cx="39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La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37" name="Rectangle 64"/>
                <p:cNvSpPr/>
                <p:nvPr/>
              </p:nvSpPr>
              <p:spPr>
                <a:xfrm>
                  <a:off x="0" y="26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zh-CN" altLang="en-US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 </a:t>
                  </a:r>
                  <a:endPara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38" name="Line 65"/>
                <p:cNvSpPr/>
                <p:nvPr/>
              </p:nvSpPr>
              <p:spPr>
                <a:xfrm>
                  <a:off x="430" y="26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339" name="Line 66"/>
                <p:cNvSpPr/>
                <p:nvPr/>
              </p:nvSpPr>
              <p:spPr>
                <a:xfrm>
                  <a:off x="480" y="40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4340" name="Group 67"/>
              <p:cNvGrpSpPr/>
              <p:nvPr/>
            </p:nvGrpSpPr>
            <p:grpSpPr>
              <a:xfrm>
                <a:off x="1968" y="0"/>
                <a:ext cx="336" cy="405"/>
                <a:chOff x="0" y="0"/>
                <a:chExt cx="336" cy="405"/>
              </a:xfrm>
            </p:grpSpPr>
            <p:sp>
              <p:nvSpPr>
                <p:cNvPr id="54341" name="Rectangle 68"/>
                <p:cNvSpPr/>
                <p:nvPr/>
              </p:nvSpPr>
              <p:spPr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pa</a:t>
                  </a:r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42" name="Line 69"/>
                <p:cNvSpPr/>
                <p:nvPr/>
              </p:nvSpPr>
              <p:spPr>
                <a:xfrm>
                  <a:off x="162" y="246"/>
                  <a:ext cx="0" cy="15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有序单链表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合并的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实现：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void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MergeList_L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LinkList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&amp;La,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LinkList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&amp;Lb,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LinkList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&amp;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Lc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{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LinkList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pa,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 pc;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pa = La-&gt;next;  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= Lb-&gt;next;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Lc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= pc = La;             //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用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La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的头结点作为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Lc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的头结点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(pa &amp;&amp;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{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if (pa-&gt;data &lt;=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-&gt;data)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pc-&gt;next = pa;   pc = pa;   pa = pa-&gt;next;  }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else { pc-&gt;next =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;   pc =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;  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=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-&gt;next; }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}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pc-&gt;next = pa ? pa :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pb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;  //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插入剩余段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free(Lb);                 //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释放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Lb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的头结点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MergeList_L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lnSpc>
                <a:spcPct val="100000"/>
              </a:lnSpc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已知单链表L，用一行代码写出判断单链表为空【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】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在一个单链表中，指针p所指的结点是q所指结点的前驱，则在结点p、q之间插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插入结点s的代码是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【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】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；s-&gt;next=q;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100000"/>
              </a:lnSpc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写一算法将单链表中值重复的结点删除，使所得的结果链表中所有结点的值均不相同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100000"/>
              </a:lnSpc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已知带头结点head的单链表，请写出判断链表元素是否递减的算法。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数据同一性</a:t>
            </a:r>
            <a:endParaRPr lang="zh-CN" altLang="en-US" sz="2800" dirty="0">
              <a:latin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400">
                <a:cs typeface="+mn-cs"/>
                <a:sym typeface="+mn-ea"/>
              </a:rPr>
              <a:t>线性表中的元素具有相同的特性，属于同一数据对象，如：</a:t>
            </a:r>
            <a:endParaRPr lang="zh-CN" altLang="en-US" sz="2400" b="0">
              <a:cs typeface="+mn-cs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>
                <a:cs typeface="+mn-cs"/>
                <a:sym typeface="+mn-ea"/>
              </a:rPr>
              <a:t>26个字母的字母表</a:t>
            </a:r>
            <a:r>
              <a:rPr lang="zh-CN" altLang="en-US" sz="2400">
                <a:cs typeface="+mn-cs"/>
                <a:sym typeface="Wingdings" panose="05000000000000000000" pitchFamily="2" charset="2"/>
              </a:rPr>
              <a:t>: (A,B,C,D,…,Z)</a:t>
            </a:r>
            <a:endParaRPr lang="zh-CN" altLang="en-US" sz="2400" b="0">
              <a:cs typeface="+mn-cs"/>
              <a:sym typeface="Wingdings" panose="05000000000000000000" pitchFamily="2" charset="2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>
                <a:cs typeface="+mn-cs"/>
                <a:sym typeface="Wingdings" panose="05000000000000000000" pitchFamily="2" charset="2"/>
              </a:rPr>
              <a:t>近期每天的平均温度:(30℃, 28℃, 29℃,…)</a:t>
            </a:r>
            <a:endParaRPr lang="zh-CN" altLang="en-US" sz="2400">
              <a:cs typeface="+mn-cs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i+1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n-1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其中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是表中元素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表示元素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的位置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,n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是表长</a:t>
            </a: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线性表的类型定义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静态链表，用数组方式表示链表，为了与一般链表区分，称为静态链表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例如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下图，插入X到第4个位置，删除B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734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2636520"/>
            <a:ext cx="3457575" cy="306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4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5" y="2636520"/>
            <a:ext cx="3428365" cy="306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80" y="2636520"/>
            <a:ext cx="3357880" cy="3189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循环链表是一种特殊的线性链表，循环链表中最后一个结点的指针域指向头结点，整个链表形成一个环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循环链表的查找、插入、删除和单链表基本一致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与单链表的区别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判断是否是空链表：head-&gt;next==head 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判断是否是表尾结点：p-&gt;next==head 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8372" name="Group 4"/>
          <p:cNvGrpSpPr/>
          <p:nvPr/>
        </p:nvGrpSpPr>
        <p:grpSpPr>
          <a:xfrm>
            <a:off x="1487170" y="4725035"/>
            <a:ext cx="8153400" cy="827088"/>
            <a:chOff x="432" y="3552"/>
            <a:chExt cx="5136" cy="521"/>
          </a:xfrm>
        </p:grpSpPr>
        <p:sp>
          <p:nvSpPr>
            <p:cNvPr id="717829" name="Rectangle 5"/>
            <p:cNvSpPr>
              <a:spLocks noChangeArrowheads="1"/>
            </p:cNvSpPr>
            <p:nvPr/>
          </p:nvSpPr>
          <p:spPr bwMode="auto">
            <a:xfrm>
              <a:off x="1065" y="3654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4" name="Line 6"/>
            <p:cNvSpPr/>
            <p:nvPr/>
          </p:nvSpPr>
          <p:spPr>
            <a:xfrm>
              <a:off x="1436" y="3654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75" name="Line 7"/>
            <p:cNvSpPr/>
            <p:nvPr/>
          </p:nvSpPr>
          <p:spPr>
            <a:xfrm>
              <a:off x="720" y="38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717832" name="Rectangle 8"/>
            <p:cNvSpPr>
              <a:spLocks noChangeArrowheads="1"/>
            </p:cNvSpPr>
            <p:nvPr/>
          </p:nvSpPr>
          <p:spPr bwMode="auto">
            <a:xfrm>
              <a:off x="1862" y="3654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7" name="Line 9"/>
            <p:cNvSpPr/>
            <p:nvPr/>
          </p:nvSpPr>
          <p:spPr>
            <a:xfrm>
              <a:off x="2235" y="3654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78" name="Line 10"/>
            <p:cNvSpPr/>
            <p:nvPr/>
          </p:nvSpPr>
          <p:spPr>
            <a:xfrm flipV="1">
              <a:off x="1543" y="3840"/>
              <a:ext cx="329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8379" name="Line 11"/>
            <p:cNvSpPr/>
            <p:nvPr/>
          </p:nvSpPr>
          <p:spPr>
            <a:xfrm flipV="1">
              <a:off x="2341" y="3840"/>
              <a:ext cx="299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717836" name="Rectangle 12"/>
            <p:cNvSpPr>
              <a:spLocks noChangeArrowheads="1"/>
            </p:cNvSpPr>
            <p:nvPr/>
          </p:nvSpPr>
          <p:spPr bwMode="auto">
            <a:xfrm>
              <a:off x="3284" y="3648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1" name="Line 13"/>
            <p:cNvSpPr/>
            <p:nvPr/>
          </p:nvSpPr>
          <p:spPr>
            <a:xfrm>
              <a:off x="3656" y="3648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2" name="Line 14"/>
            <p:cNvSpPr/>
            <p:nvPr/>
          </p:nvSpPr>
          <p:spPr>
            <a:xfrm>
              <a:off x="2965" y="3840"/>
              <a:ext cx="319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717839" name="Rectangle 15"/>
            <p:cNvSpPr>
              <a:spLocks noChangeArrowheads="1"/>
            </p:cNvSpPr>
            <p:nvPr/>
          </p:nvSpPr>
          <p:spPr bwMode="auto">
            <a:xfrm>
              <a:off x="4822" y="364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4" name="Line 16"/>
            <p:cNvSpPr/>
            <p:nvPr/>
          </p:nvSpPr>
          <p:spPr>
            <a:xfrm>
              <a:off x="5141" y="3642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5" name="Line 17"/>
            <p:cNvSpPr/>
            <p:nvPr/>
          </p:nvSpPr>
          <p:spPr>
            <a:xfrm>
              <a:off x="3763" y="3840"/>
              <a:ext cx="34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8386" name="Text Box 18"/>
            <p:cNvSpPr txBox="1"/>
            <p:nvPr/>
          </p:nvSpPr>
          <p:spPr>
            <a:xfrm>
              <a:off x="1065" y="3655"/>
              <a:ext cx="27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r"/>
              <a:r>
                <a:rPr lang="en-US" altLang="zh-CN" sz="3200" dirty="0">
                  <a:latin typeface="Times New Roman" panose="02020603050405020304" charset="0"/>
                  <a:ea typeface="宋体" panose="02010600030101010101" pitchFamily="2" charset="-122"/>
                </a:rPr>
                <a:t>n</a:t>
              </a:r>
              <a:endParaRPr lang="en-US" altLang="zh-CN" sz="32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8387" name="Text Box 19"/>
            <p:cNvSpPr txBox="1"/>
            <p:nvPr/>
          </p:nvSpPr>
          <p:spPr>
            <a:xfrm>
              <a:off x="1871" y="3606"/>
              <a:ext cx="32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i="1" dirty="0">
                  <a:solidFill>
                    <a:srgbClr val="FF505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baseline="-25000" dirty="0">
                  <a:solidFill>
                    <a:srgbClr val="FF505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Text Box 20"/>
            <p:cNvSpPr txBox="1"/>
            <p:nvPr/>
          </p:nvSpPr>
          <p:spPr>
            <a:xfrm>
              <a:off x="3292" y="3600"/>
              <a:ext cx="29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i="1" dirty="0">
                  <a:solidFill>
                    <a:srgbClr val="FF505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baseline="-25000" dirty="0">
                  <a:solidFill>
                    <a:srgbClr val="FF505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Text Box 21"/>
            <p:cNvSpPr txBox="1"/>
            <p:nvPr/>
          </p:nvSpPr>
          <p:spPr>
            <a:xfrm>
              <a:off x="4822" y="3594"/>
              <a:ext cx="33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i="1" dirty="0">
                  <a:solidFill>
                    <a:srgbClr val="FF505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3200" b="1" baseline="-25000" dirty="0">
                  <a:solidFill>
                    <a:srgbClr val="FF505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n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Text Box 22"/>
            <p:cNvSpPr txBox="1"/>
            <p:nvPr/>
          </p:nvSpPr>
          <p:spPr>
            <a:xfrm>
              <a:off x="432" y="3744"/>
              <a:ext cx="26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L</a:t>
              </a:r>
              <a:endParaRPr lang="en-US" altLang="zh-CN" sz="28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Line 23"/>
            <p:cNvSpPr/>
            <p:nvPr/>
          </p:nvSpPr>
          <p:spPr>
            <a:xfrm>
              <a:off x="4467" y="3840"/>
              <a:ext cx="34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8392" name="Text Box 24"/>
            <p:cNvSpPr txBox="1"/>
            <p:nvPr/>
          </p:nvSpPr>
          <p:spPr>
            <a:xfrm>
              <a:off x="2646" y="3552"/>
              <a:ext cx="31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8393" name="Text Box 25"/>
            <p:cNvSpPr txBox="1"/>
            <p:nvPr/>
          </p:nvSpPr>
          <p:spPr>
            <a:xfrm>
              <a:off x="4103" y="3552"/>
              <a:ext cx="31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grpSp>
          <p:nvGrpSpPr>
            <p:cNvPr id="58394" name="Group 26"/>
            <p:cNvGrpSpPr/>
            <p:nvPr/>
          </p:nvGrpSpPr>
          <p:grpSpPr>
            <a:xfrm>
              <a:off x="816" y="3552"/>
              <a:ext cx="4752" cy="288"/>
              <a:chOff x="816" y="3408"/>
              <a:chExt cx="4752" cy="336"/>
            </a:xfrm>
          </p:grpSpPr>
          <p:sp>
            <p:nvSpPr>
              <p:cNvPr id="58395" name="Line 27"/>
              <p:cNvSpPr/>
              <p:nvPr/>
            </p:nvSpPr>
            <p:spPr>
              <a:xfrm>
                <a:off x="816" y="3600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58396" name="Line 28"/>
              <p:cNvSpPr/>
              <p:nvPr/>
            </p:nvSpPr>
            <p:spPr>
              <a:xfrm flipV="1">
                <a:off x="816" y="3408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58397" name="Line 29"/>
              <p:cNvSpPr/>
              <p:nvPr/>
            </p:nvSpPr>
            <p:spPr>
              <a:xfrm flipH="1" flipV="1">
                <a:off x="816" y="3408"/>
                <a:ext cx="4752" cy="0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58398" name="Line 30"/>
              <p:cNvSpPr/>
              <p:nvPr/>
            </p:nvSpPr>
            <p:spPr>
              <a:xfrm flipV="1">
                <a:off x="5568" y="3408"/>
                <a:ext cx="0" cy="336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58399" name="Line 31"/>
              <p:cNvSpPr/>
              <p:nvPr/>
            </p:nvSpPr>
            <p:spPr>
              <a:xfrm flipH="1" flipV="1">
                <a:off x="5280" y="374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双向链表也是一种特殊的线性链表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双向链表中每个结点有两个指针，一个指针指向直接后继(next)，另一个指向直接前驱(prior)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9396" name="Group 4"/>
          <p:cNvGrpSpPr/>
          <p:nvPr/>
        </p:nvGrpSpPr>
        <p:grpSpPr>
          <a:xfrm>
            <a:off x="2711450" y="2924810"/>
            <a:ext cx="5352415" cy="1801361"/>
            <a:chOff x="1728" y="3168"/>
            <a:chExt cx="2645" cy="802"/>
          </a:xfrm>
        </p:grpSpPr>
        <p:sp>
          <p:nvSpPr>
            <p:cNvPr id="718853" name="Rectangle 5"/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charset="0"/>
                  <a:ea typeface="仿宋_GB2312" pitchFamily="49" charset="-122"/>
                  <a:cs typeface="+mn-cs"/>
                </a:rPr>
                <a:t>prior          data           next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59398" name="Group 6"/>
            <p:cNvGrpSpPr/>
            <p:nvPr/>
          </p:nvGrpSpPr>
          <p:grpSpPr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59399" name="Line 7"/>
              <p:cNvSpPr/>
              <p:nvPr/>
            </p:nvSpPr>
            <p:spPr>
              <a:xfrm>
                <a:off x="2304" y="21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400" name="Line 8"/>
              <p:cNvSpPr/>
              <p:nvPr/>
            </p:nvSpPr>
            <p:spPr>
              <a:xfrm flipV="1">
                <a:off x="2304" y="201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401" name="Line 9"/>
              <p:cNvSpPr/>
              <p:nvPr/>
            </p:nvSpPr>
            <p:spPr>
              <a:xfrm>
                <a:off x="3312" y="21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402" name="Line 10"/>
              <p:cNvSpPr/>
              <p:nvPr/>
            </p:nvSpPr>
            <p:spPr>
              <a:xfrm flipV="1">
                <a:off x="3312" y="201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9403" name="Text Box 11"/>
            <p:cNvSpPr txBox="1"/>
            <p:nvPr/>
          </p:nvSpPr>
          <p:spPr>
            <a:xfrm>
              <a:off x="1728" y="3792"/>
              <a:ext cx="2645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  <a:endParaRPr lang="zh-CN" altLang="en-US" sz="2000" b="1" dirty="0">
                <a:solidFill>
                  <a:srgbClr val="000066"/>
                </a:solidFill>
                <a:latin typeface="Times New Roman" panose="0202060305040502030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9404" name="Line 12"/>
            <p:cNvSpPr/>
            <p:nvPr/>
          </p:nvSpPr>
          <p:spPr>
            <a:xfrm flipV="1">
              <a:off x="2160" y="3600"/>
              <a:ext cx="0" cy="288"/>
            </a:xfrm>
            <a:prstGeom prst="line">
              <a:avLst/>
            </a:prstGeom>
            <a:ln w="9525" cap="flat" cmpd="sng">
              <a:solidFill>
                <a:srgbClr val="C8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05" name="Line 13"/>
            <p:cNvSpPr/>
            <p:nvPr/>
          </p:nvSpPr>
          <p:spPr>
            <a:xfrm flipV="1">
              <a:off x="3888" y="3600"/>
              <a:ext cx="0" cy="240"/>
            </a:xfrm>
            <a:prstGeom prst="line">
              <a:avLst/>
            </a:prstGeom>
            <a:ln w="9525" cap="flat" cmpd="sng">
              <a:solidFill>
                <a:srgbClr val="C8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双向链表一般是指双向循环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双向链表中存在两个环(一个是直接后继环(红)，另一个是直接前驱环(蓝))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0420" name="Group 4"/>
          <p:cNvGrpSpPr/>
          <p:nvPr/>
        </p:nvGrpSpPr>
        <p:grpSpPr>
          <a:xfrm>
            <a:off x="1847215" y="2708593"/>
            <a:ext cx="7620000" cy="1660524"/>
            <a:chOff x="480" y="3024"/>
            <a:chExt cx="4800" cy="1046"/>
          </a:xfrm>
        </p:grpSpPr>
        <p:sp>
          <p:nvSpPr>
            <p:cNvPr id="60421" name="Text Box 5"/>
            <p:cNvSpPr txBox="1"/>
            <p:nvPr/>
          </p:nvSpPr>
          <p:spPr>
            <a:xfrm>
              <a:off x="1440" y="3767"/>
              <a:ext cx="3429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12947" tIns="56473" rIns="112947" bIns="56473" anchor="t" anchorCtr="0">
              <a:spAutoFit/>
            </a:bodyPr>
            <a:p>
              <a:pPr defTabSz="1129030"/>
              <a:r>
                <a:rPr lang="zh-CN" altLang="en-US" sz="2400" b="1" dirty="0">
                  <a:solidFill>
                    <a:srgbClr val="FF3300"/>
                  </a:solidFill>
                  <a:latin typeface="仿宋_GB2312" pitchFamily="49" charset="-122"/>
                  <a:ea typeface="楷体_GB2312" pitchFamily="49" charset="-122"/>
                </a:rPr>
                <a:t>非空表                        空表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grpSp>
          <p:nvGrpSpPr>
            <p:cNvPr id="60422" name="Group 6"/>
            <p:cNvGrpSpPr/>
            <p:nvPr/>
          </p:nvGrpSpPr>
          <p:grpSpPr>
            <a:xfrm>
              <a:off x="1008" y="3120"/>
              <a:ext cx="576" cy="432"/>
              <a:chOff x="1008" y="3120"/>
              <a:chExt cx="576" cy="432"/>
            </a:xfrm>
          </p:grpSpPr>
          <p:sp>
            <p:nvSpPr>
              <p:cNvPr id="60423" name="Rectangle 7"/>
              <p:cNvSpPr/>
              <p:nvPr/>
            </p:nvSpPr>
            <p:spPr>
              <a:xfrm>
                <a:off x="1008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</a:sp3d>
            </p:spPr>
            <p:txBody>
              <a:bodyPr wrap="none" anchor="ctr" anchorCtr="0">
                <a:flatTx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4" name="Line 8"/>
              <p:cNvSpPr/>
              <p:nvPr/>
            </p:nvSpPr>
            <p:spPr>
              <a:xfrm>
                <a:off x="1152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25" name="Line 9"/>
              <p:cNvSpPr/>
              <p:nvPr/>
            </p:nvSpPr>
            <p:spPr>
              <a:xfrm>
                <a:off x="1440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26" name="Line 10"/>
              <p:cNvSpPr/>
              <p:nvPr/>
            </p:nvSpPr>
            <p:spPr>
              <a:xfrm flipV="1">
                <a:off x="1152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27" name="Line 11"/>
              <p:cNvSpPr/>
              <p:nvPr/>
            </p:nvSpPr>
            <p:spPr>
              <a:xfrm flipV="1">
                <a:off x="1440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0428" name="Group 12"/>
            <p:cNvGrpSpPr/>
            <p:nvPr/>
          </p:nvGrpSpPr>
          <p:grpSpPr>
            <a:xfrm>
              <a:off x="1824" y="3120"/>
              <a:ext cx="576" cy="432"/>
              <a:chOff x="1824" y="3120"/>
              <a:chExt cx="576" cy="432"/>
            </a:xfrm>
          </p:grpSpPr>
          <p:sp>
            <p:nvSpPr>
              <p:cNvPr id="60429" name="Rectangle 13"/>
              <p:cNvSpPr/>
              <p:nvPr/>
            </p:nvSpPr>
            <p:spPr>
              <a:xfrm>
                <a:off x="1824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</a:sp3d>
            </p:spPr>
            <p:txBody>
              <a:bodyPr wrap="none" anchor="ctr" anchorCtr="0">
                <a:flatTx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0" name="Line 14"/>
              <p:cNvSpPr/>
              <p:nvPr/>
            </p:nvSpPr>
            <p:spPr>
              <a:xfrm>
                <a:off x="1968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1" name="Line 15"/>
              <p:cNvSpPr/>
              <p:nvPr/>
            </p:nvSpPr>
            <p:spPr>
              <a:xfrm>
                <a:off x="2256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2" name="Line 16"/>
              <p:cNvSpPr/>
              <p:nvPr/>
            </p:nvSpPr>
            <p:spPr>
              <a:xfrm flipV="1">
                <a:off x="1968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3" name="Line 17"/>
              <p:cNvSpPr/>
              <p:nvPr/>
            </p:nvSpPr>
            <p:spPr>
              <a:xfrm flipV="1">
                <a:off x="2256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0434" name="Group 18"/>
            <p:cNvGrpSpPr/>
            <p:nvPr/>
          </p:nvGrpSpPr>
          <p:grpSpPr>
            <a:xfrm>
              <a:off x="2880" y="3120"/>
              <a:ext cx="576" cy="432"/>
              <a:chOff x="2880" y="3120"/>
              <a:chExt cx="576" cy="432"/>
            </a:xfrm>
          </p:grpSpPr>
          <p:sp>
            <p:nvSpPr>
              <p:cNvPr id="60435" name="Rectangle 19"/>
              <p:cNvSpPr/>
              <p:nvPr/>
            </p:nvSpPr>
            <p:spPr>
              <a:xfrm>
                <a:off x="2880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</a:sp3d>
            </p:spPr>
            <p:txBody>
              <a:bodyPr wrap="none" anchor="ctr" anchorCtr="0">
                <a:flatTx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6" name="Line 20"/>
              <p:cNvSpPr/>
              <p:nvPr/>
            </p:nvSpPr>
            <p:spPr>
              <a:xfrm>
                <a:off x="3024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7" name="Line 21"/>
              <p:cNvSpPr/>
              <p:nvPr/>
            </p:nvSpPr>
            <p:spPr>
              <a:xfrm>
                <a:off x="3312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8" name="Line 22"/>
              <p:cNvSpPr/>
              <p:nvPr/>
            </p:nvSpPr>
            <p:spPr>
              <a:xfrm flipV="1">
                <a:off x="3024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39" name="Line 23"/>
              <p:cNvSpPr/>
              <p:nvPr/>
            </p:nvSpPr>
            <p:spPr>
              <a:xfrm flipV="1">
                <a:off x="3312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0440" name="Group 24"/>
            <p:cNvGrpSpPr/>
            <p:nvPr/>
          </p:nvGrpSpPr>
          <p:grpSpPr>
            <a:xfrm>
              <a:off x="4464" y="3120"/>
              <a:ext cx="576" cy="432"/>
              <a:chOff x="4464" y="3120"/>
              <a:chExt cx="576" cy="432"/>
            </a:xfrm>
          </p:grpSpPr>
          <p:sp>
            <p:nvSpPr>
              <p:cNvPr id="60441" name="Rectangle 25"/>
              <p:cNvSpPr/>
              <p:nvPr/>
            </p:nvSpPr>
            <p:spPr>
              <a:xfrm>
                <a:off x="4464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</a:sp3d>
            </p:spPr>
            <p:txBody>
              <a:bodyPr wrap="none" anchor="ctr" anchorCtr="0">
                <a:flatTx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42" name="Line 26"/>
              <p:cNvSpPr/>
              <p:nvPr/>
            </p:nvSpPr>
            <p:spPr>
              <a:xfrm>
                <a:off x="4608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3" name="Line 27"/>
              <p:cNvSpPr/>
              <p:nvPr/>
            </p:nvSpPr>
            <p:spPr>
              <a:xfrm>
                <a:off x="4896" y="321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4" name="Line 28"/>
              <p:cNvSpPr/>
              <p:nvPr/>
            </p:nvSpPr>
            <p:spPr>
              <a:xfrm flipV="1">
                <a:off x="4608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5" name="Line 29"/>
              <p:cNvSpPr/>
              <p:nvPr/>
            </p:nvSpPr>
            <p:spPr>
              <a:xfrm flipV="1">
                <a:off x="4896" y="312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0446" name="Line 30"/>
            <p:cNvSpPr/>
            <p:nvPr/>
          </p:nvSpPr>
          <p:spPr>
            <a:xfrm>
              <a:off x="816" y="336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60447" name="Line 31"/>
            <p:cNvSpPr/>
            <p:nvPr/>
          </p:nvSpPr>
          <p:spPr>
            <a:xfrm>
              <a:off x="4176" y="3360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grpSp>
          <p:nvGrpSpPr>
            <p:cNvPr id="60448" name="Group 32"/>
            <p:cNvGrpSpPr/>
            <p:nvPr/>
          </p:nvGrpSpPr>
          <p:grpSpPr>
            <a:xfrm>
              <a:off x="864" y="3408"/>
              <a:ext cx="2832" cy="240"/>
              <a:chOff x="864" y="3408"/>
              <a:chExt cx="2832" cy="240"/>
            </a:xfrm>
          </p:grpSpPr>
          <p:sp>
            <p:nvSpPr>
              <p:cNvPr id="60449" name="Line 33"/>
              <p:cNvSpPr/>
              <p:nvPr/>
            </p:nvSpPr>
            <p:spPr>
              <a:xfrm>
                <a:off x="3504" y="340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  <p:sp>
            <p:nvSpPr>
              <p:cNvPr id="60450" name="Line 34"/>
              <p:cNvSpPr/>
              <p:nvPr/>
            </p:nvSpPr>
            <p:spPr>
              <a:xfrm>
                <a:off x="2688" y="340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  <p:sp>
            <p:nvSpPr>
              <p:cNvPr id="60451" name="Line 35"/>
              <p:cNvSpPr/>
              <p:nvPr/>
            </p:nvSpPr>
            <p:spPr>
              <a:xfrm>
                <a:off x="2448" y="340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  <p:sp>
            <p:nvSpPr>
              <p:cNvPr id="60452" name="Line 36"/>
              <p:cNvSpPr/>
              <p:nvPr/>
            </p:nvSpPr>
            <p:spPr>
              <a:xfrm>
                <a:off x="1632" y="340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  <p:sp>
            <p:nvSpPr>
              <p:cNvPr id="60453" name="Line 37"/>
              <p:cNvSpPr/>
              <p:nvPr/>
            </p:nvSpPr>
            <p:spPr>
              <a:xfrm flipH="1">
                <a:off x="864" y="3456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54" name="Line 38"/>
              <p:cNvSpPr/>
              <p:nvPr/>
            </p:nvSpPr>
            <p:spPr>
              <a:xfrm>
                <a:off x="864" y="345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55" name="Line 39"/>
              <p:cNvSpPr/>
              <p:nvPr/>
            </p:nvSpPr>
            <p:spPr>
              <a:xfrm>
                <a:off x="864" y="3648"/>
                <a:ext cx="283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56" name="Line 40"/>
              <p:cNvSpPr/>
              <p:nvPr/>
            </p:nvSpPr>
            <p:spPr>
              <a:xfrm>
                <a:off x="3696" y="340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0457" name="Group 41"/>
            <p:cNvGrpSpPr/>
            <p:nvPr/>
          </p:nvGrpSpPr>
          <p:grpSpPr>
            <a:xfrm>
              <a:off x="864" y="3024"/>
              <a:ext cx="2832" cy="288"/>
              <a:chOff x="864" y="3024"/>
              <a:chExt cx="2832" cy="288"/>
            </a:xfrm>
          </p:grpSpPr>
          <p:sp>
            <p:nvSpPr>
              <p:cNvPr id="60458" name="Line 42"/>
              <p:cNvSpPr/>
              <p:nvPr/>
            </p:nvSpPr>
            <p:spPr>
              <a:xfrm>
                <a:off x="1632" y="331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60459" name="Line 43"/>
              <p:cNvSpPr/>
              <p:nvPr/>
            </p:nvSpPr>
            <p:spPr>
              <a:xfrm>
                <a:off x="2448" y="331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60460" name="Line 44"/>
              <p:cNvSpPr/>
              <p:nvPr/>
            </p:nvSpPr>
            <p:spPr>
              <a:xfrm>
                <a:off x="2688" y="331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60461" name="Line 45"/>
              <p:cNvSpPr/>
              <p:nvPr/>
            </p:nvSpPr>
            <p:spPr>
              <a:xfrm>
                <a:off x="864" y="3264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60462" name="Line 46"/>
              <p:cNvSpPr/>
              <p:nvPr/>
            </p:nvSpPr>
            <p:spPr>
              <a:xfrm>
                <a:off x="864" y="3024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63" name="Line 47"/>
              <p:cNvSpPr/>
              <p:nvPr/>
            </p:nvSpPr>
            <p:spPr>
              <a:xfrm>
                <a:off x="864" y="3024"/>
                <a:ext cx="283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64" name="Line 48"/>
              <p:cNvSpPr/>
              <p:nvPr/>
            </p:nvSpPr>
            <p:spPr>
              <a:xfrm>
                <a:off x="3696" y="3024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65" name="Line 49"/>
              <p:cNvSpPr/>
              <p:nvPr/>
            </p:nvSpPr>
            <p:spPr>
              <a:xfrm flipH="1">
                <a:off x="3504" y="3264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0466" name="Group 50"/>
            <p:cNvGrpSpPr/>
            <p:nvPr/>
          </p:nvGrpSpPr>
          <p:grpSpPr>
            <a:xfrm>
              <a:off x="4272" y="3024"/>
              <a:ext cx="1008" cy="240"/>
              <a:chOff x="4272" y="3024"/>
              <a:chExt cx="1008" cy="240"/>
            </a:xfrm>
          </p:grpSpPr>
          <p:sp>
            <p:nvSpPr>
              <p:cNvPr id="60467" name="Line 51"/>
              <p:cNvSpPr/>
              <p:nvPr/>
            </p:nvSpPr>
            <p:spPr>
              <a:xfrm>
                <a:off x="4272" y="3264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60468" name="Line 52"/>
              <p:cNvSpPr/>
              <p:nvPr/>
            </p:nvSpPr>
            <p:spPr>
              <a:xfrm>
                <a:off x="4272" y="3024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69" name="Line 53"/>
              <p:cNvSpPr/>
              <p:nvPr/>
            </p:nvSpPr>
            <p:spPr>
              <a:xfrm>
                <a:off x="5280" y="3024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70" name="Line 54"/>
              <p:cNvSpPr/>
              <p:nvPr/>
            </p:nvSpPr>
            <p:spPr>
              <a:xfrm flipH="1">
                <a:off x="5088" y="3264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71" name="Line 55"/>
              <p:cNvSpPr/>
              <p:nvPr/>
            </p:nvSpPr>
            <p:spPr>
              <a:xfrm>
                <a:off x="4272" y="3024"/>
                <a:ext cx="1008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0472" name="Group 56"/>
            <p:cNvGrpSpPr/>
            <p:nvPr/>
          </p:nvGrpSpPr>
          <p:grpSpPr>
            <a:xfrm>
              <a:off x="4272" y="3408"/>
              <a:ext cx="1008" cy="240"/>
              <a:chOff x="4272" y="3408"/>
              <a:chExt cx="1008" cy="240"/>
            </a:xfrm>
          </p:grpSpPr>
          <p:sp>
            <p:nvSpPr>
              <p:cNvPr id="60473" name="Line 57"/>
              <p:cNvSpPr/>
              <p:nvPr/>
            </p:nvSpPr>
            <p:spPr>
              <a:xfrm>
                <a:off x="5088" y="340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triangle" w="sm" len="sm"/>
                <a:tailEnd type="none" w="sm" len="sm"/>
              </a:ln>
            </p:spPr>
          </p:sp>
          <p:sp>
            <p:nvSpPr>
              <p:cNvPr id="60474" name="Line 58"/>
              <p:cNvSpPr/>
              <p:nvPr/>
            </p:nvSpPr>
            <p:spPr>
              <a:xfrm>
                <a:off x="4272" y="345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75" name="Line 59"/>
              <p:cNvSpPr/>
              <p:nvPr/>
            </p:nvSpPr>
            <p:spPr>
              <a:xfrm>
                <a:off x="4272" y="3648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76" name="Line 60"/>
              <p:cNvSpPr/>
              <p:nvPr/>
            </p:nvSpPr>
            <p:spPr>
              <a:xfrm>
                <a:off x="5280" y="340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77" name="Line 61"/>
              <p:cNvSpPr/>
              <p:nvPr/>
            </p:nvSpPr>
            <p:spPr>
              <a:xfrm flipH="1">
                <a:off x="4272" y="3456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0478" name="Text Box 62"/>
            <p:cNvSpPr txBox="1"/>
            <p:nvPr/>
          </p:nvSpPr>
          <p:spPr>
            <a:xfrm>
              <a:off x="3936" y="3216"/>
              <a:ext cx="24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charset="0"/>
                  <a:ea typeface="楷体_GB2312" pitchFamily="49" charset="-122"/>
                </a:rPr>
                <a:t>L</a:t>
              </a:r>
              <a:endParaRPr lang="en-US" altLang="zh-CN" sz="2400" dirty="0">
                <a:solidFill>
                  <a:srgbClr val="FF3300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60479" name="Text Box 63"/>
            <p:cNvSpPr txBox="1"/>
            <p:nvPr/>
          </p:nvSpPr>
          <p:spPr>
            <a:xfrm>
              <a:off x="480" y="3168"/>
              <a:ext cx="26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L</a:t>
              </a:r>
              <a:endParaRPr lang="en-US" altLang="zh-CN" sz="2400" dirty="0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双向链表的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定义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定义一个双向链表的结点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Typedef struct DuLNode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ElemType	data;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struct DuLNode	*prior;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struct DuLNode	*next;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}DuLNode, *DuLinkList;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 eaLnBrk="1" hangingPunct="1">
              <a:spcBef>
                <a:spcPct val="20000"/>
              </a:spcBef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对于双向链表的任意结点满足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 = p-&gt;next-&gt;prior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 = p-&gt;prior-&gt;next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algn="l" eaLnBrk="1" hangingPunct="1">
              <a:spcBef>
                <a:spcPct val="20000"/>
              </a:spcBef>
              <a:buClrTx/>
              <a:buSzTx/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1444" name="Group 4"/>
          <p:cNvGrpSpPr/>
          <p:nvPr/>
        </p:nvGrpSpPr>
        <p:grpSpPr>
          <a:xfrm>
            <a:off x="7095173" y="2124075"/>
            <a:ext cx="4198938" cy="1389063"/>
            <a:chOff x="1728" y="3168"/>
            <a:chExt cx="2645" cy="875"/>
          </a:xfrm>
        </p:grpSpPr>
        <p:sp>
          <p:nvSpPr>
            <p:cNvPr id="720901" name="Rectangle 5"/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charset="0"/>
                  <a:ea typeface="仿宋_GB2312" pitchFamily="49" charset="-122"/>
                  <a:cs typeface="+mn-cs"/>
                </a:rPr>
                <a:t>prior          data           next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charset="0"/>
                <a:ea typeface="仿宋_GB2312" pitchFamily="49" charset="-122"/>
                <a:cs typeface="+mn-cs"/>
              </a:endParaRPr>
            </a:p>
          </p:txBody>
        </p:sp>
        <p:grpSp>
          <p:nvGrpSpPr>
            <p:cNvPr id="61446" name="Group 6"/>
            <p:cNvGrpSpPr/>
            <p:nvPr/>
          </p:nvGrpSpPr>
          <p:grpSpPr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1447" name="Line 7"/>
              <p:cNvSpPr/>
              <p:nvPr/>
            </p:nvSpPr>
            <p:spPr>
              <a:xfrm>
                <a:off x="2304" y="21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48" name="Line 8"/>
              <p:cNvSpPr/>
              <p:nvPr/>
            </p:nvSpPr>
            <p:spPr>
              <a:xfrm flipV="1">
                <a:off x="2304" y="201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49" name="Line 9"/>
              <p:cNvSpPr/>
              <p:nvPr/>
            </p:nvSpPr>
            <p:spPr>
              <a:xfrm>
                <a:off x="3312" y="21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0" name="Line 10"/>
              <p:cNvSpPr/>
              <p:nvPr/>
            </p:nvSpPr>
            <p:spPr>
              <a:xfrm flipV="1">
                <a:off x="3312" y="201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451" name="Text Box 11"/>
            <p:cNvSpPr txBox="1"/>
            <p:nvPr/>
          </p:nvSpPr>
          <p:spPr>
            <a:xfrm>
              <a:off x="1728" y="3792"/>
              <a:ext cx="264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  <a:endParaRPr lang="zh-CN" altLang="en-US" sz="2000" b="1" dirty="0">
                <a:solidFill>
                  <a:srgbClr val="000066"/>
                </a:solidFill>
                <a:latin typeface="Times New Roman" panose="0202060305040502030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61452" name="Line 12"/>
            <p:cNvSpPr/>
            <p:nvPr/>
          </p:nvSpPr>
          <p:spPr>
            <a:xfrm flipV="1">
              <a:off x="2160" y="3600"/>
              <a:ext cx="0" cy="288"/>
            </a:xfrm>
            <a:prstGeom prst="line">
              <a:avLst/>
            </a:prstGeom>
            <a:ln w="9525" cap="flat" cmpd="sng">
              <a:solidFill>
                <a:srgbClr val="C8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3" name="Line 13"/>
            <p:cNvSpPr/>
            <p:nvPr/>
          </p:nvSpPr>
          <p:spPr>
            <a:xfrm flipV="1">
              <a:off x="3888" y="3600"/>
              <a:ext cx="0" cy="240"/>
            </a:xfrm>
            <a:prstGeom prst="line">
              <a:avLst/>
            </a:prstGeom>
            <a:ln w="9525" cap="flat" cmpd="sng">
              <a:solidFill>
                <a:srgbClr val="C8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双向链表的查找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个位置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DuLinkList GetElemP_DuL(DuLinkList va, int i) {  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DuLinkList p;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p = va-&gt;next;   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int j = 1;  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初始化，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指向第一个结点，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为计数器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(p!=va &amp;&amp; j&lt;i) { 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顺指针向后查找，直到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指向第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个元素或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为空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 = p-&gt;next;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++j;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if (p==va &amp;&amp; j&lt;i) return NULL;  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个元素不存在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else return p;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GetElem_L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双向链表的插入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需要改变两个方向的指针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s-&gt;next = p;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s-&gt;prior = p-&gt;prior;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p-&gt;prior-&gt;next = s;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p-&gt;prior = s;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879850" y="3140710"/>
            <a:ext cx="6934200" cy="2992120"/>
            <a:chOff x="4838" y="5165"/>
            <a:chExt cx="10920" cy="4712"/>
          </a:xfrm>
        </p:grpSpPr>
        <p:grpSp>
          <p:nvGrpSpPr>
            <p:cNvPr id="63492" name="Group 4"/>
            <p:cNvGrpSpPr/>
            <p:nvPr/>
          </p:nvGrpSpPr>
          <p:grpSpPr>
            <a:xfrm>
              <a:off x="4838" y="5165"/>
              <a:ext cx="9035" cy="2265"/>
              <a:chOff x="336" y="2437"/>
              <a:chExt cx="3614" cy="906"/>
            </a:xfrm>
          </p:grpSpPr>
          <p:sp>
            <p:nvSpPr>
              <p:cNvPr id="63493" name="Text Box 5"/>
              <p:cNvSpPr txBox="1"/>
              <p:nvPr/>
            </p:nvSpPr>
            <p:spPr>
              <a:xfrm>
                <a:off x="336" y="2495"/>
                <a:ext cx="265" cy="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494" name="Group 6"/>
              <p:cNvGrpSpPr/>
              <p:nvPr/>
            </p:nvGrpSpPr>
            <p:grpSpPr>
              <a:xfrm>
                <a:off x="864" y="2528"/>
                <a:ext cx="528" cy="410"/>
                <a:chOff x="1474" y="2491"/>
                <a:chExt cx="528" cy="410"/>
              </a:xfrm>
            </p:grpSpPr>
            <p:sp>
              <p:nvSpPr>
                <p:cNvPr id="63495" name="Rectangle 7"/>
                <p:cNvSpPr/>
                <p:nvPr/>
              </p:nvSpPr>
              <p:spPr>
                <a:xfrm>
                  <a:off x="1474" y="2582"/>
                  <a:ext cx="528" cy="319"/>
                </a:xfrm>
                <a:prstGeom prst="rect">
                  <a:avLst/>
                </a:prstGeom>
                <a:solidFill>
                  <a:srgbClr val="FFFF99"/>
                </a:solid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99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496" name="Line 8"/>
                <p:cNvSpPr/>
                <p:nvPr/>
              </p:nvSpPr>
              <p:spPr>
                <a:xfrm>
                  <a:off x="1618" y="2582"/>
                  <a:ext cx="0" cy="2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497" name="Line 9"/>
                <p:cNvSpPr/>
                <p:nvPr/>
              </p:nvSpPr>
              <p:spPr>
                <a:xfrm>
                  <a:off x="1858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498" name="Line 10"/>
                <p:cNvSpPr/>
                <p:nvPr/>
              </p:nvSpPr>
              <p:spPr>
                <a:xfrm flipV="1">
                  <a:off x="1618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499" name="Line 11"/>
                <p:cNvSpPr/>
                <p:nvPr/>
              </p:nvSpPr>
              <p:spPr>
                <a:xfrm flipV="1">
                  <a:off x="1858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00" name="Line 12"/>
                <p:cNvSpPr/>
                <p:nvPr/>
              </p:nvSpPr>
              <p:spPr>
                <a:xfrm>
                  <a:off x="1618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3501" name="Line 13"/>
              <p:cNvSpPr/>
              <p:nvPr/>
            </p:nvSpPr>
            <p:spPr>
              <a:xfrm flipV="1">
                <a:off x="576" y="275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pSp>
            <p:nvGrpSpPr>
              <p:cNvPr id="63502" name="Group 14"/>
              <p:cNvGrpSpPr/>
              <p:nvPr/>
            </p:nvGrpSpPr>
            <p:grpSpPr>
              <a:xfrm>
                <a:off x="720" y="2801"/>
                <a:ext cx="3216" cy="228"/>
                <a:chOff x="1330" y="2764"/>
                <a:chExt cx="3216" cy="228"/>
              </a:xfrm>
            </p:grpSpPr>
            <p:sp>
              <p:nvSpPr>
                <p:cNvPr id="63503" name="Line 15"/>
                <p:cNvSpPr/>
                <p:nvPr/>
              </p:nvSpPr>
              <p:spPr>
                <a:xfrm>
                  <a:off x="2050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3504" name="Line 16"/>
                <p:cNvSpPr/>
                <p:nvPr/>
              </p:nvSpPr>
              <p:spPr>
                <a:xfrm>
                  <a:off x="2818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3505" name="Line 17"/>
                <p:cNvSpPr/>
                <p:nvPr/>
              </p:nvSpPr>
              <p:spPr>
                <a:xfrm>
                  <a:off x="3586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3506" name="Line 18"/>
                <p:cNvSpPr/>
                <p:nvPr/>
              </p:nvSpPr>
              <p:spPr>
                <a:xfrm>
                  <a:off x="4354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3507" name="Line 19"/>
                <p:cNvSpPr/>
                <p:nvPr/>
              </p:nvSpPr>
              <p:spPr>
                <a:xfrm>
                  <a:off x="4546" y="2764"/>
                  <a:ext cx="0" cy="228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08" name="Line 20"/>
                <p:cNvSpPr/>
                <p:nvPr/>
              </p:nvSpPr>
              <p:spPr>
                <a:xfrm>
                  <a:off x="1330" y="2810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09" name="Line 21"/>
                <p:cNvSpPr/>
                <p:nvPr/>
              </p:nvSpPr>
              <p:spPr>
                <a:xfrm flipH="1">
                  <a:off x="1330" y="2992"/>
                  <a:ext cx="3216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10" name="Line 22"/>
                <p:cNvSpPr/>
                <p:nvPr/>
              </p:nvSpPr>
              <p:spPr>
                <a:xfrm>
                  <a:off x="1330" y="2810"/>
                  <a:ext cx="0" cy="182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3511" name="Group 23"/>
              <p:cNvGrpSpPr/>
              <p:nvPr/>
            </p:nvGrpSpPr>
            <p:grpSpPr>
              <a:xfrm>
                <a:off x="734" y="2437"/>
                <a:ext cx="3216" cy="228"/>
                <a:chOff x="1330" y="2400"/>
                <a:chExt cx="3216" cy="228"/>
              </a:xfrm>
            </p:grpSpPr>
            <p:sp>
              <p:nvSpPr>
                <p:cNvPr id="63512" name="Line 24"/>
                <p:cNvSpPr/>
                <p:nvPr/>
              </p:nvSpPr>
              <p:spPr>
                <a:xfrm>
                  <a:off x="2050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3513" name="Line 25"/>
                <p:cNvSpPr/>
                <p:nvPr/>
              </p:nvSpPr>
              <p:spPr>
                <a:xfrm>
                  <a:off x="2818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3514" name="Line 26"/>
                <p:cNvSpPr/>
                <p:nvPr/>
              </p:nvSpPr>
              <p:spPr>
                <a:xfrm>
                  <a:off x="3586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3515" name="Line 27"/>
                <p:cNvSpPr/>
                <p:nvPr/>
              </p:nvSpPr>
              <p:spPr>
                <a:xfrm>
                  <a:off x="1330" y="2628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3516" name="Line 28"/>
                <p:cNvSpPr/>
                <p:nvPr/>
              </p:nvSpPr>
              <p:spPr>
                <a:xfrm flipH="1">
                  <a:off x="1330" y="2400"/>
                  <a:ext cx="3216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17" name="Line 29"/>
                <p:cNvSpPr/>
                <p:nvPr/>
              </p:nvSpPr>
              <p:spPr>
                <a:xfrm>
                  <a:off x="1330" y="2400"/>
                  <a:ext cx="0" cy="228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18" name="Line 30"/>
                <p:cNvSpPr/>
                <p:nvPr/>
              </p:nvSpPr>
              <p:spPr>
                <a:xfrm>
                  <a:off x="4546" y="2400"/>
                  <a:ext cx="0" cy="228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19" name="Line 31"/>
                <p:cNvSpPr/>
                <p:nvPr/>
              </p:nvSpPr>
              <p:spPr>
                <a:xfrm>
                  <a:off x="4354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</p:grpSp>
          <p:sp>
            <p:nvSpPr>
              <p:cNvPr id="63520" name="Line 32"/>
              <p:cNvSpPr/>
              <p:nvPr/>
            </p:nvSpPr>
            <p:spPr>
              <a:xfrm flipV="1">
                <a:off x="2640" y="2938"/>
                <a:ext cx="0" cy="273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pSp>
            <p:nvGrpSpPr>
              <p:cNvPr id="63521" name="Group 33"/>
              <p:cNvGrpSpPr/>
              <p:nvPr/>
            </p:nvGrpSpPr>
            <p:grpSpPr>
              <a:xfrm>
                <a:off x="1632" y="2528"/>
                <a:ext cx="528" cy="411"/>
                <a:chOff x="2242" y="2491"/>
                <a:chExt cx="528" cy="411"/>
              </a:xfrm>
            </p:grpSpPr>
            <p:sp>
              <p:nvSpPr>
                <p:cNvPr id="63522" name="Rectangle 34" descr="白色大理石"/>
                <p:cNvSpPr/>
                <p:nvPr/>
              </p:nvSpPr>
              <p:spPr>
                <a:xfrm>
                  <a:off x="2242" y="2582"/>
                  <a:ext cx="528" cy="319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3" name="Line 35"/>
                <p:cNvSpPr/>
                <p:nvPr/>
              </p:nvSpPr>
              <p:spPr>
                <a:xfrm>
                  <a:off x="2626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24" name="Line 36"/>
                <p:cNvSpPr/>
                <p:nvPr/>
              </p:nvSpPr>
              <p:spPr>
                <a:xfrm flipV="1">
                  <a:off x="2386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25" name="Line 37"/>
                <p:cNvSpPr/>
                <p:nvPr/>
              </p:nvSpPr>
              <p:spPr>
                <a:xfrm flipV="1">
                  <a:off x="2626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26" name="Line 38"/>
                <p:cNvSpPr/>
                <p:nvPr/>
              </p:nvSpPr>
              <p:spPr>
                <a:xfrm>
                  <a:off x="2386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27" name="Text Box 39"/>
                <p:cNvSpPr txBox="1"/>
                <p:nvPr/>
              </p:nvSpPr>
              <p:spPr>
                <a:xfrm>
                  <a:off x="2354" y="2573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31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28" name="Group 40"/>
              <p:cNvGrpSpPr/>
              <p:nvPr/>
            </p:nvGrpSpPr>
            <p:grpSpPr>
              <a:xfrm>
                <a:off x="2400" y="2528"/>
                <a:ext cx="528" cy="411"/>
                <a:chOff x="3010" y="2491"/>
                <a:chExt cx="528" cy="411"/>
              </a:xfrm>
            </p:grpSpPr>
            <p:sp>
              <p:nvSpPr>
                <p:cNvPr id="63529" name="Rectangle 41" descr="白色大理石"/>
                <p:cNvSpPr/>
                <p:nvPr/>
              </p:nvSpPr>
              <p:spPr>
                <a:xfrm>
                  <a:off x="3010" y="2582"/>
                  <a:ext cx="528" cy="319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30" name="Line 42"/>
                <p:cNvSpPr/>
                <p:nvPr/>
              </p:nvSpPr>
              <p:spPr>
                <a:xfrm>
                  <a:off x="3394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1" name="Line 43"/>
                <p:cNvSpPr/>
                <p:nvPr/>
              </p:nvSpPr>
              <p:spPr>
                <a:xfrm flipV="1">
                  <a:off x="3154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2" name="Line 44"/>
                <p:cNvSpPr/>
                <p:nvPr/>
              </p:nvSpPr>
              <p:spPr>
                <a:xfrm flipV="1">
                  <a:off x="3394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3" name="Line 45"/>
                <p:cNvSpPr/>
                <p:nvPr/>
              </p:nvSpPr>
              <p:spPr>
                <a:xfrm>
                  <a:off x="3154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4" name="Text Box 46"/>
                <p:cNvSpPr txBox="1"/>
                <p:nvPr/>
              </p:nvSpPr>
              <p:spPr>
                <a:xfrm>
                  <a:off x="3122" y="2573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48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35" name="Group 47"/>
              <p:cNvGrpSpPr/>
              <p:nvPr/>
            </p:nvGrpSpPr>
            <p:grpSpPr>
              <a:xfrm>
                <a:off x="3168" y="2528"/>
                <a:ext cx="528" cy="411"/>
                <a:chOff x="3778" y="2491"/>
                <a:chExt cx="528" cy="411"/>
              </a:xfrm>
            </p:grpSpPr>
            <p:sp>
              <p:nvSpPr>
                <p:cNvPr id="63536" name="Rectangle 48" descr="白色大理石"/>
                <p:cNvSpPr/>
                <p:nvPr/>
              </p:nvSpPr>
              <p:spPr>
                <a:xfrm>
                  <a:off x="3778" y="2582"/>
                  <a:ext cx="528" cy="319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37" name="Line 49"/>
                <p:cNvSpPr/>
                <p:nvPr/>
              </p:nvSpPr>
              <p:spPr>
                <a:xfrm>
                  <a:off x="4162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8" name="Line 50"/>
                <p:cNvSpPr/>
                <p:nvPr/>
              </p:nvSpPr>
              <p:spPr>
                <a:xfrm flipV="1">
                  <a:off x="3922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9" name="Line 51"/>
                <p:cNvSpPr/>
                <p:nvPr/>
              </p:nvSpPr>
              <p:spPr>
                <a:xfrm flipV="1">
                  <a:off x="4162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40" name="Line 52"/>
                <p:cNvSpPr/>
                <p:nvPr/>
              </p:nvSpPr>
              <p:spPr>
                <a:xfrm>
                  <a:off x="3922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41" name="Text Box 53"/>
                <p:cNvSpPr txBox="1"/>
                <p:nvPr/>
              </p:nvSpPr>
              <p:spPr>
                <a:xfrm>
                  <a:off x="3890" y="2573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542" name="Text Box 54"/>
              <p:cNvSpPr txBox="1"/>
              <p:nvPr/>
            </p:nvSpPr>
            <p:spPr>
              <a:xfrm>
                <a:off x="2640" y="2975"/>
                <a:ext cx="258" cy="3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p</a:t>
                </a:r>
                <a:endParaRPr lang="en-US" altLang="zh-CN" sz="32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43" name="Group 55"/>
            <p:cNvGrpSpPr/>
            <p:nvPr/>
          </p:nvGrpSpPr>
          <p:grpSpPr>
            <a:xfrm>
              <a:off x="4838" y="7555"/>
              <a:ext cx="10920" cy="2323"/>
              <a:chOff x="96" y="3393"/>
              <a:chExt cx="4368" cy="929"/>
            </a:xfrm>
          </p:grpSpPr>
          <p:sp>
            <p:nvSpPr>
              <p:cNvPr id="63544" name="Text Box 56"/>
              <p:cNvSpPr txBox="1"/>
              <p:nvPr/>
            </p:nvSpPr>
            <p:spPr>
              <a:xfrm>
                <a:off x="96" y="3503"/>
                <a:ext cx="265" cy="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545" name="Group 57"/>
              <p:cNvGrpSpPr/>
              <p:nvPr/>
            </p:nvGrpSpPr>
            <p:grpSpPr>
              <a:xfrm>
                <a:off x="624" y="3484"/>
                <a:ext cx="528" cy="423"/>
                <a:chOff x="1474" y="3447"/>
                <a:chExt cx="528" cy="423"/>
              </a:xfrm>
            </p:grpSpPr>
            <p:sp>
              <p:nvSpPr>
                <p:cNvPr id="63546" name="Rectangle 58"/>
                <p:cNvSpPr/>
                <p:nvPr/>
              </p:nvSpPr>
              <p:spPr>
                <a:xfrm>
                  <a:off x="1474" y="3552"/>
                  <a:ext cx="528" cy="318"/>
                </a:xfrm>
                <a:prstGeom prst="rect">
                  <a:avLst/>
                </a:prstGeom>
                <a:solidFill>
                  <a:srgbClr val="FFFF99"/>
                </a:solid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99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7" name="Line 59"/>
                <p:cNvSpPr/>
                <p:nvPr/>
              </p:nvSpPr>
              <p:spPr>
                <a:xfrm>
                  <a:off x="1858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48" name="Line 60"/>
                <p:cNvSpPr/>
                <p:nvPr/>
              </p:nvSpPr>
              <p:spPr>
                <a:xfrm flipV="1">
                  <a:off x="1618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49" name="Line 61"/>
                <p:cNvSpPr/>
                <p:nvPr/>
              </p:nvSpPr>
              <p:spPr>
                <a:xfrm flipV="1">
                  <a:off x="1858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0" name="Line 62"/>
                <p:cNvSpPr/>
                <p:nvPr/>
              </p:nvSpPr>
              <p:spPr>
                <a:xfrm>
                  <a:off x="1618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3551" name="Line 63"/>
              <p:cNvSpPr/>
              <p:nvPr/>
            </p:nvSpPr>
            <p:spPr>
              <a:xfrm flipV="1">
                <a:off x="336" y="3711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3552" name="Line 64"/>
              <p:cNvSpPr/>
              <p:nvPr/>
            </p:nvSpPr>
            <p:spPr>
              <a:xfrm flipV="1">
                <a:off x="2400" y="3893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pSp>
            <p:nvGrpSpPr>
              <p:cNvPr id="63553" name="Group 65"/>
              <p:cNvGrpSpPr/>
              <p:nvPr/>
            </p:nvGrpSpPr>
            <p:grpSpPr>
              <a:xfrm>
                <a:off x="1392" y="3484"/>
                <a:ext cx="528" cy="420"/>
                <a:chOff x="2242" y="3447"/>
                <a:chExt cx="528" cy="420"/>
              </a:xfrm>
            </p:grpSpPr>
            <p:sp>
              <p:nvSpPr>
                <p:cNvPr id="63554" name="Rectangle 66" descr="白色大理石"/>
                <p:cNvSpPr/>
                <p:nvPr/>
              </p:nvSpPr>
              <p:spPr>
                <a:xfrm>
                  <a:off x="2242" y="3538"/>
                  <a:ext cx="528" cy="318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55" name="Line 67"/>
                <p:cNvSpPr/>
                <p:nvPr/>
              </p:nvSpPr>
              <p:spPr>
                <a:xfrm>
                  <a:off x="2626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6" name="Line 68"/>
                <p:cNvSpPr/>
                <p:nvPr/>
              </p:nvSpPr>
              <p:spPr>
                <a:xfrm flipV="1">
                  <a:off x="2386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7" name="Line 69"/>
                <p:cNvSpPr/>
                <p:nvPr/>
              </p:nvSpPr>
              <p:spPr>
                <a:xfrm flipV="1">
                  <a:off x="2626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8" name="Line 70"/>
                <p:cNvSpPr/>
                <p:nvPr/>
              </p:nvSpPr>
              <p:spPr>
                <a:xfrm>
                  <a:off x="2386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9" name="Text Box 71"/>
                <p:cNvSpPr txBox="1"/>
                <p:nvPr/>
              </p:nvSpPr>
              <p:spPr>
                <a:xfrm>
                  <a:off x="2354" y="3538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31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60" name="Group 72"/>
              <p:cNvGrpSpPr/>
              <p:nvPr/>
            </p:nvGrpSpPr>
            <p:grpSpPr>
              <a:xfrm>
                <a:off x="2942" y="3493"/>
                <a:ext cx="528" cy="420"/>
                <a:chOff x="3010" y="3447"/>
                <a:chExt cx="528" cy="420"/>
              </a:xfrm>
            </p:grpSpPr>
            <p:sp>
              <p:nvSpPr>
                <p:cNvPr id="63561" name="Rectangle 73" descr="白色大理石"/>
                <p:cNvSpPr/>
                <p:nvPr/>
              </p:nvSpPr>
              <p:spPr>
                <a:xfrm>
                  <a:off x="3010" y="3538"/>
                  <a:ext cx="528" cy="318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62" name="Line 74"/>
                <p:cNvSpPr/>
                <p:nvPr/>
              </p:nvSpPr>
              <p:spPr>
                <a:xfrm>
                  <a:off x="3394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63" name="Line 75"/>
                <p:cNvSpPr/>
                <p:nvPr/>
              </p:nvSpPr>
              <p:spPr>
                <a:xfrm flipV="1">
                  <a:off x="3154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64" name="Line 76"/>
                <p:cNvSpPr/>
                <p:nvPr/>
              </p:nvSpPr>
              <p:spPr>
                <a:xfrm flipV="1">
                  <a:off x="3394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65" name="Line 77"/>
                <p:cNvSpPr/>
                <p:nvPr/>
              </p:nvSpPr>
              <p:spPr>
                <a:xfrm>
                  <a:off x="3154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66" name="Text Box 78"/>
                <p:cNvSpPr txBox="1"/>
                <p:nvPr/>
              </p:nvSpPr>
              <p:spPr>
                <a:xfrm>
                  <a:off x="3122" y="3538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48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67" name="Group 79"/>
              <p:cNvGrpSpPr/>
              <p:nvPr/>
            </p:nvGrpSpPr>
            <p:grpSpPr>
              <a:xfrm>
                <a:off x="2158" y="3497"/>
                <a:ext cx="528" cy="420"/>
                <a:chOff x="3008" y="3460"/>
                <a:chExt cx="528" cy="420"/>
              </a:xfrm>
            </p:grpSpPr>
            <p:sp>
              <p:nvSpPr>
                <p:cNvPr id="63568" name="Rectangle 80"/>
                <p:cNvSpPr/>
                <p:nvPr/>
              </p:nvSpPr>
              <p:spPr>
                <a:xfrm>
                  <a:off x="3008" y="3551"/>
                  <a:ext cx="528" cy="318"/>
                </a:xfrm>
                <a:prstGeom prst="rect">
                  <a:avLst/>
                </a:prstGeom>
                <a:solidFill>
                  <a:srgbClr val="CCFFCC"/>
                </a:solid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FFCC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69" name="Line 81"/>
                <p:cNvSpPr/>
                <p:nvPr/>
              </p:nvSpPr>
              <p:spPr>
                <a:xfrm>
                  <a:off x="3392" y="3551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0" name="Line 82"/>
                <p:cNvSpPr/>
                <p:nvPr/>
              </p:nvSpPr>
              <p:spPr>
                <a:xfrm flipV="1">
                  <a:off x="3152" y="3460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1" name="Line 83"/>
                <p:cNvSpPr/>
                <p:nvPr/>
              </p:nvSpPr>
              <p:spPr>
                <a:xfrm flipV="1">
                  <a:off x="3392" y="3460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2" name="Line 84"/>
                <p:cNvSpPr/>
                <p:nvPr/>
              </p:nvSpPr>
              <p:spPr>
                <a:xfrm>
                  <a:off x="3152" y="3551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3" name="Text Box 85"/>
                <p:cNvSpPr txBox="1"/>
                <p:nvPr/>
              </p:nvSpPr>
              <p:spPr>
                <a:xfrm>
                  <a:off x="3120" y="3551"/>
                  <a:ext cx="319" cy="329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74" name="Group 86"/>
              <p:cNvGrpSpPr/>
              <p:nvPr/>
            </p:nvGrpSpPr>
            <p:grpSpPr>
              <a:xfrm>
                <a:off x="3696" y="3484"/>
                <a:ext cx="528" cy="416"/>
                <a:chOff x="4546" y="3447"/>
                <a:chExt cx="528" cy="416"/>
              </a:xfrm>
            </p:grpSpPr>
            <p:sp>
              <p:nvSpPr>
                <p:cNvPr id="63575" name="Rectangle 87" descr="白色大理石"/>
                <p:cNvSpPr/>
                <p:nvPr/>
              </p:nvSpPr>
              <p:spPr>
                <a:xfrm>
                  <a:off x="4546" y="3538"/>
                  <a:ext cx="528" cy="318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76" name="Line 88"/>
                <p:cNvSpPr/>
                <p:nvPr/>
              </p:nvSpPr>
              <p:spPr>
                <a:xfrm>
                  <a:off x="4928" y="3544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7" name="Line 89"/>
                <p:cNvSpPr/>
                <p:nvPr/>
              </p:nvSpPr>
              <p:spPr>
                <a:xfrm flipV="1">
                  <a:off x="4690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8" name="Line 90"/>
                <p:cNvSpPr/>
                <p:nvPr/>
              </p:nvSpPr>
              <p:spPr>
                <a:xfrm flipV="1">
                  <a:off x="4930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79" name="Line 91"/>
                <p:cNvSpPr/>
                <p:nvPr/>
              </p:nvSpPr>
              <p:spPr>
                <a:xfrm>
                  <a:off x="4690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80" name="Text Box 92"/>
                <p:cNvSpPr txBox="1"/>
                <p:nvPr/>
              </p:nvSpPr>
              <p:spPr>
                <a:xfrm>
                  <a:off x="4642" y="3529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581" name="Line 93"/>
              <p:cNvSpPr/>
              <p:nvPr/>
            </p:nvSpPr>
            <p:spPr>
              <a:xfrm flipV="1">
                <a:off x="3168" y="3893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63582" name="Line 94"/>
              <p:cNvSpPr/>
              <p:nvPr/>
            </p:nvSpPr>
            <p:spPr>
              <a:xfrm>
                <a:off x="1200" y="3757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triangle" w="sm" len="med"/>
                <a:tailEnd type="none" w="sm" len="med"/>
              </a:ln>
            </p:spPr>
          </p:sp>
          <p:sp>
            <p:nvSpPr>
              <p:cNvPr id="63583" name="Line 95"/>
              <p:cNvSpPr/>
              <p:nvPr/>
            </p:nvSpPr>
            <p:spPr>
              <a:xfrm>
                <a:off x="3518" y="3781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triangle" w="sm" len="med"/>
                <a:tailEnd type="none" w="sm" len="med"/>
              </a:ln>
            </p:spPr>
          </p:sp>
          <p:sp>
            <p:nvSpPr>
              <p:cNvPr id="63584" name="Line 96"/>
              <p:cNvSpPr/>
              <p:nvPr/>
            </p:nvSpPr>
            <p:spPr>
              <a:xfrm>
                <a:off x="2750" y="3774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round/>
                <a:headEnd type="triangle" w="med" len="med"/>
                <a:tailEnd type="none" w="sm" len="med"/>
              </a:ln>
            </p:spPr>
          </p:sp>
          <p:sp>
            <p:nvSpPr>
              <p:cNvPr id="63585" name="Line 97"/>
              <p:cNvSpPr/>
              <p:nvPr/>
            </p:nvSpPr>
            <p:spPr>
              <a:xfrm>
                <a:off x="4272" y="3757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triangle" w="sm" len="med"/>
                <a:tailEnd type="none" w="sm" len="med"/>
              </a:ln>
            </p:spPr>
          </p:sp>
          <p:sp>
            <p:nvSpPr>
              <p:cNvPr id="63586" name="Line 98"/>
              <p:cNvSpPr/>
              <p:nvPr/>
            </p:nvSpPr>
            <p:spPr>
              <a:xfrm>
                <a:off x="4464" y="3757"/>
                <a:ext cx="0" cy="22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87" name="Line 99"/>
              <p:cNvSpPr/>
              <p:nvPr/>
            </p:nvSpPr>
            <p:spPr>
              <a:xfrm>
                <a:off x="480" y="3802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88" name="Line 100"/>
              <p:cNvSpPr/>
              <p:nvPr/>
            </p:nvSpPr>
            <p:spPr>
              <a:xfrm flipH="1">
                <a:off x="480" y="3984"/>
                <a:ext cx="3984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89" name="Line 101"/>
              <p:cNvSpPr/>
              <p:nvPr/>
            </p:nvSpPr>
            <p:spPr>
              <a:xfrm>
                <a:off x="480" y="3802"/>
                <a:ext cx="0" cy="18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90" name="Line 102"/>
              <p:cNvSpPr/>
              <p:nvPr/>
            </p:nvSpPr>
            <p:spPr>
              <a:xfrm>
                <a:off x="1200" y="36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3591" name="Line 103"/>
              <p:cNvSpPr/>
              <p:nvPr/>
            </p:nvSpPr>
            <p:spPr>
              <a:xfrm>
                <a:off x="3566" y="3637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3592" name="Line 104"/>
              <p:cNvSpPr/>
              <p:nvPr/>
            </p:nvSpPr>
            <p:spPr>
              <a:xfrm>
                <a:off x="2750" y="3637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593" name="Line 105"/>
              <p:cNvSpPr/>
              <p:nvPr/>
            </p:nvSpPr>
            <p:spPr>
              <a:xfrm>
                <a:off x="480" y="3620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3594" name="Line 106"/>
              <p:cNvSpPr/>
              <p:nvPr/>
            </p:nvSpPr>
            <p:spPr>
              <a:xfrm flipH="1">
                <a:off x="480" y="3393"/>
                <a:ext cx="39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95" name="Line 107"/>
              <p:cNvSpPr/>
              <p:nvPr/>
            </p:nvSpPr>
            <p:spPr>
              <a:xfrm>
                <a:off x="480" y="3393"/>
                <a:ext cx="0" cy="227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96" name="Line 108"/>
              <p:cNvSpPr/>
              <p:nvPr/>
            </p:nvSpPr>
            <p:spPr>
              <a:xfrm>
                <a:off x="4464" y="3393"/>
                <a:ext cx="0" cy="227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97" name="Line 109"/>
              <p:cNvSpPr/>
              <p:nvPr/>
            </p:nvSpPr>
            <p:spPr>
              <a:xfrm>
                <a:off x="4272" y="36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63598" name="Line 110"/>
              <p:cNvSpPr/>
              <p:nvPr/>
            </p:nvSpPr>
            <p:spPr>
              <a:xfrm>
                <a:off x="1966" y="377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63599" name="Line 111"/>
              <p:cNvSpPr/>
              <p:nvPr/>
            </p:nvSpPr>
            <p:spPr>
              <a:xfrm flipV="1">
                <a:off x="1980" y="3633"/>
                <a:ext cx="178" cy="17"/>
              </a:xfrm>
              <a:prstGeom prst="line">
                <a:avLst/>
              </a:prstGeom>
              <a:ln w="38100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600" name="Text Box 112"/>
              <p:cNvSpPr txBox="1"/>
              <p:nvPr/>
            </p:nvSpPr>
            <p:spPr>
              <a:xfrm>
                <a:off x="3168" y="3954"/>
                <a:ext cx="258" cy="3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p</a:t>
                </a:r>
                <a:endParaRPr lang="en-US" altLang="zh-CN" sz="32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601" name="Text Box 113"/>
              <p:cNvSpPr txBox="1"/>
              <p:nvPr/>
            </p:nvSpPr>
            <p:spPr>
              <a:xfrm>
                <a:off x="2401" y="3954"/>
                <a:ext cx="215" cy="3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endParaRPr lang="en-US" altLang="zh-CN" sz="32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双向链表的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删除需要改变两个方向的指针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p-&gt;prior-&gt;next = p-&gt;next;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p-&gt;next-&gt;prior = p-&gt;prior;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528185" y="3284855"/>
            <a:ext cx="5736590" cy="2419985"/>
            <a:chOff x="3138" y="5057"/>
            <a:chExt cx="9034" cy="3811"/>
          </a:xfrm>
        </p:grpSpPr>
        <p:grpSp>
          <p:nvGrpSpPr>
            <p:cNvPr id="65540" name="Group 4"/>
            <p:cNvGrpSpPr/>
            <p:nvPr/>
          </p:nvGrpSpPr>
          <p:grpSpPr>
            <a:xfrm>
              <a:off x="3138" y="5057"/>
              <a:ext cx="9035" cy="2265"/>
              <a:chOff x="336" y="2437"/>
              <a:chExt cx="3614" cy="906"/>
            </a:xfrm>
          </p:grpSpPr>
          <p:sp>
            <p:nvSpPr>
              <p:cNvPr id="65541" name="Text Box 5"/>
              <p:cNvSpPr txBox="1"/>
              <p:nvPr/>
            </p:nvSpPr>
            <p:spPr>
              <a:xfrm>
                <a:off x="336" y="2495"/>
                <a:ext cx="265" cy="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5542" name="Group 6"/>
              <p:cNvGrpSpPr/>
              <p:nvPr/>
            </p:nvGrpSpPr>
            <p:grpSpPr>
              <a:xfrm>
                <a:off x="864" y="2528"/>
                <a:ext cx="528" cy="410"/>
                <a:chOff x="1474" y="2491"/>
                <a:chExt cx="528" cy="410"/>
              </a:xfrm>
            </p:grpSpPr>
            <p:sp>
              <p:nvSpPr>
                <p:cNvPr id="65543" name="Rectangle 7"/>
                <p:cNvSpPr/>
                <p:nvPr/>
              </p:nvSpPr>
              <p:spPr>
                <a:xfrm>
                  <a:off x="1474" y="2582"/>
                  <a:ext cx="528" cy="319"/>
                </a:xfrm>
                <a:prstGeom prst="rect">
                  <a:avLst/>
                </a:prstGeom>
                <a:solidFill>
                  <a:srgbClr val="FFFF99"/>
                </a:solid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99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44" name="Line 8"/>
                <p:cNvSpPr/>
                <p:nvPr/>
              </p:nvSpPr>
              <p:spPr>
                <a:xfrm>
                  <a:off x="1618" y="2582"/>
                  <a:ext cx="0" cy="2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45" name="Line 9"/>
                <p:cNvSpPr/>
                <p:nvPr/>
              </p:nvSpPr>
              <p:spPr>
                <a:xfrm>
                  <a:off x="1858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46" name="Line 10"/>
                <p:cNvSpPr/>
                <p:nvPr/>
              </p:nvSpPr>
              <p:spPr>
                <a:xfrm flipV="1">
                  <a:off x="1618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47" name="Line 11"/>
                <p:cNvSpPr/>
                <p:nvPr/>
              </p:nvSpPr>
              <p:spPr>
                <a:xfrm flipV="1">
                  <a:off x="1858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48" name="Line 12"/>
                <p:cNvSpPr/>
                <p:nvPr/>
              </p:nvSpPr>
              <p:spPr>
                <a:xfrm>
                  <a:off x="1618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49" name="Line 13"/>
              <p:cNvSpPr/>
              <p:nvPr/>
            </p:nvSpPr>
            <p:spPr>
              <a:xfrm flipV="1">
                <a:off x="576" y="275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pSp>
            <p:nvGrpSpPr>
              <p:cNvPr id="65550" name="Group 14"/>
              <p:cNvGrpSpPr/>
              <p:nvPr/>
            </p:nvGrpSpPr>
            <p:grpSpPr>
              <a:xfrm>
                <a:off x="720" y="2801"/>
                <a:ext cx="3216" cy="228"/>
                <a:chOff x="1330" y="2764"/>
                <a:chExt cx="3216" cy="228"/>
              </a:xfrm>
            </p:grpSpPr>
            <p:sp>
              <p:nvSpPr>
                <p:cNvPr id="65551" name="Line 15"/>
                <p:cNvSpPr/>
                <p:nvPr/>
              </p:nvSpPr>
              <p:spPr>
                <a:xfrm>
                  <a:off x="2050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5552" name="Line 16"/>
                <p:cNvSpPr/>
                <p:nvPr/>
              </p:nvSpPr>
              <p:spPr>
                <a:xfrm>
                  <a:off x="2818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5553" name="Line 17"/>
                <p:cNvSpPr/>
                <p:nvPr/>
              </p:nvSpPr>
              <p:spPr>
                <a:xfrm>
                  <a:off x="3586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5554" name="Line 18"/>
                <p:cNvSpPr/>
                <p:nvPr/>
              </p:nvSpPr>
              <p:spPr>
                <a:xfrm>
                  <a:off x="4354" y="2764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triangle" w="sm" len="med"/>
                  <a:tailEnd type="none" w="sm" len="med"/>
                </a:ln>
              </p:spPr>
            </p:sp>
            <p:sp>
              <p:nvSpPr>
                <p:cNvPr id="65555" name="Line 19"/>
                <p:cNvSpPr/>
                <p:nvPr/>
              </p:nvSpPr>
              <p:spPr>
                <a:xfrm>
                  <a:off x="4546" y="2764"/>
                  <a:ext cx="0" cy="228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56" name="Line 20"/>
                <p:cNvSpPr/>
                <p:nvPr/>
              </p:nvSpPr>
              <p:spPr>
                <a:xfrm>
                  <a:off x="1330" y="2810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57" name="Line 21"/>
                <p:cNvSpPr/>
                <p:nvPr/>
              </p:nvSpPr>
              <p:spPr>
                <a:xfrm flipH="1">
                  <a:off x="1330" y="2992"/>
                  <a:ext cx="3216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58" name="Line 22"/>
                <p:cNvSpPr/>
                <p:nvPr/>
              </p:nvSpPr>
              <p:spPr>
                <a:xfrm>
                  <a:off x="1330" y="2810"/>
                  <a:ext cx="0" cy="182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5559" name="Group 23"/>
              <p:cNvGrpSpPr/>
              <p:nvPr/>
            </p:nvGrpSpPr>
            <p:grpSpPr>
              <a:xfrm>
                <a:off x="734" y="2437"/>
                <a:ext cx="3216" cy="228"/>
                <a:chOff x="1330" y="2400"/>
                <a:chExt cx="3216" cy="228"/>
              </a:xfrm>
            </p:grpSpPr>
            <p:sp>
              <p:nvSpPr>
                <p:cNvPr id="65560" name="Line 24"/>
                <p:cNvSpPr/>
                <p:nvPr/>
              </p:nvSpPr>
              <p:spPr>
                <a:xfrm>
                  <a:off x="2050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5561" name="Line 25"/>
                <p:cNvSpPr/>
                <p:nvPr/>
              </p:nvSpPr>
              <p:spPr>
                <a:xfrm>
                  <a:off x="2818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5562" name="Line 26"/>
                <p:cNvSpPr/>
                <p:nvPr/>
              </p:nvSpPr>
              <p:spPr>
                <a:xfrm>
                  <a:off x="3586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5563" name="Line 27"/>
                <p:cNvSpPr/>
                <p:nvPr/>
              </p:nvSpPr>
              <p:spPr>
                <a:xfrm>
                  <a:off x="1330" y="2628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65564" name="Line 28"/>
                <p:cNvSpPr/>
                <p:nvPr/>
              </p:nvSpPr>
              <p:spPr>
                <a:xfrm flipH="1">
                  <a:off x="1330" y="2400"/>
                  <a:ext cx="3216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65" name="Line 29"/>
                <p:cNvSpPr/>
                <p:nvPr/>
              </p:nvSpPr>
              <p:spPr>
                <a:xfrm>
                  <a:off x="1330" y="2400"/>
                  <a:ext cx="0" cy="228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66" name="Line 30"/>
                <p:cNvSpPr/>
                <p:nvPr/>
              </p:nvSpPr>
              <p:spPr>
                <a:xfrm>
                  <a:off x="4546" y="2400"/>
                  <a:ext cx="0" cy="228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67" name="Line 31"/>
                <p:cNvSpPr/>
                <p:nvPr/>
              </p:nvSpPr>
              <p:spPr>
                <a:xfrm>
                  <a:off x="4354" y="262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</p:grpSp>
          <p:sp>
            <p:nvSpPr>
              <p:cNvPr id="65568" name="Line 32"/>
              <p:cNvSpPr/>
              <p:nvPr/>
            </p:nvSpPr>
            <p:spPr>
              <a:xfrm flipV="1">
                <a:off x="2640" y="2938"/>
                <a:ext cx="0" cy="273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pSp>
            <p:nvGrpSpPr>
              <p:cNvPr id="65569" name="Group 33"/>
              <p:cNvGrpSpPr/>
              <p:nvPr/>
            </p:nvGrpSpPr>
            <p:grpSpPr>
              <a:xfrm>
                <a:off x="1632" y="2528"/>
                <a:ext cx="528" cy="411"/>
                <a:chOff x="2242" y="2491"/>
                <a:chExt cx="528" cy="411"/>
              </a:xfrm>
            </p:grpSpPr>
            <p:sp>
              <p:nvSpPr>
                <p:cNvPr id="65570" name="Rectangle 34" descr="白色大理石"/>
                <p:cNvSpPr/>
                <p:nvPr/>
              </p:nvSpPr>
              <p:spPr>
                <a:xfrm>
                  <a:off x="2242" y="2582"/>
                  <a:ext cx="528" cy="319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71" name="Line 35"/>
                <p:cNvSpPr/>
                <p:nvPr/>
              </p:nvSpPr>
              <p:spPr>
                <a:xfrm>
                  <a:off x="2626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72" name="Line 36"/>
                <p:cNvSpPr/>
                <p:nvPr/>
              </p:nvSpPr>
              <p:spPr>
                <a:xfrm flipV="1">
                  <a:off x="2386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73" name="Line 37"/>
                <p:cNvSpPr/>
                <p:nvPr/>
              </p:nvSpPr>
              <p:spPr>
                <a:xfrm flipV="1">
                  <a:off x="2626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74" name="Line 38"/>
                <p:cNvSpPr/>
                <p:nvPr/>
              </p:nvSpPr>
              <p:spPr>
                <a:xfrm>
                  <a:off x="2386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75" name="Text Box 39"/>
                <p:cNvSpPr txBox="1"/>
                <p:nvPr/>
              </p:nvSpPr>
              <p:spPr>
                <a:xfrm>
                  <a:off x="2354" y="2573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31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6" name="Group 40"/>
              <p:cNvGrpSpPr/>
              <p:nvPr/>
            </p:nvGrpSpPr>
            <p:grpSpPr>
              <a:xfrm>
                <a:off x="2400" y="2528"/>
                <a:ext cx="528" cy="411"/>
                <a:chOff x="3010" y="2491"/>
                <a:chExt cx="528" cy="411"/>
              </a:xfrm>
            </p:grpSpPr>
            <p:sp>
              <p:nvSpPr>
                <p:cNvPr id="65577" name="Rectangle 41" descr="白色大理石"/>
                <p:cNvSpPr/>
                <p:nvPr/>
              </p:nvSpPr>
              <p:spPr>
                <a:xfrm>
                  <a:off x="3010" y="2582"/>
                  <a:ext cx="528" cy="319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78" name="Line 42"/>
                <p:cNvSpPr/>
                <p:nvPr/>
              </p:nvSpPr>
              <p:spPr>
                <a:xfrm>
                  <a:off x="3394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79" name="Line 43"/>
                <p:cNvSpPr/>
                <p:nvPr/>
              </p:nvSpPr>
              <p:spPr>
                <a:xfrm flipV="1">
                  <a:off x="3154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0" name="Line 44"/>
                <p:cNvSpPr/>
                <p:nvPr/>
              </p:nvSpPr>
              <p:spPr>
                <a:xfrm flipV="1">
                  <a:off x="3394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1" name="Line 45"/>
                <p:cNvSpPr/>
                <p:nvPr/>
              </p:nvSpPr>
              <p:spPr>
                <a:xfrm>
                  <a:off x="3154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2" name="Text Box 46"/>
                <p:cNvSpPr txBox="1"/>
                <p:nvPr/>
              </p:nvSpPr>
              <p:spPr>
                <a:xfrm>
                  <a:off x="3122" y="2573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48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83" name="Group 47"/>
              <p:cNvGrpSpPr/>
              <p:nvPr/>
            </p:nvGrpSpPr>
            <p:grpSpPr>
              <a:xfrm>
                <a:off x="3168" y="2528"/>
                <a:ext cx="528" cy="411"/>
                <a:chOff x="3778" y="2491"/>
                <a:chExt cx="528" cy="411"/>
              </a:xfrm>
            </p:grpSpPr>
            <p:sp>
              <p:nvSpPr>
                <p:cNvPr id="65584" name="Rectangle 48" descr="白色大理石"/>
                <p:cNvSpPr/>
                <p:nvPr/>
              </p:nvSpPr>
              <p:spPr>
                <a:xfrm>
                  <a:off x="3778" y="2582"/>
                  <a:ext cx="528" cy="319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5" name="Line 49"/>
                <p:cNvSpPr/>
                <p:nvPr/>
              </p:nvSpPr>
              <p:spPr>
                <a:xfrm>
                  <a:off x="4162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6" name="Line 50"/>
                <p:cNvSpPr/>
                <p:nvPr/>
              </p:nvSpPr>
              <p:spPr>
                <a:xfrm flipV="1">
                  <a:off x="3922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7" name="Line 51"/>
                <p:cNvSpPr/>
                <p:nvPr/>
              </p:nvSpPr>
              <p:spPr>
                <a:xfrm flipV="1">
                  <a:off x="4162" y="2491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8" name="Line 52"/>
                <p:cNvSpPr/>
                <p:nvPr/>
              </p:nvSpPr>
              <p:spPr>
                <a:xfrm>
                  <a:off x="3922" y="2582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9" name="Text Box 53"/>
                <p:cNvSpPr txBox="1"/>
                <p:nvPr/>
              </p:nvSpPr>
              <p:spPr>
                <a:xfrm>
                  <a:off x="3890" y="2573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590" name="Text Box 54"/>
              <p:cNvSpPr txBox="1"/>
              <p:nvPr/>
            </p:nvSpPr>
            <p:spPr>
              <a:xfrm>
                <a:off x="2640" y="2975"/>
                <a:ext cx="258" cy="3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p</a:t>
                </a:r>
                <a:endParaRPr lang="en-US" altLang="zh-CN" sz="32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91" name="Group 55"/>
            <p:cNvGrpSpPr/>
            <p:nvPr/>
          </p:nvGrpSpPr>
          <p:grpSpPr>
            <a:xfrm>
              <a:off x="3193" y="7428"/>
              <a:ext cx="7115" cy="1440"/>
              <a:chOff x="317" y="2971"/>
              <a:chExt cx="2846" cy="576"/>
            </a:xfrm>
          </p:grpSpPr>
          <p:sp>
            <p:nvSpPr>
              <p:cNvPr id="65592" name="Text Box 56"/>
              <p:cNvSpPr txBox="1"/>
              <p:nvPr/>
            </p:nvSpPr>
            <p:spPr>
              <a:xfrm>
                <a:off x="317" y="3066"/>
                <a:ext cx="265" cy="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5593" name="Group 57"/>
              <p:cNvGrpSpPr/>
              <p:nvPr/>
            </p:nvGrpSpPr>
            <p:grpSpPr>
              <a:xfrm>
                <a:off x="845" y="3047"/>
                <a:ext cx="528" cy="423"/>
                <a:chOff x="1474" y="3447"/>
                <a:chExt cx="528" cy="423"/>
              </a:xfrm>
            </p:grpSpPr>
            <p:sp>
              <p:nvSpPr>
                <p:cNvPr id="65594" name="Rectangle 58"/>
                <p:cNvSpPr/>
                <p:nvPr/>
              </p:nvSpPr>
              <p:spPr>
                <a:xfrm>
                  <a:off x="1474" y="3552"/>
                  <a:ext cx="528" cy="318"/>
                </a:xfrm>
                <a:prstGeom prst="rect">
                  <a:avLst/>
                </a:prstGeom>
                <a:solidFill>
                  <a:srgbClr val="FFFF99"/>
                </a:solid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99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5" name="Line 59"/>
                <p:cNvSpPr/>
                <p:nvPr/>
              </p:nvSpPr>
              <p:spPr>
                <a:xfrm>
                  <a:off x="1858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96" name="Line 60"/>
                <p:cNvSpPr/>
                <p:nvPr/>
              </p:nvSpPr>
              <p:spPr>
                <a:xfrm flipV="1">
                  <a:off x="1618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97" name="Line 61"/>
                <p:cNvSpPr/>
                <p:nvPr/>
              </p:nvSpPr>
              <p:spPr>
                <a:xfrm flipV="1">
                  <a:off x="1858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98" name="Line 62"/>
                <p:cNvSpPr/>
                <p:nvPr/>
              </p:nvSpPr>
              <p:spPr>
                <a:xfrm>
                  <a:off x="1618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99" name="Line 63"/>
              <p:cNvSpPr/>
              <p:nvPr/>
            </p:nvSpPr>
            <p:spPr>
              <a:xfrm flipV="1">
                <a:off x="557" y="327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pSp>
            <p:nvGrpSpPr>
              <p:cNvPr id="65600" name="Group 64"/>
              <p:cNvGrpSpPr/>
              <p:nvPr/>
            </p:nvGrpSpPr>
            <p:grpSpPr>
              <a:xfrm>
                <a:off x="1613" y="3047"/>
                <a:ext cx="528" cy="420"/>
                <a:chOff x="2242" y="3447"/>
                <a:chExt cx="528" cy="420"/>
              </a:xfrm>
            </p:grpSpPr>
            <p:sp>
              <p:nvSpPr>
                <p:cNvPr id="65601" name="Rectangle 65" descr="白色大理石"/>
                <p:cNvSpPr/>
                <p:nvPr/>
              </p:nvSpPr>
              <p:spPr>
                <a:xfrm>
                  <a:off x="2242" y="3538"/>
                  <a:ext cx="528" cy="318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02" name="Line 66"/>
                <p:cNvSpPr/>
                <p:nvPr/>
              </p:nvSpPr>
              <p:spPr>
                <a:xfrm>
                  <a:off x="2626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03" name="Line 67"/>
                <p:cNvSpPr/>
                <p:nvPr/>
              </p:nvSpPr>
              <p:spPr>
                <a:xfrm flipV="1">
                  <a:off x="2386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04" name="Line 68"/>
                <p:cNvSpPr/>
                <p:nvPr/>
              </p:nvSpPr>
              <p:spPr>
                <a:xfrm flipV="1">
                  <a:off x="2626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05" name="Line 69"/>
                <p:cNvSpPr/>
                <p:nvPr/>
              </p:nvSpPr>
              <p:spPr>
                <a:xfrm>
                  <a:off x="2386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06" name="Text Box 70"/>
                <p:cNvSpPr txBox="1"/>
                <p:nvPr/>
              </p:nvSpPr>
              <p:spPr>
                <a:xfrm>
                  <a:off x="2354" y="3538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31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07" name="Group 71"/>
              <p:cNvGrpSpPr/>
              <p:nvPr/>
            </p:nvGrpSpPr>
            <p:grpSpPr>
              <a:xfrm>
                <a:off x="2381" y="3067"/>
                <a:ext cx="528" cy="416"/>
                <a:chOff x="4546" y="3447"/>
                <a:chExt cx="528" cy="416"/>
              </a:xfrm>
            </p:grpSpPr>
            <p:sp>
              <p:nvSpPr>
                <p:cNvPr id="65608" name="Rectangle 72" descr="白色大理石"/>
                <p:cNvSpPr/>
                <p:nvPr/>
              </p:nvSpPr>
              <p:spPr>
                <a:xfrm>
                  <a:off x="4546" y="3538"/>
                  <a:ext cx="528" cy="318"/>
                </a:xfrm>
                <a:prstGeom prst="rect">
                  <a:avLst/>
                </a:prstGeom>
                <a:blipFill rotWithShape="0">
                  <a:blip r:embed="rId1"/>
                </a:blipFill>
                <a:ln w="9525"/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09" name="Line 73"/>
                <p:cNvSpPr/>
                <p:nvPr/>
              </p:nvSpPr>
              <p:spPr>
                <a:xfrm>
                  <a:off x="4928" y="3544"/>
                  <a:ext cx="0" cy="31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10" name="Line 74"/>
                <p:cNvSpPr/>
                <p:nvPr/>
              </p:nvSpPr>
              <p:spPr>
                <a:xfrm flipV="1">
                  <a:off x="4690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11" name="Line 75"/>
                <p:cNvSpPr/>
                <p:nvPr/>
              </p:nvSpPr>
              <p:spPr>
                <a:xfrm flipV="1">
                  <a:off x="4930" y="3447"/>
                  <a:ext cx="96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12" name="Line 76"/>
                <p:cNvSpPr/>
                <p:nvPr/>
              </p:nvSpPr>
              <p:spPr>
                <a:xfrm>
                  <a:off x="4690" y="3538"/>
                  <a:ext cx="0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13" name="Text Box 77"/>
                <p:cNvSpPr txBox="1"/>
                <p:nvPr/>
              </p:nvSpPr>
              <p:spPr>
                <a:xfrm>
                  <a:off x="4642" y="3529"/>
                  <a:ext cx="319" cy="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 dirty="0">
                      <a:solidFill>
                        <a:srgbClr val="FF33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800" dirty="0">
                    <a:solidFill>
                      <a:srgbClr val="FF33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614" name="Line 78"/>
              <p:cNvSpPr/>
              <p:nvPr/>
            </p:nvSpPr>
            <p:spPr>
              <a:xfrm>
                <a:off x="1421" y="332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triangle" w="sm" len="med"/>
                <a:tailEnd type="none" w="sm" len="med"/>
              </a:ln>
            </p:spPr>
          </p:sp>
          <p:sp>
            <p:nvSpPr>
              <p:cNvPr id="65615" name="Line 79"/>
              <p:cNvSpPr/>
              <p:nvPr/>
            </p:nvSpPr>
            <p:spPr>
              <a:xfrm>
                <a:off x="2971" y="3337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triangle" w="med" len="med"/>
                <a:tailEnd type="none" w="sm" len="med"/>
              </a:ln>
            </p:spPr>
          </p:sp>
          <p:sp>
            <p:nvSpPr>
              <p:cNvPr id="65616" name="Line 80"/>
              <p:cNvSpPr/>
              <p:nvPr/>
            </p:nvSpPr>
            <p:spPr>
              <a:xfrm>
                <a:off x="3149" y="3355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17" name="Line 81"/>
              <p:cNvSpPr/>
              <p:nvPr/>
            </p:nvSpPr>
            <p:spPr>
              <a:xfrm>
                <a:off x="701" y="3365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18" name="Line 82"/>
              <p:cNvSpPr/>
              <p:nvPr/>
            </p:nvSpPr>
            <p:spPr>
              <a:xfrm flipH="1">
                <a:off x="697" y="3537"/>
                <a:ext cx="2448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19" name="Line 83"/>
              <p:cNvSpPr/>
              <p:nvPr/>
            </p:nvSpPr>
            <p:spPr>
              <a:xfrm>
                <a:off x="701" y="3365"/>
                <a:ext cx="0" cy="18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0" name="Line 84"/>
              <p:cNvSpPr/>
              <p:nvPr/>
            </p:nvSpPr>
            <p:spPr>
              <a:xfrm>
                <a:off x="1421" y="3183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5621" name="Line 85"/>
              <p:cNvSpPr/>
              <p:nvPr/>
            </p:nvSpPr>
            <p:spPr>
              <a:xfrm>
                <a:off x="2971" y="3200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5622" name="Line 86"/>
              <p:cNvSpPr/>
              <p:nvPr/>
            </p:nvSpPr>
            <p:spPr>
              <a:xfrm>
                <a:off x="701" y="3183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5623" name="Line 87"/>
              <p:cNvSpPr/>
              <p:nvPr/>
            </p:nvSpPr>
            <p:spPr>
              <a:xfrm flipH="1" flipV="1">
                <a:off x="701" y="2971"/>
                <a:ext cx="2448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4" name="Line 88"/>
              <p:cNvSpPr/>
              <p:nvPr/>
            </p:nvSpPr>
            <p:spPr>
              <a:xfrm>
                <a:off x="701" y="2971"/>
                <a:ext cx="0" cy="212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5" name="Line 89"/>
              <p:cNvSpPr/>
              <p:nvPr/>
            </p:nvSpPr>
            <p:spPr>
              <a:xfrm>
                <a:off x="3149" y="2971"/>
                <a:ext cx="0" cy="227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6" name="Line 90"/>
              <p:cNvSpPr/>
              <p:nvPr/>
            </p:nvSpPr>
            <p:spPr>
              <a:xfrm>
                <a:off x="2187" y="3333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65627" name="Line 91"/>
              <p:cNvSpPr/>
              <p:nvPr/>
            </p:nvSpPr>
            <p:spPr>
              <a:xfrm flipV="1">
                <a:off x="2201" y="3196"/>
                <a:ext cx="178" cy="17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顺序表与链表的比较（空间）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存储分配的方式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顺序表的存储空间是静态分配的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链表的存储空间是动态分配的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存储密度 = 结点数据本身所占的存储量/结点结构所占的存储总量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顺序表的存储密度 = 1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链表的存储密度 &lt; 1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顺序表与链表的比较（时间）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存取方式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顺序表可以随机存取，也可以顺序存取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链表必须顺序存取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插入/删除时移动元素个数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顺序表平均需要移动近一半元素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链表不需要移动元素，只需要修改指针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endParaRPr lang="en-US" altLang="zh-CN" sz="2800" dirty="0">
              <a:latin typeface="黑体" panose="02010609060101010101" pitchFamily="2" charset="-122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数据顺序性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除第一个元素外，每个数据元素均只有一个直接前驱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除最后一个元素外，每个数据元素均只有一个直接后继(next)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没有直接前驱的元素即第一个数据元素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没有直接后继的元素即最后一个元素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</a:pPr>
            <a:endParaRPr lang="zh-CN" altLang="en-US"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线性表的类型定义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9220" name="Group 4"/>
          <p:cNvGrpSpPr/>
          <p:nvPr/>
        </p:nvGrpSpPr>
        <p:grpSpPr>
          <a:xfrm>
            <a:off x="3863975" y="4437063"/>
            <a:ext cx="3887788" cy="533400"/>
            <a:chOff x="2640" y="2207"/>
            <a:chExt cx="3129" cy="289"/>
          </a:xfrm>
        </p:grpSpPr>
        <p:sp>
          <p:nvSpPr>
            <p:cNvPr id="9221" name="Oval 5"/>
            <p:cNvSpPr/>
            <p:nvPr/>
          </p:nvSpPr>
          <p:spPr>
            <a:xfrm>
              <a:off x="2640" y="222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2" name="Oval 6"/>
            <p:cNvSpPr/>
            <p:nvPr/>
          </p:nvSpPr>
          <p:spPr>
            <a:xfrm>
              <a:off x="3214" y="2221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Line 7"/>
            <p:cNvSpPr/>
            <p:nvPr/>
          </p:nvSpPr>
          <p:spPr>
            <a:xfrm>
              <a:off x="2930" y="2359"/>
              <a:ext cx="284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4" name="Line 8"/>
            <p:cNvSpPr/>
            <p:nvPr/>
          </p:nvSpPr>
          <p:spPr>
            <a:xfrm>
              <a:off x="3501" y="2359"/>
              <a:ext cx="283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5" name="Oval 9"/>
            <p:cNvSpPr/>
            <p:nvPr/>
          </p:nvSpPr>
          <p:spPr>
            <a:xfrm>
              <a:off x="378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6" name="Line 10"/>
            <p:cNvSpPr/>
            <p:nvPr/>
          </p:nvSpPr>
          <p:spPr>
            <a:xfrm>
              <a:off x="4072" y="2359"/>
              <a:ext cx="282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7" name="Oval 11"/>
            <p:cNvSpPr/>
            <p:nvPr/>
          </p:nvSpPr>
          <p:spPr>
            <a:xfrm>
              <a:off x="434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" name="Line 12"/>
            <p:cNvSpPr/>
            <p:nvPr/>
          </p:nvSpPr>
          <p:spPr>
            <a:xfrm>
              <a:off x="4632" y="2353"/>
              <a:ext cx="282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9" name="Oval 13"/>
            <p:cNvSpPr/>
            <p:nvPr/>
          </p:nvSpPr>
          <p:spPr>
            <a:xfrm>
              <a:off x="4914" y="2208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 Box 14"/>
            <p:cNvSpPr txBox="1"/>
            <p:nvPr/>
          </p:nvSpPr>
          <p:spPr>
            <a:xfrm>
              <a:off x="2712" y="2258"/>
              <a:ext cx="10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 Box 15"/>
            <p:cNvSpPr txBox="1"/>
            <p:nvPr/>
          </p:nvSpPr>
          <p:spPr>
            <a:xfrm>
              <a:off x="3317" y="2254"/>
              <a:ext cx="15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Text Box 16"/>
            <p:cNvSpPr txBox="1"/>
            <p:nvPr/>
          </p:nvSpPr>
          <p:spPr>
            <a:xfrm>
              <a:off x="3890" y="2255"/>
              <a:ext cx="10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Text Box 17"/>
            <p:cNvSpPr txBox="1"/>
            <p:nvPr/>
          </p:nvSpPr>
          <p:spPr>
            <a:xfrm>
              <a:off x="4433" y="2258"/>
              <a:ext cx="10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Text Box 18"/>
            <p:cNvSpPr txBox="1"/>
            <p:nvPr/>
          </p:nvSpPr>
          <p:spPr>
            <a:xfrm>
              <a:off x="5016" y="2248"/>
              <a:ext cx="10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Line 19"/>
            <p:cNvSpPr/>
            <p:nvPr/>
          </p:nvSpPr>
          <p:spPr>
            <a:xfrm>
              <a:off x="5199" y="2352"/>
              <a:ext cx="282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6" name="Oval 20"/>
            <p:cNvSpPr/>
            <p:nvPr/>
          </p:nvSpPr>
          <p:spPr>
            <a:xfrm>
              <a:off x="5481" y="220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7" name="Text Box 21"/>
            <p:cNvSpPr txBox="1"/>
            <p:nvPr/>
          </p:nvSpPr>
          <p:spPr>
            <a:xfrm>
              <a:off x="5582" y="2246"/>
              <a:ext cx="10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当应用场景决定使用线性表作为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数据结构，顺序表与链表的比较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如果线性表主要是存储大量的数据，并主要用于查找时，采用顺序表较好，如数据库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如果线性表存储的数据元素经常需要做插入与删除操作，则采用链表较好，如操作系统中进程控制块(PCB)的管理，内存空间的管理等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链式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已知非空循环链表，设h是指向头结点的指针，p是辅助指针。执行以下程序段的作用是什么？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12192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p=h; 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12192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while (p-&gt;next-&gt;next!=h) 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12192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       p=p-&gt;next; 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12192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p-&gt;next=h; 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习题2.双向链表中前驱指针为prior，后继指针为next，在指针P所指结点前插入指针S所指的结点，请写出要执行的四行语句？ 	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线性表的顺序表示和实现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线性表的链式表示和实现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79875" y="2941320"/>
            <a:ext cx="461327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168" y="188278"/>
            <a:ext cx="3960812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第一章	绪论</a:t>
            </a:r>
            <a:endParaRPr lang="zh-CN" altLang="en-US" sz="4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一元多项式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p(x)=p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+p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x+p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en-US" altLang="zh-CN" sz="2800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 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+p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en-US" altLang="zh-CN" sz="2800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由n+1个系数唯一确定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在计算机中可用线性表(p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，p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，p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，… ，p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)表示。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可以用顺序表和链表来实现。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83615" y="3068955"/>
            <a:ext cx="9455150" cy="2743200"/>
            <a:chOff x="2850" y="5175"/>
            <a:chExt cx="14890" cy="4320"/>
          </a:xfrm>
        </p:grpSpPr>
        <p:sp>
          <p:nvSpPr>
            <p:cNvPr id="71684" name="Rectangle 4"/>
            <p:cNvSpPr/>
            <p:nvPr/>
          </p:nvSpPr>
          <p:spPr>
            <a:xfrm>
              <a:off x="2850" y="5288"/>
              <a:ext cx="6733" cy="38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(1)   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顺序存储表示的类型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typedef struct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{  float  coef;   /*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系数部分*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/   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   int    expn;   /*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指数部分*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/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} ElemType ;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</p:txBody>
        </p:sp>
        <p:sp>
          <p:nvSpPr>
            <p:cNvPr id="71685" name="Rectangle 5"/>
            <p:cNvSpPr/>
            <p:nvPr/>
          </p:nvSpPr>
          <p:spPr>
            <a:xfrm>
              <a:off x="10787" y="5175"/>
              <a:ext cx="6953" cy="43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(2)   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链式存储表示的类型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typedef struct ploy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{   float coef ;    /*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系数部分*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/   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    int   expn ;   /*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指数部分*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/ 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    struct ploy  *next ;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  <a:cs typeface="黑体" panose="02010609060101010101" pitchFamily="2" charset="-122"/>
                </a:rPr>
                <a:t>} Ploy ;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一元多项式的相加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不失一般性，设有两个一元多项式：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5334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P(x)=p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+p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x+p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en-US" sz="2400" b="1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 …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+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sz="2400" b="1" baseline="-25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en-US" sz="2400" b="1" baseline="30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r>
              <a:rPr lang="en-US" sz="2400" b="1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5334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Q(x)=q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+q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x+q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en-US" sz="2400" b="1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 …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+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q</a:t>
            </a:r>
            <a:r>
              <a:rPr lang="en-US" sz="2400" b="1" baseline="-25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en-US" sz="2400" b="1" baseline="30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</a:t>
            </a:r>
            <a:r>
              <a:rPr lang="en-US" sz="2400" b="1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(m&lt;n)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5334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R(x)=P(x)+ Q(x)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R(x)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由线性表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R((p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+q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(p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+q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(p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+q</a:t>
            </a:r>
            <a:r>
              <a:rPr lang="en-US" sz="2400" b="1" baseline="-25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 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…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sz="2400" b="1" baseline="-25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+q</a:t>
            </a:r>
            <a:r>
              <a:rPr lang="en-US" sz="2400" b="1" baseline="-25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 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… 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 </a:t>
            </a:r>
            <a:r>
              <a:rPr lang="en-US" sz="2400" b="1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sz="2400" b="1" baseline="-25000" noProof="0" dirty="0" err="1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唯一表示。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顺序存储表示的相加非常简单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第5项可直接访问：L.a[4].coef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L.a[4].expn</a:t>
            </a: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两个多项式相加就是在两个顺序表中寻找指数expn相同的元素把两者的系数coef相加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marR="0" lvl="1" indent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例如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5+x+2x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+3x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-5-x+6x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+4x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，两者相加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X的0次方的系数为0，X的1次方的系数为0</a:t>
            </a:r>
            <a:endParaRPr kumimoji="0" lang="zh-CN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X的2次方的系数为8，X的3次方的系数为3</a:t>
            </a:r>
            <a:endParaRPr kumimoji="0" lang="zh-CN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X的4次方的系数为4，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系数为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的部分不显示，最终结果：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8x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+3x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+4x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相关顺序表操作：按值查找、插入、合并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kumimoji="0" lang="zh-CN" altLang="en-US" sz="2800" i="0" u="none" strike="noStrike" kern="0" cap="none" spc="0" normalizeH="0" baseline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缺点：当</a:t>
            </a:r>
            <a:r>
              <a:rPr kumimoji="0" lang="en-US" altLang="zh-CN" sz="2800" i="0" u="none" strike="noStrike" kern="0" cap="none" spc="0" normalizeH="0" baseline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x</a:t>
            </a:r>
            <a:r>
              <a:rPr kumimoji="0" lang="zh-CN" altLang="en-US" sz="2800" i="0" u="none" strike="noStrike" kern="0" cap="none" spc="0" normalizeH="0" baseline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最高次幂很大但只有少数几项，不得不浪费数组</a:t>
            </a:r>
            <a:r>
              <a:rPr kumimoji="0" lang="zh-CN" altLang="en-US" sz="2800" i="0" u="none" strike="noStrike" kern="0" cap="none" spc="0" normalizeH="0" baseline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空间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例如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5+x</a:t>
            </a:r>
            <a:r>
              <a:rPr lang="en-US" altLang="zh-CN" sz="28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+2x</a:t>
            </a:r>
            <a:r>
              <a:rPr lang="en-US" altLang="zh-CN" sz="28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3000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+3x</a:t>
            </a:r>
            <a:r>
              <a:rPr lang="en-US" altLang="zh-CN" sz="28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10000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-5-x+6x</a:t>
            </a:r>
            <a:r>
              <a:rPr lang="en-US" altLang="zh-CN" sz="28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500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+4x</a:t>
            </a:r>
            <a:r>
              <a:rPr lang="en-US" altLang="zh-CN" sz="2800" baseline="300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1000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，两者相加</a:t>
            </a: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28905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8905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11087735" cy="5144135"/>
          </a:xfrm>
        </p:spPr>
        <p:txBody>
          <a:bodyPr/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链式存储表示的相加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当采用链式存储表示时，根据结点类型定义，凡是系数为0的项不在链表中出现，从而可以大大减少链表的长度。</a:t>
            </a: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相加的实质是： 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指数不同： 是链表的合并</a:t>
            </a: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指数相同： 系数相加，和为0，去掉结点，和不为0，修改结点的系数域</a:t>
            </a: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程序实现的操作包括：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多项式链表创建、相加、输出</a:t>
            </a: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项插入、删除、查找</a:t>
            </a: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kumimoji="0" lang="en-US" altLang="zh-CN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128905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8905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08685"/>
            <a:ext cx="2966720" cy="5018405"/>
          </a:xfrm>
        </p:spPr>
        <p:txBody>
          <a:bodyPr/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多项式链表相加的实现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0" y="980440"/>
            <a:ext cx="74803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R="0" lvl="0" algn="l" defTabSz="1219200" rtl="0" fontAlgn="base" latin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若线性表最常用的操作是存取第i个元素及其后继的值,则最节省操作时间的存储结构是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A.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单链表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B.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双链表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C.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单循环链表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D.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顺序表</a:t>
            </a:r>
            <a:endParaRPr lang="zh-CN" altLang="en-US" sz="2400" b="1" noProof="0" dirty="0" smtClean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R="0" lvl="0" algn="l" defTabSz="1219200" rtl="0" fontAlgn="base" latin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设带头结点的单链表的头指针为head，则判断链表为空的条件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A. head-&gt;next==head 	  B. head-&gt;next==NULL    C. head==NULL</a:t>
            </a:r>
            <a:endParaRPr lang="en-US" sz="2400" b="1" noProof="0" dirty="0" smtClean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219200" rtl="0" fontAlgn="base" latin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设带头结点的单循环链表的头指针为head，则判断链表为空的条件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400" b="1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A. head-&gt;next==head 	B. head-&gt;next==NULL      C. head==NULL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已知单链表第3号结点p，在第6号位置插入新结点s，写出两行语句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双向循环链表中前后指针分别为prior和next，已知尾指针P，在第4号位置插入新结点s，写出四行语句？若删除第2号结点，写出两行语句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R="0" lvl="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已知双向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链表的任意一个结点p，能否找出它的头结点和尾结点？</a:t>
            </a:r>
            <a:endParaRPr kumimoji="0" lang="zh-CN" altLang="en-US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1219200" rtl="0" fontAlgn="base" latinLnBrk="0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lnSpc>
                <a:spcPct val="100000"/>
              </a:lnSpc>
              <a:buClrTx/>
              <a:buSzTx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线性表的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ADT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定义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0" indent="0" algn="l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ADT List{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数据对象：数据元素同属一个集合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数据关系：序偶关系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基本操作：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Init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创建、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Destroy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销毁、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Clear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清空、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Empty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是否为空、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Length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取表长度、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Get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取表元素、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Locate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查找元素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Prior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取元素前驱、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取元素后继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Insert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插入元素、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Delete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删除元素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Traverse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遍历表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线性表的类型定义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vert="horz" wrap="square" lIns="91440" tIns="45720" rIns="91440" bIns="45720" anchor="b" anchorCtr="0"/>
          <a:p>
            <a:pPr algn="r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xfrm>
            <a:off x="0" y="116205"/>
            <a:ext cx="8229600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r>
              <a:rPr lang="zh-CN" altLang="en-US" sz="4000" dirty="0">
                <a:solidFill>
                  <a:srgbClr val="FF0000"/>
                </a:solidFill>
              </a:rPr>
              <a:t>章总结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836930"/>
            <a:ext cx="8498205" cy="5184775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线性表是</a:t>
            </a:r>
            <a:r>
              <a:rPr lang="en-US" altLang="zh-CN" sz="2000" dirty="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个数据元素的有限序列，数据同一性、数据顺序性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黑体" panose="02010609060101010101" pitchFamily="2" charset="-122"/>
              </a:rPr>
              <a:t>顺序表是用一组地址连续的存储单元依次存储线性表的数据元素</a:t>
            </a:r>
            <a:endParaRPr lang="zh-CN" altLang="en-US" sz="2000" dirty="0">
              <a:latin typeface="黑体" panose="02010609060101010101" pitchFamily="2" charset="-122"/>
            </a:endParaRPr>
          </a:p>
          <a:p>
            <a:pPr marL="952500" lvl="1" indent="-4953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采用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000" dirty="0">
                <a:latin typeface="宋体" panose="02010600030101010101" pitchFamily="2" charset="-122"/>
              </a:rPr>
              <a:t>表示顺序表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952500" lvl="1" indent="-4953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顺序表的数据结构包括*</a:t>
            </a:r>
            <a:r>
              <a:rPr lang="en-US" altLang="zh-CN" sz="2000" dirty="0">
                <a:latin typeface="宋体" panose="02010600030101010101" pitchFamily="2" charset="-122"/>
              </a:rPr>
              <a:t>elem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length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listsize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顺序表的插入：</a:t>
            </a:r>
            <a:r>
              <a:rPr lang="en-US" altLang="zh-CN" sz="2000" dirty="0">
                <a:latin typeface="宋体" panose="02010600030101010101" pitchFamily="2" charset="-122"/>
              </a:rPr>
              <a:t>n-i+1</a:t>
            </a:r>
            <a:r>
              <a:rPr lang="zh-CN" altLang="en-US" sz="2000" dirty="0">
                <a:latin typeface="宋体" panose="02010600030101010101" pitchFamily="2" charset="-122"/>
              </a:rPr>
              <a:t>个元素往后移动，时间复杂度</a:t>
            </a:r>
            <a:r>
              <a:rPr lang="en-US" altLang="zh-CN" sz="2000" dirty="0">
                <a:latin typeface="宋体" panose="02010600030101010101" pitchFamily="2" charset="-122"/>
              </a:rPr>
              <a:t>O(</a:t>
            </a:r>
            <a:r>
              <a:rPr lang="en-US" altLang="zh-CN" sz="2000" i="1" dirty="0">
                <a:latin typeface="宋体" panose="02010600030101010101" pitchFamily="2" charset="-122"/>
              </a:rPr>
              <a:t>n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顺序表的删除：</a:t>
            </a:r>
            <a:r>
              <a:rPr lang="en-US" altLang="zh-CN" sz="2000" dirty="0">
                <a:latin typeface="宋体" panose="02010600030101010101" pitchFamily="2" charset="-122"/>
              </a:rPr>
              <a:t>n-i</a:t>
            </a:r>
            <a:r>
              <a:rPr lang="zh-CN" altLang="en-US" sz="2000" dirty="0">
                <a:latin typeface="宋体" panose="02010600030101010101" pitchFamily="2" charset="-122"/>
              </a:rPr>
              <a:t>个元素往前移动，时间复杂度</a:t>
            </a:r>
            <a:r>
              <a:rPr lang="en-US" altLang="zh-CN" sz="2000" dirty="0">
                <a:latin typeface="宋体" panose="02010600030101010101" pitchFamily="2" charset="-122"/>
              </a:rPr>
              <a:t>O(</a:t>
            </a:r>
            <a:r>
              <a:rPr lang="en-US" altLang="zh-CN" sz="2000" i="1" dirty="0">
                <a:latin typeface="宋体" panose="02010600030101010101" pitchFamily="2" charset="-122"/>
              </a:rPr>
              <a:t>n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>
              <a:latin typeface="黑体" panose="0201060906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链表是线性表的链式存储，逻辑相邻的元素不一定在存储位置上相连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952500" lvl="1" indent="-4953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链表由结点组成，每个结点包含数据域</a:t>
            </a:r>
            <a:r>
              <a:rPr lang="en-US" altLang="zh-CN" sz="2000" dirty="0">
                <a:latin typeface="宋体" panose="02010600030101010101" pitchFamily="2" charset="-122"/>
              </a:rPr>
              <a:t>Data</a:t>
            </a:r>
            <a:r>
              <a:rPr lang="zh-CN" altLang="en-US" sz="2000" dirty="0">
                <a:latin typeface="宋体" panose="02010600030101010101" pitchFamily="2" charset="-122"/>
              </a:rPr>
              <a:t>和指针</a:t>
            </a:r>
            <a:r>
              <a:rPr lang="en-US" altLang="zh-CN" sz="2000" dirty="0">
                <a:latin typeface="宋体" panose="02010600030101010101" pitchFamily="2" charset="-122"/>
              </a:rPr>
              <a:t>Next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952500" lvl="1" indent="-4953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带头结点的单链表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链表的查找</a:t>
            </a:r>
            <a:r>
              <a:rPr lang="zh-CN" altLang="en-US" sz="2000" dirty="0"/>
              <a:t>只有从头结点开始，顺链一步步查找，时间复杂度</a:t>
            </a:r>
            <a:r>
              <a:rPr lang="en-US" altLang="zh-CN" sz="2000" dirty="0">
                <a:latin typeface="宋体" panose="02010600030101010101" pitchFamily="2" charset="-122"/>
              </a:rPr>
              <a:t>O(</a:t>
            </a:r>
            <a:r>
              <a:rPr lang="en-US" altLang="zh-CN" sz="2000" i="1" dirty="0">
                <a:latin typeface="宋体" panose="02010600030101010101" pitchFamily="2" charset="-122"/>
              </a:rPr>
              <a:t>n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/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链表插入和删除，对指针的修改</a:t>
            </a:r>
            <a:r>
              <a:rPr lang="zh-CN" altLang="en-US" sz="2000" dirty="0"/>
              <a:t>，时间复杂度</a:t>
            </a:r>
            <a:r>
              <a:rPr lang="en-US" altLang="zh-CN" sz="2000" dirty="0">
                <a:latin typeface="宋体" panose="02010600030101010101" pitchFamily="2" charset="-122"/>
              </a:rPr>
              <a:t>O(</a:t>
            </a:r>
            <a:r>
              <a:rPr lang="en-US" altLang="zh-CN" sz="2000" i="1" dirty="0">
                <a:latin typeface="宋体" panose="02010600030101010101" pitchFamily="2" charset="-122"/>
              </a:rPr>
              <a:t>n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静态链表、循环链表、双向链表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链表主要操作是对指针的修改，掌握各种类型链表的指针操作</a:t>
            </a:r>
            <a:endParaRPr lang="zh-CN" altLang="en-US" sz="2000" dirty="0">
              <a:latin typeface="黑体" panose="02010609060101010101" pitchFamily="2" charset="-122"/>
            </a:endParaRPr>
          </a:p>
          <a:p>
            <a:pPr marL="952500" lvl="1" indent="-4953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判空、判空链表、判末尾、插入、删除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571500" indent="-571500" eaLnBrk="1" hangingPunct="1"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1052830"/>
            <a:ext cx="11266805" cy="511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线性表是n个数据元素的有限序列，数据同一性、数据顺序性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顺序表是用一组地址连续的存储单元依次存储线性表的数据元素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采用一维数组表示顺序表，顺序表可以随机存取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1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顺序表的插入：n-i+1个元素往后移动，时间复杂度O(n)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1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顺序表的删除：n-i个元素往前移动，时间复杂度O(n)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链表是线性表的链式存储，逻辑相邻的元素不一定在存储位置上相连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链表由结点组成，每个结点包含数据域Data和指针Next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链表的查找只有从头结点开始，顺链一步步查找，时间复杂度O(n)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带头结点的单链表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静态链表、循环链表、双向链表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链表主要操作是对指针的修改，掌握各种类型链表的指针操作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链表插入和删除，对指针的修改，时间复杂度O(n)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判空、判空链表、判末尾、插入、删除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线性表的顺序表示和实现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线性表的链式表示和实现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一元多项式的表示和实现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809750"/>
            <a:ext cx="461327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168" y="188278"/>
            <a:ext cx="3960812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第一章	绪论</a:t>
            </a:r>
            <a:endParaRPr lang="zh-CN" altLang="en-US" sz="4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顺序表是线性表的顺序表示，用一组地址连续的存储单元依次存储线性表的数据元素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线性表的顺序表示和实现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11269" name="表格 11268"/>
          <p:cNvGraphicFramePr/>
          <p:nvPr/>
        </p:nvGraphicFramePr>
        <p:xfrm>
          <a:off x="3220085" y="3021965"/>
          <a:ext cx="5181600" cy="51752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51752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8" name="Text Box 24"/>
          <p:cNvSpPr txBox="1"/>
          <p:nvPr/>
        </p:nvSpPr>
        <p:spPr>
          <a:xfrm>
            <a:off x="3143885" y="2564765"/>
            <a:ext cx="5638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800" dirty="0">
                <a:latin typeface="Tahoma" panose="020B0604030504040204" charset="0"/>
                <a:ea typeface="宋体" panose="02010600030101010101" pitchFamily="2" charset="-122"/>
              </a:rPr>
              <a:t>   b      b+1   b+2   b+3   b+4      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1800" dirty="0">
                <a:latin typeface="Tahoma" panose="020B0604030504040204" charset="0"/>
                <a:ea typeface="宋体" panose="02010600030101010101" pitchFamily="2" charset="-122"/>
              </a:rPr>
              <a:t>  b+24  b+25</a:t>
            </a:r>
            <a:endParaRPr lang="en-US" altLang="zh-CN" sz="1800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425,&quot;width&quot;:10455}"/>
</p:tagLst>
</file>

<file path=ppt/tags/tag2.xml><?xml version="1.0" encoding="utf-8"?>
<p:tagLst xmlns:p="http://schemas.openxmlformats.org/presentationml/2006/main">
  <p:tag name="COMMONDATA" val="eyJoZGlkIjoiYmQ3NjQxYmZmN2ZkODIxYWNiNTEzMzQyMTZmNzQ1MmMifQ==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Autofit/>
      </a:bodyPr>
      <a:lstStyle>
        <a:defPPr marL="571500" lvl="0" indent="-571500">
          <a:lnSpc>
            <a:spcPct val="90000"/>
          </a:lnSpc>
          <a:spcBef>
            <a:spcPts val="1000"/>
          </a:spcBef>
          <a:buClr>
            <a:schemeClr val="accent2"/>
          </a:buClr>
          <a:buFont typeface="Wingdings" panose="05000000000000000000" pitchFamily="2" charset="2"/>
          <a:buChar char="n"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12859</Words>
  <Application>WPS 演示</Application>
  <PresentationFormat>宽屏</PresentationFormat>
  <Paragraphs>1221</Paragraphs>
  <Slides>72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3" baseType="lpstr">
      <vt:lpstr>Arial</vt:lpstr>
      <vt:lpstr>宋体</vt:lpstr>
      <vt:lpstr>Wingdings</vt:lpstr>
      <vt:lpstr>Copperplate Gothic Bold</vt:lpstr>
      <vt:lpstr>微软雅黑</vt:lpstr>
      <vt:lpstr>Tahoma</vt:lpstr>
      <vt:lpstr>Wingdings</vt:lpstr>
      <vt:lpstr>Garamond</vt:lpstr>
      <vt:lpstr>楷体</vt:lpstr>
      <vt:lpstr>黑体</vt:lpstr>
      <vt:lpstr>Lucida Sans Unicode</vt:lpstr>
      <vt:lpstr>楷体_GB2312</vt:lpstr>
      <vt:lpstr>Times New Roman</vt:lpstr>
      <vt:lpstr>Arial Unicode MS</vt:lpstr>
      <vt:lpstr>Arial Narrow</vt:lpstr>
      <vt:lpstr>仿宋_GB2312</vt:lpstr>
      <vt:lpstr>仿宋</vt:lpstr>
      <vt:lpstr>Symbol</vt:lpstr>
      <vt:lpstr>隶书</vt:lpstr>
      <vt:lpstr>Arial Unicode MS</vt:lpstr>
      <vt:lpstr>1_Office 主题​​</vt:lpstr>
      <vt:lpstr>PowerPoint 演示文稿</vt:lpstr>
      <vt:lpstr>课程结构（按教材划分）</vt:lpstr>
      <vt:lpstr>PowerPoint 演示文稿</vt:lpstr>
      <vt:lpstr>1.基本概念和术语</vt:lpstr>
      <vt:lpstr>2.1 线性表的类型定义</vt:lpstr>
      <vt:lpstr>2.1 线性表的类型定义</vt:lpstr>
      <vt:lpstr>2.1 线性表的类型定义</vt:lpstr>
      <vt:lpstr>PowerPoint 演示文稿</vt:lpstr>
      <vt:lpstr>2.1 线性表的类型定义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2.2 线性表的顺序表示和实现</vt:lpstr>
      <vt:lpstr>PowerPoint 演示文稿</vt:lpstr>
      <vt:lpstr>练习</vt:lpstr>
      <vt:lpstr>PowerPoint 演示文稿</vt:lpstr>
      <vt:lpstr>2.2 线性表的顺序表示和实现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练习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2.3 线性表的链式表示和实现</vt:lpstr>
      <vt:lpstr>练习</vt:lpstr>
      <vt:lpstr>PowerPoint 演示文稿</vt:lpstr>
      <vt:lpstr>2.3 线性表的链式表示和实现</vt:lpstr>
      <vt:lpstr>2.4 一元多项式的表示和实现</vt:lpstr>
      <vt:lpstr>2.4 一元多项式的表示和实现</vt:lpstr>
      <vt:lpstr>2.4 一元多项式的表示和实现</vt:lpstr>
      <vt:lpstr>2.4 一元多项式的表示和实现</vt:lpstr>
      <vt:lpstr>练习</vt:lpstr>
      <vt:lpstr>练习</vt:lpstr>
      <vt:lpstr>第2章总结</vt:lpstr>
      <vt:lpstr>PowerPoint 演示文稿</vt:lpstr>
      <vt:lpstr>PowerPoint 演示文稿</vt:lpstr>
    </vt:vector>
  </TitlesOfParts>
  <Company>SZU</Company>
  <LinksUpToDate>false</LinksUpToDate>
  <SharedDoc>false</SharedDoc>
  <HyperlinksChanged>false</HyperlinksChanged>
  <AppVersion>14.0000</AppVersion>
  <Manager>BJC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教学讲义</dc:title>
  <dc:creator>白; BJC</dc:creator>
  <dc:subject>C++</dc:subject>
  <cp:lastModifiedBy>白_szu</cp:lastModifiedBy>
  <cp:revision>2081</cp:revision>
  <dcterms:created xsi:type="dcterms:W3CDTF">2014-01-11T15:22:00Z</dcterms:created>
  <dcterms:modified xsi:type="dcterms:W3CDTF">2022-09-04T16:58:49Z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4508C18874504005A6F10EDD074A32CB</vt:lpwstr>
  </property>
</Properties>
</file>