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57" r:id="rId3"/>
  </p:sldMasterIdLst>
  <p:notesMasterIdLst>
    <p:notesMasterId r:id="rId38"/>
  </p:notesMasterIdLst>
  <p:handoutMasterIdLst>
    <p:handoutMasterId r:id="rId65"/>
  </p:handoutMasterIdLst>
  <p:sldIdLst>
    <p:sldId id="606" r:id="rId4"/>
    <p:sldId id="699" r:id="rId5"/>
    <p:sldId id="282" r:id="rId6"/>
    <p:sldId id="740" r:id="rId7"/>
    <p:sldId id="975" r:id="rId8"/>
    <p:sldId id="976" r:id="rId9"/>
    <p:sldId id="977" r:id="rId10"/>
    <p:sldId id="978" r:id="rId11"/>
    <p:sldId id="979" r:id="rId12"/>
    <p:sldId id="980" r:id="rId13"/>
    <p:sldId id="981" r:id="rId14"/>
    <p:sldId id="982" r:id="rId15"/>
    <p:sldId id="983" r:id="rId16"/>
    <p:sldId id="984" r:id="rId17"/>
    <p:sldId id="985" r:id="rId18"/>
    <p:sldId id="986" r:id="rId19"/>
    <p:sldId id="987" r:id="rId20"/>
    <p:sldId id="988" r:id="rId21"/>
    <p:sldId id="989" r:id="rId22"/>
    <p:sldId id="1034" r:id="rId23"/>
    <p:sldId id="1035" r:id="rId24"/>
    <p:sldId id="1036" r:id="rId25"/>
    <p:sldId id="1037" r:id="rId26"/>
    <p:sldId id="1040" r:id="rId27"/>
    <p:sldId id="1042" r:id="rId28"/>
    <p:sldId id="1041" r:id="rId29"/>
    <p:sldId id="1043" r:id="rId30"/>
    <p:sldId id="1044" r:id="rId31"/>
    <p:sldId id="1049" r:id="rId32"/>
    <p:sldId id="1052" r:id="rId33"/>
    <p:sldId id="1050" r:id="rId34"/>
    <p:sldId id="1051" r:id="rId35"/>
    <p:sldId id="1045" r:id="rId36"/>
    <p:sldId id="1046" r:id="rId37"/>
    <p:sldId id="1053" r:id="rId39"/>
    <p:sldId id="1059" r:id="rId40"/>
    <p:sldId id="1061" r:id="rId41"/>
    <p:sldId id="1060" r:id="rId42"/>
    <p:sldId id="1062" r:id="rId43"/>
    <p:sldId id="1063" r:id="rId44"/>
    <p:sldId id="1065" r:id="rId45"/>
    <p:sldId id="1064" r:id="rId46"/>
    <p:sldId id="1067" r:id="rId47"/>
    <p:sldId id="1068" r:id="rId48"/>
    <p:sldId id="1069" r:id="rId49"/>
    <p:sldId id="1070" r:id="rId50"/>
    <p:sldId id="1071" r:id="rId51"/>
    <p:sldId id="1072" r:id="rId52"/>
    <p:sldId id="1073" r:id="rId53"/>
    <p:sldId id="1074" r:id="rId54"/>
    <p:sldId id="1075" r:id="rId55"/>
    <p:sldId id="1076" r:id="rId56"/>
    <p:sldId id="1077" r:id="rId57"/>
    <p:sldId id="1078" r:id="rId58"/>
    <p:sldId id="1079" r:id="rId59"/>
    <p:sldId id="1080" r:id="rId60"/>
    <p:sldId id="1081" r:id="rId61"/>
    <p:sldId id="1082" r:id="rId62"/>
    <p:sldId id="612" r:id="rId63"/>
    <p:sldId id="613" r:id="rId64"/>
  </p:sldIdLst>
  <p:sldSz cx="12192000" cy="6858000"/>
  <p:notesSz cx="6858000" cy="9144000"/>
  <p:embeddedFontLst>
    <p:embeddedFont>
      <p:font typeface="微软雅黑" panose="020B0503020204020204" pitchFamily="34" charset="-122"/>
      <p:regular r:id="rId70"/>
    </p:embeddedFont>
    <p:embeddedFont>
      <p:font typeface="Tahoma" panose="020B0604030504040204" charset="0"/>
      <p:regular r:id="rId71"/>
      <p:bold r:id="rId72"/>
    </p:embeddedFont>
    <p:embeddedFont>
      <p:font typeface="Garamond" panose="02020404030301010803" pitchFamily="18" charset="0"/>
      <p:regular r:id="rId73"/>
      <p:bold r:id="rId74"/>
      <p:italic r:id="rId75"/>
    </p:embeddedFont>
    <p:embeddedFont>
      <p:font typeface="楷体" panose="02010609060101010101" charset="-122"/>
      <p:regular r:id="rId76"/>
    </p:embeddedFont>
    <p:embeddedFont>
      <p:font typeface="黑体" panose="02010609060101010101" pitchFamily="2" charset="-122"/>
      <p:regular r:id="rId77"/>
    </p:embeddedFont>
    <p:embeddedFont>
      <p:font typeface="隶书" panose="02010509060101010101" pitchFamily="49" charset="-122"/>
      <p:regular r:id="rId78"/>
    </p:embeddedFont>
  </p:embeddedFontLst>
  <p:custDataLst>
    <p:tags r:id="rId7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dongdongzjhw" initials="g" lastIdx="16" clrIdx="0"/>
  <p:cmAuthor id="2" name="Wuqijun" initials="W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346"/>
        <p:guide orient="horz" pos="1190"/>
        <p:guide orient="horz" pos="4106"/>
        <p:guide orient="horz" pos="3139"/>
        <p:guide orient="horz" pos="2816"/>
        <p:guide pos="3805"/>
        <p:guide pos="892"/>
        <p:guide pos="7650"/>
        <p:guide pos="6970"/>
        <p:guide pos="1315"/>
        <p:guide pos="64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95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gs" Target="tags/tag3.xml"/><Relationship Id="rId78" Type="http://schemas.openxmlformats.org/officeDocument/2006/relationships/font" Target="fonts/font9.fntdata"/><Relationship Id="rId77" Type="http://schemas.openxmlformats.org/officeDocument/2006/relationships/font" Target="fonts/font8.fntdata"/><Relationship Id="rId76" Type="http://schemas.openxmlformats.org/officeDocument/2006/relationships/font" Target="fonts/font7.fntdata"/><Relationship Id="rId75" Type="http://schemas.openxmlformats.org/officeDocument/2006/relationships/font" Target="fonts/font6.fntdata"/><Relationship Id="rId74" Type="http://schemas.openxmlformats.org/officeDocument/2006/relationships/font" Target="fonts/font5.fntdata"/><Relationship Id="rId73" Type="http://schemas.openxmlformats.org/officeDocument/2006/relationships/font" Target="fonts/font4.fntdata"/><Relationship Id="rId72" Type="http://schemas.openxmlformats.org/officeDocument/2006/relationships/font" Target="fonts/font3.fntdata"/><Relationship Id="rId71" Type="http://schemas.openxmlformats.org/officeDocument/2006/relationships/font" Target="fonts/font2.fntdata"/><Relationship Id="rId70" Type="http://schemas.openxmlformats.org/officeDocument/2006/relationships/font" Target="fonts/font1.fntdata"/><Relationship Id="rId7" Type="http://schemas.openxmlformats.org/officeDocument/2006/relationships/slide" Target="slides/slide4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BA84-6C1D-4F93-A9F4-04B92CE194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FCAEF-2C49-435D-B9DA-BA0CC419F8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9DD59B10-E385-4D3C-A0B0-F174EA9AA91B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 cmpd="sng">
            <a:noFill/>
            <a:beve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bevel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  <a:endParaRPr lang="zh-CN" altLang="en-US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79B3A261-A9C9-4EB5-901F-E33BE236AA87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DD59B10-E385-4D3C-A0B0-F174EA9AA91B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9B3A261-A9C9-4EB5-901F-E33BE236AA87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文本框 42"/>
          <p:cNvSpPr>
            <a:spLocks noChangeArrowheads="1"/>
          </p:cNvSpPr>
          <p:nvPr userDrawn="1"/>
        </p:nvSpPr>
        <p:spPr bwMode="auto">
          <a:xfrm>
            <a:off x="5067300" y="6322695"/>
            <a:ext cx="2606675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11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深圳大学计算机与软件学院</a:t>
            </a:r>
            <a:endParaRPr lang="zh-CN" altLang="en-US" sz="1100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268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530" y="6153785"/>
            <a:ext cx="869950" cy="582295"/>
          </a:xfrm>
          <a:prstGeom prst="rect">
            <a:avLst/>
          </a:prstGeom>
        </p:spPr>
      </p:pic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6025" y="648366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4707255" y="283210"/>
            <a:ext cx="270764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上次回顾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 userDrawn="1"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5044440" y="283210"/>
            <a:ext cx="20383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总结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SZU讲义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05"/>
            <a:ext cx="12192000" cy="4400550"/>
          </a:xfrm>
          <a:prstGeom prst="rect">
            <a:avLst/>
          </a:prstGeom>
        </p:spPr>
      </p:pic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635" y="4088765"/>
            <a:ext cx="12192000" cy="82486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endParaRPr lang="en-US" altLang="zh-CN" sz="36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3"/>
          <p:cNvGrpSpPr/>
          <p:nvPr userDrawn="1"/>
        </p:nvGrpSpPr>
        <p:grpSpPr>
          <a:xfrm>
            <a:off x="948055" y="5455920"/>
            <a:ext cx="10026650" cy="398780"/>
            <a:chOff x="1493" y="8366"/>
            <a:chExt cx="15790" cy="628"/>
          </a:xfrm>
        </p:grpSpPr>
        <p:sp>
          <p:nvSpPr>
            <p:cNvPr id="7175" name="直接连接符 29"/>
            <p:cNvSpPr/>
            <p:nvPr userDrawn="1"/>
          </p:nvSpPr>
          <p:spPr>
            <a:xfrm>
              <a:off x="1493" y="8671"/>
              <a:ext cx="5983" cy="2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78" name="直接连接符 40"/>
            <p:cNvSpPr/>
            <p:nvPr userDrawn="1"/>
          </p:nvSpPr>
          <p:spPr>
            <a:xfrm>
              <a:off x="11671" y="8672"/>
              <a:ext cx="5612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81" name="TextBox 14"/>
            <p:cNvSpPr txBox="1"/>
            <p:nvPr userDrawn="1"/>
          </p:nvSpPr>
          <p:spPr>
            <a:xfrm>
              <a:off x="8491" y="8366"/>
              <a:ext cx="247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主讲白鉴聪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1198245" y="5008880"/>
            <a:ext cx="9531350" cy="398780"/>
            <a:chOff x="1868" y="8366"/>
            <a:chExt cx="15010" cy="628"/>
          </a:xfrm>
        </p:grpSpPr>
        <p:sp>
          <p:nvSpPr>
            <p:cNvPr id="7" name="直接连接符 29"/>
            <p:cNvSpPr/>
            <p:nvPr userDrawn="1"/>
          </p:nvSpPr>
          <p:spPr>
            <a:xfrm>
              <a:off x="1868" y="8671"/>
              <a:ext cx="5159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8" name="直接连接符 40"/>
            <p:cNvSpPr/>
            <p:nvPr userDrawn="1"/>
          </p:nvSpPr>
          <p:spPr>
            <a:xfrm>
              <a:off x="11897" y="8692"/>
              <a:ext cx="4981" cy="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9" name="TextBox 14"/>
            <p:cNvSpPr txBox="1"/>
            <p:nvPr userDrawn="1"/>
          </p:nvSpPr>
          <p:spPr>
            <a:xfrm>
              <a:off x="7792" y="8366"/>
              <a:ext cx="362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数据结构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0" y="4728210"/>
            <a:ext cx="12192000" cy="90360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r>
              <a:rPr lang="zh-CN" altLang="zh-CN" sz="4000">
                <a:solidFill>
                  <a:srgbClr val="FFFF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谢谢观看</a:t>
            </a:r>
            <a:endParaRPr lang="zh-CN" altLang="zh-CN" sz="40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6" name="直接连接符 24"/>
          <p:cNvSpPr>
            <a:spLocks noChangeShapeType="1"/>
          </p:cNvSpPr>
          <p:nvPr userDrawn="1"/>
        </p:nvSpPr>
        <p:spPr bwMode="auto">
          <a:xfrm>
            <a:off x="0" y="5665153"/>
            <a:ext cx="12192000" cy="1587"/>
          </a:xfrm>
          <a:prstGeom prst="line">
            <a:avLst/>
          </a:prstGeom>
          <a:noFill/>
          <a:ln w="1905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图片 1" descr="SZU讲义尾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5560"/>
            <a:ext cx="12191365" cy="476377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5144135"/>
          </a:xfrm>
        </p:spPr>
        <p:txBody>
          <a:bodyPr/>
          <a:lstStyle>
            <a:lvl1pPr>
              <a:buFont typeface="Wingdings" panose="05000000000000000000" charset="0"/>
              <a:buChar char="l"/>
              <a:defRPr sz="2800">
                <a:sym typeface="宋体" panose="02010600030101010101" pitchFamily="2" charset="-122"/>
              </a:defRPr>
            </a:lvl1pPr>
            <a:lvl2pPr>
              <a:defRPr sz="2400">
                <a:sym typeface="宋体" panose="02010600030101010101" pitchFamily="2" charset="-122"/>
              </a:defRPr>
            </a:lvl2pPr>
            <a:lvl3pPr>
              <a:buFont typeface="Arial" panose="020B0604020202020204" pitchFamily="34" charset="0"/>
              <a:buChar char="•"/>
              <a:defRPr sz="2000">
                <a:sym typeface="宋体" panose="02010600030101010101" pitchFamily="2" charset="-122"/>
              </a:defRPr>
            </a:lvl3pPr>
            <a:lvl4pPr>
              <a:defRPr sz="2000">
                <a:sym typeface="宋体" panose="02010600030101010101" pitchFamily="2" charset="-122"/>
              </a:defRPr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52475" y="150813"/>
            <a:ext cx="10972800" cy="796908"/>
          </a:xfrm>
        </p:spPr>
        <p:txBody>
          <a:bodyPr rtlCol="0"/>
          <a:lstStyle>
            <a:lvl1pPr algn="l">
              <a:defRPr sz="3600">
                <a:sym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2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5611284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284" y="1268413"/>
            <a:ext cx="5611283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4707255" y="283210"/>
            <a:ext cx="270764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上次回顾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 userDrawn="1"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5044440" y="283210"/>
            <a:ext cx="20383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总结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SZU讲义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05"/>
            <a:ext cx="12192000" cy="4400550"/>
          </a:xfrm>
          <a:prstGeom prst="rect">
            <a:avLst/>
          </a:prstGeom>
        </p:spPr>
      </p:pic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635" y="4088765"/>
            <a:ext cx="12192000" cy="82486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endParaRPr lang="en-US" altLang="zh-CN" sz="36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3"/>
          <p:cNvGrpSpPr/>
          <p:nvPr userDrawn="1"/>
        </p:nvGrpSpPr>
        <p:grpSpPr>
          <a:xfrm>
            <a:off x="948055" y="5455920"/>
            <a:ext cx="10026650" cy="398780"/>
            <a:chOff x="1493" y="8366"/>
            <a:chExt cx="15790" cy="628"/>
          </a:xfrm>
        </p:grpSpPr>
        <p:sp>
          <p:nvSpPr>
            <p:cNvPr id="7175" name="直接连接符 29"/>
            <p:cNvSpPr/>
            <p:nvPr userDrawn="1"/>
          </p:nvSpPr>
          <p:spPr>
            <a:xfrm>
              <a:off x="1493" y="8671"/>
              <a:ext cx="5983" cy="2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78" name="直接连接符 40"/>
            <p:cNvSpPr/>
            <p:nvPr userDrawn="1"/>
          </p:nvSpPr>
          <p:spPr>
            <a:xfrm>
              <a:off x="11671" y="8672"/>
              <a:ext cx="5612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81" name="TextBox 14"/>
            <p:cNvSpPr txBox="1"/>
            <p:nvPr userDrawn="1"/>
          </p:nvSpPr>
          <p:spPr>
            <a:xfrm>
              <a:off x="8491" y="8366"/>
              <a:ext cx="247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主讲白鉴聪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1198245" y="5008880"/>
            <a:ext cx="9531350" cy="398780"/>
            <a:chOff x="1868" y="8366"/>
            <a:chExt cx="15010" cy="628"/>
          </a:xfrm>
        </p:grpSpPr>
        <p:sp>
          <p:nvSpPr>
            <p:cNvPr id="7" name="直接连接符 29"/>
            <p:cNvSpPr/>
            <p:nvPr userDrawn="1"/>
          </p:nvSpPr>
          <p:spPr>
            <a:xfrm>
              <a:off x="1868" y="8671"/>
              <a:ext cx="5159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8" name="直接连接符 40"/>
            <p:cNvSpPr/>
            <p:nvPr userDrawn="1"/>
          </p:nvSpPr>
          <p:spPr>
            <a:xfrm>
              <a:off x="11897" y="8692"/>
              <a:ext cx="4981" cy="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9" name="TextBox 14"/>
            <p:cNvSpPr txBox="1"/>
            <p:nvPr userDrawn="1"/>
          </p:nvSpPr>
          <p:spPr>
            <a:xfrm>
              <a:off x="7792" y="8366"/>
              <a:ext cx="362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数据结构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0" y="4728210"/>
            <a:ext cx="12192000" cy="90360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r>
              <a:rPr lang="zh-CN" altLang="zh-CN" sz="4000">
                <a:solidFill>
                  <a:srgbClr val="FFFF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谢谢观看</a:t>
            </a:r>
            <a:endParaRPr lang="zh-CN" altLang="zh-CN" sz="40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6" name="直接连接符 24"/>
          <p:cNvSpPr>
            <a:spLocks noChangeShapeType="1"/>
          </p:cNvSpPr>
          <p:nvPr userDrawn="1"/>
        </p:nvSpPr>
        <p:spPr bwMode="auto">
          <a:xfrm>
            <a:off x="0" y="5665153"/>
            <a:ext cx="12192000" cy="1587"/>
          </a:xfrm>
          <a:prstGeom prst="line">
            <a:avLst/>
          </a:prstGeom>
          <a:noFill/>
          <a:ln w="1905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图片 1" descr="SZU讲义尾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5560"/>
            <a:ext cx="12191365" cy="476377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5144135"/>
          </a:xfrm>
        </p:spPr>
        <p:txBody>
          <a:bodyPr/>
          <a:lstStyle>
            <a:lvl1pPr>
              <a:buFont typeface="Wingdings" panose="05000000000000000000" charset="0"/>
              <a:buChar char="l"/>
              <a:defRPr sz="2800">
                <a:sym typeface="宋体" panose="02010600030101010101" pitchFamily="2" charset="-122"/>
              </a:defRPr>
            </a:lvl1pPr>
            <a:lvl2pPr>
              <a:defRPr sz="2400">
                <a:sym typeface="宋体" panose="02010600030101010101" pitchFamily="2" charset="-122"/>
              </a:defRPr>
            </a:lvl2pPr>
            <a:lvl3pPr>
              <a:buFont typeface="Arial" panose="020B0604020202020204" pitchFamily="34" charset="0"/>
              <a:buChar char="•"/>
              <a:defRPr sz="2000">
                <a:sym typeface="宋体" panose="02010600030101010101" pitchFamily="2" charset="-122"/>
              </a:defRPr>
            </a:lvl3pPr>
            <a:lvl4pPr>
              <a:defRPr sz="2000">
                <a:sym typeface="宋体" panose="02010600030101010101" pitchFamily="2" charset="-122"/>
              </a:defRPr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52475" y="150813"/>
            <a:ext cx="10972800" cy="796908"/>
          </a:xfrm>
        </p:spPr>
        <p:txBody>
          <a:bodyPr rtlCol="0"/>
          <a:lstStyle>
            <a:lvl1pPr algn="l">
              <a:defRPr sz="3600">
                <a:sym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2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5611284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284" y="1268413"/>
            <a:ext cx="5611283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文本框 42"/>
          <p:cNvSpPr>
            <a:spLocks noChangeArrowheads="1"/>
          </p:cNvSpPr>
          <p:nvPr userDrawn="1"/>
        </p:nvSpPr>
        <p:spPr bwMode="auto">
          <a:xfrm>
            <a:off x="5067300" y="6322695"/>
            <a:ext cx="2606675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11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深圳大学计算机与软件学院</a:t>
            </a:r>
            <a:endParaRPr lang="zh-CN" altLang="en-US" sz="1100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268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530" y="6153785"/>
            <a:ext cx="869950" cy="582295"/>
          </a:xfrm>
          <a:prstGeom prst="rect">
            <a:avLst/>
          </a:prstGeom>
        </p:spPr>
      </p:pic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6025" y="648366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4F8FB"/>
            </a:gs>
            <a:gs pos="63000">
              <a:srgbClr val="F2F2F2"/>
            </a:gs>
            <a:gs pos="100000">
              <a:srgbClr val="D8D8D8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975" y="633888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Copperplate Gothic Bold" panose="020E0705020206020404" charset="0"/>
        </a:defRPr>
      </a:lvl1pPr>
      <a:lvl2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2pPr>
      <a:lvl3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3pPr>
      <a:lvl4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4pPr>
      <a:lvl5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9pPr>
    </p:titleStyle>
    <p:bodyStyle>
      <a:lvl1pPr marL="457200" indent="-4572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Copperplate Gothic Bold" panose="020E0705020206020404" charset="0"/>
        </a:defRPr>
      </a:lvl1pPr>
      <a:lvl2pPr marL="990600" indent="-3810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2pPr>
      <a:lvl3pPr marL="1524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3pPr>
      <a:lvl4pPr marL="2133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4pPr>
      <a:lvl5pPr marL="27432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5pPr>
      <a:lvl6pPr marL="32004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6pPr>
      <a:lvl7pPr marL="3657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7pPr>
      <a:lvl8pPr marL="41148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8pPr>
      <a:lvl9pPr marL="4572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4F8FB"/>
            </a:gs>
            <a:gs pos="63000">
              <a:srgbClr val="F2F2F2"/>
            </a:gs>
            <a:gs pos="100000">
              <a:srgbClr val="D8D8D8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975" y="633888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Copperplate Gothic Bold" panose="020E0705020206020404" charset="0"/>
        </a:defRPr>
      </a:lvl1pPr>
      <a:lvl2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2pPr>
      <a:lvl3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3pPr>
      <a:lvl4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4pPr>
      <a:lvl5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9pPr>
    </p:titleStyle>
    <p:bodyStyle>
      <a:lvl1pPr marL="457200" indent="-4572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Copperplate Gothic Bold" panose="020E0705020206020404" charset="0"/>
        </a:defRPr>
      </a:lvl1pPr>
      <a:lvl2pPr marL="990600" indent="-3810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2pPr>
      <a:lvl3pPr marL="1524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3pPr>
      <a:lvl4pPr marL="2133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4pPr>
      <a:lvl5pPr marL="27432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5pPr>
      <a:lvl6pPr marL="32004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6pPr>
      <a:lvl7pPr marL="3657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7pPr>
      <a:lvl8pPr marL="41148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8pPr>
      <a:lvl9pPr marL="4572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0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0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0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159885" y="4126230"/>
            <a:ext cx="3880485" cy="8153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p>
            <a:pPr marL="0" lvl="0" indent="0" algn="ctr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rgbClr val="FFFF00"/>
                </a:solidFill>
              </a:rPr>
              <a:t>3 </a:t>
            </a:r>
            <a:r>
              <a:rPr lang="zh-CN" altLang="en-US" sz="4400">
                <a:solidFill>
                  <a:srgbClr val="FFFF00"/>
                </a:solidFill>
              </a:rPr>
              <a:t>栈和</a:t>
            </a:r>
            <a:r>
              <a:rPr lang="zh-CN" altLang="en-US" sz="4400">
                <a:solidFill>
                  <a:srgbClr val="FFFF00"/>
                </a:solidFill>
              </a:rPr>
              <a:t>队列</a:t>
            </a:r>
            <a:endParaRPr lang="zh-CN" alt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顺序栈的建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556385"/>
            <a:ext cx="9117965" cy="2781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顺序栈的取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栈顶：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栈只能读取栈顶元素，栈顶以下的元素不能直接读取</a:t>
            </a:r>
            <a:endParaRPr lang="zh-CN" altLang="en-US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要先出栈才能读取下一个元素</a:t>
            </a:r>
            <a:endParaRPr lang="zh-CN" altLang="en-US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1628775"/>
            <a:ext cx="9297035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顺序栈的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C++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实现，使用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STL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库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C++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stack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是一个类模板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创建栈就是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定义栈对象，要指明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数据类型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取栈顶操作，即读取操作，用方法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top()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7980" y="2060575"/>
            <a:ext cx="3526155" cy="3059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入栈：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en-US" altLang="zh-CN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*S.top++ = e;	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等价于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	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*S.top=e, top++;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>
              <a:buClrTx/>
              <a:buSzTx/>
              <a:buChar char="•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706120" y="1454785"/>
          <a:ext cx="7934960" cy="371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277100" imgH="3400425" progId="Paint.Picture">
                  <p:embed/>
                </p:oleObj>
              </mc:Choice>
              <mc:Fallback>
                <p:oleObj name="" r:id="rId1" imgW="7277100" imgH="34004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120" y="1454785"/>
                        <a:ext cx="7934960" cy="371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4"/>
          <p:cNvGrpSpPr/>
          <p:nvPr/>
        </p:nvGrpSpPr>
        <p:grpSpPr>
          <a:xfrm>
            <a:off x="9000490" y="3598545"/>
            <a:ext cx="2057400" cy="2379663"/>
            <a:chOff x="4368" y="2688"/>
            <a:chExt cx="1296" cy="1499"/>
          </a:xfrm>
        </p:grpSpPr>
        <p:grpSp>
          <p:nvGrpSpPr>
            <p:cNvPr id="16389" name="Group 5"/>
            <p:cNvGrpSpPr/>
            <p:nvPr/>
          </p:nvGrpSpPr>
          <p:grpSpPr>
            <a:xfrm>
              <a:off x="4417" y="3024"/>
              <a:ext cx="531" cy="251"/>
              <a:chOff x="4465" y="3648"/>
              <a:chExt cx="531" cy="251"/>
            </a:xfrm>
          </p:grpSpPr>
          <p:sp>
            <p:nvSpPr>
              <p:cNvPr id="16390" name="Line 6"/>
              <p:cNvSpPr/>
              <p:nvPr/>
            </p:nvSpPr>
            <p:spPr>
              <a:xfrm>
                <a:off x="4809" y="3782"/>
                <a:ext cx="187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16391" name="Text Box 7"/>
              <p:cNvSpPr txBox="1"/>
              <p:nvPr/>
            </p:nvSpPr>
            <p:spPr>
              <a:xfrm>
                <a:off x="4465" y="3648"/>
                <a:ext cx="33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top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</p:grpSp>
        <p:grpSp>
          <p:nvGrpSpPr>
            <p:cNvPr id="16392" name="Group 8"/>
            <p:cNvGrpSpPr/>
            <p:nvPr/>
          </p:nvGrpSpPr>
          <p:grpSpPr>
            <a:xfrm>
              <a:off x="4368" y="3792"/>
              <a:ext cx="571" cy="251"/>
              <a:chOff x="4416" y="3792"/>
              <a:chExt cx="571" cy="251"/>
            </a:xfrm>
          </p:grpSpPr>
          <p:sp>
            <p:nvSpPr>
              <p:cNvPr id="16393" name="Line 9"/>
              <p:cNvSpPr/>
              <p:nvPr/>
            </p:nvSpPr>
            <p:spPr>
              <a:xfrm>
                <a:off x="4800" y="3936"/>
                <a:ext cx="187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16394" name="Text Box 10"/>
              <p:cNvSpPr txBox="1"/>
              <p:nvPr/>
            </p:nvSpPr>
            <p:spPr>
              <a:xfrm>
                <a:off x="4416" y="3792"/>
                <a:ext cx="41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base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16395" name="Rectangle 11"/>
            <p:cNvSpPr/>
            <p:nvPr/>
          </p:nvSpPr>
          <p:spPr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Line 12"/>
            <p:cNvSpPr/>
            <p:nvPr/>
          </p:nvSpPr>
          <p:spPr>
            <a:xfrm>
              <a:off x="4992" y="3707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7" name="Line 13"/>
            <p:cNvSpPr/>
            <p:nvPr/>
          </p:nvSpPr>
          <p:spPr>
            <a:xfrm>
              <a:off x="4992" y="297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8" name="Line 14"/>
            <p:cNvSpPr/>
            <p:nvPr/>
          </p:nvSpPr>
          <p:spPr>
            <a:xfrm>
              <a:off x="4992" y="321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9" name="Line 15"/>
            <p:cNvSpPr/>
            <p:nvPr/>
          </p:nvSpPr>
          <p:spPr>
            <a:xfrm>
              <a:off x="4992" y="345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0" name="Text Box 16"/>
            <p:cNvSpPr txBox="1"/>
            <p:nvPr/>
          </p:nvSpPr>
          <p:spPr>
            <a:xfrm>
              <a:off x="5136" y="2688"/>
              <a:ext cx="316" cy="1289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anchor="t" anchorCtr="0">
              <a:spAutoFit/>
            </a:bodyPr>
            <a:p>
              <a:pPr algn="ctr">
                <a:lnSpc>
                  <a:spcPct val="130000"/>
                </a:lnSpc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e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 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Text Box 17"/>
            <p:cNvSpPr txBox="1"/>
            <p:nvPr/>
          </p:nvSpPr>
          <p:spPr>
            <a:xfrm>
              <a:off x="4944" y="3936"/>
              <a:ext cx="72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C3300"/>
                  </a:solidFill>
                  <a:latin typeface="Tahoma" panose="020B0604030504040204" charset="0"/>
                  <a:ea typeface="黑体" panose="02010609060101010101" pitchFamily="2" charset="-122"/>
                </a:rPr>
                <a:t>e</a:t>
              </a:r>
              <a:r>
                <a:rPr lang="zh-CN" altLang="en-US" sz="2000" b="1" dirty="0">
                  <a:solidFill>
                    <a:srgbClr val="CC3300"/>
                  </a:solidFill>
                  <a:latin typeface="Tahoma" panose="020B0604030504040204" charset="0"/>
                  <a:ea typeface="黑体" panose="02010609060101010101" pitchFamily="2" charset="-122"/>
                </a:rPr>
                <a:t>进栈</a:t>
              </a:r>
              <a:endParaRPr lang="zh-CN" altLang="en-US" sz="2000" b="1" dirty="0">
                <a:solidFill>
                  <a:srgbClr val="CC3300"/>
                </a:solidFill>
                <a:latin typeface="Tahoma" panose="020B060403050404020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6402" name="Group 18"/>
          <p:cNvGrpSpPr/>
          <p:nvPr/>
        </p:nvGrpSpPr>
        <p:grpSpPr>
          <a:xfrm>
            <a:off x="8905240" y="616585"/>
            <a:ext cx="2057400" cy="2379663"/>
            <a:chOff x="3120" y="2688"/>
            <a:chExt cx="1296" cy="1499"/>
          </a:xfrm>
        </p:grpSpPr>
        <p:grpSp>
          <p:nvGrpSpPr>
            <p:cNvPr id="16403" name="Group 19"/>
            <p:cNvGrpSpPr/>
            <p:nvPr/>
          </p:nvGrpSpPr>
          <p:grpSpPr>
            <a:xfrm>
              <a:off x="3169" y="3216"/>
              <a:ext cx="531" cy="251"/>
              <a:chOff x="4465" y="3648"/>
              <a:chExt cx="531" cy="251"/>
            </a:xfrm>
          </p:grpSpPr>
          <p:sp>
            <p:nvSpPr>
              <p:cNvPr id="16404" name="Line 20"/>
              <p:cNvSpPr/>
              <p:nvPr/>
            </p:nvSpPr>
            <p:spPr>
              <a:xfrm>
                <a:off x="4809" y="3782"/>
                <a:ext cx="187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16405" name="Text Box 21"/>
              <p:cNvSpPr txBox="1"/>
              <p:nvPr/>
            </p:nvSpPr>
            <p:spPr>
              <a:xfrm>
                <a:off x="4465" y="3648"/>
                <a:ext cx="33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top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</p:grpSp>
        <p:grpSp>
          <p:nvGrpSpPr>
            <p:cNvPr id="16406" name="Group 22"/>
            <p:cNvGrpSpPr/>
            <p:nvPr/>
          </p:nvGrpSpPr>
          <p:grpSpPr>
            <a:xfrm>
              <a:off x="3120" y="3792"/>
              <a:ext cx="571" cy="251"/>
              <a:chOff x="4416" y="3792"/>
              <a:chExt cx="571" cy="251"/>
            </a:xfrm>
          </p:grpSpPr>
          <p:sp>
            <p:nvSpPr>
              <p:cNvPr id="16407" name="Line 23"/>
              <p:cNvSpPr/>
              <p:nvPr/>
            </p:nvSpPr>
            <p:spPr>
              <a:xfrm>
                <a:off x="4800" y="3936"/>
                <a:ext cx="187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16408" name="Text Box 24"/>
              <p:cNvSpPr txBox="1"/>
              <p:nvPr/>
            </p:nvSpPr>
            <p:spPr>
              <a:xfrm>
                <a:off x="4416" y="3792"/>
                <a:ext cx="41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base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16409" name="Rectangle 25"/>
            <p:cNvSpPr/>
            <p:nvPr/>
          </p:nvSpPr>
          <p:spPr>
            <a:xfrm>
              <a:off x="3744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Line 26"/>
            <p:cNvSpPr/>
            <p:nvPr/>
          </p:nvSpPr>
          <p:spPr>
            <a:xfrm>
              <a:off x="3744" y="3707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1" name="Line 27"/>
            <p:cNvSpPr/>
            <p:nvPr/>
          </p:nvSpPr>
          <p:spPr>
            <a:xfrm>
              <a:off x="3744" y="297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2" name="Line 28"/>
            <p:cNvSpPr/>
            <p:nvPr/>
          </p:nvSpPr>
          <p:spPr>
            <a:xfrm>
              <a:off x="3744" y="321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3" name="Line 29"/>
            <p:cNvSpPr/>
            <p:nvPr/>
          </p:nvSpPr>
          <p:spPr>
            <a:xfrm>
              <a:off x="3744" y="345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4" name="Text Box 30"/>
            <p:cNvSpPr txBox="1"/>
            <p:nvPr/>
          </p:nvSpPr>
          <p:spPr>
            <a:xfrm>
              <a:off x="3888" y="2688"/>
              <a:ext cx="316" cy="1289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anchor="t" anchorCtr="0">
              <a:spAutoFit/>
            </a:bodyPr>
            <a:p>
              <a:pPr algn="ctr">
                <a:lnSpc>
                  <a:spcPct val="130000"/>
                </a:lnSpc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 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415" name="Text Box 31"/>
            <p:cNvSpPr txBox="1"/>
            <p:nvPr/>
          </p:nvSpPr>
          <p:spPr>
            <a:xfrm>
              <a:off x="3696" y="3936"/>
              <a:ext cx="72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3300"/>
                  </a:solidFill>
                  <a:latin typeface="Tahoma" panose="020B0604030504040204" charset="0"/>
                  <a:ea typeface="黑体" panose="02010609060101010101" pitchFamily="2" charset="-122"/>
                </a:rPr>
                <a:t>操作前</a:t>
              </a:r>
              <a:endParaRPr lang="zh-CN" altLang="en-US" sz="2000" b="1" dirty="0">
                <a:solidFill>
                  <a:srgbClr val="CC3300"/>
                </a:solidFill>
                <a:latin typeface="Tahoma" panose="020B060403050404020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入栈：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e = *--S.top;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等价于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top--;	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e = *S.top;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>
              <a:buClrTx/>
              <a:buSzTx/>
              <a:buChar char="•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18436" name="Group 32"/>
          <p:cNvGrpSpPr/>
          <p:nvPr/>
        </p:nvGrpSpPr>
        <p:grpSpPr>
          <a:xfrm>
            <a:off x="9268778" y="3500438"/>
            <a:ext cx="2057400" cy="2379663"/>
            <a:chOff x="4368" y="2688"/>
            <a:chExt cx="1296" cy="1499"/>
          </a:xfrm>
        </p:grpSpPr>
        <p:grpSp>
          <p:nvGrpSpPr>
            <p:cNvPr id="18437" name="Group 33"/>
            <p:cNvGrpSpPr/>
            <p:nvPr/>
          </p:nvGrpSpPr>
          <p:grpSpPr>
            <a:xfrm>
              <a:off x="4417" y="3216"/>
              <a:ext cx="531" cy="251"/>
              <a:chOff x="4465" y="3648"/>
              <a:chExt cx="531" cy="251"/>
            </a:xfrm>
          </p:grpSpPr>
          <p:sp>
            <p:nvSpPr>
              <p:cNvPr id="18438" name="Line 34"/>
              <p:cNvSpPr/>
              <p:nvPr/>
            </p:nvSpPr>
            <p:spPr>
              <a:xfrm>
                <a:off x="4809" y="3782"/>
                <a:ext cx="187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18439" name="Text Box 35"/>
              <p:cNvSpPr txBox="1"/>
              <p:nvPr/>
            </p:nvSpPr>
            <p:spPr>
              <a:xfrm>
                <a:off x="4465" y="3648"/>
                <a:ext cx="33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top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</p:grpSp>
        <p:grpSp>
          <p:nvGrpSpPr>
            <p:cNvPr id="18440" name="Group 36"/>
            <p:cNvGrpSpPr/>
            <p:nvPr/>
          </p:nvGrpSpPr>
          <p:grpSpPr>
            <a:xfrm>
              <a:off x="4368" y="3792"/>
              <a:ext cx="571" cy="251"/>
              <a:chOff x="4416" y="3792"/>
              <a:chExt cx="571" cy="251"/>
            </a:xfrm>
          </p:grpSpPr>
          <p:sp>
            <p:nvSpPr>
              <p:cNvPr id="18441" name="Line 37"/>
              <p:cNvSpPr/>
              <p:nvPr/>
            </p:nvSpPr>
            <p:spPr>
              <a:xfrm>
                <a:off x="4800" y="3936"/>
                <a:ext cx="187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18442" name="Text Box 38"/>
              <p:cNvSpPr txBox="1"/>
              <p:nvPr/>
            </p:nvSpPr>
            <p:spPr>
              <a:xfrm>
                <a:off x="4416" y="3792"/>
                <a:ext cx="41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base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18443" name="Rectangle 39"/>
            <p:cNvSpPr/>
            <p:nvPr/>
          </p:nvSpPr>
          <p:spPr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Line 40"/>
            <p:cNvSpPr/>
            <p:nvPr/>
          </p:nvSpPr>
          <p:spPr>
            <a:xfrm>
              <a:off x="4992" y="3707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5" name="Line 41"/>
            <p:cNvSpPr/>
            <p:nvPr/>
          </p:nvSpPr>
          <p:spPr>
            <a:xfrm>
              <a:off x="4992" y="297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6" name="Line 42"/>
            <p:cNvSpPr/>
            <p:nvPr/>
          </p:nvSpPr>
          <p:spPr>
            <a:xfrm>
              <a:off x="4992" y="321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7" name="Line 43"/>
            <p:cNvSpPr/>
            <p:nvPr/>
          </p:nvSpPr>
          <p:spPr>
            <a:xfrm>
              <a:off x="4992" y="345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8" name="Text Box 44"/>
            <p:cNvSpPr txBox="1"/>
            <p:nvPr/>
          </p:nvSpPr>
          <p:spPr>
            <a:xfrm>
              <a:off x="5136" y="2688"/>
              <a:ext cx="316" cy="1289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anchor="t" anchorCtr="0">
              <a:spAutoFit/>
            </a:bodyPr>
            <a:p>
              <a:pPr algn="ctr">
                <a:lnSpc>
                  <a:spcPct val="130000"/>
                </a:lnSpc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80808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e</a:t>
              </a:r>
              <a:endParaRPr lang="en-US" altLang="zh-CN" sz="2000" b="1" i="1" dirty="0">
                <a:solidFill>
                  <a:srgbClr val="80808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 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Text Box 45"/>
            <p:cNvSpPr txBox="1"/>
            <p:nvPr/>
          </p:nvSpPr>
          <p:spPr>
            <a:xfrm>
              <a:off x="4944" y="3936"/>
              <a:ext cx="72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C3300"/>
                  </a:solidFill>
                  <a:latin typeface="Tahoma" panose="020B0604030504040204" charset="0"/>
                  <a:ea typeface="黑体" panose="02010609060101010101" pitchFamily="2" charset="-122"/>
                </a:rPr>
                <a:t>e</a:t>
              </a:r>
              <a:r>
                <a:rPr lang="zh-CN" altLang="en-US" sz="2000" b="1" dirty="0">
                  <a:solidFill>
                    <a:srgbClr val="CC3300"/>
                  </a:solidFill>
                  <a:latin typeface="Tahoma" panose="020B0604030504040204" charset="0"/>
                  <a:ea typeface="黑体" panose="02010609060101010101" pitchFamily="2" charset="-122"/>
                </a:rPr>
                <a:t>出栈</a:t>
              </a:r>
              <a:endParaRPr lang="zh-CN" altLang="en-US" sz="2000" b="1" dirty="0">
                <a:solidFill>
                  <a:srgbClr val="CC3300"/>
                </a:solidFill>
                <a:latin typeface="Tahoma" panose="020B060403050404020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8450" name="Group 46"/>
          <p:cNvGrpSpPr/>
          <p:nvPr/>
        </p:nvGrpSpPr>
        <p:grpSpPr>
          <a:xfrm>
            <a:off x="9124633" y="692468"/>
            <a:ext cx="2057400" cy="2379663"/>
            <a:chOff x="4368" y="2688"/>
            <a:chExt cx="1296" cy="1499"/>
          </a:xfrm>
        </p:grpSpPr>
        <p:grpSp>
          <p:nvGrpSpPr>
            <p:cNvPr id="18451" name="Group 47"/>
            <p:cNvGrpSpPr/>
            <p:nvPr/>
          </p:nvGrpSpPr>
          <p:grpSpPr>
            <a:xfrm>
              <a:off x="4417" y="3024"/>
              <a:ext cx="531" cy="251"/>
              <a:chOff x="4465" y="3648"/>
              <a:chExt cx="531" cy="251"/>
            </a:xfrm>
          </p:grpSpPr>
          <p:sp>
            <p:nvSpPr>
              <p:cNvPr id="18452" name="Line 48"/>
              <p:cNvSpPr/>
              <p:nvPr/>
            </p:nvSpPr>
            <p:spPr>
              <a:xfrm>
                <a:off x="4809" y="3782"/>
                <a:ext cx="187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18453" name="Text Box 49"/>
              <p:cNvSpPr txBox="1"/>
              <p:nvPr/>
            </p:nvSpPr>
            <p:spPr>
              <a:xfrm>
                <a:off x="4465" y="3648"/>
                <a:ext cx="337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top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</p:grpSp>
        <p:grpSp>
          <p:nvGrpSpPr>
            <p:cNvPr id="18454" name="Group 50"/>
            <p:cNvGrpSpPr/>
            <p:nvPr/>
          </p:nvGrpSpPr>
          <p:grpSpPr>
            <a:xfrm>
              <a:off x="4368" y="3792"/>
              <a:ext cx="571" cy="251"/>
              <a:chOff x="4416" y="3792"/>
              <a:chExt cx="571" cy="251"/>
            </a:xfrm>
          </p:grpSpPr>
          <p:sp>
            <p:nvSpPr>
              <p:cNvPr id="18455" name="Line 51"/>
              <p:cNvSpPr/>
              <p:nvPr/>
            </p:nvSpPr>
            <p:spPr>
              <a:xfrm>
                <a:off x="4800" y="3936"/>
                <a:ext cx="187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sm"/>
              </a:ln>
            </p:spPr>
          </p:sp>
          <p:sp>
            <p:nvSpPr>
              <p:cNvPr id="18456" name="Text Box 52"/>
              <p:cNvSpPr txBox="1"/>
              <p:nvPr/>
            </p:nvSpPr>
            <p:spPr>
              <a:xfrm>
                <a:off x="4416" y="3792"/>
                <a:ext cx="41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base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18457" name="Rectangle 53"/>
            <p:cNvSpPr/>
            <p:nvPr/>
          </p:nvSpPr>
          <p:spPr>
            <a:xfrm>
              <a:off x="4992" y="2736"/>
              <a:ext cx="613" cy="1207"/>
            </a:xfrm>
            <a:prstGeom prst="rect">
              <a:avLst/>
            </a:prstGeom>
            <a:solidFill>
              <a:srgbClr val="FFCC99"/>
            </a:solidFill>
            <a:ln w="2857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Line 54"/>
            <p:cNvSpPr/>
            <p:nvPr/>
          </p:nvSpPr>
          <p:spPr>
            <a:xfrm>
              <a:off x="4992" y="3707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9" name="Line 55"/>
            <p:cNvSpPr/>
            <p:nvPr/>
          </p:nvSpPr>
          <p:spPr>
            <a:xfrm>
              <a:off x="4992" y="297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0" name="Line 56"/>
            <p:cNvSpPr/>
            <p:nvPr/>
          </p:nvSpPr>
          <p:spPr>
            <a:xfrm>
              <a:off x="4992" y="321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1" name="Line 57"/>
            <p:cNvSpPr/>
            <p:nvPr/>
          </p:nvSpPr>
          <p:spPr>
            <a:xfrm>
              <a:off x="4992" y="3456"/>
              <a:ext cx="6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2" name="Text Box 58"/>
            <p:cNvSpPr txBox="1"/>
            <p:nvPr/>
          </p:nvSpPr>
          <p:spPr>
            <a:xfrm>
              <a:off x="5136" y="2688"/>
              <a:ext cx="316" cy="1289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anchor="t" anchorCtr="0">
              <a:spAutoFit/>
            </a:bodyPr>
            <a:p>
              <a:pPr algn="ctr">
                <a:lnSpc>
                  <a:spcPct val="130000"/>
                </a:lnSpc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e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 </a:t>
              </a:r>
              <a:endParaRPr lang="en-US" altLang="zh-CN" sz="20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Text Box 59"/>
            <p:cNvSpPr txBox="1"/>
            <p:nvPr/>
          </p:nvSpPr>
          <p:spPr>
            <a:xfrm>
              <a:off x="4944" y="3936"/>
              <a:ext cx="72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3300"/>
                  </a:solidFill>
                  <a:latin typeface="Tahoma" panose="020B0604030504040204" charset="0"/>
                  <a:ea typeface="黑体" panose="02010609060101010101" pitchFamily="2" charset="-122"/>
                </a:rPr>
                <a:t>操作前</a:t>
              </a:r>
              <a:endParaRPr lang="zh-CN" altLang="en-US" sz="2000" b="1" dirty="0">
                <a:solidFill>
                  <a:srgbClr val="CC3300"/>
                </a:solidFill>
                <a:latin typeface="Tahoma" panose="020B0604030504040204" charset="0"/>
                <a:ea typeface="黑体" panose="0201060906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530985"/>
            <a:ext cx="717804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6631940" cy="412813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顺序栈的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C++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入栈、出栈、判栈空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入栈</a:t>
            </a:r>
            <a:r>
              <a:rPr lang="en-US" altLang="zh-CN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push()</a:t>
            </a:r>
            <a:endParaRPr lang="en-US" altLang="zh-CN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出栈</a:t>
            </a:r>
            <a:r>
              <a:rPr lang="en-US" altLang="zh-CN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pop()</a:t>
            </a:r>
            <a:endParaRPr lang="en-US" altLang="zh-CN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判栈空</a:t>
            </a:r>
            <a:r>
              <a:rPr lang="en-US" altLang="zh-CN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empty()</a:t>
            </a:r>
            <a:endParaRPr lang="en-US" altLang="zh-CN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2" indent="0" algn="l" eaLnBrk="1" hangingPunct="1">
              <a:buClrTx/>
              <a:buSzTx/>
              <a:buFont typeface="Arial" panose="020B0604020202020204" pitchFamily="34" charset="0"/>
              <a:buNone/>
            </a:pPr>
            <a:endParaRPr lang="zh-CN" altLang="en-US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2" indent="0"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每执行一次</a:t>
            </a:r>
            <a:r>
              <a:rPr lang="en-US" altLang="zh-CN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pop</a:t>
            </a: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操作，</a:t>
            </a:r>
            <a:endParaRPr lang="zh-CN" altLang="en-US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2" indent="0"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栈中单词就会减少</a:t>
            </a: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一个</a:t>
            </a:r>
            <a:endParaRPr lang="zh-CN" altLang="en-US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685" y="2996565"/>
            <a:ext cx="1155065" cy="2334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5" y="1556385"/>
            <a:ext cx="4670425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0426700" cy="652780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注意栈的后进先出操作，顺序栈不是数组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顺序栈不能执行数组的遍历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操作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2132965"/>
            <a:ext cx="3904615" cy="3796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80" y="2996565"/>
            <a:ext cx="460375" cy="125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链栈是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栈的链式存储结构，是运算受限的单链表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其插入和删除操作只能在表头位置上进行。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链栈用没有头结点的单链表，链表头指针表示栈顶指针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top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链栈是动态分配空间，即无限空间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链栈的插入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是头插法，每次都在栈顶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插入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链栈的操作位置是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top-&gt;next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22532" name="Group 4"/>
          <p:cNvGrpSpPr/>
          <p:nvPr/>
        </p:nvGrpSpPr>
        <p:grpSpPr>
          <a:xfrm>
            <a:off x="6240145" y="2493010"/>
            <a:ext cx="4098925" cy="3185160"/>
            <a:chOff x="97" y="0"/>
            <a:chExt cx="2261" cy="1784"/>
          </a:xfrm>
        </p:grpSpPr>
        <p:grpSp>
          <p:nvGrpSpPr>
            <p:cNvPr id="22542" name="Group 14"/>
            <p:cNvGrpSpPr/>
            <p:nvPr/>
          </p:nvGrpSpPr>
          <p:grpSpPr>
            <a:xfrm rot="0">
              <a:off x="1142" y="0"/>
              <a:ext cx="1216" cy="1678"/>
              <a:chOff x="0" y="0"/>
              <a:chExt cx="1227" cy="1715"/>
            </a:xfrm>
          </p:grpSpPr>
          <p:sp>
            <p:nvSpPr>
              <p:cNvPr id="22543" name="Rectangle 15"/>
              <p:cNvSpPr/>
              <p:nvPr/>
            </p:nvSpPr>
            <p:spPr>
              <a:xfrm>
                <a:off x="660" y="1488"/>
                <a:ext cx="56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/>
                <a:r>
                  <a:rPr lang="zh-CN" altLang="en-US" sz="2000" b="1" dirty="0">
                    <a:latin typeface="Times New Roman" panose="02020603050405020304" charset="0"/>
                    <a:ea typeface="宋体" panose="02010600030101010101" pitchFamily="2" charset="-122"/>
                  </a:rPr>
                  <a:t>非空栈</a:t>
                </a:r>
                <a:endPara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2544" name="Group 16"/>
              <p:cNvGrpSpPr/>
              <p:nvPr/>
            </p:nvGrpSpPr>
            <p:grpSpPr>
              <a:xfrm>
                <a:off x="0" y="0"/>
                <a:ext cx="1152" cy="440"/>
                <a:chOff x="0" y="0"/>
                <a:chExt cx="1152" cy="440"/>
              </a:xfrm>
            </p:grpSpPr>
            <p:grpSp>
              <p:nvGrpSpPr>
                <p:cNvPr id="22545" name="Group 17"/>
                <p:cNvGrpSpPr/>
                <p:nvPr/>
              </p:nvGrpSpPr>
              <p:grpSpPr>
                <a:xfrm>
                  <a:off x="0" y="0"/>
                  <a:ext cx="608" cy="227"/>
                  <a:chOff x="0" y="0"/>
                  <a:chExt cx="608" cy="227"/>
                </a:xfrm>
              </p:grpSpPr>
              <p:sp>
                <p:nvSpPr>
                  <p:cNvPr id="22546" name="Rectangle 18"/>
                  <p:cNvSpPr/>
                  <p:nvPr/>
                </p:nvSpPr>
                <p:spPr>
                  <a:xfrm>
                    <a:off x="0" y="0"/>
                    <a:ext cx="340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0"/>
                  <a:p>
                    <a:pPr algn="ctr"/>
                    <a:r>
                      <a:rPr lang="en-US" altLang="zh-CN" sz="20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dirty="0"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47" name="Line 19"/>
                  <p:cNvSpPr/>
                  <p:nvPr/>
                </p:nvSpPr>
                <p:spPr>
                  <a:xfrm>
                    <a:off x="336" y="144"/>
                    <a:ext cx="272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22548" name="Group 20"/>
                <p:cNvGrpSpPr/>
                <p:nvPr/>
              </p:nvGrpSpPr>
              <p:grpSpPr>
                <a:xfrm>
                  <a:off x="608" y="48"/>
                  <a:ext cx="544" cy="227"/>
                  <a:chOff x="0" y="0"/>
                  <a:chExt cx="544" cy="227"/>
                </a:xfrm>
              </p:grpSpPr>
              <p:sp>
                <p:nvSpPr>
                  <p:cNvPr id="22549" name="Rectangle 21"/>
                  <p:cNvSpPr/>
                  <p:nvPr/>
                </p:nvSpPr>
                <p:spPr>
                  <a:xfrm>
                    <a:off x="0" y="0"/>
                    <a:ext cx="544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r>
                      <a: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 a</a:t>
                    </a:r>
                    <a:r>
                      <a:rPr lang="en-US" altLang="zh-CN" sz="2400" baseline="-250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2400" baseline="-25000" dirty="0"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50" name="Line 22"/>
                  <p:cNvSpPr/>
                  <p:nvPr/>
                </p:nvSpPr>
                <p:spPr>
                  <a:xfrm>
                    <a:off x="384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2551" name="Line 23"/>
                <p:cNvSpPr/>
                <p:nvPr/>
              </p:nvSpPr>
              <p:spPr>
                <a:xfrm>
                  <a:off x="1104" y="213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2552" name="Group 24"/>
              <p:cNvGrpSpPr/>
              <p:nvPr/>
            </p:nvGrpSpPr>
            <p:grpSpPr>
              <a:xfrm>
                <a:off x="626" y="453"/>
                <a:ext cx="544" cy="371"/>
                <a:chOff x="0" y="0"/>
                <a:chExt cx="544" cy="371"/>
              </a:xfrm>
            </p:grpSpPr>
            <p:grpSp>
              <p:nvGrpSpPr>
                <p:cNvPr id="22553" name="Group 25"/>
                <p:cNvGrpSpPr/>
                <p:nvPr/>
              </p:nvGrpSpPr>
              <p:grpSpPr>
                <a:xfrm>
                  <a:off x="0" y="0"/>
                  <a:ext cx="544" cy="227"/>
                  <a:chOff x="0" y="0"/>
                  <a:chExt cx="544" cy="227"/>
                </a:xfrm>
              </p:grpSpPr>
              <p:sp>
                <p:nvSpPr>
                  <p:cNvPr id="22554" name="Rectangle 26"/>
                  <p:cNvSpPr/>
                  <p:nvPr/>
                </p:nvSpPr>
                <p:spPr>
                  <a:xfrm>
                    <a:off x="0" y="0"/>
                    <a:ext cx="544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r>
                      <a: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 a</a:t>
                    </a:r>
                    <a:r>
                      <a:rPr lang="en-US" altLang="zh-CN" sz="2400" baseline="-250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2400" baseline="-25000" dirty="0"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55" name="Line 27"/>
                  <p:cNvSpPr/>
                  <p:nvPr/>
                </p:nvSpPr>
                <p:spPr>
                  <a:xfrm>
                    <a:off x="384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2556" name="Line 28"/>
                <p:cNvSpPr/>
                <p:nvPr/>
              </p:nvSpPr>
              <p:spPr>
                <a:xfrm>
                  <a:off x="487" y="144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2557" name="Group 29"/>
              <p:cNvGrpSpPr/>
              <p:nvPr/>
            </p:nvGrpSpPr>
            <p:grpSpPr>
              <a:xfrm>
                <a:off x="647" y="828"/>
                <a:ext cx="553" cy="623"/>
                <a:chOff x="0" y="0"/>
                <a:chExt cx="553" cy="623"/>
              </a:xfrm>
            </p:grpSpPr>
            <p:grpSp>
              <p:nvGrpSpPr>
                <p:cNvPr id="22558" name="Group 30"/>
                <p:cNvGrpSpPr/>
                <p:nvPr/>
              </p:nvGrpSpPr>
              <p:grpSpPr>
                <a:xfrm>
                  <a:off x="9" y="396"/>
                  <a:ext cx="544" cy="227"/>
                  <a:chOff x="0" y="0"/>
                  <a:chExt cx="544" cy="227"/>
                </a:xfrm>
              </p:grpSpPr>
              <p:sp>
                <p:nvSpPr>
                  <p:cNvPr id="22559" name="Rectangle 31"/>
                  <p:cNvSpPr/>
                  <p:nvPr/>
                </p:nvSpPr>
                <p:spPr>
                  <a:xfrm>
                    <a:off x="0" y="0"/>
                    <a:ext cx="544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r>
                      <a: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 a</a:t>
                    </a:r>
                    <a:r>
                      <a:rPr lang="en-US" altLang="zh-CN" sz="2400" baseline="-250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1     </a:t>
                    </a:r>
                    <a:r>
                      <a:rPr lang="en-US" altLang="zh-CN" sz="2400" dirty="0">
                        <a:latin typeface="Times New Roman" panose="02020603050405020304" charset="0"/>
                        <a:ea typeface="Arial" panose="020B0604020202020204" pitchFamily="34" charset="0"/>
                      </a:rPr>
                      <a:t>⋀</a:t>
                    </a:r>
                    <a:endParaRPr lang="en-US" altLang="zh-CN" sz="2400" dirty="0">
                      <a:latin typeface="Times New Roman" panose="02020603050405020304" charset="0"/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22560" name="Line 32"/>
                  <p:cNvSpPr/>
                  <p:nvPr/>
                </p:nvSpPr>
                <p:spPr>
                  <a:xfrm>
                    <a:off x="384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2561" name="Group 33"/>
                <p:cNvGrpSpPr/>
                <p:nvPr/>
              </p:nvGrpSpPr>
              <p:grpSpPr>
                <a:xfrm>
                  <a:off x="0" y="0"/>
                  <a:ext cx="544" cy="384"/>
                  <a:chOff x="0" y="0"/>
                  <a:chExt cx="544" cy="384"/>
                </a:xfrm>
              </p:grpSpPr>
              <p:grpSp>
                <p:nvGrpSpPr>
                  <p:cNvPr id="22562" name="Group 34"/>
                  <p:cNvGrpSpPr/>
                  <p:nvPr/>
                </p:nvGrpSpPr>
                <p:grpSpPr>
                  <a:xfrm>
                    <a:off x="0" y="0"/>
                    <a:ext cx="544" cy="227"/>
                    <a:chOff x="0" y="0"/>
                    <a:chExt cx="544" cy="227"/>
                  </a:xfrm>
                </p:grpSpPr>
                <p:sp>
                  <p:nvSpPr>
                    <p:cNvPr id="22563" name="Rectangle 35"/>
                    <p:cNvSpPr/>
                    <p:nvPr/>
                  </p:nvSpPr>
                  <p:spPr>
                    <a:xfrm>
                      <a:off x="0" y="0"/>
                      <a:ext cx="544" cy="227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a</a:t>
                      </a:r>
                      <a:r>
                        <a:rPr lang="en-US" altLang="zh-CN" sz="2400" baseline="-25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aseline="-25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2564" name="Line 36"/>
                    <p:cNvSpPr/>
                    <p:nvPr/>
                  </p:nvSpPr>
                  <p:spPr>
                    <a:xfrm>
                      <a:off x="384" y="0"/>
                      <a:ext cx="0" cy="22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22565" name="Line 37"/>
                  <p:cNvSpPr/>
                  <p:nvPr/>
                </p:nvSpPr>
                <p:spPr>
                  <a:xfrm>
                    <a:off x="480" y="157"/>
                    <a:ext cx="0" cy="227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sp>
          <p:nvSpPr>
            <p:cNvPr id="763942" name="Rectangle 38"/>
            <p:cNvSpPr>
              <a:spLocks noChangeArrowheads="1"/>
            </p:cNvSpPr>
            <p:nvPr/>
          </p:nvSpPr>
          <p:spPr bwMode="auto">
            <a:xfrm>
              <a:off x="97" y="1542"/>
              <a:ext cx="1680" cy="2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/>
            <a:p>
              <a:pPr algn="ctr" eaLnBrk="0" fontAlgn="base" hangingPunct="0"/>
              <a:endParaRPr lang="zh-CN" altLang="zh-CN" sz="20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链栈的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操作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判栈空：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if (top-&gt;next==NULL)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取栈顶：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e=top-&gt;next-&gt;data;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入栈：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s-&gt;next=top-&gt;next; top-&gt;next=s;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出栈：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top-&gt;next=top-&gt;next-&gt;next;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22532" name="Group 4"/>
          <p:cNvGrpSpPr/>
          <p:nvPr/>
        </p:nvGrpSpPr>
        <p:grpSpPr>
          <a:xfrm>
            <a:off x="6240145" y="2493010"/>
            <a:ext cx="4098925" cy="3185160"/>
            <a:chOff x="97" y="0"/>
            <a:chExt cx="2261" cy="1784"/>
          </a:xfrm>
        </p:grpSpPr>
        <p:grpSp>
          <p:nvGrpSpPr>
            <p:cNvPr id="22542" name="Group 14"/>
            <p:cNvGrpSpPr/>
            <p:nvPr/>
          </p:nvGrpSpPr>
          <p:grpSpPr>
            <a:xfrm rot="0">
              <a:off x="1142" y="0"/>
              <a:ext cx="1216" cy="1678"/>
              <a:chOff x="0" y="0"/>
              <a:chExt cx="1227" cy="1715"/>
            </a:xfrm>
          </p:grpSpPr>
          <p:sp>
            <p:nvSpPr>
              <p:cNvPr id="22543" name="Rectangle 15"/>
              <p:cNvSpPr/>
              <p:nvPr/>
            </p:nvSpPr>
            <p:spPr>
              <a:xfrm>
                <a:off x="660" y="1488"/>
                <a:ext cx="56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/>
                <a:r>
                  <a:rPr lang="zh-CN" altLang="en-US" sz="2000" b="1" dirty="0">
                    <a:latin typeface="Times New Roman" panose="02020603050405020304" charset="0"/>
                    <a:ea typeface="宋体" panose="02010600030101010101" pitchFamily="2" charset="-122"/>
                  </a:rPr>
                  <a:t>非空栈</a:t>
                </a:r>
                <a:endPara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2544" name="Group 16"/>
              <p:cNvGrpSpPr/>
              <p:nvPr/>
            </p:nvGrpSpPr>
            <p:grpSpPr>
              <a:xfrm>
                <a:off x="0" y="0"/>
                <a:ext cx="1152" cy="440"/>
                <a:chOff x="0" y="0"/>
                <a:chExt cx="1152" cy="440"/>
              </a:xfrm>
            </p:grpSpPr>
            <p:grpSp>
              <p:nvGrpSpPr>
                <p:cNvPr id="22545" name="Group 17"/>
                <p:cNvGrpSpPr/>
                <p:nvPr/>
              </p:nvGrpSpPr>
              <p:grpSpPr>
                <a:xfrm>
                  <a:off x="0" y="0"/>
                  <a:ext cx="608" cy="227"/>
                  <a:chOff x="0" y="0"/>
                  <a:chExt cx="608" cy="227"/>
                </a:xfrm>
              </p:grpSpPr>
              <p:sp>
                <p:nvSpPr>
                  <p:cNvPr id="22546" name="Rectangle 18"/>
                  <p:cNvSpPr/>
                  <p:nvPr/>
                </p:nvSpPr>
                <p:spPr>
                  <a:xfrm>
                    <a:off x="0" y="0"/>
                    <a:ext cx="340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0"/>
                  <a:p>
                    <a:pPr algn="ctr"/>
                    <a:r>
                      <a:rPr lang="en-US" altLang="zh-CN" sz="20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dirty="0"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47" name="Line 19"/>
                  <p:cNvSpPr/>
                  <p:nvPr/>
                </p:nvSpPr>
                <p:spPr>
                  <a:xfrm>
                    <a:off x="336" y="144"/>
                    <a:ext cx="272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22548" name="Group 20"/>
                <p:cNvGrpSpPr/>
                <p:nvPr/>
              </p:nvGrpSpPr>
              <p:grpSpPr>
                <a:xfrm>
                  <a:off x="608" y="48"/>
                  <a:ext cx="544" cy="227"/>
                  <a:chOff x="0" y="0"/>
                  <a:chExt cx="544" cy="227"/>
                </a:xfrm>
              </p:grpSpPr>
              <p:sp>
                <p:nvSpPr>
                  <p:cNvPr id="22549" name="Rectangle 21"/>
                  <p:cNvSpPr/>
                  <p:nvPr/>
                </p:nvSpPr>
                <p:spPr>
                  <a:xfrm>
                    <a:off x="0" y="0"/>
                    <a:ext cx="544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r>
                      <a: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 a</a:t>
                    </a:r>
                    <a:r>
                      <a:rPr lang="en-US" altLang="zh-CN" sz="2400" baseline="-250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2400" baseline="-25000" dirty="0"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50" name="Line 22"/>
                  <p:cNvSpPr/>
                  <p:nvPr/>
                </p:nvSpPr>
                <p:spPr>
                  <a:xfrm>
                    <a:off x="384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2551" name="Line 23"/>
                <p:cNvSpPr/>
                <p:nvPr/>
              </p:nvSpPr>
              <p:spPr>
                <a:xfrm>
                  <a:off x="1104" y="213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2552" name="Group 24"/>
              <p:cNvGrpSpPr/>
              <p:nvPr/>
            </p:nvGrpSpPr>
            <p:grpSpPr>
              <a:xfrm>
                <a:off x="626" y="453"/>
                <a:ext cx="544" cy="371"/>
                <a:chOff x="0" y="0"/>
                <a:chExt cx="544" cy="371"/>
              </a:xfrm>
            </p:grpSpPr>
            <p:grpSp>
              <p:nvGrpSpPr>
                <p:cNvPr id="22553" name="Group 25"/>
                <p:cNvGrpSpPr/>
                <p:nvPr/>
              </p:nvGrpSpPr>
              <p:grpSpPr>
                <a:xfrm>
                  <a:off x="0" y="0"/>
                  <a:ext cx="544" cy="227"/>
                  <a:chOff x="0" y="0"/>
                  <a:chExt cx="544" cy="227"/>
                </a:xfrm>
              </p:grpSpPr>
              <p:sp>
                <p:nvSpPr>
                  <p:cNvPr id="22554" name="Rectangle 26"/>
                  <p:cNvSpPr/>
                  <p:nvPr/>
                </p:nvSpPr>
                <p:spPr>
                  <a:xfrm>
                    <a:off x="0" y="0"/>
                    <a:ext cx="544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r>
                      <a: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 a</a:t>
                    </a:r>
                    <a:r>
                      <a:rPr lang="en-US" altLang="zh-CN" sz="2400" baseline="-250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2400" baseline="-25000" dirty="0"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55" name="Line 27"/>
                  <p:cNvSpPr/>
                  <p:nvPr/>
                </p:nvSpPr>
                <p:spPr>
                  <a:xfrm>
                    <a:off x="384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2556" name="Line 28"/>
                <p:cNvSpPr/>
                <p:nvPr/>
              </p:nvSpPr>
              <p:spPr>
                <a:xfrm>
                  <a:off x="487" y="144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2557" name="Group 29"/>
              <p:cNvGrpSpPr/>
              <p:nvPr/>
            </p:nvGrpSpPr>
            <p:grpSpPr>
              <a:xfrm>
                <a:off x="647" y="828"/>
                <a:ext cx="553" cy="623"/>
                <a:chOff x="0" y="0"/>
                <a:chExt cx="553" cy="623"/>
              </a:xfrm>
            </p:grpSpPr>
            <p:grpSp>
              <p:nvGrpSpPr>
                <p:cNvPr id="22558" name="Group 30"/>
                <p:cNvGrpSpPr/>
                <p:nvPr/>
              </p:nvGrpSpPr>
              <p:grpSpPr>
                <a:xfrm>
                  <a:off x="9" y="396"/>
                  <a:ext cx="544" cy="227"/>
                  <a:chOff x="0" y="0"/>
                  <a:chExt cx="544" cy="227"/>
                </a:xfrm>
              </p:grpSpPr>
              <p:sp>
                <p:nvSpPr>
                  <p:cNvPr id="22559" name="Rectangle 31"/>
                  <p:cNvSpPr/>
                  <p:nvPr/>
                </p:nvSpPr>
                <p:spPr>
                  <a:xfrm>
                    <a:off x="0" y="0"/>
                    <a:ext cx="544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r>
                      <a: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 a</a:t>
                    </a:r>
                    <a:r>
                      <a:rPr lang="en-US" altLang="zh-CN" sz="2400" baseline="-25000" dirty="0">
                        <a:latin typeface="Times New Roman" panose="02020603050405020304" charset="0"/>
                        <a:ea typeface="宋体" panose="02010600030101010101" pitchFamily="2" charset="-122"/>
                      </a:rPr>
                      <a:t>1     </a:t>
                    </a:r>
                    <a:r>
                      <a:rPr lang="en-US" altLang="zh-CN" sz="2400" dirty="0">
                        <a:latin typeface="Times New Roman" panose="02020603050405020304" charset="0"/>
                        <a:ea typeface="Arial" panose="020B0604020202020204" pitchFamily="34" charset="0"/>
                      </a:rPr>
                      <a:t>⋀</a:t>
                    </a:r>
                    <a:endParaRPr lang="en-US" altLang="zh-CN" sz="2400" dirty="0">
                      <a:latin typeface="Times New Roman" panose="02020603050405020304" charset="0"/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22560" name="Line 32"/>
                  <p:cNvSpPr/>
                  <p:nvPr/>
                </p:nvSpPr>
                <p:spPr>
                  <a:xfrm>
                    <a:off x="384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2561" name="Group 33"/>
                <p:cNvGrpSpPr/>
                <p:nvPr/>
              </p:nvGrpSpPr>
              <p:grpSpPr>
                <a:xfrm>
                  <a:off x="0" y="0"/>
                  <a:ext cx="544" cy="384"/>
                  <a:chOff x="0" y="0"/>
                  <a:chExt cx="544" cy="384"/>
                </a:xfrm>
              </p:grpSpPr>
              <p:grpSp>
                <p:nvGrpSpPr>
                  <p:cNvPr id="22562" name="Group 34"/>
                  <p:cNvGrpSpPr/>
                  <p:nvPr/>
                </p:nvGrpSpPr>
                <p:grpSpPr>
                  <a:xfrm>
                    <a:off x="0" y="0"/>
                    <a:ext cx="544" cy="227"/>
                    <a:chOff x="0" y="0"/>
                    <a:chExt cx="544" cy="227"/>
                  </a:xfrm>
                </p:grpSpPr>
                <p:sp>
                  <p:nvSpPr>
                    <p:cNvPr id="22563" name="Rectangle 35"/>
                    <p:cNvSpPr/>
                    <p:nvPr/>
                  </p:nvSpPr>
                  <p:spPr>
                    <a:xfrm>
                      <a:off x="0" y="0"/>
                      <a:ext cx="544" cy="227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a</a:t>
                      </a:r>
                      <a:r>
                        <a:rPr lang="en-US" altLang="zh-CN" sz="2400" baseline="-25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baseline="-25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2564" name="Line 36"/>
                    <p:cNvSpPr/>
                    <p:nvPr/>
                  </p:nvSpPr>
                  <p:spPr>
                    <a:xfrm>
                      <a:off x="384" y="0"/>
                      <a:ext cx="0" cy="22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22565" name="Line 37"/>
                  <p:cNvSpPr/>
                  <p:nvPr/>
                </p:nvSpPr>
                <p:spPr>
                  <a:xfrm>
                    <a:off x="480" y="157"/>
                    <a:ext cx="0" cy="227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sp>
          <p:nvSpPr>
            <p:cNvPr id="763942" name="Rectangle 38"/>
            <p:cNvSpPr>
              <a:spLocks noChangeArrowheads="1"/>
            </p:cNvSpPr>
            <p:nvPr/>
          </p:nvSpPr>
          <p:spPr bwMode="auto">
            <a:xfrm>
              <a:off x="97" y="1542"/>
              <a:ext cx="1680" cy="2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/>
            <a:p>
              <a:pPr algn="ctr" eaLnBrk="0" fontAlgn="base" hangingPunct="0"/>
              <a:endParaRPr lang="zh-CN" altLang="zh-CN" sz="20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已知入栈顺序为A-B-C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-D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列出所有可能和不可能的出栈序列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设入栈用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表示，出栈用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y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表示，写出每种出栈结果的操作序列</a:t>
            </a: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algn="l">
              <a:buClrTx/>
              <a:buSzTx/>
            </a:pP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191770" y="1052830"/>
            <a:ext cx="8229600" cy="438658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绪论</a:t>
            </a:r>
            <a:endParaRPr lang="en-US" altLang="zh-CN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线性表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栈和队列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串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数组和广义表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树和二叉树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查找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内部排序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课程结构（按教材</a:t>
            </a:r>
            <a:r>
              <a:rPr lang="zh-CN" altLang="en-US" dirty="0" smtClean="0"/>
              <a:t>划分）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2999105" y="1628775"/>
            <a:ext cx="504190" cy="166941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线性结构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007485" y="4653280"/>
            <a:ext cx="504190" cy="929640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应用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871720" y="2111375"/>
            <a:ext cx="876935" cy="300672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三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类结构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+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两种应用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968875" y="5544820"/>
            <a:ext cx="7044055" cy="796925"/>
          </a:xfrm>
          <a:prstGeom prst="rect">
            <a:avLst/>
          </a:prstGeom>
        </p:spPr>
        <p:txBody>
          <a:bodyPr vert="horz" rtlCol="0"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u="sng" dirty="0" smtClean="0">
                <a:solidFill>
                  <a:srgbClr val="FF0000"/>
                </a:solidFill>
              </a:rPr>
              <a:t>成绩：实验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30%+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作业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10%+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机考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20%+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笔试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40%</a:t>
            </a:r>
            <a:endParaRPr lang="en-US" altLang="zh-CN" sz="2400" u="sng" dirty="0" smtClean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38200"/>
            <a:ext cx="3651885" cy="4601210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>
            <a:off x="3359150" y="3425825"/>
            <a:ext cx="504190" cy="59499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树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3647440" y="4076700"/>
            <a:ext cx="504190" cy="47307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栈的应用举例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栈与递归的实现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队列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1028700" marR="0" lvl="1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1807210"/>
            <a:ext cx="3308985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485" y="188595"/>
            <a:ext cx="47307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第三章	栈和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：将十进制转换为其它进制(d)，其原理为：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lvl="1" indent="0" algn="l" eaLnBrk="1" hangingPunct="1">
              <a:spcBef>
                <a:spcPct val="2000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      N = (N/d)*d + N mod d</a:t>
            </a: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例如：（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1348)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10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= (2504)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8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，其运算过程如下：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	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 		N /8    N mod 8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	1348		 168      	  4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	 168		  21    	  0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	  21		   2    	  5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1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	   2		   0     	  2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1" indent="-457200" algn="l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数制转换的栈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应用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void conversion ()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InitStack(S); 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创建新栈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S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scanf (“%d”,N);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输入一个十进制数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while (N)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Push(S, N % 8);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将余数送入栈中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 = N/8;	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求整除数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while (!StackEmpty(S)) {	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Pop(S,e);		        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将栈中数出栈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printf ( "%d", e );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// conversion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括号匹配的校验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在处理表达式过程中需要对括号匹配进行检验，括号匹配包括三种：“(”和“)”，“[”和“]”，“{”和“}”。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例如语句：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x=(1+2)*[3-(4*5)/(6+A[7])]; { y=8%9; }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其中提取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出括号如下：   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上例可以看出第1和第2个括号匹配，第3和第10个括号匹配，4和5匹配，6和9匹配，7和8匹配，11和12匹配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 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3644900"/>
            <a:ext cx="8463915" cy="122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：括号匹配的校验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算法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初始化，i=0，建立堆栈，栈为空，输入表达式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读取表达式第i个字符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	//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这是步骤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2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如果第i个字符是左括号，入栈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如果第i个字符是右括号，检查栈顶元素是否匹配：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2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如果匹配，弹出栈顶元素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2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如果不匹配，报错退出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i+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+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，检查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是否已经表达式末尾，若未到末尾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跳转步骤2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已到达末尾，若堆栈为空，返回匹配正确；堆栈不为空，返回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匹配错误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endParaRPr lang="zh-CN" altLang="en-US" sz="2800" dirty="0">
              <a:latin typeface="宋体" panose="02010600030101010101" pitchFamily="2" charset="-122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例子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分析：｛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[33.3-2*(1+4)]*5+6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｝</a:t>
            </a:r>
            <a:r>
              <a:rPr lang="en-US" altLang="zh-CN" sz="2800" dirty="0">
                <a:latin typeface="宋体" panose="02010600030101010101" pitchFamily="2" charset="-122"/>
                <a:sym typeface="+mn-ea"/>
              </a:rPr>
              <a:t>*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7 - 8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编辑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用户输入一行字符，允许用户输入出差错，并在发现有误时，用退格符更正。由于退格符不可见，在这里用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“#”表示退格符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例如从终端接受一行字符：</a:t>
            </a: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whli##ilr#e(s#*s)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最终有效字符是：</a:t>
            </a: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3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while (*s)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：行编辑的栈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应用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//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对用户输入的一行字符进行处理，直到行结束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(“\n”)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ch = getchar();		//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从终端输入一个字符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while (ch != '\n') {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switch(ch) {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  case '#': Pop(S, c);	break;	//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仅当栈非空时退栈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default:  Push(S, ch);	break;	//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有效字符进栈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	ch = getchar(); 		//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从终端输入一个字符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en-US" altLang="zh-CN" b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//</a:t>
            </a:r>
            <a:r>
              <a:rPr lang="zh-CN" altLang="en-US" b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这个程序有一个缺陷，栈保存的字符串是</a:t>
            </a:r>
            <a:r>
              <a:rPr lang="en-US" altLang="zh-CN" b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??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4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：迷宫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求解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迷宫求解一般采用“穷举法”，逐一沿顺时针方向查找相邻块（一共四块－东(右)、南(下)，西(左)、北(上)）是否可通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如果找到相邻块既是通道块且不在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当前路径上，则把相邻块记入路径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如果陷入死胡同则从当前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路径回退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用一个栈来记录已走过的路径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664008" y="2488883"/>
          <a:ext cx="4657725" cy="3810317"/>
        </p:xfrm>
        <a:graphic>
          <a:graphicData uri="http://schemas.openxmlformats.org/drawingml/2006/table">
            <a:tbl>
              <a:tblPr/>
              <a:tblGrid>
                <a:gridCol w="590550"/>
                <a:gridCol w="581025"/>
                <a:gridCol w="590550"/>
                <a:gridCol w="571500"/>
                <a:gridCol w="581025"/>
                <a:gridCol w="581025"/>
                <a:gridCol w="581025"/>
                <a:gridCol w="581025"/>
              </a:tblGrid>
              <a:tr h="462280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solidFill>
                          <a:schemeClr val="hlink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solidFill>
                          <a:schemeClr val="hlink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2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solidFill>
                          <a:schemeClr val="hlink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lang="en-US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chemeClr val="hlink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2"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6951" name="Group 171"/>
          <p:cNvGrpSpPr/>
          <p:nvPr/>
        </p:nvGrpSpPr>
        <p:grpSpPr>
          <a:xfrm>
            <a:off x="6825933" y="2717483"/>
            <a:ext cx="4343400" cy="3505200"/>
            <a:chOff x="1440" y="2256"/>
            <a:chExt cx="2736" cy="1920"/>
          </a:xfrm>
        </p:grpSpPr>
        <p:sp>
          <p:nvSpPr>
            <p:cNvPr id="36952" name="Line 172"/>
            <p:cNvSpPr/>
            <p:nvPr/>
          </p:nvSpPr>
          <p:spPr>
            <a:xfrm>
              <a:off x="1440" y="2256"/>
              <a:ext cx="192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53" name="Line 173"/>
            <p:cNvSpPr/>
            <p:nvPr/>
          </p:nvSpPr>
          <p:spPr>
            <a:xfrm>
              <a:off x="1776" y="2256"/>
              <a:ext cx="192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54" name="Line 174"/>
            <p:cNvSpPr/>
            <p:nvPr/>
          </p:nvSpPr>
          <p:spPr>
            <a:xfrm>
              <a:off x="2256" y="2736"/>
              <a:ext cx="0" cy="19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55" name="Line 175"/>
            <p:cNvSpPr/>
            <p:nvPr/>
          </p:nvSpPr>
          <p:spPr>
            <a:xfrm>
              <a:off x="2112" y="3120"/>
              <a:ext cx="24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56" name="Line 176"/>
            <p:cNvSpPr/>
            <p:nvPr/>
          </p:nvSpPr>
          <p:spPr>
            <a:xfrm>
              <a:off x="2496" y="3120"/>
              <a:ext cx="240" cy="0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57" name="Line 177"/>
            <p:cNvSpPr/>
            <p:nvPr/>
          </p:nvSpPr>
          <p:spPr>
            <a:xfrm>
              <a:off x="2832" y="3072"/>
              <a:ext cx="240" cy="0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58" name="Line 178"/>
            <p:cNvSpPr/>
            <p:nvPr/>
          </p:nvSpPr>
          <p:spPr>
            <a:xfrm>
              <a:off x="3216" y="3072"/>
              <a:ext cx="240" cy="0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59" name="Line 179"/>
            <p:cNvSpPr/>
            <p:nvPr/>
          </p:nvSpPr>
          <p:spPr>
            <a:xfrm flipV="1">
              <a:off x="3648" y="3024"/>
              <a:ext cx="0" cy="144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0" name="Line 180"/>
            <p:cNvSpPr/>
            <p:nvPr/>
          </p:nvSpPr>
          <p:spPr>
            <a:xfrm flipH="1">
              <a:off x="3552" y="2784"/>
              <a:ext cx="240" cy="0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1" name="Line 181"/>
            <p:cNvSpPr/>
            <p:nvPr/>
          </p:nvSpPr>
          <p:spPr>
            <a:xfrm flipH="1">
              <a:off x="3168" y="2784"/>
              <a:ext cx="240" cy="0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2" name="Line 182"/>
            <p:cNvSpPr/>
            <p:nvPr/>
          </p:nvSpPr>
          <p:spPr>
            <a:xfrm flipH="1" flipV="1">
              <a:off x="3072" y="2784"/>
              <a:ext cx="0" cy="144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3" name="Line 183"/>
            <p:cNvSpPr/>
            <p:nvPr/>
          </p:nvSpPr>
          <p:spPr>
            <a:xfrm>
              <a:off x="2784" y="2544"/>
              <a:ext cx="240" cy="0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4" name="Line 184"/>
            <p:cNvSpPr/>
            <p:nvPr/>
          </p:nvSpPr>
          <p:spPr>
            <a:xfrm>
              <a:off x="3168" y="2544"/>
              <a:ext cx="240" cy="0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5" name="Line 185"/>
            <p:cNvSpPr/>
            <p:nvPr/>
          </p:nvSpPr>
          <p:spPr>
            <a:xfrm>
              <a:off x="3552" y="2544"/>
              <a:ext cx="240" cy="0"/>
            </a:xfrm>
            <a:prstGeom prst="line">
              <a:avLst/>
            </a:prstGeom>
            <a:ln w="28575" cap="flat" cmpd="sng">
              <a:solidFill>
                <a:srgbClr val="99CC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6" name="Line 186"/>
            <p:cNvSpPr/>
            <p:nvPr/>
          </p:nvSpPr>
          <p:spPr>
            <a:xfrm flipH="1">
              <a:off x="3504" y="2640"/>
              <a:ext cx="24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7" name="Line 187"/>
            <p:cNvSpPr/>
            <p:nvPr/>
          </p:nvSpPr>
          <p:spPr>
            <a:xfrm flipH="1">
              <a:off x="3120" y="2640"/>
              <a:ext cx="24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8" name="Line 188"/>
            <p:cNvSpPr/>
            <p:nvPr/>
          </p:nvSpPr>
          <p:spPr>
            <a:xfrm flipH="1">
              <a:off x="2784" y="2640"/>
              <a:ext cx="24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69" name="Line 189"/>
            <p:cNvSpPr/>
            <p:nvPr/>
          </p:nvSpPr>
          <p:spPr>
            <a:xfrm>
              <a:off x="2880" y="2784"/>
              <a:ext cx="0" cy="144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0" name="Line 190"/>
            <p:cNvSpPr/>
            <p:nvPr/>
          </p:nvSpPr>
          <p:spPr>
            <a:xfrm>
              <a:off x="3216" y="2928"/>
              <a:ext cx="24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1" name="Line 191"/>
            <p:cNvSpPr/>
            <p:nvPr/>
          </p:nvSpPr>
          <p:spPr>
            <a:xfrm>
              <a:off x="3600" y="2928"/>
              <a:ext cx="24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2" name="Line 192"/>
            <p:cNvSpPr/>
            <p:nvPr/>
          </p:nvSpPr>
          <p:spPr>
            <a:xfrm>
              <a:off x="3792" y="3024"/>
              <a:ext cx="0" cy="144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3" name="Line 193"/>
            <p:cNvSpPr/>
            <p:nvPr/>
          </p:nvSpPr>
          <p:spPr>
            <a:xfrm flipH="1">
              <a:off x="3120" y="3168"/>
              <a:ext cx="24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4" name="Line 194"/>
            <p:cNvSpPr/>
            <p:nvPr/>
          </p:nvSpPr>
          <p:spPr>
            <a:xfrm flipH="1">
              <a:off x="2784" y="3168"/>
              <a:ext cx="24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5" name="Line 195"/>
            <p:cNvSpPr/>
            <p:nvPr/>
          </p:nvSpPr>
          <p:spPr>
            <a:xfrm flipH="1">
              <a:off x="2640" y="3024"/>
              <a:ext cx="0" cy="144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6" name="Line 196"/>
            <p:cNvSpPr/>
            <p:nvPr/>
          </p:nvSpPr>
          <p:spPr>
            <a:xfrm flipH="1">
              <a:off x="2640" y="3264"/>
              <a:ext cx="0" cy="144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7" name="Line 197"/>
            <p:cNvSpPr/>
            <p:nvPr/>
          </p:nvSpPr>
          <p:spPr>
            <a:xfrm>
              <a:off x="2496" y="3600"/>
              <a:ext cx="24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8" name="Line 198"/>
            <p:cNvSpPr/>
            <p:nvPr/>
          </p:nvSpPr>
          <p:spPr>
            <a:xfrm>
              <a:off x="2832" y="3600"/>
              <a:ext cx="24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79" name="Line 199"/>
            <p:cNvSpPr/>
            <p:nvPr/>
          </p:nvSpPr>
          <p:spPr>
            <a:xfrm>
              <a:off x="3216" y="3600"/>
              <a:ext cx="24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80" name="Line 200"/>
            <p:cNvSpPr/>
            <p:nvPr/>
          </p:nvSpPr>
          <p:spPr>
            <a:xfrm>
              <a:off x="3648" y="3600"/>
              <a:ext cx="192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81" name="Line 201"/>
            <p:cNvSpPr/>
            <p:nvPr/>
          </p:nvSpPr>
          <p:spPr>
            <a:xfrm>
              <a:off x="3984" y="3600"/>
              <a:ext cx="192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82" name="Line 202"/>
            <p:cNvSpPr/>
            <p:nvPr/>
          </p:nvSpPr>
          <p:spPr>
            <a:xfrm>
              <a:off x="4080" y="3744"/>
              <a:ext cx="0" cy="19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83" name="Line 203"/>
            <p:cNvSpPr/>
            <p:nvPr/>
          </p:nvSpPr>
          <p:spPr>
            <a:xfrm>
              <a:off x="4080" y="3984"/>
              <a:ext cx="0" cy="19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84" name="Line 204"/>
            <p:cNvSpPr/>
            <p:nvPr/>
          </p:nvSpPr>
          <p:spPr>
            <a:xfrm>
              <a:off x="2160" y="2256"/>
              <a:ext cx="192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85" name="Line 205"/>
            <p:cNvSpPr/>
            <p:nvPr/>
          </p:nvSpPr>
          <p:spPr>
            <a:xfrm>
              <a:off x="2256" y="2448"/>
              <a:ext cx="0" cy="19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4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：迷宫求解的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算法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设定当前位置为入口位置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　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do 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{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若当前位置可通，则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{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　将该位置插入栈顶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(Push)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；若该位置是出口，则结束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　否则切换当前位置的东邻方块为当前位置；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否则 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{</a:t>
            </a:r>
            <a:endParaRPr lang="en-US" altLang="zh-CN" sz="2400" b="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　若栈不空则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｛</a:t>
            </a:r>
            <a:endParaRPr lang="zh-CN" altLang="en-US" sz="2400" b="0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　  如果栈顶位置的四周均不可通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则删除栈顶位置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(Pop)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 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　并重新测试新的栈顶位置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　　如果找到栈顶位置的下一方向未经探索，则将该方向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　　方块设为当前位置 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 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 </a:t>
            </a:r>
            <a:endParaRPr lang="en-US" altLang="zh-CN" sz="2400" b="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while(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栈不空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；找不到路径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5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：表达式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求值，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模拟表达式的运算过程，利用栈实现运算的优先级和运算顺序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表达式的输入是一个字符串，要从中分解出操作数和操作符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操作符要实现优先级：括号 &gt; 乘除 &gt; 加减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行坐标表示栈顶元素，列坐标表示当前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字符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3213100"/>
            <a:ext cx="10048875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栈的应用举例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栈与递归的实现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队列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1028700" marR="0" lvl="1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1252220"/>
            <a:ext cx="3308985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485" y="188595"/>
            <a:ext cx="47307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第三章	栈和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5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：表达式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求值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函数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Operate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表示执行一次运算，参数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是两个操作数和一个操作符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数组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OPSET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表示运算符集合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函数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In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判断当前字符是否运算符，即是否在数组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OPSET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中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函数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percede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用于比较算符优先级，参数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是栈顶元素，参数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是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当前字符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246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433" y="3429000"/>
            <a:ext cx="7358062" cy="325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6703060" cy="510349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5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：表达式求值的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算法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if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部分是逐个读取字符并生成一个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完整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操作数。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函数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atof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的功能是把一个字符串转换成一个浮点数。例如把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“12.34”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转换成浮点数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12.34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else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部分是操作数和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运算符符分别入栈，并根据运算符优先级执行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运算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349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0280" y="188595"/>
            <a:ext cx="4558030" cy="6558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2204720"/>
            <a:ext cx="11111865" cy="403669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0683240" cy="112839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栈应用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5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：表达式求值实例分析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表达式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3*(7-2)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的求值过程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如下表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栈的应用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栈是限定操作的线性表，特点后进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先出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栈的出栈可能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结果序列、入栈出栈操作序列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顺序栈，理解top栈顶、base栈底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插入、删除、取栈顶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的操作，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top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的变化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判栈空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top==base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链栈，采用头插法，top是一个指针，指向首结点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52500" lvl="1" indent="-4953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栈的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知识点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总结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设将整数1,2,3,4依次进栈，可将出入栈操作按合理次序组合，设入栈用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表示，出栈用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Y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表示，请回答下述问题：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若出入栈操作为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XYXXYYXY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，则出栈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结果是什么？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能否得到出栈结果1423和1432？并说明为什么不能得到或者如何得到。 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请分析1,2,3,4的24种排列中，哪些序列是可以通过相应的入出栈操作得到的。 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57200" lvl="2" indent="-457200" algn="l">
              <a:buClrTx/>
              <a:buSzTx/>
              <a:buFont typeface="Wingdings" panose="05000000000000000000" charset="0"/>
              <a:buChar char="l"/>
            </a:pP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algn="l">
              <a:buClrTx/>
              <a:buSzTx/>
            </a:pPr>
            <a:endParaRPr kumimoji="0" lang="zh-CN" altLang="en-US" sz="2800" i="0" u="none" strike="noStrike" kern="0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栈的应用举例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栈与递归的实现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队列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1028700" marR="0" lvl="1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2371725"/>
            <a:ext cx="3308985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485" y="188595"/>
            <a:ext cx="47307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第三章	栈和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栈的一个重要应用是在程序设计语言中实现递归调用。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一个函数(或过程)直接或间接地调用自己本身，简称递归(Recursive)。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递归调用若无终止自身调用，是不可行的。在递归调用中必须增加条件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语句来控制，在一定条件下继续执行或终止执行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栈与递归实现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2476500"/>
            <a:ext cx="2724150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55" y="2375535"/>
            <a:ext cx="4109720" cy="19297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为保证递归调用正确执行，系统设立一个“递归工作栈”，作为整个递归调用过程期间使用的数据存储区。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每一层递归包含的信息如：参数、局部变量、上一层的返回地址构成一个“工作记录” 。每进入一层递归，就产生一个新的工作记录压入栈顶；每退出一层递归，就从栈顶弹出一个工作记录。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栈与递归实现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递归经典应用：求n!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递归过程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分析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latinLnBrk="0" hangingPunct="1">
              <a:spcBef>
                <a:spcPts val="0"/>
              </a:spcBef>
              <a:buClrTx/>
              <a:buSzTx/>
              <a:buFont typeface="Wingdings" panose="05000000000000000000" charset="0"/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栈与递归实现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" y="2059940"/>
            <a:ext cx="7133590" cy="4638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38795" y="548640"/>
            <a:ext cx="3818890" cy="31076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marL="0" indent="0" eaLnBrk="1" latinLnBrk="0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int fac(n)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latinLnBrk="0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{ int res=n;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latinLnBrk="0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if (n==1) return 1;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latinLnBrk="0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else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latinLnBrk="0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res=res*fac(n-1);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latinLnBrk="0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return res;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latinLnBrk="0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递归的经典应用，斐波那契数列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斐波纳契数列，又称黄金分割数列，指的是这样一个数列：1、1、2、3、5、8、13、21、……这个数列从第三项开始，每一项都等于前两项之和。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栈与递归实现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837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2277110"/>
            <a:ext cx="4618990" cy="4400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栈的概念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栈是限定仅在表尾(top)进行插入或删除操作的线性表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允许插入和删除的一端称为栈顶(top，表尾)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栈的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另一端称为栈底(bottom，表头)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栈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的特点：后进先出 (LIFO)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递归的经典应用，汉诺塔（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Hanoi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塔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问题）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个圆盘从小到大、从上往下编号，要求从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个圆盘从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X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柱搬到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Z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柱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圆盘可以移动要任何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塔柱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任何时刻不允许出现大编号圆盘在小编号圆盘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上方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栈与递归实现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487805" y="2853055"/>
          <a:ext cx="8436610" cy="343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429625" imgH="3429000" progId="Paint.Picture">
                  <p:embed/>
                </p:oleObj>
              </mc:Choice>
              <mc:Fallback>
                <p:oleObj name="" r:id="rId1" imgW="8429625" imgH="34290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7805" y="2853055"/>
                        <a:ext cx="8436610" cy="343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递归的经典应用，汉诺塔的递归算法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Hanoi(n)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第一步：先把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n-1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个圆盘从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X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柱搬到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Y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柱（具体实现未知，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由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Hanoi(n-1)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实现）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第二步：把第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个圆盘从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X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柱搬到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Z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柱（这一步已知，用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move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函数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实现）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第三步：把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n-1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个圆盘从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Y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柱搬到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Z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柱（具体实现未知，由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Hanoi(n-1)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实现）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经过上述操作，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Hanoi(n)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的问题规模下降到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Hanoi(n-1)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，而且这个过程是可以重复的，终止条件是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Hanoi(1)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即执行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move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函数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2" indent="0" algn="l" eaLnBrk="1" hangingPunct="1">
              <a:buClrTx/>
              <a:buSzTx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栈与递归实现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1919605" y="2925445"/>
          <a:ext cx="7687945" cy="238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9953625" imgH="4543425" progId="Paint.Picture">
                  <p:embed/>
                </p:oleObj>
              </mc:Choice>
              <mc:Fallback>
                <p:oleObj name="" r:id="rId1" imgW="9953625" imgH="454342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605" y="2925445"/>
                        <a:ext cx="7687945" cy="238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递归的经典应用，汉诺塔的算法实现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栈与递归实现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9397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1484630"/>
            <a:ext cx="7336155" cy="4869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6386195" cy="514413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递归的经典应用，求1到n的全排列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123的全排列：123、132、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213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231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312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321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全排列递归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算法：从第一个数字起每个数分别与它后面的数字交换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栈与递归实现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042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1763" y="116523"/>
            <a:ext cx="3714750" cy="6342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6510020" cy="514413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递归的经典应用，求n个元素的全集合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AB的全集合：{A}\{B}\{AB}\{}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求全集合的方法：在包含某个元素的全集合排列，和不包含某个元素的全集合排列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栈与递归实现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144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673" y="214313"/>
            <a:ext cx="5000625" cy="6586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4664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栈的应用举例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栈与递归的实现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队列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1028700" marR="0" lvl="1" indent="-5715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2945765"/>
            <a:ext cx="3308985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4007485" y="188595"/>
            <a:ext cx="47307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第三章	栈和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队列是只允许在表的一端进行插入，在另一端删除元素的线性表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在队列中，允许插入的一端叫队尾（rear），允许删除的一端称为队头(front)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队列特点：先进先出 (FIFO)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队列的入队序列和出队序列是完全相同的，即出队结果是唯一</a:t>
            </a:r>
            <a:r>
              <a:rPr lang="zh-CN" altLang="en-US" sz="233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的</a:t>
            </a:r>
            <a:endParaRPr lang="zh-CN" altLang="en-US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队列的存储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结构：顺序队列、循环队列、链队列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顺序队列是队列的一种存储结构，采用一组地址连续的存储单元依次存储从队列头到队列尾的元素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顺序队列有两个指针：队头指针front和队尾指针rear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允许插入的一端叫队尾（rear）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允许删除的一端称为队头(front)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顺序队列的入队和出队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操作：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队头指针始终指向队列头元素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队尾指针始终指向队列尾元素的下一个位置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进队时，新元素按rear指针位置插入，然后队尾指针增一，即 rear = rear + 1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出队时，将队头指针位置的元素取出，然后队头指针增一，即 front = front + 1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876300"/>
            <a:ext cx="4241165" cy="414464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顺序队列的弊端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当队尾指针指向队列存储结构中的最后单元时，如果再继续插入新的元素，则会产生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溢出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当队列发生溢出时，队列存储结构中可能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浪费一些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空白位置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（已被取走数据的元素）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28845" y="1869440"/>
            <a:ext cx="7390765" cy="3797935"/>
            <a:chOff x="3600" y="3200"/>
            <a:chExt cx="11639" cy="5981"/>
          </a:xfrm>
        </p:grpSpPr>
        <p:sp>
          <p:nvSpPr>
            <p:cNvPr id="45060" name="Text Box 4"/>
            <p:cNvSpPr txBox="1"/>
            <p:nvPr/>
          </p:nvSpPr>
          <p:spPr>
            <a:xfrm>
              <a:off x="3648" y="4478"/>
              <a:ext cx="1146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061" name="Text Box 5"/>
            <p:cNvSpPr txBox="1"/>
            <p:nvPr/>
          </p:nvSpPr>
          <p:spPr>
            <a:xfrm>
              <a:off x="4980" y="4478"/>
              <a:ext cx="10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Line 6"/>
            <p:cNvSpPr/>
            <p:nvPr/>
          </p:nvSpPr>
          <p:spPr>
            <a:xfrm flipH="1">
              <a:off x="3910" y="4173"/>
              <a:ext cx="50" cy="46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45063" name="Line 7"/>
            <p:cNvSpPr/>
            <p:nvPr/>
          </p:nvSpPr>
          <p:spPr>
            <a:xfrm flipH="1" flipV="1">
              <a:off x="4200" y="4173"/>
              <a:ext cx="960" cy="46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5064" name="Text Box 8"/>
            <p:cNvSpPr txBox="1"/>
            <p:nvPr/>
          </p:nvSpPr>
          <p:spPr>
            <a:xfrm>
              <a:off x="6070" y="4468"/>
              <a:ext cx="14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空队列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charset="0"/>
                <a:ea typeface="隶书" panose="02010509060101010101" pitchFamily="49" charset="-122"/>
              </a:endParaRPr>
            </a:p>
          </p:txBody>
        </p:sp>
        <p:grpSp>
          <p:nvGrpSpPr>
            <p:cNvPr id="45065" name="Group 9"/>
            <p:cNvGrpSpPr/>
            <p:nvPr/>
          </p:nvGrpSpPr>
          <p:grpSpPr>
            <a:xfrm>
              <a:off x="3703" y="3245"/>
              <a:ext cx="5040" cy="960"/>
              <a:chOff x="528" y="1915"/>
              <a:chExt cx="2016" cy="384"/>
            </a:xfrm>
          </p:grpSpPr>
          <p:sp>
            <p:nvSpPr>
              <p:cNvPr id="45066" name="Rectangle 10"/>
              <p:cNvSpPr/>
              <p:nvPr/>
            </p:nvSpPr>
            <p:spPr>
              <a:xfrm>
                <a:off x="528" y="2011"/>
                <a:ext cx="2016" cy="288"/>
              </a:xfrm>
              <a:prstGeom prst="rect">
                <a:avLst/>
              </a:prstGeom>
              <a:solidFill>
                <a:schemeClr val="bg1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67" name="Line 11"/>
              <p:cNvSpPr/>
              <p:nvPr/>
            </p:nvSpPr>
            <p:spPr>
              <a:xfrm>
                <a:off x="816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68" name="Line 12"/>
              <p:cNvSpPr/>
              <p:nvPr/>
            </p:nvSpPr>
            <p:spPr>
              <a:xfrm flipV="1">
                <a:off x="816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69" name="Line 13"/>
              <p:cNvSpPr/>
              <p:nvPr/>
            </p:nvSpPr>
            <p:spPr>
              <a:xfrm>
                <a:off x="1104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0" name="Line 14"/>
              <p:cNvSpPr/>
              <p:nvPr/>
            </p:nvSpPr>
            <p:spPr>
              <a:xfrm flipV="1">
                <a:off x="1104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1" name="Line 15"/>
              <p:cNvSpPr/>
              <p:nvPr/>
            </p:nvSpPr>
            <p:spPr>
              <a:xfrm>
                <a:off x="1392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2" name="Line 16"/>
              <p:cNvSpPr/>
              <p:nvPr/>
            </p:nvSpPr>
            <p:spPr>
              <a:xfrm flipV="1">
                <a:off x="1392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3" name="Line 17"/>
              <p:cNvSpPr/>
              <p:nvPr/>
            </p:nvSpPr>
            <p:spPr>
              <a:xfrm>
                <a:off x="1680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4" name="Line 18"/>
              <p:cNvSpPr/>
              <p:nvPr/>
            </p:nvSpPr>
            <p:spPr>
              <a:xfrm flipV="1">
                <a:off x="1680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5" name="Line 19"/>
              <p:cNvSpPr/>
              <p:nvPr/>
            </p:nvSpPr>
            <p:spPr>
              <a:xfrm>
                <a:off x="1968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6" name="Line 20"/>
              <p:cNvSpPr/>
              <p:nvPr/>
            </p:nvSpPr>
            <p:spPr>
              <a:xfrm flipV="1">
                <a:off x="1968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7" name="Line 21"/>
              <p:cNvSpPr/>
              <p:nvPr/>
            </p:nvSpPr>
            <p:spPr>
              <a:xfrm>
                <a:off x="2256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8" name="Line 22"/>
              <p:cNvSpPr/>
              <p:nvPr/>
            </p:nvSpPr>
            <p:spPr>
              <a:xfrm flipV="1">
                <a:off x="2256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79" name="Text Box 23"/>
              <p:cNvSpPr txBox="1"/>
              <p:nvPr/>
            </p:nvSpPr>
            <p:spPr>
              <a:xfrm>
                <a:off x="565" y="1991"/>
                <a:ext cx="19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endParaRPr lang="zh-CN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80" name="Text Box 24"/>
            <p:cNvSpPr txBox="1"/>
            <p:nvPr/>
          </p:nvSpPr>
          <p:spPr>
            <a:xfrm>
              <a:off x="9715" y="4455"/>
              <a:ext cx="1146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Text Box 25"/>
            <p:cNvSpPr txBox="1"/>
            <p:nvPr/>
          </p:nvSpPr>
          <p:spPr>
            <a:xfrm>
              <a:off x="11048" y="4455"/>
              <a:ext cx="10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082" name="Line 26"/>
            <p:cNvSpPr/>
            <p:nvPr/>
          </p:nvSpPr>
          <p:spPr>
            <a:xfrm>
              <a:off x="9960" y="4173"/>
              <a:ext cx="18" cy="445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45083" name="Line 27"/>
            <p:cNvSpPr/>
            <p:nvPr/>
          </p:nvSpPr>
          <p:spPr>
            <a:xfrm flipV="1">
              <a:off x="11880" y="4173"/>
              <a:ext cx="1080" cy="48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5084" name="Text Box 28"/>
            <p:cNvSpPr txBox="1"/>
            <p:nvPr/>
          </p:nvSpPr>
          <p:spPr>
            <a:xfrm>
              <a:off x="12138" y="4473"/>
              <a:ext cx="252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A,B,C,D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进队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charset="0"/>
                <a:ea typeface="隶书" panose="02010509060101010101" pitchFamily="49" charset="-122"/>
              </a:endParaRPr>
            </a:p>
          </p:txBody>
        </p:sp>
        <p:grpSp>
          <p:nvGrpSpPr>
            <p:cNvPr id="45085" name="Group 29"/>
            <p:cNvGrpSpPr/>
            <p:nvPr/>
          </p:nvGrpSpPr>
          <p:grpSpPr>
            <a:xfrm>
              <a:off x="9840" y="3200"/>
              <a:ext cx="5040" cy="965"/>
              <a:chOff x="2976" y="1915"/>
              <a:chExt cx="2016" cy="386"/>
            </a:xfrm>
          </p:grpSpPr>
          <p:sp>
            <p:nvSpPr>
              <p:cNvPr id="45086" name="Rectangle 30"/>
              <p:cNvSpPr/>
              <p:nvPr/>
            </p:nvSpPr>
            <p:spPr>
              <a:xfrm>
                <a:off x="2976" y="2011"/>
                <a:ext cx="2016" cy="288"/>
              </a:xfrm>
              <a:prstGeom prst="rect">
                <a:avLst/>
              </a:prstGeom>
              <a:solidFill>
                <a:schemeClr val="bg1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87" name="Line 31"/>
              <p:cNvSpPr/>
              <p:nvPr/>
            </p:nvSpPr>
            <p:spPr>
              <a:xfrm>
                <a:off x="3264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88" name="Line 32"/>
              <p:cNvSpPr/>
              <p:nvPr/>
            </p:nvSpPr>
            <p:spPr>
              <a:xfrm flipV="1">
                <a:off x="3264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89" name="Line 33"/>
              <p:cNvSpPr/>
              <p:nvPr/>
            </p:nvSpPr>
            <p:spPr>
              <a:xfrm>
                <a:off x="3552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0" name="Line 34"/>
              <p:cNvSpPr/>
              <p:nvPr/>
            </p:nvSpPr>
            <p:spPr>
              <a:xfrm flipV="1">
                <a:off x="3552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1" name="Line 35"/>
              <p:cNvSpPr/>
              <p:nvPr/>
            </p:nvSpPr>
            <p:spPr>
              <a:xfrm>
                <a:off x="3840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2" name="Line 36"/>
              <p:cNvSpPr/>
              <p:nvPr/>
            </p:nvSpPr>
            <p:spPr>
              <a:xfrm flipV="1">
                <a:off x="3840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3" name="Line 37"/>
              <p:cNvSpPr/>
              <p:nvPr/>
            </p:nvSpPr>
            <p:spPr>
              <a:xfrm>
                <a:off x="4128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4" name="Line 38"/>
              <p:cNvSpPr/>
              <p:nvPr/>
            </p:nvSpPr>
            <p:spPr>
              <a:xfrm flipV="1">
                <a:off x="4128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5" name="Line 39"/>
              <p:cNvSpPr/>
              <p:nvPr/>
            </p:nvSpPr>
            <p:spPr>
              <a:xfrm>
                <a:off x="4416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6" name="Line 40"/>
              <p:cNvSpPr/>
              <p:nvPr/>
            </p:nvSpPr>
            <p:spPr>
              <a:xfrm flipV="1">
                <a:off x="4416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7" name="Line 41"/>
              <p:cNvSpPr/>
              <p:nvPr/>
            </p:nvSpPr>
            <p:spPr>
              <a:xfrm>
                <a:off x="4704" y="2011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8" name="Line 42"/>
              <p:cNvSpPr/>
              <p:nvPr/>
            </p:nvSpPr>
            <p:spPr>
              <a:xfrm flipV="1">
                <a:off x="4704" y="1915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99" name="Text Box 43"/>
              <p:cNvSpPr txBox="1"/>
              <p:nvPr/>
            </p:nvSpPr>
            <p:spPr>
              <a:xfrm>
                <a:off x="2992" y="1972"/>
                <a:ext cx="1129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  B   C  D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100" name="Text Box 44"/>
            <p:cNvSpPr txBox="1"/>
            <p:nvPr/>
          </p:nvSpPr>
          <p:spPr>
            <a:xfrm>
              <a:off x="3648" y="6495"/>
              <a:ext cx="1146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101" name="Text Box 45"/>
            <p:cNvSpPr txBox="1"/>
            <p:nvPr/>
          </p:nvSpPr>
          <p:spPr>
            <a:xfrm>
              <a:off x="4980" y="6495"/>
              <a:ext cx="10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102" name="Line 46"/>
            <p:cNvSpPr/>
            <p:nvPr/>
          </p:nvSpPr>
          <p:spPr>
            <a:xfrm>
              <a:off x="4560" y="6213"/>
              <a:ext cx="0" cy="46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45103" name="Line 47"/>
            <p:cNvSpPr/>
            <p:nvPr/>
          </p:nvSpPr>
          <p:spPr>
            <a:xfrm flipV="1">
              <a:off x="5640" y="6213"/>
              <a:ext cx="1200" cy="46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5104" name="Text Box 48"/>
            <p:cNvSpPr txBox="1"/>
            <p:nvPr/>
          </p:nvSpPr>
          <p:spPr>
            <a:xfrm>
              <a:off x="6070" y="6513"/>
              <a:ext cx="137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A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退队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charset="0"/>
                <a:ea typeface="隶书" panose="02010509060101010101" pitchFamily="49" charset="-122"/>
              </a:endParaRPr>
            </a:p>
          </p:txBody>
        </p:sp>
        <p:grpSp>
          <p:nvGrpSpPr>
            <p:cNvPr id="45105" name="Group 49"/>
            <p:cNvGrpSpPr/>
            <p:nvPr/>
          </p:nvGrpSpPr>
          <p:grpSpPr>
            <a:xfrm>
              <a:off x="3720" y="5240"/>
              <a:ext cx="5040" cy="960"/>
              <a:chOff x="528" y="2731"/>
              <a:chExt cx="2016" cy="384"/>
            </a:xfrm>
          </p:grpSpPr>
          <p:sp>
            <p:nvSpPr>
              <p:cNvPr id="45106" name="Rectangle 50"/>
              <p:cNvSpPr/>
              <p:nvPr/>
            </p:nvSpPr>
            <p:spPr>
              <a:xfrm>
                <a:off x="528" y="2827"/>
                <a:ext cx="288" cy="288"/>
              </a:xfrm>
              <a:prstGeom prst="rect">
                <a:avLst/>
              </a:prstGeom>
              <a:solidFill>
                <a:srgbClr val="969696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7" name="Rectangle 51"/>
              <p:cNvSpPr/>
              <p:nvPr/>
            </p:nvSpPr>
            <p:spPr>
              <a:xfrm>
                <a:off x="816" y="2827"/>
                <a:ext cx="1728" cy="288"/>
              </a:xfrm>
              <a:prstGeom prst="rect">
                <a:avLst/>
              </a:prstGeom>
              <a:solidFill>
                <a:schemeClr val="bg1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8" name="Line 52"/>
              <p:cNvSpPr/>
              <p:nvPr/>
            </p:nvSpPr>
            <p:spPr>
              <a:xfrm>
                <a:off x="816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09" name="Line 53"/>
              <p:cNvSpPr/>
              <p:nvPr/>
            </p:nvSpPr>
            <p:spPr>
              <a:xfrm flipV="1">
                <a:off x="816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0" name="Line 54"/>
              <p:cNvSpPr/>
              <p:nvPr/>
            </p:nvSpPr>
            <p:spPr>
              <a:xfrm>
                <a:off x="1104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1" name="Line 55"/>
              <p:cNvSpPr/>
              <p:nvPr/>
            </p:nvSpPr>
            <p:spPr>
              <a:xfrm flipV="1">
                <a:off x="1104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2" name="Line 56"/>
              <p:cNvSpPr/>
              <p:nvPr/>
            </p:nvSpPr>
            <p:spPr>
              <a:xfrm>
                <a:off x="1392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3" name="Line 57"/>
              <p:cNvSpPr/>
              <p:nvPr/>
            </p:nvSpPr>
            <p:spPr>
              <a:xfrm flipV="1">
                <a:off x="1392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4" name="Line 58"/>
              <p:cNvSpPr/>
              <p:nvPr/>
            </p:nvSpPr>
            <p:spPr>
              <a:xfrm>
                <a:off x="1680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5" name="Line 59"/>
              <p:cNvSpPr/>
              <p:nvPr/>
            </p:nvSpPr>
            <p:spPr>
              <a:xfrm flipV="1">
                <a:off x="1680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6" name="Line 60"/>
              <p:cNvSpPr/>
              <p:nvPr/>
            </p:nvSpPr>
            <p:spPr>
              <a:xfrm>
                <a:off x="1968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7" name="Line 61"/>
              <p:cNvSpPr/>
              <p:nvPr/>
            </p:nvSpPr>
            <p:spPr>
              <a:xfrm flipV="1">
                <a:off x="1968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8" name="Line 62"/>
              <p:cNvSpPr/>
              <p:nvPr/>
            </p:nvSpPr>
            <p:spPr>
              <a:xfrm>
                <a:off x="2256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9" name="Line 63"/>
              <p:cNvSpPr/>
              <p:nvPr/>
            </p:nvSpPr>
            <p:spPr>
              <a:xfrm flipV="1">
                <a:off x="2256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20" name="Text Box 64"/>
              <p:cNvSpPr txBox="1"/>
              <p:nvPr/>
            </p:nvSpPr>
            <p:spPr>
              <a:xfrm>
                <a:off x="819" y="2779"/>
                <a:ext cx="812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  C  D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121" name="Text Box 65"/>
            <p:cNvSpPr txBox="1"/>
            <p:nvPr/>
          </p:nvSpPr>
          <p:spPr>
            <a:xfrm>
              <a:off x="9715" y="6495"/>
              <a:ext cx="1146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122" name="Text Box 66"/>
            <p:cNvSpPr txBox="1"/>
            <p:nvPr/>
          </p:nvSpPr>
          <p:spPr>
            <a:xfrm>
              <a:off x="11048" y="6495"/>
              <a:ext cx="10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123" name="Text Box 67"/>
            <p:cNvSpPr txBox="1"/>
            <p:nvPr/>
          </p:nvSpPr>
          <p:spPr>
            <a:xfrm>
              <a:off x="12138" y="6513"/>
              <a:ext cx="135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B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退队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charset="0"/>
                <a:ea typeface="隶书" panose="02010509060101010101" pitchFamily="49" charset="-122"/>
              </a:endParaRPr>
            </a:p>
          </p:txBody>
        </p:sp>
        <p:sp>
          <p:nvSpPr>
            <p:cNvPr id="45124" name="Line 68"/>
            <p:cNvSpPr/>
            <p:nvPr/>
          </p:nvSpPr>
          <p:spPr>
            <a:xfrm flipH="1">
              <a:off x="10560" y="6213"/>
              <a:ext cx="960" cy="48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45125" name="Line 69"/>
            <p:cNvSpPr/>
            <p:nvPr/>
          </p:nvSpPr>
          <p:spPr>
            <a:xfrm flipV="1">
              <a:off x="11708" y="6213"/>
              <a:ext cx="1252" cy="46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45126" name="Group 70"/>
            <p:cNvGrpSpPr/>
            <p:nvPr/>
          </p:nvGrpSpPr>
          <p:grpSpPr>
            <a:xfrm>
              <a:off x="9840" y="5240"/>
              <a:ext cx="5040" cy="960"/>
              <a:chOff x="2976" y="2731"/>
              <a:chExt cx="2016" cy="384"/>
            </a:xfrm>
          </p:grpSpPr>
          <p:sp>
            <p:nvSpPr>
              <p:cNvPr id="45127" name="Rectangle 71"/>
              <p:cNvSpPr/>
              <p:nvPr/>
            </p:nvSpPr>
            <p:spPr>
              <a:xfrm>
                <a:off x="2976" y="2827"/>
                <a:ext cx="576" cy="288"/>
              </a:xfrm>
              <a:prstGeom prst="rect">
                <a:avLst/>
              </a:prstGeom>
              <a:solidFill>
                <a:srgbClr val="969696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28" name="Rectangle 72"/>
              <p:cNvSpPr/>
              <p:nvPr/>
            </p:nvSpPr>
            <p:spPr>
              <a:xfrm>
                <a:off x="3552" y="2827"/>
                <a:ext cx="1440" cy="288"/>
              </a:xfrm>
              <a:prstGeom prst="rect">
                <a:avLst/>
              </a:prstGeom>
              <a:solidFill>
                <a:schemeClr val="bg1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29" name="Line 73"/>
              <p:cNvSpPr/>
              <p:nvPr/>
            </p:nvSpPr>
            <p:spPr>
              <a:xfrm>
                <a:off x="3264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0" name="Line 74"/>
              <p:cNvSpPr/>
              <p:nvPr/>
            </p:nvSpPr>
            <p:spPr>
              <a:xfrm flipV="1">
                <a:off x="3264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1" name="Line 75"/>
              <p:cNvSpPr/>
              <p:nvPr/>
            </p:nvSpPr>
            <p:spPr>
              <a:xfrm>
                <a:off x="3552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2" name="Line 76"/>
              <p:cNvSpPr/>
              <p:nvPr/>
            </p:nvSpPr>
            <p:spPr>
              <a:xfrm flipV="1">
                <a:off x="3552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3" name="Line 77"/>
              <p:cNvSpPr/>
              <p:nvPr/>
            </p:nvSpPr>
            <p:spPr>
              <a:xfrm>
                <a:off x="3840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4" name="Line 78"/>
              <p:cNvSpPr/>
              <p:nvPr/>
            </p:nvSpPr>
            <p:spPr>
              <a:xfrm flipV="1">
                <a:off x="3840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5" name="Line 79"/>
              <p:cNvSpPr/>
              <p:nvPr/>
            </p:nvSpPr>
            <p:spPr>
              <a:xfrm>
                <a:off x="4128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6" name="Line 80"/>
              <p:cNvSpPr/>
              <p:nvPr/>
            </p:nvSpPr>
            <p:spPr>
              <a:xfrm flipV="1">
                <a:off x="4128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7" name="Line 81"/>
              <p:cNvSpPr/>
              <p:nvPr/>
            </p:nvSpPr>
            <p:spPr>
              <a:xfrm>
                <a:off x="4416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8" name="Line 82"/>
              <p:cNvSpPr/>
              <p:nvPr/>
            </p:nvSpPr>
            <p:spPr>
              <a:xfrm flipV="1">
                <a:off x="4416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39" name="Line 83"/>
              <p:cNvSpPr/>
              <p:nvPr/>
            </p:nvSpPr>
            <p:spPr>
              <a:xfrm>
                <a:off x="4704" y="2827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40" name="Line 84"/>
              <p:cNvSpPr/>
              <p:nvPr/>
            </p:nvSpPr>
            <p:spPr>
              <a:xfrm flipV="1">
                <a:off x="4704" y="2731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41" name="Text Box 85"/>
              <p:cNvSpPr txBox="1"/>
              <p:nvPr/>
            </p:nvSpPr>
            <p:spPr>
              <a:xfrm>
                <a:off x="3576" y="2779"/>
                <a:ext cx="550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  D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142" name="Text Box 86"/>
            <p:cNvSpPr txBox="1"/>
            <p:nvPr/>
          </p:nvSpPr>
          <p:spPr>
            <a:xfrm>
              <a:off x="3600" y="8535"/>
              <a:ext cx="1146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143" name="Text Box 87"/>
            <p:cNvSpPr txBox="1"/>
            <p:nvPr/>
          </p:nvSpPr>
          <p:spPr>
            <a:xfrm>
              <a:off x="4933" y="8535"/>
              <a:ext cx="10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144" name="Line 88"/>
            <p:cNvSpPr/>
            <p:nvPr/>
          </p:nvSpPr>
          <p:spPr>
            <a:xfrm flipH="1">
              <a:off x="4393" y="8253"/>
              <a:ext cx="1007" cy="46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45145" name="Line 89"/>
            <p:cNvSpPr/>
            <p:nvPr/>
          </p:nvSpPr>
          <p:spPr>
            <a:xfrm flipV="1">
              <a:off x="5593" y="8133"/>
              <a:ext cx="3647" cy="58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5146" name="Text Box 90"/>
            <p:cNvSpPr txBox="1"/>
            <p:nvPr/>
          </p:nvSpPr>
          <p:spPr>
            <a:xfrm>
              <a:off x="6023" y="8553"/>
              <a:ext cx="207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E,F,G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进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队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charset="0"/>
                <a:ea typeface="隶书" panose="02010509060101010101" pitchFamily="49" charset="-122"/>
              </a:endParaRPr>
            </a:p>
          </p:txBody>
        </p:sp>
        <p:grpSp>
          <p:nvGrpSpPr>
            <p:cNvPr id="45147" name="Group 91"/>
            <p:cNvGrpSpPr/>
            <p:nvPr/>
          </p:nvGrpSpPr>
          <p:grpSpPr>
            <a:xfrm>
              <a:off x="3720" y="7280"/>
              <a:ext cx="5040" cy="965"/>
              <a:chOff x="528" y="3547"/>
              <a:chExt cx="2016" cy="386"/>
            </a:xfrm>
          </p:grpSpPr>
          <p:sp>
            <p:nvSpPr>
              <p:cNvPr id="45148" name="Rectangle 92"/>
              <p:cNvSpPr/>
              <p:nvPr/>
            </p:nvSpPr>
            <p:spPr>
              <a:xfrm>
                <a:off x="528" y="3643"/>
                <a:ext cx="576" cy="288"/>
              </a:xfrm>
              <a:prstGeom prst="rect">
                <a:avLst/>
              </a:prstGeom>
              <a:solidFill>
                <a:srgbClr val="969696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49" name="Rectangle 93"/>
              <p:cNvSpPr/>
              <p:nvPr/>
            </p:nvSpPr>
            <p:spPr>
              <a:xfrm>
                <a:off x="1104" y="3643"/>
                <a:ext cx="1440" cy="288"/>
              </a:xfrm>
              <a:prstGeom prst="rect">
                <a:avLst/>
              </a:prstGeom>
              <a:solidFill>
                <a:schemeClr val="bg1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50" name="Line 94"/>
              <p:cNvSpPr/>
              <p:nvPr/>
            </p:nvSpPr>
            <p:spPr>
              <a:xfrm>
                <a:off x="816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51" name="Line 95"/>
              <p:cNvSpPr/>
              <p:nvPr/>
            </p:nvSpPr>
            <p:spPr>
              <a:xfrm flipV="1">
                <a:off x="816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52" name="Line 96"/>
              <p:cNvSpPr/>
              <p:nvPr/>
            </p:nvSpPr>
            <p:spPr>
              <a:xfrm>
                <a:off x="1104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53" name="Line 97"/>
              <p:cNvSpPr/>
              <p:nvPr/>
            </p:nvSpPr>
            <p:spPr>
              <a:xfrm flipV="1">
                <a:off x="1104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54" name="Line 98"/>
              <p:cNvSpPr/>
              <p:nvPr/>
            </p:nvSpPr>
            <p:spPr>
              <a:xfrm>
                <a:off x="1392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55" name="Line 99"/>
              <p:cNvSpPr/>
              <p:nvPr/>
            </p:nvSpPr>
            <p:spPr>
              <a:xfrm flipV="1">
                <a:off x="1392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56" name="Line 100"/>
              <p:cNvSpPr/>
              <p:nvPr/>
            </p:nvSpPr>
            <p:spPr>
              <a:xfrm>
                <a:off x="1680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57" name="Line 101"/>
              <p:cNvSpPr/>
              <p:nvPr/>
            </p:nvSpPr>
            <p:spPr>
              <a:xfrm flipV="1">
                <a:off x="1680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58" name="Line 102"/>
              <p:cNvSpPr/>
              <p:nvPr/>
            </p:nvSpPr>
            <p:spPr>
              <a:xfrm>
                <a:off x="1968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59" name="Line 103"/>
              <p:cNvSpPr/>
              <p:nvPr/>
            </p:nvSpPr>
            <p:spPr>
              <a:xfrm flipV="1">
                <a:off x="1968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60" name="Line 104"/>
              <p:cNvSpPr/>
              <p:nvPr/>
            </p:nvSpPr>
            <p:spPr>
              <a:xfrm>
                <a:off x="2256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61" name="Line 105"/>
              <p:cNvSpPr/>
              <p:nvPr/>
            </p:nvSpPr>
            <p:spPr>
              <a:xfrm flipV="1">
                <a:off x="2256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62" name="Text Box 106"/>
              <p:cNvSpPr txBox="1"/>
              <p:nvPr/>
            </p:nvSpPr>
            <p:spPr>
              <a:xfrm>
                <a:off x="1128" y="3604"/>
                <a:ext cx="139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  D  E  F   G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5163" name="Group 107"/>
            <p:cNvGrpSpPr/>
            <p:nvPr/>
          </p:nvGrpSpPr>
          <p:grpSpPr>
            <a:xfrm>
              <a:off x="9840" y="7280"/>
              <a:ext cx="5048" cy="965"/>
              <a:chOff x="2976" y="3547"/>
              <a:chExt cx="2019" cy="386"/>
            </a:xfrm>
          </p:grpSpPr>
          <p:sp>
            <p:nvSpPr>
              <p:cNvPr id="45164" name="Rectangle 108"/>
              <p:cNvSpPr/>
              <p:nvPr/>
            </p:nvSpPr>
            <p:spPr>
              <a:xfrm>
                <a:off x="2976" y="3643"/>
                <a:ext cx="576" cy="288"/>
              </a:xfrm>
              <a:prstGeom prst="rect">
                <a:avLst/>
              </a:prstGeom>
              <a:solidFill>
                <a:srgbClr val="969696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65" name="Rectangle 109"/>
              <p:cNvSpPr/>
              <p:nvPr/>
            </p:nvSpPr>
            <p:spPr>
              <a:xfrm>
                <a:off x="3552" y="3643"/>
                <a:ext cx="1440" cy="288"/>
              </a:xfrm>
              <a:prstGeom prst="rect">
                <a:avLst/>
              </a:prstGeom>
              <a:solidFill>
                <a:schemeClr val="bg1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66" name="Line 110"/>
              <p:cNvSpPr/>
              <p:nvPr/>
            </p:nvSpPr>
            <p:spPr>
              <a:xfrm>
                <a:off x="3264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67" name="Line 111"/>
              <p:cNvSpPr/>
              <p:nvPr/>
            </p:nvSpPr>
            <p:spPr>
              <a:xfrm flipV="1">
                <a:off x="3264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68" name="Line 112"/>
              <p:cNvSpPr/>
              <p:nvPr/>
            </p:nvSpPr>
            <p:spPr>
              <a:xfrm>
                <a:off x="3552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69" name="Line 113"/>
              <p:cNvSpPr/>
              <p:nvPr/>
            </p:nvSpPr>
            <p:spPr>
              <a:xfrm flipV="1">
                <a:off x="3552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70" name="Line 114"/>
              <p:cNvSpPr/>
              <p:nvPr/>
            </p:nvSpPr>
            <p:spPr>
              <a:xfrm>
                <a:off x="3840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71" name="Line 115"/>
              <p:cNvSpPr/>
              <p:nvPr/>
            </p:nvSpPr>
            <p:spPr>
              <a:xfrm flipV="1">
                <a:off x="3840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72" name="Line 116"/>
              <p:cNvSpPr/>
              <p:nvPr/>
            </p:nvSpPr>
            <p:spPr>
              <a:xfrm>
                <a:off x="4128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73" name="Line 117"/>
              <p:cNvSpPr/>
              <p:nvPr/>
            </p:nvSpPr>
            <p:spPr>
              <a:xfrm flipV="1">
                <a:off x="4128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74" name="Line 118"/>
              <p:cNvSpPr/>
              <p:nvPr/>
            </p:nvSpPr>
            <p:spPr>
              <a:xfrm>
                <a:off x="4416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75" name="Line 119"/>
              <p:cNvSpPr/>
              <p:nvPr/>
            </p:nvSpPr>
            <p:spPr>
              <a:xfrm flipV="1">
                <a:off x="4416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76" name="Line 120"/>
              <p:cNvSpPr/>
              <p:nvPr/>
            </p:nvSpPr>
            <p:spPr>
              <a:xfrm>
                <a:off x="4704" y="3643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77" name="Line 121"/>
              <p:cNvSpPr/>
              <p:nvPr/>
            </p:nvSpPr>
            <p:spPr>
              <a:xfrm flipV="1">
                <a:off x="4704" y="3547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78" name="Text Box 122"/>
              <p:cNvSpPr txBox="1"/>
              <p:nvPr/>
            </p:nvSpPr>
            <p:spPr>
              <a:xfrm>
                <a:off x="3600" y="3604"/>
                <a:ext cx="139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  D  E  F   G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179" name="Text Box 123"/>
            <p:cNvSpPr txBox="1"/>
            <p:nvPr/>
          </p:nvSpPr>
          <p:spPr>
            <a:xfrm>
              <a:off x="9690" y="8513"/>
              <a:ext cx="1146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180" name="Text Box 124"/>
            <p:cNvSpPr txBox="1"/>
            <p:nvPr/>
          </p:nvSpPr>
          <p:spPr>
            <a:xfrm>
              <a:off x="11023" y="8513"/>
              <a:ext cx="10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CC00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solidFill>
                  <a:srgbClr val="CC00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5181" name="Line 125"/>
            <p:cNvSpPr/>
            <p:nvPr/>
          </p:nvSpPr>
          <p:spPr>
            <a:xfrm flipH="1">
              <a:off x="10483" y="8253"/>
              <a:ext cx="1157" cy="445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45182" name="Line 126"/>
            <p:cNvSpPr/>
            <p:nvPr/>
          </p:nvSpPr>
          <p:spPr>
            <a:xfrm flipV="1">
              <a:off x="11683" y="8253"/>
              <a:ext cx="3557" cy="445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5183" name="Text Box 127"/>
            <p:cNvSpPr txBox="1"/>
            <p:nvPr/>
          </p:nvSpPr>
          <p:spPr>
            <a:xfrm>
              <a:off x="12730" y="8530"/>
              <a:ext cx="230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H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进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队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,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溢出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cs typeface="+mn-cs"/>
                <a:sym typeface="+mn-ea"/>
              </a:rPr>
              <a:t>栈的ADT，P45</a:t>
            </a:r>
            <a:endParaRPr lang="zh-CN" altLang="en-US" sz="2800" dirty="0">
              <a:latin typeface="黑体" panose="02010609060101010101" pitchFamily="2" charset="-122"/>
              <a:cs typeface="+mn-cs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ADT Stack {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	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数据对象：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 = {a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| a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∈ElemSet, i=1,2,3,</a:t>
            </a:r>
            <a:r>
              <a:rPr lang="en-US" altLang="zh-CN" sz="2400" dirty="0">
                <a:ea typeface="黑体" panose="02010609060101010101" pitchFamily="2" charset="-122"/>
                <a:sym typeface="+mn-ea"/>
              </a:rPr>
              <a:t>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,n}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	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数据关系：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 = {&lt;a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a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&gt; | a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,a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∈D}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	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基本操作：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InitStack(&amp;S)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构造空栈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Push(&amp;S, e)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进栈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Pop(&amp;S, &amp;e)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出栈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GetTop(S, &amp;e)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取栈顶元素值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StackEmpty(S)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栈是否为空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　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 ADT Stack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609600" lvl="1" indent="0" algn="l">
              <a:buClrTx/>
              <a:buSzTx/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顺序队列的问题：队头指针和队尾指针始终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+1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操作，只能往后移动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解决办法之一：链队列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解决办法之二：将队列存储结构首尾相接，形成循环(环形)队列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链队列采用链表存储单元，有两个分别指示队头和队尾的指针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链队列用带头结点的单链表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表示，front指向头结点，rear指向尾结点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链式队列在进队时无队满问题，但有队空问题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47108" name="Group 4"/>
          <p:cNvGrpSpPr/>
          <p:nvPr/>
        </p:nvGrpSpPr>
        <p:grpSpPr>
          <a:xfrm>
            <a:off x="2309813" y="3571875"/>
            <a:ext cx="7162800" cy="1589088"/>
            <a:chOff x="480" y="2784"/>
            <a:chExt cx="4512" cy="1001"/>
          </a:xfrm>
        </p:grpSpPr>
        <p:sp>
          <p:nvSpPr>
            <p:cNvPr id="47109" name="Text Box 5"/>
            <p:cNvSpPr txBox="1"/>
            <p:nvPr/>
          </p:nvSpPr>
          <p:spPr>
            <a:xfrm>
              <a:off x="1200" y="2784"/>
              <a:ext cx="105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400" dirty="0">
                  <a:latin typeface="Times New Roman" panose="02020603050405020304" charset="0"/>
                  <a:ea typeface="宋体" panose="02010600030101010101" pitchFamily="2" charset="-122"/>
                </a:rPr>
                <a:t>data  next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7110" name="Rectangle 6"/>
            <p:cNvSpPr/>
            <p:nvPr/>
          </p:nvSpPr>
          <p:spPr>
            <a:xfrm>
              <a:off x="1296" y="3168"/>
              <a:ext cx="528" cy="288"/>
            </a:xfrm>
            <a:prstGeom prst="rect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wrap="none" anchor="ctr" anchorCtr="0">
              <a:flatTx/>
            </a:bodyPr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Text Box 7"/>
            <p:cNvSpPr txBox="1"/>
            <p:nvPr/>
          </p:nvSpPr>
          <p:spPr>
            <a:xfrm>
              <a:off x="480" y="3072"/>
              <a:ext cx="59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Line 8"/>
            <p:cNvSpPr/>
            <p:nvPr/>
          </p:nvSpPr>
          <p:spPr>
            <a:xfrm>
              <a:off x="1056" y="3264"/>
              <a:ext cx="2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7113" name="Line 9"/>
            <p:cNvSpPr/>
            <p:nvPr/>
          </p:nvSpPr>
          <p:spPr>
            <a:xfrm>
              <a:off x="1632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4" name="Line 10"/>
            <p:cNvSpPr/>
            <p:nvPr/>
          </p:nvSpPr>
          <p:spPr>
            <a:xfrm flipV="1">
              <a:off x="1632" y="3072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5" name="Rectangle 11"/>
            <p:cNvSpPr/>
            <p:nvPr/>
          </p:nvSpPr>
          <p:spPr>
            <a:xfrm>
              <a:off x="2112" y="3168"/>
              <a:ext cx="528" cy="288"/>
            </a:xfrm>
            <a:prstGeom prst="rect">
              <a:avLst/>
            </a:prstGeom>
            <a:solidFill>
              <a:srgbClr val="FFFF66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 anchorCtr="0">
              <a:flatTx/>
            </a:bodyPr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6" name="Line 12"/>
            <p:cNvSpPr/>
            <p:nvPr/>
          </p:nvSpPr>
          <p:spPr>
            <a:xfrm>
              <a:off x="1728" y="3264"/>
              <a:ext cx="384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7117" name="Line 13"/>
            <p:cNvSpPr/>
            <p:nvPr/>
          </p:nvSpPr>
          <p:spPr>
            <a:xfrm>
              <a:off x="2448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8" name="Line 14"/>
            <p:cNvSpPr/>
            <p:nvPr/>
          </p:nvSpPr>
          <p:spPr>
            <a:xfrm flipV="1">
              <a:off x="2448" y="3072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9" name="Rectangle 15"/>
            <p:cNvSpPr/>
            <p:nvPr/>
          </p:nvSpPr>
          <p:spPr>
            <a:xfrm>
              <a:off x="2928" y="3168"/>
              <a:ext cx="528" cy="288"/>
            </a:xfrm>
            <a:prstGeom prst="rect">
              <a:avLst/>
            </a:prstGeom>
            <a:solidFill>
              <a:srgbClr val="FFFF66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 anchorCtr="0">
              <a:flatTx/>
            </a:bodyPr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0" name="Line 16"/>
            <p:cNvSpPr/>
            <p:nvPr/>
          </p:nvSpPr>
          <p:spPr>
            <a:xfrm>
              <a:off x="2688" y="3264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7121" name="Line 17"/>
            <p:cNvSpPr/>
            <p:nvPr/>
          </p:nvSpPr>
          <p:spPr>
            <a:xfrm>
              <a:off x="3264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2" name="Line 18"/>
            <p:cNvSpPr/>
            <p:nvPr/>
          </p:nvSpPr>
          <p:spPr>
            <a:xfrm flipV="1">
              <a:off x="3264" y="3072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3" name="Rectangle 19"/>
            <p:cNvSpPr/>
            <p:nvPr/>
          </p:nvSpPr>
          <p:spPr>
            <a:xfrm>
              <a:off x="4464" y="3168"/>
              <a:ext cx="528" cy="288"/>
            </a:xfrm>
            <a:prstGeom prst="rect">
              <a:avLst/>
            </a:prstGeom>
            <a:solidFill>
              <a:srgbClr val="FFFF66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 anchorCtr="0">
              <a:flatTx/>
            </a:bodyPr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4" name="Line 20"/>
            <p:cNvSpPr/>
            <p:nvPr/>
          </p:nvSpPr>
          <p:spPr>
            <a:xfrm>
              <a:off x="4224" y="3264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7125" name="Line 21"/>
            <p:cNvSpPr/>
            <p:nvPr/>
          </p:nvSpPr>
          <p:spPr>
            <a:xfrm>
              <a:off x="4800" y="31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6" name="Line 22"/>
            <p:cNvSpPr/>
            <p:nvPr/>
          </p:nvSpPr>
          <p:spPr>
            <a:xfrm flipV="1">
              <a:off x="4800" y="3072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7" name="Line 23"/>
            <p:cNvSpPr/>
            <p:nvPr/>
          </p:nvSpPr>
          <p:spPr>
            <a:xfrm>
              <a:off x="3504" y="3264"/>
              <a:ext cx="2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7128" name="Line 24"/>
            <p:cNvSpPr/>
            <p:nvPr/>
          </p:nvSpPr>
          <p:spPr>
            <a:xfrm>
              <a:off x="3744" y="3264"/>
              <a:ext cx="480" cy="0"/>
            </a:xfrm>
            <a:prstGeom prst="line">
              <a:avLst/>
            </a:prstGeom>
            <a:ln w="38100" cap="rnd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7129" name="Line 25"/>
            <p:cNvSpPr/>
            <p:nvPr/>
          </p:nvSpPr>
          <p:spPr>
            <a:xfrm flipV="1">
              <a:off x="4128" y="3360"/>
              <a:ext cx="336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7130" name="Text Box 26"/>
            <p:cNvSpPr txBox="1"/>
            <p:nvPr/>
          </p:nvSpPr>
          <p:spPr>
            <a:xfrm>
              <a:off x="3504" y="3456"/>
              <a:ext cx="52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7131" name="Line 27"/>
            <p:cNvSpPr/>
            <p:nvPr/>
          </p:nvSpPr>
          <p:spPr>
            <a:xfrm flipH="1">
              <a:off x="1392" y="3168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32" name="Line 28"/>
            <p:cNvSpPr/>
            <p:nvPr/>
          </p:nvSpPr>
          <p:spPr>
            <a:xfrm flipH="1">
              <a:off x="1488" y="3216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33" name="Line 29"/>
            <p:cNvSpPr/>
            <p:nvPr/>
          </p:nvSpPr>
          <p:spPr>
            <a:xfrm flipH="1">
              <a:off x="1392" y="316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34" name="Line 30"/>
            <p:cNvSpPr/>
            <p:nvPr/>
          </p:nvSpPr>
          <p:spPr>
            <a:xfrm flipH="1">
              <a:off x="1536" y="3264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35" name="Line 31"/>
            <p:cNvSpPr/>
            <p:nvPr/>
          </p:nvSpPr>
          <p:spPr>
            <a:xfrm flipH="1">
              <a:off x="1392" y="3168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链队列的操作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和链表操作一样，只是限制在front和rear的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指定位置操作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判队列空，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front==rear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入队，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rear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变化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出队，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front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变化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例如已知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front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rear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，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若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入队新结点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，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代码为？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出队，代码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为？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48132" name="Group 4"/>
          <p:cNvGrpSpPr/>
          <p:nvPr/>
        </p:nvGrpSpPr>
        <p:grpSpPr>
          <a:xfrm>
            <a:off x="5248275" y="2204720"/>
            <a:ext cx="6477000" cy="3171480"/>
            <a:chOff x="864" y="1968"/>
            <a:chExt cx="4080" cy="2241"/>
          </a:xfrm>
        </p:grpSpPr>
        <p:grpSp>
          <p:nvGrpSpPr>
            <p:cNvPr id="48133" name="Group 5"/>
            <p:cNvGrpSpPr/>
            <p:nvPr/>
          </p:nvGrpSpPr>
          <p:grpSpPr>
            <a:xfrm>
              <a:off x="864" y="2688"/>
              <a:ext cx="4080" cy="657"/>
              <a:chOff x="480" y="2208"/>
              <a:chExt cx="4080" cy="657"/>
            </a:xfrm>
          </p:grpSpPr>
          <p:sp>
            <p:nvSpPr>
              <p:cNvPr id="48134" name="Rectangle 6"/>
              <p:cNvSpPr/>
              <p:nvPr/>
            </p:nvSpPr>
            <p:spPr>
              <a:xfrm>
                <a:off x="1296" y="2304"/>
                <a:ext cx="528" cy="288"/>
              </a:xfrm>
              <a:prstGeom prst="rect">
                <a:avLst/>
              </a:prstGeom>
              <a:noFill/>
              <a:ln w="952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5" name="Text Box 7"/>
              <p:cNvSpPr txBox="1"/>
              <p:nvPr/>
            </p:nvSpPr>
            <p:spPr>
              <a:xfrm>
                <a:off x="480" y="2208"/>
                <a:ext cx="596" cy="3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front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6" name="Line 8"/>
              <p:cNvSpPr/>
              <p:nvPr/>
            </p:nvSpPr>
            <p:spPr>
              <a:xfrm>
                <a:off x="1056" y="2400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8137" name="Line 9"/>
              <p:cNvSpPr/>
              <p:nvPr/>
            </p:nvSpPr>
            <p:spPr>
              <a:xfrm>
                <a:off x="1632" y="2304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38" name="Line 10"/>
              <p:cNvSpPr/>
              <p:nvPr/>
            </p:nvSpPr>
            <p:spPr>
              <a:xfrm flipV="1">
                <a:off x="1632" y="2208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39" name="Rectangle 11"/>
              <p:cNvSpPr/>
              <p:nvPr/>
            </p:nvSpPr>
            <p:spPr>
              <a:xfrm>
                <a:off x="2112" y="2304"/>
                <a:ext cx="528" cy="288"/>
              </a:xfrm>
              <a:prstGeom prst="rect">
                <a:avLst/>
              </a:prstGeom>
              <a:solidFill>
                <a:srgbClr val="FFFF66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0" name="Line 12"/>
              <p:cNvSpPr/>
              <p:nvPr/>
            </p:nvSpPr>
            <p:spPr>
              <a:xfrm>
                <a:off x="1728" y="240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8141" name="Line 13"/>
              <p:cNvSpPr/>
              <p:nvPr/>
            </p:nvSpPr>
            <p:spPr>
              <a:xfrm>
                <a:off x="2448" y="2304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2" name="Line 14"/>
              <p:cNvSpPr/>
              <p:nvPr/>
            </p:nvSpPr>
            <p:spPr>
              <a:xfrm flipV="1">
                <a:off x="2448" y="2208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3" name="Rectangle 15"/>
              <p:cNvSpPr/>
              <p:nvPr/>
            </p:nvSpPr>
            <p:spPr>
              <a:xfrm>
                <a:off x="2928" y="2304"/>
                <a:ext cx="528" cy="288"/>
              </a:xfrm>
              <a:prstGeom prst="rect">
                <a:avLst/>
              </a:prstGeom>
              <a:solidFill>
                <a:srgbClr val="FFFF66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4" name="Line 16"/>
              <p:cNvSpPr/>
              <p:nvPr/>
            </p:nvSpPr>
            <p:spPr>
              <a:xfrm>
                <a:off x="2688" y="2400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8145" name="Line 17"/>
              <p:cNvSpPr/>
              <p:nvPr/>
            </p:nvSpPr>
            <p:spPr>
              <a:xfrm>
                <a:off x="3264" y="2304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6" name="Line 18"/>
              <p:cNvSpPr/>
              <p:nvPr/>
            </p:nvSpPr>
            <p:spPr>
              <a:xfrm flipV="1">
                <a:off x="3264" y="2208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7" name="Line 19"/>
              <p:cNvSpPr/>
              <p:nvPr/>
            </p:nvSpPr>
            <p:spPr>
              <a:xfrm>
                <a:off x="960" y="2688"/>
                <a:ext cx="144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48148" name="Text Box 20"/>
              <p:cNvSpPr txBox="1"/>
              <p:nvPr/>
            </p:nvSpPr>
            <p:spPr>
              <a:xfrm>
                <a:off x="528" y="2496"/>
                <a:ext cx="525" cy="3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rear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9" name="Line 21"/>
              <p:cNvSpPr/>
              <p:nvPr/>
            </p:nvSpPr>
            <p:spPr>
              <a:xfrm flipH="1">
                <a:off x="1392" y="2304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0" name="Line 22"/>
              <p:cNvSpPr/>
              <p:nvPr/>
            </p:nvSpPr>
            <p:spPr>
              <a:xfrm flipH="1">
                <a:off x="1488" y="2352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1" name="Line 23"/>
              <p:cNvSpPr/>
              <p:nvPr/>
            </p:nvSpPr>
            <p:spPr>
              <a:xfrm flipH="1">
                <a:off x="1392" y="2304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2" name="Line 24"/>
              <p:cNvSpPr/>
              <p:nvPr/>
            </p:nvSpPr>
            <p:spPr>
              <a:xfrm flipH="1">
                <a:off x="1536" y="240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3" name="Line 25"/>
              <p:cNvSpPr/>
              <p:nvPr/>
            </p:nvSpPr>
            <p:spPr>
              <a:xfrm flipH="1">
                <a:off x="1392" y="2304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4" name="Line 26"/>
              <p:cNvSpPr/>
              <p:nvPr/>
            </p:nvSpPr>
            <p:spPr>
              <a:xfrm>
                <a:off x="1104" y="2784"/>
                <a:ext cx="1920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48155" name="Line 27"/>
              <p:cNvSpPr/>
              <p:nvPr/>
            </p:nvSpPr>
            <p:spPr>
              <a:xfrm flipV="1">
                <a:off x="3024" y="2592"/>
                <a:ext cx="96" cy="19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8156" name="Text Box 28"/>
              <p:cNvSpPr txBox="1"/>
              <p:nvPr/>
            </p:nvSpPr>
            <p:spPr>
              <a:xfrm>
                <a:off x="2160" y="2305"/>
                <a:ext cx="240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x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7" name="Text Box 29"/>
              <p:cNvSpPr txBox="1"/>
              <p:nvPr/>
            </p:nvSpPr>
            <p:spPr>
              <a:xfrm>
                <a:off x="2448" y="2305"/>
                <a:ext cx="240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endParaRPr lang="zh-CN" altLang="zh-CN" sz="24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8" name="Text Box 30"/>
              <p:cNvSpPr txBox="1"/>
              <p:nvPr/>
            </p:nvSpPr>
            <p:spPr>
              <a:xfrm>
                <a:off x="2976" y="2305"/>
                <a:ext cx="240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y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9" name="Text Box 31"/>
              <p:cNvSpPr txBox="1"/>
              <p:nvPr/>
            </p:nvSpPr>
            <p:spPr>
              <a:xfrm>
                <a:off x="3264" y="2305"/>
                <a:ext cx="240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en-US" altLang="zh-CN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^</a:t>
                </a:r>
                <a:endParaRPr lang="en-US" altLang="zh-CN" sz="24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0" name="Text Box 32"/>
              <p:cNvSpPr txBox="1"/>
              <p:nvPr/>
            </p:nvSpPr>
            <p:spPr>
              <a:xfrm>
                <a:off x="3552" y="2256"/>
                <a:ext cx="1008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zh-CN" altLang="en-US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元素</a:t>
                </a:r>
                <a:r>
                  <a:rPr lang="en-US" altLang="zh-CN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y</a:t>
                </a:r>
                <a:r>
                  <a:rPr lang="zh-CN" altLang="en-US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入队</a:t>
                </a:r>
                <a:endParaRPr lang="zh-CN" altLang="en-US" sz="2400" b="1" dirty="0">
                  <a:solidFill>
                    <a:srgbClr val="003366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</p:grpSp>
        <p:grpSp>
          <p:nvGrpSpPr>
            <p:cNvPr id="48161" name="Group 33"/>
            <p:cNvGrpSpPr/>
            <p:nvPr/>
          </p:nvGrpSpPr>
          <p:grpSpPr>
            <a:xfrm>
              <a:off x="864" y="3456"/>
              <a:ext cx="4080" cy="753"/>
              <a:chOff x="768" y="2880"/>
              <a:chExt cx="4080" cy="753"/>
            </a:xfrm>
          </p:grpSpPr>
          <p:sp>
            <p:nvSpPr>
              <p:cNvPr id="48162" name="Rectangle 34"/>
              <p:cNvSpPr/>
              <p:nvPr/>
            </p:nvSpPr>
            <p:spPr>
              <a:xfrm>
                <a:off x="1584" y="3072"/>
                <a:ext cx="528" cy="288"/>
              </a:xfrm>
              <a:prstGeom prst="rect">
                <a:avLst/>
              </a:prstGeom>
              <a:noFill/>
              <a:ln w="952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8000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3" name="Text Box 35"/>
              <p:cNvSpPr txBox="1"/>
              <p:nvPr/>
            </p:nvSpPr>
            <p:spPr>
              <a:xfrm>
                <a:off x="768" y="2977"/>
                <a:ext cx="596" cy="3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front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4" name="Line 36"/>
              <p:cNvSpPr/>
              <p:nvPr/>
            </p:nvSpPr>
            <p:spPr>
              <a:xfrm>
                <a:off x="1344" y="316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8165" name="Line 37"/>
              <p:cNvSpPr/>
              <p:nvPr/>
            </p:nvSpPr>
            <p:spPr>
              <a:xfrm>
                <a:off x="1920" y="3072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6" name="Line 38"/>
              <p:cNvSpPr/>
              <p:nvPr/>
            </p:nvSpPr>
            <p:spPr>
              <a:xfrm flipV="1">
                <a:off x="1920" y="297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7" name="Rectangle 39"/>
              <p:cNvSpPr/>
              <p:nvPr/>
            </p:nvSpPr>
            <p:spPr>
              <a:xfrm>
                <a:off x="2400" y="3072"/>
                <a:ext cx="528" cy="288"/>
              </a:xfrm>
              <a:prstGeom prst="rect">
                <a:avLst/>
              </a:prstGeom>
              <a:solidFill>
                <a:srgbClr val="FFFF66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8" name="Line 40"/>
              <p:cNvSpPr/>
              <p:nvPr/>
            </p:nvSpPr>
            <p:spPr>
              <a:xfrm>
                <a:off x="2016" y="3168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8169" name="Line 41"/>
              <p:cNvSpPr/>
              <p:nvPr/>
            </p:nvSpPr>
            <p:spPr>
              <a:xfrm>
                <a:off x="2736" y="3072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70" name="Line 42"/>
              <p:cNvSpPr/>
              <p:nvPr/>
            </p:nvSpPr>
            <p:spPr>
              <a:xfrm flipV="1">
                <a:off x="2736" y="297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71" name="Rectangle 43"/>
              <p:cNvSpPr/>
              <p:nvPr/>
            </p:nvSpPr>
            <p:spPr>
              <a:xfrm>
                <a:off x="3216" y="3072"/>
                <a:ext cx="528" cy="288"/>
              </a:xfrm>
              <a:prstGeom prst="rect">
                <a:avLst/>
              </a:prstGeom>
              <a:solidFill>
                <a:srgbClr val="FFFF66"/>
              </a:solidFill>
              <a:ln w="9525"/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66"/>
                </a:extrusionClr>
              </a:sp3d>
            </p:spPr>
            <p:txBody>
              <a:bodyPr wrap="none" anchor="ctr" anchorCtr="0">
                <a:flatTx/>
              </a:bodyPr>
              <a:p>
                <a:pPr>
                  <a:buFont typeface="Wingdings" panose="05000000000000000000" pitchFamily="2" charset="2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2" name="Line 44"/>
              <p:cNvSpPr/>
              <p:nvPr/>
            </p:nvSpPr>
            <p:spPr>
              <a:xfrm>
                <a:off x="2976" y="3168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8173" name="Line 45"/>
              <p:cNvSpPr/>
              <p:nvPr/>
            </p:nvSpPr>
            <p:spPr>
              <a:xfrm>
                <a:off x="3552" y="3072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74" name="Line 46"/>
              <p:cNvSpPr/>
              <p:nvPr/>
            </p:nvSpPr>
            <p:spPr>
              <a:xfrm flipV="1">
                <a:off x="3552" y="297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75" name="Line 47"/>
              <p:cNvSpPr/>
              <p:nvPr/>
            </p:nvSpPr>
            <p:spPr>
              <a:xfrm>
                <a:off x="1248" y="3504"/>
                <a:ext cx="288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48176" name="Text Box 48"/>
              <p:cNvSpPr txBox="1"/>
              <p:nvPr/>
            </p:nvSpPr>
            <p:spPr>
              <a:xfrm>
                <a:off x="768" y="3264"/>
                <a:ext cx="573" cy="3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rear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7" name="Line 49"/>
              <p:cNvSpPr/>
              <p:nvPr/>
            </p:nvSpPr>
            <p:spPr>
              <a:xfrm flipH="1">
                <a:off x="1680" y="3072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78" name="Line 50"/>
              <p:cNvSpPr/>
              <p:nvPr/>
            </p:nvSpPr>
            <p:spPr>
              <a:xfrm flipH="1">
                <a:off x="1776" y="3120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79" name="Line 51"/>
              <p:cNvSpPr/>
              <p:nvPr/>
            </p:nvSpPr>
            <p:spPr>
              <a:xfrm flipH="1">
                <a:off x="1680" y="3072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80" name="Line 52"/>
              <p:cNvSpPr/>
              <p:nvPr/>
            </p:nvSpPr>
            <p:spPr>
              <a:xfrm flipH="1">
                <a:off x="1824" y="3168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81" name="Line 53"/>
              <p:cNvSpPr/>
              <p:nvPr/>
            </p:nvSpPr>
            <p:spPr>
              <a:xfrm flipH="1">
                <a:off x="1680" y="3072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82" name="Text Box 54"/>
              <p:cNvSpPr txBox="1"/>
              <p:nvPr/>
            </p:nvSpPr>
            <p:spPr>
              <a:xfrm>
                <a:off x="2496" y="3072"/>
                <a:ext cx="240" cy="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x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83" name="Text Box 55"/>
              <p:cNvSpPr txBox="1"/>
              <p:nvPr/>
            </p:nvSpPr>
            <p:spPr>
              <a:xfrm>
                <a:off x="3552" y="3072"/>
                <a:ext cx="240" cy="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en-US" altLang="zh-CN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^</a:t>
                </a:r>
                <a:endParaRPr lang="en-US" altLang="zh-CN" sz="24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84" name="Text Box 56"/>
              <p:cNvSpPr txBox="1"/>
              <p:nvPr/>
            </p:nvSpPr>
            <p:spPr>
              <a:xfrm>
                <a:off x="2736" y="3072"/>
                <a:ext cx="192" cy="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endParaRPr lang="zh-CN" altLang="zh-CN" sz="24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85" name="Text Box 57"/>
              <p:cNvSpPr txBox="1"/>
              <p:nvPr/>
            </p:nvSpPr>
            <p:spPr>
              <a:xfrm>
                <a:off x="3264" y="3072"/>
                <a:ext cx="240" cy="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rPr>
                  <a:t>y</a:t>
                </a:r>
                <a:endParaRPr lang="en-US" altLang="zh-CN" sz="24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86" name="Line 58"/>
              <p:cNvSpPr/>
              <p:nvPr/>
            </p:nvSpPr>
            <p:spPr>
              <a:xfrm>
                <a:off x="1536" y="3600"/>
                <a:ext cx="1872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48187" name="Line 59"/>
              <p:cNvSpPr/>
              <p:nvPr/>
            </p:nvSpPr>
            <p:spPr>
              <a:xfrm flipV="1">
                <a:off x="3408" y="3312"/>
                <a:ext cx="48" cy="28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8188" name="Text Box 60"/>
              <p:cNvSpPr txBox="1"/>
              <p:nvPr/>
            </p:nvSpPr>
            <p:spPr>
              <a:xfrm>
                <a:off x="3840" y="2977"/>
                <a:ext cx="1008" cy="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zh-CN" altLang="en-US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元素</a:t>
                </a:r>
                <a:r>
                  <a:rPr lang="en-US" altLang="zh-CN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x</a:t>
                </a:r>
                <a:r>
                  <a:rPr lang="zh-CN" altLang="en-US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楷体" panose="02010609060101010101" charset="-122"/>
                  </a:rPr>
                  <a:t>出队</a:t>
                </a:r>
                <a:endParaRPr lang="zh-CN" altLang="en-US" sz="2400" b="1" dirty="0">
                  <a:solidFill>
                    <a:srgbClr val="003366"/>
                  </a:solidFill>
                  <a:latin typeface="Times New Roman" panose="02020603050405020304" charset="0"/>
                  <a:ea typeface="楷体" panose="02010609060101010101" charset="-122"/>
                </a:endParaRPr>
              </a:p>
            </p:txBody>
          </p:sp>
          <p:sp>
            <p:nvSpPr>
              <p:cNvPr id="48189" name="Line 61"/>
              <p:cNvSpPr/>
              <p:nvPr/>
            </p:nvSpPr>
            <p:spPr>
              <a:xfrm flipV="1">
                <a:off x="2016" y="2880"/>
                <a:ext cx="144" cy="288"/>
              </a:xfrm>
              <a:prstGeom prst="line">
                <a:avLst/>
              </a:prstGeom>
              <a:ln w="3810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48190" name="Line 62"/>
              <p:cNvSpPr/>
              <p:nvPr/>
            </p:nvSpPr>
            <p:spPr>
              <a:xfrm>
                <a:off x="2160" y="2880"/>
                <a:ext cx="1296" cy="0"/>
              </a:xfrm>
              <a:prstGeom prst="line">
                <a:avLst/>
              </a:prstGeom>
              <a:ln w="3810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48191" name="Line 63"/>
              <p:cNvSpPr/>
              <p:nvPr/>
            </p:nvSpPr>
            <p:spPr>
              <a:xfrm>
                <a:off x="3456" y="2880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48192" name="Line 64"/>
              <p:cNvSpPr/>
              <p:nvPr/>
            </p:nvSpPr>
            <p:spPr>
              <a:xfrm>
                <a:off x="2256" y="3120"/>
                <a:ext cx="48" cy="144"/>
              </a:xfrm>
              <a:prstGeom prst="line">
                <a:avLst/>
              </a:prstGeom>
              <a:ln w="3810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</p:grpSp>
        <p:grpSp>
          <p:nvGrpSpPr>
            <p:cNvPr id="48193" name="Group 65"/>
            <p:cNvGrpSpPr/>
            <p:nvPr/>
          </p:nvGrpSpPr>
          <p:grpSpPr>
            <a:xfrm>
              <a:off x="864" y="1968"/>
              <a:ext cx="2352" cy="609"/>
              <a:chOff x="768" y="624"/>
              <a:chExt cx="2352" cy="609"/>
            </a:xfrm>
          </p:grpSpPr>
          <p:grpSp>
            <p:nvGrpSpPr>
              <p:cNvPr id="48194" name="Group 66"/>
              <p:cNvGrpSpPr/>
              <p:nvPr/>
            </p:nvGrpSpPr>
            <p:grpSpPr>
              <a:xfrm>
                <a:off x="768" y="624"/>
                <a:ext cx="2352" cy="609"/>
                <a:chOff x="480" y="864"/>
                <a:chExt cx="2352" cy="609"/>
              </a:xfrm>
            </p:grpSpPr>
            <p:sp>
              <p:nvSpPr>
                <p:cNvPr id="48195" name="Rectangle 67"/>
                <p:cNvSpPr/>
                <p:nvPr/>
              </p:nvSpPr>
              <p:spPr>
                <a:xfrm>
                  <a:off x="1325" y="960"/>
                  <a:ext cx="547" cy="28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8000"/>
                  </a:solidFill>
                  <a:prstDash val="solid"/>
                  <a:miter/>
                  <a:headEnd type="none" w="med" len="med"/>
                  <a:tailEnd type="none" w="med" len="med"/>
                </a:ln>
                <a:scene3d>
                  <a:camera prst="legacyObliqueTopRight">
                    <a:rot lat="0" lon="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008000"/>
                  </a:extrusionClr>
                </a:sp3d>
              </p:spPr>
              <p:txBody>
                <a:bodyPr wrap="none" anchor="ctr" anchorCtr="0">
                  <a:flatTx/>
                </a:bodyPr>
                <a:p>
                  <a:pPr>
                    <a:buFont typeface="Wingdings" panose="05000000000000000000" pitchFamily="2" charset="2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96" name="Text Box 68"/>
                <p:cNvSpPr txBox="1"/>
                <p:nvPr/>
              </p:nvSpPr>
              <p:spPr>
                <a:xfrm>
                  <a:off x="480" y="864"/>
                  <a:ext cx="596" cy="3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r>
                    <a:rPr lang="en-US" altLang="zh-CN" sz="2800" b="1" dirty="0">
                      <a:solidFill>
                        <a:schemeClr val="accent2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front</a:t>
                  </a:r>
                  <a:endPara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97" name="Line 69"/>
                <p:cNvSpPr/>
                <p:nvPr/>
              </p:nvSpPr>
              <p:spPr>
                <a:xfrm>
                  <a:off x="1077" y="1056"/>
                  <a:ext cx="248" cy="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48198" name="Line 70"/>
                <p:cNvSpPr/>
                <p:nvPr/>
              </p:nvSpPr>
              <p:spPr>
                <a:xfrm>
                  <a:off x="1673" y="96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199" name="Line 71"/>
                <p:cNvSpPr/>
                <p:nvPr/>
              </p:nvSpPr>
              <p:spPr>
                <a:xfrm flipV="1">
                  <a:off x="1673" y="864"/>
                  <a:ext cx="10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200" name="Text Box 72"/>
                <p:cNvSpPr txBox="1"/>
                <p:nvPr/>
              </p:nvSpPr>
              <p:spPr>
                <a:xfrm>
                  <a:off x="480" y="1104"/>
                  <a:ext cx="544" cy="3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r>
                    <a:rPr lang="en-US" altLang="zh-CN" sz="2800" b="1" dirty="0">
                      <a:solidFill>
                        <a:schemeClr val="accent2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rear</a:t>
                  </a:r>
                  <a:endParaRPr lang="en-US" altLang="zh-CN" sz="2400" dirty="0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201" name="Line 73"/>
                <p:cNvSpPr/>
                <p:nvPr/>
              </p:nvSpPr>
              <p:spPr>
                <a:xfrm flipH="1">
                  <a:off x="1425" y="960"/>
                  <a:ext cx="149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202" name="Line 74"/>
                <p:cNvSpPr/>
                <p:nvPr/>
              </p:nvSpPr>
              <p:spPr>
                <a:xfrm flipH="1">
                  <a:off x="1524" y="1008"/>
                  <a:ext cx="149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203" name="Line 75"/>
                <p:cNvSpPr/>
                <p:nvPr/>
              </p:nvSpPr>
              <p:spPr>
                <a:xfrm flipH="1">
                  <a:off x="1425" y="960"/>
                  <a:ext cx="248" cy="19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204" name="Line 76"/>
                <p:cNvSpPr/>
                <p:nvPr/>
              </p:nvSpPr>
              <p:spPr>
                <a:xfrm flipH="1">
                  <a:off x="1574" y="1056"/>
                  <a:ext cx="99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205" name="Line 77"/>
                <p:cNvSpPr/>
                <p:nvPr/>
              </p:nvSpPr>
              <p:spPr>
                <a:xfrm flipH="1">
                  <a:off x="1425" y="960"/>
                  <a:ext cx="99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206" name="Text Box 78"/>
                <p:cNvSpPr txBox="1"/>
                <p:nvPr/>
              </p:nvSpPr>
              <p:spPr>
                <a:xfrm>
                  <a:off x="1584" y="1104"/>
                  <a:ext cx="144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  <a:buFont typeface="Wingdings" panose="05000000000000000000" pitchFamily="2" charset="2"/>
                  </a:pPr>
                  <a:r>
                    <a:rPr lang="en-US" altLang="zh-CN" sz="2400" b="1" dirty="0">
                      <a:latin typeface="Times New Roman" panose="02020603050405020304" charset="0"/>
                      <a:ea typeface="宋体" panose="02010600030101010101" pitchFamily="2" charset="-122"/>
                    </a:rPr>
                    <a:t>^</a:t>
                  </a:r>
                  <a:endParaRPr lang="en-US" altLang="zh-CN" sz="2400" b="1" dirty="0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207" name="Line 79"/>
                <p:cNvSpPr/>
                <p:nvPr/>
              </p:nvSpPr>
              <p:spPr>
                <a:xfrm flipV="1">
                  <a:off x="1056" y="1200"/>
                  <a:ext cx="240" cy="96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48208" name="Text Box 80"/>
                <p:cNvSpPr txBox="1"/>
                <p:nvPr/>
              </p:nvSpPr>
              <p:spPr>
                <a:xfrm>
                  <a:off x="2112" y="912"/>
                  <a:ext cx="720" cy="3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  <a:buFont typeface="Wingdings" panose="05000000000000000000" pitchFamily="2" charset="2"/>
                  </a:pPr>
                  <a:r>
                    <a:rPr lang="zh-CN" altLang="en-US" sz="2400" b="1" dirty="0">
                      <a:solidFill>
                        <a:srgbClr val="003366"/>
                      </a:solidFill>
                      <a:latin typeface="Times New Roman" panose="02020603050405020304" charset="0"/>
                      <a:ea typeface="楷体" panose="02010609060101010101" charset="-122"/>
                    </a:rPr>
                    <a:t>空队列</a:t>
                  </a:r>
                  <a:endParaRPr lang="zh-CN" altLang="en-US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楷体" panose="02010609060101010101" charset="-122"/>
                  </a:endParaRPr>
                </a:p>
              </p:txBody>
            </p:sp>
          </p:grpSp>
          <p:sp>
            <p:nvSpPr>
              <p:cNvPr id="48209" name="Rectangle 81"/>
              <p:cNvSpPr/>
              <p:nvPr/>
            </p:nvSpPr>
            <p:spPr>
              <a:xfrm>
                <a:off x="1968" y="672"/>
                <a:ext cx="227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en-US" altLang="zh-CN" sz="24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^</a:t>
                </a:r>
                <a:endParaRPr lang="en-US" altLang="zh-CN" sz="24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循环队列采用一组地址连续的存储单元，将整个队列的存储单元首尾相连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循环队列是指front和rear的移动方向是循环的，到达数组末尾会跳回数组首部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front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始终指向队列的首元素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rear始终指向队列的尾元素的下一个位置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0180" name="Group 4"/>
          <p:cNvGrpSpPr/>
          <p:nvPr/>
        </p:nvGrpSpPr>
        <p:grpSpPr>
          <a:xfrm>
            <a:off x="6956425" y="3472498"/>
            <a:ext cx="4648200" cy="2060574"/>
            <a:chOff x="1488" y="2736"/>
            <a:chExt cx="2928" cy="1298"/>
          </a:xfrm>
        </p:grpSpPr>
        <p:sp>
          <p:nvSpPr>
            <p:cNvPr id="50181" name="Oval 5" descr="再生纸"/>
            <p:cNvSpPr/>
            <p:nvPr/>
          </p:nvSpPr>
          <p:spPr>
            <a:xfrm>
              <a:off x="2216" y="3026"/>
              <a:ext cx="882" cy="852"/>
            </a:xfrm>
            <a:prstGeom prst="ellipse">
              <a:avLst/>
            </a:prstGeom>
            <a:blipFill rotWithShape="0">
              <a:blip r:embed="rId1"/>
            </a:blip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tIns="0" bIns="0" anchor="ctr" anchorCtr="0"/>
            <a:p>
              <a:pPr algn="ctr"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82" name="Line 6"/>
            <p:cNvSpPr/>
            <p:nvPr/>
          </p:nvSpPr>
          <p:spPr>
            <a:xfrm>
              <a:off x="2657" y="3026"/>
              <a:ext cx="6" cy="8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3" name="Line 7"/>
            <p:cNvSpPr/>
            <p:nvPr/>
          </p:nvSpPr>
          <p:spPr>
            <a:xfrm>
              <a:off x="2222" y="3438"/>
              <a:ext cx="88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4" name="Line 8"/>
            <p:cNvSpPr/>
            <p:nvPr/>
          </p:nvSpPr>
          <p:spPr>
            <a:xfrm>
              <a:off x="2369" y="3119"/>
              <a:ext cx="588" cy="6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5" name="Line 9"/>
            <p:cNvSpPr/>
            <p:nvPr/>
          </p:nvSpPr>
          <p:spPr>
            <a:xfrm flipH="1">
              <a:off x="2369" y="3119"/>
              <a:ext cx="588" cy="6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6" name="Oval 10"/>
            <p:cNvSpPr/>
            <p:nvPr/>
          </p:nvSpPr>
          <p:spPr>
            <a:xfrm>
              <a:off x="2443" y="3225"/>
              <a:ext cx="441" cy="42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tIns="0" bIns="0" anchor="ctr" anchorCtr="0"/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Text Box 11"/>
            <p:cNvSpPr txBox="1"/>
            <p:nvPr/>
          </p:nvSpPr>
          <p:spPr>
            <a:xfrm>
              <a:off x="3120" y="3216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Text Box 12"/>
            <p:cNvSpPr txBox="1"/>
            <p:nvPr/>
          </p:nvSpPr>
          <p:spPr>
            <a:xfrm>
              <a:off x="3053" y="3576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Rectangle 13"/>
            <p:cNvSpPr/>
            <p:nvPr/>
          </p:nvSpPr>
          <p:spPr>
            <a:xfrm>
              <a:off x="2784" y="3840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0" name="Rectangle 14"/>
            <p:cNvSpPr/>
            <p:nvPr/>
          </p:nvSpPr>
          <p:spPr>
            <a:xfrm>
              <a:off x="2352" y="3840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Rectangle 15"/>
            <p:cNvSpPr/>
            <p:nvPr/>
          </p:nvSpPr>
          <p:spPr>
            <a:xfrm>
              <a:off x="2064" y="3552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Rectangle 16"/>
            <p:cNvSpPr/>
            <p:nvPr/>
          </p:nvSpPr>
          <p:spPr>
            <a:xfrm>
              <a:off x="2064" y="3120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17"/>
            <p:cNvSpPr/>
            <p:nvPr/>
          </p:nvSpPr>
          <p:spPr>
            <a:xfrm>
              <a:off x="2448" y="2832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Text Box 18"/>
            <p:cNvSpPr txBox="1"/>
            <p:nvPr/>
          </p:nvSpPr>
          <p:spPr>
            <a:xfrm>
              <a:off x="3392" y="3057"/>
              <a:ext cx="45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Text Box 19"/>
            <p:cNvSpPr txBox="1"/>
            <p:nvPr/>
          </p:nvSpPr>
          <p:spPr>
            <a:xfrm>
              <a:off x="3120" y="2736"/>
              <a:ext cx="129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MAXQSIZE-1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Line 20"/>
            <p:cNvSpPr/>
            <p:nvPr/>
          </p:nvSpPr>
          <p:spPr>
            <a:xfrm flipH="1">
              <a:off x="2880" y="2880"/>
              <a:ext cx="184" cy="17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0197" name="Line 21"/>
            <p:cNvSpPr/>
            <p:nvPr/>
          </p:nvSpPr>
          <p:spPr>
            <a:xfrm flipH="1">
              <a:off x="3025" y="3133"/>
              <a:ext cx="331" cy="142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0198" name="Text Box 22"/>
            <p:cNvSpPr txBox="1"/>
            <p:nvPr/>
          </p:nvSpPr>
          <p:spPr>
            <a:xfrm>
              <a:off x="2437" y="3662"/>
              <a:ext cx="23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9" name="Text Box 23"/>
            <p:cNvSpPr txBox="1"/>
            <p:nvPr/>
          </p:nvSpPr>
          <p:spPr>
            <a:xfrm>
              <a:off x="2253" y="3483"/>
              <a:ext cx="222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E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0" name="Text Box 24"/>
            <p:cNvSpPr txBox="1"/>
            <p:nvPr/>
          </p:nvSpPr>
          <p:spPr>
            <a:xfrm>
              <a:off x="2841" y="3235"/>
              <a:ext cx="23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1" name="Text Box 25"/>
            <p:cNvSpPr txBox="1"/>
            <p:nvPr/>
          </p:nvSpPr>
          <p:spPr>
            <a:xfrm>
              <a:off x="2841" y="3483"/>
              <a:ext cx="222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2" name="Text Box 26"/>
            <p:cNvSpPr txBox="1"/>
            <p:nvPr/>
          </p:nvSpPr>
          <p:spPr>
            <a:xfrm>
              <a:off x="2657" y="3662"/>
              <a:ext cx="23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Text Box 27"/>
            <p:cNvSpPr txBox="1"/>
            <p:nvPr/>
          </p:nvSpPr>
          <p:spPr>
            <a:xfrm>
              <a:off x="1488" y="3120"/>
              <a:ext cx="40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4" name="Line 28"/>
            <p:cNvSpPr/>
            <p:nvPr/>
          </p:nvSpPr>
          <p:spPr>
            <a:xfrm>
              <a:off x="1920" y="3216"/>
              <a:ext cx="288" cy="13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循环队列通过取模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运算实现移动方向的循环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出队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2" indent="0"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Q.front = (Q.front + 1) % MAXQSIZE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入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队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2" indent="0" algn="l" eaLnBrk="1" hangingPunct="1"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Q.rear = (Q.rear + 1) % MAXQSIZE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33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0180" name="Group 4"/>
          <p:cNvGrpSpPr/>
          <p:nvPr/>
        </p:nvGrpSpPr>
        <p:grpSpPr>
          <a:xfrm>
            <a:off x="6956425" y="3472498"/>
            <a:ext cx="4648200" cy="2060574"/>
            <a:chOff x="1488" y="2736"/>
            <a:chExt cx="2928" cy="1298"/>
          </a:xfrm>
        </p:grpSpPr>
        <p:sp>
          <p:nvSpPr>
            <p:cNvPr id="50181" name="Oval 5" descr="再生纸"/>
            <p:cNvSpPr/>
            <p:nvPr/>
          </p:nvSpPr>
          <p:spPr>
            <a:xfrm>
              <a:off x="2216" y="3026"/>
              <a:ext cx="882" cy="852"/>
            </a:xfrm>
            <a:prstGeom prst="ellipse">
              <a:avLst/>
            </a:prstGeom>
            <a:blipFill rotWithShape="0">
              <a:blip r:embed="rId1"/>
            </a:blip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tIns="0" bIns="0" anchor="ctr" anchorCtr="0"/>
            <a:p>
              <a:pPr algn="ctr"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82" name="Line 6"/>
            <p:cNvSpPr/>
            <p:nvPr/>
          </p:nvSpPr>
          <p:spPr>
            <a:xfrm>
              <a:off x="2657" y="3026"/>
              <a:ext cx="6" cy="8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3" name="Line 7"/>
            <p:cNvSpPr/>
            <p:nvPr/>
          </p:nvSpPr>
          <p:spPr>
            <a:xfrm>
              <a:off x="2222" y="3438"/>
              <a:ext cx="88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4" name="Line 8"/>
            <p:cNvSpPr/>
            <p:nvPr/>
          </p:nvSpPr>
          <p:spPr>
            <a:xfrm>
              <a:off x="2369" y="3119"/>
              <a:ext cx="588" cy="6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5" name="Line 9"/>
            <p:cNvSpPr/>
            <p:nvPr/>
          </p:nvSpPr>
          <p:spPr>
            <a:xfrm flipH="1">
              <a:off x="2369" y="3119"/>
              <a:ext cx="588" cy="6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6" name="Oval 10"/>
            <p:cNvSpPr/>
            <p:nvPr/>
          </p:nvSpPr>
          <p:spPr>
            <a:xfrm>
              <a:off x="2443" y="3225"/>
              <a:ext cx="441" cy="42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tIns="0" bIns="0" anchor="ctr" anchorCtr="0"/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Text Box 11"/>
            <p:cNvSpPr txBox="1"/>
            <p:nvPr/>
          </p:nvSpPr>
          <p:spPr>
            <a:xfrm>
              <a:off x="3120" y="3216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Text Box 12"/>
            <p:cNvSpPr txBox="1"/>
            <p:nvPr/>
          </p:nvSpPr>
          <p:spPr>
            <a:xfrm>
              <a:off x="3053" y="3576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Rectangle 13"/>
            <p:cNvSpPr/>
            <p:nvPr/>
          </p:nvSpPr>
          <p:spPr>
            <a:xfrm>
              <a:off x="2784" y="3840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0" name="Rectangle 14"/>
            <p:cNvSpPr/>
            <p:nvPr/>
          </p:nvSpPr>
          <p:spPr>
            <a:xfrm>
              <a:off x="2352" y="3840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Rectangle 15"/>
            <p:cNvSpPr/>
            <p:nvPr/>
          </p:nvSpPr>
          <p:spPr>
            <a:xfrm>
              <a:off x="2064" y="3552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Rectangle 16"/>
            <p:cNvSpPr/>
            <p:nvPr/>
          </p:nvSpPr>
          <p:spPr>
            <a:xfrm>
              <a:off x="2064" y="3120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17"/>
            <p:cNvSpPr/>
            <p:nvPr/>
          </p:nvSpPr>
          <p:spPr>
            <a:xfrm>
              <a:off x="2448" y="2832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Text Box 18"/>
            <p:cNvSpPr txBox="1"/>
            <p:nvPr/>
          </p:nvSpPr>
          <p:spPr>
            <a:xfrm>
              <a:off x="3392" y="3057"/>
              <a:ext cx="45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Text Box 19"/>
            <p:cNvSpPr txBox="1"/>
            <p:nvPr/>
          </p:nvSpPr>
          <p:spPr>
            <a:xfrm>
              <a:off x="3120" y="2736"/>
              <a:ext cx="129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MAXQSIZE-1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Line 20"/>
            <p:cNvSpPr/>
            <p:nvPr/>
          </p:nvSpPr>
          <p:spPr>
            <a:xfrm flipH="1">
              <a:off x="2880" y="2880"/>
              <a:ext cx="184" cy="17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0197" name="Line 21"/>
            <p:cNvSpPr/>
            <p:nvPr/>
          </p:nvSpPr>
          <p:spPr>
            <a:xfrm flipH="1">
              <a:off x="3025" y="3133"/>
              <a:ext cx="331" cy="142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0198" name="Text Box 22"/>
            <p:cNvSpPr txBox="1"/>
            <p:nvPr/>
          </p:nvSpPr>
          <p:spPr>
            <a:xfrm>
              <a:off x="2437" y="3662"/>
              <a:ext cx="23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199" name="Text Box 23"/>
            <p:cNvSpPr txBox="1"/>
            <p:nvPr/>
          </p:nvSpPr>
          <p:spPr>
            <a:xfrm>
              <a:off x="2253" y="3483"/>
              <a:ext cx="222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E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0" name="Text Box 24"/>
            <p:cNvSpPr txBox="1"/>
            <p:nvPr/>
          </p:nvSpPr>
          <p:spPr>
            <a:xfrm>
              <a:off x="2841" y="3235"/>
              <a:ext cx="23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1" name="Text Box 25"/>
            <p:cNvSpPr txBox="1"/>
            <p:nvPr/>
          </p:nvSpPr>
          <p:spPr>
            <a:xfrm>
              <a:off x="2841" y="3483"/>
              <a:ext cx="222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2" name="Text Box 26"/>
            <p:cNvSpPr txBox="1"/>
            <p:nvPr/>
          </p:nvSpPr>
          <p:spPr>
            <a:xfrm>
              <a:off x="2657" y="3662"/>
              <a:ext cx="23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Text Box 27"/>
            <p:cNvSpPr txBox="1"/>
            <p:nvPr/>
          </p:nvSpPr>
          <p:spPr>
            <a:xfrm>
              <a:off x="1488" y="3120"/>
              <a:ext cx="40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204" name="Line 28"/>
            <p:cNvSpPr/>
            <p:nvPr/>
          </p:nvSpPr>
          <p:spPr>
            <a:xfrm>
              <a:off x="1920" y="3216"/>
              <a:ext cx="288" cy="13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循环队列为了区分队列满和队列空的情况，会少用一个空间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循环队列空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2" indent="0" algn="l" eaLnBrk="1" hangingPunct="1">
              <a:buClrTx/>
              <a:buSzTx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front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=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= rear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循环队列满，少用一个元素空间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2" indent="0" algn="l" eaLnBrk="1" hangingPunct="1">
              <a:buClrTx/>
              <a:buSzTx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	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(rear+1) % MAXQSIZE = front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1204" name="Group 29"/>
          <p:cNvGrpSpPr/>
          <p:nvPr/>
        </p:nvGrpSpPr>
        <p:grpSpPr>
          <a:xfrm>
            <a:off x="6023928" y="1340168"/>
            <a:ext cx="3733800" cy="2379663"/>
            <a:chOff x="864" y="2688"/>
            <a:chExt cx="2352" cy="1499"/>
          </a:xfrm>
        </p:grpSpPr>
        <p:sp>
          <p:nvSpPr>
            <p:cNvPr id="51205" name="Oval 30" descr="再生纸"/>
            <p:cNvSpPr/>
            <p:nvPr/>
          </p:nvSpPr>
          <p:spPr>
            <a:xfrm>
              <a:off x="1016" y="2978"/>
              <a:ext cx="882" cy="852"/>
            </a:xfrm>
            <a:prstGeom prst="ellipse">
              <a:avLst/>
            </a:prstGeom>
            <a:blipFill rotWithShape="0">
              <a:blip r:embed="rId1"/>
            </a:blip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tIns="0" bIns="0" anchor="ctr" anchorCtr="0"/>
            <a:p>
              <a:pPr algn="ctr"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Line 31"/>
            <p:cNvSpPr/>
            <p:nvPr/>
          </p:nvSpPr>
          <p:spPr>
            <a:xfrm>
              <a:off x="1457" y="2978"/>
              <a:ext cx="6" cy="8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7" name="Line 32"/>
            <p:cNvSpPr/>
            <p:nvPr/>
          </p:nvSpPr>
          <p:spPr>
            <a:xfrm>
              <a:off x="1022" y="3390"/>
              <a:ext cx="88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8" name="Line 33"/>
            <p:cNvSpPr/>
            <p:nvPr/>
          </p:nvSpPr>
          <p:spPr>
            <a:xfrm>
              <a:off x="1169" y="3071"/>
              <a:ext cx="588" cy="6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9" name="Line 34"/>
            <p:cNvSpPr/>
            <p:nvPr/>
          </p:nvSpPr>
          <p:spPr>
            <a:xfrm flipH="1">
              <a:off x="1169" y="3071"/>
              <a:ext cx="588" cy="6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0" name="Oval 35"/>
            <p:cNvSpPr/>
            <p:nvPr/>
          </p:nvSpPr>
          <p:spPr>
            <a:xfrm>
              <a:off x="1243" y="3177"/>
              <a:ext cx="441" cy="42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tIns="0" bIns="0" anchor="ctr" anchorCtr="0"/>
            <a:p>
              <a:pPr>
                <a:buFont typeface="Wingdings" panose="05000000000000000000" pitchFamily="2" charset="2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1" name="Text Box 36"/>
            <p:cNvSpPr txBox="1"/>
            <p:nvPr/>
          </p:nvSpPr>
          <p:spPr>
            <a:xfrm>
              <a:off x="1920" y="3168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12" name="Text Box 37"/>
            <p:cNvSpPr txBox="1"/>
            <p:nvPr/>
          </p:nvSpPr>
          <p:spPr>
            <a:xfrm>
              <a:off x="1853" y="3528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13" name="Rectangle 38"/>
            <p:cNvSpPr/>
            <p:nvPr/>
          </p:nvSpPr>
          <p:spPr>
            <a:xfrm>
              <a:off x="1584" y="3792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14" name="Rectangle 39"/>
            <p:cNvSpPr/>
            <p:nvPr/>
          </p:nvSpPr>
          <p:spPr>
            <a:xfrm>
              <a:off x="1152" y="3792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15" name="Rectangle 40"/>
            <p:cNvSpPr/>
            <p:nvPr/>
          </p:nvSpPr>
          <p:spPr>
            <a:xfrm>
              <a:off x="864" y="3504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16" name="Rectangle 41"/>
            <p:cNvSpPr/>
            <p:nvPr/>
          </p:nvSpPr>
          <p:spPr>
            <a:xfrm>
              <a:off x="864" y="3072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17" name="Rectangle 42"/>
            <p:cNvSpPr/>
            <p:nvPr/>
          </p:nvSpPr>
          <p:spPr>
            <a:xfrm>
              <a:off x="1248" y="2784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18" name="Text Box 43"/>
            <p:cNvSpPr txBox="1"/>
            <p:nvPr/>
          </p:nvSpPr>
          <p:spPr>
            <a:xfrm>
              <a:off x="2192" y="3009"/>
              <a:ext cx="45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19" name="Text Box 44"/>
            <p:cNvSpPr txBox="1"/>
            <p:nvPr/>
          </p:nvSpPr>
          <p:spPr>
            <a:xfrm>
              <a:off x="1920" y="2688"/>
              <a:ext cx="129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MAXQSIZE-1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20" name="Line 45"/>
            <p:cNvSpPr/>
            <p:nvPr/>
          </p:nvSpPr>
          <p:spPr>
            <a:xfrm flipH="1">
              <a:off x="1680" y="2832"/>
              <a:ext cx="184" cy="17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1221" name="Line 46"/>
            <p:cNvSpPr/>
            <p:nvPr/>
          </p:nvSpPr>
          <p:spPr>
            <a:xfrm flipH="1">
              <a:off x="1825" y="3085"/>
              <a:ext cx="331" cy="142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1222" name="Text Box 47"/>
            <p:cNvSpPr txBox="1"/>
            <p:nvPr/>
          </p:nvSpPr>
          <p:spPr>
            <a:xfrm>
              <a:off x="1237" y="3603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endParaRPr lang="zh-CN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23" name="Text Box 48"/>
            <p:cNvSpPr txBox="1"/>
            <p:nvPr/>
          </p:nvSpPr>
          <p:spPr>
            <a:xfrm>
              <a:off x="1053" y="3424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endParaRPr lang="zh-CN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24" name="Text Box 49"/>
            <p:cNvSpPr txBox="1"/>
            <p:nvPr/>
          </p:nvSpPr>
          <p:spPr>
            <a:xfrm>
              <a:off x="1641" y="3176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endParaRPr lang="zh-CN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25" name="Text Box 50"/>
            <p:cNvSpPr txBox="1"/>
            <p:nvPr/>
          </p:nvSpPr>
          <p:spPr>
            <a:xfrm>
              <a:off x="1641" y="3424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endParaRPr lang="zh-CN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26" name="Text Box 51"/>
            <p:cNvSpPr txBox="1"/>
            <p:nvPr/>
          </p:nvSpPr>
          <p:spPr>
            <a:xfrm>
              <a:off x="1457" y="3603"/>
              <a:ext cx="19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endParaRPr lang="zh-CN" altLang="zh-CN" sz="2000" b="1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27" name="Text Box 52"/>
            <p:cNvSpPr txBox="1"/>
            <p:nvPr/>
          </p:nvSpPr>
          <p:spPr>
            <a:xfrm>
              <a:off x="2208" y="3264"/>
              <a:ext cx="40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0" anchor="t" anchorCtr="0">
              <a:spAutoFit/>
            </a:bodyPr>
            <a:p>
              <a:pP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 dirty="0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228" name="Line 53"/>
            <p:cNvSpPr/>
            <p:nvPr/>
          </p:nvSpPr>
          <p:spPr>
            <a:xfrm flipH="1" flipV="1">
              <a:off x="1920" y="3360"/>
              <a:ext cx="288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1229" name="Text Box 54"/>
            <p:cNvSpPr txBox="1"/>
            <p:nvPr/>
          </p:nvSpPr>
          <p:spPr>
            <a:xfrm>
              <a:off x="1152" y="3936"/>
              <a:ext cx="62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000" b="1" dirty="0">
                  <a:latin typeface="Tahoma" panose="020B0604030504040204" charset="0"/>
                  <a:ea typeface="宋体" panose="02010600030101010101" pitchFamily="2" charset="-122"/>
                </a:rPr>
                <a:t>队列空</a:t>
              </a:r>
              <a:endParaRPr lang="zh-CN" altLang="en-US" sz="2000" b="1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30" name="Group 85"/>
          <p:cNvGrpSpPr/>
          <p:nvPr/>
        </p:nvGrpSpPr>
        <p:grpSpPr>
          <a:xfrm>
            <a:off x="8223568" y="3676968"/>
            <a:ext cx="3733800" cy="2414588"/>
            <a:chOff x="3263" y="1979"/>
            <a:chExt cx="2352" cy="1521"/>
          </a:xfrm>
        </p:grpSpPr>
        <p:grpSp>
          <p:nvGrpSpPr>
            <p:cNvPr id="51231" name="Group 55"/>
            <p:cNvGrpSpPr/>
            <p:nvPr/>
          </p:nvGrpSpPr>
          <p:grpSpPr>
            <a:xfrm>
              <a:off x="3263" y="1979"/>
              <a:ext cx="2352" cy="1298"/>
              <a:chOff x="3408" y="2822"/>
              <a:chExt cx="2352" cy="1298"/>
            </a:xfrm>
          </p:grpSpPr>
          <p:grpSp>
            <p:nvGrpSpPr>
              <p:cNvPr id="51232" name="Group 56"/>
              <p:cNvGrpSpPr/>
              <p:nvPr/>
            </p:nvGrpSpPr>
            <p:grpSpPr>
              <a:xfrm>
                <a:off x="3552" y="3120"/>
                <a:ext cx="888" cy="852"/>
                <a:chOff x="2400" y="3468"/>
                <a:chExt cx="888" cy="852"/>
              </a:xfrm>
            </p:grpSpPr>
            <p:sp>
              <p:nvSpPr>
                <p:cNvPr id="51233" name="Oval 57" descr="再生纸"/>
                <p:cNvSpPr/>
                <p:nvPr/>
              </p:nvSpPr>
              <p:spPr>
                <a:xfrm>
                  <a:off x="2400" y="3468"/>
                  <a:ext cx="882" cy="852"/>
                </a:xfrm>
                <a:prstGeom prst="ellipse">
                  <a:avLst/>
                </a:prstGeom>
                <a:blipFill rotWithShape="0">
                  <a:blip r:embed="rId1"/>
                </a:blip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tIns="0" bIns="0" anchor="ctr" anchorCtr="0"/>
                <a:p>
                  <a:pPr algn="ctr"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C</a:t>
                  </a:r>
                  <a:endPara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4" name="Line 58"/>
                <p:cNvSpPr/>
                <p:nvPr/>
              </p:nvSpPr>
              <p:spPr>
                <a:xfrm>
                  <a:off x="2841" y="3468"/>
                  <a:ext cx="6" cy="838"/>
                </a:xfrm>
                <a:prstGeom prst="line">
                  <a:avLst/>
                </a:prstGeom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235" name="Line 59"/>
                <p:cNvSpPr/>
                <p:nvPr/>
              </p:nvSpPr>
              <p:spPr>
                <a:xfrm>
                  <a:off x="2406" y="3880"/>
                  <a:ext cx="882" cy="0"/>
                </a:xfrm>
                <a:prstGeom prst="line">
                  <a:avLst/>
                </a:prstGeom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236" name="Line 60"/>
                <p:cNvSpPr/>
                <p:nvPr/>
              </p:nvSpPr>
              <p:spPr>
                <a:xfrm>
                  <a:off x="2553" y="3561"/>
                  <a:ext cx="588" cy="638"/>
                </a:xfrm>
                <a:prstGeom prst="line">
                  <a:avLst/>
                </a:prstGeom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237" name="Line 61"/>
                <p:cNvSpPr/>
                <p:nvPr/>
              </p:nvSpPr>
              <p:spPr>
                <a:xfrm flipH="1">
                  <a:off x="2553" y="3561"/>
                  <a:ext cx="588" cy="638"/>
                </a:xfrm>
                <a:prstGeom prst="line">
                  <a:avLst/>
                </a:prstGeom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238" name="Oval 62"/>
                <p:cNvSpPr/>
                <p:nvPr/>
              </p:nvSpPr>
              <p:spPr>
                <a:xfrm>
                  <a:off x="2627" y="3667"/>
                  <a:ext cx="441" cy="426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tIns="0" bIns="0" anchor="ctr" anchorCtr="0"/>
                <a:p>
                  <a:pPr>
                    <a:buFont typeface="Wingdings" panose="05000000000000000000" pitchFamily="2" charset="2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9" name="Text Box 63"/>
                <p:cNvSpPr txBox="1"/>
                <p:nvPr/>
              </p:nvSpPr>
              <p:spPr>
                <a:xfrm>
                  <a:off x="2621" y="4104"/>
                  <a:ext cx="231" cy="1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tIns="0" bIns="0"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0" name="Text Box 64"/>
                <p:cNvSpPr txBox="1"/>
                <p:nvPr/>
              </p:nvSpPr>
              <p:spPr>
                <a:xfrm>
                  <a:off x="2437" y="3925"/>
                  <a:ext cx="222" cy="1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tIns="0" bIns="0"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1" name="Text Box 65"/>
                <p:cNvSpPr txBox="1"/>
                <p:nvPr/>
              </p:nvSpPr>
              <p:spPr>
                <a:xfrm>
                  <a:off x="2474" y="3641"/>
                  <a:ext cx="213" cy="1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tIns="0" bIns="0"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F</a:t>
                  </a:r>
                  <a:endPara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2" name="Text Box 66"/>
                <p:cNvSpPr txBox="1"/>
                <p:nvPr/>
              </p:nvSpPr>
              <p:spPr>
                <a:xfrm>
                  <a:off x="2621" y="3499"/>
                  <a:ext cx="240" cy="1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tIns="0" bIns="0"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3" name="Text Box 67"/>
                <p:cNvSpPr txBox="1"/>
                <p:nvPr/>
              </p:nvSpPr>
              <p:spPr>
                <a:xfrm>
                  <a:off x="3025" y="3666"/>
                  <a:ext cx="195" cy="1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tIns="0" bIns="0"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endParaRPr lang="zh-CN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4" name="Text Box 68"/>
                <p:cNvSpPr txBox="1"/>
                <p:nvPr/>
              </p:nvSpPr>
              <p:spPr>
                <a:xfrm>
                  <a:off x="3025" y="3925"/>
                  <a:ext cx="222" cy="1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tIns="0" bIns="0"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</a:t>
                  </a:r>
                  <a:endPara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5" name="Text Box 69"/>
                <p:cNvSpPr txBox="1"/>
                <p:nvPr/>
              </p:nvSpPr>
              <p:spPr>
                <a:xfrm>
                  <a:off x="2841" y="4104"/>
                  <a:ext cx="231" cy="1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tIns="0" bIns="0"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C</a:t>
                  </a:r>
                  <a:endPara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6" name="Text Box 70"/>
                <p:cNvSpPr txBox="1"/>
                <p:nvPr/>
              </p:nvSpPr>
              <p:spPr>
                <a:xfrm>
                  <a:off x="2841" y="3499"/>
                  <a:ext cx="240" cy="1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tIns="0" bIns="0" anchor="t" anchorCtr="0">
                  <a:spAutoFit/>
                </a:bodyPr>
                <a:p>
                  <a:pPr>
                    <a:buFont typeface="Wingdings" panose="05000000000000000000" pitchFamily="2" charset="2"/>
                  </a:pPr>
                  <a:r>
                    <a:rPr lang="en-US" altLang="zh-CN" sz="2000" b="1" dirty="0">
                      <a:solidFill>
                        <a:srgbClr val="003366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H</a:t>
                  </a:r>
                  <a:endPara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247" name="Text Box 71"/>
              <p:cNvSpPr txBox="1"/>
              <p:nvPr/>
            </p:nvSpPr>
            <p:spPr>
              <a:xfrm>
                <a:off x="4464" y="3302"/>
                <a:ext cx="195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0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8" name="Text Box 72"/>
              <p:cNvSpPr txBox="1"/>
              <p:nvPr/>
            </p:nvSpPr>
            <p:spPr>
              <a:xfrm>
                <a:off x="4397" y="3662"/>
                <a:ext cx="195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9" name="Rectangle 73"/>
              <p:cNvSpPr/>
              <p:nvPr/>
            </p:nvSpPr>
            <p:spPr>
              <a:xfrm>
                <a:off x="4128" y="3926"/>
                <a:ext cx="195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0" name="Rectangle 74"/>
              <p:cNvSpPr/>
              <p:nvPr/>
            </p:nvSpPr>
            <p:spPr>
              <a:xfrm>
                <a:off x="3696" y="3926"/>
                <a:ext cx="195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3</a:t>
                </a:r>
                <a:endPara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1" name="Rectangle 75"/>
              <p:cNvSpPr/>
              <p:nvPr/>
            </p:nvSpPr>
            <p:spPr>
              <a:xfrm>
                <a:off x="3408" y="3638"/>
                <a:ext cx="195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4</a:t>
                </a:r>
                <a:endPara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2" name="Rectangle 76"/>
              <p:cNvSpPr/>
              <p:nvPr/>
            </p:nvSpPr>
            <p:spPr>
              <a:xfrm>
                <a:off x="3408" y="3206"/>
                <a:ext cx="195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5</a:t>
                </a:r>
                <a:endPara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3" name="Rectangle 77"/>
              <p:cNvSpPr/>
              <p:nvPr/>
            </p:nvSpPr>
            <p:spPr>
              <a:xfrm>
                <a:off x="3792" y="2918"/>
                <a:ext cx="195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6</a:t>
                </a:r>
                <a:endParaRPr lang="en-US" altLang="zh-CN" sz="2000" b="1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4" name="Text Box 78"/>
              <p:cNvSpPr txBox="1"/>
              <p:nvPr/>
            </p:nvSpPr>
            <p:spPr>
              <a:xfrm>
                <a:off x="4752" y="3600"/>
                <a:ext cx="458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front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5" name="Text Box 79"/>
              <p:cNvSpPr txBox="1"/>
              <p:nvPr/>
            </p:nvSpPr>
            <p:spPr>
              <a:xfrm>
                <a:off x="4464" y="2822"/>
                <a:ext cx="1296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MAXQSIZE-1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6" name="Line 80"/>
              <p:cNvSpPr/>
              <p:nvPr/>
            </p:nvSpPr>
            <p:spPr>
              <a:xfrm flipH="1">
                <a:off x="4224" y="2966"/>
                <a:ext cx="184" cy="178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1257" name="Line 81"/>
              <p:cNvSpPr/>
              <p:nvPr/>
            </p:nvSpPr>
            <p:spPr>
              <a:xfrm flipH="1" flipV="1">
                <a:off x="4416" y="3646"/>
                <a:ext cx="288" cy="2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51258" name="Text Box 82"/>
              <p:cNvSpPr txBox="1"/>
              <p:nvPr/>
            </p:nvSpPr>
            <p:spPr>
              <a:xfrm>
                <a:off x="4656" y="3216"/>
                <a:ext cx="406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tIns="0" bIns="0" anchor="t" anchorCtr="0">
                <a:spAutoFit/>
              </a:bodyPr>
              <a:p>
                <a:pP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3366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rear</a:t>
                </a:r>
                <a:endParaRPr lang="en-US" altLang="zh-CN" sz="2000" dirty="0">
                  <a:solidFill>
                    <a:srgbClr val="003366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59" name="Line 83"/>
              <p:cNvSpPr/>
              <p:nvPr/>
            </p:nvSpPr>
            <p:spPr>
              <a:xfrm flipH="1" flipV="1">
                <a:off x="4368" y="331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</p:grpSp>
        <p:sp>
          <p:nvSpPr>
            <p:cNvPr id="51260" name="Text Box 84"/>
            <p:cNvSpPr txBox="1"/>
            <p:nvPr/>
          </p:nvSpPr>
          <p:spPr>
            <a:xfrm>
              <a:off x="3560" y="3249"/>
              <a:ext cx="72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000" b="1" dirty="0">
                  <a:latin typeface="Tahoma" panose="020B0604030504040204" charset="0"/>
                  <a:ea typeface="宋体" panose="02010600030101010101" pitchFamily="2" charset="-122"/>
                </a:rPr>
                <a:t>队列满</a:t>
              </a:r>
              <a:endParaRPr lang="zh-CN" altLang="en-US" sz="2000" b="1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循环队列的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入队实现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Status EnQueue(SqQueue &amp;Q, QElemType e) {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if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((Q.rear + 1) % MAXQSIZE == Q.front)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判队满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return ERROR;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Q.base[Q.rear] = e;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Q.rear = (Q.rear + 1) % MAXQSIZE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return OK;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循环队列的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出队实现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Status DeQueue(SqQueue &amp;Q, QElemType e) {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if (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Q.rear == Q.front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//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判队空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return ERROR; 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 = Q.base[Q.front];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Q.front = (Q.front + 1) % MAXQSIZE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return OK;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队列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buClrTx/>
              <a:buSzTx/>
            </a:pPr>
            <a:r>
              <a:rPr lang="zh-CN" altLang="en-US" dirty="0">
                <a:cs typeface="+mn-ea"/>
                <a:sym typeface="+mn-ea"/>
              </a:rPr>
              <a:t>假设循环队列数据从a开始按字母顺序编号，数组下标从</a:t>
            </a:r>
            <a:r>
              <a:rPr lang="en-US" altLang="zh-CN" dirty="0">
                <a:cs typeface="+mn-ea"/>
                <a:sym typeface="+mn-ea"/>
              </a:rPr>
              <a:t>0</a:t>
            </a:r>
            <a:r>
              <a:rPr lang="zh-CN" altLang="en-US" dirty="0">
                <a:cs typeface="+mn-ea"/>
                <a:sym typeface="+mn-ea"/>
              </a:rPr>
              <a:t>开始编号，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队首和队尾下标分别为f, r, 最大长度为n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sz="2400" dirty="0">
                <a:cs typeface="+mn-ea"/>
                <a:sym typeface="+mn-ea"/>
              </a:rPr>
              <a:t>若n=8，f=3, r=2，请判断队列</a:t>
            </a:r>
            <a:r>
              <a:rPr lang="zh-CN" altLang="en-US" sz="2400" dirty="0">
                <a:cs typeface="+mn-ea"/>
                <a:sym typeface="+mn-ea"/>
              </a:rPr>
              <a:t>状态</a:t>
            </a:r>
            <a:endParaRPr lang="zh-CN" altLang="en-US" sz="2400" dirty="0">
              <a:cs typeface="+mn-ea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sz="2400" dirty="0">
                <a:cs typeface="+mn-ea"/>
                <a:sym typeface="+mn-ea"/>
              </a:rPr>
              <a:t>若n=9，f=3, r=8，请画出现有分布图</a:t>
            </a:r>
            <a:endParaRPr lang="zh-CN" altLang="en-US" sz="2400" dirty="0"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sz="2400" dirty="0">
                <a:cs typeface="+mn-ea"/>
                <a:sym typeface="+mn-ea"/>
              </a:rPr>
              <a:t>继上一条件，若有数据ABCDE入队，</a:t>
            </a:r>
            <a:r>
              <a:rPr lang="zh-CN" altLang="en-US" dirty="0">
                <a:cs typeface="+mn-ea"/>
                <a:sym typeface="+mn-ea"/>
              </a:rPr>
              <a:t>请画出入队后的分布图，如果有</a:t>
            </a:r>
            <a:r>
              <a:rPr lang="zh-CN" altLang="en-US" sz="2400" dirty="0">
                <a:cs typeface="+mn-ea"/>
                <a:sym typeface="+mn-ea"/>
              </a:rPr>
              <a:t>数据不能入队请说明</a:t>
            </a:r>
            <a:r>
              <a:rPr lang="zh-CN" altLang="en-US" sz="2400" dirty="0">
                <a:cs typeface="+mn-ea"/>
                <a:sym typeface="+mn-ea"/>
              </a:rPr>
              <a:t>原因</a:t>
            </a:r>
            <a:endParaRPr lang="zh-CN" altLang="en-US" sz="2400" dirty="0"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–"/>
            </a:pPr>
            <a:r>
              <a:rPr lang="zh-CN" altLang="en-US" dirty="0">
                <a:cs typeface="+mn-ea"/>
                <a:sym typeface="+mn-ea"/>
              </a:rPr>
              <a:t>继上面入队操作后，</a:t>
            </a:r>
            <a:r>
              <a:rPr lang="zh-CN" altLang="en-US" sz="2400" dirty="0">
                <a:cs typeface="+mn-ea"/>
                <a:sym typeface="+mn-ea"/>
              </a:rPr>
              <a:t>执行3次出队，请画出出队后</a:t>
            </a:r>
            <a:r>
              <a:rPr lang="zh-CN" altLang="en-US" sz="2400" dirty="0">
                <a:cs typeface="+mn-ea"/>
                <a:sym typeface="+mn-ea"/>
              </a:rPr>
              <a:t>的分布图，并说明f和r的值</a:t>
            </a:r>
            <a:endParaRPr lang="zh-CN" altLang="en-US" sz="2400" dirty="0">
              <a:cs typeface="+mn-ea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035" y="1052830"/>
            <a:ext cx="11266805" cy="511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栈与队列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都是操作受限制的线性表，都是逻辑结构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栈是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插入、删除、读取操作都在栈顶</a:t>
            </a: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top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操作，特点后进先出。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栈的存储结构有顺序栈、链栈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插入就是进栈push，top+</a:t>
            </a: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+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；删除就是出栈pop，top-</a:t>
            </a: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-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读取就是取栈顶元素</a:t>
            </a: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t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op，注意栈没有查找操作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掌握多种出栈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结果和操作的求解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4286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队列是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只允许在队尾rear插入，在队头front删除和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读取，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特点是先进先出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</a:rPr>
              <a:t>队列的出队结果是唯一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链队列，用带头结点的单链表，队列的存储结构，无队满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问题。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</a:rPr>
              <a:t>fron指向头结点，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</a:rPr>
              <a:t>rear指向尾结点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循环队列，通过取模运算解决顺序队列的问题，少用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一个空间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front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指向首元素，</a:t>
            </a: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rear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指向尾元素的下一个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位置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掌握插入、删除、队空、队满的语句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掌握循环队列的入队和出队操作求解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栈是逻辑结构，操作受限制的线性表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从栈的操作可以看出：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栈的插入、删除、读取只能在栈顶位置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栈没有遍历操作，也没有查找操作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914400" lvl="2" indent="-4572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如果要实现栈内元素的查找，要把整个栈元素出栈，逐个比较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cs typeface="+mn-cs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栈的存储结构有两种：顺序栈、链栈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顺序栈是栈的一种实现，是顺序存储结构，利用一组地址连续的存储单元依次存放自栈底到栈顶的数据元素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指针top指向栈顶元素在顺序栈中的下一个位置，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top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永远指向空白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位置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指针base为栈底指针，指向栈底的位置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63750" y="3140710"/>
            <a:ext cx="7538720" cy="3100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顺序栈的定义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#define STACK_INIT_SIZE  100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栈存储空间的初始分配量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#define STACKINCREMENT   10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栈存储空间的分配增量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Typedef struct {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SElemType	*base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栈底指针，也是栈的基址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SElemType	*top;	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栈顶指针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int 	stacksize;	//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当前分配的存储容量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元素数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 SqStack;</a:t>
            </a:r>
            <a:endParaRPr lang="en-US" altLang="zh-CN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顺序栈的特性：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top=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=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0或top=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=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base，表示空栈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base=NULL表示栈不存在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入栈，只能从栈顶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插入，指针top+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+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出栈，只能从栈顶删除，指针top-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-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当top&gt;stacksize时，栈满，溢出，又称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“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上溢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”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10,&quot;width&quot;:10725}"/>
</p:tagLst>
</file>

<file path=ppt/tags/tag2.xml><?xml version="1.0" encoding="utf-8"?>
<p:tagLst xmlns:p="http://schemas.openxmlformats.org/presentationml/2006/main">
  <p:tag name="KSO_WM_UNIT_TABLE_BEAUTIFY" val="smartTable{4935ca8d-9ecf-48f4-9e01-68f7f740cff8}"/>
</p:tagLst>
</file>

<file path=ppt/tags/tag3.xml><?xml version="1.0" encoding="utf-8"?>
<p:tagLst xmlns:p="http://schemas.openxmlformats.org/presentationml/2006/main">
  <p:tag name="COMMONDATA" val="eyJoZGlkIjoiYmQ3NjQxYmZmN2ZkODIxYWNiNTEzMzQyMTZmNzQ1MmMifQ==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宋体"/>
        <a:ea typeface="微软雅黑"/>
        <a:cs typeface=""/>
      </a:majorFont>
      <a:minorFont>
        <a:latin typeface="宋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/>
      <a:bodyPr vert="horz" lIns="91440" tIns="45720" rIns="91440" bIns="45720" rtlCol="0">
        <a:noAutofit/>
      </a:bodyPr>
      <a:lstStyle>
        <a:defPPr marL="571500" lvl="0" indent="-571500">
          <a:lnSpc>
            <a:spcPct val="90000"/>
          </a:lnSpc>
          <a:spcBef>
            <a:spcPts val="1000"/>
          </a:spcBef>
          <a:buClr>
            <a:schemeClr val="accent2"/>
          </a:buClr>
          <a:buFont typeface="Wingdings" panose="05000000000000000000" pitchFamily="2" charset="2"/>
          <a:buChar char="n"/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宋体"/>
        <a:ea typeface="微软雅黑"/>
        <a:cs typeface=""/>
      </a:majorFont>
      <a:minorFont>
        <a:latin typeface="宋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/>
      <a:bodyPr vert="horz" lIns="91440" tIns="45720" rIns="91440" bIns="45720" rtlCol="0">
        <a:noAutofit/>
      </a:bodyPr>
      <a:lstStyle>
        <a:defPPr marL="571500" lvl="0" indent="-571500">
          <a:lnSpc>
            <a:spcPct val="90000"/>
          </a:lnSpc>
          <a:spcBef>
            <a:spcPts val="1000"/>
          </a:spcBef>
          <a:buClr>
            <a:schemeClr val="accent2"/>
          </a:buClr>
          <a:buFont typeface="Wingdings" panose="05000000000000000000" pitchFamily="2" charset="2"/>
          <a:buChar char="n"/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7363</Words>
  <Application>WPS 演示</Application>
  <PresentationFormat>宽屏</PresentationFormat>
  <Paragraphs>1050</Paragraphs>
  <Slides>60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82" baseType="lpstr">
      <vt:lpstr>Arial</vt:lpstr>
      <vt:lpstr>宋体</vt:lpstr>
      <vt:lpstr>Wingdings</vt:lpstr>
      <vt:lpstr>Copperplate Gothic Bold</vt:lpstr>
      <vt:lpstr>微软雅黑</vt:lpstr>
      <vt:lpstr>Tahoma</vt:lpstr>
      <vt:lpstr>Wingdings</vt:lpstr>
      <vt:lpstr>Garamond</vt:lpstr>
      <vt:lpstr>楷体</vt:lpstr>
      <vt:lpstr>黑体</vt:lpstr>
      <vt:lpstr>Lucida Sans Unicode</vt:lpstr>
      <vt:lpstr>楷体_GB2312</vt:lpstr>
      <vt:lpstr>Arial Unicode MS</vt:lpstr>
      <vt:lpstr>Times New Roman</vt:lpstr>
      <vt:lpstr>Arial Unicode MS</vt:lpstr>
      <vt:lpstr>隶书</vt:lpstr>
      <vt:lpstr>楷体_GB2312</vt:lpstr>
      <vt:lpstr>1_Office 主题​​</vt:lpstr>
      <vt:lpstr>2_Office 主题​​</vt:lpstr>
      <vt:lpstr>Paint.Picture</vt:lpstr>
      <vt:lpstr>Paint.Picture</vt:lpstr>
      <vt:lpstr>Paint.Picture</vt:lpstr>
      <vt:lpstr>PowerPoint 演示文稿</vt:lpstr>
      <vt:lpstr>课程结构（按教材划分）</vt:lpstr>
      <vt:lpstr>PowerPoint 演示文稿</vt:lpstr>
      <vt:lpstr>3.1 栈</vt:lpstr>
      <vt:lpstr>3.1 栈</vt:lpstr>
      <vt:lpstr>3.1 栈</vt:lpstr>
      <vt:lpstr>3.1 栈</vt:lpstr>
      <vt:lpstr>3.1 栈</vt:lpstr>
      <vt:lpstr>3.1 栈</vt:lpstr>
      <vt:lpstr>3.1 栈</vt:lpstr>
      <vt:lpstr>3.1 栈</vt:lpstr>
      <vt:lpstr>3.1 栈</vt:lpstr>
      <vt:lpstr>3.1 栈</vt:lpstr>
      <vt:lpstr>3.1 栈</vt:lpstr>
      <vt:lpstr>3.1 栈</vt:lpstr>
      <vt:lpstr>3.1 栈</vt:lpstr>
      <vt:lpstr>3.1 栈</vt:lpstr>
      <vt:lpstr>3.1 栈</vt:lpstr>
      <vt:lpstr>练习</vt:lpstr>
      <vt:lpstr>PowerPoint 演示文稿</vt:lpstr>
      <vt:lpstr>3.1 栈</vt:lpstr>
      <vt:lpstr>3.2 栈的应用</vt:lpstr>
      <vt:lpstr>3.2 栈的应用</vt:lpstr>
      <vt:lpstr>3.2 栈的应用</vt:lpstr>
      <vt:lpstr>3.2 栈的应用</vt:lpstr>
      <vt:lpstr>3.2 栈的应用</vt:lpstr>
      <vt:lpstr>3.2 栈的应用</vt:lpstr>
      <vt:lpstr>3.2 栈的应用</vt:lpstr>
      <vt:lpstr>3.2 栈的应用</vt:lpstr>
      <vt:lpstr>3.2 栈的应用</vt:lpstr>
      <vt:lpstr>3.2 栈的应用</vt:lpstr>
      <vt:lpstr>3.2 栈的应用</vt:lpstr>
      <vt:lpstr>3.2 栈的应用</vt:lpstr>
      <vt:lpstr>练习</vt:lpstr>
      <vt:lpstr>PowerPoint 演示文稿</vt:lpstr>
      <vt:lpstr>栈的知识点总结</vt:lpstr>
      <vt:lpstr>3.3 栈与递归实现</vt:lpstr>
      <vt:lpstr>3.3 栈与递归实现</vt:lpstr>
      <vt:lpstr>3.3 栈与递归实现</vt:lpstr>
      <vt:lpstr>3.3 栈与递归实现</vt:lpstr>
      <vt:lpstr>3.3 栈与递归实现</vt:lpstr>
      <vt:lpstr>3.3 栈与递归实现</vt:lpstr>
      <vt:lpstr>3.3 栈与递归实现</vt:lpstr>
      <vt:lpstr>3.3 栈与递归实现</vt:lpstr>
      <vt:lpstr>PowerPoint 演示文稿</vt:lpstr>
      <vt:lpstr>3.3 栈与递归实现</vt:lpstr>
      <vt:lpstr>3.4 队列</vt:lpstr>
      <vt:lpstr>3.4 队列</vt:lpstr>
      <vt:lpstr>3.4 队列</vt:lpstr>
      <vt:lpstr>3.4 队列</vt:lpstr>
      <vt:lpstr>3.4 队列</vt:lpstr>
      <vt:lpstr>3.4 队列</vt:lpstr>
      <vt:lpstr>3.4 队列</vt:lpstr>
      <vt:lpstr>3.4 队列</vt:lpstr>
      <vt:lpstr>3.4 队列</vt:lpstr>
      <vt:lpstr>3.4 队列</vt:lpstr>
      <vt:lpstr>3.4 队列</vt:lpstr>
      <vt:lpstr>练习</vt:lpstr>
      <vt:lpstr>PowerPoint 演示文稿</vt:lpstr>
      <vt:lpstr>PowerPoint 演示文稿</vt:lpstr>
    </vt:vector>
  </TitlesOfParts>
  <Company>SZU</Company>
  <LinksUpToDate>false</LinksUpToDate>
  <SharedDoc>false</SharedDoc>
  <HyperlinksChanged>false</HyperlinksChanged>
  <AppVersion>14.0000</AppVersion>
  <Manager>BJC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教学讲义</dc:title>
  <dc:creator>白; BJC</dc:creator>
  <dc:subject>C++</dc:subject>
  <cp:lastModifiedBy>白_szu</cp:lastModifiedBy>
  <cp:revision>2125</cp:revision>
  <dcterms:created xsi:type="dcterms:W3CDTF">2014-01-11T15:22:00Z</dcterms:created>
  <dcterms:modified xsi:type="dcterms:W3CDTF">2022-09-13T16:39:59Z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4508C18874504005A6F10EDD074A32CB</vt:lpwstr>
  </property>
</Properties>
</file>