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  <p:sldMasterId id="2147483661" r:id="rId3"/>
  </p:sldMasterIdLst>
  <p:notesMasterIdLst>
    <p:notesMasterId r:id="rId36"/>
  </p:notesMasterIdLst>
  <p:handoutMasterIdLst>
    <p:handoutMasterId r:id="rId37"/>
  </p:handoutMasterIdLst>
  <p:sldIdLst>
    <p:sldId id="606" r:id="rId4"/>
    <p:sldId id="699" r:id="rId5"/>
    <p:sldId id="282" r:id="rId6"/>
    <p:sldId id="740" r:id="rId7"/>
    <p:sldId id="1187" r:id="rId8"/>
    <p:sldId id="1188" r:id="rId9"/>
    <p:sldId id="1189" r:id="rId10"/>
    <p:sldId id="1191" r:id="rId11"/>
    <p:sldId id="1190" r:id="rId12"/>
    <p:sldId id="1192" r:id="rId13"/>
    <p:sldId id="1193" r:id="rId14"/>
    <p:sldId id="1194" r:id="rId15"/>
    <p:sldId id="1195" r:id="rId16"/>
    <p:sldId id="1196" r:id="rId17"/>
    <p:sldId id="1197" r:id="rId18"/>
    <p:sldId id="1198" r:id="rId19"/>
    <p:sldId id="1199" r:id="rId20"/>
    <p:sldId id="1200" r:id="rId21"/>
    <p:sldId id="1201" r:id="rId22"/>
    <p:sldId id="1202" r:id="rId23"/>
    <p:sldId id="1204" r:id="rId24"/>
    <p:sldId id="1205" r:id="rId25"/>
    <p:sldId id="1219" r:id="rId26"/>
    <p:sldId id="1220" r:id="rId27"/>
    <p:sldId id="1222" r:id="rId28"/>
    <p:sldId id="1223" r:id="rId29"/>
    <p:sldId id="1224" r:id="rId30"/>
    <p:sldId id="1225" r:id="rId31"/>
    <p:sldId id="1226" r:id="rId32"/>
    <p:sldId id="1082" r:id="rId33"/>
    <p:sldId id="612" r:id="rId34"/>
    <p:sldId id="613" r:id="rId35"/>
  </p:sldIdLst>
  <p:sldSz cx="12192000" cy="6858000"/>
  <p:notesSz cx="6858000" cy="9144000"/>
  <p:embeddedFontLst>
    <p:embeddedFont>
      <p:font typeface="微软雅黑" panose="020B0503020204020204" pitchFamily="34" charset="-122"/>
      <p:regular r:id="rId42"/>
    </p:embeddedFont>
    <p:embeddedFont>
      <p:font typeface="Tahoma" panose="020B0604030504040204" charset="0"/>
      <p:regular r:id="rId43"/>
      <p:bold r:id="rId44"/>
    </p:embeddedFont>
    <p:embeddedFont>
      <p:font typeface="Garamond" panose="02020404030301010803" pitchFamily="18" charset="0"/>
      <p:regular r:id="rId45"/>
      <p:bold r:id="rId46"/>
      <p:italic r:id="rId47"/>
    </p:embeddedFont>
    <p:embeddedFont>
      <p:font typeface="楷体" panose="02010609060101010101" charset="-122"/>
      <p:regular r:id="rId48"/>
    </p:embeddedFont>
    <p:embeddedFont>
      <p:font typeface="黑体" panose="02010609060101010101" pitchFamily="2" charset="-122"/>
      <p:regular r:id="rId49"/>
    </p:embeddedFont>
  </p:embeddedFontLst>
  <p:custDataLst>
    <p:tags r:id="rId5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dongdongzjhw" initials="g" lastIdx="16" clrIdx="0"/>
  <p:cmAuthor id="2" name="Wuqijun" initials="W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2"/>
      </p:cViewPr>
      <p:guideLst>
        <p:guide orient="horz" pos="391"/>
        <p:guide orient="horz" pos="1162"/>
        <p:guide orient="horz" pos="4106"/>
        <p:guide orient="horz" pos="3139"/>
        <p:guide orient="horz" pos="2816"/>
        <p:guide pos="3762"/>
        <p:guide pos="892"/>
        <p:guide pos="7650"/>
        <p:guide pos="6970"/>
        <p:guide pos="1315"/>
        <p:guide pos="64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956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4.xml"/><Relationship Id="rId5" Type="http://schemas.openxmlformats.org/officeDocument/2006/relationships/slide" Target="slides/slide2.xml"/><Relationship Id="rId49" Type="http://schemas.openxmlformats.org/officeDocument/2006/relationships/font" Target="fonts/font8.fntdata"/><Relationship Id="rId48" Type="http://schemas.openxmlformats.org/officeDocument/2006/relationships/font" Target="fonts/font7.fntdata"/><Relationship Id="rId47" Type="http://schemas.openxmlformats.org/officeDocument/2006/relationships/font" Target="fonts/font6.fntdata"/><Relationship Id="rId46" Type="http://schemas.openxmlformats.org/officeDocument/2006/relationships/font" Target="fonts/font5.fntdata"/><Relationship Id="rId45" Type="http://schemas.openxmlformats.org/officeDocument/2006/relationships/font" Target="fonts/font4.fntdata"/><Relationship Id="rId44" Type="http://schemas.openxmlformats.org/officeDocument/2006/relationships/font" Target="fonts/font3.fntdata"/><Relationship Id="rId43" Type="http://schemas.openxmlformats.org/officeDocument/2006/relationships/font" Target="fonts/font2.fntdata"/><Relationship Id="rId42" Type="http://schemas.openxmlformats.org/officeDocument/2006/relationships/font" Target="fonts/font1.fntdata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3BA84-6C1D-4F93-A9F4-04B92CE194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FCAEF-2C49-435D-B9DA-BA0CC419F8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9DD59B10-E385-4D3C-A0B0-F174EA9AA91B}" type="datetime1">
              <a:rPr lang="zh-CN" altLang="en-US"/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 cmpd="sng">
            <a:noFill/>
            <a:beve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bevel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  <a:endParaRPr lang="zh-CN" altLang="en-US" sz="120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79B3A261-A9C9-4EB5-901F-E33BE236AA87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文本框 42"/>
          <p:cNvSpPr>
            <a:spLocks noChangeArrowheads="1"/>
          </p:cNvSpPr>
          <p:nvPr userDrawn="1"/>
        </p:nvSpPr>
        <p:spPr bwMode="auto">
          <a:xfrm>
            <a:off x="5067300" y="6322695"/>
            <a:ext cx="2606675" cy="260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dist"/>
            <a:r>
              <a:rPr lang="zh-CN" altLang="en-US" sz="11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深圳大学计算机与软件学院</a:t>
            </a:r>
            <a:endParaRPr lang="zh-CN" altLang="en-US" sz="1100" dirty="0" smtClean="0">
              <a:solidFill>
                <a:srgbClr val="3F3F3F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268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0530" y="6153785"/>
            <a:ext cx="869950" cy="582295"/>
          </a:xfrm>
          <a:prstGeom prst="rect">
            <a:avLst/>
          </a:prstGeom>
        </p:spPr>
      </p:pic>
      <p:sp>
        <p:nvSpPr>
          <p:cNvPr id="21" name="任意多边形 28"/>
          <p:cNvSpPr>
            <a:spLocks noChangeArrowheads="1"/>
          </p:cNvSpPr>
          <p:nvPr userDrawn="1"/>
        </p:nvSpPr>
        <p:spPr bwMode="auto">
          <a:xfrm flipV="1">
            <a:off x="174625" y="424180"/>
            <a:ext cx="4765040" cy="421005"/>
          </a:xfrm>
          <a:custGeom>
            <a:avLst/>
            <a:gdLst>
              <a:gd name="T0" fmla="*/ 167822 w 1386790"/>
              <a:gd name="T1" fmla="*/ 524933 h 524933"/>
              <a:gd name="T2" fmla="*/ 168846 w 1386790"/>
              <a:gd name="T3" fmla="*/ 524933 h 524933"/>
              <a:gd name="T4" fmla="*/ 168846 w 1386790"/>
              <a:gd name="T5" fmla="*/ 14598 h 524933"/>
              <a:gd name="T6" fmla="*/ 1386790 w 1386790"/>
              <a:gd name="T7" fmla="*/ 14598 h 524933"/>
              <a:gd name="T8" fmla="*/ 1386790 w 1386790"/>
              <a:gd name="T9" fmla="*/ 0 h 524933"/>
              <a:gd name="T10" fmla="*/ 167822 w 1386790"/>
              <a:gd name="T11" fmla="*/ 0 h 524933"/>
              <a:gd name="T12" fmla="*/ 152999 w 1386790"/>
              <a:gd name="T13" fmla="*/ 0 h 524933"/>
              <a:gd name="T14" fmla="*/ 152999 w 1386790"/>
              <a:gd name="T15" fmla="*/ 507260 h 524933"/>
              <a:gd name="T16" fmla="*/ 107280 w 1386790"/>
              <a:gd name="T17" fmla="*/ 507260 h 524933"/>
              <a:gd name="T18" fmla="*/ 107280 w 1386790"/>
              <a:gd name="T19" fmla="*/ 0 h 524933"/>
              <a:gd name="T20" fmla="*/ 0 w 1386790"/>
              <a:gd name="T21" fmla="*/ 0 h 524933"/>
              <a:gd name="T22" fmla="*/ 0 w 1386790"/>
              <a:gd name="T23" fmla="*/ 524932 h 524933"/>
              <a:gd name="T24" fmla="*/ 33834 w 1386790"/>
              <a:gd name="T25" fmla="*/ 524932 h 524933"/>
              <a:gd name="T26" fmla="*/ 33834 w 1386790"/>
              <a:gd name="T27" fmla="*/ 23810 h 524933"/>
              <a:gd name="T28" fmla="*/ 79553 w 1386790"/>
              <a:gd name="T29" fmla="*/ 23810 h 524933"/>
              <a:gd name="T30" fmla="*/ 79553 w 1386790"/>
              <a:gd name="T31" fmla="*/ 524932 h 524933"/>
              <a:gd name="T32" fmla="*/ 167822 w 1386790"/>
              <a:gd name="T33" fmla="*/ 524932 h 5249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86790"/>
              <a:gd name="T52" fmla="*/ 0 h 524933"/>
              <a:gd name="T53" fmla="*/ 1386790 w 1386790"/>
              <a:gd name="T54" fmla="*/ 524933 h 52493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76025" y="648366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641600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altLang="zh-CN" strike="noStrike" noProof="1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defRPr sz="2600"/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altLang="zh-CN" strike="noStrike" noProof="1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200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334433" y="6237288"/>
            <a:ext cx="3860800" cy="45720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OS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10972800" cy="7921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4"/>
            <a:ext cx="5611284" cy="47529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46284" y="1268414"/>
            <a:ext cx="5611283" cy="23002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46284" y="3721100"/>
            <a:ext cx="5611283" cy="23002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34433" y="6237288"/>
            <a:ext cx="3860800" cy="45720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OS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文本框 42"/>
          <p:cNvSpPr>
            <a:spLocks noChangeArrowheads="1"/>
          </p:cNvSpPr>
          <p:nvPr userDrawn="1"/>
        </p:nvSpPr>
        <p:spPr bwMode="auto">
          <a:xfrm>
            <a:off x="5067300" y="6322695"/>
            <a:ext cx="2606675" cy="260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dist"/>
            <a:r>
              <a:rPr lang="zh-CN" altLang="en-US" sz="11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深圳大学计算机与软件学院</a:t>
            </a:r>
            <a:endParaRPr lang="zh-CN" altLang="en-US" sz="1100" dirty="0" smtClean="0">
              <a:solidFill>
                <a:srgbClr val="3F3F3F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268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0530" y="6153785"/>
            <a:ext cx="869950" cy="582295"/>
          </a:xfrm>
          <a:prstGeom prst="rect">
            <a:avLst/>
          </a:prstGeom>
        </p:spPr>
      </p:pic>
      <p:sp>
        <p:nvSpPr>
          <p:cNvPr id="21" name="任意多边形 28"/>
          <p:cNvSpPr>
            <a:spLocks noChangeArrowheads="1"/>
          </p:cNvSpPr>
          <p:nvPr userDrawn="1"/>
        </p:nvSpPr>
        <p:spPr bwMode="auto">
          <a:xfrm flipV="1">
            <a:off x="174625" y="424180"/>
            <a:ext cx="4765040" cy="421005"/>
          </a:xfrm>
          <a:custGeom>
            <a:avLst/>
            <a:gdLst>
              <a:gd name="T0" fmla="*/ 167822 w 1386790"/>
              <a:gd name="T1" fmla="*/ 524933 h 524933"/>
              <a:gd name="T2" fmla="*/ 168846 w 1386790"/>
              <a:gd name="T3" fmla="*/ 524933 h 524933"/>
              <a:gd name="T4" fmla="*/ 168846 w 1386790"/>
              <a:gd name="T5" fmla="*/ 14598 h 524933"/>
              <a:gd name="T6" fmla="*/ 1386790 w 1386790"/>
              <a:gd name="T7" fmla="*/ 14598 h 524933"/>
              <a:gd name="T8" fmla="*/ 1386790 w 1386790"/>
              <a:gd name="T9" fmla="*/ 0 h 524933"/>
              <a:gd name="T10" fmla="*/ 167822 w 1386790"/>
              <a:gd name="T11" fmla="*/ 0 h 524933"/>
              <a:gd name="T12" fmla="*/ 152999 w 1386790"/>
              <a:gd name="T13" fmla="*/ 0 h 524933"/>
              <a:gd name="T14" fmla="*/ 152999 w 1386790"/>
              <a:gd name="T15" fmla="*/ 507260 h 524933"/>
              <a:gd name="T16" fmla="*/ 107280 w 1386790"/>
              <a:gd name="T17" fmla="*/ 507260 h 524933"/>
              <a:gd name="T18" fmla="*/ 107280 w 1386790"/>
              <a:gd name="T19" fmla="*/ 0 h 524933"/>
              <a:gd name="T20" fmla="*/ 0 w 1386790"/>
              <a:gd name="T21" fmla="*/ 0 h 524933"/>
              <a:gd name="T22" fmla="*/ 0 w 1386790"/>
              <a:gd name="T23" fmla="*/ 524932 h 524933"/>
              <a:gd name="T24" fmla="*/ 33834 w 1386790"/>
              <a:gd name="T25" fmla="*/ 524932 h 524933"/>
              <a:gd name="T26" fmla="*/ 33834 w 1386790"/>
              <a:gd name="T27" fmla="*/ 23810 h 524933"/>
              <a:gd name="T28" fmla="*/ 79553 w 1386790"/>
              <a:gd name="T29" fmla="*/ 23810 h 524933"/>
              <a:gd name="T30" fmla="*/ 79553 w 1386790"/>
              <a:gd name="T31" fmla="*/ 524932 h 524933"/>
              <a:gd name="T32" fmla="*/ 167822 w 1386790"/>
              <a:gd name="T33" fmla="*/ 524932 h 5249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86790"/>
              <a:gd name="T52" fmla="*/ 0 h 524933"/>
              <a:gd name="T53" fmla="*/ 1386790 w 1386790"/>
              <a:gd name="T54" fmla="*/ 524933 h 52493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76025" y="648366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25"/>
          <p:cNvSpPr>
            <a:spLocks noChangeArrowheads="1"/>
          </p:cNvSpPr>
          <p:nvPr userDrawn="1"/>
        </p:nvSpPr>
        <p:spPr bwMode="auto">
          <a:xfrm>
            <a:off x="4707255" y="283210"/>
            <a:ext cx="270764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上次回顾</a:t>
            </a:r>
            <a:endParaRPr lang="zh-CN" altLang="en-US" sz="3600" b="1" dirty="0" smtClean="0">
              <a:solidFill>
                <a:srgbClr val="3F3F3F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3" name="直接连接符 23"/>
          <p:cNvSpPr>
            <a:spLocks noChangeShapeType="1"/>
          </p:cNvSpPr>
          <p:nvPr userDrawn="1"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33795" name="组合 129"/>
          <p:cNvGrpSpPr/>
          <p:nvPr userDrawn="1"/>
        </p:nvGrpSpPr>
        <p:grpSpPr>
          <a:xfrm>
            <a:off x="3529330" y="264478"/>
            <a:ext cx="615950" cy="584200"/>
            <a:chOff x="2439302" y="2313207"/>
            <a:chExt cx="481033" cy="481033"/>
          </a:xfrm>
        </p:grpSpPr>
        <p:sp>
          <p:nvSpPr>
            <p:cNvPr id="131" name="Oval 351"/>
            <p:cNvSpPr>
              <a:spLocks noChangeArrowheads="1"/>
            </p:cNvSpPr>
            <p:nvPr/>
          </p:nvSpPr>
          <p:spPr bwMode="auto">
            <a:xfrm>
              <a:off x="2439302" y="2313207"/>
              <a:ext cx="481033" cy="481033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352"/>
            <p:cNvSpPr/>
            <p:nvPr/>
          </p:nvSpPr>
          <p:spPr bwMode="auto">
            <a:xfrm>
              <a:off x="2537400" y="2475127"/>
              <a:ext cx="380571" cy="319113"/>
            </a:xfrm>
            <a:custGeom>
              <a:avLst/>
              <a:gdLst>
                <a:gd name="T0" fmla="*/ 138 w 203"/>
                <a:gd name="T1" fmla="*/ 0 h 170"/>
                <a:gd name="T2" fmla="*/ 112 w 203"/>
                <a:gd name="T3" fmla="*/ 27 h 170"/>
                <a:gd name="T4" fmla="*/ 115 w 203"/>
                <a:gd name="T5" fmla="*/ 31 h 170"/>
                <a:gd name="T6" fmla="*/ 0 w 203"/>
                <a:gd name="T7" fmla="*/ 97 h 170"/>
                <a:gd name="T8" fmla="*/ 73 w 203"/>
                <a:gd name="T9" fmla="*/ 170 h 170"/>
                <a:gd name="T10" fmla="*/ 76 w 203"/>
                <a:gd name="T11" fmla="*/ 170 h 170"/>
                <a:gd name="T12" fmla="*/ 203 w 203"/>
                <a:gd name="T13" fmla="*/ 60 h 170"/>
                <a:gd name="T14" fmla="*/ 152 w 203"/>
                <a:gd name="T15" fmla="*/ 9 h 170"/>
                <a:gd name="T16" fmla="*/ 149 w 203"/>
                <a:gd name="T17" fmla="*/ 11 h 170"/>
                <a:gd name="T18" fmla="*/ 138 w 203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70">
                  <a:moveTo>
                    <a:pt x="138" y="0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3" y="170"/>
                    <a:pt x="73" y="170"/>
                    <a:pt x="73" y="170"/>
                  </a:cubicBezTo>
                  <a:cubicBezTo>
                    <a:pt x="74" y="170"/>
                    <a:pt x="75" y="170"/>
                    <a:pt x="76" y="170"/>
                  </a:cubicBezTo>
                  <a:cubicBezTo>
                    <a:pt x="141" y="170"/>
                    <a:pt x="194" y="122"/>
                    <a:pt x="203" y="60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49" y="11"/>
                    <a:pt x="149" y="11"/>
                    <a:pt x="149" y="11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353"/>
            <p:cNvSpPr>
              <a:spLocks noChangeArrowheads="1"/>
            </p:cNvSpPr>
            <p:nvPr/>
          </p:nvSpPr>
          <p:spPr bwMode="auto">
            <a:xfrm>
              <a:off x="2537400" y="2491674"/>
              <a:ext cx="284838" cy="165466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354"/>
            <p:cNvSpPr/>
            <p:nvPr/>
          </p:nvSpPr>
          <p:spPr bwMode="auto">
            <a:xfrm>
              <a:off x="2563402" y="2471582"/>
              <a:ext cx="232834" cy="200923"/>
            </a:xfrm>
            <a:custGeom>
              <a:avLst/>
              <a:gdLst>
                <a:gd name="T0" fmla="*/ 124 w 124"/>
                <a:gd name="T1" fmla="*/ 93 h 107"/>
                <a:gd name="T2" fmla="*/ 124 w 124"/>
                <a:gd name="T3" fmla="*/ 2 h 107"/>
                <a:gd name="T4" fmla="*/ 114 w 124"/>
                <a:gd name="T5" fmla="*/ 1 h 107"/>
                <a:gd name="T6" fmla="*/ 104 w 124"/>
                <a:gd name="T7" fmla="*/ 0 h 107"/>
                <a:gd name="T8" fmla="*/ 79 w 124"/>
                <a:gd name="T9" fmla="*/ 4 h 107"/>
                <a:gd name="T10" fmla="*/ 62 w 124"/>
                <a:gd name="T11" fmla="*/ 10 h 107"/>
                <a:gd name="T12" fmla="*/ 45 w 124"/>
                <a:gd name="T13" fmla="*/ 4 h 107"/>
                <a:gd name="T14" fmla="*/ 20 w 124"/>
                <a:gd name="T15" fmla="*/ 0 h 107"/>
                <a:gd name="T16" fmla="*/ 10 w 124"/>
                <a:gd name="T17" fmla="*/ 1 h 107"/>
                <a:gd name="T18" fmla="*/ 0 w 124"/>
                <a:gd name="T19" fmla="*/ 2 h 107"/>
                <a:gd name="T20" fmla="*/ 0 w 124"/>
                <a:gd name="T21" fmla="*/ 93 h 107"/>
                <a:gd name="T22" fmla="*/ 48 w 124"/>
                <a:gd name="T23" fmla="*/ 99 h 107"/>
                <a:gd name="T24" fmla="*/ 62 w 124"/>
                <a:gd name="T25" fmla="*/ 107 h 107"/>
                <a:gd name="T26" fmla="*/ 76 w 124"/>
                <a:gd name="T27" fmla="*/ 99 h 107"/>
                <a:gd name="T28" fmla="*/ 124 w 124"/>
                <a:gd name="T29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07">
                  <a:moveTo>
                    <a:pt x="124" y="93"/>
                  </a:moveTo>
                  <a:cubicBezTo>
                    <a:pt x="124" y="2"/>
                    <a:pt x="124" y="2"/>
                    <a:pt x="124" y="2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1" y="1"/>
                    <a:pt x="107" y="0"/>
                    <a:pt x="104" y="0"/>
                  </a:cubicBezTo>
                  <a:cubicBezTo>
                    <a:pt x="95" y="0"/>
                    <a:pt x="87" y="1"/>
                    <a:pt x="79" y="4"/>
                  </a:cubicBezTo>
                  <a:cubicBezTo>
                    <a:pt x="73" y="5"/>
                    <a:pt x="67" y="7"/>
                    <a:pt x="62" y="10"/>
                  </a:cubicBezTo>
                  <a:cubicBezTo>
                    <a:pt x="57" y="7"/>
                    <a:pt x="51" y="5"/>
                    <a:pt x="45" y="4"/>
                  </a:cubicBezTo>
                  <a:cubicBezTo>
                    <a:pt x="37" y="1"/>
                    <a:pt x="29" y="0"/>
                    <a:pt x="20" y="0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51" y="100"/>
                    <a:pt x="62" y="107"/>
                    <a:pt x="62" y="107"/>
                  </a:cubicBezTo>
                  <a:cubicBezTo>
                    <a:pt x="62" y="107"/>
                    <a:pt x="73" y="100"/>
                    <a:pt x="76" y="99"/>
                  </a:cubicBezTo>
                  <a:cubicBezTo>
                    <a:pt x="76" y="99"/>
                    <a:pt x="102" y="91"/>
                    <a:pt x="124" y="93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355"/>
            <p:cNvSpPr/>
            <p:nvPr/>
          </p:nvSpPr>
          <p:spPr bwMode="auto">
            <a:xfrm>
              <a:off x="2668591" y="2484583"/>
              <a:ext cx="22456" cy="187922"/>
            </a:xfrm>
            <a:custGeom>
              <a:avLst/>
              <a:gdLst>
                <a:gd name="T0" fmla="*/ 0 w 12"/>
                <a:gd name="T1" fmla="*/ 96 h 100"/>
                <a:gd name="T2" fmla="*/ 6 w 12"/>
                <a:gd name="T3" fmla="*/ 100 h 100"/>
                <a:gd name="T4" fmla="*/ 12 w 12"/>
                <a:gd name="T5" fmla="*/ 96 h 100"/>
                <a:gd name="T6" fmla="*/ 12 w 12"/>
                <a:gd name="T7" fmla="*/ 0 h 100"/>
                <a:gd name="T8" fmla="*/ 6 w 12"/>
                <a:gd name="T9" fmla="*/ 3 h 100"/>
                <a:gd name="T10" fmla="*/ 0 w 12"/>
                <a:gd name="T11" fmla="*/ 0 h 100"/>
                <a:gd name="T12" fmla="*/ 0 w 12"/>
                <a:gd name="T13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0">
                  <a:moveTo>
                    <a:pt x="0" y="96"/>
                  </a:moveTo>
                  <a:cubicBezTo>
                    <a:pt x="3" y="98"/>
                    <a:pt x="6" y="100"/>
                    <a:pt x="6" y="100"/>
                  </a:cubicBezTo>
                  <a:cubicBezTo>
                    <a:pt x="6" y="100"/>
                    <a:pt x="9" y="98"/>
                    <a:pt x="12" y="9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 userDrawn="1"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 userDrawn="1"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25"/>
          <p:cNvSpPr>
            <a:spLocks noChangeArrowheads="1"/>
          </p:cNvSpPr>
          <p:nvPr userDrawn="1"/>
        </p:nvSpPr>
        <p:spPr bwMode="auto">
          <a:xfrm>
            <a:off x="5044440" y="283210"/>
            <a:ext cx="203835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总结</a:t>
            </a:r>
            <a:endParaRPr lang="zh-CN" altLang="en-US" sz="3600" b="1" dirty="0" smtClean="0">
              <a:solidFill>
                <a:srgbClr val="3F3F3F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3" name="直接连接符 23"/>
          <p:cNvSpPr>
            <a:spLocks noChangeShapeType="1"/>
          </p:cNvSpPr>
          <p:nvPr userDrawn="1"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33795" name="组合 129"/>
          <p:cNvGrpSpPr/>
          <p:nvPr userDrawn="1"/>
        </p:nvGrpSpPr>
        <p:grpSpPr>
          <a:xfrm>
            <a:off x="3529330" y="264478"/>
            <a:ext cx="615950" cy="584200"/>
            <a:chOff x="2439302" y="2313207"/>
            <a:chExt cx="481033" cy="481033"/>
          </a:xfrm>
        </p:grpSpPr>
        <p:sp>
          <p:nvSpPr>
            <p:cNvPr id="131" name="Oval 351"/>
            <p:cNvSpPr>
              <a:spLocks noChangeArrowheads="1"/>
            </p:cNvSpPr>
            <p:nvPr/>
          </p:nvSpPr>
          <p:spPr bwMode="auto">
            <a:xfrm>
              <a:off x="2439302" y="2313207"/>
              <a:ext cx="481033" cy="481033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352"/>
            <p:cNvSpPr/>
            <p:nvPr/>
          </p:nvSpPr>
          <p:spPr bwMode="auto">
            <a:xfrm>
              <a:off x="2537400" y="2475127"/>
              <a:ext cx="380571" cy="319113"/>
            </a:xfrm>
            <a:custGeom>
              <a:avLst/>
              <a:gdLst>
                <a:gd name="T0" fmla="*/ 138 w 203"/>
                <a:gd name="T1" fmla="*/ 0 h 170"/>
                <a:gd name="T2" fmla="*/ 112 w 203"/>
                <a:gd name="T3" fmla="*/ 27 h 170"/>
                <a:gd name="T4" fmla="*/ 115 w 203"/>
                <a:gd name="T5" fmla="*/ 31 h 170"/>
                <a:gd name="T6" fmla="*/ 0 w 203"/>
                <a:gd name="T7" fmla="*/ 97 h 170"/>
                <a:gd name="T8" fmla="*/ 73 w 203"/>
                <a:gd name="T9" fmla="*/ 170 h 170"/>
                <a:gd name="T10" fmla="*/ 76 w 203"/>
                <a:gd name="T11" fmla="*/ 170 h 170"/>
                <a:gd name="T12" fmla="*/ 203 w 203"/>
                <a:gd name="T13" fmla="*/ 60 h 170"/>
                <a:gd name="T14" fmla="*/ 152 w 203"/>
                <a:gd name="T15" fmla="*/ 9 h 170"/>
                <a:gd name="T16" fmla="*/ 149 w 203"/>
                <a:gd name="T17" fmla="*/ 11 h 170"/>
                <a:gd name="T18" fmla="*/ 138 w 203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70">
                  <a:moveTo>
                    <a:pt x="138" y="0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3" y="170"/>
                    <a:pt x="73" y="170"/>
                    <a:pt x="73" y="170"/>
                  </a:cubicBezTo>
                  <a:cubicBezTo>
                    <a:pt x="74" y="170"/>
                    <a:pt x="75" y="170"/>
                    <a:pt x="76" y="170"/>
                  </a:cubicBezTo>
                  <a:cubicBezTo>
                    <a:pt x="141" y="170"/>
                    <a:pt x="194" y="122"/>
                    <a:pt x="203" y="60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49" y="11"/>
                    <a:pt x="149" y="11"/>
                    <a:pt x="149" y="11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353"/>
            <p:cNvSpPr>
              <a:spLocks noChangeArrowheads="1"/>
            </p:cNvSpPr>
            <p:nvPr/>
          </p:nvSpPr>
          <p:spPr bwMode="auto">
            <a:xfrm>
              <a:off x="2537400" y="2491674"/>
              <a:ext cx="284838" cy="165466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354"/>
            <p:cNvSpPr/>
            <p:nvPr/>
          </p:nvSpPr>
          <p:spPr bwMode="auto">
            <a:xfrm>
              <a:off x="2563402" y="2471582"/>
              <a:ext cx="232834" cy="200923"/>
            </a:xfrm>
            <a:custGeom>
              <a:avLst/>
              <a:gdLst>
                <a:gd name="T0" fmla="*/ 124 w 124"/>
                <a:gd name="T1" fmla="*/ 93 h 107"/>
                <a:gd name="T2" fmla="*/ 124 w 124"/>
                <a:gd name="T3" fmla="*/ 2 h 107"/>
                <a:gd name="T4" fmla="*/ 114 w 124"/>
                <a:gd name="T5" fmla="*/ 1 h 107"/>
                <a:gd name="T6" fmla="*/ 104 w 124"/>
                <a:gd name="T7" fmla="*/ 0 h 107"/>
                <a:gd name="T8" fmla="*/ 79 w 124"/>
                <a:gd name="T9" fmla="*/ 4 h 107"/>
                <a:gd name="T10" fmla="*/ 62 w 124"/>
                <a:gd name="T11" fmla="*/ 10 h 107"/>
                <a:gd name="T12" fmla="*/ 45 w 124"/>
                <a:gd name="T13" fmla="*/ 4 h 107"/>
                <a:gd name="T14" fmla="*/ 20 w 124"/>
                <a:gd name="T15" fmla="*/ 0 h 107"/>
                <a:gd name="T16" fmla="*/ 10 w 124"/>
                <a:gd name="T17" fmla="*/ 1 h 107"/>
                <a:gd name="T18" fmla="*/ 0 w 124"/>
                <a:gd name="T19" fmla="*/ 2 h 107"/>
                <a:gd name="T20" fmla="*/ 0 w 124"/>
                <a:gd name="T21" fmla="*/ 93 h 107"/>
                <a:gd name="T22" fmla="*/ 48 w 124"/>
                <a:gd name="T23" fmla="*/ 99 h 107"/>
                <a:gd name="T24" fmla="*/ 62 w 124"/>
                <a:gd name="T25" fmla="*/ 107 h 107"/>
                <a:gd name="T26" fmla="*/ 76 w 124"/>
                <a:gd name="T27" fmla="*/ 99 h 107"/>
                <a:gd name="T28" fmla="*/ 124 w 124"/>
                <a:gd name="T29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07">
                  <a:moveTo>
                    <a:pt x="124" y="93"/>
                  </a:moveTo>
                  <a:cubicBezTo>
                    <a:pt x="124" y="2"/>
                    <a:pt x="124" y="2"/>
                    <a:pt x="124" y="2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1" y="1"/>
                    <a:pt x="107" y="0"/>
                    <a:pt x="104" y="0"/>
                  </a:cubicBezTo>
                  <a:cubicBezTo>
                    <a:pt x="95" y="0"/>
                    <a:pt x="87" y="1"/>
                    <a:pt x="79" y="4"/>
                  </a:cubicBezTo>
                  <a:cubicBezTo>
                    <a:pt x="73" y="5"/>
                    <a:pt x="67" y="7"/>
                    <a:pt x="62" y="10"/>
                  </a:cubicBezTo>
                  <a:cubicBezTo>
                    <a:pt x="57" y="7"/>
                    <a:pt x="51" y="5"/>
                    <a:pt x="45" y="4"/>
                  </a:cubicBezTo>
                  <a:cubicBezTo>
                    <a:pt x="37" y="1"/>
                    <a:pt x="29" y="0"/>
                    <a:pt x="20" y="0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51" y="100"/>
                    <a:pt x="62" y="107"/>
                    <a:pt x="62" y="107"/>
                  </a:cubicBezTo>
                  <a:cubicBezTo>
                    <a:pt x="62" y="107"/>
                    <a:pt x="73" y="100"/>
                    <a:pt x="76" y="99"/>
                  </a:cubicBezTo>
                  <a:cubicBezTo>
                    <a:pt x="76" y="99"/>
                    <a:pt x="102" y="91"/>
                    <a:pt x="124" y="93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355"/>
            <p:cNvSpPr/>
            <p:nvPr/>
          </p:nvSpPr>
          <p:spPr bwMode="auto">
            <a:xfrm>
              <a:off x="2668591" y="2484583"/>
              <a:ext cx="22456" cy="187922"/>
            </a:xfrm>
            <a:custGeom>
              <a:avLst/>
              <a:gdLst>
                <a:gd name="T0" fmla="*/ 0 w 12"/>
                <a:gd name="T1" fmla="*/ 96 h 100"/>
                <a:gd name="T2" fmla="*/ 6 w 12"/>
                <a:gd name="T3" fmla="*/ 100 h 100"/>
                <a:gd name="T4" fmla="*/ 12 w 12"/>
                <a:gd name="T5" fmla="*/ 96 h 100"/>
                <a:gd name="T6" fmla="*/ 12 w 12"/>
                <a:gd name="T7" fmla="*/ 0 h 100"/>
                <a:gd name="T8" fmla="*/ 6 w 12"/>
                <a:gd name="T9" fmla="*/ 3 h 100"/>
                <a:gd name="T10" fmla="*/ 0 w 12"/>
                <a:gd name="T11" fmla="*/ 0 h 100"/>
                <a:gd name="T12" fmla="*/ 0 w 12"/>
                <a:gd name="T13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0">
                  <a:moveTo>
                    <a:pt x="0" y="96"/>
                  </a:moveTo>
                  <a:cubicBezTo>
                    <a:pt x="3" y="98"/>
                    <a:pt x="6" y="100"/>
                    <a:pt x="6" y="100"/>
                  </a:cubicBezTo>
                  <a:cubicBezTo>
                    <a:pt x="6" y="100"/>
                    <a:pt x="9" y="98"/>
                    <a:pt x="12" y="9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SZU讲义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05"/>
            <a:ext cx="12192000" cy="4400550"/>
          </a:xfrm>
          <a:prstGeom prst="rect">
            <a:avLst/>
          </a:prstGeom>
        </p:spPr>
      </p:pic>
      <p:sp>
        <p:nvSpPr>
          <p:cNvPr id="3075" name="矩形 1"/>
          <p:cNvSpPr>
            <a:spLocks noChangeArrowheads="1"/>
          </p:cNvSpPr>
          <p:nvPr userDrawn="1"/>
        </p:nvSpPr>
        <p:spPr bwMode="auto">
          <a:xfrm>
            <a:off x="635" y="4088765"/>
            <a:ext cx="12192000" cy="824865"/>
          </a:xfrm>
          <a:prstGeom prst="rect">
            <a:avLst/>
          </a:prstGeom>
          <a:solidFill>
            <a:srgbClr val="28A9D6"/>
          </a:solidFill>
          <a:ln w="9525" cmpd="sng">
            <a:noFill/>
            <a:bevel/>
          </a:ln>
        </p:spPr>
        <p:txBody>
          <a:bodyPr lIns="121920" tIns="60960" rIns="121920" bIns="60960" anchor="ctr" anchorCtr="0"/>
          <a:lstStyle/>
          <a:p>
            <a:pPr algn="ctr"/>
            <a:endParaRPr lang="en-US" altLang="zh-CN" sz="3600">
              <a:solidFill>
                <a:srgbClr val="FFFF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078" name="直接连接符 27"/>
          <p:cNvSpPr>
            <a:spLocks noChangeShapeType="1"/>
          </p:cNvSpPr>
          <p:nvPr userDrawn="1"/>
        </p:nvSpPr>
        <p:spPr bwMode="auto">
          <a:xfrm>
            <a:off x="0" y="6087428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直接连接符 29"/>
          <p:cNvSpPr>
            <a:spLocks noChangeShapeType="1"/>
          </p:cNvSpPr>
          <p:nvPr userDrawn="1"/>
        </p:nvSpPr>
        <p:spPr bwMode="auto">
          <a:xfrm>
            <a:off x="0" y="6152515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直接连接符 31"/>
          <p:cNvSpPr>
            <a:spLocks noChangeShapeType="1"/>
          </p:cNvSpPr>
          <p:nvPr userDrawn="1"/>
        </p:nvSpPr>
        <p:spPr bwMode="auto">
          <a:xfrm>
            <a:off x="0" y="6219190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直接连接符 39"/>
          <p:cNvSpPr>
            <a:spLocks noChangeShapeType="1"/>
          </p:cNvSpPr>
          <p:nvPr userDrawn="1"/>
        </p:nvSpPr>
        <p:spPr bwMode="auto">
          <a:xfrm>
            <a:off x="7872413" y="6087428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15251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直接连接符 41"/>
          <p:cNvSpPr>
            <a:spLocks noChangeShapeType="1"/>
          </p:cNvSpPr>
          <p:nvPr userDrawn="1"/>
        </p:nvSpPr>
        <p:spPr bwMode="auto">
          <a:xfrm>
            <a:off x="7872413" y="621919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474845" y="5816600"/>
            <a:ext cx="3270250" cy="698500"/>
            <a:chOff x="6934" y="9160"/>
            <a:chExt cx="5150" cy="1100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7980" y="9505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b="1" dirty="0" smtClean="0">
                  <a:solidFill>
                    <a:srgbClr val="00B0F0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en-US" altLang="zh-CN" sz="1200" b="1" dirty="0" smtClean="0">
                <a:solidFill>
                  <a:srgbClr val="00B0F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34" y="9160"/>
              <a:ext cx="1101" cy="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组合 3"/>
          <p:cNvGrpSpPr/>
          <p:nvPr userDrawn="1"/>
        </p:nvGrpSpPr>
        <p:grpSpPr>
          <a:xfrm>
            <a:off x="948055" y="5455920"/>
            <a:ext cx="10026650" cy="398780"/>
            <a:chOff x="1493" y="8366"/>
            <a:chExt cx="15790" cy="628"/>
          </a:xfrm>
        </p:grpSpPr>
        <p:sp>
          <p:nvSpPr>
            <p:cNvPr id="7175" name="直接连接符 29"/>
            <p:cNvSpPr/>
            <p:nvPr userDrawn="1"/>
          </p:nvSpPr>
          <p:spPr>
            <a:xfrm>
              <a:off x="1493" y="8671"/>
              <a:ext cx="5983" cy="22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7178" name="直接连接符 40"/>
            <p:cNvSpPr/>
            <p:nvPr userDrawn="1"/>
          </p:nvSpPr>
          <p:spPr>
            <a:xfrm>
              <a:off x="11671" y="8672"/>
              <a:ext cx="5612" cy="21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7181" name="TextBox 14"/>
            <p:cNvSpPr txBox="1"/>
            <p:nvPr userDrawn="1"/>
          </p:nvSpPr>
          <p:spPr>
            <a:xfrm>
              <a:off x="8491" y="8366"/>
              <a:ext cx="2479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zh-CN" altLang="en-US" sz="2000" dirty="0">
                  <a:latin typeface="Tahoma" panose="020B0604030504040204" charset="0"/>
                  <a:ea typeface="宋体" panose="02010600030101010101" pitchFamily="2" charset="-122"/>
                </a:rPr>
                <a:t>主讲白鉴聪</a:t>
              </a:r>
              <a:endParaRPr lang="zh-CN" altLang="en-US" sz="2000" dirty="0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1198245" y="5008880"/>
            <a:ext cx="9531350" cy="398780"/>
            <a:chOff x="1868" y="8366"/>
            <a:chExt cx="15010" cy="628"/>
          </a:xfrm>
        </p:grpSpPr>
        <p:sp>
          <p:nvSpPr>
            <p:cNvPr id="7" name="直接连接符 29"/>
            <p:cNvSpPr/>
            <p:nvPr userDrawn="1"/>
          </p:nvSpPr>
          <p:spPr>
            <a:xfrm>
              <a:off x="1868" y="8671"/>
              <a:ext cx="5159" cy="21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8" name="直接连接符 40"/>
            <p:cNvSpPr/>
            <p:nvPr userDrawn="1"/>
          </p:nvSpPr>
          <p:spPr>
            <a:xfrm>
              <a:off x="11897" y="8692"/>
              <a:ext cx="4981" cy="2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9" name="TextBox 14"/>
            <p:cNvSpPr txBox="1"/>
            <p:nvPr userDrawn="1"/>
          </p:nvSpPr>
          <p:spPr>
            <a:xfrm>
              <a:off x="7792" y="8366"/>
              <a:ext cx="362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zh-CN" altLang="en-US" sz="2000" dirty="0">
                  <a:latin typeface="Tahoma" panose="020B0604030504040204" charset="0"/>
                  <a:ea typeface="宋体" panose="02010600030101010101" pitchFamily="2" charset="-122"/>
                </a:rPr>
                <a:t>数据结构</a:t>
              </a:r>
              <a:endParaRPr lang="zh-CN" altLang="en-US" sz="2000" dirty="0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1"/>
          <p:cNvSpPr>
            <a:spLocks noChangeArrowheads="1"/>
          </p:cNvSpPr>
          <p:nvPr userDrawn="1"/>
        </p:nvSpPr>
        <p:spPr bwMode="auto">
          <a:xfrm>
            <a:off x="0" y="4728210"/>
            <a:ext cx="12192000" cy="903605"/>
          </a:xfrm>
          <a:prstGeom prst="rect">
            <a:avLst/>
          </a:prstGeom>
          <a:solidFill>
            <a:srgbClr val="28A9D6"/>
          </a:solidFill>
          <a:ln w="9525" cmpd="sng">
            <a:noFill/>
            <a:bevel/>
          </a:ln>
        </p:spPr>
        <p:txBody>
          <a:bodyPr lIns="121920" tIns="60960" rIns="121920" bIns="60960" anchor="ctr" anchorCtr="0"/>
          <a:lstStyle/>
          <a:p>
            <a:pPr algn="ctr"/>
            <a:r>
              <a:rPr lang="zh-CN" altLang="zh-CN" sz="4000">
                <a:solidFill>
                  <a:srgbClr val="FFFF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谢谢观看</a:t>
            </a:r>
            <a:endParaRPr lang="zh-CN" altLang="zh-CN" sz="4000">
              <a:solidFill>
                <a:srgbClr val="FFFF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076" name="直接连接符 24"/>
          <p:cNvSpPr>
            <a:spLocks noChangeShapeType="1"/>
          </p:cNvSpPr>
          <p:nvPr userDrawn="1"/>
        </p:nvSpPr>
        <p:spPr bwMode="auto">
          <a:xfrm>
            <a:off x="0" y="5665153"/>
            <a:ext cx="12192000" cy="1587"/>
          </a:xfrm>
          <a:prstGeom prst="line">
            <a:avLst/>
          </a:prstGeom>
          <a:noFill/>
          <a:ln w="1905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直接连接符 27"/>
          <p:cNvSpPr>
            <a:spLocks noChangeShapeType="1"/>
          </p:cNvSpPr>
          <p:nvPr userDrawn="1"/>
        </p:nvSpPr>
        <p:spPr bwMode="auto">
          <a:xfrm>
            <a:off x="0" y="6087428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直接连接符 29"/>
          <p:cNvSpPr>
            <a:spLocks noChangeShapeType="1"/>
          </p:cNvSpPr>
          <p:nvPr userDrawn="1"/>
        </p:nvSpPr>
        <p:spPr bwMode="auto">
          <a:xfrm>
            <a:off x="0" y="6152515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直接连接符 31"/>
          <p:cNvSpPr>
            <a:spLocks noChangeShapeType="1"/>
          </p:cNvSpPr>
          <p:nvPr userDrawn="1"/>
        </p:nvSpPr>
        <p:spPr bwMode="auto">
          <a:xfrm>
            <a:off x="0" y="6219190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直接连接符 39"/>
          <p:cNvSpPr>
            <a:spLocks noChangeShapeType="1"/>
          </p:cNvSpPr>
          <p:nvPr userDrawn="1"/>
        </p:nvSpPr>
        <p:spPr bwMode="auto">
          <a:xfrm>
            <a:off x="7872413" y="6087428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15251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直接连接符 41"/>
          <p:cNvSpPr>
            <a:spLocks noChangeShapeType="1"/>
          </p:cNvSpPr>
          <p:nvPr userDrawn="1"/>
        </p:nvSpPr>
        <p:spPr bwMode="auto">
          <a:xfrm>
            <a:off x="7872413" y="621919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474845" y="5816600"/>
            <a:ext cx="3270250" cy="698500"/>
            <a:chOff x="6934" y="9160"/>
            <a:chExt cx="5150" cy="1100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7980" y="9505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b="1" dirty="0" smtClean="0">
                  <a:solidFill>
                    <a:srgbClr val="00B0F0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en-US" altLang="zh-CN" sz="1200" b="1" dirty="0" smtClean="0">
                <a:solidFill>
                  <a:srgbClr val="00B0F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34" y="9160"/>
              <a:ext cx="1101" cy="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" name="图片 1" descr="SZU讲义尾页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35560"/>
            <a:ext cx="12191365" cy="476377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5144135"/>
          </a:xfrm>
        </p:spPr>
        <p:txBody>
          <a:bodyPr/>
          <a:lstStyle>
            <a:lvl1pPr>
              <a:buFont typeface="Wingdings" panose="05000000000000000000" charset="0"/>
              <a:buChar char="l"/>
              <a:defRPr sz="2800">
                <a:sym typeface="宋体" panose="02010600030101010101" pitchFamily="2" charset="-122"/>
              </a:defRPr>
            </a:lvl1pPr>
            <a:lvl2pPr>
              <a:defRPr sz="2400">
                <a:sym typeface="宋体" panose="02010600030101010101" pitchFamily="2" charset="-122"/>
              </a:defRPr>
            </a:lvl2pPr>
            <a:lvl3pPr>
              <a:buFont typeface="Arial" panose="020B0604020202020204" pitchFamily="34" charset="0"/>
              <a:buChar char="•"/>
              <a:defRPr sz="2000">
                <a:sym typeface="宋体" panose="02010600030101010101" pitchFamily="2" charset="-122"/>
              </a:defRPr>
            </a:lvl3pPr>
            <a:lvl4pPr>
              <a:defRPr sz="2000">
                <a:sym typeface="宋体" panose="02010600030101010101" pitchFamily="2" charset="-122"/>
              </a:defRPr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52475" y="150813"/>
            <a:ext cx="10972800" cy="796908"/>
          </a:xfrm>
        </p:spPr>
        <p:txBody>
          <a:bodyPr rtlCol="0"/>
          <a:lstStyle>
            <a:lvl1pPr algn="l">
              <a:defRPr sz="3600">
                <a:sym typeface="宋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1" name="任意多边形 28"/>
          <p:cNvSpPr>
            <a:spLocks noChangeArrowheads="1"/>
          </p:cNvSpPr>
          <p:nvPr userDrawn="1"/>
        </p:nvSpPr>
        <p:spPr bwMode="auto">
          <a:xfrm flipV="1">
            <a:off x="174625" y="424180"/>
            <a:ext cx="4765040" cy="421005"/>
          </a:xfrm>
          <a:custGeom>
            <a:avLst/>
            <a:gdLst>
              <a:gd name="T0" fmla="*/ 167822 w 1386790"/>
              <a:gd name="T1" fmla="*/ 524933 h 524933"/>
              <a:gd name="T2" fmla="*/ 168846 w 1386790"/>
              <a:gd name="T3" fmla="*/ 524933 h 524933"/>
              <a:gd name="T4" fmla="*/ 168846 w 1386790"/>
              <a:gd name="T5" fmla="*/ 14598 h 524933"/>
              <a:gd name="T6" fmla="*/ 1386790 w 1386790"/>
              <a:gd name="T7" fmla="*/ 14598 h 524933"/>
              <a:gd name="T8" fmla="*/ 1386790 w 1386790"/>
              <a:gd name="T9" fmla="*/ 0 h 524933"/>
              <a:gd name="T10" fmla="*/ 167822 w 1386790"/>
              <a:gd name="T11" fmla="*/ 0 h 524933"/>
              <a:gd name="T12" fmla="*/ 152999 w 1386790"/>
              <a:gd name="T13" fmla="*/ 0 h 524933"/>
              <a:gd name="T14" fmla="*/ 152999 w 1386790"/>
              <a:gd name="T15" fmla="*/ 507260 h 524933"/>
              <a:gd name="T16" fmla="*/ 107280 w 1386790"/>
              <a:gd name="T17" fmla="*/ 507260 h 524933"/>
              <a:gd name="T18" fmla="*/ 107280 w 1386790"/>
              <a:gd name="T19" fmla="*/ 0 h 524933"/>
              <a:gd name="T20" fmla="*/ 0 w 1386790"/>
              <a:gd name="T21" fmla="*/ 0 h 524933"/>
              <a:gd name="T22" fmla="*/ 0 w 1386790"/>
              <a:gd name="T23" fmla="*/ 524932 h 524933"/>
              <a:gd name="T24" fmla="*/ 33834 w 1386790"/>
              <a:gd name="T25" fmla="*/ 524932 h 524933"/>
              <a:gd name="T26" fmla="*/ 33834 w 1386790"/>
              <a:gd name="T27" fmla="*/ 23810 h 524933"/>
              <a:gd name="T28" fmla="*/ 79553 w 1386790"/>
              <a:gd name="T29" fmla="*/ 23810 h 524933"/>
              <a:gd name="T30" fmla="*/ 79553 w 1386790"/>
              <a:gd name="T31" fmla="*/ 524932 h 524933"/>
              <a:gd name="T32" fmla="*/ 167822 w 1386790"/>
              <a:gd name="T33" fmla="*/ 524932 h 5249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86790"/>
              <a:gd name="T52" fmla="*/ 0 h 524933"/>
              <a:gd name="T53" fmla="*/ 1386790 w 1386790"/>
              <a:gd name="T54" fmla="*/ 524933 h 52493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 w="25400" cap="flat" cmpd="sng">
            <a:noFill/>
            <a:beve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8"/>
          <p:cNvSpPr>
            <a:spLocks noChangeArrowheads="1"/>
          </p:cNvSpPr>
          <p:nvPr userDrawn="1"/>
        </p:nvSpPr>
        <p:spPr bwMode="auto">
          <a:xfrm flipV="1">
            <a:off x="174625" y="424180"/>
            <a:ext cx="4765040" cy="421005"/>
          </a:xfrm>
          <a:custGeom>
            <a:avLst/>
            <a:gdLst>
              <a:gd name="T0" fmla="*/ 167822 w 1386790"/>
              <a:gd name="T1" fmla="*/ 524933 h 524933"/>
              <a:gd name="T2" fmla="*/ 168846 w 1386790"/>
              <a:gd name="T3" fmla="*/ 524933 h 524933"/>
              <a:gd name="T4" fmla="*/ 168846 w 1386790"/>
              <a:gd name="T5" fmla="*/ 14598 h 524933"/>
              <a:gd name="T6" fmla="*/ 1386790 w 1386790"/>
              <a:gd name="T7" fmla="*/ 14598 h 524933"/>
              <a:gd name="T8" fmla="*/ 1386790 w 1386790"/>
              <a:gd name="T9" fmla="*/ 0 h 524933"/>
              <a:gd name="T10" fmla="*/ 167822 w 1386790"/>
              <a:gd name="T11" fmla="*/ 0 h 524933"/>
              <a:gd name="T12" fmla="*/ 152999 w 1386790"/>
              <a:gd name="T13" fmla="*/ 0 h 524933"/>
              <a:gd name="T14" fmla="*/ 152999 w 1386790"/>
              <a:gd name="T15" fmla="*/ 507260 h 524933"/>
              <a:gd name="T16" fmla="*/ 107280 w 1386790"/>
              <a:gd name="T17" fmla="*/ 507260 h 524933"/>
              <a:gd name="T18" fmla="*/ 107280 w 1386790"/>
              <a:gd name="T19" fmla="*/ 0 h 524933"/>
              <a:gd name="T20" fmla="*/ 0 w 1386790"/>
              <a:gd name="T21" fmla="*/ 0 h 524933"/>
              <a:gd name="T22" fmla="*/ 0 w 1386790"/>
              <a:gd name="T23" fmla="*/ 524932 h 524933"/>
              <a:gd name="T24" fmla="*/ 33834 w 1386790"/>
              <a:gd name="T25" fmla="*/ 524932 h 524933"/>
              <a:gd name="T26" fmla="*/ 33834 w 1386790"/>
              <a:gd name="T27" fmla="*/ 23810 h 524933"/>
              <a:gd name="T28" fmla="*/ 79553 w 1386790"/>
              <a:gd name="T29" fmla="*/ 23810 h 524933"/>
              <a:gd name="T30" fmla="*/ 79553 w 1386790"/>
              <a:gd name="T31" fmla="*/ 524932 h 524933"/>
              <a:gd name="T32" fmla="*/ 167822 w 1386790"/>
              <a:gd name="T33" fmla="*/ 524932 h 5249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86790"/>
              <a:gd name="T52" fmla="*/ 0 h 524933"/>
              <a:gd name="T53" fmla="*/ 1386790 w 1386790"/>
              <a:gd name="T54" fmla="*/ 524933 h 52493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76025" y="648366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10972800" cy="792162"/>
          </a:xfrm>
        </p:spPr>
        <p:txBody>
          <a:bodyPr/>
          <a:lstStyle>
            <a:lvl1pPr>
              <a:defRPr>
                <a:sym typeface="宋体" panose="02010600030101010101" pitchFamily="2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5611284" cy="4752975"/>
          </a:xfrm>
        </p:spPr>
        <p:txBody>
          <a:bodyPr/>
          <a:lstStyle>
            <a:lvl1pPr>
              <a:defRPr>
                <a:sym typeface="宋体" panose="02010600030101010101" pitchFamily="2" charset="-122"/>
              </a:defRPr>
            </a:lvl1pPr>
            <a:lvl2pPr>
              <a:defRPr>
                <a:sym typeface="宋体" panose="02010600030101010101" pitchFamily="2" charset="-122"/>
              </a:defRPr>
            </a:lvl2pPr>
            <a:lvl3pPr>
              <a:defRPr>
                <a:sym typeface="宋体" panose="02010600030101010101" pitchFamily="2" charset="-122"/>
              </a:defRPr>
            </a:lvl3pPr>
            <a:lvl4pPr>
              <a:defRPr>
                <a:sym typeface="宋体" panose="02010600030101010101" pitchFamily="2" charset="-122"/>
              </a:defRPr>
            </a:lvl4pPr>
            <a:lvl5pPr>
              <a:defRPr>
                <a:sym typeface="宋体" panose="02010600030101010101" pitchFamily="2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284" y="1268413"/>
            <a:ext cx="5611283" cy="4752975"/>
          </a:xfrm>
        </p:spPr>
        <p:txBody>
          <a:bodyPr/>
          <a:lstStyle>
            <a:lvl1pPr>
              <a:defRPr>
                <a:sym typeface="宋体" panose="02010600030101010101" pitchFamily="2" charset="-122"/>
              </a:defRPr>
            </a:lvl1pPr>
            <a:lvl2pPr>
              <a:defRPr>
                <a:sym typeface="宋体" panose="02010600030101010101" pitchFamily="2" charset="-122"/>
              </a:defRPr>
            </a:lvl2pPr>
            <a:lvl3pPr>
              <a:defRPr>
                <a:sym typeface="宋体" panose="02010600030101010101" pitchFamily="2" charset="-122"/>
              </a:defRPr>
            </a:lvl3pPr>
            <a:lvl4pPr>
              <a:defRPr>
                <a:sym typeface="宋体" panose="02010600030101010101" pitchFamily="2" charset="-122"/>
              </a:defRPr>
            </a:lvl4pPr>
            <a:lvl5pPr>
              <a:defRPr>
                <a:sym typeface="宋体" panose="02010600030101010101" pitchFamily="2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34433" y="6237288"/>
            <a:ext cx="3860800" cy="45720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OS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25"/>
          <p:cNvSpPr>
            <a:spLocks noChangeArrowheads="1"/>
          </p:cNvSpPr>
          <p:nvPr userDrawn="1"/>
        </p:nvSpPr>
        <p:spPr bwMode="auto">
          <a:xfrm>
            <a:off x="4707255" y="283210"/>
            <a:ext cx="270764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上次回顾</a:t>
            </a:r>
            <a:endParaRPr lang="zh-CN" altLang="en-US" sz="3600" b="1" dirty="0" smtClean="0">
              <a:solidFill>
                <a:srgbClr val="3F3F3F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3" name="直接连接符 23"/>
          <p:cNvSpPr>
            <a:spLocks noChangeShapeType="1"/>
          </p:cNvSpPr>
          <p:nvPr userDrawn="1"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33795" name="组合 129"/>
          <p:cNvGrpSpPr/>
          <p:nvPr userDrawn="1"/>
        </p:nvGrpSpPr>
        <p:grpSpPr>
          <a:xfrm>
            <a:off x="3529330" y="264478"/>
            <a:ext cx="615950" cy="584200"/>
            <a:chOff x="2439302" y="2313207"/>
            <a:chExt cx="481033" cy="481033"/>
          </a:xfrm>
        </p:grpSpPr>
        <p:sp>
          <p:nvSpPr>
            <p:cNvPr id="131" name="Oval 351"/>
            <p:cNvSpPr>
              <a:spLocks noChangeArrowheads="1"/>
            </p:cNvSpPr>
            <p:nvPr/>
          </p:nvSpPr>
          <p:spPr bwMode="auto">
            <a:xfrm>
              <a:off x="2439302" y="2313207"/>
              <a:ext cx="481033" cy="481033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352"/>
            <p:cNvSpPr/>
            <p:nvPr/>
          </p:nvSpPr>
          <p:spPr bwMode="auto">
            <a:xfrm>
              <a:off x="2537400" y="2475127"/>
              <a:ext cx="380571" cy="319113"/>
            </a:xfrm>
            <a:custGeom>
              <a:avLst/>
              <a:gdLst>
                <a:gd name="T0" fmla="*/ 138 w 203"/>
                <a:gd name="T1" fmla="*/ 0 h 170"/>
                <a:gd name="T2" fmla="*/ 112 w 203"/>
                <a:gd name="T3" fmla="*/ 27 h 170"/>
                <a:gd name="T4" fmla="*/ 115 w 203"/>
                <a:gd name="T5" fmla="*/ 31 h 170"/>
                <a:gd name="T6" fmla="*/ 0 w 203"/>
                <a:gd name="T7" fmla="*/ 97 h 170"/>
                <a:gd name="T8" fmla="*/ 73 w 203"/>
                <a:gd name="T9" fmla="*/ 170 h 170"/>
                <a:gd name="T10" fmla="*/ 76 w 203"/>
                <a:gd name="T11" fmla="*/ 170 h 170"/>
                <a:gd name="T12" fmla="*/ 203 w 203"/>
                <a:gd name="T13" fmla="*/ 60 h 170"/>
                <a:gd name="T14" fmla="*/ 152 w 203"/>
                <a:gd name="T15" fmla="*/ 9 h 170"/>
                <a:gd name="T16" fmla="*/ 149 w 203"/>
                <a:gd name="T17" fmla="*/ 11 h 170"/>
                <a:gd name="T18" fmla="*/ 138 w 203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70">
                  <a:moveTo>
                    <a:pt x="138" y="0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3" y="170"/>
                    <a:pt x="73" y="170"/>
                    <a:pt x="73" y="170"/>
                  </a:cubicBezTo>
                  <a:cubicBezTo>
                    <a:pt x="74" y="170"/>
                    <a:pt x="75" y="170"/>
                    <a:pt x="76" y="170"/>
                  </a:cubicBezTo>
                  <a:cubicBezTo>
                    <a:pt x="141" y="170"/>
                    <a:pt x="194" y="122"/>
                    <a:pt x="203" y="60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49" y="11"/>
                    <a:pt x="149" y="11"/>
                    <a:pt x="149" y="11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353"/>
            <p:cNvSpPr>
              <a:spLocks noChangeArrowheads="1"/>
            </p:cNvSpPr>
            <p:nvPr/>
          </p:nvSpPr>
          <p:spPr bwMode="auto">
            <a:xfrm>
              <a:off x="2537400" y="2491674"/>
              <a:ext cx="284838" cy="165466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354"/>
            <p:cNvSpPr/>
            <p:nvPr/>
          </p:nvSpPr>
          <p:spPr bwMode="auto">
            <a:xfrm>
              <a:off x="2563402" y="2471582"/>
              <a:ext cx="232834" cy="200923"/>
            </a:xfrm>
            <a:custGeom>
              <a:avLst/>
              <a:gdLst>
                <a:gd name="T0" fmla="*/ 124 w 124"/>
                <a:gd name="T1" fmla="*/ 93 h 107"/>
                <a:gd name="T2" fmla="*/ 124 w 124"/>
                <a:gd name="T3" fmla="*/ 2 h 107"/>
                <a:gd name="T4" fmla="*/ 114 w 124"/>
                <a:gd name="T5" fmla="*/ 1 h 107"/>
                <a:gd name="T6" fmla="*/ 104 w 124"/>
                <a:gd name="T7" fmla="*/ 0 h 107"/>
                <a:gd name="T8" fmla="*/ 79 w 124"/>
                <a:gd name="T9" fmla="*/ 4 h 107"/>
                <a:gd name="T10" fmla="*/ 62 w 124"/>
                <a:gd name="T11" fmla="*/ 10 h 107"/>
                <a:gd name="T12" fmla="*/ 45 w 124"/>
                <a:gd name="T13" fmla="*/ 4 h 107"/>
                <a:gd name="T14" fmla="*/ 20 w 124"/>
                <a:gd name="T15" fmla="*/ 0 h 107"/>
                <a:gd name="T16" fmla="*/ 10 w 124"/>
                <a:gd name="T17" fmla="*/ 1 h 107"/>
                <a:gd name="T18" fmla="*/ 0 w 124"/>
                <a:gd name="T19" fmla="*/ 2 h 107"/>
                <a:gd name="T20" fmla="*/ 0 w 124"/>
                <a:gd name="T21" fmla="*/ 93 h 107"/>
                <a:gd name="T22" fmla="*/ 48 w 124"/>
                <a:gd name="T23" fmla="*/ 99 h 107"/>
                <a:gd name="T24" fmla="*/ 62 w 124"/>
                <a:gd name="T25" fmla="*/ 107 h 107"/>
                <a:gd name="T26" fmla="*/ 76 w 124"/>
                <a:gd name="T27" fmla="*/ 99 h 107"/>
                <a:gd name="T28" fmla="*/ 124 w 124"/>
                <a:gd name="T29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07">
                  <a:moveTo>
                    <a:pt x="124" y="93"/>
                  </a:moveTo>
                  <a:cubicBezTo>
                    <a:pt x="124" y="2"/>
                    <a:pt x="124" y="2"/>
                    <a:pt x="124" y="2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1" y="1"/>
                    <a:pt x="107" y="0"/>
                    <a:pt x="104" y="0"/>
                  </a:cubicBezTo>
                  <a:cubicBezTo>
                    <a:pt x="95" y="0"/>
                    <a:pt x="87" y="1"/>
                    <a:pt x="79" y="4"/>
                  </a:cubicBezTo>
                  <a:cubicBezTo>
                    <a:pt x="73" y="5"/>
                    <a:pt x="67" y="7"/>
                    <a:pt x="62" y="10"/>
                  </a:cubicBezTo>
                  <a:cubicBezTo>
                    <a:pt x="57" y="7"/>
                    <a:pt x="51" y="5"/>
                    <a:pt x="45" y="4"/>
                  </a:cubicBezTo>
                  <a:cubicBezTo>
                    <a:pt x="37" y="1"/>
                    <a:pt x="29" y="0"/>
                    <a:pt x="20" y="0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51" y="100"/>
                    <a:pt x="62" y="107"/>
                    <a:pt x="62" y="107"/>
                  </a:cubicBezTo>
                  <a:cubicBezTo>
                    <a:pt x="62" y="107"/>
                    <a:pt x="73" y="100"/>
                    <a:pt x="76" y="99"/>
                  </a:cubicBezTo>
                  <a:cubicBezTo>
                    <a:pt x="76" y="99"/>
                    <a:pt x="102" y="91"/>
                    <a:pt x="124" y="93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355"/>
            <p:cNvSpPr/>
            <p:nvPr/>
          </p:nvSpPr>
          <p:spPr bwMode="auto">
            <a:xfrm>
              <a:off x="2668591" y="2484583"/>
              <a:ext cx="22456" cy="187922"/>
            </a:xfrm>
            <a:custGeom>
              <a:avLst/>
              <a:gdLst>
                <a:gd name="T0" fmla="*/ 0 w 12"/>
                <a:gd name="T1" fmla="*/ 96 h 100"/>
                <a:gd name="T2" fmla="*/ 6 w 12"/>
                <a:gd name="T3" fmla="*/ 100 h 100"/>
                <a:gd name="T4" fmla="*/ 12 w 12"/>
                <a:gd name="T5" fmla="*/ 96 h 100"/>
                <a:gd name="T6" fmla="*/ 12 w 12"/>
                <a:gd name="T7" fmla="*/ 0 h 100"/>
                <a:gd name="T8" fmla="*/ 6 w 12"/>
                <a:gd name="T9" fmla="*/ 3 h 100"/>
                <a:gd name="T10" fmla="*/ 0 w 12"/>
                <a:gd name="T11" fmla="*/ 0 h 100"/>
                <a:gd name="T12" fmla="*/ 0 w 12"/>
                <a:gd name="T13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0">
                  <a:moveTo>
                    <a:pt x="0" y="96"/>
                  </a:moveTo>
                  <a:cubicBezTo>
                    <a:pt x="3" y="98"/>
                    <a:pt x="6" y="100"/>
                    <a:pt x="6" y="100"/>
                  </a:cubicBezTo>
                  <a:cubicBezTo>
                    <a:pt x="6" y="100"/>
                    <a:pt x="9" y="98"/>
                    <a:pt x="12" y="9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 userDrawn="1"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 userDrawn="1"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25"/>
          <p:cNvSpPr>
            <a:spLocks noChangeArrowheads="1"/>
          </p:cNvSpPr>
          <p:nvPr userDrawn="1"/>
        </p:nvSpPr>
        <p:spPr bwMode="auto">
          <a:xfrm>
            <a:off x="5044440" y="283210"/>
            <a:ext cx="203835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总结</a:t>
            </a:r>
            <a:endParaRPr lang="zh-CN" altLang="en-US" sz="3600" b="1" dirty="0" smtClean="0">
              <a:solidFill>
                <a:srgbClr val="3F3F3F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3" name="直接连接符 23"/>
          <p:cNvSpPr>
            <a:spLocks noChangeShapeType="1"/>
          </p:cNvSpPr>
          <p:nvPr userDrawn="1"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33795" name="组合 129"/>
          <p:cNvGrpSpPr/>
          <p:nvPr userDrawn="1"/>
        </p:nvGrpSpPr>
        <p:grpSpPr>
          <a:xfrm>
            <a:off x="3529330" y="264478"/>
            <a:ext cx="615950" cy="584200"/>
            <a:chOff x="2439302" y="2313207"/>
            <a:chExt cx="481033" cy="481033"/>
          </a:xfrm>
        </p:grpSpPr>
        <p:sp>
          <p:nvSpPr>
            <p:cNvPr id="131" name="Oval 351"/>
            <p:cNvSpPr>
              <a:spLocks noChangeArrowheads="1"/>
            </p:cNvSpPr>
            <p:nvPr/>
          </p:nvSpPr>
          <p:spPr bwMode="auto">
            <a:xfrm>
              <a:off x="2439302" y="2313207"/>
              <a:ext cx="481033" cy="481033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352"/>
            <p:cNvSpPr/>
            <p:nvPr/>
          </p:nvSpPr>
          <p:spPr bwMode="auto">
            <a:xfrm>
              <a:off x="2537400" y="2475127"/>
              <a:ext cx="380571" cy="319113"/>
            </a:xfrm>
            <a:custGeom>
              <a:avLst/>
              <a:gdLst>
                <a:gd name="T0" fmla="*/ 138 w 203"/>
                <a:gd name="T1" fmla="*/ 0 h 170"/>
                <a:gd name="T2" fmla="*/ 112 w 203"/>
                <a:gd name="T3" fmla="*/ 27 h 170"/>
                <a:gd name="T4" fmla="*/ 115 w 203"/>
                <a:gd name="T5" fmla="*/ 31 h 170"/>
                <a:gd name="T6" fmla="*/ 0 w 203"/>
                <a:gd name="T7" fmla="*/ 97 h 170"/>
                <a:gd name="T8" fmla="*/ 73 w 203"/>
                <a:gd name="T9" fmla="*/ 170 h 170"/>
                <a:gd name="T10" fmla="*/ 76 w 203"/>
                <a:gd name="T11" fmla="*/ 170 h 170"/>
                <a:gd name="T12" fmla="*/ 203 w 203"/>
                <a:gd name="T13" fmla="*/ 60 h 170"/>
                <a:gd name="T14" fmla="*/ 152 w 203"/>
                <a:gd name="T15" fmla="*/ 9 h 170"/>
                <a:gd name="T16" fmla="*/ 149 w 203"/>
                <a:gd name="T17" fmla="*/ 11 h 170"/>
                <a:gd name="T18" fmla="*/ 138 w 203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70">
                  <a:moveTo>
                    <a:pt x="138" y="0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3" y="170"/>
                    <a:pt x="73" y="170"/>
                    <a:pt x="73" y="170"/>
                  </a:cubicBezTo>
                  <a:cubicBezTo>
                    <a:pt x="74" y="170"/>
                    <a:pt x="75" y="170"/>
                    <a:pt x="76" y="170"/>
                  </a:cubicBezTo>
                  <a:cubicBezTo>
                    <a:pt x="141" y="170"/>
                    <a:pt x="194" y="122"/>
                    <a:pt x="203" y="60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49" y="11"/>
                    <a:pt x="149" y="11"/>
                    <a:pt x="149" y="11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353"/>
            <p:cNvSpPr>
              <a:spLocks noChangeArrowheads="1"/>
            </p:cNvSpPr>
            <p:nvPr/>
          </p:nvSpPr>
          <p:spPr bwMode="auto">
            <a:xfrm>
              <a:off x="2537400" y="2491674"/>
              <a:ext cx="284838" cy="165466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354"/>
            <p:cNvSpPr/>
            <p:nvPr/>
          </p:nvSpPr>
          <p:spPr bwMode="auto">
            <a:xfrm>
              <a:off x="2563402" y="2471582"/>
              <a:ext cx="232834" cy="200923"/>
            </a:xfrm>
            <a:custGeom>
              <a:avLst/>
              <a:gdLst>
                <a:gd name="T0" fmla="*/ 124 w 124"/>
                <a:gd name="T1" fmla="*/ 93 h 107"/>
                <a:gd name="T2" fmla="*/ 124 w 124"/>
                <a:gd name="T3" fmla="*/ 2 h 107"/>
                <a:gd name="T4" fmla="*/ 114 w 124"/>
                <a:gd name="T5" fmla="*/ 1 h 107"/>
                <a:gd name="T6" fmla="*/ 104 w 124"/>
                <a:gd name="T7" fmla="*/ 0 h 107"/>
                <a:gd name="T8" fmla="*/ 79 w 124"/>
                <a:gd name="T9" fmla="*/ 4 h 107"/>
                <a:gd name="T10" fmla="*/ 62 w 124"/>
                <a:gd name="T11" fmla="*/ 10 h 107"/>
                <a:gd name="T12" fmla="*/ 45 w 124"/>
                <a:gd name="T13" fmla="*/ 4 h 107"/>
                <a:gd name="T14" fmla="*/ 20 w 124"/>
                <a:gd name="T15" fmla="*/ 0 h 107"/>
                <a:gd name="T16" fmla="*/ 10 w 124"/>
                <a:gd name="T17" fmla="*/ 1 h 107"/>
                <a:gd name="T18" fmla="*/ 0 w 124"/>
                <a:gd name="T19" fmla="*/ 2 h 107"/>
                <a:gd name="T20" fmla="*/ 0 w 124"/>
                <a:gd name="T21" fmla="*/ 93 h 107"/>
                <a:gd name="T22" fmla="*/ 48 w 124"/>
                <a:gd name="T23" fmla="*/ 99 h 107"/>
                <a:gd name="T24" fmla="*/ 62 w 124"/>
                <a:gd name="T25" fmla="*/ 107 h 107"/>
                <a:gd name="T26" fmla="*/ 76 w 124"/>
                <a:gd name="T27" fmla="*/ 99 h 107"/>
                <a:gd name="T28" fmla="*/ 124 w 124"/>
                <a:gd name="T29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07">
                  <a:moveTo>
                    <a:pt x="124" y="93"/>
                  </a:moveTo>
                  <a:cubicBezTo>
                    <a:pt x="124" y="2"/>
                    <a:pt x="124" y="2"/>
                    <a:pt x="124" y="2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1" y="1"/>
                    <a:pt x="107" y="0"/>
                    <a:pt x="104" y="0"/>
                  </a:cubicBezTo>
                  <a:cubicBezTo>
                    <a:pt x="95" y="0"/>
                    <a:pt x="87" y="1"/>
                    <a:pt x="79" y="4"/>
                  </a:cubicBezTo>
                  <a:cubicBezTo>
                    <a:pt x="73" y="5"/>
                    <a:pt x="67" y="7"/>
                    <a:pt x="62" y="10"/>
                  </a:cubicBezTo>
                  <a:cubicBezTo>
                    <a:pt x="57" y="7"/>
                    <a:pt x="51" y="5"/>
                    <a:pt x="45" y="4"/>
                  </a:cubicBezTo>
                  <a:cubicBezTo>
                    <a:pt x="37" y="1"/>
                    <a:pt x="29" y="0"/>
                    <a:pt x="20" y="0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51" y="100"/>
                    <a:pt x="62" y="107"/>
                    <a:pt x="62" y="107"/>
                  </a:cubicBezTo>
                  <a:cubicBezTo>
                    <a:pt x="62" y="107"/>
                    <a:pt x="73" y="100"/>
                    <a:pt x="76" y="99"/>
                  </a:cubicBezTo>
                  <a:cubicBezTo>
                    <a:pt x="76" y="99"/>
                    <a:pt x="102" y="91"/>
                    <a:pt x="124" y="93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355"/>
            <p:cNvSpPr/>
            <p:nvPr/>
          </p:nvSpPr>
          <p:spPr bwMode="auto">
            <a:xfrm>
              <a:off x="2668591" y="2484583"/>
              <a:ext cx="22456" cy="187922"/>
            </a:xfrm>
            <a:custGeom>
              <a:avLst/>
              <a:gdLst>
                <a:gd name="T0" fmla="*/ 0 w 12"/>
                <a:gd name="T1" fmla="*/ 96 h 100"/>
                <a:gd name="T2" fmla="*/ 6 w 12"/>
                <a:gd name="T3" fmla="*/ 100 h 100"/>
                <a:gd name="T4" fmla="*/ 12 w 12"/>
                <a:gd name="T5" fmla="*/ 96 h 100"/>
                <a:gd name="T6" fmla="*/ 12 w 12"/>
                <a:gd name="T7" fmla="*/ 0 h 100"/>
                <a:gd name="T8" fmla="*/ 6 w 12"/>
                <a:gd name="T9" fmla="*/ 3 h 100"/>
                <a:gd name="T10" fmla="*/ 0 w 12"/>
                <a:gd name="T11" fmla="*/ 0 h 100"/>
                <a:gd name="T12" fmla="*/ 0 w 12"/>
                <a:gd name="T13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0">
                  <a:moveTo>
                    <a:pt x="0" y="96"/>
                  </a:moveTo>
                  <a:cubicBezTo>
                    <a:pt x="3" y="98"/>
                    <a:pt x="6" y="100"/>
                    <a:pt x="6" y="100"/>
                  </a:cubicBezTo>
                  <a:cubicBezTo>
                    <a:pt x="6" y="100"/>
                    <a:pt x="9" y="98"/>
                    <a:pt x="12" y="9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SZU讲义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05"/>
            <a:ext cx="12192000" cy="4400550"/>
          </a:xfrm>
          <a:prstGeom prst="rect">
            <a:avLst/>
          </a:prstGeom>
        </p:spPr>
      </p:pic>
      <p:sp>
        <p:nvSpPr>
          <p:cNvPr id="3075" name="矩形 1"/>
          <p:cNvSpPr>
            <a:spLocks noChangeArrowheads="1"/>
          </p:cNvSpPr>
          <p:nvPr userDrawn="1"/>
        </p:nvSpPr>
        <p:spPr bwMode="auto">
          <a:xfrm>
            <a:off x="635" y="4088765"/>
            <a:ext cx="12192000" cy="824865"/>
          </a:xfrm>
          <a:prstGeom prst="rect">
            <a:avLst/>
          </a:prstGeom>
          <a:solidFill>
            <a:srgbClr val="28A9D6"/>
          </a:solidFill>
          <a:ln w="9525" cmpd="sng">
            <a:noFill/>
            <a:bevel/>
          </a:ln>
        </p:spPr>
        <p:txBody>
          <a:bodyPr lIns="121920" tIns="60960" rIns="121920" bIns="60960" anchor="ctr" anchorCtr="0"/>
          <a:lstStyle/>
          <a:p>
            <a:pPr algn="ctr"/>
            <a:endParaRPr lang="en-US" altLang="zh-CN" sz="3600">
              <a:solidFill>
                <a:srgbClr val="FFFF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078" name="直接连接符 27"/>
          <p:cNvSpPr>
            <a:spLocks noChangeShapeType="1"/>
          </p:cNvSpPr>
          <p:nvPr userDrawn="1"/>
        </p:nvSpPr>
        <p:spPr bwMode="auto">
          <a:xfrm>
            <a:off x="0" y="6087428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直接连接符 29"/>
          <p:cNvSpPr>
            <a:spLocks noChangeShapeType="1"/>
          </p:cNvSpPr>
          <p:nvPr userDrawn="1"/>
        </p:nvSpPr>
        <p:spPr bwMode="auto">
          <a:xfrm>
            <a:off x="0" y="6152515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直接连接符 31"/>
          <p:cNvSpPr>
            <a:spLocks noChangeShapeType="1"/>
          </p:cNvSpPr>
          <p:nvPr userDrawn="1"/>
        </p:nvSpPr>
        <p:spPr bwMode="auto">
          <a:xfrm>
            <a:off x="0" y="6219190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直接连接符 39"/>
          <p:cNvSpPr>
            <a:spLocks noChangeShapeType="1"/>
          </p:cNvSpPr>
          <p:nvPr userDrawn="1"/>
        </p:nvSpPr>
        <p:spPr bwMode="auto">
          <a:xfrm>
            <a:off x="7872413" y="6087428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15251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直接连接符 41"/>
          <p:cNvSpPr>
            <a:spLocks noChangeShapeType="1"/>
          </p:cNvSpPr>
          <p:nvPr userDrawn="1"/>
        </p:nvSpPr>
        <p:spPr bwMode="auto">
          <a:xfrm>
            <a:off x="7872413" y="621919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474845" y="5816600"/>
            <a:ext cx="3270250" cy="698500"/>
            <a:chOff x="6934" y="9160"/>
            <a:chExt cx="5150" cy="1100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7980" y="9505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b="1" dirty="0" smtClean="0">
                  <a:solidFill>
                    <a:srgbClr val="00B0F0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en-US" altLang="zh-CN" sz="1200" b="1" dirty="0" smtClean="0">
                <a:solidFill>
                  <a:srgbClr val="00B0F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34" y="9160"/>
              <a:ext cx="1101" cy="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组合 3"/>
          <p:cNvGrpSpPr/>
          <p:nvPr userDrawn="1"/>
        </p:nvGrpSpPr>
        <p:grpSpPr>
          <a:xfrm>
            <a:off x="948055" y="5455920"/>
            <a:ext cx="10026650" cy="398780"/>
            <a:chOff x="1493" y="8366"/>
            <a:chExt cx="15790" cy="628"/>
          </a:xfrm>
        </p:grpSpPr>
        <p:sp>
          <p:nvSpPr>
            <p:cNvPr id="7175" name="直接连接符 29"/>
            <p:cNvSpPr/>
            <p:nvPr userDrawn="1"/>
          </p:nvSpPr>
          <p:spPr>
            <a:xfrm>
              <a:off x="1493" y="8671"/>
              <a:ext cx="5983" cy="22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7178" name="直接连接符 40"/>
            <p:cNvSpPr/>
            <p:nvPr userDrawn="1"/>
          </p:nvSpPr>
          <p:spPr>
            <a:xfrm>
              <a:off x="11671" y="8672"/>
              <a:ext cx="5612" cy="21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7181" name="TextBox 14"/>
            <p:cNvSpPr txBox="1"/>
            <p:nvPr userDrawn="1"/>
          </p:nvSpPr>
          <p:spPr>
            <a:xfrm>
              <a:off x="8491" y="8366"/>
              <a:ext cx="2479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zh-CN" altLang="en-US" sz="2000" dirty="0">
                  <a:latin typeface="Tahoma" panose="020B0604030504040204" charset="0"/>
                  <a:ea typeface="宋体" panose="02010600030101010101" pitchFamily="2" charset="-122"/>
                </a:rPr>
                <a:t>主讲白鉴聪</a:t>
              </a:r>
              <a:endParaRPr lang="zh-CN" altLang="en-US" sz="2000" dirty="0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1198245" y="5008880"/>
            <a:ext cx="9531350" cy="398780"/>
            <a:chOff x="1868" y="8366"/>
            <a:chExt cx="15010" cy="628"/>
          </a:xfrm>
        </p:grpSpPr>
        <p:sp>
          <p:nvSpPr>
            <p:cNvPr id="7" name="直接连接符 29"/>
            <p:cNvSpPr/>
            <p:nvPr userDrawn="1"/>
          </p:nvSpPr>
          <p:spPr>
            <a:xfrm>
              <a:off x="1868" y="8671"/>
              <a:ext cx="5159" cy="21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8" name="直接连接符 40"/>
            <p:cNvSpPr/>
            <p:nvPr userDrawn="1"/>
          </p:nvSpPr>
          <p:spPr>
            <a:xfrm>
              <a:off x="11897" y="8692"/>
              <a:ext cx="4981" cy="2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9" name="TextBox 14"/>
            <p:cNvSpPr txBox="1"/>
            <p:nvPr userDrawn="1"/>
          </p:nvSpPr>
          <p:spPr>
            <a:xfrm>
              <a:off x="7792" y="8366"/>
              <a:ext cx="362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zh-CN" altLang="en-US" sz="2000" dirty="0">
                  <a:latin typeface="Tahoma" panose="020B0604030504040204" charset="0"/>
                  <a:ea typeface="宋体" panose="02010600030101010101" pitchFamily="2" charset="-122"/>
                </a:rPr>
                <a:t>数据结构</a:t>
              </a:r>
              <a:endParaRPr lang="zh-CN" altLang="en-US" sz="2000" dirty="0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1"/>
          <p:cNvSpPr>
            <a:spLocks noChangeArrowheads="1"/>
          </p:cNvSpPr>
          <p:nvPr userDrawn="1"/>
        </p:nvSpPr>
        <p:spPr bwMode="auto">
          <a:xfrm>
            <a:off x="0" y="4728210"/>
            <a:ext cx="12192000" cy="903605"/>
          </a:xfrm>
          <a:prstGeom prst="rect">
            <a:avLst/>
          </a:prstGeom>
          <a:solidFill>
            <a:srgbClr val="28A9D6"/>
          </a:solidFill>
          <a:ln w="9525" cmpd="sng">
            <a:noFill/>
            <a:bevel/>
          </a:ln>
        </p:spPr>
        <p:txBody>
          <a:bodyPr lIns="121920" tIns="60960" rIns="121920" bIns="60960" anchor="ctr" anchorCtr="0"/>
          <a:lstStyle/>
          <a:p>
            <a:pPr algn="ctr"/>
            <a:r>
              <a:rPr lang="zh-CN" altLang="zh-CN" sz="4000">
                <a:solidFill>
                  <a:srgbClr val="FFFF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谢谢观看</a:t>
            </a:r>
            <a:endParaRPr lang="zh-CN" altLang="zh-CN" sz="4000">
              <a:solidFill>
                <a:srgbClr val="FFFF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076" name="直接连接符 24"/>
          <p:cNvSpPr>
            <a:spLocks noChangeShapeType="1"/>
          </p:cNvSpPr>
          <p:nvPr userDrawn="1"/>
        </p:nvSpPr>
        <p:spPr bwMode="auto">
          <a:xfrm>
            <a:off x="0" y="5665153"/>
            <a:ext cx="12192000" cy="1587"/>
          </a:xfrm>
          <a:prstGeom prst="line">
            <a:avLst/>
          </a:prstGeom>
          <a:noFill/>
          <a:ln w="1905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直接连接符 27"/>
          <p:cNvSpPr>
            <a:spLocks noChangeShapeType="1"/>
          </p:cNvSpPr>
          <p:nvPr userDrawn="1"/>
        </p:nvSpPr>
        <p:spPr bwMode="auto">
          <a:xfrm>
            <a:off x="0" y="6087428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直接连接符 29"/>
          <p:cNvSpPr>
            <a:spLocks noChangeShapeType="1"/>
          </p:cNvSpPr>
          <p:nvPr userDrawn="1"/>
        </p:nvSpPr>
        <p:spPr bwMode="auto">
          <a:xfrm>
            <a:off x="0" y="6152515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直接连接符 31"/>
          <p:cNvSpPr>
            <a:spLocks noChangeShapeType="1"/>
          </p:cNvSpPr>
          <p:nvPr userDrawn="1"/>
        </p:nvSpPr>
        <p:spPr bwMode="auto">
          <a:xfrm>
            <a:off x="0" y="6219190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直接连接符 39"/>
          <p:cNvSpPr>
            <a:spLocks noChangeShapeType="1"/>
          </p:cNvSpPr>
          <p:nvPr userDrawn="1"/>
        </p:nvSpPr>
        <p:spPr bwMode="auto">
          <a:xfrm>
            <a:off x="7872413" y="6087428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15251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直接连接符 41"/>
          <p:cNvSpPr>
            <a:spLocks noChangeShapeType="1"/>
          </p:cNvSpPr>
          <p:nvPr userDrawn="1"/>
        </p:nvSpPr>
        <p:spPr bwMode="auto">
          <a:xfrm>
            <a:off x="7872413" y="621919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474845" y="5816600"/>
            <a:ext cx="3270250" cy="698500"/>
            <a:chOff x="6934" y="9160"/>
            <a:chExt cx="5150" cy="1100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7980" y="9505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b="1" dirty="0" smtClean="0">
                  <a:solidFill>
                    <a:srgbClr val="00B0F0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en-US" altLang="zh-CN" sz="1200" b="1" dirty="0" smtClean="0">
                <a:solidFill>
                  <a:srgbClr val="00B0F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34" y="9160"/>
              <a:ext cx="1101" cy="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" name="图片 1" descr="SZU讲义尾页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35560"/>
            <a:ext cx="12191365" cy="476377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5144135"/>
          </a:xfrm>
        </p:spPr>
        <p:txBody>
          <a:bodyPr/>
          <a:lstStyle>
            <a:lvl1pPr>
              <a:buFont typeface="Wingdings" panose="05000000000000000000" charset="0"/>
              <a:buChar char="l"/>
              <a:defRPr sz="2800">
                <a:sym typeface="宋体" panose="02010600030101010101" pitchFamily="2" charset="-122"/>
              </a:defRPr>
            </a:lvl1pPr>
            <a:lvl2pPr>
              <a:defRPr sz="2400">
                <a:sym typeface="宋体" panose="02010600030101010101" pitchFamily="2" charset="-122"/>
              </a:defRPr>
            </a:lvl2pPr>
            <a:lvl3pPr>
              <a:buFont typeface="Arial" panose="020B0604020202020204" pitchFamily="34" charset="0"/>
              <a:buChar char="•"/>
              <a:defRPr sz="2000">
                <a:sym typeface="宋体" panose="02010600030101010101" pitchFamily="2" charset="-122"/>
              </a:defRPr>
            </a:lvl3pPr>
            <a:lvl4pPr>
              <a:defRPr sz="2000">
                <a:sym typeface="宋体" panose="02010600030101010101" pitchFamily="2" charset="-122"/>
              </a:defRPr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52475" y="150813"/>
            <a:ext cx="10972800" cy="796908"/>
          </a:xfrm>
        </p:spPr>
        <p:txBody>
          <a:bodyPr rtlCol="0"/>
          <a:lstStyle>
            <a:lvl1pPr algn="l">
              <a:defRPr sz="3600">
                <a:sym typeface="宋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1" name="任意多边形 28"/>
          <p:cNvSpPr>
            <a:spLocks noChangeArrowheads="1"/>
          </p:cNvSpPr>
          <p:nvPr userDrawn="1"/>
        </p:nvSpPr>
        <p:spPr bwMode="auto">
          <a:xfrm flipV="1">
            <a:off x="174625" y="424180"/>
            <a:ext cx="4765040" cy="421005"/>
          </a:xfrm>
          <a:custGeom>
            <a:avLst/>
            <a:gdLst>
              <a:gd name="T0" fmla="*/ 167822 w 1386790"/>
              <a:gd name="T1" fmla="*/ 524933 h 524933"/>
              <a:gd name="T2" fmla="*/ 168846 w 1386790"/>
              <a:gd name="T3" fmla="*/ 524933 h 524933"/>
              <a:gd name="T4" fmla="*/ 168846 w 1386790"/>
              <a:gd name="T5" fmla="*/ 14598 h 524933"/>
              <a:gd name="T6" fmla="*/ 1386790 w 1386790"/>
              <a:gd name="T7" fmla="*/ 14598 h 524933"/>
              <a:gd name="T8" fmla="*/ 1386790 w 1386790"/>
              <a:gd name="T9" fmla="*/ 0 h 524933"/>
              <a:gd name="T10" fmla="*/ 167822 w 1386790"/>
              <a:gd name="T11" fmla="*/ 0 h 524933"/>
              <a:gd name="T12" fmla="*/ 152999 w 1386790"/>
              <a:gd name="T13" fmla="*/ 0 h 524933"/>
              <a:gd name="T14" fmla="*/ 152999 w 1386790"/>
              <a:gd name="T15" fmla="*/ 507260 h 524933"/>
              <a:gd name="T16" fmla="*/ 107280 w 1386790"/>
              <a:gd name="T17" fmla="*/ 507260 h 524933"/>
              <a:gd name="T18" fmla="*/ 107280 w 1386790"/>
              <a:gd name="T19" fmla="*/ 0 h 524933"/>
              <a:gd name="T20" fmla="*/ 0 w 1386790"/>
              <a:gd name="T21" fmla="*/ 0 h 524933"/>
              <a:gd name="T22" fmla="*/ 0 w 1386790"/>
              <a:gd name="T23" fmla="*/ 524932 h 524933"/>
              <a:gd name="T24" fmla="*/ 33834 w 1386790"/>
              <a:gd name="T25" fmla="*/ 524932 h 524933"/>
              <a:gd name="T26" fmla="*/ 33834 w 1386790"/>
              <a:gd name="T27" fmla="*/ 23810 h 524933"/>
              <a:gd name="T28" fmla="*/ 79553 w 1386790"/>
              <a:gd name="T29" fmla="*/ 23810 h 524933"/>
              <a:gd name="T30" fmla="*/ 79553 w 1386790"/>
              <a:gd name="T31" fmla="*/ 524932 h 524933"/>
              <a:gd name="T32" fmla="*/ 167822 w 1386790"/>
              <a:gd name="T33" fmla="*/ 524932 h 5249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86790"/>
              <a:gd name="T52" fmla="*/ 0 h 524933"/>
              <a:gd name="T53" fmla="*/ 1386790 w 1386790"/>
              <a:gd name="T54" fmla="*/ 524933 h 52493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 w="25400" cap="flat" cmpd="sng">
            <a:noFill/>
            <a:beve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10972800" cy="792162"/>
          </a:xfrm>
        </p:spPr>
        <p:txBody>
          <a:bodyPr/>
          <a:lstStyle>
            <a:lvl1pPr>
              <a:defRPr>
                <a:sym typeface="宋体" panose="02010600030101010101" pitchFamily="2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5611284" cy="4752975"/>
          </a:xfrm>
        </p:spPr>
        <p:txBody>
          <a:bodyPr/>
          <a:lstStyle>
            <a:lvl1pPr>
              <a:defRPr>
                <a:sym typeface="宋体" panose="02010600030101010101" pitchFamily="2" charset="-122"/>
              </a:defRPr>
            </a:lvl1pPr>
            <a:lvl2pPr>
              <a:defRPr>
                <a:sym typeface="宋体" panose="02010600030101010101" pitchFamily="2" charset="-122"/>
              </a:defRPr>
            </a:lvl2pPr>
            <a:lvl3pPr>
              <a:defRPr>
                <a:sym typeface="宋体" panose="02010600030101010101" pitchFamily="2" charset="-122"/>
              </a:defRPr>
            </a:lvl3pPr>
            <a:lvl4pPr>
              <a:defRPr>
                <a:sym typeface="宋体" panose="02010600030101010101" pitchFamily="2" charset="-122"/>
              </a:defRPr>
            </a:lvl4pPr>
            <a:lvl5pPr>
              <a:defRPr>
                <a:sym typeface="宋体" panose="02010600030101010101" pitchFamily="2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284" y="1268413"/>
            <a:ext cx="5611283" cy="4752975"/>
          </a:xfrm>
        </p:spPr>
        <p:txBody>
          <a:bodyPr/>
          <a:lstStyle>
            <a:lvl1pPr>
              <a:defRPr>
                <a:sym typeface="宋体" panose="02010600030101010101" pitchFamily="2" charset="-122"/>
              </a:defRPr>
            </a:lvl1pPr>
            <a:lvl2pPr>
              <a:defRPr>
                <a:sym typeface="宋体" panose="02010600030101010101" pitchFamily="2" charset="-122"/>
              </a:defRPr>
            </a:lvl2pPr>
            <a:lvl3pPr>
              <a:defRPr>
                <a:sym typeface="宋体" panose="02010600030101010101" pitchFamily="2" charset="-122"/>
              </a:defRPr>
            </a:lvl3pPr>
            <a:lvl4pPr>
              <a:defRPr>
                <a:sym typeface="宋体" panose="02010600030101010101" pitchFamily="2" charset="-122"/>
              </a:defRPr>
            </a:lvl4pPr>
            <a:lvl5pPr>
              <a:defRPr>
                <a:sym typeface="宋体" panose="02010600030101010101" pitchFamily="2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34433" y="6237288"/>
            <a:ext cx="3860800" cy="45720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OS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4F8FB"/>
            </a:gs>
            <a:gs pos="63000">
              <a:srgbClr val="F2F2F2"/>
            </a:gs>
            <a:gs pos="100000">
              <a:srgbClr val="D8D8D8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975" y="633888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  <a:sym typeface="Copperplate Gothic Bold" panose="020E0705020206020404" charset="0"/>
        </a:defRPr>
      </a:lvl1pPr>
      <a:lvl2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2pPr>
      <a:lvl3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3pPr>
      <a:lvl4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4pPr>
      <a:lvl5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5pPr>
      <a:lvl6pPr marL="16764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6pPr>
      <a:lvl7pPr marL="21336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7pPr>
      <a:lvl8pPr marL="25908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8pPr>
      <a:lvl9pPr marL="30480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9pPr>
    </p:titleStyle>
    <p:bodyStyle>
      <a:lvl1pPr marL="457200" indent="-4572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Copperplate Gothic Bold" panose="020E0705020206020404" charset="0"/>
        </a:defRPr>
      </a:lvl1pPr>
      <a:lvl2pPr marL="990600" indent="-3810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2pPr>
      <a:lvl3pPr marL="15240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3pPr>
      <a:lvl4pPr marL="21336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4pPr>
      <a:lvl5pPr marL="27432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5pPr>
      <a:lvl6pPr marL="32004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6pPr>
      <a:lvl7pPr marL="36576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7pPr>
      <a:lvl8pPr marL="41148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8pPr>
      <a:lvl9pPr marL="45720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4F8FB"/>
            </a:gs>
            <a:gs pos="63000">
              <a:srgbClr val="F2F2F2"/>
            </a:gs>
            <a:gs pos="100000">
              <a:srgbClr val="D8D8D8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975" y="633888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  <a:sym typeface="Copperplate Gothic Bold" panose="020E0705020206020404" charset="0"/>
        </a:defRPr>
      </a:lvl1pPr>
      <a:lvl2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2pPr>
      <a:lvl3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3pPr>
      <a:lvl4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4pPr>
      <a:lvl5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5pPr>
      <a:lvl6pPr marL="16764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6pPr>
      <a:lvl7pPr marL="21336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7pPr>
      <a:lvl8pPr marL="25908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8pPr>
      <a:lvl9pPr marL="30480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9pPr>
    </p:titleStyle>
    <p:bodyStyle>
      <a:lvl1pPr marL="457200" indent="-4572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Copperplate Gothic Bold" panose="020E0705020206020404" charset="0"/>
        </a:defRPr>
      </a:lvl1pPr>
      <a:lvl2pPr marL="990600" indent="-3810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2pPr>
      <a:lvl3pPr marL="15240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3pPr>
      <a:lvl4pPr marL="21336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4pPr>
      <a:lvl5pPr marL="27432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5pPr>
      <a:lvl6pPr marL="32004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6pPr>
      <a:lvl7pPr marL="36576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7pPr>
      <a:lvl8pPr marL="41148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8pPr>
      <a:lvl9pPr marL="45720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159885" y="4126230"/>
            <a:ext cx="3880485" cy="8153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p>
            <a:pPr marL="0" lvl="0" indent="0" algn="ctr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4400">
                <a:solidFill>
                  <a:srgbClr val="FFFF00"/>
                </a:solidFill>
              </a:rPr>
              <a:t>4 </a:t>
            </a:r>
            <a:r>
              <a:rPr lang="zh-CN" altLang="en-US" sz="4400">
                <a:solidFill>
                  <a:srgbClr val="FFFF00"/>
                </a:solidFill>
              </a:rPr>
              <a:t>串</a:t>
            </a:r>
            <a:endParaRPr lang="zh-CN" altLang="en-US" sz="4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堆分配存储表示，在程序执行过程中，动态分配（malloc）一组地址连续的存储单元存储字符序列</a:t>
            </a:r>
            <a:endParaRPr lang="zh-CN" altLang="en-US" sz="2800" dirty="0">
              <a:latin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在C语言中，由malloc()和free()动态分配与回收的存储空间称为堆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C++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用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string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类型定义对象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堆分配存储结构的串既有顺序存储结构的特点，处理方便,操作中对串长又没有限制,更显灵活</a:t>
            </a:r>
            <a:endParaRPr lang="zh-CN" altLang="en-US" sz="2800" dirty="0">
              <a:latin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串插入算符</a:t>
            </a:r>
            <a:r>
              <a:rPr lang="en-US" altLang="zh-CN" sz="2800" dirty="0">
                <a:latin typeface="黑体" panose="02010609060101010101" pitchFamily="2" charset="-122"/>
                <a:cs typeface="+mn-cs"/>
                <a:sym typeface="+mn-ea"/>
              </a:rPr>
              <a:t>StrInsert</a:t>
            </a: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，课本</a:t>
            </a:r>
            <a:r>
              <a:rPr lang="en-US" altLang="zh-CN" sz="2800" dirty="0">
                <a:latin typeface="黑体" panose="02010609060101010101" pitchFamily="2" charset="-122"/>
                <a:cs typeface="+mn-cs"/>
                <a:sym typeface="+mn-ea"/>
              </a:rPr>
              <a:t>P75</a:t>
            </a:r>
            <a:endParaRPr lang="en-US" altLang="zh-CN" sz="2800" dirty="0">
              <a:latin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4.2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串的表示与实现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en-US" altLang="zh-CN" sz="2800" dirty="0">
                <a:latin typeface="黑体" panose="02010609060101010101" pitchFamily="2" charset="-122"/>
                <a:cs typeface="+mn-cs"/>
                <a:sym typeface="+mn-ea"/>
              </a:rPr>
              <a:t>C++</a:t>
            </a: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的</a:t>
            </a:r>
            <a:r>
              <a:rPr lang="en-US" altLang="zh-CN" sz="2800" dirty="0">
                <a:latin typeface="黑体" panose="02010609060101010101" pitchFamily="2" charset="-122"/>
                <a:cs typeface="+mn-cs"/>
                <a:sym typeface="+mn-ea"/>
              </a:rPr>
              <a:t>string</a:t>
            </a: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用法</a:t>
            </a:r>
            <a:endParaRPr lang="zh-CN" altLang="en-US" sz="2800" dirty="0">
              <a:latin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4.2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串的表示与实现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1765" y="404495"/>
            <a:ext cx="4701540" cy="56222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块链存储表示，采用链表方式存储串值，每个结点中，可以存放一个字符，也可以存放多个字符</a:t>
            </a:r>
            <a:endParaRPr lang="zh-CN" altLang="en-US" sz="2800" dirty="0">
              <a:latin typeface="黑体" panose="02010609060101010101" pitchFamily="2" charset="-122"/>
              <a:cs typeface="+mn-cs"/>
            </a:endParaRPr>
          </a:p>
          <a:p>
            <a:pPr marL="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cs typeface="+mn-cs"/>
            </a:endParaRPr>
          </a:p>
          <a:p>
            <a:pPr marL="457200" lvl="1" indent="-457200" algn="l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4.2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串的表示与实现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17412" name="Group 4"/>
          <p:cNvGrpSpPr/>
          <p:nvPr/>
        </p:nvGrpSpPr>
        <p:grpSpPr>
          <a:xfrm>
            <a:off x="2566988" y="2708275"/>
            <a:ext cx="6324600" cy="460375"/>
            <a:chOff x="528" y="3216"/>
            <a:chExt cx="3984" cy="290"/>
          </a:xfrm>
        </p:grpSpPr>
        <p:grpSp>
          <p:nvGrpSpPr>
            <p:cNvPr id="17413" name="Group 5"/>
            <p:cNvGrpSpPr/>
            <p:nvPr/>
          </p:nvGrpSpPr>
          <p:grpSpPr>
            <a:xfrm>
              <a:off x="1056" y="3216"/>
              <a:ext cx="480" cy="290"/>
              <a:chOff x="912" y="3216"/>
              <a:chExt cx="480" cy="290"/>
            </a:xfrm>
          </p:grpSpPr>
          <p:sp>
            <p:nvSpPr>
              <p:cNvPr id="17414" name="Text Box 6"/>
              <p:cNvSpPr txBox="1"/>
              <p:nvPr/>
            </p:nvSpPr>
            <p:spPr>
              <a:xfrm>
                <a:off x="912" y="3216"/>
                <a:ext cx="336" cy="290"/>
              </a:xfrm>
              <a:prstGeom prst="rect">
                <a:avLst/>
              </a:prstGeom>
              <a:noFill/>
              <a:ln w="28575" cap="flat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charset="0"/>
                    <a:ea typeface="宋体" panose="02010600030101010101" pitchFamily="2" charset="-122"/>
                  </a:rPr>
                  <a:t>H</a:t>
                </a:r>
                <a:endParaRPr lang="en-US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15" name="Text Box 7"/>
              <p:cNvSpPr txBox="1"/>
              <p:nvPr/>
            </p:nvSpPr>
            <p:spPr>
              <a:xfrm>
                <a:off x="1248" y="3216"/>
                <a:ext cx="144" cy="290"/>
              </a:xfrm>
              <a:prstGeom prst="rect">
                <a:avLst/>
              </a:prstGeom>
              <a:noFill/>
              <a:ln w="28575" cap="flat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endParaRPr lang="zh-CN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416" name="Line 8"/>
            <p:cNvSpPr/>
            <p:nvPr/>
          </p:nvSpPr>
          <p:spPr>
            <a:xfrm>
              <a:off x="1488" y="3360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17417" name="Group 9"/>
            <p:cNvGrpSpPr/>
            <p:nvPr/>
          </p:nvGrpSpPr>
          <p:grpSpPr>
            <a:xfrm>
              <a:off x="1776" y="3216"/>
              <a:ext cx="480" cy="290"/>
              <a:chOff x="912" y="3216"/>
              <a:chExt cx="480" cy="290"/>
            </a:xfrm>
          </p:grpSpPr>
          <p:sp>
            <p:nvSpPr>
              <p:cNvPr id="17418" name="Text Box 10"/>
              <p:cNvSpPr txBox="1"/>
              <p:nvPr/>
            </p:nvSpPr>
            <p:spPr>
              <a:xfrm>
                <a:off x="912" y="3216"/>
                <a:ext cx="336" cy="290"/>
              </a:xfrm>
              <a:prstGeom prst="rect">
                <a:avLst/>
              </a:prstGeom>
              <a:noFill/>
              <a:ln w="28575" cap="flat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charset="0"/>
                    <a:ea typeface="宋体" panose="02010600030101010101" pitchFamily="2" charset="-122"/>
                  </a:rPr>
                  <a:t>e</a:t>
                </a:r>
                <a:endParaRPr lang="en-US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19" name="Text Box 11"/>
              <p:cNvSpPr txBox="1"/>
              <p:nvPr/>
            </p:nvSpPr>
            <p:spPr>
              <a:xfrm>
                <a:off x="1248" y="3216"/>
                <a:ext cx="144" cy="290"/>
              </a:xfrm>
              <a:prstGeom prst="rect">
                <a:avLst/>
              </a:prstGeom>
              <a:noFill/>
              <a:ln w="28575" cap="flat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endParaRPr lang="zh-CN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420" name="Line 12"/>
            <p:cNvSpPr/>
            <p:nvPr/>
          </p:nvSpPr>
          <p:spPr>
            <a:xfrm>
              <a:off x="2256" y="3360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17421" name="Group 13"/>
            <p:cNvGrpSpPr/>
            <p:nvPr/>
          </p:nvGrpSpPr>
          <p:grpSpPr>
            <a:xfrm>
              <a:off x="2544" y="3216"/>
              <a:ext cx="480" cy="290"/>
              <a:chOff x="912" y="3216"/>
              <a:chExt cx="480" cy="290"/>
            </a:xfrm>
          </p:grpSpPr>
          <p:sp>
            <p:nvSpPr>
              <p:cNvPr id="17422" name="Text Box 14"/>
              <p:cNvSpPr txBox="1"/>
              <p:nvPr/>
            </p:nvSpPr>
            <p:spPr>
              <a:xfrm>
                <a:off x="912" y="3216"/>
                <a:ext cx="336" cy="290"/>
              </a:xfrm>
              <a:prstGeom prst="rect">
                <a:avLst/>
              </a:prstGeom>
              <a:noFill/>
              <a:ln w="28575" cap="flat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charset="0"/>
                    <a:ea typeface="宋体" panose="02010600030101010101" pitchFamily="2" charset="-122"/>
                  </a:rPr>
                  <a:t>l</a:t>
                </a:r>
                <a:endParaRPr lang="en-US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3" name="Text Box 15"/>
              <p:cNvSpPr txBox="1"/>
              <p:nvPr/>
            </p:nvSpPr>
            <p:spPr>
              <a:xfrm>
                <a:off x="1248" y="3216"/>
                <a:ext cx="144" cy="290"/>
              </a:xfrm>
              <a:prstGeom prst="rect">
                <a:avLst/>
              </a:prstGeom>
              <a:noFill/>
              <a:ln w="28575" cap="flat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endParaRPr lang="zh-CN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424" name="Line 16"/>
            <p:cNvSpPr/>
            <p:nvPr/>
          </p:nvSpPr>
          <p:spPr>
            <a:xfrm>
              <a:off x="2976" y="3360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17425" name="Group 17"/>
            <p:cNvGrpSpPr/>
            <p:nvPr/>
          </p:nvGrpSpPr>
          <p:grpSpPr>
            <a:xfrm>
              <a:off x="3264" y="3216"/>
              <a:ext cx="480" cy="290"/>
              <a:chOff x="912" y="3216"/>
              <a:chExt cx="480" cy="290"/>
            </a:xfrm>
          </p:grpSpPr>
          <p:sp>
            <p:nvSpPr>
              <p:cNvPr id="17426" name="Text Box 18"/>
              <p:cNvSpPr txBox="1"/>
              <p:nvPr/>
            </p:nvSpPr>
            <p:spPr>
              <a:xfrm>
                <a:off x="912" y="3216"/>
                <a:ext cx="336" cy="290"/>
              </a:xfrm>
              <a:prstGeom prst="rect">
                <a:avLst/>
              </a:prstGeom>
              <a:noFill/>
              <a:ln w="28575" cap="flat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charset="0"/>
                    <a:ea typeface="宋体" panose="02010600030101010101" pitchFamily="2" charset="-122"/>
                  </a:rPr>
                  <a:t>l</a:t>
                </a:r>
                <a:endParaRPr lang="en-US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7" name="Text Box 19"/>
              <p:cNvSpPr txBox="1"/>
              <p:nvPr/>
            </p:nvSpPr>
            <p:spPr>
              <a:xfrm>
                <a:off x="1248" y="3216"/>
                <a:ext cx="144" cy="290"/>
              </a:xfrm>
              <a:prstGeom prst="rect">
                <a:avLst/>
              </a:prstGeom>
              <a:noFill/>
              <a:ln w="28575" cap="flat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endParaRPr lang="zh-CN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428" name="Line 20"/>
            <p:cNvSpPr/>
            <p:nvPr/>
          </p:nvSpPr>
          <p:spPr>
            <a:xfrm>
              <a:off x="3744" y="3360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7429" name="Text Box 21"/>
            <p:cNvSpPr txBox="1"/>
            <p:nvPr/>
          </p:nvSpPr>
          <p:spPr>
            <a:xfrm>
              <a:off x="4032" y="3216"/>
              <a:ext cx="336" cy="290"/>
            </a:xfrm>
            <a:prstGeom prst="rect">
              <a:avLst/>
            </a:prstGeom>
            <a:noFill/>
            <a:ln w="28575" cap="flat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charset="0"/>
                  <a:ea typeface="宋体" panose="02010600030101010101" pitchFamily="2" charset="-122"/>
                </a:rPr>
                <a:t>0</a:t>
              </a:r>
              <a:endParaRPr lang="en-US" altLang="zh-CN" sz="2400" dirty="0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17430" name="Text Box 22"/>
            <p:cNvSpPr txBox="1"/>
            <p:nvPr/>
          </p:nvSpPr>
          <p:spPr>
            <a:xfrm>
              <a:off x="4368" y="3216"/>
              <a:ext cx="144" cy="290"/>
            </a:xfrm>
            <a:prstGeom prst="rect">
              <a:avLst/>
            </a:prstGeom>
            <a:noFill/>
            <a:ln w="28575" cap="flat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charset="0"/>
                  <a:ea typeface="宋体" panose="02010600030101010101" pitchFamily="2" charset="-122"/>
                </a:rPr>
                <a:t>^</a:t>
              </a:r>
              <a:endParaRPr lang="en-US" altLang="zh-CN" sz="2400" dirty="0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17431" name="Line 23"/>
            <p:cNvSpPr/>
            <p:nvPr/>
          </p:nvSpPr>
          <p:spPr>
            <a:xfrm>
              <a:off x="768" y="3360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7432" name="Text Box 24"/>
            <p:cNvSpPr txBox="1"/>
            <p:nvPr/>
          </p:nvSpPr>
          <p:spPr>
            <a:xfrm>
              <a:off x="528" y="3216"/>
              <a:ext cx="28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CC0066"/>
                  </a:solidFill>
                  <a:latin typeface="Tahoma" panose="020B0604030504040204" charset="0"/>
                  <a:ea typeface="宋体" panose="02010600030101010101" pitchFamily="2" charset="-122"/>
                </a:rPr>
                <a:t>S</a:t>
              </a:r>
              <a:endParaRPr lang="en-US" altLang="zh-CN" sz="2400" dirty="0">
                <a:solidFill>
                  <a:srgbClr val="CC0066"/>
                </a:solidFill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33" name="Group 25"/>
          <p:cNvGrpSpPr/>
          <p:nvPr/>
        </p:nvGrpSpPr>
        <p:grpSpPr>
          <a:xfrm>
            <a:off x="2566988" y="3546475"/>
            <a:ext cx="4724400" cy="460375"/>
            <a:chOff x="528" y="3744"/>
            <a:chExt cx="2976" cy="290"/>
          </a:xfrm>
        </p:grpSpPr>
        <p:sp>
          <p:nvSpPr>
            <p:cNvPr id="17434" name="Line 26"/>
            <p:cNvSpPr/>
            <p:nvPr/>
          </p:nvSpPr>
          <p:spPr>
            <a:xfrm>
              <a:off x="768" y="3888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7435" name="Text Box 27"/>
            <p:cNvSpPr txBox="1"/>
            <p:nvPr/>
          </p:nvSpPr>
          <p:spPr>
            <a:xfrm>
              <a:off x="528" y="3744"/>
              <a:ext cx="28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CC0066"/>
                  </a:solidFill>
                  <a:latin typeface="Tahoma" panose="020B0604030504040204" charset="0"/>
                  <a:ea typeface="宋体" panose="02010600030101010101" pitchFamily="2" charset="-122"/>
                </a:rPr>
                <a:t>S</a:t>
              </a:r>
              <a:endParaRPr lang="en-US" altLang="zh-CN" sz="2400" dirty="0">
                <a:solidFill>
                  <a:srgbClr val="CC0066"/>
                </a:solidFill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grpSp>
          <p:nvGrpSpPr>
            <p:cNvPr id="17436" name="Group 28"/>
            <p:cNvGrpSpPr/>
            <p:nvPr/>
          </p:nvGrpSpPr>
          <p:grpSpPr>
            <a:xfrm>
              <a:off x="1056" y="3744"/>
              <a:ext cx="1104" cy="290"/>
              <a:chOff x="1056" y="3744"/>
              <a:chExt cx="1104" cy="290"/>
            </a:xfrm>
          </p:grpSpPr>
          <p:sp>
            <p:nvSpPr>
              <p:cNvPr id="17437" name="Text Box 29"/>
              <p:cNvSpPr txBox="1"/>
              <p:nvPr/>
            </p:nvSpPr>
            <p:spPr>
              <a:xfrm>
                <a:off x="1056" y="3744"/>
                <a:ext cx="240" cy="290"/>
              </a:xfrm>
              <a:prstGeom prst="rect">
                <a:avLst/>
              </a:prstGeom>
              <a:noFill/>
              <a:ln w="28575" cap="flat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charset="0"/>
                    <a:ea typeface="宋体" panose="02010600030101010101" pitchFamily="2" charset="-122"/>
                  </a:rPr>
                  <a:t>S</a:t>
                </a:r>
                <a:endParaRPr lang="en-US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8" name="Text Box 30"/>
              <p:cNvSpPr txBox="1"/>
              <p:nvPr/>
            </p:nvSpPr>
            <p:spPr>
              <a:xfrm>
                <a:off x="2016" y="3744"/>
                <a:ext cx="144" cy="290"/>
              </a:xfrm>
              <a:prstGeom prst="rect">
                <a:avLst/>
              </a:prstGeom>
              <a:noFill/>
              <a:ln w="28575" cap="flat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rIns="0" anchor="t" anchorCtr="0">
                <a:spAutoFit/>
              </a:bodyPr>
              <a:p>
                <a:pPr>
                  <a:spcBef>
                    <a:spcPct val="50000"/>
                  </a:spcBef>
                </a:pPr>
                <a:endParaRPr lang="zh-CN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9" name="Text Box 31"/>
              <p:cNvSpPr txBox="1"/>
              <p:nvPr/>
            </p:nvSpPr>
            <p:spPr>
              <a:xfrm>
                <a:off x="1296" y="3744"/>
                <a:ext cx="240" cy="290"/>
              </a:xfrm>
              <a:prstGeom prst="rect">
                <a:avLst/>
              </a:prstGeom>
              <a:noFill/>
              <a:ln w="28575" cap="flat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charset="0"/>
                    <a:ea typeface="宋体" panose="02010600030101010101" pitchFamily="2" charset="-122"/>
                  </a:rPr>
                  <a:t>h</a:t>
                </a:r>
                <a:endParaRPr lang="en-US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40" name="Text Box 32"/>
              <p:cNvSpPr txBox="1"/>
              <p:nvPr/>
            </p:nvSpPr>
            <p:spPr>
              <a:xfrm>
                <a:off x="1536" y="3744"/>
                <a:ext cx="240" cy="290"/>
              </a:xfrm>
              <a:prstGeom prst="rect">
                <a:avLst/>
              </a:prstGeom>
              <a:noFill/>
              <a:ln w="28575" cap="flat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charset="0"/>
                    <a:ea typeface="宋体" panose="02010600030101010101" pitchFamily="2" charset="-122"/>
                  </a:rPr>
                  <a:t>e</a:t>
                </a:r>
                <a:endParaRPr lang="en-US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41" name="Text Box 33"/>
              <p:cNvSpPr txBox="1"/>
              <p:nvPr/>
            </p:nvSpPr>
            <p:spPr>
              <a:xfrm>
                <a:off x="1776" y="3744"/>
                <a:ext cx="240" cy="290"/>
              </a:xfrm>
              <a:prstGeom prst="rect">
                <a:avLst/>
              </a:prstGeom>
              <a:noFill/>
              <a:ln w="28575" cap="flat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charset="0"/>
                    <a:ea typeface="宋体" panose="02010600030101010101" pitchFamily="2" charset="-122"/>
                  </a:rPr>
                  <a:t>n</a:t>
                </a:r>
                <a:endParaRPr lang="en-US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442" name="Group 34"/>
            <p:cNvGrpSpPr/>
            <p:nvPr/>
          </p:nvGrpSpPr>
          <p:grpSpPr>
            <a:xfrm>
              <a:off x="2400" y="3744"/>
              <a:ext cx="1104" cy="290"/>
              <a:chOff x="1056" y="3744"/>
              <a:chExt cx="1104" cy="290"/>
            </a:xfrm>
          </p:grpSpPr>
          <p:sp>
            <p:nvSpPr>
              <p:cNvPr id="17443" name="Text Box 35"/>
              <p:cNvSpPr txBox="1"/>
              <p:nvPr/>
            </p:nvSpPr>
            <p:spPr>
              <a:xfrm>
                <a:off x="1056" y="3744"/>
                <a:ext cx="240" cy="290"/>
              </a:xfrm>
              <a:prstGeom prst="rect">
                <a:avLst/>
              </a:prstGeom>
              <a:noFill/>
              <a:ln w="28575" cap="flat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charset="0"/>
                    <a:ea typeface="宋体" panose="02010600030101010101" pitchFamily="2" charset="-122"/>
                  </a:rPr>
                  <a:t>d</a:t>
                </a:r>
                <a:endParaRPr lang="en-US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44" name="Text Box 36"/>
              <p:cNvSpPr txBox="1"/>
              <p:nvPr/>
            </p:nvSpPr>
            <p:spPr>
              <a:xfrm>
                <a:off x="2016" y="3744"/>
                <a:ext cx="144" cy="290"/>
              </a:xfrm>
              <a:prstGeom prst="rect">
                <a:avLst/>
              </a:prstGeom>
              <a:noFill/>
              <a:ln w="28575" cap="flat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rIns="0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charset="0"/>
                    <a:ea typeface="宋体" panose="02010600030101010101" pitchFamily="2" charset="-122"/>
                  </a:rPr>
                  <a:t>^</a:t>
                </a:r>
                <a:endParaRPr lang="en-US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45" name="Text Box 37"/>
              <p:cNvSpPr txBox="1"/>
              <p:nvPr/>
            </p:nvSpPr>
            <p:spPr>
              <a:xfrm>
                <a:off x="1296" y="3744"/>
                <a:ext cx="240" cy="290"/>
              </a:xfrm>
              <a:prstGeom prst="rect">
                <a:avLst/>
              </a:prstGeom>
              <a:noFill/>
              <a:ln w="28575" cap="flat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charset="0"/>
                    <a:ea typeface="宋体" panose="02010600030101010101" pitchFamily="2" charset="-122"/>
                  </a:rPr>
                  <a:t>a</a:t>
                </a:r>
                <a:endParaRPr lang="en-US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46" name="Text Box 38"/>
              <p:cNvSpPr txBox="1"/>
              <p:nvPr/>
            </p:nvSpPr>
            <p:spPr>
              <a:xfrm>
                <a:off x="1536" y="3744"/>
                <a:ext cx="240" cy="290"/>
              </a:xfrm>
              <a:prstGeom prst="rect">
                <a:avLst/>
              </a:prstGeom>
              <a:noFill/>
              <a:ln w="28575" cap="flat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charset="0"/>
                    <a:ea typeface="宋体" panose="02010600030101010101" pitchFamily="2" charset="-122"/>
                  </a:rPr>
                  <a:t>#</a:t>
                </a:r>
                <a:endParaRPr lang="en-US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47" name="Text Box 39"/>
              <p:cNvSpPr txBox="1"/>
              <p:nvPr/>
            </p:nvSpPr>
            <p:spPr>
              <a:xfrm>
                <a:off x="1776" y="3744"/>
                <a:ext cx="240" cy="290"/>
              </a:xfrm>
              <a:prstGeom prst="rect">
                <a:avLst/>
              </a:prstGeom>
              <a:noFill/>
              <a:ln w="28575" cap="flat" cmpd="sng">
                <a:solidFill>
                  <a:srgbClr val="CC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charset="0"/>
                    <a:ea typeface="宋体" panose="02010600030101010101" pitchFamily="2" charset="-122"/>
                  </a:rPr>
                  <a:t>#</a:t>
                </a:r>
                <a:endParaRPr lang="en-US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448" name="Line 40"/>
            <p:cNvSpPr/>
            <p:nvPr/>
          </p:nvSpPr>
          <p:spPr>
            <a:xfrm>
              <a:off x="2112" y="3888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直接连接符 23" hidden="1"/>
          <p:cNvSpPr>
            <a:spLocks noChangeShapeType="1"/>
          </p:cNvSpPr>
          <p:nvPr/>
        </p:nvSpPr>
        <p:spPr bwMode="auto">
          <a:xfrm>
            <a:off x="3181350" y="431800"/>
            <a:ext cx="0" cy="525463"/>
          </a:xfrm>
          <a:prstGeom prst="line">
            <a:avLst/>
          </a:prstGeom>
          <a:noFill/>
          <a:ln w="1270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469640" y="1268730"/>
            <a:ext cx="6001385" cy="4664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串的类型定义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串的表示与实现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串的模式匹配算法</a:t>
            </a:r>
            <a:endParaRPr kumimoji="0" lang="zh-CN" altLang="en-US" sz="32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88130" y="2358390"/>
            <a:ext cx="3412490" cy="53086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6" name="Text Box 2"/>
          <p:cNvSpPr txBox="1"/>
          <p:nvPr/>
        </p:nvSpPr>
        <p:spPr>
          <a:xfrm>
            <a:off x="4007485" y="188595"/>
            <a:ext cx="47307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第三章	栈和队列</a:t>
            </a:r>
            <a:endParaRPr lang="zh-CN" altLang="en-US" sz="4400" b="1" dirty="0">
              <a:solidFill>
                <a:srgbClr val="0000CC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lnSpc>
                <a:spcPct val="1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模式匹配(模范匹配)：子串在主串中的定位称为模式匹配或串匹配(字符串匹配) 。模式匹配成功是指在主串S中能够找到模式串T，否则，称模式串T在主串S中不存在。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457200" lvl="1" indent="-457200" algn="l" eaLnBrk="1" hangingPunct="1">
              <a:lnSpc>
                <a:spcPct val="100000"/>
              </a:lnSpc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457200" lvl="1" indent="-457200" algn="l" eaLnBrk="1" hangingPunct="1">
              <a:lnSpc>
                <a:spcPct val="1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模式匹配的应用在非常广泛。例如，在文本编辑程序中，我们经常要查找某一特定单词在文本中出现的位置。显然，解此问题的有效算法能极大地提高文本编辑程序的响应性能。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457200" lvl="1" indent="-457200" algn="l" eaLnBrk="1" hangingPunct="1">
              <a:lnSpc>
                <a:spcPct val="100000"/>
              </a:lnSpc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457200" lvl="1" indent="-457200" algn="l" eaLnBrk="1" hangingPunct="1">
              <a:lnSpc>
                <a:spcPct val="1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模式匹配是一个较为复杂的串操作过程。迄今为止，人们对串的模式匹配提出了许多思想和效率各不相同的计算机算法。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串的模式匹配算法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穷举法</a:t>
            </a:r>
            <a:endParaRPr lang="zh-CN" altLang="en-US" sz="2800" dirty="0">
              <a:latin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从主串的指定位置开始，将主串与模式（要查找的子串）的第一个字符比较，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若相等，则继续逐个比较后续字符；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若不等，从主串的下一个字符起再重新和模式的字符比较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串的模式匹配算法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穷举法的算法实现</a:t>
            </a:r>
            <a:endParaRPr lang="zh-CN" altLang="en-US" sz="2800" dirty="0">
              <a:latin typeface="黑体" panose="02010609060101010101" pitchFamily="2" charset="-122"/>
              <a:cs typeface="+mn-cs"/>
              <a:sym typeface="+mn-ea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Int Index(Sstring S, Sstring T, int pos) {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//S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为主串，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T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为模式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//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串采用顺序存储结构，数据位置从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开始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//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串的第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0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位置存放串长度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i = pos;	j = 1;			//i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是主串，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j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是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模式串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while (i&lt;=S[0] &amp;&amp; j&lt;=T[0]) {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if (S[i] == T[j]) {++i; ++j;}	 //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相同则继续往后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比较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else {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 = i – j + 2;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j = 1;} //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不同则指针后退重新比较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if (j &gt; T[0]) return i-T[0];	 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返回与模式首字符相等的位置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else return 0;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匹配不成功		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Char char="n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//i–j+2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表示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i-(j-1)+1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，回到上次开始位置的下一个位置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457200" lvl="1" indent="-457200" algn="l" eaLnBrk="1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l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lvl="1" algn="l" eaLnBrk="1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串的模式匹配算法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穷举法的比较</a:t>
            </a: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示例</a:t>
            </a:r>
            <a:endParaRPr lang="zh-CN" altLang="en-US" sz="2800" dirty="0">
              <a:latin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主串：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a b a b c a b c a c b a b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模式串：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a b c a c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串的模式匹配算法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60350"/>
            <a:ext cx="3845560" cy="59753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穷举法的性能分析：</a:t>
            </a:r>
            <a:endParaRPr lang="zh-CN" altLang="en-US" sz="2800" dirty="0">
              <a:latin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在最好的情况下，除比较成功的位置外，其余位置仅需比较一次（模式第一个字符），其时间复杂度为：O(n+m)(n，m分别为主串和模式的长度)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在最坏的情况下，如模式为‘00000001’，主串为‘0000000000000000000000000000000001’,则每次模式的前7个0都要与主串逐一比较，因此，其时间复杂度为：O(n*m)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串的模式匹配算法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KMP算法是index函数的一种改进,由D.E.Knuth(克努特)－J.H.Morris(莫里斯)－V.R.Pratt(普拉特)发现</a:t>
            </a:r>
            <a:endParaRPr lang="zh-CN" altLang="en-US" sz="2800" dirty="0">
              <a:latin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算法思路</a:t>
            </a:r>
            <a:endParaRPr lang="zh-CN" altLang="en-US" sz="2800" dirty="0">
              <a:latin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当一趟匹配过程中出现字符比较不等(失配)时，不需回溯i指针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利用已经得到的‘部分匹配’的结果，将模式向右‘滑动’尽可能远的一段距离(next[j])后，继续进行比较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串的模式匹配算法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191770" y="1052830"/>
            <a:ext cx="8229600" cy="438658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绪论</a:t>
            </a:r>
            <a:endParaRPr lang="en-US" altLang="zh-CN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线性表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栈和队列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串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数组和广义表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树和二叉树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图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查找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内部排序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课程结构（按教材划分）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2999105" y="1628775"/>
            <a:ext cx="504190" cy="1669415"/>
          </a:xfrm>
          <a:prstGeom prst="rightBrac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线性结构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4007485" y="4653280"/>
            <a:ext cx="504190" cy="929640"/>
          </a:xfrm>
          <a:prstGeom prst="rightBrac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应用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4871720" y="2111375"/>
            <a:ext cx="876935" cy="3006725"/>
          </a:xfrm>
          <a:prstGeom prst="rightBrac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三类结构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+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两种应用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4968875" y="5544820"/>
            <a:ext cx="7044055" cy="796925"/>
          </a:xfrm>
          <a:prstGeom prst="rect">
            <a:avLst/>
          </a:prstGeom>
        </p:spPr>
        <p:txBody>
          <a:bodyPr vert="horz" rtlCol="0" anchor="ctr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400" u="sng" dirty="0" smtClean="0">
                <a:solidFill>
                  <a:srgbClr val="FF0000"/>
                </a:solidFill>
              </a:rPr>
              <a:t>成绩：实验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30%+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作业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10%+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机考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20%+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笔试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40%</a:t>
            </a:r>
            <a:endParaRPr lang="en-US" altLang="zh-CN" sz="2400" u="sng" dirty="0" smtClean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838200"/>
            <a:ext cx="3651885" cy="4601210"/>
          </a:xfrm>
          <a:prstGeom prst="rect">
            <a:avLst/>
          </a:prstGeom>
        </p:spPr>
      </p:pic>
      <p:sp>
        <p:nvSpPr>
          <p:cNvPr id="11" name="右大括号 10"/>
          <p:cNvSpPr/>
          <p:nvPr/>
        </p:nvSpPr>
        <p:spPr>
          <a:xfrm>
            <a:off x="3359150" y="3425825"/>
            <a:ext cx="504190" cy="594995"/>
          </a:xfrm>
          <a:prstGeom prst="rightBrac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树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右大括号 11"/>
          <p:cNvSpPr/>
          <p:nvPr/>
        </p:nvSpPr>
        <p:spPr>
          <a:xfrm>
            <a:off x="3647440" y="4076700"/>
            <a:ext cx="504190" cy="473075"/>
          </a:xfrm>
          <a:prstGeom prst="rightBrac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3970655" cy="515048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KMP算法</a:t>
            </a: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示例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主串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ababcabcacbab,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模式串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abcac,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当比较不等时，主串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不动，模式串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j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往后滑动，选择模式串某个位置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next[j]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与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对齐，继续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比较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比较前先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计算出所有的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next[j]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串的模式匹配算法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9965" y="1124585"/>
            <a:ext cx="7230110" cy="47034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KMP算法的中心思想</a:t>
            </a:r>
            <a:endParaRPr lang="zh-CN" altLang="en-US" sz="2800" dirty="0">
              <a:latin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初始：主串i、模式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串j从1开始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当主串第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i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个位置和模式串第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j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个位置不等时：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i不动，模式串移动过去，用某个位置和主串的第i位置对齐开始新的匹配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模式串的某个位置又称为next[j]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若出现next[j]为0时，则i++，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j=1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开始新的匹配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next[]是一个数组，它基于模式串，</a:t>
            </a: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和主串无关，next[]数组可以在查找前就计算出来</a:t>
            </a:r>
            <a:endParaRPr lang="zh-CN" altLang="en-US" sz="2800" dirty="0">
              <a:latin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串的模式匹配算法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7" name="标题 3"/>
          <p:cNvSpPr>
            <a:spLocks noGrp="1"/>
          </p:cNvSpPr>
          <p:nvPr/>
        </p:nvSpPr>
        <p:spPr>
          <a:xfrm>
            <a:off x="752475" y="222568"/>
            <a:ext cx="10972800" cy="796908"/>
          </a:xfrm>
        </p:spPr>
        <p:txBody>
          <a:bodyPr rtlCol="0"/>
          <a:lstStyle>
            <a:lvl1pPr marL="1219200" indent="-1219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defRPr>
            </a:lvl1pPr>
            <a:lvl2pPr marL="1219200" indent="-1219200" algn="ctr" rtl="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  <a:sym typeface="Copperplate Gothic Bold" panose="020E0705020206020404" charset="0"/>
              </a:defRPr>
            </a:lvl2pPr>
            <a:lvl3pPr marL="1219200" indent="-1219200" algn="ctr" rtl="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  <a:sym typeface="Copperplate Gothic Bold" panose="020E0705020206020404" charset="0"/>
              </a:defRPr>
            </a:lvl3pPr>
            <a:lvl4pPr marL="1219200" indent="-1219200" algn="ctr" rtl="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  <a:sym typeface="Copperplate Gothic Bold" panose="020E0705020206020404" charset="0"/>
              </a:defRPr>
            </a:lvl4pPr>
            <a:lvl5pPr marL="1219200" indent="-1219200" algn="ctr" rtl="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  <a:sym typeface="Copperplate Gothic Bold" panose="020E0705020206020404" charset="0"/>
              </a:defRPr>
            </a:lvl5pPr>
            <a:lvl6pPr marL="1676400" indent="-1219200" algn="ctr" rtl="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  <a:sym typeface="Copperplate Gothic Bold" panose="020E0705020206020404" charset="0"/>
              </a:defRPr>
            </a:lvl6pPr>
            <a:lvl7pPr marL="2133600" indent="-1219200" algn="ctr" rtl="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  <a:sym typeface="Copperplate Gothic Bold" panose="020E0705020206020404" charset="0"/>
              </a:defRPr>
            </a:lvl7pPr>
            <a:lvl8pPr marL="2590800" indent="-1219200" algn="ctr" rtl="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  <a:sym typeface="Copperplate Gothic Bold" panose="020E0705020206020404" charset="0"/>
              </a:defRPr>
            </a:lvl8pPr>
            <a:lvl9pPr marL="3048000" indent="-1219200" algn="ctr" rtl="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  <a:sym typeface="Copperplate Gothic Bold" panose="020E0705020206020404" charset="0"/>
              </a:defRPr>
            </a:lvl9pPr>
          </a:lstStyle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串的模式匹配算法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07670" y="909955"/>
            <a:ext cx="11087735" cy="5144135"/>
          </a:xfrm>
        </p:spPr>
        <p:txBody>
          <a:bodyPr/>
          <a:lstStyle>
            <a:lvl1pPr marL="457200" indent="-457200" algn="l" defTabSz="1219200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1pPr>
            <a:lvl2pPr marL="990600" indent="-381000" algn="l" defTabSz="1219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2pPr>
            <a:lvl3pPr marL="1524000" indent="-304800" algn="l" defTabSz="1219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3pPr>
            <a:lvl4pPr marL="2133600" indent="-304800" algn="l" defTabSz="1219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宋体" panose="02010600030101010101" pitchFamily="2" charset="-122"/>
              </a:defRPr>
            </a:lvl4pPr>
            <a:lvl5pPr marL="2743200" indent="-304800" algn="l" defTabSz="1219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  <a:sym typeface="Copperplate Gothic Bold" panose="020E0705020206020404" charset="0"/>
              </a:defRPr>
            </a:lvl5pPr>
            <a:lvl6pPr marL="3200400" indent="-304800" algn="l" defTabSz="1219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+mn-lt"/>
                <a:ea typeface="+mn-ea"/>
                <a:sym typeface="Copperplate Gothic Bold" panose="020E0705020206020404" charset="0"/>
              </a:defRPr>
            </a:lvl6pPr>
            <a:lvl7pPr marL="3657600" indent="-304800" algn="l" defTabSz="1219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+mn-lt"/>
                <a:ea typeface="+mn-ea"/>
                <a:sym typeface="Copperplate Gothic Bold" panose="020E0705020206020404" charset="0"/>
              </a:defRPr>
            </a:lvl7pPr>
            <a:lvl8pPr marL="4114800" indent="-304800" algn="l" defTabSz="1219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+mn-lt"/>
                <a:ea typeface="+mn-ea"/>
                <a:sym typeface="Copperplate Gothic Bold" panose="020E0705020206020404" charset="0"/>
              </a:defRPr>
            </a:lvl8pPr>
            <a:lvl9pPr marL="4572000" indent="-304800" algn="l" defTabSz="1219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+mn-lt"/>
                <a:ea typeface="+mn-ea"/>
                <a:sym typeface="Copperplate Gothic Bold" panose="020E0705020206020404" charset="0"/>
              </a:defRPr>
            </a:lvl9pPr>
          </a:lstStyle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KMP算法的匹配</a:t>
            </a: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过程</a:t>
            </a:r>
            <a:endParaRPr lang="zh-CN" altLang="en-US" sz="2800" dirty="0">
              <a:latin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从模式串预先求出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next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数组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1855" y="188595"/>
            <a:ext cx="5663565" cy="60699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988820"/>
            <a:ext cx="4742815" cy="14484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lnSpc>
                <a:spcPct val="1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KMP算法实现</a:t>
            </a:r>
            <a:endParaRPr lang="zh-CN" altLang="en-US" sz="2800" dirty="0">
              <a:latin typeface="黑体" panose="02010609060101010101" pitchFamily="2" charset="-122"/>
              <a:cs typeface="+mn-cs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nt Index_KMP(Sstring S, Sstring T, int pos) {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//S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为主串，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T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为模式，串的第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0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位置存放串长度；串采用顺序存储结构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 = pos;    j = 1;	//i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是主串，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j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是模式串，从第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个位置开始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while (i&lt;=S[0] &amp;&amp; j&lt;=T[0]) {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if ((j==0) || S[i] == T[j])){++i; ++j;}  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继续比较后继字符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else j = next[j];	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模式串向右移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if (j &gt; T[0]) 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return i-T[0];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返回与模式第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字符相等的字符在主串中的序号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else 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return 0;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匹配不成功	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//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算法假设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next[j]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数组已经求出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串的模式匹配算法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求next[j]值的两种算法</a:t>
            </a:r>
            <a:endParaRPr lang="zh-CN" altLang="en-US" sz="2800" dirty="0">
              <a:latin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330" dirty="0">
                <a:latin typeface="黑体" panose="02010609060101010101" pitchFamily="2" charset="-122"/>
                <a:cs typeface="+mn-cs"/>
                <a:sym typeface="+mn-ea"/>
              </a:rPr>
              <a:t>传统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算法，</a:t>
            </a:r>
            <a:r>
              <a:rPr lang="zh-CN" altLang="en-US" sz="2400" dirty="0">
                <a:latin typeface="黑体" panose="02010609060101010101" pitchFamily="2" charset="-122"/>
                <a:cs typeface="+mn-cs"/>
                <a:sym typeface="+mn-ea"/>
              </a:rPr>
              <a:t>根据</a:t>
            </a:r>
            <a:r>
              <a:rPr lang="en-US" altLang="zh-CN" sz="2400" dirty="0">
                <a:latin typeface="黑体" panose="02010609060101010101" pitchFamily="2" charset="-122"/>
                <a:cs typeface="+mn-cs"/>
                <a:sym typeface="+mn-ea"/>
              </a:rPr>
              <a:t>next</a:t>
            </a:r>
            <a:r>
              <a:rPr lang="zh-CN" altLang="en-US" sz="2400" dirty="0">
                <a:latin typeface="黑体" panose="02010609060101010101" pitchFamily="2" charset="-122"/>
                <a:cs typeface="+mn-cs"/>
                <a:sym typeface="+mn-ea"/>
              </a:rPr>
              <a:t>函数定义求解</a:t>
            </a:r>
            <a:r>
              <a:rPr lang="en-US" altLang="zh-CN" sz="2400" dirty="0">
                <a:latin typeface="黑体" panose="02010609060101010101" pitchFamily="2" charset="-122"/>
                <a:cs typeface="+mn-cs"/>
                <a:sym typeface="+mn-ea"/>
              </a:rPr>
              <a:t>next</a:t>
            </a:r>
            <a:r>
              <a:rPr lang="zh-CN" altLang="en-US" sz="2400" dirty="0">
                <a:latin typeface="黑体" panose="02010609060101010101" pitchFamily="2" charset="-122"/>
                <a:cs typeface="+mn-cs"/>
                <a:sym typeface="+mn-ea"/>
              </a:rPr>
              <a:t>数组</a:t>
            </a:r>
            <a:r>
              <a:rPr lang="en-US" altLang="zh-CN" sz="2400" dirty="0">
                <a:latin typeface="黑体" panose="02010609060101010101" pitchFamily="2" charset="-122"/>
                <a:cs typeface="+mn-cs"/>
                <a:sym typeface="+mn-ea"/>
              </a:rPr>
              <a:t>,P81</a:t>
            </a:r>
            <a:endParaRPr lang="zh-CN" altLang="en-US" sz="2400" dirty="0">
              <a:latin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dirty="0">
              <a:latin typeface="黑体" panose="02010609060101010101" pitchFamily="2" charset="-122"/>
              <a:cs typeface="+mn-cs"/>
              <a:sym typeface="+mn-ea"/>
            </a:endParaRPr>
          </a:p>
          <a:p>
            <a:pPr marL="457200" lvl="2" indent="0" algn="l" eaLnBrk="1" hangingPunct="1">
              <a:buClrTx/>
              <a:buSzTx/>
              <a:buFont typeface="Arial" panose="020B0604020202020204" pitchFamily="34" charset="0"/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zh-CN" altLang="en-US" sz="2330" dirty="0">
              <a:latin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zh-CN" altLang="en-US" sz="2330" dirty="0">
              <a:latin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zh-CN" altLang="en-US" sz="2330" dirty="0">
              <a:latin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zh-CN" altLang="en-US" sz="2330" dirty="0">
                <a:latin typeface="黑体" panose="02010609060101010101" pitchFamily="2" charset="-122"/>
                <a:cs typeface="+mn-cs"/>
                <a:sym typeface="+mn-ea"/>
              </a:rPr>
              <a:t>迭代法，已知</a:t>
            </a:r>
            <a:r>
              <a:rPr lang="en-US" altLang="zh-CN" sz="2330" dirty="0">
                <a:latin typeface="黑体" panose="02010609060101010101" pitchFamily="2" charset="-122"/>
                <a:cs typeface="+mn-cs"/>
                <a:sym typeface="+mn-ea"/>
              </a:rPr>
              <a:t>next[j]</a:t>
            </a:r>
            <a:r>
              <a:rPr lang="zh-CN" altLang="en-US" sz="2330" dirty="0">
                <a:latin typeface="黑体" panose="02010609060101010101" pitchFamily="2" charset="-122"/>
                <a:cs typeface="+mn-cs"/>
                <a:sym typeface="+mn-ea"/>
              </a:rPr>
              <a:t>求</a:t>
            </a:r>
            <a:r>
              <a:rPr lang="en-US" altLang="zh-CN" sz="2330" dirty="0">
                <a:latin typeface="黑体" panose="02010609060101010101" pitchFamily="2" charset="-122"/>
                <a:cs typeface="+mn-cs"/>
                <a:sym typeface="+mn-ea"/>
              </a:rPr>
              <a:t>next[j+1]</a:t>
            </a:r>
            <a:r>
              <a:rPr lang="zh-CN" altLang="en-US" sz="2330" dirty="0">
                <a:latin typeface="黑体" panose="02010609060101010101" pitchFamily="2" charset="-122"/>
                <a:cs typeface="+mn-cs"/>
                <a:sym typeface="+mn-ea"/>
              </a:rPr>
              <a:t>，运用</a:t>
            </a:r>
            <a:r>
              <a:rPr lang="en-US" altLang="zh-CN" sz="2330" dirty="0">
                <a:latin typeface="黑体" panose="02010609060101010101" pitchFamily="2" charset="-122"/>
                <a:cs typeface="+mn-cs"/>
                <a:sym typeface="+mn-ea"/>
              </a:rPr>
              <a:t>P83</a:t>
            </a:r>
            <a:r>
              <a:rPr lang="zh-CN" altLang="en-US" sz="2330" dirty="0">
                <a:latin typeface="黑体" panose="02010609060101010101" pitchFamily="2" charset="-122"/>
                <a:cs typeface="+mn-cs"/>
                <a:sym typeface="+mn-ea"/>
              </a:rPr>
              <a:t>三条公式</a:t>
            </a:r>
            <a:r>
              <a:rPr lang="en-US" altLang="zh-CN" sz="2330" dirty="0">
                <a:latin typeface="黑体" panose="02010609060101010101" pitchFamily="2" charset="-122"/>
                <a:cs typeface="+mn-cs"/>
                <a:sym typeface="+mn-ea"/>
              </a:rPr>
              <a:t>4-9</a:t>
            </a:r>
            <a:r>
              <a:rPr lang="zh-CN" altLang="en-US" sz="2330" dirty="0">
                <a:latin typeface="黑体" panose="02010609060101010101" pitchFamily="2" charset="-122"/>
                <a:cs typeface="+mn-cs"/>
                <a:sym typeface="+mn-ea"/>
              </a:rPr>
              <a:t>、</a:t>
            </a:r>
            <a:r>
              <a:rPr lang="en-US" altLang="zh-CN" sz="2330" dirty="0">
                <a:latin typeface="黑体" panose="02010609060101010101" pitchFamily="2" charset="-122"/>
                <a:cs typeface="+mn-cs"/>
                <a:sym typeface="+mn-ea"/>
              </a:rPr>
              <a:t>4-11</a:t>
            </a:r>
            <a:r>
              <a:rPr lang="zh-CN" altLang="en-US" sz="2330" dirty="0">
                <a:latin typeface="黑体" panose="02010609060101010101" pitchFamily="2" charset="-122"/>
                <a:cs typeface="+mn-cs"/>
                <a:sym typeface="+mn-ea"/>
              </a:rPr>
              <a:t>、</a:t>
            </a:r>
            <a:r>
              <a:rPr lang="en-US" altLang="zh-CN" sz="2330" dirty="0">
                <a:latin typeface="黑体" panose="02010609060101010101" pitchFamily="2" charset="-122"/>
                <a:cs typeface="+mn-cs"/>
                <a:sym typeface="+mn-ea"/>
              </a:rPr>
              <a:t>4-12</a:t>
            </a:r>
            <a:endParaRPr lang="en-US" altLang="zh-CN" sz="2330" b="0" dirty="0">
              <a:latin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串的模式匹配算法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1988820"/>
            <a:ext cx="802005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迭代法求next[j]的算法</a:t>
            </a: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过程</a:t>
            </a:r>
            <a:endParaRPr lang="zh-CN" altLang="en-US" sz="2800" dirty="0">
              <a:latin typeface="黑体" panose="02010609060101010101" pitchFamily="2" charset="-122"/>
              <a:cs typeface="+mn-cs"/>
              <a:sym typeface="+mn-ea"/>
            </a:endParaRPr>
          </a:p>
          <a:p>
            <a:pPr marL="609600" marR="0" indent="-609600" defTabSz="914400" rtl="0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  <a:defRPr/>
            </a:pPr>
            <a:r>
              <a:rPr lang="zh-CN" altLang="en-US" sz="2400" b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已知</a:t>
            </a:r>
            <a:r>
              <a:rPr lang="en-US" altLang="zh-CN" sz="2400" b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j</a:t>
            </a:r>
            <a:r>
              <a:rPr lang="zh-CN" altLang="en-US" sz="2400" b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和</a:t>
            </a:r>
            <a:r>
              <a:rPr lang="en-US" altLang="zh-CN" sz="2400" b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k(k</a:t>
            </a:r>
            <a:r>
              <a:rPr lang="zh-CN" altLang="en-US" sz="2400" b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初始为</a:t>
            </a:r>
            <a:r>
              <a:rPr lang="en-US" altLang="zh-CN" sz="2400" b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next[j])，</a:t>
            </a:r>
            <a:r>
              <a:rPr lang="zh-CN" altLang="en-US" sz="2400" b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求</a:t>
            </a:r>
            <a:r>
              <a:rPr lang="en-US" altLang="zh-CN" sz="2400" b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next[j+1],</a:t>
            </a:r>
            <a:r>
              <a:rPr lang="zh-CN" altLang="en-US" sz="2400" b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运用</a:t>
            </a:r>
            <a:r>
              <a:rPr lang="en-US" altLang="zh-CN" sz="2400" b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P83</a:t>
            </a:r>
            <a:r>
              <a:rPr lang="zh-CN" altLang="en-US" sz="2400" b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的三条公式</a:t>
            </a:r>
            <a:endParaRPr kumimoji="0" lang="en-US" altLang="zh-CN" sz="2400" b="1" kern="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marR="0" indent="-609600" defTabSz="914400" rtl="0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  <a:defRPr/>
            </a:pPr>
            <a:r>
              <a:rPr lang="en-US" altLang="zh-CN" sz="2400" b="1" noProof="0" dirty="0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1.</a:t>
            </a:r>
            <a:r>
              <a:rPr lang="zh-CN" altLang="en-US" sz="2400" b="1" noProof="0" dirty="0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比较</a:t>
            </a:r>
            <a:r>
              <a:rPr lang="en-US" altLang="zh-CN" sz="2400" b="1" noProof="0" dirty="0" err="1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en-US" altLang="zh-CN" sz="2400" b="1" baseline="-25000" noProof="0" dirty="0" err="1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k</a:t>
            </a:r>
            <a:r>
              <a:rPr lang="zh-CN" altLang="en-US" sz="2400" b="1" noProof="0" dirty="0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和</a:t>
            </a:r>
            <a:r>
              <a:rPr lang="en-US" altLang="zh-CN" sz="2400" b="1" noProof="0" dirty="0" err="1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en-US" altLang="zh-CN" sz="2400" b="1" baseline="-25000" noProof="0" dirty="0" err="1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j</a:t>
            </a:r>
            <a:r>
              <a:rPr lang="en-US" altLang="zh-CN" sz="2400" b="1" noProof="0" dirty="0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</a:t>
            </a:r>
            <a:r>
              <a:rPr lang="zh-CN" altLang="en-US" sz="2400" b="1" noProof="0" dirty="0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若相等，</a:t>
            </a:r>
            <a:r>
              <a:rPr lang="zh-CN" altLang="en-US" sz="2400" b="1" noProof="0" dirty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套用公式</a:t>
            </a:r>
            <a:r>
              <a:rPr lang="en-US" altLang="zh-CN" sz="2400" b="1" noProof="0" dirty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4-9，</a:t>
            </a:r>
            <a:r>
              <a:rPr lang="zh-CN" altLang="en-US" sz="2400" b="1" noProof="0" dirty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得</a:t>
            </a:r>
            <a:r>
              <a:rPr lang="en-US" altLang="zh-CN" sz="2400" b="1" i="1" noProof="0" dirty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next[j+1]=next[j]+1</a:t>
            </a:r>
            <a:endParaRPr kumimoji="0" lang="en-US" altLang="zh-CN" sz="2400" b="1" i="1" kern="0" cap="none" spc="0" normalizeH="0" baseline="0" noProof="0" dirty="0">
              <a:solidFill>
                <a:srgbClr val="FF0000"/>
              </a:solidFill>
              <a:effectLst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marR="0" indent="-609600" defTabSz="914400" rtl="0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  <a:defRPr/>
            </a:pPr>
            <a:r>
              <a:rPr lang="en-US" altLang="zh-CN" sz="2400" b="1" noProof="0" dirty="0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2.</a:t>
            </a:r>
            <a:r>
              <a:rPr lang="zh-CN" altLang="en-US" sz="2400" b="1" noProof="0" dirty="0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若不等，</a:t>
            </a:r>
            <a:r>
              <a:rPr lang="en-US" altLang="zh-CN" sz="2400" b="1" noProof="0" dirty="0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k=next[k]</a:t>
            </a:r>
            <a:endParaRPr kumimoji="0" lang="en-US" altLang="zh-CN" sz="2400" b="1" kern="0" cap="none" spc="0" normalizeH="0" baseline="0" noProof="0" dirty="0">
              <a:effectLst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marR="0" indent="-609600" defTabSz="914400" rtl="0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  <a:defRPr/>
            </a:pPr>
            <a:r>
              <a:rPr lang="en-US" altLang="zh-CN" sz="2400" b="1" noProof="0" dirty="0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2.1 </a:t>
            </a:r>
            <a:r>
              <a:rPr lang="en-US" altLang="zh-CN" sz="2400" b="1" noProof="0" dirty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k</a:t>
            </a:r>
            <a:r>
              <a:rPr lang="zh-CN" altLang="en-US" sz="2400" b="1" noProof="0" dirty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若为</a:t>
            </a:r>
            <a:r>
              <a:rPr lang="en-US" altLang="zh-CN" sz="2400" b="1" noProof="0" dirty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0，</a:t>
            </a:r>
            <a:r>
              <a:rPr lang="zh-CN" altLang="en-US" sz="2400" b="1" noProof="0" dirty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套用公式</a:t>
            </a:r>
            <a:r>
              <a:rPr lang="en-US" altLang="zh-CN" sz="2400" b="1" noProof="0" dirty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4-12，</a:t>
            </a:r>
            <a:r>
              <a:rPr lang="zh-CN" altLang="en-US" sz="2400" b="1" noProof="0" dirty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得</a:t>
            </a:r>
            <a:r>
              <a:rPr lang="en-US" altLang="zh-CN" sz="2400" b="1" i="1" noProof="0" dirty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next[j+1]=1</a:t>
            </a:r>
            <a:endParaRPr kumimoji="0" lang="en-US" altLang="zh-CN" sz="2400" b="1" i="1" kern="0" cap="none" spc="0" normalizeH="0" baseline="0" noProof="0" dirty="0">
              <a:solidFill>
                <a:srgbClr val="FF0000"/>
              </a:solidFill>
              <a:effectLst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marR="0" indent="-609600" defTabSz="914400" rtl="0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  <a:defRPr/>
            </a:pPr>
            <a:r>
              <a:rPr lang="en-US" altLang="zh-CN" sz="2400" b="1" i="1" noProof="0" dirty="0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en-US" altLang="zh-CN" sz="2400" b="1" noProof="0" dirty="0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2.2 k</a:t>
            </a:r>
            <a:r>
              <a:rPr lang="zh-CN" altLang="en-US" sz="2400" b="1" noProof="0" dirty="0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不为</a:t>
            </a:r>
            <a:r>
              <a:rPr lang="en-US" altLang="zh-CN" sz="2400" b="1" noProof="0" dirty="0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0，</a:t>
            </a:r>
            <a:r>
              <a:rPr lang="zh-CN" altLang="en-US" sz="2400" b="1" noProof="0" dirty="0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跳转下一步</a:t>
            </a:r>
            <a:endParaRPr kumimoji="0" lang="en-US" altLang="zh-CN" sz="2400" b="1" kern="0" cap="none" spc="0" normalizeH="0" baseline="0" noProof="0" dirty="0">
              <a:effectLst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marR="0" indent="-609600" defTabSz="914400" rtl="0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  <a:defRPr/>
            </a:pPr>
            <a:r>
              <a:rPr lang="en-US" altLang="zh-CN" sz="2400" b="1" noProof="0" dirty="0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3.</a:t>
            </a:r>
            <a:r>
              <a:rPr lang="zh-CN" altLang="en-US" sz="2400" b="1" noProof="0" dirty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比较</a:t>
            </a:r>
            <a:r>
              <a:rPr lang="en-US" altLang="zh-CN" sz="2400" b="1" noProof="0" dirty="0" err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en-US" altLang="zh-CN" sz="2400" b="1" baseline="-25000" noProof="0" dirty="0" err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k</a:t>
            </a:r>
            <a:r>
              <a:rPr lang="zh-CN" altLang="en-US" sz="2400" b="1" noProof="0" dirty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和</a:t>
            </a:r>
            <a:r>
              <a:rPr lang="en-US" altLang="zh-CN" sz="2400" b="1" noProof="0" dirty="0" err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en-US" altLang="zh-CN" sz="2400" b="1" baseline="-25000" noProof="0" dirty="0" err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j</a:t>
            </a:r>
            <a:r>
              <a:rPr lang="zh-CN" altLang="en-US" sz="2400" b="1" noProof="0" dirty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，若相等，套用公式</a:t>
            </a:r>
            <a:r>
              <a:rPr lang="en-US" altLang="zh-CN" sz="2400" b="1" noProof="0" dirty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4-11，</a:t>
            </a:r>
            <a:r>
              <a:rPr lang="zh-CN" altLang="en-US" sz="2400" b="1" noProof="0" dirty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得</a:t>
            </a:r>
            <a:r>
              <a:rPr lang="en-US" altLang="zh-CN" sz="2400" b="1" i="1" noProof="0" dirty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next[j+1]=next[k]+1</a:t>
            </a:r>
            <a:endParaRPr kumimoji="0" lang="en-US" altLang="zh-CN" sz="2400" b="1" i="1" kern="0" cap="none" spc="0" normalizeH="0" baseline="0" noProof="0" dirty="0">
              <a:solidFill>
                <a:srgbClr val="FF0000"/>
              </a:solidFill>
              <a:effectLst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marR="0" indent="-609600" defTabSz="914400" rtl="0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  <a:defRPr/>
            </a:pPr>
            <a:r>
              <a:rPr lang="en-US" altLang="zh-CN" sz="2400" b="1" noProof="0" dirty="0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4.</a:t>
            </a:r>
            <a:r>
              <a:rPr lang="zh-CN" altLang="en-US" sz="2400" b="1" noProof="0" dirty="0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若不等，跳转步骤</a:t>
            </a:r>
            <a:r>
              <a:rPr lang="en-US" altLang="zh-CN" sz="2400" b="1" noProof="0" dirty="0"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endParaRPr kumimoji="0" lang="en-US" altLang="zh-CN" sz="2400" b="1" kern="0" cap="none" spc="0" normalizeH="0" baseline="0" noProof="0" dirty="0">
              <a:effectLst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en-US" altLang="zh-CN" sz="2330" b="0" dirty="0">
              <a:latin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串的模式匹配算法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aphicFrame>
        <p:nvGraphicFramePr>
          <p:cNvPr id="29701" name="表格 29700"/>
          <p:cNvGraphicFramePr/>
          <p:nvPr>
            <p:custDataLst>
              <p:tags r:id="rId1"/>
            </p:custDataLst>
          </p:nvPr>
        </p:nvGraphicFramePr>
        <p:xfrm>
          <a:off x="3509328" y="4422458"/>
          <a:ext cx="8642350" cy="1796415"/>
        </p:xfrm>
        <a:graphic>
          <a:graphicData uri="http://schemas.openxmlformats.org/drawingml/2006/table">
            <a:tbl>
              <a:tblPr/>
              <a:tblGrid>
                <a:gridCol w="1847850"/>
                <a:gridCol w="847725"/>
                <a:gridCol w="850900"/>
                <a:gridCol w="847725"/>
                <a:gridCol w="850900"/>
                <a:gridCol w="847725"/>
                <a:gridCol w="850900"/>
                <a:gridCol w="850900"/>
                <a:gridCol w="847725"/>
              </a:tblGrid>
              <a:tr h="598805"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805"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模式串</a:t>
                      </a:r>
                      <a:endParaRPr lang="zh-CN" altLang="en-US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solidFill>
                            <a:srgbClr val="0D0D0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400" b="1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solidFill>
                            <a:srgbClr val="0D0D0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400" b="1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805"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next[j]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迭代法求next[j]的</a:t>
            </a: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示例</a:t>
            </a:r>
            <a:endParaRPr lang="zh-CN" altLang="en-US" sz="2800" dirty="0">
              <a:latin typeface="黑体" panose="02010609060101010101" pitchFamily="2" charset="-122"/>
              <a:cs typeface="+mn-cs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r>
              <a:rPr lang="zh-CN" altLang="en-US" i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已知</a:t>
            </a:r>
            <a:r>
              <a:rPr lang="en-US" altLang="zh-CN" i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j</a:t>
            </a:r>
            <a:r>
              <a:rPr lang="zh-CN" altLang="en-US" i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和</a:t>
            </a:r>
            <a:r>
              <a:rPr lang="en-US" altLang="zh-CN" i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next[j](k</a:t>
            </a:r>
            <a:r>
              <a:rPr lang="zh-CN" altLang="en-US" i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一开始等于</a:t>
            </a:r>
            <a:r>
              <a:rPr lang="en-US" altLang="zh-CN" i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next[j])，</a:t>
            </a:r>
            <a:r>
              <a:rPr lang="zh-CN" altLang="en-US" i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通过比较</a:t>
            </a:r>
            <a:r>
              <a:rPr lang="en-US" altLang="zh-CN" i="1" noProof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en-US" altLang="zh-CN" i="1" baseline="-25000" noProof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k</a:t>
            </a:r>
            <a:r>
              <a:rPr lang="zh-CN" altLang="en-US" i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和</a:t>
            </a:r>
            <a:r>
              <a:rPr lang="en-US" altLang="zh-CN" i="1" noProof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en-US" altLang="zh-CN" i="1" baseline="-25000" noProof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j</a:t>
            </a:r>
            <a:r>
              <a:rPr lang="en-US" altLang="zh-CN" i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</a:t>
            </a:r>
            <a:r>
              <a:rPr lang="zh-CN" altLang="en-US" i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求</a:t>
            </a:r>
            <a:r>
              <a:rPr lang="en-US" altLang="zh-CN" i="1" noProof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next[j+1]</a:t>
            </a:r>
            <a:endParaRPr lang="zh-CN" altLang="en-US" dirty="0">
              <a:effectLst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dirty="0">
              <a:effectLst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dirty="0">
              <a:effectLst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dirty="0">
              <a:effectLst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dirty="0">
              <a:effectLst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dirty="0">
              <a:effectLst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next[3]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在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k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为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时，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next[j]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为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0，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套用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next[j]=1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得到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</a:t>
            </a:r>
            <a:endParaRPr lang="en-US" altLang="zh-CN" noProof="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next[4]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在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j=3、k=1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时，</a:t>
            </a:r>
            <a:r>
              <a:rPr lang="en-US" altLang="zh-CN" i="1" noProof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</a:t>
            </a:r>
            <a:r>
              <a:rPr lang="en-US" altLang="zh-CN" noProof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en-US" altLang="zh-CN" baseline="-25000" noProof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k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和</a:t>
            </a:r>
            <a:r>
              <a:rPr lang="en-US" altLang="zh-CN" noProof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en-US" altLang="zh-CN" baseline="-25000" noProof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j</a:t>
            </a:r>
            <a:r>
              <a:rPr lang="en-US" altLang="zh-CN" baseline="-2500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相等，套用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next[j]+1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得到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endParaRPr lang="en-US" altLang="zh-CN" noProof="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next[5]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在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j=4、k=2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时，</a:t>
            </a:r>
            <a:r>
              <a:rPr lang="en-US" altLang="zh-CN" i="1" noProof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</a:t>
            </a:r>
            <a:r>
              <a:rPr lang="en-US" altLang="zh-CN" noProof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en-US" altLang="zh-CN" baseline="-25000" noProof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k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和</a:t>
            </a:r>
            <a:r>
              <a:rPr lang="en-US" altLang="zh-CN" noProof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en-US" altLang="zh-CN" baseline="-25000" noProof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j</a:t>
            </a:r>
            <a:r>
              <a:rPr lang="en-US" altLang="zh-CN" baseline="-2500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相等，套用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next[j]+1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得到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endParaRPr lang="en-US" altLang="zh-CN" noProof="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next[6]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在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j=5、k=2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时，</a:t>
            </a:r>
            <a:r>
              <a:rPr lang="en-US" altLang="zh-CN" i="1" noProof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</a:t>
            </a:r>
            <a:r>
              <a:rPr lang="en-US" altLang="zh-CN" noProof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en-US" altLang="zh-CN" baseline="-25000" noProof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k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和</a:t>
            </a:r>
            <a:r>
              <a:rPr lang="en-US" altLang="zh-CN" noProof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en-US" altLang="zh-CN" baseline="-25000" noProof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j</a:t>
            </a:r>
            <a:r>
              <a:rPr lang="en-US" altLang="zh-CN" baseline="-2500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相等，套用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next[j]+1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得到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3</a:t>
            </a:r>
            <a:endParaRPr lang="en-US" altLang="zh-CN" noProof="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next[7]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在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k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为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时，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next[j]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为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0，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套用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next[j]=1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得到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</a:t>
            </a:r>
            <a:endParaRPr lang="en-US" altLang="zh-CN" noProof="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next[8]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在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j=7、k=1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时，</a:t>
            </a:r>
            <a:r>
              <a:rPr lang="en-US" altLang="zh-CN" i="1" noProof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</a:t>
            </a:r>
            <a:r>
              <a:rPr lang="en-US" altLang="zh-CN" noProof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en-US" altLang="zh-CN" baseline="-25000" noProof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k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和</a:t>
            </a:r>
            <a:r>
              <a:rPr lang="en-US" altLang="zh-CN" noProof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</a:t>
            </a:r>
            <a:r>
              <a:rPr lang="en-US" altLang="zh-CN" baseline="-25000" noProof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j</a:t>
            </a:r>
            <a:r>
              <a:rPr lang="en-US" altLang="zh-CN" baseline="-2500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相等，套用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next[j]+1</a:t>
            </a:r>
            <a:r>
              <a:rPr lang="zh-CN" altLang="en-US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得到</a:t>
            </a:r>
            <a:r>
              <a:rPr lang="en-US" altLang="zh-CN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endParaRPr kumimoji="0" lang="en-US" altLang="zh-CN" kern="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14400" lvl="2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kumimoji="0" lang="en-US" altLang="zh-CN" kern="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串的模式匹配算法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aphicFrame>
        <p:nvGraphicFramePr>
          <p:cNvPr id="29701" name="表格 29700"/>
          <p:cNvGraphicFramePr/>
          <p:nvPr>
            <p:custDataLst>
              <p:tags r:id="rId1"/>
            </p:custDataLst>
          </p:nvPr>
        </p:nvGraphicFramePr>
        <p:xfrm>
          <a:off x="1342708" y="1988503"/>
          <a:ext cx="8642350" cy="1796415"/>
        </p:xfrm>
        <a:graphic>
          <a:graphicData uri="http://schemas.openxmlformats.org/drawingml/2006/table">
            <a:tbl>
              <a:tblPr/>
              <a:tblGrid>
                <a:gridCol w="1847850"/>
                <a:gridCol w="847725"/>
                <a:gridCol w="850900"/>
                <a:gridCol w="847725"/>
                <a:gridCol w="850900"/>
                <a:gridCol w="847725"/>
                <a:gridCol w="850900"/>
                <a:gridCol w="850900"/>
                <a:gridCol w="847725"/>
              </a:tblGrid>
              <a:tr h="598805"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805"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模式串</a:t>
                      </a:r>
                      <a:endParaRPr lang="zh-CN" altLang="en-US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solidFill>
                            <a:srgbClr val="0D0D0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400" b="1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solidFill>
                            <a:srgbClr val="0D0D0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400" b="1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805"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next[j]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求next[j]值的算法，默认串位置从</a:t>
            </a:r>
            <a:r>
              <a:rPr lang="en-US" altLang="zh-CN" sz="2800" dirty="0">
                <a:latin typeface="黑体" panose="02010609060101010101" pitchFamily="2" charset="-122"/>
                <a:cs typeface="+mn-cs"/>
                <a:sym typeface="+mn-ea"/>
              </a:rPr>
              <a:t>1</a:t>
            </a: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开始，</a:t>
            </a: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初始</a:t>
            </a:r>
            <a:r>
              <a:rPr lang="en-US" altLang="zh-CN" sz="2800" dirty="0">
                <a:latin typeface="黑体" panose="02010609060101010101" pitchFamily="2" charset="-122"/>
                <a:cs typeface="+mn-cs"/>
                <a:sym typeface="+mn-ea"/>
              </a:rPr>
              <a:t>next[1]=0</a:t>
            </a:r>
            <a:endParaRPr lang="en-US" altLang="zh-CN" sz="2800" dirty="0">
              <a:latin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如果用数组存储串，从串位置从下标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0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开始，则所有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next[j]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值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-1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next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函数只和模式串有关，和主串无关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串的模式匹配算法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aphicFrame>
        <p:nvGraphicFramePr>
          <p:cNvPr id="29701" name="表格 29700"/>
          <p:cNvGraphicFramePr/>
          <p:nvPr>
            <p:custDataLst>
              <p:tags r:id="rId1"/>
            </p:custDataLst>
          </p:nvPr>
        </p:nvGraphicFramePr>
        <p:xfrm>
          <a:off x="1270953" y="2132648"/>
          <a:ext cx="8642350" cy="2395220"/>
        </p:xfrm>
        <a:graphic>
          <a:graphicData uri="http://schemas.openxmlformats.org/drawingml/2006/table">
            <a:tbl>
              <a:tblPr/>
              <a:tblGrid>
                <a:gridCol w="1847850"/>
                <a:gridCol w="847725"/>
                <a:gridCol w="850900"/>
                <a:gridCol w="847725"/>
                <a:gridCol w="850900"/>
                <a:gridCol w="847725"/>
                <a:gridCol w="850900"/>
                <a:gridCol w="850900"/>
                <a:gridCol w="847725"/>
              </a:tblGrid>
              <a:tr h="598805"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805"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模式串</a:t>
                      </a:r>
                      <a:endParaRPr lang="zh-CN" altLang="en-US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solidFill>
                            <a:srgbClr val="0D0D0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400" b="1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solidFill>
                            <a:srgbClr val="0D0D0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400" b="1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805"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next[j]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805"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next[j]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(</a:t>
                      </a:r>
                      <a:r>
                        <a:rPr lang="zh-CN" altLang="en-US" sz="2400" b="1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下标</a:t>
                      </a: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0)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4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lnSpc>
                <a:spcPct val="1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宋体" panose="02010600030101010101" pitchFamily="2" charset="-122"/>
                <a:sym typeface="+mn-ea"/>
              </a:rPr>
              <a:t>求模式串</a:t>
            </a:r>
            <a:r>
              <a:rPr lang="en-US" altLang="zh-CN" sz="2800" dirty="0">
                <a:latin typeface="宋体" panose="02010600030101010101" pitchFamily="2" charset="-122"/>
                <a:sym typeface="+mn-ea"/>
              </a:rPr>
              <a:t>next</a:t>
            </a:r>
            <a:r>
              <a:rPr lang="zh-CN" altLang="en-US" sz="2800" dirty="0">
                <a:latin typeface="宋体" panose="02010600030101010101" pitchFamily="2" charset="-122"/>
                <a:sym typeface="+mn-ea"/>
              </a:rPr>
              <a:t>值的</a:t>
            </a:r>
            <a:r>
              <a:rPr lang="zh-CN" altLang="en-US" sz="2800" dirty="0">
                <a:latin typeface="宋体" panose="02010600030101010101" pitchFamily="2" charset="-122"/>
                <a:sym typeface="+mn-ea"/>
              </a:rPr>
              <a:t>算法</a:t>
            </a:r>
            <a:endParaRPr lang="zh-CN" altLang="en-US" sz="2800" dirty="0">
              <a:latin typeface="黑体" panose="02010609060101010101" pitchFamily="2" charset="-122"/>
              <a:cs typeface="+mn-cs"/>
            </a:endParaRPr>
          </a:p>
          <a:p>
            <a:pPr marL="609600" indent="-609600" algn="l" eaLnBrk="1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//课本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算法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4.7中的i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对应迭代法的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j，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算法的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j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对应迭代法的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k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algn="l" eaLnBrk="1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void get_next(SString T, int *next) {  // 算法4.7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algn="l" eaLnBrk="1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int j=1; 		//串位置从1开始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algn="l" eaLnBrk="1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next[1]=0;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algn="l" eaLnBrk="1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int k=0;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algn="l" eaLnBrk="1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while (j&lt;T[0]) {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algn="l" eaLnBrk="1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if(k==0 || T[j]== T[k]) {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algn="l" eaLnBrk="1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++j;  ++k;  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algn="l" eaLnBrk="1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next[j] = k; //对应公式4-9/4-11/4-12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algn="l" eaLnBrk="1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} 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algn="l" eaLnBrk="1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else k= next[k];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algn="l" eaLnBrk="1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}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algn="l" eaLnBrk="1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}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algn="l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lvl="1" indent="-609600" algn="l" eaLnBrk="1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串的模式匹配算法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宋体" panose="02010600030101010101" pitchFamily="2" charset="-122"/>
                <a:cs typeface="+mn-ea"/>
                <a:sym typeface="+mn-ea"/>
              </a:rPr>
              <a:t>KMP算法的时间复杂度为O(n)</a:t>
            </a:r>
            <a:endParaRPr lang="zh-CN" altLang="en-US" sz="2800" dirty="0">
              <a:latin typeface="宋体" panose="02010600030101010101" pitchFamily="2" charset="-122"/>
              <a:cs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宋体" panose="02010600030101010101" pitchFamily="2" charset="-122"/>
                <a:cs typeface="+mn-ea"/>
                <a:sym typeface="+mn-ea"/>
              </a:rPr>
              <a:t>为了求模式串的next值,其算法与Index_KMP很相似,其时间复杂度为O(m)</a:t>
            </a:r>
            <a:endParaRPr lang="zh-CN" altLang="en-US" sz="2800" dirty="0">
              <a:latin typeface="宋体" panose="02010600030101010101" pitchFamily="2" charset="-122"/>
              <a:cs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宋体" panose="02010600030101010101" pitchFamily="2" charset="-122"/>
                <a:cs typeface="+mn-ea"/>
                <a:sym typeface="+mn-ea"/>
              </a:rPr>
              <a:t>因此,KMP算法的时间复杂度为O(n+m)</a:t>
            </a:r>
            <a:endParaRPr lang="zh-CN" altLang="en-US" sz="2800" dirty="0">
              <a:latin typeface="宋体" panose="02010600030101010101" pitchFamily="2" charset="-122"/>
              <a:cs typeface="+mn-ea"/>
            </a:endParaRPr>
          </a:p>
          <a:p>
            <a:pPr marL="457200" lvl="1" indent="-457200" algn="l" eaLnBrk="1" hangingPunct="1">
              <a:spcBef>
                <a:spcPct val="20000"/>
              </a:spcBef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宋体" panose="02010600030101010101" pitchFamily="2" charset="-122"/>
              <a:cs typeface="+mn-ea"/>
            </a:endParaRPr>
          </a:p>
          <a:p>
            <a:pPr marL="457200" lvl="1" indent="-457200" algn="l" eaLnBrk="1" hangingPunct="1">
              <a:lnSpc>
                <a:spcPct val="100000"/>
              </a:lnSpc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宋体" panose="02010600030101010101" pitchFamily="2" charset="-122"/>
              <a:cs typeface="+mn-ea"/>
            </a:endParaRPr>
          </a:p>
          <a:p>
            <a:pPr marL="609600" lvl="1" indent="-609600" algn="l" eaLnBrk="1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串的模式匹配算法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直接连接符 23" hidden="1"/>
          <p:cNvSpPr>
            <a:spLocks noChangeShapeType="1"/>
          </p:cNvSpPr>
          <p:nvPr/>
        </p:nvSpPr>
        <p:spPr bwMode="auto">
          <a:xfrm>
            <a:off x="3181350" y="431800"/>
            <a:ext cx="0" cy="525463"/>
          </a:xfrm>
          <a:prstGeom prst="line">
            <a:avLst/>
          </a:prstGeom>
          <a:noFill/>
          <a:ln w="1270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469640" y="1268730"/>
            <a:ext cx="6001385" cy="4664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串的类型定义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串的表示与实现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串的模式匹配算法</a:t>
            </a:r>
            <a:endParaRPr kumimoji="0" lang="zh-CN" altLang="en-US" sz="32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88130" y="1252220"/>
            <a:ext cx="3308985" cy="53086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6" name="Text Box 2"/>
          <p:cNvSpPr txBox="1"/>
          <p:nvPr/>
        </p:nvSpPr>
        <p:spPr>
          <a:xfrm>
            <a:off x="4007485" y="188595"/>
            <a:ext cx="47307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第三章	栈和队列</a:t>
            </a:r>
            <a:endParaRPr lang="zh-CN" altLang="en-US" sz="4400" b="1" dirty="0">
              <a:solidFill>
                <a:srgbClr val="0000CC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algn="l" eaLnBrk="1" hangingPunct="1">
              <a:buClrTx/>
              <a:buSzTx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假设主串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abcabadabaabc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，模式为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abaabc，求出模式的</a:t>
            </a:r>
            <a:r>
              <a:rPr lang="zh-CN" altLang="en-US" dirty="0">
                <a:cs typeface="+mn-ea"/>
                <a:sym typeface="+mn-ea"/>
              </a:rPr>
              <a:t>next值，并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kmp</a:t>
            </a:r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实现匹配过程。</a:t>
            </a:r>
            <a:endParaRPr lang="zh-CN" altLang="en-US" dirty="0">
              <a:sym typeface="+mn-ea"/>
            </a:endParaRPr>
          </a:p>
          <a:p>
            <a:pPr marL="0" indent="0" algn="l" eaLnBrk="1" hangingPunct="1">
              <a:buClrTx/>
              <a:buSz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参考答案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模式的next值为：0 1 1 2 2 3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匹配过程的写法要用画图方法，参考课本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P82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的图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4.5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这里不提供答案。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以下是过程分析，仅供学习，答题时不要用以下表述方式！！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第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次匹配：从头开始比较到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i=3 j=3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不等，模式滑动到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i=3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，选择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j=1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比较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第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次匹配：一开始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i=3 j=1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不等，查到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nextj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，则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i++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j=1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第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次匹配：从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i=4 j=1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开始到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i=7 j=4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不能，模式滑动到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i=7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，选择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j=2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比较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第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次匹配：一开始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i=7 j=2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不等，查到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nextj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，模式滑动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位选择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j=1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比较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第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次匹配：一开始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i=7 j=1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不等，查到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nextj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，则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i++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j=1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第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次匹配：从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i=8 j=1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开始到结束，匹配成功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zh-CN" altLang="en-US" dirty="0">
              <a:cs typeface="+mn-ea"/>
            </a:endParaRPr>
          </a:p>
          <a:p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4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练习</a:t>
            </a:r>
            <a:endParaRPr lang="zh-CN" altLang="en-US" sz="4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7035" y="1052830"/>
            <a:ext cx="11266805" cy="5114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 marL="428625" marR="0" lvl="0" indent="-428625" algn="l" rtl="0" eaLnBrk="1" fontAlgn="base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串即字符串，是n(≥0)个字符的有限序列</a:t>
            </a:r>
            <a:endParaRPr kumimoji="0" lang="zh-CN" altLang="en-US" sz="2400" i="0" u="none" strike="noStrike" cap="none" spc="0" normalizeH="0" baseline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28625" marR="0" lvl="0" indent="-428625" algn="l" rtl="0" eaLnBrk="1" fontAlgn="base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串的属性与术语：字符、位置、长度、空串、空格串、主串、子串、位置、匹配</a:t>
            </a:r>
            <a:endParaRPr kumimoji="0" lang="zh-CN" altLang="en-US" sz="2400" i="0" u="none" strike="noStrike" cap="none" spc="0" normalizeH="0" baseline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28625" marR="0" lvl="0" indent="-428625" algn="l" rtl="0" eaLnBrk="1" fontAlgn="base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串相等的条件：每个位置上的字符相等</a:t>
            </a:r>
            <a:endParaRPr kumimoji="0" lang="zh-CN" altLang="en-US" sz="2400" i="0" u="none" strike="noStrike" cap="none" spc="0" normalizeH="0" baseline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28625" marR="0" lvl="0" indent="-428625" algn="l" rtl="0" eaLnBrk="1" fontAlgn="base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模式匹配：确定子串在主串中首次出现的位置</a:t>
            </a:r>
            <a:endParaRPr kumimoji="0" lang="zh-CN" altLang="en-US" sz="2400" i="0" u="none" strike="noStrike" cap="none" spc="0" normalizeH="0" baseline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28625" marR="0" lvl="0" indent="-428625" algn="l" rtl="0" eaLnBrk="1" fontAlgn="base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串的特点，往往以串的整体作为操作对象，例如复制、合并、匹配都是以整个字符串来操作，而不是单个字符</a:t>
            </a:r>
            <a:endParaRPr kumimoji="0" lang="zh-CN" altLang="en-US" sz="2400" i="0" u="none" strike="noStrike" cap="none" spc="0" normalizeH="0" baseline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28625" marR="0" lvl="0" indent="-428625" algn="l" rtl="0" eaLnBrk="1" fontAlgn="base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串的存储表示：定长顺序存储、堆分配存储、块链存储</a:t>
            </a:r>
            <a:endParaRPr kumimoji="0" lang="zh-CN" altLang="en-US" sz="2400" i="0" u="none" strike="noStrike" cap="none" spc="0" normalizeH="0" baseline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28625" marR="0" lvl="0" indent="-428625" algn="l" rtl="0" eaLnBrk="1" fontAlgn="base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串匹配KMP算法</a:t>
            </a:r>
            <a:endParaRPr kumimoji="0" lang="zh-CN" altLang="en-US" sz="2400" i="0" u="none" strike="noStrike" cap="none" spc="0" normalizeH="0" baseline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885825" marR="0" lvl="2" indent="-428625" algn="l" rtl="0" eaLnBrk="1" fontAlgn="base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匹配不等时，i不动，模式串滑动用到k位置开始比较</a:t>
            </a:r>
            <a:endParaRPr kumimoji="0" lang="zh-CN" altLang="en-US" sz="2400" i="0" u="none" strike="noStrike" cap="none" spc="0" normalizeH="0" baseline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85825" marR="0" lvl="2" indent="-428625" algn="l" rtl="0" eaLnBrk="1" fontAlgn="base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k即next[j]，求k的方法</a:t>
            </a:r>
            <a:endParaRPr kumimoji="0" lang="zh-CN" altLang="en-US" sz="2400" i="0" u="none" strike="noStrike" cap="none" spc="0" normalizeH="0" baseline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28625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endParaRPr kumimoji="0" lang="zh-CN" altLang="en-US" sz="2400" i="0" u="none" strike="noStrike" cap="none" spc="0" normalizeH="0" baseline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串的概念，即字符串，是n(≥0)个字符的有限序列，记作：</a:t>
            </a:r>
            <a:endParaRPr lang="zh-CN" altLang="en-US" sz="2800" dirty="0">
              <a:latin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S =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‘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a</a:t>
            </a:r>
            <a:r>
              <a:rPr lang="zh-CN" altLang="en-US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a</a:t>
            </a:r>
            <a:r>
              <a:rPr lang="zh-CN" altLang="en-US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a</a:t>
            </a:r>
            <a:r>
              <a:rPr lang="zh-CN" altLang="en-US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3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…a</a:t>
            </a:r>
            <a:r>
              <a:rPr lang="zh-CN" altLang="en-US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n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’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S 是串名字，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‘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a</a:t>
            </a:r>
            <a:r>
              <a:rPr lang="zh-CN" altLang="en-US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a</a:t>
            </a:r>
            <a:r>
              <a:rPr lang="zh-CN" altLang="en-US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a</a:t>
            </a:r>
            <a:r>
              <a:rPr lang="zh-CN" altLang="en-US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3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…a</a:t>
            </a:r>
            <a:r>
              <a:rPr lang="zh-CN" altLang="en-US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n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’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是串值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a</a:t>
            </a:r>
            <a:r>
              <a:rPr lang="zh-CN" altLang="en-US" sz="2400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 是串中字符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n 是串的长度(串中字符的个数)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例如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S = ‘Shen Zhen’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则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S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共包含有9个字符，长度n是9，其中有3个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重复字符h\e\n，还有1个空格符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4.1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串的类型定义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串的</a:t>
            </a: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术语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空串：不含任何字符的串，串长度=0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空格串：仅由一个或多个空格组成的串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子串：由串中任意个连续的字符组成的子序列。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主串：包含子串的串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例如A=‘Shen Zhen’，B=‘Zhen’，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则A为主串，B为子串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位置：字符在序列中的序号。子串在主串中的位置以子串第一个字符在主串中的位置来表示。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串相等的条件：当两个串的长度相等且每个位置对应的字符都相等，则认为两个串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是相等。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模式匹配：确定子串在主串中首次出现的位置的运算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4.1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串的类型定义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串与线性表的相同点</a:t>
            </a:r>
            <a:endParaRPr lang="zh-CN" altLang="en-US" sz="2800" dirty="0">
              <a:latin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串的逻辑结构和线性表极为相似，它们都是线性结构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串中的每个字符都仅有一个前驱和一个后继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串与线性表的</a:t>
            </a: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区别</a:t>
            </a:r>
            <a:endParaRPr lang="zh-CN" altLang="en-US" sz="2800" dirty="0">
              <a:latin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串的数据对象约定是字符集，线性表可以是任意类型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线性表的基本操作中，以‘单个元素’作为操作对象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串的基本操作中，通常以‘串的整体’作为操作对象，例如，查找子串、插入子串等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4.1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串的类型定义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直接连接符 23" hidden="1"/>
          <p:cNvSpPr>
            <a:spLocks noChangeShapeType="1"/>
          </p:cNvSpPr>
          <p:nvPr/>
        </p:nvSpPr>
        <p:spPr bwMode="auto">
          <a:xfrm>
            <a:off x="3181350" y="431800"/>
            <a:ext cx="0" cy="525463"/>
          </a:xfrm>
          <a:prstGeom prst="line">
            <a:avLst/>
          </a:prstGeom>
          <a:noFill/>
          <a:ln w="1270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469640" y="1268730"/>
            <a:ext cx="6001385" cy="4664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串的类型定义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串的表示与实现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串的模式匹配算法</a:t>
            </a:r>
            <a:endParaRPr kumimoji="0" lang="zh-CN" altLang="en-US" sz="32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88130" y="1818005"/>
            <a:ext cx="3308985" cy="53086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6" name="Text Box 2"/>
          <p:cNvSpPr txBox="1"/>
          <p:nvPr/>
        </p:nvSpPr>
        <p:spPr>
          <a:xfrm>
            <a:off x="4007485" y="188595"/>
            <a:ext cx="47307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第三章	栈和队列</a:t>
            </a:r>
            <a:endParaRPr lang="zh-CN" altLang="en-US" sz="4400" b="1" dirty="0">
              <a:solidFill>
                <a:srgbClr val="0000CC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marR="0" lvl="1" indent="-457200" algn="l" defTabSz="1219200" rtl="0" fontAlgn="base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串是一种特殊的线性表，其存储表示和线性表类似，但又不完全相同。串的存储方式取决于将要对串所进行的操作。</a:t>
            </a:r>
            <a:endParaRPr lang="zh-CN" altLang="en-US" sz="2800" dirty="0">
              <a:latin typeface="黑体" panose="02010609060101010101" pitchFamily="2" charset="-122"/>
              <a:cs typeface="+mn-cs"/>
              <a:sym typeface="+mn-ea"/>
            </a:endParaRPr>
          </a:p>
          <a:p>
            <a:pPr marL="457200" marR="0" lvl="1" indent="-457200" algn="l" defTabSz="1219200" rtl="0" fontAlgn="base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串的存储方式</a:t>
            </a: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有</a:t>
            </a: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三种：</a:t>
            </a:r>
            <a:endParaRPr kumimoji="0" lang="zh-CN" altLang="en-US" sz="28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+mn-ea"/>
              <a:cs typeface="+mn-cs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定长顺序存储表示：将串定义成字符数组，串的存储空间在编译时确定，其大小不能改变。</a:t>
            </a:r>
            <a:endParaRPr kumimoji="0" lang="zh-CN" altLang="en-US" sz="24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堆分配存储方式：仍然用一组地址连续的存储单元来依次存储串中的字符序列，但存储空间是在程序运行时根据串的实际长度动态分配的。</a:t>
            </a:r>
            <a:endParaRPr kumimoji="0" lang="zh-CN" altLang="en-US" sz="24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块链存储方式：是一种链式存储结构表示。</a:t>
            </a:r>
            <a:endParaRPr kumimoji="0" lang="zh-CN" altLang="en-US" sz="24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4.2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串的表示与实现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定长顺序存储表示</a:t>
            </a: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用一组地址连续的存储单元存储字符序列，如C语言中的字符串定义(以‘\0’为串结束标志)</a:t>
            </a:r>
            <a:endParaRPr lang="zh-CN" altLang="en-US" sz="2800" dirty="0">
              <a:latin typeface="黑体" panose="02010609060101010101" pitchFamily="2" charset="-122"/>
              <a:cs typeface="+mn-cs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例如，char Str[MAXSTRLEN+1];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定义了长度为MAXSTRLEN字符存储空间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字符串长度可以是小于MAXSTRLEN的任何值（最长串长度有限制，多余部分将被截断）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串连接算法Concat，课本P73</a:t>
            </a:r>
            <a:endParaRPr lang="zh-CN" altLang="en-US" sz="2800" dirty="0">
              <a:latin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求子串算法SubString，</a:t>
            </a: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课本</a:t>
            </a: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P75</a:t>
            </a:r>
            <a:endParaRPr lang="zh-CN" altLang="en-US" sz="2800" dirty="0">
              <a:latin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4.2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串的表示与实现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b18ea42a-1079-4a7a-9d44-92e5b45cf389}"/>
</p:tagLst>
</file>

<file path=ppt/tags/tag2.xml><?xml version="1.0" encoding="utf-8"?>
<p:tagLst xmlns:p="http://schemas.openxmlformats.org/presentationml/2006/main">
  <p:tag name="KSO_WM_UNIT_TABLE_BEAUTIFY" val="smartTable{b18ea42a-1079-4a7a-9d44-92e5b45cf389}"/>
</p:tagLst>
</file>

<file path=ppt/tags/tag3.xml><?xml version="1.0" encoding="utf-8"?>
<p:tagLst xmlns:p="http://schemas.openxmlformats.org/presentationml/2006/main">
  <p:tag name="KSO_WM_UNIT_TABLE_BEAUTIFY" val="smartTable{b18ea42a-1079-4a7a-9d44-92e5b45cf389}"/>
</p:tagLst>
</file>

<file path=ppt/tags/tag4.xml><?xml version="1.0" encoding="utf-8"?>
<p:tagLst xmlns:p="http://schemas.openxmlformats.org/presentationml/2006/main">
  <p:tag name="KSO_WPP_MARK_KEY" val="81e39fb6-2793-4dff-8c5a-ec9965042883"/>
  <p:tag name="COMMONDATA" val="eyJoZGlkIjoiYmQ3NjQxYmZmN2ZkODIxYWNiNTEzMzQyMTZmNzQ1MmMifQ==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宋体"/>
        <a:ea typeface="微软雅黑"/>
        <a:cs typeface=""/>
      </a:majorFont>
      <a:minorFont>
        <a:latin typeface="宋体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/>
      <a:bodyPr vert="horz" lIns="91440" tIns="45720" rIns="91440" bIns="45720" rtlCol="0">
        <a:noAutofit/>
      </a:bodyPr>
      <a:lstStyle>
        <a:defPPr marL="571500" lvl="0" indent="-571500">
          <a:lnSpc>
            <a:spcPct val="90000"/>
          </a:lnSpc>
          <a:spcBef>
            <a:spcPts val="1000"/>
          </a:spcBef>
          <a:buClr>
            <a:schemeClr val="accent2"/>
          </a:buClr>
          <a:buFont typeface="Wingdings" panose="05000000000000000000" pitchFamily="2" charset="2"/>
          <a:buChar char="n"/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宋体"/>
        <a:ea typeface="微软雅黑"/>
        <a:cs typeface=""/>
      </a:majorFont>
      <a:minorFont>
        <a:latin typeface="宋体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/>
      <a:bodyPr vert="horz" lIns="91440" tIns="45720" rIns="91440" bIns="45720" rtlCol="0">
        <a:noAutofit/>
      </a:bodyPr>
      <a:lstStyle>
        <a:defPPr marL="571500" lvl="0" indent="-571500">
          <a:lnSpc>
            <a:spcPct val="90000"/>
          </a:lnSpc>
          <a:spcBef>
            <a:spcPts val="1000"/>
          </a:spcBef>
          <a:buClr>
            <a:schemeClr val="accent2"/>
          </a:buClr>
          <a:buFont typeface="Wingdings" panose="05000000000000000000" pitchFamily="2" charset="2"/>
          <a:buChar char="n"/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4944</Words>
  <Application>WPS 演示</Application>
  <PresentationFormat>宽屏</PresentationFormat>
  <Paragraphs>608</Paragraphs>
  <Slides>32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</vt:lpstr>
      <vt:lpstr>宋体</vt:lpstr>
      <vt:lpstr>Wingdings</vt:lpstr>
      <vt:lpstr>Copperplate Gothic Bold</vt:lpstr>
      <vt:lpstr>微软雅黑</vt:lpstr>
      <vt:lpstr>Tahoma</vt:lpstr>
      <vt:lpstr>Wingdings</vt:lpstr>
      <vt:lpstr>Garamond</vt:lpstr>
      <vt:lpstr>楷体</vt:lpstr>
      <vt:lpstr>黑体</vt:lpstr>
      <vt:lpstr>Lucida Sans Unicode</vt:lpstr>
      <vt:lpstr>楷体_GB2312</vt:lpstr>
      <vt:lpstr>Arial Unicode MS</vt:lpstr>
      <vt:lpstr>Times New Roman</vt:lpstr>
      <vt:lpstr>1_Office 主题​​</vt:lpstr>
      <vt:lpstr>2_Office 主题​​</vt:lpstr>
      <vt:lpstr>PowerPoint 演示文稿</vt:lpstr>
      <vt:lpstr>课程结构（按教材划分）</vt:lpstr>
      <vt:lpstr>PowerPoint 演示文稿</vt:lpstr>
      <vt:lpstr>4.1 串的类型定义</vt:lpstr>
      <vt:lpstr>4.1 串的类型定义</vt:lpstr>
      <vt:lpstr>4.1 串的类型定义</vt:lpstr>
      <vt:lpstr>PowerPoint 演示文稿</vt:lpstr>
      <vt:lpstr>4.2 串的表示与实现</vt:lpstr>
      <vt:lpstr>4.2 串的表示与实现</vt:lpstr>
      <vt:lpstr>4.2 串的表示与实现</vt:lpstr>
      <vt:lpstr>4.2 串的表示与实现</vt:lpstr>
      <vt:lpstr>4.2 串的表示与实现</vt:lpstr>
      <vt:lpstr>PowerPoint 演示文稿</vt:lpstr>
      <vt:lpstr>4.3 串的模式匹配算法</vt:lpstr>
      <vt:lpstr>4.3 串的模式匹配算法</vt:lpstr>
      <vt:lpstr>4.3 串的模式匹配算法</vt:lpstr>
      <vt:lpstr>4.3 串的模式匹配算法</vt:lpstr>
      <vt:lpstr>4.3 串的模式匹配算法</vt:lpstr>
      <vt:lpstr>4.3 串的模式匹配算法</vt:lpstr>
      <vt:lpstr>4.3 串的模式匹配算法</vt:lpstr>
      <vt:lpstr>4.3 串的模式匹配算法</vt:lpstr>
      <vt:lpstr>PowerPoint 演示文稿</vt:lpstr>
      <vt:lpstr>4.3 串的模式匹配算法</vt:lpstr>
      <vt:lpstr>4.3 串的模式匹配算法</vt:lpstr>
      <vt:lpstr>4.3 串的模式匹配算法</vt:lpstr>
      <vt:lpstr>4.3 串的模式匹配算法</vt:lpstr>
      <vt:lpstr>4.3 串的模式匹配算法</vt:lpstr>
      <vt:lpstr>4.3 串的模式匹配算法</vt:lpstr>
      <vt:lpstr>4.3 串的模式匹配算法</vt:lpstr>
      <vt:lpstr>练习</vt:lpstr>
      <vt:lpstr>PowerPoint 演示文稿</vt:lpstr>
      <vt:lpstr>PowerPoint 演示文稿</vt:lpstr>
    </vt:vector>
  </TitlesOfParts>
  <Company>SZU</Company>
  <LinksUpToDate>false</LinksUpToDate>
  <SharedDoc>false</SharedDoc>
  <HyperlinksChanged>false</HyperlinksChanged>
  <AppVersion>14.0000</AppVersion>
  <Manager>BJC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教学讲义</dc:title>
  <dc:creator>白; BJC</dc:creator>
  <dc:subject>C++</dc:subject>
  <cp:lastModifiedBy>白_szu</cp:lastModifiedBy>
  <cp:revision>2155</cp:revision>
  <dcterms:created xsi:type="dcterms:W3CDTF">2014-01-11T15:22:00Z</dcterms:created>
  <dcterms:modified xsi:type="dcterms:W3CDTF">2022-09-18T08:51:48Z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4508C18874504005A6F10EDD074A32CB</vt:lpwstr>
  </property>
</Properties>
</file>