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 id="2147483661" r:id="rId3"/>
  </p:sldMasterIdLst>
  <p:notesMasterIdLst>
    <p:notesMasterId r:id="rId41"/>
  </p:notesMasterIdLst>
  <p:handoutMasterIdLst>
    <p:handoutMasterId r:id="rId42"/>
  </p:handoutMasterIdLst>
  <p:sldIdLst>
    <p:sldId id="606" r:id="rId4"/>
    <p:sldId id="699" r:id="rId5"/>
    <p:sldId id="282" r:id="rId6"/>
    <p:sldId id="1187" r:id="rId7"/>
    <p:sldId id="1297" r:id="rId8"/>
    <p:sldId id="1302" r:id="rId9"/>
    <p:sldId id="1299" r:id="rId10"/>
    <p:sldId id="1300" r:id="rId11"/>
    <p:sldId id="1301" r:id="rId12"/>
    <p:sldId id="1303" r:id="rId13"/>
    <p:sldId id="1343" r:id="rId14"/>
    <p:sldId id="1344" r:id="rId15"/>
    <p:sldId id="1345" r:id="rId16"/>
    <p:sldId id="1346" r:id="rId17"/>
    <p:sldId id="1347" r:id="rId18"/>
    <p:sldId id="1348" r:id="rId19"/>
    <p:sldId id="1349" r:id="rId20"/>
    <p:sldId id="1350" r:id="rId21"/>
    <p:sldId id="1351" r:id="rId22"/>
    <p:sldId id="1352" r:id="rId23"/>
    <p:sldId id="1353" r:id="rId24"/>
    <p:sldId id="1355" r:id="rId25"/>
    <p:sldId id="1354" r:id="rId26"/>
    <p:sldId id="1356" r:id="rId27"/>
    <p:sldId id="1357" r:id="rId28"/>
    <p:sldId id="1358" r:id="rId29"/>
    <p:sldId id="1359" r:id="rId30"/>
    <p:sldId id="1360" r:id="rId31"/>
    <p:sldId id="1361" r:id="rId32"/>
    <p:sldId id="1362" r:id="rId33"/>
    <p:sldId id="1370" r:id="rId34"/>
    <p:sldId id="1364" r:id="rId35"/>
    <p:sldId id="1365" r:id="rId36"/>
    <p:sldId id="1366" r:id="rId37"/>
    <p:sldId id="1082" r:id="rId38"/>
    <p:sldId id="612" r:id="rId39"/>
    <p:sldId id="613" r:id="rId40"/>
  </p:sldIdLst>
  <p:sldSz cx="12192000" cy="6858000"/>
  <p:notesSz cx="6858000" cy="9144000"/>
  <p:embeddedFontLst>
    <p:embeddedFont>
      <p:font typeface="微软雅黑" panose="020B0503020204020204" pitchFamily="34" charset="-122"/>
      <p:regular r:id="rId47"/>
    </p:embeddedFont>
    <p:embeddedFont>
      <p:font typeface="Tahoma" panose="020B0604030504040204" charset="0"/>
      <p:regular r:id="rId48"/>
      <p:bold r:id="rId49"/>
    </p:embeddedFont>
    <p:embeddedFont>
      <p:font typeface="Garamond" panose="02020404030301010803" pitchFamily="18" charset="0"/>
      <p:regular r:id="rId50"/>
      <p:bold r:id="rId51"/>
      <p:italic r:id="rId52"/>
    </p:embeddedFont>
    <p:embeddedFont>
      <p:font typeface="楷体" panose="02010609060101010101" charset="-122"/>
      <p:regular r:id="rId53"/>
    </p:embeddedFont>
    <p:embeddedFont>
      <p:font typeface="黑体" panose="02010609060101010101" pitchFamily="2" charset="-122"/>
      <p:regular r:id="rId54"/>
    </p:embeddedFont>
  </p:embeddedFontLst>
  <p:custDataLst>
    <p:tags r:id="rId5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dongdongzjhw" initials="g" lastIdx="16" clrIdx="0"/>
  <p:cmAuthor id="2" name="Wuqijun" initials="W"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94" y="102"/>
      </p:cViewPr>
      <p:guideLst>
        <p:guide orient="horz" pos="391"/>
        <p:guide orient="horz" pos="1162"/>
        <p:guide orient="horz" pos="4106"/>
        <p:guide orient="horz" pos="3185"/>
        <p:guide orient="horz" pos="2794"/>
        <p:guide pos="3762"/>
        <p:guide pos="892"/>
        <p:guide pos="7650"/>
        <p:guide pos="6970"/>
        <p:guide pos="1315"/>
        <p:guide pos="6376"/>
      </p:guideLst>
    </p:cSldViewPr>
  </p:slideViewPr>
  <p:notesTextViewPr>
    <p:cViewPr>
      <p:scale>
        <a:sx n="100" d="100"/>
        <a:sy n="100" d="100"/>
      </p:scale>
      <p:origin x="0" y="0"/>
    </p:cViewPr>
  </p:notesTextViewPr>
  <p:notesViewPr>
    <p:cSldViewPr>
      <p:cViewPr varScale="1">
        <p:scale>
          <a:sx n="67" d="100"/>
          <a:sy n="67" d="100"/>
        </p:scale>
        <p:origin x="-3360" y="-108"/>
      </p:cViewPr>
      <p:guideLst>
        <p:guide orient="horz" pos="2956"/>
        <p:guide pos="211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3.xml"/><Relationship Id="rId54" Type="http://schemas.openxmlformats.org/officeDocument/2006/relationships/font" Target="fonts/font8.fntdata"/><Relationship Id="rId53" Type="http://schemas.openxmlformats.org/officeDocument/2006/relationships/font" Target="fonts/font7.fntdata"/><Relationship Id="rId52" Type="http://schemas.openxmlformats.org/officeDocument/2006/relationships/font" Target="fonts/font6.fntdata"/><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2.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33BA84-6C1D-4F93-A9F4-04B92CE1945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8FCAEF-2C49-435D-B9DA-BA0CC419F84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a:defRPr/>
            </a:lvl1pPr>
          </a:lstStyle>
          <a:p>
            <a:fld id="{9DD59B10-E385-4D3C-A0B0-F174EA9AA91B}"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w="12700" cmpd="sng">
            <a:noFill/>
            <a:bevel/>
          </a:ln>
        </p:spPr>
      </p:sp>
      <p:sp>
        <p:nvSpPr>
          <p:cNvPr id="2053" name="备注占位符 4"/>
          <p:cNvSpPr>
            <a:spLocks noGrp="1" noRot="1" noChangeAspect="1" noChangeArrowheads="1"/>
          </p:cNvSpPr>
          <p:nvPr/>
        </p:nvSpPr>
        <p:spPr bwMode="auto">
          <a:xfrm>
            <a:off x="685800" y="4400550"/>
            <a:ext cx="5486400" cy="3600450"/>
          </a:xfrm>
          <a:prstGeom prst="rect">
            <a:avLst/>
          </a:prstGeom>
          <a:noFill/>
          <a:ln w="12700" cmpd="sng">
            <a:noFill/>
            <a:bevel/>
          </a:ln>
        </p:spPr>
        <p:txBody>
          <a:bodyPr anchor="ctr"/>
          <a:lstStyle/>
          <a:p>
            <a:pPr defTabSz="0" eaLnBrk="0" hangingPunct="0">
              <a:spcBef>
                <a:spcPct val="30000"/>
              </a:spcBef>
              <a:buFontTx/>
              <a:buNone/>
            </a:pPr>
            <a:r>
              <a:rPr lang="zh-CN" altLang="en-US" sz="1200"/>
              <a:t>单击此处编辑母版文本样式</a:t>
            </a:r>
            <a:endParaRPr lang="zh-CN" altLang="en-US" sz="1200"/>
          </a:p>
          <a:p>
            <a:pPr defTabSz="0" eaLnBrk="0" hangingPunct="0">
              <a:spcBef>
                <a:spcPct val="30000"/>
              </a:spcBef>
              <a:buFontTx/>
              <a:buNone/>
            </a:pPr>
            <a:r>
              <a:rPr lang="zh-CN" altLang="en-US" sz="1200"/>
              <a:t>第二级</a:t>
            </a:r>
            <a:endParaRPr lang="zh-CN" altLang="en-US" sz="1200"/>
          </a:p>
          <a:p>
            <a:pPr defTabSz="0" eaLnBrk="0" hangingPunct="0">
              <a:spcBef>
                <a:spcPct val="30000"/>
              </a:spcBef>
              <a:buFontTx/>
              <a:buNone/>
            </a:pPr>
            <a:r>
              <a:rPr lang="zh-CN" altLang="en-US" sz="1200"/>
              <a:t>第三级</a:t>
            </a:r>
            <a:endParaRPr lang="zh-CN" altLang="en-US" sz="1200"/>
          </a:p>
          <a:p>
            <a:pPr defTabSz="0" eaLnBrk="0" hangingPunct="0">
              <a:spcBef>
                <a:spcPct val="30000"/>
              </a:spcBef>
              <a:buFontTx/>
              <a:buNone/>
            </a:pPr>
            <a:r>
              <a:rPr lang="zh-CN" altLang="en-US" sz="1200"/>
              <a:t>第四级</a:t>
            </a:r>
            <a:endParaRPr lang="zh-CN" altLang="en-US" sz="1200"/>
          </a:p>
          <a:p>
            <a:pPr defTabSz="0" eaLnBrk="0" hangingPunct="0">
              <a:spcBef>
                <a:spcPct val="30000"/>
              </a:spcBef>
              <a:buFontTx/>
              <a:buNone/>
            </a:pPr>
            <a:r>
              <a:rPr lang="zh-CN" altLang="en-US" sz="1200"/>
              <a:t>第五级</a:t>
            </a:r>
            <a:endParaRPr lang="zh-CN" altLang="en-US" sz="1200"/>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a:defRPr/>
            </a:lvl1pPr>
          </a:lstStyle>
          <a:p>
            <a:fld id="{79B3A261-A9C9-4EB5-901F-E33BE236AA87}"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3085" name="文本框 42"/>
          <p:cNvSpPr>
            <a:spLocks noChangeArrowheads="1"/>
          </p:cNvSpPr>
          <p:nvPr userDrawn="1"/>
        </p:nvSpPr>
        <p:spPr bwMode="auto">
          <a:xfrm>
            <a:off x="5067300" y="6322695"/>
            <a:ext cx="2606675" cy="260350"/>
          </a:xfrm>
          <a:prstGeom prst="rect">
            <a:avLst/>
          </a:prstGeom>
          <a:noFill/>
          <a:ln w="9525">
            <a:noFill/>
            <a:miter lim="800000"/>
          </a:ln>
        </p:spPr>
        <p:txBody>
          <a:bodyPr>
            <a:spAutoFit/>
          </a:bodyPr>
          <a:lstStyle/>
          <a:p>
            <a:pPr algn="dist"/>
            <a:r>
              <a:rPr lang="zh-CN" altLang="en-US" sz="11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1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15" name="直接连接符 40"/>
          <p:cNvSpPr>
            <a:spLocks noChangeShapeType="1"/>
          </p:cNvSpPr>
          <p:nvPr userDrawn="1"/>
        </p:nvSpPr>
        <p:spPr bwMode="auto">
          <a:xfrm>
            <a:off x="-7302" y="6426835"/>
            <a:ext cx="4319587" cy="12700"/>
          </a:xfrm>
          <a:prstGeom prst="line">
            <a:avLst/>
          </a:prstGeom>
          <a:noFill/>
          <a:ln w="3175" cap="flat" cmpd="sng">
            <a:solidFill>
              <a:srgbClr val="28A9D6"/>
            </a:solidFill>
            <a:bevel/>
          </a:ln>
        </p:spPr>
        <p:txBody>
          <a:bodyPr/>
          <a:lstStyle/>
          <a:p>
            <a:endParaRPr lang="zh-CN" altLang="en-US"/>
          </a:p>
        </p:txBody>
      </p:sp>
      <p:pic>
        <p:nvPicPr>
          <p:cNvPr id="20" name="图片 19" descr="图片1"/>
          <p:cNvPicPr>
            <a:picLocks noChangeAspect="1"/>
          </p:cNvPicPr>
          <p:nvPr userDrawn="1"/>
        </p:nvPicPr>
        <p:blipFill>
          <a:blip r:embed="rId2"/>
          <a:stretch>
            <a:fillRect/>
          </a:stretch>
        </p:blipFill>
        <p:spPr>
          <a:xfrm>
            <a:off x="4240530" y="6153785"/>
            <a:ext cx="869950" cy="582295"/>
          </a:xfrm>
          <a:prstGeom prst="rect">
            <a:avLst/>
          </a:prstGeom>
        </p:spPr>
      </p:pic>
      <p:sp>
        <p:nvSpPr>
          <p:cNvPr id="21" name="任意多边形 28"/>
          <p:cNvSpPr>
            <a:spLocks noChangeArrowheads="1"/>
          </p:cNvSpPr>
          <p:nvPr userDrawn="1"/>
        </p:nvSpPr>
        <p:spPr bwMode="auto">
          <a:xfrm flipV="1">
            <a:off x="174625" y="424180"/>
            <a:ext cx="4765040" cy="421005"/>
          </a:xfrm>
          <a:custGeom>
            <a:avLst/>
            <a:gdLst>
              <a:gd name="T0" fmla="*/ 167822 w 1386790"/>
              <a:gd name="T1" fmla="*/ 524933 h 524933"/>
              <a:gd name="T2" fmla="*/ 168846 w 1386790"/>
              <a:gd name="T3" fmla="*/ 524933 h 524933"/>
              <a:gd name="T4" fmla="*/ 168846 w 1386790"/>
              <a:gd name="T5" fmla="*/ 14598 h 524933"/>
              <a:gd name="T6" fmla="*/ 1386790 w 1386790"/>
              <a:gd name="T7" fmla="*/ 14598 h 524933"/>
              <a:gd name="T8" fmla="*/ 1386790 w 1386790"/>
              <a:gd name="T9" fmla="*/ 0 h 524933"/>
              <a:gd name="T10" fmla="*/ 167822 w 1386790"/>
              <a:gd name="T11" fmla="*/ 0 h 524933"/>
              <a:gd name="T12" fmla="*/ 152999 w 1386790"/>
              <a:gd name="T13" fmla="*/ 0 h 524933"/>
              <a:gd name="T14" fmla="*/ 152999 w 1386790"/>
              <a:gd name="T15" fmla="*/ 507260 h 524933"/>
              <a:gd name="T16" fmla="*/ 107280 w 1386790"/>
              <a:gd name="T17" fmla="*/ 507260 h 524933"/>
              <a:gd name="T18" fmla="*/ 107280 w 1386790"/>
              <a:gd name="T19" fmla="*/ 0 h 524933"/>
              <a:gd name="T20" fmla="*/ 0 w 1386790"/>
              <a:gd name="T21" fmla="*/ 0 h 524933"/>
              <a:gd name="T22" fmla="*/ 0 w 1386790"/>
              <a:gd name="T23" fmla="*/ 524932 h 524933"/>
              <a:gd name="T24" fmla="*/ 33834 w 1386790"/>
              <a:gd name="T25" fmla="*/ 524932 h 524933"/>
              <a:gd name="T26" fmla="*/ 33834 w 1386790"/>
              <a:gd name="T27" fmla="*/ 23810 h 524933"/>
              <a:gd name="T28" fmla="*/ 79553 w 1386790"/>
              <a:gd name="T29" fmla="*/ 23810 h 524933"/>
              <a:gd name="T30" fmla="*/ 79553 w 1386790"/>
              <a:gd name="T31" fmla="*/ 524932 h 524933"/>
              <a:gd name="T32" fmla="*/ 167822 w 1386790"/>
              <a:gd name="T33" fmla="*/ 524932 h 5249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6790"/>
              <a:gd name="T52" fmla="*/ 0 h 524933"/>
              <a:gd name="T53" fmla="*/ 1386790 w 1386790"/>
              <a:gd name="T54" fmla="*/ 524933 h 5249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w="25400" cap="flat" cmpd="sng">
            <a:noFill/>
            <a:bevel/>
          </a:ln>
        </p:spPr>
        <p:txBody>
          <a:bodyPr anchor="ctr"/>
          <a:lstStyle/>
          <a:p>
            <a:pPr algn="ctr"/>
            <a:endParaRPr lang="zh-CN" altLang="zh-CN">
              <a:solidFill>
                <a:srgbClr val="FFFFFF"/>
              </a:solidFill>
            </a:endParaRPr>
          </a:p>
        </p:txBody>
      </p:sp>
      <p:sp>
        <p:nvSpPr>
          <p:cNvPr id="1026" name="灯片编号占位符 3"/>
          <p:cNvSpPr>
            <a:spLocks noGrp="1" noChangeArrowheads="1"/>
          </p:cNvSpPr>
          <p:nvPr>
            <p:ph type="sldNum" sz="quarter" idx="4"/>
          </p:nvPr>
        </p:nvSpPr>
        <p:spPr bwMode="auto">
          <a:xfrm>
            <a:off x="11376025" y="648366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8" name="Freeform 7"/>
          <p:cNvSpPr>
            <a:spLocks noChangeArrowheads="1"/>
          </p:cNvSpPr>
          <p:nvPr/>
        </p:nvSpPr>
        <p:spPr bwMode="auto">
          <a:xfrm>
            <a:off x="812800" y="1219200"/>
            <a:ext cx="105664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Line 8"/>
          <p:cNvSpPr>
            <a:spLocks noChangeShapeType="1"/>
          </p:cNvSpPr>
          <p:nvPr/>
        </p:nvSpPr>
        <p:spPr bwMode="auto">
          <a:xfrm>
            <a:off x="2641600" y="3962400"/>
            <a:ext cx="8682567"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5586" name="Rectangle 2"/>
          <p:cNvSpPr>
            <a:spLocks noGrp="1" noChangeArrowheads="1"/>
          </p:cNvSpPr>
          <p:nvPr>
            <p:ph type="ctrTitle"/>
          </p:nvPr>
        </p:nvSpPr>
        <p:spPr>
          <a:xfrm>
            <a:off x="1219201" y="1524000"/>
            <a:ext cx="10164233" cy="1752600"/>
          </a:xfrm>
        </p:spPr>
        <p:txBody>
          <a:bodyPr/>
          <a:lstStyle>
            <a:lvl1pPr>
              <a:defRPr sz="5000">
                <a:sym typeface="宋体" panose="02010600030101010101" pitchFamily="2" charset="-122"/>
              </a:defRPr>
            </a:lvl1pPr>
          </a:lstStyle>
          <a:p>
            <a:pPr fontAlgn="base"/>
            <a:r>
              <a:rPr lang="en-US" altLang="zh-CN" strike="noStrike" noProof="1"/>
              <a:t>Click to edit Master title style</a:t>
            </a:r>
            <a:endParaRPr lang="en-US" altLang="zh-CN" strike="noStrike" noProof="1"/>
          </a:p>
        </p:txBody>
      </p:sp>
      <p:sp>
        <p:nvSpPr>
          <p:cNvPr id="195587" name="Rectangle 3"/>
          <p:cNvSpPr>
            <a:spLocks noGrp="1" noChangeArrowheads="1"/>
          </p:cNvSpPr>
          <p:nvPr>
            <p:ph type="subTitle" idx="1"/>
          </p:nvPr>
        </p:nvSpPr>
        <p:spPr>
          <a:xfrm>
            <a:off x="2641600" y="3962400"/>
            <a:ext cx="8737600" cy="1752600"/>
          </a:xfrm>
        </p:spPr>
        <p:txBody>
          <a:bodyPr/>
          <a:lstStyle>
            <a:lvl1pPr marL="0" indent="0">
              <a:defRPr sz="2600">
                <a:sym typeface="宋体" panose="02010600030101010101" pitchFamily="2" charset="-122"/>
              </a:defRPr>
            </a:lvl1pPr>
          </a:lstStyle>
          <a:p>
            <a:pPr fontAlgn="base"/>
            <a:r>
              <a:rPr lang="en-US" altLang="zh-CN" strike="noStrike" noProof="1"/>
              <a:t>Click to edit Master subtitle style</a:t>
            </a:r>
            <a:endParaRPr lang="en-US" altLang="zh-CN" strike="noStrike" noProof="1"/>
          </a:p>
        </p:txBody>
      </p:sp>
      <p:sp>
        <p:nvSpPr>
          <p:cNvPr id="10" name="Rectangle 6"/>
          <p:cNvSpPr>
            <a:spLocks noGrp="1" noChangeArrowheads="1"/>
          </p:cNvSpPr>
          <p:nvPr>
            <p:ph type="sldNum" sz="quarter" idx="4"/>
          </p:nvPr>
        </p:nvSpPr>
        <p:spPr bwMode="auto">
          <a:xfrm>
            <a:off x="8737600" y="6243638"/>
            <a:ext cx="28448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334433" y="6237288"/>
            <a:ext cx="3860800" cy="457200"/>
          </a:xfrm>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rPr>
              <a:t>OS</a:t>
            </a:r>
            <a:endPar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792163"/>
          </a:xfrm>
        </p:spPr>
        <p:txBody>
          <a:bodyPr/>
          <a:lstStyle>
            <a:lvl1pPr>
              <a:defRPr>
                <a:sym typeface="宋体" panose="02010600030101010101" pitchFamily="2" charset="-122"/>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31800" y="1268414"/>
            <a:ext cx="5611284" cy="4752975"/>
          </a:xfrm>
        </p:spPr>
        <p:txBody>
          <a:bodyPr/>
          <a:lstStyle>
            <a:lvl1pPr>
              <a:defRPr>
                <a:sym typeface="宋体" panose="02010600030101010101" pitchFamily="2" charset="-122"/>
              </a:defRPr>
            </a:lvl1pPr>
            <a:lvl2pPr>
              <a:defRPr>
                <a:sym typeface="宋体" panose="02010600030101010101" pitchFamily="2" charset="-122"/>
              </a:defRPr>
            </a:lvl2pPr>
            <a:lvl3pPr>
              <a:defRPr>
                <a:sym typeface="宋体" panose="02010600030101010101" pitchFamily="2" charset="-122"/>
              </a:defRPr>
            </a:lvl3pPr>
            <a:lvl4pPr>
              <a:defRPr>
                <a:sym typeface="宋体" panose="02010600030101010101" pitchFamily="2" charset="-122"/>
              </a:defRPr>
            </a:lvl4pPr>
            <a:lvl5pPr>
              <a:defRPr>
                <a:sym typeface="宋体" panose="02010600030101010101" pitchFamily="2"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6246284" y="1268414"/>
            <a:ext cx="5611283" cy="2300287"/>
          </a:xfrm>
        </p:spPr>
        <p:txBody>
          <a:bodyPr/>
          <a:lstStyle>
            <a:lvl1pPr>
              <a:defRPr>
                <a:sym typeface="宋体" panose="02010600030101010101" pitchFamily="2" charset="-122"/>
              </a:defRPr>
            </a:lvl1pPr>
            <a:lvl2pPr>
              <a:defRPr>
                <a:sym typeface="宋体" panose="02010600030101010101" pitchFamily="2" charset="-122"/>
              </a:defRPr>
            </a:lvl2pPr>
            <a:lvl3pPr>
              <a:defRPr>
                <a:sym typeface="宋体" panose="02010600030101010101" pitchFamily="2" charset="-122"/>
              </a:defRPr>
            </a:lvl3pPr>
            <a:lvl4pPr>
              <a:defRPr>
                <a:sym typeface="宋体" panose="02010600030101010101" pitchFamily="2" charset="-122"/>
              </a:defRPr>
            </a:lvl4pPr>
            <a:lvl5pPr>
              <a:defRPr>
                <a:sym typeface="宋体" panose="02010600030101010101" pitchFamily="2"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246284" y="3721100"/>
            <a:ext cx="5611283" cy="2300288"/>
          </a:xfrm>
        </p:spPr>
        <p:txBody>
          <a:bodyPr/>
          <a:lstStyle>
            <a:lvl1pPr>
              <a:defRPr>
                <a:sym typeface="宋体" panose="02010600030101010101" pitchFamily="2" charset="-122"/>
              </a:defRPr>
            </a:lvl1pPr>
            <a:lvl2pPr>
              <a:defRPr>
                <a:sym typeface="宋体" panose="02010600030101010101" pitchFamily="2" charset="-122"/>
              </a:defRPr>
            </a:lvl2pPr>
            <a:lvl3pPr>
              <a:defRPr>
                <a:sym typeface="宋体" panose="02010600030101010101" pitchFamily="2" charset="-122"/>
              </a:defRPr>
            </a:lvl3pPr>
            <a:lvl4pPr>
              <a:defRPr>
                <a:sym typeface="宋体" panose="02010600030101010101" pitchFamily="2" charset="-122"/>
              </a:defRPr>
            </a:lvl4pPr>
            <a:lvl5pPr>
              <a:defRPr>
                <a:sym typeface="宋体" panose="02010600030101010101" pitchFamily="2"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页脚占位符 5"/>
          <p:cNvSpPr>
            <a:spLocks noGrp="1"/>
          </p:cNvSpPr>
          <p:nvPr>
            <p:ph type="ftr" sz="quarter" idx="10"/>
          </p:nvPr>
        </p:nvSpPr>
        <p:spPr>
          <a:xfrm>
            <a:off x="334433" y="6237288"/>
            <a:ext cx="3860800" cy="457200"/>
          </a:xfrm>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rPr>
              <a:t>OS</a:t>
            </a:r>
            <a:endPar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3085" name="文本框 42"/>
          <p:cNvSpPr>
            <a:spLocks noChangeArrowheads="1"/>
          </p:cNvSpPr>
          <p:nvPr userDrawn="1"/>
        </p:nvSpPr>
        <p:spPr bwMode="auto">
          <a:xfrm>
            <a:off x="5067300" y="6322695"/>
            <a:ext cx="2606675" cy="260350"/>
          </a:xfrm>
          <a:prstGeom prst="rect">
            <a:avLst/>
          </a:prstGeom>
          <a:noFill/>
          <a:ln w="9525">
            <a:noFill/>
            <a:miter lim="800000"/>
          </a:ln>
        </p:spPr>
        <p:txBody>
          <a:bodyPr>
            <a:spAutoFit/>
          </a:bodyPr>
          <a:lstStyle/>
          <a:p>
            <a:pPr algn="dist"/>
            <a:r>
              <a:rPr lang="zh-CN" altLang="en-US" sz="11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1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15" name="直接连接符 40"/>
          <p:cNvSpPr>
            <a:spLocks noChangeShapeType="1"/>
          </p:cNvSpPr>
          <p:nvPr userDrawn="1"/>
        </p:nvSpPr>
        <p:spPr bwMode="auto">
          <a:xfrm>
            <a:off x="-7302" y="6426835"/>
            <a:ext cx="4319587" cy="12700"/>
          </a:xfrm>
          <a:prstGeom prst="line">
            <a:avLst/>
          </a:prstGeom>
          <a:noFill/>
          <a:ln w="3175" cap="flat" cmpd="sng">
            <a:solidFill>
              <a:srgbClr val="28A9D6"/>
            </a:solidFill>
            <a:bevel/>
          </a:ln>
        </p:spPr>
        <p:txBody>
          <a:bodyPr/>
          <a:lstStyle/>
          <a:p>
            <a:endParaRPr lang="zh-CN" altLang="en-US"/>
          </a:p>
        </p:txBody>
      </p:sp>
      <p:pic>
        <p:nvPicPr>
          <p:cNvPr id="20" name="图片 19" descr="图片1"/>
          <p:cNvPicPr>
            <a:picLocks noChangeAspect="1"/>
          </p:cNvPicPr>
          <p:nvPr userDrawn="1"/>
        </p:nvPicPr>
        <p:blipFill>
          <a:blip r:embed="rId2"/>
          <a:stretch>
            <a:fillRect/>
          </a:stretch>
        </p:blipFill>
        <p:spPr>
          <a:xfrm>
            <a:off x="4240530" y="6153785"/>
            <a:ext cx="869950" cy="582295"/>
          </a:xfrm>
          <a:prstGeom prst="rect">
            <a:avLst/>
          </a:prstGeom>
        </p:spPr>
      </p:pic>
      <p:sp>
        <p:nvSpPr>
          <p:cNvPr id="21" name="任意多边形 28"/>
          <p:cNvSpPr>
            <a:spLocks noChangeArrowheads="1"/>
          </p:cNvSpPr>
          <p:nvPr userDrawn="1"/>
        </p:nvSpPr>
        <p:spPr bwMode="auto">
          <a:xfrm flipV="1">
            <a:off x="174625" y="424180"/>
            <a:ext cx="4765040" cy="421005"/>
          </a:xfrm>
          <a:custGeom>
            <a:avLst/>
            <a:gdLst>
              <a:gd name="T0" fmla="*/ 167822 w 1386790"/>
              <a:gd name="T1" fmla="*/ 524933 h 524933"/>
              <a:gd name="T2" fmla="*/ 168846 w 1386790"/>
              <a:gd name="T3" fmla="*/ 524933 h 524933"/>
              <a:gd name="T4" fmla="*/ 168846 w 1386790"/>
              <a:gd name="T5" fmla="*/ 14598 h 524933"/>
              <a:gd name="T6" fmla="*/ 1386790 w 1386790"/>
              <a:gd name="T7" fmla="*/ 14598 h 524933"/>
              <a:gd name="T8" fmla="*/ 1386790 w 1386790"/>
              <a:gd name="T9" fmla="*/ 0 h 524933"/>
              <a:gd name="T10" fmla="*/ 167822 w 1386790"/>
              <a:gd name="T11" fmla="*/ 0 h 524933"/>
              <a:gd name="T12" fmla="*/ 152999 w 1386790"/>
              <a:gd name="T13" fmla="*/ 0 h 524933"/>
              <a:gd name="T14" fmla="*/ 152999 w 1386790"/>
              <a:gd name="T15" fmla="*/ 507260 h 524933"/>
              <a:gd name="T16" fmla="*/ 107280 w 1386790"/>
              <a:gd name="T17" fmla="*/ 507260 h 524933"/>
              <a:gd name="T18" fmla="*/ 107280 w 1386790"/>
              <a:gd name="T19" fmla="*/ 0 h 524933"/>
              <a:gd name="T20" fmla="*/ 0 w 1386790"/>
              <a:gd name="T21" fmla="*/ 0 h 524933"/>
              <a:gd name="T22" fmla="*/ 0 w 1386790"/>
              <a:gd name="T23" fmla="*/ 524932 h 524933"/>
              <a:gd name="T24" fmla="*/ 33834 w 1386790"/>
              <a:gd name="T25" fmla="*/ 524932 h 524933"/>
              <a:gd name="T26" fmla="*/ 33834 w 1386790"/>
              <a:gd name="T27" fmla="*/ 23810 h 524933"/>
              <a:gd name="T28" fmla="*/ 79553 w 1386790"/>
              <a:gd name="T29" fmla="*/ 23810 h 524933"/>
              <a:gd name="T30" fmla="*/ 79553 w 1386790"/>
              <a:gd name="T31" fmla="*/ 524932 h 524933"/>
              <a:gd name="T32" fmla="*/ 167822 w 1386790"/>
              <a:gd name="T33" fmla="*/ 524932 h 5249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6790"/>
              <a:gd name="T52" fmla="*/ 0 h 524933"/>
              <a:gd name="T53" fmla="*/ 1386790 w 1386790"/>
              <a:gd name="T54" fmla="*/ 524933 h 5249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w="25400" cap="flat" cmpd="sng">
            <a:noFill/>
            <a:bevel/>
          </a:ln>
        </p:spPr>
        <p:txBody>
          <a:bodyPr anchor="ctr"/>
          <a:lstStyle/>
          <a:p>
            <a:pPr algn="ctr"/>
            <a:endParaRPr lang="zh-CN" altLang="zh-CN">
              <a:solidFill>
                <a:srgbClr val="FFFFFF"/>
              </a:solidFill>
            </a:endParaRPr>
          </a:p>
        </p:txBody>
      </p:sp>
      <p:sp>
        <p:nvSpPr>
          <p:cNvPr id="1026" name="灯片编号占位符 3"/>
          <p:cNvSpPr>
            <a:spLocks noGrp="1" noChangeArrowheads="1"/>
          </p:cNvSpPr>
          <p:nvPr>
            <p:ph type="sldNum" sz="quarter" idx="4"/>
          </p:nvPr>
        </p:nvSpPr>
        <p:spPr bwMode="auto">
          <a:xfrm>
            <a:off x="11376025" y="648366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sp>
        <p:nvSpPr>
          <p:cNvPr id="34" name="文本框 25"/>
          <p:cNvSpPr>
            <a:spLocks noChangeArrowheads="1"/>
          </p:cNvSpPr>
          <p:nvPr userDrawn="1"/>
        </p:nvSpPr>
        <p:spPr bwMode="auto">
          <a:xfrm>
            <a:off x="4707255" y="283210"/>
            <a:ext cx="2707640" cy="645160"/>
          </a:xfrm>
          <a:prstGeom prst="rect">
            <a:avLst/>
          </a:prstGeom>
          <a:noFill/>
          <a:ln w="9525">
            <a:noFill/>
            <a:miter lim="800000"/>
          </a:ln>
        </p:spPr>
        <p:txBody>
          <a:bodyPr wrap="square">
            <a:spAutoFit/>
          </a:bodyPr>
          <a:lstStyle/>
          <a:p>
            <a:pPr algn="dist"/>
            <a:r>
              <a:rPr lang="zh-CN" altLang="en-US" sz="3600" b="1"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上次回顾</a:t>
            </a:r>
            <a:endParaRPr lang="zh-CN" altLang="en-US" sz="3600" b="1"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3" name="直接连接符 23"/>
          <p:cNvSpPr>
            <a:spLocks noChangeShapeType="1"/>
          </p:cNvSpPr>
          <p:nvPr userDrawn="1"/>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grpSp>
        <p:nvGrpSpPr>
          <p:cNvPr id="33795" name="组合 129"/>
          <p:cNvGrpSpPr/>
          <p:nvPr userDrawn="1"/>
        </p:nvGrpSpPr>
        <p:grpSpPr>
          <a:xfrm>
            <a:off x="3529330" y="264478"/>
            <a:ext cx="615950" cy="584200"/>
            <a:chOff x="2439302" y="2313207"/>
            <a:chExt cx="481033" cy="481033"/>
          </a:xfrm>
        </p:grpSpPr>
        <p:sp>
          <p:nvSpPr>
            <p:cNvPr id="131" name="Oval 351"/>
            <p:cNvSpPr>
              <a:spLocks noChangeArrowheads="1"/>
            </p:cNvSpPr>
            <p:nvPr/>
          </p:nvSpPr>
          <p:spPr bwMode="auto">
            <a:xfrm>
              <a:off x="2439302" y="2313207"/>
              <a:ext cx="481033" cy="481033"/>
            </a:xfrm>
            <a:prstGeom prst="ellipse">
              <a:avLst/>
            </a:prstGeom>
            <a:solidFill>
              <a:srgbClr val="739BE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2" name="Freeform 352"/>
            <p:cNvSpPr/>
            <p:nvPr/>
          </p:nvSpPr>
          <p:spPr bwMode="auto">
            <a:xfrm>
              <a:off x="2537400" y="2475127"/>
              <a:ext cx="380571" cy="319113"/>
            </a:xfrm>
            <a:custGeom>
              <a:avLst/>
              <a:gdLst>
                <a:gd name="T0" fmla="*/ 138 w 203"/>
                <a:gd name="T1" fmla="*/ 0 h 170"/>
                <a:gd name="T2" fmla="*/ 112 w 203"/>
                <a:gd name="T3" fmla="*/ 27 h 170"/>
                <a:gd name="T4" fmla="*/ 115 w 203"/>
                <a:gd name="T5" fmla="*/ 31 h 170"/>
                <a:gd name="T6" fmla="*/ 0 w 203"/>
                <a:gd name="T7" fmla="*/ 97 h 170"/>
                <a:gd name="T8" fmla="*/ 73 w 203"/>
                <a:gd name="T9" fmla="*/ 170 h 170"/>
                <a:gd name="T10" fmla="*/ 76 w 203"/>
                <a:gd name="T11" fmla="*/ 170 h 170"/>
                <a:gd name="T12" fmla="*/ 203 w 203"/>
                <a:gd name="T13" fmla="*/ 60 h 170"/>
                <a:gd name="T14" fmla="*/ 152 w 203"/>
                <a:gd name="T15" fmla="*/ 9 h 170"/>
                <a:gd name="T16" fmla="*/ 149 w 203"/>
                <a:gd name="T17" fmla="*/ 11 h 170"/>
                <a:gd name="T18" fmla="*/ 138 w 203"/>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70">
                  <a:moveTo>
                    <a:pt x="138" y="0"/>
                  </a:moveTo>
                  <a:cubicBezTo>
                    <a:pt x="112" y="27"/>
                    <a:pt x="112" y="27"/>
                    <a:pt x="112" y="27"/>
                  </a:cubicBezTo>
                  <a:cubicBezTo>
                    <a:pt x="115" y="31"/>
                    <a:pt x="115" y="31"/>
                    <a:pt x="115" y="31"/>
                  </a:cubicBezTo>
                  <a:cubicBezTo>
                    <a:pt x="0" y="97"/>
                    <a:pt x="0" y="97"/>
                    <a:pt x="0" y="97"/>
                  </a:cubicBezTo>
                  <a:cubicBezTo>
                    <a:pt x="73" y="170"/>
                    <a:pt x="73" y="170"/>
                    <a:pt x="73" y="170"/>
                  </a:cubicBezTo>
                  <a:cubicBezTo>
                    <a:pt x="74" y="170"/>
                    <a:pt x="75" y="170"/>
                    <a:pt x="76" y="170"/>
                  </a:cubicBezTo>
                  <a:cubicBezTo>
                    <a:pt x="141" y="170"/>
                    <a:pt x="194" y="122"/>
                    <a:pt x="203" y="60"/>
                  </a:cubicBezTo>
                  <a:cubicBezTo>
                    <a:pt x="152" y="9"/>
                    <a:pt x="152" y="9"/>
                    <a:pt x="152" y="9"/>
                  </a:cubicBezTo>
                  <a:cubicBezTo>
                    <a:pt x="149" y="11"/>
                    <a:pt x="149" y="11"/>
                    <a:pt x="149" y="11"/>
                  </a:cubicBezTo>
                  <a:lnTo>
                    <a:pt x="138" y="0"/>
                  </a:lnTo>
                  <a:close/>
                </a:path>
              </a:pathLst>
            </a:custGeom>
            <a:solidFill>
              <a:srgbClr val="6188D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3" name="Rectangle 353"/>
            <p:cNvSpPr>
              <a:spLocks noChangeArrowheads="1"/>
            </p:cNvSpPr>
            <p:nvPr/>
          </p:nvSpPr>
          <p:spPr bwMode="auto">
            <a:xfrm>
              <a:off x="2537400" y="2491674"/>
              <a:ext cx="284838" cy="165466"/>
            </a:xfrm>
            <a:prstGeom prst="rect">
              <a:avLst/>
            </a:prstGeom>
            <a:solidFill>
              <a:srgbClr val="505A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4" name="Freeform 354"/>
            <p:cNvSpPr/>
            <p:nvPr/>
          </p:nvSpPr>
          <p:spPr bwMode="auto">
            <a:xfrm>
              <a:off x="2563402" y="2471582"/>
              <a:ext cx="232834" cy="200923"/>
            </a:xfrm>
            <a:custGeom>
              <a:avLst/>
              <a:gdLst>
                <a:gd name="T0" fmla="*/ 124 w 124"/>
                <a:gd name="T1" fmla="*/ 93 h 107"/>
                <a:gd name="T2" fmla="*/ 124 w 124"/>
                <a:gd name="T3" fmla="*/ 2 h 107"/>
                <a:gd name="T4" fmla="*/ 114 w 124"/>
                <a:gd name="T5" fmla="*/ 1 h 107"/>
                <a:gd name="T6" fmla="*/ 104 w 124"/>
                <a:gd name="T7" fmla="*/ 0 h 107"/>
                <a:gd name="T8" fmla="*/ 79 w 124"/>
                <a:gd name="T9" fmla="*/ 4 h 107"/>
                <a:gd name="T10" fmla="*/ 62 w 124"/>
                <a:gd name="T11" fmla="*/ 10 h 107"/>
                <a:gd name="T12" fmla="*/ 45 w 124"/>
                <a:gd name="T13" fmla="*/ 4 h 107"/>
                <a:gd name="T14" fmla="*/ 20 w 124"/>
                <a:gd name="T15" fmla="*/ 0 h 107"/>
                <a:gd name="T16" fmla="*/ 10 w 124"/>
                <a:gd name="T17" fmla="*/ 1 h 107"/>
                <a:gd name="T18" fmla="*/ 0 w 124"/>
                <a:gd name="T19" fmla="*/ 2 h 107"/>
                <a:gd name="T20" fmla="*/ 0 w 124"/>
                <a:gd name="T21" fmla="*/ 93 h 107"/>
                <a:gd name="T22" fmla="*/ 48 w 124"/>
                <a:gd name="T23" fmla="*/ 99 h 107"/>
                <a:gd name="T24" fmla="*/ 62 w 124"/>
                <a:gd name="T25" fmla="*/ 107 h 107"/>
                <a:gd name="T26" fmla="*/ 76 w 124"/>
                <a:gd name="T27" fmla="*/ 99 h 107"/>
                <a:gd name="T28" fmla="*/ 124 w 124"/>
                <a:gd name="T29"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07">
                  <a:moveTo>
                    <a:pt x="124" y="93"/>
                  </a:moveTo>
                  <a:cubicBezTo>
                    <a:pt x="124" y="2"/>
                    <a:pt x="124" y="2"/>
                    <a:pt x="124" y="2"/>
                  </a:cubicBezTo>
                  <a:cubicBezTo>
                    <a:pt x="114" y="1"/>
                    <a:pt x="114" y="1"/>
                    <a:pt x="114" y="1"/>
                  </a:cubicBezTo>
                  <a:cubicBezTo>
                    <a:pt x="111" y="1"/>
                    <a:pt x="107" y="0"/>
                    <a:pt x="104" y="0"/>
                  </a:cubicBezTo>
                  <a:cubicBezTo>
                    <a:pt x="95" y="0"/>
                    <a:pt x="87" y="1"/>
                    <a:pt x="79" y="4"/>
                  </a:cubicBezTo>
                  <a:cubicBezTo>
                    <a:pt x="73" y="5"/>
                    <a:pt x="67" y="7"/>
                    <a:pt x="62" y="10"/>
                  </a:cubicBezTo>
                  <a:cubicBezTo>
                    <a:pt x="57" y="7"/>
                    <a:pt x="51" y="5"/>
                    <a:pt x="45" y="4"/>
                  </a:cubicBezTo>
                  <a:cubicBezTo>
                    <a:pt x="37" y="1"/>
                    <a:pt x="29" y="0"/>
                    <a:pt x="20" y="0"/>
                  </a:cubicBezTo>
                  <a:cubicBezTo>
                    <a:pt x="17" y="0"/>
                    <a:pt x="13" y="1"/>
                    <a:pt x="10" y="1"/>
                  </a:cubicBezTo>
                  <a:cubicBezTo>
                    <a:pt x="0" y="2"/>
                    <a:pt x="0" y="2"/>
                    <a:pt x="0" y="2"/>
                  </a:cubicBezTo>
                  <a:cubicBezTo>
                    <a:pt x="0" y="93"/>
                    <a:pt x="0" y="93"/>
                    <a:pt x="0" y="93"/>
                  </a:cubicBezTo>
                  <a:cubicBezTo>
                    <a:pt x="48" y="99"/>
                    <a:pt x="48" y="99"/>
                    <a:pt x="48" y="99"/>
                  </a:cubicBezTo>
                  <a:cubicBezTo>
                    <a:pt x="51" y="100"/>
                    <a:pt x="62" y="107"/>
                    <a:pt x="62" y="107"/>
                  </a:cubicBezTo>
                  <a:cubicBezTo>
                    <a:pt x="62" y="107"/>
                    <a:pt x="73" y="100"/>
                    <a:pt x="76" y="99"/>
                  </a:cubicBezTo>
                  <a:cubicBezTo>
                    <a:pt x="76" y="99"/>
                    <a:pt x="102" y="91"/>
                    <a:pt x="124" y="93"/>
                  </a:cubicBezTo>
                  <a:close/>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5" name="Freeform 355"/>
            <p:cNvSpPr/>
            <p:nvPr/>
          </p:nvSpPr>
          <p:spPr bwMode="auto">
            <a:xfrm>
              <a:off x="2668591" y="2484583"/>
              <a:ext cx="22456" cy="187922"/>
            </a:xfrm>
            <a:custGeom>
              <a:avLst/>
              <a:gdLst>
                <a:gd name="T0" fmla="*/ 0 w 12"/>
                <a:gd name="T1" fmla="*/ 96 h 100"/>
                <a:gd name="T2" fmla="*/ 6 w 12"/>
                <a:gd name="T3" fmla="*/ 100 h 100"/>
                <a:gd name="T4" fmla="*/ 12 w 12"/>
                <a:gd name="T5" fmla="*/ 96 h 100"/>
                <a:gd name="T6" fmla="*/ 12 w 12"/>
                <a:gd name="T7" fmla="*/ 0 h 100"/>
                <a:gd name="T8" fmla="*/ 6 w 12"/>
                <a:gd name="T9" fmla="*/ 3 h 100"/>
                <a:gd name="T10" fmla="*/ 0 w 12"/>
                <a:gd name="T11" fmla="*/ 0 h 100"/>
                <a:gd name="T12" fmla="*/ 0 w 12"/>
                <a:gd name="T13" fmla="*/ 96 h 100"/>
              </a:gdLst>
              <a:ahLst/>
              <a:cxnLst>
                <a:cxn ang="0">
                  <a:pos x="T0" y="T1"/>
                </a:cxn>
                <a:cxn ang="0">
                  <a:pos x="T2" y="T3"/>
                </a:cxn>
                <a:cxn ang="0">
                  <a:pos x="T4" y="T5"/>
                </a:cxn>
                <a:cxn ang="0">
                  <a:pos x="T6" y="T7"/>
                </a:cxn>
                <a:cxn ang="0">
                  <a:pos x="T8" y="T9"/>
                </a:cxn>
                <a:cxn ang="0">
                  <a:pos x="T10" y="T11"/>
                </a:cxn>
                <a:cxn ang="0">
                  <a:pos x="T12" y="T13"/>
                </a:cxn>
              </a:cxnLst>
              <a:rect l="0" t="0" r="r" b="b"/>
              <a:pathLst>
                <a:path w="12" h="100">
                  <a:moveTo>
                    <a:pt x="0" y="96"/>
                  </a:moveTo>
                  <a:cubicBezTo>
                    <a:pt x="3" y="98"/>
                    <a:pt x="6" y="100"/>
                    <a:pt x="6" y="100"/>
                  </a:cubicBezTo>
                  <a:cubicBezTo>
                    <a:pt x="6" y="100"/>
                    <a:pt x="9" y="98"/>
                    <a:pt x="12" y="96"/>
                  </a:cubicBezTo>
                  <a:cubicBezTo>
                    <a:pt x="12" y="0"/>
                    <a:pt x="12" y="0"/>
                    <a:pt x="12" y="0"/>
                  </a:cubicBezTo>
                  <a:cubicBezTo>
                    <a:pt x="10" y="1"/>
                    <a:pt x="8" y="2"/>
                    <a:pt x="6" y="3"/>
                  </a:cubicBezTo>
                  <a:cubicBezTo>
                    <a:pt x="4" y="2"/>
                    <a:pt x="2" y="1"/>
                    <a:pt x="0" y="0"/>
                  </a:cubicBezTo>
                  <a:lnTo>
                    <a:pt x="0" y="96"/>
                  </a:lnTo>
                  <a:close/>
                </a:path>
              </a:pathLst>
            </a:custGeom>
            <a:solidFill>
              <a:srgbClr val="E6E8E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sp>
        <p:nvSpPr>
          <p:cNvPr id="32" name="椭圆 24"/>
          <p:cNvSpPr>
            <a:spLocks noChangeArrowheads="1"/>
          </p:cNvSpPr>
          <p:nvPr userDrawn="1"/>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userDrawn="1"/>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sp>
        <p:nvSpPr>
          <p:cNvPr id="34" name="文本框 25"/>
          <p:cNvSpPr>
            <a:spLocks noChangeArrowheads="1"/>
          </p:cNvSpPr>
          <p:nvPr userDrawn="1"/>
        </p:nvSpPr>
        <p:spPr bwMode="auto">
          <a:xfrm>
            <a:off x="5044440" y="283210"/>
            <a:ext cx="2038350" cy="645160"/>
          </a:xfrm>
          <a:prstGeom prst="rect">
            <a:avLst/>
          </a:prstGeom>
          <a:noFill/>
          <a:ln w="9525">
            <a:noFill/>
            <a:miter lim="800000"/>
          </a:ln>
        </p:spPr>
        <p:txBody>
          <a:bodyPr wrap="square">
            <a:spAutoFit/>
          </a:bodyPr>
          <a:lstStyle/>
          <a:p>
            <a:pPr algn="dist"/>
            <a:r>
              <a:rPr lang="zh-CN" altLang="en-US" sz="3600" b="1"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总结</a:t>
            </a:r>
            <a:endParaRPr lang="zh-CN" altLang="en-US" sz="3600" b="1"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3" name="直接连接符 23"/>
          <p:cNvSpPr>
            <a:spLocks noChangeShapeType="1"/>
          </p:cNvSpPr>
          <p:nvPr userDrawn="1"/>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grpSp>
        <p:nvGrpSpPr>
          <p:cNvPr id="33795" name="组合 129"/>
          <p:cNvGrpSpPr/>
          <p:nvPr userDrawn="1"/>
        </p:nvGrpSpPr>
        <p:grpSpPr>
          <a:xfrm>
            <a:off x="3529330" y="264478"/>
            <a:ext cx="615950" cy="584200"/>
            <a:chOff x="2439302" y="2313207"/>
            <a:chExt cx="481033" cy="481033"/>
          </a:xfrm>
        </p:grpSpPr>
        <p:sp>
          <p:nvSpPr>
            <p:cNvPr id="131" name="Oval 351"/>
            <p:cNvSpPr>
              <a:spLocks noChangeArrowheads="1"/>
            </p:cNvSpPr>
            <p:nvPr/>
          </p:nvSpPr>
          <p:spPr bwMode="auto">
            <a:xfrm>
              <a:off x="2439302" y="2313207"/>
              <a:ext cx="481033" cy="481033"/>
            </a:xfrm>
            <a:prstGeom prst="ellipse">
              <a:avLst/>
            </a:prstGeom>
            <a:solidFill>
              <a:srgbClr val="739BE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2" name="Freeform 352"/>
            <p:cNvSpPr/>
            <p:nvPr/>
          </p:nvSpPr>
          <p:spPr bwMode="auto">
            <a:xfrm>
              <a:off x="2537400" y="2475127"/>
              <a:ext cx="380571" cy="319113"/>
            </a:xfrm>
            <a:custGeom>
              <a:avLst/>
              <a:gdLst>
                <a:gd name="T0" fmla="*/ 138 w 203"/>
                <a:gd name="T1" fmla="*/ 0 h 170"/>
                <a:gd name="T2" fmla="*/ 112 w 203"/>
                <a:gd name="T3" fmla="*/ 27 h 170"/>
                <a:gd name="T4" fmla="*/ 115 w 203"/>
                <a:gd name="T5" fmla="*/ 31 h 170"/>
                <a:gd name="T6" fmla="*/ 0 w 203"/>
                <a:gd name="T7" fmla="*/ 97 h 170"/>
                <a:gd name="T8" fmla="*/ 73 w 203"/>
                <a:gd name="T9" fmla="*/ 170 h 170"/>
                <a:gd name="T10" fmla="*/ 76 w 203"/>
                <a:gd name="T11" fmla="*/ 170 h 170"/>
                <a:gd name="T12" fmla="*/ 203 w 203"/>
                <a:gd name="T13" fmla="*/ 60 h 170"/>
                <a:gd name="T14" fmla="*/ 152 w 203"/>
                <a:gd name="T15" fmla="*/ 9 h 170"/>
                <a:gd name="T16" fmla="*/ 149 w 203"/>
                <a:gd name="T17" fmla="*/ 11 h 170"/>
                <a:gd name="T18" fmla="*/ 138 w 203"/>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70">
                  <a:moveTo>
                    <a:pt x="138" y="0"/>
                  </a:moveTo>
                  <a:cubicBezTo>
                    <a:pt x="112" y="27"/>
                    <a:pt x="112" y="27"/>
                    <a:pt x="112" y="27"/>
                  </a:cubicBezTo>
                  <a:cubicBezTo>
                    <a:pt x="115" y="31"/>
                    <a:pt x="115" y="31"/>
                    <a:pt x="115" y="31"/>
                  </a:cubicBezTo>
                  <a:cubicBezTo>
                    <a:pt x="0" y="97"/>
                    <a:pt x="0" y="97"/>
                    <a:pt x="0" y="97"/>
                  </a:cubicBezTo>
                  <a:cubicBezTo>
                    <a:pt x="73" y="170"/>
                    <a:pt x="73" y="170"/>
                    <a:pt x="73" y="170"/>
                  </a:cubicBezTo>
                  <a:cubicBezTo>
                    <a:pt x="74" y="170"/>
                    <a:pt x="75" y="170"/>
                    <a:pt x="76" y="170"/>
                  </a:cubicBezTo>
                  <a:cubicBezTo>
                    <a:pt x="141" y="170"/>
                    <a:pt x="194" y="122"/>
                    <a:pt x="203" y="60"/>
                  </a:cubicBezTo>
                  <a:cubicBezTo>
                    <a:pt x="152" y="9"/>
                    <a:pt x="152" y="9"/>
                    <a:pt x="152" y="9"/>
                  </a:cubicBezTo>
                  <a:cubicBezTo>
                    <a:pt x="149" y="11"/>
                    <a:pt x="149" y="11"/>
                    <a:pt x="149" y="11"/>
                  </a:cubicBezTo>
                  <a:lnTo>
                    <a:pt x="138" y="0"/>
                  </a:lnTo>
                  <a:close/>
                </a:path>
              </a:pathLst>
            </a:custGeom>
            <a:solidFill>
              <a:srgbClr val="6188D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3" name="Rectangle 353"/>
            <p:cNvSpPr>
              <a:spLocks noChangeArrowheads="1"/>
            </p:cNvSpPr>
            <p:nvPr/>
          </p:nvSpPr>
          <p:spPr bwMode="auto">
            <a:xfrm>
              <a:off x="2537400" y="2491674"/>
              <a:ext cx="284838" cy="165466"/>
            </a:xfrm>
            <a:prstGeom prst="rect">
              <a:avLst/>
            </a:prstGeom>
            <a:solidFill>
              <a:srgbClr val="505A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4" name="Freeform 354"/>
            <p:cNvSpPr/>
            <p:nvPr/>
          </p:nvSpPr>
          <p:spPr bwMode="auto">
            <a:xfrm>
              <a:off x="2563402" y="2471582"/>
              <a:ext cx="232834" cy="200923"/>
            </a:xfrm>
            <a:custGeom>
              <a:avLst/>
              <a:gdLst>
                <a:gd name="T0" fmla="*/ 124 w 124"/>
                <a:gd name="T1" fmla="*/ 93 h 107"/>
                <a:gd name="T2" fmla="*/ 124 w 124"/>
                <a:gd name="T3" fmla="*/ 2 h 107"/>
                <a:gd name="T4" fmla="*/ 114 w 124"/>
                <a:gd name="T5" fmla="*/ 1 h 107"/>
                <a:gd name="T6" fmla="*/ 104 w 124"/>
                <a:gd name="T7" fmla="*/ 0 h 107"/>
                <a:gd name="T8" fmla="*/ 79 w 124"/>
                <a:gd name="T9" fmla="*/ 4 h 107"/>
                <a:gd name="T10" fmla="*/ 62 w 124"/>
                <a:gd name="T11" fmla="*/ 10 h 107"/>
                <a:gd name="T12" fmla="*/ 45 w 124"/>
                <a:gd name="T13" fmla="*/ 4 h 107"/>
                <a:gd name="T14" fmla="*/ 20 w 124"/>
                <a:gd name="T15" fmla="*/ 0 h 107"/>
                <a:gd name="T16" fmla="*/ 10 w 124"/>
                <a:gd name="T17" fmla="*/ 1 h 107"/>
                <a:gd name="T18" fmla="*/ 0 w 124"/>
                <a:gd name="T19" fmla="*/ 2 h 107"/>
                <a:gd name="T20" fmla="*/ 0 w 124"/>
                <a:gd name="T21" fmla="*/ 93 h 107"/>
                <a:gd name="T22" fmla="*/ 48 w 124"/>
                <a:gd name="T23" fmla="*/ 99 h 107"/>
                <a:gd name="T24" fmla="*/ 62 w 124"/>
                <a:gd name="T25" fmla="*/ 107 h 107"/>
                <a:gd name="T26" fmla="*/ 76 w 124"/>
                <a:gd name="T27" fmla="*/ 99 h 107"/>
                <a:gd name="T28" fmla="*/ 124 w 124"/>
                <a:gd name="T29"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07">
                  <a:moveTo>
                    <a:pt x="124" y="93"/>
                  </a:moveTo>
                  <a:cubicBezTo>
                    <a:pt x="124" y="2"/>
                    <a:pt x="124" y="2"/>
                    <a:pt x="124" y="2"/>
                  </a:cubicBezTo>
                  <a:cubicBezTo>
                    <a:pt x="114" y="1"/>
                    <a:pt x="114" y="1"/>
                    <a:pt x="114" y="1"/>
                  </a:cubicBezTo>
                  <a:cubicBezTo>
                    <a:pt x="111" y="1"/>
                    <a:pt x="107" y="0"/>
                    <a:pt x="104" y="0"/>
                  </a:cubicBezTo>
                  <a:cubicBezTo>
                    <a:pt x="95" y="0"/>
                    <a:pt x="87" y="1"/>
                    <a:pt x="79" y="4"/>
                  </a:cubicBezTo>
                  <a:cubicBezTo>
                    <a:pt x="73" y="5"/>
                    <a:pt x="67" y="7"/>
                    <a:pt x="62" y="10"/>
                  </a:cubicBezTo>
                  <a:cubicBezTo>
                    <a:pt x="57" y="7"/>
                    <a:pt x="51" y="5"/>
                    <a:pt x="45" y="4"/>
                  </a:cubicBezTo>
                  <a:cubicBezTo>
                    <a:pt x="37" y="1"/>
                    <a:pt x="29" y="0"/>
                    <a:pt x="20" y="0"/>
                  </a:cubicBezTo>
                  <a:cubicBezTo>
                    <a:pt x="17" y="0"/>
                    <a:pt x="13" y="1"/>
                    <a:pt x="10" y="1"/>
                  </a:cubicBezTo>
                  <a:cubicBezTo>
                    <a:pt x="0" y="2"/>
                    <a:pt x="0" y="2"/>
                    <a:pt x="0" y="2"/>
                  </a:cubicBezTo>
                  <a:cubicBezTo>
                    <a:pt x="0" y="93"/>
                    <a:pt x="0" y="93"/>
                    <a:pt x="0" y="93"/>
                  </a:cubicBezTo>
                  <a:cubicBezTo>
                    <a:pt x="48" y="99"/>
                    <a:pt x="48" y="99"/>
                    <a:pt x="48" y="99"/>
                  </a:cubicBezTo>
                  <a:cubicBezTo>
                    <a:pt x="51" y="100"/>
                    <a:pt x="62" y="107"/>
                    <a:pt x="62" y="107"/>
                  </a:cubicBezTo>
                  <a:cubicBezTo>
                    <a:pt x="62" y="107"/>
                    <a:pt x="73" y="100"/>
                    <a:pt x="76" y="99"/>
                  </a:cubicBezTo>
                  <a:cubicBezTo>
                    <a:pt x="76" y="99"/>
                    <a:pt x="102" y="91"/>
                    <a:pt x="124" y="93"/>
                  </a:cubicBezTo>
                  <a:close/>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5" name="Freeform 355"/>
            <p:cNvSpPr/>
            <p:nvPr/>
          </p:nvSpPr>
          <p:spPr bwMode="auto">
            <a:xfrm>
              <a:off x="2668591" y="2484583"/>
              <a:ext cx="22456" cy="187922"/>
            </a:xfrm>
            <a:custGeom>
              <a:avLst/>
              <a:gdLst>
                <a:gd name="T0" fmla="*/ 0 w 12"/>
                <a:gd name="T1" fmla="*/ 96 h 100"/>
                <a:gd name="T2" fmla="*/ 6 w 12"/>
                <a:gd name="T3" fmla="*/ 100 h 100"/>
                <a:gd name="T4" fmla="*/ 12 w 12"/>
                <a:gd name="T5" fmla="*/ 96 h 100"/>
                <a:gd name="T6" fmla="*/ 12 w 12"/>
                <a:gd name="T7" fmla="*/ 0 h 100"/>
                <a:gd name="T8" fmla="*/ 6 w 12"/>
                <a:gd name="T9" fmla="*/ 3 h 100"/>
                <a:gd name="T10" fmla="*/ 0 w 12"/>
                <a:gd name="T11" fmla="*/ 0 h 100"/>
                <a:gd name="T12" fmla="*/ 0 w 12"/>
                <a:gd name="T13" fmla="*/ 96 h 100"/>
              </a:gdLst>
              <a:ahLst/>
              <a:cxnLst>
                <a:cxn ang="0">
                  <a:pos x="T0" y="T1"/>
                </a:cxn>
                <a:cxn ang="0">
                  <a:pos x="T2" y="T3"/>
                </a:cxn>
                <a:cxn ang="0">
                  <a:pos x="T4" y="T5"/>
                </a:cxn>
                <a:cxn ang="0">
                  <a:pos x="T6" y="T7"/>
                </a:cxn>
                <a:cxn ang="0">
                  <a:pos x="T8" y="T9"/>
                </a:cxn>
                <a:cxn ang="0">
                  <a:pos x="T10" y="T11"/>
                </a:cxn>
                <a:cxn ang="0">
                  <a:pos x="T12" y="T13"/>
                </a:cxn>
              </a:cxnLst>
              <a:rect l="0" t="0" r="r" b="b"/>
              <a:pathLst>
                <a:path w="12" h="100">
                  <a:moveTo>
                    <a:pt x="0" y="96"/>
                  </a:moveTo>
                  <a:cubicBezTo>
                    <a:pt x="3" y="98"/>
                    <a:pt x="6" y="100"/>
                    <a:pt x="6" y="100"/>
                  </a:cubicBezTo>
                  <a:cubicBezTo>
                    <a:pt x="6" y="100"/>
                    <a:pt x="9" y="98"/>
                    <a:pt x="12" y="96"/>
                  </a:cubicBezTo>
                  <a:cubicBezTo>
                    <a:pt x="12" y="0"/>
                    <a:pt x="12" y="0"/>
                    <a:pt x="12" y="0"/>
                  </a:cubicBezTo>
                  <a:cubicBezTo>
                    <a:pt x="10" y="1"/>
                    <a:pt x="8" y="2"/>
                    <a:pt x="6" y="3"/>
                  </a:cubicBezTo>
                  <a:cubicBezTo>
                    <a:pt x="4" y="2"/>
                    <a:pt x="2" y="1"/>
                    <a:pt x="0" y="0"/>
                  </a:cubicBezTo>
                  <a:lnTo>
                    <a:pt x="0" y="96"/>
                  </a:lnTo>
                  <a:close/>
                </a:path>
              </a:pathLst>
            </a:custGeom>
            <a:solidFill>
              <a:srgbClr val="E6E8E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10" name="图片 9" descr="SZU讲义封面"/>
          <p:cNvPicPr>
            <a:picLocks noChangeAspect="1"/>
          </p:cNvPicPr>
          <p:nvPr userDrawn="1"/>
        </p:nvPicPr>
        <p:blipFill>
          <a:blip r:embed="rId2"/>
          <a:stretch>
            <a:fillRect/>
          </a:stretch>
        </p:blipFill>
        <p:spPr>
          <a:xfrm>
            <a:off x="0" y="1905"/>
            <a:ext cx="12192000" cy="4400550"/>
          </a:xfrm>
          <a:prstGeom prst="rect">
            <a:avLst/>
          </a:prstGeom>
        </p:spPr>
      </p:pic>
      <p:sp>
        <p:nvSpPr>
          <p:cNvPr id="3075" name="矩形 1"/>
          <p:cNvSpPr>
            <a:spLocks noChangeArrowheads="1"/>
          </p:cNvSpPr>
          <p:nvPr userDrawn="1"/>
        </p:nvSpPr>
        <p:spPr bwMode="auto">
          <a:xfrm>
            <a:off x="635" y="4088765"/>
            <a:ext cx="12192000" cy="824865"/>
          </a:xfrm>
          <a:prstGeom prst="rect">
            <a:avLst/>
          </a:prstGeom>
          <a:solidFill>
            <a:srgbClr val="28A9D6"/>
          </a:solidFill>
          <a:ln w="9525" cmpd="sng">
            <a:noFill/>
            <a:bevel/>
          </a:ln>
        </p:spPr>
        <p:txBody>
          <a:bodyPr lIns="121920" tIns="60960" rIns="121920" bIns="60960" anchor="ctr" anchorCtr="0"/>
          <a:lstStyle/>
          <a:p>
            <a:pPr algn="ctr"/>
            <a:endParaRPr lang="en-US" altLang="zh-CN" sz="3600">
              <a:solidFill>
                <a:srgbClr val="FFFF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078" name="直接连接符 27"/>
          <p:cNvSpPr>
            <a:spLocks noChangeShapeType="1"/>
          </p:cNvSpPr>
          <p:nvPr userDrawn="1"/>
        </p:nvSpPr>
        <p:spPr bwMode="auto">
          <a:xfrm>
            <a:off x="0" y="6087428"/>
            <a:ext cx="4319588" cy="12700"/>
          </a:xfrm>
          <a:prstGeom prst="line">
            <a:avLst/>
          </a:prstGeom>
          <a:noFill/>
          <a:ln w="3175" cap="flat" cmpd="sng">
            <a:solidFill>
              <a:srgbClr val="28A9D6"/>
            </a:solidFill>
            <a:bevel/>
          </a:ln>
        </p:spPr>
        <p:txBody>
          <a:bodyPr/>
          <a:lstStyle/>
          <a:p>
            <a:endParaRPr lang="zh-CN" altLang="en-US"/>
          </a:p>
        </p:txBody>
      </p:sp>
      <p:sp>
        <p:nvSpPr>
          <p:cNvPr id="3079" name="直接连接符 29"/>
          <p:cNvSpPr>
            <a:spLocks noChangeShapeType="1"/>
          </p:cNvSpPr>
          <p:nvPr userDrawn="1"/>
        </p:nvSpPr>
        <p:spPr bwMode="auto">
          <a:xfrm>
            <a:off x="0" y="6152515"/>
            <a:ext cx="4319588" cy="12700"/>
          </a:xfrm>
          <a:prstGeom prst="line">
            <a:avLst/>
          </a:prstGeom>
          <a:noFill/>
          <a:ln w="3175" cap="flat" cmpd="sng">
            <a:solidFill>
              <a:srgbClr val="28A9D6"/>
            </a:solidFill>
            <a:bevel/>
          </a:ln>
        </p:spPr>
        <p:txBody>
          <a:bodyPr/>
          <a:lstStyle/>
          <a:p>
            <a:endParaRPr lang="zh-CN" altLang="en-US"/>
          </a:p>
        </p:txBody>
      </p:sp>
      <p:sp>
        <p:nvSpPr>
          <p:cNvPr id="3080" name="直接连接符 31"/>
          <p:cNvSpPr>
            <a:spLocks noChangeShapeType="1"/>
          </p:cNvSpPr>
          <p:nvPr userDrawn="1"/>
        </p:nvSpPr>
        <p:spPr bwMode="auto">
          <a:xfrm>
            <a:off x="0" y="6219190"/>
            <a:ext cx="4319588" cy="12700"/>
          </a:xfrm>
          <a:prstGeom prst="line">
            <a:avLst/>
          </a:prstGeom>
          <a:noFill/>
          <a:ln w="3175" cap="flat" cmpd="sng">
            <a:solidFill>
              <a:srgbClr val="28A9D6"/>
            </a:solidFill>
            <a:bevel/>
          </a:ln>
        </p:spPr>
        <p:txBody>
          <a:bodyPr/>
          <a:lstStyle/>
          <a:p>
            <a:endParaRPr lang="zh-CN" altLang="en-US"/>
          </a:p>
        </p:txBody>
      </p:sp>
      <p:sp>
        <p:nvSpPr>
          <p:cNvPr id="3081" name="直接连接符 39"/>
          <p:cNvSpPr>
            <a:spLocks noChangeShapeType="1"/>
          </p:cNvSpPr>
          <p:nvPr userDrawn="1"/>
        </p:nvSpPr>
        <p:spPr bwMode="auto">
          <a:xfrm>
            <a:off x="7872413" y="6087428"/>
            <a:ext cx="4319587" cy="12700"/>
          </a:xfrm>
          <a:prstGeom prst="line">
            <a:avLst/>
          </a:prstGeom>
          <a:noFill/>
          <a:ln w="3175" cap="flat" cmpd="sng">
            <a:solidFill>
              <a:srgbClr val="28A9D6"/>
            </a:solidFill>
            <a:bevel/>
          </a:ln>
        </p:spPr>
        <p:txBody>
          <a:bodyPr/>
          <a:lstStyle/>
          <a:p>
            <a:endParaRPr lang="zh-CN" altLang="en-US"/>
          </a:p>
        </p:txBody>
      </p:sp>
      <p:sp>
        <p:nvSpPr>
          <p:cNvPr id="3082" name="直接连接符 40"/>
          <p:cNvSpPr>
            <a:spLocks noChangeShapeType="1"/>
          </p:cNvSpPr>
          <p:nvPr userDrawn="1"/>
        </p:nvSpPr>
        <p:spPr bwMode="auto">
          <a:xfrm>
            <a:off x="7872413" y="6152515"/>
            <a:ext cx="4319587" cy="12700"/>
          </a:xfrm>
          <a:prstGeom prst="line">
            <a:avLst/>
          </a:prstGeom>
          <a:noFill/>
          <a:ln w="3175" cap="flat" cmpd="sng">
            <a:solidFill>
              <a:srgbClr val="28A9D6"/>
            </a:solidFill>
            <a:bevel/>
          </a:ln>
        </p:spPr>
        <p:txBody>
          <a:bodyPr/>
          <a:lstStyle/>
          <a:p>
            <a:endParaRPr lang="zh-CN" altLang="en-US"/>
          </a:p>
        </p:txBody>
      </p:sp>
      <p:sp>
        <p:nvSpPr>
          <p:cNvPr id="3083" name="直接连接符 41"/>
          <p:cNvSpPr>
            <a:spLocks noChangeShapeType="1"/>
          </p:cNvSpPr>
          <p:nvPr userDrawn="1"/>
        </p:nvSpPr>
        <p:spPr bwMode="auto">
          <a:xfrm>
            <a:off x="7872413" y="6219190"/>
            <a:ext cx="4319587" cy="12700"/>
          </a:xfrm>
          <a:prstGeom prst="line">
            <a:avLst/>
          </a:prstGeom>
          <a:noFill/>
          <a:ln w="3175" cap="flat" cmpd="sng">
            <a:solidFill>
              <a:srgbClr val="28A9D6"/>
            </a:solidFill>
            <a:bevel/>
          </a:ln>
        </p:spPr>
        <p:txBody>
          <a:bodyPr/>
          <a:lstStyle/>
          <a:p>
            <a:endParaRPr lang="zh-CN" altLang="en-US"/>
          </a:p>
        </p:txBody>
      </p:sp>
      <p:grpSp>
        <p:nvGrpSpPr>
          <p:cNvPr id="3" name="组合 2"/>
          <p:cNvGrpSpPr/>
          <p:nvPr userDrawn="1"/>
        </p:nvGrpSpPr>
        <p:grpSpPr>
          <a:xfrm>
            <a:off x="4474845" y="5816600"/>
            <a:ext cx="3270250" cy="698500"/>
            <a:chOff x="6934" y="9160"/>
            <a:chExt cx="5150" cy="1100"/>
          </a:xfrm>
        </p:grpSpPr>
        <p:sp>
          <p:nvSpPr>
            <p:cNvPr id="3085" name="文本框 42"/>
            <p:cNvSpPr>
              <a:spLocks noChangeArrowheads="1"/>
            </p:cNvSpPr>
            <p:nvPr userDrawn="1"/>
          </p:nvSpPr>
          <p:spPr bwMode="auto">
            <a:xfrm>
              <a:off x="7980" y="9505"/>
              <a:ext cx="4105" cy="434"/>
            </a:xfrm>
            <a:prstGeom prst="rect">
              <a:avLst/>
            </a:prstGeom>
            <a:noFill/>
            <a:ln w="9525">
              <a:noFill/>
              <a:miter lim="800000"/>
            </a:ln>
          </p:spPr>
          <p:txBody>
            <a:bodyPr wrap="square">
              <a:spAutoFit/>
            </a:bodyPr>
            <a:lstStyle/>
            <a:p>
              <a:pPr algn="dist"/>
              <a:r>
                <a:rPr lang="zh-CN" altLang="en-US" sz="1200" b="1" dirty="0" smtClean="0">
                  <a:solidFill>
                    <a:srgbClr val="00B0F0"/>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en-US" altLang="zh-CN" sz="1200" b="1" dirty="0" smtClean="0">
                <a:solidFill>
                  <a:srgbClr val="00B0F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6" name="Picture 3"/>
            <p:cNvPicPr>
              <a:picLocks noChangeAspect="1" noChangeArrowheads="1"/>
            </p:cNvPicPr>
            <p:nvPr userDrawn="1"/>
          </p:nvPicPr>
          <p:blipFill>
            <a:blip r:embed="rId3"/>
            <a:srcRect/>
            <a:stretch>
              <a:fillRect/>
            </a:stretch>
          </p:blipFill>
          <p:spPr bwMode="auto">
            <a:xfrm>
              <a:off x="6934" y="9160"/>
              <a:ext cx="1101" cy="1101"/>
            </a:xfrm>
            <a:prstGeom prst="rect">
              <a:avLst/>
            </a:prstGeom>
            <a:noFill/>
            <a:ln w="9525">
              <a:noFill/>
              <a:miter lim="800000"/>
              <a:headEnd/>
              <a:tailEnd/>
            </a:ln>
            <a:effectLst/>
          </p:spPr>
        </p:pic>
      </p:grpSp>
      <p:grpSp>
        <p:nvGrpSpPr>
          <p:cNvPr id="4" name="组合 3"/>
          <p:cNvGrpSpPr/>
          <p:nvPr userDrawn="1"/>
        </p:nvGrpSpPr>
        <p:grpSpPr>
          <a:xfrm>
            <a:off x="948055" y="5455920"/>
            <a:ext cx="10026650" cy="398780"/>
            <a:chOff x="1493" y="8366"/>
            <a:chExt cx="15790" cy="628"/>
          </a:xfrm>
        </p:grpSpPr>
        <p:sp>
          <p:nvSpPr>
            <p:cNvPr id="7175" name="直接连接符 29"/>
            <p:cNvSpPr/>
            <p:nvPr userDrawn="1"/>
          </p:nvSpPr>
          <p:spPr>
            <a:xfrm>
              <a:off x="1493" y="8671"/>
              <a:ext cx="5983" cy="22"/>
            </a:xfrm>
            <a:prstGeom prst="line">
              <a:avLst/>
            </a:prstGeom>
            <a:ln w="3175" cap="flat" cmpd="sng">
              <a:solidFill>
                <a:srgbClr val="28A9D6"/>
              </a:solidFill>
              <a:prstDash val="solid"/>
              <a:bevel/>
              <a:headEnd type="none" w="med" len="med"/>
              <a:tailEnd type="none" w="med" len="med"/>
            </a:ln>
          </p:spPr>
        </p:sp>
        <p:sp>
          <p:nvSpPr>
            <p:cNvPr id="7178" name="直接连接符 40"/>
            <p:cNvSpPr/>
            <p:nvPr userDrawn="1"/>
          </p:nvSpPr>
          <p:spPr>
            <a:xfrm>
              <a:off x="11671" y="8672"/>
              <a:ext cx="5612" cy="21"/>
            </a:xfrm>
            <a:prstGeom prst="line">
              <a:avLst/>
            </a:prstGeom>
            <a:ln w="3175" cap="flat" cmpd="sng">
              <a:solidFill>
                <a:srgbClr val="28A9D6"/>
              </a:solidFill>
              <a:prstDash val="solid"/>
              <a:bevel/>
              <a:headEnd type="none" w="med" len="med"/>
              <a:tailEnd type="none" w="med" len="med"/>
            </a:ln>
          </p:spPr>
        </p:sp>
        <p:sp>
          <p:nvSpPr>
            <p:cNvPr id="7181" name="TextBox 14"/>
            <p:cNvSpPr txBox="1"/>
            <p:nvPr userDrawn="1"/>
          </p:nvSpPr>
          <p:spPr>
            <a:xfrm>
              <a:off x="8491" y="8366"/>
              <a:ext cx="2479" cy="628"/>
            </a:xfrm>
            <a:prstGeom prst="rect">
              <a:avLst/>
            </a:prstGeom>
            <a:noFill/>
            <a:ln w="9525">
              <a:noFill/>
            </a:ln>
          </p:spPr>
          <p:txBody>
            <a:bodyPr wrap="square" anchor="t">
              <a:spAutoFit/>
            </a:bodyPr>
            <a:p>
              <a:pPr algn="dist"/>
              <a:r>
                <a:rPr lang="zh-CN" altLang="en-US" sz="2000" dirty="0">
                  <a:latin typeface="Tahoma" panose="020B0604030504040204" charset="0"/>
                  <a:ea typeface="宋体" panose="02010600030101010101" pitchFamily="2" charset="-122"/>
                </a:rPr>
                <a:t>主讲白鉴聪</a:t>
              </a:r>
              <a:endParaRPr lang="zh-CN" altLang="en-US" sz="2000" dirty="0">
                <a:latin typeface="Tahoma" panose="020B0604030504040204" charset="0"/>
                <a:ea typeface="宋体" panose="02010600030101010101" pitchFamily="2" charset="-122"/>
              </a:endParaRPr>
            </a:p>
          </p:txBody>
        </p:sp>
      </p:grpSp>
      <p:grpSp>
        <p:nvGrpSpPr>
          <p:cNvPr id="5" name="组合 4"/>
          <p:cNvGrpSpPr/>
          <p:nvPr userDrawn="1"/>
        </p:nvGrpSpPr>
        <p:grpSpPr>
          <a:xfrm>
            <a:off x="1198245" y="5008880"/>
            <a:ext cx="9531350" cy="398780"/>
            <a:chOff x="1868" y="8366"/>
            <a:chExt cx="15010" cy="628"/>
          </a:xfrm>
        </p:grpSpPr>
        <p:sp>
          <p:nvSpPr>
            <p:cNvPr id="7" name="直接连接符 29"/>
            <p:cNvSpPr/>
            <p:nvPr userDrawn="1"/>
          </p:nvSpPr>
          <p:spPr>
            <a:xfrm>
              <a:off x="1868" y="8671"/>
              <a:ext cx="5159" cy="21"/>
            </a:xfrm>
            <a:prstGeom prst="line">
              <a:avLst/>
            </a:prstGeom>
            <a:ln w="3175" cap="flat" cmpd="sng">
              <a:solidFill>
                <a:srgbClr val="28A9D6"/>
              </a:solidFill>
              <a:prstDash val="solid"/>
              <a:bevel/>
              <a:headEnd type="none" w="med" len="med"/>
              <a:tailEnd type="none" w="med" len="med"/>
            </a:ln>
          </p:spPr>
        </p:sp>
        <p:sp>
          <p:nvSpPr>
            <p:cNvPr id="8" name="直接连接符 40"/>
            <p:cNvSpPr/>
            <p:nvPr userDrawn="1"/>
          </p:nvSpPr>
          <p:spPr>
            <a:xfrm>
              <a:off x="11897" y="8692"/>
              <a:ext cx="4981" cy="2"/>
            </a:xfrm>
            <a:prstGeom prst="line">
              <a:avLst/>
            </a:prstGeom>
            <a:ln w="3175" cap="flat" cmpd="sng">
              <a:solidFill>
                <a:srgbClr val="28A9D6"/>
              </a:solidFill>
              <a:prstDash val="solid"/>
              <a:bevel/>
              <a:headEnd type="none" w="med" len="med"/>
              <a:tailEnd type="none" w="med" len="med"/>
            </a:ln>
          </p:spPr>
        </p:sp>
        <p:sp>
          <p:nvSpPr>
            <p:cNvPr id="9" name="TextBox 14"/>
            <p:cNvSpPr txBox="1"/>
            <p:nvPr userDrawn="1"/>
          </p:nvSpPr>
          <p:spPr>
            <a:xfrm>
              <a:off x="7792" y="8366"/>
              <a:ext cx="3621" cy="628"/>
            </a:xfrm>
            <a:prstGeom prst="rect">
              <a:avLst/>
            </a:prstGeom>
            <a:noFill/>
            <a:ln w="9525">
              <a:noFill/>
            </a:ln>
          </p:spPr>
          <p:txBody>
            <a:bodyPr wrap="square" anchor="t">
              <a:spAutoFit/>
            </a:bodyPr>
            <a:p>
              <a:pPr algn="dist"/>
              <a:r>
                <a:rPr lang="zh-CN" altLang="en-US" sz="2000" dirty="0">
                  <a:latin typeface="Tahoma" panose="020B0604030504040204" charset="0"/>
                  <a:ea typeface="宋体" panose="02010600030101010101" pitchFamily="2" charset="-122"/>
                </a:rPr>
                <a:t>数据结构</a:t>
              </a:r>
              <a:endParaRPr lang="zh-CN" altLang="en-US" sz="2000" dirty="0">
                <a:latin typeface="Tahoma" panose="020B0604030504040204" charset="0"/>
                <a:ea typeface="宋体" panose="02010600030101010101" pitchFamily="2" charset="-122"/>
              </a:endParaRPr>
            </a:p>
          </p:txBody>
        </p:sp>
      </p:gr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075" name="矩形 1"/>
          <p:cNvSpPr>
            <a:spLocks noChangeArrowheads="1"/>
          </p:cNvSpPr>
          <p:nvPr userDrawn="1"/>
        </p:nvSpPr>
        <p:spPr bwMode="auto">
          <a:xfrm>
            <a:off x="0" y="4728210"/>
            <a:ext cx="12192000" cy="903605"/>
          </a:xfrm>
          <a:prstGeom prst="rect">
            <a:avLst/>
          </a:prstGeom>
          <a:solidFill>
            <a:srgbClr val="28A9D6"/>
          </a:solidFill>
          <a:ln w="9525" cmpd="sng">
            <a:noFill/>
            <a:bevel/>
          </a:ln>
        </p:spPr>
        <p:txBody>
          <a:bodyPr lIns="121920" tIns="60960" rIns="121920" bIns="60960" anchor="ctr" anchorCtr="0"/>
          <a:lstStyle/>
          <a:p>
            <a:pPr algn="ctr"/>
            <a:r>
              <a:rPr lang="zh-CN" altLang="zh-CN" sz="4000">
                <a:solidFill>
                  <a:srgbClr val="FFFF00"/>
                </a:solidFill>
                <a:latin typeface="宋体" panose="02010600030101010101" pitchFamily="2" charset="-122"/>
                <a:ea typeface="微软雅黑" panose="020B0503020204020204" pitchFamily="34" charset="-122"/>
                <a:sym typeface="宋体" panose="02010600030101010101" pitchFamily="2" charset="-122"/>
              </a:rPr>
              <a:t>谢谢观看</a:t>
            </a:r>
            <a:endParaRPr lang="zh-CN" altLang="zh-CN" sz="4000">
              <a:solidFill>
                <a:srgbClr val="FFFF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076" name="直接连接符 24"/>
          <p:cNvSpPr>
            <a:spLocks noChangeShapeType="1"/>
          </p:cNvSpPr>
          <p:nvPr userDrawn="1"/>
        </p:nvSpPr>
        <p:spPr bwMode="auto">
          <a:xfrm>
            <a:off x="0" y="5665153"/>
            <a:ext cx="12192000" cy="1587"/>
          </a:xfrm>
          <a:prstGeom prst="line">
            <a:avLst/>
          </a:prstGeom>
          <a:noFill/>
          <a:ln w="19050" cap="flat" cmpd="sng">
            <a:solidFill>
              <a:srgbClr val="28A9D6"/>
            </a:solidFill>
            <a:bevel/>
          </a:ln>
        </p:spPr>
        <p:txBody>
          <a:bodyPr/>
          <a:lstStyle/>
          <a:p>
            <a:endParaRPr lang="zh-CN" altLang="en-US"/>
          </a:p>
        </p:txBody>
      </p:sp>
      <p:sp>
        <p:nvSpPr>
          <p:cNvPr id="3078" name="直接连接符 27"/>
          <p:cNvSpPr>
            <a:spLocks noChangeShapeType="1"/>
          </p:cNvSpPr>
          <p:nvPr userDrawn="1"/>
        </p:nvSpPr>
        <p:spPr bwMode="auto">
          <a:xfrm>
            <a:off x="0" y="6087428"/>
            <a:ext cx="4319588" cy="12700"/>
          </a:xfrm>
          <a:prstGeom prst="line">
            <a:avLst/>
          </a:prstGeom>
          <a:noFill/>
          <a:ln w="3175" cap="flat" cmpd="sng">
            <a:solidFill>
              <a:srgbClr val="28A9D6"/>
            </a:solidFill>
            <a:bevel/>
          </a:ln>
        </p:spPr>
        <p:txBody>
          <a:bodyPr/>
          <a:lstStyle/>
          <a:p>
            <a:endParaRPr lang="zh-CN" altLang="en-US"/>
          </a:p>
        </p:txBody>
      </p:sp>
      <p:sp>
        <p:nvSpPr>
          <p:cNvPr id="3079" name="直接连接符 29"/>
          <p:cNvSpPr>
            <a:spLocks noChangeShapeType="1"/>
          </p:cNvSpPr>
          <p:nvPr userDrawn="1"/>
        </p:nvSpPr>
        <p:spPr bwMode="auto">
          <a:xfrm>
            <a:off x="0" y="6152515"/>
            <a:ext cx="4319588" cy="12700"/>
          </a:xfrm>
          <a:prstGeom prst="line">
            <a:avLst/>
          </a:prstGeom>
          <a:noFill/>
          <a:ln w="3175" cap="flat" cmpd="sng">
            <a:solidFill>
              <a:srgbClr val="28A9D6"/>
            </a:solidFill>
            <a:bevel/>
          </a:ln>
        </p:spPr>
        <p:txBody>
          <a:bodyPr/>
          <a:lstStyle/>
          <a:p>
            <a:endParaRPr lang="zh-CN" altLang="en-US"/>
          </a:p>
        </p:txBody>
      </p:sp>
      <p:sp>
        <p:nvSpPr>
          <p:cNvPr id="3080" name="直接连接符 31"/>
          <p:cNvSpPr>
            <a:spLocks noChangeShapeType="1"/>
          </p:cNvSpPr>
          <p:nvPr userDrawn="1"/>
        </p:nvSpPr>
        <p:spPr bwMode="auto">
          <a:xfrm>
            <a:off x="0" y="6219190"/>
            <a:ext cx="4319588" cy="12700"/>
          </a:xfrm>
          <a:prstGeom prst="line">
            <a:avLst/>
          </a:prstGeom>
          <a:noFill/>
          <a:ln w="3175" cap="flat" cmpd="sng">
            <a:solidFill>
              <a:srgbClr val="28A9D6"/>
            </a:solidFill>
            <a:bevel/>
          </a:ln>
        </p:spPr>
        <p:txBody>
          <a:bodyPr/>
          <a:lstStyle/>
          <a:p>
            <a:endParaRPr lang="zh-CN" altLang="en-US"/>
          </a:p>
        </p:txBody>
      </p:sp>
      <p:sp>
        <p:nvSpPr>
          <p:cNvPr id="3081" name="直接连接符 39"/>
          <p:cNvSpPr>
            <a:spLocks noChangeShapeType="1"/>
          </p:cNvSpPr>
          <p:nvPr userDrawn="1"/>
        </p:nvSpPr>
        <p:spPr bwMode="auto">
          <a:xfrm>
            <a:off x="7872413" y="6087428"/>
            <a:ext cx="4319587" cy="12700"/>
          </a:xfrm>
          <a:prstGeom prst="line">
            <a:avLst/>
          </a:prstGeom>
          <a:noFill/>
          <a:ln w="3175" cap="flat" cmpd="sng">
            <a:solidFill>
              <a:srgbClr val="28A9D6"/>
            </a:solidFill>
            <a:bevel/>
          </a:ln>
        </p:spPr>
        <p:txBody>
          <a:bodyPr/>
          <a:lstStyle/>
          <a:p>
            <a:endParaRPr lang="zh-CN" altLang="en-US"/>
          </a:p>
        </p:txBody>
      </p:sp>
      <p:sp>
        <p:nvSpPr>
          <p:cNvPr id="3082" name="直接连接符 40"/>
          <p:cNvSpPr>
            <a:spLocks noChangeShapeType="1"/>
          </p:cNvSpPr>
          <p:nvPr userDrawn="1"/>
        </p:nvSpPr>
        <p:spPr bwMode="auto">
          <a:xfrm>
            <a:off x="7872413" y="6152515"/>
            <a:ext cx="4319587" cy="12700"/>
          </a:xfrm>
          <a:prstGeom prst="line">
            <a:avLst/>
          </a:prstGeom>
          <a:noFill/>
          <a:ln w="3175" cap="flat" cmpd="sng">
            <a:solidFill>
              <a:srgbClr val="28A9D6"/>
            </a:solidFill>
            <a:bevel/>
          </a:ln>
        </p:spPr>
        <p:txBody>
          <a:bodyPr/>
          <a:lstStyle/>
          <a:p>
            <a:endParaRPr lang="zh-CN" altLang="en-US"/>
          </a:p>
        </p:txBody>
      </p:sp>
      <p:sp>
        <p:nvSpPr>
          <p:cNvPr id="3083" name="直接连接符 41"/>
          <p:cNvSpPr>
            <a:spLocks noChangeShapeType="1"/>
          </p:cNvSpPr>
          <p:nvPr userDrawn="1"/>
        </p:nvSpPr>
        <p:spPr bwMode="auto">
          <a:xfrm>
            <a:off x="7872413" y="6219190"/>
            <a:ext cx="4319587" cy="12700"/>
          </a:xfrm>
          <a:prstGeom prst="line">
            <a:avLst/>
          </a:prstGeom>
          <a:noFill/>
          <a:ln w="3175" cap="flat" cmpd="sng">
            <a:solidFill>
              <a:srgbClr val="28A9D6"/>
            </a:solidFill>
            <a:bevel/>
          </a:ln>
        </p:spPr>
        <p:txBody>
          <a:bodyPr/>
          <a:lstStyle/>
          <a:p>
            <a:endParaRPr lang="zh-CN" altLang="en-US"/>
          </a:p>
        </p:txBody>
      </p:sp>
      <p:grpSp>
        <p:nvGrpSpPr>
          <p:cNvPr id="4" name="组合 3"/>
          <p:cNvGrpSpPr/>
          <p:nvPr userDrawn="1"/>
        </p:nvGrpSpPr>
        <p:grpSpPr>
          <a:xfrm>
            <a:off x="4474845" y="5816600"/>
            <a:ext cx="3270250" cy="698500"/>
            <a:chOff x="6934" y="9160"/>
            <a:chExt cx="5150" cy="1100"/>
          </a:xfrm>
        </p:grpSpPr>
        <p:sp>
          <p:nvSpPr>
            <p:cNvPr id="3085" name="文本框 42"/>
            <p:cNvSpPr>
              <a:spLocks noChangeArrowheads="1"/>
            </p:cNvSpPr>
            <p:nvPr userDrawn="1"/>
          </p:nvSpPr>
          <p:spPr bwMode="auto">
            <a:xfrm>
              <a:off x="7980" y="9505"/>
              <a:ext cx="4105" cy="434"/>
            </a:xfrm>
            <a:prstGeom prst="rect">
              <a:avLst/>
            </a:prstGeom>
            <a:noFill/>
            <a:ln w="9525">
              <a:noFill/>
              <a:miter lim="800000"/>
            </a:ln>
          </p:spPr>
          <p:txBody>
            <a:bodyPr wrap="square">
              <a:spAutoFit/>
            </a:bodyPr>
            <a:lstStyle/>
            <a:p>
              <a:pPr algn="dist"/>
              <a:r>
                <a:rPr lang="zh-CN" altLang="en-US" sz="1200" b="1" dirty="0" smtClean="0">
                  <a:solidFill>
                    <a:srgbClr val="00B0F0"/>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en-US" altLang="zh-CN" sz="1200" b="1" dirty="0" smtClean="0">
                <a:solidFill>
                  <a:srgbClr val="00B0F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6" name="Picture 3"/>
            <p:cNvPicPr>
              <a:picLocks noChangeAspect="1" noChangeArrowheads="1"/>
            </p:cNvPicPr>
            <p:nvPr userDrawn="1"/>
          </p:nvPicPr>
          <p:blipFill>
            <a:blip r:embed="rId2"/>
            <a:srcRect/>
            <a:stretch>
              <a:fillRect/>
            </a:stretch>
          </p:blipFill>
          <p:spPr bwMode="auto">
            <a:xfrm>
              <a:off x="6934" y="9160"/>
              <a:ext cx="1101" cy="1101"/>
            </a:xfrm>
            <a:prstGeom prst="rect">
              <a:avLst/>
            </a:prstGeom>
            <a:noFill/>
            <a:ln w="9525">
              <a:noFill/>
              <a:miter lim="800000"/>
              <a:headEnd/>
              <a:tailEnd/>
            </a:ln>
            <a:effectLst/>
          </p:spPr>
        </p:pic>
      </p:grpSp>
      <p:pic>
        <p:nvPicPr>
          <p:cNvPr id="2" name="图片 1" descr="SZU讲义尾页"/>
          <p:cNvPicPr>
            <a:picLocks noChangeAspect="1"/>
          </p:cNvPicPr>
          <p:nvPr userDrawn="1"/>
        </p:nvPicPr>
        <p:blipFill>
          <a:blip r:embed="rId3"/>
          <a:stretch>
            <a:fillRect/>
          </a:stretch>
        </p:blipFill>
        <p:spPr>
          <a:xfrm>
            <a:off x="0" y="-35560"/>
            <a:ext cx="12191365" cy="4763770"/>
          </a:xfrm>
          <a:prstGeom prst="rect">
            <a:avLst/>
          </a:prstGeom>
        </p:spPr>
      </p:pic>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29260" y="948055"/>
            <a:ext cx="11087735" cy="5144135"/>
          </a:xfrm>
        </p:spPr>
        <p:txBody>
          <a:bodyPr/>
          <a:lstStyle>
            <a:lvl1pPr>
              <a:buFont typeface="Wingdings" panose="05000000000000000000" charset="0"/>
              <a:buChar char="l"/>
              <a:defRPr sz="2800">
                <a:sym typeface="宋体" panose="02010600030101010101" pitchFamily="2" charset="-122"/>
              </a:defRPr>
            </a:lvl1pPr>
            <a:lvl2pPr>
              <a:defRPr sz="2400">
                <a:sym typeface="宋体" panose="02010600030101010101" pitchFamily="2" charset="-122"/>
              </a:defRPr>
            </a:lvl2pPr>
            <a:lvl3pPr>
              <a:buFont typeface="Arial" panose="020B0604020202020204" pitchFamily="34" charset="0"/>
              <a:buChar char="•"/>
              <a:defRPr sz="2000">
                <a:sym typeface="宋体" panose="02010600030101010101" pitchFamily="2" charset="-122"/>
              </a:defRPr>
            </a:lvl3pPr>
            <a:lvl4pPr>
              <a:defRPr sz="2000">
                <a:sym typeface="宋体" panose="02010600030101010101" pitchFamily="2" charset="-122"/>
              </a:defRPr>
            </a:lvl4pPr>
            <a:lvl5pPr>
              <a:defRPr sz="12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endParaRPr lang="en-US" dirty="0"/>
          </a:p>
        </p:txBody>
      </p:sp>
      <p:sp>
        <p:nvSpPr>
          <p:cNvPr id="7" name="标题 6"/>
          <p:cNvSpPr>
            <a:spLocks noGrp="1"/>
          </p:cNvSpPr>
          <p:nvPr>
            <p:ph type="title"/>
          </p:nvPr>
        </p:nvSpPr>
        <p:spPr>
          <a:xfrm>
            <a:off x="752475" y="150813"/>
            <a:ext cx="10972800" cy="796908"/>
          </a:xfrm>
        </p:spPr>
        <p:txBody>
          <a:bodyPr rtlCol="0"/>
          <a:lstStyle>
            <a:lvl1pPr algn="l">
              <a:defRPr sz="3600">
                <a:sym typeface="宋体" panose="02010600030101010101" pitchFamily="2" charset="-122"/>
              </a:defRPr>
            </a:lvl1pPr>
          </a:lstStyle>
          <a:p>
            <a:r>
              <a:rPr lang="zh-CN" altLang="en-US" smtClean="0"/>
              <a:t>单击此处编辑母版标题样式</a:t>
            </a:r>
            <a:endParaRPr lang="en-US"/>
          </a:p>
        </p:txBody>
      </p:sp>
      <p:sp>
        <p:nvSpPr>
          <p:cNvPr id="21" name="任意多边形 28"/>
          <p:cNvSpPr>
            <a:spLocks noChangeArrowheads="1"/>
          </p:cNvSpPr>
          <p:nvPr userDrawn="1"/>
        </p:nvSpPr>
        <p:spPr bwMode="auto">
          <a:xfrm flipV="1">
            <a:off x="174625" y="424180"/>
            <a:ext cx="4765040" cy="421005"/>
          </a:xfrm>
          <a:custGeom>
            <a:avLst/>
            <a:gdLst>
              <a:gd name="T0" fmla="*/ 167822 w 1386790"/>
              <a:gd name="T1" fmla="*/ 524933 h 524933"/>
              <a:gd name="T2" fmla="*/ 168846 w 1386790"/>
              <a:gd name="T3" fmla="*/ 524933 h 524933"/>
              <a:gd name="T4" fmla="*/ 168846 w 1386790"/>
              <a:gd name="T5" fmla="*/ 14598 h 524933"/>
              <a:gd name="T6" fmla="*/ 1386790 w 1386790"/>
              <a:gd name="T7" fmla="*/ 14598 h 524933"/>
              <a:gd name="T8" fmla="*/ 1386790 w 1386790"/>
              <a:gd name="T9" fmla="*/ 0 h 524933"/>
              <a:gd name="T10" fmla="*/ 167822 w 1386790"/>
              <a:gd name="T11" fmla="*/ 0 h 524933"/>
              <a:gd name="T12" fmla="*/ 152999 w 1386790"/>
              <a:gd name="T13" fmla="*/ 0 h 524933"/>
              <a:gd name="T14" fmla="*/ 152999 w 1386790"/>
              <a:gd name="T15" fmla="*/ 507260 h 524933"/>
              <a:gd name="T16" fmla="*/ 107280 w 1386790"/>
              <a:gd name="T17" fmla="*/ 507260 h 524933"/>
              <a:gd name="T18" fmla="*/ 107280 w 1386790"/>
              <a:gd name="T19" fmla="*/ 0 h 524933"/>
              <a:gd name="T20" fmla="*/ 0 w 1386790"/>
              <a:gd name="T21" fmla="*/ 0 h 524933"/>
              <a:gd name="T22" fmla="*/ 0 w 1386790"/>
              <a:gd name="T23" fmla="*/ 524932 h 524933"/>
              <a:gd name="T24" fmla="*/ 33834 w 1386790"/>
              <a:gd name="T25" fmla="*/ 524932 h 524933"/>
              <a:gd name="T26" fmla="*/ 33834 w 1386790"/>
              <a:gd name="T27" fmla="*/ 23810 h 524933"/>
              <a:gd name="T28" fmla="*/ 79553 w 1386790"/>
              <a:gd name="T29" fmla="*/ 23810 h 524933"/>
              <a:gd name="T30" fmla="*/ 79553 w 1386790"/>
              <a:gd name="T31" fmla="*/ 524932 h 524933"/>
              <a:gd name="T32" fmla="*/ 167822 w 1386790"/>
              <a:gd name="T33" fmla="*/ 524932 h 5249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6790"/>
              <a:gd name="T52" fmla="*/ 0 h 524933"/>
              <a:gd name="T53" fmla="*/ 1386790 w 1386790"/>
              <a:gd name="T54" fmla="*/ 524933 h 5249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w="25400" cap="flat" cmpd="sng">
            <a:noFill/>
            <a:bevel/>
          </a:ln>
        </p:spPr>
        <p:txBody>
          <a:bodyPr anchor="ctr"/>
          <a:p>
            <a:pPr algn="ctr"/>
            <a:endParaRPr lang="zh-CN" altLang="zh-CN">
              <a:solidFill>
                <a:srgbClr val="FFFFFF"/>
              </a:solidFill>
            </a:endParaRPr>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p>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6_自定义版式">
    <p:spTree>
      <p:nvGrpSpPr>
        <p:cNvPr id="1" name=""/>
        <p:cNvGrpSpPr/>
        <p:nvPr/>
      </p:nvGrpSpPr>
      <p:grpSpPr>
        <a:xfrm>
          <a:off x="0" y="0"/>
          <a:ext cx="0" cy="0"/>
          <a:chOff x="0" y="0"/>
          <a:chExt cx="0" cy="0"/>
        </a:xfrm>
      </p:grpSpPr>
      <p:sp>
        <p:nvSpPr>
          <p:cNvPr id="21" name="任意多边形 28"/>
          <p:cNvSpPr>
            <a:spLocks noChangeArrowheads="1"/>
          </p:cNvSpPr>
          <p:nvPr userDrawn="1"/>
        </p:nvSpPr>
        <p:spPr bwMode="auto">
          <a:xfrm flipV="1">
            <a:off x="174625" y="424180"/>
            <a:ext cx="4765040" cy="421005"/>
          </a:xfrm>
          <a:custGeom>
            <a:avLst/>
            <a:gdLst>
              <a:gd name="T0" fmla="*/ 167822 w 1386790"/>
              <a:gd name="T1" fmla="*/ 524933 h 524933"/>
              <a:gd name="T2" fmla="*/ 168846 w 1386790"/>
              <a:gd name="T3" fmla="*/ 524933 h 524933"/>
              <a:gd name="T4" fmla="*/ 168846 w 1386790"/>
              <a:gd name="T5" fmla="*/ 14598 h 524933"/>
              <a:gd name="T6" fmla="*/ 1386790 w 1386790"/>
              <a:gd name="T7" fmla="*/ 14598 h 524933"/>
              <a:gd name="T8" fmla="*/ 1386790 w 1386790"/>
              <a:gd name="T9" fmla="*/ 0 h 524933"/>
              <a:gd name="T10" fmla="*/ 167822 w 1386790"/>
              <a:gd name="T11" fmla="*/ 0 h 524933"/>
              <a:gd name="T12" fmla="*/ 152999 w 1386790"/>
              <a:gd name="T13" fmla="*/ 0 h 524933"/>
              <a:gd name="T14" fmla="*/ 152999 w 1386790"/>
              <a:gd name="T15" fmla="*/ 507260 h 524933"/>
              <a:gd name="T16" fmla="*/ 107280 w 1386790"/>
              <a:gd name="T17" fmla="*/ 507260 h 524933"/>
              <a:gd name="T18" fmla="*/ 107280 w 1386790"/>
              <a:gd name="T19" fmla="*/ 0 h 524933"/>
              <a:gd name="T20" fmla="*/ 0 w 1386790"/>
              <a:gd name="T21" fmla="*/ 0 h 524933"/>
              <a:gd name="T22" fmla="*/ 0 w 1386790"/>
              <a:gd name="T23" fmla="*/ 524932 h 524933"/>
              <a:gd name="T24" fmla="*/ 33834 w 1386790"/>
              <a:gd name="T25" fmla="*/ 524932 h 524933"/>
              <a:gd name="T26" fmla="*/ 33834 w 1386790"/>
              <a:gd name="T27" fmla="*/ 23810 h 524933"/>
              <a:gd name="T28" fmla="*/ 79553 w 1386790"/>
              <a:gd name="T29" fmla="*/ 23810 h 524933"/>
              <a:gd name="T30" fmla="*/ 79553 w 1386790"/>
              <a:gd name="T31" fmla="*/ 524932 h 524933"/>
              <a:gd name="T32" fmla="*/ 167822 w 1386790"/>
              <a:gd name="T33" fmla="*/ 524932 h 5249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6790"/>
              <a:gd name="T52" fmla="*/ 0 h 524933"/>
              <a:gd name="T53" fmla="*/ 1386790 w 1386790"/>
              <a:gd name="T54" fmla="*/ 524933 h 5249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w="25400" cap="flat" cmpd="sng">
            <a:noFill/>
            <a:bevel/>
          </a:ln>
        </p:spPr>
        <p:txBody>
          <a:bodyPr anchor="ctr"/>
          <a:lstStyle/>
          <a:p>
            <a:pPr algn="ctr"/>
            <a:endParaRPr lang="zh-CN" altLang="zh-CN">
              <a:solidFill>
                <a:srgbClr val="FFFFFF"/>
              </a:solidFill>
            </a:endParaRPr>
          </a:p>
        </p:txBody>
      </p:sp>
      <p:sp>
        <p:nvSpPr>
          <p:cNvPr id="1026" name="灯片编号占位符 3"/>
          <p:cNvSpPr>
            <a:spLocks noGrp="1" noChangeArrowheads="1"/>
          </p:cNvSpPr>
          <p:nvPr>
            <p:ph type="sldNum" sz="quarter" idx="4"/>
          </p:nvPr>
        </p:nvSpPr>
        <p:spPr bwMode="auto">
          <a:xfrm>
            <a:off x="11376025" y="648366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792162"/>
          </a:xfrm>
        </p:spPr>
        <p:txBody>
          <a:bodyPr/>
          <a:lstStyle>
            <a:lvl1pPr>
              <a:defRPr>
                <a:sym typeface="宋体" panose="02010600030101010101" pitchFamily="2" charset="-122"/>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31800" y="1268413"/>
            <a:ext cx="5611284" cy="4752975"/>
          </a:xfrm>
        </p:spPr>
        <p:txBody>
          <a:bodyPr/>
          <a:lstStyle>
            <a:lvl1pPr>
              <a:defRPr>
                <a:sym typeface="宋体" panose="02010600030101010101" pitchFamily="2" charset="-122"/>
              </a:defRPr>
            </a:lvl1pPr>
            <a:lvl2pPr>
              <a:defRPr>
                <a:sym typeface="宋体" panose="02010600030101010101" pitchFamily="2" charset="-122"/>
              </a:defRPr>
            </a:lvl2pPr>
            <a:lvl3pPr>
              <a:defRPr>
                <a:sym typeface="宋体" panose="02010600030101010101" pitchFamily="2" charset="-122"/>
              </a:defRPr>
            </a:lvl3pPr>
            <a:lvl4pPr>
              <a:defRPr>
                <a:sym typeface="宋体" panose="02010600030101010101" pitchFamily="2" charset="-122"/>
              </a:defRPr>
            </a:lvl4pPr>
            <a:lvl5pPr>
              <a:defRPr>
                <a:sym typeface="宋体" panose="02010600030101010101" pitchFamily="2"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46284" y="1268413"/>
            <a:ext cx="5611283" cy="4752975"/>
          </a:xfrm>
        </p:spPr>
        <p:txBody>
          <a:bodyPr/>
          <a:lstStyle>
            <a:lvl1pPr>
              <a:defRPr>
                <a:sym typeface="宋体" panose="02010600030101010101" pitchFamily="2" charset="-122"/>
              </a:defRPr>
            </a:lvl1pPr>
            <a:lvl2pPr>
              <a:defRPr>
                <a:sym typeface="宋体" panose="02010600030101010101" pitchFamily="2" charset="-122"/>
              </a:defRPr>
            </a:lvl2pPr>
            <a:lvl3pPr>
              <a:defRPr>
                <a:sym typeface="宋体" panose="02010600030101010101" pitchFamily="2" charset="-122"/>
              </a:defRPr>
            </a:lvl3pPr>
            <a:lvl4pPr>
              <a:defRPr>
                <a:sym typeface="宋体" panose="02010600030101010101" pitchFamily="2" charset="-122"/>
              </a:defRPr>
            </a:lvl4pPr>
            <a:lvl5pPr>
              <a:defRPr>
                <a:sym typeface="宋体" panose="02010600030101010101" pitchFamily="2"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334433" y="6237288"/>
            <a:ext cx="3860800" cy="457200"/>
          </a:xfrm>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rPr>
              <a:t>OS</a:t>
            </a:r>
            <a:endPar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sp>
        <p:nvSpPr>
          <p:cNvPr id="34" name="文本框 25"/>
          <p:cNvSpPr>
            <a:spLocks noChangeArrowheads="1"/>
          </p:cNvSpPr>
          <p:nvPr userDrawn="1"/>
        </p:nvSpPr>
        <p:spPr bwMode="auto">
          <a:xfrm>
            <a:off x="4707255" y="283210"/>
            <a:ext cx="2707640" cy="645160"/>
          </a:xfrm>
          <a:prstGeom prst="rect">
            <a:avLst/>
          </a:prstGeom>
          <a:noFill/>
          <a:ln w="9525">
            <a:noFill/>
            <a:miter lim="800000"/>
          </a:ln>
        </p:spPr>
        <p:txBody>
          <a:bodyPr wrap="square">
            <a:spAutoFit/>
          </a:bodyPr>
          <a:lstStyle/>
          <a:p>
            <a:pPr algn="dist"/>
            <a:r>
              <a:rPr lang="zh-CN" altLang="en-US" sz="3600" b="1"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上次回顾</a:t>
            </a:r>
            <a:endParaRPr lang="zh-CN" altLang="en-US" sz="3600" b="1"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3" name="直接连接符 23"/>
          <p:cNvSpPr>
            <a:spLocks noChangeShapeType="1"/>
          </p:cNvSpPr>
          <p:nvPr userDrawn="1"/>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grpSp>
        <p:nvGrpSpPr>
          <p:cNvPr id="33795" name="组合 129"/>
          <p:cNvGrpSpPr/>
          <p:nvPr userDrawn="1"/>
        </p:nvGrpSpPr>
        <p:grpSpPr>
          <a:xfrm>
            <a:off x="3529330" y="264478"/>
            <a:ext cx="615950" cy="584200"/>
            <a:chOff x="2439302" y="2313207"/>
            <a:chExt cx="481033" cy="481033"/>
          </a:xfrm>
        </p:grpSpPr>
        <p:sp>
          <p:nvSpPr>
            <p:cNvPr id="131" name="Oval 351"/>
            <p:cNvSpPr>
              <a:spLocks noChangeArrowheads="1"/>
            </p:cNvSpPr>
            <p:nvPr/>
          </p:nvSpPr>
          <p:spPr bwMode="auto">
            <a:xfrm>
              <a:off x="2439302" y="2313207"/>
              <a:ext cx="481033" cy="481033"/>
            </a:xfrm>
            <a:prstGeom prst="ellipse">
              <a:avLst/>
            </a:prstGeom>
            <a:solidFill>
              <a:srgbClr val="739BE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2" name="Freeform 352"/>
            <p:cNvSpPr/>
            <p:nvPr/>
          </p:nvSpPr>
          <p:spPr bwMode="auto">
            <a:xfrm>
              <a:off x="2537400" y="2475127"/>
              <a:ext cx="380571" cy="319113"/>
            </a:xfrm>
            <a:custGeom>
              <a:avLst/>
              <a:gdLst>
                <a:gd name="T0" fmla="*/ 138 w 203"/>
                <a:gd name="T1" fmla="*/ 0 h 170"/>
                <a:gd name="T2" fmla="*/ 112 w 203"/>
                <a:gd name="T3" fmla="*/ 27 h 170"/>
                <a:gd name="T4" fmla="*/ 115 w 203"/>
                <a:gd name="T5" fmla="*/ 31 h 170"/>
                <a:gd name="T6" fmla="*/ 0 w 203"/>
                <a:gd name="T7" fmla="*/ 97 h 170"/>
                <a:gd name="T8" fmla="*/ 73 w 203"/>
                <a:gd name="T9" fmla="*/ 170 h 170"/>
                <a:gd name="T10" fmla="*/ 76 w 203"/>
                <a:gd name="T11" fmla="*/ 170 h 170"/>
                <a:gd name="T12" fmla="*/ 203 w 203"/>
                <a:gd name="T13" fmla="*/ 60 h 170"/>
                <a:gd name="T14" fmla="*/ 152 w 203"/>
                <a:gd name="T15" fmla="*/ 9 h 170"/>
                <a:gd name="T16" fmla="*/ 149 w 203"/>
                <a:gd name="T17" fmla="*/ 11 h 170"/>
                <a:gd name="T18" fmla="*/ 138 w 203"/>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70">
                  <a:moveTo>
                    <a:pt x="138" y="0"/>
                  </a:moveTo>
                  <a:cubicBezTo>
                    <a:pt x="112" y="27"/>
                    <a:pt x="112" y="27"/>
                    <a:pt x="112" y="27"/>
                  </a:cubicBezTo>
                  <a:cubicBezTo>
                    <a:pt x="115" y="31"/>
                    <a:pt x="115" y="31"/>
                    <a:pt x="115" y="31"/>
                  </a:cubicBezTo>
                  <a:cubicBezTo>
                    <a:pt x="0" y="97"/>
                    <a:pt x="0" y="97"/>
                    <a:pt x="0" y="97"/>
                  </a:cubicBezTo>
                  <a:cubicBezTo>
                    <a:pt x="73" y="170"/>
                    <a:pt x="73" y="170"/>
                    <a:pt x="73" y="170"/>
                  </a:cubicBezTo>
                  <a:cubicBezTo>
                    <a:pt x="74" y="170"/>
                    <a:pt x="75" y="170"/>
                    <a:pt x="76" y="170"/>
                  </a:cubicBezTo>
                  <a:cubicBezTo>
                    <a:pt x="141" y="170"/>
                    <a:pt x="194" y="122"/>
                    <a:pt x="203" y="60"/>
                  </a:cubicBezTo>
                  <a:cubicBezTo>
                    <a:pt x="152" y="9"/>
                    <a:pt x="152" y="9"/>
                    <a:pt x="152" y="9"/>
                  </a:cubicBezTo>
                  <a:cubicBezTo>
                    <a:pt x="149" y="11"/>
                    <a:pt x="149" y="11"/>
                    <a:pt x="149" y="11"/>
                  </a:cubicBezTo>
                  <a:lnTo>
                    <a:pt x="138" y="0"/>
                  </a:lnTo>
                  <a:close/>
                </a:path>
              </a:pathLst>
            </a:custGeom>
            <a:solidFill>
              <a:srgbClr val="6188D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3" name="Rectangle 353"/>
            <p:cNvSpPr>
              <a:spLocks noChangeArrowheads="1"/>
            </p:cNvSpPr>
            <p:nvPr/>
          </p:nvSpPr>
          <p:spPr bwMode="auto">
            <a:xfrm>
              <a:off x="2537400" y="2491674"/>
              <a:ext cx="284838" cy="165466"/>
            </a:xfrm>
            <a:prstGeom prst="rect">
              <a:avLst/>
            </a:prstGeom>
            <a:solidFill>
              <a:srgbClr val="505A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4" name="Freeform 354"/>
            <p:cNvSpPr/>
            <p:nvPr/>
          </p:nvSpPr>
          <p:spPr bwMode="auto">
            <a:xfrm>
              <a:off x="2563402" y="2471582"/>
              <a:ext cx="232834" cy="200923"/>
            </a:xfrm>
            <a:custGeom>
              <a:avLst/>
              <a:gdLst>
                <a:gd name="T0" fmla="*/ 124 w 124"/>
                <a:gd name="T1" fmla="*/ 93 h 107"/>
                <a:gd name="T2" fmla="*/ 124 w 124"/>
                <a:gd name="T3" fmla="*/ 2 h 107"/>
                <a:gd name="T4" fmla="*/ 114 w 124"/>
                <a:gd name="T5" fmla="*/ 1 h 107"/>
                <a:gd name="T6" fmla="*/ 104 w 124"/>
                <a:gd name="T7" fmla="*/ 0 h 107"/>
                <a:gd name="T8" fmla="*/ 79 w 124"/>
                <a:gd name="T9" fmla="*/ 4 h 107"/>
                <a:gd name="T10" fmla="*/ 62 w 124"/>
                <a:gd name="T11" fmla="*/ 10 h 107"/>
                <a:gd name="T12" fmla="*/ 45 w 124"/>
                <a:gd name="T13" fmla="*/ 4 h 107"/>
                <a:gd name="T14" fmla="*/ 20 w 124"/>
                <a:gd name="T15" fmla="*/ 0 h 107"/>
                <a:gd name="T16" fmla="*/ 10 w 124"/>
                <a:gd name="T17" fmla="*/ 1 h 107"/>
                <a:gd name="T18" fmla="*/ 0 w 124"/>
                <a:gd name="T19" fmla="*/ 2 h 107"/>
                <a:gd name="T20" fmla="*/ 0 w 124"/>
                <a:gd name="T21" fmla="*/ 93 h 107"/>
                <a:gd name="T22" fmla="*/ 48 w 124"/>
                <a:gd name="T23" fmla="*/ 99 h 107"/>
                <a:gd name="T24" fmla="*/ 62 w 124"/>
                <a:gd name="T25" fmla="*/ 107 h 107"/>
                <a:gd name="T26" fmla="*/ 76 w 124"/>
                <a:gd name="T27" fmla="*/ 99 h 107"/>
                <a:gd name="T28" fmla="*/ 124 w 124"/>
                <a:gd name="T29"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07">
                  <a:moveTo>
                    <a:pt x="124" y="93"/>
                  </a:moveTo>
                  <a:cubicBezTo>
                    <a:pt x="124" y="2"/>
                    <a:pt x="124" y="2"/>
                    <a:pt x="124" y="2"/>
                  </a:cubicBezTo>
                  <a:cubicBezTo>
                    <a:pt x="114" y="1"/>
                    <a:pt x="114" y="1"/>
                    <a:pt x="114" y="1"/>
                  </a:cubicBezTo>
                  <a:cubicBezTo>
                    <a:pt x="111" y="1"/>
                    <a:pt x="107" y="0"/>
                    <a:pt x="104" y="0"/>
                  </a:cubicBezTo>
                  <a:cubicBezTo>
                    <a:pt x="95" y="0"/>
                    <a:pt x="87" y="1"/>
                    <a:pt x="79" y="4"/>
                  </a:cubicBezTo>
                  <a:cubicBezTo>
                    <a:pt x="73" y="5"/>
                    <a:pt x="67" y="7"/>
                    <a:pt x="62" y="10"/>
                  </a:cubicBezTo>
                  <a:cubicBezTo>
                    <a:pt x="57" y="7"/>
                    <a:pt x="51" y="5"/>
                    <a:pt x="45" y="4"/>
                  </a:cubicBezTo>
                  <a:cubicBezTo>
                    <a:pt x="37" y="1"/>
                    <a:pt x="29" y="0"/>
                    <a:pt x="20" y="0"/>
                  </a:cubicBezTo>
                  <a:cubicBezTo>
                    <a:pt x="17" y="0"/>
                    <a:pt x="13" y="1"/>
                    <a:pt x="10" y="1"/>
                  </a:cubicBezTo>
                  <a:cubicBezTo>
                    <a:pt x="0" y="2"/>
                    <a:pt x="0" y="2"/>
                    <a:pt x="0" y="2"/>
                  </a:cubicBezTo>
                  <a:cubicBezTo>
                    <a:pt x="0" y="93"/>
                    <a:pt x="0" y="93"/>
                    <a:pt x="0" y="93"/>
                  </a:cubicBezTo>
                  <a:cubicBezTo>
                    <a:pt x="48" y="99"/>
                    <a:pt x="48" y="99"/>
                    <a:pt x="48" y="99"/>
                  </a:cubicBezTo>
                  <a:cubicBezTo>
                    <a:pt x="51" y="100"/>
                    <a:pt x="62" y="107"/>
                    <a:pt x="62" y="107"/>
                  </a:cubicBezTo>
                  <a:cubicBezTo>
                    <a:pt x="62" y="107"/>
                    <a:pt x="73" y="100"/>
                    <a:pt x="76" y="99"/>
                  </a:cubicBezTo>
                  <a:cubicBezTo>
                    <a:pt x="76" y="99"/>
                    <a:pt x="102" y="91"/>
                    <a:pt x="124" y="93"/>
                  </a:cubicBezTo>
                  <a:close/>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5" name="Freeform 355"/>
            <p:cNvSpPr/>
            <p:nvPr/>
          </p:nvSpPr>
          <p:spPr bwMode="auto">
            <a:xfrm>
              <a:off x="2668591" y="2484583"/>
              <a:ext cx="22456" cy="187922"/>
            </a:xfrm>
            <a:custGeom>
              <a:avLst/>
              <a:gdLst>
                <a:gd name="T0" fmla="*/ 0 w 12"/>
                <a:gd name="T1" fmla="*/ 96 h 100"/>
                <a:gd name="T2" fmla="*/ 6 w 12"/>
                <a:gd name="T3" fmla="*/ 100 h 100"/>
                <a:gd name="T4" fmla="*/ 12 w 12"/>
                <a:gd name="T5" fmla="*/ 96 h 100"/>
                <a:gd name="T6" fmla="*/ 12 w 12"/>
                <a:gd name="T7" fmla="*/ 0 h 100"/>
                <a:gd name="T8" fmla="*/ 6 w 12"/>
                <a:gd name="T9" fmla="*/ 3 h 100"/>
                <a:gd name="T10" fmla="*/ 0 w 12"/>
                <a:gd name="T11" fmla="*/ 0 h 100"/>
                <a:gd name="T12" fmla="*/ 0 w 12"/>
                <a:gd name="T13" fmla="*/ 96 h 100"/>
              </a:gdLst>
              <a:ahLst/>
              <a:cxnLst>
                <a:cxn ang="0">
                  <a:pos x="T0" y="T1"/>
                </a:cxn>
                <a:cxn ang="0">
                  <a:pos x="T2" y="T3"/>
                </a:cxn>
                <a:cxn ang="0">
                  <a:pos x="T4" y="T5"/>
                </a:cxn>
                <a:cxn ang="0">
                  <a:pos x="T6" y="T7"/>
                </a:cxn>
                <a:cxn ang="0">
                  <a:pos x="T8" y="T9"/>
                </a:cxn>
                <a:cxn ang="0">
                  <a:pos x="T10" y="T11"/>
                </a:cxn>
                <a:cxn ang="0">
                  <a:pos x="T12" y="T13"/>
                </a:cxn>
              </a:cxnLst>
              <a:rect l="0" t="0" r="r" b="b"/>
              <a:pathLst>
                <a:path w="12" h="100">
                  <a:moveTo>
                    <a:pt x="0" y="96"/>
                  </a:moveTo>
                  <a:cubicBezTo>
                    <a:pt x="3" y="98"/>
                    <a:pt x="6" y="100"/>
                    <a:pt x="6" y="100"/>
                  </a:cubicBezTo>
                  <a:cubicBezTo>
                    <a:pt x="6" y="100"/>
                    <a:pt x="9" y="98"/>
                    <a:pt x="12" y="96"/>
                  </a:cubicBezTo>
                  <a:cubicBezTo>
                    <a:pt x="12" y="0"/>
                    <a:pt x="12" y="0"/>
                    <a:pt x="12" y="0"/>
                  </a:cubicBezTo>
                  <a:cubicBezTo>
                    <a:pt x="10" y="1"/>
                    <a:pt x="8" y="2"/>
                    <a:pt x="6" y="3"/>
                  </a:cubicBezTo>
                  <a:cubicBezTo>
                    <a:pt x="4" y="2"/>
                    <a:pt x="2" y="1"/>
                    <a:pt x="0" y="0"/>
                  </a:cubicBezTo>
                  <a:lnTo>
                    <a:pt x="0" y="96"/>
                  </a:lnTo>
                  <a:close/>
                </a:path>
              </a:pathLst>
            </a:custGeom>
            <a:solidFill>
              <a:srgbClr val="E6E8E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sp>
        <p:nvSpPr>
          <p:cNvPr id="32" name="椭圆 24"/>
          <p:cNvSpPr>
            <a:spLocks noChangeArrowheads="1"/>
          </p:cNvSpPr>
          <p:nvPr userDrawn="1"/>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userDrawn="1"/>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sp>
        <p:nvSpPr>
          <p:cNvPr id="34" name="文本框 25"/>
          <p:cNvSpPr>
            <a:spLocks noChangeArrowheads="1"/>
          </p:cNvSpPr>
          <p:nvPr userDrawn="1"/>
        </p:nvSpPr>
        <p:spPr bwMode="auto">
          <a:xfrm>
            <a:off x="5044440" y="283210"/>
            <a:ext cx="2038350" cy="645160"/>
          </a:xfrm>
          <a:prstGeom prst="rect">
            <a:avLst/>
          </a:prstGeom>
          <a:noFill/>
          <a:ln w="9525">
            <a:noFill/>
            <a:miter lim="800000"/>
          </a:ln>
        </p:spPr>
        <p:txBody>
          <a:bodyPr wrap="square">
            <a:spAutoFit/>
          </a:bodyPr>
          <a:lstStyle/>
          <a:p>
            <a:pPr algn="dist"/>
            <a:r>
              <a:rPr lang="zh-CN" altLang="en-US" sz="3600" b="1"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总结</a:t>
            </a:r>
            <a:endParaRPr lang="zh-CN" altLang="en-US" sz="3600" b="1"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3" name="直接连接符 23"/>
          <p:cNvSpPr>
            <a:spLocks noChangeShapeType="1"/>
          </p:cNvSpPr>
          <p:nvPr userDrawn="1"/>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grpSp>
        <p:nvGrpSpPr>
          <p:cNvPr id="33795" name="组合 129"/>
          <p:cNvGrpSpPr/>
          <p:nvPr userDrawn="1"/>
        </p:nvGrpSpPr>
        <p:grpSpPr>
          <a:xfrm>
            <a:off x="3529330" y="264478"/>
            <a:ext cx="615950" cy="584200"/>
            <a:chOff x="2439302" y="2313207"/>
            <a:chExt cx="481033" cy="481033"/>
          </a:xfrm>
        </p:grpSpPr>
        <p:sp>
          <p:nvSpPr>
            <p:cNvPr id="131" name="Oval 351"/>
            <p:cNvSpPr>
              <a:spLocks noChangeArrowheads="1"/>
            </p:cNvSpPr>
            <p:nvPr/>
          </p:nvSpPr>
          <p:spPr bwMode="auto">
            <a:xfrm>
              <a:off x="2439302" y="2313207"/>
              <a:ext cx="481033" cy="481033"/>
            </a:xfrm>
            <a:prstGeom prst="ellipse">
              <a:avLst/>
            </a:prstGeom>
            <a:solidFill>
              <a:srgbClr val="739BE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2" name="Freeform 352"/>
            <p:cNvSpPr/>
            <p:nvPr/>
          </p:nvSpPr>
          <p:spPr bwMode="auto">
            <a:xfrm>
              <a:off x="2537400" y="2475127"/>
              <a:ext cx="380571" cy="319113"/>
            </a:xfrm>
            <a:custGeom>
              <a:avLst/>
              <a:gdLst>
                <a:gd name="T0" fmla="*/ 138 w 203"/>
                <a:gd name="T1" fmla="*/ 0 h 170"/>
                <a:gd name="T2" fmla="*/ 112 w 203"/>
                <a:gd name="T3" fmla="*/ 27 h 170"/>
                <a:gd name="T4" fmla="*/ 115 w 203"/>
                <a:gd name="T5" fmla="*/ 31 h 170"/>
                <a:gd name="T6" fmla="*/ 0 w 203"/>
                <a:gd name="T7" fmla="*/ 97 h 170"/>
                <a:gd name="T8" fmla="*/ 73 w 203"/>
                <a:gd name="T9" fmla="*/ 170 h 170"/>
                <a:gd name="T10" fmla="*/ 76 w 203"/>
                <a:gd name="T11" fmla="*/ 170 h 170"/>
                <a:gd name="T12" fmla="*/ 203 w 203"/>
                <a:gd name="T13" fmla="*/ 60 h 170"/>
                <a:gd name="T14" fmla="*/ 152 w 203"/>
                <a:gd name="T15" fmla="*/ 9 h 170"/>
                <a:gd name="T16" fmla="*/ 149 w 203"/>
                <a:gd name="T17" fmla="*/ 11 h 170"/>
                <a:gd name="T18" fmla="*/ 138 w 203"/>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70">
                  <a:moveTo>
                    <a:pt x="138" y="0"/>
                  </a:moveTo>
                  <a:cubicBezTo>
                    <a:pt x="112" y="27"/>
                    <a:pt x="112" y="27"/>
                    <a:pt x="112" y="27"/>
                  </a:cubicBezTo>
                  <a:cubicBezTo>
                    <a:pt x="115" y="31"/>
                    <a:pt x="115" y="31"/>
                    <a:pt x="115" y="31"/>
                  </a:cubicBezTo>
                  <a:cubicBezTo>
                    <a:pt x="0" y="97"/>
                    <a:pt x="0" y="97"/>
                    <a:pt x="0" y="97"/>
                  </a:cubicBezTo>
                  <a:cubicBezTo>
                    <a:pt x="73" y="170"/>
                    <a:pt x="73" y="170"/>
                    <a:pt x="73" y="170"/>
                  </a:cubicBezTo>
                  <a:cubicBezTo>
                    <a:pt x="74" y="170"/>
                    <a:pt x="75" y="170"/>
                    <a:pt x="76" y="170"/>
                  </a:cubicBezTo>
                  <a:cubicBezTo>
                    <a:pt x="141" y="170"/>
                    <a:pt x="194" y="122"/>
                    <a:pt x="203" y="60"/>
                  </a:cubicBezTo>
                  <a:cubicBezTo>
                    <a:pt x="152" y="9"/>
                    <a:pt x="152" y="9"/>
                    <a:pt x="152" y="9"/>
                  </a:cubicBezTo>
                  <a:cubicBezTo>
                    <a:pt x="149" y="11"/>
                    <a:pt x="149" y="11"/>
                    <a:pt x="149" y="11"/>
                  </a:cubicBezTo>
                  <a:lnTo>
                    <a:pt x="138" y="0"/>
                  </a:lnTo>
                  <a:close/>
                </a:path>
              </a:pathLst>
            </a:custGeom>
            <a:solidFill>
              <a:srgbClr val="6188D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3" name="Rectangle 353"/>
            <p:cNvSpPr>
              <a:spLocks noChangeArrowheads="1"/>
            </p:cNvSpPr>
            <p:nvPr/>
          </p:nvSpPr>
          <p:spPr bwMode="auto">
            <a:xfrm>
              <a:off x="2537400" y="2491674"/>
              <a:ext cx="284838" cy="165466"/>
            </a:xfrm>
            <a:prstGeom prst="rect">
              <a:avLst/>
            </a:prstGeom>
            <a:solidFill>
              <a:srgbClr val="505A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4" name="Freeform 354"/>
            <p:cNvSpPr/>
            <p:nvPr/>
          </p:nvSpPr>
          <p:spPr bwMode="auto">
            <a:xfrm>
              <a:off x="2563402" y="2471582"/>
              <a:ext cx="232834" cy="200923"/>
            </a:xfrm>
            <a:custGeom>
              <a:avLst/>
              <a:gdLst>
                <a:gd name="T0" fmla="*/ 124 w 124"/>
                <a:gd name="T1" fmla="*/ 93 h 107"/>
                <a:gd name="T2" fmla="*/ 124 w 124"/>
                <a:gd name="T3" fmla="*/ 2 h 107"/>
                <a:gd name="T4" fmla="*/ 114 w 124"/>
                <a:gd name="T5" fmla="*/ 1 h 107"/>
                <a:gd name="T6" fmla="*/ 104 w 124"/>
                <a:gd name="T7" fmla="*/ 0 h 107"/>
                <a:gd name="T8" fmla="*/ 79 w 124"/>
                <a:gd name="T9" fmla="*/ 4 h 107"/>
                <a:gd name="T10" fmla="*/ 62 w 124"/>
                <a:gd name="T11" fmla="*/ 10 h 107"/>
                <a:gd name="T12" fmla="*/ 45 w 124"/>
                <a:gd name="T13" fmla="*/ 4 h 107"/>
                <a:gd name="T14" fmla="*/ 20 w 124"/>
                <a:gd name="T15" fmla="*/ 0 h 107"/>
                <a:gd name="T16" fmla="*/ 10 w 124"/>
                <a:gd name="T17" fmla="*/ 1 h 107"/>
                <a:gd name="T18" fmla="*/ 0 w 124"/>
                <a:gd name="T19" fmla="*/ 2 h 107"/>
                <a:gd name="T20" fmla="*/ 0 w 124"/>
                <a:gd name="T21" fmla="*/ 93 h 107"/>
                <a:gd name="T22" fmla="*/ 48 w 124"/>
                <a:gd name="T23" fmla="*/ 99 h 107"/>
                <a:gd name="T24" fmla="*/ 62 w 124"/>
                <a:gd name="T25" fmla="*/ 107 h 107"/>
                <a:gd name="T26" fmla="*/ 76 w 124"/>
                <a:gd name="T27" fmla="*/ 99 h 107"/>
                <a:gd name="T28" fmla="*/ 124 w 124"/>
                <a:gd name="T29"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07">
                  <a:moveTo>
                    <a:pt x="124" y="93"/>
                  </a:moveTo>
                  <a:cubicBezTo>
                    <a:pt x="124" y="2"/>
                    <a:pt x="124" y="2"/>
                    <a:pt x="124" y="2"/>
                  </a:cubicBezTo>
                  <a:cubicBezTo>
                    <a:pt x="114" y="1"/>
                    <a:pt x="114" y="1"/>
                    <a:pt x="114" y="1"/>
                  </a:cubicBezTo>
                  <a:cubicBezTo>
                    <a:pt x="111" y="1"/>
                    <a:pt x="107" y="0"/>
                    <a:pt x="104" y="0"/>
                  </a:cubicBezTo>
                  <a:cubicBezTo>
                    <a:pt x="95" y="0"/>
                    <a:pt x="87" y="1"/>
                    <a:pt x="79" y="4"/>
                  </a:cubicBezTo>
                  <a:cubicBezTo>
                    <a:pt x="73" y="5"/>
                    <a:pt x="67" y="7"/>
                    <a:pt x="62" y="10"/>
                  </a:cubicBezTo>
                  <a:cubicBezTo>
                    <a:pt x="57" y="7"/>
                    <a:pt x="51" y="5"/>
                    <a:pt x="45" y="4"/>
                  </a:cubicBezTo>
                  <a:cubicBezTo>
                    <a:pt x="37" y="1"/>
                    <a:pt x="29" y="0"/>
                    <a:pt x="20" y="0"/>
                  </a:cubicBezTo>
                  <a:cubicBezTo>
                    <a:pt x="17" y="0"/>
                    <a:pt x="13" y="1"/>
                    <a:pt x="10" y="1"/>
                  </a:cubicBezTo>
                  <a:cubicBezTo>
                    <a:pt x="0" y="2"/>
                    <a:pt x="0" y="2"/>
                    <a:pt x="0" y="2"/>
                  </a:cubicBezTo>
                  <a:cubicBezTo>
                    <a:pt x="0" y="93"/>
                    <a:pt x="0" y="93"/>
                    <a:pt x="0" y="93"/>
                  </a:cubicBezTo>
                  <a:cubicBezTo>
                    <a:pt x="48" y="99"/>
                    <a:pt x="48" y="99"/>
                    <a:pt x="48" y="99"/>
                  </a:cubicBezTo>
                  <a:cubicBezTo>
                    <a:pt x="51" y="100"/>
                    <a:pt x="62" y="107"/>
                    <a:pt x="62" y="107"/>
                  </a:cubicBezTo>
                  <a:cubicBezTo>
                    <a:pt x="62" y="107"/>
                    <a:pt x="73" y="100"/>
                    <a:pt x="76" y="99"/>
                  </a:cubicBezTo>
                  <a:cubicBezTo>
                    <a:pt x="76" y="99"/>
                    <a:pt x="102" y="91"/>
                    <a:pt x="124" y="93"/>
                  </a:cubicBezTo>
                  <a:close/>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5" name="Freeform 355"/>
            <p:cNvSpPr/>
            <p:nvPr/>
          </p:nvSpPr>
          <p:spPr bwMode="auto">
            <a:xfrm>
              <a:off x="2668591" y="2484583"/>
              <a:ext cx="22456" cy="187922"/>
            </a:xfrm>
            <a:custGeom>
              <a:avLst/>
              <a:gdLst>
                <a:gd name="T0" fmla="*/ 0 w 12"/>
                <a:gd name="T1" fmla="*/ 96 h 100"/>
                <a:gd name="T2" fmla="*/ 6 w 12"/>
                <a:gd name="T3" fmla="*/ 100 h 100"/>
                <a:gd name="T4" fmla="*/ 12 w 12"/>
                <a:gd name="T5" fmla="*/ 96 h 100"/>
                <a:gd name="T6" fmla="*/ 12 w 12"/>
                <a:gd name="T7" fmla="*/ 0 h 100"/>
                <a:gd name="T8" fmla="*/ 6 w 12"/>
                <a:gd name="T9" fmla="*/ 3 h 100"/>
                <a:gd name="T10" fmla="*/ 0 w 12"/>
                <a:gd name="T11" fmla="*/ 0 h 100"/>
                <a:gd name="T12" fmla="*/ 0 w 12"/>
                <a:gd name="T13" fmla="*/ 96 h 100"/>
              </a:gdLst>
              <a:ahLst/>
              <a:cxnLst>
                <a:cxn ang="0">
                  <a:pos x="T0" y="T1"/>
                </a:cxn>
                <a:cxn ang="0">
                  <a:pos x="T2" y="T3"/>
                </a:cxn>
                <a:cxn ang="0">
                  <a:pos x="T4" y="T5"/>
                </a:cxn>
                <a:cxn ang="0">
                  <a:pos x="T6" y="T7"/>
                </a:cxn>
                <a:cxn ang="0">
                  <a:pos x="T8" y="T9"/>
                </a:cxn>
                <a:cxn ang="0">
                  <a:pos x="T10" y="T11"/>
                </a:cxn>
                <a:cxn ang="0">
                  <a:pos x="T12" y="T13"/>
                </a:cxn>
              </a:cxnLst>
              <a:rect l="0" t="0" r="r" b="b"/>
              <a:pathLst>
                <a:path w="12" h="100">
                  <a:moveTo>
                    <a:pt x="0" y="96"/>
                  </a:moveTo>
                  <a:cubicBezTo>
                    <a:pt x="3" y="98"/>
                    <a:pt x="6" y="100"/>
                    <a:pt x="6" y="100"/>
                  </a:cubicBezTo>
                  <a:cubicBezTo>
                    <a:pt x="6" y="100"/>
                    <a:pt x="9" y="98"/>
                    <a:pt x="12" y="96"/>
                  </a:cubicBezTo>
                  <a:cubicBezTo>
                    <a:pt x="12" y="0"/>
                    <a:pt x="12" y="0"/>
                    <a:pt x="12" y="0"/>
                  </a:cubicBezTo>
                  <a:cubicBezTo>
                    <a:pt x="10" y="1"/>
                    <a:pt x="8" y="2"/>
                    <a:pt x="6" y="3"/>
                  </a:cubicBezTo>
                  <a:cubicBezTo>
                    <a:pt x="4" y="2"/>
                    <a:pt x="2" y="1"/>
                    <a:pt x="0" y="0"/>
                  </a:cubicBezTo>
                  <a:lnTo>
                    <a:pt x="0" y="96"/>
                  </a:lnTo>
                  <a:close/>
                </a:path>
              </a:pathLst>
            </a:custGeom>
            <a:solidFill>
              <a:srgbClr val="E6E8E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10" name="图片 9" descr="SZU讲义封面"/>
          <p:cNvPicPr>
            <a:picLocks noChangeAspect="1"/>
          </p:cNvPicPr>
          <p:nvPr userDrawn="1"/>
        </p:nvPicPr>
        <p:blipFill>
          <a:blip r:embed="rId2"/>
          <a:stretch>
            <a:fillRect/>
          </a:stretch>
        </p:blipFill>
        <p:spPr>
          <a:xfrm>
            <a:off x="0" y="1905"/>
            <a:ext cx="12192000" cy="4400550"/>
          </a:xfrm>
          <a:prstGeom prst="rect">
            <a:avLst/>
          </a:prstGeom>
        </p:spPr>
      </p:pic>
      <p:sp>
        <p:nvSpPr>
          <p:cNvPr id="3075" name="矩形 1"/>
          <p:cNvSpPr>
            <a:spLocks noChangeArrowheads="1"/>
          </p:cNvSpPr>
          <p:nvPr userDrawn="1"/>
        </p:nvSpPr>
        <p:spPr bwMode="auto">
          <a:xfrm>
            <a:off x="635" y="4088765"/>
            <a:ext cx="12192000" cy="824865"/>
          </a:xfrm>
          <a:prstGeom prst="rect">
            <a:avLst/>
          </a:prstGeom>
          <a:solidFill>
            <a:srgbClr val="28A9D6"/>
          </a:solidFill>
          <a:ln w="9525" cmpd="sng">
            <a:noFill/>
            <a:bevel/>
          </a:ln>
        </p:spPr>
        <p:txBody>
          <a:bodyPr lIns="121920" tIns="60960" rIns="121920" bIns="60960" anchor="ctr" anchorCtr="0"/>
          <a:lstStyle/>
          <a:p>
            <a:pPr algn="ctr"/>
            <a:endParaRPr lang="en-US" altLang="zh-CN" sz="3600">
              <a:solidFill>
                <a:srgbClr val="FFFF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078" name="直接连接符 27"/>
          <p:cNvSpPr>
            <a:spLocks noChangeShapeType="1"/>
          </p:cNvSpPr>
          <p:nvPr userDrawn="1"/>
        </p:nvSpPr>
        <p:spPr bwMode="auto">
          <a:xfrm>
            <a:off x="0" y="6087428"/>
            <a:ext cx="4319588" cy="12700"/>
          </a:xfrm>
          <a:prstGeom prst="line">
            <a:avLst/>
          </a:prstGeom>
          <a:noFill/>
          <a:ln w="3175" cap="flat" cmpd="sng">
            <a:solidFill>
              <a:srgbClr val="28A9D6"/>
            </a:solidFill>
            <a:bevel/>
          </a:ln>
        </p:spPr>
        <p:txBody>
          <a:bodyPr/>
          <a:lstStyle/>
          <a:p>
            <a:endParaRPr lang="zh-CN" altLang="en-US"/>
          </a:p>
        </p:txBody>
      </p:sp>
      <p:sp>
        <p:nvSpPr>
          <p:cNvPr id="3079" name="直接连接符 29"/>
          <p:cNvSpPr>
            <a:spLocks noChangeShapeType="1"/>
          </p:cNvSpPr>
          <p:nvPr userDrawn="1"/>
        </p:nvSpPr>
        <p:spPr bwMode="auto">
          <a:xfrm>
            <a:off x="0" y="6152515"/>
            <a:ext cx="4319588" cy="12700"/>
          </a:xfrm>
          <a:prstGeom prst="line">
            <a:avLst/>
          </a:prstGeom>
          <a:noFill/>
          <a:ln w="3175" cap="flat" cmpd="sng">
            <a:solidFill>
              <a:srgbClr val="28A9D6"/>
            </a:solidFill>
            <a:bevel/>
          </a:ln>
        </p:spPr>
        <p:txBody>
          <a:bodyPr/>
          <a:lstStyle/>
          <a:p>
            <a:endParaRPr lang="zh-CN" altLang="en-US"/>
          </a:p>
        </p:txBody>
      </p:sp>
      <p:sp>
        <p:nvSpPr>
          <p:cNvPr id="3080" name="直接连接符 31"/>
          <p:cNvSpPr>
            <a:spLocks noChangeShapeType="1"/>
          </p:cNvSpPr>
          <p:nvPr userDrawn="1"/>
        </p:nvSpPr>
        <p:spPr bwMode="auto">
          <a:xfrm>
            <a:off x="0" y="6219190"/>
            <a:ext cx="4319588" cy="12700"/>
          </a:xfrm>
          <a:prstGeom prst="line">
            <a:avLst/>
          </a:prstGeom>
          <a:noFill/>
          <a:ln w="3175" cap="flat" cmpd="sng">
            <a:solidFill>
              <a:srgbClr val="28A9D6"/>
            </a:solidFill>
            <a:bevel/>
          </a:ln>
        </p:spPr>
        <p:txBody>
          <a:bodyPr/>
          <a:lstStyle/>
          <a:p>
            <a:endParaRPr lang="zh-CN" altLang="en-US"/>
          </a:p>
        </p:txBody>
      </p:sp>
      <p:sp>
        <p:nvSpPr>
          <p:cNvPr id="3081" name="直接连接符 39"/>
          <p:cNvSpPr>
            <a:spLocks noChangeShapeType="1"/>
          </p:cNvSpPr>
          <p:nvPr userDrawn="1"/>
        </p:nvSpPr>
        <p:spPr bwMode="auto">
          <a:xfrm>
            <a:off x="7872413" y="6087428"/>
            <a:ext cx="4319587" cy="12700"/>
          </a:xfrm>
          <a:prstGeom prst="line">
            <a:avLst/>
          </a:prstGeom>
          <a:noFill/>
          <a:ln w="3175" cap="flat" cmpd="sng">
            <a:solidFill>
              <a:srgbClr val="28A9D6"/>
            </a:solidFill>
            <a:bevel/>
          </a:ln>
        </p:spPr>
        <p:txBody>
          <a:bodyPr/>
          <a:lstStyle/>
          <a:p>
            <a:endParaRPr lang="zh-CN" altLang="en-US"/>
          </a:p>
        </p:txBody>
      </p:sp>
      <p:sp>
        <p:nvSpPr>
          <p:cNvPr id="3082" name="直接连接符 40"/>
          <p:cNvSpPr>
            <a:spLocks noChangeShapeType="1"/>
          </p:cNvSpPr>
          <p:nvPr userDrawn="1"/>
        </p:nvSpPr>
        <p:spPr bwMode="auto">
          <a:xfrm>
            <a:off x="7872413" y="6152515"/>
            <a:ext cx="4319587" cy="12700"/>
          </a:xfrm>
          <a:prstGeom prst="line">
            <a:avLst/>
          </a:prstGeom>
          <a:noFill/>
          <a:ln w="3175" cap="flat" cmpd="sng">
            <a:solidFill>
              <a:srgbClr val="28A9D6"/>
            </a:solidFill>
            <a:bevel/>
          </a:ln>
        </p:spPr>
        <p:txBody>
          <a:bodyPr/>
          <a:lstStyle/>
          <a:p>
            <a:endParaRPr lang="zh-CN" altLang="en-US"/>
          </a:p>
        </p:txBody>
      </p:sp>
      <p:sp>
        <p:nvSpPr>
          <p:cNvPr id="3083" name="直接连接符 41"/>
          <p:cNvSpPr>
            <a:spLocks noChangeShapeType="1"/>
          </p:cNvSpPr>
          <p:nvPr userDrawn="1"/>
        </p:nvSpPr>
        <p:spPr bwMode="auto">
          <a:xfrm>
            <a:off x="7872413" y="6219190"/>
            <a:ext cx="4319587" cy="12700"/>
          </a:xfrm>
          <a:prstGeom prst="line">
            <a:avLst/>
          </a:prstGeom>
          <a:noFill/>
          <a:ln w="3175" cap="flat" cmpd="sng">
            <a:solidFill>
              <a:srgbClr val="28A9D6"/>
            </a:solidFill>
            <a:bevel/>
          </a:ln>
        </p:spPr>
        <p:txBody>
          <a:bodyPr/>
          <a:lstStyle/>
          <a:p>
            <a:endParaRPr lang="zh-CN" altLang="en-US"/>
          </a:p>
        </p:txBody>
      </p:sp>
      <p:grpSp>
        <p:nvGrpSpPr>
          <p:cNvPr id="3" name="组合 2"/>
          <p:cNvGrpSpPr/>
          <p:nvPr userDrawn="1"/>
        </p:nvGrpSpPr>
        <p:grpSpPr>
          <a:xfrm>
            <a:off x="4474845" y="5816600"/>
            <a:ext cx="3270250" cy="698500"/>
            <a:chOff x="6934" y="9160"/>
            <a:chExt cx="5150" cy="1100"/>
          </a:xfrm>
        </p:grpSpPr>
        <p:sp>
          <p:nvSpPr>
            <p:cNvPr id="3085" name="文本框 42"/>
            <p:cNvSpPr>
              <a:spLocks noChangeArrowheads="1"/>
            </p:cNvSpPr>
            <p:nvPr userDrawn="1"/>
          </p:nvSpPr>
          <p:spPr bwMode="auto">
            <a:xfrm>
              <a:off x="7980" y="9505"/>
              <a:ext cx="4105" cy="434"/>
            </a:xfrm>
            <a:prstGeom prst="rect">
              <a:avLst/>
            </a:prstGeom>
            <a:noFill/>
            <a:ln w="9525">
              <a:noFill/>
              <a:miter lim="800000"/>
            </a:ln>
          </p:spPr>
          <p:txBody>
            <a:bodyPr wrap="square">
              <a:spAutoFit/>
            </a:bodyPr>
            <a:lstStyle/>
            <a:p>
              <a:pPr algn="dist"/>
              <a:r>
                <a:rPr lang="zh-CN" altLang="en-US" sz="1200" b="1" dirty="0" smtClean="0">
                  <a:solidFill>
                    <a:srgbClr val="00B0F0"/>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en-US" altLang="zh-CN" sz="1200" b="1" dirty="0" smtClean="0">
                <a:solidFill>
                  <a:srgbClr val="00B0F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6" name="Picture 3"/>
            <p:cNvPicPr>
              <a:picLocks noChangeAspect="1" noChangeArrowheads="1"/>
            </p:cNvPicPr>
            <p:nvPr userDrawn="1"/>
          </p:nvPicPr>
          <p:blipFill>
            <a:blip r:embed="rId3"/>
            <a:srcRect/>
            <a:stretch>
              <a:fillRect/>
            </a:stretch>
          </p:blipFill>
          <p:spPr bwMode="auto">
            <a:xfrm>
              <a:off x="6934" y="9160"/>
              <a:ext cx="1101" cy="1101"/>
            </a:xfrm>
            <a:prstGeom prst="rect">
              <a:avLst/>
            </a:prstGeom>
            <a:noFill/>
            <a:ln w="9525">
              <a:noFill/>
              <a:miter lim="800000"/>
              <a:headEnd/>
              <a:tailEnd/>
            </a:ln>
            <a:effectLst/>
          </p:spPr>
        </p:pic>
      </p:grpSp>
      <p:grpSp>
        <p:nvGrpSpPr>
          <p:cNvPr id="4" name="组合 3"/>
          <p:cNvGrpSpPr/>
          <p:nvPr userDrawn="1"/>
        </p:nvGrpSpPr>
        <p:grpSpPr>
          <a:xfrm>
            <a:off x="948055" y="5455920"/>
            <a:ext cx="10026650" cy="398780"/>
            <a:chOff x="1493" y="8366"/>
            <a:chExt cx="15790" cy="628"/>
          </a:xfrm>
        </p:grpSpPr>
        <p:sp>
          <p:nvSpPr>
            <p:cNvPr id="7175" name="直接连接符 29"/>
            <p:cNvSpPr/>
            <p:nvPr userDrawn="1"/>
          </p:nvSpPr>
          <p:spPr>
            <a:xfrm>
              <a:off x="1493" y="8671"/>
              <a:ext cx="5983" cy="22"/>
            </a:xfrm>
            <a:prstGeom prst="line">
              <a:avLst/>
            </a:prstGeom>
            <a:ln w="3175" cap="flat" cmpd="sng">
              <a:solidFill>
                <a:srgbClr val="28A9D6"/>
              </a:solidFill>
              <a:prstDash val="solid"/>
              <a:bevel/>
              <a:headEnd type="none" w="med" len="med"/>
              <a:tailEnd type="none" w="med" len="med"/>
            </a:ln>
          </p:spPr>
        </p:sp>
        <p:sp>
          <p:nvSpPr>
            <p:cNvPr id="7178" name="直接连接符 40"/>
            <p:cNvSpPr/>
            <p:nvPr userDrawn="1"/>
          </p:nvSpPr>
          <p:spPr>
            <a:xfrm>
              <a:off x="11671" y="8672"/>
              <a:ext cx="5612" cy="21"/>
            </a:xfrm>
            <a:prstGeom prst="line">
              <a:avLst/>
            </a:prstGeom>
            <a:ln w="3175" cap="flat" cmpd="sng">
              <a:solidFill>
                <a:srgbClr val="28A9D6"/>
              </a:solidFill>
              <a:prstDash val="solid"/>
              <a:bevel/>
              <a:headEnd type="none" w="med" len="med"/>
              <a:tailEnd type="none" w="med" len="med"/>
            </a:ln>
          </p:spPr>
        </p:sp>
        <p:sp>
          <p:nvSpPr>
            <p:cNvPr id="7181" name="TextBox 14"/>
            <p:cNvSpPr txBox="1"/>
            <p:nvPr userDrawn="1"/>
          </p:nvSpPr>
          <p:spPr>
            <a:xfrm>
              <a:off x="8491" y="8366"/>
              <a:ext cx="2479" cy="628"/>
            </a:xfrm>
            <a:prstGeom prst="rect">
              <a:avLst/>
            </a:prstGeom>
            <a:noFill/>
            <a:ln w="9525">
              <a:noFill/>
            </a:ln>
          </p:spPr>
          <p:txBody>
            <a:bodyPr wrap="square" anchor="t">
              <a:spAutoFit/>
            </a:bodyPr>
            <a:p>
              <a:pPr algn="dist"/>
              <a:r>
                <a:rPr lang="zh-CN" altLang="en-US" sz="2000" dirty="0">
                  <a:latin typeface="Tahoma" panose="020B0604030504040204" charset="0"/>
                  <a:ea typeface="宋体" panose="02010600030101010101" pitchFamily="2" charset="-122"/>
                </a:rPr>
                <a:t>主讲白鉴聪</a:t>
              </a:r>
              <a:endParaRPr lang="zh-CN" altLang="en-US" sz="2000" dirty="0">
                <a:latin typeface="Tahoma" panose="020B0604030504040204" charset="0"/>
                <a:ea typeface="宋体" panose="02010600030101010101" pitchFamily="2" charset="-122"/>
              </a:endParaRPr>
            </a:p>
          </p:txBody>
        </p:sp>
      </p:grpSp>
      <p:grpSp>
        <p:nvGrpSpPr>
          <p:cNvPr id="5" name="组合 4"/>
          <p:cNvGrpSpPr/>
          <p:nvPr userDrawn="1"/>
        </p:nvGrpSpPr>
        <p:grpSpPr>
          <a:xfrm>
            <a:off x="1198245" y="5008880"/>
            <a:ext cx="9531350" cy="398780"/>
            <a:chOff x="1868" y="8366"/>
            <a:chExt cx="15010" cy="628"/>
          </a:xfrm>
        </p:grpSpPr>
        <p:sp>
          <p:nvSpPr>
            <p:cNvPr id="7" name="直接连接符 29"/>
            <p:cNvSpPr/>
            <p:nvPr userDrawn="1"/>
          </p:nvSpPr>
          <p:spPr>
            <a:xfrm>
              <a:off x="1868" y="8671"/>
              <a:ext cx="5159" cy="21"/>
            </a:xfrm>
            <a:prstGeom prst="line">
              <a:avLst/>
            </a:prstGeom>
            <a:ln w="3175" cap="flat" cmpd="sng">
              <a:solidFill>
                <a:srgbClr val="28A9D6"/>
              </a:solidFill>
              <a:prstDash val="solid"/>
              <a:bevel/>
              <a:headEnd type="none" w="med" len="med"/>
              <a:tailEnd type="none" w="med" len="med"/>
            </a:ln>
          </p:spPr>
        </p:sp>
        <p:sp>
          <p:nvSpPr>
            <p:cNvPr id="8" name="直接连接符 40"/>
            <p:cNvSpPr/>
            <p:nvPr userDrawn="1"/>
          </p:nvSpPr>
          <p:spPr>
            <a:xfrm>
              <a:off x="11897" y="8692"/>
              <a:ext cx="4981" cy="2"/>
            </a:xfrm>
            <a:prstGeom prst="line">
              <a:avLst/>
            </a:prstGeom>
            <a:ln w="3175" cap="flat" cmpd="sng">
              <a:solidFill>
                <a:srgbClr val="28A9D6"/>
              </a:solidFill>
              <a:prstDash val="solid"/>
              <a:bevel/>
              <a:headEnd type="none" w="med" len="med"/>
              <a:tailEnd type="none" w="med" len="med"/>
            </a:ln>
          </p:spPr>
        </p:sp>
        <p:sp>
          <p:nvSpPr>
            <p:cNvPr id="9" name="TextBox 14"/>
            <p:cNvSpPr txBox="1"/>
            <p:nvPr userDrawn="1"/>
          </p:nvSpPr>
          <p:spPr>
            <a:xfrm>
              <a:off x="7792" y="8366"/>
              <a:ext cx="3621" cy="628"/>
            </a:xfrm>
            <a:prstGeom prst="rect">
              <a:avLst/>
            </a:prstGeom>
            <a:noFill/>
            <a:ln w="9525">
              <a:noFill/>
            </a:ln>
          </p:spPr>
          <p:txBody>
            <a:bodyPr wrap="square" anchor="t">
              <a:spAutoFit/>
            </a:bodyPr>
            <a:p>
              <a:pPr algn="dist"/>
              <a:r>
                <a:rPr lang="zh-CN" altLang="en-US" sz="2000" dirty="0">
                  <a:latin typeface="Tahoma" panose="020B0604030504040204" charset="0"/>
                  <a:ea typeface="宋体" panose="02010600030101010101" pitchFamily="2" charset="-122"/>
                </a:rPr>
                <a:t>数据结构</a:t>
              </a:r>
              <a:endParaRPr lang="zh-CN" altLang="en-US" sz="2000" dirty="0">
                <a:latin typeface="Tahoma" panose="020B0604030504040204" charset="0"/>
                <a:ea typeface="宋体" panose="02010600030101010101" pitchFamily="2" charset="-122"/>
              </a:endParaRPr>
            </a:p>
          </p:txBody>
        </p:sp>
      </p:gr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075" name="矩形 1"/>
          <p:cNvSpPr>
            <a:spLocks noChangeArrowheads="1"/>
          </p:cNvSpPr>
          <p:nvPr userDrawn="1"/>
        </p:nvSpPr>
        <p:spPr bwMode="auto">
          <a:xfrm>
            <a:off x="0" y="4728210"/>
            <a:ext cx="12192000" cy="903605"/>
          </a:xfrm>
          <a:prstGeom prst="rect">
            <a:avLst/>
          </a:prstGeom>
          <a:solidFill>
            <a:srgbClr val="28A9D6"/>
          </a:solidFill>
          <a:ln w="9525" cmpd="sng">
            <a:noFill/>
            <a:bevel/>
          </a:ln>
        </p:spPr>
        <p:txBody>
          <a:bodyPr lIns="121920" tIns="60960" rIns="121920" bIns="60960" anchor="ctr" anchorCtr="0"/>
          <a:lstStyle/>
          <a:p>
            <a:pPr algn="ctr"/>
            <a:r>
              <a:rPr lang="zh-CN" altLang="zh-CN" sz="4000">
                <a:solidFill>
                  <a:srgbClr val="FFFF00"/>
                </a:solidFill>
                <a:latin typeface="宋体" panose="02010600030101010101" pitchFamily="2" charset="-122"/>
                <a:ea typeface="微软雅黑" panose="020B0503020204020204" pitchFamily="34" charset="-122"/>
                <a:sym typeface="宋体" panose="02010600030101010101" pitchFamily="2" charset="-122"/>
              </a:rPr>
              <a:t>谢谢观看</a:t>
            </a:r>
            <a:endParaRPr lang="zh-CN" altLang="zh-CN" sz="4000">
              <a:solidFill>
                <a:srgbClr val="FFFF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3076" name="直接连接符 24"/>
          <p:cNvSpPr>
            <a:spLocks noChangeShapeType="1"/>
          </p:cNvSpPr>
          <p:nvPr userDrawn="1"/>
        </p:nvSpPr>
        <p:spPr bwMode="auto">
          <a:xfrm>
            <a:off x="0" y="5665153"/>
            <a:ext cx="12192000" cy="1587"/>
          </a:xfrm>
          <a:prstGeom prst="line">
            <a:avLst/>
          </a:prstGeom>
          <a:noFill/>
          <a:ln w="19050" cap="flat" cmpd="sng">
            <a:solidFill>
              <a:srgbClr val="28A9D6"/>
            </a:solidFill>
            <a:bevel/>
          </a:ln>
        </p:spPr>
        <p:txBody>
          <a:bodyPr/>
          <a:lstStyle/>
          <a:p>
            <a:endParaRPr lang="zh-CN" altLang="en-US"/>
          </a:p>
        </p:txBody>
      </p:sp>
      <p:sp>
        <p:nvSpPr>
          <p:cNvPr id="3078" name="直接连接符 27"/>
          <p:cNvSpPr>
            <a:spLocks noChangeShapeType="1"/>
          </p:cNvSpPr>
          <p:nvPr userDrawn="1"/>
        </p:nvSpPr>
        <p:spPr bwMode="auto">
          <a:xfrm>
            <a:off x="0" y="6087428"/>
            <a:ext cx="4319588" cy="12700"/>
          </a:xfrm>
          <a:prstGeom prst="line">
            <a:avLst/>
          </a:prstGeom>
          <a:noFill/>
          <a:ln w="3175" cap="flat" cmpd="sng">
            <a:solidFill>
              <a:srgbClr val="28A9D6"/>
            </a:solidFill>
            <a:bevel/>
          </a:ln>
        </p:spPr>
        <p:txBody>
          <a:bodyPr/>
          <a:lstStyle/>
          <a:p>
            <a:endParaRPr lang="zh-CN" altLang="en-US"/>
          </a:p>
        </p:txBody>
      </p:sp>
      <p:sp>
        <p:nvSpPr>
          <p:cNvPr id="3079" name="直接连接符 29"/>
          <p:cNvSpPr>
            <a:spLocks noChangeShapeType="1"/>
          </p:cNvSpPr>
          <p:nvPr userDrawn="1"/>
        </p:nvSpPr>
        <p:spPr bwMode="auto">
          <a:xfrm>
            <a:off x="0" y="6152515"/>
            <a:ext cx="4319588" cy="12700"/>
          </a:xfrm>
          <a:prstGeom prst="line">
            <a:avLst/>
          </a:prstGeom>
          <a:noFill/>
          <a:ln w="3175" cap="flat" cmpd="sng">
            <a:solidFill>
              <a:srgbClr val="28A9D6"/>
            </a:solidFill>
            <a:bevel/>
          </a:ln>
        </p:spPr>
        <p:txBody>
          <a:bodyPr/>
          <a:lstStyle/>
          <a:p>
            <a:endParaRPr lang="zh-CN" altLang="en-US"/>
          </a:p>
        </p:txBody>
      </p:sp>
      <p:sp>
        <p:nvSpPr>
          <p:cNvPr id="3080" name="直接连接符 31"/>
          <p:cNvSpPr>
            <a:spLocks noChangeShapeType="1"/>
          </p:cNvSpPr>
          <p:nvPr userDrawn="1"/>
        </p:nvSpPr>
        <p:spPr bwMode="auto">
          <a:xfrm>
            <a:off x="0" y="6219190"/>
            <a:ext cx="4319588" cy="12700"/>
          </a:xfrm>
          <a:prstGeom prst="line">
            <a:avLst/>
          </a:prstGeom>
          <a:noFill/>
          <a:ln w="3175" cap="flat" cmpd="sng">
            <a:solidFill>
              <a:srgbClr val="28A9D6"/>
            </a:solidFill>
            <a:bevel/>
          </a:ln>
        </p:spPr>
        <p:txBody>
          <a:bodyPr/>
          <a:lstStyle/>
          <a:p>
            <a:endParaRPr lang="zh-CN" altLang="en-US"/>
          </a:p>
        </p:txBody>
      </p:sp>
      <p:sp>
        <p:nvSpPr>
          <p:cNvPr id="3081" name="直接连接符 39"/>
          <p:cNvSpPr>
            <a:spLocks noChangeShapeType="1"/>
          </p:cNvSpPr>
          <p:nvPr userDrawn="1"/>
        </p:nvSpPr>
        <p:spPr bwMode="auto">
          <a:xfrm>
            <a:off x="7872413" y="6087428"/>
            <a:ext cx="4319587" cy="12700"/>
          </a:xfrm>
          <a:prstGeom prst="line">
            <a:avLst/>
          </a:prstGeom>
          <a:noFill/>
          <a:ln w="3175" cap="flat" cmpd="sng">
            <a:solidFill>
              <a:srgbClr val="28A9D6"/>
            </a:solidFill>
            <a:bevel/>
          </a:ln>
        </p:spPr>
        <p:txBody>
          <a:bodyPr/>
          <a:lstStyle/>
          <a:p>
            <a:endParaRPr lang="zh-CN" altLang="en-US"/>
          </a:p>
        </p:txBody>
      </p:sp>
      <p:sp>
        <p:nvSpPr>
          <p:cNvPr id="3082" name="直接连接符 40"/>
          <p:cNvSpPr>
            <a:spLocks noChangeShapeType="1"/>
          </p:cNvSpPr>
          <p:nvPr userDrawn="1"/>
        </p:nvSpPr>
        <p:spPr bwMode="auto">
          <a:xfrm>
            <a:off x="7872413" y="6152515"/>
            <a:ext cx="4319587" cy="12700"/>
          </a:xfrm>
          <a:prstGeom prst="line">
            <a:avLst/>
          </a:prstGeom>
          <a:noFill/>
          <a:ln w="3175" cap="flat" cmpd="sng">
            <a:solidFill>
              <a:srgbClr val="28A9D6"/>
            </a:solidFill>
            <a:bevel/>
          </a:ln>
        </p:spPr>
        <p:txBody>
          <a:bodyPr/>
          <a:lstStyle/>
          <a:p>
            <a:endParaRPr lang="zh-CN" altLang="en-US"/>
          </a:p>
        </p:txBody>
      </p:sp>
      <p:sp>
        <p:nvSpPr>
          <p:cNvPr id="3083" name="直接连接符 41"/>
          <p:cNvSpPr>
            <a:spLocks noChangeShapeType="1"/>
          </p:cNvSpPr>
          <p:nvPr userDrawn="1"/>
        </p:nvSpPr>
        <p:spPr bwMode="auto">
          <a:xfrm>
            <a:off x="7872413" y="6219190"/>
            <a:ext cx="4319587" cy="12700"/>
          </a:xfrm>
          <a:prstGeom prst="line">
            <a:avLst/>
          </a:prstGeom>
          <a:noFill/>
          <a:ln w="3175" cap="flat" cmpd="sng">
            <a:solidFill>
              <a:srgbClr val="28A9D6"/>
            </a:solidFill>
            <a:bevel/>
          </a:ln>
        </p:spPr>
        <p:txBody>
          <a:bodyPr/>
          <a:lstStyle/>
          <a:p>
            <a:endParaRPr lang="zh-CN" altLang="en-US"/>
          </a:p>
        </p:txBody>
      </p:sp>
      <p:grpSp>
        <p:nvGrpSpPr>
          <p:cNvPr id="4" name="组合 3"/>
          <p:cNvGrpSpPr/>
          <p:nvPr userDrawn="1"/>
        </p:nvGrpSpPr>
        <p:grpSpPr>
          <a:xfrm>
            <a:off x="4474845" y="5816600"/>
            <a:ext cx="3270250" cy="698500"/>
            <a:chOff x="6934" y="9160"/>
            <a:chExt cx="5150" cy="1100"/>
          </a:xfrm>
        </p:grpSpPr>
        <p:sp>
          <p:nvSpPr>
            <p:cNvPr id="3085" name="文本框 42"/>
            <p:cNvSpPr>
              <a:spLocks noChangeArrowheads="1"/>
            </p:cNvSpPr>
            <p:nvPr userDrawn="1"/>
          </p:nvSpPr>
          <p:spPr bwMode="auto">
            <a:xfrm>
              <a:off x="7980" y="9505"/>
              <a:ext cx="4105" cy="434"/>
            </a:xfrm>
            <a:prstGeom prst="rect">
              <a:avLst/>
            </a:prstGeom>
            <a:noFill/>
            <a:ln w="9525">
              <a:noFill/>
              <a:miter lim="800000"/>
            </a:ln>
          </p:spPr>
          <p:txBody>
            <a:bodyPr wrap="square">
              <a:spAutoFit/>
            </a:bodyPr>
            <a:lstStyle/>
            <a:p>
              <a:pPr algn="dist"/>
              <a:r>
                <a:rPr lang="zh-CN" altLang="en-US" sz="1200" b="1" dirty="0" smtClean="0">
                  <a:solidFill>
                    <a:srgbClr val="00B0F0"/>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en-US" altLang="zh-CN" sz="1200" b="1" dirty="0" smtClean="0">
                <a:solidFill>
                  <a:srgbClr val="00B0F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6" name="Picture 3"/>
            <p:cNvPicPr>
              <a:picLocks noChangeAspect="1" noChangeArrowheads="1"/>
            </p:cNvPicPr>
            <p:nvPr userDrawn="1"/>
          </p:nvPicPr>
          <p:blipFill>
            <a:blip r:embed="rId2"/>
            <a:srcRect/>
            <a:stretch>
              <a:fillRect/>
            </a:stretch>
          </p:blipFill>
          <p:spPr bwMode="auto">
            <a:xfrm>
              <a:off x="6934" y="9160"/>
              <a:ext cx="1101" cy="1101"/>
            </a:xfrm>
            <a:prstGeom prst="rect">
              <a:avLst/>
            </a:prstGeom>
            <a:noFill/>
            <a:ln w="9525">
              <a:noFill/>
              <a:miter lim="800000"/>
              <a:headEnd/>
              <a:tailEnd/>
            </a:ln>
            <a:effectLst/>
          </p:spPr>
        </p:pic>
      </p:grpSp>
      <p:pic>
        <p:nvPicPr>
          <p:cNvPr id="2" name="图片 1" descr="SZU讲义尾页"/>
          <p:cNvPicPr>
            <a:picLocks noChangeAspect="1"/>
          </p:cNvPicPr>
          <p:nvPr userDrawn="1"/>
        </p:nvPicPr>
        <p:blipFill>
          <a:blip r:embed="rId3"/>
          <a:stretch>
            <a:fillRect/>
          </a:stretch>
        </p:blipFill>
        <p:spPr>
          <a:xfrm>
            <a:off x="0" y="-35560"/>
            <a:ext cx="12191365" cy="4763770"/>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29260" y="948055"/>
            <a:ext cx="11087735" cy="5144135"/>
          </a:xfrm>
        </p:spPr>
        <p:txBody>
          <a:bodyPr/>
          <a:lstStyle>
            <a:lvl1pPr>
              <a:buFont typeface="Wingdings" panose="05000000000000000000" charset="0"/>
              <a:buChar char="l"/>
              <a:defRPr sz="2800">
                <a:sym typeface="宋体" panose="02010600030101010101" pitchFamily="2" charset="-122"/>
              </a:defRPr>
            </a:lvl1pPr>
            <a:lvl2pPr>
              <a:defRPr sz="2400">
                <a:sym typeface="宋体" panose="02010600030101010101" pitchFamily="2" charset="-122"/>
              </a:defRPr>
            </a:lvl2pPr>
            <a:lvl3pPr>
              <a:buFont typeface="Arial" panose="020B0604020202020204" pitchFamily="34" charset="0"/>
              <a:buChar char="•"/>
              <a:defRPr sz="2000">
                <a:sym typeface="宋体" panose="02010600030101010101" pitchFamily="2" charset="-122"/>
              </a:defRPr>
            </a:lvl3pPr>
            <a:lvl4pPr>
              <a:defRPr sz="2000">
                <a:sym typeface="宋体" panose="02010600030101010101" pitchFamily="2" charset="-122"/>
              </a:defRPr>
            </a:lvl4pPr>
            <a:lvl5pPr>
              <a:defRPr sz="12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endParaRPr lang="en-US" dirty="0"/>
          </a:p>
        </p:txBody>
      </p:sp>
      <p:sp>
        <p:nvSpPr>
          <p:cNvPr id="7" name="标题 6"/>
          <p:cNvSpPr>
            <a:spLocks noGrp="1"/>
          </p:cNvSpPr>
          <p:nvPr>
            <p:ph type="title"/>
          </p:nvPr>
        </p:nvSpPr>
        <p:spPr>
          <a:xfrm>
            <a:off x="752475" y="150813"/>
            <a:ext cx="10972800" cy="796908"/>
          </a:xfrm>
        </p:spPr>
        <p:txBody>
          <a:bodyPr rtlCol="0"/>
          <a:lstStyle>
            <a:lvl1pPr algn="l">
              <a:defRPr sz="3600">
                <a:sym typeface="宋体" panose="02010600030101010101" pitchFamily="2" charset="-122"/>
              </a:defRPr>
            </a:lvl1pPr>
          </a:lstStyle>
          <a:p>
            <a:r>
              <a:rPr lang="zh-CN" altLang="en-US" smtClean="0"/>
              <a:t>单击此处编辑母版标题样式</a:t>
            </a:r>
            <a:endParaRPr lang="en-US"/>
          </a:p>
        </p:txBody>
      </p:sp>
      <p:sp>
        <p:nvSpPr>
          <p:cNvPr id="21" name="任意多边形 28"/>
          <p:cNvSpPr>
            <a:spLocks noChangeArrowheads="1"/>
          </p:cNvSpPr>
          <p:nvPr userDrawn="1"/>
        </p:nvSpPr>
        <p:spPr bwMode="auto">
          <a:xfrm flipV="1">
            <a:off x="174625" y="424180"/>
            <a:ext cx="4765040" cy="421005"/>
          </a:xfrm>
          <a:custGeom>
            <a:avLst/>
            <a:gdLst>
              <a:gd name="T0" fmla="*/ 167822 w 1386790"/>
              <a:gd name="T1" fmla="*/ 524933 h 524933"/>
              <a:gd name="T2" fmla="*/ 168846 w 1386790"/>
              <a:gd name="T3" fmla="*/ 524933 h 524933"/>
              <a:gd name="T4" fmla="*/ 168846 w 1386790"/>
              <a:gd name="T5" fmla="*/ 14598 h 524933"/>
              <a:gd name="T6" fmla="*/ 1386790 w 1386790"/>
              <a:gd name="T7" fmla="*/ 14598 h 524933"/>
              <a:gd name="T8" fmla="*/ 1386790 w 1386790"/>
              <a:gd name="T9" fmla="*/ 0 h 524933"/>
              <a:gd name="T10" fmla="*/ 167822 w 1386790"/>
              <a:gd name="T11" fmla="*/ 0 h 524933"/>
              <a:gd name="T12" fmla="*/ 152999 w 1386790"/>
              <a:gd name="T13" fmla="*/ 0 h 524933"/>
              <a:gd name="T14" fmla="*/ 152999 w 1386790"/>
              <a:gd name="T15" fmla="*/ 507260 h 524933"/>
              <a:gd name="T16" fmla="*/ 107280 w 1386790"/>
              <a:gd name="T17" fmla="*/ 507260 h 524933"/>
              <a:gd name="T18" fmla="*/ 107280 w 1386790"/>
              <a:gd name="T19" fmla="*/ 0 h 524933"/>
              <a:gd name="T20" fmla="*/ 0 w 1386790"/>
              <a:gd name="T21" fmla="*/ 0 h 524933"/>
              <a:gd name="T22" fmla="*/ 0 w 1386790"/>
              <a:gd name="T23" fmla="*/ 524932 h 524933"/>
              <a:gd name="T24" fmla="*/ 33834 w 1386790"/>
              <a:gd name="T25" fmla="*/ 524932 h 524933"/>
              <a:gd name="T26" fmla="*/ 33834 w 1386790"/>
              <a:gd name="T27" fmla="*/ 23810 h 524933"/>
              <a:gd name="T28" fmla="*/ 79553 w 1386790"/>
              <a:gd name="T29" fmla="*/ 23810 h 524933"/>
              <a:gd name="T30" fmla="*/ 79553 w 1386790"/>
              <a:gd name="T31" fmla="*/ 524932 h 524933"/>
              <a:gd name="T32" fmla="*/ 167822 w 1386790"/>
              <a:gd name="T33" fmla="*/ 524932 h 5249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6790"/>
              <a:gd name="T52" fmla="*/ 0 h 524933"/>
              <a:gd name="T53" fmla="*/ 1386790 w 1386790"/>
              <a:gd name="T54" fmla="*/ 524933 h 5249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w="25400" cap="flat" cmpd="sng">
            <a:noFill/>
            <a:bevel/>
          </a:ln>
        </p:spPr>
        <p:txBody>
          <a:bodyPr anchor="ctr"/>
          <a:p>
            <a:pPr algn="ctr"/>
            <a:endParaRPr lang="zh-CN" altLang="zh-CN">
              <a:solidFill>
                <a:srgbClr val="FFFFFF"/>
              </a:solidFill>
            </a:endParaRPr>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rPr>
                <a:t>深圳大学计算机与软件学院</a:t>
              </a:r>
              <a:endParaRPr lang="zh-CN" altLang="en-US" sz="1200" dirty="0" smtClean="0">
                <a:solidFill>
                  <a:srgbClr val="3F3F3F"/>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p>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792162"/>
          </a:xfrm>
        </p:spPr>
        <p:txBody>
          <a:bodyPr/>
          <a:lstStyle>
            <a:lvl1pPr>
              <a:defRPr>
                <a:sym typeface="宋体" panose="02010600030101010101" pitchFamily="2" charset="-122"/>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31800" y="1268413"/>
            <a:ext cx="5611284" cy="4752975"/>
          </a:xfrm>
        </p:spPr>
        <p:txBody>
          <a:bodyPr/>
          <a:lstStyle>
            <a:lvl1pPr>
              <a:defRPr>
                <a:sym typeface="宋体" panose="02010600030101010101" pitchFamily="2" charset="-122"/>
              </a:defRPr>
            </a:lvl1pPr>
            <a:lvl2pPr>
              <a:defRPr>
                <a:sym typeface="宋体" panose="02010600030101010101" pitchFamily="2" charset="-122"/>
              </a:defRPr>
            </a:lvl2pPr>
            <a:lvl3pPr>
              <a:defRPr>
                <a:sym typeface="宋体" panose="02010600030101010101" pitchFamily="2" charset="-122"/>
              </a:defRPr>
            </a:lvl3pPr>
            <a:lvl4pPr>
              <a:defRPr>
                <a:sym typeface="宋体" panose="02010600030101010101" pitchFamily="2" charset="-122"/>
              </a:defRPr>
            </a:lvl4pPr>
            <a:lvl5pPr>
              <a:defRPr>
                <a:sym typeface="宋体" panose="02010600030101010101" pitchFamily="2"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46284" y="1268413"/>
            <a:ext cx="5611283" cy="4752975"/>
          </a:xfrm>
        </p:spPr>
        <p:txBody>
          <a:bodyPr/>
          <a:lstStyle>
            <a:lvl1pPr>
              <a:defRPr>
                <a:sym typeface="宋体" panose="02010600030101010101" pitchFamily="2" charset="-122"/>
              </a:defRPr>
            </a:lvl1pPr>
            <a:lvl2pPr>
              <a:defRPr>
                <a:sym typeface="宋体" panose="02010600030101010101" pitchFamily="2" charset="-122"/>
              </a:defRPr>
            </a:lvl2pPr>
            <a:lvl3pPr>
              <a:defRPr>
                <a:sym typeface="宋体" panose="02010600030101010101" pitchFamily="2" charset="-122"/>
              </a:defRPr>
            </a:lvl3pPr>
            <a:lvl4pPr>
              <a:defRPr>
                <a:sym typeface="宋体" panose="02010600030101010101" pitchFamily="2" charset="-122"/>
              </a:defRPr>
            </a:lvl4pPr>
            <a:lvl5pPr>
              <a:defRPr>
                <a:sym typeface="宋体" panose="02010600030101010101" pitchFamily="2"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334433" y="6237288"/>
            <a:ext cx="3860800" cy="457200"/>
          </a:xfrm>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rPr>
              <a:t>OS</a:t>
            </a:r>
            <a:endPar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4F8FB"/>
            </a:gs>
            <a:gs pos="63000">
              <a:srgbClr val="F2F2F2"/>
            </a:gs>
            <a:gs pos="100000">
              <a:srgbClr val="D8D8D8"/>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26" name="灯片编号占位符 3"/>
          <p:cNvSpPr>
            <a:spLocks noGrp="1" noChangeArrowheads="1"/>
          </p:cNvSpPr>
          <p:nvPr>
            <p:ph type="sldNum" sz="quarter" idx="4"/>
          </p:nvPr>
        </p:nvSpPr>
        <p:spPr bwMode="auto">
          <a:xfrm>
            <a:off x="942975" y="633888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1219200" indent="-1219200" algn="ctr" rtl="0" fontAlgn="base">
        <a:spcBef>
          <a:spcPct val="0"/>
        </a:spcBef>
        <a:spcAft>
          <a:spcPct val="0"/>
        </a:spcAft>
        <a:defRPr sz="5800">
          <a:solidFill>
            <a:schemeClr val="tx1"/>
          </a:solidFill>
          <a:latin typeface="+mj-lt"/>
          <a:ea typeface="+mj-ea"/>
          <a:cs typeface="+mj-cs"/>
          <a:sym typeface="Copperplate Gothic Bold" panose="020E0705020206020404" charset="0"/>
        </a:defRPr>
      </a:lvl1pPr>
      <a:lvl2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2pPr>
      <a:lvl3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3pPr>
      <a:lvl4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4pPr>
      <a:lvl5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5pPr>
      <a:lvl6pPr marL="16764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6pPr>
      <a:lvl7pPr marL="21336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7pPr>
      <a:lvl8pPr marL="25908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8pPr>
      <a:lvl9pPr marL="30480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9pPr>
    </p:titleStyle>
    <p:bodyStyle>
      <a:lvl1pPr marL="457200" indent="-457200" algn="l" defTabSz="1219200" rtl="0" fontAlgn="base">
        <a:spcBef>
          <a:spcPct val="20000"/>
        </a:spcBef>
        <a:spcAft>
          <a:spcPct val="0"/>
        </a:spcAft>
        <a:buFont typeface="Arial" panose="020B0604020202020204" pitchFamily="34" charset="0"/>
        <a:buChar char="•"/>
        <a:defRPr sz="4200">
          <a:solidFill>
            <a:schemeClr val="tx1"/>
          </a:solidFill>
          <a:latin typeface="+mn-lt"/>
          <a:ea typeface="+mn-ea"/>
          <a:cs typeface="+mn-cs"/>
          <a:sym typeface="Copperplate Gothic Bold" panose="020E0705020206020404" charset="0"/>
        </a:defRPr>
      </a:lvl1pPr>
      <a:lvl2pPr marL="990600" indent="-381000" algn="l" defTabSz="1219200" rtl="0" fontAlgn="base">
        <a:spcBef>
          <a:spcPct val="20000"/>
        </a:spcBef>
        <a:spcAft>
          <a:spcPct val="0"/>
        </a:spcAft>
        <a:buFont typeface="Arial" panose="020B0604020202020204" pitchFamily="34" charset="0"/>
        <a:buChar char="–"/>
        <a:defRPr sz="3700">
          <a:solidFill>
            <a:schemeClr val="tx1"/>
          </a:solidFill>
          <a:latin typeface="+mn-lt"/>
          <a:ea typeface="+mn-ea"/>
          <a:sym typeface="Copperplate Gothic Bold" panose="020E0705020206020404" charset="0"/>
        </a:defRPr>
      </a:lvl2pPr>
      <a:lvl3pPr marL="1524000" indent="-304800" algn="l" defTabSz="1219200" rtl="0" fontAlgn="base">
        <a:spcBef>
          <a:spcPct val="20000"/>
        </a:spcBef>
        <a:spcAft>
          <a:spcPct val="0"/>
        </a:spcAft>
        <a:buFont typeface="Arial" panose="020B0604020202020204" pitchFamily="34" charset="0"/>
        <a:buChar char="•"/>
        <a:defRPr sz="3200">
          <a:solidFill>
            <a:schemeClr val="tx1"/>
          </a:solidFill>
          <a:latin typeface="+mn-lt"/>
          <a:ea typeface="+mn-ea"/>
          <a:sym typeface="Copperplate Gothic Bold" panose="020E0705020206020404" charset="0"/>
        </a:defRPr>
      </a:lvl3pPr>
      <a:lvl4pPr marL="21336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4pPr>
      <a:lvl5pPr marL="27432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5pPr>
      <a:lvl6pPr marL="32004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6pPr>
      <a:lvl7pPr marL="36576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7pPr>
      <a:lvl8pPr marL="41148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8pPr>
      <a:lvl9pPr marL="45720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4F8FB"/>
            </a:gs>
            <a:gs pos="63000">
              <a:srgbClr val="F2F2F2"/>
            </a:gs>
            <a:gs pos="100000">
              <a:srgbClr val="D8D8D8"/>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26" name="灯片编号占位符 3"/>
          <p:cNvSpPr>
            <a:spLocks noGrp="1" noChangeArrowheads="1"/>
          </p:cNvSpPr>
          <p:nvPr>
            <p:ph type="sldNum" sz="quarter" idx="4"/>
          </p:nvPr>
        </p:nvSpPr>
        <p:spPr bwMode="auto">
          <a:xfrm>
            <a:off x="942975" y="633888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hdr="0" ftr="0" dt="0"/>
  <p:txStyles>
    <p:titleStyle>
      <a:lvl1pPr marL="1219200" indent="-1219200" algn="ctr" rtl="0" fontAlgn="base">
        <a:spcBef>
          <a:spcPct val="0"/>
        </a:spcBef>
        <a:spcAft>
          <a:spcPct val="0"/>
        </a:spcAft>
        <a:defRPr sz="5800">
          <a:solidFill>
            <a:schemeClr val="tx1"/>
          </a:solidFill>
          <a:latin typeface="+mj-lt"/>
          <a:ea typeface="+mj-ea"/>
          <a:cs typeface="+mj-cs"/>
          <a:sym typeface="Copperplate Gothic Bold" panose="020E0705020206020404" charset="0"/>
        </a:defRPr>
      </a:lvl1pPr>
      <a:lvl2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2pPr>
      <a:lvl3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3pPr>
      <a:lvl4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4pPr>
      <a:lvl5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5pPr>
      <a:lvl6pPr marL="16764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6pPr>
      <a:lvl7pPr marL="21336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7pPr>
      <a:lvl8pPr marL="25908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8pPr>
      <a:lvl9pPr marL="30480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9pPr>
    </p:titleStyle>
    <p:bodyStyle>
      <a:lvl1pPr marL="457200" indent="-457200" algn="l" defTabSz="1219200" rtl="0" fontAlgn="base">
        <a:spcBef>
          <a:spcPct val="20000"/>
        </a:spcBef>
        <a:spcAft>
          <a:spcPct val="0"/>
        </a:spcAft>
        <a:buFont typeface="Arial" panose="020B0604020202020204" pitchFamily="34" charset="0"/>
        <a:buChar char="•"/>
        <a:defRPr sz="4200">
          <a:solidFill>
            <a:schemeClr val="tx1"/>
          </a:solidFill>
          <a:latin typeface="+mn-lt"/>
          <a:ea typeface="+mn-ea"/>
          <a:cs typeface="+mn-cs"/>
          <a:sym typeface="Copperplate Gothic Bold" panose="020E0705020206020404" charset="0"/>
        </a:defRPr>
      </a:lvl1pPr>
      <a:lvl2pPr marL="990600" indent="-381000" algn="l" defTabSz="1219200" rtl="0" fontAlgn="base">
        <a:spcBef>
          <a:spcPct val="20000"/>
        </a:spcBef>
        <a:spcAft>
          <a:spcPct val="0"/>
        </a:spcAft>
        <a:buFont typeface="Arial" panose="020B0604020202020204" pitchFamily="34" charset="0"/>
        <a:buChar char="–"/>
        <a:defRPr sz="3700">
          <a:solidFill>
            <a:schemeClr val="tx1"/>
          </a:solidFill>
          <a:latin typeface="+mn-lt"/>
          <a:ea typeface="+mn-ea"/>
          <a:sym typeface="Copperplate Gothic Bold" panose="020E0705020206020404" charset="0"/>
        </a:defRPr>
      </a:lvl2pPr>
      <a:lvl3pPr marL="1524000" indent="-304800" algn="l" defTabSz="1219200" rtl="0" fontAlgn="base">
        <a:spcBef>
          <a:spcPct val="20000"/>
        </a:spcBef>
        <a:spcAft>
          <a:spcPct val="0"/>
        </a:spcAft>
        <a:buFont typeface="Arial" panose="020B0604020202020204" pitchFamily="34" charset="0"/>
        <a:buChar char="•"/>
        <a:defRPr sz="3200">
          <a:solidFill>
            <a:schemeClr val="tx1"/>
          </a:solidFill>
          <a:latin typeface="+mn-lt"/>
          <a:ea typeface="+mn-ea"/>
          <a:sym typeface="Copperplate Gothic Bold" panose="020E0705020206020404" charset="0"/>
        </a:defRPr>
      </a:lvl3pPr>
      <a:lvl4pPr marL="21336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4pPr>
      <a:lvl5pPr marL="27432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5pPr>
      <a:lvl6pPr marL="32004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6pPr>
      <a:lvl7pPr marL="36576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7pPr>
      <a:lvl8pPr marL="41148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8pPr>
      <a:lvl9pPr marL="45720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159885" y="4126230"/>
            <a:ext cx="4374515" cy="815340"/>
          </a:xfrm>
          <a:prstGeom prst="rect">
            <a:avLst/>
          </a:prstGeom>
        </p:spPr>
        <p:txBody>
          <a:bodyPr vert="horz" lIns="91440" tIns="45720" rIns="91440" bIns="45720" rtlCol="0" anchor="ctr" anchorCtr="0">
            <a:noAutofit/>
          </a:bodyPr>
          <a:p>
            <a:pPr marL="0" lvl="0" indent="0" algn="ctr">
              <a:lnSpc>
                <a:spcPct val="90000"/>
              </a:lnSpc>
              <a:spcBef>
                <a:spcPts val="1000"/>
              </a:spcBef>
              <a:buClr>
                <a:schemeClr val="accent2"/>
              </a:buClr>
              <a:buFont typeface="Wingdings" panose="05000000000000000000" pitchFamily="2" charset="2"/>
              <a:buNone/>
            </a:pPr>
            <a:r>
              <a:rPr lang="en-US" altLang="zh-CN" sz="4400">
                <a:solidFill>
                  <a:srgbClr val="FFFF00"/>
                </a:solidFill>
              </a:rPr>
              <a:t>5 </a:t>
            </a:r>
            <a:r>
              <a:rPr lang="zh-CN" altLang="en-US" sz="4400">
                <a:solidFill>
                  <a:srgbClr val="FFFF00"/>
                </a:solidFill>
              </a:rPr>
              <a:t>数组和</a:t>
            </a:r>
            <a:r>
              <a:rPr lang="zh-CN" altLang="en-US" sz="4400">
                <a:solidFill>
                  <a:srgbClr val="FFFF00"/>
                </a:solidFill>
              </a:rPr>
              <a:t>广义表</a:t>
            </a:r>
            <a:endParaRPr lang="zh-CN" altLang="en-US" sz="440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二维数组的地址计算：已知元素在第</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i</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行第</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j</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列，求它的物理地址</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r>
              <a:rPr lang="en-US" altLang="zh-CN" dirty="0">
                <a:latin typeface="黑体" panose="02010609060101010101" pitchFamily="2" charset="-122"/>
                <a:ea typeface="黑体" panose="02010609060101010101" pitchFamily="2" charset="-122"/>
                <a:cs typeface="+mn-ea"/>
                <a:sym typeface="+mn-ea"/>
              </a:rPr>
              <a:t>设有二维数组A=(a</a:t>
            </a:r>
            <a:r>
              <a:rPr lang="en-US" altLang="zh-CN" baseline="-25000" dirty="0">
                <a:latin typeface="黑体" panose="02010609060101010101" pitchFamily="2" charset="-122"/>
                <a:ea typeface="黑体" panose="02010609060101010101" pitchFamily="2" charset="-122"/>
                <a:cs typeface="+mn-ea"/>
                <a:sym typeface="+mn-ea"/>
              </a:rPr>
              <a:t>ij</a:t>
            </a:r>
            <a:r>
              <a:rPr lang="en-US" altLang="zh-CN" dirty="0">
                <a:latin typeface="黑体" panose="02010609060101010101" pitchFamily="2" charset="-122"/>
                <a:ea typeface="黑体" panose="02010609060101010101" pitchFamily="2" charset="-122"/>
                <a:cs typeface="+mn-ea"/>
                <a:sym typeface="+mn-ea"/>
              </a:rPr>
              <a:t>)</a:t>
            </a:r>
            <a:r>
              <a:rPr lang="en-US" altLang="zh-CN" baseline="-25000" dirty="0">
                <a:latin typeface="黑体" panose="02010609060101010101" pitchFamily="2" charset="-122"/>
                <a:ea typeface="黑体" panose="02010609060101010101" pitchFamily="2" charset="-122"/>
                <a:cs typeface="+mn-ea"/>
                <a:sym typeface="+mn-ea"/>
              </a:rPr>
              <a:t>m</a:t>
            </a:r>
            <a:r>
              <a:rPr lang="en-US" altLang="zh-CN" baseline="-25000" dirty="0">
                <a:latin typeface="黑体" panose="02010609060101010101" pitchFamily="2" charset="-122"/>
                <a:ea typeface="黑体" panose="02010609060101010101" pitchFamily="2" charset="-122"/>
                <a:cs typeface="+mn-ea"/>
                <a:sym typeface="Symbol" panose="05050102010706020507" pitchFamily="18" charset="2"/>
              </a:rPr>
              <a:t></a:t>
            </a:r>
            <a:r>
              <a:rPr lang="en-US" altLang="zh-CN" baseline="-25000" dirty="0">
                <a:latin typeface="黑体" panose="02010609060101010101" pitchFamily="2" charset="-122"/>
                <a:ea typeface="黑体" panose="02010609060101010101" pitchFamily="2" charset="-122"/>
                <a:cs typeface="+mn-ea"/>
                <a:sym typeface="+mn-ea"/>
              </a:rPr>
              <a:t>n</a:t>
            </a:r>
            <a:r>
              <a:rPr lang="en-US" altLang="zh-CN" dirty="0">
                <a:latin typeface="黑体" panose="02010609060101010101" pitchFamily="2" charset="-122"/>
                <a:ea typeface="黑体" panose="02010609060101010101" pitchFamily="2" charset="-122"/>
                <a:cs typeface="+mn-ea"/>
                <a:sym typeface="+mn-ea"/>
              </a:rPr>
              <a:t>，</a:t>
            </a:r>
            <a:r>
              <a:rPr lang="zh-CN" altLang="en-US" dirty="0">
                <a:latin typeface="黑体" panose="02010609060101010101" pitchFamily="2" charset="-122"/>
                <a:ea typeface="黑体" panose="02010609060101010101" pitchFamily="2" charset="-122"/>
                <a:cs typeface="+mn-ea"/>
                <a:sym typeface="+mn-ea"/>
              </a:rPr>
              <a:t>有</a:t>
            </a:r>
            <a:r>
              <a:rPr lang="en-US" altLang="zh-CN" dirty="0">
                <a:latin typeface="黑体" panose="02010609060101010101" pitchFamily="2" charset="-122"/>
                <a:ea typeface="黑体" panose="02010609060101010101" pitchFamily="2" charset="-122"/>
                <a:cs typeface="+mn-ea"/>
                <a:sym typeface="+mn-ea"/>
              </a:rPr>
              <a:t>m</a:t>
            </a:r>
            <a:r>
              <a:rPr lang="zh-CN" altLang="en-US" dirty="0">
                <a:latin typeface="黑体" panose="02010609060101010101" pitchFamily="2" charset="-122"/>
                <a:ea typeface="黑体" panose="02010609060101010101" pitchFamily="2" charset="-122"/>
                <a:cs typeface="+mn-ea"/>
                <a:sym typeface="+mn-ea"/>
              </a:rPr>
              <a:t>行</a:t>
            </a:r>
            <a:r>
              <a:rPr lang="en-US" altLang="zh-CN" dirty="0">
                <a:latin typeface="黑体" panose="02010609060101010101" pitchFamily="2" charset="-122"/>
                <a:ea typeface="黑体" panose="02010609060101010101" pitchFamily="2" charset="-122"/>
                <a:cs typeface="+mn-ea"/>
                <a:sym typeface="+mn-ea"/>
              </a:rPr>
              <a:t>n</a:t>
            </a:r>
            <a:r>
              <a:rPr lang="zh-CN" altLang="en-US" dirty="0">
                <a:latin typeface="黑体" panose="02010609060101010101" pitchFamily="2" charset="-122"/>
                <a:ea typeface="黑体" panose="02010609060101010101" pitchFamily="2" charset="-122"/>
                <a:cs typeface="+mn-ea"/>
                <a:sym typeface="+mn-ea"/>
              </a:rPr>
              <a:t>列</a:t>
            </a:r>
            <a:endParaRPr lang="en-US" altLang="zh-CN" dirty="0">
              <a:latin typeface="黑体" panose="02010609060101010101" pitchFamily="2" charset="-122"/>
              <a:ea typeface="黑体" panose="02010609060101010101" pitchFamily="2" charset="-122"/>
              <a:cs typeface="+mn-ea"/>
            </a:endParaRPr>
          </a:p>
          <a:p>
            <a:pPr lvl="1" algn="l" eaLnBrk="1" hangingPunct="1">
              <a:buClrTx/>
              <a:buSzTx/>
              <a:buChar char="•"/>
            </a:pPr>
            <a:r>
              <a:rPr lang="en-US" altLang="zh-CN" dirty="0">
                <a:latin typeface="黑体" panose="02010609060101010101" pitchFamily="2" charset="-122"/>
                <a:ea typeface="黑体" panose="02010609060101010101" pitchFamily="2" charset="-122"/>
                <a:cs typeface="+mn-ea"/>
                <a:sym typeface="+mn-ea"/>
              </a:rPr>
              <a:t>若每个元素占用的存储单元数为L</a:t>
            </a:r>
            <a:r>
              <a:rPr lang="en-US" altLang="zh-CN" dirty="0">
                <a:latin typeface="黑体" panose="02010609060101010101" pitchFamily="2" charset="-122"/>
                <a:ea typeface="黑体" panose="02010609060101010101" pitchFamily="2" charset="-122"/>
                <a:cs typeface="+mn-ea"/>
                <a:sym typeface="+mn-ea"/>
              </a:rPr>
              <a:t>(个)，</a:t>
            </a:r>
            <a:endParaRPr lang="en-US" altLang="zh-CN" dirty="0">
              <a:latin typeface="黑体" panose="02010609060101010101" pitchFamily="2" charset="-122"/>
              <a:ea typeface="黑体" panose="02010609060101010101" pitchFamily="2" charset="-122"/>
              <a:cs typeface="+mn-ea"/>
            </a:endParaRPr>
          </a:p>
          <a:p>
            <a:pPr lvl="1" algn="l" eaLnBrk="1" hangingPunct="1">
              <a:buClrTx/>
              <a:buSzTx/>
              <a:buChar char="•"/>
            </a:pPr>
            <a:r>
              <a:rPr lang="en-US" altLang="zh-CN" dirty="0">
                <a:latin typeface="黑体" panose="02010609060101010101" pitchFamily="2" charset="-122"/>
                <a:ea typeface="黑体" panose="02010609060101010101" pitchFamily="2" charset="-122"/>
                <a:cs typeface="+mn-ea"/>
                <a:sym typeface="+mn-ea"/>
              </a:rPr>
              <a:t>LOC[a</a:t>
            </a:r>
            <a:r>
              <a:rPr lang="en-US" altLang="zh-CN" baseline="-25000" dirty="0">
                <a:latin typeface="黑体" panose="02010609060101010101" pitchFamily="2" charset="-122"/>
                <a:ea typeface="黑体" panose="02010609060101010101" pitchFamily="2" charset="-122"/>
                <a:cs typeface="+mn-ea"/>
                <a:sym typeface="+mn-ea"/>
              </a:rPr>
              <a:t>00</a:t>
            </a:r>
            <a:r>
              <a:rPr lang="en-US" altLang="zh-CN" dirty="0">
                <a:latin typeface="黑体" panose="02010609060101010101" pitchFamily="2" charset="-122"/>
                <a:ea typeface="黑体" panose="02010609060101010101" pitchFamily="2" charset="-122"/>
                <a:cs typeface="+mn-ea"/>
                <a:sym typeface="+mn-ea"/>
              </a:rPr>
              <a:t>]表示元素a</a:t>
            </a:r>
            <a:r>
              <a:rPr lang="en-US" altLang="zh-CN" baseline="-25000" dirty="0">
                <a:latin typeface="黑体" panose="02010609060101010101" pitchFamily="2" charset="-122"/>
                <a:ea typeface="黑体" panose="02010609060101010101" pitchFamily="2" charset="-122"/>
                <a:cs typeface="+mn-ea"/>
                <a:sym typeface="+mn-ea"/>
              </a:rPr>
              <a:t>00</a:t>
            </a:r>
            <a:r>
              <a:rPr lang="en-US" altLang="zh-CN" dirty="0">
                <a:latin typeface="黑体" panose="02010609060101010101" pitchFamily="2" charset="-122"/>
                <a:ea typeface="黑体" panose="02010609060101010101" pitchFamily="2" charset="-122"/>
                <a:cs typeface="+mn-ea"/>
                <a:sym typeface="+mn-ea"/>
              </a:rPr>
              <a:t>的首地址，即数组的首地址。</a:t>
            </a:r>
            <a:endParaRPr lang="en-US" altLang="zh-CN" dirty="0">
              <a:latin typeface="黑体" panose="02010609060101010101" pitchFamily="2" charset="-122"/>
              <a:ea typeface="黑体" panose="02010609060101010101" pitchFamily="2" charset="-122"/>
              <a:cs typeface="+mn-ea"/>
              <a:sym typeface="+mn-ea"/>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以行优先存储</a:t>
            </a:r>
            <a:r>
              <a:rPr lang="zh-CN" altLang="en-US" sz="2400" dirty="0">
                <a:latin typeface="黑体" panose="02010609060101010101" pitchFamily="2" charset="-122"/>
                <a:ea typeface="黑体" panose="02010609060101010101" pitchFamily="2" charset="-122"/>
                <a:cs typeface="+mn-ea"/>
                <a:sym typeface="+mn-ea"/>
              </a:rPr>
              <a:t>，</a:t>
            </a:r>
            <a:r>
              <a:rPr lang="zh-CN" altLang="en-US" sz="2400" dirty="0">
                <a:latin typeface="宋体" panose="02010600030101010101" pitchFamily="2" charset="-122"/>
                <a:sym typeface="+mn-ea"/>
              </a:rPr>
              <a:t>二维数组中</a:t>
            </a:r>
            <a:r>
              <a:rPr lang="zh-CN" altLang="en-US" sz="2400" dirty="0">
                <a:solidFill>
                  <a:srgbClr val="FF0000"/>
                </a:solidFill>
                <a:latin typeface="宋体" panose="02010600030101010101" pitchFamily="2" charset="-122"/>
                <a:sym typeface="+mn-ea"/>
              </a:rPr>
              <a:t>任一元素</a:t>
            </a:r>
            <a:r>
              <a:rPr lang="en-US" altLang="zh-CN" sz="2400" dirty="0">
                <a:solidFill>
                  <a:srgbClr val="FF0000"/>
                </a:solidFill>
                <a:sym typeface="+mn-ea"/>
              </a:rPr>
              <a:t>a</a:t>
            </a:r>
            <a:r>
              <a:rPr lang="en-US" altLang="zh-CN" sz="2400" baseline="-25000" dirty="0">
                <a:solidFill>
                  <a:srgbClr val="FF0000"/>
                </a:solidFill>
                <a:sym typeface="+mn-ea"/>
              </a:rPr>
              <a:t>ij</a:t>
            </a:r>
            <a:r>
              <a:rPr lang="zh-CN" altLang="en-US" sz="2400" dirty="0">
                <a:solidFill>
                  <a:srgbClr val="FF0000"/>
                </a:solidFill>
                <a:latin typeface="宋体" panose="02010600030101010101" pitchFamily="2" charset="-122"/>
                <a:sym typeface="+mn-ea"/>
              </a:rPr>
              <a:t>的地址</a:t>
            </a:r>
            <a:r>
              <a:rPr lang="zh-CN" altLang="en-US" sz="2400" dirty="0">
                <a:latin typeface="宋体" panose="02010600030101010101" pitchFamily="2" charset="-122"/>
                <a:sym typeface="+mn-ea"/>
              </a:rPr>
              <a:t>是：</a:t>
            </a:r>
            <a:endParaRPr lang="zh-CN" altLang="en-US" sz="2400" dirty="0">
              <a:latin typeface="宋体" panose="02010600030101010101" pitchFamily="2" charset="-122"/>
            </a:endParaRPr>
          </a:p>
          <a:p>
            <a:pPr marL="965200" lvl="1" indent="-508000" eaLnBrk="1" hangingPunct="1">
              <a:lnSpc>
                <a:spcPct val="110000"/>
              </a:lnSpc>
              <a:buClr>
                <a:schemeClr val="accent2"/>
              </a:buClr>
              <a:buFont typeface="Wingdings" panose="05000000000000000000" pitchFamily="2" charset="2"/>
              <a:buNone/>
            </a:pP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LOC[a</a:t>
            </a:r>
            <a:r>
              <a:rPr lang="en-US" altLang="zh-CN" sz="2800" baseline="-25000" dirty="0">
                <a:latin typeface="黑体" panose="02010609060101010101" pitchFamily="2" charset="-122"/>
                <a:ea typeface="黑体" panose="02010609060101010101" pitchFamily="2" charset="-122"/>
                <a:cs typeface="黑体" panose="02010609060101010101" pitchFamily="2" charset="-122"/>
                <a:sym typeface="+mn-ea"/>
              </a:rPr>
              <a:t>ij</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]=LOC[a</a:t>
            </a:r>
            <a:r>
              <a:rPr lang="en-US" altLang="zh-CN" sz="2800" baseline="-25000" dirty="0">
                <a:latin typeface="黑体" panose="02010609060101010101" pitchFamily="2" charset="-122"/>
                <a:ea typeface="黑体" panose="02010609060101010101" pitchFamily="2" charset="-122"/>
                <a:cs typeface="黑体" panose="02010609060101010101" pitchFamily="2" charset="-122"/>
                <a:sym typeface="+mn-ea"/>
              </a:rPr>
              <a:t>00</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]+[i</a:t>
            </a:r>
            <a:r>
              <a:rPr lang="en-US" altLang="zh-CN" sz="2800" dirty="0">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n+j]</a:t>
            </a:r>
            <a:r>
              <a:rPr lang="en-US" altLang="zh-CN" sz="2800" dirty="0">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a:t>
            </a:r>
            <a:r>
              <a:rPr lang="en-US" altLang="zh-CN" sz="2800" i="1" dirty="0">
                <a:latin typeface="黑体" panose="02010609060101010101" pitchFamily="2" charset="-122"/>
                <a:ea typeface="黑体" panose="02010609060101010101" pitchFamily="2" charset="-122"/>
                <a:cs typeface="黑体" panose="02010609060101010101" pitchFamily="2" charset="-122"/>
                <a:sym typeface="+mn-ea"/>
              </a:rPr>
              <a:t>L </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        </a:t>
            </a:r>
            <a:endParaRPr lang="en-US" altLang="zh-CN" sz="2800" dirty="0">
              <a:latin typeface="黑体" panose="02010609060101010101" pitchFamily="2" charset="-122"/>
              <a:ea typeface="黑体" panose="02010609060101010101" pitchFamily="2" charset="-122"/>
              <a:cs typeface="黑体" panose="02010609060101010101" pitchFamily="2" charset="-122"/>
              <a:sym typeface="+mn-ea"/>
            </a:endParaRPr>
          </a:p>
          <a:p>
            <a:pPr lvl="1" algn="l" eaLnBrk="1" hangingPunct="1">
              <a:buClrTx/>
              <a:buSzTx/>
              <a:buChar char="•"/>
            </a:pPr>
            <a:r>
              <a:rPr lang="en-US" altLang="zh-CN" dirty="0">
                <a:latin typeface="黑体" panose="02010609060101010101" pitchFamily="2" charset="-122"/>
                <a:ea typeface="黑体" panose="02010609060101010101" pitchFamily="2" charset="-122"/>
                <a:cs typeface="+mn-ea"/>
                <a:sym typeface="+mn-ea"/>
              </a:rPr>
              <a:t>以</a:t>
            </a:r>
            <a:r>
              <a:rPr lang="zh-CN" altLang="en-US" dirty="0">
                <a:latin typeface="黑体" panose="02010609060101010101" pitchFamily="2" charset="-122"/>
                <a:ea typeface="黑体" panose="02010609060101010101" pitchFamily="2" charset="-122"/>
                <a:cs typeface="+mn-ea"/>
                <a:sym typeface="+mn-ea"/>
              </a:rPr>
              <a:t>列</a:t>
            </a:r>
            <a:r>
              <a:rPr lang="en-US" altLang="zh-CN" dirty="0">
                <a:latin typeface="黑体" panose="02010609060101010101" pitchFamily="2" charset="-122"/>
                <a:ea typeface="黑体" panose="02010609060101010101" pitchFamily="2" charset="-122"/>
                <a:cs typeface="+mn-ea"/>
                <a:sym typeface="+mn-ea"/>
              </a:rPr>
              <a:t>优先存储</a:t>
            </a:r>
            <a:r>
              <a:rPr lang="zh-CN" altLang="en-US" dirty="0">
                <a:latin typeface="黑体" panose="02010609060101010101" pitchFamily="2" charset="-122"/>
                <a:ea typeface="黑体" panose="02010609060101010101" pitchFamily="2" charset="-122"/>
                <a:cs typeface="+mn-ea"/>
                <a:sym typeface="+mn-ea"/>
              </a:rPr>
              <a:t>，</a:t>
            </a:r>
            <a:r>
              <a:rPr lang="zh-CN" altLang="en-US" dirty="0">
                <a:latin typeface="宋体" panose="02010600030101010101" pitchFamily="2" charset="-122"/>
                <a:sym typeface="+mn-ea"/>
              </a:rPr>
              <a:t>二维数组中</a:t>
            </a:r>
            <a:r>
              <a:rPr lang="zh-CN" altLang="en-US" dirty="0">
                <a:solidFill>
                  <a:srgbClr val="FF0000"/>
                </a:solidFill>
                <a:latin typeface="宋体" panose="02010600030101010101" pitchFamily="2" charset="-122"/>
                <a:sym typeface="+mn-ea"/>
              </a:rPr>
              <a:t>任一元素</a:t>
            </a:r>
            <a:r>
              <a:rPr lang="en-US" altLang="zh-CN" dirty="0">
                <a:solidFill>
                  <a:srgbClr val="FF0000"/>
                </a:solidFill>
                <a:sym typeface="+mn-ea"/>
              </a:rPr>
              <a:t>a</a:t>
            </a:r>
            <a:r>
              <a:rPr lang="en-US" altLang="zh-CN" baseline="-25000" dirty="0">
                <a:solidFill>
                  <a:srgbClr val="FF0000"/>
                </a:solidFill>
                <a:sym typeface="+mn-ea"/>
              </a:rPr>
              <a:t>ij</a:t>
            </a:r>
            <a:r>
              <a:rPr lang="zh-CN" altLang="en-US" dirty="0">
                <a:solidFill>
                  <a:srgbClr val="FF0000"/>
                </a:solidFill>
                <a:latin typeface="宋体" panose="02010600030101010101" pitchFamily="2" charset="-122"/>
                <a:sym typeface="+mn-ea"/>
              </a:rPr>
              <a:t>的地址</a:t>
            </a:r>
            <a:r>
              <a:rPr lang="zh-CN" altLang="en-US" dirty="0">
                <a:latin typeface="宋体" panose="02010600030101010101" pitchFamily="2" charset="-122"/>
                <a:sym typeface="+mn-ea"/>
              </a:rPr>
              <a:t>是：</a:t>
            </a:r>
            <a:endParaRPr lang="zh-CN" altLang="en-US" dirty="0">
              <a:latin typeface="宋体" panose="02010600030101010101" pitchFamily="2" charset="-122"/>
            </a:endParaRPr>
          </a:p>
          <a:p>
            <a:pPr marL="965200" lvl="1" indent="-508000" eaLnBrk="1" hangingPunct="1">
              <a:lnSpc>
                <a:spcPct val="110000"/>
              </a:lnSpc>
              <a:buClr>
                <a:schemeClr val="accent2"/>
              </a:buClr>
              <a:buFont typeface="Wingdings" panose="05000000000000000000" pitchFamily="2" charset="2"/>
              <a:buNone/>
            </a:pPr>
            <a:r>
              <a:rPr lang="en-US" altLang="zh-CN" dirty="0">
                <a:latin typeface="黑体" panose="02010609060101010101" pitchFamily="2" charset="-122"/>
                <a:ea typeface="黑体" panose="02010609060101010101" pitchFamily="2" charset="-122"/>
                <a:cs typeface="黑体" panose="02010609060101010101" pitchFamily="2" charset="-122"/>
                <a:sym typeface="+mn-ea"/>
              </a:rPr>
              <a:t>LOC[a</a:t>
            </a:r>
            <a:r>
              <a:rPr lang="en-US" altLang="zh-CN" baseline="-25000" dirty="0">
                <a:latin typeface="黑体" panose="02010609060101010101" pitchFamily="2" charset="-122"/>
                <a:ea typeface="黑体" panose="02010609060101010101" pitchFamily="2" charset="-122"/>
                <a:cs typeface="黑体" panose="02010609060101010101" pitchFamily="2" charset="-122"/>
                <a:sym typeface="+mn-ea"/>
              </a:rPr>
              <a:t>ij</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]=LOC[a</a:t>
            </a:r>
            <a:r>
              <a:rPr lang="en-US" altLang="zh-CN" baseline="-25000" dirty="0">
                <a:latin typeface="黑体" panose="02010609060101010101" pitchFamily="2" charset="-122"/>
                <a:ea typeface="黑体" panose="02010609060101010101" pitchFamily="2" charset="-122"/>
                <a:cs typeface="黑体" panose="02010609060101010101" pitchFamily="2" charset="-122"/>
                <a:sym typeface="+mn-ea"/>
              </a:rPr>
              <a:t>00</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]+[j</a:t>
            </a:r>
            <a:r>
              <a:rPr lang="en-US" altLang="zh-CN" dirty="0">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m</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+i]</a:t>
            </a:r>
            <a:r>
              <a:rPr lang="en-US" altLang="zh-CN" dirty="0">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a:t>
            </a:r>
            <a:r>
              <a:rPr lang="en-US" altLang="zh-CN" i="1" dirty="0">
                <a:latin typeface="黑体" panose="02010609060101010101" pitchFamily="2" charset="-122"/>
                <a:ea typeface="黑体" panose="02010609060101010101" pitchFamily="2" charset="-122"/>
                <a:cs typeface="黑体" panose="02010609060101010101" pitchFamily="2" charset="-122"/>
                <a:sym typeface="+mn-ea"/>
              </a:rPr>
              <a:t>L </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        </a:t>
            </a:r>
            <a:endParaRPr lang="en-US" altLang="zh-CN" dirty="0">
              <a:latin typeface="黑体" panose="02010609060101010101" pitchFamily="2" charset="-122"/>
              <a:ea typeface="黑体" panose="02010609060101010101" pitchFamily="2" charset="-122"/>
              <a:cs typeface="黑体" panose="02010609060101010101" pitchFamily="2" charset="-122"/>
              <a:sym typeface="+mn-ea"/>
            </a:endParaRPr>
          </a:p>
          <a:p>
            <a:pPr lvl="1" algn="l" eaLnBrk="1" hangingPunct="1">
              <a:buClrTx/>
              <a:buSzTx/>
              <a:buChar char="•"/>
            </a:pPr>
            <a:endParaRPr lang="en-US" altLang="zh-CN" b="1"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5.2 数组的顺序表示和实现</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lvl="0" algn="l" eaLnBrk="1" hangingPunct="1">
              <a:buClrTx/>
              <a:buSzTx/>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已知矩阵A[4][5]，矩阵左上角元素下标为[0,0]，每个元素使用4个字节空间，现用一维数组B存储该矩阵，数组B的内存首址为10000。</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936625" lvl="1" indent="-609600" eaLnBrk="1" hangingPunct="1">
              <a:buFont typeface="Arial" panose="020B0604020202020204" pitchFamily="34" charset="0"/>
              <a:buChar char="•"/>
            </a:pP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若采用行序为主，求矩阵元素</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A[2, 3]</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在内存的地址</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marL="936625" lvl="1" indent="-609600" eaLnBrk="1" hangingPunct="1">
              <a:buFont typeface="Arial" panose="020B0604020202020204" pitchFamily="34" charset="0"/>
              <a:buChar char="•"/>
            </a:pP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若采用列序为主，求矩阵元素</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A[2, 3]</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在内存的地址</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marL="0" indent="0" algn="l" eaLnBrk="1" hangingPunct="1">
              <a:buClrTx/>
              <a:buSzTx/>
              <a:buNone/>
            </a:pPr>
            <a:endParaRPr lang="zh-CN" altLang="en-US" sz="2400" b="1" dirty="0">
              <a:solidFill>
                <a:srgbClr val="FF0000"/>
              </a:solidFill>
              <a:latin typeface="黑体" panose="02010609060101010101" pitchFamily="2" charset="-122"/>
              <a:ea typeface="黑体" panose="02010609060101010101" pitchFamily="2" charset="-122"/>
              <a:sym typeface="+mn-ea"/>
            </a:endParaRPr>
          </a:p>
          <a:p>
            <a:pPr marL="0" indent="0" eaLnBrk="1" latinLnBrk="0" hangingPunct="1">
              <a:lnSpc>
                <a:spcPct val="100000"/>
              </a:lnSpc>
              <a:spcBef>
                <a:spcPts val="0"/>
              </a:spcBef>
              <a:buNone/>
            </a:pPr>
            <a:endParaRPr lang="zh-CN" altLang="en-US" sz="2400" b="1" dirty="0">
              <a:latin typeface="Arial" panose="020B0604020202020204" pitchFamily="34" charset="0"/>
              <a:ea typeface="宋体" panose="02010600030101010101" pitchFamily="2" charset="-122"/>
              <a:sym typeface="+mn-ea"/>
            </a:endParaRPr>
          </a:p>
          <a:p>
            <a:endParaRPr lang="zh-CN" altLang="en-US">
              <a:latin typeface="黑体" panose="02010609060101010101" pitchFamily="2" charset="-122"/>
              <a:ea typeface="黑体" panose="02010609060101010101" pitchFamily="2" charset="-122"/>
            </a:endParaRPr>
          </a:p>
        </p:txBody>
      </p:sp>
      <p:sp>
        <p:nvSpPr>
          <p:cNvPr id="3" name="标题 2"/>
          <p:cNvSpPr>
            <a:spLocks noGrp="1"/>
          </p:cNvSpPr>
          <p:nvPr>
            <p:ph type="title"/>
          </p:nvPr>
        </p:nvSpPr>
        <p:spPr/>
        <p:txBody>
          <a:bodyPr/>
          <a:p>
            <a:pPr algn="l">
              <a:buClrTx/>
              <a:buSzTx/>
              <a:buFontTx/>
            </a:pPr>
            <a:r>
              <a:rPr lang="zh-CN" altLang="en-US" sz="4000">
                <a:solidFill>
                  <a:srgbClr val="FF0000"/>
                </a:solidFill>
                <a:latin typeface="楷体" panose="02010609060101010101" charset="-122"/>
                <a:ea typeface="楷体" panose="02010609060101010101" charset="-122"/>
              </a:rPr>
              <a:t>练习</a:t>
            </a:r>
            <a:endParaRPr lang="zh-CN" altLang="en-US" sz="4000">
              <a:solidFill>
                <a:srgbClr val="FF0000"/>
              </a:solidFill>
              <a:latin typeface="楷体" panose="02010609060101010101" charset="-122"/>
              <a:ea typeface="楷体" panose="02010609060101010101" charset="-122"/>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 name="直接连接符 23" hidden="1"/>
          <p:cNvSpPr>
            <a:spLocks noChangeShapeType="1"/>
          </p:cNvSpPr>
          <p:nvPr/>
        </p:nvSpPr>
        <p:spPr bwMode="auto">
          <a:xfrm>
            <a:off x="3181350" y="431800"/>
            <a:ext cx="0" cy="525463"/>
          </a:xfrm>
          <a:prstGeom prst="line">
            <a:avLst/>
          </a:prstGeom>
          <a:noFill/>
          <a:ln w="12700" cap="flat" cmpd="sng">
            <a:solidFill>
              <a:srgbClr val="28A9D6"/>
            </a:solidFill>
            <a:bevel/>
          </a:ln>
        </p:spPr>
        <p:txBody>
          <a:bodyPr/>
          <a:lstStyle/>
          <a:p>
            <a:endParaRPr lang="zh-CN" altLang="en-US"/>
          </a:p>
        </p:txBody>
      </p:sp>
      <p:sp>
        <p:nvSpPr>
          <p:cNvPr id="32" name="椭圆 24"/>
          <p:cNvSpPr>
            <a:spLocks noChangeArrowheads="1"/>
          </p:cNvSpPr>
          <p:nvPr/>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sp>
        <p:nvSpPr>
          <p:cNvPr id="2" name="Rectangle 3"/>
          <p:cNvSpPr txBox="1">
            <a:spLocks noChangeArrowheads="1"/>
          </p:cNvSpPr>
          <p:nvPr/>
        </p:nvSpPr>
        <p:spPr>
          <a:xfrm>
            <a:off x="3469640" y="1268730"/>
            <a:ext cx="6001385" cy="4664075"/>
          </a:xfrm>
          <a:prstGeom prst="rect">
            <a:avLst/>
          </a:prstGeom>
        </p:spPr>
        <p:txBody>
          <a:bodyPr vert="horz" lIns="91440" tIns="45720" rIns="91440" bIns="45720" rtlCol="0"/>
          <a:lstStyle/>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数组的顺序与实现</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矩阵的压缩存储</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广义表的存储结构</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endParaRPr kumimoji="0" lang="zh-CN" altLang="en-US" sz="3200" b="0" i="0" u="none" strike="noStrike" kern="1200" cap="none" spc="0" normalizeH="0" baseline="0" noProof="0" dirty="0" err="1" smtClean="0">
              <a:ln>
                <a:noFill/>
              </a:ln>
              <a:solidFill>
                <a:schemeClr val="tx1"/>
              </a:solidFill>
              <a:effectLst/>
              <a:uLnTx/>
              <a:uFillTx/>
              <a:latin typeface="楷体" panose="02010609060101010101" charset="-122"/>
              <a:ea typeface="楷体" panose="02010609060101010101" charset="-122"/>
              <a:cs typeface="+mn-cs"/>
              <a:sym typeface="+mn-lt"/>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
        <p:nvSpPr>
          <p:cNvPr id="8" name="矩形 7"/>
          <p:cNvSpPr/>
          <p:nvPr/>
        </p:nvSpPr>
        <p:spPr>
          <a:xfrm>
            <a:off x="4088130" y="2328545"/>
            <a:ext cx="3308985" cy="53086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46" name="Text Box 2"/>
          <p:cNvSpPr txBox="1"/>
          <p:nvPr/>
        </p:nvSpPr>
        <p:spPr>
          <a:xfrm>
            <a:off x="4007485" y="188595"/>
            <a:ext cx="6443980" cy="768350"/>
          </a:xfrm>
          <a:prstGeom prst="rect">
            <a:avLst/>
          </a:prstGeom>
          <a:noFill/>
          <a:ln w="9525">
            <a:noFill/>
          </a:ln>
        </p:spPr>
        <p:txBody>
          <a:bodyPr wrap="square" anchor="t" anchorCtr="0">
            <a:spAutoFit/>
          </a:bodyPr>
          <a:p>
            <a:pPr algn="ctr"/>
            <a:r>
              <a:rPr lang="zh-CN" altLang="en-US" sz="4400" b="1" dirty="0">
                <a:solidFill>
                  <a:srgbClr val="0000CC"/>
                </a:solidFill>
                <a:latin typeface="楷体" panose="02010609060101010101" charset="-122"/>
                <a:ea typeface="楷体" panose="02010609060101010101" charset="-122"/>
              </a:rPr>
              <a:t>第五章	数组和广义</a:t>
            </a:r>
            <a:r>
              <a:rPr lang="zh-CN" altLang="en-US" sz="4400" b="1" dirty="0">
                <a:solidFill>
                  <a:srgbClr val="0000CC"/>
                </a:solidFill>
                <a:latin typeface="楷体" panose="02010609060101010101" charset="-122"/>
                <a:ea typeface="楷体" panose="02010609060101010101" charset="-122"/>
              </a:rPr>
              <a:t>表</a:t>
            </a:r>
            <a:endParaRPr lang="zh-CN" altLang="en-US" sz="4400" b="1" dirty="0">
              <a:solidFill>
                <a:srgbClr val="0000CC"/>
              </a:solidFill>
              <a:latin typeface="楷体" panose="02010609060101010101" charset="-122"/>
              <a:ea typeface="楷体" panose="02010609060101010101"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在科学与工程计算问题中，矩阵是一种常用的数学对象，在高级语言编程时，通常将一个矩阵描述为一个二维数组。这样，可以对其元素进行随机存取，各种矩阵运算也非常简单。</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对于高阶矩阵，若其中非零元素呈某种规律分布或者矩阵中有大量的零元素，若仍然用常规方法存储，可能存储重复的非零元素或零元素，将造成存储空间的大量浪费。对这类矩阵进行</a:t>
            </a:r>
            <a:r>
              <a:rPr lang="zh-CN" altLang="en-US" sz="2800"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压缩存储</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endParaRPr lang="zh-CN" altLang="en-US" sz="2800" dirty="0">
              <a:latin typeface="黑体" panose="02010609060101010101" pitchFamily="2" charset="-122"/>
              <a:cs typeface="+mn-cs"/>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多个相同的非零元素只分配一个存储空间；</a:t>
            </a:r>
            <a:endParaRPr lang="en-US" altLang="zh-CN" sz="2400" dirty="0">
              <a:latin typeface="黑体" panose="02010609060101010101" pitchFamily="2" charset="-122"/>
              <a:ea typeface="黑体" panose="02010609060101010101" pitchFamily="2" charset="-122"/>
              <a:cs typeface="+mn-ea"/>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零元素不分配空间。</a:t>
            </a:r>
            <a:endParaRPr lang="en-US" altLang="zh-CN" sz="2400" dirty="0">
              <a:latin typeface="黑体" panose="02010609060101010101" pitchFamily="2" charset="-122"/>
              <a:ea typeface="黑体" panose="02010609060101010101" pitchFamily="2" charset="-122"/>
              <a:cs typeface="+mn-ea"/>
            </a:endParaRPr>
          </a:p>
          <a:p>
            <a:pPr lvl="1" algn="l" eaLnBrk="1" hangingPunct="1">
              <a:buClrTx/>
              <a:buSzTx/>
              <a:buChar char="•"/>
            </a:pPr>
            <a:endParaRPr lang="en-US" altLang="zh-CN"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特殊矩阵是指非零元素或零元素的分布有一定规律的矩阵</a:t>
            </a: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marL="914400" lvl="2" indent="-457200" algn="l" eaLnBrk="1" hangingPunct="1">
              <a:buClrTx/>
              <a:buSzTx/>
              <a:buFont typeface="Arial" panose="020B0604020202020204" pitchFamily="34" charset="0"/>
              <a:buChar char="•"/>
            </a:pPr>
            <a:r>
              <a:rPr lang="zh-CN" altLang="en-US" sz="2330" dirty="0">
                <a:latin typeface="黑体" panose="02010609060101010101" pitchFamily="2" charset="-122"/>
                <a:ea typeface="黑体" panose="02010609060101010101" pitchFamily="2" charset="-122"/>
                <a:cs typeface="黑体" panose="02010609060101010101" pitchFamily="2" charset="-122"/>
                <a:sym typeface="+mn-ea"/>
              </a:rPr>
              <a:t>对称</a:t>
            </a:r>
            <a:r>
              <a:rPr lang="zh-CN" altLang="en-US" sz="2330" dirty="0">
                <a:latin typeface="黑体" panose="02010609060101010101" pitchFamily="2" charset="-122"/>
                <a:ea typeface="黑体" panose="02010609060101010101" pitchFamily="2" charset="-122"/>
                <a:cs typeface="黑体" panose="02010609060101010101" pitchFamily="2" charset="-122"/>
                <a:sym typeface="+mn-ea"/>
              </a:rPr>
              <a:t>矩阵、三角</a:t>
            </a:r>
            <a:r>
              <a:rPr lang="zh-CN" altLang="en-US" sz="2330" dirty="0">
                <a:latin typeface="黑体" panose="02010609060101010101" pitchFamily="2" charset="-122"/>
                <a:ea typeface="黑体" panose="02010609060101010101" pitchFamily="2" charset="-122"/>
                <a:cs typeface="黑体" panose="02010609060101010101" pitchFamily="2" charset="-122"/>
                <a:sym typeface="+mn-ea"/>
              </a:rPr>
              <a:t>矩阵、对角</a:t>
            </a:r>
            <a:r>
              <a:rPr lang="zh-CN" altLang="en-US" sz="2330" dirty="0">
                <a:latin typeface="黑体" panose="02010609060101010101" pitchFamily="2" charset="-122"/>
                <a:ea typeface="黑体" panose="02010609060101010101" pitchFamily="2" charset="-122"/>
                <a:cs typeface="黑体" panose="02010609060101010101" pitchFamily="2" charset="-122"/>
                <a:sym typeface="+mn-ea"/>
              </a:rPr>
              <a:t>矩阵</a:t>
            </a:r>
            <a:endParaRPr lang="zh-CN" altLang="en-US" sz="2330" dirty="0">
              <a:latin typeface="黑体" panose="02010609060101010101" pitchFamily="2" charset="-122"/>
              <a:ea typeface="黑体" panose="02010609060101010101" pitchFamily="2" charset="-122"/>
              <a:cs typeface="黑体" panose="02010609060101010101" pitchFamily="2" charset="-122"/>
              <a:sym typeface="+mn-ea"/>
            </a:endParaRPr>
          </a:p>
          <a:p>
            <a:pPr marL="457200" lvl="2" indent="0" algn="l" eaLnBrk="1" hangingPunct="1">
              <a:buClrTx/>
              <a:buSzTx/>
              <a:buFont typeface="Arial" panose="020B0604020202020204" pitchFamily="34" charset="0"/>
              <a:buNone/>
            </a:pPr>
            <a:endParaRPr lang="zh-CN" altLang="en-US" sz="2330" dirty="0">
              <a:latin typeface="黑体" panose="02010609060101010101" pitchFamily="2" charset="-122"/>
              <a:ea typeface="黑体" panose="02010609060101010101" pitchFamily="2" charset="-122"/>
              <a:cs typeface="黑体" panose="02010609060101010101" pitchFamily="2" charset="-122"/>
              <a:sym typeface="+mn-ea"/>
            </a:endParaRPr>
          </a:p>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对称矩阵，若一个n阶方阵A=(a</a:t>
            </a:r>
            <a:r>
              <a:rPr lang="zh-CN" altLang="en-US" sz="2800" baseline="-25000" dirty="0">
                <a:latin typeface="黑体" panose="02010609060101010101" pitchFamily="2" charset="-122"/>
                <a:ea typeface="黑体" panose="02010609060101010101" pitchFamily="2" charset="-122"/>
                <a:cs typeface="黑体" panose="02010609060101010101" pitchFamily="2" charset="-122"/>
                <a:sym typeface="+mn-ea"/>
              </a:rPr>
              <a:t>ij</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)n</a:t>
            </a:r>
            <a:r>
              <a:rPr lang="zh-CN" altLang="en-US" sz="2800" dirty="0">
                <a:latin typeface="Arial" panose="020B0604020202020204" pitchFamily="34" charset="0"/>
                <a:ea typeface="黑体" panose="02010609060101010101" pitchFamily="2" charset="-122"/>
                <a:cs typeface="黑体" panose="02010609060101010101" pitchFamily="2" charset="-122"/>
                <a:sym typeface="+mn-ea"/>
              </a:rPr>
              <a:t>×</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n中的元素满足性质：</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0" eaLnBrk="1" hangingPunct="1">
              <a:buClr>
                <a:schemeClr val="accent2"/>
              </a:buClr>
              <a:buFont typeface="Wingdings" panose="05000000000000000000" pitchFamily="2" charset="2"/>
              <a:buNone/>
            </a:pP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a:t>
            </a:r>
            <a:r>
              <a:rPr lang="en-US" altLang="zh-CN" sz="2800" baseline="-25000" dirty="0">
                <a:latin typeface="黑体" panose="02010609060101010101" pitchFamily="2" charset="-122"/>
                <a:ea typeface="黑体" panose="02010609060101010101" pitchFamily="2" charset="-122"/>
                <a:cs typeface="黑体" panose="02010609060101010101" pitchFamily="2" charset="-122"/>
                <a:sym typeface="+mn-ea"/>
              </a:rPr>
              <a:t>ij</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a:t>
            </a:r>
            <a:r>
              <a:rPr lang="en-US" altLang="zh-CN" sz="2800" baseline="-25000" dirty="0">
                <a:latin typeface="黑体" panose="02010609060101010101" pitchFamily="2" charset="-122"/>
                <a:ea typeface="黑体" panose="02010609060101010101" pitchFamily="2" charset="-122"/>
                <a:cs typeface="黑体" panose="02010609060101010101" pitchFamily="2" charset="-122"/>
                <a:sym typeface="+mn-ea"/>
              </a:rPr>
              <a:t>ji</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   1≦i,j≦n</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且</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i≠j</a:t>
            </a:r>
            <a:endParaRPr lang="en-US" altLang="zh-CN" sz="28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endParaRPr lang="en-US" altLang="zh-CN"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19460" name="Group 4"/>
          <p:cNvGrpSpPr/>
          <p:nvPr/>
        </p:nvGrpSpPr>
        <p:grpSpPr>
          <a:xfrm>
            <a:off x="2424113" y="3573463"/>
            <a:ext cx="6610350" cy="2471737"/>
            <a:chOff x="0" y="0"/>
            <a:chExt cx="4164" cy="1557"/>
          </a:xfrm>
        </p:grpSpPr>
        <p:sp>
          <p:nvSpPr>
            <p:cNvPr id="19461" name="Rectangle 5"/>
            <p:cNvSpPr/>
            <p:nvPr/>
          </p:nvSpPr>
          <p:spPr>
            <a:xfrm>
              <a:off x="1296" y="1317"/>
              <a:ext cx="1632" cy="240"/>
            </a:xfrm>
            <a:prstGeom prst="rect">
              <a:avLst/>
            </a:prstGeom>
            <a:noFill/>
            <a:ln w="9525">
              <a:noFill/>
            </a:ln>
          </p:spPr>
          <p:txBody>
            <a:bodyPr lIns="92075" tIns="46038" rIns="92075" bIns="46038" anchor="ctr" anchorCtr="0"/>
            <a:p>
              <a:pPr algn="ctr" eaLnBrk="0" hangingPunct="0"/>
              <a:r>
                <a:rPr lang="zh-CN" altLang="en-US" sz="2000" b="1" dirty="0">
                  <a:latin typeface="宋体" panose="02010600030101010101" pitchFamily="2" charset="-122"/>
                  <a:ea typeface="宋体" panose="02010600030101010101" pitchFamily="2" charset="-122"/>
                </a:rPr>
                <a:t>对称矩阵示例</a:t>
              </a:r>
              <a:endParaRPr lang="zh-CN" altLang="en-US" sz="2000" b="1" dirty="0">
                <a:latin typeface="Times New Roman" panose="02020603050405020304" pitchFamily="18" charset="0"/>
                <a:ea typeface="宋体" panose="02010600030101010101" pitchFamily="2" charset="-122"/>
              </a:endParaRPr>
            </a:p>
          </p:txBody>
        </p:sp>
        <p:grpSp>
          <p:nvGrpSpPr>
            <p:cNvPr id="19462" name="Group 6"/>
            <p:cNvGrpSpPr/>
            <p:nvPr/>
          </p:nvGrpSpPr>
          <p:grpSpPr>
            <a:xfrm>
              <a:off x="0" y="0"/>
              <a:ext cx="4164" cy="1272"/>
              <a:chOff x="0" y="0"/>
              <a:chExt cx="4164" cy="1272"/>
            </a:xfrm>
          </p:grpSpPr>
          <p:grpSp>
            <p:nvGrpSpPr>
              <p:cNvPr id="19463" name="Group 7"/>
              <p:cNvGrpSpPr/>
              <p:nvPr/>
            </p:nvGrpSpPr>
            <p:grpSpPr>
              <a:xfrm>
                <a:off x="0" y="48"/>
                <a:ext cx="1653" cy="1224"/>
                <a:chOff x="0" y="0"/>
                <a:chExt cx="1653" cy="1362"/>
              </a:xfrm>
            </p:grpSpPr>
            <p:sp>
              <p:nvSpPr>
                <p:cNvPr id="19464" name="AutoShape 8"/>
                <p:cNvSpPr/>
                <p:nvPr/>
              </p:nvSpPr>
              <p:spPr>
                <a:xfrm>
                  <a:off x="337" y="72"/>
                  <a:ext cx="68" cy="1270"/>
                </a:xfrm>
                <a:prstGeom prst="leftBracket">
                  <a:avLst>
                    <a:gd name="adj" fmla="val 15555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9465" name="AutoShape 9"/>
                <p:cNvSpPr/>
                <p:nvPr/>
              </p:nvSpPr>
              <p:spPr>
                <a:xfrm>
                  <a:off x="1585" y="72"/>
                  <a:ext cx="68" cy="1270"/>
                </a:xfrm>
                <a:prstGeom prst="rightBracket">
                  <a:avLst>
                    <a:gd name="adj" fmla="val 15555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9466" name="Rectangle 10"/>
                <p:cNvSpPr/>
                <p:nvPr/>
              </p:nvSpPr>
              <p:spPr>
                <a:xfrm>
                  <a:off x="412" y="0"/>
                  <a:ext cx="1179"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1   5   1   3   7</a:t>
                  </a:r>
                  <a:endParaRPr lang="en-US" altLang="zh-CN" sz="2400" dirty="0">
                    <a:latin typeface="Times New Roman" panose="02020603050405020304" pitchFamily="18" charset="0"/>
                    <a:ea typeface="宋体" panose="02010600030101010101" pitchFamily="2" charset="-122"/>
                  </a:endParaRPr>
                </a:p>
              </p:txBody>
            </p:sp>
            <p:sp>
              <p:nvSpPr>
                <p:cNvPr id="19467" name="Rectangle 11"/>
                <p:cNvSpPr/>
                <p:nvPr/>
              </p:nvSpPr>
              <p:spPr>
                <a:xfrm>
                  <a:off x="415" y="864"/>
                  <a:ext cx="1179"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3   0   2   5   1</a:t>
                  </a:r>
                  <a:endParaRPr lang="en-US" altLang="zh-CN" sz="2400" dirty="0">
                    <a:latin typeface="Times New Roman" panose="02020603050405020304" pitchFamily="18" charset="0"/>
                    <a:ea typeface="宋体" panose="02010600030101010101" pitchFamily="2" charset="-122"/>
                  </a:endParaRPr>
                </a:p>
              </p:txBody>
            </p:sp>
            <p:sp>
              <p:nvSpPr>
                <p:cNvPr id="19468" name="Rectangle 12"/>
                <p:cNvSpPr/>
                <p:nvPr/>
              </p:nvSpPr>
              <p:spPr>
                <a:xfrm>
                  <a:off x="412" y="1135"/>
                  <a:ext cx="1179"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7   0   6   1   3</a:t>
                  </a:r>
                  <a:endParaRPr lang="en-US" altLang="zh-CN" sz="2400" dirty="0">
                    <a:latin typeface="Times New Roman" panose="02020603050405020304" pitchFamily="18" charset="0"/>
                    <a:ea typeface="宋体" panose="02010600030101010101" pitchFamily="2" charset="-122"/>
                  </a:endParaRPr>
                </a:p>
              </p:txBody>
            </p:sp>
            <p:sp>
              <p:nvSpPr>
                <p:cNvPr id="19469" name="Rectangle 13"/>
                <p:cNvSpPr/>
                <p:nvPr/>
              </p:nvSpPr>
              <p:spPr>
                <a:xfrm>
                  <a:off x="412" y="288"/>
                  <a:ext cx="1179"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5   0   8   0   0</a:t>
                  </a:r>
                  <a:endParaRPr lang="en-US" altLang="zh-CN" sz="2400" dirty="0">
                    <a:latin typeface="Times New Roman" panose="02020603050405020304" pitchFamily="18" charset="0"/>
                    <a:ea typeface="宋体" panose="02010600030101010101" pitchFamily="2" charset="-122"/>
                  </a:endParaRPr>
                </a:p>
              </p:txBody>
            </p:sp>
            <p:sp>
              <p:nvSpPr>
                <p:cNvPr id="19470" name="Rectangle 14"/>
                <p:cNvSpPr/>
                <p:nvPr/>
              </p:nvSpPr>
              <p:spPr>
                <a:xfrm>
                  <a:off x="412" y="576"/>
                  <a:ext cx="1179"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1   8   9   2   6</a:t>
                  </a:r>
                  <a:endParaRPr lang="en-US" altLang="zh-CN" sz="2400" dirty="0">
                    <a:latin typeface="Times New Roman" panose="02020603050405020304" pitchFamily="18" charset="0"/>
                    <a:ea typeface="宋体" panose="02010600030101010101" pitchFamily="2" charset="-122"/>
                  </a:endParaRPr>
                </a:p>
              </p:txBody>
            </p:sp>
            <p:sp>
              <p:nvSpPr>
                <p:cNvPr id="19471" name="Rectangle 15"/>
                <p:cNvSpPr/>
                <p:nvPr/>
              </p:nvSpPr>
              <p:spPr>
                <a:xfrm>
                  <a:off x="0" y="565"/>
                  <a:ext cx="385"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grpSp>
          <p:grpSp>
            <p:nvGrpSpPr>
              <p:cNvPr id="19472" name="Group 16"/>
              <p:cNvGrpSpPr/>
              <p:nvPr/>
            </p:nvGrpSpPr>
            <p:grpSpPr>
              <a:xfrm>
                <a:off x="2213" y="0"/>
                <a:ext cx="1951" cy="1224"/>
                <a:chOff x="0" y="0"/>
                <a:chExt cx="1951" cy="1230"/>
              </a:xfrm>
            </p:grpSpPr>
            <p:sp>
              <p:nvSpPr>
                <p:cNvPr id="19473" name="Rectangle 17"/>
                <p:cNvSpPr/>
                <p:nvPr/>
              </p:nvSpPr>
              <p:spPr>
                <a:xfrm>
                  <a:off x="430" y="0"/>
                  <a:ext cx="1437" cy="1179"/>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a:t>
                  </a:r>
                  <a:endParaRPr lang="en-US" altLang="zh-CN" sz="2400" baseline="-250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21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22</a:t>
                  </a:r>
                  <a:endParaRPr lang="en-US" altLang="zh-CN" sz="2400" baseline="-25000" dirty="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31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33</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n1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n2   </a:t>
                  </a:r>
                  <a:r>
                    <a:rPr lang="en-US" altLang="zh-CN" sz="2400" dirty="0">
                      <a:latin typeface="Times New Roman" panose="02020603050405020304" pitchFamily="18" charset="0"/>
                      <a:ea typeface="Arial Unicode MS" pitchFamily="34" charset="-122"/>
                    </a:rPr>
                    <a:t>…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nn</a:t>
                  </a:r>
                  <a:endParaRPr lang="en-US" altLang="zh-CN" sz="2400" baseline="-25000" dirty="0">
                    <a:latin typeface="Times New Roman" panose="02020603050405020304" pitchFamily="18" charset="0"/>
                    <a:ea typeface="宋体" panose="02010600030101010101" pitchFamily="2" charset="-122"/>
                  </a:endParaRPr>
                </a:p>
              </p:txBody>
            </p:sp>
            <p:sp>
              <p:nvSpPr>
                <p:cNvPr id="19474" name="Rectangle 18"/>
                <p:cNvSpPr/>
                <p:nvPr/>
              </p:nvSpPr>
              <p:spPr>
                <a:xfrm>
                  <a:off x="0" y="480"/>
                  <a:ext cx="340" cy="272"/>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endParaRPr lang="en-US" altLang="zh-CN" sz="2800" dirty="0">
                    <a:latin typeface="Times New Roman" panose="02020603050405020304" pitchFamily="18" charset="0"/>
                    <a:ea typeface="宋体" panose="02010600030101010101" pitchFamily="2" charset="-122"/>
                  </a:endParaRPr>
                </a:p>
              </p:txBody>
            </p:sp>
            <p:sp>
              <p:nvSpPr>
                <p:cNvPr id="19475" name="AutoShape 19"/>
                <p:cNvSpPr/>
                <p:nvPr/>
              </p:nvSpPr>
              <p:spPr>
                <a:xfrm>
                  <a:off x="379" y="66"/>
                  <a:ext cx="45" cy="1134"/>
                </a:xfrm>
                <a:prstGeom prst="leftBracket">
                  <a:avLst>
                    <a:gd name="adj" fmla="val 21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9476" name="AutoShape 20"/>
                <p:cNvSpPr/>
                <p:nvPr/>
              </p:nvSpPr>
              <p:spPr>
                <a:xfrm>
                  <a:off x="1906" y="96"/>
                  <a:ext cx="45" cy="1134"/>
                </a:xfrm>
                <a:prstGeom prst="rightBracket">
                  <a:avLst>
                    <a:gd name="adj" fmla="val 21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对称矩阵中的元素</a:t>
            </a:r>
            <a:r>
              <a:rPr lang="zh-CN" altLang="en-US" sz="2800" u="sng"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关于主对角线对称</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，因此，让每一对对称元素</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a:t>
            </a:r>
            <a:r>
              <a:rPr lang="en-US" altLang="zh-CN" sz="2800" baseline="-18000" dirty="0">
                <a:latin typeface="黑体" panose="02010609060101010101" pitchFamily="2" charset="-122"/>
                <a:ea typeface="黑体" panose="02010609060101010101" pitchFamily="2" charset="-122"/>
                <a:cs typeface="黑体" panose="02010609060101010101" pitchFamily="2" charset="-122"/>
                <a:sym typeface="+mn-ea"/>
              </a:rPr>
              <a:t>ij</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和</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a:t>
            </a:r>
            <a:r>
              <a:rPr lang="en-US" altLang="zh-CN" sz="2800" baseline="-18000" dirty="0">
                <a:latin typeface="黑体" panose="02010609060101010101" pitchFamily="2" charset="-122"/>
                <a:ea typeface="黑体" panose="02010609060101010101" pitchFamily="2" charset="-122"/>
                <a:cs typeface="黑体" panose="02010609060101010101" pitchFamily="2" charset="-122"/>
                <a:sym typeface="+mn-ea"/>
              </a:rPr>
              <a:t>ji</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(i</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≠j)</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分配一个存储空间，则</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n</a:t>
            </a:r>
            <a:r>
              <a:rPr lang="en-US" altLang="zh-CN" sz="2800" baseline="30000" dirty="0">
                <a:latin typeface="黑体" panose="02010609060101010101" pitchFamily="2" charset="-122"/>
                <a:ea typeface="黑体" panose="02010609060101010101" pitchFamily="2" charset="-122"/>
                <a:cs typeface="黑体" panose="02010609060101010101" pitchFamily="2" charset="-122"/>
                <a:sym typeface="+mn-ea"/>
              </a:rPr>
              <a:t>2</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个元素压缩存储到</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n(n+1)/2</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个存储空间，能节约近一半的存储空间。</a:t>
            </a: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对称矩阵的压缩公式</a:t>
            </a: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lvl="1" algn="l" eaLnBrk="1" hangingPunct="1">
              <a:buClrTx/>
              <a:buSzTx/>
              <a:buFont typeface="Arial" panose="020B0604020202020204" pitchFamily="34" charset="0"/>
              <a:buChar char="•"/>
            </a:pPr>
            <a:r>
              <a:rPr lang="zh-CN" altLang="en-US" sz="2800" dirty="0">
                <a:latin typeface="黑体" panose="02010609060101010101" pitchFamily="2" charset="-122"/>
                <a:ea typeface="黑体" panose="02010609060101010101" pitchFamily="2" charset="-122"/>
                <a:cs typeface="黑体" panose="02010609060101010101" pitchFamily="2" charset="-122"/>
              </a:rPr>
              <a:t>设左上角元素为a</a:t>
            </a:r>
            <a:r>
              <a:rPr lang="zh-CN" altLang="en-US" sz="2800" baseline="-25000" dirty="0">
                <a:latin typeface="黑体" panose="02010609060101010101" pitchFamily="2" charset="-122"/>
                <a:ea typeface="黑体" panose="02010609060101010101" pitchFamily="2" charset="-122"/>
                <a:cs typeface="黑体" panose="02010609060101010101" pitchFamily="2" charset="-122"/>
              </a:rPr>
              <a:t>11</a:t>
            </a:r>
            <a:r>
              <a:rPr lang="zh-CN" altLang="en-US" sz="2800" dirty="0">
                <a:latin typeface="黑体" panose="02010609060101010101" pitchFamily="2" charset="-122"/>
                <a:ea typeface="黑体" panose="02010609060101010101" pitchFamily="2" charset="-122"/>
                <a:cs typeface="黑体" panose="02010609060101010101" pitchFamily="2" charset="-122"/>
              </a:rPr>
              <a:t>,则元素a</a:t>
            </a:r>
            <a:r>
              <a:rPr lang="zh-CN" altLang="en-US" sz="2800" baseline="-25000" dirty="0">
                <a:latin typeface="黑体" panose="02010609060101010101" pitchFamily="2" charset="-122"/>
                <a:ea typeface="黑体" panose="02010609060101010101" pitchFamily="2" charset="-122"/>
                <a:cs typeface="黑体" panose="02010609060101010101" pitchFamily="2" charset="-122"/>
              </a:rPr>
              <a:t>ij</a:t>
            </a:r>
            <a:r>
              <a:rPr lang="zh-CN" altLang="en-US" sz="2800" dirty="0">
                <a:latin typeface="黑体" panose="02010609060101010101" pitchFamily="2" charset="-122"/>
                <a:ea typeface="黑体" panose="02010609060101010101" pitchFamily="2" charset="-122"/>
                <a:cs typeface="黑体" panose="02010609060101010101" pitchFamily="2" charset="-122"/>
              </a:rPr>
              <a:t>距离a</a:t>
            </a:r>
            <a:r>
              <a:rPr lang="zh-CN" altLang="en-US" sz="2800" baseline="-25000" dirty="0">
                <a:latin typeface="黑体" panose="02010609060101010101" pitchFamily="2" charset="-122"/>
                <a:ea typeface="黑体" panose="02010609060101010101" pitchFamily="2" charset="-122"/>
                <a:cs typeface="黑体" panose="02010609060101010101" pitchFamily="2" charset="-122"/>
              </a:rPr>
              <a:t>11</a:t>
            </a:r>
            <a:r>
              <a:rPr lang="zh-CN" altLang="en-US" sz="2800" dirty="0">
                <a:latin typeface="黑体" panose="02010609060101010101" pitchFamily="2" charset="-122"/>
                <a:ea typeface="黑体" panose="02010609060101010101" pitchFamily="2" charset="-122"/>
                <a:cs typeface="黑体" panose="02010609060101010101" pitchFamily="2" charset="-122"/>
              </a:rPr>
              <a:t>在存储的一维向量中</a:t>
            </a:r>
            <a:r>
              <a:rPr lang="zh-CN" altLang="en-US" sz="2800" dirty="0">
                <a:latin typeface="黑体" panose="02010609060101010101" pitchFamily="2" charset="-122"/>
                <a:ea typeface="黑体" panose="02010609060101010101" pitchFamily="2" charset="-122"/>
                <a:cs typeface="黑体" panose="02010609060101010101" pitchFamily="2" charset="-122"/>
              </a:rPr>
              <a:t>相差K个位置</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21508" name="Group 21"/>
          <p:cNvGrpSpPr/>
          <p:nvPr/>
        </p:nvGrpSpPr>
        <p:grpSpPr>
          <a:xfrm>
            <a:off x="1811655" y="3847783"/>
            <a:ext cx="8564563" cy="1219200"/>
            <a:chOff x="0" y="0"/>
            <a:chExt cx="5395" cy="768"/>
          </a:xfrm>
        </p:grpSpPr>
        <p:sp>
          <p:nvSpPr>
            <p:cNvPr id="21509" name="Rectangle 22"/>
            <p:cNvSpPr/>
            <p:nvPr/>
          </p:nvSpPr>
          <p:spPr>
            <a:xfrm>
              <a:off x="436" y="0"/>
              <a:ext cx="2380" cy="317"/>
            </a:xfrm>
            <a:prstGeom prst="rect">
              <a:avLst/>
            </a:prstGeom>
            <a:noFill/>
            <a:ln w="9525">
              <a:noFill/>
            </a:ln>
          </p:spPr>
          <p:txBody>
            <a:bodyPr wrap="none" anchor="ctr" anchorCtr="0"/>
            <a:p>
              <a:r>
                <a:rPr lang="en-US" altLang="zh-CN" sz="2400" b="1"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i-1)/2+j-1       </a:t>
              </a:r>
              <a:r>
                <a:rPr lang="zh-CN" altLang="en-US" sz="2400" b="1" dirty="0">
                  <a:latin typeface="Times New Roman" panose="02020603050405020304" pitchFamily="18" charset="0"/>
                  <a:ea typeface="宋体" panose="02010600030101010101" pitchFamily="2" charset="-122"/>
                </a:rPr>
                <a:t>当</a:t>
              </a:r>
              <a:r>
                <a:rPr lang="en-US" altLang="zh-CN" sz="2400" b="1" dirty="0">
                  <a:latin typeface="Times New Roman" panose="02020603050405020304" pitchFamily="18" charset="0"/>
                  <a:ea typeface="宋体" panose="02010600030101010101" pitchFamily="2" charset="-122"/>
                </a:rPr>
                <a:t>i≧j</a:t>
              </a:r>
              <a:r>
                <a:rPr lang="zh-CN" altLang="en-US" sz="2400" b="1" dirty="0">
                  <a:latin typeface="Times New Roman" panose="02020603050405020304" pitchFamily="18" charset="0"/>
                  <a:ea typeface="宋体" panose="02010600030101010101" pitchFamily="2" charset="-122"/>
                </a:rPr>
                <a:t>时，即</a:t>
              </a:r>
              <a:r>
                <a:rPr lang="zh-CN" altLang="en-US" sz="2400" b="1" dirty="0">
                  <a:solidFill>
                    <a:srgbClr val="FF0000"/>
                  </a:solidFill>
                  <a:latin typeface="Times New Roman" panose="02020603050405020304" pitchFamily="18" charset="0"/>
                  <a:ea typeface="宋体" panose="02010600030101010101" pitchFamily="2" charset="-122"/>
                </a:rPr>
                <a:t>下三角</a:t>
              </a:r>
              <a:endParaRPr lang="zh-CN" altLang="en-US" sz="2400" b="1" dirty="0">
                <a:solidFill>
                  <a:srgbClr val="FF0000"/>
                </a:solidFill>
                <a:latin typeface="Times New Roman" panose="02020603050405020304" pitchFamily="18" charset="0"/>
                <a:ea typeface="宋体" panose="02010600030101010101" pitchFamily="2" charset="-122"/>
              </a:endParaRPr>
            </a:p>
          </p:txBody>
        </p:sp>
        <p:sp>
          <p:nvSpPr>
            <p:cNvPr id="21510" name="Rectangle 23"/>
            <p:cNvSpPr/>
            <p:nvPr/>
          </p:nvSpPr>
          <p:spPr>
            <a:xfrm>
              <a:off x="436" y="451"/>
              <a:ext cx="2380" cy="317"/>
            </a:xfrm>
            <a:prstGeom prst="rect">
              <a:avLst/>
            </a:prstGeom>
            <a:noFill/>
            <a:ln w="9525">
              <a:noFill/>
            </a:ln>
          </p:spPr>
          <p:txBody>
            <a:bodyPr wrap="none" anchor="ctr" anchorCtr="0"/>
            <a:p>
              <a:r>
                <a:rPr lang="en-US" altLang="zh-CN" sz="2400" b="1" dirty="0">
                  <a:latin typeface="Times New Roman" panose="02020603050405020304" pitchFamily="18" charset="0"/>
                  <a:ea typeface="宋体" panose="02010600030101010101" pitchFamily="2" charset="-122"/>
                </a:rPr>
                <a:t>j</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j-1)/2+i-1        </a:t>
              </a:r>
              <a:r>
                <a:rPr lang="zh-CN" altLang="en-US" sz="2400" b="1" dirty="0">
                  <a:latin typeface="Times New Roman" panose="02020603050405020304" pitchFamily="18" charset="0"/>
                  <a:ea typeface="宋体" panose="02010600030101010101" pitchFamily="2" charset="-122"/>
                </a:rPr>
                <a:t>当</a:t>
              </a:r>
              <a:r>
                <a:rPr lang="en-US" altLang="zh-CN" sz="2400" b="1" dirty="0">
                  <a:latin typeface="Times New Roman" panose="02020603050405020304" pitchFamily="18" charset="0"/>
                  <a:ea typeface="宋体" panose="02010600030101010101" pitchFamily="2" charset="-122"/>
                </a:rPr>
                <a:t>i&lt;j</a:t>
              </a:r>
              <a:r>
                <a:rPr lang="zh-CN" altLang="en-US" sz="2400" b="1" dirty="0">
                  <a:latin typeface="Times New Roman" panose="02020603050405020304" pitchFamily="18" charset="0"/>
                  <a:ea typeface="宋体" panose="02010600030101010101" pitchFamily="2" charset="-122"/>
                </a:rPr>
                <a:t>时，即</a:t>
              </a:r>
              <a:r>
                <a:rPr lang="zh-CN" altLang="en-US" sz="2400" b="1" dirty="0">
                  <a:solidFill>
                    <a:srgbClr val="FF0000"/>
                  </a:solidFill>
                  <a:latin typeface="Times New Roman" panose="02020603050405020304" pitchFamily="18" charset="0"/>
                  <a:ea typeface="宋体" panose="02010600030101010101" pitchFamily="2" charset="-122"/>
                </a:rPr>
                <a:t>上三角</a:t>
              </a:r>
              <a:endParaRPr lang="zh-CN" altLang="en-US" sz="2400" b="1" dirty="0">
                <a:solidFill>
                  <a:srgbClr val="FF0000"/>
                </a:solidFill>
                <a:latin typeface="Times New Roman" panose="02020603050405020304" pitchFamily="18" charset="0"/>
                <a:ea typeface="宋体" panose="02010600030101010101" pitchFamily="2" charset="-122"/>
              </a:endParaRPr>
            </a:p>
          </p:txBody>
        </p:sp>
        <p:sp>
          <p:nvSpPr>
            <p:cNvPr id="21511" name="AutoShape 24"/>
            <p:cNvSpPr/>
            <p:nvPr/>
          </p:nvSpPr>
          <p:spPr>
            <a:xfrm>
              <a:off x="340" y="144"/>
              <a:ext cx="68" cy="453"/>
            </a:xfrm>
            <a:prstGeom prst="leftBrace">
              <a:avLst>
                <a:gd name="adj1" fmla="val 55483"/>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sz="2400" dirty="0">
                <a:latin typeface="Arial" panose="020B0604020202020204" pitchFamily="34" charset="0"/>
                <a:ea typeface="宋体" panose="02010600030101010101" pitchFamily="2" charset="-122"/>
              </a:endParaRPr>
            </a:p>
          </p:txBody>
        </p:sp>
        <p:sp>
          <p:nvSpPr>
            <p:cNvPr id="21512" name="Rectangle 25"/>
            <p:cNvSpPr/>
            <p:nvPr/>
          </p:nvSpPr>
          <p:spPr>
            <a:xfrm>
              <a:off x="0" y="219"/>
              <a:ext cx="340" cy="317"/>
            </a:xfrm>
            <a:prstGeom prst="rect">
              <a:avLst/>
            </a:prstGeom>
            <a:noFill/>
            <a:ln w="9525">
              <a:noFill/>
            </a:ln>
          </p:spPr>
          <p:txBody>
            <a:bodyPr wrap="none" anchor="ctr" anchorCtr="0"/>
            <a:p>
              <a:r>
                <a:rPr lang="en-US" altLang="zh-CN" sz="2400" b="1" dirty="0">
                  <a:latin typeface="Times New Roman" panose="02020603050405020304" pitchFamily="18" charset="0"/>
                  <a:ea typeface="宋体" panose="02010600030101010101" pitchFamily="2" charset="-122"/>
                </a:rPr>
                <a:t>K=</a:t>
              </a:r>
              <a:endParaRPr lang="en-US" altLang="zh-CN" sz="2400" b="1" dirty="0">
                <a:latin typeface="Times New Roman" panose="02020603050405020304" pitchFamily="18" charset="0"/>
                <a:ea typeface="宋体" panose="02010600030101010101" pitchFamily="2" charset="-122"/>
              </a:endParaRPr>
            </a:p>
          </p:txBody>
        </p:sp>
        <p:sp>
          <p:nvSpPr>
            <p:cNvPr id="21513" name="Rectangle 26"/>
            <p:cNvSpPr/>
            <p:nvPr/>
          </p:nvSpPr>
          <p:spPr>
            <a:xfrm>
              <a:off x="3719" y="144"/>
              <a:ext cx="1676" cy="432"/>
            </a:xfrm>
            <a:prstGeom prst="rect">
              <a:avLst/>
            </a:prstGeom>
            <a:noFill/>
            <a:ln w="9525">
              <a:noFill/>
            </a:ln>
          </p:spPr>
          <p:txBody>
            <a:bodyPr wrap="none" anchor="ctr" anchorCtr="0"/>
            <a:p>
              <a:r>
                <a:rPr lang="en-US" altLang="zh-CN" sz="2400" b="1"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Arial Unicode MS" pitchFamily="34" charset="-122"/>
                </a:rPr>
                <a:t>≦</a:t>
              </a:r>
              <a:r>
                <a:rPr lang="en-US" altLang="zh-CN" sz="2400" b="1" dirty="0">
                  <a:latin typeface="Times New Roman" panose="02020603050405020304" pitchFamily="18" charset="0"/>
                  <a:ea typeface="宋体" panose="02010600030101010101" pitchFamily="2" charset="-122"/>
                </a:rPr>
                <a:t>i,j</a:t>
              </a:r>
              <a:r>
                <a:rPr lang="en-US" altLang="zh-CN" sz="2400" b="1" dirty="0">
                  <a:latin typeface="Times New Roman" panose="02020603050405020304" pitchFamily="18" charset="0"/>
                  <a:ea typeface="Arial Unicode MS" pitchFamily="34" charset="-122"/>
                </a:rPr>
                <a:t>≦</a:t>
              </a:r>
              <a:r>
                <a:rPr lang="en-US" altLang="zh-CN" sz="2400" b="1" dirty="0">
                  <a:latin typeface="Times New Roman" panose="02020603050405020304" pitchFamily="18" charset="0"/>
                  <a:ea typeface="宋体" panose="02010600030101010101" pitchFamily="2" charset="-122"/>
                </a:rPr>
                <a:t> n</a:t>
              </a:r>
              <a:r>
                <a:rPr lang="zh-CN" altLang="en-US" sz="2400" b="1" dirty="0">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即从</a:t>
              </a:r>
              <a:r>
                <a:rPr lang="en-US" altLang="zh-CN" sz="2400" b="1" dirty="0">
                  <a:solidFill>
                    <a:srgbClr val="FF0000"/>
                  </a:solidFill>
                  <a:latin typeface="Times New Roman" panose="02020603050405020304" pitchFamily="18" charset="0"/>
                  <a:ea typeface="宋体" panose="02010600030101010101" pitchFamily="2" charset="-122"/>
                </a:rPr>
                <a:t>[1,1]</a:t>
              </a:r>
              <a:r>
                <a:rPr lang="zh-CN" altLang="en-US" sz="2400" b="1" dirty="0">
                  <a:solidFill>
                    <a:srgbClr val="FF0000"/>
                  </a:solidFill>
                  <a:latin typeface="Times New Roman" panose="02020603050405020304" pitchFamily="18" charset="0"/>
                  <a:ea typeface="宋体" panose="02010600030101010101" pitchFamily="2" charset="-122"/>
                </a:rPr>
                <a:t>起</a:t>
              </a:r>
              <a:endParaRPr lang="zh-CN" altLang="en-US" sz="2400" b="1" dirty="0">
                <a:solidFill>
                  <a:srgbClr val="FF0000"/>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三角矩阵：以主对角线划分，三角矩阵有上三角和下三角两种。</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上三角矩阵的下三角（不包括主对角线）中的元素均为常数c(一般为0)。</a:t>
            </a:r>
            <a:endParaRPr lang="en-US" altLang="zh-CN" sz="2400" dirty="0">
              <a:latin typeface="黑体" panose="02010609060101010101" pitchFamily="2" charset="-122"/>
              <a:ea typeface="黑体" panose="02010609060101010101" pitchFamily="2" charset="-122"/>
              <a:cs typeface="+mn-ea"/>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下三角矩阵正好相反，它的主对角线上方均为常数，</a:t>
            </a:r>
            <a:endParaRPr lang="en-US" altLang="zh-CN" sz="2400" dirty="0">
              <a:latin typeface="黑体" panose="02010609060101010101" pitchFamily="2" charset="-122"/>
              <a:ea typeface="黑体" panose="02010609060101010101" pitchFamily="2" charset="-122"/>
              <a:cs typeface="+mn-ea"/>
            </a:endParaRPr>
          </a:p>
          <a:p>
            <a:pPr lvl="1" algn="l" eaLnBrk="1" hangingPunct="1">
              <a:buClrTx/>
              <a:buSzTx/>
              <a:buChar char="•"/>
            </a:pPr>
            <a:endParaRPr lang="en-US" altLang="zh-CN" sz="2400" dirty="0">
              <a:latin typeface="黑体" panose="02010609060101010101" pitchFamily="2" charset="-122"/>
              <a:ea typeface="黑体" panose="02010609060101010101" pitchFamily="2" charset="-122"/>
              <a:cs typeface="+mn-ea"/>
            </a:endParaRPr>
          </a:p>
          <a:p>
            <a:pPr lvl="1" algn="l" eaLnBrk="1" hangingPunct="1">
              <a:buClrTx/>
              <a:buSzTx/>
              <a:buChar char="•"/>
            </a:pP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23556" name="Group 4"/>
          <p:cNvGrpSpPr/>
          <p:nvPr/>
        </p:nvGrpSpPr>
        <p:grpSpPr>
          <a:xfrm>
            <a:off x="2800985" y="2829243"/>
            <a:ext cx="5638800" cy="2347913"/>
            <a:chOff x="0" y="0"/>
            <a:chExt cx="3552" cy="1479"/>
          </a:xfrm>
        </p:grpSpPr>
        <p:grpSp>
          <p:nvGrpSpPr>
            <p:cNvPr id="23557" name="Group 5"/>
            <p:cNvGrpSpPr/>
            <p:nvPr/>
          </p:nvGrpSpPr>
          <p:grpSpPr>
            <a:xfrm>
              <a:off x="144" y="0"/>
              <a:ext cx="3264" cy="1161"/>
              <a:chOff x="0" y="0"/>
              <a:chExt cx="3264" cy="1161"/>
            </a:xfrm>
          </p:grpSpPr>
          <p:grpSp>
            <p:nvGrpSpPr>
              <p:cNvPr id="23558" name="Group 6"/>
              <p:cNvGrpSpPr/>
              <p:nvPr/>
            </p:nvGrpSpPr>
            <p:grpSpPr>
              <a:xfrm>
                <a:off x="0" y="9"/>
                <a:ext cx="1412" cy="1152"/>
                <a:chOff x="0" y="0"/>
                <a:chExt cx="1412" cy="1152"/>
              </a:xfrm>
            </p:grpSpPr>
            <p:sp>
              <p:nvSpPr>
                <p:cNvPr id="23559" name="AutoShape 7"/>
                <p:cNvSpPr/>
                <p:nvPr/>
              </p:nvSpPr>
              <p:spPr>
                <a:xfrm>
                  <a:off x="0" y="96"/>
                  <a:ext cx="68" cy="1043"/>
                </a:xfrm>
                <a:prstGeom prst="leftBracket">
                  <a:avLst>
                    <a:gd name="adj" fmla="val 127818"/>
                  </a:avLst>
                </a:prstGeom>
                <a:noFill/>
                <a:ln w="9525" cap="flat" cmpd="sng">
                  <a:solidFill>
                    <a:schemeClr val="tx1"/>
                  </a:solidFill>
                  <a:prstDash val="solid"/>
                  <a:round/>
                  <a:headEnd type="none" w="med" len="med"/>
                  <a:tailEnd type="none" w="med" len="med"/>
                </a:ln>
              </p:spPr>
              <p:txBody>
                <a:bodyPr wrap="none" anchor="ctr" anchorCtr="0"/>
                <a:p>
                  <a:endParaRPr lang="zh-CN" altLang="en-US" sz="2400" dirty="0">
                    <a:latin typeface="Arial" panose="020B0604020202020204" pitchFamily="34" charset="0"/>
                    <a:ea typeface="宋体" panose="02010600030101010101" pitchFamily="2" charset="-122"/>
                  </a:endParaRPr>
                </a:p>
              </p:txBody>
            </p:sp>
            <p:sp>
              <p:nvSpPr>
                <p:cNvPr id="23560" name="AutoShape 8"/>
                <p:cNvSpPr/>
                <p:nvPr/>
              </p:nvSpPr>
              <p:spPr>
                <a:xfrm>
                  <a:off x="1344" y="109"/>
                  <a:ext cx="68" cy="1043"/>
                </a:xfrm>
                <a:prstGeom prst="rightBracket">
                  <a:avLst>
                    <a:gd name="adj" fmla="val 127818"/>
                  </a:avLst>
                </a:prstGeom>
                <a:noFill/>
                <a:ln w="9525" cap="flat" cmpd="sng">
                  <a:solidFill>
                    <a:schemeClr val="tx1"/>
                  </a:solidFill>
                  <a:prstDash val="solid"/>
                  <a:round/>
                  <a:headEnd type="none" w="med" len="med"/>
                  <a:tailEnd type="none" w="med" len="med"/>
                </a:ln>
              </p:spPr>
              <p:txBody>
                <a:bodyPr wrap="none" anchor="ctr" anchorCtr="0"/>
                <a:p>
                  <a:endParaRPr lang="zh-CN" altLang="en-US" sz="2400" dirty="0">
                    <a:latin typeface="Arial" panose="020B0604020202020204" pitchFamily="34" charset="0"/>
                    <a:ea typeface="宋体" panose="02010600030101010101" pitchFamily="2" charset="-122"/>
                  </a:endParaRPr>
                </a:p>
              </p:txBody>
            </p:sp>
            <p:sp>
              <p:nvSpPr>
                <p:cNvPr id="23561" name="Rectangle 9"/>
                <p:cNvSpPr/>
                <p:nvPr/>
              </p:nvSpPr>
              <p:spPr>
                <a:xfrm>
                  <a:off x="78" y="0"/>
                  <a:ext cx="1315" cy="227"/>
                </a:xfrm>
                <a:prstGeom prst="rect">
                  <a:avLst/>
                </a:prstGeom>
                <a:noFill/>
                <a:ln w="9525">
                  <a:noFill/>
                </a:ln>
              </p:spPr>
              <p:txBody>
                <a:bodyPr wrap="none" anchor="ctr" anchorCtr="0"/>
                <a:p>
                  <a:r>
                    <a:rPr lang="en-US" altLang="zh-CN" sz="2400" dirty="0">
                      <a:latin typeface="Times New Roman" panose="02020603050405020304" pitchFamily="18" charset="0"/>
                      <a:ea typeface="楷体_GB2312" pitchFamily="49" charset="-122"/>
                    </a:rPr>
                    <a:t>a</a:t>
                  </a:r>
                  <a:r>
                    <a:rPr lang="en-US" altLang="zh-CN" sz="2400" baseline="-25000" dirty="0">
                      <a:latin typeface="Times New Roman" panose="02020603050405020304" pitchFamily="18" charset="0"/>
                      <a:ea typeface="楷体_GB2312" pitchFamily="49" charset="-122"/>
                    </a:rPr>
                    <a:t>11</a:t>
                  </a:r>
                  <a:r>
                    <a:rPr lang="en-US" altLang="zh-CN" sz="2400" dirty="0">
                      <a:latin typeface="Times New Roman" panose="02020603050405020304" pitchFamily="18" charset="0"/>
                      <a:ea typeface="楷体_GB2312" pitchFamily="49" charset="-122"/>
                    </a:rPr>
                    <a:t>   a</a:t>
                  </a:r>
                  <a:r>
                    <a:rPr lang="en-US" altLang="zh-CN" sz="2400" baseline="-25000" dirty="0">
                      <a:latin typeface="Times New Roman" panose="02020603050405020304" pitchFamily="18" charset="0"/>
                      <a:ea typeface="楷体_GB2312" pitchFamily="49" charset="-122"/>
                    </a:rPr>
                    <a:t>12</a:t>
                  </a:r>
                  <a:r>
                    <a:rPr lang="en-US" altLang="zh-CN" sz="2400" dirty="0">
                      <a:latin typeface="Times New Roman" panose="02020603050405020304" pitchFamily="18" charset="0"/>
                      <a:ea typeface="楷体_GB2312" pitchFamily="49" charset="-122"/>
                    </a:rPr>
                    <a:t>  …  a</a:t>
                  </a:r>
                  <a:r>
                    <a:rPr lang="en-US" altLang="zh-CN" sz="2400" baseline="-25000" dirty="0">
                      <a:latin typeface="Times New Roman" panose="02020603050405020304" pitchFamily="18" charset="0"/>
                      <a:ea typeface="楷体_GB2312" pitchFamily="49" charset="-122"/>
                    </a:rPr>
                    <a:t>1n</a:t>
                  </a:r>
                  <a:endParaRPr lang="en-US" altLang="zh-CN" sz="2400" baseline="-25000" dirty="0">
                    <a:latin typeface="Times New Roman" panose="02020603050405020304" pitchFamily="18" charset="0"/>
                    <a:ea typeface="楷体_GB2312" pitchFamily="49" charset="-122"/>
                  </a:endParaRPr>
                </a:p>
              </p:txBody>
            </p:sp>
            <p:sp>
              <p:nvSpPr>
                <p:cNvPr id="23562" name="Rectangle 10"/>
                <p:cNvSpPr/>
                <p:nvPr/>
              </p:nvSpPr>
              <p:spPr>
                <a:xfrm>
                  <a:off x="75" y="336"/>
                  <a:ext cx="1315" cy="227"/>
                </a:xfrm>
                <a:prstGeom prst="rect">
                  <a:avLst/>
                </a:prstGeom>
                <a:noFill/>
                <a:ln w="9525">
                  <a:noFill/>
                </a:ln>
              </p:spPr>
              <p:txBody>
                <a:bodyPr wrap="none" anchor="ctr" anchorCtr="0"/>
                <a:p>
                  <a:r>
                    <a:rPr lang="en-US" altLang="zh-CN" sz="2400" dirty="0">
                      <a:latin typeface="Times New Roman" panose="02020603050405020304" pitchFamily="18" charset="0"/>
                      <a:ea typeface="楷体_GB2312" pitchFamily="49" charset="-122"/>
                    </a:rPr>
                    <a:t>c     a</a:t>
                  </a:r>
                  <a:r>
                    <a:rPr lang="en-US" altLang="zh-CN" sz="2400" baseline="-25000" dirty="0">
                      <a:latin typeface="Times New Roman" panose="02020603050405020304" pitchFamily="18" charset="0"/>
                      <a:ea typeface="楷体_GB2312" pitchFamily="49" charset="-122"/>
                    </a:rPr>
                    <a:t>22</a:t>
                  </a:r>
                  <a:r>
                    <a:rPr lang="en-US" altLang="zh-CN" sz="2400" dirty="0">
                      <a:latin typeface="Times New Roman" panose="02020603050405020304" pitchFamily="18" charset="0"/>
                      <a:ea typeface="楷体_GB2312" pitchFamily="49" charset="-122"/>
                    </a:rPr>
                    <a:t>  …  a</a:t>
                  </a:r>
                  <a:r>
                    <a:rPr lang="en-US" altLang="zh-CN" sz="2400" baseline="-25000" dirty="0">
                      <a:latin typeface="Times New Roman" panose="02020603050405020304" pitchFamily="18" charset="0"/>
                      <a:ea typeface="楷体_GB2312" pitchFamily="49" charset="-122"/>
                    </a:rPr>
                    <a:t>2n</a:t>
                  </a:r>
                  <a:endParaRPr lang="en-US" altLang="zh-CN" sz="2400" baseline="-25000" dirty="0">
                    <a:latin typeface="Times New Roman" panose="02020603050405020304" pitchFamily="18" charset="0"/>
                    <a:ea typeface="楷体_GB2312" pitchFamily="49" charset="-122"/>
                  </a:endParaRPr>
                </a:p>
              </p:txBody>
            </p:sp>
            <p:sp>
              <p:nvSpPr>
                <p:cNvPr id="23563" name="Rectangle 11"/>
                <p:cNvSpPr/>
                <p:nvPr/>
              </p:nvSpPr>
              <p:spPr>
                <a:xfrm>
                  <a:off x="75" y="895"/>
                  <a:ext cx="1315" cy="227"/>
                </a:xfrm>
                <a:prstGeom prst="rect">
                  <a:avLst/>
                </a:prstGeom>
                <a:noFill/>
                <a:ln w="9525">
                  <a:noFill/>
                </a:ln>
              </p:spPr>
              <p:txBody>
                <a:bodyPr wrap="none" anchor="ctr" anchorCtr="0"/>
                <a:p>
                  <a:r>
                    <a:rPr lang="en-US" altLang="zh-CN" sz="2400" dirty="0">
                      <a:latin typeface="Times New Roman" panose="02020603050405020304" pitchFamily="18" charset="0"/>
                      <a:ea typeface="楷体_GB2312" pitchFamily="49" charset="-122"/>
                    </a:rPr>
                    <a:t>c       c  …   a</a:t>
                  </a:r>
                  <a:r>
                    <a:rPr lang="en-US" altLang="zh-CN" sz="2400" baseline="-25000" dirty="0">
                      <a:latin typeface="Times New Roman" panose="02020603050405020304" pitchFamily="18" charset="0"/>
                      <a:ea typeface="楷体_GB2312" pitchFamily="49" charset="-122"/>
                    </a:rPr>
                    <a:t>nn</a:t>
                  </a:r>
                  <a:endParaRPr lang="en-US" altLang="zh-CN" sz="2400" baseline="-25000" dirty="0">
                    <a:latin typeface="Times New Roman" panose="02020603050405020304" pitchFamily="18" charset="0"/>
                    <a:ea typeface="楷体_GB2312" pitchFamily="49" charset="-122"/>
                  </a:endParaRPr>
                </a:p>
              </p:txBody>
            </p:sp>
            <p:sp>
              <p:nvSpPr>
                <p:cNvPr id="23564" name="Rectangle 12"/>
                <p:cNvSpPr/>
                <p:nvPr/>
              </p:nvSpPr>
              <p:spPr>
                <a:xfrm>
                  <a:off x="75" y="624"/>
                  <a:ext cx="1315" cy="227"/>
                </a:xfrm>
                <a:prstGeom prst="rect">
                  <a:avLst/>
                </a:prstGeom>
                <a:noFill/>
                <a:ln w="9525">
                  <a:noFill/>
                </a:ln>
              </p:spPr>
              <p:txBody>
                <a:bodyPr wrap="none" anchor="ctr" anchorCtr="0"/>
                <a:p>
                  <a:r>
                    <a:rPr lang="en-US" altLang="zh-CN" sz="2400" dirty="0">
                      <a:latin typeface="Times New Roman" panose="02020603050405020304" pitchFamily="18" charset="0"/>
                      <a:ea typeface="楷体_GB2312" pitchFamily="49" charset="-122"/>
                    </a:rPr>
                    <a:t>…    …    …</a:t>
                  </a:r>
                  <a:endParaRPr lang="en-US" altLang="zh-CN" sz="2400" dirty="0">
                    <a:latin typeface="Times New Roman" panose="02020603050405020304" pitchFamily="18" charset="0"/>
                    <a:ea typeface="楷体_GB2312" pitchFamily="49" charset="-122"/>
                  </a:endParaRPr>
                </a:p>
              </p:txBody>
            </p:sp>
          </p:grpSp>
          <p:grpSp>
            <p:nvGrpSpPr>
              <p:cNvPr id="23565" name="Group 13"/>
              <p:cNvGrpSpPr/>
              <p:nvPr/>
            </p:nvGrpSpPr>
            <p:grpSpPr>
              <a:xfrm>
                <a:off x="1852" y="0"/>
                <a:ext cx="1412" cy="1152"/>
                <a:chOff x="0" y="0"/>
                <a:chExt cx="1412" cy="1152"/>
              </a:xfrm>
            </p:grpSpPr>
            <p:sp>
              <p:nvSpPr>
                <p:cNvPr id="23566" name="AutoShape 14"/>
                <p:cNvSpPr/>
                <p:nvPr/>
              </p:nvSpPr>
              <p:spPr>
                <a:xfrm>
                  <a:off x="0" y="96"/>
                  <a:ext cx="68" cy="1043"/>
                </a:xfrm>
                <a:prstGeom prst="leftBracket">
                  <a:avLst>
                    <a:gd name="adj" fmla="val 127818"/>
                  </a:avLst>
                </a:prstGeom>
                <a:noFill/>
                <a:ln w="9525" cap="flat" cmpd="sng">
                  <a:solidFill>
                    <a:schemeClr val="tx1"/>
                  </a:solidFill>
                  <a:prstDash val="solid"/>
                  <a:round/>
                  <a:headEnd type="none" w="med" len="med"/>
                  <a:tailEnd type="none" w="med" len="med"/>
                </a:ln>
              </p:spPr>
              <p:txBody>
                <a:bodyPr wrap="none" anchor="ctr" anchorCtr="0"/>
                <a:p>
                  <a:endParaRPr lang="zh-CN" altLang="en-US" sz="2400" dirty="0">
                    <a:latin typeface="Arial" panose="020B0604020202020204" pitchFamily="34" charset="0"/>
                    <a:ea typeface="宋体" panose="02010600030101010101" pitchFamily="2" charset="-122"/>
                  </a:endParaRPr>
                </a:p>
              </p:txBody>
            </p:sp>
            <p:sp>
              <p:nvSpPr>
                <p:cNvPr id="23567" name="AutoShape 15"/>
                <p:cNvSpPr/>
                <p:nvPr/>
              </p:nvSpPr>
              <p:spPr>
                <a:xfrm>
                  <a:off x="1344" y="109"/>
                  <a:ext cx="68" cy="1043"/>
                </a:xfrm>
                <a:prstGeom prst="rightBracket">
                  <a:avLst>
                    <a:gd name="adj" fmla="val 127818"/>
                  </a:avLst>
                </a:prstGeom>
                <a:noFill/>
                <a:ln w="9525" cap="flat" cmpd="sng">
                  <a:solidFill>
                    <a:schemeClr val="tx1"/>
                  </a:solidFill>
                  <a:prstDash val="solid"/>
                  <a:round/>
                  <a:headEnd type="none" w="med" len="med"/>
                  <a:tailEnd type="none" w="med" len="med"/>
                </a:ln>
              </p:spPr>
              <p:txBody>
                <a:bodyPr wrap="none" anchor="ctr" anchorCtr="0"/>
                <a:p>
                  <a:endParaRPr lang="zh-CN" altLang="en-US" sz="2400" dirty="0">
                    <a:latin typeface="Arial" panose="020B0604020202020204" pitchFamily="34" charset="0"/>
                    <a:ea typeface="宋体" panose="02010600030101010101" pitchFamily="2" charset="-122"/>
                  </a:endParaRPr>
                </a:p>
              </p:txBody>
            </p:sp>
            <p:sp>
              <p:nvSpPr>
                <p:cNvPr id="23568" name="Rectangle 16"/>
                <p:cNvSpPr/>
                <p:nvPr/>
              </p:nvSpPr>
              <p:spPr>
                <a:xfrm>
                  <a:off x="78" y="0"/>
                  <a:ext cx="1315" cy="227"/>
                </a:xfrm>
                <a:prstGeom prst="rect">
                  <a:avLst/>
                </a:prstGeom>
                <a:noFill/>
                <a:ln w="9525">
                  <a:noFill/>
                </a:ln>
              </p:spPr>
              <p:txBody>
                <a:bodyPr wrap="none" anchor="ctr" anchorCtr="0"/>
                <a:p>
                  <a:r>
                    <a:rPr lang="en-US" altLang="zh-CN" sz="2400" dirty="0">
                      <a:latin typeface="Times New Roman" panose="02020603050405020304" pitchFamily="18" charset="0"/>
                      <a:ea typeface="楷体_GB2312" pitchFamily="49" charset="-122"/>
                    </a:rPr>
                    <a:t>a</a:t>
                  </a:r>
                  <a:r>
                    <a:rPr lang="en-US" altLang="zh-CN" sz="2400" baseline="-25000" dirty="0">
                      <a:latin typeface="Times New Roman" panose="02020603050405020304" pitchFamily="18" charset="0"/>
                      <a:ea typeface="楷体_GB2312" pitchFamily="49" charset="-122"/>
                    </a:rPr>
                    <a:t>11</a:t>
                  </a:r>
                  <a:r>
                    <a:rPr lang="en-US" altLang="zh-CN" sz="2400" dirty="0">
                      <a:latin typeface="Times New Roman" panose="02020603050405020304" pitchFamily="18" charset="0"/>
                      <a:ea typeface="楷体_GB2312" pitchFamily="49" charset="-122"/>
                    </a:rPr>
                    <a:t>    c    …  c</a:t>
                  </a:r>
                  <a:endParaRPr lang="en-US" altLang="zh-CN" sz="2400" baseline="-25000" dirty="0">
                    <a:latin typeface="Times New Roman" panose="02020603050405020304" pitchFamily="18" charset="0"/>
                    <a:ea typeface="楷体_GB2312" pitchFamily="49" charset="-122"/>
                  </a:endParaRPr>
                </a:p>
              </p:txBody>
            </p:sp>
            <p:sp>
              <p:nvSpPr>
                <p:cNvPr id="23569" name="Rectangle 17"/>
                <p:cNvSpPr/>
                <p:nvPr/>
              </p:nvSpPr>
              <p:spPr>
                <a:xfrm>
                  <a:off x="75" y="336"/>
                  <a:ext cx="1315" cy="227"/>
                </a:xfrm>
                <a:prstGeom prst="rect">
                  <a:avLst/>
                </a:prstGeom>
                <a:noFill/>
                <a:ln w="9525">
                  <a:noFill/>
                </a:ln>
              </p:spPr>
              <p:txBody>
                <a:bodyPr wrap="none" anchor="ctr" anchorCtr="0"/>
                <a:p>
                  <a:r>
                    <a:rPr lang="en-US" altLang="zh-CN" sz="2400" dirty="0">
                      <a:latin typeface="Times New Roman" panose="02020603050405020304" pitchFamily="18" charset="0"/>
                      <a:ea typeface="楷体_GB2312" pitchFamily="49" charset="-122"/>
                    </a:rPr>
                    <a:t>a</a:t>
                  </a:r>
                  <a:r>
                    <a:rPr lang="en-US" altLang="zh-CN" sz="2400" baseline="-25000" dirty="0">
                      <a:latin typeface="Times New Roman" panose="02020603050405020304" pitchFamily="18" charset="0"/>
                      <a:ea typeface="楷体_GB2312" pitchFamily="49" charset="-122"/>
                    </a:rPr>
                    <a:t>21</a:t>
                  </a:r>
                  <a:r>
                    <a:rPr lang="en-US" altLang="zh-CN" sz="2400" dirty="0">
                      <a:latin typeface="Times New Roman" panose="02020603050405020304" pitchFamily="18" charset="0"/>
                      <a:ea typeface="楷体_GB2312" pitchFamily="49" charset="-122"/>
                    </a:rPr>
                    <a:t>    a</a:t>
                  </a:r>
                  <a:r>
                    <a:rPr lang="en-US" altLang="zh-CN" sz="2400" baseline="-25000" dirty="0">
                      <a:latin typeface="Times New Roman" panose="02020603050405020304" pitchFamily="18" charset="0"/>
                      <a:ea typeface="楷体_GB2312" pitchFamily="49" charset="-122"/>
                    </a:rPr>
                    <a:t>22</a:t>
                  </a:r>
                  <a:r>
                    <a:rPr lang="en-US" altLang="zh-CN" sz="2400" dirty="0">
                      <a:latin typeface="Times New Roman" panose="02020603050405020304" pitchFamily="18" charset="0"/>
                      <a:ea typeface="楷体_GB2312" pitchFamily="49" charset="-122"/>
                    </a:rPr>
                    <a:t>  …  c</a:t>
                  </a:r>
                  <a:endParaRPr lang="en-US" altLang="zh-CN" sz="2400" baseline="-25000" dirty="0">
                    <a:latin typeface="Times New Roman" panose="02020603050405020304" pitchFamily="18" charset="0"/>
                    <a:ea typeface="楷体_GB2312" pitchFamily="49" charset="-122"/>
                  </a:endParaRPr>
                </a:p>
              </p:txBody>
            </p:sp>
            <p:sp>
              <p:nvSpPr>
                <p:cNvPr id="23570" name="Rectangle 18"/>
                <p:cNvSpPr/>
                <p:nvPr/>
              </p:nvSpPr>
              <p:spPr>
                <a:xfrm>
                  <a:off x="75" y="895"/>
                  <a:ext cx="1315" cy="227"/>
                </a:xfrm>
                <a:prstGeom prst="rect">
                  <a:avLst/>
                </a:prstGeom>
                <a:noFill/>
                <a:ln w="9525">
                  <a:noFill/>
                </a:ln>
              </p:spPr>
              <p:txBody>
                <a:bodyPr wrap="none" anchor="ctr" anchorCtr="0"/>
                <a:p>
                  <a:r>
                    <a:rPr lang="en-US" altLang="zh-CN" sz="2400" dirty="0">
                      <a:latin typeface="Times New Roman" panose="02020603050405020304" pitchFamily="18" charset="0"/>
                      <a:ea typeface="楷体_GB2312" pitchFamily="49" charset="-122"/>
                    </a:rPr>
                    <a:t>a</a:t>
                  </a:r>
                  <a:r>
                    <a:rPr lang="en-US" altLang="zh-CN" sz="2400" baseline="-25000" dirty="0">
                      <a:latin typeface="Times New Roman" panose="02020603050405020304" pitchFamily="18" charset="0"/>
                      <a:ea typeface="楷体_GB2312" pitchFamily="49" charset="-122"/>
                    </a:rPr>
                    <a:t>n1</a:t>
                  </a:r>
                  <a:r>
                    <a:rPr lang="en-US" altLang="zh-CN" sz="2400" dirty="0">
                      <a:latin typeface="Times New Roman" panose="02020603050405020304" pitchFamily="18" charset="0"/>
                      <a:ea typeface="楷体_GB2312" pitchFamily="49" charset="-122"/>
                    </a:rPr>
                    <a:t>    a</a:t>
                  </a:r>
                  <a:r>
                    <a:rPr lang="en-US" altLang="zh-CN" sz="2400" baseline="-25000" dirty="0">
                      <a:latin typeface="Times New Roman" panose="02020603050405020304" pitchFamily="18" charset="0"/>
                      <a:ea typeface="楷体_GB2312" pitchFamily="49" charset="-122"/>
                    </a:rPr>
                    <a:t>n2</a:t>
                  </a:r>
                  <a:r>
                    <a:rPr lang="en-US" altLang="zh-CN" sz="2400" dirty="0">
                      <a:latin typeface="Times New Roman" panose="02020603050405020304" pitchFamily="18" charset="0"/>
                      <a:ea typeface="楷体_GB2312" pitchFamily="49" charset="-122"/>
                    </a:rPr>
                    <a:t>  …  a</a:t>
                  </a:r>
                  <a:r>
                    <a:rPr lang="en-US" altLang="zh-CN" sz="2400" baseline="-25000" dirty="0">
                      <a:latin typeface="Times New Roman" panose="02020603050405020304" pitchFamily="18" charset="0"/>
                      <a:ea typeface="楷体_GB2312" pitchFamily="49" charset="-122"/>
                    </a:rPr>
                    <a:t>nn</a:t>
                  </a:r>
                  <a:endParaRPr lang="en-US" altLang="zh-CN" sz="2400" baseline="-25000" dirty="0">
                    <a:latin typeface="Times New Roman" panose="02020603050405020304" pitchFamily="18" charset="0"/>
                    <a:ea typeface="楷体_GB2312" pitchFamily="49" charset="-122"/>
                  </a:endParaRPr>
                </a:p>
              </p:txBody>
            </p:sp>
            <p:sp>
              <p:nvSpPr>
                <p:cNvPr id="23571" name="Rectangle 19"/>
                <p:cNvSpPr/>
                <p:nvPr/>
              </p:nvSpPr>
              <p:spPr>
                <a:xfrm>
                  <a:off x="75" y="624"/>
                  <a:ext cx="1315" cy="227"/>
                </a:xfrm>
                <a:prstGeom prst="rect">
                  <a:avLst/>
                </a:prstGeom>
                <a:noFill/>
                <a:ln w="9525">
                  <a:noFill/>
                </a:ln>
              </p:spPr>
              <p:txBody>
                <a:bodyPr wrap="none" anchor="ctr" anchorCtr="0"/>
                <a:p>
                  <a:r>
                    <a:rPr lang="en-US" altLang="zh-CN" sz="2400" dirty="0">
                      <a:latin typeface="Times New Roman" panose="02020603050405020304" pitchFamily="18" charset="0"/>
                      <a:ea typeface="楷体_GB2312" pitchFamily="49" charset="-122"/>
                    </a:rPr>
                    <a:t>…    …    …</a:t>
                  </a:r>
                  <a:endParaRPr lang="en-US" altLang="zh-CN" sz="2400" dirty="0">
                    <a:latin typeface="Times New Roman" panose="02020603050405020304" pitchFamily="18" charset="0"/>
                    <a:ea typeface="楷体_GB2312" pitchFamily="49" charset="-122"/>
                  </a:endParaRPr>
                </a:p>
              </p:txBody>
            </p:sp>
          </p:grpSp>
        </p:grpSp>
        <p:sp>
          <p:nvSpPr>
            <p:cNvPr id="23573" name="Rectangle 21"/>
            <p:cNvSpPr/>
            <p:nvPr/>
          </p:nvSpPr>
          <p:spPr>
            <a:xfrm>
              <a:off x="1872" y="1239"/>
              <a:ext cx="1680" cy="240"/>
            </a:xfrm>
            <a:prstGeom prst="rect">
              <a:avLst/>
            </a:prstGeom>
            <a:noFill/>
            <a:ln w="9525">
              <a:noFill/>
            </a:ln>
          </p:spPr>
          <p:txBody>
            <a:bodyPr lIns="92075" tIns="46038" rIns="92075" bIns="46038" anchor="ctr" anchorCtr="0"/>
            <a:p>
              <a:pPr algn="ctr" eaLnBrk="0" hangingPunct="0"/>
              <a:r>
                <a:rPr lang="en-US" altLang="zh-CN" sz="2400" b="1" dirty="0">
                  <a:latin typeface="Times New Roman" panose="02020603050405020304" pitchFamily="18" charset="0"/>
                  <a:ea typeface="宋体" panose="02010600030101010101" pitchFamily="2" charset="-122"/>
                </a:rPr>
                <a:t>(b)</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下</a:t>
              </a:r>
              <a:r>
                <a:rPr lang="zh-CN" altLang="en-US" sz="2400" b="1" dirty="0">
                  <a:latin typeface="宋体" panose="02010600030101010101" pitchFamily="2" charset="-122"/>
                  <a:ea typeface="宋体" panose="02010600030101010101" pitchFamily="2" charset="-122"/>
                </a:rPr>
                <a:t>三角矩阵</a:t>
              </a:r>
              <a:endParaRPr lang="zh-CN" altLang="en-US" sz="2400" b="1" dirty="0">
                <a:latin typeface="Times New Roman" panose="02020603050405020304" pitchFamily="18" charset="0"/>
                <a:ea typeface="宋体" panose="02010600030101010101" pitchFamily="2" charset="-122"/>
              </a:endParaRPr>
            </a:p>
          </p:txBody>
        </p:sp>
        <p:sp>
          <p:nvSpPr>
            <p:cNvPr id="23574" name="Rectangle 22"/>
            <p:cNvSpPr/>
            <p:nvPr/>
          </p:nvSpPr>
          <p:spPr>
            <a:xfrm>
              <a:off x="0" y="1239"/>
              <a:ext cx="1632" cy="240"/>
            </a:xfrm>
            <a:prstGeom prst="rect">
              <a:avLst/>
            </a:prstGeom>
            <a:noFill/>
            <a:ln w="9525">
              <a:noFill/>
            </a:ln>
          </p:spPr>
          <p:txBody>
            <a:bodyPr lIns="92075" tIns="46038" rIns="92075" bIns="46038" anchor="ctr" anchorCtr="0"/>
            <a:p>
              <a:pPr algn="ctr" eaLnBrk="0" hangingPunct="0"/>
              <a:r>
                <a:rPr lang="en-US" altLang="zh-CN" sz="2400" b="1" dirty="0">
                  <a:latin typeface="Times New Roman" panose="02020603050405020304" pitchFamily="18" charset="0"/>
                  <a:ea typeface="宋体" panose="02010600030101010101" pitchFamily="2" charset="-122"/>
                </a:rPr>
                <a:t>(a)</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上</a:t>
              </a:r>
              <a:r>
                <a:rPr lang="zh-CN" altLang="en-US" sz="2400" b="1" dirty="0">
                  <a:latin typeface="宋体" panose="02010600030101010101" pitchFamily="2" charset="-122"/>
                  <a:ea typeface="宋体" panose="02010600030101010101" pitchFamily="2" charset="-122"/>
                </a:rPr>
                <a:t>三角矩阵</a:t>
              </a:r>
              <a:endParaRPr lang="zh-CN" altLang="en-US" sz="24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三角矩阵中的重复元素c可共享一个存储空间，其余的元素正好有n(n+1)/2个，因此，三角矩阵可压缩存储到向量sa[0…n(n+1)/2]中，其中c存放在向量的最后1个分量中。</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rPr>
              <a:t>上三角矩阵</a:t>
            </a:r>
            <a:r>
              <a:rPr lang="en-US" altLang="zh-CN" sz="2800" dirty="0">
                <a:latin typeface="黑体" panose="02010609060101010101" pitchFamily="2" charset="-122"/>
                <a:ea typeface="黑体" panose="02010609060101010101" pitchFamily="2" charset="-122"/>
                <a:cs typeface="黑体" panose="02010609060101010101" pitchFamily="2" charset="-122"/>
              </a:rPr>
              <a:t>a</a:t>
            </a:r>
            <a:r>
              <a:rPr lang="en-US" altLang="zh-CN" sz="2800" baseline="-25000" dirty="0">
                <a:latin typeface="黑体" panose="02010609060101010101" pitchFamily="2" charset="-122"/>
                <a:ea typeface="黑体" panose="02010609060101010101" pitchFamily="2" charset="-122"/>
                <a:cs typeface="黑体" panose="02010609060101010101" pitchFamily="2" charset="-122"/>
              </a:rPr>
              <a:t>ij</a:t>
            </a:r>
            <a:r>
              <a:rPr lang="zh-CN" altLang="en-US" sz="2800" dirty="0">
                <a:latin typeface="黑体" panose="02010609060101010101" pitchFamily="2" charset="-122"/>
                <a:ea typeface="黑体" panose="02010609060101010101" pitchFamily="2" charset="-122"/>
                <a:cs typeface="黑体" panose="02010609060101010101" pitchFamily="2" charset="-122"/>
              </a:rPr>
              <a:t>与</a:t>
            </a:r>
            <a:r>
              <a:rPr lang="en-US" altLang="zh-CN" sz="2800" dirty="0">
                <a:latin typeface="黑体" panose="02010609060101010101" pitchFamily="2" charset="-122"/>
                <a:ea typeface="黑体" panose="02010609060101010101" pitchFamily="2" charset="-122"/>
                <a:cs typeface="黑体" panose="02010609060101010101" pitchFamily="2" charset="-122"/>
              </a:rPr>
              <a:t>a</a:t>
            </a:r>
            <a:r>
              <a:rPr lang="en-US" altLang="zh-CN" sz="2800" baseline="-25000" dirty="0">
                <a:latin typeface="黑体" panose="02010609060101010101" pitchFamily="2" charset="-122"/>
                <a:ea typeface="黑体" panose="02010609060101010101" pitchFamily="2" charset="-122"/>
                <a:cs typeface="黑体" panose="02010609060101010101" pitchFamily="2" charset="-122"/>
              </a:rPr>
              <a:t>11</a:t>
            </a:r>
            <a:r>
              <a:rPr lang="zh-CN" altLang="en-US" sz="2800" dirty="0">
                <a:latin typeface="黑体" panose="02010609060101010101" pitchFamily="2" charset="-122"/>
                <a:ea typeface="黑体" panose="02010609060101010101" pitchFamily="2" charset="-122"/>
                <a:cs typeface="黑体" panose="02010609060101010101" pitchFamily="2" charset="-122"/>
              </a:rPr>
              <a:t>在一维存储的距离公式</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下三角矩阵</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a:t>
            </a:r>
            <a:r>
              <a:rPr lang="en-US" altLang="zh-CN" sz="2800" baseline="-25000" dirty="0">
                <a:latin typeface="黑体" panose="02010609060101010101" pitchFamily="2" charset="-122"/>
                <a:ea typeface="黑体" panose="02010609060101010101" pitchFamily="2" charset="-122"/>
                <a:cs typeface="黑体" panose="02010609060101010101" pitchFamily="2" charset="-122"/>
                <a:sym typeface="+mn-ea"/>
              </a:rPr>
              <a:t>ij</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与</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a:t>
            </a:r>
            <a:r>
              <a:rPr lang="en-US" altLang="zh-CN" sz="2800" baseline="-25000" dirty="0">
                <a:latin typeface="黑体" panose="02010609060101010101" pitchFamily="2" charset="-122"/>
                <a:ea typeface="黑体" panose="02010609060101010101" pitchFamily="2" charset="-122"/>
                <a:cs typeface="黑体" panose="02010609060101010101" pitchFamily="2" charset="-122"/>
                <a:sym typeface="+mn-ea"/>
              </a:rPr>
              <a:t>11</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在一维存储的距离公式</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endParaRPr lang="zh-CN" altLang="en-US" sz="2800" b="1"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24580" name="Group 23"/>
          <p:cNvGrpSpPr/>
          <p:nvPr/>
        </p:nvGrpSpPr>
        <p:grpSpPr>
          <a:xfrm>
            <a:off x="1055053" y="2910205"/>
            <a:ext cx="6337300" cy="1219200"/>
            <a:chOff x="0" y="0"/>
            <a:chExt cx="3992" cy="768"/>
          </a:xfrm>
        </p:grpSpPr>
        <p:sp>
          <p:nvSpPr>
            <p:cNvPr id="24581" name="Rectangle 24"/>
            <p:cNvSpPr/>
            <p:nvPr/>
          </p:nvSpPr>
          <p:spPr>
            <a:xfrm>
              <a:off x="507" y="0"/>
              <a:ext cx="2380" cy="317"/>
            </a:xfrm>
            <a:prstGeom prst="rect">
              <a:avLst/>
            </a:prstGeom>
            <a:noFill/>
            <a:ln w="9525">
              <a:noFill/>
            </a:ln>
          </p:spPr>
          <p:txBody>
            <a:bodyPr wrap="none" anchor="ctr" anchorCtr="0"/>
            <a:p>
              <a:r>
                <a:rPr lang="en-US" altLang="zh-CN" sz="2800" b="1" dirty="0">
                  <a:latin typeface="Times New Roman" panose="02020603050405020304" pitchFamily="18" charset="0"/>
                  <a:ea typeface="宋体" panose="02010600030101010101" pitchFamily="2" charset="-122"/>
                </a:rPr>
                <a:t>i</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i-1)/2+j-1       </a:t>
              </a:r>
              <a:r>
                <a:rPr lang="zh-CN" altLang="en-US" sz="2800" b="1" dirty="0">
                  <a:latin typeface="Times New Roman" panose="02020603050405020304" pitchFamily="18" charset="0"/>
                  <a:ea typeface="宋体" panose="02010600030101010101" pitchFamily="2" charset="-122"/>
                </a:rPr>
                <a:t>当</a:t>
              </a:r>
              <a:r>
                <a:rPr lang="en-US" altLang="zh-CN" sz="2800" b="1" dirty="0">
                  <a:latin typeface="Times New Roman" panose="02020603050405020304" pitchFamily="18" charset="0"/>
                  <a:ea typeface="宋体" panose="02010600030101010101" pitchFamily="2" charset="-122"/>
                </a:rPr>
                <a:t>i≧j</a:t>
              </a:r>
              <a:r>
                <a:rPr lang="zh-CN" altLang="en-US" sz="2800" b="1" dirty="0">
                  <a:latin typeface="Times New Roman" panose="02020603050405020304" pitchFamily="18" charset="0"/>
                  <a:ea typeface="宋体" panose="02010600030101010101" pitchFamily="2" charset="-122"/>
                </a:rPr>
                <a:t>时</a:t>
              </a:r>
              <a:endParaRPr lang="zh-CN" altLang="en-US" sz="2800" b="1" dirty="0">
                <a:latin typeface="Times New Roman" panose="02020603050405020304" pitchFamily="18" charset="0"/>
                <a:ea typeface="宋体" panose="02010600030101010101" pitchFamily="2" charset="-122"/>
              </a:endParaRPr>
            </a:p>
          </p:txBody>
        </p:sp>
        <p:sp>
          <p:nvSpPr>
            <p:cNvPr id="24582" name="Rectangle 25"/>
            <p:cNvSpPr/>
            <p:nvPr/>
          </p:nvSpPr>
          <p:spPr>
            <a:xfrm>
              <a:off x="507" y="451"/>
              <a:ext cx="2380" cy="317"/>
            </a:xfrm>
            <a:prstGeom prst="rect">
              <a:avLst/>
            </a:prstGeom>
            <a:noFill/>
            <a:ln w="9525">
              <a:noFill/>
            </a:ln>
          </p:spPr>
          <p:txBody>
            <a:bodyPr wrap="none" anchor="ctr" anchorCtr="0"/>
            <a:p>
              <a:r>
                <a:rPr lang="en-US" altLang="zh-CN" sz="2800" b="1" dirty="0">
                  <a:latin typeface="Times New Roman" panose="02020603050405020304" pitchFamily="18" charset="0"/>
                  <a:ea typeface="宋体" panose="02010600030101010101" pitchFamily="2" charset="-122"/>
                </a:rPr>
                <a:t>n</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n+1)/2           </a:t>
              </a:r>
              <a:r>
                <a:rPr lang="zh-CN" altLang="en-US" sz="2800" b="1" dirty="0">
                  <a:latin typeface="Times New Roman" panose="02020603050405020304" pitchFamily="18" charset="0"/>
                  <a:ea typeface="宋体" panose="02010600030101010101" pitchFamily="2" charset="-122"/>
                </a:rPr>
                <a:t>当</a:t>
              </a:r>
              <a:r>
                <a:rPr lang="en-US" altLang="zh-CN" sz="2800" b="1" dirty="0">
                  <a:latin typeface="Times New Roman" panose="02020603050405020304" pitchFamily="18" charset="0"/>
                  <a:ea typeface="宋体" panose="02010600030101010101" pitchFamily="2" charset="-122"/>
                </a:rPr>
                <a:t>i&lt;j</a:t>
              </a:r>
              <a:r>
                <a:rPr lang="zh-CN" altLang="en-US" sz="2800" b="1" dirty="0">
                  <a:latin typeface="Times New Roman" panose="02020603050405020304" pitchFamily="18" charset="0"/>
                  <a:ea typeface="宋体" panose="02010600030101010101" pitchFamily="2" charset="-122"/>
                </a:rPr>
                <a:t>时</a:t>
              </a:r>
              <a:endParaRPr lang="zh-CN" altLang="en-US" sz="2800" b="1" dirty="0">
                <a:latin typeface="Times New Roman" panose="02020603050405020304" pitchFamily="18" charset="0"/>
                <a:ea typeface="宋体" panose="02010600030101010101" pitchFamily="2" charset="-122"/>
              </a:endParaRPr>
            </a:p>
          </p:txBody>
        </p:sp>
        <p:sp>
          <p:nvSpPr>
            <p:cNvPr id="24583" name="AutoShape 26"/>
            <p:cNvSpPr/>
            <p:nvPr/>
          </p:nvSpPr>
          <p:spPr>
            <a:xfrm>
              <a:off x="411" y="144"/>
              <a:ext cx="68" cy="453"/>
            </a:xfrm>
            <a:prstGeom prst="leftBrace">
              <a:avLst>
                <a:gd name="adj1" fmla="val 55483"/>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4584" name="Rectangle 27"/>
            <p:cNvSpPr/>
            <p:nvPr/>
          </p:nvSpPr>
          <p:spPr>
            <a:xfrm>
              <a:off x="0" y="219"/>
              <a:ext cx="340" cy="317"/>
            </a:xfrm>
            <a:prstGeom prst="rect">
              <a:avLst/>
            </a:prstGeom>
            <a:noFill/>
            <a:ln w="9525">
              <a:noFill/>
            </a:ln>
          </p:spPr>
          <p:txBody>
            <a:bodyPr wrap="none" anchor="ctr" anchorCtr="0"/>
            <a:p>
              <a:r>
                <a:rPr lang="en-US" altLang="zh-CN" sz="2800" b="1" dirty="0">
                  <a:latin typeface="Times New Roman" panose="02020603050405020304" pitchFamily="18" charset="0"/>
                  <a:ea typeface="宋体" panose="02010600030101010101" pitchFamily="2" charset="-122"/>
                </a:rPr>
                <a:t>K=</a:t>
              </a:r>
              <a:endParaRPr lang="en-US" altLang="zh-CN" sz="2800" b="1" dirty="0">
                <a:latin typeface="Times New Roman" panose="02020603050405020304" pitchFamily="18" charset="0"/>
                <a:ea typeface="宋体" panose="02010600030101010101" pitchFamily="2" charset="-122"/>
              </a:endParaRPr>
            </a:p>
          </p:txBody>
        </p:sp>
        <p:sp>
          <p:nvSpPr>
            <p:cNvPr id="24585" name="Rectangle 28"/>
            <p:cNvSpPr/>
            <p:nvPr/>
          </p:nvSpPr>
          <p:spPr>
            <a:xfrm>
              <a:off x="3051" y="144"/>
              <a:ext cx="941" cy="432"/>
            </a:xfrm>
            <a:prstGeom prst="rect">
              <a:avLst/>
            </a:prstGeom>
            <a:noFill/>
            <a:ln w="9525">
              <a:noFill/>
            </a:ln>
          </p:spPr>
          <p:txBody>
            <a:bodyPr wrap="none" anchor="ctr" anchorCtr="0"/>
            <a:p>
              <a:r>
                <a:rPr lang="en-US" altLang="zh-CN" sz="2400" b="1"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Arial Unicode MS" pitchFamily="34" charset="-122"/>
                </a:rPr>
                <a:t>≦</a:t>
              </a:r>
              <a:r>
                <a:rPr lang="en-US" altLang="zh-CN" sz="2400" b="1" dirty="0">
                  <a:latin typeface="Times New Roman" panose="02020603050405020304" pitchFamily="18" charset="0"/>
                  <a:ea typeface="宋体" panose="02010600030101010101" pitchFamily="2" charset="-122"/>
                </a:rPr>
                <a:t>i,j</a:t>
              </a:r>
              <a:r>
                <a:rPr lang="en-US" altLang="zh-CN" sz="2400" b="1" dirty="0">
                  <a:latin typeface="Times New Roman" panose="02020603050405020304" pitchFamily="18" charset="0"/>
                  <a:ea typeface="Arial Unicode MS" pitchFamily="34" charset="-122"/>
                </a:rPr>
                <a:t>≦</a:t>
              </a:r>
              <a:r>
                <a:rPr lang="en-US" altLang="zh-CN" sz="2400" b="1" dirty="0">
                  <a:latin typeface="Times New Roman" panose="02020603050405020304" pitchFamily="18" charset="0"/>
                  <a:ea typeface="宋体" panose="02010600030101010101" pitchFamily="2" charset="-122"/>
                </a:rPr>
                <a:t> n</a:t>
              </a:r>
              <a:endParaRPr lang="en-US" altLang="zh-CN" sz="3200" b="1" dirty="0">
                <a:latin typeface="Times New Roman" panose="02020603050405020304" pitchFamily="18" charset="0"/>
                <a:ea typeface="宋体" panose="02010600030101010101" pitchFamily="2" charset="-122"/>
              </a:endParaRPr>
            </a:p>
          </p:txBody>
        </p:sp>
      </p:grpSp>
      <p:grpSp>
        <p:nvGrpSpPr>
          <p:cNvPr id="25604" name="Group 10"/>
          <p:cNvGrpSpPr/>
          <p:nvPr/>
        </p:nvGrpSpPr>
        <p:grpSpPr>
          <a:xfrm>
            <a:off x="5257165" y="4940618"/>
            <a:ext cx="6259513" cy="1219200"/>
            <a:chOff x="0" y="0"/>
            <a:chExt cx="3943" cy="768"/>
          </a:xfrm>
        </p:grpSpPr>
        <p:sp>
          <p:nvSpPr>
            <p:cNvPr id="25605" name="Rectangle 11"/>
            <p:cNvSpPr/>
            <p:nvPr/>
          </p:nvSpPr>
          <p:spPr>
            <a:xfrm>
              <a:off x="518" y="0"/>
              <a:ext cx="2452" cy="317"/>
            </a:xfrm>
            <a:prstGeom prst="rect">
              <a:avLst/>
            </a:prstGeom>
            <a:noFill/>
            <a:ln w="9525">
              <a:noFill/>
            </a:ln>
          </p:spPr>
          <p:txBody>
            <a:bodyPr wrap="none" anchor="ctr" anchorCtr="0"/>
            <a:p>
              <a:r>
                <a:rPr lang="en-US" altLang="zh-CN" sz="2800" b="1" dirty="0">
                  <a:latin typeface="Times New Roman" panose="02020603050405020304" pitchFamily="18" charset="0"/>
                  <a:ea typeface="宋体" panose="02010600030101010101" pitchFamily="2" charset="-122"/>
                </a:rPr>
                <a:t>i</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i-1)/2+j-1        </a:t>
              </a:r>
              <a:r>
                <a:rPr lang="zh-CN" altLang="en-US" sz="2800" b="1" dirty="0">
                  <a:latin typeface="Times New Roman" panose="02020603050405020304" pitchFamily="18" charset="0"/>
                  <a:ea typeface="宋体" panose="02010600030101010101" pitchFamily="2" charset="-122"/>
                </a:rPr>
                <a:t>当</a:t>
              </a:r>
              <a:r>
                <a:rPr lang="en-US" altLang="zh-CN" sz="2800" b="1"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Arial Unicode MS" pitchFamily="34" charset="-122"/>
                </a:rPr>
                <a:t>≦</a:t>
              </a:r>
              <a:r>
                <a:rPr lang="en-US" altLang="zh-CN" sz="2800" b="1" dirty="0">
                  <a:latin typeface="Times New Roman" panose="02020603050405020304" pitchFamily="18" charset="0"/>
                  <a:ea typeface="宋体" panose="02010600030101010101" pitchFamily="2" charset="-122"/>
                </a:rPr>
                <a:t>j</a:t>
              </a:r>
              <a:r>
                <a:rPr lang="zh-CN" altLang="en-US" sz="2800" b="1" dirty="0">
                  <a:latin typeface="Times New Roman" panose="02020603050405020304" pitchFamily="18" charset="0"/>
                  <a:ea typeface="宋体" panose="02010600030101010101" pitchFamily="2" charset="-122"/>
                </a:rPr>
                <a:t>时</a:t>
              </a:r>
              <a:endParaRPr lang="zh-CN" altLang="en-US" sz="2800" b="1" dirty="0">
                <a:latin typeface="Times New Roman" panose="02020603050405020304" pitchFamily="18" charset="0"/>
                <a:ea typeface="宋体" panose="02010600030101010101" pitchFamily="2" charset="-122"/>
              </a:endParaRPr>
            </a:p>
          </p:txBody>
        </p:sp>
        <p:sp>
          <p:nvSpPr>
            <p:cNvPr id="25606" name="Rectangle 12"/>
            <p:cNvSpPr/>
            <p:nvPr/>
          </p:nvSpPr>
          <p:spPr>
            <a:xfrm>
              <a:off x="518" y="451"/>
              <a:ext cx="2380" cy="317"/>
            </a:xfrm>
            <a:prstGeom prst="rect">
              <a:avLst/>
            </a:prstGeom>
            <a:noFill/>
            <a:ln w="9525">
              <a:noFill/>
            </a:ln>
          </p:spPr>
          <p:txBody>
            <a:bodyPr wrap="none" anchor="ctr" anchorCtr="0"/>
            <a:p>
              <a:r>
                <a:rPr lang="en-US" altLang="zh-CN" sz="2800" b="1" dirty="0">
                  <a:latin typeface="Times New Roman" panose="02020603050405020304" pitchFamily="18" charset="0"/>
                  <a:ea typeface="宋体" panose="02010600030101010101" pitchFamily="2" charset="-122"/>
                </a:rPr>
                <a:t>n</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n+1)/2           </a:t>
              </a:r>
              <a:r>
                <a:rPr lang="zh-CN" altLang="en-US" sz="2800" b="1" dirty="0">
                  <a:latin typeface="Times New Roman" panose="02020603050405020304" pitchFamily="18" charset="0"/>
                  <a:ea typeface="宋体" panose="02010600030101010101" pitchFamily="2" charset="-122"/>
                </a:rPr>
                <a:t>当</a:t>
              </a:r>
              <a:r>
                <a:rPr lang="en-US" altLang="zh-CN" sz="2800" b="1" dirty="0">
                  <a:latin typeface="Times New Roman" panose="02020603050405020304" pitchFamily="18" charset="0"/>
                  <a:ea typeface="宋体" panose="02010600030101010101" pitchFamily="2" charset="-122"/>
                </a:rPr>
                <a:t>i&gt;j</a:t>
              </a:r>
              <a:r>
                <a:rPr lang="zh-CN" altLang="en-US" sz="2800" b="1" dirty="0">
                  <a:latin typeface="Times New Roman" panose="02020603050405020304" pitchFamily="18" charset="0"/>
                  <a:ea typeface="宋体" panose="02010600030101010101" pitchFamily="2" charset="-122"/>
                </a:rPr>
                <a:t>时</a:t>
              </a:r>
              <a:endParaRPr lang="zh-CN" altLang="en-US" sz="2800" b="1" dirty="0">
                <a:latin typeface="Times New Roman" panose="02020603050405020304" pitchFamily="18" charset="0"/>
                <a:ea typeface="宋体" panose="02010600030101010101" pitchFamily="2" charset="-122"/>
              </a:endParaRPr>
            </a:p>
          </p:txBody>
        </p:sp>
        <p:sp>
          <p:nvSpPr>
            <p:cNvPr id="25607" name="AutoShape 13"/>
            <p:cNvSpPr/>
            <p:nvPr/>
          </p:nvSpPr>
          <p:spPr>
            <a:xfrm>
              <a:off x="422" y="144"/>
              <a:ext cx="68" cy="453"/>
            </a:xfrm>
            <a:prstGeom prst="leftBrace">
              <a:avLst>
                <a:gd name="adj1" fmla="val 55483"/>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5608" name="Rectangle 14"/>
            <p:cNvSpPr/>
            <p:nvPr/>
          </p:nvSpPr>
          <p:spPr>
            <a:xfrm>
              <a:off x="0" y="219"/>
              <a:ext cx="340" cy="317"/>
            </a:xfrm>
            <a:prstGeom prst="rect">
              <a:avLst/>
            </a:prstGeom>
            <a:noFill/>
            <a:ln w="9525">
              <a:noFill/>
            </a:ln>
          </p:spPr>
          <p:txBody>
            <a:bodyPr wrap="none" anchor="ctr" anchorCtr="0"/>
            <a:p>
              <a:r>
                <a:rPr lang="en-US" altLang="zh-CN" sz="2800" b="1" dirty="0">
                  <a:latin typeface="Times New Roman" panose="02020603050405020304" pitchFamily="18" charset="0"/>
                  <a:ea typeface="宋体" panose="02010600030101010101" pitchFamily="2" charset="-122"/>
                </a:rPr>
                <a:t>K=</a:t>
              </a:r>
              <a:endParaRPr lang="en-US" altLang="zh-CN" sz="2800" b="1" dirty="0">
                <a:latin typeface="Times New Roman" panose="02020603050405020304" pitchFamily="18" charset="0"/>
                <a:ea typeface="宋体" panose="02010600030101010101" pitchFamily="2" charset="-122"/>
              </a:endParaRPr>
            </a:p>
          </p:txBody>
        </p:sp>
        <p:sp>
          <p:nvSpPr>
            <p:cNvPr id="25609" name="Rectangle 15"/>
            <p:cNvSpPr/>
            <p:nvPr/>
          </p:nvSpPr>
          <p:spPr>
            <a:xfrm>
              <a:off x="3062" y="189"/>
              <a:ext cx="881" cy="379"/>
            </a:xfrm>
            <a:prstGeom prst="rect">
              <a:avLst/>
            </a:prstGeom>
            <a:noFill/>
            <a:ln w="9525">
              <a:noFill/>
            </a:ln>
          </p:spPr>
          <p:txBody>
            <a:bodyPr wrap="none" anchor="ctr" anchorCtr="0"/>
            <a:p>
              <a:r>
                <a:rPr lang="en-US" altLang="zh-CN" sz="2400" b="1"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Arial Unicode MS" pitchFamily="34" charset="-122"/>
                </a:rPr>
                <a:t>≦</a:t>
              </a:r>
              <a:r>
                <a:rPr lang="en-US" altLang="zh-CN" sz="2400" b="1" dirty="0">
                  <a:latin typeface="Times New Roman" panose="02020603050405020304" pitchFamily="18" charset="0"/>
                  <a:ea typeface="宋体" panose="02010600030101010101" pitchFamily="2" charset="-122"/>
                </a:rPr>
                <a:t>i,j</a:t>
              </a:r>
              <a:r>
                <a:rPr lang="en-US" altLang="zh-CN" sz="2400" b="1" dirty="0">
                  <a:latin typeface="Times New Roman" panose="02020603050405020304" pitchFamily="18" charset="0"/>
                  <a:ea typeface="Arial Unicode MS" pitchFamily="34" charset="-122"/>
                </a:rPr>
                <a:t>≦</a:t>
              </a:r>
              <a:r>
                <a:rPr lang="en-US" altLang="zh-CN" sz="2400" b="1" dirty="0">
                  <a:latin typeface="Times New Roman" panose="02020603050405020304" pitchFamily="18" charset="0"/>
                  <a:ea typeface="宋体" panose="02010600030101010101" pitchFamily="2" charset="-122"/>
                </a:rPr>
                <a:t>n</a:t>
              </a:r>
              <a:endParaRPr lang="en-US" altLang="zh-CN" sz="32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对角矩阵，</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矩阵中除了主对角线和主对角线上或下方若干条对角线上的元素之外，其余元素皆为零。即所有的非零元素集中在以主对角线为了中心的带状区域中。</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cs typeface="+mn-cs"/>
            </a:endParaRPr>
          </a:p>
          <a:p>
            <a:pPr lvl="1" algn="l" eaLnBrk="1" hangingPunct="1">
              <a:buClrTx/>
              <a:buSzTx/>
              <a:buChar char="•"/>
            </a:pPr>
            <a:endParaRPr lang="en-US" altLang="zh-CN"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26628" name="Group 23"/>
          <p:cNvGrpSpPr/>
          <p:nvPr/>
        </p:nvGrpSpPr>
        <p:grpSpPr>
          <a:xfrm>
            <a:off x="3143885" y="2636520"/>
            <a:ext cx="4965700" cy="3413125"/>
            <a:chOff x="0" y="0"/>
            <a:chExt cx="3128" cy="2150"/>
          </a:xfrm>
        </p:grpSpPr>
        <p:grpSp>
          <p:nvGrpSpPr>
            <p:cNvPr id="26629" name="Group 24"/>
            <p:cNvGrpSpPr/>
            <p:nvPr/>
          </p:nvGrpSpPr>
          <p:grpSpPr>
            <a:xfrm>
              <a:off x="0" y="0"/>
              <a:ext cx="3128" cy="1814"/>
              <a:chOff x="0" y="0"/>
              <a:chExt cx="3147" cy="1840"/>
            </a:xfrm>
          </p:grpSpPr>
          <p:sp>
            <p:nvSpPr>
              <p:cNvPr id="26630" name="AutoShape 25"/>
              <p:cNvSpPr/>
              <p:nvPr/>
            </p:nvSpPr>
            <p:spPr>
              <a:xfrm>
                <a:off x="391" y="19"/>
                <a:ext cx="68" cy="1768"/>
              </a:xfrm>
              <a:prstGeom prst="leftBracket">
                <a:avLst>
                  <a:gd name="adj" fmla="val 216666"/>
                </a:avLst>
              </a:prstGeom>
              <a:noFill/>
              <a:ln w="9525" cap="flat" cmpd="sng">
                <a:solidFill>
                  <a:schemeClr val="tx1"/>
                </a:solidFill>
                <a:prstDash val="solid"/>
                <a:round/>
                <a:headEnd type="none" w="med" len="med"/>
                <a:tailEnd type="none" w="med" len="med"/>
              </a:ln>
            </p:spPr>
            <p:txBody>
              <a:bodyPr wrap="none" anchor="ctr" anchorCtr="0"/>
              <a:p>
                <a:endParaRPr lang="zh-CN" altLang="en-US" sz="2400" dirty="0">
                  <a:latin typeface="Arial" panose="020B0604020202020204" pitchFamily="34" charset="0"/>
                  <a:ea typeface="宋体" panose="02010600030101010101" pitchFamily="2" charset="-122"/>
                </a:endParaRPr>
              </a:p>
            </p:txBody>
          </p:sp>
          <p:sp>
            <p:nvSpPr>
              <p:cNvPr id="26631" name="AutoShape 26"/>
              <p:cNvSpPr/>
              <p:nvPr/>
            </p:nvSpPr>
            <p:spPr>
              <a:xfrm>
                <a:off x="3079" y="72"/>
                <a:ext cx="68" cy="1768"/>
              </a:xfrm>
              <a:prstGeom prst="rightBracket">
                <a:avLst>
                  <a:gd name="adj" fmla="val 216666"/>
                </a:avLst>
              </a:prstGeom>
              <a:noFill/>
              <a:ln w="9525" cap="flat" cmpd="sng">
                <a:solidFill>
                  <a:schemeClr val="tx1"/>
                </a:solidFill>
                <a:prstDash val="solid"/>
                <a:round/>
                <a:headEnd type="none" w="med" len="med"/>
                <a:tailEnd type="none" w="med" len="med"/>
              </a:ln>
            </p:spPr>
            <p:txBody>
              <a:bodyPr wrap="none" anchor="ctr" anchorCtr="0"/>
              <a:p>
                <a:endParaRPr lang="zh-CN" altLang="en-US" sz="2400" dirty="0">
                  <a:latin typeface="Arial" panose="020B0604020202020204" pitchFamily="34" charset="0"/>
                  <a:ea typeface="宋体" panose="02010600030101010101" pitchFamily="2" charset="-122"/>
                </a:endParaRPr>
              </a:p>
            </p:txBody>
          </p:sp>
          <p:sp>
            <p:nvSpPr>
              <p:cNvPr id="26632" name="Rectangle 27"/>
              <p:cNvSpPr/>
              <p:nvPr/>
            </p:nvSpPr>
            <p:spPr>
              <a:xfrm>
                <a:off x="539" y="0"/>
                <a:ext cx="1496"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11</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rPr>
                  <a:t>0  </a:t>
                </a:r>
                <a:r>
                  <a:rPr lang="en-US" altLang="zh-CN" sz="2400"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26633" name="Rectangle 28"/>
              <p:cNvSpPr/>
              <p:nvPr/>
            </p:nvSpPr>
            <p:spPr>
              <a:xfrm>
                <a:off x="555" y="294"/>
                <a:ext cx="1678"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21</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22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23</a:t>
                </a:r>
                <a:r>
                  <a:rPr lang="en-US" altLang="zh-CN" sz="2400" dirty="0">
                    <a:latin typeface="Times New Roman" panose="02020603050405020304" pitchFamily="18" charset="0"/>
                    <a:ea typeface="宋体" panose="02010600030101010101" pitchFamily="2" charset="-122"/>
                  </a:rPr>
                  <a:t>    0 </a:t>
                </a:r>
                <a:r>
                  <a:rPr lang="en-US" altLang="zh-CN" sz="2400"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26634" name="Rectangle 29"/>
              <p:cNvSpPr/>
              <p:nvPr/>
            </p:nvSpPr>
            <p:spPr>
              <a:xfrm>
                <a:off x="555" y="585"/>
                <a:ext cx="2086"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0      a</a:t>
                </a:r>
                <a:r>
                  <a:rPr lang="en-US" altLang="zh-CN" sz="2400" baseline="-25000" dirty="0">
                    <a:latin typeface="Times New Roman" panose="02020603050405020304" pitchFamily="18" charset="0"/>
                    <a:ea typeface="宋体" panose="02010600030101010101" pitchFamily="2" charset="-122"/>
                  </a:rPr>
                  <a:t>32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33</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34</a:t>
                </a:r>
                <a:r>
                  <a:rPr lang="en-US" altLang="zh-CN" sz="2400" dirty="0">
                    <a:latin typeface="Times New Roman" panose="02020603050405020304" pitchFamily="18" charset="0"/>
                    <a:ea typeface="宋体" panose="02010600030101010101" pitchFamily="2" charset="-122"/>
                  </a:rPr>
                  <a:t>   0 </a:t>
                </a:r>
                <a:r>
                  <a:rPr lang="en-US" altLang="zh-CN" sz="2400"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26635" name="Rectangle 30"/>
              <p:cNvSpPr/>
              <p:nvPr/>
            </p:nvSpPr>
            <p:spPr>
              <a:xfrm>
                <a:off x="555" y="876"/>
                <a:ext cx="1678" cy="227"/>
              </a:xfrm>
              <a:prstGeom prst="rect">
                <a:avLst/>
              </a:prstGeom>
              <a:noFill/>
              <a:ln w="9525">
                <a:noFill/>
              </a:ln>
            </p:spPr>
            <p:txBody>
              <a:bodyPr wrap="none" anchor="ctr" anchorCtr="0"/>
              <a:p>
                <a:r>
                  <a:rPr lang="en-US" altLang="zh-CN" sz="2400" dirty="0">
                    <a:latin typeface="Times New Roman" panose="02020603050405020304" pitchFamily="18" charset="0"/>
                    <a:ea typeface="楷体_GB2312" pitchFamily="49" charset="-122"/>
                  </a:rPr>
                  <a:t>   …    …     …    ….  </a:t>
                </a:r>
                <a:endParaRPr lang="en-US" altLang="zh-CN" sz="2400" dirty="0">
                  <a:latin typeface="Times New Roman" panose="02020603050405020304" pitchFamily="18" charset="0"/>
                  <a:ea typeface="宋体" panose="02010600030101010101" pitchFamily="2" charset="-122"/>
                </a:endParaRPr>
              </a:p>
            </p:txBody>
          </p:sp>
          <p:sp>
            <p:nvSpPr>
              <p:cNvPr id="26636" name="Rectangle 31"/>
              <p:cNvSpPr/>
              <p:nvPr/>
            </p:nvSpPr>
            <p:spPr>
              <a:xfrm>
                <a:off x="555" y="1522"/>
                <a:ext cx="2494"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0   </a:t>
                </a:r>
                <a:r>
                  <a:rPr lang="en-US" altLang="zh-CN" sz="2400"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宋体" panose="02010600030101010101" pitchFamily="2" charset="-122"/>
                  </a:rPr>
                  <a:t>0     0         a</a:t>
                </a:r>
                <a:r>
                  <a:rPr lang="en-US" altLang="zh-CN" sz="2400" baseline="-25000" dirty="0">
                    <a:latin typeface="Times New Roman" panose="02020603050405020304" pitchFamily="18" charset="0"/>
                    <a:ea typeface="宋体" panose="02010600030101010101" pitchFamily="2" charset="-122"/>
                  </a:rPr>
                  <a:t>n n-1</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n n</a:t>
                </a:r>
                <a:endParaRPr lang="en-US" altLang="zh-CN" sz="2400" dirty="0">
                  <a:latin typeface="Times New Roman" panose="02020603050405020304" pitchFamily="18" charset="0"/>
                  <a:ea typeface="宋体" panose="02010600030101010101" pitchFamily="2" charset="-122"/>
                </a:endParaRPr>
              </a:p>
            </p:txBody>
          </p:sp>
          <p:sp>
            <p:nvSpPr>
              <p:cNvPr id="26637" name="Rectangle 32"/>
              <p:cNvSpPr/>
              <p:nvPr/>
            </p:nvSpPr>
            <p:spPr>
              <a:xfrm>
                <a:off x="555" y="1198"/>
                <a:ext cx="2494" cy="227"/>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0   </a:t>
                </a:r>
                <a:r>
                  <a:rPr lang="en-US" altLang="zh-CN" sz="2400" dirty="0">
                    <a:latin typeface="Times New Roman" panose="02020603050405020304" pitchFamily="18" charset="0"/>
                    <a:ea typeface="楷体_GB2312" pitchFamily="49" charset="-122"/>
                  </a:rPr>
                  <a:t>….     </a:t>
                </a:r>
                <a:r>
                  <a:rPr lang="en-US" altLang="zh-CN" sz="2400" dirty="0">
                    <a:latin typeface="Times New Roman" panose="02020603050405020304" pitchFamily="18" charset="0"/>
                    <a:ea typeface="宋体" panose="02010600030101010101" pitchFamily="2" charset="-122"/>
                  </a:rPr>
                  <a:t>0   a</a:t>
                </a:r>
                <a:r>
                  <a:rPr lang="en-US" altLang="zh-CN" sz="2400" baseline="-25000" dirty="0">
                    <a:latin typeface="Times New Roman" panose="02020603050405020304" pitchFamily="18" charset="0"/>
                    <a:ea typeface="宋体" panose="02010600030101010101" pitchFamily="2" charset="-122"/>
                  </a:rPr>
                  <a:t>n-1 n-2</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n-1 n-1</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n-1 n</a:t>
                </a:r>
                <a:endParaRPr lang="en-US" altLang="zh-CN" sz="2400" dirty="0">
                  <a:latin typeface="Times New Roman" panose="02020603050405020304" pitchFamily="18" charset="0"/>
                  <a:ea typeface="宋体" panose="02010600030101010101" pitchFamily="2" charset="-122"/>
                </a:endParaRPr>
              </a:p>
            </p:txBody>
          </p:sp>
          <p:sp>
            <p:nvSpPr>
              <p:cNvPr id="26638" name="Rectangle 33"/>
              <p:cNvSpPr/>
              <p:nvPr/>
            </p:nvSpPr>
            <p:spPr>
              <a:xfrm>
                <a:off x="0" y="886"/>
                <a:ext cx="363" cy="272"/>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grpSp>
        <p:sp>
          <p:nvSpPr>
            <p:cNvPr id="26639" name="Rectangle 34"/>
            <p:cNvSpPr/>
            <p:nvPr/>
          </p:nvSpPr>
          <p:spPr>
            <a:xfrm>
              <a:off x="768" y="1910"/>
              <a:ext cx="1872" cy="240"/>
            </a:xfrm>
            <a:prstGeom prst="rect">
              <a:avLst/>
            </a:prstGeom>
            <a:noFill/>
            <a:ln w="9525">
              <a:noFill/>
            </a:ln>
          </p:spPr>
          <p:txBody>
            <a:bodyPr lIns="92075" tIns="46038" rIns="92075" bIns="46038" anchor="ctr" anchorCtr="0"/>
            <a:p>
              <a:pPr algn="ctr" eaLnBrk="0" hangingPunct="0"/>
              <a:r>
                <a:rPr lang="zh-CN" altLang="en-US" sz="2400" b="1" dirty="0">
                  <a:latin typeface="宋体" panose="02010600030101010101" pitchFamily="2" charset="-122"/>
                  <a:ea typeface="宋体" panose="02010600030101010101" pitchFamily="2" charset="-122"/>
                </a:rPr>
                <a:t>三对角矩阵</a:t>
              </a:r>
              <a:r>
                <a:rPr lang="zh-CN" altLang="en-US" sz="2400" b="1" dirty="0">
                  <a:latin typeface="Times New Roman" panose="02020603050405020304" pitchFamily="18" charset="0"/>
                  <a:ea typeface="宋体" panose="02010600030101010101" pitchFamily="2" charset="-122"/>
                </a:rPr>
                <a:t>示例</a:t>
              </a:r>
              <a:endParaRPr lang="zh-CN" altLang="en-US" sz="24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综上所述，各种特殊矩阵其非零元素的分布都是有规律的，因此总能找到一种方法将它们压缩存储到一个向量中</a:t>
            </a: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一般都能找到矩阵中的元素与该向量的对应关系，通过这个关系，</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对矩阵的元素</a:t>
            </a:r>
            <a:r>
              <a:rPr lang="zh-CN" altLang="en-US" sz="2800"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仍能进行随机存取</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cs typeface="+mn-cs"/>
            </a:endParaRPr>
          </a:p>
          <a:p>
            <a:pPr lvl="1" algn="l" eaLnBrk="1" hangingPunct="1">
              <a:buClrTx/>
              <a:buSzTx/>
              <a:buChar char="•"/>
            </a:pPr>
            <a:endParaRPr lang="en-US" altLang="zh-CN"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191770" y="1052830"/>
            <a:ext cx="8229600" cy="4386580"/>
          </a:xfrm>
        </p:spPr>
        <p:txBody>
          <a:bodyPr/>
          <a:lstStyle/>
          <a:p>
            <a:pPr eaLnBrk="1" hangingPunct="1"/>
            <a:r>
              <a:rPr lang="zh-CN" altLang="en-US" smtClean="0">
                <a:latin typeface="楷体" panose="02010609060101010101" charset="-122"/>
                <a:ea typeface="楷体" panose="02010609060101010101" charset="-122"/>
                <a:cs typeface="楷体" panose="02010609060101010101" charset="-122"/>
              </a:rPr>
              <a:t>绪论</a:t>
            </a:r>
            <a:endParaRPr lang="en-US" altLang="zh-CN"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线性表</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栈和队列</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串</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数组和广义表</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树和二叉树</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图</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查找</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内部排序</a:t>
            </a:r>
            <a:endParaRPr lang="zh-CN" altLang="en-US" smtClean="0">
              <a:latin typeface="楷体" panose="02010609060101010101" charset="-122"/>
              <a:ea typeface="楷体" panose="02010609060101010101" charset="-122"/>
              <a:cs typeface="楷体" panose="02010609060101010101" charset="-122"/>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smtClean="0"/>
              <a:t>课程结构（按教材划分）</a:t>
            </a:r>
            <a:endParaRPr lang="zh-CN" altLang="en-US" dirty="0"/>
          </a:p>
        </p:txBody>
      </p:sp>
      <p:sp>
        <p:nvSpPr>
          <p:cNvPr id="4" name="右大括号 3"/>
          <p:cNvSpPr/>
          <p:nvPr/>
        </p:nvSpPr>
        <p:spPr>
          <a:xfrm>
            <a:off x="2999105" y="1628775"/>
            <a:ext cx="504190" cy="1669415"/>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rPr>
              <a:t>线性结构</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5" name="右大括号 4"/>
          <p:cNvSpPr/>
          <p:nvPr/>
        </p:nvSpPr>
        <p:spPr>
          <a:xfrm>
            <a:off x="4007485" y="4653280"/>
            <a:ext cx="504190" cy="929640"/>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rPr>
              <a:t>应用</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7" name="右大括号 6"/>
          <p:cNvSpPr/>
          <p:nvPr/>
        </p:nvSpPr>
        <p:spPr>
          <a:xfrm>
            <a:off x="4871720" y="2111375"/>
            <a:ext cx="876935" cy="3006725"/>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cs typeface="黑体" panose="02010609060101010101" pitchFamily="2" charset="-122"/>
              </a:rPr>
              <a:t>三类结构</a:t>
            </a:r>
            <a:r>
              <a:rPr lang="en-US" altLang="zh-CN" sz="2000" b="1">
                <a:solidFill>
                  <a:srgbClr val="FF0000"/>
                </a:solidFill>
                <a:latin typeface="黑体" panose="02010609060101010101" pitchFamily="2" charset="-122"/>
                <a:ea typeface="黑体" panose="02010609060101010101" pitchFamily="2" charset="-122"/>
                <a:cs typeface="黑体" panose="02010609060101010101" pitchFamily="2" charset="-122"/>
              </a:rPr>
              <a:t>+</a:t>
            </a:r>
            <a:r>
              <a:rPr lang="zh-CN" altLang="en-US" sz="2000" b="1">
                <a:solidFill>
                  <a:srgbClr val="FF0000"/>
                </a:solidFill>
                <a:latin typeface="黑体" panose="02010609060101010101" pitchFamily="2" charset="-122"/>
                <a:ea typeface="黑体" panose="02010609060101010101" pitchFamily="2" charset="-122"/>
                <a:cs typeface="黑体" panose="02010609060101010101" pitchFamily="2" charset="-122"/>
              </a:rPr>
              <a:t>两种应用</a:t>
            </a:r>
            <a:endParaRPr lang="zh-CN" altLang="en-US" sz="2000" b="1">
              <a:solidFill>
                <a:srgbClr val="FF0000"/>
              </a:solidFill>
              <a:latin typeface="黑体" panose="02010609060101010101" pitchFamily="2" charset="-122"/>
              <a:ea typeface="黑体" panose="02010609060101010101" pitchFamily="2" charset="-122"/>
              <a:cs typeface="黑体" panose="02010609060101010101" pitchFamily="2" charset="-122"/>
            </a:endParaRPr>
          </a:p>
        </p:txBody>
      </p:sp>
      <p:sp>
        <p:nvSpPr>
          <p:cNvPr id="8" name="标题 1"/>
          <p:cNvSpPr>
            <a:spLocks noGrp="1"/>
          </p:cNvSpPr>
          <p:nvPr/>
        </p:nvSpPr>
        <p:spPr>
          <a:xfrm>
            <a:off x="4968875" y="5544820"/>
            <a:ext cx="7044055" cy="796925"/>
          </a:xfrm>
          <a:prstGeom prst="rect">
            <a:avLst/>
          </a:prstGeom>
        </p:spPr>
        <p:txBody>
          <a:bodyPr vert="horz" rtlCol="0" anchor="ctr">
            <a:scene3d>
              <a:camera prst="orthographicFront"/>
              <a:lightRig rig="soft" dir="t"/>
            </a:scene3d>
            <a:sp3d prstMaterial="softEdge">
              <a:bevelT w="25400" h="25400"/>
            </a:sp3d>
          </a:bodyPr>
          <a:lst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2pPr>
            <a:lvl3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3pPr>
            <a:lvl4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4pPr>
            <a:lvl5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9pPr>
          </a:lstStyle>
          <a:p>
            <a:pPr algn="ctr" eaLnBrk="1" fontAlgn="auto" hangingPunct="1">
              <a:spcAft>
                <a:spcPts val="0"/>
              </a:spcAft>
              <a:defRPr/>
            </a:pPr>
            <a:r>
              <a:rPr lang="zh-CN" altLang="en-US" sz="2400" u="sng" dirty="0" smtClean="0">
                <a:solidFill>
                  <a:srgbClr val="FF0000"/>
                </a:solidFill>
              </a:rPr>
              <a:t>成绩：实验</a:t>
            </a:r>
            <a:r>
              <a:rPr lang="en-US" altLang="zh-CN" sz="2400" u="sng" dirty="0" smtClean="0">
                <a:solidFill>
                  <a:srgbClr val="FF0000"/>
                </a:solidFill>
              </a:rPr>
              <a:t>30%+</a:t>
            </a:r>
            <a:r>
              <a:rPr lang="zh-CN" altLang="en-US" sz="2400" u="sng" dirty="0" smtClean="0">
                <a:solidFill>
                  <a:srgbClr val="FF0000"/>
                </a:solidFill>
              </a:rPr>
              <a:t>作业</a:t>
            </a:r>
            <a:r>
              <a:rPr lang="en-US" altLang="zh-CN" sz="2400" u="sng" dirty="0" smtClean="0">
                <a:solidFill>
                  <a:srgbClr val="FF0000"/>
                </a:solidFill>
              </a:rPr>
              <a:t>10%+</a:t>
            </a:r>
            <a:r>
              <a:rPr lang="zh-CN" altLang="en-US" sz="2400" u="sng" dirty="0" smtClean="0">
                <a:solidFill>
                  <a:srgbClr val="FF0000"/>
                </a:solidFill>
              </a:rPr>
              <a:t>机考</a:t>
            </a:r>
            <a:r>
              <a:rPr lang="en-US" altLang="zh-CN" sz="2400" u="sng" dirty="0" smtClean="0">
                <a:solidFill>
                  <a:srgbClr val="FF0000"/>
                </a:solidFill>
              </a:rPr>
              <a:t>20%+</a:t>
            </a:r>
            <a:r>
              <a:rPr lang="zh-CN" altLang="en-US" sz="2400" u="sng" dirty="0" smtClean="0">
                <a:solidFill>
                  <a:srgbClr val="FF0000"/>
                </a:solidFill>
              </a:rPr>
              <a:t>笔试</a:t>
            </a:r>
            <a:r>
              <a:rPr lang="en-US" altLang="zh-CN" sz="2400" u="sng" dirty="0" smtClean="0">
                <a:solidFill>
                  <a:srgbClr val="FF0000"/>
                </a:solidFill>
              </a:rPr>
              <a:t>40%</a:t>
            </a:r>
            <a:endParaRPr lang="en-US" altLang="zh-CN" sz="2400" u="sng" dirty="0" smtClean="0">
              <a:solidFill>
                <a:srgbClr val="FF0000"/>
              </a:solidFill>
            </a:endParaRPr>
          </a:p>
        </p:txBody>
      </p:sp>
      <p:pic>
        <p:nvPicPr>
          <p:cNvPr id="10" name="图片 9"/>
          <p:cNvPicPr>
            <a:picLocks noChangeAspect="1"/>
          </p:cNvPicPr>
          <p:nvPr/>
        </p:nvPicPr>
        <p:blipFill>
          <a:blip r:embed="rId1"/>
          <a:stretch>
            <a:fillRect/>
          </a:stretch>
        </p:blipFill>
        <p:spPr>
          <a:xfrm>
            <a:off x="6096000" y="838200"/>
            <a:ext cx="3651885" cy="4601210"/>
          </a:xfrm>
          <a:prstGeom prst="rect">
            <a:avLst/>
          </a:prstGeom>
        </p:spPr>
      </p:pic>
      <p:sp>
        <p:nvSpPr>
          <p:cNvPr id="11" name="右大括号 10"/>
          <p:cNvSpPr/>
          <p:nvPr/>
        </p:nvSpPr>
        <p:spPr>
          <a:xfrm>
            <a:off x="3359150" y="3425825"/>
            <a:ext cx="504190" cy="594995"/>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rPr>
              <a:t>树</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12" name="右大括号 11"/>
          <p:cNvSpPr/>
          <p:nvPr/>
        </p:nvSpPr>
        <p:spPr>
          <a:xfrm>
            <a:off x="3647440" y="4076700"/>
            <a:ext cx="504190" cy="473075"/>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rPr>
              <a:t>图</a:t>
            </a:r>
            <a:endParaRPr lang="zh-CN" altLang="en-US" sz="2000" b="1">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lvl="0" algn="l" eaLnBrk="1" hangingPunct="1">
              <a:buClrTx/>
              <a:buSzTx/>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在一个9阶对称矩阵A中，若采用行优先压缩存储一维数组S矩阵下三角元素，每个元素使用8个字节，数组S的内存首址为10000，若A[0,0]是数组首元素，求元素A[6,7]的内存地址。</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lvl="0" algn="l" eaLnBrk="1" hangingPunct="1">
              <a:buClrTx/>
              <a:buSzTx/>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936625" lvl="1" indent="-609600" eaLnBrk="1" hangingPunct="1">
              <a:buFont typeface="Arial" panose="020B0604020202020204" pitchFamily="34" charset="0"/>
              <a:buChar char="•"/>
            </a:pP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marL="0" indent="0" algn="l" eaLnBrk="1" hangingPunct="1">
              <a:buClrTx/>
              <a:buSzTx/>
              <a:buNone/>
            </a:pPr>
            <a:endParaRPr lang="zh-CN" altLang="en-US" sz="2400" b="1" dirty="0">
              <a:solidFill>
                <a:srgbClr val="FF0000"/>
              </a:solidFill>
              <a:latin typeface="黑体" panose="02010609060101010101" pitchFamily="2" charset="-122"/>
              <a:ea typeface="黑体" panose="02010609060101010101" pitchFamily="2" charset="-122"/>
              <a:sym typeface="+mn-ea"/>
            </a:endParaRPr>
          </a:p>
          <a:p>
            <a:pPr marL="0" indent="0" eaLnBrk="1" latinLnBrk="0" hangingPunct="1">
              <a:lnSpc>
                <a:spcPct val="100000"/>
              </a:lnSpc>
              <a:spcBef>
                <a:spcPts val="0"/>
              </a:spcBef>
              <a:buNone/>
            </a:pPr>
            <a:endParaRPr lang="zh-CN" altLang="en-US" sz="2400" b="1" dirty="0">
              <a:latin typeface="Arial" panose="020B0604020202020204" pitchFamily="34" charset="0"/>
              <a:ea typeface="宋体" panose="02010600030101010101" pitchFamily="2" charset="-122"/>
              <a:sym typeface="+mn-ea"/>
            </a:endParaRPr>
          </a:p>
          <a:p>
            <a:endParaRPr lang="zh-CN" altLang="en-US">
              <a:latin typeface="黑体" panose="02010609060101010101" pitchFamily="2" charset="-122"/>
              <a:ea typeface="黑体" panose="02010609060101010101" pitchFamily="2" charset="-122"/>
            </a:endParaRPr>
          </a:p>
        </p:txBody>
      </p:sp>
      <p:sp>
        <p:nvSpPr>
          <p:cNvPr id="3" name="标题 2"/>
          <p:cNvSpPr>
            <a:spLocks noGrp="1"/>
          </p:cNvSpPr>
          <p:nvPr>
            <p:ph type="title"/>
          </p:nvPr>
        </p:nvSpPr>
        <p:spPr/>
        <p:txBody>
          <a:bodyPr/>
          <a:p>
            <a:pPr algn="l">
              <a:buClrTx/>
              <a:buSzTx/>
              <a:buFontTx/>
            </a:pPr>
            <a:r>
              <a:rPr lang="zh-CN" altLang="en-US" sz="4000">
                <a:solidFill>
                  <a:srgbClr val="FF0000"/>
                </a:solidFill>
                <a:latin typeface="楷体" panose="02010609060101010101" charset="-122"/>
                <a:ea typeface="楷体" panose="02010609060101010101" charset="-122"/>
              </a:rPr>
              <a:t>练习</a:t>
            </a:r>
            <a:endParaRPr lang="zh-CN" altLang="en-US" sz="4000">
              <a:solidFill>
                <a:srgbClr val="FF0000"/>
              </a:solidFill>
              <a:latin typeface="楷体" panose="02010609060101010101" charset="-122"/>
              <a:ea typeface="楷体" panose="02010609060101010101" charset="-122"/>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对于稀疏矩阵，目前还没有一个确切的定义。</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设矩阵A是一个n</a:t>
            </a:r>
            <a:r>
              <a:rPr lang="en-US" altLang="zh-CN" sz="2400" dirty="0">
                <a:latin typeface="黑体" panose="02010609060101010101" pitchFamily="2" charset="-122"/>
                <a:ea typeface="黑体" panose="02010609060101010101" pitchFamily="2" charset="-122"/>
                <a:cs typeface="+mn-ea"/>
                <a:sym typeface="Symbol" panose="05050102010706020507" pitchFamily="18" charset="2"/>
              </a:rPr>
              <a:t></a:t>
            </a:r>
            <a:r>
              <a:rPr lang="en-US" altLang="zh-CN" sz="2400" dirty="0">
                <a:latin typeface="黑体" panose="02010609060101010101" pitchFamily="2" charset="-122"/>
                <a:ea typeface="黑体" panose="02010609060101010101" pitchFamily="2" charset="-122"/>
                <a:cs typeface="+mn-ea"/>
                <a:sym typeface="+mn-ea"/>
              </a:rPr>
              <a:t>m的矩阵中有s个非零元素</a:t>
            </a:r>
            <a:endParaRPr lang="en-US" altLang="zh-CN" sz="2400" dirty="0">
              <a:latin typeface="黑体" panose="02010609060101010101" pitchFamily="2" charset="-122"/>
              <a:ea typeface="黑体" panose="02010609060101010101" pitchFamily="2" charset="-122"/>
              <a:cs typeface="+mn-ea"/>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设δ=s/(n</a:t>
            </a:r>
            <a:r>
              <a:rPr lang="en-US" altLang="zh-CN" sz="2400" dirty="0">
                <a:latin typeface="黑体" panose="02010609060101010101" pitchFamily="2" charset="-122"/>
                <a:ea typeface="黑体" panose="02010609060101010101" pitchFamily="2" charset="-122"/>
                <a:cs typeface="+mn-ea"/>
                <a:sym typeface="Symbol" panose="05050102010706020507" pitchFamily="18" charset="2"/>
              </a:rPr>
              <a:t></a:t>
            </a:r>
            <a:r>
              <a:rPr lang="en-US" altLang="zh-CN" sz="2400" dirty="0">
                <a:latin typeface="黑体" panose="02010609060101010101" pitchFamily="2" charset="-122"/>
                <a:ea typeface="黑体" panose="02010609060101010101" pitchFamily="2" charset="-122"/>
                <a:cs typeface="+mn-ea"/>
                <a:sym typeface="+mn-ea"/>
              </a:rPr>
              <a:t>m)，称δ为稀疏因子，如果某一矩阵的稀疏因子δ满足δ≦0.05时称为稀疏矩阵</a:t>
            </a:r>
            <a:endParaRPr lang="en-US" altLang="zh-CN" sz="2400" dirty="0">
              <a:latin typeface="黑体" panose="02010609060101010101" pitchFamily="2" charset="-122"/>
              <a:ea typeface="黑体" panose="02010609060101010101" pitchFamily="2" charset="-122"/>
              <a:cs typeface="+mn-ea"/>
            </a:endParaRPr>
          </a:p>
          <a:p>
            <a:pPr lvl="1" algn="l" eaLnBrk="1" hangingPunct="1">
              <a:buClrTx/>
              <a:buSzTx/>
              <a:buChar char="•"/>
            </a:pPr>
            <a:endParaRPr lang="en-US" altLang="zh-CN"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30724" name="Group 23"/>
          <p:cNvGrpSpPr/>
          <p:nvPr/>
        </p:nvGrpSpPr>
        <p:grpSpPr>
          <a:xfrm>
            <a:off x="6096000" y="2708593"/>
            <a:ext cx="4286250" cy="3262312"/>
            <a:chOff x="0" y="0"/>
            <a:chExt cx="2700" cy="2055"/>
          </a:xfrm>
        </p:grpSpPr>
        <p:grpSp>
          <p:nvGrpSpPr>
            <p:cNvPr id="30725" name="Group 24"/>
            <p:cNvGrpSpPr/>
            <p:nvPr/>
          </p:nvGrpSpPr>
          <p:grpSpPr>
            <a:xfrm>
              <a:off x="0" y="0"/>
              <a:ext cx="2700" cy="1756"/>
              <a:chOff x="0" y="0"/>
              <a:chExt cx="2700" cy="1756"/>
            </a:xfrm>
          </p:grpSpPr>
          <p:sp>
            <p:nvSpPr>
              <p:cNvPr id="30726" name="Rectangle 25"/>
              <p:cNvSpPr/>
              <p:nvPr/>
            </p:nvSpPr>
            <p:spPr>
              <a:xfrm>
                <a:off x="427" y="0"/>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0  12  9  0  0  0  0  </a:t>
                </a:r>
                <a:endParaRPr lang="en-US" altLang="zh-CN" sz="2400" dirty="0">
                  <a:latin typeface="楷体_GB2312" pitchFamily="49" charset="-122"/>
                  <a:ea typeface="楷体_GB2312" pitchFamily="49" charset="-122"/>
                </a:endParaRPr>
              </a:p>
            </p:txBody>
          </p:sp>
          <p:sp>
            <p:nvSpPr>
              <p:cNvPr id="30727" name="Rectangle 26"/>
              <p:cNvSpPr/>
              <p:nvPr/>
            </p:nvSpPr>
            <p:spPr>
              <a:xfrm>
                <a:off x="433" y="259"/>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0  0   0  0  0  0  0</a:t>
                </a:r>
                <a:endParaRPr lang="en-US" altLang="zh-CN" sz="2400" dirty="0">
                  <a:latin typeface="楷体_GB2312" pitchFamily="49" charset="-122"/>
                  <a:ea typeface="楷体_GB2312" pitchFamily="49" charset="-122"/>
                </a:endParaRPr>
              </a:p>
            </p:txBody>
          </p:sp>
          <p:sp>
            <p:nvSpPr>
              <p:cNvPr id="30728" name="Rectangle 27"/>
              <p:cNvSpPr/>
              <p:nvPr/>
            </p:nvSpPr>
            <p:spPr>
              <a:xfrm>
                <a:off x="433" y="568"/>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-3 0   0  0  0  14 0</a:t>
                </a:r>
                <a:endParaRPr lang="en-US" altLang="zh-CN" sz="2400" dirty="0">
                  <a:latin typeface="楷体_GB2312" pitchFamily="49" charset="-122"/>
                  <a:ea typeface="楷体_GB2312" pitchFamily="49" charset="-122"/>
                </a:endParaRPr>
              </a:p>
            </p:txBody>
          </p:sp>
          <p:sp>
            <p:nvSpPr>
              <p:cNvPr id="30729" name="Rectangle 28"/>
              <p:cNvSpPr/>
              <p:nvPr/>
            </p:nvSpPr>
            <p:spPr>
              <a:xfrm>
                <a:off x="433" y="877"/>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0  0  24  0  0  0  0</a:t>
                </a:r>
                <a:endParaRPr lang="en-US" altLang="zh-CN" sz="2400" dirty="0">
                  <a:latin typeface="楷体_GB2312" pitchFamily="49" charset="-122"/>
                  <a:ea typeface="楷体_GB2312" pitchFamily="49" charset="-122"/>
                </a:endParaRPr>
              </a:p>
            </p:txBody>
          </p:sp>
          <p:sp>
            <p:nvSpPr>
              <p:cNvPr id="30730" name="Rectangle 29"/>
              <p:cNvSpPr/>
              <p:nvPr/>
            </p:nvSpPr>
            <p:spPr>
              <a:xfrm>
                <a:off x="433" y="1165"/>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0  18  0  0  0  0  0</a:t>
                </a:r>
                <a:endParaRPr lang="en-US" altLang="zh-CN" sz="2400" dirty="0">
                  <a:latin typeface="楷体_GB2312" pitchFamily="49" charset="-122"/>
                  <a:ea typeface="楷体_GB2312" pitchFamily="49" charset="-122"/>
                </a:endParaRPr>
              </a:p>
            </p:txBody>
          </p:sp>
          <p:sp>
            <p:nvSpPr>
              <p:cNvPr id="30731" name="Rectangle 30"/>
              <p:cNvSpPr/>
              <p:nvPr/>
            </p:nvSpPr>
            <p:spPr>
              <a:xfrm>
                <a:off x="433" y="1453"/>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15 0   0  -7 0  0  0</a:t>
                </a:r>
                <a:endParaRPr lang="en-US" altLang="zh-CN" sz="2400" dirty="0">
                  <a:latin typeface="楷体_GB2312" pitchFamily="49" charset="-122"/>
                  <a:ea typeface="楷体_GB2312" pitchFamily="49" charset="-122"/>
                </a:endParaRPr>
              </a:p>
            </p:txBody>
          </p:sp>
          <p:sp>
            <p:nvSpPr>
              <p:cNvPr id="30732" name="AutoShape 31"/>
              <p:cNvSpPr/>
              <p:nvPr/>
            </p:nvSpPr>
            <p:spPr>
              <a:xfrm>
                <a:off x="384" y="16"/>
                <a:ext cx="170" cy="1740"/>
              </a:xfrm>
              <a:prstGeom prst="leftBracket">
                <a:avLst>
                  <a:gd name="adj" fmla="val 233279"/>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0733" name="AutoShape 32"/>
              <p:cNvSpPr/>
              <p:nvPr/>
            </p:nvSpPr>
            <p:spPr>
              <a:xfrm>
                <a:off x="2489" y="0"/>
                <a:ext cx="208" cy="1711"/>
              </a:xfrm>
              <a:prstGeom prst="rightBracket">
                <a:avLst>
                  <a:gd name="adj" fmla="val 233335"/>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0734" name="Rectangle 33"/>
              <p:cNvSpPr/>
              <p:nvPr/>
            </p:nvSpPr>
            <p:spPr>
              <a:xfrm>
                <a:off x="0" y="903"/>
                <a:ext cx="385" cy="249"/>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endParaRPr lang="en-US" altLang="zh-CN" sz="2800" dirty="0">
                  <a:latin typeface="Times New Roman" panose="02020603050405020304" pitchFamily="18" charset="0"/>
                  <a:ea typeface="宋体" panose="02010600030101010101" pitchFamily="2" charset="-122"/>
                </a:endParaRPr>
              </a:p>
            </p:txBody>
          </p:sp>
        </p:grpSp>
        <p:sp>
          <p:nvSpPr>
            <p:cNvPr id="30735" name="Rectangle 35"/>
            <p:cNvSpPr/>
            <p:nvPr/>
          </p:nvSpPr>
          <p:spPr>
            <a:xfrm>
              <a:off x="499" y="1815"/>
              <a:ext cx="1920" cy="240"/>
            </a:xfrm>
            <a:prstGeom prst="rect">
              <a:avLst/>
            </a:prstGeom>
            <a:noFill/>
            <a:ln w="9525">
              <a:noFill/>
            </a:ln>
          </p:spPr>
          <p:txBody>
            <a:bodyPr lIns="92075" tIns="46038" rIns="92075" bIns="46038" anchor="ctr" anchorCtr="0"/>
            <a:p>
              <a:pPr algn="ctr" eaLnBrk="0" hangingPunct="0"/>
              <a:r>
                <a:rPr lang="zh-CN" altLang="en-US" sz="2000" b="1" dirty="0">
                  <a:latin typeface="Arial" panose="020B0604020202020204" pitchFamily="34" charset="0"/>
                  <a:ea typeface="宋体" panose="02010600030101010101" pitchFamily="2" charset="-122"/>
                </a:rPr>
                <a:t>稀疏</a:t>
              </a:r>
              <a:r>
                <a:rPr lang="zh-CN" altLang="en-US" sz="2000" b="1" dirty="0">
                  <a:latin typeface="宋体" panose="02010600030101010101" pitchFamily="2" charset="-122"/>
                  <a:ea typeface="宋体" panose="02010600030101010101" pitchFamily="2" charset="-122"/>
                </a:rPr>
                <a:t>矩阵</a:t>
              </a:r>
              <a:r>
                <a:rPr lang="zh-CN" altLang="en-US" sz="2000" b="1" dirty="0">
                  <a:latin typeface="Times New Roman" panose="02020603050405020304" pitchFamily="18" charset="0"/>
                  <a:ea typeface="宋体" panose="02010600030101010101" pitchFamily="2" charset="-122"/>
                </a:rPr>
                <a:t>示例</a:t>
              </a:r>
              <a:endParaRPr lang="zh-CN" altLang="en-US" sz="20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marR="0" lvl="1" indent="-457200" algn="l" defTabSz="1219200" rtl="0" eaLnBrk="1" fontAlgn="base" latinLnBrk="0" hangingPunct="1">
              <a:lnSpc>
                <a:spcPct val="100000"/>
              </a:lnSpc>
              <a:spcBef>
                <a:spcPct val="20000"/>
              </a:spcBef>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对于稀疏矩阵，采用压缩存储方法时，只存储非0元素，有三种存储方式</a:t>
            </a:r>
            <a:endParaRPr kumimoji="0" lang="zh-CN" altLang="en-US" sz="2800" i="0" u="none" strike="noStrike" kern="0" cap="none" spc="0" normalizeH="0" baseline="0"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marR="0" lvl="1" algn="l" defTabSz="1219200" rtl="0" eaLnBrk="1" fontAlgn="base" latinLnBrk="0" hangingPunct="1">
              <a:lnSpc>
                <a:spcPct val="100000"/>
              </a:lnSpc>
              <a:spcBef>
                <a:spcPct val="20000"/>
              </a:spcBef>
              <a:buClrTx/>
              <a:buSzTx/>
              <a:buChar char="•"/>
            </a:pPr>
            <a:r>
              <a:rPr lang="en-US" altLang="zh-CN" sz="2400" dirty="0">
                <a:latin typeface="黑体" panose="02010609060101010101" pitchFamily="2" charset="-122"/>
                <a:ea typeface="黑体" panose="02010609060101010101" pitchFamily="2" charset="-122"/>
                <a:cs typeface="+mn-ea"/>
                <a:sym typeface="+mn-ea"/>
              </a:rPr>
              <a:t>三元组顺序表</a:t>
            </a:r>
            <a:endParaRPr kumimoji="0" lang="en-US" altLang="zh-CN" sz="2400" i="0" u="none" strike="noStrike" kern="0" cap="none" spc="0" normalizeH="0" baseline="0" dirty="0">
              <a:solidFill>
                <a:schemeClr val="tx1"/>
              </a:solidFill>
              <a:latin typeface="黑体" panose="02010609060101010101" pitchFamily="2" charset="-122"/>
              <a:ea typeface="黑体" panose="02010609060101010101" pitchFamily="2" charset="-122"/>
              <a:cs typeface="+mn-ea"/>
            </a:endParaRPr>
          </a:p>
          <a:p>
            <a:pPr marR="0" lvl="1" algn="l" defTabSz="1219200" rtl="0" eaLnBrk="1" fontAlgn="base" latinLnBrk="0" hangingPunct="1">
              <a:lnSpc>
                <a:spcPct val="100000"/>
              </a:lnSpc>
              <a:spcBef>
                <a:spcPct val="20000"/>
              </a:spcBef>
              <a:buClrTx/>
              <a:buSzTx/>
              <a:buChar char="•"/>
            </a:pPr>
            <a:r>
              <a:rPr lang="en-US" altLang="zh-CN" sz="2400" dirty="0">
                <a:latin typeface="黑体" panose="02010609060101010101" pitchFamily="2" charset="-122"/>
                <a:ea typeface="黑体" panose="02010609060101010101" pitchFamily="2" charset="-122"/>
                <a:cs typeface="+mn-ea"/>
                <a:sym typeface="+mn-ea"/>
              </a:rPr>
              <a:t>行逻辑链接顺序表</a:t>
            </a:r>
            <a:r>
              <a:rPr lang="en-US" altLang="zh-CN" sz="2400" dirty="0">
                <a:solidFill>
                  <a:srgbClr val="FF0000"/>
                </a:solidFill>
                <a:latin typeface="黑体" panose="02010609060101010101" pitchFamily="2" charset="-122"/>
                <a:ea typeface="黑体" panose="02010609060101010101" pitchFamily="2" charset="-122"/>
                <a:cs typeface="+mn-ea"/>
                <a:sym typeface="+mn-ea"/>
              </a:rPr>
              <a:t>（自学）</a:t>
            </a:r>
            <a:endParaRPr kumimoji="0" lang="en-US" altLang="zh-CN" sz="2400" i="0" u="none" strike="noStrike" kern="0" cap="none" spc="0" normalizeH="0" baseline="0" dirty="0">
              <a:solidFill>
                <a:schemeClr val="tx1"/>
              </a:solidFill>
              <a:latin typeface="黑体" panose="02010609060101010101" pitchFamily="2" charset="-122"/>
              <a:ea typeface="黑体" panose="02010609060101010101" pitchFamily="2" charset="-122"/>
              <a:cs typeface="+mn-ea"/>
            </a:endParaRPr>
          </a:p>
          <a:p>
            <a:pPr marR="0" lvl="1" algn="l" defTabSz="1219200" rtl="0" eaLnBrk="1" fontAlgn="base" latinLnBrk="0" hangingPunct="1">
              <a:lnSpc>
                <a:spcPct val="100000"/>
              </a:lnSpc>
              <a:spcBef>
                <a:spcPct val="20000"/>
              </a:spcBef>
              <a:buClrTx/>
              <a:buSzTx/>
              <a:buChar char="•"/>
            </a:pPr>
            <a:r>
              <a:rPr lang="en-US" altLang="zh-CN" sz="2400" dirty="0">
                <a:latin typeface="黑体" panose="02010609060101010101" pitchFamily="2" charset="-122"/>
                <a:ea typeface="黑体" panose="02010609060101010101" pitchFamily="2" charset="-122"/>
                <a:cs typeface="+mn-ea"/>
                <a:sym typeface="+mn-ea"/>
              </a:rPr>
              <a:t>十字链表</a:t>
            </a:r>
            <a:r>
              <a:rPr lang="en-US" altLang="zh-CN" sz="2400" dirty="0">
                <a:solidFill>
                  <a:srgbClr val="FF0000"/>
                </a:solidFill>
                <a:latin typeface="黑体" panose="02010609060101010101" pitchFamily="2" charset="-122"/>
                <a:ea typeface="黑体" panose="02010609060101010101" pitchFamily="2" charset="-122"/>
                <a:cs typeface="+mn-ea"/>
                <a:sym typeface="+mn-ea"/>
              </a:rPr>
              <a:t>（自学）</a:t>
            </a:r>
            <a:endParaRPr kumimoji="0" lang="en-US" altLang="zh-CN" sz="2400" i="0" u="none" strike="noStrike" kern="0" cap="none" spc="0" normalizeH="0" baseline="0" dirty="0">
              <a:solidFill>
                <a:srgbClr val="FF0000"/>
              </a:solidFill>
              <a:latin typeface="黑体" panose="02010609060101010101" pitchFamily="2" charset="-122"/>
              <a:ea typeface="黑体" panose="02010609060101010101" pitchFamily="2" charset="-122"/>
              <a:cs typeface="+mn-ea"/>
            </a:endParaRPr>
          </a:p>
          <a:p>
            <a:pPr marL="457200" marR="0" lvl="1" indent="-457200" algn="l" defTabSz="1219200" rtl="0" eaLnBrk="1" fontAlgn="base" latinLnBrk="0" hangingPunct="1">
              <a:lnSpc>
                <a:spcPct val="100000"/>
              </a:lnSpc>
              <a:spcBef>
                <a:spcPct val="20000"/>
              </a:spcBef>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三元组顺序表</a:t>
            </a:r>
            <a:endParaRPr kumimoji="0" lang="zh-CN" altLang="en-US" sz="2800" i="0" u="none" strike="noStrike" kern="0" cap="none" spc="0" normalizeH="0" baseline="0"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marR="0" lvl="1" algn="l" defTabSz="1219200" rtl="0" eaLnBrk="1" fontAlgn="base" latinLnBrk="0" hangingPunct="1">
              <a:lnSpc>
                <a:spcPct val="100000"/>
              </a:lnSpc>
              <a:spcBef>
                <a:spcPct val="20000"/>
              </a:spcBef>
              <a:buClrTx/>
              <a:buSzTx/>
              <a:buChar char="•"/>
            </a:pPr>
            <a:r>
              <a:rPr lang="en-US" altLang="zh-CN" sz="2400" dirty="0">
                <a:latin typeface="黑体" panose="02010609060101010101" pitchFamily="2" charset="-122"/>
                <a:ea typeface="黑体" panose="02010609060101010101" pitchFamily="2" charset="-122"/>
                <a:cs typeface="+mn-ea"/>
                <a:sym typeface="+mn-ea"/>
              </a:rPr>
              <a:t>存储非0元素的行下标值、列下标值、元素值</a:t>
            </a:r>
            <a:endParaRPr kumimoji="0" lang="en-US" altLang="zh-CN" sz="2400" i="0" u="none" strike="noStrike" kern="0" cap="none" spc="0" normalizeH="0" baseline="0" dirty="0">
              <a:solidFill>
                <a:schemeClr val="tx1"/>
              </a:solidFill>
              <a:latin typeface="黑体" panose="02010609060101010101" pitchFamily="2" charset="-122"/>
              <a:ea typeface="黑体" panose="02010609060101010101" pitchFamily="2" charset="-122"/>
              <a:cs typeface="+mn-ea"/>
            </a:endParaRPr>
          </a:p>
          <a:p>
            <a:pPr marR="0" lvl="1" algn="l" defTabSz="1219200" rtl="0" eaLnBrk="1" fontAlgn="base" latinLnBrk="0" hangingPunct="1">
              <a:lnSpc>
                <a:spcPct val="100000"/>
              </a:lnSpc>
              <a:spcBef>
                <a:spcPct val="20000"/>
              </a:spcBef>
              <a:buClrTx/>
              <a:buSzTx/>
              <a:buChar char="•"/>
            </a:pPr>
            <a:r>
              <a:rPr lang="en-US" altLang="zh-CN" sz="2400" dirty="0">
                <a:latin typeface="黑体" panose="02010609060101010101" pitchFamily="2" charset="-122"/>
                <a:ea typeface="黑体" panose="02010609060101010101" pitchFamily="2" charset="-122"/>
                <a:cs typeface="+mn-ea"/>
                <a:sym typeface="+mn-ea"/>
              </a:rPr>
              <a:t>因此一个三元组(i, j, aij)唯一确定稀疏矩阵的一个非零元素。</a:t>
            </a:r>
            <a:endParaRPr kumimoji="0" lang="en-US" altLang="zh-CN" sz="2400" i="0" u="none" strike="noStrike" kern="0" cap="none" spc="0" normalizeH="0" baseline="0" dirty="0">
              <a:solidFill>
                <a:schemeClr val="tx1"/>
              </a:solidFill>
              <a:latin typeface="黑体" panose="02010609060101010101" pitchFamily="2" charset="-122"/>
              <a:ea typeface="黑体" panose="02010609060101010101" pitchFamily="2" charset="-122"/>
              <a:cs typeface="+mn-ea"/>
            </a:endParaRPr>
          </a:p>
          <a:p>
            <a:pPr lvl="1" algn="l" eaLnBrk="1" hangingPunct="1">
              <a:buClrTx/>
              <a:buSzTx/>
              <a:buChar char="•"/>
            </a:pPr>
            <a:endParaRPr lang="en-US" altLang="zh-CN"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marR="0" lvl="1" indent="-457200" algn="l" defTabSz="1219200" rtl="0" eaLnBrk="1" fontAlgn="base" latinLnBrk="0" hangingPunct="1">
              <a:lnSpc>
                <a:spcPct val="100000"/>
              </a:lnSpc>
              <a:spcBef>
                <a:spcPct val="20000"/>
              </a:spcBef>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三元组顺序表示例</a:t>
            </a:r>
            <a:endParaRPr kumimoji="0" lang="zh-CN" altLang="en-US" sz="2800" i="0" u="none" strike="noStrike" kern="0" cap="none" spc="0" normalizeH="0" baseline="0"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marL="965200" marR="0" lvl="1" indent="-5080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lang="en-US" altLang="zh-CN" sz="2400" b="1" noProof="0" dirty="0" smtClean="0">
                <a:ln>
                  <a:noFill/>
                </a:ln>
                <a:effectLst/>
                <a:uLnTx/>
                <a:uFillTx/>
                <a:sym typeface="+mn-ea"/>
              </a:rPr>
              <a:t>( (1,2,12), (1,3,9), (3,1,-3), (3,6,14), (4,3,24), (5,2,18), (6,1,15), (6,4,-7) ) </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lvl="1" algn="l" eaLnBrk="1" hangingPunct="1">
              <a:buClrTx/>
              <a:buSzTx/>
              <a:buChar char="•"/>
            </a:pPr>
            <a:endParaRPr lang="en-US" altLang="zh-CN"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5" name="Group 23"/>
          <p:cNvGrpSpPr/>
          <p:nvPr/>
        </p:nvGrpSpPr>
        <p:grpSpPr>
          <a:xfrm>
            <a:off x="5663565" y="2420303"/>
            <a:ext cx="4286250" cy="3262312"/>
            <a:chOff x="0" y="0"/>
            <a:chExt cx="2700" cy="2055"/>
          </a:xfrm>
        </p:grpSpPr>
        <p:grpSp>
          <p:nvGrpSpPr>
            <p:cNvPr id="6" name="Group 24"/>
            <p:cNvGrpSpPr/>
            <p:nvPr/>
          </p:nvGrpSpPr>
          <p:grpSpPr>
            <a:xfrm>
              <a:off x="0" y="0"/>
              <a:ext cx="2700" cy="1756"/>
              <a:chOff x="0" y="0"/>
              <a:chExt cx="2700" cy="1756"/>
            </a:xfrm>
          </p:grpSpPr>
          <p:sp>
            <p:nvSpPr>
              <p:cNvPr id="7" name="Rectangle 25"/>
              <p:cNvSpPr/>
              <p:nvPr/>
            </p:nvSpPr>
            <p:spPr>
              <a:xfrm>
                <a:off x="427" y="0"/>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0  12  9  0  0  0  0  </a:t>
                </a:r>
                <a:endParaRPr lang="en-US" altLang="zh-CN" sz="2400" dirty="0">
                  <a:latin typeface="楷体_GB2312" pitchFamily="49" charset="-122"/>
                  <a:ea typeface="楷体_GB2312" pitchFamily="49" charset="-122"/>
                </a:endParaRPr>
              </a:p>
            </p:txBody>
          </p:sp>
          <p:sp>
            <p:nvSpPr>
              <p:cNvPr id="8" name="Rectangle 26"/>
              <p:cNvSpPr/>
              <p:nvPr/>
            </p:nvSpPr>
            <p:spPr>
              <a:xfrm>
                <a:off x="433" y="259"/>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0  0   0  0  0  0  0</a:t>
                </a:r>
                <a:endParaRPr lang="en-US" altLang="zh-CN" sz="2400" dirty="0">
                  <a:latin typeface="楷体_GB2312" pitchFamily="49" charset="-122"/>
                  <a:ea typeface="楷体_GB2312" pitchFamily="49" charset="-122"/>
                </a:endParaRPr>
              </a:p>
            </p:txBody>
          </p:sp>
          <p:sp>
            <p:nvSpPr>
              <p:cNvPr id="9" name="Rectangle 27"/>
              <p:cNvSpPr/>
              <p:nvPr/>
            </p:nvSpPr>
            <p:spPr>
              <a:xfrm>
                <a:off x="433" y="568"/>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-3 0   0  0  0  14 0</a:t>
                </a:r>
                <a:endParaRPr lang="en-US" altLang="zh-CN" sz="2400" dirty="0">
                  <a:latin typeface="楷体_GB2312" pitchFamily="49" charset="-122"/>
                  <a:ea typeface="楷体_GB2312" pitchFamily="49" charset="-122"/>
                </a:endParaRPr>
              </a:p>
            </p:txBody>
          </p:sp>
          <p:sp>
            <p:nvSpPr>
              <p:cNvPr id="10" name="Rectangle 28"/>
              <p:cNvSpPr/>
              <p:nvPr/>
            </p:nvSpPr>
            <p:spPr>
              <a:xfrm>
                <a:off x="433" y="877"/>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0  0  24  0  0  0  0</a:t>
                </a:r>
                <a:endParaRPr lang="en-US" altLang="zh-CN" sz="2400" dirty="0">
                  <a:latin typeface="楷体_GB2312" pitchFamily="49" charset="-122"/>
                  <a:ea typeface="楷体_GB2312" pitchFamily="49" charset="-122"/>
                </a:endParaRPr>
              </a:p>
            </p:txBody>
          </p:sp>
          <p:sp>
            <p:nvSpPr>
              <p:cNvPr id="11" name="Rectangle 29"/>
              <p:cNvSpPr/>
              <p:nvPr/>
            </p:nvSpPr>
            <p:spPr>
              <a:xfrm>
                <a:off x="433" y="1165"/>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0  18  0  0  0  0  0</a:t>
                </a:r>
                <a:endParaRPr lang="en-US" altLang="zh-CN" sz="2400" dirty="0">
                  <a:latin typeface="楷体_GB2312" pitchFamily="49" charset="-122"/>
                  <a:ea typeface="楷体_GB2312" pitchFamily="49" charset="-122"/>
                </a:endParaRPr>
              </a:p>
            </p:txBody>
          </p:sp>
          <p:sp>
            <p:nvSpPr>
              <p:cNvPr id="12" name="Rectangle 30"/>
              <p:cNvSpPr/>
              <p:nvPr/>
            </p:nvSpPr>
            <p:spPr>
              <a:xfrm>
                <a:off x="433" y="1453"/>
                <a:ext cx="2267" cy="227"/>
              </a:xfrm>
              <a:prstGeom prst="rect">
                <a:avLst/>
              </a:prstGeom>
              <a:noFill/>
              <a:ln w="9525">
                <a:noFill/>
              </a:ln>
            </p:spPr>
            <p:txBody>
              <a:bodyPr wrap="none" anchor="ctr" anchorCtr="0"/>
              <a:p>
                <a:r>
                  <a:rPr lang="en-US" altLang="zh-CN" sz="2400" dirty="0">
                    <a:latin typeface="楷体_GB2312" pitchFamily="49" charset="-122"/>
                    <a:ea typeface="楷体_GB2312" pitchFamily="49" charset="-122"/>
                  </a:rPr>
                  <a:t>15 0   0  -7 0  0  0</a:t>
                </a:r>
                <a:endParaRPr lang="en-US" altLang="zh-CN" sz="2400" dirty="0">
                  <a:latin typeface="楷体_GB2312" pitchFamily="49" charset="-122"/>
                  <a:ea typeface="楷体_GB2312" pitchFamily="49" charset="-122"/>
                </a:endParaRPr>
              </a:p>
            </p:txBody>
          </p:sp>
          <p:sp>
            <p:nvSpPr>
              <p:cNvPr id="13" name="AutoShape 31"/>
              <p:cNvSpPr/>
              <p:nvPr/>
            </p:nvSpPr>
            <p:spPr>
              <a:xfrm>
                <a:off x="384" y="16"/>
                <a:ext cx="170" cy="1740"/>
              </a:xfrm>
              <a:prstGeom prst="leftBracket">
                <a:avLst>
                  <a:gd name="adj" fmla="val 233279"/>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 name="AutoShape 32"/>
              <p:cNvSpPr/>
              <p:nvPr/>
            </p:nvSpPr>
            <p:spPr>
              <a:xfrm>
                <a:off x="2489" y="0"/>
                <a:ext cx="208" cy="1711"/>
              </a:xfrm>
              <a:prstGeom prst="rightBracket">
                <a:avLst>
                  <a:gd name="adj" fmla="val 233335"/>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5" name="Rectangle 33"/>
              <p:cNvSpPr/>
              <p:nvPr/>
            </p:nvSpPr>
            <p:spPr>
              <a:xfrm>
                <a:off x="0" y="903"/>
                <a:ext cx="385" cy="249"/>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endParaRPr lang="en-US" altLang="zh-CN" sz="2800" dirty="0">
                  <a:latin typeface="Times New Roman" panose="02020603050405020304" pitchFamily="18" charset="0"/>
                  <a:ea typeface="宋体" panose="02010600030101010101" pitchFamily="2" charset="-122"/>
                </a:endParaRPr>
              </a:p>
            </p:txBody>
          </p:sp>
        </p:grpSp>
        <p:sp>
          <p:nvSpPr>
            <p:cNvPr id="16" name="Rectangle 35"/>
            <p:cNvSpPr/>
            <p:nvPr/>
          </p:nvSpPr>
          <p:spPr>
            <a:xfrm>
              <a:off x="499" y="1815"/>
              <a:ext cx="1920" cy="240"/>
            </a:xfrm>
            <a:prstGeom prst="rect">
              <a:avLst/>
            </a:prstGeom>
            <a:noFill/>
            <a:ln w="9525">
              <a:noFill/>
            </a:ln>
          </p:spPr>
          <p:txBody>
            <a:bodyPr lIns="92075" tIns="46038" rIns="92075" bIns="46038" anchor="ctr" anchorCtr="0"/>
            <a:p>
              <a:pPr algn="ctr" eaLnBrk="0" hangingPunct="0"/>
              <a:r>
                <a:rPr lang="zh-CN" altLang="en-US" sz="2000" b="1" dirty="0">
                  <a:latin typeface="Arial" panose="020B0604020202020204" pitchFamily="34" charset="0"/>
                  <a:ea typeface="宋体" panose="02010600030101010101" pitchFamily="2" charset="-122"/>
                </a:rPr>
                <a:t>稀疏</a:t>
              </a:r>
              <a:r>
                <a:rPr lang="zh-CN" altLang="en-US" sz="2000" b="1" dirty="0">
                  <a:latin typeface="宋体" panose="02010600030101010101" pitchFamily="2" charset="-122"/>
                  <a:ea typeface="宋体" panose="02010600030101010101" pitchFamily="2" charset="-122"/>
                </a:rPr>
                <a:t>矩阵</a:t>
              </a:r>
              <a:r>
                <a:rPr lang="zh-CN" altLang="en-US" sz="2000" b="1" dirty="0">
                  <a:latin typeface="Times New Roman" panose="02020603050405020304" pitchFamily="18" charset="0"/>
                  <a:ea typeface="宋体" panose="02010600030101010101" pitchFamily="2" charset="-122"/>
                </a:rPr>
                <a:t>示例</a:t>
              </a:r>
              <a:endParaRPr lang="zh-CN" altLang="en-US" sz="20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marR="0" lvl="1" indent="-457200" algn="l" defTabSz="1219200" rtl="0" eaLnBrk="1" fontAlgn="base" latinLnBrk="0" hangingPunct="1">
              <a:lnSpc>
                <a:spcPct val="100000"/>
              </a:lnSpc>
              <a:spcBef>
                <a:spcPct val="20000"/>
              </a:spcBef>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三元组顺序表的数据结构</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定义</a:t>
            </a:r>
            <a:endParaRPr kumimoji="0" lang="zh-CN" altLang="en-US" sz="2800" i="0" u="none" strike="noStrike" kern="0" cap="none" spc="0" normalizeH="0" baseline="0"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endParaRPr lang="en-US" altLang="zh-CN"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5.3 </a:t>
            </a:r>
            <a:r>
              <a:rPr lang="en-US" altLang="zh-CN">
                <a:latin typeface="楷体" panose="02010609060101010101" charset="-122"/>
                <a:ea typeface="楷体" panose="02010609060101010101" charset="-122"/>
                <a:cs typeface="楷体" panose="02010609060101010101" charset="-122"/>
                <a:sym typeface="+mn-ea"/>
              </a:rPr>
              <a:t>矩阵的压缩存储</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pic>
        <p:nvPicPr>
          <p:cNvPr id="17" name="图片 16"/>
          <p:cNvPicPr>
            <a:picLocks noChangeAspect="1"/>
          </p:cNvPicPr>
          <p:nvPr>
            <p:custDataLst>
              <p:tags r:id="rId1"/>
            </p:custDataLst>
          </p:nvPr>
        </p:nvPicPr>
        <p:blipFill>
          <a:blip r:embed="rId2"/>
          <a:stretch>
            <a:fillRect/>
          </a:stretch>
        </p:blipFill>
        <p:spPr>
          <a:xfrm>
            <a:off x="1055370" y="1700530"/>
            <a:ext cx="8818880" cy="38887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 name="直接连接符 23" hidden="1"/>
          <p:cNvSpPr>
            <a:spLocks noChangeShapeType="1"/>
          </p:cNvSpPr>
          <p:nvPr/>
        </p:nvSpPr>
        <p:spPr bwMode="auto">
          <a:xfrm>
            <a:off x="3181350" y="431800"/>
            <a:ext cx="0" cy="525463"/>
          </a:xfrm>
          <a:prstGeom prst="line">
            <a:avLst/>
          </a:prstGeom>
          <a:noFill/>
          <a:ln w="12700" cap="flat" cmpd="sng">
            <a:solidFill>
              <a:srgbClr val="28A9D6"/>
            </a:solidFill>
            <a:bevel/>
          </a:ln>
        </p:spPr>
        <p:txBody>
          <a:bodyPr/>
          <a:lstStyle/>
          <a:p>
            <a:endParaRPr lang="zh-CN" altLang="en-US"/>
          </a:p>
        </p:txBody>
      </p:sp>
      <p:sp>
        <p:nvSpPr>
          <p:cNvPr id="32" name="椭圆 24"/>
          <p:cNvSpPr>
            <a:spLocks noChangeArrowheads="1"/>
          </p:cNvSpPr>
          <p:nvPr/>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sp>
        <p:nvSpPr>
          <p:cNvPr id="2" name="Rectangle 3"/>
          <p:cNvSpPr txBox="1">
            <a:spLocks noChangeArrowheads="1"/>
          </p:cNvSpPr>
          <p:nvPr/>
        </p:nvSpPr>
        <p:spPr>
          <a:xfrm>
            <a:off x="3469640" y="1268730"/>
            <a:ext cx="6001385" cy="4664075"/>
          </a:xfrm>
          <a:prstGeom prst="rect">
            <a:avLst/>
          </a:prstGeom>
        </p:spPr>
        <p:txBody>
          <a:bodyPr vert="horz" lIns="91440" tIns="45720" rIns="91440" bIns="45720" rtlCol="0"/>
          <a:lstStyle/>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数组的顺序与实现</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矩阵的压缩存储</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广义表的存储结构</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endParaRPr kumimoji="0" lang="zh-CN" altLang="en-US" sz="3200" b="0" i="0" u="none" strike="noStrike" kern="1200" cap="none" spc="0" normalizeH="0" baseline="0" noProof="0" dirty="0" err="1" smtClean="0">
              <a:ln>
                <a:noFill/>
              </a:ln>
              <a:solidFill>
                <a:schemeClr val="tx1"/>
              </a:solidFill>
              <a:effectLst/>
              <a:uLnTx/>
              <a:uFillTx/>
              <a:latin typeface="楷体" panose="02010609060101010101" charset="-122"/>
              <a:ea typeface="楷体" panose="02010609060101010101" charset="-122"/>
              <a:cs typeface="+mn-cs"/>
              <a:sym typeface="+mn-lt"/>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
        <p:nvSpPr>
          <p:cNvPr id="8" name="矩形 7"/>
          <p:cNvSpPr/>
          <p:nvPr/>
        </p:nvSpPr>
        <p:spPr>
          <a:xfrm>
            <a:off x="4088130" y="2941320"/>
            <a:ext cx="3308985" cy="53086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46" name="Text Box 2"/>
          <p:cNvSpPr txBox="1"/>
          <p:nvPr/>
        </p:nvSpPr>
        <p:spPr>
          <a:xfrm>
            <a:off x="4007485" y="188595"/>
            <a:ext cx="6443980" cy="768350"/>
          </a:xfrm>
          <a:prstGeom prst="rect">
            <a:avLst/>
          </a:prstGeom>
          <a:noFill/>
          <a:ln w="9525">
            <a:noFill/>
          </a:ln>
        </p:spPr>
        <p:txBody>
          <a:bodyPr wrap="square" anchor="t" anchorCtr="0">
            <a:spAutoFit/>
          </a:bodyPr>
          <a:p>
            <a:pPr algn="ctr"/>
            <a:r>
              <a:rPr lang="zh-CN" altLang="en-US" sz="4400" b="1" dirty="0">
                <a:solidFill>
                  <a:srgbClr val="0000CC"/>
                </a:solidFill>
                <a:latin typeface="楷体" panose="02010609060101010101" charset="-122"/>
                <a:ea typeface="楷体" panose="02010609060101010101" charset="-122"/>
              </a:rPr>
              <a:t>第五章	数组和广义</a:t>
            </a:r>
            <a:r>
              <a:rPr lang="zh-CN" altLang="en-US" sz="4400" b="1" dirty="0">
                <a:solidFill>
                  <a:srgbClr val="0000CC"/>
                </a:solidFill>
                <a:latin typeface="楷体" panose="02010609060101010101" charset="-122"/>
                <a:ea typeface="楷体" panose="02010609060101010101" charset="-122"/>
              </a:rPr>
              <a:t>表</a:t>
            </a:r>
            <a:endParaRPr lang="zh-CN" altLang="en-US" sz="4400" b="1" dirty="0">
              <a:solidFill>
                <a:srgbClr val="0000CC"/>
              </a:solidFill>
              <a:latin typeface="楷体" panose="02010609060101010101" charset="-122"/>
              <a:ea typeface="楷体" panose="02010609060101010101" charset="-122"/>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lnSpc>
                <a:spcPct val="100000"/>
              </a:lnSpc>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广义表是线性表的推广和扩充，在人工智能领域中应用十分广泛。</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lnSpc>
                <a:spcPct val="100000"/>
              </a:lnSpc>
              <a:buClrTx/>
              <a:buSzTx/>
              <a:buChar char="•"/>
            </a:pPr>
            <a:r>
              <a:rPr lang="en-US" altLang="zh-CN" sz="2400" dirty="0">
                <a:latin typeface="黑体" panose="02010609060101010101" pitchFamily="2" charset="-122"/>
                <a:ea typeface="黑体" panose="02010609060101010101" pitchFamily="2" charset="-122"/>
                <a:cs typeface="+mn-ea"/>
                <a:sym typeface="+mn-ea"/>
              </a:rPr>
              <a:t>在第2章中，我们把线性表定义为n(n≧0 )个元素a</a:t>
            </a:r>
            <a:r>
              <a:rPr lang="en-US" altLang="zh-CN" sz="2400" baseline="-25000" dirty="0">
                <a:latin typeface="黑体" panose="02010609060101010101" pitchFamily="2" charset="-122"/>
                <a:ea typeface="黑体" panose="02010609060101010101" pitchFamily="2" charset="-122"/>
                <a:cs typeface="+mn-ea"/>
                <a:sym typeface="+mn-ea"/>
              </a:rPr>
              <a:t>1</a:t>
            </a:r>
            <a:r>
              <a:rPr lang="en-US" altLang="zh-CN" sz="2400" dirty="0">
                <a:latin typeface="黑体" panose="02010609060101010101" pitchFamily="2" charset="-122"/>
                <a:ea typeface="黑体" panose="02010609060101010101" pitchFamily="2" charset="-122"/>
                <a:cs typeface="+mn-ea"/>
                <a:sym typeface="+mn-ea"/>
              </a:rPr>
              <a:t>, a</a:t>
            </a:r>
            <a:r>
              <a:rPr lang="en-US" altLang="zh-CN" sz="2400" baseline="-25000" dirty="0">
                <a:latin typeface="黑体" panose="02010609060101010101" pitchFamily="2" charset="-122"/>
                <a:ea typeface="黑体" panose="02010609060101010101" pitchFamily="2" charset="-122"/>
                <a:cs typeface="+mn-ea"/>
                <a:sym typeface="+mn-ea"/>
              </a:rPr>
              <a:t>2</a:t>
            </a:r>
            <a:r>
              <a:rPr lang="en-US" altLang="zh-CN" sz="2400" dirty="0">
                <a:latin typeface="黑体" panose="02010609060101010101" pitchFamily="2" charset="-122"/>
                <a:ea typeface="黑体" panose="02010609060101010101" pitchFamily="2" charset="-122"/>
                <a:cs typeface="+mn-ea"/>
                <a:sym typeface="+mn-ea"/>
              </a:rPr>
              <a:t> ,…, a</a:t>
            </a:r>
            <a:r>
              <a:rPr lang="en-US" altLang="zh-CN" sz="2400" baseline="-25000" dirty="0">
                <a:latin typeface="黑体" panose="02010609060101010101" pitchFamily="2" charset="-122"/>
                <a:ea typeface="黑体" panose="02010609060101010101" pitchFamily="2" charset="-122"/>
                <a:cs typeface="+mn-ea"/>
                <a:sym typeface="+mn-ea"/>
              </a:rPr>
              <a:t>n</a:t>
            </a:r>
            <a:r>
              <a:rPr lang="en-US" altLang="zh-CN" sz="2400" dirty="0">
                <a:latin typeface="黑体" panose="02010609060101010101" pitchFamily="2" charset="-122"/>
                <a:ea typeface="黑体" panose="02010609060101010101" pitchFamily="2" charset="-122"/>
                <a:cs typeface="+mn-ea"/>
                <a:sym typeface="+mn-ea"/>
              </a:rPr>
              <a:t>的有穷序列，该序列中的所有元素具有相同的数据类型且只能是原子项(Atom)。</a:t>
            </a:r>
            <a:endParaRPr lang="en-US" altLang="zh-CN" sz="2400" dirty="0">
              <a:latin typeface="黑体" panose="02010609060101010101" pitchFamily="2" charset="-122"/>
              <a:ea typeface="黑体" panose="02010609060101010101" pitchFamily="2" charset="-122"/>
              <a:cs typeface="+mn-ea"/>
            </a:endParaRPr>
          </a:p>
          <a:p>
            <a:pPr lvl="1" algn="l" eaLnBrk="1" hangingPunct="1">
              <a:lnSpc>
                <a:spcPct val="100000"/>
              </a:lnSpc>
              <a:buClrTx/>
              <a:buSzTx/>
              <a:buChar char="•"/>
            </a:pPr>
            <a:r>
              <a:rPr lang="en-US" altLang="zh-CN" sz="2400" dirty="0">
                <a:latin typeface="黑体" panose="02010609060101010101" pitchFamily="2" charset="-122"/>
                <a:ea typeface="黑体" panose="02010609060101010101" pitchFamily="2" charset="-122"/>
                <a:cs typeface="+mn-ea"/>
                <a:sym typeface="+mn-ea"/>
              </a:rPr>
              <a:t>所谓原子项可以是一个数或一个结构，是指结构上不可再分的。</a:t>
            </a:r>
            <a:endParaRPr lang="en-US" altLang="zh-CN" sz="2400" dirty="0">
              <a:latin typeface="黑体" panose="02010609060101010101" pitchFamily="2" charset="-122"/>
              <a:ea typeface="黑体" panose="02010609060101010101" pitchFamily="2" charset="-122"/>
              <a:cs typeface="+mn-ea"/>
              <a:sym typeface="+mn-ea"/>
            </a:endParaRPr>
          </a:p>
          <a:p>
            <a:pPr lvl="1" algn="l" eaLnBrk="1" hangingPunct="1">
              <a:lnSpc>
                <a:spcPct val="100000"/>
              </a:lnSpc>
              <a:buClrTx/>
              <a:buSzTx/>
              <a:buChar char="•"/>
            </a:pPr>
            <a:r>
              <a:rPr lang="en-US" altLang="zh-CN" sz="2400" dirty="0">
                <a:latin typeface="黑体" panose="02010609060101010101" pitchFamily="2" charset="-122"/>
                <a:ea typeface="黑体" panose="02010609060101010101" pitchFamily="2" charset="-122"/>
                <a:cs typeface="+mn-ea"/>
                <a:sym typeface="+mn-ea"/>
              </a:rPr>
              <a:t>若放松对元素的这种限制，容许它们具有其自身结构，就产生了广义表的概念。</a:t>
            </a:r>
            <a:endParaRPr lang="en-US" altLang="zh-CN" sz="2400" dirty="0">
              <a:latin typeface="黑体" panose="02010609060101010101" pitchFamily="2" charset="-122"/>
              <a:ea typeface="黑体" panose="02010609060101010101" pitchFamily="2" charset="-122"/>
              <a:cs typeface="+mn-ea"/>
            </a:endParaRPr>
          </a:p>
          <a:p>
            <a:pPr marL="457200" lvl="1" indent="-457200" algn="l" eaLnBrk="1" hangingPunct="1">
              <a:lnSpc>
                <a:spcPct val="100000"/>
              </a:lnSpc>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广义表(Lists，又称为列表 )：是由n(n ≧0)个元素组成的有穷序列： LS=(a</a:t>
            </a:r>
            <a:r>
              <a:rPr lang="zh-CN" altLang="en-US" sz="2800" baseline="-25000" dirty="0">
                <a:latin typeface="黑体" panose="02010609060101010101" pitchFamily="2" charset="-122"/>
                <a:ea typeface="黑体" panose="02010609060101010101" pitchFamily="2" charset="-122"/>
                <a:cs typeface="黑体" panose="02010609060101010101" pitchFamily="2" charset="-122"/>
                <a:sym typeface="+mn-ea"/>
              </a:rPr>
              <a:t>1</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a:t>
            </a:r>
            <a:r>
              <a:rPr lang="zh-CN" altLang="en-US" sz="2800" baseline="-25000" dirty="0">
                <a:latin typeface="黑体" panose="02010609060101010101" pitchFamily="2" charset="-122"/>
                <a:ea typeface="黑体" panose="02010609060101010101" pitchFamily="2" charset="-122"/>
                <a:cs typeface="黑体" panose="02010609060101010101" pitchFamily="2" charset="-122"/>
                <a:sym typeface="+mn-ea"/>
              </a:rPr>
              <a:t>2</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a:t>
            </a:r>
            <a:r>
              <a:rPr lang="zh-CN" altLang="en-US" sz="2800" baseline="-25000" dirty="0">
                <a:latin typeface="黑体" panose="02010609060101010101" pitchFamily="2" charset="-122"/>
                <a:ea typeface="黑体" panose="02010609060101010101" pitchFamily="2" charset="-122"/>
                <a:cs typeface="黑体" panose="02010609060101010101" pitchFamily="2" charset="-122"/>
                <a:sym typeface="+mn-ea"/>
              </a:rPr>
              <a:t>n</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其中a</a:t>
            </a:r>
            <a:r>
              <a:rPr lang="en-US" altLang="zh-CN" sz="2400" baseline="-25000" dirty="0">
                <a:latin typeface="黑体" panose="02010609060101010101" pitchFamily="2" charset="-122"/>
                <a:ea typeface="黑体" panose="02010609060101010101" pitchFamily="2" charset="-122"/>
                <a:cs typeface="+mn-ea"/>
                <a:sym typeface="+mn-ea"/>
              </a:rPr>
              <a:t>i</a:t>
            </a:r>
            <a:r>
              <a:rPr lang="en-US" altLang="zh-CN" sz="2400" dirty="0">
                <a:latin typeface="黑体" panose="02010609060101010101" pitchFamily="2" charset="-122"/>
                <a:ea typeface="黑体" panose="02010609060101010101" pitchFamily="2" charset="-122"/>
                <a:cs typeface="+mn-ea"/>
                <a:sym typeface="+mn-ea"/>
              </a:rPr>
              <a:t>或者是原子项，或者是一个广义表。</a:t>
            </a:r>
            <a:endParaRPr lang="en-US" altLang="zh-CN" sz="2400" dirty="0">
              <a:latin typeface="黑体" panose="02010609060101010101" pitchFamily="2" charset="-122"/>
              <a:ea typeface="黑体" panose="02010609060101010101" pitchFamily="2" charset="-122"/>
              <a:cs typeface="+mn-ea"/>
              <a:sym typeface="+mn-ea"/>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LS是广义表的名字，n为它的长度。若a</a:t>
            </a:r>
            <a:r>
              <a:rPr lang="en-US" altLang="zh-CN" sz="2400" baseline="-25000" dirty="0">
                <a:latin typeface="黑体" panose="02010609060101010101" pitchFamily="2" charset="-122"/>
                <a:ea typeface="黑体" panose="02010609060101010101" pitchFamily="2" charset="-122"/>
                <a:cs typeface="+mn-ea"/>
                <a:sym typeface="+mn-ea"/>
              </a:rPr>
              <a:t>i</a:t>
            </a:r>
            <a:r>
              <a:rPr lang="en-US" altLang="zh-CN" sz="2400" dirty="0">
                <a:latin typeface="黑体" panose="02010609060101010101" pitchFamily="2" charset="-122"/>
                <a:ea typeface="黑体" panose="02010609060101010101" pitchFamily="2" charset="-122"/>
                <a:cs typeface="+mn-ea"/>
                <a:sym typeface="+mn-ea"/>
              </a:rPr>
              <a:t>是广义表，则称为LS的子表。</a:t>
            </a:r>
            <a:endParaRPr lang="en-US" altLang="zh-CN" sz="2400" dirty="0">
              <a:latin typeface="黑体" panose="02010609060101010101" pitchFamily="2" charset="-122"/>
              <a:ea typeface="黑体" panose="02010609060101010101" pitchFamily="2" charset="-122"/>
              <a:cs typeface="+mn-ea"/>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习惯上：原子用小写字母，子表用大写字母</a:t>
            </a:r>
            <a:endParaRPr lang="en-US" altLang="zh-CN" sz="2400" dirty="0">
              <a:latin typeface="黑体" panose="02010609060101010101" pitchFamily="2" charset="-122"/>
              <a:ea typeface="黑体" panose="02010609060101010101" pitchFamily="2" charset="-122"/>
              <a:cs typeface="+mn-ea"/>
            </a:endParaRPr>
          </a:p>
          <a:p>
            <a:pPr marL="609600" lvl="0" indent="-609600">
              <a:lnSpc>
                <a:spcPct val="110000"/>
              </a:lnSpc>
              <a:buNone/>
            </a:pPr>
            <a:r>
              <a:rPr lang="zh-CN" altLang="en-US" sz="2800" dirty="0">
                <a:sym typeface="+mn-ea"/>
              </a:rPr>
              <a:t>       </a:t>
            </a:r>
            <a:endParaRPr lang="zh-CN" altLang="en-US" sz="2800" b="0" dirty="0"/>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5.4 </a:t>
            </a:r>
            <a:r>
              <a:rPr lang="zh-CN" altLang="en-US">
                <a:latin typeface="楷体" panose="02010609060101010101" charset="-122"/>
                <a:ea typeface="楷体" panose="02010609060101010101" charset="-122"/>
                <a:cs typeface="楷体" panose="02010609060101010101" charset="-122"/>
                <a:sym typeface="+mn-ea"/>
              </a:rPr>
              <a:t>广义表的定义</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lnSpc>
                <a:spcPct val="100000"/>
              </a:lnSpc>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广义表的深度和</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长度</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lnSpc>
                <a:spcPct val="100000"/>
              </a:lnSpc>
              <a:buClrTx/>
              <a:buSzTx/>
              <a:buChar char="•"/>
            </a:pPr>
            <a:r>
              <a:rPr lang="en-US" altLang="zh-CN" dirty="0">
                <a:latin typeface="黑体" panose="02010609060101010101" pitchFamily="2" charset="-122"/>
                <a:ea typeface="黑体" panose="02010609060101010101" pitchFamily="2" charset="-122"/>
                <a:cs typeface="+mn-ea"/>
                <a:sym typeface="+mn-ea"/>
              </a:rPr>
              <a:t>A</a:t>
            </a:r>
            <a:r>
              <a:rPr lang="zh-CN" altLang="en-US" dirty="0">
                <a:latin typeface="黑体" panose="02010609060101010101" pitchFamily="2" charset="-122"/>
                <a:ea typeface="黑体" panose="02010609060101010101" pitchFamily="2" charset="-122"/>
                <a:cs typeface="+mn-ea"/>
                <a:sym typeface="+mn-ea"/>
              </a:rPr>
              <a:t>是空表，长度为</a:t>
            </a:r>
            <a:r>
              <a:rPr lang="en-US" altLang="zh-CN" dirty="0">
                <a:latin typeface="黑体" panose="02010609060101010101" pitchFamily="2" charset="-122"/>
                <a:ea typeface="黑体" panose="02010609060101010101" pitchFamily="2" charset="-122"/>
                <a:cs typeface="+mn-ea"/>
                <a:sym typeface="+mn-ea"/>
              </a:rPr>
              <a:t>0</a:t>
            </a:r>
            <a:r>
              <a:rPr lang="zh-CN" altLang="en-US" dirty="0">
                <a:latin typeface="黑体" panose="02010609060101010101" pitchFamily="2" charset="-122"/>
                <a:ea typeface="黑体" panose="02010609060101010101" pitchFamily="2" charset="-122"/>
                <a:cs typeface="+mn-ea"/>
                <a:sym typeface="+mn-ea"/>
              </a:rPr>
              <a:t>，深度为</a:t>
            </a:r>
            <a:r>
              <a:rPr lang="en-US" altLang="zh-CN" dirty="0">
                <a:latin typeface="黑体" panose="02010609060101010101" pitchFamily="2" charset="-122"/>
                <a:ea typeface="黑体" panose="02010609060101010101" pitchFamily="2" charset="-122"/>
                <a:cs typeface="+mn-ea"/>
                <a:sym typeface="+mn-ea"/>
              </a:rPr>
              <a:t>1</a:t>
            </a:r>
            <a:endParaRPr lang="en-US" altLang="zh-CN" dirty="0">
              <a:latin typeface="黑体" panose="02010609060101010101" pitchFamily="2" charset="-122"/>
              <a:ea typeface="黑体" panose="02010609060101010101" pitchFamily="2" charset="-122"/>
              <a:cs typeface="+mn-ea"/>
              <a:sym typeface="+mn-ea"/>
            </a:endParaRPr>
          </a:p>
          <a:p>
            <a:pPr lvl="1" algn="l" eaLnBrk="1" hangingPunct="1">
              <a:lnSpc>
                <a:spcPct val="100000"/>
              </a:lnSpc>
              <a:buClrTx/>
              <a:buSzTx/>
              <a:buChar char="•"/>
            </a:pPr>
            <a:r>
              <a:rPr lang="en-US" altLang="zh-CN" dirty="0">
                <a:latin typeface="黑体" panose="02010609060101010101" pitchFamily="2" charset="-122"/>
                <a:ea typeface="黑体" panose="02010609060101010101" pitchFamily="2" charset="-122"/>
                <a:cs typeface="+mn-ea"/>
                <a:sym typeface="+mn-ea"/>
              </a:rPr>
              <a:t>B</a:t>
            </a:r>
            <a:r>
              <a:rPr lang="zh-CN" altLang="en-US" dirty="0">
                <a:latin typeface="黑体" panose="02010609060101010101" pitchFamily="2" charset="-122"/>
                <a:ea typeface="黑体" panose="02010609060101010101" pitchFamily="2" charset="-122"/>
                <a:cs typeface="+mn-ea"/>
                <a:sym typeface="+mn-ea"/>
              </a:rPr>
              <a:t>包含一个原子，长度为</a:t>
            </a:r>
            <a:r>
              <a:rPr lang="en-US" altLang="zh-CN" dirty="0">
                <a:latin typeface="黑体" panose="02010609060101010101" pitchFamily="2" charset="-122"/>
                <a:ea typeface="黑体" panose="02010609060101010101" pitchFamily="2" charset="-122"/>
                <a:cs typeface="+mn-ea"/>
                <a:sym typeface="+mn-ea"/>
              </a:rPr>
              <a:t>1</a:t>
            </a:r>
            <a:r>
              <a:rPr lang="zh-CN" altLang="en-US" dirty="0">
                <a:latin typeface="黑体" panose="02010609060101010101" pitchFamily="2" charset="-122"/>
                <a:ea typeface="黑体" panose="02010609060101010101" pitchFamily="2" charset="-122"/>
                <a:cs typeface="+mn-ea"/>
                <a:sym typeface="+mn-ea"/>
              </a:rPr>
              <a:t>，深度为</a:t>
            </a:r>
            <a:r>
              <a:rPr lang="en-US" altLang="zh-CN" dirty="0">
                <a:latin typeface="黑体" panose="02010609060101010101" pitchFamily="2" charset="-122"/>
                <a:ea typeface="黑体" panose="02010609060101010101" pitchFamily="2" charset="-122"/>
                <a:cs typeface="+mn-ea"/>
                <a:sym typeface="+mn-ea"/>
              </a:rPr>
              <a:t>2</a:t>
            </a:r>
            <a:endParaRPr lang="en-US" altLang="zh-CN" dirty="0">
              <a:latin typeface="黑体" panose="02010609060101010101" pitchFamily="2" charset="-122"/>
              <a:ea typeface="黑体" panose="02010609060101010101" pitchFamily="2" charset="-122"/>
              <a:cs typeface="+mn-ea"/>
              <a:sym typeface="+mn-ea"/>
            </a:endParaRPr>
          </a:p>
          <a:p>
            <a:pPr lvl="1" algn="l" eaLnBrk="1" hangingPunct="1">
              <a:lnSpc>
                <a:spcPct val="100000"/>
              </a:lnSpc>
              <a:buClrTx/>
              <a:buSzTx/>
              <a:buChar char="•"/>
            </a:pPr>
            <a:r>
              <a:rPr lang="en-US" altLang="zh-CN" dirty="0">
                <a:latin typeface="黑体" panose="02010609060101010101" pitchFamily="2" charset="-122"/>
                <a:ea typeface="黑体" panose="02010609060101010101" pitchFamily="2" charset="-122"/>
                <a:cs typeface="+mn-ea"/>
                <a:sym typeface="+mn-ea"/>
              </a:rPr>
              <a:t>C</a:t>
            </a:r>
            <a:r>
              <a:rPr lang="zh-CN" altLang="en-US" dirty="0">
                <a:latin typeface="黑体" panose="02010609060101010101" pitchFamily="2" charset="-122"/>
                <a:ea typeface="黑体" panose="02010609060101010101" pitchFamily="2" charset="-122"/>
                <a:cs typeface="+mn-ea"/>
                <a:sym typeface="+mn-ea"/>
              </a:rPr>
              <a:t>包含一个原子和一个字表</a:t>
            </a:r>
            <a:endParaRPr lang="zh-CN" altLang="en-US" dirty="0">
              <a:latin typeface="黑体" panose="02010609060101010101" pitchFamily="2" charset="-122"/>
              <a:ea typeface="黑体" panose="02010609060101010101" pitchFamily="2" charset="-122"/>
              <a:cs typeface="+mn-ea"/>
              <a:sym typeface="+mn-ea"/>
            </a:endParaRPr>
          </a:p>
          <a:p>
            <a:pPr lvl="1" algn="l" eaLnBrk="1" hangingPunct="1">
              <a:lnSpc>
                <a:spcPct val="100000"/>
              </a:lnSpc>
              <a:buClrTx/>
              <a:buSzTx/>
              <a:buChar char="•"/>
            </a:pPr>
            <a:r>
              <a:rPr lang="en-US" altLang="zh-CN" dirty="0">
                <a:latin typeface="黑体" panose="02010609060101010101" pitchFamily="2" charset="-122"/>
                <a:ea typeface="黑体" panose="02010609060101010101" pitchFamily="2" charset="-122"/>
                <a:cs typeface="+mn-ea"/>
                <a:sym typeface="+mn-ea"/>
              </a:rPr>
              <a:t>D</a:t>
            </a:r>
            <a:r>
              <a:rPr lang="zh-CN" altLang="en-US" dirty="0">
                <a:latin typeface="黑体" panose="02010609060101010101" pitchFamily="2" charset="-122"/>
                <a:ea typeface="黑体" panose="02010609060101010101" pitchFamily="2" charset="-122"/>
                <a:cs typeface="+mn-ea"/>
                <a:sym typeface="+mn-ea"/>
              </a:rPr>
              <a:t>包含</a:t>
            </a:r>
            <a:r>
              <a:rPr lang="en-US" altLang="zh-CN" dirty="0">
                <a:latin typeface="黑体" panose="02010609060101010101" pitchFamily="2" charset="-122"/>
                <a:ea typeface="黑体" panose="02010609060101010101" pitchFamily="2" charset="-122"/>
                <a:cs typeface="+mn-ea"/>
                <a:sym typeface="+mn-ea"/>
              </a:rPr>
              <a:t>3</a:t>
            </a:r>
            <a:r>
              <a:rPr lang="zh-CN" altLang="en-US" dirty="0">
                <a:latin typeface="黑体" panose="02010609060101010101" pitchFamily="2" charset="-122"/>
                <a:ea typeface="黑体" panose="02010609060101010101" pitchFamily="2" charset="-122"/>
                <a:cs typeface="+mn-ea"/>
                <a:sym typeface="+mn-ea"/>
              </a:rPr>
              <a:t>个子表，长度为</a:t>
            </a:r>
            <a:r>
              <a:rPr lang="en-US" altLang="zh-CN" dirty="0">
                <a:latin typeface="黑体" panose="02010609060101010101" pitchFamily="2" charset="-122"/>
                <a:ea typeface="黑体" panose="02010609060101010101" pitchFamily="2" charset="-122"/>
                <a:cs typeface="+mn-ea"/>
                <a:sym typeface="+mn-ea"/>
              </a:rPr>
              <a:t>3</a:t>
            </a:r>
            <a:r>
              <a:rPr lang="zh-CN" altLang="en-US" dirty="0">
                <a:latin typeface="黑体" panose="02010609060101010101" pitchFamily="2" charset="-122"/>
                <a:ea typeface="黑体" panose="02010609060101010101" pitchFamily="2" charset="-122"/>
                <a:cs typeface="+mn-ea"/>
                <a:sym typeface="+mn-ea"/>
              </a:rPr>
              <a:t>，深度为</a:t>
            </a:r>
            <a:r>
              <a:rPr lang="en-US" altLang="zh-CN" dirty="0">
                <a:latin typeface="黑体" panose="02010609060101010101" pitchFamily="2" charset="-122"/>
                <a:ea typeface="黑体" panose="02010609060101010101" pitchFamily="2" charset="-122"/>
                <a:cs typeface="+mn-ea"/>
                <a:sym typeface="+mn-ea"/>
              </a:rPr>
              <a:t>4</a:t>
            </a:r>
            <a:endParaRPr lang="en-US" altLang="zh-CN" dirty="0">
              <a:latin typeface="黑体" panose="02010609060101010101" pitchFamily="2" charset="-122"/>
              <a:ea typeface="黑体" panose="02010609060101010101" pitchFamily="2" charset="-122"/>
              <a:cs typeface="+mn-ea"/>
              <a:sym typeface="+mn-ea"/>
            </a:endParaRPr>
          </a:p>
          <a:p>
            <a:pPr lvl="1" algn="l" eaLnBrk="1" hangingPunct="1">
              <a:lnSpc>
                <a:spcPct val="100000"/>
              </a:lnSpc>
              <a:buClrTx/>
              <a:buSzTx/>
              <a:buChar char="•"/>
            </a:pPr>
            <a:r>
              <a:rPr lang="en-US" altLang="zh-CN" dirty="0">
                <a:latin typeface="黑体" panose="02010609060101010101" pitchFamily="2" charset="-122"/>
                <a:ea typeface="黑体" panose="02010609060101010101" pitchFamily="2" charset="-122"/>
                <a:cs typeface="+mn-ea"/>
                <a:sym typeface="+mn-ea"/>
              </a:rPr>
              <a:t>E</a:t>
            </a:r>
            <a:r>
              <a:rPr lang="zh-CN" altLang="en-US" dirty="0">
                <a:latin typeface="黑体" panose="02010609060101010101" pitchFamily="2" charset="-122"/>
                <a:ea typeface="黑体" panose="02010609060101010101" pitchFamily="2" charset="-122"/>
                <a:cs typeface="+mn-ea"/>
                <a:sym typeface="+mn-ea"/>
              </a:rPr>
              <a:t>是一个递归的</a:t>
            </a:r>
            <a:r>
              <a:rPr lang="zh-CN" altLang="en-US" dirty="0">
                <a:latin typeface="黑体" panose="02010609060101010101" pitchFamily="2" charset="-122"/>
                <a:ea typeface="黑体" panose="02010609060101010101" pitchFamily="2" charset="-122"/>
                <a:cs typeface="+mn-ea"/>
                <a:sym typeface="+mn-ea"/>
              </a:rPr>
              <a:t>表</a:t>
            </a:r>
            <a:endParaRPr lang="zh-CN" altLang="en-US" dirty="0">
              <a:latin typeface="黑体" panose="02010609060101010101" pitchFamily="2" charset="-122"/>
              <a:ea typeface="黑体" panose="02010609060101010101" pitchFamily="2" charset="-122"/>
              <a:cs typeface="+mn-ea"/>
              <a:sym typeface="+mn-ea"/>
            </a:endParaRPr>
          </a:p>
          <a:p>
            <a:pPr lvl="1" algn="l" eaLnBrk="1" hangingPunct="1">
              <a:lnSpc>
                <a:spcPct val="100000"/>
              </a:lnSpc>
              <a:buClrTx/>
              <a:buSzTx/>
              <a:buChar char="•"/>
            </a:pPr>
            <a:r>
              <a:rPr lang="en-US" altLang="zh-CN" dirty="0">
                <a:latin typeface="黑体" panose="02010609060101010101" pitchFamily="2" charset="-122"/>
                <a:ea typeface="黑体" panose="02010609060101010101" pitchFamily="2" charset="-122"/>
                <a:cs typeface="+mn-ea"/>
                <a:sym typeface="+mn-ea"/>
              </a:rPr>
              <a:t>F</a:t>
            </a:r>
            <a:r>
              <a:rPr lang="zh-CN" altLang="en-US" dirty="0">
                <a:latin typeface="黑体" panose="02010609060101010101" pitchFamily="2" charset="-122"/>
                <a:ea typeface="黑体" panose="02010609060101010101" pitchFamily="2" charset="-122"/>
                <a:cs typeface="+mn-ea"/>
                <a:sym typeface="+mn-ea"/>
              </a:rPr>
              <a:t>不是空表，它包含了一个空的子表，深度为</a:t>
            </a:r>
            <a:r>
              <a:rPr lang="en-US" altLang="zh-CN" dirty="0">
                <a:latin typeface="黑体" panose="02010609060101010101" pitchFamily="2" charset="-122"/>
                <a:ea typeface="黑体" panose="02010609060101010101" pitchFamily="2" charset="-122"/>
                <a:cs typeface="+mn-ea"/>
                <a:sym typeface="+mn-ea"/>
              </a:rPr>
              <a:t>2</a:t>
            </a: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marL="914400" lvl="2" indent="-457200" algn="l" eaLnBrk="1" hangingPunct="1">
              <a:lnSpc>
                <a:spcPct val="100000"/>
              </a:lnSpc>
              <a:buClrTx/>
              <a:buSzTx/>
              <a:buFont typeface="Wingdings" panose="05000000000000000000" charset="0"/>
              <a:buChar char="l"/>
            </a:pPr>
            <a:endParaRPr lang="zh-CN" altLang="en-US" sz="2330" dirty="0">
              <a:latin typeface="黑体" panose="02010609060101010101" pitchFamily="2" charset="-122"/>
              <a:ea typeface="黑体" panose="02010609060101010101" pitchFamily="2" charset="-122"/>
              <a:cs typeface="黑体" panose="02010609060101010101" pitchFamily="2" charset="-122"/>
              <a:sym typeface="+mn-ea"/>
            </a:endParaRPr>
          </a:p>
          <a:p>
            <a:pPr marL="914400" lvl="2" indent="-457200" algn="l" eaLnBrk="1" hangingPunct="1">
              <a:lnSpc>
                <a:spcPct val="100000"/>
              </a:lnSpc>
              <a:buClrTx/>
              <a:buSzTx/>
              <a:buFont typeface="Wingdings" panose="05000000000000000000" charset="0"/>
              <a:buChar char="l"/>
            </a:pPr>
            <a:endParaRPr lang="zh-CN" altLang="en-US" sz="2330"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5.4 </a:t>
            </a:r>
            <a:r>
              <a:rPr lang="zh-CN" altLang="en-US">
                <a:latin typeface="楷体" panose="02010609060101010101" charset="-122"/>
                <a:ea typeface="楷体" panose="02010609060101010101" charset="-122"/>
                <a:cs typeface="楷体" panose="02010609060101010101" charset="-122"/>
                <a:sym typeface="+mn-ea"/>
              </a:rPr>
              <a:t>广义表的定义</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aphicFrame>
        <p:nvGraphicFramePr>
          <p:cNvPr id="36869" name="表格 36868"/>
          <p:cNvGraphicFramePr/>
          <p:nvPr>
            <p:custDataLst>
              <p:tags r:id="rId1"/>
            </p:custDataLst>
          </p:nvPr>
        </p:nvGraphicFramePr>
        <p:xfrm>
          <a:off x="7680325" y="188595"/>
          <a:ext cx="3614420" cy="3178175"/>
        </p:xfrm>
        <a:graphic>
          <a:graphicData uri="http://schemas.openxmlformats.org/drawingml/2006/table">
            <a:tbl>
              <a:tblPr/>
              <a:tblGrid>
                <a:gridCol w="2303145"/>
                <a:gridCol w="1311275"/>
              </a:tblGrid>
              <a:tr h="457200">
                <a:tc>
                  <a:txBody>
                    <a:bodyPr/>
                    <a:p>
                      <a:pPr algn="ctr" eaLnBrk="0" hangingPunct="0">
                        <a:spcBef>
                          <a:spcPct val="20000"/>
                        </a:spcBef>
                        <a:buClr>
                          <a:schemeClr val="accent1"/>
                        </a:buClr>
                        <a:buFont typeface="Wingdings" panose="05000000000000000000" pitchFamily="2" charset="2"/>
                        <a:buNone/>
                      </a:pPr>
                      <a:r>
                        <a:rPr lang="zh-CN" altLang="en-US" sz="2400" dirty="0">
                          <a:latin typeface="Arial" panose="020B0604020202020204" pitchFamily="34" charset="0"/>
                          <a:ea typeface="宋体" panose="02010600030101010101" pitchFamily="2" charset="-122"/>
                        </a:rPr>
                        <a:t>广  义  表</a:t>
                      </a:r>
                      <a:endParaRPr lang="zh-CN" altLang="en-US" sz="24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eaLnBrk="0" fontAlgn="t" hangingPunct="0">
                        <a:spcBef>
                          <a:spcPct val="20000"/>
                        </a:spcBef>
                        <a:buClr>
                          <a:schemeClr val="accent1"/>
                        </a:buClr>
                        <a:buFont typeface="Wingdings" panose="05000000000000000000" pitchFamily="2" charset="2"/>
                        <a:buNone/>
                      </a:pPr>
                      <a:r>
                        <a:rPr lang="zh-CN" altLang="en-US" sz="2400" dirty="0">
                          <a:latin typeface="Arial" panose="020B0604020202020204" pitchFamily="34" charset="0"/>
                          <a:ea typeface="宋体" panose="02010600030101010101" pitchFamily="2" charset="-122"/>
                        </a:rPr>
                        <a:t>表长</a:t>
                      </a:r>
                      <a:r>
                        <a:rPr lang="en-US" altLang="zh-CN" sz="2400" dirty="0">
                          <a:latin typeface="Arial" panose="020B0604020202020204" pitchFamily="34" charset="0"/>
                          <a:ea typeface="宋体" panose="02010600030101010101" pitchFamily="2" charset="-122"/>
                        </a:rPr>
                        <a:t>n</a:t>
                      </a:r>
                      <a:endParaRPr lang="en-US" altLang="zh-CN" sz="24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3">
                <a:tc>
                  <a:txBody>
                    <a:bodyPr/>
                    <a:p>
                      <a:pP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A=()</a:t>
                      </a:r>
                      <a:endParaRPr lang="en-US" altLang="zh-CN"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p>
                      <a:pP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B=(e)</a:t>
                      </a:r>
                      <a:endParaRPr lang="en-US" altLang="zh-CN"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1</a:t>
                      </a:r>
                      <a:endParaRPr lang="en-US" altLang="zh-CN"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2913">
                <a:tc>
                  <a:txBody>
                    <a:bodyPr/>
                    <a:p>
                      <a:pP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C=(a,(b,c,d))</a:t>
                      </a:r>
                      <a:endParaRPr lang="en-US" altLang="zh-CN"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2</a:t>
                      </a:r>
                      <a:endParaRPr lang="en-US" altLang="zh-CN"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p>
                      <a:pP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D=(A,B,C)</a:t>
                      </a:r>
                      <a:endParaRPr lang="en-US" altLang="zh-CN"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3</a:t>
                      </a:r>
                      <a:endParaRPr lang="en-US" altLang="zh-CN"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3">
                <a:tc>
                  <a:txBody>
                    <a:bodyPr/>
                    <a:p>
                      <a:pP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E=(a,E)</a:t>
                      </a:r>
                      <a:endParaRPr lang="en-US" altLang="zh-CN"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algn="ct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2</a:t>
                      </a:r>
                      <a:endParaRPr lang="en-US" altLang="zh-CN"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p>
                      <a:pP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F=(())</a:t>
                      </a:r>
                      <a:endParaRPr lang="en-US" altLang="zh-CN" sz="2000" dirty="0">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algn="ctr" eaLnBrk="0" hangingPunct="0">
                        <a:spcBef>
                          <a:spcPct val="20000"/>
                        </a:spcBef>
                        <a:buClr>
                          <a:schemeClr val="accent1"/>
                        </a:buClr>
                        <a:buFont typeface="Wingdings" panose="05000000000000000000" pitchFamily="2" charset="2"/>
                        <a:buNone/>
                      </a:pPr>
                      <a:r>
                        <a:rPr lang="en-US" altLang="zh-CN" sz="2000" dirty="0">
                          <a:latin typeface="Arial" panose="020B0604020202020204" pitchFamily="34" charset="0"/>
                          <a:ea typeface="宋体" panose="02010600030101010101" pitchFamily="2" charset="-122"/>
                        </a:rPr>
                        <a:t>1</a:t>
                      </a:r>
                      <a:endParaRPr lang="en-US" altLang="zh-CN" sz="2000" dirty="0">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37918" name="Group 43"/>
          <p:cNvGrpSpPr/>
          <p:nvPr/>
        </p:nvGrpSpPr>
        <p:grpSpPr>
          <a:xfrm>
            <a:off x="7823835" y="3716338"/>
            <a:ext cx="3429000" cy="2620962"/>
            <a:chOff x="0" y="0"/>
            <a:chExt cx="2160" cy="1651"/>
          </a:xfrm>
        </p:grpSpPr>
        <p:grpSp>
          <p:nvGrpSpPr>
            <p:cNvPr id="37919" name="Group 44"/>
            <p:cNvGrpSpPr/>
            <p:nvPr/>
          </p:nvGrpSpPr>
          <p:grpSpPr>
            <a:xfrm>
              <a:off x="48" y="0"/>
              <a:ext cx="1972" cy="1315"/>
              <a:chOff x="0" y="0"/>
              <a:chExt cx="1989" cy="1365"/>
            </a:xfrm>
          </p:grpSpPr>
          <p:sp>
            <p:nvSpPr>
              <p:cNvPr id="37920" name="Rectangle 45"/>
              <p:cNvSpPr/>
              <p:nvPr/>
            </p:nvSpPr>
            <p:spPr>
              <a:xfrm>
                <a:off x="765" y="786"/>
                <a:ext cx="204" cy="20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37921" name="Rectangle 46"/>
              <p:cNvSpPr/>
              <p:nvPr/>
            </p:nvSpPr>
            <p:spPr>
              <a:xfrm>
                <a:off x="1089" y="1158"/>
                <a:ext cx="204" cy="20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37922" name="Rectangle 47"/>
              <p:cNvSpPr/>
              <p:nvPr/>
            </p:nvSpPr>
            <p:spPr>
              <a:xfrm>
                <a:off x="486" y="789"/>
                <a:ext cx="204" cy="20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37923" name="Rectangle 48"/>
              <p:cNvSpPr/>
              <p:nvPr/>
            </p:nvSpPr>
            <p:spPr>
              <a:xfrm>
                <a:off x="1452" y="1152"/>
                <a:ext cx="204" cy="20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37924" name="Rectangle 49"/>
              <p:cNvSpPr/>
              <p:nvPr/>
            </p:nvSpPr>
            <p:spPr>
              <a:xfrm>
                <a:off x="1785" y="1161"/>
                <a:ext cx="204" cy="204"/>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2400" dirty="0">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grpSp>
            <p:nvGrpSpPr>
              <p:cNvPr id="37925" name="Group 50"/>
              <p:cNvGrpSpPr/>
              <p:nvPr/>
            </p:nvGrpSpPr>
            <p:grpSpPr>
              <a:xfrm>
                <a:off x="0" y="354"/>
                <a:ext cx="318" cy="240"/>
                <a:chOff x="0" y="0"/>
                <a:chExt cx="318" cy="240"/>
              </a:xfrm>
            </p:grpSpPr>
            <p:sp>
              <p:nvSpPr>
                <p:cNvPr id="37926" name="Rectangle 51"/>
                <p:cNvSpPr/>
                <p:nvPr/>
              </p:nvSpPr>
              <p:spPr>
                <a:xfrm>
                  <a:off x="0" y="0"/>
                  <a:ext cx="204" cy="204"/>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37927" name="Oval 52"/>
                <p:cNvSpPr/>
                <p:nvPr/>
              </p:nvSpPr>
              <p:spPr>
                <a:xfrm>
                  <a:off x="205" y="127"/>
                  <a:ext cx="113" cy="113"/>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37928" name="Group 53"/>
              <p:cNvGrpSpPr/>
              <p:nvPr/>
            </p:nvGrpSpPr>
            <p:grpSpPr>
              <a:xfrm>
                <a:off x="537" y="327"/>
                <a:ext cx="288" cy="257"/>
                <a:chOff x="0" y="0"/>
                <a:chExt cx="288" cy="257"/>
              </a:xfrm>
            </p:grpSpPr>
            <p:sp>
              <p:nvSpPr>
                <p:cNvPr id="37929" name="Rectangle 54"/>
                <p:cNvSpPr/>
                <p:nvPr/>
              </p:nvSpPr>
              <p:spPr>
                <a:xfrm>
                  <a:off x="84" y="0"/>
                  <a:ext cx="204" cy="204"/>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37930" name="Oval 55"/>
                <p:cNvSpPr/>
                <p:nvPr/>
              </p:nvSpPr>
              <p:spPr>
                <a:xfrm>
                  <a:off x="0" y="144"/>
                  <a:ext cx="113" cy="113"/>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37931" name="Group 56"/>
              <p:cNvGrpSpPr/>
              <p:nvPr/>
            </p:nvGrpSpPr>
            <p:grpSpPr>
              <a:xfrm>
                <a:off x="1029" y="336"/>
                <a:ext cx="288" cy="257"/>
                <a:chOff x="0" y="0"/>
                <a:chExt cx="288" cy="257"/>
              </a:xfrm>
            </p:grpSpPr>
            <p:sp>
              <p:nvSpPr>
                <p:cNvPr id="37932" name="Rectangle 57"/>
                <p:cNvSpPr/>
                <p:nvPr/>
              </p:nvSpPr>
              <p:spPr>
                <a:xfrm>
                  <a:off x="84" y="0"/>
                  <a:ext cx="204" cy="204"/>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37933" name="Oval 58"/>
                <p:cNvSpPr/>
                <p:nvPr/>
              </p:nvSpPr>
              <p:spPr>
                <a:xfrm>
                  <a:off x="0" y="144"/>
                  <a:ext cx="113" cy="113"/>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37934" name="Line 59"/>
              <p:cNvSpPr/>
              <p:nvPr/>
            </p:nvSpPr>
            <p:spPr>
              <a:xfrm>
                <a:off x="585" y="270"/>
                <a:ext cx="0" cy="192"/>
              </a:xfrm>
              <a:prstGeom prst="line">
                <a:avLst/>
              </a:prstGeom>
              <a:ln w="9525" cap="flat" cmpd="sng">
                <a:solidFill>
                  <a:schemeClr val="tx1"/>
                </a:solidFill>
                <a:prstDash val="solid"/>
                <a:round/>
                <a:headEnd type="none" w="med" len="med"/>
                <a:tailEnd type="none" w="med" len="med"/>
              </a:ln>
            </p:spPr>
          </p:sp>
          <p:sp>
            <p:nvSpPr>
              <p:cNvPr id="37935" name="Line 60"/>
              <p:cNvSpPr/>
              <p:nvPr/>
            </p:nvSpPr>
            <p:spPr>
              <a:xfrm flipH="1">
                <a:off x="249" y="240"/>
                <a:ext cx="288" cy="240"/>
              </a:xfrm>
              <a:prstGeom prst="line">
                <a:avLst/>
              </a:prstGeom>
              <a:ln w="9525" cap="flat" cmpd="sng">
                <a:solidFill>
                  <a:schemeClr val="tx1"/>
                </a:solidFill>
                <a:prstDash val="solid"/>
                <a:round/>
                <a:headEnd type="none" w="med" len="med"/>
                <a:tailEnd type="none" w="med" len="med"/>
              </a:ln>
            </p:spPr>
          </p:sp>
          <p:sp>
            <p:nvSpPr>
              <p:cNvPr id="37936" name="Line 61"/>
              <p:cNvSpPr/>
              <p:nvPr/>
            </p:nvSpPr>
            <p:spPr>
              <a:xfrm>
                <a:off x="633" y="240"/>
                <a:ext cx="432" cy="240"/>
              </a:xfrm>
              <a:prstGeom prst="line">
                <a:avLst/>
              </a:prstGeom>
              <a:ln w="9525" cap="flat" cmpd="sng">
                <a:solidFill>
                  <a:schemeClr val="tx1"/>
                </a:solidFill>
                <a:prstDash val="solid"/>
                <a:round/>
                <a:headEnd type="none" w="med" len="med"/>
                <a:tailEnd type="none" w="med" len="med"/>
              </a:ln>
            </p:spPr>
          </p:sp>
          <p:sp>
            <p:nvSpPr>
              <p:cNvPr id="37937" name="Line 62"/>
              <p:cNvSpPr/>
              <p:nvPr/>
            </p:nvSpPr>
            <p:spPr>
              <a:xfrm>
                <a:off x="594" y="588"/>
                <a:ext cx="0" cy="192"/>
              </a:xfrm>
              <a:prstGeom prst="line">
                <a:avLst/>
              </a:prstGeom>
              <a:ln w="9525" cap="flat" cmpd="sng">
                <a:solidFill>
                  <a:schemeClr val="tx1"/>
                </a:solidFill>
                <a:prstDash val="solid"/>
                <a:round/>
                <a:headEnd type="none" w="med" len="med"/>
                <a:tailEnd type="none" w="med" len="med"/>
              </a:ln>
            </p:spPr>
          </p:sp>
          <p:sp>
            <p:nvSpPr>
              <p:cNvPr id="37938" name="Line 63"/>
              <p:cNvSpPr/>
              <p:nvPr/>
            </p:nvSpPr>
            <p:spPr>
              <a:xfrm flipH="1">
                <a:off x="864" y="585"/>
                <a:ext cx="192" cy="192"/>
              </a:xfrm>
              <a:prstGeom prst="line">
                <a:avLst/>
              </a:prstGeom>
              <a:ln w="9525" cap="flat" cmpd="sng">
                <a:solidFill>
                  <a:schemeClr val="tx1"/>
                </a:solidFill>
                <a:prstDash val="solid"/>
                <a:round/>
                <a:headEnd type="none" w="med" len="med"/>
                <a:tailEnd type="none" w="med" len="med"/>
              </a:ln>
            </p:spPr>
          </p:sp>
          <p:sp>
            <p:nvSpPr>
              <p:cNvPr id="37939" name="Oval 64"/>
              <p:cNvSpPr/>
              <p:nvPr/>
            </p:nvSpPr>
            <p:spPr>
              <a:xfrm>
                <a:off x="1510" y="825"/>
                <a:ext cx="113" cy="113"/>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7940" name="Line 65"/>
              <p:cNvSpPr/>
              <p:nvPr/>
            </p:nvSpPr>
            <p:spPr>
              <a:xfrm>
                <a:off x="1143" y="546"/>
                <a:ext cx="393" cy="276"/>
              </a:xfrm>
              <a:prstGeom prst="line">
                <a:avLst/>
              </a:prstGeom>
              <a:ln w="9525" cap="flat" cmpd="sng">
                <a:solidFill>
                  <a:schemeClr val="tx1"/>
                </a:solidFill>
                <a:prstDash val="solid"/>
                <a:round/>
                <a:headEnd type="none" w="med" len="med"/>
                <a:tailEnd type="none" w="med" len="med"/>
              </a:ln>
            </p:spPr>
          </p:sp>
          <p:grpSp>
            <p:nvGrpSpPr>
              <p:cNvPr id="37941" name="Group 66"/>
              <p:cNvGrpSpPr/>
              <p:nvPr/>
            </p:nvGrpSpPr>
            <p:grpSpPr>
              <a:xfrm>
                <a:off x="537" y="0"/>
                <a:ext cx="288" cy="257"/>
                <a:chOff x="0" y="0"/>
                <a:chExt cx="288" cy="257"/>
              </a:xfrm>
            </p:grpSpPr>
            <p:sp>
              <p:nvSpPr>
                <p:cNvPr id="37942" name="Rectangle 67"/>
                <p:cNvSpPr/>
                <p:nvPr/>
              </p:nvSpPr>
              <p:spPr>
                <a:xfrm>
                  <a:off x="84" y="0"/>
                  <a:ext cx="204" cy="204"/>
                </a:xfrm>
                <a:prstGeom prst="rect">
                  <a:avLst/>
                </a:prstGeom>
                <a:noFill/>
                <a:ln w="9525">
                  <a:noFill/>
                </a:ln>
              </p:spPr>
              <p:txBody>
                <a:bodyPr wrap="none" anchor="ctr" anchorCtr="0"/>
                <a:p>
                  <a:r>
                    <a:rPr lang="en-US" altLang="zh-CN" sz="2400" dirty="0">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37943" name="Oval 68"/>
                <p:cNvSpPr/>
                <p:nvPr/>
              </p:nvSpPr>
              <p:spPr>
                <a:xfrm>
                  <a:off x="0" y="144"/>
                  <a:ext cx="113" cy="113"/>
                </a:xfrm>
                <a:prstGeom prst="ellipse">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37944" name="Line 69"/>
              <p:cNvSpPr/>
              <p:nvPr/>
            </p:nvSpPr>
            <p:spPr>
              <a:xfrm flipH="1">
                <a:off x="1191" y="921"/>
                <a:ext cx="336" cy="240"/>
              </a:xfrm>
              <a:prstGeom prst="line">
                <a:avLst/>
              </a:prstGeom>
              <a:ln w="9525" cap="flat" cmpd="sng">
                <a:solidFill>
                  <a:schemeClr val="tx1"/>
                </a:solidFill>
                <a:prstDash val="solid"/>
                <a:round/>
                <a:headEnd type="none" w="med" len="med"/>
                <a:tailEnd type="none" w="med" len="med"/>
              </a:ln>
            </p:spPr>
          </p:sp>
          <p:sp>
            <p:nvSpPr>
              <p:cNvPr id="37945" name="Line 70"/>
              <p:cNvSpPr/>
              <p:nvPr/>
            </p:nvSpPr>
            <p:spPr>
              <a:xfrm>
                <a:off x="1566" y="942"/>
                <a:ext cx="0" cy="204"/>
              </a:xfrm>
              <a:prstGeom prst="line">
                <a:avLst/>
              </a:prstGeom>
              <a:ln w="9525" cap="flat" cmpd="sng">
                <a:solidFill>
                  <a:schemeClr val="tx1"/>
                </a:solidFill>
                <a:prstDash val="solid"/>
                <a:round/>
                <a:headEnd type="none" w="med" len="med"/>
                <a:tailEnd type="none" w="med" len="med"/>
              </a:ln>
            </p:spPr>
          </p:sp>
          <p:sp>
            <p:nvSpPr>
              <p:cNvPr id="37946" name="Line 71"/>
              <p:cNvSpPr/>
              <p:nvPr/>
            </p:nvSpPr>
            <p:spPr>
              <a:xfrm>
                <a:off x="1602" y="921"/>
                <a:ext cx="288" cy="240"/>
              </a:xfrm>
              <a:prstGeom prst="line">
                <a:avLst/>
              </a:prstGeom>
              <a:ln w="9525" cap="flat" cmpd="sng">
                <a:solidFill>
                  <a:schemeClr val="tx1"/>
                </a:solidFill>
                <a:prstDash val="solid"/>
                <a:round/>
                <a:headEnd type="none" w="med" len="med"/>
                <a:tailEnd type="none" w="med" len="med"/>
              </a:ln>
            </p:spPr>
          </p:sp>
        </p:grpSp>
        <p:sp>
          <p:nvSpPr>
            <p:cNvPr id="37947" name="Rectangle 72"/>
            <p:cNvSpPr/>
            <p:nvPr/>
          </p:nvSpPr>
          <p:spPr>
            <a:xfrm>
              <a:off x="0" y="1411"/>
              <a:ext cx="2160" cy="240"/>
            </a:xfrm>
            <a:prstGeom prst="rect">
              <a:avLst/>
            </a:prstGeom>
            <a:noFill/>
            <a:ln w="9525">
              <a:noFill/>
            </a:ln>
          </p:spPr>
          <p:txBody>
            <a:bodyPr lIns="92075" tIns="46038" rIns="92075" bIns="46038" anchor="ctr" anchorCtr="0"/>
            <a:p>
              <a:pPr algn="ctr" eaLnBrk="0" hangingPunct="0"/>
              <a:r>
                <a:rPr lang="zh-CN" altLang="en-US" sz="2000" b="1" dirty="0">
                  <a:latin typeface="Arial" panose="020B0604020202020204" pitchFamily="34" charset="0"/>
                  <a:ea typeface="宋体" panose="02010600030101010101" pitchFamily="2" charset="-122"/>
                </a:rPr>
                <a:t>广义</a:t>
              </a:r>
              <a:r>
                <a:rPr lang="zh-CN" altLang="en-US" sz="2000" b="1" dirty="0">
                  <a:latin typeface="宋体" panose="02010600030101010101" pitchFamily="2" charset="-122"/>
                  <a:ea typeface="宋体" panose="02010600030101010101" pitchFamily="2" charset="-122"/>
                </a:rPr>
                <a:t>表的图形表示</a:t>
              </a:r>
              <a:endParaRPr lang="zh-CN" altLang="en-US" sz="2000" b="1" dirty="0">
                <a:latin typeface="宋体" panose="02010600030101010101" pitchFamily="2" charset="-122"/>
                <a:ea typeface="宋体" panose="02010600030101010101" pitchFamily="2"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marR="0" lvl="1" indent="-457200" algn="l" defTabSz="1219200" rtl="0" fontAlgn="base" latinLnBrk="0">
              <a:lnSpc>
                <a:spcPct val="100000"/>
              </a:lnSpc>
              <a:spcBef>
                <a:spcPct val="20000"/>
              </a:spcBef>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任何一个非空广义表都可以</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分解为</a:t>
            </a:r>
            <a:r>
              <a:rPr lang="zh-CN" altLang="en-US" sz="2800"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表头</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和</a:t>
            </a:r>
            <a:r>
              <a:rPr lang="zh-CN" altLang="en-US" sz="2800"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表尾</a:t>
            </a:r>
            <a:endParaRPr lang="zh-CN" altLang="en-US" sz="2800" i="0" u="none" strike="noStrike" kern="0" cap="none" spc="0" normalizeH="0" baseline="0"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marR="0" lvl="1" algn="l" defTabSz="1219200" rtl="0" fontAlgn="base" latinLnBrk="0">
              <a:lnSpc>
                <a:spcPct val="100000"/>
              </a:lnSpc>
              <a:spcBef>
                <a:spcPct val="20000"/>
              </a:spcBef>
              <a:buClrTx/>
              <a:buSzTx/>
              <a:buChar char="•"/>
            </a:pPr>
            <a:r>
              <a:rPr lang="en-US" altLang="zh-CN" sz="2400" dirty="0">
                <a:latin typeface="黑体" panose="02010609060101010101" pitchFamily="2" charset="-122"/>
                <a:ea typeface="黑体" panose="02010609060101010101" pitchFamily="2" charset="-122"/>
                <a:cs typeface="+mn-ea"/>
                <a:sym typeface="+mn-ea"/>
              </a:rPr>
              <a:t>表头：表的第一个元素</a:t>
            </a:r>
            <a:endParaRPr lang="en-US" altLang="zh-CN" sz="2400" i="0" u="none" strike="noStrike" kern="0" cap="none" spc="0" normalizeH="0" baseline="0" dirty="0">
              <a:solidFill>
                <a:schemeClr val="tx1"/>
              </a:solidFill>
              <a:latin typeface="黑体" panose="02010609060101010101" pitchFamily="2" charset="-122"/>
              <a:ea typeface="黑体" panose="02010609060101010101" pitchFamily="2" charset="-122"/>
              <a:cs typeface="+mn-ea"/>
            </a:endParaRPr>
          </a:p>
          <a:p>
            <a:pPr marR="0" lvl="1" algn="l" defTabSz="1219200" rtl="0" fontAlgn="base" latinLnBrk="0">
              <a:lnSpc>
                <a:spcPct val="100000"/>
              </a:lnSpc>
              <a:spcBef>
                <a:spcPct val="20000"/>
              </a:spcBef>
              <a:buClrTx/>
              <a:buSzTx/>
              <a:buChar char="•"/>
            </a:pPr>
            <a:r>
              <a:rPr lang="en-US" altLang="zh-CN" sz="2400" dirty="0">
                <a:latin typeface="黑体" panose="02010609060101010101" pitchFamily="2" charset="-122"/>
                <a:ea typeface="黑体" panose="02010609060101010101" pitchFamily="2" charset="-122"/>
                <a:cs typeface="+mn-ea"/>
                <a:sym typeface="+mn-ea"/>
              </a:rPr>
              <a:t>表尾：其它表元素组成的表</a:t>
            </a:r>
            <a:endParaRPr lang="en-US" altLang="zh-CN" sz="2400" dirty="0">
              <a:latin typeface="黑体" panose="02010609060101010101" pitchFamily="2" charset="-122"/>
              <a:ea typeface="黑体" panose="02010609060101010101" pitchFamily="2" charset="-122"/>
              <a:cs typeface="+mn-ea"/>
              <a:sym typeface="+mn-ea"/>
            </a:endParaRPr>
          </a:p>
          <a:p>
            <a:pPr marR="0" lvl="1" algn="l" defTabSz="1219200" rtl="0" fontAlgn="base" latinLnBrk="0">
              <a:lnSpc>
                <a:spcPct val="100000"/>
              </a:lnSpc>
              <a:spcBef>
                <a:spcPct val="20000"/>
              </a:spcBef>
              <a:buClrTx/>
              <a:buSzTx/>
              <a:buChar char="•"/>
            </a:pPr>
            <a:r>
              <a:rPr lang="zh-CN" altLang="en-US" sz="2400" dirty="0">
                <a:latin typeface="黑体" panose="02010609060101010101" pitchFamily="2" charset="-122"/>
                <a:ea typeface="黑体" panose="02010609060101010101" pitchFamily="2" charset="-122"/>
                <a:cs typeface="+mn-ea"/>
                <a:sym typeface="+mn-ea"/>
              </a:rPr>
              <a:t>表头可能是原子或子表，表尾必定是子表</a:t>
            </a:r>
            <a:endParaRPr lang="en-US" altLang="zh-CN" sz="2400" i="0" u="none" strike="noStrike" kern="0" cap="none" spc="0" normalizeH="0" baseline="0" dirty="0">
              <a:solidFill>
                <a:schemeClr val="tx1"/>
              </a:solidFill>
              <a:latin typeface="黑体" panose="02010609060101010101" pitchFamily="2" charset="-122"/>
              <a:ea typeface="黑体" panose="02010609060101010101" pitchFamily="2" charset="-122"/>
              <a:cs typeface="+mn-ea"/>
            </a:endParaRPr>
          </a:p>
          <a:p>
            <a:pPr marL="457200" marR="0" lvl="1" indent="-457200" algn="l" defTabSz="1219200" rtl="0" fontAlgn="base" latinLnBrk="0">
              <a:lnSpc>
                <a:spcPct val="100000"/>
              </a:lnSpc>
              <a:spcBef>
                <a:spcPct val="20000"/>
              </a:spcBef>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marL="0" marR="0" lvl="1" indent="-457200" algn="l" defTabSz="1219200" rtl="0" fontAlgn="base" latinLnBrk="0">
              <a:lnSpc>
                <a:spcPct val="100000"/>
              </a:lnSpc>
              <a:spcBef>
                <a:spcPct val="20000"/>
              </a:spcBef>
              <a:buClrTx/>
              <a:buSzTx/>
              <a:buFont typeface="Wingdings" panose="05000000000000000000" charset="0"/>
              <a:buChar char="l"/>
            </a:pPr>
            <a:r>
              <a:rPr kumimoji="1" lang="en-US" altLang="zh-CN" sz="2800" b="1"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mn-ea"/>
              </a:rPr>
              <a:t>LS = (</a:t>
            </a:r>
            <a:r>
              <a:rPr kumimoji="1" lang="en-US" altLang="zh-CN" sz="2800" b="1"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a:t>
            </a:r>
            <a:r>
              <a:rPr kumimoji="1" lang="en-US" altLang="zh-CN" sz="2800" b="1" baseline="-25000"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mn-ea"/>
              </a:rPr>
              <a:t>1</a:t>
            </a:r>
            <a:r>
              <a:rPr kumimoji="1" lang="en-US" altLang="zh-CN" sz="2800" b="1"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mn-ea"/>
              </a:rPr>
              <a:t>, </a:t>
            </a:r>
            <a:r>
              <a:rPr kumimoji="1" lang="en-US" altLang="zh-CN" sz="2800" b="1"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a:t>
            </a:r>
            <a:r>
              <a:rPr kumimoji="1" lang="en-US" altLang="zh-CN" sz="2800" b="1" baseline="-25000"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mn-ea"/>
              </a:rPr>
              <a:t>2</a:t>
            </a:r>
            <a:r>
              <a:rPr kumimoji="1" lang="en-US" altLang="zh-CN" sz="2800" b="1"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mn-ea"/>
              </a:rPr>
              <a:t>, …, </a:t>
            </a:r>
            <a:r>
              <a:rPr kumimoji="1" lang="en-US" altLang="zh-CN" sz="2800" b="1"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Symbol" panose="05050102010706020507" pitchFamily="18" charset="2"/>
              </a:rPr>
              <a:t></a:t>
            </a:r>
            <a:r>
              <a:rPr kumimoji="1" lang="en-US" altLang="zh-CN" sz="2800" b="1" baseline="-25000"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mn-ea"/>
              </a:rPr>
              <a:t>n</a:t>
            </a:r>
            <a:r>
              <a:rPr kumimoji="1" lang="zh-CN" altLang="en-US" sz="2800" b="1" noProof="0" dirty="0" smtClean="0">
                <a:ln>
                  <a:noFill/>
                </a:ln>
                <a:effectLst/>
                <a:uLnTx/>
                <a:uFillTx/>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广义表的基本运算：</a:t>
            </a:r>
            <a:endParaRPr lang="zh-CN" altLang="en-US" sz="2800" i="0" u="none" strike="noStrike" kern="0" cap="none" spc="0" normalizeH="0" baseline="0"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marR="0" lvl="1" algn="l" defTabSz="1219200" rtl="0" fontAlgn="base" latinLnBrk="0">
              <a:lnSpc>
                <a:spcPct val="100000"/>
              </a:lnSpc>
              <a:spcBef>
                <a:spcPct val="20000"/>
              </a:spcBef>
              <a:buClrTx/>
              <a:buSzTx/>
              <a:buChar char="•"/>
            </a:pPr>
            <a:r>
              <a:rPr lang="en-US" altLang="zh-CN" sz="2400" dirty="0">
                <a:latin typeface="黑体" panose="02010609060101010101" pitchFamily="2" charset="-122"/>
                <a:ea typeface="黑体" panose="02010609060101010101" pitchFamily="2" charset="-122"/>
                <a:cs typeface="+mn-ea"/>
                <a:sym typeface="+mn-ea"/>
              </a:rPr>
              <a:t>取表头</a:t>
            </a:r>
            <a:endParaRPr lang="en-US" altLang="zh-CN" sz="2400" dirty="0">
              <a:latin typeface="黑体" panose="02010609060101010101" pitchFamily="2" charset="-122"/>
              <a:ea typeface="黑体" panose="02010609060101010101" pitchFamily="2" charset="-122"/>
              <a:cs typeface="+mn-ea"/>
              <a:sym typeface="+mn-ea"/>
            </a:endParaRPr>
          </a:p>
          <a:p>
            <a:pPr marL="609600" marR="0" lvl="1" indent="0" algn="l" defTabSz="1219200" rtl="0" fontAlgn="base" latinLnBrk="0">
              <a:lnSpc>
                <a:spcPct val="100000"/>
              </a:lnSpc>
              <a:spcBef>
                <a:spcPct val="20000"/>
              </a:spcBef>
              <a:buClrTx/>
              <a:buSzTx/>
              <a:buNone/>
            </a:pPr>
            <a:r>
              <a:rPr lang="en-US" altLang="zh-CN" sz="2400" dirty="0">
                <a:latin typeface="黑体" panose="02010609060101010101" pitchFamily="2" charset="-122"/>
                <a:ea typeface="黑体" panose="02010609060101010101" pitchFamily="2" charset="-122"/>
                <a:cs typeface="+mn-ea"/>
                <a:sym typeface="+mn-ea"/>
              </a:rPr>
              <a:t>Head ( LS ) = </a:t>
            </a:r>
            <a:r>
              <a:rPr lang="en-US" altLang="zh-CN" sz="2400" dirty="0">
                <a:latin typeface="黑体" panose="02010609060101010101" pitchFamily="2" charset="-122"/>
                <a:ea typeface="黑体" panose="02010609060101010101" pitchFamily="2" charset="-122"/>
                <a:cs typeface="+mn-ea"/>
                <a:sym typeface="Symbol" panose="05050102010706020507" pitchFamily="18" charset="2"/>
              </a:rPr>
              <a:t></a:t>
            </a:r>
            <a:r>
              <a:rPr lang="en-US" altLang="zh-CN" sz="2400" dirty="0">
                <a:latin typeface="黑体" panose="02010609060101010101" pitchFamily="2" charset="-122"/>
                <a:ea typeface="黑体" panose="02010609060101010101" pitchFamily="2" charset="-122"/>
                <a:cs typeface="+mn-ea"/>
                <a:sym typeface="+mn-ea"/>
              </a:rPr>
              <a:t>1  //去括号</a:t>
            </a:r>
            <a:endParaRPr lang="en-US" altLang="zh-CN" sz="2400" i="0" u="none" strike="noStrike" kern="0" cap="none" spc="0" normalizeH="0" baseline="0" dirty="0">
              <a:latin typeface="黑体" panose="02010609060101010101" pitchFamily="2" charset="-122"/>
              <a:ea typeface="黑体" panose="02010609060101010101" pitchFamily="2" charset="-122"/>
              <a:cs typeface="+mn-ea"/>
            </a:endParaRPr>
          </a:p>
          <a:p>
            <a:pPr marR="0" lvl="1" algn="l" defTabSz="1219200" rtl="0" fontAlgn="base" latinLnBrk="0">
              <a:lnSpc>
                <a:spcPct val="100000"/>
              </a:lnSpc>
              <a:spcBef>
                <a:spcPct val="20000"/>
              </a:spcBef>
              <a:buClrTx/>
              <a:buSzTx/>
              <a:buChar char="•"/>
            </a:pPr>
            <a:r>
              <a:rPr lang="en-US" altLang="zh-CN" sz="2400" dirty="0">
                <a:latin typeface="黑体" panose="02010609060101010101" pitchFamily="2" charset="-122"/>
                <a:ea typeface="黑体" panose="02010609060101010101" pitchFamily="2" charset="-122"/>
                <a:cs typeface="+mn-ea"/>
                <a:sym typeface="+mn-ea"/>
              </a:rPr>
              <a:t>取表尾</a:t>
            </a:r>
            <a:endParaRPr lang="en-US" altLang="zh-CN" sz="2400" dirty="0">
              <a:latin typeface="黑体" panose="02010609060101010101" pitchFamily="2" charset="-122"/>
              <a:ea typeface="黑体" panose="02010609060101010101" pitchFamily="2" charset="-122"/>
              <a:cs typeface="+mn-ea"/>
              <a:sym typeface="+mn-ea"/>
            </a:endParaRPr>
          </a:p>
          <a:p>
            <a:pPr marL="609600" marR="0" lvl="1" indent="0" algn="l" defTabSz="1219200" rtl="0" fontAlgn="base" latinLnBrk="0">
              <a:lnSpc>
                <a:spcPct val="100000"/>
              </a:lnSpc>
              <a:spcBef>
                <a:spcPct val="20000"/>
              </a:spcBef>
              <a:buClrTx/>
              <a:buSzTx/>
              <a:buNone/>
            </a:pPr>
            <a:r>
              <a:rPr lang="en-US" altLang="zh-CN" sz="2400" dirty="0">
                <a:latin typeface="黑体" panose="02010609060101010101" pitchFamily="2" charset="-122"/>
                <a:ea typeface="黑体" panose="02010609060101010101" pitchFamily="2" charset="-122"/>
                <a:cs typeface="+mn-ea"/>
                <a:sym typeface="+mn-ea"/>
              </a:rPr>
              <a:t>Tail ( LS ) = ( </a:t>
            </a:r>
            <a:r>
              <a:rPr lang="en-US" altLang="zh-CN" sz="2400" dirty="0">
                <a:latin typeface="黑体" panose="02010609060101010101" pitchFamily="2" charset="-122"/>
                <a:ea typeface="黑体" panose="02010609060101010101" pitchFamily="2" charset="-122"/>
                <a:cs typeface="+mn-ea"/>
                <a:sym typeface="Symbol" panose="05050102010706020507" pitchFamily="18" charset="2"/>
              </a:rPr>
              <a:t></a:t>
            </a:r>
            <a:r>
              <a:rPr lang="en-US" altLang="zh-CN" sz="2400" dirty="0">
                <a:latin typeface="黑体" panose="02010609060101010101" pitchFamily="2" charset="-122"/>
                <a:ea typeface="黑体" panose="02010609060101010101" pitchFamily="2" charset="-122"/>
                <a:cs typeface="+mn-ea"/>
                <a:sym typeface="+mn-ea"/>
              </a:rPr>
              <a:t>2, …, </a:t>
            </a:r>
            <a:r>
              <a:rPr lang="en-US" altLang="zh-CN" sz="2400" dirty="0">
                <a:latin typeface="黑体" panose="02010609060101010101" pitchFamily="2" charset="-122"/>
                <a:ea typeface="黑体" panose="02010609060101010101" pitchFamily="2" charset="-122"/>
                <a:cs typeface="+mn-ea"/>
                <a:sym typeface="Symbol" panose="05050102010706020507" pitchFamily="18" charset="2"/>
              </a:rPr>
              <a:t></a:t>
            </a:r>
            <a:r>
              <a:rPr lang="en-US" altLang="zh-CN" sz="2400" dirty="0">
                <a:latin typeface="黑体" panose="02010609060101010101" pitchFamily="2" charset="-122"/>
                <a:ea typeface="黑体" panose="02010609060101010101" pitchFamily="2" charset="-122"/>
                <a:cs typeface="+mn-ea"/>
                <a:sym typeface="+mn-ea"/>
              </a:rPr>
              <a:t>n )  //加括号</a:t>
            </a:r>
            <a:endParaRPr lang="en-US" altLang="zh-CN" sz="2400" i="0" u="none" strike="noStrike" kern="0" cap="none" spc="0" normalizeH="0" baseline="0" dirty="0">
              <a:latin typeface="黑体" panose="02010609060101010101" pitchFamily="2" charset="-122"/>
              <a:ea typeface="黑体" panose="02010609060101010101" pitchFamily="2" charset="-122"/>
              <a:cs typeface="+mn-ea"/>
            </a:endParaRPr>
          </a:p>
          <a:p>
            <a:pPr lvl="1" algn="l" eaLnBrk="1" hangingPunct="1">
              <a:lnSpc>
                <a:spcPct val="100000"/>
              </a:lnSpc>
              <a:buClrTx/>
              <a:buSzTx/>
              <a:buChar char="•"/>
            </a:pPr>
            <a:endParaRPr lang="en-US" altLang="zh-CN" dirty="0">
              <a:latin typeface="黑体" panose="02010609060101010101" pitchFamily="2" charset="-122"/>
              <a:ea typeface="黑体" panose="02010609060101010101" pitchFamily="2" charset="-122"/>
              <a:cs typeface="+mn-ea"/>
              <a:sym typeface="+mn-ea"/>
            </a:endParaRPr>
          </a:p>
          <a:p>
            <a:pPr lvl="1" algn="l" eaLnBrk="1" hangingPunct="1">
              <a:lnSpc>
                <a:spcPct val="100000"/>
              </a:lnSpc>
              <a:buClrTx/>
              <a:buSzTx/>
              <a:buChar char="•"/>
            </a:pPr>
            <a:endParaRPr lang="en-US" altLang="zh-CN" sz="2400"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5.4 </a:t>
            </a:r>
            <a:r>
              <a:rPr lang="zh-CN" altLang="en-US">
                <a:latin typeface="楷体" panose="02010609060101010101" charset="-122"/>
                <a:ea typeface="楷体" panose="02010609060101010101" charset="-122"/>
                <a:cs typeface="楷体" panose="02010609060101010101" charset="-122"/>
                <a:sym typeface="+mn-ea"/>
              </a:rPr>
              <a:t>广义表的定义</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marR="0" lvl="1" indent="-457200" algn="l" defTabSz="1219200" rtl="0" fontAlgn="base" latinLnBrk="0">
              <a:lnSpc>
                <a:spcPct val="100000"/>
              </a:lnSpc>
              <a:spcBef>
                <a:spcPct val="20000"/>
              </a:spcBef>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广义表运算</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示例：</a:t>
            </a:r>
            <a:endParaRPr lang="zh-CN" altLang="en-US" sz="2800" i="0" u="none" strike="noStrike" kern="0" cap="none" spc="0" normalizeH="0" baseline="0"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marL="609600" marR="0" lvl="1" indent="0" algn="l" defTabSz="1219200" rtl="0" fontAlgn="base" latinLnBrk="0">
              <a:lnSpc>
                <a:spcPct val="100000"/>
              </a:lnSpc>
              <a:spcBef>
                <a:spcPct val="20000"/>
              </a:spcBef>
              <a:buClrTx/>
              <a:buSzTx/>
              <a:buNone/>
            </a:pPr>
            <a:r>
              <a:rPr lang="en-US" altLang="zh-CN" sz="2400" dirty="0">
                <a:latin typeface="黑体" panose="02010609060101010101" pitchFamily="2" charset="-122"/>
                <a:ea typeface="黑体" panose="02010609060101010101" pitchFamily="2" charset="-122"/>
                <a:cs typeface="+mn-ea"/>
                <a:sym typeface="+mn-ea"/>
              </a:rPr>
              <a:t>Head(L) = a //</a:t>
            </a:r>
            <a:r>
              <a:rPr lang="zh-CN" altLang="en-US" sz="2400" dirty="0">
                <a:latin typeface="黑体" panose="02010609060101010101" pitchFamily="2" charset="-122"/>
                <a:ea typeface="黑体" panose="02010609060101010101" pitchFamily="2" charset="-122"/>
                <a:cs typeface="+mn-ea"/>
                <a:sym typeface="+mn-ea"/>
              </a:rPr>
              <a:t>是</a:t>
            </a:r>
            <a:r>
              <a:rPr lang="zh-CN" altLang="en-US" sz="2400" dirty="0">
                <a:latin typeface="黑体" panose="02010609060101010101" pitchFamily="2" charset="-122"/>
                <a:ea typeface="黑体" panose="02010609060101010101" pitchFamily="2" charset="-122"/>
                <a:cs typeface="+mn-ea"/>
                <a:sym typeface="+mn-ea"/>
              </a:rPr>
              <a:t>一个原子</a:t>
            </a:r>
            <a:r>
              <a:rPr lang="zh-CN" altLang="en-US" sz="2400" dirty="0">
                <a:latin typeface="黑体" panose="02010609060101010101" pitchFamily="2" charset="-122"/>
                <a:ea typeface="黑体" panose="02010609060101010101" pitchFamily="2" charset="-122"/>
                <a:cs typeface="+mn-ea"/>
                <a:sym typeface="+mn-ea"/>
              </a:rPr>
              <a:t>项，元素</a:t>
            </a:r>
            <a:r>
              <a:rPr lang="en-US" altLang="zh-CN" sz="2400" dirty="0">
                <a:latin typeface="黑体" panose="02010609060101010101" pitchFamily="2" charset="-122"/>
                <a:ea typeface="黑体" panose="02010609060101010101" pitchFamily="2" charset="-122"/>
                <a:cs typeface="+mn-ea"/>
                <a:sym typeface="+mn-ea"/>
              </a:rPr>
              <a:t>a</a:t>
            </a:r>
            <a:endParaRPr lang="en-US" altLang="zh-CN" sz="2400" dirty="0">
              <a:latin typeface="黑体" panose="02010609060101010101" pitchFamily="2" charset="-122"/>
              <a:ea typeface="黑体" panose="02010609060101010101" pitchFamily="2" charset="-122"/>
              <a:cs typeface="+mn-ea"/>
              <a:sym typeface="+mn-ea"/>
            </a:endParaRPr>
          </a:p>
          <a:p>
            <a:pPr marL="609600" marR="0" lvl="1" indent="0" algn="l" defTabSz="1219200" rtl="0" fontAlgn="base" latinLnBrk="0">
              <a:lnSpc>
                <a:spcPct val="100000"/>
              </a:lnSpc>
              <a:spcBef>
                <a:spcPct val="20000"/>
              </a:spcBef>
              <a:buClrTx/>
              <a:buSzTx/>
              <a:buNone/>
            </a:pPr>
            <a:r>
              <a:rPr lang="en-US" altLang="zh-CN" sz="2400" dirty="0">
                <a:latin typeface="黑体" panose="02010609060101010101" pitchFamily="2" charset="-122"/>
                <a:ea typeface="黑体" panose="02010609060101010101" pitchFamily="2" charset="-122"/>
                <a:cs typeface="+mn-ea"/>
                <a:sym typeface="+mn-ea"/>
              </a:rPr>
              <a:t>Tail</a:t>
            </a:r>
            <a:r>
              <a:rPr lang="en-US" altLang="zh-CN" dirty="0">
                <a:latin typeface="黑体" panose="02010609060101010101" pitchFamily="2" charset="-122"/>
                <a:ea typeface="黑体" panose="02010609060101010101" pitchFamily="2" charset="-122"/>
                <a:cs typeface="+mn-ea"/>
                <a:sym typeface="+mn-ea"/>
              </a:rPr>
              <a:t>(L)</a:t>
            </a:r>
            <a:r>
              <a:rPr lang="en-US" altLang="zh-CN" sz="2400" dirty="0">
                <a:latin typeface="黑体" panose="02010609060101010101" pitchFamily="2" charset="-122"/>
                <a:ea typeface="黑体" panose="02010609060101010101" pitchFamily="2" charset="-122"/>
                <a:cs typeface="+mn-ea"/>
                <a:sym typeface="+mn-ea"/>
              </a:rPr>
              <a:t> = ((x,y),((x)))  </a:t>
            </a:r>
            <a:endParaRPr lang="en-US" altLang="zh-CN" dirty="0">
              <a:latin typeface="黑体" panose="02010609060101010101" pitchFamily="2" charset="-122"/>
              <a:ea typeface="黑体" panose="02010609060101010101" pitchFamily="2" charset="-122"/>
              <a:cs typeface="+mn-ea"/>
              <a:sym typeface="+mn-ea"/>
            </a:endParaRPr>
          </a:p>
          <a:p>
            <a:pPr marL="609600" lvl="1" indent="0" algn="l" eaLnBrk="1" hangingPunct="1">
              <a:lnSpc>
                <a:spcPct val="100000"/>
              </a:lnSpc>
              <a:buClrTx/>
              <a:buSzTx/>
              <a:buNone/>
            </a:pPr>
            <a:r>
              <a:rPr lang="en-US" altLang="zh-CN" dirty="0">
                <a:latin typeface="黑体" panose="02010609060101010101" pitchFamily="2" charset="-122"/>
                <a:ea typeface="黑体" panose="02010609060101010101" pitchFamily="2" charset="-122"/>
                <a:cs typeface="+mn-ea"/>
                <a:sym typeface="+mn-ea"/>
              </a:rPr>
              <a:t>Head(</a:t>
            </a:r>
            <a:r>
              <a:rPr lang="en-US" altLang="zh-CN" sz="2400" dirty="0">
                <a:latin typeface="黑体" panose="02010609060101010101" pitchFamily="2" charset="-122"/>
                <a:ea typeface="黑体" panose="02010609060101010101" pitchFamily="2" charset="-122"/>
                <a:cs typeface="+mn-ea"/>
                <a:sym typeface="+mn-ea"/>
              </a:rPr>
              <a:t>Head(</a:t>
            </a:r>
            <a:r>
              <a:rPr lang="en-US" altLang="zh-CN" dirty="0">
                <a:latin typeface="黑体" panose="02010609060101010101" pitchFamily="2" charset="-122"/>
                <a:ea typeface="黑体" panose="02010609060101010101" pitchFamily="2" charset="-122"/>
                <a:cs typeface="+mn-ea"/>
                <a:sym typeface="+mn-ea"/>
              </a:rPr>
              <a:t>Tail(L)</a:t>
            </a:r>
            <a:r>
              <a:rPr lang="en-US" altLang="zh-CN" sz="2400" dirty="0">
                <a:latin typeface="黑体" panose="02010609060101010101" pitchFamily="2" charset="-122"/>
                <a:ea typeface="黑体" panose="02010609060101010101" pitchFamily="2" charset="-122"/>
                <a:cs typeface="+mn-ea"/>
                <a:sym typeface="+mn-ea"/>
              </a:rPr>
              <a:t>)) = x</a:t>
            </a:r>
            <a:endParaRPr lang="en-US" altLang="zh-CN" sz="2400" dirty="0">
              <a:latin typeface="黑体" panose="02010609060101010101" pitchFamily="2" charset="-122"/>
              <a:ea typeface="黑体" panose="02010609060101010101" pitchFamily="2" charset="-122"/>
              <a:cs typeface="+mn-ea"/>
              <a:sym typeface="+mn-ea"/>
            </a:endParaRPr>
          </a:p>
          <a:p>
            <a:pPr marL="609600" lvl="1" indent="0" algn="l" eaLnBrk="1" hangingPunct="1">
              <a:lnSpc>
                <a:spcPct val="100000"/>
              </a:lnSpc>
              <a:buClrTx/>
              <a:buSzTx/>
              <a:buNone/>
            </a:pPr>
            <a:r>
              <a:rPr lang="en-US" altLang="zh-CN" dirty="0">
                <a:latin typeface="黑体" panose="02010609060101010101" pitchFamily="2" charset="-122"/>
                <a:ea typeface="黑体" panose="02010609060101010101" pitchFamily="2" charset="-122"/>
                <a:cs typeface="+mn-ea"/>
                <a:sym typeface="+mn-ea"/>
              </a:rPr>
              <a:t>Tail(Tail(Tail(L)))</a:t>
            </a:r>
            <a:r>
              <a:rPr lang="en-US" altLang="zh-CN" dirty="0">
                <a:latin typeface="黑体" panose="02010609060101010101" pitchFamily="2" charset="-122"/>
                <a:ea typeface="黑体" panose="02010609060101010101" pitchFamily="2" charset="-122"/>
                <a:cs typeface="+mn-ea"/>
                <a:sym typeface="+mn-ea"/>
              </a:rPr>
              <a:t>) = ( )</a:t>
            </a:r>
            <a:endParaRPr lang="en-US" altLang="zh-CN" dirty="0">
              <a:latin typeface="黑体" panose="02010609060101010101" pitchFamily="2" charset="-122"/>
              <a:ea typeface="黑体" panose="02010609060101010101" pitchFamily="2" charset="-122"/>
              <a:cs typeface="+mn-ea"/>
              <a:sym typeface="+mn-ea"/>
            </a:endParaRPr>
          </a:p>
          <a:p>
            <a:pPr marL="609600" lvl="1" indent="0" algn="l" eaLnBrk="1" hangingPunct="1">
              <a:lnSpc>
                <a:spcPct val="100000"/>
              </a:lnSpc>
              <a:buClrTx/>
              <a:buSzTx/>
              <a:buNone/>
            </a:pPr>
            <a:endParaRPr lang="en-US" altLang="zh-CN" dirty="0">
              <a:latin typeface="黑体" panose="02010609060101010101" pitchFamily="2" charset="-122"/>
              <a:ea typeface="黑体" panose="02010609060101010101" pitchFamily="2" charset="-122"/>
              <a:cs typeface="+mn-ea"/>
              <a:sym typeface="+mn-ea"/>
            </a:endParaRPr>
          </a:p>
          <a:p>
            <a:pPr marL="609600" lvl="1" indent="0" algn="l" eaLnBrk="1" hangingPunct="1">
              <a:lnSpc>
                <a:spcPct val="100000"/>
              </a:lnSpc>
              <a:buClrTx/>
              <a:buSzTx/>
              <a:buNone/>
            </a:pPr>
            <a:r>
              <a:rPr lang="zh-CN" altLang="en-US" dirty="0">
                <a:latin typeface="黑体" panose="02010609060101010101" pitchFamily="2" charset="-122"/>
                <a:ea typeface="黑体" panose="02010609060101010101" pitchFamily="2" charset="-122"/>
                <a:cs typeface="+mn-ea"/>
                <a:sym typeface="+mn-ea"/>
              </a:rPr>
              <a:t>其他结果大家可以自行推导操作</a:t>
            </a:r>
            <a:endParaRPr lang="en-US" altLang="zh-CN" dirty="0">
              <a:latin typeface="黑体" panose="02010609060101010101" pitchFamily="2" charset="-122"/>
              <a:ea typeface="黑体" panose="02010609060101010101" pitchFamily="2" charset="-122"/>
              <a:cs typeface="+mn-ea"/>
              <a:sym typeface="+mn-ea"/>
            </a:endParaRPr>
          </a:p>
          <a:p>
            <a:pPr marL="609600" lvl="1" indent="0" algn="l" eaLnBrk="1" hangingPunct="1">
              <a:lnSpc>
                <a:spcPct val="100000"/>
              </a:lnSpc>
              <a:buClrTx/>
              <a:buSzTx/>
              <a:buNone/>
            </a:pPr>
            <a:endParaRPr lang="en-US" altLang="zh-CN" sz="2400"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5.4 </a:t>
            </a:r>
            <a:r>
              <a:rPr lang="zh-CN" altLang="en-US">
                <a:latin typeface="楷体" panose="02010609060101010101" charset="-122"/>
                <a:ea typeface="楷体" panose="02010609060101010101" charset="-122"/>
                <a:cs typeface="楷体" panose="02010609060101010101" charset="-122"/>
                <a:sym typeface="+mn-ea"/>
              </a:rPr>
              <a:t>广义表的定义</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aphicFrame>
        <p:nvGraphicFramePr>
          <p:cNvPr id="40964" name="Object 2"/>
          <p:cNvGraphicFramePr/>
          <p:nvPr/>
        </p:nvGraphicFramePr>
        <p:xfrm>
          <a:off x="7247890" y="1412875"/>
          <a:ext cx="4570095" cy="3322955"/>
        </p:xfrm>
        <a:graphic>
          <a:graphicData uri="http://schemas.openxmlformats.org/presentationml/2006/ole">
            <mc:AlternateContent xmlns:mc="http://schemas.openxmlformats.org/markup-compatibility/2006">
              <mc:Choice xmlns:v="urn:schemas-microsoft-com:vml" Requires="v">
                <p:oleObj spid="_x0000_s3076" name="" r:id="rId1" imgW="4205605" imgH="3154680" progId="PowerPoint.Slide.8">
                  <p:embed/>
                </p:oleObj>
              </mc:Choice>
              <mc:Fallback>
                <p:oleObj name="" r:id="rId1" imgW="4205605" imgH="3154680" progId="PowerPoint.Slide.8">
                  <p:embed/>
                  <p:pic>
                    <p:nvPicPr>
                      <p:cNvPr id="0" name="图片 3075"/>
                      <p:cNvPicPr/>
                      <p:nvPr/>
                    </p:nvPicPr>
                    <p:blipFill>
                      <a:blip r:embed="rId2"/>
                      <a:stretch>
                        <a:fillRect/>
                      </a:stretch>
                    </p:blipFill>
                    <p:spPr>
                      <a:xfrm>
                        <a:off x="7247890" y="1412875"/>
                        <a:ext cx="4570095" cy="3322955"/>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 name="直接连接符 23" hidden="1"/>
          <p:cNvSpPr>
            <a:spLocks noChangeShapeType="1"/>
          </p:cNvSpPr>
          <p:nvPr/>
        </p:nvSpPr>
        <p:spPr bwMode="auto">
          <a:xfrm>
            <a:off x="3181350" y="431800"/>
            <a:ext cx="0" cy="525463"/>
          </a:xfrm>
          <a:prstGeom prst="line">
            <a:avLst/>
          </a:prstGeom>
          <a:noFill/>
          <a:ln w="12700" cap="flat" cmpd="sng">
            <a:solidFill>
              <a:srgbClr val="28A9D6"/>
            </a:solidFill>
            <a:bevel/>
          </a:ln>
        </p:spPr>
        <p:txBody>
          <a:bodyPr/>
          <a:lstStyle/>
          <a:p>
            <a:endParaRPr lang="zh-CN" altLang="en-US"/>
          </a:p>
        </p:txBody>
      </p:sp>
      <p:sp>
        <p:nvSpPr>
          <p:cNvPr id="32" name="椭圆 24"/>
          <p:cNvSpPr>
            <a:spLocks noChangeArrowheads="1"/>
          </p:cNvSpPr>
          <p:nvPr/>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sp>
        <p:nvSpPr>
          <p:cNvPr id="2" name="Rectangle 3"/>
          <p:cNvSpPr txBox="1">
            <a:spLocks noChangeArrowheads="1"/>
          </p:cNvSpPr>
          <p:nvPr/>
        </p:nvSpPr>
        <p:spPr>
          <a:xfrm>
            <a:off x="3469640" y="1268730"/>
            <a:ext cx="6001385" cy="4664075"/>
          </a:xfrm>
          <a:prstGeom prst="rect">
            <a:avLst/>
          </a:prstGeom>
        </p:spPr>
        <p:txBody>
          <a:bodyPr vert="horz" lIns="91440" tIns="45720" rIns="91440" bIns="45720" rtlCol="0"/>
          <a:lstStyle/>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数组的顺序与实现</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矩阵的压缩存储</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广义表的存储结构</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endParaRPr kumimoji="0" lang="zh-CN" altLang="en-US" sz="3200" b="0" i="0" u="none" strike="noStrike" kern="1200" cap="none" spc="0" normalizeH="0" baseline="0" noProof="0" dirty="0" err="1" smtClean="0">
              <a:ln>
                <a:noFill/>
              </a:ln>
              <a:solidFill>
                <a:schemeClr val="tx1"/>
              </a:solidFill>
              <a:effectLst/>
              <a:uLnTx/>
              <a:uFillTx/>
              <a:latin typeface="楷体" panose="02010609060101010101" charset="-122"/>
              <a:ea typeface="楷体" panose="02010609060101010101" charset="-122"/>
              <a:cs typeface="+mn-cs"/>
              <a:sym typeface="+mn-lt"/>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
        <p:nvSpPr>
          <p:cNvPr id="8" name="矩形 7"/>
          <p:cNvSpPr/>
          <p:nvPr/>
        </p:nvSpPr>
        <p:spPr>
          <a:xfrm>
            <a:off x="4088130" y="1252220"/>
            <a:ext cx="3308985" cy="53086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46" name="Text Box 2"/>
          <p:cNvSpPr txBox="1"/>
          <p:nvPr/>
        </p:nvSpPr>
        <p:spPr>
          <a:xfrm>
            <a:off x="4007485" y="188595"/>
            <a:ext cx="6443980" cy="768350"/>
          </a:xfrm>
          <a:prstGeom prst="rect">
            <a:avLst/>
          </a:prstGeom>
          <a:noFill/>
          <a:ln w="9525">
            <a:noFill/>
          </a:ln>
        </p:spPr>
        <p:txBody>
          <a:bodyPr wrap="square" anchor="t" anchorCtr="0">
            <a:spAutoFit/>
          </a:bodyPr>
          <a:p>
            <a:pPr algn="ctr"/>
            <a:r>
              <a:rPr lang="zh-CN" altLang="en-US" sz="4400" b="1" dirty="0">
                <a:solidFill>
                  <a:srgbClr val="0000CC"/>
                </a:solidFill>
                <a:latin typeface="楷体" panose="02010609060101010101" charset="-122"/>
                <a:ea typeface="楷体" panose="02010609060101010101" charset="-122"/>
              </a:rPr>
              <a:t>第五章	数组和广义</a:t>
            </a:r>
            <a:r>
              <a:rPr lang="zh-CN" altLang="en-US" sz="4400" b="1" dirty="0">
                <a:solidFill>
                  <a:srgbClr val="0000CC"/>
                </a:solidFill>
                <a:latin typeface="楷体" panose="02010609060101010101" charset="-122"/>
                <a:ea typeface="楷体" panose="02010609060101010101" charset="-122"/>
              </a:rPr>
              <a:t>表</a:t>
            </a:r>
            <a:endParaRPr lang="zh-CN" altLang="en-US" sz="4400" b="1" dirty="0">
              <a:solidFill>
                <a:srgbClr val="0000CC"/>
              </a:solidFill>
              <a:latin typeface="楷体" panose="02010609060101010101" charset="-122"/>
              <a:ea typeface="楷体" panose="02010609060101010101" charset="-122"/>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marR="0" lvl="1" indent="-457200" algn="l" defTabSz="1219200" rtl="0" fontAlgn="base" latinLnBrk="0">
              <a:lnSpc>
                <a:spcPct val="100000"/>
              </a:lnSpc>
              <a:spcBef>
                <a:spcPct val="20000"/>
              </a:spcBef>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广义表运算</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示例：</a:t>
            </a:r>
            <a:endParaRPr lang="zh-CN" altLang="en-US" sz="2800" i="0" u="none" strike="noStrike" kern="0" cap="none" spc="0" normalizeH="0" baseline="0"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marL="609600" lvl="0" indent="-609600">
              <a:buNone/>
            </a:pP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D = ( E, F )</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E = (a, (b, c))</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F = (d, (e))</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marL="609600" lvl="0" indent="-609600">
              <a:spcBef>
                <a:spcPct val="35000"/>
              </a:spcBef>
              <a:buNone/>
            </a:pP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Head( D ) = E=(a, (b, c))  	Tail( D ) = ( F )= ((d, (e)))</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marL="609600" lvl="0" indent="-609600">
              <a:buNone/>
            </a:pP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Head( E ) = a                   Tail( E ) = ( ( b, c) )</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marL="609600" lvl="0" indent="-609600">
              <a:buNone/>
            </a:pP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Head</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b, c))</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 )</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b,c</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Tail</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b, c)) </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marL="609600" lvl="0" indent="-609600">
              <a:buNone/>
            </a:pP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Head</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 </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b, c)</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 )</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b        	Tail</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b, c) </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c</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marL="609600" lvl="0" indent="-609600">
              <a:buNone/>
            </a:pP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Head</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c )</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 )</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c         	Tail</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c ) </a:t>
            </a:r>
            <a:r>
              <a:rPr lang="en-US" altLang="zh-CN" sz="2400" dirty="0">
                <a:solidFill>
                  <a:srgbClr val="0000FF"/>
                </a:solidFill>
                <a:latin typeface="黑体" panose="02010609060101010101" pitchFamily="2" charset="-122"/>
                <a:ea typeface="黑体" panose="02010609060101010101" pitchFamily="2" charset="-122"/>
                <a:cs typeface="黑体" panose="02010609060101010101" pitchFamily="2" charset="-122"/>
                <a:sym typeface="+mn-ea"/>
              </a:rPr>
              <a:t>)</a:t>
            </a: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 = </a:t>
            </a: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marL="609600" lvl="0" indent="-609600">
              <a:buNone/>
            </a:pPr>
            <a:r>
              <a:rPr lang="en-US" altLang="zh-CN" sz="2400" dirty="0">
                <a:latin typeface="黑体" panose="02010609060101010101" pitchFamily="2" charset="-122"/>
                <a:ea typeface="黑体" panose="02010609060101010101" pitchFamily="2" charset="-122"/>
                <a:cs typeface="黑体" panose="02010609060101010101" pitchFamily="2" charset="-122"/>
                <a:sym typeface="+mn-ea"/>
              </a:rPr>
              <a:t>Head(Tail(Head(Tail(Head(D)))) )= c</a:t>
            </a:r>
            <a:endParaRPr lang="en-US" altLang="zh-CN" sz="2400" dirty="0">
              <a:latin typeface="黑体" panose="02010609060101010101" pitchFamily="2" charset="-122"/>
              <a:ea typeface="黑体" panose="02010609060101010101" pitchFamily="2" charset="-122"/>
              <a:cs typeface="黑体" panose="02010609060101010101" pitchFamily="2" charset="-122"/>
            </a:endParaRPr>
          </a:p>
          <a:p>
            <a:pPr marL="609600" lvl="1" indent="0" algn="l" eaLnBrk="1" hangingPunct="1">
              <a:lnSpc>
                <a:spcPct val="100000"/>
              </a:lnSpc>
              <a:buClrTx/>
              <a:buSzTx/>
              <a:buNone/>
            </a:pPr>
            <a:endParaRPr lang="en-US" altLang="zh-CN" sz="2400"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5.4 </a:t>
            </a:r>
            <a:r>
              <a:rPr lang="zh-CN" altLang="en-US">
                <a:latin typeface="楷体" panose="02010609060101010101" charset="-122"/>
                <a:ea typeface="楷体" panose="02010609060101010101" charset="-122"/>
                <a:cs typeface="楷体" panose="02010609060101010101" charset="-122"/>
                <a:sym typeface="+mn-ea"/>
              </a:rPr>
              <a:t>广义表的定义</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 name="直接连接符 23" hidden="1"/>
          <p:cNvSpPr>
            <a:spLocks noChangeShapeType="1"/>
          </p:cNvSpPr>
          <p:nvPr/>
        </p:nvSpPr>
        <p:spPr bwMode="auto">
          <a:xfrm>
            <a:off x="3181350" y="431800"/>
            <a:ext cx="0" cy="525463"/>
          </a:xfrm>
          <a:prstGeom prst="line">
            <a:avLst/>
          </a:prstGeom>
          <a:noFill/>
          <a:ln w="12700" cap="flat" cmpd="sng">
            <a:solidFill>
              <a:srgbClr val="28A9D6"/>
            </a:solidFill>
            <a:bevel/>
          </a:ln>
        </p:spPr>
        <p:txBody>
          <a:bodyPr/>
          <a:lstStyle/>
          <a:p>
            <a:endParaRPr lang="zh-CN" altLang="en-US"/>
          </a:p>
        </p:txBody>
      </p:sp>
      <p:sp>
        <p:nvSpPr>
          <p:cNvPr id="32" name="椭圆 24"/>
          <p:cNvSpPr>
            <a:spLocks noChangeArrowheads="1"/>
          </p:cNvSpPr>
          <p:nvPr/>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sp>
        <p:nvSpPr>
          <p:cNvPr id="2" name="Rectangle 3"/>
          <p:cNvSpPr txBox="1">
            <a:spLocks noChangeArrowheads="1"/>
          </p:cNvSpPr>
          <p:nvPr/>
        </p:nvSpPr>
        <p:spPr>
          <a:xfrm>
            <a:off x="3469640" y="1268730"/>
            <a:ext cx="6001385" cy="4664075"/>
          </a:xfrm>
          <a:prstGeom prst="rect">
            <a:avLst/>
          </a:prstGeom>
        </p:spPr>
        <p:txBody>
          <a:bodyPr vert="horz" lIns="91440" tIns="45720" rIns="91440" bIns="45720" rtlCol="0"/>
          <a:lstStyle/>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数组的顺序与实现</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矩阵的压缩存储</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广义表的存储结构</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endParaRPr kumimoji="0" lang="zh-CN" altLang="en-US" sz="3200" b="0" i="0" u="none" strike="noStrike" kern="1200" cap="none" spc="0" normalizeH="0" baseline="0" noProof="0" dirty="0" err="1" smtClean="0">
              <a:ln>
                <a:noFill/>
              </a:ln>
              <a:solidFill>
                <a:schemeClr val="tx1"/>
              </a:solidFill>
              <a:effectLst/>
              <a:uLnTx/>
              <a:uFillTx/>
              <a:latin typeface="楷体" panose="02010609060101010101" charset="-122"/>
              <a:ea typeface="楷体" panose="02010609060101010101" charset="-122"/>
              <a:cs typeface="+mn-cs"/>
              <a:sym typeface="+mn-lt"/>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
        <p:nvSpPr>
          <p:cNvPr id="8" name="矩形 7"/>
          <p:cNvSpPr/>
          <p:nvPr/>
        </p:nvSpPr>
        <p:spPr>
          <a:xfrm>
            <a:off x="4135120" y="3515360"/>
            <a:ext cx="3308985" cy="53086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46" name="Text Box 2"/>
          <p:cNvSpPr txBox="1"/>
          <p:nvPr/>
        </p:nvSpPr>
        <p:spPr>
          <a:xfrm>
            <a:off x="4007485" y="188595"/>
            <a:ext cx="6443980" cy="768350"/>
          </a:xfrm>
          <a:prstGeom prst="rect">
            <a:avLst/>
          </a:prstGeom>
          <a:noFill/>
          <a:ln w="9525">
            <a:noFill/>
          </a:ln>
        </p:spPr>
        <p:txBody>
          <a:bodyPr wrap="square" anchor="t" anchorCtr="0">
            <a:spAutoFit/>
          </a:bodyPr>
          <a:p>
            <a:pPr algn="ctr"/>
            <a:r>
              <a:rPr lang="zh-CN" altLang="en-US" sz="4400" b="1" dirty="0">
                <a:solidFill>
                  <a:srgbClr val="0000CC"/>
                </a:solidFill>
                <a:latin typeface="楷体" panose="02010609060101010101" charset="-122"/>
                <a:ea typeface="楷体" panose="02010609060101010101" charset="-122"/>
              </a:rPr>
              <a:t>第五章	数组和广义</a:t>
            </a:r>
            <a:r>
              <a:rPr lang="zh-CN" altLang="en-US" sz="4400" b="1" dirty="0">
                <a:solidFill>
                  <a:srgbClr val="0000CC"/>
                </a:solidFill>
                <a:latin typeface="楷体" panose="02010609060101010101" charset="-122"/>
                <a:ea typeface="楷体" panose="02010609060101010101" charset="-122"/>
              </a:rPr>
              <a:t>表</a:t>
            </a:r>
            <a:endParaRPr lang="zh-CN" altLang="en-US" sz="4400" b="1" dirty="0">
              <a:solidFill>
                <a:srgbClr val="0000CC"/>
              </a:solidFill>
              <a:latin typeface="楷体" panose="02010609060101010101" charset="-122"/>
              <a:ea typeface="楷体" panose="02010609060101010101" charset="-122"/>
            </a:endParaRP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lnSpc>
                <a:spcPct val="100000"/>
              </a:lnSpc>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广义表的存储结构。</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由于广义表中的数据元素具有不同的结构，通常用链式存储结构表示，每个数据元素用一个结点表示。因此，广义表中就有两类结点：</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一类是表结点，用来表示广义表项，由标志域，表头指针域，表尾指针域组成;</a:t>
            </a:r>
            <a:endParaRPr lang="en-US" altLang="zh-CN" sz="2400" dirty="0">
              <a:latin typeface="黑体" panose="02010609060101010101" pitchFamily="2" charset="-122"/>
              <a:ea typeface="黑体" panose="02010609060101010101" pitchFamily="2" charset="-122"/>
              <a:cs typeface="+mn-ea"/>
            </a:endParaRPr>
          </a:p>
          <a:p>
            <a:pPr lvl="1" algn="l" eaLnBrk="1" hangingPunct="1">
              <a:buClrTx/>
              <a:buSzTx/>
              <a:buChar char="•"/>
            </a:pPr>
            <a:r>
              <a:rPr lang="en-US" altLang="zh-CN" sz="2400" dirty="0">
                <a:latin typeface="黑体" panose="02010609060101010101" pitchFamily="2" charset="-122"/>
                <a:ea typeface="黑体" panose="02010609060101010101" pitchFamily="2" charset="-122"/>
                <a:cs typeface="+mn-ea"/>
                <a:sym typeface="+mn-ea"/>
              </a:rPr>
              <a:t>另一类是原子结点，用来表示原子项，由标志域，原子的值域组成</a:t>
            </a:r>
            <a:endParaRPr lang="en-US" altLang="zh-CN" sz="2400" dirty="0">
              <a:latin typeface="黑体" panose="02010609060101010101" pitchFamily="2" charset="-122"/>
              <a:ea typeface="黑体" panose="02010609060101010101" pitchFamily="2" charset="-122"/>
              <a:cs typeface="+mn-ea"/>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5.5 </a:t>
            </a:r>
            <a:r>
              <a:rPr lang="en-US" altLang="zh-CN">
                <a:latin typeface="楷体" panose="02010609060101010101" charset="-122"/>
                <a:ea typeface="楷体" panose="02010609060101010101" charset="-122"/>
                <a:cs typeface="楷体" panose="02010609060101010101" charset="-122"/>
                <a:sym typeface="+mn-ea"/>
              </a:rPr>
              <a:t>广义表的存储结构</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44036" name="Group 5"/>
          <p:cNvGrpSpPr/>
          <p:nvPr/>
        </p:nvGrpSpPr>
        <p:grpSpPr>
          <a:xfrm>
            <a:off x="1667510" y="4121150"/>
            <a:ext cx="8599805" cy="1291590"/>
            <a:chOff x="0" y="0"/>
            <a:chExt cx="5417" cy="816"/>
          </a:xfrm>
        </p:grpSpPr>
        <p:grpSp>
          <p:nvGrpSpPr>
            <p:cNvPr id="44037" name="Group 6"/>
            <p:cNvGrpSpPr/>
            <p:nvPr/>
          </p:nvGrpSpPr>
          <p:grpSpPr>
            <a:xfrm>
              <a:off x="0" y="0"/>
              <a:ext cx="5417" cy="272"/>
              <a:chOff x="0" y="0"/>
              <a:chExt cx="5417" cy="272"/>
            </a:xfrm>
          </p:grpSpPr>
          <p:grpSp>
            <p:nvGrpSpPr>
              <p:cNvPr id="44038" name="Group 7"/>
              <p:cNvGrpSpPr/>
              <p:nvPr/>
            </p:nvGrpSpPr>
            <p:grpSpPr>
              <a:xfrm>
                <a:off x="0" y="0"/>
                <a:ext cx="1859" cy="272"/>
                <a:chOff x="0" y="0"/>
                <a:chExt cx="1859" cy="272"/>
              </a:xfrm>
            </p:grpSpPr>
            <p:sp>
              <p:nvSpPr>
                <p:cNvPr id="44039" name="Rectangle 8"/>
                <p:cNvSpPr/>
                <p:nvPr/>
              </p:nvSpPr>
              <p:spPr>
                <a:xfrm>
                  <a:off x="0" y="0"/>
                  <a:ext cx="1859" cy="272"/>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sz="2400" b="1" dirty="0">
                      <a:latin typeface="Times New Roman" panose="02020603050405020304" pitchFamily="18" charset="0"/>
                      <a:ea typeface="宋体" panose="02010600030101010101" pitchFamily="2" charset="-122"/>
                    </a:rPr>
                    <a:t>标志</a:t>
                  </a:r>
                  <a:r>
                    <a:rPr lang="en-US" altLang="zh-CN" sz="2400" b="1" dirty="0">
                      <a:latin typeface="Times New Roman" panose="02020603050405020304" pitchFamily="18" charset="0"/>
                      <a:ea typeface="宋体" panose="02010600030101010101" pitchFamily="2" charset="-122"/>
                    </a:rPr>
                    <a:t>tag=0   </a:t>
                  </a:r>
                  <a:r>
                    <a:rPr lang="zh-CN" altLang="en-US" sz="2400" b="1" dirty="0">
                      <a:latin typeface="宋体" panose="02010600030101010101" pitchFamily="2" charset="-122"/>
                      <a:ea typeface="宋体" panose="02010600030101010101" pitchFamily="2" charset="-122"/>
                    </a:rPr>
                    <a:t>原子的</a:t>
                  </a:r>
                  <a:r>
                    <a:rPr lang="zh-CN" altLang="en-US" sz="2400" b="1" dirty="0">
                      <a:latin typeface="Times New Roman" panose="02020603050405020304" pitchFamily="18" charset="0"/>
                      <a:ea typeface="宋体" panose="02010600030101010101" pitchFamily="2" charset="-122"/>
                    </a:rPr>
                    <a:t>值</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44040" name="Line 9"/>
                <p:cNvSpPr/>
                <p:nvPr/>
              </p:nvSpPr>
              <p:spPr>
                <a:xfrm>
                  <a:off x="960" y="0"/>
                  <a:ext cx="0" cy="272"/>
                </a:xfrm>
                <a:prstGeom prst="line">
                  <a:avLst/>
                </a:prstGeom>
                <a:ln w="9525" cap="flat" cmpd="sng">
                  <a:solidFill>
                    <a:schemeClr val="tx1"/>
                  </a:solidFill>
                  <a:prstDash val="solid"/>
                  <a:round/>
                  <a:headEnd type="none" w="med" len="med"/>
                  <a:tailEnd type="none" w="med" len="med"/>
                </a:ln>
              </p:spPr>
            </p:sp>
          </p:grpSp>
          <p:grpSp>
            <p:nvGrpSpPr>
              <p:cNvPr id="44041" name="Group 10"/>
              <p:cNvGrpSpPr/>
              <p:nvPr/>
            </p:nvGrpSpPr>
            <p:grpSpPr>
              <a:xfrm>
                <a:off x="2243" y="0"/>
                <a:ext cx="3174" cy="272"/>
                <a:chOff x="0" y="0"/>
                <a:chExt cx="3174" cy="272"/>
              </a:xfrm>
            </p:grpSpPr>
            <p:sp>
              <p:nvSpPr>
                <p:cNvPr id="44042" name="Rectangle 11"/>
                <p:cNvSpPr/>
                <p:nvPr/>
              </p:nvSpPr>
              <p:spPr>
                <a:xfrm>
                  <a:off x="0" y="0"/>
                  <a:ext cx="3174" cy="272"/>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sz="2400" b="1" dirty="0">
                      <a:latin typeface="Times New Roman" panose="02020603050405020304" pitchFamily="18" charset="0"/>
                      <a:ea typeface="宋体" panose="02010600030101010101" pitchFamily="2" charset="-122"/>
                    </a:rPr>
                    <a:t>标志</a:t>
                  </a:r>
                  <a:r>
                    <a:rPr lang="en-US" altLang="zh-CN" sz="2400" b="1" dirty="0">
                      <a:latin typeface="Times New Roman" panose="02020603050405020304" pitchFamily="18" charset="0"/>
                      <a:ea typeface="宋体" panose="02010600030101010101" pitchFamily="2" charset="-122"/>
                    </a:rPr>
                    <a:t>tag=1   </a:t>
                  </a:r>
                  <a:r>
                    <a:rPr lang="zh-CN" altLang="en-US" sz="2400" b="1" dirty="0">
                      <a:latin typeface="宋体" panose="02010600030101010101" pitchFamily="2" charset="-122"/>
                      <a:ea typeface="宋体" panose="02010600030101010101" pitchFamily="2" charset="-122"/>
                    </a:rPr>
                    <a:t>表头指针</a:t>
                  </a:r>
                  <a:r>
                    <a:rPr lang="en-US" altLang="zh-CN" sz="2400" b="1" dirty="0">
                      <a:latin typeface="Times New Roman" panose="02020603050405020304" pitchFamily="18" charset="0"/>
                      <a:ea typeface="宋体" panose="02010600030101010101" pitchFamily="2" charset="-122"/>
                    </a:rPr>
                    <a:t>hp    </a:t>
                  </a:r>
                  <a:r>
                    <a:rPr lang="zh-CN" altLang="en-US" sz="2400" b="1" dirty="0">
                      <a:latin typeface="宋体" panose="02010600030101010101" pitchFamily="2" charset="-122"/>
                      <a:ea typeface="宋体" panose="02010600030101010101" pitchFamily="2" charset="-122"/>
                    </a:rPr>
                    <a:t>表尾指针</a:t>
                  </a:r>
                  <a:r>
                    <a:rPr lang="en-US" altLang="zh-CN" sz="2400" b="1" dirty="0">
                      <a:latin typeface="Times New Roman" panose="02020603050405020304" pitchFamily="18" charset="0"/>
                      <a:ea typeface="宋体" panose="02010600030101010101" pitchFamily="2" charset="-122"/>
                    </a:rPr>
                    <a:t>tp </a:t>
                  </a:r>
                  <a:endParaRPr lang="en-US" altLang="zh-CN" sz="2400" b="1" dirty="0">
                    <a:latin typeface="Times New Roman" panose="02020603050405020304" pitchFamily="18" charset="0"/>
                    <a:ea typeface="宋体" panose="02010600030101010101" pitchFamily="2" charset="-122"/>
                  </a:endParaRPr>
                </a:p>
              </p:txBody>
            </p:sp>
            <p:sp>
              <p:nvSpPr>
                <p:cNvPr id="44043" name="Line 12"/>
                <p:cNvSpPr/>
                <p:nvPr/>
              </p:nvSpPr>
              <p:spPr>
                <a:xfrm>
                  <a:off x="960" y="0"/>
                  <a:ext cx="0" cy="272"/>
                </a:xfrm>
                <a:prstGeom prst="line">
                  <a:avLst/>
                </a:prstGeom>
                <a:ln w="9525" cap="flat" cmpd="sng">
                  <a:solidFill>
                    <a:schemeClr val="tx1"/>
                  </a:solidFill>
                  <a:prstDash val="solid"/>
                  <a:round/>
                  <a:headEnd type="none" w="med" len="med"/>
                  <a:tailEnd type="none" w="med" len="med"/>
                </a:ln>
              </p:spPr>
            </p:sp>
            <p:sp>
              <p:nvSpPr>
                <p:cNvPr id="44044" name="Line 13"/>
                <p:cNvSpPr/>
                <p:nvPr/>
              </p:nvSpPr>
              <p:spPr>
                <a:xfrm>
                  <a:off x="2064" y="0"/>
                  <a:ext cx="0" cy="272"/>
                </a:xfrm>
                <a:prstGeom prst="line">
                  <a:avLst/>
                </a:prstGeom>
                <a:ln w="9525" cap="flat" cmpd="sng">
                  <a:solidFill>
                    <a:schemeClr val="tx1"/>
                  </a:solidFill>
                  <a:prstDash val="solid"/>
                  <a:round/>
                  <a:headEnd type="none" w="med" len="med"/>
                  <a:tailEnd type="none" w="med" len="med"/>
                </a:ln>
              </p:spPr>
            </p:sp>
          </p:grpSp>
        </p:grpSp>
        <p:sp>
          <p:nvSpPr>
            <p:cNvPr id="44045" name="Rectangle 14"/>
            <p:cNvSpPr/>
            <p:nvPr/>
          </p:nvSpPr>
          <p:spPr>
            <a:xfrm>
              <a:off x="1331" y="576"/>
              <a:ext cx="2832" cy="240"/>
            </a:xfrm>
            <a:prstGeom prst="rect">
              <a:avLst/>
            </a:prstGeom>
            <a:noFill/>
            <a:ln w="9525">
              <a:noFill/>
            </a:ln>
          </p:spPr>
          <p:txBody>
            <a:bodyPr lIns="92075" tIns="46038" rIns="92075" bIns="46038" anchor="ctr" anchorCtr="0"/>
            <a:p>
              <a:pPr algn="ctr" eaLnBrk="0" hangingPunct="0"/>
              <a:endParaRPr lang="zh-CN" altLang="en-US" sz="2000" b="1" dirty="0">
                <a:latin typeface="宋体" panose="02010600030101010101" pitchFamily="2" charset="-122"/>
                <a:ea typeface="宋体" panose="02010600030101010101" pitchFamily="2" charset="-122"/>
              </a:endParaRPr>
            </a:p>
          </p:txBody>
        </p:sp>
        <p:sp>
          <p:nvSpPr>
            <p:cNvPr id="44046" name="Rectangle 15"/>
            <p:cNvSpPr/>
            <p:nvPr/>
          </p:nvSpPr>
          <p:spPr>
            <a:xfrm>
              <a:off x="3107" y="336"/>
              <a:ext cx="1134" cy="227"/>
            </a:xfrm>
            <a:prstGeom prst="rect">
              <a:avLst/>
            </a:prstGeom>
            <a:noFill/>
            <a:ln w="9525">
              <a:noFill/>
            </a:ln>
          </p:spPr>
          <p:txBody>
            <a:bodyPr lIns="92075" tIns="46038" rIns="92075" bIns="46038" anchor="ctr" anchorCtr="0"/>
            <a:p>
              <a:pPr algn="ctr" eaLnBrk="0" hangingPunct="0"/>
              <a:r>
                <a:rPr lang="en-US" altLang="zh-CN" sz="2000" b="1" dirty="0">
                  <a:latin typeface="Times New Roman" panose="02020603050405020304" pitchFamily="18" charset="0"/>
                  <a:ea typeface="宋体" panose="02010600030101010101" pitchFamily="2" charset="-122"/>
                </a:rPr>
                <a:t>(b)</a:t>
              </a:r>
              <a:r>
                <a:rPr lang="en-US" altLang="zh-CN"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表结点</a:t>
              </a:r>
              <a:endParaRPr lang="zh-CN" altLang="en-US" sz="2000" b="1" dirty="0">
                <a:latin typeface="宋体" panose="02010600030101010101" pitchFamily="2" charset="-122"/>
                <a:ea typeface="宋体" panose="02010600030101010101" pitchFamily="2" charset="-122"/>
              </a:endParaRPr>
            </a:p>
          </p:txBody>
        </p:sp>
        <p:sp>
          <p:nvSpPr>
            <p:cNvPr id="44047" name="Rectangle 16"/>
            <p:cNvSpPr/>
            <p:nvPr/>
          </p:nvSpPr>
          <p:spPr>
            <a:xfrm>
              <a:off x="275" y="336"/>
              <a:ext cx="1270" cy="227"/>
            </a:xfrm>
            <a:prstGeom prst="rect">
              <a:avLst/>
            </a:prstGeom>
            <a:noFill/>
            <a:ln w="9525">
              <a:noFill/>
            </a:ln>
          </p:spPr>
          <p:txBody>
            <a:bodyPr lIns="92075" tIns="46038" rIns="92075" bIns="46038" anchor="ctr" anchorCtr="0"/>
            <a:p>
              <a:pPr algn="ctr" eaLnBrk="0" hangingPunct="0"/>
              <a:r>
                <a:rPr lang="en-US" altLang="zh-CN" sz="2000" b="1" dirty="0">
                  <a:latin typeface="Times New Roman" panose="02020603050405020304" pitchFamily="18" charset="0"/>
                  <a:ea typeface="宋体" panose="02010600030101010101" pitchFamily="2" charset="-122"/>
                </a:rPr>
                <a:t>(a)</a:t>
              </a:r>
              <a:r>
                <a:rPr lang="en-US" altLang="zh-CN"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原子结点</a:t>
              </a:r>
              <a:endParaRPr lang="zh-CN" altLang="en-US" sz="2000" b="1" dirty="0">
                <a:latin typeface="宋体" panose="02010600030101010101" pitchFamily="2" charset="-122"/>
                <a:ea typeface="宋体" panose="02010600030101010101" pitchFamily="2" charset="-122"/>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广义表的</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头尾表示法：</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只要广义表非空，都是由表头和表尾组成。即一个确定的表头和表尾就唯一确定一个广义表。</a:t>
            </a: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marL="914400" lvl="2" indent="-457200" algn="l" eaLnBrk="1" hangingPunct="1">
              <a:buClrTx/>
              <a:buSzTx/>
              <a:buFont typeface="Wingdings" panose="05000000000000000000" charset="0"/>
              <a:buChar char="l"/>
            </a:pPr>
            <a:endParaRPr lang="zh-CN" altLang="en-US" sz="2330" dirty="0">
              <a:latin typeface="黑体" panose="02010609060101010101" pitchFamily="2" charset="-122"/>
              <a:ea typeface="黑体" panose="02010609060101010101" pitchFamily="2" charset="-122"/>
              <a:cs typeface="黑体" panose="02010609060101010101" pitchFamily="2" charset="-122"/>
            </a:endParaRPr>
          </a:p>
          <a:p>
            <a:pPr marL="457200" lvl="1" indent="-457200" algn="l" eaLnBrk="1" hangingPunct="1">
              <a:buClrTx/>
              <a:buSzTx/>
              <a:buFont typeface="Wingdings" panose="05000000000000000000" charset="0"/>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5.5 广义表的存储结构</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pic>
        <p:nvPicPr>
          <p:cNvPr id="5" name="图片 4"/>
          <p:cNvPicPr>
            <a:picLocks noChangeAspect="1"/>
          </p:cNvPicPr>
          <p:nvPr/>
        </p:nvPicPr>
        <p:blipFill>
          <a:blip r:embed="rId1"/>
          <a:stretch>
            <a:fillRect/>
          </a:stretch>
        </p:blipFill>
        <p:spPr>
          <a:xfrm>
            <a:off x="1059815" y="2493010"/>
            <a:ext cx="10073005" cy="33578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广义表头尾表示法的</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示例</a:t>
            </a: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marL="0" lvl="1" indent="0" algn="l" eaLnBrk="1" hangingPunct="1">
              <a:buClrTx/>
              <a:buSzTx/>
              <a:buFont typeface="Wingdings" panose="05000000000000000000" charset="0"/>
              <a:buNone/>
            </a:pPr>
            <a:r>
              <a:rPr lang="en-US" altLang="zh-CN" sz="2800" dirty="0">
                <a:latin typeface="黑体" panose="02010609060101010101" pitchFamily="2" charset="-122"/>
                <a:ea typeface="黑体" panose="02010609060101010101" pitchFamily="2" charset="-122"/>
                <a:cs typeface="黑体" panose="02010609060101010101" pitchFamily="2" charset="-122"/>
              </a:rPr>
              <a:t>A</a:t>
            </a:r>
            <a:r>
              <a:rPr lang="zh-CN" altLang="en-US" sz="2800" dirty="0">
                <a:latin typeface="黑体" panose="02010609060101010101" pitchFamily="2" charset="-122"/>
                <a:ea typeface="黑体" panose="02010609060101010101" pitchFamily="2" charset="-122"/>
                <a:cs typeface="黑体" panose="02010609060101010101" pitchFamily="2" charset="-122"/>
              </a:rPr>
              <a:t>表示</a:t>
            </a:r>
            <a:r>
              <a:rPr lang="zh-CN" altLang="en-US" sz="2800" dirty="0">
                <a:latin typeface="黑体" panose="02010609060101010101" pitchFamily="2" charset="-122"/>
                <a:ea typeface="黑体" panose="02010609060101010101" pitchFamily="2" charset="-122"/>
                <a:cs typeface="黑体" panose="02010609060101010101" pitchFamily="2" charset="-122"/>
              </a:rPr>
              <a:t>空表</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0" lvl="1" indent="0" algn="l" eaLnBrk="1" hangingPunct="1">
              <a:buClrTx/>
              <a:buSzTx/>
              <a:buFont typeface="Wingdings" panose="05000000000000000000" charset="0"/>
              <a:buNone/>
            </a:pPr>
            <a:r>
              <a:rPr lang="en-US" altLang="zh-CN" sz="2800" dirty="0">
                <a:latin typeface="黑体" panose="02010609060101010101" pitchFamily="2" charset="-122"/>
                <a:ea typeface="黑体" panose="02010609060101010101" pitchFamily="2" charset="-122"/>
                <a:cs typeface="黑体" panose="02010609060101010101" pitchFamily="2" charset="-122"/>
              </a:rPr>
              <a:t>D = (A, B, C)</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0" lvl="1" indent="0" algn="l" eaLnBrk="1" hangingPunct="1">
              <a:buClrTx/>
              <a:buSzTx/>
              <a:buFont typeface="Wingdings" panose="05000000000000000000" charset="0"/>
              <a:buNone/>
            </a:pP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E = (a, E)</a:t>
            </a:r>
            <a:endParaRPr lang="en-US" altLang="zh-CN" sz="2800"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5.5 广义表的存储结构</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pic>
        <p:nvPicPr>
          <p:cNvPr id="6" name="图片 5"/>
          <p:cNvPicPr>
            <a:picLocks noChangeAspect="1"/>
          </p:cNvPicPr>
          <p:nvPr/>
        </p:nvPicPr>
        <p:blipFill>
          <a:blip r:embed="rId1"/>
          <a:stretch>
            <a:fillRect/>
          </a:stretch>
        </p:blipFill>
        <p:spPr>
          <a:xfrm>
            <a:off x="3165475" y="2204720"/>
            <a:ext cx="8559800" cy="31407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algn="l">
              <a:buClrTx/>
              <a:buSzTx/>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已知广义表L为(a, b, c) ，求L的表头和表尾</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algn="l">
              <a:buClrTx/>
              <a:buSzTx/>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已知L表头为(a)，表尾(b,c)，求L</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algn="l">
              <a:buClrTx/>
              <a:buSzTx/>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已知L表头为a，表尾((b,c))，求L</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algn="l">
              <a:buClrTx/>
              <a:buSzTx/>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已知广义表L=((x,y,z),a,(u,t,w))，求head(tail(head(tail(tail(L)))))</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algn="l">
              <a:buClrTx/>
              <a:buSzTx/>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已知广义表A ( B ( C ) , D ( E ( F , G ) , H ( , I ) ) )，求广义表对应的二叉树</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algn="l">
              <a:buClrTx/>
              <a:buSzTx/>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已知广义表L=A(B(u),C(v,D(w)),E(,F(x,y)))，求广义表对应的二叉树</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algn="l" eaLnBrk="1" hangingPunct="1">
              <a:buClrTx/>
              <a:buSzTx/>
            </a:pPr>
            <a:endParaRPr lang="zh-CN" altLang="en-US" dirty="0">
              <a:sym typeface="+mn-ea"/>
            </a:endParaRPr>
          </a:p>
          <a:p>
            <a:endParaRPr lang="zh-CN" altLang="en-US">
              <a:latin typeface="黑体" panose="02010609060101010101" pitchFamily="2" charset="-122"/>
              <a:ea typeface="黑体" panose="02010609060101010101" pitchFamily="2" charset="-122"/>
            </a:endParaRPr>
          </a:p>
        </p:txBody>
      </p:sp>
      <p:sp>
        <p:nvSpPr>
          <p:cNvPr id="3" name="标题 2"/>
          <p:cNvSpPr>
            <a:spLocks noGrp="1"/>
          </p:cNvSpPr>
          <p:nvPr>
            <p:ph type="title"/>
          </p:nvPr>
        </p:nvSpPr>
        <p:spPr/>
        <p:txBody>
          <a:bodyPr/>
          <a:p>
            <a:pPr algn="l">
              <a:buClrTx/>
              <a:buSzTx/>
              <a:buFontTx/>
            </a:pPr>
            <a:r>
              <a:rPr lang="zh-CN" altLang="en-US" sz="4000">
                <a:solidFill>
                  <a:srgbClr val="FF0000"/>
                </a:solidFill>
                <a:latin typeface="楷体" panose="02010609060101010101" charset="-122"/>
                <a:ea typeface="楷体" panose="02010609060101010101" charset="-122"/>
              </a:rPr>
              <a:t>练习</a:t>
            </a:r>
            <a:endParaRPr lang="zh-CN" altLang="en-US" sz="4000">
              <a:solidFill>
                <a:srgbClr val="FF0000"/>
              </a:solidFill>
              <a:latin typeface="楷体" panose="02010609060101010101" charset="-122"/>
              <a:ea typeface="楷体" panose="02010609060101010101" charset="-122"/>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
        <p:nvSpPr>
          <p:cNvPr id="5" name="文本框 4"/>
          <p:cNvSpPr txBox="1"/>
          <p:nvPr/>
        </p:nvSpPr>
        <p:spPr>
          <a:xfrm>
            <a:off x="407035" y="1052830"/>
            <a:ext cx="11266805" cy="5114290"/>
          </a:xfrm>
          <a:prstGeom prst="rect">
            <a:avLst/>
          </a:prstGeom>
        </p:spPr>
        <p:txBody>
          <a:bodyPr vert="horz" lIns="91440" tIns="45720" rIns="91440" bIns="45720" rtlCol="0">
            <a:noAutofit/>
          </a:bodyPr>
          <a:p>
            <a:pPr marL="428625" lvl="0" indent="-428625" algn="l" eaLnBrk="1" hangingPunct="1">
              <a:lnSpc>
                <a:spcPct val="90000"/>
              </a:lnSpc>
              <a:spcBef>
                <a:spcPts val="1000"/>
              </a:spcBef>
              <a:buClr>
                <a:schemeClr val="accent2"/>
              </a:buClr>
              <a:buSzTx/>
              <a:buFont typeface="Wingdings" panose="05000000000000000000" charset="0"/>
              <a:buChar char="l"/>
            </a:pPr>
            <a:r>
              <a:rPr lang="zh-CN" altLang="en-US" sz="2400">
                <a:latin typeface="黑体" panose="02010609060101010101" pitchFamily="2" charset="-122"/>
                <a:ea typeface="黑体" panose="02010609060101010101" pitchFamily="2" charset="-122"/>
                <a:sym typeface="+mn-ea"/>
              </a:rPr>
              <a:t>数组是一组偶对的集合，带下标值</a:t>
            </a:r>
            <a:r>
              <a:rPr lang="zh-CN" altLang="en-US" sz="2400">
                <a:latin typeface="黑体" panose="02010609060101010101" pitchFamily="2" charset="-122"/>
                <a:ea typeface="黑体" panose="02010609060101010101" pitchFamily="2" charset="-122"/>
                <a:sym typeface="+mn-ea"/>
              </a:rPr>
              <a:t>和数据值</a:t>
            </a:r>
            <a:endParaRPr lang="zh-CN" altLang="en-US" sz="2400">
              <a:latin typeface="黑体" panose="02010609060101010101" pitchFamily="2" charset="-122"/>
              <a:ea typeface="黑体" panose="02010609060101010101" pitchFamily="2" charset="-122"/>
            </a:endParaRPr>
          </a:p>
          <a:p>
            <a:pPr marL="428625" lvl="0" indent="-428625" algn="l" eaLnBrk="1" hangingPunct="1">
              <a:lnSpc>
                <a:spcPct val="90000"/>
              </a:lnSpc>
              <a:spcBef>
                <a:spcPts val="1000"/>
              </a:spcBef>
              <a:buClr>
                <a:schemeClr val="accent2"/>
              </a:buClr>
              <a:buSzTx/>
              <a:buFont typeface="Wingdings" panose="05000000000000000000" charset="0"/>
              <a:buChar char="l"/>
            </a:pPr>
            <a:r>
              <a:rPr lang="zh-CN" altLang="en-US" sz="2400">
                <a:latin typeface="黑体" panose="02010609060101010101" pitchFamily="2" charset="-122"/>
                <a:ea typeface="黑体" panose="02010609060101010101" pitchFamily="2" charset="-122"/>
                <a:sym typeface="+mn-ea"/>
              </a:rPr>
              <a:t>数组的顺序存储</a:t>
            </a:r>
            <a:endParaRPr lang="zh-CN" altLang="en-US" sz="2400">
              <a:latin typeface="黑体" panose="02010609060101010101" pitchFamily="2" charset="-122"/>
              <a:ea typeface="黑体" panose="02010609060101010101" pitchFamily="2" charset="-122"/>
            </a:endParaRPr>
          </a:p>
          <a:p>
            <a:pPr marL="885825" lvl="2" indent="-428625" algn="l" eaLnBrk="1" hangingPunct="1">
              <a:lnSpc>
                <a:spcPct val="90000"/>
              </a:lnSpc>
              <a:spcBef>
                <a:spcPts val="1000"/>
              </a:spcBef>
              <a:buClr>
                <a:schemeClr val="accent2"/>
              </a:buClr>
              <a:buSzTx/>
              <a:buChar char="•"/>
            </a:pPr>
            <a:r>
              <a:rPr lang="zh-CN" altLang="en-US" sz="2400">
                <a:latin typeface="黑体" panose="02010609060101010101" pitchFamily="2" charset="-122"/>
                <a:ea typeface="黑体" panose="02010609060101010101" pitchFamily="2" charset="-122"/>
                <a:sym typeface="+mn-ea"/>
              </a:rPr>
              <a:t>行优先顺序、列优先顺序</a:t>
            </a:r>
            <a:endParaRPr lang="zh-CN" altLang="en-US" sz="2400">
              <a:latin typeface="黑体" panose="02010609060101010101" pitchFamily="2" charset="-122"/>
              <a:ea typeface="黑体" panose="02010609060101010101" pitchFamily="2" charset="-122"/>
            </a:endParaRPr>
          </a:p>
          <a:p>
            <a:pPr marL="885825" lvl="2" indent="-428625" algn="l" eaLnBrk="1" hangingPunct="1">
              <a:lnSpc>
                <a:spcPct val="90000"/>
              </a:lnSpc>
              <a:spcBef>
                <a:spcPts val="1000"/>
              </a:spcBef>
              <a:buClr>
                <a:schemeClr val="accent2"/>
              </a:buClr>
              <a:buSzTx/>
              <a:buChar char="•"/>
            </a:pPr>
            <a:r>
              <a:rPr lang="zh-CN" altLang="en-US" sz="2400">
                <a:latin typeface="黑体" panose="02010609060101010101" pitchFamily="2" charset="-122"/>
                <a:ea typeface="黑体" panose="02010609060101010101" pitchFamily="2" charset="-122"/>
                <a:sym typeface="+mn-ea"/>
              </a:rPr>
              <a:t>二维数组位置ij和一维数组位置k之间的地址转换</a:t>
            </a:r>
            <a:endParaRPr lang="zh-CN" altLang="en-US" sz="2400">
              <a:latin typeface="黑体" panose="02010609060101010101" pitchFamily="2" charset="-122"/>
              <a:ea typeface="黑体" panose="02010609060101010101" pitchFamily="2" charset="-122"/>
            </a:endParaRPr>
          </a:p>
          <a:p>
            <a:pPr marL="428625" lvl="0" indent="-428625" algn="l" eaLnBrk="1" hangingPunct="1">
              <a:lnSpc>
                <a:spcPct val="90000"/>
              </a:lnSpc>
              <a:spcBef>
                <a:spcPts val="1000"/>
              </a:spcBef>
              <a:buClr>
                <a:schemeClr val="accent2"/>
              </a:buClr>
              <a:buSzTx/>
              <a:buFont typeface="Wingdings" panose="05000000000000000000" charset="0"/>
              <a:buChar char="l"/>
            </a:pPr>
            <a:r>
              <a:rPr lang="zh-CN" altLang="en-US" sz="2400">
                <a:latin typeface="黑体" panose="02010609060101010101" pitchFamily="2" charset="-122"/>
                <a:ea typeface="黑体" panose="02010609060101010101" pitchFamily="2" charset="-122"/>
                <a:sym typeface="+mn-ea"/>
              </a:rPr>
              <a:t>特殊矩阵：非零元素或零元素的分布有一定规律的矩阵</a:t>
            </a:r>
            <a:endParaRPr lang="zh-CN" altLang="en-US" sz="2400">
              <a:latin typeface="黑体" panose="02010609060101010101" pitchFamily="2" charset="-122"/>
              <a:ea typeface="黑体" panose="02010609060101010101" pitchFamily="2" charset="-122"/>
            </a:endParaRPr>
          </a:p>
          <a:p>
            <a:pPr marL="885825" lvl="2" indent="-428625" algn="l" eaLnBrk="1" hangingPunct="1">
              <a:lnSpc>
                <a:spcPct val="90000"/>
              </a:lnSpc>
              <a:spcBef>
                <a:spcPts val="1000"/>
              </a:spcBef>
              <a:buClr>
                <a:schemeClr val="accent2"/>
              </a:buClr>
              <a:buSzTx/>
              <a:buChar char="•"/>
            </a:pPr>
            <a:r>
              <a:rPr lang="zh-CN" altLang="en-US" sz="2400">
                <a:latin typeface="黑体" panose="02010609060101010101" pitchFamily="2" charset="-122"/>
                <a:ea typeface="黑体" panose="02010609060101010101" pitchFamily="2" charset="-122"/>
                <a:sym typeface="+mn-ea"/>
              </a:rPr>
              <a:t>对称矩阵、三角矩阵、K对角矩阵</a:t>
            </a:r>
            <a:endParaRPr lang="zh-CN" altLang="en-US" sz="2400">
              <a:latin typeface="黑体" panose="02010609060101010101" pitchFamily="2" charset="-122"/>
              <a:ea typeface="黑体" panose="02010609060101010101" pitchFamily="2" charset="-122"/>
            </a:endParaRPr>
          </a:p>
          <a:p>
            <a:pPr marL="885825" lvl="2" indent="-428625" algn="l" eaLnBrk="1" hangingPunct="1">
              <a:lnSpc>
                <a:spcPct val="90000"/>
              </a:lnSpc>
              <a:spcBef>
                <a:spcPts val="1000"/>
              </a:spcBef>
              <a:buClr>
                <a:schemeClr val="accent2"/>
              </a:buClr>
              <a:buSzTx/>
              <a:buChar char="•"/>
            </a:pPr>
            <a:r>
              <a:rPr lang="zh-CN" altLang="en-US" sz="2400">
                <a:latin typeface="黑体" panose="02010609060101010101" pitchFamily="2" charset="-122"/>
                <a:ea typeface="黑体" panose="02010609060101010101" pitchFamily="2" charset="-122"/>
                <a:sym typeface="+mn-ea"/>
              </a:rPr>
              <a:t>掌握对称矩阵用一维数组存储时，矩阵下标ij和数组位置k的转换</a:t>
            </a:r>
            <a:endParaRPr lang="zh-CN" altLang="en-US" sz="2400">
              <a:latin typeface="黑体" panose="02010609060101010101" pitchFamily="2" charset="-122"/>
              <a:ea typeface="黑体" panose="02010609060101010101" pitchFamily="2" charset="-122"/>
            </a:endParaRPr>
          </a:p>
          <a:p>
            <a:pPr marL="428625" lvl="0" indent="-428625" algn="l" eaLnBrk="1" hangingPunct="1">
              <a:lnSpc>
                <a:spcPct val="90000"/>
              </a:lnSpc>
              <a:spcBef>
                <a:spcPts val="1000"/>
              </a:spcBef>
              <a:buClr>
                <a:schemeClr val="accent2"/>
              </a:buClr>
              <a:buSzTx/>
              <a:buFont typeface="Wingdings" panose="05000000000000000000" charset="0"/>
              <a:buChar char="l"/>
            </a:pPr>
            <a:r>
              <a:rPr lang="zh-CN" altLang="en-US" sz="2400">
                <a:latin typeface="黑体" panose="02010609060101010101" pitchFamily="2" charset="-122"/>
                <a:ea typeface="黑体" panose="02010609060101010101" pitchFamily="2" charset="-122"/>
                <a:sym typeface="+mn-ea"/>
              </a:rPr>
              <a:t>稀疏矩阵：非0元素占矩阵元素总数比例较少的矩阵</a:t>
            </a:r>
            <a:endParaRPr lang="zh-CN" altLang="en-US" sz="2400">
              <a:latin typeface="黑体" panose="02010609060101010101" pitchFamily="2" charset="-122"/>
              <a:ea typeface="黑体" panose="02010609060101010101" pitchFamily="2" charset="-122"/>
            </a:endParaRPr>
          </a:p>
          <a:p>
            <a:pPr marL="885825" lvl="2" indent="-428625" algn="l" eaLnBrk="1" hangingPunct="1">
              <a:lnSpc>
                <a:spcPct val="90000"/>
              </a:lnSpc>
              <a:spcBef>
                <a:spcPts val="1000"/>
              </a:spcBef>
              <a:buClr>
                <a:schemeClr val="accent2"/>
              </a:buClr>
              <a:buSzTx/>
              <a:buChar char="•"/>
            </a:pPr>
            <a:r>
              <a:rPr lang="zh-CN" altLang="en-US" sz="2400">
                <a:latin typeface="黑体" panose="02010609060101010101" pitchFamily="2" charset="-122"/>
                <a:ea typeface="黑体" panose="02010609060101010101" pitchFamily="2" charset="-122"/>
                <a:sym typeface="+mn-ea"/>
              </a:rPr>
              <a:t>掌握稀疏矩阵的</a:t>
            </a:r>
            <a:r>
              <a:rPr lang="zh-CN" altLang="en-US" sz="2400">
                <a:latin typeface="黑体" panose="02010609060101010101" pitchFamily="2" charset="-122"/>
                <a:ea typeface="黑体" panose="02010609060101010101" pitchFamily="2" charset="-122"/>
                <a:sym typeface="+mn-ea"/>
              </a:rPr>
              <a:t>三元组顺序表</a:t>
            </a:r>
            <a:r>
              <a:rPr lang="zh-CN" altLang="en-US" sz="2400">
                <a:latin typeface="黑体" panose="02010609060101010101" pitchFamily="2" charset="-122"/>
                <a:ea typeface="黑体" panose="02010609060101010101" pitchFamily="2" charset="-122"/>
                <a:sym typeface="+mn-ea"/>
              </a:rPr>
              <a:t>法</a:t>
            </a:r>
            <a:endParaRPr lang="zh-CN" altLang="en-US" sz="2400">
              <a:latin typeface="黑体" panose="02010609060101010101" pitchFamily="2" charset="-122"/>
              <a:ea typeface="黑体" panose="02010609060101010101" pitchFamily="2" charset="-122"/>
            </a:endParaRPr>
          </a:p>
          <a:p>
            <a:pPr marL="428625" lvl="0" indent="-428625" algn="l" eaLnBrk="1" hangingPunct="1">
              <a:lnSpc>
                <a:spcPct val="90000"/>
              </a:lnSpc>
              <a:spcBef>
                <a:spcPts val="1000"/>
              </a:spcBef>
              <a:buClr>
                <a:schemeClr val="accent2"/>
              </a:buClr>
              <a:buSzTx/>
              <a:buFont typeface="Wingdings" panose="05000000000000000000" charset="0"/>
              <a:buChar char="l"/>
            </a:pPr>
            <a:r>
              <a:rPr lang="zh-CN" altLang="en-US" sz="2400">
                <a:latin typeface="黑体" panose="02010609060101010101" pitchFamily="2" charset="-122"/>
                <a:ea typeface="黑体" panose="02010609060101010101" pitchFamily="2" charset="-122"/>
                <a:sym typeface="+mn-ea"/>
              </a:rPr>
              <a:t>广义表是线性表的推广和扩充，是由n个元素组成的有穷序列</a:t>
            </a:r>
            <a:endParaRPr lang="zh-CN" altLang="en-US" sz="2400">
              <a:latin typeface="黑体" panose="02010609060101010101" pitchFamily="2" charset="-122"/>
              <a:ea typeface="黑体" panose="02010609060101010101" pitchFamily="2" charset="-122"/>
            </a:endParaRPr>
          </a:p>
          <a:p>
            <a:pPr marL="885825" lvl="2" indent="-428625" algn="l" eaLnBrk="1" hangingPunct="1">
              <a:lnSpc>
                <a:spcPct val="90000"/>
              </a:lnSpc>
              <a:spcBef>
                <a:spcPts val="1000"/>
              </a:spcBef>
              <a:buClr>
                <a:schemeClr val="accent2"/>
              </a:buClr>
              <a:buSzTx/>
              <a:buChar char="•"/>
            </a:pPr>
            <a:r>
              <a:rPr lang="zh-CN" altLang="en-US" sz="2400">
                <a:latin typeface="黑体" panose="02010609060101010101" pitchFamily="2" charset="-122"/>
                <a:ea typeface="黑体" panose="02010609060101010101" pitchFamily="2" charset="-122"/>
                <a:sym typeface="+mn-ea"/>
              </a:rPr>
              <a:t>掌握广义表的深度、广度、头尾运算</a:t>
            </a:r>
            <a:endParaRPr lang="zh-CN" altLang="en-US" sz="2400">
              <a:latin typeface="黑体" panose="02010609060101010101" pitchFamily="2" charset="-122"/>
              <a:ea typeface="黑体" panose="02010609060101010101" pitchFamily="2" charset="-122"/>
            </a:endParaRPr>
          </a:p>
          <a:p>
            <a:pPr marL="885825" marR="0" lvl="2" indent="-428625" algn="l" rtl="0" eaLnBrk="1" fontAlgn="base" latinLnBrk="0" hangingPunct="1">
              <a:lnSpc>
                <a:spcPct val="90000"/>
              </a:lnSpc>
              <a:spcBef>
                <a:spcPts val="1000"/>
              </a:spcBef>
              <a:buClr>
                <a:schemeClr val="accent2"/>
              </a:buClr>
              <a:buSzTx/>
              <a:buChar char="•"/>
            </a:pPr>
            <a:endParaRPr kumimoji="0" lang="zh-CN" altLang="en-US" sz="2400" i="0" u="none" strike="noStrike" cap="none" spc="0" normalizeH="0" baseline="0">
              <a:solidFill>
                <a:schemeClr val="tx1"/>
              </a:solidFill>
              <a:latin typeface="黑体" panose="02010609060101010101" pitchFamily="2" charset="-122"/>
              <a:ea typeface="黑体" panose="02010609060101010101" pitchFamily="2" charset="-122"/>
            </a:endParaRPr>
          </a:p>
          <a:p>
            <a:pPr marL="428625" indent="-428625" algn="l" eaLnBrk="1" hangingPunct="1">
              <a:lnSpc>
                <a:spcPct val="90000"/>
              </a:lnSpc>
              <a:spcBef>
                <a:spcPts val="1000"/>
              </a:spcBef>
              <a:buClr>
                <a:schemeClr val="accent2"/>
              </a:buClr>
              <a:buSzTx/>
              <a:buFont typeface="Wingdings" panose="05000000000000000000" charset="0"/>
              <a:buChar char="l"/>
            </a:pPr>
            <a:endParaRPr kumimoji="0" lang="zh-CN" altLang="en-US" sz="2400" i="0" u="none" strike="noStrike" cap="none" spc="0" normalizeH="0" baseline="0">
              <a:solidFill>
                <a:schemeClr val="tx1"/>
              </a:solidFill>
              <a:latin typeface="黑体" panose="02010609060101010101" pitchFamily="2" charset="-122"/>
              <a:ea typeface="黑体" panose="0201060906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cs typeface="+mn-cs"/>
                <a:sym typeface="+mn-ea"/>
              </a:rPr>
              <a:t>数组是一组偶对(下标值，数据元素值)的集合。</a:t>
            </a:r>
            <a:endParaRPr lang="zh-CN" altLang="en-US" sz="2800" dirty="0">
              <a:latin typeface="黑体" panose="02010609060101010101" pitchFamily="2" charset="-122"/>
              <a:cs typeface="+mn-cs"/>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mn-ea"/>
                <a:sym typeface="+mn-ea"/>
              </a:rPr>
              <a:t>在数组中，对于一组有意义的下标，都存在一个与其对应的值。一维数组对应着一个下标值，二维数组对应着两个下标值，如此类推。</a:t>
            </a:r>
            <a:endParaRPr lang="zh-CN" altLang="en-US" sz="2400" dirty="0">
              <a:latin typeface="黑体" panose="02010609060101010101" pitchFamily="2" charset="-122"/>
              <a:ea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mn-ea"/>
                <a:sym typeface="+mn-ea"/>
              </a:rPr>
              <a:t>数组是由n(n&gt;1)个具有相同数据类型的数据元素a1，a2，…，an组成的有序序列，且该序列必须存储在一块</a:t>
            </a:r>
            <a:r>
              <a:rPr lang="zh-CN" altLang="en-US" sz="2400" b="1" dirty="0">
                <a:solidFill>
                  <a:srgbClr val="FF0000"/>
                </a:solidFill>
                <a:latin typeface="黑体" panose="02010609060101010101" pitchFamily="2" charset="-122"/>
                <a:ea typeface="黑体" panose="02010609060101010101" pitchFamily="2" charset="-122"/>
                <a:cs typeface="+mn-ea"/>
                <a:sym typeface="+mn-ea"/>
              </a:rPr>
              <a:t>地址连续</a:t>
            </a:r>
            <a:r>
              <a:rPr lang="zh-CN" altLang="en-US" sz="2400" dirty="0">
                <a:latin typeface="黑体" panose="02010609060101010101" pitchFamily="2" charset="-122"/>
                <a:ea typeface="黑体" panose="02010609060101010101" pitchFamily="2" charset="-122"/>
                <a:cs typeface="+mn-ea"/>
                <a:sym typeface="+mn-ea"/>
              </a:rPr>
              <a:t>的存储单元中。</a:t>
            </a:r>
            <a:endParaRPr lang="zh-CN" altLang="en-US" sz="2400" dirty="0">
              <a:latin typeface="黑体" panose="02010609060101010101" pitchFamily="2" charset="-122"/>
              <a:ea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mn-ea"/>
                <a:sym typeface="+mn-ea"/>
              </a:rPr>
              <a:t>数组中的数据元素具有</a:t>
            </a:r>
            <a:r>
              <a:rPr lang="zh-CN" altLang="en-US" sz="2400" b="1" dirty="0">
                <a:solidFill>
                  <a:srgbClr val="FF0000"/>
                </a:solidFill>
                <a:latin typeface="黑体" panose="02010609060101010101" pitchFamily="2" charset="-122"/>
                <a:ea typeface="黑体" panose="02010609060101010101" pitchFamily="2" charset="-122"/>
                <a:cs typeface="+mn-ea"/>
                <a:sym typeface="+mn-ea"/>
              </a:rPr>
              <a:t>相同数据类型</a:t>
            </a:r>
            <a:endParaRPr lang="zh-CN" altLang="en-US" sz="2400" dirty="0">
              <a:latin typeface="黑体" panose="02010609060101010101" pitchFamily="2" charset="-122"/>
              <a:ea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mn-ea"/>
                <a:sym typeface="+mn-ea"/>
              </a:rPr>
              <a:t>数组是一种</a:t>
            </a:r>
            <a:r>
              <a:rPr lang="zh-CN" altLang="en-US" sz="2400" b="1" dirty="0">
                <a:solidFill>
                  <a:srgbClr val="FF0000"/>
                </a:solidFill>
                <a:latin typeface="黑体" panose="02010609060101010101" pitchFamily="2" charset="-122"/>
                <a:ea typeface="黑体" panose="02010609060101010101" pitchFamily="2" charset="-122"/>
                <a:cs typeface="+mn-ea"/>
                <a:sym typeface="+mn-ea"/>
              </a:rPr>
              <a:t>随机存取</a:t>
            </a:r>
            <a:r>
              <a:rPr lang="zh-CN" altLang="en-US" sz="2400" dirty="0">
                <a:latin typeface="黑体" panose="02010609060101010101" pitchFamily="2" charset="-122"/>
                <a:ea typeface="黑体" panose="02010609060101010101" pitchFamily="2" charset="-122"/>
                <a:cs typeface="+mn-ea"/>
                <a:sym typeface="+mn-ea"/>
              </a:rPr>
              <a:t>结构，给定一组下标，就可以访问与其对应的数据元素</a:t>
            </a:r>
            <a:endParaRPr lang="zh-CN" altLang="en-US" sz="2400" dirty="0">
              <a:latin typeface="黑体" panose="02010609060101010101" pitchFamily="2" charset="-122"/>
              <a:ea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mn-ea"/>
                <a:sym typeface="+mn-ea"/>
              </a:rPr>
              <a:t>数组中的数据</a:t>
            </a:r>
            <a:r>
              <a:rPr lang="zh-CN" altLang="en-US" sz="2400" b="1" dirty="0">
                <a:solidFill>
                  <a:srgbClr val="FF0000"/>
                </a:solidFill>
                <a:latin typeface="黑体" panose="02010609060101010101" pitchFamily="2" charset="-122"/>
                <a:ea typeface="黑体" panose="02010609060101010101" pitchFamily="2" charset="-122"/>
                <a:cs typeface="+mn-ea"/>
                <a:sym typeface="+mn-ea"/>
              </a:rPr>
              <a:t>元素个数是固定的</a:t>
            </a:r>
            <a:r>
              <a:rPr lang="zh-CN" altLang="en-US" sz="2400" dirty="0">
                <a:latin typeface="黑体" panose="02010609060101010101" pitchFamily="2" charset="-122"/>
                <a:ea typeface="黑体" panose="02010609060101010101" pitchFamily="2" charset="-122"/>
                <a:cs typeface="+mn-ea"/>
                <a:sym typeface="+mn-ea"/>
              </a:rPr>
              <a:t>。</a:t>
            </a:r>
            <a:endParaRPr lang="zh-CN" altLang="en-US" sz="2400" dirty="0">
              <a:latin typeface="黑体" panose="02010609060101010101" pitchFamily="2" charset="-122"/>
              <a:ea typeface="黑体" panose="02010609060101010101" pitchFamily="2" charset="-122"/>
              <a:cs typeface="+mn-ea"/>
            </a:endParaRPr>
          </a:p>
          <a:p>
            <a:pPr marL="609600" indent="-609600" eaLnBrk="1" hangingPunct="1">
              <a:buClr>
                <a:schemeClr val="accent1"/>
              </a:buClr>
              <a:buSzTx/>
              <a:buFont typeface="Wingdings" panose="05000000000000000000" pitchFamily="2" charset="2"/>
              <a:buChar char="n"/>
            </a:pPr>
            <a:endParaRPr lang="en-US" altLang="zh-CN" sz="2400" dirty="0"/>
          </a:p>
          <a:p>
            <a:pPr lvl="1" algn="l">
              <a:buClrTx/>
              <a:buSzTx/>
              <a:buChar char="•"/>
            </a:pPr>
            <a:endParaRPr lang="zh-CN" altLang="en-US"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5.1 数组的定义</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cs typeface="+mn-cs"/>
                <a:sym typeface="+mn-ea"/>
              </a:rPr>
              <a:t>二维数组看成：行变量组成的一维数组、列</a:t>
            </a:r>
            <a:r>
              <a:rPr lang="zh-CN" altLang="en-US" sz="2800" dirty="0">
                <a:latin typeface="黑体" panose="02010609060101010101" pitchFamily="2" charset="-122"/>
                <a:cs typeface="+mn-cs"/>
                <a:sym typeface="+mn-ea"/>
              </a:rPr>
              <a:t>变量组成的一维数组、</a:t>
            </a:r>
            <a:endParaRPr lang="zh-CN" altLang="en-US"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5.1 数组的定义</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9220" name="Group 4"/>
          <p:cNvGrpSpPr/>
          <p:nvPr/>
        </p:nvGrpSpPr>
        <p:grpSpPr>
          <a:xfrm>
            <a:off x="2640013" y="1557338"/>
            <a:ext cx="7200900" cy="4813300"/>
            <a:chOff x="0" y="0"/>
            <a:chExt cx="5018" cy="3577"/>
          </a:xfrm>
        </p:grpSpPr>
        <p:grpSp>
          <p:nvGrpSpPr>
            <p:cNvPr id="9221" name="Group 5"/>
            <p:cNvGrpSpPr/>
            <p:nvPr/>
          </p:nvGrpSpPr>
          <p:grpSpPr>
            <a:xfrm>
              <a:off x="0" y="222"/>
              <a:ext cx="2059" cy="1154"/>
              <a:chOff x="0" y="0"/>
              <a:chExt cx="2059" cy="1154"/>
            </a:xfrm>
          </p:grpSpPr>
          <p:sp>
            <p:nvSpPr>
              <p:cNvPr id="9222" name="Rectangle 6"/>
              <p:cNvSpPr/>
              <p:nvPr/>
            </p:nvSpPr>
            <p:spPr>
              <a:xfrm>
                <a:off x="430" y="0"/>
                <a:ext cx="1564" cy="1111"/>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 a</a:t>
                </a:r>
                <a:r>
                  <a:rPr lang="en-US" altLang="zh-CN" sz="2800" baseline="-25000" dirty="0">
                    <a:latin typeface="Times New Roman" panose="02020603050405020304" pitchFamily="18" charset="0"/>
                    <a:ea typeface="宋体" panose="02010600030101010101" pitchFamily="2" charset="-122"/>
                  </a:rPr>
                  <a:t>11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12  </a:t>
                </a:r>
                <a:r>
                  <a:rPr lang="en-US" altLang="zh-CN" sz="2800" dirty="0">
                    <a:latin typeface="Times New Roman" panose="02020603050405020304" pitchFamily="18" charset="0"/>
                    <a:ea typeface="Arial Unicode MS" pitchFamily="34" charset="-122"/>
                  </a:rPr>
                  <a:t>…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1n</a:t>
                </a:r>
                <a:endParaRPr lang="en-US" altLang="zh-CN" sz="2800" baseline="-250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 a</a:t>
                </a:r>
                <a:r>
                  <a:rPr lang="en-US" altLang="zh-CN" sz="2800" baseline="-25000" dirty="0">
                    <a:latin typeface="Times New Roman" panose="02020603050405020304" pitchFamily="18" charset="0"/>
                    <a:ea typeface="宋体" panose="02010600030101010101" pitchFamily="2" charset="-122"/>
                  </a:rPr>
                  <a:t>21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22  </a:t>
                </a:r>
                <a:r>
                  <a:rPr lang="en-US" altLang="zh-CN" sz="2800" dirty="0">
                    <a:latin typeface="Times New Roman" panose="02020603050405020304" pitchFamily="18" charset="0"/>
                    <a:ea typeface="Arial Unicode MS" pitchFamily="34" charset="-122"/>
                  </a:rPr>
                  <a:t>…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2n</a:t>
                </a:r>
                <a:endParaRPr lang="en-US" altLang="zh-CN" sz="2800" baseline="-250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latin typeface="Times New Roman" panose="02020603050405020304" pitchFamily="18" charset="0"/>
                    <a:ea typeface="宋体" panose="02010600030101010101" pitchFamily="2" charset="-122"/>
                  </a:rPr>
                  <a:t> a</a:t>
                </a:r>
                <a:r>
                  <a:rPr lang="en-US" altLang="zh-CN" sz="2800" baseline="-25000" dirty="0">
                    <a:latin typeface="Times New Roman" panose="02020603050405020304" pitchFamily="18" charset="0"/>
                    <a:ea typeface="宋体" panose="02010600030101010101" pitchFamily="2" charset="-122"/>
                  </a:rPr>
                  <a:t>m1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m2  </a:t>
                </a:r>
                <a:r>
                  <a:rPr lang="en-US" altLang="zh-CN" sz="2800" dirty="0">
                    <a:latin typeface="Times New Roman" panose="02020603050405020304" pitchFamily="18" charset="0"/>
                    <a:ea typeface="Arial Unicode MS" pitchFamily="34" charset="-122"/>
                  </a:rPr>
                  <a:t>…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mn</a:t>
                </a:r>
                <a:endParaRPr lang="en-US" altLang="zh-CN" sz="2800" baseline="-25000" dirty="0">
                  <a:latin typeface="Times New Roman" panose="02020603050405020304" pitchFamily="18" charset="0"/>
                  <a:ea typeface="宋体" panose="02010600030101010101" pitchFamily="2" charset="-122"/>
                </a:endParaRPr>
              </a:p>
            </p:txBody>
          </p:sp>
          <p:sp>
            <p:nvSpPr>
              <p:cNvPr id="9223" name="Rectangle 7"/>
              <p:cNvSpPr/>
              <p:nvPr/>
            </p:nvSpPr>
            <p:spPr>
              <a:xfrm>
                <a:off x="0" y="480"/>
                <a:ext cx="340" cy="272"/>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endParaRPr lang="en-US" altLang="zh-CN" sz="2800" dirty="0">
                  <a:latin typeface="Times New Roman" panose="02020603050405020304" pitchFamily="18" charset="0"/>
                  <a:ea typeface="宋体" panose="02010600030101010101" pitchFamily="2" charset="-122"/>
                </a:endParaRPr>
              </a:p>
            </p:txBody>
          </p:sp>
          <p:sp>
            <p:nvSpPr>
              <p:cNvPr id="9224" name="AutoShape 8"/>
              <p:cNvSpPr/>
              <p:nvPr/>
            </p:nvSpPr>
            <p:spPr>
              <a:xfrm>
                <a:off x="420" y="66"/>
                <a:ext cx="45" cy="1088"/>
              </a:xfrm>
              <a:prstGeom prst="leftBracket">
                <a:avLst>
                  <a:gd name="adj" fmla="val 201481"/>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25" name="AutoShape 9"/>
              <p:cNvSpPr/>
              <p:nvPr/>
            </p:nvSpPr>
            <p:spPr>
              <a:xfrm>
                <a:off x="2014" y="48"/>
                <a:ext cx="45" cy="1088"/>
              </a:xfrm>
              <a:prstGeom prst="rightBracket">
                <a:avLst>
                  <a:gd name="adj" fmla="val 201481"/>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9226" name="Group 10"/>
            <p:cNvGrpSpPr/>
            <p:nvPr/>
          </p:nvGrpSpPr>
          <p:grpSpPr>
            <a:xfrm>
              <a:off x="2543" y="0"/>
              <a:ext cx="2187" cy="1370"/>
              <a:chOff x="0" y="0"/>
              <a:chExt cx="2187" cy="1370"/>
            </a:xfrm>
          </p:grpSpPr>
          <p:sp>
            <p:nvSpPr>
              <p:cNvPr id="9227" name="Rectangle 11"/>
              <p:cNvSpPr/>
              <p:nvPr/>
            </p:nvSpPr>
            <p:spPr>
              <a:xfrm>
                <a:off x="546" y="776"/>
                <a:ext cx="1440" cy="227"/>
              </a:xfrm>
              <a:prstGeom prst="rect">
                <a:avLst/>
              </a:prstGeom>
              <a:noFill/>
              <a:ln w="9525">
                <a:noFill/>
              </a:ln>
            </p:spPr>
            <p:txBody>
              <a:bodyPr wrap="none" anchor="ctr" anchorCtr="0"/>
              <a:p>
                <a:r>
                  <a:rPr lang="en-US" altLang="zh-CN" sz="2800" dirty="0">
                    <a:latin typeface="Times New Roman" panose="02020603050405020304" pitchFamily="18" charset="0"/>
                    <a:ea typeface="Arial Unicode MS" pitchFamily="34" charset="-122"/>
                  </a:rPr>
                  <a:t>… … … … …</a:t>
                </a:r>
                <a:endParaRPr lang="en-US" altLang="zh-CN" sz="2800" dirty="0">
                  <a:latin typeface="Times New Roman" panose="02020603050405020304" pitchFamily="18" charset="0"/>
                  <a:ea typeface="Arial Unicode MS" pitchFamily="34" charset="-122"/>
                </a:endParaRPr>
              </a:p>
            </p:txBody>
          </p:sp>
          <p:sp>
            <p:nvSpPr>
              <p:cNvPr id="9228" name="Rectangle 12"/>
              <p:cNvSpPr/>
              <p:nvPr/>
            </p:nvSpPr>
            <p:spPr>
              <a:xfrm>
                <a:off x="0" y="632"/>
                <a:ext cx="340" cy="272"/>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endParaRPr lang="en-US" altLang="zh-CN" sz="2800" dirty="0">
                  <a:latin typeface="Times New Roman" panose="02020603050405020304" pitchFamily="18" charset="0"/>
                  <a:ea typeface="宋体" panose="02010600030101010101" pitchFamily="2" charset="-122"/>
                </a:endParaRPr>
              </a:p>
            </p:txBody>
          </p:sp>
          <p:sp>
            <p:nvSpPr>
              <p:cNvPr id="9229" name="AutoShape 13"/>
              <p:cNvSpPr/>
              <p:nvPr/>
            </p:nvSpPr>
            <p:spPr>
              <a:xfrm>
                <a:off x="409" y="97"/>
                <a:ext cx="45" cy="1247"/>
              </a:xfrm>
              <a:prstGeom prst="leftBracket">
                <a:avLst>
                  <a:gd name="adj" fmla="val 230925"/>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30" name="AutoShape 14"/>
              <p:cNvSpPr/>
              <p:nvPr/>
            </p:nvSpPr>
            <p:spPr>
              <a:xfrm>
                <a:off x="2142" y="104"/>
                <a:ext cx="45" cy="1247"/>
              </a:xfrm>
              <a:prstGeom prst="rightBracket">
                <a:avLst>
                  <a:gd name="adj" fmla="val 230925"/>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9231" name="Group 15"/>
              <p:cNvGrpSpPr/>
              <p:nvPr/>
            </p:nvGrpSpPr>
            <p:grpSpPr>
              <a:xfrm>
                <a:off x="518" y="0"/>
                <a:ext cx="1468" cy="283"/>
                <a:chOff x="0" y="0"/>
                <a:chExt cx="1468" cy="283"/>
              </a:xfrm>
            </p:grpSpPr>
            <p:sp>
              <p:nvSpPr>
                <p:cNvPr id="9232" name="Rectangle 16"/>
                <p:cNvSpPr/>
                <p:nvPr/>
              </p:nvSpPr>
              <p:spPr>
                <a:xfrm>
                  <a:off x="28" y="0"/>
                  <a:ext cx="1440" cy="227"/>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11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12  </a:t>
                  </a:r>
                  <a:r>
                    <a:rPr lang="en-US" altLang="zh-CN" sz="2800" dirty="0">
                      <a:latin typeface="Times New Roman" panose="02020603050405020304" pitchFamily="18" charset="0"/>
                      <a:ea typeface="Arial Unicode MS" pitchFamily="34" charset="-122"/>
                    </a:rPr>
                    <a:t>…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1n</a:t>
                  </a:r>
                  <a:endParaRPr lang="en-US" altLang="zh-CN" sz="2800" baseline="-25000" dirty="0">
                    <a:latin typeface="Times New Roman" panose="02020603050405020304" pitchFamily="18" charset="0"/>
                    <a:ea typeface="宋体" panose="02010600030101010101" pitchFamily="2" charset="-122"/>
                  </a:endParaRPr>
                </a:p>
              </p:txBody>
            </p:sp>
            <p:sp>
              <p:nvSpPr>
                <p:cNvPr id="9233" name="AutoShape 17"/>
                <p:cNvSpPr/>
                <p:nvPr/>
              </p:nvSpPr>
              <p:spPr>
                <a:xfrm>
                  <a:off x="0" y="46"/>
                  <a:ext cx="45" cy="227"/>
                </a:xfrm>
                <a:prstGeom prst="leftBracket">
                  <a:avLst>
                    <a:gd name="adj" fmla="val 42037"/>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34" name="AutoShape 18"/>
                <p:cNvSpPr/>
                <p:nvPr/>
              </p:nvSpPr>
              <p:spPr>
                <a:xfrm>
                  <a:off x="1400" y="56"/>
                  <a:ext cx="45" cy="227"/>
                </a:xfrm>
                <a:prstGeom prst="rightBracket">
                  <a:avLst>
                    <a:gd name="adj" fmla="val 42037"/>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9235" name="Group 19"/>
              <p:cNvGrpSpPr/>
              <p:nvPr/>
            </p:nvGrpSpPr>
            <p:grpSpPr>
              <a:xfrm>
                <a:off x="528" y="384"/>
                <a:ext cx="1458" cy="276"/>
                <a:chOff x="0" y="0"/>
                <a:chExt cx="1458" cy="276"/>
              </a:xfrm>
            </p:grpSpPr>
            <p:sp>
              <p:nvSpPr>
                <p:cNvPr id="9236" name="Rectangle 20"/>
                <p:cNvSpPr/>
                <p:nvPr/>
              </p:nvSpPr>
              <p:spPr>
                <a:xfrm>
                  <a:off x="18" y="0"/>
                  <a:ext cx="1440" cy="227"/>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21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22  </a:t>
                  </a:r>
                  <a:r>
                    <a:rPr lang="en-US" altLang="zh-CN" sz="2800" dirty="0">
                      <a:latin typeface="Times New Roman" panose="02020603050405020304" pitchFamily="18" charset="0"/>
                      <a:ea typeface="Arial Unicode MS" pitchFamily="34" charset="-122"/>
                    </a:rPr>
                    <a:t>…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2n</a:t>
                  </a:r>
                  <a:endParaRPr lang="en-US" altLang="zh-CN" sz="2800" baseline="-25000" dirty="0">
                    <a:latin typeface="Times New Roman" panose="02020603050405020304" pitchFamily="18" charset="0"/>
                    <a:ea typeface="宋体" panose="02010600030101010101" pitchFamily="2" charset="-122"/>
                  </a:endParaRPr>
                </a:p>
              </p:txBody>
            </p:sp>
            <p:sp>
              <p:nvSpPr>
                <p:cNvPr id="9237" name="AutoShape 21"/>
                <p:cNvSpPr/>
                <p:nvPr/>
              </p:nvSpPr>
              <p:spPr>
                <a:xfrm>
                  <a:off x="0" y="42"/>
                  <a:ext cx="45" cy="227"/>
                </a:xfrm>
                <a:prstGeom prst="leftBracket">
                  <a:avLst>
                    <a:gd name="adj" fmla="val 42037"/>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38" name="AutoShape 22"/>
                <p:cNvSpPr/>
                <p:nvPr/>
              </p:nvSpPr>
              <p:spPr>
                <a:xfrm>
                  <a:off x="1380" y="49"/>
                  <a:ext cx="45" cy="227"/>
                </a:xfrm>
                <a:prstGeom prst="rightBracket">
                  <a:avLst>
                    <a:gd name="adj" fmla="val 42037"/>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9239" name="Group 23"/>
              <p:cNvGrpSpPr/>
              <p:nvPr/>
            </p:nvGrpSpPr>
            <p:grpSpPr>
              <a:xfrm>
                <a:off x="518" y="1090"/>
                <a:ext cx="1551" cy="280"/>
                <a:chOff x="0" y="0"/>
                <a:chExt cx="1551" cy="280"/>
              </a:xfrm>
            </p:grpSpPr>
            <p:sp>
              <p:nvSpPr>
                <p:cNvPr id="9240" name="Rectangle 24"/>
                <p:cNvSpPr/>
                <p:nvPr/>
              </p:nvSpPr>
              <p:spPr>
                <a:xfrm>
                  <a:off x="28" y="0"/>
                  <a:ext cx="1440" cy="227"/>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m1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m2  </a:t>
                  </a:r>
                  <a:r>
                    <a:rPr lang="en-US" altLang="zh-CN" sz="2800" dirty="0">
                      <a:latin typeface="Times New Roman" panose="02020603050405020304" pitchFamily="18" charset="0"/>
                      <a:ea typeface="Arial Unicode MS" pitchFamily="34" charset="-122"/>
                    </a:rPr>
                    <a:t>…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mn</a:t>
                  </a:r>
                  <a:endParaRPr lang="en-US" altLang="zh-CN" sz="2800" baseline="-25000" dirty="0">
                    <a:latin typeface="Times New Roman" panose="02020603050405020304" pitchFamily="18" charset="0"/>
                    <a:ea typeface="宋体" panose="02010600030101010101" pitchFamily="2" charset="-122"/>
                  </a:endParaRPr>
                </a:p>
              </p:txBody>
            </p:sp>
            <p:sp>
              <p:nvSpPr>
                <p:cNvPr id="9241" name="AutoShape 25"/>
                <p:cNvSpPr/>
                <p:nvPr/>
              </p:nvSpPr>
              <p:spPr>
                <a:xfrm>
                  <a:off x="0" y="38"/>
                  <a:ext cx="45" cy="227"/>
                </a:xfrm>
                <a:prstGeom prst="leftBracket">
                  <a:avLst>
                    <a:gd name="adj" fmla="val 42037"/>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42" name="AutoShape 26"/>
                <p:cNvSpPr/>
                <p:nvPr/>
              </p:nvSpPr>
              <p:spPr>
                <a:xfrm>
                  <a:off x="1506" y="53"/>
                  <a:ext cx="45" cy="227"/>
                </a:xfrm>
                <a:prstGeom prst="rightBracket">
                  <a:avLst>
                    <a:gd name="adj" fmla="val 42037"/>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grpSp>
          <p:nvGrpSpPr>
            <p:cNvPr id="9243" name="Group 27"/>
            <p:cNvGrpSpPr/>
            <p:nvPr/>
          </p:nvGrpSpPr>
          <p:grpSpPr>
            <a:xfrm>
              <a:off x="1010" y="1680"/>
              <a:ext cx="2589" cy="1250"/>
              <a:chOff x="0" y="0"/>
              <a:chExt cx="2589" cy="1250"/>
            </a:xfrm>
          </p:grpSpPr>
          <p:grpSp>
            <p:nvGrpSpPr>
              <p:cNvPr id="9244" name="Group 28"/>
              <p:cNvGrpSpPr/>
              <p:nvPr/>
            </p:nvGrpSpPr>
            <p:grpSpPr>
              <a:xfrm>
                <a:off x="528" y="0"/>
                <a:ext cx="457" cy="1164"/>
                <a:chOff x="0" y="0"/>
                <a:chExt cx="457" cy="1164"/>
              </a:xfrm>
            </p:grpSpPr>
            <p:sp>
              <p:nvSpPr>
                <p:cNvPr id="9245" name="Rectangle 29"/>
                <p:cNvSpPr/>
                <p:nvPr/>
              </p:nvSpPr>
              <p:spPr>
                <a:xfrm>
                  <a:off x="48" y="0"/>
                  <a:ext cx="385" cy="1156"/>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11</a:t>
                  </a:r>
                  <a:endParaRPr lang="en-US" altLang="zh-CN" sz="2800" baseline="-25000" dirty="0">
                    <a:latin typeface="Times New Roman" panose="02020603050405020304" pitchFamily="18" charset="0"/>
                    <a:ea typeface="宋体" panose="02010600030101010101" pitchFamily="2" charset="-122"/>
                  </a:endParaRPr>
                </a:p>
                <a:p>
                  <a:r>
                    <a:rPr lang="en-US" altLang="zh-CN" sz="2800" baseline="-250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21 </a:t>
                  </a:r>
                  <a:endParaRPr lang="en-US" altLang="zh-CN" sz="2800" baseline="-250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Arial Unicode MS" pitchFamily="34" charset="-122"/>
                    </a:rPr>
                    <a:t> </a:t>
                  </a:r>
                  <a:endParaRPr lang="en-US" altLang="zh-CN" sz="2800" dirty="0">
                    <a:latin typeface="Times New Roman" panose="02020603050405020304" pitchFamily="18" charset="0"/>
                    <a:ea typeface="Arial Unicode MS" pitchFamily="34" charset="-122"/>
                  </a:endParaRPr>
                </a:p>
                <a:p>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m1</a:t>
                  </a:r>
                  <a:endParaRPr lang="en-US" altLang="zh-CN" sz="2800" baseline="-25000" dirty="0">
                    <a:latin typeface="Times New Roman" panose="02020603050405020304" pitchFamily="18" charset="0"/>
                    <a:ea typeface="宋体" panose="02010600030101010101" pitchFamily="2" charset="-122"/>
                  </a:endParaRPr>
                </a:p>
              </p:txBody>
            </p:sp>
            <p:sp>
              <p:nvSpPr>
                <p:cNvPr id="9246" name="AutoShape 30"/>
                <p:cNvSpPr/>
                <p:nvPr/>
              </p:nvSpPr>
              <p:spPr>
                <a:xfrm>
                  <a:off x="0" y="144"/>
                  <a:ext cx="45" cy="1020"/>
                </a:xfrm>
                <a:prstGeom prst="leftBracket">
                  <a:avLst>
                    <a:gd name="adj" fmla="val 188888"/>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47" name="AutoShape 31"/>
                <p:cNvSpPr/>
                <p:nvPr/>
              </p:nvSpPr>
              <p:spPr>
                <a:xfrm>
                  <a:off x="412" y="142"/>
                  <a:ext cx="45" cy="1020"/>
                </a:xfrm>
                <a:prstGeom prst="rightBracket">
                  <a:avLst>
                    <a:gd name="adj" fmla="val 188888"/>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9248" name="Group 32"/>
              <p:cNvGrpSpPr/>
              <p:nvPr/>
            </p:nvGrpSpPr>
            <p:grpSpPr>
              <a:xfrm>
                <a:off x="1105" y="8"/>
                <a:ext cx="476" cy="1162"/>
                <a:chOff x="0" y="0"/>
                <a:chExt cx="476" cy="1162"/>
              </a:xfrm>
            </p:grpSpPr>
            <p:sp>
              <p:nvSpPr>
                <p:cNvPr id="9249" name="Rectangle 33"/>
                <p:cNvSpPr/>
                <p:nvPr/>
              </p:nvSpPr>
              <p:spPr>
                <a:xfrm>
                  <a:off x="47" y="0"/>
                  <a:ext cx="385" cy="1156"/>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12</a:t>
                  </a:r>
                  <a:endParaRPr lang="en-US" altLang="zh-CN" sz="2800" baseline="-25000" dirty="0">
                    <a:latin typeface="Times New Roman" panose="02020603050405020304" pitchFamily="18" charset="0"/>
                    <a:ea typeface="宋体" panose="02010600030101010101" pitchFamily="2" charset="-122"/>
                  </a:endParaRPr>
                </a:p>
                <a:p>
                  <a:r>
                    <a:rPr lang="en-US" altLang="zh-CN" sz="2800" baseline="-250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22 </a:t>
                  </a:r>
                  <a:endParaRPr lang="en-US" altLang="zh-CN" sz="2800" baseline="-250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Arial Unicode MS" pitchFamily="34" charset="-122"/>
                    </a:rPr>
                    <a:t>┆ </a:t>
                  </a:r>
                  <a:endParaRPr lang="en-US" altLang="zh-CN" sz="2800" dirty="0">
                    <a:latin typeface="Times New Roman" panose="02020603050405020304" pitchFamily="18" charset="0"/>
                    <a:ea typeface="Arial Unicode MS" pitchFamily="34" charset="-122"/>
                  </a:endParaRPr>
                </a:p>
                <a:p>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m2</a:t>
                  </a:r>
                  <a:endParaRPr lang="en-US" altLang="zh-CN" sz="2800" baseline="-25000" dirty="0">
                    <a:latin typeface="Times New Roman" panose="02020603050405020304" pitchFamily="18" charset="0"/>
                    <a:ea typeface="宋体" panose="02010600030101010101" pitchFamily="2" charset="-122"/>
                  </a:endParaRPr>
                </a:p>
              </p:txBody>
            </p:sp>
            <p:sp>
              <p:nvSpPr>
                <p:cNvPr id="9250" name="AutoShape 34"/>
                <p:cNvSpPr/>
                <p:nvPr/>
              </p:nvSpPr>
              <p:spPr>
                <a:xfrm>
                  <a:off x="0" y="142"/>
                  <a:ext cx="45" cy="1020"/>
                </a:xfrm>
                <a:prstGeom prst="leftBracket">
                  <a:avLst>
                    <a:gd name="adj" fmla="val 188888"/>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51" name="AutoShape 35"/>
                <p:cNvSpPr/>
                <p:nvPr/>
              </p:nvSpPr>
              <p:spPr>
                <a:xfrm>
                  <a:off x="431" y="136"/>
                  <a:ext cx="45" cy="1020"/>
                </a:xfrm>
                <a:prstGeom prst="rightBracket">
                  <a:avLst>
                    <a:gd name="adj" fmla="val 188888"/>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9252" name="Group 36"/>
              <p:cNvGrpSpPr/>
              <p:nvPr/>
            </p:nvGrpSpPr>
            <p:grpSpPr>
              <a:xfrm>
                <a:off x="2016" y="48"/>
                <a:ext cx="466" cy="1146"/>
                <a:chOff x="0" y="0"/>
                <a:chExt cx="466" cy="1146"/>
              </a:xfrm>
            </p:grpSpPr>
            <p:sp>
              <p:nvSpPr>
                <p:cNvPr id="9253" name="Rectangle 37"/>
                <p:cNvSpPr/>
                <p:nvPr/>
              </p:nvSpPr>
              <p:spPr>
                <a:xfrm>
                  <a:off x="37" y="0"/>
                  <a:ext cx="385" cy="1134"/>
                </a:xfrm>
                <a:prstGeom prst="rect">
                  <a:avLst/>
                </a:prstGeom>
                <a:noFill/>
                <a:ln w="9525">
                  <a:noFill/>
                </a:ln>
              </p:spPr>
              <p:txBody>
                <a:bodyPr wrap="none" anchor="ctr" anchorCtr="0"/>
                <a:p>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1n</a:t>
                  </a:r>
                  <a:endParaRPr lang="en-US" altLang="zh-CN" sz="2800" baseline="-25000" dirty="0">
                    <a:latin typeface="Times New Roman" panose="02020603050405020304" pitchFamily="18" charset="0"/>
                    <a:ea typeface="宋体" panose="02010600030101010101" pitchFamily="2" charset="-122"/>
                  </a:endParaRPr>
                </a:p>
                <a:p>
                  <a:r>
                    <a:rPr lang="en-US" altLang="zh-CN" sz="2800" baseline="-250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2n </a:t>
                  </a:r>
                  <a:endParaRPr lang="en-US" altLang="zh-CN" sz="2800" baseline="-250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Arial Unicode MS" pitchFamily="34" charset="-122"/>
                    </a:rPr>
                    <a:t>┆ </a:t>
                  </a:r>
                  <a:endParaRPr lang="en-US" altLang="zh-CN" sz="2800" dirty="0">
                    <a:latin typeface="Times New Roman" panose="02020603050405020304" pitchFamily="18" charset="0"/>
                    <a:ea typeface="Arial Unicode MS" pitchFamily="34" charset="-122"/>
                  </a:endParaRPr>
                </a:p>
                <a:p>
                  <a:r>
                    <a:rPr lang="en-US" altLang="zh-CN" sz="2800" dirty="0">
                      <a:latin typeface="Times New Roman" panose="02020603050405020304" pitchFamily="18" charset="0"/>
                      <a:ea typeface="宋体" panose="02010600030101010101" pitchFamily="2" charset="-122"/>
                    </a:rPr>
                    <a:t>a</a:t>
                  </a:r>
                  <a:r>
                    <a:rPr lang="en-US" altLang="zh-CN" sz="2800" baseline="-25000" dirty="0">
                      <a:latin typeface="Times New Roman" panose="02020603050405020304" pitchFamily="18" charset="0"/>
                      <a:ea typeface="宋体" panose="02010600030101010101" pitchFamily="2" charset="-122"/>
                    </a:rPr>
                    <a:t>mn</a:t>
                  </a:r>
                  <a:endParaRPr lang="en-US" altLang="zh-CN" sz="2800" baseline="-25000" dirty="0">
                    <a:latin typeface="Times New Roman" panose="02020603050405020304" pitchFamily="18" charset="0"/>
                    <a:ea typeface="宋体" panose="02010600030101010101" pitchFamily="2" charset="-122"/>
                  </a:endParaRPr>
                </a:p>
              </p:txBody>
            </p:sp>
            <p:sp>
              <p:nvSpPr>
                <p:cNvPr id="9254" name="AutoShape 38"/>
                <p:cNvSpPr/>
                <p:nvPr/>
              </p:nvSpPr>
              <p:spPr>
                <a:xfrm>
                  <a:off x="0" y="124"/>
                  <a:ext cx="45" cy="1020"/>
                </a:xfrm>
                <a:prstGeom prst="leftBracket">
                  <a:avLst>
                    <a:gd name="adj" fmla="val 188888"/>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55" name="AutoShape 39"/>
                <p:cNvSpPr/>
                <p:nvPr/>
              </p:nvSpPr>
              <p:spPr>
                <a:xfrm>
                  <a:off x="421" y="126"/>
                  <a:ext cx="45" cy="1020"/>
                </a:xfrm>
                <a:prstGeom prst="rightBracket">
                  <a:avLst>
                    <a:gd name="adj" fmla="val 188888"/>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9256" name="Rectangle 40"/>
              <p:cNvSpPr/>
              <p:nvPr/>
            </p:nvSpPr>
            <p:spPr>
              <a:xfrm>
                <a:off x="1654" y="162"/>
                <a:ext cx="317" cy="1020"/>
              </a:xfrm>
              <a:prstGeom prst="rect">
                <a:avLst/>
              </a:prstGeom>
              <a:noFill/>
              <a:ln w="9525">
                <a:noFill/>
              </a:ln>
            </p:spPr>
            <p:txBody>
              <a:bodyPr wrap="none" anchor="ctr" anchorCtr="0"/>
              <a:p>
                <a:pPr algn="ctr"/>
                <a:r>
                  <a:rPr lang="en-US" altLang="zh-CN" sz="2800" dirty="0">
                    <a:latin typeface="Times New Roman" panose="02020603050405020304" pitchFamily="18" charset="0"/>
                    <a:ea typeface="Arial Unicode MS" pitchFamily="34" charset="-122"/>
                  </a:rPr>
                  <a:t>┆</a:t>
                </a:r>
                <a:endParaRPr lang="en-US" altLang="zh-CN" sz="2800" dirty="0">
                  <a:latin typeface="Times New Roman" panose="02020603050405020304" pitchFamily="18" charset="0"/>
                  <a:ea typeface="Arial Unicode MS" pitchFamily="34" charset="-122"/>
                </a:endParaRPr>
              </a:p>
              <a:p>
                <a:pPr algn="ctr"/>
                <a:r>
                  <a:rPr lang="en-US" altLang="zh-CN" sz="2800" dirty="0">
                    <a:latin typeface="Times New Roman" panose="02020603050405020304" pitchFamily="18" charset="0"/>
                    <a:ea typeface="Arial Unicode MS" pitchFamily="34" charset="-122"/>
                  </a:rPr>
                  <a:t>┆</a:t>
                </a:r>
                <a:endParaRPr lang="en-US" altLang="zh-CN" sz="2800" dirty="0">
                  <a:latin typeface="Times New Roman" panose="02020603050405020304" pitchFamily="18" charset="0"/>
                  <a:ea typeface="Arial Unicode MS" pitchFamily="34" charset="-122"/>
                </a:endParaRPr>
              </a:p>
              <a:p>
                <a:pPr algn="ctr"/>
                <a:r>
                  <a:rPr lang="en-US" altLang="zh-CN" sz="2800" dirty="0">
                    <a:latin typeface="Times New Roman" panose="02020603050405020304" pitchFamily="18" charset="0"/>
                    <a:ea typeface="Arial Unicode MS" pitchFamily="34" charset="-122"/>
                  </a:rPr>
                  <a:t>┆</a:t>
                </a:r>
                <a:endParaRPr lang="en-US" altLang="zh-CN" sz="2800" dirty="0">
                  <a:latin typeface="Times New Roman" panose="02020603050405020304" pitchFamily="18" charset="0"/>
                  <a:ea typeface="Arial Unicode MS" pitchFamily="34" charset="-122"/>
                </a:endParaRPr>
              </a:p>
            </p:txBody>
          </p:sp>
          <p:sp>
            <p:nvSpPr>
              <p:cNvPr id="9257" name="AutoShape 41"/>
              <p:cNvSpPr/>
              <p:nvPr/>
            </p:nvSpPr>
            <p:spPr>
              <a:xfrm>
                <a:off x="435" y="116"/>
                <a:ext cx="45" cy="1134"/>
              </a:xfrm>
              <a:prstGeom prst="leftBracket">
                <a:avLst>
                  <a:gd name="adj" fmla="val 21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58" name="AutoShape 42"/>
              <p:cNvSpPr/>
              <p:nvPr/>
            </p:nvSpPr>
            <p:spPr>
              <a:xfrm>
                <a:off x="2544" y="114"/>
                <a:ext cx="45" cy="1134"/>
              </a:xfrm>
              <a:prstGeom prst="rightBracket">
                <a:avLst>
                  <a:gd name="adj" fmla="val 21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59" name="Rectangle 43"/>
              <p:cNvSpPr/>
              <p:nvPr/>
            </p:nvSpPr>
            <p:spPr>
              <a:xfrm>
                <a:off x="0" y="528"/>
                <a:ext cx="385" cy="340"/>
              </a:xfrm>
              <a:prstGeom prst="rect">
                <a:avLst/>
              </a:prstGeom>
              <a:noFill/>
              <a:ln w="9525">
                <a:noFill/>
              </a:ln>
            </p:spPr>
            <p:txBody>
              <a:bodyPr wrap="none" anchor="ctr" anchorCtr="0"/>
              <a:p>
                <a:pPr algn="ctr"/>
                <a:r>
                  <a:rPr lang="en-US" altLang="zh-CN" sz="2800" dirty="0">
                    <a:latin typeface="Times New Roman" panose="02020603050405020304" pitchFamily="18" charset="0"/>
                    <a:ea typeface="宋体" panose="02010600030101010101" pitchFamily="2" charset="-122"/>
                  </a:rPr>
                  <a:t>A=</a:t>
                </a:r>
                <a:endParaRPr lang="en-US" altLang="zh-CN" sz="2800" dirty="0">
                  <a:latin typeface="Times New Roman" panose="02020603050405020304" pitchFamily="18" charset="0"/>
                  <a:ea typeface="宋体" panose="02010600030101010101" pitchFamily="2" charset="-122"/>
                </a:endParaRPr>
              </a:p>
            </p:txBody>
          </p:sp>
        </p:grpSp>
        <p:sp>
          <p:nvSpPr>
            <p:cNvPr id="9260" name="Rectangle 44"/>
            <p:cNvSpPr/>
            <p:nvPr/>
          </p:nvSpPr>
          <p:spPr>
            <a:xfrm>
              <a:off x="863" y="3337"/>
              <a:ext cx="1968" cy="240"/>
            </a:xfrm>
            <a:prstGeom prst="rect">
              <a:avLst/>
            </a:prstGeom>
            <a:noFill/>
            <a:ln w="9525">
              <a:noFill/>
            </a:ln>
          </p:spPr>
          <p:txBody>
            <a:bodyPr lIns="92075" tIns="46038" rIns="92075" bIns="46038" anchor="ctr" anchorCtr="0"/>
            <a:p>
              <a:pPr algn="ctr" eaLnBrk="0" hangingPunct="0"/>
              <a:endParaRPr lang="zh-CN" altLang="zh-CN" sz="2000" b="1" dirty="0">
                <a:latin typeface="Arial" panose="020B0604020202020204" pitchFamily="34" charset="0"/>
                <a:ea typeface="宋体" panose="02010600030101010101" pitchFamily="2" charset="-122"/>
              </a:endParaRPr>
            </a:p>
          </p:txBody>
        </p:sp>
        <p:sp>
          <p:nvSpPr>
            <p:cNvPr id="9261" name="Rectangle 45"/>
            <p:cNvSpPr/>
            <p:nvPr/>
          </p:nvSpPr>
          <p:spPr>
            <a:xfrm>
              <a:off x="383" y="1440"/>
              <a:ext cx="1728" cy="240"/>
            </a:xfrm>
            <a:prstGeom prst="rect">
              <a:avLst/>
            </a:prstGeom>
            <a:noFill/>
            <a:ln w="9525">
              <a:noFill/>
            </a:ln>
          </p:spPr>
          <p:txBody>
            <a:bodyPr lIns="92075" tIns="46038" rIns="92075" bIns="46038" anchor="ctr" anchorCtr="0"/>
            <a:p>
              <a:pPr algn="ctr" eaLnBrk="0" hangingPunct="0"/>
              <a:r>
                <a:rPr lang="en-US" altLang="zh-CN" sz="2000" b="1" dirty="0">
                  <a:latin typeface="Times New Roman" panose="02020603050405020304" pitchFamily="18" charset="0"/>
                  <a:ea typeface="宋体" panose="02010600030101010101" pitchFamily="2" charset="-122"/>
                </a:rPr>
                <a:t>(a)</a:t>
              </a:r>
              <a:r>
                <a:rPr lang="en-US" altLang="zh-CN" sz="2000" b="1" dirty="0">
                  <a:latin typeface="Arial" panose="020B0604020202020204" pitchFamily="34"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矩阵</a:t>
              </a:r>
              <a:r>
                <a:rPr lang="zh-CN" altLang="en-US" sz="2000" b="1" dirty="0">
                  <a:latin typeface="Arial" panose="020B0604020202020204" pitchFamily="34" charset="0"/>
                  <a:ea typeface="宋体" panose="02010600030101010101" pitchFamily="2" charset="-122"/>
                </a:rPr>
                <a:t>表示形式</a:t>
              </a:r>
              <a:endParaRPr lang="zh-CN" altLang="en-US" sz="2000" b="1" dirty="0">
                <a:latin typeface="Times New Roman" panose="02020603050405020304" pitchFamily="18" charset="0"/>
                <a:ea typeface="宋体" panose="02010600030101010101" pitchFamily="2" charset="-122"/>
              </a:endParaRPr>
            </a:p>
          </p:txBody>
        </p:sp>
        <p:sp>
          <p:nvSpPr>
            <p:cNvPr id="9262" name="Rectangle 46"/>
            <p:cNvSpPr/>
            <p:nvPr/>
          </p:nvSpPr>
          <p:spPr>
            <a:xfrm>
              <a:off x="2762" y="1466"/>
              <a:ext cx="2256" cy="240"/>
            </a:xfrm>
            <a:prstGeom prst="rect">
              <a:avLst/>
            </a:prstGeom>
            <a:noFill/>
            <a:ln w="9525">
              <a:noFill/>
            </a:ln>
          </p:spPr>
          <p:txBody>
            <a:bodyPr lIns="92075" tIns="46038" rIns="92075" bIns="46038" anchor="ctr" anchorCtr="0"/>
            <a:p>
              <a:pPr algn="ctr" eaLnBrk="0" hangingPunct="0"/>
              <a:r>
                <a:rPr lang="en-US" altLang="zh-CN" sz="2000" b="1" dirty="0">
                  <a:latin typeface="Times New Roman" panose="02020603050405020304" pitchFamily="18" charset="0"/>
                  <a:ea typeface="宋体" panose="02010600030101010101" pitchFamily="2" charset="-122"/>
                </a:rPr>
                <a:t>(b)     </a:t>
              </a:r>
              <a:r>
                <a:rPr lang="zh-CN" altLang="en-US" sz="2000" b="1" dirty="0">
                  <a:latin typeface="Times New Roman" panose="02020603050405020304" pitchFamily="18" charset="0"/>
                  <a:ea typeface="宋体" panose="02010600030101010101" pitchFamily="2" charset="-122"/>
                </a:rPr>
                <a:t>列向量的一维数组</a:t>
              </a:r>
              <a:endParaRPr lang="zh-CN" altLang="en-US" sz="2000" b="1" dirty="0">
                <a:latin typeface="Times New Roman" panose="02020603050405020304" pitchFamily="18" charset="0"/>
                <a:ea typeface="宋体" panose="02010600030101010101" pitchFamily="2" charset="-122"/>
              </a:endParaRPr>
            </a:p>
          </p:txBody>
        </p:sp>
        <p:sp>
          <p:nvSpPr>
            <p:cNvPr id="802863" name="Rectangle 47"/>
            <p:cNvSpPr>
              <a:spLocks noChangeArrowheads="1"/>
            </p:cNvSpPr>
            <p:nvPr/>
          </p:nvSpPr>
          <p:spPr bwMode="auto">
            <a:xfrm>
              <a:off x="1343" y="3024"/>
              <a:ext cx="2256" cy="242"/>
            </a:xfrm>
            <a:prstGeom prst="rect">
              <a:avLst/>
            </a:prstGeom>
            <a:noFill/>
            <a:ln w="9525">
              <a:noFill/>
              <a:miter lim="800000"/>
            </a:ln>
            <a:effectLst/>
          </p:spPr>
          <p:txBody>
            <a:bodyPr lIns="92075" tIns="46038" rIns="92075" bIns="46038" anchor="ctr"/>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a:t>
              </a:r>
              <a:r>
                <a:rPr kumimoji="0" lang="en-US" sz="20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行向量的一维数组</a:t>
              </a:r>
              <a:endPar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 name="直接连接符 23" hidden="1"/>
          <p:cNvSpPr>
            <a:spLocks noChangeShapeType="1"/>
          </p:cNvSpPr>
          <p:nvPr/>
        </p:nvSpPr>
        <p:spPr bwMode="auto">
          <a:xfrm>
            <a:off x="3181350" y="431800"/>
            <a:ext cx="0" cy="525463"/>
          </a:xfrm>
          <a:prstGeom prst="line">
            <a:avLst/>
          </a:prstGeom>
          <a:noFill/>
          <a:ln w="12700" cap="flat" cmpd="sng">
            <a:solidFill>
              <a:srgbClr val="28A9D6"/>
            </a:solidFill>
            <a:bevel/>
          </a:ln>
        </p:spPr>
        <p:txBody>
          <a:bodyPr/>
          <a:lstStyle/>
          <a:p>
            <a:endParaRPr lang="zh-CN" altLang="en-US"/>
          </a:p>
        </p:txBody>
      </p:sp>
      <p:sp>
        <p:nvSpPr>
          <p:cNvPr id="32" name="椭圆 24"/>
          <p:cNvSpPr>
            <a:spLocks noChangeArrowheads="1"/>
          </p:cNvSpPr>
          <p:nvPr/>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sp>
        <p:nvSpPr>
          <p:cNvPr id="2" name="Rectangle 3"/>
          <p:cNvSpPr txBox="1">
            <a:spLocks noChangeArrowheads="1"/>
          </p:cNvSpPr>
          <p:nvPr/>
        </p:nvSpPr>
        <p:spPr>
          <a:xfrm>
            <a:off x="3469640" y="1268730"/>
            <a:ext cx="6001385" cy="4664075"/>
          </a:xfrm>
          <a:prstGeom prst="rect">
            <a:avLst/>
          </a:prstGeom>
        </p:spPr>
        <p:txBody>
          <a:bodyPr vert="horz" lIns="91440" tIns="45720" rIns="91440" bIns="45720" rtlCol="0"/>
          <a:lstStyle/>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数组的顺序与实现</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矩阵的压缩存储</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广义表的定义</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_GB2312" pitchFamily="49" charset="-122"/>
                <a:ea typeface="楷体_GB2312" pitchFamily="49" charset="-122"/>
                <a:sym typeface="+mn-ea"/>
              </a:rPr>
              <a:t>广义表的存储结构</a:t>
            </a:r>
            <a:endParaRPr lang="zh-CN" altLang="en-US" sz="3200" b="1" dirty="0">
              <a:latin typeface="楷体_GB2312" pitchFamily="49" charset="-122"/>
              <a:ea typeface="楷体_GB2312" pitchFamily="49"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endParaRPr kumimoji="0" lang="zh-CN" altLang="en-US" sz="3200" b="0" i="0" u="none" strike="noStrike" kern="1200" cap="none" spc="0" normalizeH="0" baseline="0" noProof="0" dirty="0" err="1" smtClean="0">
              <a:ln>
                <a:noFill/>
              </a:ln>
              <a:solidFill>
                <a:schemeClr val="tx1"/>
              </a:solidFill>
              <a:effectLst/>
              <a:uLnTx/>
              <a:uFillTx/>
              <a:latin typeface="楷体" panose="02010609060101010101" charset="-122"/>
              <a:ea typeface="楷体" panose="02010609060101010101" charset="-122"/>
              <a:cs typeface="+mn-cs"/>
              <a:sym typeface="+mn-lt"/>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
        <p:nvSpPr>
          <p:cNvPr id="8" name="矩形 7"/>
          <p:cNvSpPr/>
          <p:nvPr/>
        </p:nvSpPr>
        <p:spPr>
          <a:xfrm>
            <a:off x="4088130" y="1754505"/>
            <a:ext cx="3308985" cy="53086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46" name="Text Box 2"/>
          <p:cNvSpPr txBox="1"/>
          <p:nvPr/>
        </p:nvSpPr>
        <p:spPr>
          <a:xfrm>
            <a:off x="4007485" y="188595"/>
            <a:ext cx="6443980" cy="768350"/>
          </a:xfrm>
          <a:prstGeom prst="rect">
            <a:avLst/>
          </a:prstGeom>
          <a:noFill/>
          <a:ln w="9525">
            <a:noFill/>
          </a:ln>
        </p:spPr>
        <p:txBody>
          <a:bodyPr wrap="square" anchor="t" anchorCtr="0">
            <a:spAutoFit/>
          </a:bodyPr>
          <a:p>
            <a:pPr algn="ctr"/>
            <a:r>
              <a:rPr lang="zh-CN" altLang="en-US" sz="4400" b="1" dirty="0">
                <a:solidFill>
                  <a:srgbClr val="0000CC"/>
                </a:solidFill>
                <a:latin typeface="楷体" panose="02010609060101010101" charset="-122"/>
                <a:ea typeface="楷体" panose="02010609060101010101" charset="-122"/>
              </a:rPr>
              <a:t>第五章	数组和广义</a:t>
            </a:r>
            <a:r>
              <a:rPr lang="zh-CN" altLang="en-US" sz="4400" b="1" dirty="0">
                <a:solidFill>
                  <a:srgbClr val="0000CC"/>
                </a:solidFill>
                <a:latin typeface="楷体" panose="02010609060101010101" charset="-122"/>
                <a:ea typeface="楷体" panose="02010609060101010101" charset="-122"/>
              </a:rPr>
              <a:t>表</a:t>
            </a:r>
            <a:endParaRPr lang="zh-CN" altLang="en-US" sz="4400" b="1" dirty="0">
              <a:solidFill>
                <a:srgbClr val="0000CC"/>
              </a:solidFill>
              <a:latin typeface="楷体" panose="02010609060101010101" charset="-122"/>
              <a:ea typeface="楷体" panose="02010609060101010101" charset="-122"/>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cs typeface="+mn-cs"/>
                <a:sym typeface="+mn-ea"/>
              </a:rPr>
              <a:t>多维数组的存储面临的</a:t>
            </a:r>
            <a:r>
              <a:rPr lang="zh-CN" altLang="en-US" sz="2800" dirty="0">
                <a:latin typeface="黑体" panose="02010609060101010101" pitchFamily="2" charset="-122"/>
                <a:cs typeface="+mn-cs"/>
                <a:sym typeface="+mn-ea"/>
              </a:rPr>
              <a:t>问题：</a:t>
            </a:r>
            <a:endParaRPr lang="zh-CN" altLang="en-US" sz="2400" dirty="0">
              <a:latin typeface="黑体" panose="02010609060101010101" pitchFamily="2" charset="-122"/>
              <a:ea typeface="黑体" panose="02010609060101010101" pitchFamily="2" charset="-122"/>
              <a:cs typeface="+mn-ea"/>
            </a:endParaRPr>
          </a:p>
          <a:p>
            <a:pPr lvl="1" algn="l" eaLnBrk="1" hangingPunct="1">
              <a:buClrTx/>
              <a:buSzTx/>
              <a:buChar char="•"/>
            </a:pPr>
            <a:r>
              <a:rPr lang="zh-CN" altLang="en-US" dirty="0">
                <a:latin typeface="黑体" panose="02010609060101010101" pitchFamily="2" charset="-122"/>
                <a:ea typeface="黑体" panose="02010609060101010101" pitchFamily="2" charset="-122"/>
                <a:cs typeface="+mn-ea"/>
                <a:sym typeface="+mn-ea"/>
              </a:rPr>
              <a:t>计算机的内存结构是一维(线性)地址结构，对于多维数组，将其存放(映射)到内存一维结构时，有个次序约定问题。即必须按某种次序将数组元素排成一列序列，然后将这个线性序列存放到内存中。</a:t>
            </a:r>
            <a:endParaRPr lang="zh-CN" altLang="en-US"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5.2 数组的顺序表示和实现</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cs typeface="+mn-cs"/>
                <a:sym typeface="+mn-ea"/>
              </a:rPr>
              <a:t>多维数组的两种顺序存储方式</a:t>
            </a:r>
            <a:endParaRPr lang="zh-CN" altLang="en-US" sz="2800" dirty="0">
              <a:latin typeface="黑体" panose="02010609060101010101" pitchFamily="2" charset="-122"/>
              <a:cs typeface="+mn-cs"/>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mn-ea"/>
                <a:sym typeface="+mn-ea"/>
              </a:rPr>
              <a:t>行优先顺序(Row Major Order) ：将数组元素按行排列，第i+1个行向量紧接在第i个行向量后面。</a:t>
            </a:r>
            <a:r>
              <a:rPr lang="zh-CN" altLang="en-US" dirty="0">
                <a:latin typeface="黑体" panose="02010609060101010101" pitchFamily="2" charset="-122"/>
                <a:ea typeface="黑体" panose="02010609060101010101" pitchFamily="2" charset="-122"/>
                <a:cs typeface="+mn-ea"/>
                <a:sym typeface="+mn-ea"/>
              </a:rPr>
              <a:t>PASCAL、C是按行优先顺序存储的。</a:t>
            </a:r>
            <a:endParaRPr lang="zh-CN" altLang="en-US" sz="2400" dirty="0">
              <a:latin typeface="黑体" panose="02010609060101010101" pitchFamily="2" charset="-122"/>
              <a:ea typeface="黑体" panose="02010609060101010101" pitchFamily="2" charset="-122"/>
              <a:cs typeface="+mn-ea"/>
              <a:sym typeface="+mn-ea"/>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mn-ea"/>
                <a:sym typeface="+mn-ea"/>
              </a:rPr>
              <a:t>对二维数组，按行优先顺序存储的线性序列为：</a:t>
            </a:r>
            <a:endParaRPr lang="zh-CN" altLang="en-US" sz="2400" dirty="0">
              <a:latin typeface="黑体" panose="02010609060101010101" pitchFamily="2" charset="-122"/>
              <a:ea typeface="黑体" panose="02010609060101010101" pitchFamily="2" charset="-122"/>
              <a:cs typeface="+mn-ea"/>
            </a:endParaRPr>
          </a:p>
          <a:p>
            <a:pPr marL="914400" lvl="2" indent="0" eaLnBrk="1" hangingPunct="1">
              <a:buClr>
                <a:schemeClr val="accent1"/>
              </a:buClr>
              <a:buFont typeface="Wingdings" panose="05000000000000000000" pitchFamily="2" charset="2"/>
              <a:buNone/>
            </a:pP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11</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12</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1n</a:t>
            </a:r>
            <a:r>
              <a:rPr lang="en-US" altLang="zh-CN" sz="2400" b="1" dirty="0">
                <a:latin typeface="黑体" panose="02010609060101010101" pitchFamily="2" charset="-122"/>
                <a:ea typeface="黑体" panose="02010609060101010101" pitchFamily="2" charset="-122"/>
                <a:sym typeface="+mn-ea"/>
              </a:rPr>
              <a:t>,  a</a:t>
            </a:r>
            <a:r>
              <a:rPr lang="en-US" altLang="zh-CN" sz="2400" b="1" baseline="-25000" dirty="0">
                <a:latin typeface="黑体" panose="02010609060101010101" pitchFamily="2" charset="-122"/>
                <a:ea typeface="黑体" panose="02010609060101010101" pitchFamily="2" charset="-122"/>
                <a:sym typeface="+mn-ea"/>
              </a:rPr>
              <a:t>21</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22</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2n</a:t>
            </a:r>
            <a:r>
              <a:rPr lang="en-US" altLang="zh-CN" sz="2400" b="1" dirty="0">
                <a:latin typeface="黑体" panose="02010609060101010101" pitchFamily="2" charset="-122"/>
                <a:ea typeface="黑体" panose="02010609060101010101" pitchFamily="2" charset="-122"/>
                <a:sym typeface="+mn-ea"/>
              </a:rPr>
              <a:t>    ,……,   a</a:t>
            </a:r>
            <a:r>
              <a:rPr lang="en-US" altLang="zh-CN" sz="2400" b="1" baseline="-25000" dirty="0">
                <a:latin typeface="黑体" panose="02010609060101010101" pitchFamily="2" charset="-122"/>
                <a:ea typeface="黑体" panose="02010609060101010101" pitchFamily="2" charset="-122"/>
                <a:sym typeface="+mn-ea"/>
              </a:rPr>
              <a:t>m1</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m2</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mn</a:t>
            </a:r>
            <a:r>
              <a:rPr lang="en-US" altLang="zh-CN" sz="2400" b="1" dirty="0">
                <a:latin typeface="黑体" panose="02010609060101010101" pitchFamily="2" charset="-122"/>
                <a:ea typeface="黑体" panose="02010609060101010101" pitchFamily="2" charset="-122"/>
                <a:sym typeface="+mn-ea"/>
              </a:rPr>
              <a:t>   </a:t>
            </a:r>
            <a:endParaRPr lang="en-US" altLang="zh-CN" sz="2400" b="1" dirty="0">
              <a:latin typeface="黑体" panose="02010609060101010101" pitchFamily="2" charset="-122"/>
              <a:ea typeface="黑体" panose="02010609060101010101" pitchFamily="2" charset="-122"/>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mn-ea"/>
                <a:sym typeface="+mn-ea"/>
              </a:rPr>
              <a:t>列优先顺序(Column Major Order) ：将数组元素按列向量排列，第j+1个列向量紧接在第j个列向量之后，</a:t>
            </a:r>
            <a:r>
              <a:rPr lang="zh-CN" altLang="en-US" dirty="0">
                <a:latin typeface="黑体" panose="02010609060101010101" pitchFamily="2" charset="-122"/>
                <a:ea typeface="黑体" panose="02010609060101010101" pitchFamily="2" charset="-122"/>
                <a:cs typeface="+mn-ea"/>
                <a:sym typeface="+mn-ea"/>
              </a:rPr>
              <a:t>Fortune语言是以列为优先顺序存储</a:t>
            </a:r>
            <a:endParaRPr lang="zh-CN" altLang="en-US" sz="2400" dirty="0">
              <a:latin typeface="黑体" panose="02010609060101010101" pitchFamily="2" charset="-122"/>
              <a:ea typeface="黑体" panose="02010609060101010101" pitchFamily="2" charset="-122"/>
              <a:cs typeface="+mn-ea"/>
              <a:sym typeface="+mn-ea"/>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mn-ea"/>
                <a:sym typeface="+mn-ea"/>
              </a:rPr>
              <a:t>对二维数组，按列优先顺序存储的线性序列为：</a:t>
            </a:r>
            <a:endParaRPr lang="zh-CN" altLang="en-US" sz="2400" dirty="0">
              <a:latin typeface="黑体" panose="02010609060101010101" pitchFamily="2" charset="-122"/>
              <a:ea typeface="黑体" panose="02010609060101010101" pitchFamily="2" charset="-122"/>
              <a:cs typeface="+mn-ea"/>
            </a:endParaRPr>
          </a:p>
          <a:p>
            <a:pPr marL="914400" lvl="2" indent="0" eaLnBrk="1" hangingPunct="1">
              <a:buClr>
                <a:schemeClr val="accent1"/>
              </a:buClr>
              <a:buFont typeface="Wingdings" panose="05000000000000000000" pitchFamily="2" charset="2"/>
              <a:buNone/>
            </a:pP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11</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21</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m1</a:t>
            </a:r>
            <a:r>
              <a:rPr lang="en-US" altLang="zh-CN" sz="2400" b="1" dirty="0">
                <a:latin typeface="黑体" panose="02010609060101010101" pitchFamily="2" charset="-122"/>
                <a:ea typeface="黑体" panose="02010609060101010101" pitchFamily="2" charset="-122"/>
                <a:sym typeface="+mn-ea"/>
              </a:rPr>
              <a:t>,     a</a:t>
            </a:r>
            <a:r>
              <a:rPr lang="en-US" altLang="zh-CN" sz="2400" b="1" baseline="-25000" dirty="0">
                <a:latin typeface="黑体" panose="02010609060101010101" pitchFamily="2" charset="-122"/>
                <a:ea typeface="黑体" panose="02010609060101010101" pitchFamily="2" charset="-122"/>
                <a:sym typeface="+mn-ea"/>
              </a:rPr>
              <a:t>12</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22</a:t>
            </a:r>
            <a:r>
              <a:rPr lang="en-US" altLang="zh-CN" sz="2400" b="1" dirty="0">
                <a:latin typeface="黑体" panose="02010609060101010101" pitchFamily="2" charset="-122"/>
                <a:ea typeface="黑体" panose="02010609060101010101" pitchFamily="2" charset="-122"/>
                <a:sym typeface="+mn-ea"/>
              </a:rPr>
              <a:t>,…a</a:t>
            </a:r>
            <a:r>
              <a:rPr lang="en-US" altLang="zh-CN" sz="2400" b="1" baseline="-25000" dirty="0">
                <a:latin typeface="黑体" panose="02010609060101010101" pitchFamily="2" charset="-122"/>
                <a:ea typeface="黑体" panose="02010609060101010101" pitchFamily="2" charset="-122"/>
                <a:sym typeface="+mn-ea"/>
              </a:rPr>
              <a:t>m2</a:t>
            </a:r>
            <a:r>
              <a:rPr lang="en-US" altLang="zh-CN" sz="2400" b="1" dirty="0">
                <a:latin typeface="黑体" panose="02010609060101010101" pitchFamily="2" charset="-122"/>
                <a:ea typeface="黑体" panose="02010609060101010101" pitchFamily="2" charset="-122"/>
                <a:sym typeface="+mn-ea"/>
              </a:rPr>
              <a:t>,    ……</a:t>
            </a:r>
            <a:endParaRPr lang="en-US" altLang="zh-CN" sz="2400" b="1" dirty="0">
              <a:latin typeface="黑体" panose="02010609060101010101" pitchFamily="2" charset="-122"/>
              <a:ea typeface="黑体" panose="02010609060101010101" pitchFamily="2" charset="-122"/>
            </a:endParaRPr>
          </a:p>
          <a:p>
            <a:pPr lvl="1" algn="l" eaLnBrk="1" hangingPunct="1">
              <a:buClrTx/>
              <a:buSzTx/>
              <a:buChar char="•"/>
            </a:pPr>
            <a:endParaRPr lang="zh-CN" altLang="en-US" b="1"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5.2 数组的顺序表示和实现</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cs typeface="+mn-cs"/>
                <a:sym typeface="+mn-ea"/>
              </a:rPr>
              <a:t>二维数组的顺序存储形式</a:t>
            </a:r>
            <a:endParaRPr lang="zh-CN" altLang="en-US" sz="2800" dirty="0">
              <a:latin typeface="黑体" panose="02010609060101010101" pitchFamily="2" charset="-122"/>
              <a:cs typeface="+mn-cs"/>
            </a:endParaRPr>
          </a:p>
          <a:p>
            <a:pPr lvl="1" algn="l" eaLnBrk="1" hangingPunct="1">
              <a:buClrTx/>
              <a:buSzTx/>
              <a:buChar char="•"/>
            </a:pPr>
            <a:endParaRPr lang="zh-CN" altLang="en-US" b="1" dirty="0">
              <a:latin typeface="黑体" panose="02010609060101010101" pitchFamily="2" charset="-122"/>
              <a:ea typeface="黑体" panose="02010609060101010101" pitchFamily="2" charset="-122"/>
              <a:cs typeface="+mn-ea"/>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sym typeface="+mn-ea"/>
              </a:rPr>
              <a:t>5.2 数组的顺序表示和实现</a:t>
            </a:r>
            <a:endParaRPr lang="en-US" altLang="zh-CN">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7" name="组合 6"/>
          <p:cNvGrpSpPr/>
          <p:nvPr/>
        </p:nvGrpSpPr>
        <p:grpSpPr>
          <a:xfrm>
            <a:off x="2536825" y="690880"/>
            <a:ext cx="8444230" cy="5530215"/>
            <a:chOff x="2865" y="749"/>
            <a:chExt cx="13298" cy="8709"/>
          </a:xfrm>
        </p:grpSpPr>
        <p:grpSp>
          <p:nvGrpSpPr>
            <p:cNvPr id="12292" name="Group 6"/>
            <p:cNvGrpSpPr/>
            <p:nvPr/>
          </p:nvGrpSpPr>
          <p:grpSpPr>
            <a:xfrm rot="0">
              <a:off x="2865" y="4278"/>
              <a:ext cx="5145" cy="3196"/>
              <a:chOff x="0" y="0"/>
              <a:chExt cx="2208" cy="1517"/>
            </a:xfrm>
          </p:grpSpPr>
          <p:grpSp>
            <p:nvGrpSpPr>
              <p:cNvPr id="12293" name="Group 7"/>
              <p:cNvGrpSpPr/>
              <p:nvPr/>
            </p:nvGrpSpPr>
            <p:grpSpPr>
              <a:xfrm>
                <a:off x="0" y="0"/>
                <a:ext cx="2059" cy="1154"/>
                <a:chOff x="0" y="0"/>
                <a:chExt cx="2059" cy="1154"/>
              </a:xfrm>
            </p:grpSpPr>
            <p:sp>
              <p:nvSpPr>
                <p:cNvPr id="12294" name="Rectangle 8"/>
                <p:cNvSpPr/>
                <p:nvPr/>
              </p:nvSpPr>
              <p:spPr>
                <a:xfrm>
                  <a:off x="430" y="0"/>
                  <a:ext cx="1564" cy="1111"/>
                </a:xfrm>
                <a:prstGeom prst="rect">
                  <a:avLst/>
                </a:prstGeom>
                <a:noFill/>
                <a:ln w="9525">
                  <a:noFill/>
                </a:ln>
              </p:spPr>
              <p:txBody>
                <a:bodyPr wrap="none" anchor="ctr" anchorCtr="0"/>
                <a:p>
                  <a:r>
                    <a:rPr lang="en-US" altLang="zh-CN" sz="1800" b="1" dirty="0">
                      <a:latin typeface="Times New Roman" panose="02020603050405020304" pitchFamily="18" charset="0"/>
                      <a:ea typeface="宋体" panose="02010600030101010101" pitchFamily="2" charset="-122"/>
                    </a:rPr>
                    <a:t> a</a:t>
                  </a:r>
                  <a:r>
                    <a:rPr lang="en-US" altLang="zh-CN" sz="1800" b="1" baseline="-25000" dirty="0">
                      <a:latin typeface="Times New Roman" panose="02020603050405020304" pitchFamily="18" charset="0"/>
                      <a:ea typeface="宋体" panose="02010600030101010101" pitchFamily="2" charset="-122"/>
                    </a:rPr>
                    <a:t>11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12  </a:t>
                  </a:r>
                  <a:r>
                    <a:rPr lang="en-US" altLang="zh-CN" sz="1800" b="1" dirty="0">
                      <a:latin typeface="Times New Roman" panose="02020603050405020304" pitchFamily="18" charset="0"/>
                      <a:ea typeface="Arial Unicode MS" pitchFamily="34" charset="-122"/>
                    </a:rPr>
                    <a:t>…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1n</a:t>
                  </a:r>
                  <a:endParaRPr lang="en-US" altLang="zh-CN" sz="1800" b="1" baseline="-25000" dirty="0">
                    <a:latin typeface="Times New Roman" panose="02020603050405020304" pitchFamily="18" charset="0"/>
                    <a:ea typeface="宋体" panose="02010600030101010101" pitchFamily="2" charset="-122"/>
                  </a:endParaRPr>
                </a:p>
                <a:p>
                  <a:r>
                    <a:rPr lang="en-US" altLang="zh-CN" sz="1800" b="1" dirty="0">
                      <a:latin typeface="Times New Roman" panose="02020603050405020304" pitchFamily="18" charset="0"/>
                      <a:ea typeface="宋体" panose="02010600030101010101" pitchFamily="2" charset="-122"/>
                    </a:rPr>
                    <a:t> a</a:t>
                  </a:r>
                  <a:r>
                    <a:rPr lang="en-US" altLang="zh-CN" sz="1800" b="1" baseline="-25000" dirty="0">
                      <a:latin typeface="Times New Roman" panose="02020603050405020304" pitchFamily="18" charset="0"/>
                      <a:ea typeface="宋体" panose="02010600030101010101" pitchFamily="2" charset="-122"/>
                    </a:rPr>
                    <a:t>21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22  </a:t>
                  </a:r>
                  <a:r>
                    <a:rPr lang="en-US" altLang="zh-CN" sz="1800" b="1" dirty="0">
                      <a:latin typeface="Times New Roman" panose="02020603050405020304" pitchFamily="18" charset="0"/>
                      <a:ea typeface="Arial Unicode MS" pitchFamily="34" charset="-122"/>
                    </a:rPr>
                    <a:t>…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2n</a:t>
                  </a:r>
                  <a:endParaRPr lang="en-US" altLang="zh-CN" sz="1800" b="1" baseline="-25000" dirty="0">
                    <a:latin typeface="Times New Roman" panose="02020603050405020304" pitchFamily="18" charset="0"/>
                    <a:ea typeface="宋体" panose="02010600030101010101" pitchFamily="2" charset="-122"/>
                  </a:endParaRPr>
                </a:p>
                <a:p>
                  <a:r>
                    <a:rPr lang="en-US" altLang="zh-CN" sz="1800" b="1" dirty="0">
                      <a:latin typeface="Times New Roman" panose="02020603050405020304" pitchFamily="18" charset="0"/>
                      <a:ea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latin typeface="Times New Roman" panose="02020603050405020304" pitchFamily="18" charset="0"/>
                      <a:ea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latin typeface="Times New Roman" panose="02020603050405020304" pitchFamily="18" charset="0"/>
                      <a:ea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latin typeface="Times New Roman" panose="02020603050405020304" pitchFamily="18" charset="0"/>
                      <a:ea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latin typeface="Times New Roman" panose="02020603050405020304" pitchFamily="18" charset="0"/>
                      <a:ea typeface="Times New Roman" panose="02020603050405020304" pitchFamily="18" charset="0"/>
                    </a:rPr>
                    <a:t>…</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dirty="0">
                      <a:latin typeface="Times New Roman" panose="02020603050405020304" pitchFamily="18" charset="0"/>
                      <a:ea typeface="宋体" panose="02010600030101010101" pitchFamily="2" charset="-122"/>
                    </a:rPr>
                    <a:t> a</a:t>
                  </a:r>
                  <a:r>
                    <a:rPr lang="en-US" altLang="zh-CN" sz="1800" b="1" baseline="-25000" dirty="0">
                      <a:latin typeface="Times New Roman" panose="02020603050405020304" pitchFamily="18" charset="0"/>
                      <a:ea typeface="宋体" panose="02010600030101010101" pitchFamily="2" charset="-122"/>
                    </a:rPr>
                    <a:t>m1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m2  </a:t>
                  </a:r>
                  <a:r>
                    <a:rPr lang="en-US" altLang="zh-CN" sz="1800" b="1" dirty="0">
                      <a:latin typeface="Times New Roman" panose="02020603050405020304" pitchFamily="18" charset="0"/>
                      <a:ea typeface="Arial Unicode MS" pitchFamily="34" charset="-122"/>
                    </a:rPr>
                    <a:t>…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mn</a:t>
                  </a:r>
                  <a:endParaRPr lang="en-US" altLang="zh-CN" sz="1800" b="1" baseline="-25000" dirty="0">
                    <a:latin typeface="Times New Roman" panose="02020603050405020304" pitchFamily="18" charset="0"/>
                    <a:ea typeface="宋体" panose="02010600030101010101" pitchFamily="2" charset="-122"/>
                  </a:endParaRPr>
                </a:p>
              </p:txBody>
            </p:sp>
            <p:sp>
              <p:nvSpPr>
                <p:cNvPr id="12295" name="Rectangle 9"/>
                <p:cNvSpPr/>
                <p:nvPr/>
              </p:nvSpPr>
              <p:spPr>
                <a:xfrm>
                  <a:off x="0" y="480"/>
                  <a:ext cx="340" cy="272"/>
                </a:xfrm>
                <a:prstGeom prst="rect">
                  <a:avLst/>
                </a:prstGeom>
                <a:noFill/>
                <a:ln w="9525">
                  <a:noFill/>
                </a:ln>
              </p:spPr>
              <p:txBody>
                <a:bodyPr wrap="none" anchor="ctr" anchorCtr="0"/>
                <a:p>
                  <a:r>
                    <a:rPr lang="en-US" altLang="zh-CN" sz="1800" b="1" dirty="0">
                      <a:latin typeface="Times New Roman" panose="02020603050405020304" pitchFamily="18" charset="0"/>
                      <a:ea typeface="宋体" panose="02010600030101010101" pitchFamily="2" charset="-122"/>
                    </a:rPr>
                    <a:t>A=</a:t>
                  </a:r>
                  <a:endParaRPr lang="en-US" altLang="zh-CN" sz="1800" b="1" dirty="0">
                    <a:latin typeface="Times New Roman" panose="02020603050405020304" pitchFamily="18" charset="0"/>
                    <a:ea typeface="宋体" panose="02010600030101010101" pitchFamily="2" charset="-122"/>
                  </a:endParaRPr>
                </a:p>
              </p:txBody>
            </p:sp>
            <p:sp>
              <p:nvSpPr>
                <p:cNvPr id="12296" name="AutoShape 10"/>
                <p:cNvSpPr/>
                <p:nvPr/>
              </p:nvSpPr>
              <p:spPr>
                <a:xfrm>
                  <a:off x="420" y="66"/>
                  <a:ext cx="45" cy="1088"/>
                </a:xfrm>
                <a:prstGeom prst="leftBracket">
                  <a:avLst>
                    <a:gd name="adj" fmla="val 201481"/>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dirty="0">
                    <a:latin typeface="Arial" panose="020B0604020202020204" pitchFamily="34" charset="0"/>
                    <a:ea typeface="宋体" panose="02010600030101010101" pitchFamily="2" charset="-122"/>
                  </a:endParaRPr>
                </a:p>
              </p:txBody>
            </p:sp>
            <p:sp>
              <p:nvSpPr>
                <p:cNvPr id="12297" name="AutoShape 11"/>
                <p:cNvSpPr/>
                <p:nvPr/>
              </p:nvSpPr>
              <p:spPr>
                <a:xfrm>
                  <a:off x="2014" y="48"/>
                  <a:ext cx="45" cy="1088"/>
                </a:xfrm>
                <a:prstGeom prst="rightBracket">
                  <a:avLst>
                    <a:gd name="adj" fmla="val 201481"/>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dirty="0">
                    <a:latin typeface="Arial" panose="020B0604020202020204" pitchFamily="34" charset="0"/>
                    <a:ea typeface="宋体" panose="02010600030101010101" pitchFamily="2" charset="-122"/>
                  </a:endParaRPr>
                </a:p>
              </p:txBody>
            </p:sp>
          </p:grpSp>
          <p:sp>
            <p:nvSpPr>
              <p:cNvPr id="12298" name="Rectangle 12"/>
              <p:cNvSpPr/>
              <p:nvPr/>
            </p:nvSpPr>
            <p:spPr>
              <a:xfrm>
                <a:off x="240" y="1277"/>
                <a:ext cx="1968" cy="240"/>
              </a:xfrm>
              <a:prstGeom prst="rect">
                <a:avLst/>
              </a:prstGeom>
              <a:noFill/>
              <a:ln w="9525">
                <a:noFill/>
              </a:ln>
            </p:spPr>
            <p:txBody>
              <a:bodyPr lIns="92075" tIns="46038" rIns="92075" bIns="46038" anchor="ctr" anchorCtr="0"/>
              <a:p>
                <a:pPr algn="ctr" eaLnBrk="0" hangingPunct="0"/>
                <a:r>
                  <a:rPr lang="en-US" altLang="zh-CN" sz="1800" b="1" dirty="0">
                    <a:latin typeface="Times New Roman" panose="02020603050405020304" pitchFamily="18" charset="0"/>
                    <a:ea typeface="宋体" panose="02010600030101010101" pitchFamily="2" charset="-122"/>
                  </a:rPr>
                  <a:t>(a)</a:t>
                </a:r>
                <a:r>
                  <a:rPr lang="en-US" altLang="zh-CN" sz="1800" b="1" dirty="0">
                    <a:latin typeface="Arial" panose="020B0604020202020204" pitchFamily="34" charset="0"/>
                    <a:ea typeface="宋体" panose="02010600030101010101" pitchFamily="2" charset="-122"/>
                  </a:rPr>
                  <a:t>    </a:t>
                </a:r>
                <a:r>
                  <a:rPr lang="zh-CN" altLang="en-US" sz="1800" b="1" dirty="0">
                    <a:latin typeface="Arial" panose="020B0604020202020204" pitchFamily="34" charset="0"/>
                    <a:ea typeface="宋体" panose="02010600030101010101" pitchFamily="2" charset="-122"/>
                  </a:rPr>
                  <a:t>二维数组的表示形式</a:t>
                </a:r>
                <a:endParaRPr lang="zh-CN" altLang="en-US" sz="1800" b="1" dirty="0">
                  <a:latin typeface="Arial" panose="020B0604020202020204" pitchFamily="34" charset="0"/>
                  <a:ea typeface="宋体" panose="02010600030101010101" pitchFamily="2" charset="-122"/>
                </a:endParaRPr>
              </a:p>
            </p:txBody>
          </p:sp>
        </p:grpSp>
        <p:grpSp>
          <p:nvGrpSpPr>
            <p:cNvPr id="5" name="组合 4"/>
            <p:cNvGrpSpPr/>
            <p:nvPr/>
          </p:nvGrpSpPr>
          <p:grpSpPr>
            <a:xfrm>
              <a:off x="8799" y="862"/>
              <a:ext cx="3283" cy="8596"/>
              <a:chOff x="9373" y="681"/>
              <a:chExt cx="3283" cy="8596"/>
            </a:xfrm>
          </p:grpSpPr>
          <p:sp>
            <p:nvSpPr>
              <p:cNvPr id="12299" name="Rectangle 13"/>
              <p:cNvSpPr/>
              <p:nvPr/>
            </p:nvSpPr>
            <p:spPr>
              <a:xfrm>
                <a:off x="9373" y="3653"/>
                <a:ext cx="731" cy="3067"/>
              </a:xfrm>
              <a:prstGeom prst="rect">
                <a:avLst/>
              </a:prstGeom>
              <a:noFill/>
              <a:ln w="9525">
                <a:noFill/>
              </a:ln>
            </p:spPr>
            <p:txBody>
              <a:bodyPr lIns="92075" tIns="46038" rIns="92075" bIns="46038" anchor="ctr" anchorCtr="0"/>
              <a:p>
                <a:pPr algn="ctr" eaLnBrk="0" hangingPunct="0"/>
                <a:r>
                  <a:rPr lang="en-US" altLang="zh-CN" sz="1800" b="1" dirty="0">
                    <a:latin typeface="Times New Roman" panose="02020603050405020304" pitchFamily="18" charset="0"/>
                    <a:ea typeface="宋体" panose="02010600030101010101" pitchFamily="2" charset="-122"/>
                  </a:rPr>
                  <a:t>(b)</a:t>
                </a:r>
                <a:r>
                  <a:rPr lang="en-US" altLang="zh-CN" sz="1800" b="1" dirty="0">
                    <a:latin typeface="Arial" panose="020B0604020202020204" pitchFamily="34" charset="0"/>
                    <a:ea typeface="宋体" panose="02010600030101010101" pitchFamily="2" charset="-122"/>
                  </a:rPr>
                  <a:t>   </a:t>
                </a:r>
                <a:r>
                  <a:rPr lang="zh-CN" altLang="en-US" sz="1800" b="1" dirty="0">
                    <a:latin typeface="宋体" panose="02010600030101010101" pitchFamily="2" charset="-122"/>
                    <a:ea typeface="宋体" panose="02010600030101010101" pitchFamily="2" charset="-122"/>
                  </a:rPr>
                  <a:t>行优先顺序存储</a:t>
                </a:r>
                <a:endParaRPr lang="zh-CN" altLang="en-US" sz="1800" b="1" dirty="0">
                  <a:latin typeface="宋体" panose="02010600030101010101" pitchFamily="2" charset="-122"/>
                  <a:ea typeface="宋体" panose="02010600030101010101" pitchFamily="2" charset="-122"/>
                </a:endParaRPr>
              </a:p>
            </p:txBody>
          </p:sp>
          <p:grpSp>
            <p:nvGrpSpPr>
              <p:cNvPr id="12301" name="Group 15"/>
              <p:cNvGrpSpPr/>
              <p:nvPr/>
            </p:nvGrpSpPr>
            <p:grpSpPr>
              <a:xfrm rot="0">
                <a:off x="10280" y="681"/>
                <a:ext cx="2377" cy="8597"/>
                <a:chOff x="0" y="0"/>
                <a:chExt cx="1018" cy="4166"/>
              </a:xfrm>
            </p:grpSpPr>
            <p:grpSp>
              <p:nvGrpSpPr>
                <p:cNvPr id="12302" name="Group 16"/>
                <p:cNvGrpSpPr/>
                <p:nvPr/>
              </p:nvGrpSpPr>
              <p:grpSpPr>
                <a:xfrm>
                  <a:off x="0" y="233"/>
                  <a:ext cx="941" cy="1134"/>
                  <a:chOff x="0" y="0"/>
                  <a:chExt cx="941" cy="1360"/>
                </a:xfrm>
              </p:grpSpPr>
              <p:grpSp>
                <p:nvGrpSpPr>
                  <p:cNvPr id="12303" name="Group 17"/>
                  <p:cNvGrpSpPr/>
                  <p:nvPr/>
                </p:nvGrpSpPr>
                <p:grpSpPr>
                  <a:xfrm>
                    <a:off x="0" y="0"/>
                    <a:ext cx="411" cy="1360"/>
                    <a:chOff x="0" y="0"/>
                    <a:chExt cx="411" cy="1360"/>
                  </a:xfrm>
                </p:grpSpPr>
                <p:sp>
                  <p:nvSpPr>
                    <p:cNvPr id="12304" name="Rectangle 18"/>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11</a:t>
                      </a:r>
                      <a:endParaRPr lang="en-US" altLang="zh-CN" sz="1800" b="1" baseline="-25000" dirty="0">
                        <a:latin typeface="Times New Roman" panose="02020603050405020304" pitchFamily="18" charset="0"/>
                        <a:ea typeface="宋体" panose="02010600030101010101" pitchFamily="2" charset="-122"/>
                      </a:endParaRPr>
                    </a:p>
                    <a:p>
                      <a:r>
                        <a:rPr lang="en-US" altLang="zh-CN" sz="1800" b="1" baseline="-25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12 </a:t>
                      </a:r>
                      <a:endParaRPr lang="en-US" altLang="zh-CN" sz="1800" b="1" baseline="-25000" dirty="0">
                        <a:latin typeface="Times New Roman" panose="02020603050405020304" pitchFamily="18" charset="0"/>
                        <a:ea typeface="宋体" panose="02010600030101010101" pitchFamily="2" charset="-122"/>
                      </a:endParaRPr>
                    </a:p>
                    <a:p>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Arial Unicode MS" pitchFamily="34" charset="-122"/>
                        </a:rPr>
                        <a:t>… </a:t>
                      </a:r>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1n</a:t>
                      </a:r>
                      <a:endParaRPr lang="en-US" altLang="zh-CN" sz="1800" b="1" baseline="-25000" dirty="0">
                        <a:latin typeface="Times New Roman" panose="02020603050405020304" pitchFamily="18" charset="0"/>
                        <a:ea typeface="宋体" panose="02010600030101010101" pitchFamily="2" charset="-122"/>
                      </a:endParaRPr>
                    </a:p>
                  </p:txBody>
                </p:sp>
                <p:sp>
                  <p:nvSpPr>
                    <p:cNvPr id="12305" name="Line 19"/>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2306" name="Line 20"/>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2307" name="Line 21"/>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2308" name="AutoShape 22"/>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dirty="0">
                      <a:latin typeface="Arial" panose="020B0604020202020204" pitchFamily="34" charset="0"/>
                      <a:ea typeface="宋体" panose="02010600030101010101" pitchFamily="2" charset="-122"/>
                    </a:endParaRPr>
                  </a:p>
                </p:txBody>
              </p:sp>
              <p:sp>
                <p:nvSpPr>
                  <p:cNvPr id="12309" name="Rectangle 23"/>
                  <p:cNvSpPr/>
                  <p:nvPr/>
                </p:nvSpPr>
                <p:spPr>
                  <a:xfrm>
                    <a:off x="624" y="288"/>
                    <a:ext cx="317" cy="793"/>
                  </a:xfrm>
                  <a:prstGeom prst="rect">
                    <a:avLst/>
                  </a:prstGeom>
                  <a:noFill/>
                  <a:ln w="9525">
                    <a:noFill/>
                  </a:ln>
                </p:spPr>
                <p:txBody>
                  <a:bodyPr wrap="none" anchor="ctr" anchorCtr="0"/>
                  <a:p>
                    <a:r>
                      <a:rPr lang="zh-CN" altLang="en-US" sz="1800" b="1" dirty="0">
                        <a:latin typeface="Times New Roman" panose="02020603050405020304" pitchFamily="18" charset="0"/>
                        <a:ea typeface="宋体" panose="02010600030101010101" pitchFamily="2" charset="-122"/>
                      </a:rPr>
                      <a:t>第</a:t>
                    </a:r>
                    <a:endParaRPr lang="zh-CN" altLang="en-US"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1</a:t>
                    </a:r>
                    <a:endParaRPr lang="en-US" altLang="zh-CN"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行</a:t>
                    </a:r>
                    <a:endParaRPr lang="zh-CN" altLang="en-US" sz="1800" b="1" dirty="0">
                      <a:latin typeface="Times New Roman" panose="02020603050405020304" pitchFamily="18" charset="0"/>
                      <a:ea typeface="宋体" panose="02010600030101010101" pitchFamily="2" charset="-122"/>
                    </a:endParaRPr>
                  </a:p>
                </p:txBody>
              </p:sp>
            </p:grpSp>
            <p:grpSp>
              <p:nvGrpSpPr>
                <p:cNvPr id="12310" name="Group 24"/>
                <p:cNvGrpSpPr/>
                <p:nvPr/>
              </p:nvGrpSpPr>
              <p:grpSpPr>
                <a:xfrm>
                  <a:off x="0" y="1375"/>
                  <a:ext cx="941" cy="1134"/>
                  <a:chOff x="0" y="0"/>
                  <a:chExt cx="941" cy="1360"/>
                </a:xfrm>
              </p:grpSpPr>
              <p:grpSp>
                <p:nvGrpSpPr>
                  <p:cNvPr id="12311" name="Group 25"/>
                  <p:cNvGrpSpPr/>
                  <p:nvPr/>
                </p:nvGrpSpPr>
                <p:grpSpPr>
                  <a:xfrm>
                    <a:off x="0" y="0"/>
                    <a:ext cx="411" cy="1360"/>
                    <a:chOff x="0" y="0"/>
                    <a:chExt cx="411" cy="1360"/>
                  </a:xfrm>
                </p:grpSpPr>
                <p:sp>
                  <p:nvSpPr>
                    <p:cNvPr id="12312" name="Rectangle 26"/>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21</a:t>
                      </a:r>
                      <a:endParaRPr lang="en-US" altLang="zh-CN" sz="1800" b="1" baseline="-25000" dirty="0">
                        <a:latin typeface="Times New Roman" panose="02020603050405020304" pitchFamily="18" charset="0"/>
                        <a:ea typeface="宋体" panose="02010600030101010101" pitchFamily="2" charset="-122"/>
                      </a:endParaRPr>
                    </a:p>
                    <a:p>
                      <a:r>
                        <a:rPr lang="en-US" altLang="zh-CN" sz="1800" b="1" baseline="-25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22 </a:t>
                      </a:r>
                      <a:endParaRPr lang="en-US" altLang="zh-CN" sz="1800" b="1" baseline="-25000" dirty="0">
                        <a:latin typeface="Times New Roman" panose="02020603050405020304" pitchFamily="18" charset="0"/>
                        <a:ea typeface="宋体" panose="02010600030101010101" pitchFamily="2" charset="-122"/>
                      </a:endParaRPr>
                    </a:p>
                    <a:p>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Arial Unicode MS" pitchFamily="34" charset="-122"/>
                        </a:rPr>
                        <a:t>… </a:t>
                      </a:r>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2n</a:t>
                      </a:r>
                      <a:endParaRPr lang="en-US" altLang="zh-CN" sz="1800" b="1" baseline="-25000" dirty="0">
                        <a:latin typeface="Times New Roman" panose="02020603050405020304" pitchFamily="18" charset="0"/>
                        <a:ea typeface="宋体" panose="02010600030101010101" pitchFamily="2" charset="-122"/>
                      </a:endParaRPr>
                    </a:p>
                  </p:txBody>
                </p:sp>
                <p:sp>
                  <p:nvSpPr>
                    <p:cNvPr id="12313" name="Line 27"/>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2314" name="Line 28"/>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2315" name="Line 29"/>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2316" name="AutoShape 30"/>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dirty="0">
                      <a:latin typeface="Arial" panose="020B0604020202020204" pitchFamily="34" charset="0"/>
                      <a:ea typeface="宋体" panose="02010600030101010101" pitchFamily="2" charset="-122"/>
                    </a:endParaRPr>
                  </a:p>
                </p:txBody>
              </p:sp>
              <p:sp>
                <p:nvSpPr>
                  <p:cNvPr id="12317" name="Rectangle 31"/>
                  <p:cNvSpPr/>
                  <p:nvPr/>
                </p:nvSpPr>
                <p:spPr>
                  <a:xfrm>
                    <a:off x="624" y="288"/>
                    <a:ext cx="317" cy="793"/>
                  </a:xfrm>
                  <a:prstGeom prst="rect">
                    <a:avLst/>
                  </a:prstGeom>
                  <a:noFill/>
                  <a:ln w="9525">
                    <a:noFill/>
                  </a:ln>
                </p:spPr>
                <p:txBody>
                  <a:bodyPr wrap="none" anchor="ctr" anchorCtr="0"/>
                  <a:p>
                    <a:r>
                      <a:rPr lang="zh-CN" altLang="en-US" sz="1800" b="1" dirty="0">
                        <a:latin typeface="Times New Roman" panose="02020603050405020304" pitchFamily="18" charset="0"/>
                        <a:ea typeface="宋体" panose="02010600030101010101" pitchFamily="2" charset="-122"/>
                      </a:rPr>
                      <a:t>第</a:t>
                    </a:r>
                    <a:endParaRPr lang="zh-CN" altLang="en-US"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2</a:t>
                    </a:r>
                    <a:endParaRPr lang="en-US" altLang="zh-CN"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行</a:t>
                    </a:r>
                    <a:endParaRPr lang="zh-CN" altLang="en-US" sz="1800" b="1" dirty="0">
                      <a:latin typeface="Times New Roman" panose="02020603050405020304" pitchFamily="18" charset="0"/>
                      <a:ea typeface="宋体" panose="02010600030101010101" pitchFamily="2" charset="-122"/>
                    </a:endParaRPr>
                  </a:p>
                </p:txBody>
              </p:sp>
            </p:grpSp>
            <p:grpSp>
              <p:nvGrpSpPr>
                <p:cNvPr id="12318" name="Group 32"/>
                <p:cNvGrpSpPr/>
                <p:nvPr/>
              </p:nvGrpSpPr>
              <p:grpSpPr>
                <a:xfrm>
                  <a:off x="0" y="2805"/>
                  <a:ext cx="941" cy="1134"/>
                  <a:chOff x="0" y="0"/>
                  <a:chExt cx="941" cy="1360"/>
                </a:xfrm>
              </p:grpSpPr>
              <p:grpSp>
                <p:nvGrpSpPr>
                  <p:cNvPr id="12319" name="Group 33"/>
                  <p:cNvGrpSpPr/>
                  <p:nvPr/>
                </p:nvGrpSpPr>
                <p:grpSpPr>
                  <a:xfrm>
                    <a:off x="0" y="0"/>
                    <a:ext cx="411" cy="1360"/>
                    <a:chOff x="0" y="0"/>
                    <a:chExt cx="411" cy="1360"/>
                  </a:xfrm>
                </p:grpSpPr>
                <p:sp>
                  <p:nvSpPr>
                    <p:cNvPr id="12320" name="Rectangle 34"/>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m1</a:t>
                      </a:r>
                      <a:endParaRPr lang="en-US" altLang="zh-CN" sz="1800" b="1" baseline="-25000" dirty="0">
                        <a:latin typeface="Times New Roman" panose="02020603050405020304" pitchFamily="18" charset="0"/>
                        <a:ea typeface="宋体" panose="02010600030101010101" pitchFamily="2" charset="-122"/>
                      </a:endParaRPr>
                    </a:p>
                    <a:p>
                      <a:r>
                        <a:rPr lang="en-US" altLang="zh-CN" sz="1800" b="1" baseline="-25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m2 </a:t>
                      </a:r>
                      <a:endParaRPr lang="en-US" altLang="zh-CN" sz="1800" b="1" baseline="-25000" dirty="0">
                        <a:latin typeface="Times New Roman" panose="02020603050405020304" pitchFamily="18" charset="0"/>
                        <a:ea typeface="宋体" panose="02010600030101010101" pitchFamily="2" charset="-122"/>
                      </a:endParaRPr>
                    </a:p>
                    <a:p>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Arial Unicode MS" pitchFamily="34" charset="-122"/>
                        </a:rPr>
                        <a:t>… </a:t>
                      </a:r>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mn </a:t>
                      </a:r>
                      <a:endParaRPr lang="en-US" altLang="zh-CN" sz="1800" b="1" baseline="-25000" dirty="0">
                        <a:latin typeface="Times New Roman" panose="02020603050405020304" pitchFamily="18" charset="0"/>
                        <a:ea typeface="宋体" panose="02010600030101010101" pitchFamily="2" charset="-122"/>
                      </a:endParaRPr>
                    </a:p>
                  </p:txBody>
                </p:sp>
                <p:sp>
                  <p:nvSpPr>
                    <p:cNvPr id="12321" name="Line 35"/>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2322" name="Line 36"/>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2323" name="Line 37"/>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2324" name="AutoShape 38"/>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dirty="0">
                      <a:latin typeface="Arial" panose="020B0604020202020204" pitchFamily="34" charset="0"/>
                      <a:ea typeface="宋体" panose="02010600030101010101" pitchFamily="2" charset="-122"/>
                    </a:endParaRPr>
                  </a:p>
                </p:txBody>
              </p:sp>
              <p:sp>
                <p:nvSpPr>
                  <p:cNvPr id="12325" name="Rectangle 39"/>
                  <p:cNvSpPr/>
                  <p:nvPr/>
                </p:nvSpPr>
                <p:spPr>
                  <a:xfrm>
                    <a:off x="624" y="288"/>
                    <a:ext cx="317" cy="793"/>
                  </a:xfrm>
                  <a:prstGeom prst="rect">
                    <a:avLst/>
                  </a:prstGeom>
                  <a:noFill/>
                  <a:ln w="9525">
                    <a:noFill/>
                  </a:ln>
                </p:spPr>
                <p:txBody>
                  <a:bodyPr wrap="none" anchor="ctr" anchorCtr="0"/>
                  <a:p>
                    <a:r>
                      <a:rPr lang="zh-CN" altLang="en-US" sz="1800" b="1" dirty="0">
                        <a:latin typeface="Times New Roman" panose="02020603050405020304" pitchFamily="18" charset="0"/>
                        <a:ea typeface="宋体" panose="02010600030101010101" pitchFamily="2" charset="-122"/>
                      </a:rPr>
                      <a:t>第</a:t>
                    </a:r>
                    <a:endParaRPr lang="zh-CN" altLang="en-US"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m</a:t>
                    </a:r>
                    <a:endParaRPr lang="en-US" altLang="zh-CN"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行</a:t>
                    </a:r>
                    <a:endParaRPr lang="zh-CN" altLang="en-US" sz="1800" b="1" dirty="0">
                      <a:latin typeface="Times New Roman" panose="02020603050405020304" pitchFamily="18" charset="0"/>
                      <a:ea typeface="宋体" panose="02010600030101010101" pitchFamily="2" charset="-122"/>
                    </a:endParaRPr>
                  </a:p>
                </p:txBody>
              </p:sp>
            </p:grpSp>
            <p:grpSp>
              <p:nvGrpSpPr>
                <p:cNvPr id="12326" name="Group 40"/>
                <p:cNvGrpSpPr/>
                <p:nvPr/>
              </p:nvGrpSpPr>
              <p:grpSpPr>
                <a:xfrm>
                  <a:off x="10" y="2487"/>
                  <a:ext cx="1008" cy="317"/>
                  <a:chOff x="0" y="0"/>
                  <a:chExt cx="1008" cy="376"/>
                </a:xfrm>
              </p:grpSpPr>
              <p:sp>
                <p:nvSpPr>
                  <p:cNvPr id="12327" name="Rectangle 41"/>
                  <p:cNvSpPr/>
                  <p:nvPr/>
                </p:nvSpPr>
                <p:spPr>
                  <a:xfrm>
                    <a:off x="0" y="36"/>
                    <a:ext cx="408" cy="34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Arial Unicode MS" pitchFamily="34" charset="-122"/>
                      </a:rPr>
                      <a:t>┆</a:t>
                    </a:r>
                    <a:endParaRPr lang="en-US" altLang="zh-CN" sz="1800" b="1" dirty="0">
                      <a:latin typeface="Times New Roman" panose="02020603050405020304" pitchFamily="18" charset="0"/>
                      <a:ea typeface="Arial Unicode MS" pitchFamily="34" charset="-122"/>
                    </a:endParaRPr>
                  </a:p>
                </p:txBody>
              </p:sp>
              <p:sp>
                <p:nvSpPr>
                  <p:cNvPr id="12328" name="Rectangle 42"/>
                  <p:cNvSpPr/>
                  <p:nvPr/>
                </p:nvSpPr>
                <p:spPr>
                  <a:xfrm>
                    <a:off x="672" y="0"/>
                    <a:ext cx="336" cy="340"/>
                  </a:xfrm>
                  <a:prstGeom prst="rect">
                    <a:avLst/>
                  </a:prstGeom>
                  <a:noFill/>
                  <a:ln w="9525">
                    <a:noFill/>
                  </a:ln>
                </p:spPr>
                <p:txBody>
                  <a:bodyPr wrap="none" anchor="ctr" anchorCtr="0"/>
                  <a:p>
                    <a:r>
                      <a:rPr lang="en-US" altLang="zh-CN" sz="1800" b="1" dirty="0">
                        <a:latin typeface="Times New Roman" panose="02020603050405020304" pitchFamily="18" charset="0"/>
                        <a:ea typeface="Arial Unicode MS" pitchFamily="34" charset="-122"/>
                      </a:rPr>
                      <a:t>┆</a:t>
                    </a:r>
                    <a:endParaRPr lang="en-US" altLang="zh-CN" sz="1800" b="1" dirty="0">
                      <a:latin typeface="Times New Roman" panose="02020603050405020304" pitchFamily="18" charset="0"/>
                      <a:ea typeface="Arial Unicode MS" pitchFamily="34" charset="-122"/>
                    </a:endParaRPr>
                  </a:p>
                </p:txBody>
              </p:sp>
            </p:grpSp>
            <p:sp>
              <p:nvSpPr>
                <p:cNvPr id="12329" name="Rectangle 43"/>
                <p:cNvSpPr/>
                <p:nvPr/>
              </p:nvSpPr>
              <p:spPr>
                <a:xfrm>
                  <a:off x="10" y="3939"/>
                  <a:ext cx="408" cy="227"/>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Arial Unicode MS" pitchFamily="34" charset="-122"/>
                    </a:rPr>
                    <a:t>…</a:t>
                  </a:r>
                  <a:endParaRPr lang="en-US" altLang="zh-CN" sz="1800" b="1" dirty="0">
                    <a:latin typeface="Times New Roman" panose="02020603050405020304" pitchFamily="18" charset="0"/>
                    <a:ea typeface="Arial Unicode MS" pitchFamily="34" charset="-122"/>
                  </a:endParaRPr>
                </a:p>
              </p:txBody>
            </p:sp>
            <p:sp>
              <p:nvSpPr>
                <p:cNvPr id="12330" name="Rectangle 44"/>
                <p:cNvSpPr/>
                <p:nvPr/>
              </p:nvSpPr>
              <p:spPr>
                <a:xfrm>
                  <a:off x="10" y="0"/>
                  <a:ext cx="408" cy="227"/>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Arial Unicode MS" pitchFamily="34" charset="-122"/>
                    </a:rPr>
                    <a:t>…</a:t>
                  </a:r>
                  <a:endParaRPr lang="en-US" altLang="zh-CN" sz="1800" b="1" dirty="0">
                    <a:latin typeface="Times New Roman" panose="02020603050405020304" pitchFamily="18" charset="0"/>
                    <a:ea typeface="Arial Unicode MS" pitchFamily="34" charset="-122"/>
                  </a:endParaRPr>
                </a:p>
              </p:txBody>
            </p:sp>
          </p:grpSp>
        </p:grpSp>
        <p:grpSp>
          <p:nvGrpSpPr>
            <p:cNvPr id="6" name="组合 5"/>
            <p:cNvGrpSpPr/>
            <p:nvPr/>
          </p:nvGrpSpPr>
          <p:grpSpPr>
            <a:xfrm>
              <a:off x="13001" y="749"/>
              <a:ext cx="3163" cy="8596"/>
              <a:chOff x="13682" y="635"/>
              <a:chExt cx="3163" cy="8596"/>
            </a:xfrm>
          </p:grpSpPr>
          <p:sp>
            <p:nvSpPr>
              <p:cNvPr id="12300" name="Rectangle 14"/>
              <p:cNvSpPr/>
              <p:nvPr/>
            </p:nvSpPr>
            <p:spPr>
              <a:xfrm>
                <a:off x="13682" y="3437"/>
                <a:ext cx="737" cy="3866"/>
              </a:xfrm>
              <a:prstGeom prst="rect">
                <a:avLst/>
              </a:prstGeom>
              <a:noFill/>
              <a:ln w="9525">
                <a:noFill/>
              </a:ln>
            </p:spPr>
            <p:txBody>
              <a:bodyPr lIns="92075" tIns="46038" rIns="92075" bIns="46038" anchor="ctr" anchorCtr="0"/>
              <a:p>
                <a:pPr algn="ctr" eaLnBrk="0" hangingPunct="0"/>
                <a:r>
                  <a:rPr lang="en-US" altLang="zh-CN" sz="1800" b="1" dirty="0">
                    <a:latin typeface="Times New Roman" panose="02020603050405020304" pitchFamily="18" charset="0"/>
                    <a:ea typeface="宋体" panose="02010600030101010101" pitchFamily="2" charset="-122"/>
                  </a:rPr>
                  <a:t>(c)</a:t>
                </a:r>
                <a:r>
                  <a:rPr lang="en-US" altLang="zh-CN" sz="1800" b="1" dirty="0">
                    <a:latin typeface="Arial" panose="020B0604020202020204" pitchFamily="34" charset="0"/>
                    <a:ea typeface="宋体" panose="02010600030101010101" pitchFamily="2" charset="-122"/>
                  </a:rPr>
                  <a:t>   </a:t>
                </a:r>
                <a:r>
                  <a:rPr lang="zh-CN" altLang="en-US" sz="1800" b="1" dirty="0">
                    <a:latin typeface="Arial" panose="020B0604020202020204" pitchFamily="34" charset="0"/>
                    <a:ea typeface="宋体" panose="02010600030101010101" pitchFamily="2" charset="-122"/>
                  </a:rPr>
                  <a:t>列</a:t>
                </a:r>
                <a:r>
                  <a:rPr lang="zh-CN" altLang="en-US" sz="1800" b="1" dirty="0">
                    <a:latin typeface="宋体" panose="02010600030101010101" pitchFamily="2" charset="-122"/>
                    <a:ea typeface="宋体" panose="02010600030101010101" pitchFamily="2" charset="-122"/>
                  </a:rPr>
                  <a:t>优先顺序存储</a:t>
                </a:r>
                <a:endParaRPr lang="zh-CN" altLang="en-US" sz="1800" b="1" dirty="0">
                  <a:latin typeface="宋体" panose="02010600030101010101" pitchFamily="2" charset="-122"/>
                  <a:ea typeface="宋体" panose="02010600030101010101" pitchFamily="2" charset="-122"/>
                </a:endParaRPr>
              </a:p>
            </p:txBody>
          </p:sp>
          <p:grpSp>
            <p:nvGrpSpPr>
              <p:cNvPr id="12331" name="Group 45"/>
              <p:cNvGrpSpPr/>
              <p:nvPr/>
            </p:nvGrpSpPr>
            <p:grpSpPr>
              <a:xfrm rot="0">
                <a:off x="14469" y="635"/>
                <a:ext cx="2377" cy="8597"/>
                <a:chOff x="0" y="0"/>
                <a:chExt cx="1018" cy="4166"/>
              </a:xfrm>
            </p:grpSpPr>
            <p:grpSp>
              <p:nvGrpSpPr>
                <p:cNvPr id="12332" name="Group 46"/>
                <p:cNvGrpSpPr/>
                <p:nvPr/>
              </p:nvGrpSpPr>
              <p:grpSpPr>
                <a:xfrm>
                  <a:off x="0" y="233"/>
                  <a:ext cx="941" cy="1134"/>
                  <a:chOff x="0" y="0"/>
                  <a:chExt cx="941" cy="1360"/>
                </a:xfrm>
              </p:grpSpPr>
              <p:grpSp>
                <p:nvGrpSpPr>
                  <p:cNvPr id="12333" name="Group 47"/>
                  <p:cNvGrpSpPr/>
                  <p:nvPr/>
                </p:nvGrpSpPr>
                <p:grpSpPr>
                  <a:xfrm>
                    <a:off x="0" y="0"/>
                    <a:ext cx="411" cy="1360"/>
                    <a:chOff x="0" y="0"/>
                    <a:chExt cx="411" cy="1360"/>
                  </a:xfrm>
                </p:grpSpPr>
                <p:sp>
                  <p:nvSpPr>
                    <p:cNvPr id="12334" name="Rectangle 48"/>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11</a:t>
                      </a:r>
                      <a:endParaRPr lang="en-US" altLang="zh-CN" sz="1800" b="1" baseline="-25000" dirty="0">
                        <a:latin typeface="Times New Roman" panose="02020603050405020304" pitchFamily="18" charset="0"/>
                        <a:ea typeface="宋体" panose="02010600030101010101" pitchFamily="2" charset="-122"/>
                      </a:endParaRPr>
                    </a:p>
                    <a:p>
                      <a:r>
                        <a:rPr lang="en-US" altLang="zh-CN" sz="1800" b="1" baseline="-25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21 </a:t>
                      </a:r>
                      <a:endParaRPr lang="en-US" altLang="zh-CN" sz="1800" b="1" baseline="-25000" dirty="0">
                        <a:latin typeface="Times New Roman" panose="02020603050405020304" pitchFamily="18" charset="0"/>
                        <a:ea typeface="宋体" panose="02010600030101010101" pitchFamily="2" charset="-122"/>
                      </a:endParaRPr>
                    </a:p>
                    <a:p>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Arial Unicode MS" pitchFamily="34" charset="-122"/>
                        </a:rPr>
                        <a:t>… </a:t>
                      </a:r>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m1</a:t>
                      </a:r>
                      <a:endParaRPr lang="en-US" altLang="zh-CN" sz="1800" b="1" baseline="-25000" dirty="0">
                        <a:latin typeface="Times New Roman" panose="02020603050405020304" pitchFamily="18" charset="0"/>
                        <a:ea typeface="宋体" panose="02010600030101010101" pitchFamily="2" charset="-122"/>
                      </a:endParaRPr>
                    </a:p>
                  </p:txBody>
                </p:sp>
                <p:sp>
                  <p:nvSpPr>
                    <p:cNvPr id="12335" name="Line 49"/>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2336" name="Line 50"/>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2337" name="Line 51"/>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2338" name="AutoShape 52"/>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dirty="0">
                      <a:latin typeface="Arial" panose="020B0604020202020204" pitchFamily="34" charset="0"/>
                      <a:ea typeface="宋体" panose="02010600030101010101" pitchFamily="2" charset="-122"/>
                    </a:endParaRPr>
                  </a:p>
                </p:txBody>
              </p:sp>
              <p:sp>
                <p:nvSpPr>
                  <p:cNvPr id="12339" name="Rectangle 53"/>
                  <p:cNvSpPr/>
                  <p:nvPr/>
                </p:nvSpPr>
                <p:spPr>
                  <a:xfrm>
                    <a:off x="624" y="288"/>
                    <a:ext cx="317" cy="793"/>
                  </a:xfrm>
                  <a:prstGeom prst="rect">
                    <a:avLst/>
                  </a:prstGeom>
                  <a:noFill/>
                  <a:ln w="9525">
                    <a:noFill/>
                  </a:ln>
                </p:spPr>
                <p:txBody>
                  <a:bodyPr wrap="none" anchor="ctr" anchorCtr="0"/>
                  <a:p>
                    <a:r>
                      <a:rPr lang="zh-CN" altLang="en-US" sz="1800" b="1" dirty="0">
                        <a:latin typeface="Times New Roman" panose="02020603050405020304" pitchFamily="18" charset="0"/>
                        <a:ea typeface="宋体" panose="02010600030101010101" pitchFamily="2" charset="-122"/>
                      </a:rPr>
                      <a:t>第</a:t>
                    </a:r>
                    <a:endParaRPr lang="zh-CN" altLang="en-US"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1</a:t>
                    </a:r>
                    <a:endParaRPr lang="en-US" altLang="zh-CN"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列</a:t>
                    </a:r>
                    <a:endParaRPr lang="zh-CN" altLang="en-US" sz="1800" b="1" dirty="0">
                      <a:latin typeface="Times New Roman" panose="02020603050405020304" pitchFamily="18" charset="0"/>
                      <a:ea typeface="宋体" panose="02010600030101010101" pitchFamily="2" charset="-122"/>
                    </a:endParaRPr>
                  </a:p>
                </p:txBody>
              </p:sp>
            </p:grpSp>
            <p:grpSp>
              <p:nvGrpSpPr>
                <p:cNvPr id="12340" name="Group 54"/>
                <p:cNvGrpSpPr/>
                <p:nvPr/>
              </p:nvGrpSpPr>
              <p:grpSpPr>
                <a:xfrm>
                  <a:off x="0" y="1375"/>
                  <a:ext cx="941" cy="1134"/>
                  <a:chOff x="0" y="0"/>
                  <a:chExt cx="941" cy="1360"/>
                </a:xfrm>
              </p:grpSpPr>
              <p:grpSp>
                <p:nvGrpSpPr>
                  <p:cNvPr id="12341" name="Group 55"/>
                  <p:cNvGrpSpPr/>
                  <p:nvPr/>
                </p:nvGrpSpPr>
                <p:grpSpPr>
                  <a:xfrm>
                    <a:off x="0" y="0"/>
                    <a:ext cx="411" cy="1360"/>
                    <a:chOff x="0" y="0"/>
                    <a:chExt cx="411" cy="1360"/>
                  </a:xfrm>
                </p:grpSpPr>
                <p:sp>
                  <p:nvSpPr>
                    <p:cNvPr id="12342" name="Rectangle 56"/>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12</a:t>
                      </a:r>
                      <a:endParaRPr lang="en-US" altLang="zh-CN" sz="1800" b="1" baseline="-25000" dirty="0">
                        <a:latin typeface="Times New Roman" panose="02020603050405020304" pitchFamily="18" charset="0"/>
                        <a:ea typeface="宋体" panose="02010600030101010101" pitchFamily="2" charset="-122"/>
                      </a:endParaRPr>
                    </a:p>
                    <a:p>
                      <a:r>
                        <a:rPr lang="en-US" altLang="zh-CN" sz="1800" b="1" baseline="-25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22 </a:t>
                      </a:r>
                      <a:endParaRPr lang="en-US" altLang="zh-CN" sz="1800" b="1" baseline="-25000" dirty="0">
                        <a:latin typeface="Times New Roman" panose="02020603050405020304" pitchFamily="18" charset="0"/>
                        <a:ea typeface="宋体" panose="02010600030101010101" pitchFamily="2" charset="-122"/>
                      </a:endParaRPr>
                    </a:p>
                    <a:p>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Arial Unicode MS" pitchFamily="34" charset="-122"/>
                        </a:rPr>
                        <a:t>… </a:t>
                      </a:r>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m2</a:t>
                      </a:r>
                      <a:endParaRPr lang="en-US" altLang="zh-CN" sz="1800" b="1" baseline="-25000" dirty="0">
                        <a:latin typeface="Times New Roman" panose="02020603050405020304" pitchFamily="18" charset="0"/>
                        <a:ea typeface="宋体" panose="02010600030101010101" pitchFamily="2" charset="-122"/>
                      </a:endParaRPr>
                    </a:p>
                  </p:txBody>
                </p:sp>
                <p:sp>
                  <p:nvSpPr>
                    <p:cNvPr id="12343" name="Line 57"/>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2344" name="Line 58"/>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2345" name="Line 59"/>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2346" name="AutoShape 60"/>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dirty="0">
                      <a:latin typeface="Arial" panose="020B0604020202020204" pitchFamily="34" charset="0"/>
                      <a:ea typeface="宋体" panose="02010600030101010101" pitchFamily="2" charset="-122"/>
                    </a:endParaRPr>
                  </a:p>
                </p:txBody>
              </p:sp>
              <p:sp>
                <p:nvSpPr>
                  <p:cNvPr id="12347" name="Rectangle 61"/>
                  <p:cNvSpPr/>
                  <p:nvPr/>
                </p:nvSpPr>
                <p:spPr>
                  <a:xfrm>
                    <a:off x="624" y="288"/>
                    <a:ext cx="317" cy="793"/>
                  </a:xfrm>
                  <a:prstGeom prst="rect">
                    <a:avLst/>
                  </a:prstGeom>
                  <a:noFill/>
                  <a:ln w="9525">
                    <a:noFill/>
                  </a:ln>
                </p:spPr>
                <p:txBody>
                  <a:bodyPr wrap="none" anchor="ctr" anchorCtr="0"/>
                  <a:p>
                    <a:r>
                      <a:rPr lang="zh-CN" altLang="en-US" sz="1800" b="1" dirty="0">
                        <a:latin typeface="Times New Roman" panose="02020603050405020304" pitchFamily="18" charset="0"/>
                        <a:ea typeface="宋体" panose="02010600030101010101" pitchFamily="2" charset="-122"/>
                      </a:rPr>
                      <a:t>第</a:t>
                    </a:r>
                    <a:endParaRPr lang="zh-CN" altLang="en-US"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2</a:t>
                    </a:r>
                    <a:endParaRPr lang="en-US" altLang="zh-CN"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列</a:t>
                    </a:r>
                    <a:endParaRPr lang="zh-CN" altLang="en-US" sz="1800" b="1" dirty="0">
                      <a:latin typeface="Times New Roman" panose="02020603050405020304" pitchFamily="18" charset="0"/>
                      <a:ea typeface="宋体" panose="02010600030101010101" pitchFamily="2" charset="-122"/>
                    </a:endParaRPr>
                  </a:p>
                </p:txBody>
              </p:sp>
            </p:grpSp>
            <p:grpSp>
              <p:nvGrpSpPr>
                <p:cNvPr id="12348" name="Group 62"/>
                <p:cNvGrpSpPr/>
                <p:nvPr/>
              </p:nvGrpSpPr>
              <p:grpSpPr>
                <a:xfrm>
                  <a:off x="0" y="2805"/>
                  <a:ext cx="941" cy="1134"/>
                  <a:chOff x="0" y="0"/>
                  <a:chExt cx="941" cy="1360"/>
                </a:xfrm>
              </p:grpSpPr>
              <p:grpSp>
                <p:nvGrpSpPr>
                  <p:cNvPr id="12349" name="Group 63"/>
                  <p:cNvGrpSpPr/>
                  <p:nvPr/>
                </p:nvGrpSpPr>
                <p:grpSpPr>
                  <a:xfrm>
                    <a:off x="0" y="0"/>
                    <a:ext cx="411" cy="1360"/>
                    <a:chOff x="0" y="0"/>
                    <a:chExt cx="411" cy="1360"/>
                  </a:xfrm>
                </p:grpSpPr>
                <p:sp>
                  <p:nvSpPr>
                    <p:cNvPr id="12350" name="Rectangle 64"/>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1m</a:t>
                      </a:r>
                      <a:endParaRPr lang="en-US" altLang="zh-CN" sz="1800" b="1" baseline="-25000" dirty="0">
                        <a:latin typeface="Times New Roman" panose="02020603050405020304" pitchFamily="18" charset="0"/>
                        <a:ea typeface="宋体" panose="02010600030101010101" pitchFamily="2" charset="-122"/>
                      </a:endParaRPr>
                    </a:p>
                    <a:p>
                      <a:r>
                        <a:rPr lang="en-US" altLang="zh-CN" sz="1800" b="1" baseline="-250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2m </a:t>
                      </a:r>
                      <a:endParaRPr lang="en-US" altLang="zh-CN" sz="1800" b="1" baseline="-25000" dirty="0">
                        <a:latin typeface="Times New Roman" panose="02020603050405020304" pitchFamily="18" charset="0"/>
                        <a:ea typeface="宋体" panose="02010600030101010101" pitchFamily="2" charset="-122"/>
                      </a:endParaRPr>
                    </a:p>
                    <a:p>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Arial Unicode MS" pitchFamily="34" charset="-122"/>
                        </a:rPr>
                        <a:t>… </a:t>
                      </a:r>
                      <a:endParaRPr lang="en-US" altLang="zh-CN" sz="1800" b="1" dirty="0">
                        <a:latin typeface="Times New Roman" panose="02020603050405020304" pitchFamily="18" charset="0"/>
                        <a:ea typeface="Arial Unicode MS" pitchFamily="34" charset="-122"/>
                      </a:endParaRPr>
                    </a:p>
                    <a:p>
                      <a:r>
                        <a:rPr lang="en-US" altLang="zh-CN" sz="1800" b="1" dirty="0">
                          <a:latin typeface="Times New Roman" panose="02020603050405020304" pitchFamily="18" charset="0"/>
                          <a:ea typeface="宋体" panose="02010600030101010101" pitchFamily="2" charset="-122"/>
                        </a:rPr>
                        <a:t>a</a:t>
                      </a:r>
                      <a:r>
                        <a:rPr lang="en-US" altLang="zh-CN" sz="1800" b="1" baseline="-25000" dirty="0">
                          <a:latin typeface="Times New Roman" panose="02020603050405020304" pitchFamily="18" charset="0"/>
                          <a:ea typeface="宋体" panose="02010600030101010101" pitchFamily="2" charset="-122"/>
                        </a:rPr>
                        <a:t>mn</a:t>
                      </a:r>
                      <a:endParaRPr lang="en-US" altLang="zh-CN" sz="1800" b="1" baseline="-25000" dirty="0">
                        <a:latin typeface="Times New Roman" panose="02020603050405020304" pitchFamily="18" charset="0"/>
                        <a:ea typeface="宋体" panose="02010600030101010101" pitchFamily="2" charset="-122"/>
                      </a:endParaRPr>
                    </a:p>
                  </p:txBody>
                </p:sp>
                <p:sp>
                  <p:nvSpPr>
                    <p:cNvPr id="12351" name="Line 65"/>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2352" name="Line 66"/>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2353" name="Line 67"/>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2354" name="AutoShape 68"/>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sz="2000" b="1" dirty="0">
                      <a:latin typeface="Arial" panose="020B0604020202020204" pitchFamily="34" charset="0"/>
                      <a:ea typeface="宋体" panose="02010600030101010101" pitchFamily="2" charset="-122"/>
                    </a:endParaRPr>
                  </a:p>
                </p:txBody>
              </p:sp>
              <p:sp>
                <p:nvSpPr>
                  <p:cNvPr id="12355" name="Rectangle 69"/>
                  <p:cNvSpPr/>
                  <p:nvPr/>
                </p:nvSpPr>
                <p:spPr>
                  <a:xfrm>
                    <a:off x="624" y="288"/>
                    <a:ext cx="317" cy="793"/>
                  </a:xfrm>
                  <a:prstGeom prst="rect">
                    <a:avLst/>
                  </a:prstGeom>
                  <a:noFill/>
                  <a:ln w="9525">
                    <a:noFill/>
                  </a:ln>
                </p:spPr>
                <p:txBody>
                  <a:bodyPr wrap="none" anchor="ctr" anchorCtr="0"/>
                  <a:p>
                    <a:r>
                      <a:rPr lang="zh-CN" altLang="en-US" sz="1800" b="1" dirty="0">
                        <a:latin typeface="Times New Roman" panose="02020603050405020304" pitchFamily="18" charset="0"/>
                        <a:ea typeface="宋体" panose="02010600030101010101" pitchFamily="2" charset="-122"/>
                      </a:rPr>
                      <a:t>第</a:t>
                    </a:r>
                    <a:endParaRPr lang="zh-CN" altLang="en-US"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n</a:t>
                    </a:r>
                    <a:endParaRPr lang="en-US" altLang="zh-CN" sz="1800" b="1" dirty="0">
                      <a:latin typeface="Times New Roman" panose="02020603050405020304" pitchFamily="18" charset="0"/>
                      <a:ea typeface="宋体" panose="02010600030101010101" pitchFamily="2" charset="-122"/>
                    </a:endParaRPr>
                  </a:p>
                  <a:p>
                    <a:r>
                      <a:rPr lang="zh-CN" altLang="en-US" sz="1800" b="1" dirty="0">
                        <a:latin typeface="Times New Roman" panose="02020603050405020304" pitchFamily="18" charset="0"/>
                        <a:ea typeface="宋体" panose="02010600030101010101" pitchFamily="2" charset="-122"/>
                      </a:rPr>
                      <a:t>列</a:t>
                    </a:r>
                    <a:endParaRPr lang="zh-CN" altLang="en-US" sz="1800" b="1" dirty="0">
                      <a:latin typeface="Times New Roman" panose="02020603050405020304" pitchFamily="18" charset="0"/>
                      <a:ea typeface="宋体" panose="02010600030101010101" pitchFamily="2" charset="-122"/>
                    </a:endParaRPr>
                  </a:p>
                </p:txBody>
              </p:sp>
            </p:grpSp>
            <p:grpSp>
              <p:nvGrpSpPr>
                <p:cNvPr id="12356" name="Group 70"/>
                <p:cNvGrpSpPr/>
                <p:nvPr/>
              </p:nvGrpSpPr>
              <p:grpSpPr>
                <a:xfrm>
                  <a:off x="10" y="2487"/>
                  <a:ext cx="1008" cy="317"/>
                  <a:chOff x="0" y="0"/>
                  <a:chExt cx="1008" cy="376"/>
                </a:xfrm>
              </p:grpSpPr>
              <p:sp>
                <p:nvSpPr>
                  <p:cNvPr id="12357" name="Rectangle 71"/>
                  <p:cNvSpPr/>
                  <p:nvPr/>
                </p:nvSpPr>
                <p:spPr>
                  <a:xfrm>
                    <a:off x="0" y="36"/>
                    <a:ext cx="408" cy="34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Arial Unicode MS" pitchFamily="34" charset="-122"/>
                      </a:rPr>
                      <a:t>┆</a:t>
                    </a:r>
                    <a:endParaRPr lang="en-US" altLang="zh-CN" sz="1800" b="1" dirty="0">
                      <a:latin typeface="Times New Roman" panose="02020603050405020304" pitchFamily="18" charset="0"/>
                      <a:ea typeface="Arial Unicode MS" pitchFamily="34" charset="-122"/>
                    </a:endParaRPr>
                  </a:p>
                </p:txBody>
              </p:sp>
              <p:sp>
                <p:nvSpPr>
                  <p:cNvPr id="12358" name="Rectangle 72"/>
                  <p:cNvSpPr/>
                  <p:nvPr/>
                </p:nvSpPr>
                <p:spPr>
                  <a:xfrm>
                    <a:off x="672" y="0"/>
                    <a:ext cx="336" cy="340"/>
                  </a:xfrm>
                  <a:prstGeom prst="rect">
                    <a:avLst/>
                  </a:prstGeom>
                  <a:noFill/>
                  <a:ln w="9525">
                    <a:noFill/>
                  </a:ln>
                </p:spPr>
                <p:txBody>
                  <a:bodyPr wrap="none" anchor="ctr" anchorCtr="0"/>
                  <a:p>
                    <a:r>
                      <a:rPr lang="en-US" altLang="zh-CN" sz="1800" b="1" dirty="0">
                        <a:latin typeface="Times New Roman" panose="02020603050405020304" pitchFamily="18" charset="0"/>
                        <a:ea typeface="Arial Unicode MS" pitchFamily="34" charset="-122"/>
                      </a:rPr>
                      <a:t>┆</a:t>
                    </a:r>
                    <a:endParaRPr lang="en-US" altLang="zh-CN" sz="1800" b="1" dirty="0">
                      <a:latin typeface="Times New Roman" panose="02020603050405020304" pitchFamily="18" charset="0"/>
                      <a:ea typeface="Arial Unicode MS" pitchFamily="34" charset="-122"/>
                    </a:endParaRPr>
                  </a:p>
                </p:txBody>
              </p:sp>
            </p:grpSp>
            <p:sp>
              <p:nvSpPr>
                <p:cNvPr id="12359" name="Rectangle 73"/>
                <p:cNvSpPr/>
                <p:nvPr/>
              </p:nvSpPr>
              <p:spPr>
                <a:xfrm>
                  <a:off x="10" y="3939"/>
                  <a:ext cx="408" cy="227"/>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Arial Unicode MS" pitchFamily="34" charset="-122"/>
                    </a:rPr>
                    <a:t>…</a:t>
                  </a:r>
                  <a:endParaRPr lang="en-US" altLang="zh-CN" sz="1800" b="1" dirty="0">
                    <a:latin typeface="Times New Roman" panose="02020603050405020304" pitchFamily="18" charset="0"/>
                    <a:ea typeface="Arial Unicode MS" pitchFamily="34" charset="-122"/>
                  </a:endParaRPr>
                </a:p>
              </p:txBody>
            </p:sp>
            <p:sp>
              <p:nvSpPr>
                <p:cNvPr id="12360" name="Rectangle 74"/>
                <p:cNvSpPr/>
                <p:nvPr/>
              </p:nvSpPr>
              <p:spPr>
                <a:xfrm>
                  <a:off x="10" y="0"/>
                  <a:ext cx="408" cy="227"/>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sz="1800" b="1" dirty="0">
                      <a:latin typeface="Times New Roman" panose="02020603050405020304" pitchFamily="18" charset="0"/>
                      <a:ea typeface="Arial Unicode MS" pitchFamily="34" charset="-122"/>
                    </a:rPr>
                    <a:t>…</a:t>
                  </a:r>
                  <a:endParaRPr lang="en-US" altLang="zh-CN" sz="1800" b="1" dirty="0">
                    <a:latin typeface="Times New Roman" panose="02020603050405020304" pitchFamily="18" charset="0"/>
                    <a:ea typeface="Arial Unicode MS" pitchFamily="34" charset="-122"/>
                  </a:endParaRPr>
                </a:p>
              </p:txBody>
            </p:sp>
          </p:grpSp>
        </p:grpSp>
      </p:grpSp>
    </p:spTree>
  </p:cSld>
  <p:clrMapOvr>
    <a:masterClrMapping/>
  </p:clrMapOvr>
</p:sld>
</file>

<file path=ppt/tags/tag1.xml><?xml version="1.0" encoding="utf-8"?>
<p:tagLst xmlns:p="http://schemas.openxmlformats.org/presentationml/2006/main">
  <p:tag name="KSO_WM_UNIT_PLACING_PICTURE_USER_VIEWPORT" val="{&quot;height&quot;:4815,&quot;width&quot;:10920}"/>
</p:tagLst>
</file>

<file path=ppt/tags/tag2.xml><?xml version="1.0" encoding="utf-8"?>
<p:tagLst xmlns:p="http://schemas.openxmlformats.org/presentationml/2006/main">
  <p:tag name="KSO_WM_UNIT_TABLE_BEAUTIFY" val="smartTable{4ff9b885-7237-4aad-8b9a-adfedd459b7e}"/>
</p:tagLst>
</file>

<file path=ppt/tags/tag3.xml><?xml version="1.0" encoding="utf-8"?>
<p:tagLst xmlns:p="http://schemas.openxmlformats.org/presentationml/2006/main">
  <p:tag name="KSO_WPP_MARK_KEY" val="81e39fb6-2793-4dff-8c5a-ec9965042883"/>
  <p:tag name="COMMONDATA" val="eyJoZGlkIjoiYmQ3NjQxYmZmN2ZkODIxYWNiNTEzMzQyMTZmNzQ1MmMifQ=="/>
</p:tagLst>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宋体"/>
        <a:ea typeface="微软雅黑"/>
        <a:cs typeface=""/>
      </a:majorFont>
      <a:minorFont>
        <a:latin typeface="宋体"/>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bodyPr vert="horz" lIns="91440" tIns="45720" rIns="91440" bIns="45720" rtlCol="0">
        <a:noAutofit/>
      </a:bodyPr>
      <a:lstStyle>
        <a:defPPr marL="571500" lvl="0" indent="-571500">
          <a:lnSpc>
            <a:spcPct val="90000"/>
          </a:lnSpc>
          <a:spcBef>
            <a:spcPts val="1000"/>
          </a:spcBef>
          <a:buClr>
            <a:schemeClr val="accent2"/>
          </a:buClr>
          <a:buFont typeface="Wingdings" panose="05000000000000000000" pitchFamily="2" charset="2"/>
          <a:buChar char="n"/>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宋体"/>
        <a:ea typeface="微软雅黑"/>
        <a:cs typeface=""/>
      </a:majorFont>
      <a:minorFont>
        <a:latin typeface="宋体"/>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bodyPr vert="horz" lIns="91440" tIns="45720" rIns="91440" bIns="45720" rtlCol="0">
        <a:noAutofit/>
      </a:bodyPr>
      <a:lstStyle>
        <a:defPPr marL="571500" lvl="0" indent="-571500">
          <a:lnSpc>
            <a:spcPct val="90000"/>
          </a:lnSpc>
          <a:spcBef>
            <a:spcPts val="1000"/>
          </a:spcBef>
          <a:buClr>
            <a:schemeClr val="accent2"/>
          </a:buClr>
          <a:buFont typeface="Wingdings" panose="05000000000000000000" pitchFamily="2" charset="2"/>
          <a:buChar char="n"/>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6023</Words>
  <Application>WPS 演示</Application>
  <PresentationFormat>宽屏</PresentationFormat>
  <Paragraphs>704</Paragraphs>
  <Slides>37</Slides>
  <Notes>12</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37</vt:i4>
      </vt:variant>
    </vt:vector>
  </HeadingPairs>
  <TitlesOfParts>
    <vt:vector size="56" baseType="lpstr">
      <vt:lpstr>Arial</vt:lpstr>
      <vt:lpstr>宋体</vt:lpstr>
      <vt:lpstr>Wingdings</vt:lpstr>
      <vt:lpstr>Copperplate Gothic Bold</vt:lpstr>
      <vt:lpstr>微软雅黑</vt:lpstr>
      <vt:lpstr>Tahoma</vt:lpstr>
      <vt:lpstr>Wingdings</vt:lpstr>
      <vt:lpstr>Garamond</vt:lpstr>
      <vt:lpstr>楷体</vt:lpstr>
      <vt:lpstr>黑体</vt:lpstr>
      <vt:lpstr>Lucida Sans Unicode</vt:lpstr>
      <vt:lpstr>楷体_GB2312</vt:lpstr>
      <vt:lpstr>Times New Roman</vt:lpstr>
      <vt:lpstr>Arial Unicode MS</vt:lpstr>
      <vt:lpstr>Symbol</vt:lpstr>
      <vt:lpstr>Arial Unicode MS</vt:lpstr>
      <vt:lpstr>1_Office 主题​​</vt:lpstr>
      <vt:lpstr>2_Office 主题​​</vt:lpstr>
      <vt:lpstr>PowerPoint.Slide.8</vt:lpstr>
      <vt:lpstr>PowerPoint 演示文稿</vt:lpstr>
      <vt:lpstr>课程结构（按教材划分）</vt:lpstr>
      <vt:lpstr>PowerPoint 演示文稿</vt:lpstr>
      <vt:lpstr>5.1 数组的定义</vt:lpstr>
      <vt:lpstr>5.1 数组的定义</vt:lpstr>
      <vt:lpstr>PowerPoint 演示文稿</vt:lpstr>
      <vt:lpstr>5.2 数组的顺序表示和实现</vt:lpstr>
      <vt:lpstr>5.2 数组的顺序表示和实现</vt:lpstr>
      <vt:lpstr>5.2 数组的顺序表示和实现</vt:lpstr>
      <vt:lpstr>5.2 数组的顺序表示和实现</vt:lpstr>
      <vt:lpstr>练习</vt:lpstr>
      <vt:lpstr>PowerPoint 演示文稿</vt:lpstr>
      <vt:lpstr>5.3 矩阵的压缩存储</vt:lpstr>
      <vt:lpstr>5.3 矩阵的压缩存储</vt:lpstr>
      <vt:lpstr>5.3 矩阵的压缩存储</vt:lpstr>
      <vt:lpstr>5.3 矩阵的压缩存储</vt:lpstr>
      <vt:lpstr>5.3 矩阵的压缩存储</vt:lpstr>
      <vt:lpstr>5.3 矩阵的压缩存储</vt:lpstr>
      <vt:lpstr>5.3 矩阵的压缩存储</vt:lpstr>
      <vt:lpstr>练习</vt:lpstr>
      <vt:lpstr>5.3 矩阵的压缩存储</vt:lpstr>
      <vt:lpstr>5.3 矩阵的压缩存储</vt:lpstr>
      <vt:lpstr>5.3 矩阵的压缩存储</vt:lpstr>
      <vt:lpstr>5.3 矩阵的压缩存储</vt:lpstr>
      <vt:lpstr>PowerPoint 演示文稿</vt:lpstr>
      <vt:lpstr>5.3 矩阵的压缩存储</vt:lpstr>
      <vt:lpstr>5.3 矩阵的压缩存储</vt:lpstr>
      <vt:lpstr>5.3 矩阵的压缩存储</vt:lpstr>
      <vt:lpstr>5.3 矩阵的压缩存储</vt:lpstr>
      <vt:lpstr>5.3 矩阵的压缩存储</vt:lpstr>
      <vt:lpstr>PowerPoint 演示文稿</vt:lpstr>
      <vt:lpstr>5.3 矩阵的压缩存储</vt:lpstr>
      <vt:lpstr>5.3 矩阵的压缩存储</vt:lpstr>
      <vt:lpstr>5.3 矩阵的压缩存储</vt:lpstr>
      <vt:lpstr>练习</vt:lpstr>
      <vt:lpstr>PowerPoint 演示文稿</vt:lpstr>
      <vt:lpstr>PowerPoint 演示文稿</vt:lpstr>
    </vt:vector>
  </TitlesOfParts>
  <Company>SZU</Company>
  <LinksUpToDate>false</LinksUpToDate>
  <SharedDoc>false</SharedDoc>
  <HyperlinksChanged>false</HyperlinksChanged>
  <AppVersion>14.0000</AppVersion>
  <Manager>BJC</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教学讲义</dc:title>
  <dc:creator>白; BJC</dc:creator>
  <dc:subject>C++</dc:subject>
  <cp:lastModifiedBy>白_szu</cp:lastModifiedBy>
  <cp:revision>2191</cp:revision>
  <dcterms:created xsi:type="dcterms:W3CDTF">2014-01-11T15:22:00Z</dcterms:created>
  <dcterms:modified xsi:type="dcterms:W3CDTF">2022-09-27T16:24:45Z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4508C18874504005A6F10EDD074A32CB</vt:lpwstr>
  </property>
</Properties>
</file>