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362" r:id="rId5"/>
    <p:sldId id="363" r:id="rId6"/>
    <p:sldId id="364" r:id="rId7"/>
    <p:sldId id="365" r:id="rId8"/>
    <p:sldId id="366" r:id="rId9"/>
    <p:sldId id="367" r:id="rId10"/>
    <p:sldId id="368" r:id="rId11"/>
    <p:sldId id="349" r:id="rId12"/>
    <p:sldId id="352" r:id="rId13"/>
    <p:sldId id="293" r:id="rId14"/>
    <p:sldId id="339" r:id="rId15"/>
    <p:sldId id="294" r:id="rId16"/>
    <p:sldId id="296" r:id="rId17"/>
    <p:sldId id="299" r:id="rId18"/>
    <p:sldId id="300" r:id="rId19"/>
    <p:sldId id="301" r:id="rId20"/>
    <p:sldId id="340" r:id="rId21"/>
    <p:sldId id="302" r:id="rId22"/>
    <p:sldId id="304" r:id="rId23"/>
    <p:sldId id="344" r:id="rId24"/>
    <p:sldId id="342" r:id="rId25"/>
    <p:sldId id="343" r:id="rId26"/>
    <p:sldId id="346" r:id="rId27"/>
    <p:sldId id="477" r:id="rId28"/>
    <p:sldId id="474" r:id="rId29"/>
    <p:sldId id="263" r:id="rId30"/>
  </p:sldIdLst>
  <p:sldSz cx="9144000" cy="6858000" type="screen4x3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4023F"/>
    <a:srgbClr val="AD438E"/>
    <a:srgbClr val="94003F"/>
    <a:srgbClr val="A50021"/>
    <a:srgbClr val="FF91C8"/>
    <a:srgbClr val="D6EAF8"/>
    <a:srgbClr val="464DD9"/>
    <a:srgbClr val="99C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7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264AA-669E-4804-A1D5-94FA36B6DC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C56F0-BEE5-4715-8E33-DABC78619D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E31F-852E-4C21-A5BF-45A621D063B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DD6D4-6C22-42E4-BD00-B5AB433AEB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94D1-277E-4F0D-A9D3-6C723ED9405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4023F"/>
              </a:buCl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D8B5D-A758-4441-AB52-89DDE7AF36E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8318" y="6492875"/>
            <a:ext cx="775255" cy="365125"/>
          </a:xfrm>
        </p:spPr>
        <p:txBody>
          <a:bodyPr/>
          <a:lstStyle>
            <a:lvl1pPr algn="ctr">
              <a:defRPr/>
            </a:lvl1pPr>
          </a:lstStyle>
          <a:p>
            <a:fld id="{EB792F4E-54C0-4D36-B331-9C6FCFE9A34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7614-659B-42BB-94D6-453193BCDAC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A146-8CD6-4CAA-B3D3-2C21DC42388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B5B9-9CF5-47F0-9553-3F68E408061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54A2-9B8A-4D21-BA10-2D4311C5CCE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81895-D564-41D2-A6FC-FB534A16877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337D-A0CC-4C7E-87C9-35D7F76F26E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11D75-C662-4506-9923-F360C490CD8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121" y="95705"/>
            <a:ext cx="7886700" cy="532945"/>
          </a:xfrm>
          <a:prstGeom prst="rect">
            <a:avLst/>
          </a:prstGeom>
          <a:noFill/>
        </p:spPr>
        <p:txBody>
          <a:bodyPr/>
          <a:lstStyle/>
          <a:p>
            <a:pPr marL="0"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1683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60045" lvl="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94023F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204977B-C4EC-482F-96C1-0349DC32933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988" y="6492875"/>
            <a:ext cx="762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792F4E-54C0-4D36-B331-9C6FCFE9A340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7754069" y="95705"/>
            <a:ext cx="135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VCC@SZU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200" b="1" kern="1200" cap="none" spc="0" dirty="0">
          <a:ln w="0"/>
          <a:solidFill>
            <a:schemeClr val="bg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0045" indent="-360045" algn="l" defTabSz="914400" rtl="0" eaLnBrk="1" latinLnBrk="0" hangingPunct="1">
        <a:lnSpc>
          <a:spcPct val="90000"/>
        </a:lnSpc>
        <a:spcBef>
          <a:spcPts val="1000"/>
        </a:spcBef>
        <a:buClr>
          <a:srgbClr val="7030A0"/>
        </a:buClr>
        <a:buSzPct val="70000"/>
        <a:buFont typeface="Wingdings" panose="05000000000000000000" pitchFamily="2" charset="2"/>
        <a:buChar char="u"/>
        <a:defRPr lang="zh-CN" altLang="en-US" sz="2800" b="0" kern="1200" dirty="0" smtClean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04b" panose="00000400000000000000" pitchFamily="2" charset="0"/>
        <a:buChar char="-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image" Target="../media/image15.emf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9.jpeg"/><Relationship Id="rId4" Type="http://schemas.openxmlformats.org/officeDocument/2006/relationships/image" Target="../media/image38.png"/><Relationship Id="rId3" Type="http://schemas.openxmlformats.org/officeDocument/2006/relationships/hyperlink" Target="http://csse.szu.edu.cn/staff/ruizhenhu/" TargetMode="External"/><Relationship Id="rId2" Type="http://schemas.openxmlformats.org/officeDocument/2006/relationships/image" Target="../media/image3.emf"/><Relationship Id="rId1" Type="http://schemas.openxmlformats.org/officeDocument/2006/relationships/image" Target="../media/image3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88" y="207807"/>
            <a:ext cx="972064" cy="972064"/>
          </a:xfrm>
          <a:prstGeom prst="rect">
            <a:avLst/>
          </a:prstGeom>
        </p:spPr>
      </p:pic>
      <p:pic>
        <p:nvPicPr>
          <p:cNvPr id="9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576" y="3086551"/>
            <a:ext cx="7156402" cy="539088"/>
          </a:xfrm>
          <a:prstGeom prst="rect">
            <a:avLst/>
          </a:prstGeom>
        </p:spPr>
      </p:pic>
      <p:sp>
        <p:nvSpPr>
          <p:cNvPr id="12" name="文本框 3"/>
          <p:cNvSpPr txBox="1"/>
          <p:nvPr/>
        </p:nvSpPr>
        <p:spPr>
          <a:xfrm>
            <a:off x="1287380" y="1688450"/>
            <a:ext cx="71096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0" b="1" dirty="0">
                <a:solidFill>
                  <a:srgbClr val="9400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计算机图形学</a:t>
            </a:r>
            <a:endParaRPr lang="zh-CN" altLang="en-US" sz="9000" b="1" dirty="0">
              <a:solidFill>
                <a:srgbClr val="9400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6"/>
          <p:cNvSpPr/>
          <p:nvPr/>
        </p:nvSpPr>
        <p:spPr>
          <a:xfrm>
            <a:off x="3711120" y="4100410"/>
            <a:ext cx="22621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dirty="0"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胡瑞珍</a:t>
            </a:r>
            <a:endParaRPr lang="zh-CN" altLang="en-US" sz="5400" dirty="0">
              <a:latin typeface="叶根友刀锋黑草" panose="02010601030101010101" pitchFamily="2" charset="-122"/>
              <a:ea typeface="叶根友刀锋黑草" panose="02010601030101010101" pitchFamily="2" charset="-122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82" y="207808"/>
            <a:ext cx="972064" cy="9720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94003F"/>
              </a:buClr>
            </a:pPr>
            <a:r>
              <a:rPr lang="zh-CN" altLang="en-US" dirty="0"/>
              <a:t>图符和实例</a:t>
            </a:r>
            <a:endParaRPr lang="en-US" altLang="zh-CN" dirty="0"/>
          </a:p>
          <a:p>
            <a:pPr>
              <a:buClr>
                <a:srgbClr val="94003F"/>
              </a:buClr>
            </a:pPr>
            <a:r>
              <a:rPr lang="zh-CN" altLang="en-US" dirty="0"/>
              <a:t>层级模型</a:t>
            </a:r>
            <a:endParaRPr lang="en-US" altLang="zh-CN" dirty="0"/>
          </a:p>
          <a:p>
            <a:pPr>
              <a:buClr>
                <a:srgbClr val="94003F"/>
              </a:buClr>
            </a:pPr>
            <a:r>
              <a:rPr lang="zh-CN" altLang="en-US" dirty="0"/>
              <a:t>机器人手臂的实现</a:t>
            </a:r>
            <a:endParaRPr lang="en-US" altLang="zh-CN" dirty="0"/>
          </a:p>
          <a:p>
            <a:pPr>
              <a:buClr>
                <a:srgbClr val="94003F"/>
              </a:buClr>
            </a:pPr>
            <a:endParaRPr lang="en-US" altLang="zh-CN" dirty="0"/>
          </a:p>
          <a:p>
            <a:pPr>
              <a:buClr>
                <a:srgbClr val="94003F"/>
              </a:buClr>
            </a:pPr>
            <a:r>
              <a:rPr lang="zh-CN" altLang="en-US" dirty="0"/>
              <a:t>机器人的实现</a:t>
            </a:r>
            <a:endParaRPr lang="en-US" altLang="zh-CN" dirty="0"/>
          </a:p>
          <a:p>
            <a:pPr>
              <a:buClr>
                <a:srgbClr val="94003F"/>
              </a:buClr>
            </a:pPr>
            <a:r>
              <a:rPr lang="zh-CN" altLang="en-US" dirty="0"/>
              <a:t>动画</a:t>
            </a:r>
            <a:endParaRPr lang="en-US" altLang="zh-CN" dirty="0"/>
          </a:p>
          <a:p>
            <a:pPr>
              <a:buClr>
                <a:srgbClr val="94003F"/>
              </a:buClr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715614" y="1316831"/>
            <a:ext cx="7722704" cy="151142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200401" y="2094748"/>
            <a:ext cx="3032598" cy="796287"/>
          </a:xfrm>
          <a:prstGeom prst="roundRect">
            <a:avLst>
              <a:gd name="adj" fmla="val 50000"/>
            </a:avLst>
          </a:prstGeom>
          <a:solidFill>
            <a:srgbClr val="94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418743" y="2115257"/>
            <a:ext cx="788833" cy="7498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16347" y="3364107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机器人的实现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76147" y="2138948"/>
            <a:ext cx="1755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Section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23180" y="1913900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i="1" dirty="0">
                <a:solidFill>
                  <a:srgbClr val="94003F"/>
                </a:solidFill>
              </a:rPr>
              <a:t>1</a:t>
            </a:r>
            <a:endParaRPr lang="zh-CN" altLang="en-US" sz="6600" b="1" i="1" dirty="0">
              <a:solidFill>
                <a:srgbClr val="94003F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10800000">
            <a:off x="4447572" y="2804325"/>
            <a:ext cx="492176" cy="321924"/>
          </a:xfrm>
          <a:prstGeom prst="triangle">
            <a:avLst/>
          </a:prstGeom>
          <a:solidFill>
            <a:srgbClr val="94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机器人手臂的</a:t>
            </a:r>
            <a:r>
              <a:rPr lang="en-US" altLang="zh-CN" dirty="0"/>
              <a:t>OpenGL</a:t>
            </a:r>
            <a:r>
              <a:rPr lang="zh-CN" altLang="en-US" dirty="0"/>
              <a:t>实现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因为结构比较简单，在实现时没有用树形数据结构去存储和操作，直接逐个绘制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6"/>
          <p:cNvSpPr/>
          <p:nvPr/>
        </p:nvSpPr>
        <p:spPr>
          <a:xfrm>
            <a:off x="772886" y="2305888"/>
            <a:ext cx="6361561" cy="3293209"/>
          </a:xfrm>
          <a:prstGeom prst="rect">
            <a:avLst/>
          </a:prstGeom>
          <a:solidFill>
            <a:srgbClr val="BDD7EE">
              <a:alpha val="52941"/>
            </a:srgb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//</a:t>
            </a:r>
            <a:r>
              <a:rPr lang="zh-CN" altLang="en-US" sz="1600" dirty="0">
                <a:solidFill>
                  <a:schemeClr val="accent6"/>
                </a:solidFill>
              </a:rPr>
              <a:t>支架变换矩阵</a:t>
            </a:r>
            <a:endParaRPr lang="en-US" sz="1600" dirty="0"/>
          </a:p>
          <a:p>
            <a:r>
              <a:rPr lang="en-US" sz="1600" dirty="0" err="1"/>
              <a:t>model_view</a:t>
            </a:r>
            <a:r>
              <a:rPr lang="en-US" sz="1600" dirty="0"/>
              <a:t> = </a:t>
            </a:r>
            <a:r>
              <a:rPr lang="en-US" sz="1600" b="1" dirty="0" err="1"/>
              <a:t>RotateY</a:t>
            </a:r>
            <a:r>
              <a:rPr lang="en-US" sz="1600" dirty="0"/>
              <a:t>(Theta[Base] );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sz="1600" b="1" dirty="0"/>
              <a:t>base</a:t>
            </a:r>
            <a:r>
              <a:rPr lang="en-US" sz="1600" dirty="0"/>
              <a:t>();</a:t>
            </a:r>
            <a:r>
              <a:rPr lang="zh-CN" altLang="en-US" sz="1600" dirty="0"/>
              <a:t>   </a:t>
            </a:r>
            <a:r>
              <a:rPr lang="en-US" sz="1600" dirty="0">
                <a:solidFill>
                  <a:schemeClr val="accent6"/>
                </a:solidFill>
              </a:rPr>
              <a:t>//</a:t>
            </a:r>
            <a:r>
              <a:rPr lang="zh-CN" altLang="en-US" sz="1600" dirty="0">
                <a:solidFill>
                  <a:schemeClr val="accent6"/>
                </a:solidFill>
              </a:rPr>
              <a:t>绘制支架</a:t>
            </a:r>
            <a:endParaRPr lang="en-US" altLang="zh-CN" sz="1600" dirty="0">
              <a:solidFill>
                <a:schemeClr val="accent6"/>
              </a:solidFill>
            </a:endParaRPr>
          </a:p>
          <a:p>
            <a:r>
              <a:rPr lang="en-US" sz="1600" dirty="0"/>
              <a:t> </a:t>
            </a:r>
            <a:endParaRPr lang="en-US" sz="1600" dirty="0"/>
          </a:p>
          <a:p>
            <a:r>
              <a:rPr lang="en-US" sz="1600" dirty="0">
                <a:solidFill>
                  <a:schemeClr val="accent6"/>
                </a:solidFill>
              </a:rPr>
              <a:t>//</a:t>
            </a:r>
            <a:r>
              <a:rPr lang="zh-CN" altLang="en-US" sz="1600" dirty="0">
                <a:solidFill>
                  <a:schemeClr val="accent6"/>
                </a:solidFill>
              </a:rPr>
              <a:t>下臂变换矩阵</a:t>
            </a:r>
            <a:endParaRPr lang="en-US" sz="1600" dirty="0"/>
          </a:p>
          <a:p>
            <a:r>
              <a:rPr lang="en-US" sz="1600" dirty="0" err="1"/>
              <a:t>model_view</a:t>
            </a:r>
            <a:r>
              <a:rPr lang="en-US" sz="1600" dirty="0"/>
              <a:t> = </a:t>
            </a:r>
            <a:r>
              <a:rPr lang="en-US" sz="1600" dirty="0" err="1"/>
              <a:t>model_view</a:t>
            </a:r>
            <a:r>
              <a:rPr lang="zh-CN" altLang="en-US" sz="1600" dirty="0"/>
              <a:t> * </a:t>
            </a:r>
            <a:r>
              <a:rPr lang="en-US" sz="1600" b="1" dirty="0"/>
              <a:t>Translate</a:t>
            </a:r>
            <a:r>
              <a:rPr lang="en-US" sz="1600" dirty="0"/>
              <a:t>(0.0, BASE_HEIGHT, 0.0) </a:t>
            </a:r>
            <a:endParaRPr lang="en-US" sz="1600" dirty="0"/>
          </a:p>
          <a:p>
            <a:r>
              <a:rPr lang="en-US" sz="1600" dirty="0"/>
              <a:t>		    </a:t>
            </a:r>
            <a:r>
              <a:rPr lang="zh-CN" altLang="en-US" sz="1600" dirty="0"/>
              <a:t>     * </a:t>
            </a:r>
            <a:r>
              <a:rPr lang="en-US" sz="1600" b="1" dirty="0" err="1"/>
              <a:t>RotateZ</a:t>
            </a:r>
            <a:r>
              <a:rPr lang="en-US" sz="1600" dirty="0"/>
              <a:t>(Theta[</a:t>
            </a:r>
            <a:r>
              <a:rPr lang="en-US" sz="1600" dirty="0" err="1"/>
              <a:t>LowerArm</a:t>
            </a:r>
            <a:r>
              <a:rPr lang="en-US" sz="1600" dirty="0"/>
              <a:t>]);</a:t>
            </a:r>
            <a:r>
              <a:rPr lang="zh-CN" altLang="en-US" sz="1600" dirty="0"/>
              <a:t>  </a:t>
            </a:r>
            <a:endParaRPr lang="en-US" altLang="zh-CN" sz="1600" dirty="0"/>
          </a:p>
          <a:p>
            <a:r>
              <a:rPr lang="en-US" sz="1600" b="1" dirty="0" err="1"/>
              <a:t>lower_arm</a:t>
            </a:r>
            <a:r>
              <a:rPr lang="en-US" sz="1600" dirty="0"/>
              <a:t>();</a:t>
            </a:r>
            <a:r>
              <a:rPr lang="zh-CN" altLang="en-US" sz="1600" dirty="0"/>
              <a:t>  </a:t>
            </a:r>
            <a:r>
              <a:rPr lang="en-US" sz="1600" dirty="0">
                <a:solidFill>
                  <a:schemeClr val="accent6"/>
                </a:solidFill>
              </a:rPr>
              <a:t>//</a:t>
            </a:r>
            <a:r>
              <a:rPr lang="zh-CN" altLang="en-US" sz="1600" dirty="0">
                <a:solidFill>
                  <a:schemeClr val="accent6"/>
                </a:solidFill>
              </a:rPr>
              <a:t>绘制下臂</a:t>
            </a:r>
            <a:endParaRPr lang="en-US" sz="1600" dirty="0">
              <a:solidFill>
                <a:schemeClr val="accent6"/>
              </a:solidFill>
            </a:endParaRPr>
          </a:p>
          <a:p>
            <a:r>
              <a:rPr lang="en-US" sz="1600" dirty="0"/>
              <a:t> </a:t>
            </a:r>
            <a:endParaRPr lang="en-US" sz="1600" dirty="0"/>
          </a:p>
          <a:p>
            <a:r>
              <a:rPr lang="en-US" sz="1600" dirty="0">
                <a:solidFill>
                  <a:schemeClr val="accent6"/>
                </a:solidFill>
              </a:rPr>
              <a:t>//</a:t>
            </a:r>
            <a:r>
              <a:rPr lang="zh-CN" altLang="en-US" sz="1600" dirty="0">
                <a:solidFill>
                  <a:schemeClr val="accent6"/>
                </a:solidFill>
              </a:rPr>
              <a:t>上臂变换矩阵</a:t>
            </a:r>
            <a:endParaRPr lang="en-US" sz="1600" dirty="0"/>
          </a:p>
          <a:p>
            <a:r>
              <a:rPr lang="en-US" sz="1600" dirty="0" err="1"/>
              <a:t>model_view</a:t>
            </a:r>
            <a:r>
              <a:rPr lang="en-US" sz="1600" dirty="0"/>
              <a:t> = </a:t>
            </a:r>
            <a:r>
              <a:rPr lang="en-US" sz="1600" dirty="0" err="1"/>
              <a:t>model_view</a:t>
            </a:r>
            <a:r>
              <a:rPr lang="zh-CN" altLang="en-US" sz="1600" dirty="0"/>
              <a:t> * </a:t>
            </a:r>
            <a:r>
              <a:rPr lang="en-US" sz="1600" b="1" dirty="0"/>
              <a:t>Translate</a:t>
            </a:r>
            <a:r>
              <a:rPr lang="en-US" sz="1600" dirty="0"/>
              <a:t>(0.0, LOWER_ARM_HEIGHT, 0.0) </a:t>
            </a:r>
            <a:endParaRPr lang="en-US" sz="1600" dirty="0"/>
          </a:p>
          <a:p>
            <a:r>
              <a:rPr lang="en-US" sz="1600" dirty="0"/>
              <a:t>		    </a:t>
            </a:r>
            <a:r>
              <a:rPr lang="zh-CN" altLang="en-US" sz="1600" dirty="0"/>
              <a:t>      * </a:t>
            </a:r>
            <a:r>
              <a:rPr lang="en-US" sz="1600" b="1" dirty="0" err="1"/>
              <a:t>RotateZ</a:t>
            </a:r>
            <a:r>
              <a:rPr lang="en-US" sz="1600" dirty="0"/>
              <a:t>(Theta[</a:t>
            </a:r>
            <a:r>
              <a:rPr lang="en-US" sz="1600" dirty="0" err="1"/>
              <a:t>UpperArm</a:t>
            </a:r>
            <a:r>
              <a:rPr lang="en-US" sz="1600" dirty="0"/>
              <a:t>]);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sz="1600" b="1" dirty="0" err="1"/>
              <a:t>upper_arm</a:t>
            </a:r>
            <a:r>
              <a:rPr lang="en-US" sz="1600" dirty="0"/>
              <a:t>();</a:t>
            </a:r>
            <a:r>
              <a:rPr lang="zh-CN" altLang="en-US" sz="1600" dirty="0"/>
              <a:t>  </a:t>
            </a:r>
            <a:r>
              <a:rPr lang="en-US" sz="1600" dirty="0">
                <a:solidFill>
                  <a:schemeClr val="accent6"/>
                </a:solidFill>
              </a:rPr>
              <a:t>//</a:t>
            </a:r>
            <a:r>
              <a:rPr lang="zh-CN" altLang="en-US" sz="1600" dirty="0">
                <a:solidFill>
                  <a:schemeClr val="accent6"/>
                </a:solidFill>
              </a:rPr>
              <a:t>绘制上臂</a:t>
            </a:r>
            <a:endParaRPr lang="en-US" altLang="zh-CN" sz="1600" dirty="0">
              <a:solidFill>
                <a:schemeClr val="accent6"/>
              </a:solidFill>
            </a:endParaRPr>
          </a:p>
        </p:txBody>
      </p:sp>
      <p:pic>
        <p:nvPicPr>
          <p:cNvPr id="7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9549" y="2193042"/>
            <a:ext cx="1687150" cy="34751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机器人的树结构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但是对于具有更复杂的结构的模型，通过树结构的遍历来确定部件的绘制顺序会使更加便捷：</a:t>
            </a:r>
            <a:endParaRPr lang="en-US" altLang="zh-CN" sz="2400" dirty="0"/>
          </a:p>
          <a:p>
            <a:pPr lvl="1"/>
            <a:r>
              <a:rPr lang="zh-CN" altLang="en-US" sz="1600" b="1" dirty="0">
                <a:solidFill>
                  <a:srgbClr val="0000FF"/>
                </a:solidFill>
              </a:rPr>
              <a:t>先序遍历</a:t>
            </a:r>
            <a:r>
              <a:rPr lang="zh-CN" altLang="en-US" sz="1600" dirty="0"/>
              <a:t>：沿着树左子树开始访问节点，一直遍历到树叶子节点，然后回溯到树上一层访问第一个右子树，照此一直递归下去</a:t>
            </a:r>
            <a:endParaRPr lang="en-US" sz="1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8856" y="2982499"/>
            <a:ext cx="7469462" cy="3692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带有矩阵的树结构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每一个节点需要定义一个相对于父节点的变换矩阵：</a:t>
                </a:r>
                <a:endParaRPr lang="en-US" altLang="zh-CN" sz="2400" dirty="0"/>
              </a:p>
              <a:p>
                <a:pPr lvl="1">
                  <a:buClr>
                    <a:srgbClr val="94003F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0" dirty="0" smtClean="0">
                        <a:latin typeface="Cambria Math" panose="02040503050406030204" charset="0"/>
                      </a:rPr>
                      <m:t>M</m:t>
                    </m:r>
                  </m:oMath>
                </a14:m>
                <a:r>
                  <a:rPr lang="zh-CN" altLang="en-US" sz="1600" dirty="0"/>
                  <a:t>：定位和定向整个模型，它作用在根节点躯干上</a:t>
                </a:r>
                <a:endParaRPr lang="zh-CN" altLang="en-US" sz="1600" dirty="0"/>
              </a:p>
              <a:p>
                <a:pPr lvl="1">
                  <a:buClr>
                    <a:srgbClr val="94003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CN" altLang="en-US" sz="1600" dirty="0"/>
                  <a:t>：相对于躯干定位头部</a:t>
                </a:r>
                <a:endParaRPr lang="zh-CN" altLang="en-US" sz="1600" dirty="0"/>
              </a:p>
              <a:p>
                <a:pPr lvl="1">
                  <a:buClr>
                    <a:srgbClr val="94003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charset="0"/>
                          </a:rPr>
                          <m:t>lua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charset="0"/>
                          </a:rPr>
                          <m:t>rua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charset="0"/>
                          </a:rPr>
                          <m:t>lul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charset="0"/>
                          </a:rPr>
                          <m:t>rul</m:t>
                        </m:r>
                      </m:sub>
                    </m:sSub>
                  </m:oMath>
                </a14:m>
                <a:r>
                  <a:rPr lang="zh-CN" altLang="en-US" sz="1600" dirty="0"/>
                  <a:t>：相对于躯干定位四肢的上半部分</a:t>
                </a:r>
                <a:endParaRPr lang="zh-CN" altLang="en-US" sz="1600" dirty="0"/>
              </a:p>
              <a:p>
                <a:pPr lvl="1">
                  <a:buClr>
                    <a:srgbClr val="94003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charset="0"/>
                          </a:rPr>
                          <m:t>lla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charset="0"/>
                          </a:rPr>
                          <m:t>rla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charset="0"/>
                          </a:rPr>
                          <m:t>lll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charset="0"/>
                          </a:rPr>
                          <m:t>rll</m:t>
                        </m:r>
                      </m:sub>
                    </m:sSub>
                  </m:oMath>
                </a14:m>
                <a:r>
                  <a:rPr lang="zh-CN" altLang="en-US" sz="1600" dirty="0"/>
                  <a:t>：相对于四肢的上半部分定位各自的下半部分</a:t>
                </a:r>
                <a:endParaRPr lang="en-US" altLang="zh-CN" sz="1600" dirty="0"/>
              </a:p>
              <a:p>
                <a:pPr lvl="1"/>
                <a:endParaRPr lang="en-US" sz="1600" dirty="0"/>
              </a:p>
            </p:txBody>
          </p:sp>
        </mc:Choice>
        <mc:Fallback>
          <p:sp>
            <p:nvSpPr>
              <p:cNvPr id="5" name="Content Placeholder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259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1793" y="3030279"/>
            <a:ext cx="7040095" cy="3645158"/>
            <a:chOff x="891793" y="3030279"/>
            <a:chExt cx="7040095" cy="364515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t="4789"/>
            <a:stretch>
              <a:fillRect/>
            </a:stretch>
          </p:blipFill>
          <p:spPr>
            <a:xfrm>
              <a:off x="891793" y="3030279"/>
              <a:ext cx="7040095" cy="364515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055783" y="3343367"/>
                  <a:ext cx="2404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charset="0"/>
                          </a:rPr>
                          <m:t>M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783" y="3343367"/>
                  <a:ext cx="240450" cy="276999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基于堆栈的遍历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16830"/>
                <a:ext cx="7886700" cy="501053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94003F"/>
                  </a:buClr>
                </a:pPr>
                <a:r>
                  <a:rPr lang="zh-CN" altLang="en-US" sz="2400" dirty="0"/>
                  <a:t>把模型视图矩阵设为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charset="0"/>
                      </a:rPr>
                      <m:t>M</m:t>
                    </m:r>
                  </m:oMath>
                </a14:m>
                <a:r>
                  <a:rPr lang="zh-CN" altLang="en-US" sz="2400" dirty="0"/>
                  <a:t>，并绘制躯干</a:t>
                </a:r>
                <a:endParaRPr lang="zh-CN" altLang="en-US" sz="2400" dirty="0"/>
              </a:p>
              <a:p>
                <a:pPr>
                  <a:buClr>
                    <a:srgbClr val="94003F"/>
                  </a:buClr>
                </a:pPr>
                <a:r>
                  <a:rPr lang="zh-CN" altLang="en-US" sz="2400" dirty="0"/>
                  <a:t>设置模型视图矩阵为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charset="0"/>
                          </a:rPr>
                          <m:t>MM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CN" altLang="en-US" sz="2400" dirty="0"/>
                  <a:t>，并绘制头部</a:t>
                </a:r>
                <a:endParaRPr lang="zh-CN" altLang="en-US" sz="2400" dirty="0"/>
              </a:p>
              <a:p>
                <a:pPr>
                  <a:buClr>
                    <a:srgbClr val="94003F"/>
                  </a:buClr>
                </a:pPr>
                <a:r>
                  <a:rPr lang="zh-CN" altLang="en-US" sz="2400" dirty="0"/>
                  <a:t>对于左臂，先应用矩阵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charset="0"/>
                          </a:rPr>
                          <m:t>MM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charset="0"/>
                          </a:rPr>
                          <m:t>lua</m:t>
                        </m:r>
                      </m:sub>
                    </m:sSub>
                  </m:oMath>
                </a14:m>
                <a:r>
                  <a:rPr lang="zh-CN" altLang="en-US" sz="2400" dirty="0"/>
                  <a:t>，绘制左上臂，再应用矩阵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charset="0"/>
                          </a:rPr>
                          <m:t>MM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charset="0"/>
                          </a:rPr>
                          <m:t>lua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charset="0"/>
                          </a:rPr>
                          <m:t>lla</m:t>
                        </m:r>
                      </m:sub>
                    </m:sSub>
                  </m:oMath>
                </a14:m>
                <a:r>
                  <a:rPr lang="zh-CN" altLang="en-US" sz="2400" dirty="0"/>
                  <a:t>，绘制左下臂</a:t>
                </a:r>
                <a:endParaRPr lang="en-US" altLang="zh-CN" sz="2400" dirty="0"/>
              </a:p>
              <a:p>
                <a:pPr>
                  <a:buClr>
                    <a:srgbClr val="94003F"/>
                  </a:buClr>
                </a:pPr>
                <a:r>
                  <a:rPr lang="zh-CN" altLang="en-US" sz="2400" dirty="0"/>
                  <a:t>再依次对右臂、左腿和右腿进行类似的操作</a:t>
                </a:r>
                <a:endParaRPr lang="en-US" altLang="zh-CN" sz="2400" dirty="0"/>
              </a:p>
              <a:p>
                <a:pPr>
                  <a:buClr>
                    <a:srgbClr val="94003F"/>
                  </a:buClr>
                </a:pPr>
                <a:endParaRPr lang="en-US" altLang="zh-CN" sz="2400" dirty="0"/>
              </a:p>
              <a:p>
                <a:pPr>
                  <a:buClr>
                    <a:srgbClr val="94003F"/>
                  </a:buClr>
                </a:pPr>
                <a:r>
                  <a:rPr lang="zh-CN" altLang="en-US" sz="2400" dirty="0"/>
                  <a:t>在实际应用时，没有必要自己重新计算如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charset="0"/>
                          </a:rPr>
                          <m:t>MM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charset="0"/>
                          </a:rPr>
                          <m:t>lua</m:t>
                        </m:r>
                      </m:sub>
                    </m:sSub>
                  </m:oMath>
                </a14:m>
                <a:r>
                  <a:rPr lang="zh-CN" altLang="en-US" sz="2400" dirty="0"/>
                  <a:t>的矩阵或者应用逆矩阵恢复上一级变换，可以应用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矩阵堆栈</a:t>
                </a:r>
                <a:r>
                  <a:rPr lang="zh-CN" altLang="en-US" sz="2400" dirty="0"/>
                  <a:t>存贮矩阵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charset="0"/>
                      </a:rPr>
                      <m:t>M</m:t>
                    </m:r>
                  </m:oMath>
                </a14:m>
                <a:r>
                  <a:rPr lang="zh-CN" altLang="en-US" sz="2400" dirty="0"/>
                  <a:t>以及其它在遍历树结构时遇到的矩阵</a:t>
                </a:r>
                <a:endParaRPr lang="en-US" altLang="zh-CN" sz="16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16830"/>
                <a:ext cx="7886700" cy="5010533"/>
              </a:xfrm>
              <a:blipFill rotWithShape="1">
                <a:blip r:embed="rId1"/>
                <a:stretch>
                  <a:fillRect t="-225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6417710" y="671352"/>
            <a:ext cx="2493295" cy="1290956"/>
            <a:chOff x="891793" y="3030279"/>
            <a:chExt cx="7040095" cy="3645158"/>
          </a:xfrm>
        </p:grpSpPr>
        <p:pic>
          <p:nvPicPr>
            <p:cNvPr id="7" name="图片 3"/>
            <p:cNvPicPr>
              <a:picLocks noChangeAspect="1"/>
            </p:cNvPicPr>
            <p:nvPr/>
          </p:nvPicPr>
          <p:blipFill rotWithShape="1">
            <a:blip r:embed="rId2"/>
            <a:srcRect t="4789"/>
            <a:stretch>
              <a:fillRect/>
            </a:stretch>
          </p:blipFill>
          <p:spPr>
            <a:xfrm>
              <a:off x="891793" y="3030279"/>
              <a:ext cx="7040095" cy="364515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036865" y="3218749"/>
                  <a:ext cx="393786" cy="4562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050" b="0" i="0" smtClean="0">
                            <a:latin typeface="Cambria Math" panose="02040503050406030204" charset="0"/>
                          </a:rPr>
                          <m:t>M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865" y="3218749"/>
                  <a:ext cx="393786" cy="456248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遍历代码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6"/>
              <p:cNvSpPr/>
              <p:nvPr/>
            </p:nvSpPr>
            <p:spPr>
              <a:xfrm>
                <a:off x="616689" y="1130721"/>
                <a:ext cx="4950417" cy="5509200"/>
              </a:xfrm>
              <a:prstGeom prst="rect">
                <a:avLst/>
              </a:prstGeom>
              <a:solidFill>
                <a:srgbClr val="BDD7EE">
                  <a:alpha val="52941"/>
                </a:srgb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600" dirty="0" err="1"/>
                  <a:t>model_view</a:t>
                </a:r>
                <a:r>
                  <a:rPr lang="en-US" sz="1600" dirty="0"/>
                  <a:t> = </a:t>
                </a:r>
                <a:r>
                  <a:rPr lang="en-US" sz="1600" i="1" dirty="0" err="1"/>
                  <a:t>RotateY</a:t>
                </a:r>
                <a:r>
                  <a:rPr lang="en-US" sz="1600" dirty="0"/>
                  <a:t>( theta[Torso] );</a:t>
                </a:r>
                <a:r>
                  <a:rPr lang="zh-CN" altLang="en-US" sz="1600" dirty="0"/>
                  <a:t> 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躯干变换矩阵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/>
                  <a:t>torso();</a:t>
                </a:r>
                <a:r>
                  <a:rPr lang="zh-CN" altLang="en-US" sz="1600" dirty="0"/>
                  <a:t>   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躯干绘制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/>
                  <a:t> </a:t>
                </a:r>
                <a:endParaRPr lang="en-US" sz="1600" dirty="0"/>
              </a:p>
              <a:p>
                <a:r>
                  <a:rPr lang="en-US" sz="1600" dirty="0" err="1">
                    <a:solidFill>
                      <a:srgbClr val="FF0000"/>
                    </a:solidFill>
                  </a:rPr>
                  <a:t>mvstack.push</a:t>
                </a:r>
                <a:r>
                  <a:rPr lang="en-US" sz="1600" dirty="0"/>
                  <a:t>( </a:t>
                </a:r>
                <a:r>
                  <a:rPr lang="en-US" sz="1600" dirty="0" err="1"/>
                  <a:t>model_view</a:t>
                </a:r>
                <a:r>
                  <a:rPr lang="en-US" sz="1600" dirty="0"/>
                  <a:t> );</a:t>
                </a:r>
                <a:r>
                  <a:rPr lang="zh-CN" altLang="en-US" sz="1600" dirty="0"/>
                  <a:t>  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保存躯干变换矩阵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 err="1"/>
                  <a:t>model_view</a:t>
                </a:r>
                <a:r>
                  <a:rPr lang="en-US" sz="1600" dirty="0"/>
                  <a:t> *= </a:t>
                </a:r>
                <a:r>
                  <a:rPr lang="zh-CN" altLang="en-US" sz="1600" dirty="0"/>
                  <a:t>头结点局部变换矩阵</a:t>
                </a:r>
                <a:r>
                  <a:rPr lang="en-US" sz="1600" dirty="0"/>
                  <a:t>;</a:t>
                </a:r>
                <a:endParaRPr lang="en-US" sz="1600" dirty="0"/>
              </a:p>
              <a:p>
                <a:r>
                  <a:rPr lang="en-US" sz="1600" dirty="0"/>
                  <a:t>head();</a:t>
                </a:r>
                <a:r>
                  <a:rPr lang="zh-CN" altLang="en-US" sz="1600" dirty="0"/>
                  <a:t>  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头部绘制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 err="1"/>
                  <a:t>model_view</a:t>
                </a:r>
                <a:r>
                  <a:rPr lang="en-US" sz="1600" dirty="0"/>
                  <a:t> =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mvstack.pop</a:t>
                </a:r>
                <a:r>
                  <a:rPr lang="en-US" sz="1600" dirty="0">
                    <a:solidFill>
                      <a:srgbClr val="FF0000"/>
                    </a:solidFill>
                  </a:rPr>
                  <a:t>()</a:t>
                </a:r>
                <a:r>
                  <a:rPr lang="en-US" sz="1600" dirty="0"/>
                  <a:t>;</a:t>
                </a:r>
                <a:r>
                  <a:rPr lang="zh-CN" altLang="en-US" sz="1600" dirty="0"/>
                  <a:t>  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恢复躯干变换矩阵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/>
                  <a:t> </a:t>
                </a:r>
                <a:endParaRPr lang="en-US" sz="1600" dirty="0"/>
              </a:p>
              <a:p>
                <a:r>
                  <a:rPr lang="en-US" sz="1600" dirty="0" err="1">
                    <a:solidFill>
                      <a:srgbClr val="FF0000"/>
                    </a:solidFill>
                  </a:rPr>
                  <a:t>mvstack.push</a:t>
                </a:r>
                <a:r>
                  <a:rPr lang="en-US" sz="1600" dirty="0"/>
                  <a:t>( </a:t>
                </a:r>
                <a:r>
                  <a:rPr lang="en-US" sz="1600" dirty="0" err="1"/>
                  <a:t>model_view</a:t>
                </a:r>
                <a:r>
                  <a:rPr lang="en-US" sz="1600" dirty="0"/>
                  <a:t> ); </a:t>
                </a:r>
                <a:r>
                  <a:rPr lang="zh-CN" altLang="en-US" sz="1600" dirty="0"/>
                  <a:t> 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保存躯干变换矩阵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 err="1"/>
                  <a:t>model_view</a:t>
                </a:r>
                <a:r>
                  <a:rPr lang="en-US" sz="1600" dirty="0"/>
                  <a:t> *= </a:t>
                </a:r>
                <a:r>
                  <a:rPr lang="zh-CN" altLang="en-US" sz="1600" dirty="0"/>
                  <a:t>左上臂局部变换矩阵</a:t>
                </a:r>
                <a:r>
                  <a:rPr lang="en-US" sz="1600" dirty="0"/>
                  <a:t>;</a:t>
                </a:r>
                <a:endParaRPr lang="en-US" sz="1600" dirty="0"/>
              </a:p>
              <a:p>
                <a:r>
                  <a:rPr lang="en-US" sz="1600" dirty="0" err="1"/>
                  <a:t>left_upper_arm</a:t>
                </a:r>
                <a:r>
                  <a:rPr lang="en-US" sz="1600" dirty="0"/>
                  <a:t>();</a:t>
                </a:r>
                <a:r>
                  <a:rPr lang="zh-CN" altLang="en-US" sz="1600" dirty="0"/>
                  <a:t>  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左上臂绘制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 err="1"/>
                  <a:t>model_view</a:t>
                </a:r>
                <a:r>
                  <a:rPr lang="en-US" sz="1600" dirty="0"/>
                  <a:t> *= </a:t>
                </a:r>
                <a:r>
                  <a:rPr lang="zh-CN" altLang="en-US" sz="1600" dirty="0"/>
                  <a:t>左下臂局部变换矩阵</a:t>
                </a:r>
                <a:r>
                  <a:rPr lang="en-US" sz="1600" dirty="0"/>
                  <a:t>;</a:t>
                </a:r>
                <a:endParaRPr lang="en-US" sz="1600" dirty="0"/>
              </a:p>
              <a:p>
                <a:r>
                  <a:rPr lang="en-US" sz="1600" dirty="0" err="1"/>
                  <a:t>left_lower_arm</a:t>
                </a:r>
                <a:r>
                  <a:rPr lang="en-US" sz="1600" dirty="0"/>
                  <a:t>();</a:t>
                </a:r>
                <a:r>
                  <a:rPr lang="zh-CN" altLang="en-US" sz="1600" dirty="0"/>
                  <a:t>  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左下臂绘制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 err="1"/>
                  <a:t>model_view</a:t>
                </a:r>
                <a:r>
                  <a:rPr lang="en-US" sz="1600" dirty="0"/>
                  <a:t> =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mvstack.pop</a:t>
                </a:r>
                <a:r>
                  <a:rPr lang="en-US" sz="1600" dirty="0"/>
                  <a:t>();</a:t>
                </a:r>
                <a:r>
                  <a:rPr lang="zh-CN" altLang="en-US" sz="1600" dirty="0"/>
                  <a:t>  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恢复躯干变换矩阵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/>
                  <a:t> </a:t>
                </a:r>
                <a:endParaRPr lang="en-US" sz="1600" dirty="0"/>
              </a:p>
              <a:p>
                <a:r>
                  <a:rPr lang="en-US" sz="1600" dirty="0" err="1">
                    <a:solidFill>
                      <a:srgbClr val="FF0000"/>
                    </a:solidFill>
                  </a:rPr>
                  <a:t>mvstack.push</a:t>
                </a:r>
                <a:r>
                  <a:rPr lang="en-US" sz="1600" dirty="0"/>
                  <a:t>( </a:t>
                </a:r>
                <a:r>
                  <a:rPr lang="en-US" sz="1600" dirty="0" err="1"/>
                  <a:t>model_view</a:t>
                </a:r>
                <a:r>
                  <a:rPr lang="en-US" sz="1600" dirty="0"/>
                  <a:t> ); </a:t>
                </a:r>
                <a:r>
                  <a:rPr lang="zh-CN" altLang="en-US" sz="1600" dirty="0"/>
                  <a:t> 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保存躯干变换矩阵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 err="1"/>
                  <a:t>model_view</a:t>
                </a:r>
                <a:r>
                  <a:rPr lang="en-US" sz="1600" dirty="0"/>
                  <a:t> *= </a:t>
                </a:r>
                <a:r>
                  <a:rPr lang="zh-CN" altLang="en-US" sz="1600" dirty="0"/>
                  <a:t>右上臂局部变换矩阵</a:t>
                </a:r>
                <a:r>
                  <a:rPr lang="en-US" sz="1600" dirty="0"/>
                  <a:t>;</a:t>
                </a:r>
                <a:endParaRPr lang="en-US" sz="1600" dirty="0"/>
              </a:p>
              <a:p>
                <a:r>
                  <a:rPr lang="en-US" sz="1600" dirty="0" err="1"/>
                  <a:t>right_upper_arm</a:t>
                </a:r>
                <a:r>
                  <a:rPr lang="en-US" sz="1600" dirty="0"/>
                  <a:t>();</a:t>
                </a:r>
                <a:r>
                  <a:rPr lang="zh-CN" altLang="en-US" sz="1600" dirty="0"/>
                  <a:t>  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右上臂绘制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 err="1"/>
                  <a:t>model_view</a:t>
                </a:r>
                <a:r>
                  <a:rPr lang="en-US" sz="1600" dirty="0"/>
                  <a:t> *= </a:t>
                </a:r>
                <a:r>
                  <a:rPr lang="zh-CN" altLang="en-US" sz="1600" dirty="0"/>
                  <a:t>右下臂局部变换矩阵</a:t>
                </a:r>
                <a:endParaRPr lang="en-US" sz="1600" dirty="0"/>
              </a:p>
              <a:p>
                <a:r>
                  <a:rPr lang="en-US" sz="1600" dirty="0" err="1"/>
                  <a:t>right_lower_arm</a:t>
                </a:r>
                <a:r>
                  <a:rPr lang="en-US" sz="1600" dirty="0"/>
                  <a:t>();</a:t>
                </a:r>
                <a:r>
                  <a:rPr lang="zh-CN" altLang="en-US" sz="1600" dirty="0"/>
                  <a:t>  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右下臂绘制</a:t>
                </a:r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 err="1"/>
                  <a:t>model_view</a:t>
                </a:r>
                <a:r>
                  <a:rPr lang="en-US" sz="1600" dirty="0"/>
                  <a:t> = 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mvstack.pop</a:t>
                </a:r>
                <a:r>
                  <a:rPr lang="en-US" sz="1600" dirty="0"/>
                  <a:t>();</a:t>
                </a:r>
                <a:r>
                  <a:rPr lang="zh-CN" altLang="en-US" sz="1600" dirty="0"/>
                  <a:t>  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//</a:t>
                </a:r>
                <a:r>
                  <a:rPr lang="zh-CN" altLang="en-US" sz="1600" dirty="0">
                    <a:solidFill>
                      <a:schemeClr val="accent6"/>
                    </a:solidFill>
                  </a:rPr>
                  <a:t>恢复躯干变换矩阵</a:t>
                </a:r>
                <a:endParaRPr lang="en-US" altLang="zh-CN" sz="1600" dirty="0">
                  <a:solidFill>
                    <a:schemeClr val="accent6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0" smtClean="0">
                          <a:solidFill>
                            <a:schemeClr val="tx1"/>
                          </a:solidFill>
                          <a:latin typeface="Cambria Math" panose="02040503050406030204" charset="0"/>
                        </a:rPr>
                        <m:t>⋮</m:t>
                      </m:r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89" y="1130721"/>
                <a:ext cx="4950417" cy="5509200"/>
              </a:xfrm>
              <a:prstGeom prst="rect">
                <a:avLst/>
              </a:prstGeom>
              <a:blipFill rotWithShape="1">
                <a:blip r:embed="rId1"/>
                <a:stretch>
                  <a:fillRect l="-2" t="-8" r="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3"/>
          <p:cNvPicPr>
            <a:picLocks noChangeAspect="1"/>
          </p:cNvPicPr>
          <p:nvPr/>
        </p:nvPicPr>
        <p:blipFill rotWithShape="1">
          <a:blip r:embed="rId2"/>
          <a:srcRect r="75391"/>
          <a:stretch>
            <a:fillRect/>
          </a:stretch>
        </p:blipFill>
        <p:spPr>
          <a:xfrm>
            <a:off x="6453621" y="1258927"/>
            <a:ext cx="1606179" cy="322691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5567106" y="4614530"/>
            <a:ext cx="3379210" cy="1749657"/>
            <a:chOff x="891793" y="3030279"/>
            <a:chExt cx="7040095" cy="3645158"/>
          </a:xfrm>
        </p:grpSpPr>
        <p:pic>
          <p:nvPicPr>
            <p:cNvPr id="10" name="图片 3"/>
            <p:cNvPicPr>
              <a:picLocks noChangeAspect="1"/>
            </p:cNvPicPr>
            <p:nvPr/>
          </p:nvPicPr>
          <p:blipFill rotWithShape="1">
            <a:blip r:embed="rId3"/>
            <a:srcRect t="4789"/>
            <a:stretch>
              <a:fillRect/>
            </a:stretch>
          </p:blipFill>
          <p:spPr>
            <a:xfrm>
              <a:off x="891793" y="3030279"/>
              <a:ext cx="7040095" cy="364515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036865" y="3218749"/>
                  <a:ext cx="393786" cy="4562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050" b="0" i="0" smtClean="0">
                            <a:latin typeface="Cambria Math" panose="02040503050406030204" charset="0"/>
                          </a:rPr>
                          <m:t>M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865" y="3218749"/>
                  <a:ext cx="393786" cy="456248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部件绘制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4003F"/>
              </a:buClr>
            </a:pPr>
            <a:r>
              <a:rPr lang="zh-CN" altLang="en-US" sz="2400" dirty="0"/>
              <a:t>在示例代码中没有对状态进行修改</a:t>
            </a:r>
            <a:endParaRPr lang="en-US" altLang="zh-CN" sz="2400" dirty="0"/>
          </a:p>
          <a:p>
            <a:pPr lvl="1">
              <a:buClr>
                <a:srgbClr val="94003F"/>
              </a:buClr>
            </a:pPr>
            <a:r>
              <a:rPr lang="zh-CN" altLang="en-US" sz="1800" dirty="0"/>
              <a:t>例如没有改变颜色，可以在各个部件绘制过程中分别赋色</a:t>
            </a:r>
            <a:endParaRPr lang="en-US" altLang="zh-CN" sz="1800" dirty="0"/>
          </a:p>
          <a:p>
            <a:pPr>
              <a:buClr>
                <a:srgbClr val="94003F"/>
              </a:buClr>
            </a:pPr>
            <a:r>
              <a:rPr lang="zh-CN" altLang="en-US" sz="2400" dirty="0"/>
              <a:t>对每一个部件，同样需要一个从</a:t>
            </a:r>
            <a:r>
              <a:rPr lang="zh-CN" altLang="en-US" sz="2400" dirty="0">
                <a:solidFill>
                  <a:srgbClr val="0000FF"/>
                </a:solidFill>
              </a:rPr>
              <a:t>图符</a:t>
            </a:r>
            <a:r>
              <a:rPr lang="zh-CN" altLang="en-US" sz="2400" dirty="0"/>
              <a:t>到</a:t>
            </a:r>
            <a:r>
              <a:rPr lang="zh-CN" altLang="en-US" sz="2400" dirty="0">
                <a:solidFill>
                  <a:srgbClr val="0000FF"/>
                </a:solidFill>
              </a:rPr>
              <a:t>实例</a:t>
            </a:r>
            <a:r>
              <a:rPr lang="zh-CN" altLang="en-US" sz="2400" dirty="0"/>
              <a:t>的变换：</a:t>
            </a:r>
            <a:endParaRPr lang="en-US" altLang="zh-CN" sz="2400" dirty="0"/>
          </a:p>
          <a:p>
            <a:pPr lvl="1">
              <a:buClr>
                <a:srgbClr val="94003F"/>
              </a:buClr>
            </a:pPr>
            <a:r>
              <a:rPr lang="en-US" altLang="zh-CN" sz="1600" dirty="0">
                <a:solidFill>
                  <a:srgbClr val="FF0000"/>
                </a:solidFill>
              </a:rPr>
              <a:t>push</a:t>
            </a:r>
            <a:r>
              <a:rPr lang="zh-CN" altLang="en-US" sz="1600" dirty="0"/>
              <a:t>和</a:t>
            </a:r>
            <a:r>
              <a:rPr lang="en-US" altLang="zh-CN" sz="1600" dirty="0">
                <a:solidFill>
                  <a:srgbClr val="FF0000"/>
                </a:solidFill>
              </a:rPr>
              <a:t>pop</a:t>
            </a:r>
            <a:r>
              <a:rPr lang="zh-CN" altLang="en-US" sz="1600" dirty="0"/>
              <a:t>操作起到代码隔离作用，防止误操作</a:t>
            </a:r>
            <a:endParaRPr lang="en-US" altLang="zh-CN" sz="1600" dirty="0"/>
          </a:p>
          <a:p>
            <a:pPr>
              <a:buClr>
                <a:srgbClr val="94003F"/>
              </a:buClr>
            </a:pPr>
            <a:endParaRPr lang="en-US" altLang="zh-CN" sz="2400" dirty="0"/>
          </a:p>
          <a:p>
            <a:pPr>
              <a:buClr>
                <a:srgbClr val="94003F"/>
              </a:buClr>
            </a:pPr>
            <a:endParaRPr lang="en-US" altLang="zh-CN" sz="2400" dirty="0"/>
          </a:p>
          <a:p>
            <a:pPr>
              <a:buClr>
                <a:srgbClr val="94003F"/>
              </a:buClr>
            </a:pPr>
            <a:endParaRPr lang="en-US" altLang="zh-CN" sz="2400" dirty="0"/>
          </a:p>
          <a:p>
            <a:pPr>
              <a:buClr>
                <a:srgbClr val="94003F"/>
              </a:buClr>
            </a:pPr>
            <a:endParaRPr lang="en-US" altLang="zh-CN" sz="2400" dirty="0"/>
          </a:p>
          <a:p>
            <a:pPr>
              <a:buClr>
                <a:srgbClr val="94003F"/>
              </a:buClr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8056808" y="816936"/>
            <a:ext cx="917084" cy="1946918"/>
          </a:xfrm>
          <a:prstGeom prst="rect">
            <a:avLst/>
          </a:prstGeom>
          <a:ln>
            <a:noFill/>
          </a:ln>
        </p:spPr>
      </p:pic>
      <p:pic>
        <p:nvPicPr>
          <p:cNvPr id="8" name="图片 5"/>
          <p:cNvPicPr>
            <a:picLocks noChangeAspect="1"/>
          </p:cNvPicPr>
          <p:nvPr/>
        </p:nvPicPr>
        <p:blipFill rotWithShape="1">
          <a:blip r:embed="rId2"/>
          <a:srcRect r="48983"/>
          <a:stretch>
            <a:fillRect/>
          </a:stretch>
        </p:blipFill>
        <p:spPr>
          <a:xfrm>
            <a:off x="7424976" y="2971743"/>
            <a:ext cx="1676107" cy="139394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5400000">
            <a:off x="8061714" y="4509778"/>
            <a:ext cx="308344" cy="4359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83" t="7975" b="8993"/>
          <a:stretch>
            <a:fillRect/>
          </a:stretch>
        </p:blipFill>
        <p:spPr>
          <a:xfrm>
            <a:off x="7763813" y="4897144"/>
            <a:ext cx="1199106" cy="1542049"/>
          </a:xfrm>
          <a:prstGeom prst="rect">
            <a:avLst/>
          </a:prstGeom>
        </p:spPr>
      </p:pic>
      <p:sp>
        <p:nvSpPr>
          <p:cNvPr id="11" name="矩形 6"/>
          <p:cNvSpPr/>
          <p:nvPr/>
        </p:nvSpPr>
        <p:spPr>
          <a:xfrm>
            <a:off x="1013410" y="2899763"/>
            <a:ext cx="6170122" cy="3539430"/>
          </a:xfrm>
          <a:prstGeom prst="rect">
            <a:avLst/>
          </a:prstGeom>
          <a:solidFill>
            <a:srgbClr val="BDD7EE">
              <a:alpha val="52941"/>
            </a:srgb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Void </a:t>
            </a:r>
            <a:r>
              <a:rPr lang="en-US" altLang="zh-CN" sz="1400" b="1" dirty="0" err="1"/>
              <a:t>upper_arm</a:t>
            </a:r>
            <a:r>
              <a:rPr lang="en-US" sz="1400" dirty="0"/>
              <a:t>()</a:t>
            </a:r>
            <a:endParaRPr lang="en-US" sz="1400" dirty="0"/>
          </a:p>
          <a:p>
            <a:r>
              <a:rPr lang="en-US" sz="1400" dirty="0"/>
              <a:t>{</a:t>
            </a:r>
            <a:endParaRPr lang="en-US" sz="1400" dirty="0"/>
          </a:p>
          <a:p>
            <a:r>
              <a:rPr lang="zh-CN" altLang="en-US" sz="1400" dirty="0">
                <a:solidFill>
                  <a:srgbClr val="FF0000"/>
                </a:solidFill>
              </a:rPr>
              <a:t>            </a:t>
            </a:r>
            <a:r>
              <a:rPr lang="en-US" sz="1400" dirty="0" err="1">
                <a:solidFill>
                  <a:srgbClr val="FF0000"/>
                </a:solidFill>
              </a:rPr>
              <a:t>mvstack.push</a:t>
            </a:r>
            <a:r>
              <a:rPr lang="en-US" sz="1400" dirty="0">
                <a:solidFill>
                  <a:srgbClr val="FF0000"/>
                </a:solidFill>
              </a:rPr>
              <a:t>( </a:t>
            </a:r>
            <a:r>
              <a:rPr lang="en-US" sz="1400" dirty="0" err="1">
                <a:solidFill>
                  <a:srgbClr val="FF0000"/>
                </a:solidFill>
              </a:rPr>
              <a:t>model_view</a:t>
            </a:r>
            <a:r>
              <a:rPr lang="en-US" sz="1400" dirty="0">
                <a:solidFill>
                  <a:srgbClr val="FF0000"/>
                </a:solidFill>
              </a:rPr>
              <a:t> ); 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</a:rPr>
              <a:t>保存当前模</a:t>
            </a:r>
            <a:r>
              <a:rPr lang="en-US" altLang="zh-CN" sz="1400" dirty="0">
                <a:solidFill>
                  <a:srgbClr val="FF0000"/>
                </a:solidFill>
              </a:rPr>
              <a:t>-</a:t>
            </a:r>
            <a:r>
              <a:rPr lang="zh-CN" altLang="en-US" sz="1400" dirty="0">
                <a:solidFill>
                  <a:srgbClr val="FF0000"/>
                </a:solidFill>
              </a:rPr>
              <a:t>视变换矩阵</a:t>
            </a:r>
            <a:endParaRPr lang="en-US" sz="1400" dirty="0">
              <a:solidFill>
                <a:srgbClr val="FF0000"/>
              </a:solidFill>
            </a:endParaRPr>
          </a:p>
          <a:p>
            <a:endParaRPr lang="en-US" sz="1400" dirty="0"/>
          </a:p>
          <a:p>
            <a:pPr lvl="1"/>
            <a:r>
              <a:rPr lang="en-US" sz="1400" dirty="0"/>
              <a:t> </a:t>
            </a:r>
            <a:r>
              <a:rPr lang="en-US" sz="1400" i="1" dirty="0">
                <a:solidFill>
                  <a:srgbClr val="0000FF"/>
                </a:solidFill>
              </a:rPr>
              <a:t>mat4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/>
              <a:t>instance =  </a:t>
            </a:r>
            <a:r>
              <a:rPr lang="en-US" sz="1400" b="1" dirty="0"/>
              <a:t>Translate</a:t>
            </a:r>
            <a:r>
              <a:rPr lang="en-US" sz="1400" dirty="0"/>
              <a:t>( 0.0, 0.5 * </a:t>
            </a:r>
            <a:r>
              <a:rPr lang="en-US" altLang="zh-CN" sz="1400" dirty="0"/>
              <a:t>UPPER</a:t>
            </a:r>
            <a:r>
              <a:rPr lang="en-US" sz="1400" dirty="0"/>
              <a:t>_</a:t>
            </a:r>
            <a:r>
              <a:rPr lang="en-US" altLang="zh-CN" sz="1400" dirty="0"/>
              <a:t>ARM_</a:t>
            </a:r>
            <a:r>
              <a:rPr lang="en-US" sz="1400" dirty="0"/>
              <a:t>HEIGHT, 0.0 ) </a:t>
            </a:r>
            <a:endParaRPr lang="en-US" sz="1400" dirty="0"/>
          </a:p>
          <a:p>
            <a:pPr lvl="1"/>
            <a:r>
              <a:rPr lang="zh-CN" altLang="en-US" sz="1400" dirty="0"/>
              <a:t>                             </a:t>
            </a:r>
            <a:r>
              <a:rPr lang="en-US" sz="1400" dirty="0"/>
              <a:t>*</a:t>
            </a:r>
            <a:r>
              <a:rPr lang="zh-CN" altLang="en-US" sz="1400" dirty="0"/>
              <a:t> </a:t>
            </a:r>
            <a:r>
              <a:rPr lang="en-US" sz="1400" b="1" dirty="0"/>
              <a:t>Scale</a:t>
            </a:r>
            <a:r>
              <a:rPr lang="en-US" sz="1400" dirty="0"/>
              <a:t>(</a:t>
            </a:r>
            <a:r>
              <a:rPr lang="en-US" altLang="zh-CN" sz="1400" dirty="0"/>
              <a:t>UA_</a:t>
            </a:r>
            <a:r>
              <a:rPr lang="en-US" sz="1400" dirty="0"/>
              <a:t>WIDTH,</a:t>
            </a:r>
            <a:r>
              <a:rPr lang="zh-CN" altLang="en-US" sz="1400" dirty="0"/>
              <a:t> </a:t>
            </a:r>
            <a:r>
              <a:rPr lang="en-US" altLang="zh-CN" sz="1400" dirty="0"/>
              <a:t>UA_</a:t>
            </a:r>
            <a:r>
              <a:rPr lang="en-US" sz="1400" dirty="0"/>
              <a:t>HEIGHT,</a:t>
            </a:r>
            <a:r>
              <a:rPr lang="zh-CN" altLang="en-US" sz="1400" dirty="0"/>
              <a:t> </a:t>
            </a:r>
            <a:r>
              <a:rPr lang="en-US" altLang="zh-CN" sz="1400" dirty="0"/>
              <a:t>UA_</a:t>
            </a:r>
            <a:r>
              <a:rPr lang="en-US" sz="1400" dirty="0"/>
              <a:t>WIDTH ) ;</a:t>
            </a:r>
            <a:endParaRPr lang="en-US" sz="1400" dirty="0"/>
          </a:p>
          <a:p>
            <a:pPr lvl="1"/>
            <a:r>
              <a:rPr lang="zh-CN" altLang="en-US" sz="1400" dirty="0">
                <a:solidFill>
                  <a:schemeClr val="accent6"/>
                </a:solidFill>
              </a:rPr>
              <a:t>  </a:t>
            </a:r>
            <a:r>
              <a:rPr lang="en-US" sz="1400" dirty="0">
                <a:solidFill>
                  <a:schemeClr val="accent6"/>
                </a:solidFill>
              </a:rPr>
              <a:t>//</a:t>
            </a:r>
            <a:r>
              <a:rPr lang="zh-CN" altLang="en-US" sz="1400" dirty="0">
                <a:solidFill>
                  <a:schemeClr val="accent6"/>
                </a:solidFill>
              </a:rPr>
              <a:t>按长宽高缩放正方体，并且平移使得底面在</a:t>
            </a:r>
            <a:r>
              <a:rPr lang="en-US" altLang="zh-CN" sz="1400" dirty="0">
                <a:solidFill>
                  <a:schemeClr val="accent6"/>
                </a:solidFill>
              </a:rPr>
              <a:t>y=0</a:t>
            </a:r>
            <a:r>
              <a:rPr lang="zh-CN" altLang="en-US" sz="1400" dirty="0">
                <a:solidFill>
                  <a:schemeClr val="accent6"/>
                </a:solidFill>
              </a:rPr>
              <a:t>上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 </a:t>
            </a:r>
            <a:r>
              <a:rPr lang="en-US" sz="1400" b="1" dirty="0"/>
              <a:t>glUniformMatrix4fv</a:t>
            </a:r>
            <a:r>
              <a:rPr lang="en-US" sz="1400" dirty="0"/>
              <a:t>(</a:t>
            </a:r>
            <a:r>
              <a:rPr lang="en-US" sz="1400" dirty="0" err="1"/>
              <a:t>ModelView</a:t>
            </a:r>
            <a:r>
              <a:rPr lang="en-US" sz="1400" dirty="0"/>
              <a:t>, 1, GL_TRUE, </a:t>
            </a:r>
            <a:r>
              <a:rPr lang="en-US" sz="1400" dirty="0" err="1">
                <a:solidFill>
                  <a:srgbClr val="FF0000"/>
                </a:solidFill>
              </a:rPr>
              <a:t>model_view</a:t>
            </a:r>
            <a:r>
              <a:rPr lang="en-US" sz="1400" dirty="0">
                <a:solidFill>
                  <a:srgbClr val="FF0000"/>
                </a:solidFill>
              </a:rPr>
              <a:t> * instance </a:t>
            </a:r>
            <a:r>
              <a:rPr lang="en-US" sz="1400" dirty="0"/>
              <a:t>);</a:t>
            </a:r>
            <a:r>
              <a:rPr lang="zh-CN" altLang="en-US" sz="1400" dirty="0"/>
              <a:t> </a:t>
            </a:r>
            <a:endParaRPr lang="en-US" altLang="zh-CN" sz="1400" dirty="0"/>
          </a:p>
          <a:p>
            <a:pPr lvl="1"/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sz="1400" dirty="0">
                <a:solidFill>
                  <a:schemeClr val="accent6"/>
                </a:solidFill>
              </a:rPr>
              <a:t>//</a:t>
            </a:r>
            <a:r>
              <a:rPr lang="zh-CN" altLang="en-US" sz="1400" dirty="0">
                <a:solidFill>
                  <a:schemeClr val="accent6"/>
                </a:solidFill>
              </a:rPr>
              <a:t>将完整的模</a:t>
            </a:r>
            <a:r>
              <a:rPr lang="en-US" altLang="zh-CN" sz="1400" dirty="0">
                <a:solidFill>
                  <a:schemeClr val="accent6"/>
                </a:solidFill>
              </a:rPr>
              <a:t>-</a:t>
            </a:r>
            <a:r>
              <a:rPr lang="zh-CN" altLang="en-US" sz="1400" dirty="0">
                <a:solidFill>
                  <a:schemeClr val="accent6"/>
                </a:solidFill>
              </a:rPr>
              <a:t>视矩阵传给</a:t>
            </a:r>
            <a:r>
              <a:rPr lang="en-US" sz="1400" dirty="0" err="1">
                <a:solidFill>
                  <a:schemeClr val="accent6"/>
                </a:solidFill>
              </a:rPr>
              <a:t>shader</a:t>
            </a:r>
            <a:endParaRPr lang="en-US" sz="1400" dirty="0">
              <a:solidFill>
                <a:schemeClr val="accent6"/>
              </a:solidFill>
            </a:endParaRPr>
          </a:p>
          <a:p>
            <a:pPr lvl="1"/>
            <a:endParaRPr lang="en-US" sz="1400" i="1" dirty="0"/>
          </a:p>
          <a:p>
            <a:pPr lvl="1"/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</a:rPr>
              <a:t>colorCube</a:t>
            </a:r>
            <a:r>
              <a:rPr lang="en-US" altLang="zh-CN" sz="1400" dirty="0">
                <a:solidFill>
                  <a:srgbClr val="FF0000"/>
                </a:solidFill>
              </a:rPr>
              <a:t>();</a:t>
            </a:r>
            <a:r>
              <a:rPr lang="zh-CN" altLang="en-US" sz="1400" dirty="0">
                <a:solidFill>
                  <a:srgbClr val="FF0000"/>
                </a:solidFill>
              </a:rPr>
              <a:t>  </a:t>
            </a:r>
            <a:r>
              <a:rPr lang="en-US" altLang="zh-CN" sz="1400" dirty="0">
                <a:solidFill>
                  <a:srgbClr val="FF0000"/>
                </a:solidFill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</a:rPr>
              <a:t> 给部件赋色</a:t>
            </a:r>
            <a:endParaRPr lang="en-US" sz="1400" dirty="0">
              <a:solidFill>
                <a:srgbClr val="FF0000"/>
              </a:solidFill>
            </a:endParaRPr>
          </a:p>
          <a:p>
            <a:pPr lvl="1"/>
            <a:r>
              <a:rPr lang="zh-CN" altLang="en-US" sz="1400" i="1" dirty="0"/>
              <a:t> </a:t>
            </a:r>
            <a:r>
              <a:rPr lang="en-US" sz="1400" b="1" dirty="0" err="1"/>
              <a:t>glDrawArrays</a:t>
            </a:r>
            <a:r>
              <a:rPr lang="en-US" sz="1400" dirty="0"/>
              <a:t>( GL_TRIANGLES, 0, </a:t>
            </a:r>
            <a:r>
              <a:rPr lang="en-US" sz="1400" dirty="0" err="1"/>
              <a:t>NumVertices</a:t>
            </a:r>
            <a:r>
              <a:rPr lang="en-US" sz="1400" dirty="0"/>
              <a:t> );</a:t>
            </a:r>
            <a:r>
              <a:rPr lang="zh-CN" altLang="en-US" sz="1400" dirty="0"/>
              <a:t>  </a:t>
            </a:r>
            <a:r>
              <a:rPr lang="en-US" sz="1400" dirty="0">
                <a:solidFill>
                  <a:schemeClr val="accent6"/>
                </a:solidFill>
              </a:rPr>
              <a:t>//</a:t>
            </a:r>
            <a:r>
              <a:rPr lang="zh-CN" altLang="en-US" sz="1400" dirty="0">
                <a:solidFill>
                  <a:schemeClr val="accent6"/>
                </a:solidFill>
              </a:rPr>
              <a:t>绘制相应的三角面片</a:t>
            </a:r>
            <a:endParaRPr lang="en-US" altLang="zh-CN" sz="1400" dirty="0">
              <a:solidFill>
                <a:schemeClr val="accent6"/>
              </a:solidFill>
            </a:endParaRPr>
          </a:p>
          <a:p>
            <a:pPr lvl="1"/>
            <a:endParaRPr lang="en-US" sz="1400" dirty="0"/>
          </a:p>
          <a:p>
            <a:pPr lvl="1"/>
            <a:r>
              <a:rPr lang="en-US" sz="1400" dirty="0" err="1">
                <a:solidFill>
                  <a:srgbClr val="FF0000"/>
                </a:solidFill>
              </a:rPr>
              <a:t>model_view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mvstack.pop</a:t>
            </a:r>
            <a:r>
              <a:rPr lang="en-US" sz="1400" dirty="0">
                <a:solidFill>
                  <a:srgbClr val="FF0000"/>
                </a:solidFill>
              </a:rPr>
              <a:t>();</a:t>
            </a:r>
            <a:r>
              <a:rPr lang="zh-CN" altLang="en-US" sz="1400" dirty="0">
                <a:solidFill>
                  <a:srgbClr val="FF0000"/>
                </a:solidFill>
              </a:rPr>
              <a:t>  </a:t>
            </a:r>
            <a:r>
              <a:rPr lang="en-US" sz="1400" dirty="0">
                <a:solidFill>
                  <a:srgbClr val="FF0000"/>
                </a:solidFill>
              </a:rPr>
              <a:t>//</a:t>
            </a:r>
            <a:r>
              <a:rPr lang="zh-CN" altLang="en-US" sz="1400" dirty="0">
                <a:solidFill>
                  <a:srgbClr val="FF0000"/>
                </a:solidFill>
              </a:rPr>
              <a:t>恢复当前模</a:t>
            </a:r>
            <a:r>
              <a:rPr lang="en-US" altLang="zh-CN" sz="1400" dirty="0">
                <a:solidFill>
                  <a:srgbClr val="FF0000"/>
                </a:solidFill>
              </a:rPr>
              <a:t>-</a:t>
            </a:r>
            <a:r>
              <a:rPr lang="zh-CN" altLang="en-US" sz="1400" dirty="0">
                <a:solidFill>
                  <a:srgbClr val="FF0000"/>
                </a:solidFill>
              </a:rPr>
              <a:t>视变换矩阵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} </a:t>
            </a:r>
            <a:endParaRPr lang="en-US" altLang="zh-CN" sz="14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4003F"/>
              </a:buClr>
            </a:pPr>
            <a:r>
              <a:rPr lang="zh-CN" altLang="en-US" sz="2400" dirty="0"/>
              <a:t>上述遍历代码描述了特定的树结构，并采用了特定的遍历策略：先序遍历</a:t>
            </a:r>
            <a:endParaRPr lang="zh-CN" altLang="en-US" sz="2400" dirty="0"/>
          </a:p>
          <a:p>
            <a:pPr lvl="1">
              <a:buClr>
                <a:srgbClr val="94003F"/>
              </a:buClr>
            </a:pPr>
            <a:r>
              <a:rPr lang="zh-CN" altLang="en-US" sz="1800" dirty="0"/>
              <a:t>能否设计更一般的方法，不需要将所有的节点按遍历顺序逐个写出呢？</a:t>
            </a:r>
            <a:r>
              <a:rPr lang="en-US" altLang="zh-CN" sz="1800" dirty="0"/>
              <a:t>--</a:t>
            </a:r>
            <a:r>
              <a:rPr lang="zh-CN" altLang="en-US" sz="1800" dirty="0"/>
              <a:t> </a:t>
            </a:r>
            <a:r>
              <a:rPr lang="zh-CN" altLang="en-US" sz="1800" dirty="0">
                <a:solidFill>
                  <a:srgbClr val="0000FF"/>
                </a:solidFill>
              </a:rPr>
              <a:t>递归调用</a:t>
            </a:r>
            <a:r>
              <a:rPr lang="en-US" altLang="zh-CN" sz="1800" dirty="0">
                <a:solidFill>
                  <a:srgbClr val="0000FF"/>
                </a:solidFill>
              </a:rPr>
              <a:t>: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lvl="1">
              <a:buClr>
                <a:srgbClr val="94003F"/>
              </a:buClr>
            </a:pPr>
            <a:endParaRPr lang="zh-CN" altLang="en-US" sz="1800" dirty="0"/>
          </a:p>
          <a:p>
            <a:pPr>
              <a:buClr>
                <a:srgbClr val="94003F"/>
              </a:buClr>
            </a:pPr>
            <a:endParaRPr lang="en-US" altLang="zh-CN" sz="2400" dirty="0"/>
          </a:p>
          <a:p>
            <a:pPr>
              <a:buClr>
                <a:srgbClr val="94003F"/>
              </a:buClr>
            </a:pPr>
            <a:endParaRPr lang="en-US" altLang="zh-CN" sz="2400" dirty="0"/>
          </a:p>
          <a:p>
            <a:pPr>
              <a:buClr>
                <a:srgbClr val="94003F"/>
              </a:buClr>
            </a:pPr>
            <a:endParaRPr lang="en-US" altLang="zh-CN" sz="2400" dirty="0"/>
          </a:p>
          <a:p>
            <a:pPr>
              <a:buClr>
                <a:srgbClr val="94003F"/>
              </a:buClr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6"/>
          <p:cNvSpPr/>
          <p:nvPr/>
        </p:nvSpPr>
        <p:spPr>
          <a:xfrm>
            <a:off x="1252645" y="2888383"/>
            <a:ext cx="5041650" cy="2605842"/>
          </a:xfrm>
          <a:prstGeom prst="rect">
            <a:avLst/>
          </a:prstGeom>
          <a:solidFill>
            <a:srgbClr val="BDD7EE">
              <a:alpha val="52941"/>
            </a:srgbClr>
          </a:solidFill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zh-CN" sz="1600" dirty="0"/>
              <a:t>void   </a:t>
            </a:r>
            <a:r>
              <a:rPr lang="en-US" altLang="zh-CN" sz="1600" b="1" dirty="0"/>
              <a:t>traverse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treenode</a:t>
            </a:r>
            <a:r>
              <a:rPr lang="en-US" altLang="zh-CN" sz="1600" dirty="0"/>
              <a:t>   *node)</a:t>
            </a:r>
            <a:endParaRPr lang="en-US" altLang="zh-CN" sz="1600" dirty="0"/>
          </a:p>
          <a:p>
            <a:pPr>
              <a:lnSpc>
                <a:spcPts val="2300"/>
              </a:lnSpc>
            </a:pPr>
            <a:r>
              <a:rPr lang="en-US" altLang="zh-CN" sz="1600" dirty="0"/>
              <a:t>{</a:t>
            </a:r>
            <a:endParaRPr lang="en-US" altLang="zh-CN" sz="1600" dirty="0"/>
          </a:p>
          <a:p>
            <a:pPr lvl="1">
              <a:lnSpc>
                <a:spcPts val="1500"/>
              </a:lnSpc>
            </a:pPr>
            <a:r>
              <a:rPr lang="en-US" altLang="zh-CN" sz="1600" dirty="0"/>
              <a:t>if(node   ==   NULL)   return;</a:t>
            </a:r>
            <a:endParaRPr lang="en-US" altLang="zh-CN" sz="1600" dirty="0"/>
          </a:p>
          <a:p>
            <a:pPr lvl="1">
              <a:lnSpc>
                <a:spcPts val="2300"/>
              </a:lnSpc>
            </a:pPr>
            <a:r>
              <a:rPr lang="en-US" altLang="zh-CN" sz="1600" dirty="0" err="1">
                <a:solidFill>
                  <a:srgbClr val="FF0000"/>
                </a:solidFill>
              </a:rPr>
              <a:t>mvstack.push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model_view</a:t>
            </a:r>
            <a:r>
              <a:rPr lang="en-US" altLang="zh-CN" sz="1600" dirty="0"/>
              <a:t>);</a:t>
            </a:r>
            <a:endParaRPr lang="en-US" altLang="zh-CN" sz="1600" dirty="0"/>
          </a:p>
          <a:p>
            <a:pPr lvl="1">
              <a:lnSpc>
                <a:spcPts val="1500"/>
              </a:lnSpc>
            </a:pPr>
            <a:r>
              <a:rPr lang="en-US" altLang="zh-CN" sz="1600" dirty="0" err="1"/>
              <a:t>model_view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model_view</a:t>
            </a:r>
            <a:r>
              <a:rPr lang="zh-CN" altLang="en-US" sz="1600" dirty="0"/>
              <a:t> </a:t>
            </a:r>
            <a:r>
              <a:rPr lang="en-US" altLang="zh-CN" sz="1600" dirty="0"/>
              <a:t>*</a:t>
            </a:r>
            <a:r>
              <a:rPr lang="zh-CN" altLang="en-US" sz="1600" dirty="0"/>
              <a:t> </a:t>
            </a:r>
            <a:r>
              <a:rPr lang="en-US" altLang="zh-CN" sz="1600" dirty="0"/>
              <a:t>node-&gt;m;</a:t>
            </a:r>
            <a:endParaRPr lang="en-US" altLang="zh-CN" sz="1600" dirty="0"/>
          </a:p>
          <a:p>
            <a:pPr lvl="1">
              <a:lnSpc>
                <a:spcPts val="2300"/>
              </a:lnSpc>
              <a:spcAft>
                <a:spcPts val="600"/>
              </a:spcAft>
            </a:pPr>
            <a:r>
              <a:rPr lang="en-US" altLang="zh-CN" sz="1600" dirty="0"/>
              <a:t>node-&gt;render();</a:t>
            </a:r>
            <a:endParaRPr lang="en-US" altLang="zh-CN" sz="1600" dirty="0"/>
          </a:p>
          <a:p>
            <a:pPr lvl="1">
              <a:lnSpc>
                <a:spcPts val="1500"/>
              </a:lnSpc>
              <a:tabLst>
                <a:tab pos="571500" algn="l"/>
              </a:tabLst>
            </a:pPr>
            <a:r>
              <a:rPr lang="en-US" altLang="zh-CN" sz="1600" dirty="0"/>
              <a:t>if(node -&gt;child!=NULL)</a:t>
            </a:r>
            <a:r>
              <a:rPr lang="zh-CN" altLang="en-US" sz="1600" dirty="0"/>
              <a:t>   </a:t>
            </a:r>
            <a:r>
              <a:rPr lang="en-US" altLang="zh-CN" sz="1600" b="1" dirty="0"/>
              <a:t>traverse</a:t>
            </a:r>
            <a:r>
              <a:rPr lang="en-US" altLang="zh-CN" sz="1600" dirty="0"/>
              <a:t>(node-&gt;child);</a:t>
            </a:r>
            <a:endParaRPr lang="en-US" altLang="zh-CN" sz="1600" dirty="0"/>
          </a:p>
          <a:p>
            <a:pPr lvl="1">
              <a:lnSpc>
                <a:spcPts val="2300"/>
              </a:lnSpc>
            </a:pPr>
            <a:r>
              <a:rPr lang="en-US" altLang="zh-CN" sz="1600" dirty="0" err="1"/>
              <a:t>model_view</a:t>
            </a:r>
            <a:r>
              <a:rPr lang="en-US" altLang="zh-CN" sz="1600" dirty="0"/>
              <a:t> = </a:t>
            </a:r>
            <a:r>
              <a:rPr lang="en-US" altLang="zh-CN" sz="1600" dirty="0" err="1">
                <a:solidFill>
                  <a:srgbClr val="FF0000"/>
                </a:solidFill>
              </a:rPr>
              <a:t>mvstack.pop</a:t>
            </a:r>
            <a:r>
              <a:rPr lang="en-US" altLang="zh-CN" sz="1600" dirty="0"/>
              <a:t>();</a:t>
            </a:r>
            <a:endParaRPr lang="en-US" altLang="zh-CN" sz="1600" dirty="0"/>
          </a:p>
          <a:p>
            <a:pPr lvl="1">
              <a:lnSpc>
                <a:spcPts val="1500"/>
              </a:lnSpc>
              <a:tabLst>
                <a:tab pos="571500" algn="l"/>
              </a:tabLst>
            </a:pPr>
            <a:r>
              <a:rPr lang="en-US" altLang="zh-CN" sz="1600" dirty="0"/>
              <a:t>if(node&gt;sibling!=NULL)</a:t>
            </a:r>
            <a:r>
              <a:rPr lang="zh-CN" altLang="en-US" sz="1600" dirty="0"/>
              <a:t>   </a:t>
            </a:r>
            <a:r>
              <a:rPr lang="en-US" altLang="zh-CN" sz="1600" b="1" dirty="0"/>
              <a:t>traverse</a:t>
            </a:r>
            <a:r>
              <a:rPr lang="en-US" altLang="zh-CN" sz="1600" dirty="0"/>
              <a:t>(node-&gt;sibling);</a:t>
            </a:r>
            <a:endParaRPr lang="en-US" altLang="zh-CN" sz="1600" dirty="0"/>
          </a:p>
          <a:p>
            <a:pPr>
              <a:lnSpc>
                <a:spcPts val="2300"/>
              </a:lnSpc>
            </a:pPr>
            <a:r>
              <a:rPr lang="en-US" altLang="zh-CN" sz="1600" dirty="0"/>
              <a:t>}</a:t>
            </a:r>
            <a:endParaRPr lang="en-US" altLang="zh-C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8515350" y="51248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33439" y="3540136"/>
            <a:ext cx="2392506" cy="662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对于子节点，</a:t>
            </a:r>
            <a:r>
              <a:rPr lang="zh-CN" altLang="en-US"/>
              <a:t>以增量方式</a:t>
            </a:r>
            <a:r>
              <a:rPr lang="zh-CN" altLang="en-US" dirty="0"/>
              <a:t>改变模</a:t>
            </a:r>
            <a:r>
              <a:rPr lang="en-US" altLang="zh-CN" dirty="0"/>
              <a:t>-</a:t>
            </a:r>
            <a:r>
              <a:rPr lang="zh-CN" altLang="en-US" dirty="0"/>
              <a:t>视矩阵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33439" y="4606109"/>
            <a:ext cx="2392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对于兄弟</a:t>
            </a:r>
            <a:r>
              <a:rPr lang="zh-CN" altLang="en-US"/>
              <a:t>节点，恢复初始模</a:t>
            </a:r>
            <a:r>
              <a:rPr lang="en-US" altLang="zh-CN" dirty="0"/>
              <a:t>-</a:t>
            </a:r>
            <a:r>
              <a:rPr lang="zh-CN" altLang="en-US" dirty="0"/>
              <a:t>视矩阵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4316819" y="4784651"/>
            <a:ext cx="2116620" cy="14462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1"/>
          </p:cNvCxnSpPr>
          <p:nvPr/>
        </p:nvCxnSpPr>
        <p:spPr>
          <a:xfrm flipH="1">
            <a:off x="5762847" y="4929275"/>
            <a:ext cx="670592" cy="114544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592726" y="3917928"/>
            <a:ext cx="840713" cy="61656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4003F"/>
              </a:buClr>
            </a:pPr>
            <a:r>
              <a:rPr lang="zh-CN" altLang="en-US" sz="2400" dirty="0"/>
              <a:t>需要一个数据结构表示树，从而支持上述遍历方式</a:t>
            </a:r>
            <a:endParaRPr lang="zh-CN" altLang="en-US" sz="2400" dirty="0"/>
          </a:p>
          <a:p>
            <a:pPr>
              <a:buClr>
                <a:srgbClr val="94003F"/>
              </a:buClr>
            </a:pPr>
            <a:r>
              <a:rPr lang="zh-CN" altLang="en-US" sz="2400" dirty="0"/>
              <a:t>采用左子右亲（</a:t>
            </a:r>
            <a:r>
              <a:rPr lang="en-US" altLang="zh-CN" sz="2400" dirty="0"/>
              <a:t>left-child right-sibling</a:t>
            </a:r>
            <a:r>
              <a:rPr lang="zh-CN" altLang="en-US" sz="2400" dirty="0"/>
              <a:t>）结构：</a:t>
            </a:r>
            <a:endParaRPr lang="en-US" altLang="zh-CN" sz="2400" dirty="0"/>
          </a:p>
          <a:p>
            <a:pPr lvl="1">
              <a:buClr>
                <a:srgbClr val="94003F"/>
              </a:buClr>
            </a:pPr>
            <a:r>
              <a:rPr lang="zh-CN" altLang="en-US" sz="1800" dirty="0"/>
              <a:t>应用链表结构</a:t>
            </a:r>
            <a:endParaRPr lang="zh-CN" altLang="en-US" sz="1800" dirty="0"/>
          </a:p>
          <a:p>
            <a:pPr lvl="1">
              <a:buClr>
                <a:srgbClr val="94003F"/>
              </a:buClr>
            </a:pPr>
            <a:r>
              <a:rPr lang="zh-CN" altLang="en-US" sz="1800" dirty="0"/>
              <a:t>在数据结构中每个节点有两个指针</a:t>
            </a:r>
            <a:endParaRPr lang="zh-CN" altLang="en-US" sz="1800" dirty="0"/>
          </a:p>
          <a:p>
            <a:pPr lvl="2">
              <a:buClr>
                <a:srgbClr val="94003F"/>
              </a:buClr>
            </a:pPr>
            <a:r>
              <a:rPr lang="zh-CN" altLang="en-US" sz="1600" dirty="0"/>
              <a:t>左：子节点链表</a:t>
            </a:r>
            <a:endParaRPr lang="zh-CN" altLang="en-US" sz="1600" dirty="0"/>
          </a:p>
          <a:p>
            <a:pPr lvl="2">
              <a:buClr>
                <a:srgbClr val="94003F"/>
              </a:buClr>
            </a:pPr>
            <a:r>
              <a:rPr lang="zh-CN" altLang="en-US" sz="1600" dirty="0"/>
              <a:t>右：下一个兄弟节点</a:t>
            </a: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18874"/>
          <a:stretch>
            <a:fillRect/>
          </a:stretch>
        </p:blipFill>
        <p:spPr>
          <a:xfrm>
            <a:off x="1208824" y="3387220"/>
            <a:ext cx="6726352" cy="2667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知识点回顾 </a:t>
            </a:r>
            <a:r>
              <a:rPr lang="en-US" altLang="zh-CN" dirty="0"/>
              <a:t>-</a:t>
            </a:r>
            <a:r>
              <a:rPr lang="zh-CN" altLang="en-US" dirty="0"/>
              <a:t> 图符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6831"/>
            <a:ext cx="7886700" cy="517604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大多数图形</a:t>
            </a:r>
            <a:r>
              <a:rPr lang="en-US" altLang="zh-CN" sz="2400" dirty="0"/>
              <a:t>API</a:t>
            </a:r>
            <a:r>
              <a:rPr lang="zh-CN" altLang="en-US" sz="2400" dirty="0"/>
              <a:t>对图元采取</a:t>
            </a:r>
            <a:r>
              <a:rPr lang="zh-CN" altLang="en-US" sz="2400" dirty="0">
                <a:solidFill>
                  <a:srgbClr val="0000FF"/>
                </a:solidFill>
              </a:rPr>
              <a:t>最小完备</a:t>
            </a:r>
            <a:r>
              <a:rPr lang="zh-CN" altLang="en-US" sz="2400" dirty="0"/>
              <a:t>的观点：</a:t>
            </a:r>
            <a:endParaRPr lang="en-US" altLang="zh-CN" sz="2400" dirty="0"/>
          </a:p>
          <a:p>
            <a:pPr lvl="1"/>
            <a:r>
              <a:rPr lang="zh-CN" altLang="en-US" sz="1800" dirty="0"/>
              <a:t>他们只包含少数的基本图元</a:t>
            </a:r>
            <a:endParaRPr lang="en-US" altLang="zh-CN" sz="1800" dirty="0"/>
          </a:p>
          <a:p>
            <a:pPr lvl="1"/>
            <a:r>
              <a:rPr lang="zh-CN" altLang="en-US" sz="1800" dirty="0"/>
              <a:t>而让用户通过这些基本的图元来构建更复杂的对象</a:t>
            </a:r>
            <a:endParaRPr lang="en-US" altLang="zh-CN" sz="1800" dirty="0"/>
          </a:p>
          <a:p>
            <a:pPr lvl="1"/>
            <a:endParaRPr lang="en-US" sz="1800" dirty="0"/>
          </a:p>
          <a:p>
            <a:r>
              <a:rPr lang="zh-CN" altLang="en-US" sz="2600" dirty="0"/>
              <a:t>这些基本图元通常被视为一些</a:t>
            </a:r>
            <a:r>
              <a:rPr lang="zh-CN" altLang="en-US" sz="2600" dirty="0">
                <a:solidFill>
                  <a:srgbClr val="0000FF"/>
                </a:solidFill>
              </a:rPr>
              <a:t>图符</a:t>
            </a:r>
            <a:r>
              <a:rPr lang="zh-CN" altLang="en-US" sz="2600" dirty="0"/>
              <a:t>（</a:t>
            </a:r>
            <a:r>
              <a:rPr lang="en-US" altLang="zh-CN" sz="2600" dirty="0"/>
              <a:t>symbol</a:t>
            </a:r>
            <a:r>
              <a:rPr lang="zh-CN" altLang="en-US" sz="2600" dirty="0"/>
              <a:t>），所要建模的世界可以看成由这些离散的图符组成</a:t>
            </a:r>
            <a:endParaRPr lang="en-US" altLang="zh-CN" sz="2600" dirty="0"/>
          </a:p>
          <a:p>
            <a:endParaRPr lang="en-US" sz="2600" dirty="0"/>
          </a:p>
          <a:p>
            <a:r>
              <a:rPr lang="zh-CN" altLang="en-US" sz="2600" dirty="0"/>
              <a:t>通常根据自身的几何特征表示为合适的大小和方位：</a:t>
            </a:r>
            <a:endParaRPr lang="en-US" altLang="zh-CN" sz="2600" dirty="0"/>
          </a:p>
          <a:p>
            <a:pPr lvl="1"/>
            <a:r>
              <a:rPr lang="zh-CN" altLang="en-US" sz="1800" dirty="0"/>
              <a:t>圆柱体：</a:t>
            </a:r>
            <a:endParaRPr lang="en-US" altLang="zh-CN" sz="1800" dirty="0"/>
          </a:p>
          <a:p>
            <a:pPr lvl="2"/>
            <a:r>
              <a:rPr lang="zh-CN" altLang="en-US" sz="1800" dirty="0"/>
              <a:t>中心轴与坐标系的某个主轴平行</a:t>
            </a:r>
            <a:endParaRPr lang="en-US" altLang="zh-CN" sz="1800" dirty="0"/>
          </a:p>
          <a:p>
            <a:pPr lvl="2"/>
            <a:r>
              <a:rPr lang="zh-CN" altLang="en-US" sz="1800" dirty="0"/>
              <a:t>高度为</a:t>
            </a:r>
            <a:r>
              <a:rPr lang="en-US" altLang="zh-CN" sz="1800" dirty="0"/>
              <a:t>1</a:t>
            </a:r>
            <a:r>
              <a:rPr lang="zh-CN" altLang="en-US" sz="1800" dirty="0"/>
              <a:t>个单位</a:t>
            </a:r>
            <a:endParaRPr lang="en-US" altLang="zh-CN" sz="1800" dirty="0"/>
          </a:p>
          <a:p>
            <a:pPr lvl="2"/>
            <a:r>
              <a:rPr lang="zh-CN" altLang="en-US" sz="1800" dirty="0"/>
              <a:t>半径为</a:t>
            </a:r>
            <a:r>
              <a:rPr lang="en-US" altLang="zh-CN" sz="1800" dirty="0"/>
              <a:t>1</a:t>
            </a:r>
            <a:r>
              <a:rPr lang="zh-CN" altLang="en-US" sz="1800" dirty="0"/>
              <a:t>个单位</a:t>
            </a:r>
            <a:endParaRPr lang="en-US" altLang="zh-CN" sz="1800" dirty="0"/>
          </a:p>
          <a:p>
            <a:pPr lvl="2"/>
            <a:r>
              <a:rPr lang="zh-CN" altLang="en-US" sz="1800" dirty="0"/>
              <a:t>底面圆心与坐标系的原点重合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300" y="4510300"/>
            <a:ext cx="2091661" cy="22501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40804" y="495477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0000FF"/>
                </a:solidFill>
              </a:rPr>
              <a:t>建模标架</a:t>
            </a:r>
            <a:endParaRPr lang="en-US" altLang="zh-CN" sz="1600" dirty="0">
              <a:solidFill>
                <a:srgbClr val="0000FF"/>
              </a:solidFill>
            </a:endParaRPr>
          </a:p>
          <a:p>
            <a:pPr algn="ctr"/>
            <a:r>
              <a:rPr lang="zh-CN" altLang="en-US" sz="1600" dirty="0">
                <a:solidFill>
                  <a:srgbClr val="0000FF"/>
                </a:solidFill>
              </a:rPr>
              <a:t>（对象标架）</a:t>
            </a:r>
            <a:endParaRPr lang="en-US" sz="1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树节点的结构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4003F"/>
              </a:buClr>
            </a:pPr>
            <a:r>
              <a:rPr lang="zh-CN" altLang="en-US" sz="2400" dirty="0"/>
              <a:t>在每个节点需要存贮下列信息：</a:t>
            </a:r>
            <a:endParaRPr lang="en-US" altLang="zh-CN" sz="2400" dirty="0"/>
          </a:p>
          <a:p>
            <a:pPr lvl="1">
              <a:buClr>
                <a:srgbClr val="94003F"/>
              </a:buClr>
            </a:pPr>
            <a:r>
              <a:rPr lang="en-US" altLang="zh-CN" sz="1800" dirty="0"/>
              <a:t>child:</a:t>
            </a:r>
            <a:r>
              <a:rPr lang="zh-CN" altLang="en-US" sz="1800" dirty="0"/>
              <a:t> 指向子节点的指针</a:t>
            </a:r>
            <a:endParaRPr lang="zh-CN" altLang="en-US" sz="1800" dirty="0"/>
          </a:p>
          <a:p>
            <a:pPr lvl="1">
              <a:buClr>
                <a:srgbClr val="94003F"/>
              </a:buClr>
            </a:pPr>
            <a:r>
              <a:rPr lang="en-US" altLang="zh-CN" sz="1800" dirty="0" err="1"/>
              <a:t>silbling</a:t>
            </a:r>
            <a:r>
              <a:rPr lang="en-US" altLang="zh-CN" sz="1800" dirty="0"/>
              <a:t>:</a:t>
            </a:r>
            <a:r>
              <a:rPr lang="zh-CN" altLang="en-US" sz="1800" dirty="0"/>
              <a:t> 指向兄弟节点的指针</a:t>
            </a:r>
            <a:endParaRPr lang="zh-CN" altLang="en-US" sz="1800" dirty="0"/>
          </a:p>
          <a:p>
            <a:pPr lvl="1">
              <a:buClr>
                <a:srgbClr val="94003F"/>
              </a:buClr>
            </a:pPr>
            <a:r>
              <a:rPr lang="en-US" altLang="zh-CN" sz="1800" dirty="0"/>
              <a:t>f:</a:t>
            </a:r>
            <a:r>
              <a:rPr lang="zh-CN" altLang="en-US" sz="1800" dirty="0"/>
              <a:t> 一个函数指针，指向节点表示对象的绘制函数</a:t>
            </a:r>
            <a:endParaRPr lang="zh-CN" altLang="en-US" sz="1800" dirty="0"/>
          </a:p>
          <a:p>
            <a:pPr lvl="1">
              <a:buClr>
                <a:srgbClr val="94003F"/>
              </a:buClr>
            </a:pPr>
            <a:r>
              <a:rPr lang="en-US" altLang="zh-CN" sz="1800" dirty="0"/>
              <a:t>m:</a:t>
            </a:r>
            <a:r>
              <a:rPr lang="zh-CN" altLang="en-US" sz="1800" dirty="0"/>
              <a:t> 乘在当前模型视图矩阵右边的齐次坐标矩阵</a:t>
            </a:r>
            <a:endParaRPr lang="zh-CN" altLang="en-US" sz="1800" dirty="0"/>
          </a:p>
          <a:p>
            <a:pPr lvl="2">
              <a:buClr>
                <a:srgbClr val="94003F"/>
              </a:buClr>
            </a:pPr>
            <a:r>
              <a:rPr lang="zh-CN" altLang="en-US" sz="1600" dirty="0"/>
              <a:t>表示从父节点到当前节点的变化矩阵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6"/>
          <p:cNvSpPr/>
          <p:nvPr/>
        </p:nvSpPr>
        <p:spPr>
          <a:xfrm>
            <a:off x="1156953" y="3559366"/>
            <a:ext cx="2787726" cy="1815882"/>
          </a:xfrm>
          <a:prstGeom prst="rect">
            <a:avLst/>
          </a:prstGeom>
          <a:solidFill>
            <a:srgbClr val="BDD7EE">
              <a:alpha val="52941"/>
            </a:srgbClr>
          </a:solidFill>
        </p:spPr>
        <p:txBody>
          <a:bodyPr wrap="square">
            <a:spAutoFit/>
          </a:bodyPr>
          <a:lstStyle/>
          <a:p>
            <a:pPr>
              <a:buClr>
                <a:srgbClr val="94003F"/>
              </a:buClr>
            </a:pPr>
            <a:r>
              <a:rPr lang="en-US" altLang="zh-CN" sz="1600" dirty="0" err="1">
                <a:solidFill>
                  <a:srgbClr val="0000FF"/>
                </a:solidFill>
              </a:rPr>
              <a:t>struct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 err="1"/>
              <a:t>treenode</a:t>
            </a:r>
            <a:endParaRPr lang="en-US" altLang="zh-CN" sz="1600" b="1" dirty="0"/>
          </a:p>
          <a:p>
            <a:pPr>
              <a:buClr>
                <a:srgbClr val="94003F"/>
              </a:buClr>
            </a:pPr>
            <a:r>
              <a:rPr lang="en-US" altLang="zh-CN" sz="1600" dirty="0"/>
              <a:t>{</a:t>
            </a:r>
            <a:endParaRPr lang="en-US" altLang="zh-CN" sz="1600" dirty="0"/>
          </a:p>
          <a:p>
            <a:pPr>
              <a:buClr>
                <a:srgbClr val="94003F"/>
              </a:buClr>
            </a:pPr>
            <a:r>
              <a:rPr lang="en-US" altLang="zh-CN" sz="1600" dirty="0"/>
              <a:t>   </a:t>
            </a:r>
            <a:r>
              <a:rPr lang="en-US" altLang="zh-CN" sz="1600" dirty="0">
                <a:solidFill>
                  <a:srgbClr val="0000FF"/>
                </a:solidFill>
              </a:rPr>
              <a:t>mat4</a:t>
            </a:r>
            <a:r>
              <a:rPr lang="zh-CN" altLang="en-US" sz="1600" dirty="0"/>
              <a:t> </a:t>
            </a:r>
            <a:r>
              <a:rPr lang="en-US" altLang="zh-CN" sz="1600" dirty="0"/>
              <a:t>m;</a:t>
            </a:r>
            <a:endParaRPr lang="en-US" altLang="zh-CN" sz="1600" dirty="0"/>
          </a:p>
          <a:p>
            <a:pPr>
              <a:buClr>
                <a:srgbClr val="94003F"/>
              </a:buClr>
            </a:pPr>
            <a:r>
              <a:rPr lang="en-US" altLang="zh-CN" sz="1600" dirty="0"/>
              <a:t>   void (*f)( ) ;</a:t>
            </a:r>
            <a:endParaRPr lang="en-US" altLang="zh-CN" sz="1600" dirty="0"/>
          </a:p>
          <a:p>
            <a:pPr>
              <a:buClr>
                <a:srgbClr val="94003F"/>
              </a:buClr>
            </a:pPr>
            <a:r>
              <a:rPr lang="en-US" altLang="zh-CN" sz="1600" dirty="0"/>
              <a:t> </a:t>
            </a:r>
            <a:r>
              <a:rPr lang="zh-CN" altLang="en-US" sz="1600" dirty="0"/>
              <a:t>  </a:t>
            </a:r>
            <a:r>
              <a:rPr lang="en-US" altLang="zh-CN" sz="1600" dirty="0" err="1">
                <a:solidFill>
                  <a:srgbClr val="0000FF"/>
                </a:solidFill>
              </a:rPr>
              <a:t>struct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 err="1"/>
              <a:t>treenode</a:t>
            </a:r>
            <a:r>
              <a:rPr lang="en-US" altLang="zh-CN" sz="1600" dirty="0"/>
              <a:t> *sibling ;</a:t>
            </a:r>
            <a:endParaRPr lang="en-US" altLang="zh-CN" sz="1600" dirty="0"/>
          </a:p>
          <a:p>
            <a:pPr>
              <a:buClr>
                <a:srgbClr val="94003F"/>
              </a:buClr>
            </a:pPr>
            <a:r>
              <a:rPr lang="en-US" altLang="zh-CN" sz="1600" dirty="0"/>
              <a:t> </a:t>
            </a:r>
            <a:r>
              <a:rPr lang="zh-CN" altLang="en-US" sz="1600" dirty="0"/>
              <a:t>  </a:t>
            </a:r>
            <a:r>
              <a:rPr lang="en-US" altLang="zh-CN" sz="1600" dirty="0" err="1">
                <a:solidFill>
                  <a:srgbClr val="0000FF"/>
                </a:solidFill>
              </a:rPr>
              <a:t>struct</a:t>
            </a:r>
            <a:r>
              <a:rPr lang="en-US" altLang="zh-CN" sz="1600" dirty="0">
                <a:solidFill>
                  <a:srgbClr val="0000FF"/>
                </a:solidFill>
              </a:rPr>
              <a:t> </a:t>
            </a:r>
            <a:r>
              <a:rPr lang="en-US" altLang="zh-CN" sz="1600" b="1" dirty="0" err="1"/>
              <a:t>treenode</a:t>
            </a:r>
            <a:r>
              <a:rPr lang="en-US" altLang="zh-CN" sz="1600" dirty="0"/>
              <a:t> *child ;</a:t>
            </a:r>
            <a:endParaRPr lang="en-US" altLang="zh-CN" sz="1600" dirty="0"/>
          </a:p>
          <a:p>
            <a:pPr>
              <a:buClr>
                <a:srgbClr val="94003F"/>
              </a:buClr>
            </a:pPr>
            <a:r>
              <a:rPr lang="en-US" altLang="zh-CN" sz="1600" dirty="0"/>
              <a:t>} ;</a:t>
            </a:r>
            <a:endParaRPr lang="en-US" altLang="zh-CN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4780297" y="3492500"/>
            <a:ext cx="3859747" cy="1998465"/>
            <a:chOff x="891793" y="3030279"/>
            <a:chExt cx="7040095" cy="3645158"/>
          </a:xfrm>
        </p:grpSpPr>
        <p:pic>
          <p:nvPicPr>
            <p:cNvPr id="7" name="图片 3"/>
            <p:cNvPicPr>
              <a:picLocks noChangeAspect="1"/>
            </p:cNvPicPr>
            <p:nvPr/>
          </p:nvPicPr>
          <p:blipFill rotWithShape="1">
            <a:blip r:embed="rId1"/>
            <a:srcRect t="4789"/>
            <a:stretch>
              <a:fillRect/>
            </a:stretch>
          </p:blipFill>
          <p:spPr>
            <a:xfrm>
              <a:off x="891793" y="3030279"/>
              <a:ext cx="7040095" cy="364515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036865" y="3218749"/>
                  <a:ext cx="393786" cy="4562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050" b="0" i="0" smtClean="0">
                            <a:latin typeface="Cambria Math" panose="02040503050406030204" charset="0"/>
                          </a:rPr>
                          <m:t>M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865" y="3218749"/>
                  <a:ext cx="393786" cy="456248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200401" y="2094748"/>
            <a:ext cx="3032598" cy="796287"/>
          </a:xfrm>
          <a:prstGeom prst="roundRect">
            <a:avLst>
              <a:gd name="adj" fmla="val 50000"/>
            </a:avLst>
          </a:prstGeom>
          <a:solidFill>
            <a:srgbClr val="94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418743" y="2115257"/>
            <a:ext cx="788833" cy="7498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39678" y="336410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动画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76147" y="2138948"/>
            <a:ext cx="1755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Section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23180" y="1913900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i="1" dirty="0">
                <a:solidFill>
                  <a:srgbClr val="94003F"/>
                </a:solidFill>
              </a:rPr>
              <a:t>2</a:t>
            </a:r>
            <a:endParaRPr lang="zh-CN" altLang="en-US" sz="6600" b="1" i="1" dirty="0">
              <a:solidFill>
                <a:srgbClr val="94003F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10800000">
            <a:off x="4447572" y="2804325"/>
            <a:ext cx="492176" cy="321924"/>
          </a:xfrm>
          <a:prstGeom prst="triangle">
            <a:avLst/>
          </a:prstGeom>
          <a:solidFill>
            <a:srgbClr val="94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机器人手臂和机器人都是</a:t>
            </a:r>
            <a:r>
              <a:rPr lang="zh-CN" altLang="en-US" sz="2400" dirty="0">
                <a:solidFill>
                  <a:srgbClr val="0000FF"/>
                </a:solidFill>
              </a:rPr>
              <a:t>关联模型</a:t>
            </a:r>
            <a:r>
              <a:rPr lang="en-US" altLang="zh-CN" sz="2400" dirty="0">
                <a:solidFill>
                  <a:srgbClr val="0000FF"/>
                </a:solidFill>
              </a:rPr>
              <a:t>(articulated model)</a:t>
            </a:r>
            <a:endParaRPr lang="en-US" altLang="zh-CN" sz="2400" dirty="0">
              <a:solidFill>
                <a:srgbClr val="0000FF"/>
              </a:solidFill>
            </a:endParaRPr>
          </a:p>
          <a:p>
            <a:r>
              <a:rPr lang="zh-CN" altLang="en-US" sz="2400" dirty="0"/>
              <a:t>这些模型都包含了一些由关节连接起来的刚体部件</a:t>
            </a:r>
            <a:endParaRPr lang="en-US" altLang="zh-CN" sz="2400" dirty="0"/>
          </a:p>
          <a:p>
            <a:r>
              <a:rPr lang="zh-CN" altLang="en-US" sz="2400" dirty="0"/>
              <a:t>主要改变各个</a:t>
            </a:r>
            <a:r>
              <a:rPr lang="zh-CN" altLang="en-US" sz="2400" dirty="0">
                <a:solidFill>
                  <a:srgbClr val="0000FF"/>
                </a:solidFill>
              </a:rPr>
              <a:t>关节角</a:t>
            </a:r>
            <a:r>
              <a:rPr lang="zh-CN" altLang="en-US" sz="2400" dirty="0"/>
              <a:t>就可以使这些模型随时间变化而改变位置，即绘制这些模型的动画效果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640" y="3177121"/>
            <a:ext cx="6742719" cy="34008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运动学和反向运动学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仅根据关节角度确定模型各部件的位置是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运动学</a:t>
                </a:r>
                <a:r>
                  <a:rPr lang="zh-CN" altLang="en-US" sz="2400" dirty="0"/>
                  <a:t>的范畴：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charset="0"/>
                      </a:rPr>
                      <m:t>𝑝</m:t>
                    </m:r>
                    <m:r>
                      <a:rPr lang="en-US" altLang="zh-CN" sz="1800" b="0" i="1" dirty="0" smtClean="0">
                        <a:latin typeface="Cambria Math" panose="02040503050406030204" charset="0"/>
                      </a:rPr>
                      <m:t>=</m:t>
                    </m:r>
                    <m:r>
                      <a:rPr lang="en-US" altLang="zh-CN" sz="1800" b="0" i="1" dirty="0" smtClean="0">
                        <a:latin typeface="Cambria Math" panose="02040503050406030204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charset="0"/>
                            <a:ea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1800" dirty="0"/>
                  <a:t>,</a:t>
                </a:r>
                <a:r>
                  <a:rPr lang="zh-CN" altLang="en-US" sz="1800" dirty="0"/>
                  <a:t> 其中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charset="0"/>
                        <a:ea typeface="Cambria Math" panose="02040503050406030204" charset="0"/>
                        <a:cs typeface="Cambria Math" panose="02040503050406030204" charset="0"/>
                      </a:rPr>
                      <m:t>𝜃</m:t>
                    </m:r>
                  </m:oMath>
                </a14:m>
                <a:r>
                  <a:rPr lang="zh-CN" altLang="en-US" sz="1800" dirty="0"/>
                  <a:t>是关节角度数组，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charset="0"/>
                      </a:rPr>
                      <m:t>𝑝</m:t>
                    </m:r>
                  </m:oMath>
                </a14:m>
                <a:r>
                  <a:rPr lang="zh-CN" altLang="en-US" sz="1800" dirty="0"/>
                  <a:t>是模型的顶点数组</a:t>
                </a:r>
                <a:endParaRPr lang="en-US" altLang="zh-CN" sz="1800" dirty="0"/>
              </a:p>
              <a:p>
                <a:endParaRPr lang="en-US" sz="2400" dirty="0"/>
              </a:p>
              <a:p>
                <a:r>
                  <a:rPr lang="zh-CN" altLang="en-US" sz="2400" dirty="0"/>
                  <a:t>在动画领域，我们更关心的是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反向运动学</a:t>
                </a:r>
                <a:r>
                  <a:rPr lang="zh-CN" altLang="en-US" sz="2400" dirty="0"/>
                  <a:t>和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反向动力学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1"/>
                <a:r>
                  <a:rPr lang="zh-CN" altLang="en-US" sz="1800" dirty="0"/>
                  <a:t>给定模型的某个特定状态，如何调整关节角度才能达到这个位置状态？</a:t>
                </a:r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charset="0"/>
                        <a:ea typeface="Cambria Math" panose="02040503050406030204" charset="0"/>
                        <a:cs typeface="Cambria Math" panose="02040503050406030204" charset="0"/>
                      </a:rPr>
                      <m:t>𝜃</m:t>
                    </m:r>
                    <m:r>
                      <a:rPr lang="en-US" altLang="zh-CN" sz="1800" b="0" i="0" smtClean="0">
                        <a:latin typeface="Cambria Math" panose="02040503050406030204" charset="0"/>
                        <a:ea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charset="0"/>
                            <a:ea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charset="0"/>
                            <a:ea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p>
                        <m:r>
                          <a:rPr lang="en-US" altLang="zh-CN" sz="1800" i="1" smtClean="0">
                            <a:latin typeface="Cambria Math" panose="02040503050406030204" charset="0"/>
                            <a:ea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800" i="1" smtClean="0">
                            <a:latin typeface="Cambria Math" panose="02040503050406030204" charset="0"/>
                            <a:ea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charset="0"/>
                            <a:ea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charset="0"/>
                            <a:ea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1800" i="1" dirty="0"/>
              </a:p>
              <a:p>
                <a:pPr lvl="1"/>
                <a:r>
                  <a:rPr lang="zh-CN" altLang="en-US" sz="1800" dirty="0"/>
                  <a:t>但是，对于某个给定的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ea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</m:oMath>
                </a14:m>
                <a:r>
                  <a:rPr lang="zh-CN" altLang="en-US" sz="1800" dirty="0"/>
                  <a:t>，一般来说，我们无法确定是否存在解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charset="0"/>
                        <a:ea typeface="Cambria Math" panose="02040503050406030204" charset="0"/>
                        <a:cs typeface="Cambria Math" panose="02040503050406030204" charset="0"/>
                      </a:rPr>
                      <m:t>𝜃</m:t>
                    </m:r>
                  </m:oMath>
                </a14:m>
                <a:r>
                  <a:rPr lang="zh-CN" altLang="en-US" sz="1800" dirty="0"/>
                  <a:t>或者这个解是否唯一；求解这样的问题一般比较困难</a:t>
                </a:r>
                <a:endParaRPr lang="en-US" altLang="zh-CN" sz="1800" dirty="0"/>
              </a:p>
              <a:p>
                <a:pPr lvl="1"/>
                <a:endParaRPr lang="en-US" sz="1800" dirty="0"/>
              </a:p>
              <a:p>
                <a:r>
                  <a:rPr lang="zh-CN" altLang="en-US" sz="2600" dirty="0"/>
                  <a:t>关键帧动画：</a:t>
                </a:r>
                <a:endParaRPr lang="en-US" altLang="zh-CN" sz="2600" dirty="0"/>
              </a:p>
              <a:p>
                <a:pPr lvl="1"/>
                <a:r>
                  <a:rPr lang="zh-CN" altLang="en-US" sz="1800" dirty="0"/>
                  <a:t>在手动设置好关键帧，然后通过差值关节角度的方式生成中间帧</a:t>
                </a: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259" r="-2343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实验补充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层级建模</a:t>
            </a:r>
            <a:r>
              <a:rPr lang="en-US" altLang="en-US" sz="2400" dirty="0"/>
              <a:t>-</a:t>
            </a:r>
            <a:r>
              <a:rPr lang="zh-CN" altLang="en-US" sz="2400" dirty="0"/>
              <a:t>人形机器人</a:t>
            </a:r>
            <a:endParaRPr lang="en-US" altLang="zh-CN" sz="2400" dirty="0"/>
          </a:p>
          <a:p>
            <a:pPr lvl="1"/>
            <a:r>
              <a:rPr lang="zh-CN" altLang="en-US" sz="1800" dirty="0"/>
              <a:t>掌握根据层级结构深度遍历层级树的方法</a:t>
            </a:r>
            <a:endParaRPr lang="zh-CN" altLang="en-US" sz="1800" dirty="0"/>
          </a:p>
          <a:p>
            <a:pPr lvl="1"/>
            <a:r>
              <a:rPr lang="zh-CN" altLang="en-US" sz="1800" dirty="0"/>
              <a:t>掌握采用堆栈的方式在父子和兄弟节点直接传递变换矩阵的方法</a:t>
            </a:r>
            <a:endParaRPr lang="zh-CN" altLang="en-US" sz="18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6103" y="3024150"/>
            <a:ext cx="1472368" cy="3332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53721"/>
            <a:ext cx="1928493" cy="346387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期末大作业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虚拟场景建模</a:t>
            </a:r>
            <a:endParaRPr lang="en-US" altLang="en-US" dirty="0"/>
          </a:p>
          <a:p>
            <a:pPr lvl="1"/>
            <a:r>
              <a:rPr lang="zh-CN" altLang="en-US" dirty="0"/>
              <a:t>场景设计和显示；添加纹理；添加光照，材质，阴影效果</a:t>
            </a:r>
            <a:r>
              <a:rPr lang="en-US" dirty="0"/>
              <a:t>  </a:t>
            </a:r>
            <a:endParaRPr lang="en-US" dirty="0"/>
          </a:p>
          <a:p>
            <a:pPr lvl="1"/>
            <a:r>
              <a:rPr lang="zh-CN" altLang="en-US" dirty="0"/>
              <a:t>用户交互实现视角切换完成对场景的任意角度浏览</a:t>
            </a:r>
            <a:endParaRPr lang="en-US" altLang="zh-CN" dirty="0"/>
          </a:p>
          <a:p>
            <a:pPr lvl="1"/>
            <a:r>
              <a:rPr lang="zh-CN" altLang="en-US" dirty="0"/>
              <a:t>通过交互控制物体变换</a:t>
            </a:r>
            <a:endParaRPr lang="en-US" altLang="zh-CN" dirty="0"/>
          </a:p>
          <a:p>
            <a:pPr lvl="1"/>
            <a:r>
              <a:rPr lang="zh-CN" altLang="en-US" dirty="0"/>
              <a:t>截止时间：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202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年</a:t>
            </a:r>
            <a:r>
              <a:rPr lang="en-US" altLang="zh-CN" b="1" dirty="0">
                <a:solidFill>
                  <a:srgbClr val="FF0000"/>
                </a:solidFill>
              </a:rPr>
              <a:t>12</a:t>
            </a:r>
            <a:r>
              <a:rPr lang="zh-CN" altLang="en-US" b="1" dirty="0">
                <a:solidFill>
                  <a:srgbClr val="FF0000"/>
                </a:solidFill>
              </a:rPr>
              <a:t>月</a:t>
            </a:r>
            <a:r>
              <a:rPr lang="en-US" altLang="zh-CN" b="1" dirty="0">
                <a:solidFill>
                  <a:srgbClr val="FF0000"/>
                </a:solidFill>
              </a:rPr>
              <a:t>24</a:t>
            </a:r>
            <a:r>
              <a:rPr lang="zh-CN" altLang="en-US" b="1" dirty="0">
                <a:solidFill>
                  <a:srgbClr val="FF0000"/>
                </a:solidFill>
              </a:rPr>
              <a:t>日</a:t>
            </a:r>
            <a:r>
              <a:rPr lang="en-US" b="1" dirty="0">
                <a:solidFill>
                  <a:srgbClr val="FF0000"/>
                </a:solidFill>
              </a:rPr>
              <a:t> 23:59</a:t>
            </a:r>
            <a:r>
              <a:rPr lang="zh-CN" altLang="en-US" b="1" dirty="0">
                <a:solidFill>
                  <a:srgbClr val="FF0000"/>
                </a:solidFill>
              </a:rPr>
              <a:t>，逾期提交：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>
                <a:solidFill>
                  <a:srgbClr val="FF0000"/>
                </a:solidFill>
              </a:rPr>
              <a:t>分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最后一周理论课和实验课（</a:t>
            </a:r>
            <a:r>
              <a:rPr lang="en-US" b="1" dirty="0">
                <a:solidFill>
                  <a:srgbClr val="FF0000"/>
                </a:solidFill>
              </a:rPr>
              <a:t> 202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年</a:t>
            </a:r>
            <a:r>
              <a:rPr lang="en-US" altLang="zh-CN" b="1" dirty="0">
                <a:solidFill>
                  <a:srgbClr val="FF0000"/>
                </a:solidFill>
              </a:rPr>
              <a:t>12</a:t>
            </a:r>
            <a:r>
              <a:rPr lang="zh-CN" altLang="en-US" b="1" dirty="0">
                <a:solidFill>
                  <a:srgbClr val="FF0000"/>
                </a:solidFill>
              </a:rPr>
              <a:t>月</a:t>
            </a:r>
            <a:r>
              <a:rPr lang="en-US" altLang="zh-CN" b="1" dirty="0">
                <a:solidFill>
                  <a:srgbClr val="FF0000"/>
                </a:solidFill>
              </a:rPr>
              <a:t>25</a:t>
            </a:r>
            <a:r>
              <a:rPr lang="zh-CN" altLang="en-US" b="1" dirty="0">
                <a:solidFill>
                  <a:srgbClr val="FF0000"/>
                </a:solidFill>
              </a:rPr>
              <a:t>日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）将安排课程大作业答辩</a:t>
            </a:r>
            <a:r>
              <a:rPr lang="zh-CN" altLang="en-US" dirty="0"/>
              <a:t>，按照学号顺序，每人上台展示自己的期末大作业。</a:t>
            </a:r>
            <a:endParaRPr lang="en-US" dirty="0"/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36" y="4024880"/>
            <a:ext cx="2385992" cy="24679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49" y="4036493"/>
            <a:ext cx="2456381" cy="24563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20" y="4036494"/>
            <a:ext cx="2337189" cy="245638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期末大作业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6830"/>
            <a:ext cx="7886700" cy="4860685"/>
          </a:xfrm>
        </p:spPr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zh-CN" altLang="en-US" sz="2400" dirty="0"/>
              <a:t>上传压缩包“</a:t>
            </a:r>
            <a:r>
              <a:rPr lang="zh-CN" altLang="en-US" sz="2400" b="1" dirty="0">
                <a:solidFill>
                  <a:srgbClr val="FF0000"/>
                </a:solidFill>
              </a:rPr>
              <a:t>学号</a:t>
            </a:r>
            <a:r>
              <a:rPr lang="en-US" altLang="en-US" sz="2400" b="1" dirty="0">
                <a:solidFill>
                  <a:srgbClr val="FF0000"/>
                </a:solidFill>
              </a:rPr>
              <a:t>_</a:t>
            </a:r>
            <a:r>
              <a:rPr lang="zh-CN" altLang="en-US" sz="2400" b="1" dirty="0">
                <a:solidFill>
                  <a:srgbClr val="FF0000"/>
                </a:solidFill>
              </a:rPr>
              <a:t>姓名</a:t>
            </a:r>
            <a:r>
              <a:rPr lang="en-US" altLang="en-US" sz="2400" b="1" dirty="0">
                <a:solidFill>
                  <a:srgbClr val="FF0000"/>
                </a:solidFill>
              </a:rPr>
              <a:t>_</a:t>
            </a:r>
            <a:r>
              <a:rPr lang="zh-CN" altLang="en-US" sz="2400" b="1" dirty="0">
                <a:solidFill>
                  <a:srgbClr val="FF0000"/>
                </a:solidFill>
              </a:rPr>
              <a:t>期末大作业</a:t>
            </a:r>
            <a:r>
              <a:rPr lang="zh-CN" altLang="en-US" sz="2400" dirty="0"/>
              <a:t>”，包括：</a:t>
            </a:r>
            <a:endParaRPr lang="en-US" altLang="zh-CN" sz="2400" dirty="0"/>
          </a:p>
          <a:p>
            <a:pPr lvl="1">
              <a:spcAft>
                <a:spcPts val="600"/>
              </a:spcAft>
            </a:pPr>
            <a:r>
              <a:rPr lang="zh-CN" altLang="en-US" sz="1800" dirty="0"/>
              <a:t>过程说明报告：</a:t>
            </a:r>
            <a:endParaRPr lang="en-US" altLang="zh-CN" sz="1800" dirty="0"/>
          </a:p>
          <a:p>
            <a:pPr lvl="2">
              <a:spcAft>
                <a:spcPts val="600"/>
              </a:spcAft>
            </a:pPr>
            <a:r>
              <a:rPr lang="zh-CN" altLang="en-US" sz="1600" dirty="0"/>
              <a:t>填写</a:t>
            </a:r>
            <a:r>
              <a:rPr lang="en-US" altLang="en-US" sz="1600" dirty="0"/>
              <a:t>“</a:t>
            </a:r>
            <a:r>
              <a:rPr lang="zh-CN" altLang="en-US" sz="1600" dirty="0"/>
              <a:t>以论文、报告等形式考核专用答题纸</a:t>
            </a:r>
            <a:r>
              <a:rPr lang="en-US" altLang="en-US" sz="1600" dirty="0"/>
              <a:t>.doc</a:t>
            </a:r>
            <a:r>
              <a:rPr lang="zh-CN" altLang="en-US" sz="1600" dirty="0"/>
              <a:t>”，并重命名为“</a:t>
            </a:r>
            <a:r>
              <a:rPr lang="zh-CN" altLang="en-US" sz="1600" dirty="0">
                <a:solidFill>
                  <a:srgbClr val="FF0000"/>
                </a:solidFill>
              </a:rPr>
              <a:t>学号</a:t>
            </a:r>
            <a:r>
              <a:rPr lang="en-US" altLang="zh-CN" sz="1600" dirty="0">
                <a:solidFill>
                  <a:srgbClr val="FF0000"/>
                </a:solidFill>
              </a:rPr>
              <a:t>_</a:t>
            </a:r>
            <a:r>
              <a:rPr lang="zh-CN" altLang="en-US" sz="1600" dirty="0">
                <a:solidFill>
                  <a:srgbClr val="FF0000"/>
                </a:solidFill>
              </a:rPr>
              <a:t>姓名</a:t>
            </a:r>
            <a:r>
              <a:rPr lang="en-US" altLang="zh-CN" sz="1600" dirty="0">
                <a:solidFill>
                  <a:srgbClr val="FF0000"/>
                </a:solidFill>
              </a:rPr>
              <a:t>_</a:t>
            </a:r>
            <a:r>
              <a:rPr lang="zh-CN" altLang="en-US" sz="1600" dirty="0">
                <a:solidFill>
                  <a:srgbClr val="FF0000"/>
                </a:solidFill>
              </a:rPr>
              <a:t>答题纸</a:t>
            </a:r>
            <a:r>
              <a:rPr lang="zh-CN" altLang="en-US" sz="1600" dirty="0"/>
              <a:t>”</a:t>
            </a:r>
            <a:endParaRPr lang="en-US" altLang="zh-CN" sz="1600" dirty="0"/>
          </a:p>
          <a:p>
            <a:pPr lvl="1">
              <a:spcAft>
                <a:spcPts val="600"/>
              </a:spcAft>
            </a:pPr>
            <a:r>
              <a:rPr lang="zh-CN" altLang="en-US" sz="1800" dirty="0"/>
              <a:t>使用说明书：</a:t>
            </a:r>
            <a:endParaRPr lang="en-US" altLang="zh-CN" sz="1800" dirty="0"/>
          </a:p>
          <a:p>
            <a:pPr lvl="2">
              <a:spcAft>
                <a:spcPts val="600"/>
              </a:spcAft>
            </a:pPr>
            <a:r>
              <a:rPr lang="zh-CN" altLang="en-US" sz="1600" dirty="0"/>
              <a:t>自行撰写一个</a:t>
            </a:r>
            <a:r>
              <a:rPr lang="en-US" altLang="en-US" sz="1600" dirty="0"/>
              <a:t>word</a:t>
            </a:r>
            <a:r>
              <a:rPr lang="zh-CN" altLang="en-US" sz="1600" dirty="0"/>
              <a:t>文档，命名为“</a:t>
            </a:r>
            <a:r>
              <a:rPr lang="zh-CN" altLang="en-US" sz="1600" dirty="0">
                <a:solidFill>
                  <a:srgbClr val="FF0000"/>
                </a:solidFill>
              </a:rPr>
              <a:t>学号</a:t>
            </a:r>
            <a:r>
              <a:rPr lang="en-US" altLang="zh-CN" sz="1600" dirty="0">
                <a:solidFill>
                  <a:srgbClr val="FF0000"/>
                </a:solidFill>
              </a:rPr>
              <a:t>_</a:t>
            </a:r>
            <a:r>
              <a:rPr lang="zh-CN" altLang="en-US" sz="1600" dirty="0">
                <a:solidFill>
                  <a:srgbClr val="FF0000"/>
                </a:solidFill>
              </a:rPr>
              <a:t>姓名</a:t>
            </a:r>
            <a:r>
              <a:rPr lang="en-US" altLang="zh-CN" sz="1600" dirty="0">
                <a:solidFill>
                  <a:srgbClr val="FF0000"/>
                </a:solidFill>
              </a:rPr>
              <a:t>_</a:t>
            </a:r>
            <a:r>
              <a:rPr lang="zh-CN" altLang="en-US" sz="1600" dirty="0">
                <a:solidFill>
                  <a:srgbClr val="FF0000"/>
                </a:solidFill>
              </a:rPr>
              <a:t>使用说明书</a:t>
            </a:r>
            <a:r>
              <a:rPr lang="zh-CN" altLang="en-US" sz="1600" dirty="0"/>
              <a:t>”</a:t>
            </a:r>
            <a:endParaRPr lang="en-US" altLang="zh-CN" sz="1600" dirty="0"/>
          </a:p>
          <a:p>
            <a:pPr lvl="2">
              <a:spcAft>
                <a:spcPts val="600"/>
              </a:spcAft>
            </a:pPr>
            <a:r>
              <a:rPr lang="zh-CN" altLang="en-US" sz="1600" dirty="0"/>
              <a:t>内容必须包含：</a:t>
            </a:r>
            <a:endParaRPr lang="en-US" altLang="zh-CN" sz="1600" dirty="0"/>
          </a:p>
          <a:p>
            <a:pPr lvl="3">
              <a:spcAft>
                <a:spcPts val="600"/>
              </a:spcAft>
            </a:pPr>
            <a:r>
              <a:rPr lang="zh-CN" altLang="en-US" sz="1400" dirty="0"/>
              <a:t>一张有代表性的场景绘制截图</a:t>
            </a:r>
            <a:endParaRPr lang="en-US" altLang="zh-CN" sz="1400" dirty="0"/>
          </a:p>
          <a:p>
            <a:pPr lvl="4">
              <a:spcAft>
                <a:spcPts val="600"/>
              </a:spcAft>
            </a:pPr>
            <a:r>
              <a:rPr lang="zh-CN" altLang="en-US" sz="1400" dirty="0"/>
              <a:t>将图片单独保存并一起上传，命名为“</a:t>
            </a:r>
            <a:r>
              <a:rPr lang="zh-CN" altLang="en-US" sz="1400" dirty="0">
                <a:solidFill>
                  <a:srgbClr val="FF0000"/>
                </a:solidFill>
              </a:rPr>
              <a:t>学号</a:t>
            </a:r>
            <a:r>
              <a:rPr lang="en-US" altLang="zh-CN" sz="1400" dirty="0">
                <a:solidFill>
                  <a:srgbClr val="FF0000"/>
                </a:solidFill>
              </a:rPr>
              <a:t>_</a:t>
            </a:r>
            <a:r>
              <a:rPr lang="zh-CN" altLang="en-US" sz="1400" dirty="0">
                <a:solidFill>
                  <a:srgbClr val="FF0000"/>
                </a:solidFill>
              </a:rPr>
              <a:t>姓名</a:t>
            </a:r>
            <a:r>
              <a:rPr lang="en-US" altLang="zh-CN" sz="1400" dirty="0">
                <a:solidFill>
                  <a:srgbClr val="FF0000"/>
                </a:solidFill>
              </a:rPr>
              <a:t>_</a:t>
            </a:r>
            <a:r>
              <a:rPr lang="zh-CN" altLang="en-US" sz="1400" dirty="0">
                <a:solidFill>
                  <a:srgbClr val="FF0000"/>
                </a:solidFill>
              </a:rPr>
              <a:t>场景截图</a:t>
            </a:r>
            <a:r>
              <a:rPr lang="zh-CN" altLang="en-US" sz="1400" dirty="0"/>
              <a:t>”</a:t>
            </a:r>
            <a:endParaRPr lang="en-US" altLang="zh-CN" sz="1400" dirty="0"/>
          </a:p>
          <a:p>
            <a:pPr lvl="3">
              <a:spcAft>
                <a:spcPts val="600"/>
              </a:spcAft>
            </a:pPr>
            <a:r>
              <a:rPr lang="zh-CN" altLang="en-US" sz="1400" dirty="0"/>
              <a:t>场景中模型的层次结构框图</a:t>
            </a:r>
            <a:endParaRPr lang="en-US" altLang="zh-CN" sz="1400" dirty="0"/>
          </a:p>
          <a:p>
            <a:pPr lvl="3">
              <a:spcAft>
                <a:spcPts val="600"/>
              </a:spcAft>
            </a:pPr>
            <a:r>
              <a:rPr lang="zh-CN" altLang="en-US" sz="1400" dirty="0"/>
              <a:t>鼠标和键盘的具体交互用法</a:t>
            </a:r>
            <a:endParaRPr lang="en-US" altLang="zh-CN" sz="1400" dirty="0"/>
          </a:p>
          <a:p>
            <a:pPr lvl="1">
              <a:spcAft>
                <a:spcPts val="600"/>
              </a:spcAft>
            </a:pPr>
            <a:r>
              <a:rPr lang="zh-CN" altLang="en-US" sz="1800" dirty="0"/>
              <a:t>源代码压缩包</a:t>
            </a:r>
            <a:r>
              <a:rPr lang="en-US" sz="1800" dirty="0"/>
              <a:t> </a:t>
            </a:r>
            <a:r>
              <a:rPr lang="zh-CN" altLang="en-US" sz="1800" dirty="0"/>
              <a:t>：</a:t>
            </a:r>
            <a:endParaRPr lang="en-US" sz="1800" dirty="0"/>
          </a:p>
          <a:p>
            <a:pPr lvl="2">
              <a:spcAft>
                <a:spcPts val="600"/>
              </a:spcAft>
            </a:pPr>
            <a:r>
              <a:rPr lang="zh-CN" altLang="en-US" sz="1600" dirty="0"/>
              <a:t>命名为“</a:t>
            </a:r>
            <a:r>
              <a:rPr lang="zh-CN" altLang="en-US" sz="1600" dirty="0">
                <a:solidFill>
                  <a:srgbClr val="FF0000"/>
                </a:solidFill>
              </a:rPr>
              <a:t>学号</a:t>
            </a:r>
            <a:r>
              <a:rPr lang="en-US" altLang="zh-CN" sz="1600" dirty="0">
                <a:solidFill>
                  <a:srgbClr val="FF0000"/>
                </a:solidFill>
              </a:rPr>
              <a:t>_</a:t>
            </a:r>
            <a:r>
              <a:rPr lang="zh-CN" altLang="en-US" sz="1600" dirty="0">
                <a:solidFill>
                  <a:srgbClr val="FF0000"/>
                </a:solidFill>
              </a:rPr>
              <a:t>姓名</a:t>
            </a:r>
            <a:r>
              <a:rPr lang="en-US" altLang="zh-CN" sz="1600" dirty="0">
                <a:solidFill>
                  <a:srgbClr val="FF0000"/>
                </a:solidFill>
              </a:rPr>
              <a:t>_</a:t>
            </a:r>
            <a:r>
              <a:rPr lang="zh-CN" altLang="en-US" sz="1600" dirty="0">
                <a:solidFill>
                  <a:srgbClr val="FF0000"/>
                </a:solidFill>
              </a:rPr>
              <a:t>源代码</a:t>
            </a:r>
            <a:r>
              <a:rPr lang="zh-CN" altLang="en-US" sz="1600" dirty="0"/>
              <a:t>”</a:t>
            </a:r>
            <a:endParaRPr lang="en-US" altLang="en-US" sz="1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"/>
          <p:cNvSpPr/>
          <p:nvPr/>
        </p:nvSpPr>
        <p:spPr>
          <a:xfrm>
            <a:off x="0" y="0"/>
            <a:ext cx="9144000" cy="1262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7"/>
          <p:cNvSpPr/>
          <p:nvPr/>
        </p:nvSpPr>
        <p:spPr>
          <a:xfrm>
            <a:off x="2951204" y="149764"/>
            <a:ext cx="324159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9600" b="1" dirty="0">
                <a:solidFill>
                  <a:srgbClr val="9400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9600" b="1" dirty="0">
              <a:solidFill>
                <a:srgbClr val="9400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50" y="1991082"/>
            <a:ext cx="1112742" cy="1112742"/>
          </a:xfrm>
          <a:prstGeom prst="rect">
            <a:avLst/>
          </a:prstGeom>
        </p:spPr>
      </p:pic>
      <p:sp>
        <p:nvSpPr>
          <p:cNvPr id="32" name="圆角矩形 13"/>
          <p:cNvSpPr/>
          <p:nvPr/>
        </p:nvSpPr>
        <p:spPr>
          <a:xfrm>
            <a:off x="5780902" y="3127217"/>
            <a:ext cx="2109764" cy="3876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vcc.szu.edu.cn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角矩形 14"/>
          <p:cNvSpPr/>
          <p:nvPr/>
        </p:nvSpPr>
        <p:spPr>
          <a:xfrm>
            <a:off x="1182455" y="3127217"/>
            <a:ext cx="2387218" cy="3876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www.szu.edu.cn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6"/>
          <p:cNvSpPr/>
          <p:nvPr/>
        </p:nvSpPr>
        <p:spPr>
          <a:xfrm>
            <a:off x="3633282" y="3621719"/>
            <a:ext cx="18774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dirty="0">
                <a:latin typeface="叶根友刀锋黑草" panose="02010601030101010101" pitchFamily="2" charset="-122"/>
                <a:ea typeface="叶根友刀锋黑草" panose="02010601030101010101" pitchFamily="2" charset="-122"/>
              </a:rPr>
              <a:t>胡瑞珍</a:t>
            </a:r>
            <a:endParaRPr lang="zh-CN" altLang="en-US" sz="4400" dirty="0">
              <a:latin typeface="叶根友刀锋黑草" panose="02010601030101010101" pitchFamily="2" charset="-122"/>
              <a:ea typeface="叶根友刀锋黑草" panose="02010601030101010101" pitchFamily="2" charset="-122"/>
            </a:endParaRPr>
          </a:p>
        </p:txBody>
      </p:sp>
      <p:sp>
        <p:nvSpPr>
          <p:cNvPr id="35" name="圆角矩形 12"/>
          <p:cNvSpPr/>
          <p:nvPr/>
        </p:nvSpPr>
        <p:spPr>
          <a:xfrm>
            <a:off x="2350083" y="4391160"/>
            <a:ext cx="4443833" cy="3876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http://</a:t>
            </a:r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csse.szu.edu.cn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/staff/</a:t>
            </a:r>
            <a:r>
              <a:rPr lang="en-US" altLang="zh-CN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ruizhenhu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/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751" y="2004825"/>
            <a:ext cx="1132065" cy="113206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821" y="1851421"/>
            <a:ext cx="163830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知识点回顾 </a:t>
            </a:r>
            <a:r>
              <a:rPr lang="en-US" altLang="zh-CN" dirty="0"/>
              <a:t>-</a:t>
            </a:r>
            <a:r>
              <a:rPr lang="zh-CN" altLang="en-US" dirty="0"/>
              <a:t> 实例变换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316830"/>
            <a:ext cx="7886700" cy="5381681"/>
          </a:xfrm>
        </p:spPr>
        <p:txBody>
          <a:bodyPr/>
          <a:lstStyle/>
          <a:p>
            <a:pPr>
              <a:buClr>
                <a:srgbClr val="94003F"/>
              </a:buClr>
            </a:pPr>
            <a:r>
              <a:rPr lang="zh-CN" altLang="en-US" sz="2400" dirty="0"/>
              <a:t>在</a:t>
            </a:r>
            <a:r>
              <a:rPr lang="en-US" altLang="zh-CN" sz="2400" dirty="0"/>
              <a:t>OpenGL</a:t>
            </a:r>
            <a:r>
              <a:rPr lang="zh-CN" altLang="en-US" sz="2400" dirty="0"/>
              <a:t>应用程序中，必须通过几何变换把图符从</a:t>
            </a:r>
            <a:r>
              <a:rPr lang="zh-CN" altLang="en-US" sz="2400" dirty="0">
                <a:solidFill>
                  <a:srgbClr val="0000FF"/>
                </a:solidFill>
              </a:rPr>
              <a:t>建模标架</a:t>
            </a:r>
            <a:r>
              <a:rPr lang="zh-CN" altLang="en-US" sz="2400" dirty="0"/>
              <a:t>变换到</a:t>
            </a:r>
            <a:r>
              <a:rPr lang="zh-CN" altLang="en-US" sz="2400" dirty="0">
                <a:solidFill>
                  <a:srgbClr val="0000FF"/>
                </a:solidFill>
              </a:rPr>
              <a:t>世界标架</a:t>
            </a:r>
            <a:r>
              <a:rPr lang="zh-CN" altLang="en-US" sz="2400" dirty="0"/>
              <a:t>，得到一个</a:t>
            </a:r>
            <a:r>
              <a:rPr lang="zh-CN" altLang="en-US" sz="2400" dirty="0">
                <a:solidFill>
                  <a:srgbClr val="0000FF"/>
                </a:solidFill>
              </a:rPr>
              <a:t>实例</a:t>
            </a:r>
            <a:r>
              <a:rPr lang="zh-CN" altLang="en-US" sz="2400" dirty="0"/>
              <a:t>（</a:t>
            </a:r>
            <a:r>
              <a:rPr lang="en-US" altLang="zh-CN" sz="2400" dirty="0"/>
              <a:t>instance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buClr>
                <a:srgbClr val="94003F"/>
              </a:buClr>
            </a:pPr>
            <a:endParaRPr lang="en-US" altLang="zh-CN" sz="2400" dirty="0"/>
          </a:p>
          <a:p>
            <a:pPr>
              <a:buClr>
                <a:srgbClr val="94003F"/>
              </a:buClr>
            </a:pPr>
            <a:r>
              <a:rPr lang="zh-CN" altLang="en-US" sz="2400" dirty="0"/>
              <a:t>实例变化把每个图符实例按照所需的</a:t>
            </a:r>
            <a:r>
              <a:rPr lang="zh-CN" altLang="en-US" sz="2400" dirty="0">
                <a:solidFill>
                  <a:srgbClr val="0000FF"/>
                </a:solidFill>
              </a:rPr>
              <a:t>大小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0000FF"/>
                </a:solidFill>
              </a:rPr>
              <a:t>方向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0000FF"/>
                </a:solidFill>
              </a:rPr>
              <a:t>位置</a:t>
            </a:r>
            <a:r>
              <a:rPr lang="zh-CN" altLang="en-US" sz="2400" dirty="0"/>
              <a:t>放入到场景中：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buClr>
                <a:srgbClr val="94003F"/>
              </a:buClr>
            </a:pPr>
            <a:endParaRPr lang="en-US" altLang="zh-CN" sz="2400" dirty="0">
              <a:solidFill>
                <a:srgbClr val="0000FF"/>
              </a:solidFill>
            </a:endParaRPr>
          </a:p>
          <a:p>
            <a:pPr>
              <a:buClr>
                <a:srgbClr val="94003F"/>
              </a:buClr>
            </a:pPr>
            <a:endParaRPr lang="en-US" altLang="zh-CN" sz="2400" dirty="0">
              <a:solidFill>
                <a:srgbClr val="0000FF"/>
              </a:solidFill>
            </a:endParaRPr>
          </a:p>
          <a:p>
            <a:pPr>
              <a:buClr>
                <a:srgbClr val="94003F"/>
              </a:buClr>
            </a:pPr>
            <a:endParaRPr lang="en-US" altLang="zh-CN" sz="2400" dirty="0">
              <a:solidFill>
                <a:srgbClr val="0000FF"/>
              </a:solidFill>
            </a:endParaRPr>
          </a:p>
          <a:p>
            <a:pPr>
              <a:buClr>
                <a:srgbClr val="94003F"/>
              </a:buClr>
            </a:pPr>
            <a:endParaRPr lang="en-US" altLang="zh-CN" sz="2400" dirty="0">
              <a:solidFill>
                <a:srgbClr val="0000FF"/>
              </a:solidFill>
            </a:endParaRPr>
          </a:p>
          <a:p>
            <a:pPr>
              <a:buClr>
                <a:srgbClr val="94003F"/>
              </a:buClr>
            </a:pPr>
            <a:endParaRPr lang="en-US" altLang="zh-CN" sz="2400" dirty="0">
              <a:solidFill>
                <a:srgbClr val="0000FF"/>
              </a:solidFill>
            </a:endParaRPr>
          </a:p>
          <a:p>
            <a:pPr>
              <a:buClr>
                <a:srgbClr val="94003F"/>
              </a:buClr>
            </a:pPr>
            <a:endParaRPr lang="en-US" altLang="zh-CN" sz="2400" dirty="0">
              <a:solidFill>
                <a:srgbClr val="0000FF"/>
              </a:solidFill>
            </a:endParaRPr>
          </a:p>
          <a:p>
            <a:pPr>
              <a:buClr>
                <a:srgbClr val="94003F"/>
              </a:buClr>
            </a:pPr>
            <a:endParaRPr lang="en-US" altLang="zh-CN" sz="24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2"/>
          <p:cNvSpPr txBox="1"/>
          <p:nvPr/>
        </p:nvSpPr>
        <p:spPr>
          <a:xfrm>
            <a:off x="8451988" y="6492875"/>
            <a:ext cx="762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792F4E-54C0-4D36-B331-9C6FCFE9A340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565288" y="1494942"/>
            <a:ext cx="7886700" cy="435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2060"/>
              </a:buClr>
              <a:buSzPct val="70000"/>
              <a:buFont typeface="Wingdings" panose="05000000000000000000" pitchFamily="2" charset="2"/>
              <a:buChar char="u"/>
              <a:defRPr sz="28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04b" panose="00000400000000000000" pitchFamily="2" charset="0"/>
              <a:buChar char="-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4003F"/>
              </a:buClr>
            </a:pP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717905"/>
            <a:ext cx="7673111" cy="2886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809216" y="3393932"/>
                <a:ext cx="13988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charset="0"/>
                        </a:rPr>
                        <m:t>𝑴</m:t>
                      </m:r>
                      <m:r>
                        <a:rPr lang="en-US" altLang="zh-CN" sz="2400" b="1" i="1" smtClean="0">
                          <a:latin typeface="Cambria Math" panose="02040503050406030204" charset="0"/>
                        </a:rPr>
                        <m:t>= </m:t>
                      </m:r>
                      <m:r>
                        <a:rPr lang="en-US" altLang="zh-CN" sz="2400" b="1" i="1" smtClean="0">
                          <a:latin typeface="Cambria Math" panose="02040503050406030204" charset="0"/>
                        </a:rPr>
                        <m:t>𝑻𝑹𝑺</m:t>
                      </m:r>
                    </m:oMath>
                  </m:oMathPara>
                </a14:m>
                <a:endParaRPr lang="en-US" sz="2400" b="1" i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216" y="3393932"/>
                <a:ext cx="139884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5" t="-133" r="-2421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知识点回顾 </a:t>
            </a:r>
            <a:r>
              <a:rPr lang="en-US" altLang="zh-CN" dirty="0"/>
              <a:t>-</a:t>
            </a:r>
            <a:r>
              <a:rPr lang="zh-CN" altLang="en-US" dirty="0"/>
              <a:t> 机器人手臂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整体模型和各个部件：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647" y="2262673"/>
            <a:ext cx="7963785" cy="36781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知识点回顾 </a:t>
            </a:r>
            <a:r>
              <a:rPr lang="en-US" altLang="zh-CN" dirty="0"/>
              <a:t>-</a:t>
            </a:r>
            <a:r>
              <a:rPr lang="zh-CN" altLang="en-US" dirty="0"/>
              <a:t> 关联模型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4003F"/>
              </a:buClr>
            </a:pPr>
            <a:r>
              <a:rPr lang="zh-CN" altLang="en-US" sz="2400" dirty="0"/>
              <a:t>机器人手臂就是一个</a:t>
            </a:r>
            <a:r>
              <a:rPr lang="zh-CN" altLang="en-US" sz="2400" dirty="0">
                <a:solidFill>
                  <a:srgbClr val="0000FF"/>
                </a:solidFill>
              </a:rPr>
              <a:t>关联模型</a:t>
            </a:r>
            <a:r>
              <a:rPr lang="en-US" altLang="zh-CN" sz="2400" dirty="0">
                <a:solidFill>
                  <a:srgbClr val="0000FF"/>
                </a:solidFill>
              </a:rPr>
              <a:t>(articulated model) 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>
              <a:buClr>
                <a:srgbClr val="94003F"/>
              </a:buClr>
            </a:pPr>
            <a:r>
              <a:rPr lang="zh-CN" altLang="en-US" sz="2400" dirty="0"/>
              <a:t>部件之间在关节处连接在一起</a:t>
            </a:r>
            <a:endParaRPr lang="zh-CN" altLang="en-US" sz="2400" dirty="0"/>
          </a:p>
          <a:p>
            <a:pPr>
              <a:buClr>
                <a:srgbClr val="94003F"/>
              </a:buClr>
            </a:pPr>
            <a:r>
              <a:rPr lang="zh-CN" altLang="en-US" sz="2400" dirty="0"/>
              <a:t>可以通过给定</a:t>
            </a:r>
            <a:r>
              <a:rPr lang="zh-CN" altLang="en-US" sz="2400" dirty="0">
                <a:solidFill>
                  <a:srgbClr val="0000FF"/>
                </a:solidFill>
              </a:rPr>
              <a:t>关节角</a:t>
            </a:r>
            <a:r>
              <a:rPr lang="zh-CN" altLang="en-US" sz="2400" dirty="0"/>
              <a:t>指定模型的状态</a:t>
            </a:r>
            <a:endParaRPr lang="en-US" altLang="zh-CN" sz="2400" dirty="0"/>
          </a:p>
          <a:p>
            <a:pPr>
              <a:buClr>
                <a:srgbClr val="94003F"/>
              </a:buClr>
            </a:pPr>
            <a:endParaRPr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825" y="3020615"/>
            <a:ext cx="2215101" cy="3568591"/>
          </a:xfrm>
          <a:prstGeom prst="rect">
            <a:avLst/>
          </a:prstGeom>
        </p:spPr>
      </p:pic>
      <p:pic>
        <p:nvPicPr>
          <p:cNvPr id="7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547" y="3017748"/>
            <a:ext cx="1687150" cy="34751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知识点回顾 </a:t>
            </a:r>
            <a:r>
              <a:rPr lang="en-US" altLang="zh-CN" dirty="0"/>
              <a:t>-</a:t>
            </a:r>
            <a:r>
              <a:rPr lang="zh-CN" altLang="en-US" dirty="0"/>
              <a:t> 变换矩阵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rgbClr val="94003F"/>
                  </a:buClr>
                </a:pPr>
                <a:r>
                  <a:rPr lang="zh-CN" altLang="en-US" sz="2400" dirty="0"/>
                  <a:t>支架的旋转：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charset="0"/>
                          </a:rPr>
                          <m:t>b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lvl="1">
                  <a:lnSpc>
                    <a:spcPct val="100000"/>
                  </a:lnSpc>
                  <a:buClr>
                    <a:srgbClr val="94003F"/>
                  </a:buClr>
                </a:pPr>
                <a:r>
                  <a:rPr lang="zh-CN" altLang="en-US" sz="1600" dirty="0"/>
                  <a:t>把</a:t>
                </a:r>
                <a:r>
                  <a:rPr lang="en-US" altLang="zh-CN" sz="1600" dirty="0">
                    <a:solidFill>
                      <a:srgbClr val="0000FF"/>
                    </a:solidFill>
                  </a:rPr>
                  <a:t>M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sz="1600" dirty="0"/>
                  <a:t>应用到支架上</a:t>
                </a:r>
                <a:endParaRPr lang="zh-CN" altLang="en-US" sz="1600" dirty="0"/>
              </a:p>
              <a:p>
                <a:pPr>
                  <a:buClr>
                    <a:srgbClr val="94003F"/>
                  </a:buClr>
                </a:pPr>
                <a:endParaRPr lang="en-US" altLang="zh-CN" sz="2400" dirty="0"/>
              </a:p>
              <a:p>
                <a:pPr>
                  <a:buClr>
                    <a:srgbClr val="94003F"/>
                  </a:buClr>
                </a:pPr>
                <a:r>
                  <a:rPr lang="zh-CN" altLang="en-US" sz="2400" dirty="0"/>
                  <a:t>下臂相对于支架部分部分平移：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>
                  <a:buClr>
                    <a:srgbClr val="94003F"/>
                  </a:buClr>
                </a:pPr>
                <a:r>
                  <a:rPr lang="zh-CN" altLang="en-US" sz="2400" dirty="0"/>
                  <a:t>下臂绕关节旋转：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charset="0"/>
                          </a:rPr>
                          <m:t>𝑙</m:t>
                        </m:r>
                        <m:r>
                          <a:rPr lang="en-US" altLang="zh-CN" sz="2400" b="0" i="1" smtClean="0">
                            <a:latin typeface="Cambria Math" panose="02040503050406030204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lvl="1">
                  <a:lnSpc>
                    <a:spcPct val="100000"/>
                  </a:lnSpc>
                  <a:buClr>
                    <a:srgbClr val="94003F"/>
                  </a:buClr>
                </a:pPr>
                <a:r>
                  <a:rPr lang="zh-CN" altLang="en-US" sz="1600" dirty="0"/>
                  <a:t>把</a:t>
                </a:r>
                <a:r>
                  <a:rPr lang="en-US" altLang="zh-CN" sz="1600" dirty="0">
                    <a:solidFill>
                      <a:srgbClr val="0000FF"/>
                    </a:solidFill>
                  </a:rPr>
                  <a:t>M=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  <m:t>𝑙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  <m:t>𝑙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1600" dirty="0"/>
                  <a:t> 应用到下臂上</a:t>
                </a:r>
                <a:endParaRPr lang="zh-CN" altLang="en-US" sz="1600" dirty="0"/>
              </a:p>
              <a:p>
                <a:pPr>
                  <a:buClr>
                    <a:srgbClr val="94003F"/>
                  </a:buClr>
                </a:pPr>
                <a:endParaRPr lang="en-US" altLang="zh-CN" sz="2400" dirty="0"/>
              </a:p>
              <a:p>
                <a:pPr>
                  <a:buClr>
                    <a:srgbClr val="94003F"/>
                  </a:buClr>
                </a:pPr>
                <a:r>
                  <a:rPr lang="zh-CN" altLang="en-US" sz="2400" dirty="0"/>
                  <a:t>上臂相对于下臂平移：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>
                  <a:buClr>
                    <a:srgbClr val="94003F"/>
                  </a:buClr>
                </a:pPr>
                <a:r>
                  <a:rPr lang="zh-CN" altLang="en-US" sz="2400" dirty="0"/>
                  <a:t>上臂绕关节旋转：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latin typeface="Cambria Math" panose="02040503050406030204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lvl="1">
                  <a:lnSpc>
                    <a:spcPct val="100000"/>
                  </a:lnSpc>
                  <a:buClr>
                    <a:srgbClr val="94003F"/>
                  </a:buClr>
                </a:pPr>
                <a:r>
                  <a:rPr lang="zh-CN" altLang="en-US" sz="1600" dirty="0"/>
                  <a:t>把</a:t>
                </a:r>
                <a:r>
                  <a:rPr lang="en-US" altLang="zh-CN" sz="1600" dirty="0">
                    <a:solidFill>
                      <a:srgbClr val="0000FF"/>
                    </a:solidFill>
                  </a:rPr>
                  <a:t>M=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  <m:t>𝑙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  <m:t>𝑙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  <m:t>𝑢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  <m:t>𝑢</m:t>
                        </m:r>
                        <m:r>
                          <a:rPr lang="en-US" altLang="zh-CN" sz="1600" b="0" i="1" smtClean="0">
                            <a:solidFill>
                              <a:srgbClr val="0000FF"/>
                            </a:solidFill>
                            <a:latin typeface="Cambria Math" panose="0204050305040603020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1600" dirty="0"/>
                  <a:t> 应用到上臂上</a:t>
                </a:r>
                <a:endParaRPr lang="en-US" altLang="zh-CN" sz="16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259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2" r="49262"/>
          <a:stretch>
            <a:fillRect/>
          </a:stretch>
        </p:blipFill>
        <p:spPr>
          <a:xfrm>
            <a:off x="6154173" y="510565"/>
            <a:ext cx="1073888" cy="1694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1" r="24988" b="8993"/>
          <a:stretch>
            <a:fillRect/>
          </a:stretch>
        </p:blipFill>
        <p:spPr>
          <a:xfrm>
            <a:off x="6164805" y="2359246"/>
            <a:ext cx="1063256" cy="1542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83" b="8993"/>
          <a:stretch>
            <a:fillRect/>
          </a:stretch>
        </p:blipFill>
        <p:spPr>
          <a:xfrm>
            <a:off x="6154173" y="4055527"/>
            <a:ext cx="1094197" cy="15422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知识点回顾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OpenGL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以增量的方式改变模</a:t>
            </a:r>
            <a:r>
              <a:rPr lang="en-US" altLang="zh-CN" sz="2400" dirty="0"/>
              <a:t>-</a:t>
            </a:r>
            <a:r>
              <a:rPr lang="zh-CN" altLang="en-US" sz="2400" dirty="0"/>
              <a:t>视矩阵以体现运动联动性：</a:t>
            </a:r>
            <a:endParaRPr lang="en-US" altLang="zh-CN" sz="2400" dirty="0"/>
          </a:p>
          <a:p>
            <a:pPr lvl="1"/>
            <a:r>
              <a:rPr lang="zh-CN" altLang="en-US" sz="1600" dirty="0"/>
              <a:t>假设给定了三个关节角：</a:t>
            </a:r>
            <a:r>
              <a:rPr lang="en-US" sz="1600" dirty="0"/>
              <a:t>Theta[Base]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sz="1600" dirty="0"/>
              <a:t>Theta[</a:t>
            </a:r>
            <a:r>
              <a:rPr lang="en-US" sz="1600" dirty="0" err="1"/>
              <a:t>LowerArm</a:t>
            </a:r>
            <a:r>
              <a:rPr lang="en-US" altLang="zh-CN" sz="1600" dirty="0"/>
              <a:t>],</a:t>
            </a:r>
            <a:r>
              <a:rPr lang="zh-CN" altLang="en-US" sz="1600" dirty="0"/>
              <a:t> </a:t>
            </a:r>
            <a:r>
              <a:rPr lang="en-US" sz="1600" dirty="0"/>
              <a:t>Theta[</a:t>
            </a:r>
            <a:r>
              <a:rPr lang="en-US" sz="1600" dirty="0" err="1"/>
              <a:t>UpperArm</a:t>
            </a:r>
            <a:r>
              <a:rPr lang="en-US" sz="1600" dirty="0"/>
              <a:t>]</a:t>
            </a:r>
            <a:r>
              <a:rPr lang="zh-CN" altLang="en-US" sz="1600" dirty="0"/>
              <a:t> </a:t>
            </a:r>
            <a:endParaRPr lang="en-US" sz="1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6"/>
          <p:cNvSpPr/>
          <p:nvPr/>
        </p:nvSpPr>
        <p:spPr>
          <a:xfrm>
            <a:off x="1010093" y="2188931"/>
            <a:ext cx="7634177" cy="2862322"/>
          </a:xfrm>
          <a:prstGeom prst="rect">
            <a:avLst/>
          </a:prstGeom>
          <a:solidFill>
            <a:srgbClr val="BDD7EE">
              <a:alpha val="52941"/>
            </a:srgb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model_view</a:t>
            </a:r>
            <a:r>
              <a:rPr lang="en-US" dirty="0"/>
              <a:t> = </a:t>
            </a:r>
            <a:r>
              <a:rPr lang="en-US" b="1" dirty="0" err="1"/>
              <a:t>RotateY</a:t>
            </a:r>
            <a:r>
              <a:rPr lang="en-US" dirty="0"/>
              <a:t>(Theta[Base] );</a:t>
            </a:r>
            <a:r>
              <a:rPr lang="zh-CN" altLang="en-US" dirty="0"/>
              <a:t>  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支架变换矩阵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b="1" dirty="0"/>
              <a:t>base</a:t>
            </a:r>
            <a:r>
              <a:rPr lang="en-US" dirty="0"/>
              <a:t>();</a:t>
            </a:r>
            <a:r>
              <a:rPr lang="zh-CN" altLang="en-US" dirty="0"/>
              <a:t>   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绘制支架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dirty="0"/>
              <a:t> </a:t>
            </a:r>
            <a:endParaRPr lang="en-US" dirty="0"/>
          </a:p>
          <a:p>
            <a:r>
              <a:rPr lang="en-US" dirty="0" err="1"/>
              <a:t>model_view</a:t>
            </a:r>
            <a:r>
              <a:rPr lang="en-US" dirty="0"/>
              <a:t> = </a:t>
            </a:r>
            <a:r>
              <a:rPr lang="en-US" dirty="0" err="1"/>
              <a:t>model_view</a:t>
            </a:r>
            <a:r>
              <a:rPr lang="zh-CN" altLang="en-US" dirty="0"/>
              <a:t> * </a:t>
            </a:r>
            <a:r>
              <a:rPr lang="en-US" b="1" dirty="0"/>
              <a:t>Translate</a:t>
            </a:r>
            <a:r>
              <a:rPr lang="en-US" dirty="0"/>
              <a:t>(0.0, BASE_HEIGHT, 0.0) </a:t>
            </a:r>
            <a:endParaRPr lang="en-US" dirty="0"/>
          </a:p>
          <a:p>
            <a:r>
              <a:rPr lang="en-US" dirty="0"/>
              <a:t>		    </a:t>
            </a:r>
            <a:r>
              <a:rPr lang="zh-CN" altLang="en-US" dirty="0"/>
              <a:t>          * </a:t>
            </a:r>
            <a:r>
              <a:rPr lang="en-US" b="1" dirty="0" err="1"/>
              <a:t>RotateZ</a:t>
            </a:r>
            <a:r>
              <a:rPr lang="en-US" dirty="0"/>
              <a:t>(Theta[</a:t>
            </a:r>
            <a:r>
              <a:rPr lang="en-US" dirty="0" err="1"/>
              <a:t>LowerArm</a:t>
            </a:r>
            <a:r>
              <a:rPr lang="en-US" dirty="0"/>
              <a:t>]);</a:t>
            </a:r>
            <a:r>
              <a:rPr lang="zh-CN" altLang="en-US" dirty="0"/>
              <a:t>  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下臂变换矩阵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b="1" dirty="0" err="1"/>
              <a:t>lower_arm</a:t>
            </a:r>
            <a:r>
              <a:rPr lang="en-US" dirty="0"/>
              <a:t>();</a:t>
            </a:r>
            <a:r>
              <a:rPr lang="zh-CN" altLang="en-US" dirty="0"/>
              <a:t>  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绘制下臂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 </a:t>
            </a:r>
            <a:endParaRPr lang="en-US" dirty="0"/>
          </a:p>
          <a:p>
            <a:r>
              <a:rPr lang="en-US" dirty="0" err="1"/>
              <a:t>model_view</a:t>
            </a:r>
            <a:r>
              <a:rPr lang="en-US" dirty="0"/>
              <a:t> = </a:t>
            </a:r>
            <a:r>
              <a:rPr lang="en-US" dirty="0" err="1"/>
              <a:t>model_view</a:t>
            </a:r>
            <a:r>
              <a:rPr lang="zh-CN" altLang="en-US" dirty="0"/>
              <a:t> * </a:t>
            </a:r>
            <a:r>
              <a:rPr lang="en-US" b="1" dirty="0"/>
              <a:t>Translate</a:t>
            </a:r>
            <a:r>
              <a:rPr lang="en-US" dirty="0"/>
              <a:t>(0.0, LOWER_ARM_HEIGHT, 0.0) </a:t>
            </a:r>
            <a:endParaRPr lang="en-US" dirty="0"/>
          </a:p>
          <a:p>
            <a:r>
              <a:rPr lang="en-US" dirty="0"/>
              <a:t>		    </a:t>
            </a:r>
            <a:r>
              <a:rPr lang="zh-CN" altLang="en-US" dirty="0"/>
              <a:t>          * </a:t>
            </a:r>
            <a:r>
              <a:rPr lang="en-US" b="1" dirty="0" err="1"/>
              <a:t>RotateZ</a:t>
            </a:r>
            <a:r>
              <a:rPr lang="en-US" dirty="0"/>
              <a:t>(Theta[</a:t>
            </a:r>
            <a:r>
              <a:rPr lang="en-US" dirty="0" err="1"/>
              <a:t>UpperArm</a:t>
            </a:r>
            <a:r>
              <a:rPr lang="en-US" dirty="0"/>
              <a:t>]);</a:t>
            </a:r>
            <a:r>
              <a:rPr lang="zh-CN" altLang="en-US" dirty="0"/>
              <a:t>  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上臂变换矩阵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b="1" dirty="0" err="1"/>
              <a:t>upper_arm</a:t>
            </a:r>
            <a:r>
              <a:rPr lang="en-US" dirty="0"/>
              <a:t>();</a:t>
            </a:r>
            <a:r>
              <a:rPr lang="zh-CN" altLang="en-US" dirty="0"/>
              <a:t>  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绘制上臂</a:t>
            </a:r>
            <a:endParaRPr lang="en-US" altLang="zh-CN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11"/>
          <a:stretch>
            <a:fillRect/>
          </a:stretch>
        </p:blipFill>
        <p:spPr>
          <a:xfrm>
            <a:off x="2283341" y="5237741"/>
            <a:ext cx="4322064" cy="153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知识点回顾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OpenGL</a:t>
            </a:r>
            <a:r>
              <a:rPr lang="zh-CN" altLang="en-US" dirty="0"/>
              <a:t>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绘制每一个部件实例：</a:t>
            </a:r>
            <a:r>
              <a:rPr lang="zh-CN" altLang="en-US" dirty="0">
                <a:solidFill>
                  <a:srgbClr val="0000FF"/>
                </a:solidFill>
              </a:rPr>
              <a:t>图符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0000FF"/>
                </a:solidFill>
              </a:rPr>
              <a:t>实例变换矩阵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实验补充</a:t>
            </a:r>
            <a:r>
              <a:rPr lang="en-US" altLang="zh-CN" dirty="0"/>
              <a:t>1</a:t>
            </a:r>
            <a:r>
              <a:rPr lang="zh-CN" altLang="en-US" dirty="0"/>
              <a:t>中以</a:t>
            </a:r>
            <a:r>
              <a:rPr lang="zh-CN" altLang="en-US" dirty="0">
                <a:solidFill>
                  <a:srgbClr val="0000FF"/>
                </a:solidFill>
              </a:rPr>
              <a:t>单位正方体</a:t>
            </a:r>
            <a:r>
              <a:rPr lang="zh-CN" altLang="en-US" dirty="0"/>
              <a:t>作为图符：中心在原点，边长为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以上臂为例：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5"/>
          <p:cNvPicPr>
            <a:picLocks noChangeAspect="1"/>
          </p:cNvPicPr>
          <p:nvPr/>
        </p:nvPicPr>
        <p:blipFill rotWithShape="1">
          <a:blip r:embed="rId1"/>
          <a:srcRect r="48983"/>
          <a:stretch>
            <a:fillRect/>
          </a:stretch>
        </p:blipFill>
        <p:spPr>
          <a:xfrm>
            <a:off x="3279523" y="2139772"/>
            <a:ext cx="1676107" cy="139394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366296" y="2722027"/>
            <a:ext cx="308344" cy="4359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83" t="7975" b="8993"/>
          <a:stretch>
            <a:fillRect/>
          </a:stretch>
        </p:blipFill>
        <p:spPr>
          <a:xfrm>
            <a:off x="6242263" y="2086891"/>
            <a:ext cx="1199106" cy="1542049"/>
          </a:xfrm>
          <a:prstGeom prst="rect">
            <a:avLst/>
          </a:prstGeom>
        </p:spPr>
      </p:pic>
      <p:sp>
        <p:nvSpPr>
          <p:cNvPr id="6" name="矩形 6"/>
          <p:cNvSpPr/>
          <p:nvPr/>
        </p:nvSpPr>
        <p:spPr>
          <a:xfrm>
            <a:off x="797442" y="3628940"/>
            <a:ext cx="7878725" cy="3139321"/>
          </a:xfrm>
          <a:prstGeom prst="rect">
            <a:avLst/>
          </a:prstGeom>
          <a:solidFill>
            <a:srgbClr val="BDD7EE">
              <a:alpha val="52941"/>
            </a:srgbClr>
          </a:solidFill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altLang="zh-CN" b="1" dirty="0" err="1"/>
              <a:t>upper_arm</a:t>
            </a:r>
            <a:r>
              <a:rPr lang="en-US" dirty="0"/>
              <a:t>()</a:t>
            </a:r>
            <a:endParaRPr lang="en-US" dirty="0"/>
          </a:p>
          <a:p>
            <a:r>
              <a:rPr lang="en-US" dirty="0"/>
              <a:t>{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i="1" dirty="0">
                <a:solidFill>
                  <a:srgbClr val="0000FF"/>
                </a:solidFill>
              </a:rPr>
              <a:t>mat4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instance =  </a:t>
            </a:r>
            <a:r>
              <a:rPr lang="en-US" b="1" dirty="0"/>
              <a:t>Translate</a:t>
            </a:r>
            <a:r>
              <a:rPr lang="en-US" dirty="0"/>
              <a:t>( 0.0, 0.5 * </a:t>
            </a:r>
            <a:r>
              <a:rPr lang="en-US" altLang="zh-CN" dirty="0"/>
              <a:t>UPPER</a:t>
            </a:r>
            <a:r>
              <a:rPr lang="en-US" dirty="0"/>
              <a:t>_</a:t>
            </a:r>
            <a:r>
              <a:rPr lang="en-US" altLang="zh-CN" dirty="0"/>
              <a:t>ARM_</a:t>
            </a:r>
            <a:r>
              <a:rPr lang="en-US" dirty="0"/>
              <a:t>HEIGHT, 0.0 ) </a:t>
            </a:r>
            <a:endParaRPr lang="en-US" dirty="0"/>
          </a:p>
          <a:p>
            <a:pPr lvl="1"/>
            <a:r>
              <a:rPr lang="zh-CN" altLang="en-US" dirty="0"/>
              <a:t>                            </a:t>
            </a:r>
            <a:r>
              <a:rPr lang="en-US" dirty="0"/>
              <a:t>* </a:t>
            </a:r>
            <a:r>
              <a:rPr lang="en-US" b="1" dirty="0"/>
              <a:t>Scale</a:t>
            </a:r>
            <a:r>
              <a:rPr lang="en-US" dirty="0"/>
              <a:t>(</a:t>
            </a:r>
            <a:r>
              <a:rPr lang="en-US" altLang="zh-CN" dirty="0"/>
              <a:t>UA_</a:t>
            </a:r>
            <a:r>
              <a:rPr lang="en-US" dirty="0"/>
              <a:t>WIDTH,</a:t>
            </a:r>
            <a:r>
              <a:rPr lang="zh-CN" altLang="en-US" dirty="0"/>
              <a:t> </a:t>
            </a:r>
            <a:r>
              <a:rPr lang="en-US" altLang="zh-CN" dirty="0"/>
              <a:t>UA_</a:t>
            </a:r>
            <a:r>
              <a:rPr lang="en-US" dirty="0"/>
              <a:t>HEIGHT,</a:t>
            </a:r>
            <a:r>
              <a:rPr lang="zh-CN" altLang="en-US" dirty="0"/>
              <a:t> </a:t>
            </a:r>
            <a:r>
              <a:rPr lang="en-US" altLang="zh-CN" dirty="0"/>
              <a:t>UA_</a:t>
            </a:r>
            <a:r>
              <a:rPr lang="en-US" dirty="0"/>
              <a:t>WIDTH ) ;</a:t>
            </a:r>
            <a:endParaRPr lang="en-US" dirty="0"/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  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按长宽高缩放正方体，并且平移使得底面在</a:t>
            </a:r>
            <a:r>
              <a:rPr lang="en-US" altLang="zh-CN" dirty="0">
                <a:solidFill>
                  <a:schemeClr val="accent6"/>
                </a:solidFill>
              </a:rPr>
              <a:t>y=0</a:t>
            </a:r>
            <a:r>
              <a:rPr lang="zh-CN" altLang="en-US" dirty="0">
                <a:solidFill>
                  <a:schemeClr val="accent6"/>
                </a:solidFill>
              </a:rPr>
              <a:t>上</a:t>
            </a:r>
            <a:endParaRPr lang="en-US" altLang="zh-CN" dirty="0">
              <a:solidFill>
                <a:schemeClr val="accent6"/>
              </a:solidFill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/>
              <a:t>glUniformMatrix4fv</a:t>
            </a:r>
            <a:r>
              <a:rPr lang="en-US" dirty="0"/>
              <a:t>(</a:t>
            </a:r>
            <a:r>
              <a:rPr lang="en-US" dirty="0" err="1"/>
              <a:t>ModelView</a:t>
            </a:r>
            <a:r>
              <a:rPr lang="en-US" dirty="0"/>
              <a:t>, 1, GL_TRUE, </a:t>
            </a:r>
            <a:r>
              <a:rPr lang="en-US" dirty="0" err="1">
                <a:solidFill>
                  <a:srgbClr val="FF0000"/>
                </a:solidFill>
              </a:rPr>
              <a:t>model_view</a:t>
            </a:r>
            <a:r>
              <a:rPr lang="en-US" dirty="0">
                <a:solidFill>
                  <a:srgbClr val="FF0000"/>
                </a:solidFill>
              </a:rPr>
              <a:t> * instance </a:t>
            </a:r>
            <a:r>
              <a:rPr lang="en-US" dirty="0"/>
              <a:t>);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将完整的模</a:t>
            </a:r>
            <a:r>
              <a:rPr lang="en-US" altLang="zh-CN" dirty="0">
                <a:solidFill>
                  <a:schemeClr val="accent6"/>
                </a:solidFill>
              </a:rPr>
              <a:t>-</a:t>
            </a:r>
            <a:r>
              <a:rPr lang="zh-CN" altLang="en-US" dirty="0">
                <a:solidFill>
                  <a:schemeClr val="accent6"/>
                </a:solidFill>
              </a:rPr>
              <a:t>视矩阵传给</a:t>
            </a:r>
            <a:r>
              <a:rPr lang="en-US" dirty="0" err="1">
                <a:solidFill>
                  <a:schemeClr val="accent6"/>
                </a:solidFill>
              </a:rPr>
              <a:t>shader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endParaRPr lang="en-US" i="1" dirty="0"/>
          </a:p>
          <a:p>
            <a:pPr lvl="1"/>
            <a:r>
              <a:rPr lang="zh-CN" altLang="en-US" i="1" dirty="0"/>
              <a:t> </a:t>
            </a:r>
            <a:r>
              <a:rPr lang="en-US" b="1" dirty="0" err="1"/>
              <a:t>glDrawArrays</a:t>
            </a:r>
            <a:r>
              <a:rPr lang="en-US" dirty="0"/>
              <a:t>( </a:t>
            </a:r>
            <a:r>
              <a:rPr lang="en-US" i="1" dirty="0"/>
              <a:t>GL_TRIANGLES</a:t>
            </a:r>
            <a:r>
              <a:rPr lang="en-US" dirty="0"/>
              <a:t>, 0, </a:t>
            </a:r>
            <a:r>
              <a:rPr lang="en-US" dirty="0" err="1"/>
              <a:t>NumVertices</a:t>
            </a:r>
            <a:r>
              <a:rPr lang="en-US" dirty="0"/>
              <a:t> );</a:t>
            </a:r>
            <a:r>
              <a:rPr lang="zh-CN" altLang="en-US" dirty="0"/>
              <a:t>  </a:t>
            </a:r>
            <a:r>
              <a:rPr lang="en-US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绘制相应的三角面片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} </a:t>
            </a:r>
            <a:endParaRPr lang="en-US" altLang="zh-CN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"/>
          <a:srcRect t="3979"/>
          <a:stretch>
            <a:fillRect/>
          </a:stretch>
        </p:blipFill>
        <p:spPr>
          <a:xfrm>
            <a:off x="4835149" y="3195262"/>
            <a:ext cx="3792877" cy="3128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实验补充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层级建模</a:t>
            </a:r>
            <a:r>
              <a:rPr lang="en-US" altLang="en-US" sz="2400" dirty="0"/>
              <a:t>-</a:t>
            </a:r>
            <a:r>
              <a:rPr lang="zh-CN" altLang="en-US" sz="2400" dirty="0"/>
              <a:t>机械手臂</a:t>
            </a:r>
            <a:endParaRPr lang="en-US" altLang="zh-CN" sz="2400" dirty="0"/>
          </a:p>
          <a:p>
            <a:pPr lvl="1"/>
            <a:r>
              <a:rPr lang="zh-CN" altLang="en-US" sz="1800" dirty="0"/>
              <a:t>了解层级建模基本概念</a:t>
            </a:r>
            <a:endParaRPr lang="en-US" altLang="en-US" sz="1800" dirty="0"/>
          </a:p>
          <a:p>
            <a:pPr lvl="1"/>
            <a:r>
              <a:rPr lang="zh-CN" altLang="en-US" sz="1800" dirty="0"/>
              <a:t>掌握简单平移，缩放，旋转的矩阵构建</a:t>
            </a:r>
            <a:endParaRPr lang="en-US" altLang="en-US" sz="1800" dirty="0"/>
          </a:p>
          <a:p>
            <a:pPr lvl="1"/>
            <a:r>
              <a:rPr lang="zh-CN" altLang="en-US" sz="1800" dirty="0"/>
              <a:t>了解变换矩在层级模型父子节点间的传递关系</a:t>
            </a:r>
            <a:endParaRPr lang="en-US" altLang="en-US" sz="18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786" y="3085565"/>
            <a:ext cx="1780512" cy="284664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4502921" y="30743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简化版：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2ZmZDFmMDAxZTdjYzc3Y2U4NTc1ZTNlYmMzNjNlZjYifQ==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5000</Words>
  <Application>WPS 演示</Application>
  <PresentationFormat>On-screen Show (4:3)</PresentationFormat>
  <Paragraphs>403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04b</vt:lpstr>
      <vt:lpstr>Segoe Print</vt:lpstr>
      <vt:lpstr>叶根友刀锋黑草</vt:lpstr>
      <vt:lpstr>黑体</vt:lpstr>
      <vt:lpstr>Cambria Math</vt:lpstr>
      <vt:lpstr>Arial Unicode MS</vt:lpstr>
      <vt:lpstr>Calibri</vt:lpstr>
      <vt:lpstr>Office 主题</vt:lpstr>
      <vt:lpstr>PowerPoint 演示文稿</vt:lpstr>
      <vt:lpstr>知识点回顾 - 图符</vt:lpstr>
      <vt:lpstr>知识点回顾 - 实例变换</vt:lpstr>
      <vt:lpstr>知识点回顾 - 机器人手臂</vt:lpstr>
      <vt:lpstr>知识点回顾 - 关联模型</vt:lpstr>
      <vt:lpstr>知识点回顾 - 变换矩阵</vt:lpstr>
      <vt:lpstr>知识点回顾 - OpenGL实现</vt:lpstr>
      <vt:lpstr>知识点回顾 - OpenGL实现</vt:lpstr>
      <vt:lpstr>实验补充 1</vt:lpstr>
      <vt:lpstr>内容提要</vt:lpstr>
      <vt:lpstr>大纲</vt:lpstr>
      <vt:lpstr>机器人手臂的OpenGL实现</vt:lpstr>
      <vt:lpstr>机器人的树结构</vt:lpstr>
      <vt:lpstr>带有矩阵的树结构</vt:lpstr>
      <vt:lpstr>基于堆栈的遍历</vt:lpstr>
      <vt:lpstr>遍历代码</vt:lpstr>
      <vt:lpstr>部件绘制</vt:lpstr>
      <vt:lpstr>递归遍历</vt:lpstr>
      <vt:lpstr>树数据结构</vt:lpstr>
      <vt:lpstr>树节点的结构</vt:lpstr>
      <vt:lpstr>大纲</vt:lpstr>
      <vt:lpstr>动画</vt:lpstr>
      <vt:lpstr>运动学和反向运动学</vt:lpstr>
      <vt:lpstr>实验补充 2</vt:lpstr>
      <vt:lpstr>期末大作业</vt:lpstr>
      <vt:lpstr>期末大作业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Ruizhen Hu</dc:creator>
  <cp:lastModifiedBy>Zn</cp:lastModifiedBy>
  <cp:revision>300</cp:revision>
  <dcterms:created xsi:type="dcterms:W3CDTF">2016-08-04T07:29:00Z</dcterms:created>
  <dcterms:modified xsi:type="dcterms:W3CDTF">2023-11-27T08:34:13Z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543CC5EA2ECD49D1A87A5B7C9570A621_12</vt:lpwstr>
  </property>
  <property fmtid="{D5CDD505-2E9C-101B-9397-08002B2CF9AE}" pid="3" name="KSOProductBuildVer">
    <vt:lpwstr>2052-12.1.0.15374</vt:lpwstr>
  </property>
</Properties>
</file>