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9" r:id="rId2"/>
    <p:sldMasterId id="2147483660" r:id="rId3"/>
    <p:sldMasterId id="2147483661" r:id="rId4"/>
    <p:sldMasterId id="2147483663" r:id="rId5"/>
    <p:sldMasterId id="2147483664" r:id="rId6"/>
    <p:sldMasterId id="2147483665" r:id="rId7"/>
  </p:sldMasterIdLst>
  <p:notesMasterIdLst>
    <p:notesMasterId r:id="rId99"/>
  </p:notesMasterIdLst>
  <p:handoutMasterIdLst>
    <p:handoutMasterId r:id="rId100"/>
  </p:handoutMasterIdLst>
  <p:sldIdLst>
    <p:sldId id="921" r:id="rId8"/>
    <p:sldId id="753" r:id="rId9"/>
    <p:sldId id="803" r:id="rId10"/>
    <p:sldId id="755" r:id="rId11"/>
    <p:sldId id="804" r:id="rId12"/>
    <p:sldId id="756" r:id="rId13"/>
    <p:sldId id="805" r:id="rId14"/>
    <p:sldId id="956" r:id="rId15"/>
    <p:sldId id="957" r:id="rId16"/>
    <p:sldId id="840" r:id="rId17"/>
    <p:sldId id="958" r:id="rId18"/>
    <p:sldId id="959" r:id="rId19"/>
    <p:sldId id="843" r:id="rId20"/>
    <p:sldId id="809" r:id="rId21"/>
    <p:sldId id="830" r:id="rId22"/>
    <p:sldId id="837" r:id="rId23"/>
    <p:sldId id="812" r:id="rId24"/>
    <p:sldId id="838" r:id="rId25"/>
    <p:sldId id="814" r:id="rId26"/>
    <p:sldId id="815" r:id="rId27"/>
    <p:sldId id="816" r:id="rId28"/>
    <p:sldId id="961" r:id="rId29"/>
    <p:sldId id="969" r:id="rId30"/>
    <p:sldId id="844" r:id="rId31"/>
    <p:sldId id="960" r:id="rId32"/>
    <p:sldId id="941" r:id="rId33"/>
    <p:sldId id="817" r:id="rId34"/>
    <p:sldId id="819" r:id="rId35"/>
    <p:sldId id="855" r:id="rId36"/>
    <p:sldId id="858" r:id="rId37"/>
    <p:sldId id="859" r:id="rId38"/>
    <p:sldId id="860" r:id="rId39"/>
    <p:sldId id="861" r:id="rId40"/>
    <p:sldId id="862" r:id="rId41"/>
    <p:sldId id="962" r:id="rId42"/>
    <p:sldId id="863" r:id="rId43"/>
    <p:sldId id="864" r:id="rId44"/>
    <p:sldId id="865" r:id="rId45"/>
    <p:sldId id="866" r:id="rId46"/>
    <p:sldId id="867" r:id="rId47"/>
    <p:sldId id="868" r:id="rId48"/>
    <p:sldId id="869" r:id="rId49"/>
    <p:sldId id="870" r:id="rId50"/>
    <p:sldId id="871" r:id="rId51"/>
    <p:sldId id="872" r:id="rId52"/>
    <p:sldId id="873" r:id="rId53"/>
    <p:sldId id="874" r:id="rId54"/>
    <p:sldId id="875" r:id="rId55"/>
    <p:sldId id="877" r:id="rId56"/>
    <p:sldId id="878" r:id="rId57"/>
    <p:sldId id="879" r:id="rId58"/>
    <p:sldId id="880" r:id="rId59"/>
    <p:sldId id="881" r:id="rId60"/>
    <p:sldId id="882" r:id="rId61"/>
    <p:sldId id="883" r:id="rId62"/>
    <p:sldId id="884" r:id="rId63"/>
    <p:sldId id="885" r:id="rId64"/>
    <p:sldId id="886" r:id="rId65"/>
    <p:sldId id="887" r:id="rId66"/>
    <p:sldId id="888" r:id="rId67"/>
    <p:sldId id="889" r:id="rId68"/>
    <p:sldId id="890" r:id="rId69"/>
    <p:sldId id="891" r:id="rId70"/>
    <p:sldId id="892" r:id="rId71"/>
    <p:sldId id="893" r:id="rId72"/>
    <p:sldId id="894" r:id="rId73"/>
    <p:sldId id="895" r:id="rId74"/>
    <p:sldId id="896" r:id="rId75"/>
    <p:sldId id="897" r:id="rId76"/>
    <p:sldId id="898" r:id="rId77"/>
    <p:sldId id="899" r:id="rId78"/>
    <p:sldId id="900" r:id="rId79"/>
    <p:sldId id="901" r:id="rId80"/>
    <p:sldId id="902" r:id="rId81"/>
    <p:sldId id="903" r:id="rId82"/>
    <p:sldId id="904" r:id="rId83"/>
    <p:sldId id="905" r:id="rId84"/>
    <p:sldId id="906" r:id="rId85"/>
    <p:sldId id="907" r:id="rId86"/>
    <p:sldId id="908" r:id="rId87"/>
    <p:sldId id="949" r:id="rId88"/>
    <p:sldId id="909" r:id="rId89"/>
    <p:sldId id="910" r:id="rId90"/>
    <p:sldId id="912" r:id="rId91"/>
    <p:sldId id="913" r:id="rId92"/>
    <p:sldId id="915" r:id="rId93"/>
    <p:sldId id="916" r:id="rId94"/>
    <p:sldId id="917" r:id="rId95"/>
    <p:sldId id="918" r:id="rId96"/>
    <p:sldId id="919" r:id="rId97"/>
    <p:sldId id="920" r:id="rId98"/>
  </p:sldIdLst>
  <p:sldSz cx="9144000" cy="6858000" type="screen4x3"/>
  <p:notesSz cx="6858000" cy="9469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CFE"/>
    <a:srgbClr val="FFDBFF"/>
    <a:srgbClr val="FF99FF"/>
    <a:srgbClr val="FFCCFF"/>
    <a:srgbClr val="996633"/>
    <a:srgbClr val="000066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933"/>
    </p:cViewPr>
  </p:sorterViewPr>
  <p:notesViewPr>
    <p:cSldViewPr>
      <p:cViewPr varScale="1">
        <p:scale>
          <a:sx n="32" d="100"/>
          <a:sy n="32" d="100"/>
        </p:scale>
        <p:origin x="-1190" y="-62"/>
      </p:cViewPr>
      <p:guideLst>
        <p:guide orient="horz" pos="298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BFAE569-29B7-B619-062B-EE1251014D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000" i="1">
                <a:latin typeface="Arial" panose="020B0604020202020204" pitchFamily="34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6D76BE-D0B7-73FE-3318-6768DAF40C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000" i="1">
                <a:latin typeface="Arial" panose="020B0604020202020204" pitchFamily="34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AC603DA-4B67-1D6E-250B-D1A0A6FDFC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6363"/>
            <a:ext cx="297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1" sz="1000" i="1">
                <a:latin typeface="Arial" panose="020B0604020202020204" pitchFamily="34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958B361-A26E-F720-33AD-66FEF8BEC1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96363"/>
            <a:ext cx="297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000" i="1">
                <a:latin typeface="Arial" panose="020B0604020202020204" pitchFamily="34" charset="0"/>
                <a:ea typeface="楷体_GB2312" pitchFamily="49" charset="-122"/>
              </a:defRPr>
            </a:lvl1pPr>
          </a:lstStyle>
          <a:p>
            <a:fld id="{F40E6EFB-0ECD-4025-9CD6-9750C460B9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D2C0A-A490-B930-1D0D-D568986F87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 eaLnBrk="0" hangingPunct="0">
              <a:defRPr kumimoji="1" sz="1000" 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E7F86E9-B593-CE77-831B-E2C4FF9441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kumimoji="1" sz="1000" 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980471D-0F14-09C6-8F53-2C812A6B42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6363"/>
            <a:ext cx="297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 eaLnBrk="0" hangingPunct="0">
              <a:defRPr kumimoji="1" sz="1000" 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E8DC136-4732-602F-83F0-C2EEEE49B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96363"/>
            <a:ext cx="297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kumimoji="1" sz="1000" 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fld id="{957578FF-39B4-42C6-AA74-11D16B107D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87360F-19A3-9100-7CDC-FF5D2DB5DC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7388"/>
            <a:ext cx="5029200" cy="42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CBF1DEE-22F0-71D2-5A82-1756661F304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9975" y="717550"/>
            <a:ext cx="4718050" cy="3536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50C732-DAF3-E482-8DE2-9BA99D224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0A9EE-7F10-4B1A-8EAA-0D457957641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97378" name="Rectangle 2">
            <a:extLst>
              <a:ext uri="{FF2B5EF4-FFF2-40B4-BE49-F238E27FC236}">
                <a16:creationId xmlns:a16="http://schemas.microsoft.com/office/drawing/2014/main" id="{C2E291CA-AE18-300A-13B8-E50363B40B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62038" y="709613"/>
            <a:ext cx="4735512" cy="3551237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46FE93F-B517-A93C-9624-911762521E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075CC-8D46-41E0-810A-1B3128FB636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2BDFD91D-241B-B057-5BB9-41BCB278BA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62038" y="709613"/>
            <a:ext cx="4735512" cy="3551237"/>
          </a:xfrm>
          <a:ln/>
        </p:spPr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A3CAA75E-B68B-7EE6-7B70-3DE4EDE99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97388"/>
            <a:ext cx="5486400" cy="426243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A3C82A-A94C-AE3E-A183-B7AA3D6FD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C51F0-EEAA-4203-A102-4F3594D51B5E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3F97E23A-5906-3475-C4E5-C8EC854AA1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62038" y="709613"/>
            <a:ext cx="4735512" cy="3551237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01AD57-1BC0-1025-F651-1B2D9D162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E1C03-B21F-4D42-9F62-54D5EBBC8465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978946" name="Rectangle 2">
            <a:extLst>
              <a:ext uri="{FF2B5EF4-FFF2-40B4-BE49-F238E27FC236}">
                <a16:creationId xmlns:a16="http://schemas.microsoft.com/office/drawing/2014/main" id="{7091EC52-9605-7AD4-906C-479DAA4FDD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062038" y="709613"/>
            <a:ext cx="4735512" cy="3551237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050" name="Group 2">
            <a:extLst>
              <a:ext uri="{FF2B5EF4-FFF2-40B4-BE49-F238E27FC236}">
                <a16:creationId xmlns:a16="http://schemas.microsoft.com/office/drawing/2014/main" id="{9D4A776D-0410-AD61-984E-488F2779A4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70051" name="Group 3">
              <a:extLst>
                <a:ext uri="{FF2B5EF4-FFF2-40B4-BE49-F238E27FC236}">
                  <a16:creationId xmlns:a16="http://schemas.microsoft.com/office/drawing/2014/main" id="{09FE3E29-5E7A-6F52-7A14-C0DED133F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70052" name="Freeform 4">
                <a:extLst>
                  <a:ext uri="{FF2B5EF4-FFF2-40B4-BE49-F238E27FC236}">
                    <a16:creationId xmlns:a16="http://schemas.microsoft.com/office/drawing/2014/main" id="{5983B0EB-443E-96D4-4B9F-87F39BD4948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0053" name="Freeform 5">
                <a:extLst>
                  <a:ext uri="{FF2B5EF4-FFF2-40B4-BE49-F238E27FC236}">
                    <a16:creationId xmlns:a16="http://schemas.microsoft.com/office/drawing/2014/main" id="{55066706-C7A3-D662-990F-B11B45C52F7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0054" name="Freeform 6">
                <a:extLst>
                  <a:ext uri="{FF2B5EF4-FFF2-40B4-BE49-F238E27FC236}">
                    <a16:creationId xmlns:a16="http://schemas.microsoft.com/office/drawing/2014/main" id="{3EDCDA1F-5834-A75E-49CE-C50858359EF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0055" name="Freeform 7">
                <a:extLst>
                  <a:ext uri="{FF2B5EF4-FFF2-40B4-BE49-F238E27FC236}">
                    <a16:creationId xmlns:a16="http://schemas.microsoft.com/office/drawing/2014/main" id="{32C83DD8-C631-83C2-530D-D4B7C39480A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0056" name="Freeform 8">
                <a:extLst>
                  <a:ext uri="{FF2B5EF4-FFF2-40B4-BE49-F238E27FC236}">
                    <a16:creationId xmlns:a16="http://schemas.microsoft.com/office/drawing/2014/main" id="{37088BE4-DDE7-3D6C-F775-C2C02BF6C94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0057" name="Freeform 9">
              <a:extLst>
                <a:ext uri="{FF2B5EF4-FFF2-40B4-BE49-F238E27FC236}">
                  <a16:creationId xmlns:a16="http://schemas.microsoft.com/office/drawing/2014/main" id="{BD5DF395-1D32-C3B4-1B7E-7EE3234C300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058" name="Freeform 10">
              <a:extLst>
                <a:ext uri="{FF2B5EF4-FFF2-40B4-BE49-F238E27FC236}">
                  <a16:creationId xmlns:a16="http://schemas.microsoft.com/office/drawing/2014/main" id="{9A464B9C-1CD2-6848-BEEF-23F3D7B29F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0059" name="Rectangle 11">
            <a:extLst>
              <a:ext uri="{FF2B5EF4-FFF2-40B4-BE49-F238E27FC236}">
                <a16:creationId xmlns:a16="http://schemas.microsoft.com/office/drawing/2014/main" id="{ABF021FC-CAE6-A535-7F78-DCF0D51347AC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70060" name="Rectangle 12">
            <a:extLst>
              <a:ext uri="{FF2B5EF4-FFF2-40B4-BE49-F238E27FC236}">
                <a16:creationId xmlns:a16="http://schemas.microsoft.com/office/drawing/2014/main" id="{92AA46CE-BC20-F4C5-DEE0-515950906D4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70061" name="Rectangle 13">
            <a:extLst>
              <a:ext uri="{FF2B5EF4-FFF2-40B4-BE49-F238E27FC236}">
                <a16:creationId xmlns:a16="http://schemas.microsoft.com/office/drawing/2014/main" id="{F9FDD48F-1D9D-0D60-B134-D939B63BB536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0062" name="Rectangle 14">
            <a:extLst>
              <a:ext uri="{FF2B5EF4-FFF2-40B4-BE49-F238E27FC236}">
                <a16:creationId xmlns:a16="http://schemas.microsoft.com/office/drawing/2014/main" id="{3BB781EF-CB87-9DDB-E094-A04466A403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0063" name="Rectangle 15">
            <a:extLst>
              <a:ext uri="{FF2B5EF4-FFF2-40B4-BE49-F238E27FC236}">
                <a16:creationId xmlns:a16="http://schemas.microsoft.com/office/drawing/2014/main" id="{45F20B30-AD1E-D829-E309-9BE34C7ACA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B444941-74A1-4945-A40F-16576FFBEA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3BF27-EE84-3E86-8689-67742DF4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1B403-5019-AB68-D0EB-0957676E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3A2F5-AB21-1AA2-5F3E-E30E6269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66DB2C-D427-2929-CE23-9ECE197BE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C2B110-0B75-41AA-9154-E405381A33C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19D7A-2E52-21B8-2A5E-F7612807DB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ED7F98-35AE-1AF0-7B5B-36154F5B2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909B8-6845-71B0-FD81-6C7576284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30BE0-BC56-4B92-494A-F5AE2141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81A99F-22F4-3B2A-9315-136432A7C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AD2AF6-15C9-49A3-901C-28CF132C1C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F8AA14-D70B-3566-AD0D-52050BCCA3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99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FD2C8-479B-D61D-0F58-7BB777196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FCCD7-60C3-C003-5F85-5DEBF6C2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291373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92794-9D76-1240-41C1-9055657A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CF131-B871-83B9-249E-2E98B50B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863734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1475-8C2F-6EBB-A670-62B426C7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1C262-948D-79B9-4C34-DFA6F318D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12906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DD987-9F79-C3D3-0C2F-B8EE78AE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5286C-E9CF-DDFA-35B7-ADE7D14A4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32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9C61B9-AAD2-4741-E36D-6681D6B0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327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1000736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A74FD-5342-4F5F-A161-47C456E4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8F0FE-D95A-FE76-9A2F-83E5C251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7DDE8-B2F6-0680-8CC9-A4087DB2E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45B653-C6D9-6B85-BE68-92515813E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87049-0B2F-0665-B429-61847F268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9156048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F2DA7-1512-65AD-B219-8699CE83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014597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19850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98655-CE0B-C65F-47CA-619A5463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59E73-497F-68F4-0C52-C746DB0E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DC7D2-1D9E-3013-377A-3FC403AFF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95137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4F210-E07D-8B01-3FA4-A0FBD9CC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E921C-01C4-AAE2-75EF-C09C56F1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09F11-1AF4-01F4-0D3D-39220193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B2782B-DE68-D5D0-2C7C-9A1366509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9CDA1A-2EA3-40C9-927C-DE64F7134A1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9BF6D-7AA8-24C0-944C-94F62F21F8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217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6D197-C09F-A95A-590F-6098B484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1E607-3F5B-9ACF-F2D8-441681ACF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B5A9B-5E99-FD01-ED83-46B48C961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37266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8A987-B0FC-3988-4D34-1DCDCC3B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FC79E-805C-D3C2-73CC-8D13C719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10433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3525C3-8F2F-7ED5-04BC-28ADF0891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99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20F8EF-E0CE-1C83-F7C6-9E3CF01C1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99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367906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3D044-8737-1B94-BE70-4D2E03979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ED4BE-FFE8-BCE2-EBFF-01E30D473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563931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398A-93D7-9DEF-46B8-BE18E03A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B2A44-92AB-2B43-E9A5-E8E45A30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967215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07C15-F55A-0DAB-E979-F347A0E2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0E486-FFEC-E486-F2DD-9AA13216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1255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E98C1-459C-37CE-BDD7-6FBB07CD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07F7D-B99E-AF13-5CA5-AF45475E8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0B42F0-4B4F-CD56-7BD0-E5D62042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8983397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3ACFF-71EA-D63D-2485-EA3186B2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0C9A2-720C-F985-C9C0-06051C6A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BFD8A-9840-48DF-7DCF-46388AA04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D41030-BEE4-1B9A-B57F-7892A11FB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BC920-5483-89F5-62C4-5F8973606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2734792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6770D-AA81-DD6E-1AEE-90CB1D96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999450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7228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2F04C-2D6A-0AF6-5C71-00523102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EBAF8-3337-81A5-28BF-D491AD42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923BB-D74A-5FA3-D3DD-E2012BA9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F821B7-7117-E11B-6502-488F0972D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AF3AD4-AD76-47CC-98A9-E88085D6BA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75B37-350F-62B3-AC02-7C630A55A7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637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93FF6-3D6A-5D77-9465-0C99D945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044ED-284B-EE31-7051-5CB25AD2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306DC-452F-281A-A42C-CDB56CB2E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98211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7E867-1B53-0B6E-239D-8C1D1F4E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9EA629-3FF0-B4A1-2268-CC7E3735F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08930-E826-4BAF-CFEB-A744A54F6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554437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9FC2C-6009-289A-6755-09D82EBD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F49AA-AAEB-2AD6-A6F8-972AD6A5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607122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242E83-470E-CD96-5E09-05700E62F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1B655-90B8-30CA-7EFB-028E902F9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882710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>
            <a:extLst>
              <a:ext uri="{FF2B5EF4-FFF2-40B4-BE49-F238E27FC236}">
                <a16:creationId xmlns:a16="http://schemas.microsoft.com/office/drawing/2014/main" id="{E4FC98D6-BD43-0639-E5A1-85A0D6A0EC8F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522A7A0E-2F36-A5CF-E849-CC79D1F4787D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79620" name="Rectangle 4">
            <a:extLst>
              <a:ext uri="{FF2B5EF4-FFF2-40B4-BE49-F238E27FC236}">
                <a16:creationId xmlns:a16="http://schemas.microsoft.com/office/drawing/2014/main" id="{D0A52AAE-798B-9AF2-ED15-A00374354F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79621" name="Rectangle 5">
            <a:extLst>
              <a:ext uri="{FF2B5EF4-FFF2-40B4-BE49-F238E27FC236}">
                <a16:creationId xmlns:a16="http://schemas.microsoft.com/office/drawing/2014/main" id="{A3E6452B-7110-211F-9680-ED47B202FA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79622" name="Rectangle 6">
            <a:extLst>
              <a:ext uri="{FF2B5EF4-FFF2-40B4-BE49-F238E27FC236}">
                <a16:creationId xmlns:a16="http://schemas.microsoft.com/office/drawing/2014/main" id="{A47C5009-A364-DABE-DFAD-9B2709F670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F1A662-3E81-414C-BE8C-F6112453BA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2DE22-8789-19D5-EA29-19F9E227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229A6-FFB1-8BE0-41B2-1305BE4C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B4D99-98A8-A141-7D41-02751E54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57197-C1A4-7651-18F6-665B54EE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F9E0A-69C3-054D-84C8-CC79DF5C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D307D-F6F5-4C77-ADFE-EA315E6FA8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67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97C91-8789-18CD-52E3-C43BFCD5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206E7-468B-96C8-8FFE-3D327AE3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26431-E73E-732A-EDB0-BFA4C61D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0F0D7-955F-4463-963B-C6A41198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D5D7-8B61-EBAE-4B16-9B587198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5B781-3BB6-4591-9FAE-583AB2998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608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FB8D3-B04E-6741-65F2-6BCAB0D6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F6E75-5C39-D20E-5CFD-533D654DE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16549-15A7-6DF8-AFF2-CAFDC30DE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5E489-0B70-FCDE-0177-2BFBC8C0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9CB31-F04B-631F-3A46-1DB2705B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59F77-81D5-1C07-ABC5-96B2A0E8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817DE-0562-4039-A9A9-9C55C94F35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945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0FCC-53B6-8CED-B0A2-61827480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1F131-8808-4F28-67CA-3429B8B16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E787F-E56D-B39F-9B0B-7E2A448E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2DD2C9-823D-07CD-5075-AE50BC7D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4173F-C3D9-D10D-D84A-368FE04D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F403C0-24C2-E024-4618-8F9CC7CD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3F8727-AC5D-E519-7C2F-7E94D90C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0D9003-9D02-1E1C-0BCD-7BA6A013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3AC7-2F33-4BD5-BBC0-CD0DDCACC7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9253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E8D3B-CEF1-C316-0D49-011E969F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40D73-FC25-8234-FA96-4B560CAA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474896-EFA7-3EB3-ADB0-D0174D7D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E0DA55-4BCA-D941-281B-A7D01F29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48B40-25D3-4AC2-A703-CA980F8B20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54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537B5-9191-AC88-9A6E-5BCC5BB4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2D2C5-1BEA-FA1A-9157-5BBD9346F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AA88A-5654-FC64-3AE3-59751427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3C903-DF7A-F164-DC52-8127D74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A6018-302F-61F6-CBE9-466DE7031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602CA5-B3CC-4644-A8CA-098B7E86E4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253D95E-AD64-3D6B-1FEE-A8E809A94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73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2FAE4B-9F7F-336B-E7A5-A55CC3CF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182E2B-BCE2-BC49-470A-2E055F63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1A746B-D8F3-9B68-017D-9522FC6D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782D8-2A16-4A37-80F1-D0D24B1437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795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FA3D7-1E52-FF46-9334-CE432A71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4F5A4-731D-E701-41F3-7FCE94A4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72717A-BB09-6708-D312-EAE19954B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D8C92-54DA-97C6-7FFB-9E6B8B10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C3FAF-71EB-FDA6-348A-999D4568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B2345-35B1-31B2-F619-37489A51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9D32D-CB4A-41D0-A096-2DF07E9420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5774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E2056-EF24-48BE-F7AC-05F42214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C0F4DF-321F-1755-03D3-2F62D5A20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B042A-291F-3A44-8BDA-A5FA5BDB3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174A3-CD44-D18A-3ABC-AF6C132B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281F2-8887-3570-B4B2-363EC2FD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52308-2023-4661-5DBE-3D0B199E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D4B50-E4E4-4F05-ADC6-E4A9357682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340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97D72-DF43-8B05-96A9-FE78D764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BD60AE-A2DC-420B-58B5-9BC7FBD85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4B0FC-3F18-A980-6976-C29604B4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EB811-2619-12AC-69A6-62C5E468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6FD3B-A41E-CDA2-84E5-6D75CCBE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AD147-8658-4801-AD31-BB3C0F3364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4413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BCF3E0-411C-453A-E522-1B420785C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03BAC-7E4B-225E-0766-00204D9E4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DAB6B-F3A9-5090-F147-8F93EB23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267FB-B690-A35D-B00C-77F3DCD5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AFF46-B701-59F2-B289-4D1692BB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A7F85-60D0-445C-AFC6-FCDAFDD9D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776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D5C4A-DB9A-CAD7-7F8C-F9C57F2D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C8244437-D991-2501-B494-7AF52E11BAA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01625" y="1905000"/>
            <a:ext cx="8540750" cy="41941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5210A-EF1A-8089-68DE-9E7372A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B276D-5896-1EF6-BB6E-E877CFEC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C02C1-3201-561E-5ABC-C7D7DD21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9045569-127B-4C5A-BA09-812B8E61DC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5470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68836-5607-444F-2051-1663DD55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A691-5634-40D9-6BF7-2BADD2A27F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148EA-FCF0-CA3C-F426-8FC270D7D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5DA89-2B58-2C6C-309A-D68CF03A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AFCD0-7607-4790-CAA4-7A83930E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E52D9C-4D92-4FBB-62F5-9AFEA32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4BC3DDF-26F3-4B99-89E2-154808337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4175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E31A-1FDA-2CD6-5791-AD755D8B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B5E62-8AA0-FA38-0C16-F985E342A31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D8805-C17E-2E0D-D623-B8A98EAF1CE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1BD94A-1279-F7BB-B7A0-E771D05B048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8D15F9B-F796-0FDD-7AD6-B5A7C942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A874E24-057D-5CA8-7705-D59E6E8C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D5A4BD9-EA3C-566B-9BB4-AA3E088E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9783981-77A4-4A47-A4DB-90F44C5106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7429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6D3DE-23E9-CEE5-254B-77FF203D0504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2CA4-33E3-5B2A-82D5-21EE95B86F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92E29-95EF-34A9-90E6-BD794F79817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1ECD89-4511-255E-78BA-1ED1713A75A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301625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04ADE-41FE-678D-979A-AD521C1D7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1C7B69-3E2F-A903-02DC-2C31E35B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D88F73-ADBB-759C-B70E-FB18608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F8712B-5A7D-6DD4-9150-AAD9A541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12A892B-DAE4-48C0-B2BD-E660ECC63B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472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9F304-D09C-061B-E76D-22C2DE02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FE539-BD21-4B03-0DE9-64F35DA8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854075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DF0785-2EA6-9D1A-9EC8-705EDC78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0BF48-70F9-16D1-7813-C9E4CA76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A8959-94EB-BFB0-A4EA-859E93EC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01052-AA8E-8AC6-365E-D3CABC6A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D685303-FBE7-4786-BBD8-91EF9B87AB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9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6AAB7-80B0-D0D0-5A45-9BF51D1B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2B96D-194D-ADA5-20CC-C46A2E28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FB618-F9A8-5452-4E3A-0EC744CFB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2CBCCD-9993-F5C1-8C1E-39155FA5C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2B7492-8F30-0628-24EE-670A21E2D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4BD48-A8A2-6623-AA0E-D1DFEFAE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2A74161-A232-729A-8A56-2BC5121EC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136229-343A-4326-BC1B-9255DB991C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B9A95CD-07D2-F137-9064-FEB652AF7E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6334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C9B95-B986-4D96-9718-EDA2DC0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0F4BD-67DD-42FD-816C-E490DE01A4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CBFE7-E223-E0B6-8A04-1800FB1DC42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EEC048-CF7B-6095-5D5F-552BB56A2C49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115FFCE-D8C4-CB49-61D1-2AE75973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C1CE05F-3568-CF6E-4376-F308F1C2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9F6D5EA-3012-1ABF-13B3-E9719163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41525C2-7526-490A-9484-909DA5ACF8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1887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FD42-535A-A5E4-79B2-1C0928698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AFA01-24DA-1307-D674-2B7C6F573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056416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07155-4047-6B09-15FD-F40D924D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2F3BF-0FAE-A432-0BCE-A7CC77E6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8048337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92744-BB50-CE13-E751-A40CA579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7BC6F-7B4D-2946-B916-745EF21EB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194803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DDA61-3D43-28A8-B40A-A1138987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1BE17-1135-F812-F647-87DFDC2BF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63" y="2060575"/>
            <a:ext cx="4064000" cy="447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7CF48-9197-FAB3-4B68-DCF0EE530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2163" y="2060575"/>
            <a:ext cx="4065587" cy="447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220426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64036-192F-D145-E3D0-3DC0703A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13B58-CE0C-B9B7-FCC9-085B4BE7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57842-682E-90B7-CB76-DB40AE5B5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F6B4C9-B079-B83E-253B-4A1A006B8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FD5257-19BF-24C2-5DA1-23C7DA9BB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8598451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9C51F-D306-BF06-57F4-F24F1C72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633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92435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64DD3-6BF8-9389-FD70-0B50DE45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57575-68C3-6E37-8247-77AB60D0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E762A-0D75-D98D-5657-DC26170E2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981731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3A64-7B47-3778-9CDB-29F251CE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B84EA-9907-7101-668F-C3DE5110D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D509F-4B7C-4499-4BB6-58C2E3A0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06427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0A0F-6EBA-E594-96B5-69A6DFAB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184974-3526-ACBE-232D-319B8B9C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FBFBD-6644-9EA2-A02B-50D701225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4ABB37-B063-471B-843D-CD80A5391F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96637-FDD0-3367-D610-304DA9A72A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6107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B3B2-E06F-8C53-B0F3-2EDCF92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F37F0-9F65-57DD-12C6-D2F48D0F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0845737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E5A722-4240-A04D-3735-374A9644F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7650" y="549275"/>
            <a:ext cx="2070100" cy="5984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80E96-641D-055F-89BE-6A7A2469F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5763" y="549275"/>
            <a:ext cx="6059487" cy="5984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0488557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C8B58-0C75-9812-3215-11A81F844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DFEDDA-7839-7E4C-5525-B0735949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371224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C1263-CAF6-598A-1726-47C4230E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89974-4D25-FA8C-E30F-1B198FBD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1923100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83DAE-F9E0-C781-8C5F-5A2769B6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20778-673E-A01D-73F9-CB9BFE3C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392368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20CB-E5FF-43E9-9816-9ECCD4BE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E99AC-A491-1E37-9384-89AD79140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63" y="2060575"/>
            <a:ext cx="4064000" cy="447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3FF2B-3808-5CF7-6EE3-0CC81091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2163" y="2060575"/>
            <a:ext cx="4065587" cy="447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183087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C09F-C91B-B464-6AFD-0F73BB03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880CE-2688-653F-C0C5-4BAF1AD8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93CB2-A429-7955-E0FD-D17B996F4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A2F73F-DBE1-04A5-3836-8CC236C89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426361-9C17-B9EB-3F62-36E7E4E70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60525412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AE306-84E0-682C-2F47-D251689C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7866613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10261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12809-7E67-D1AB-A6BB-9D410615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0B495-4CC1-F2DA-CEEC-8B23D120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C02A4-EC36-AB6A-D6B6-5037A894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33241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DA4039-78EF-EFE8-2243-6358197B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1820BC-0111-2512-7DA0-7D8BA685D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CCC0D0-8E21-456F-9890-0E20158B746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2955EF-7387-9204-2872-194C3351C1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897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532BA-1625-0DBC-4FCB-978D1D60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D89128-C775-D24E-8A13-06B340107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F0B69-3D5A-7885-59D5-E4ED04DE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1558241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DC022-36FB-15BF-21EA-D1D83AF8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6307E-0978-AFE3-6A07-15D06B734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4161438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22005E-D8CF-3944-CB2A-7601C81F1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7650" y="549275"/>
            <a:ext cx="2070100" cy="5984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46BD05-6CC3-1748-04EC-4D9D360E5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5763" y="549275"/>
            <a:ext cx="6059487" cy="5984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352925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360C-E448-EE36-6136-E7EDB177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B3F856-D82B-78F3-64D2-E037A2CB3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871462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FAC67-1492-5085-D8C9-07AD1ED6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507B-F764-3BE9-6DF9-72F4922D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0049768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5BDAC-5A73-685F-0A25-9866C88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24661-B30D-5AAF-CC81-7B6F8150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372439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3EC83-750B-8249-6580-F442E3DB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E0771-1D4C-BF0F-89E4-73682FDAF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22D32-9F22-4551-2C3E-484CF15B6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3101034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FC88-2336-2FA6-5CBD-91C0331F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BEE84-C4FC-6733-ED67-A998D5C1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31B97-5EB8-E876-B369-BDE5168BC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D90621-A522-1482-BBF1-CC7C05DC0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BE631-2B81-3297-E5FC-3F67A96D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63157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9C4D7-F452-7658-9370-4D3486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760132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2151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8B7F9-ACBD-86B6-8510-7E370562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756C4-29EC-09A1-6D07-6CB93CDF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87D80-A94B-DB72-60D9-22478A8F5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07263-F781-5A3D-878E-1DEB2DB2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E7A2D-848B-DA1C-1AAE-220D3F5EE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B5D50-0939-4D03-91E7-0489BE9CD22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86F8CC-9C02-C11A-34B1-79B4C2E150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5616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94ED7-D6A9-C689-45EE-B29932FC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296D3-86DA-6B6F-28DB-460026EE9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83D9-2B07-3CDD-BBDB-2E4A8B8E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731663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55C98-A11B-6578-19FE-CA44BF4D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284281-8E05-BB77-19DC-13A648A1F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E7676-F894-AB49-BD21-3A6DFC890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7778988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1C550-3050-A478-0D9E-B0EC9637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AF41BE-8E61-6C27-688B-966F60274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3082724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2272CB-1717-3043-687F-0F3AFC559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B0E4B-F6F4-7BE5-3E09-EBE9695A8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1985518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410B1FF-5C06-077C-42F8-7FFC3B617A5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82367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91355-D0DB-4FCE-1B50-A3692B1C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56C7D8-2507-49BF-DACA-44EB69E2C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4F2ED-4630-F393-5102-BE5168F1D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0D055-4CF3-1828-4DF7-A1CE6D53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EF06F-030C-0D43-BB37-7AABD703D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E6492E-6784-47FF-9EBD-AD44D437335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686CA4-E3DA-9D8B-E569-FDBDEFD055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30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slide" Target="../slides/slid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6" Type="http://schemas.openxmlformats.org/officeDocument/2006/relationships/slide" Target="../slides/slid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" Target="../slides/slide2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>
            <a:extLst>
              <a:ext uri="{FF2B5EF4-FFF2-40B4-BE49-F238E27FC236}">
                <a16:creationId xmlns:a16="http://schemas.microsoft.com/office/drawing/2014/main" id="{7D2DA5DC-9FB7-343F-AFE1-DA1AE842BD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24C853E8-3E33-1EBD-21C1-40DFA9EA3C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FECB8CB-6F29-481D-BD0F-8C895C1FF7C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69028" name="Group 4">
            <a:extLst>
              <a:ext uri="{FF2B5EF4-FFF2-40B4-BE49-F238E27FC236}">
                <a16:creationId xmlns:a16="http://schemas.microsoft.com/office/drawing/2014/main" id="{97D154A9-DA23-05B0-914B-5BE0A7C2E1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69029" name="Group 5">
              <a:extLst>
                <a:ext uri="{FF2B5EF4-FFF2-40B4-BE49-F238E27FC236}">
                  <a16:creationId xmlns:a16="http://schemas.microsoft.com/office/drawing/2014/main" id="{79783C8C-836E-B577-D0E2-CCD24A536C3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69030" name="Freeform 6">
                <a:extLst>
                  <a:ext uri="{FF2B5EF4-FFF2-40B4-BE49-F238E27FC236}">
                    <a16:creationId xmlns:a16="http://schemas.microsoft.com/office/drawing/2014/main" id="{49C311B4-8105-5342-E82F-A701D799E01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31" name="Freeform 7">
                <a:extLst>
                  <a:ext uri="{FF2B5EF4-FFF2-40B4-BE49-F238E27FC236}">
                    <a16:creationId xmlns:a16="http://schemas.microsoft.com/office/drawing/2014/main" id="{DCD4C879-C8A2-BFA4-BB65-CC4121CE399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32" name="Freeform 8">
                <a:extLst>
                  <a:ext uri="{FF2B5EF4-FFF2-40B4-BE49-F238E27FC236}">
                    <a16:creationId xmlns:a16="http://schemas.microsoft.com/office/drawing/2014/main" id="{42E3B42F-68ED-91D8-04B0-0B32B992A7C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33" name="Freeform 9">
                <a:extLst>
                  <a:ext uri="{FF2B5EF4-FFF2-40B4-BE49-F238E27FC236}">
                    <a16:creationId xmlns:a16="http://schemas.microsoft.com/office/drawing/2014/main" id="{EC73CE80-057A-5CF0-BD06-8496A5AD4A2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34" name="Freeform 10">
                <a:extLst>
                  <a:ext uri="{FF2B5EF4-FFF2-40B4-BE49-F238E27FC236}">
                    <a16:creationId xmlns:a16="http://schemas.microsoft.com/office/drawing/2014/main" id="{197D1B64-644E-362A-A320-E93AE85D4C1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9035" name="Freeform 11">
              <a:extLst>
                <a:ext uri="{FF2B5EF4-FFF2-40B4-BE49-F238E27FC236}">
                  <a16:creationId xmlns:a16="http://schemas.microsoft.com/office/drawing/2014/main" id="{570E43CF-3F41-638D-C9F2-7736971C7D3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036" name="Freeform 12">
              <a:extLst>
                <a:ext uri="{FF2B5EF4-FFF2-40B4-BE49-F238E27FC236}">
                  <a16:creationId xmlns:a16="http://schemas.microsoft.com/office/drawing/2014/main" id="{60909CC1-F422-DEE3-A4F2-E30A76199F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9037" name="Rectangle 13">
            <a:extLst>
              <a:ext uri="{FF2B5EF4-FFF2-40B4-BE49-F238E27FC236}">
                <a16:creationId xmlns:a16="http://schemas.microsoft.com/office/drawing/2014/main" id="{8A135EC0-E3EA-878A-8514-10D64AF9617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69038" name="Rectangle 14">
            <a:extLst>
              <a:ext uri="{FF2B5EF4-FFF2-40B4-BE49-F238E27FC236}">
                <a16:creationId xmlns:a16="http://schemas.microsoft.com/office/drawing/2014/main" id="{7262E937-EE77-3BFA-7C48-B4F5CA82D4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69039" name="Rectangle 15">
            <a:extLst>
              <a:ext uri="{FF2B5EF4-FFF2-40B4-BE49-F238E27FC236}">
                <a16:creationId xmlns:a16="http://schemas.microsoft.com/office/drawing/2014/main" id="{65DD93BB-0B7C-08CB-F21C-EAAC7AAEB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>
            <a:extLst>
              <a:ext uri="{FF2B5EF4-FFF2-40B4-BE49-F238E27FC236}">
                <a16:creationId xmlns:a16="http://schemas.microsoft.com/office/drawing/2014/main" id="{B6FDB6C5-E9D5-0F54-4282-495FE70E6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76195" name="Rectangle 3">
            <a:extLst>
              <a:ext uri="{FF2B5EF4-FFF2-40B4-BE49-F238E27FC236}">
                <a16:creationId xmlns:a16="http://schemas.microsoft.com/office/drawing/2014/main" id="{5423B353-5756-8B8C-9ADA-11359DCEA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32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76196" name="Picture 4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D455484D-0F0B-0F0F-CACF-5E614FA948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6197" name="Picture 5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F202A86B-4A29-699B-871F-160181FCC0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6198" name="Picture 6">
            <a:hlinkClick r:id="rId16" action="ppaction://hlinksldjump" tooltip="返回目录"/>
            <a:extLst>
              <a:ext uri="{FF2B5EF4-FFF2-40B4-BE49-F238E27FC236}">
                <a16:creationId xmlns:a16="http://schemas.microsoft.com/office/drawing/2014/main" id="{3565D45D-9A28-3959-454E-2CD4FC3C5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6199" name="Picture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A5D0C40-B660-53FB-361C-68A939D78F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200" name="Rectangle 8">
            <a:extLst>
              <a:ext uri="{FF2B5EF4-FFF2-40B4-BE49-F238E27FC236}">
                <a16:creationId xmlns:a16="http://schemas.microsoft.com/office/drawing/2014/main" id="{9434F1B7-FB0B-60A9-3D17-3CE93E984B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6308725"/>
            <a:ext cx="8785225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>
            <a:extLst>
              <a:ext uri="{FF2B5EF4-FFF2-40B4-BE49-F238E27FC236}">
                <a16:creationId xmlns:a16="http://schemas.microsoft.com/office/drawing/2014/main" id="{B63D95C7-A795-552E-D380-990BD36B2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5411" name="Rectangle 3">
            <a:extLst>
              <a:ext uri="{FF2B5EF4-FFF2-40B4-BE49-F238E27FC236}">
                <a16:creationId xmlns:a16="http://schemas.microsoft.com/office/drawing/2014/main" id="{2A065F86-2D92-1B92-57FD-864D2F519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85412" name="Picture 4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2FBF2DC0-34C8-F232-69E9-3CFC62633A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5413" name="Picture 5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9BC1E197-13B0-1D13-17E8-B797238C2F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5414" name="Picture 6">
            <a:hlinkClick r:id="rId16" action="ppaction://hlinksldjump" tooltip="返回目录"/>
            <a:extLst>
              <a:ext uri="{FF2B5EF4-FFF2-40B4-BE49-F238E27FC236}">
                <a16:creationId xmlns:a16="http://schemas.microsoft.com/office/drawing/2014/main" id="{03875CEB-0C59-6FB9-0E22-4041213F4C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5415" name="Picture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5B097B0-12BD-ACE8-0FF5-CF99FAF44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DB9D5076-B4DF-B6FF-DC07-2E2BF83B68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D700DD51-701F-1376-7CAC-559534A3AD5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78596" name="Rectangle 4">
            <a:extLst>
              <a:ext uri="{FF2B5EF4-FFF2-40B4-BE49-F238E27FC236}">
                <a16:creationId xmlns:a16="http://schemas.microsoft.com/office/drawing/2014/main" id="{93499C69-B647-FD94-B93E-8D281010E5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878597" name="Rectangle 5">
            <a:extLst>
              <a:ext uri="{FF2B5EF4-FFF2-40B4-BE49-F238E27FC236}">
                <a16:creationId xmlns:a16="http://schemas.microsoft.com/office/drawing/2014/main" id="{E6623147-D1D8-5F67-15CB-5DB5318652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878598" name="Rectangle 6">
            <a:extLst>
              <a:ext uri="{FF2B5EF4-FFF2-40B4-BE49-F238E27FC236}">
                <a16:creationId xmlns:a16="http://schemas.microsoft.com/office/drawing/2014/main" id="{00846516-97D0-7B8D-9A1F-0395AE4F67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DE3A677D-91EF-4DA9-B72D-C3E415C4E2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>
            <a:extLst>
              <a:ext uri="{FF2B5EF4-FFF2-40B4-BE49-F238E27FC236}">
                <a16:creationId xmlns:a16="http://schemas.microsoft.com/office/drawing/2014/main" id="{068E5711-9B04-0DB2-5E5A-33C41BD25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06488" y="549275"/>
            <a:ext cx="7010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123C47DF-4980-1B0C-E2DE-3B287F927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2060575"/>
            <a:ext cx="8281987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>
            <a:extLst>
              <a:ext uri="{FF2B5EF4-FFF2-40B4-BE49-F238E27FC236}">
                <a16:creationId xmlns:a16="http://schemas.microsoft.com/office/drawing/2014/main" id="{7BC30457-66D4-476B-D1D4-F8C33742A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06488" y="549275"/>
            <a:ext cx="7010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95331" name="Rectangle 3">
            <a:extLst>
              <a:ext uri="{FF2B5EF4-FFF2-40B4-BE49-F238E27FC236}">
                <a16:creationId xmlns:a16="http://schemas.microsoft.com/office/drawing/2014/main" id="{FCCB05CB-F647-FFB3-F0A3-4A21FAB15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2060575"/>
            <a:ext cx="8281987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9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>
            <a:extLst>
              <a:ext uri="{FF2B5EF4-FFF2-40B4-BE49-F238E27FC236}">
                <a16:creationId xmlns:a16="http://schemas.microsoft.com/office/drawing/2014/main" id="{9D03604D-85F4-B005-ED1B-CDF4B390C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5C67DFB6-C0D0-D903-239A-5C094CC96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08644" name="Picture 4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77982C9D-FC7E-10BC-947D-90EF07B861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8645" name="Picture 5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C1D15624-599E-65E1-E230-6DC0EED2E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8646" name="Picture 6">
            <a:hlinkClick r:id="rId17" action="ppaction://hlinksldjump" tooltip="返回目录"/>
            <a:extLst>
              <a:ext uri="{FF2B5EF4-FFF2-40B4-BE49-F238E27FC236}">
                <a16:creationId xmlns:a16="http://schemas.microsoft.com/office/drawing/2014/main" id="{A6EA1C98-A152-EEA5-9AB9-EA2CECD14E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8647" name="Picture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A2D9CCD-A9C1-C10C-60F2-10E951EED8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6375400"/>
            <a:ext cx="3778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84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0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4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8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48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2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4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4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5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7" name="Text Box 3">
            <a:extLst>
              <a:ext uri="{FF2B5EF4-FFF2-40B4-BE49-F238E27FC236}">
                <a16:creationId xmlns:a16="http://schemas.microsoft.com/office/drawing/2014/main" id="{29437518-92FC-7997-6FA7-9977E54BB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74676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45000"/>
              </a:lnSpc>
            </a:pP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948228" name="Rectangle 4">
            <a:extLst>
              <a:ext uri="{FF2B5EF4-FFF2-40B4-BE49-F238E27FC236}">
                <a16:creationId xmlns:a16="http://schemas.microsoft.com/office/drawing/2014/main" id="{1FD4E0AC-551D-569A-2EB8-0487B7ED6D0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-323850" y="765175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第一章  概率论的基本概念</a:t>
            </a:r>
          </a:p>
        </p:txBody>
      </p:sp>
      <p:sp>
        <p:nvSpPr>
          <p:cNvPr id="948229" name="Rectangle 5">
            <a:extLst>
              <a:ext uri="{FF2B5EF4-FFF2-40B4-BE49-F238E27FC236}">
                <a16:creationId xmlns:a16="http://schemas.microsoft.com/office/drawing/2014/main" id="{BEA97DEE-953E-D6D7-38EA-3324B7923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1989138"/>
            <a:ext cx="8842375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第一节</a:t>
            </a:r>
            <a:r>
              <a:rPr lang="zh-CN" altLang="en-US" b="0">
                <a:solidFill>
                  <a:srgbClr val="FFFF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随机试验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第二节   样本空间、随机事件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第三节   频率与概率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第四节   等可能概型（古典概型）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第五节   条件概率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0">
                <a:solidFill>
                  <a:schemeClr val="tx2"/>
                </a:solidFill>
                <a:latin typeface="宋体" panose="02010600030101010101" pitchFamily="2" charset="-122"/>
              </a:rPr>
              <a:t>第六节   独立性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>
            <a:extLst>
              <a:ext uri="{FF2B5EF4-FFF2-40B4-BE49-F238E27FC236}">
                <a16:creationId xmlns:a16="http://schemas.microsoft.com/office/drawing/2014/main" id="{97595AAD-2D35-8FF5-374F-256967431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5486400" cy="838200"/>
          </a:xfrm>
        </p:spPr>
        <p:txBody>
          <a:bodyPr/>
          <a:lstStyle/>
          <a:p>
            <a:r>
              <a:rPr lang="zh-CN" altLang="en-US" sz="3600">
                <a:solidFill>
                  <a:srgbClr val="0000FF"/>
                </a:solidFill>
                <a:ea typeface="黑体" panose="02010609060101010101" pitchFamily="49" charset="-122"/>
              </a:rPr>
              <a:t>三、事件间的关系与运算</a:t>
            </a:r>
          </a:p>
        </p:txBody>
      </p:sp>
      <p:sp>
        <p:nvSpPr>
          <p:cNvPr id="777219" name="Text Box 3">
            <a:extLst>
              <a:ext uri="{FF2B5EF4-FFF2-40B4-BE49-F238E27FC236}">
                <a16:creationId xmlns:a16="http://schemas.microsoft.com/office/drawing/2014/main" id="{CB144EA7-04A3-F625-C02A-2B155111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232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研究原因：</a:t>
            </a:r>
          </a:p>
        </p:txBody>
      </p:sp>
      <p:sp>
        <p:nvSpPr>
          <p:cNvPr id="777220" name="Text Box 4">
            <a:extLst>
              <a:ext uri="{FF2B5EF4-FFF2-40B4-BE49-F238E27FC236}">
                <a16:creationId xmlns:a16="http://schemas.microsoft.com/office/drawing/2014/main" id="{8D26DF8F-7A26-75F3-2A83-3E51C1B73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828800"/>
            <a:ext cx="647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希望通过对简单事件的了解掌握较复杂的事件</a:t>
            </a:r>
            <a:r>
              <a:rPr kumimoji="1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77221" name="Text Box 5">
            <a:extLst>
              <a:ext uri="{FF2B5EF4-FFF2-40B4-BE49-F238E27FC236}">
                <a16:creationId xmlns:a16="http://schemas.microsoft.com/office/drawing/2014/main" id="{3058DE02-13C9-B1EC-274F-C86D89DCA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24200"/>
            <a:ext cx="22510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研究规则：</a:t>
            </a:r>
          </a:p>
        </p:txBody>
      </p:sp>
      <p:sp>
        <p:nvSpPr>
          <p:cNvPr id="777222" name="Text Box 6">
            <a:extLst>
              <a:ext uri="{FF2B5EF4-FFF2-40B4-BE49-F238E27FC236}">
                <a16:creationId xmlns:a16="http://schemas.microsoft.com/office/drawing/2014/main" id="{0074EF73-B72D-4786-648E-4C009F56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647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事件间的关系和运算应该按照集合之间的关系和运算来规定</a:t>
            </a:r>
            <a:r>
              <a:rPr kumimoji="1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77225" name="Rectangle 9">
            <a:extLst>
              <a:ext uri="{FF2B5EF4-FFF2-40B4-BE49-F238E27FC236}">
                <a16:creationId xmlns:a16="http://schemas.microsoft.com/office/drawing/2014/main" id="{D21A98A5-3446-D700-464C-58354468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08500"/>
            <a:ext cx="82089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000">
                <a:latin typeface="Arial" panose="020B0604020202020204" pitchFamily="34" charset="0"/>
              </a:rPr>
              <a:t>设试验</a:t>
            </a:r>
            <a:r>
              <a:rPr lang="en-US" altLang="zh-CN" sz="3000" i="1">
                <a:latin typeface="Arial" panose="020B0604020202020204" pitchFamily="34" charset="0"/>
              </a:rPr>
              <a:t>E</a:t>
            </a:r>
            <a:r>
              <a:rPr lang="zh-CN" altLang="en-US" sz="3000">
                <a:latin typeface="Arial" panose="020B0604020202020204" pitchFamily="34" charset="0"/>
              </a:rPr>
              <a:t>的样本空间为</a:t>
            </a:r>
            <a:r>
              <a:rPr lang="en-US" altLang="zh-CN" sz="3000" i="1">
                <a:latin typeface="Arial" panose="020B0604020202020204" pitchFamily="34" charset="0"/>
              </a:rPr>
              <a:t>S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而</a:t>
            </a:r>
            <a:r>
              <a:rPr lang="en-US" altLang="zh-CN" sz="3000" i="1">
                <a:latin typeface="Arial" panose="020B0604020202020204" pitchFamily="34" charset="0"/>
              </a:rPr>
              <a:t>A</a:t>
            </a:r>
            <a:r>
              <a:rPr lang="en-US" altLang="zh-CN" sz="3000">
                <a:latin typeface="Arial" panose="020B0604020202020204" pitchFamily="34" charset="0"/>
              </a:rPr>
              <a:t>,</a:t>
            </a:r>
            <a:r>
              <a:rPr lang="en-US" altLang="zh-CN" sz="3000" i="1">
                <a:latin typeface="Arial" panose="020B0604020202020204" pitchFamily="34" charset="0"/>
              </a:rPr>
              <a:t>B</a:t>
            </a:r>
            <a:r>
              <a:rPr lang="en-US" altLang="zh-CN" sz="3000">
                <a:latin typeface="Arial" panose="020B0604020202020204" pitchFamily="34" charset="0"/>
              </a:rPr>
              <a:t>,</a:t>
            </a:r>
            <a:r>
              <a:rPr lang="en-US" altLang="zh-CN" sz="3000" i="1">
                <a:latin typeface="Arial" panose="020B0604020202020204" pitchFamily="34" charset="0"/>
              </a:rPr>
              <a:t>A</a:t>
            </a:r>
            <a:r>
              <a:rPr lang="en-US" altLang="zh-CN" sz="3000" i="1" baseline="-25000">
                <a:latin typeface="Arial" panose="020B0604020202020204" pitchFamily="34" charset="0"/>
              </a:rPr>
              <a:t>k </a:t>
            </a:r>
            <a:r>
              <a:rPr lang="en-US" altLang="zh-CN" sz="3000">
                <a:latin typeface="Arial" panose="020B0604020202020204" pitchFamily="34" charset="0"/>
              </a:rPr>
              <a:t>(</a:t>
            </a:r>
            <a:r>
              <a:rPr lang="en-US" altLang="zh-CN" sz="3000" i="1">
                <a:latin typeface="Arial" panose="020B0604020202020204" pitchFamily="34" charset="0"/>
              </a:rPr>
              <a:t>k</a:t>
            </a:r>
            <a:r>
              <a:rPr lang="en-US" altLang="zh-CN" sz="3000">
                <a:latin typeface="Arial" panose="020B0604020202020204" pitchFamily="34" charset="0"/>
              </a:rPr>
              <a:t>=1,2,...)</a:t>
            </a:r>
          </a:p>
          <a:p>
            <a:r>
              <a:rPr lang="en-US" altLang="zh-CN" sz="3000">
                <a:latin typeface="Arial" panose="020B0604020202020204" pitchFamily="34" charset="0"/>
              </a:rPr>
              <a:t>   </a:t>
            </a:r>
            <a:r>
              <a:rPr lang="zh-CN" altLang="en-US" sz="3000">
                <a:latin typeface="Arial" panose="020B0604020202020204" pitchFamily="34" charset="0"/>
              </a:rPr>
              <a:t>是</a:t>
            </a:r>
            <a:r>
              <a:rPr lang="en-US" altLang="zh-CN" sz="3000" i="1">
                <a:latin typeface="Arial" panose="020B0604020202020204" pitchFamily="34" charset="0"/>
              </a:rPr>
              <a:t>S</a:t>
            </a:r>
            <a:r>
              <a:rPr lang="zh-CN" altLang="en-US" sz="3000">
                <a:latin typeface="Arial" panose="020B0604020202020204" pitchFamily="34" charset="0"/>
              </a:rPr>
              <a:t>的子集</a:t>
            </a:r>
            <a:r>
              <a:rPr lang="en-US" altLang="zh-CN" sz="30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7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77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/>
      <p:bldP spid="777219" grpId="0" autoUpdateAnimBg="0"/>
      <p:bldP spid="777220" grpId="0" autoUpdateAnimBg="0"/>
      <p:bldP spid="777221" grpId="0" autoUpdateAnimBg="0"/>
      <p:bldP spid="77722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>
            <a:extLst>
              <a:ext uri="{FF2B5EF4-FFF2-40B4-BE49-F238E27FC236}">
                <a16:creationId xmlns:a16="http://schemas.microsoft.com/office/drawing/2014/main" id="{E8743B74-63C9-D518-5EC5-BC8E47EBE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复习：集合间的关系</a:t>
            </a:r>
          </a:p>
        </p:txBody>
      </p:sp>
      <p:sp>
        <p:nvSpPr>
          <p:cNvPr id="991235" name="Rectangle 3">
            <a:extLst>
              <a:ext uri="{FF2B5EF4-FFF2-40B4-BE49-F238E27FC236}">
                <a16:creationId xmlns:a16="http://schemas.microsoft.com/office/drawing/2014/main" id="{1A3E3B8A-2382-CA15-152D-6B27D4498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281987" cy="4473575"/>
          </a:xfrm>
        </p:spPr>
        <p:txBody>
          <a:bodyPr/>
          <a:lstStyle/>
          <a:p>
            <a:r>
              <a:rPr lang="zh-CN" altLang="en-US"/>
              <a:t>包含关系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文字语言、符号语言、图形语言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相等关系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互不相容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>
            <a:extLst>
              <a:ext uri="{FF2B5EF4-FFF2-40B4-BE49-F238E27FC236}">
                <a16:creationId xmlns:a16="http://schemas.microsoft.com/office/drawing/2014/main" id="{3E6B062F-A604-77C2-7B0A-3F8F48731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复习：集合间的运算</a:t>
            </a:r>
          </a:p>
        </p:txBody>
      </p:sp>
      <p:sp>
        <p:nvSpPr>
          <p:cNvPr id="992259" name="Rectangle 3">
            <a:extLst>
              <a:ext uri="{FF2B5EF4-FFF2-40B4-BE49-F238E27FC236}">
                <a16:creationId xmlns:a16="http://schemas.microsoft.com/office/drawing/2014/main" id="{EFCBC25F-0E17-CA3E-3FF6-BB6B894B2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并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文字语言、符号语言、图形语言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交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差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余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>
            <a:extLst>
              <a:ext uri="{FF2B5EF4-FFF2-40B4-BE49-F238E27FC236}">
                <a16:creationId xmlns:a16="http://schemas.microsoft.com/office/drawing/2014/main" id="{B0317D10-77D0-418F-B77E-AC2D9E98F1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-26988"/>
            <a:ext cx="9144000" cy="1643063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4000"/>
              <a:t>1, </a:t>
            </a:r>
            <a:r>
              <a:rPr lang="zh-CN" altLang="en-US" sz="3200">
                <a:solidFill>
                  <a:schemeClr val="tx1"/>
                </a:solidFill>
              </a:rPr>
              <a:t>若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则称事件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包含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(contain)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这是指的事件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发生必然导致事件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发生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3200"/>
          </a:p>
        </p:txBody>
      </p:sp>
      <p:grpSp>
        <p:nvGrpSpPr>
          <p:cNvPr id="780291" name="Group 3">
            <a:extLst>
              <a:ext uri="{FF2B5EF4-FFF2-40B4-BE49-F238E27FC236}">
                <a16:creationId xmlns:a16="http://schemas.microsoft.com/office/drawing/2014/main" id="{2F59C426-8FC0-9BA2-6EE2-666501DE2C16}"/>
              </a:ext>
            </a:extLst>
          </p:cNvPr>
          <p:cNvGrpSpPr>
            <a:grpSpLocks/>
          </p:cNvGrpSpPr>
          <p:nvPr/>
        </p:nvGrpSpPr>
        <p:grpSpPr bwMode="auto">
          <a:xfrm>
            <a:off x="3762375" y="3073400"/>
            <a:ext cx="4986338" cy="3595688"/>
            <a:chOff x="2370" y="1575"/>
            <a:chExt cx="3141" cy="2265"/>
          </a:xfrm>
        </p:grpSpPr>
        <p:sp>
          <p:nvSpPr>
            <p:cNvPr id="780292" name="Text Box 4">
              <a:extLst>
                <a:ext uri="{FF2B5EF4-FFF2-40B4-BE49-F238E27FC236}">
                  <a16:creationId xmlns:a16="http://schemas.microsoft.com/office/drawing/2014/main" id="{A0F0D3B1-56B0-51EC-54D8-FDE76E08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336"/>
              <a:ext cx="2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en-US" altLang="zh-CN" sz="36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80293" name="Rectangle 5">
              <a:extLst>
                <a:ext uri="{FF2B5EF4-FFF2-40B4-BE49-F238E27FC236}">
                  <a16:creationId xmlns:a16="http://schemas.microsoft.com/office/drawing/2014/main" id="{07B95359-A54B-223C-7A6D-4BB1960B1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575"/>
              <a:ext cx="3141" cy="226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0294" name="Oval 6">
              <a:extLst>
                <a:ext uri="{FF2B5EF4-FFF2-40B4-BE49-F238E27FC236}">
                  <a16:creationId xmlns:a16="http://schemas.microsoft.com/office/drawing/2014/main" id="{0197CCE8-AE7A-61E9-3DD9-17E8EACA9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1839"/>
              <a:ext cx="1920" cy="18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0295" name="Oval 7">
              <a:extLst>
                <a:ext uri="{FF2B5EF4-FFF2-40B4-BE49-F238E27FC236}">
                  <a16:creationId xmlns:a16="http://schemas.microsoft.com/office/drawing/2014/main" id="{1435CAF9-9FBB-9BA7-858F-7C715AB20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2272"/>
              <a:ext cx="960" cy="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0296" name="Text Box 8">
              <a:extLst>
                <a:ext uri="{FF2B5EF4-FFF2-40B4-BE49-F238E27FC236}">
                  <a16:creationId xmlns:a16="http://schemas.microsoft.com/office/drawing/2014/main" id="{5A0691A1-5221-CF5A-C4E1-7F12AF4C0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3320"/>
              <a:ext cx="2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en-US" altLang="zh-CN" sz="36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80297" name="Text Box 9">
              <a:extLst>
                <a:ext uri="{FF2B5EF4-FFF2-40B4-BE49-F238E27FC236}">
                  <a16:creationId xmlns:a16="http://schemas.microsoft.com/office/drawing/2014/main" id="{2EF65597-F095-BC89-278B-FE16472B3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2652"/>
              <a:ext cx="2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kumimoji="1" lang="en-US" altLang="zh-CN" sz="3600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graphicFrame>
        <p:nvGraphicFramePr>
          <p:cNvPr id="780299" name="Object 11">
            <a:extLst>
              <a:ext uri="{FF2B5EF4-FFF2-40B4-BE49-F238E27FC236}">
                <a16:creationId xmlns:a16="http://schemas.microsoft.com/office/drawing/2014/main" id="{8B9B0DC5-6B95-67C8-D688-D2750BB40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557338"/>
          <a:ext cx="21002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03040" progId="Equation.DSMT4">
                  <p:embed/>
                </p:oleObj>
              </mc:Choice>
              <mc:Fallback>
                <p:oleObj name="Equation" r:id="rId2" imgW="7617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57338"/>
                        <a:ext cx="21002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00" name="Object 12">
            <a:extLst>
              <a:ext uri="{FF2B5EF4-FFF2-40B4-BE49-F238E27FC236}">
                <a16:creationId xmlns:a16="http://schemas.microsoft.com/office/drawing/2014/main" id="{DB1A1079-D98B-D927-5C12-6F3062759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2276475"/>
          <a:ext cx="28305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276475"/>
                        <a:ext cx="2830513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>
            <a:extLst>
              <a:ext uri="{FF2B5EF4-FFF2-40B4-BE49-F238E27FC236}">
                <a16:creationId xmlns:a16="http://schemas.microsoft.com/office/drawing/2014/main" id="{E5495F8E-A862-F892-FDD5-E0235642ADF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30175"/>
            <a:ext cx="9144000" cy="1643063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4000"/>
              <a:t>1, </a:t>
            </a:r>
            <a:r>
              <a:rPr lang="zh-CN" altLang="en-US" sz="3200">
                <a:solidFill>
                  <a:schemeClr val="tx1"/>
                </a:solidFill>
              </a:rPr>
              <a:t>若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则称事件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包含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(contain)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这是指的事件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发生必然导致事件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发生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3200"/>
          </a:p>
        </p:txBody>
      </p:sp>
      <p:grpSp>
        <p:nvGrpSpPr>
          <p:cNvPr id="723978" name="Group 10">
            <a:extLst>
              <a:ext uri="{FF2B5EF4-FFF2-40B4-BE49-F238E27FC236}">
                <a16:creationId xmlns:a16="http://schemas.microsoft.com/office/drawing/2014/main" id="{5BA4FA5A-B1EC-BAB1-E621-2CB09B1051A6}"/>
              </a:ext>
            </a:extLst>
          </p:cNvPr>
          <p:cNvGrpSpPr>
            <a:grpSpLocks/>
          </p:cNvGrpSpPr>
          <p:nvPr/>
        </p:nvGrpSpPr>
        <p:grpSpPr bwMode="auto">
          <a:xfrm>
            <a:off x="3762375" y="2928938"/>
            <a:ext cx="4986338" cy="3595687"/>
            <a:chOff x="2370" y="1575"/>
            <a:chExt cx="3141" cy="2265"/>
          </a:xfrm>
        </p:grpSpPr>
        <p:sp>
          <p:nvSpPr>
            <p:cNvPr id="723975" name="Text Box 7">
              <a:extLst>
                <a:ext uri="{FF2B5EF4-FFF2-40B4-BE49-F238E27FC236}">
                  <a16:creationId xmlns:a16="http://schemas.microsoft.com/office/drawing/2014/main" id="{9DEF7D26-A00B-0FE0-D454-E946CBF9D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336"/>
              <a:ext cx="2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en-US" altLang="zh-CN" sz="36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3971" name="Rectangle 3">
              <a:extLst>
                <a:ext uri="{FF2B5EF4-FFF2-40B4-BE49-F238E27FC236}">
                  <a16:creationId xmlns:a16="http://schemas.microsoft.com/office/drawing/2014/main" id="{8390D9DA-2D95-577F-FF27-5F71227E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575"/>
              <a:ext cx="3141" cy="226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3972" name="Oval 4">
              <a:extLst>
                <a:ext uri="{FF2B5EF4-FFF2-40B4-BE49-F238E27FC236}">
                  <a16:creationId xmlns:a16="http://schemas.microsoft.com/office/drawing/2014/main" id="{EC5B73AD-DD70-D608-036B-0E3E08D50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1839"/>
              <a:ext cx="1920" cy="18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3973" name="Oval 5">
              <a:extLst>
                <a:ext uri="{FF2B5EF4-FFF2-40B4-BE49-F238E27FC236}">
                  <a16:creationId xmlns:a16="http://schemas.microsoft.com/office/drawing/2014/main" id="{0A27507F-9BAB-6753-249E-36A79C2E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2272"/>
              <a:ext cx="960" cy="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3974" name="Text Box 6">
              <a:extLst>
                <a:ext uri="{FF2B5EF4-FFF2-40B4-BE49-F238E27FC236}">
                  <a16:creationId xmlns:a16="http://schemas.microsoft.com/office/drawing/2014/main" id="{373586B2-C84F-58E9-23FF-4A9F09D0D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3320"/>
              <a:ext cx="2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en-US" altLang="zh-CN" sz="36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23976" name="Text Box 8">
              <a:extLst>
                <a:ext uri="{FF2B5EF4-FFF2-40B4-BE49-F238E27FC236}">
                  <a16:creationId xmlns:a16="http://schemas.microsoft.com/office/drawing/2014/main" id="{3CD401B3-B80F-3955-08C7-97428D791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2652"/>
              <a:ext cx="2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kumimoji="1" lang="en-US" altLang="zh-CN" sz="3600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723979" name="Rectangle 11">
            <a:extLst>
              <a:ext uri="{FF2B5EF4-FFF2-40B4-BE49-F238E27FC236}">
                <a16:creationId xmlns:a16="http://schemas.microsoft.com/office/drawing/2014/main" id="{50E032FF-CDEB-34D7-6A4D-041E8A5D16D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68313" y="1701800"/>
            <a:ext cx="9144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即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则称事件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相等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>
            <a:extLst>
              <a:ext uri="{FF2B5EF4-FFF2-40B4-BE49-F238E27FC236}">
                <a16:creationId xmlns:a16="http://schemas.microsoft.com/office/drawing/2014/main" id="{BFD38528-6164-3E2D-D5DE-5DAC559486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2525713"/>
          </a:xfrm>
        </p:spPr>
        <p:txBody>
          <a:bodyPr/>
          <a:lstStyle/>
          <a:p>
            <a:pPr algn="l"/>
            <a:r>
              <a:rPr lang="en-US" altLang="zh-CN" sz="3200"/>
              <a:t>2,</a:t>
            </a:r>
            <a:r>
              <a:rPr lang="zh-CN" altLang="en-US" sz="3200">
                <a:solidFill>
                  <a:schemeClr val="tx1"/>
                </a:solidFill>
              </a:rPr>
              <a:t>事件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={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|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称为事件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和事件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当且仅当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中至少有一个发生时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发生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753679" name="Group 15">
            <a:extLst>
              <a:ext uri="{FF2B5EF4-FFF2-40B4-BE49-F238E27FC236}">
                <a16:creationId xmlns:a16="http://schemas.microsoft.com/office/drawing/2014/main" id="{E6B06741-C83B-EF37-CC12-DEB8D77A166E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1700213"/>
            <a:ext cx="6096000" cy="3810000"/>
            <a:chOff x="1852" y="1071"/>
            <a:chExt cx="3840" cy="2400"/>
          </a:xfrm>
        </p:grpSpPr>
        <p:sp>
          <p:nvSpPr>
            <p:cNvPr id="753666" name="Oval 2">
              <a:extLst>
                <a:ext uri="{FF2B5EF4-FFF2-40B4-BE49-F238E27FC236}">
                  <a16:creationId xmlns:a16="http://schemas.microsoft.com/office/drawing/2014/main" id="{22248650-CE1C-B174-5A8C-84178A6CA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730"/>
              <a:ext cx="1488" cy="1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3667" name="Oval 3">
              <a:extLst>
                <a:ext uri="{FF2B5EF4-FFF2-40B4-BE49-F238E27FC236}">
                  <a16:creationId xmlns:a16="http://schemas.microsoft.com/office/drawing/2014/main" id="{85F62785-A8DE-FEE5-7DC6-B236588C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279"/>
              <a:ext cx="1968" cy="19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753675" name="Group 11">
              <a:extLst>
                <a:ext uri="{FF2B5EF4-FFF2-40B4-BE49-F238E27FC236}">
                  <a16:creationId xmlns:a16="http://schemas.microsoft.com/office/drawing/2014/main" id="{BFCAEA04-70CC-7350-9096-B5CB79075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2" y="1071"/>
              <a:ext cx="3840" cy="2400"/>
              <a:chOff x="813" y="1712"/>
              <a:chExt cx="3840" cy="2400"/>
            </a:xfrm>
          </p:grpSpPr>
          <p:sp>
            <p:nvSpPr>
              <p:cNvPr id="753669" name="Rectangle 5">
                <a:extLst>
                  <a:ext uri="{FF2B5EF4-FFF2-40B4-BE49-F238E27FC236}">
                    <a16:creationId xmlns:a16="http://schemas.microsoft.com/office/drawing/2014/main" id="{B0CACD5A-5039-7FD1-6A57-387777DAC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" y="1712"/>
                <a:ext cx="3840" cy="24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53670" name="Text Box 6">
                <a:extLst>
                  <a:ext uri="{FF2B5EF4-FFF2-40B4-BE49-F238E27FC236}">
                    <a16:creationId xmlns:a16="http://schemas.microsoft.com/office/drawing/2014/main" id="{FE0A3EB1-10A7-7BB5-41CB-C65F7124E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024"/>
                <a:ext cx="25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1" lang="en-US" altLang="zh-CN" sz="3600" i="1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753671" name="Oval 7">
                <a:extLst>
                  <a:ext uri="{FF2B5EF4-FFF2-40B4-BE49-F238E27FC236}">
                    <a16:creationId xmlns:a16="http://schemas.microsoft.com/office/drawing/2014/main" id="{92664B85-3BC6-DD3E-A9DB-5051D115D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1909"/>
                <a:ext cx="1968" cy="19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53672" name="Oval 8">
                <a:extLst>
                  <a:ext uri="{FF2B5EF4-FFF2-40B4-BE49-F238E27FC236}">
                    <a16:creationId xmlns:a16="http://schemas.microsoft.com/office/drawing/2014/main" id="{D84B0B1C-31BE-D2AD-78E9-B5EBBBBE6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2371"/>
                <a:ext cx="1488" cy="14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53673" name="Text Box 9">
                <a:extLst>
                  <a:ext uri="{FF2B5EF4-FFF2-40B4-BE49-F238E27FC236}">
                    <a16:creationId xmlns:a16="http://schemas.microsoft.com/office/drawing/2014/main" id="{922725E4-1AF1-0179-A35F-BC4236DF1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3" y="2944"/>
                <a:ext cx="29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1" lang="en-US" altLang="zh-CN" sz="3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53674" name="Text Box 10">
                <a:extLst>
                  <a:ext uri="{FF2B5EF4-FFF2-40B4-BE49-F238E27FC236}">
                    <a16:creationId xmlns:a16="http://schemas.microsoft.com/office/drawing/2014/main" id="{FE2873C3-C972-5111-EA17-F25CC7A38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5" y="2864"/>
                <a:ext cx="29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/>
                <a:r>
                  <a:rPr kumimoji="1" lang="en-US" altLang="zh-CN" sz="36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  <p:sp>
        <p:nvSpPr>
          <p:cNvPr id="753678" name="Rectangle 14">
            <a:extLst>
              <a:ext uri="{FF2B5EF4-FFF2-40B4-BE49-F238E27FC236}">
                <a16:creationId xmlns:a16="http://schemas.microsoft.com/office/drawing/2014/main" id="{6C5DD91D-7E0B-20F5-87A9-DAEE8E5BA98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5805488"/>
            <a:ext cx="91440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>
                <a:solidFill>
                  <a:schemeClr val="tx1"/>
                </a:solidFill>
              </a:rPr>
              <a:t>思考 ：    事件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B         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 i="1">
                <a:solidFill>
                  <a:schemeClr val="tx1"/>
                </a:solidFill>
              </a:rPr>
              <a:t>B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A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1"/>
      <p:bldP spid="7536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101" name="Picture 5">
            <a:extLst>
              <a:ext uri="{FF2B5EF4-FFF2-40B4-BE49-F238E27FC236}">
                <a16:creationId xmlns:a16="http://schemas.microsoft.com/office/drawing/2014/main" id="{73C428FF-195F-37FE-8616-53E19B03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9" t="18895" r="35611" b="16887"/>
          <a:stretch>
            <a:fillRect/>
          </a:stretch>
        </p:blipFill>
        <p:spPr bwMode="auto">
          <a:xfrm>
            <a:off x="323850" y="692150"/>
            <a:ext cx="8280400" cy="61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>
            <a:extLst>
              <a:ext uri="{FF2B5EF4-FFF2-40B4-BE49-F238E27FC236}">
                <a16:creationId xmlns:a16="http://schemas.microsoft.com/office/drawing/2014/main" id="{5F27F80A-681F-B5DF-4312-D118B82D74B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15888"/>
            <a:ext cx="9144000" cy="2409825"/>
          </a:xfrm>
        </p:spPr>
        <p:txBody>
          <a:bodyPr/>
          <a:lstStyle/>
          <a:p>
            <a:pPr algn="l"/>
            <a:r>
              <a:rPr lang="en-US" altLang="zh-CN" sz="3200"/>
              <a:t>3,</a:t>
            </a:r>
            <a:r>
              <a:rPr lang="zh-CN" altLang="en-US" sz="3200">
                <a:solidFill>
                  <a:schemeClr val="tx1"/>
                </a:solidFill>
              </a:rPr>
              <a:t>事件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={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|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称为事件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3200" b="0" u="sng">
                <a:sym typeface="Symbol" panose="05050102010706020507" pitchFamily="18" charset="2"/>
              </a:rPr>
              <a:t>积事件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当且仅当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同时发生时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发生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也记作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AB.</a:t>
            </a:r>
          </a:p>
        </p:txBody>
      </p:sp>
      <p:grpSp>
        <p:nvGrpSpPr>
          <p:cNvPr id="727052" name="Group 12">
            <a:extLst>
              <a:ext uri="{FF2B5EF4-FFF2-40B4-BE49-F238E27FC236}">
                <a16:creationId xmlns:a16="http://schemas.microsoft.com/office/drawing/2014/main" id="{605A06FB-5FB0-36CA-F389-190F46B80213}"/>
              </a:ext>
            </a:extLst>
          </p:cNvPr>
          <p:cNvGrpSpPr>
            <a:grpSpLocks/>
          </p:cNvGrpSpPr>
          <p:nvPr/>
        </p:nvGrpSpPr>
        <p:grpSpPr bwMode="auto">
          <a:xfrm>
            <a:off x="3321050" y="2133600"/>
            <a:ext cx="5354638" cy="3167063"/>
            <a:chOff x="2092" y="1344"/>
            <a:chExt cx="3373" cy="1995"/>
          </a:xfrm>
        </p:grpSpPr>
        <p:sp>
          <p:nvSpPr>
            <p:cNvPr id="727042" name="Freeform 2">
              <a:extLst>
                <a:ext uri="{FF2B5EF4-FFF2-40B4-BE49-F238E27FC236}">
                  <a16:creationId xmlns:a16="http://schemas.microsoft.com/office/drawing/2014/main" id="{4CB62AC3-3E48-3F34-571E-8A1B675CBCF0}"/>
                </a:ext>
              </a:extLst>
            </p:cNvPr>
            <p:cNvSpPr>
              <a:spLocks/>
            </p:cNvSpPr>
            <p:nvPr/>
          </p:nvSpPr>
          <p:spPr bwMode="auto">
            <a:xfrm rot="-160622">
              <a:off x="3014" y="1703"/>
              <a:ext cx="678" cy="1154"/>
            </a:xfrm>
            <a:custGeom>
              <a:avLst/>
              <a:gdLst>
                <a:gd name="T0" fmla="*/ 258 w 678"/>
                <a:gd name="T1" fmla="*/ 1326 h 1326"/>
                <a:gd name="T2" fmla="*/ 366 w 678"/>
                <a:gd name="T3" fmla="*/ 1260 h 1326"/>
                <a:gd name="T4" fmla="*/ 492 w 678"/>
                <a:gd name="T5" fmla="*/ 1152 h 1326"/>
                <a:gd name="T6" fmla="*/ 600 w 678"/>
                <a:gd name="T7" fmla="*/ 990 h 1326"/>
                <a:gd name="T8" fmla="*/ 648 w 678"/>
                <a:gd name="T9" fmla="*/ 852 h 1326"/>
                <a:gd name="T10" fmla="*/ 678 w 678"/>
                <a:gd name="T11" fmla="*/ 702 h 1326"/>
                <a:gd name="T12" fmla="*/ 666 w 678"/>
                <a:gd name="T13" fmla="*/ 570 h 1326"/>
                <a:gd name="T14" fmla="*/ 636 w 678"/>
                <a:gd name="T15" fmla="*/ 444 h 1326"/>
                <a:gd name="T16" fmla="*/ 594 w 678"/>
                <a:gd name="T17" fmla="*/ 324 h 1326"/>
                <a:gd name="T18" fmla="*/ 534 w 678"/>
                <a:gd name="T19" fmla="*/ 228 h 1326"/>
                <a:gd name="T20" fmla="*/ 450 w 678"/>
                <a:gd name="T21" fmla="*/ 126 h 1326"/>
                <a:gd name="T22" fmla="*/ 366 w 678"/>
                <a:gd name="T23" fmla="*/ 60 h 1326"/>
                <a:gd name="T24" fmla="*/ 270 w 678"/>
                <a:gd name="T25" fmla="*/ 0 h 1326"/>
                <a:gd name="T26" fmla="*/ 210 w 678"/>
                <a:gd name="T27" fmla="*/ 60 h 1326"/>
                <a:gd name="T28" fmla="*/ 132 w 678"/>
                <a:gd name="T29" fmla="*/ 174 h 1326"/>
                <a:gd name="T30" fmla="*/ 66 w 678"/>
                <a:gd name="T31" fmla="*/ 312 h 1326"/>
                <a:gd name="T32" fmla="*/ 24 w 678"/>
                <a:gd name="T33" fmla="*/ 474 h 1326"/>
                <a:gd name="T34" fmla="*/ 0 w 678"/>
                <a:gd name="T35" fmla="*/ 606 h 1326"/>
                <a:gd name="T36" fmla="*/ 6 w 678"/>
                <a:gd name="T37" fmla="*/ 768 h 1326"/>
                <a:gd name="T38" fmla="*/ 42 w 678"/>
                <a:gd name="T39" fmla="*/ 948 h 1326"/>
                <a:gd name="T40" fmla="*/ 108 w 678"/>
                <a:gd name="T41" fmla="*/ 1104 h 1326"/>
                <a:gd name="T42" fmla="*/ 192 w 678"/>
                <a:gd name="T43" fmla="*/ 1224 h 1326"/>
                <a:gd name="T44" fmla="*/ 258 w 678"/>
                <a:gd name="T45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8" h="1326">
                  <a:moveTo>
                    <a:pt x="258" y="1326"/>
                  </a:moveTo>
                  <a:lnTo>
                    <a:pt x="366" y="1260"/>
                  </a:lnTo>
                  <a:lnTo>
                    <a:pt x="492" y="1152"/>
                  </a:lnTo>
                  <a:lnTo>
                    <a:pt x="600" y="990"/>
                  </a:lnTo>
                  <a:lnTo>
                    <a:pt x="648" y="852"/>
                  </a:lnTo>
                  <a:lnTo>
                    <a:pt x="678" y="702"/>
                  </a:lnTo>
                  <a:lnTo>
                    <a:pt x="666" y="570"/>
                  </a:lnTo>
                  <a:lnTo>
                    <a:pt x="636" y="444"/>
                  </a:lnTo>
                  <a:lnTo>
                    <a:pt x="594" y="324"/>
                  </a:lnTo>
                  <a:lnTo>
                    <a:pt x="534" y="228"/>
                  </a:lnTo>
                  <a:lnTo>
                    <a:pt x="450" y="126"/>
                  </a:lnTo>
                  <a:lnTo>
                    <a:pt x="366" y="60"/>
                  </a:lnTo>
                  <a:lnTo>
                    <a:pt x="270" y="0"/>
                  </a:lnTo>
                  <a:lnTo>
                    <a:pt x="210" y="60"/>
                  </a:lnTo>
                  <a:lnTo>
                    <a:pt x="132" y="174"/>
                  </a:lnTo>
                  <a:lnTo>
                    <a:pt x="66" y="312"/>
                  </a:lnTo>
                  <a:lnTo>
                    <a:pt x="24" y="474"/>
                  </a:lnTo>
                  <a:lnTo>
                    <a:pt x="0" y="606"/>
                  </a:lnTo>
                  <a:lnTo>
                    <a:pt x="6" y="768"/>
                  </a:lnTo>
                  <a:lnTo>
                    <a:pt x="42" y="948"/>
                  </a:lnTo>
                  <a:lnTo>
                    <a:pt x="108" y="1104"/>
                  </a:lnTo>
                  <a:lnTo>
                    <a:pt x="192" y="1224"/>
                  </a:lnTo>
                  <a:lnTo>
                    <a:pt x="258" y="13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7044" name="Rectangle 4">
              <a:extLst>
                <a:ext uri="{FF2B5EF4-FFF2-40B4-BE49-F238E27FC236}">
                  <a16:creationId xmlns:a16="http://schemas.microsoft.com/office/drawing/2014/main" id="{099E15CA-D8BF-440A-281E-7A098D5B4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1344"/>
              <a:ext cx="3373" cy="199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7045" name="Text Box 5">
              <a:extLst>
                <a:ext uri="{FF2B5EF4-FFF2-40B4-BE49-F238E27FC236}">
                  <a16:creationId xmlns:a16="http://schemas.microsoft.com/office/drawing/2014/main" id="{A91CE16F-2930-FCCA-7CDB-252F5A7C7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5" y="2713"/>
              <a:ext cx="2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kumimoji="1" lang="en-US" altLang="zh-CN" sz="36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727046" name="Oval 6">
              <a:extLst>
                <a:ext uri="{FF2B5EF4-FFF2-40B4-BE49-F238E27FC236}">
                  <a16:creationId xmlns:a16="http://schemas.microsoft.com/office/drawing/2014/main" id="{6240FD94-A163-422B-BE39-96FEFC69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402"/>
              <a:ext cx="1968" cy="17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7047" name="Oval 7">
              <a:extLst>
                <a:ext uri="{FF2B5EF4-FFF2-40B4-BE49-F238E27FC236}">
                  <a16:creationId xmlns:a16="http://schemas.microsoft.com/office/drawing/2014/main" id="{F64E88DB-5901-C4FB-14F9-A02293C0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627"/>
              <a:ext cx="1488" cy="12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7048" name="Text Box 8">
              <a:extLst>
                <a:ext uri="{FF2B5EF4-FFF2-40B4-BE49-F238E27FC236}">
                  <a16:creationId xmlns:a16="http://schemas.microsoft.com/office/drawing/2014/main" id="{4D419ABA-2490-6B41-3AF1-9ABBC65A2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2007"/>
              <a:ext cx="2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en-US" altLang="zh-CN" sz="36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27049" name="Text Box 9">
              <a:extLst>
                <a:ext uri="{FF2B5EF4-FFF2-40B4-BE49-F238E27FC236}">
                  <a16:creationId xmlns:a16="http://schemas.microsoft.com/office/drawing/2014/main" id="{5184DC53-E0E0-51BC-E015-5620E13EF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120"/>
              <a:ext cx="2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en-US" altLang="zh-CN" sz="3600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727051" name="Rectangle 11">
            <a:extLst>
              <a:ext uri="{FF2B5EF4-FFF2-40B4-BE49-F238E27FC236}">
                <a16:creationId xmlns:a16="http://schemas.microsoft.com/office/drawing/2014/main" id="{4D189FEE-D3CB-AC2F-7D48-614D0E55305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0" y="5300663"/>
            <a:ext cx="91440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>
                <a:solidFill>
                  <a:schemeClr val="tx1"/>
                </a:solidFill>
              </a:rPr>
              <a:t>思考 ：    事件</a:t>
            </a:r>
            <a:r>
              <a:rPr lang="en-US" altLang="zh-CN" sz="3200" i="1">
                <a:solidFill>
                  <a:schemeClr val="tx1"/>
                </a:solidFill>
              </a:rPr>
              <a:t>A </a:t>
            </a:r>
            <a:r>
              <a:rPr lang="en-US" altLang="zh-CN" sz="36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</a:rPr>
              <a:t> 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         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 i="1">
                <a:solidFill>
                  <a:schemeClr val="tx1"/>
                </a:solidFill>
              </a:rPr>
              <a:t>B </a:t>
            </a:r>
            <a:r>
              <a:rPr lang="en-US" altLang="zh-CN" sz="36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/>
      <p:bldP spid="7270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124" name="Picture 4">
            <a:extLst>
              <a:ext uri="{FF2B5EF4-FFF2-40B4-BE49-F238E27FC236}">
                <a16:creationId xmlns:a16="http://schemas.microsoft.com/office/drawing/2014/main" id="{E81FEBAE-D94F-787A-5D48-3AD5E072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21017" r="38373" b="34106"/>
          <a:stretch>
            <a:fillRect/>
          </a:stretch>
        </p:blipFill>
        <p:spPr bwMode="auto">
          <a:xfrm>
            <a:off x="539750" y="549275"/>
            <a:ext cx="8208963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>
            <a:extLst>
              <a:ext uri="{FF2B5EF4-FFF2-40B4-BE49-F238E27FC236}">
                <a16:creationId xmlns:a16="http://schemas.microsoft.com/office/drawing/2014/main" id="{09CDC1C6-DC51-4EA8-A2AB-AAC0C610309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-458788"/>
            <a:ext cx="9144000" cy="2085976"/>
          </a:xfrm>
        </p:spPr>
        <p:txBody>
          <a:bodyPr/>
          <a:lstStyle/>
          <a:p>
            <a:pPr algn="l">
              <a:lnSpc>
                <a:spcPct val="120000"/>
              </a:lnSpc>
            </a:pPr>
            <a:br>
              <a:rPr lang="en-US" altLang="zh-CN" sz="3600"/>
            </a:br>
            <a:r>
              <a:rPr lang="en-US" altLang="zh-CN" sz="3200"/>
              <a:t>4,</a:t>
            </a:r>
            <a:r>
              <a:rPr lang="zh-CN" altLang="en-US" sz="3200">
                <a:solidFill>
                  <a:schemeClr val="tx1"/>
                </a:solidFill>
              </a:rPr>
              <a:t>事件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lang="en-US" altLang="zh-CN" sz="3200" i="1">
                <a:solidFill>
                  <a:schemeClr val="tx1"/>
                </a:solidFill>
              </a:rPr>
              <a:t>B</a:t>
            </a:r>
            <a:r>
              <a:rPr lang="en-US" altLang="zh-CN" sz="3200">
                <a:solidFill>
                  <a:schemeClr val="tx1"/>
                </a:solidFill>
              </a:rPr>
              <a:t>={</a:t>
            </a:r>
            <a:r>
              <a:rPr lang="en-US" altLang="zh-CN" sz="3200" i="1">
                <a:solidFill>
                  <a:schemeClr val="tx1"/>
                </a:solidFill>
              </a:rPr>
              <a:t>x</a:t>
            </a:r>
            <a:r>
              <a:rPr lang="en-US" altLang="zh-CN" sz="3200">
                <a:solidFill>
                  <a:schemeClr val="tx1"/>
                </a:solidFill>
              </a:rPr>
              <a:t>|</a:t>
            </a:r>
            <a:r>
              <a:rPr lang="en-US" altLang="zh-CN" sz="3200" i="1">
                <a:solidFill>
                  <a:schemeClr val="tx1"/>
                </a:solidFill>
              </a:rPr>
              <a:t>x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称为事件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的</a:t>
            </a:r>
            <a:b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差事件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当且仅当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发生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不发生时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发生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3200"/>
          </a:p>
        </p:txBody>
      </p:sp>
      <p:grpSp>
        <p:nvGrpSpPr>
          <p:cNvPr id="729104" name="Group 16">
            <a:extLst>
              <a:ext uri="{FF2B5EF4-FFF2-40B4-BE49-F238E27FC236}">
                <a16:creationId xmlns:a16="http://schemas.microsoft.com/office/drawing/2014/main" id="{4BD190CC-2280-C2F6-9CAB-4446074F9901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919288"/>
            <a:ext cx="6408738" cy="3094037"/>
            <a:chOff x="930" y="1117"/>
            <a:chExt cx="3220" cy="1542"/>
          </a:xfrm>
        </p:grpSpPr>
        <p:sp>
          <p:nvSpPr>
            <p:cNvPr id="729090" name="Oval 2">
              <a:extLst>
                <a:ext uri="{FF2B5EF4-FFF2-40B4-BE49-F238E27FC236}">
                  <a16:creationId xmlns:a16="http://schemas.microsoft.com/office/drawing/2014/main" id="{30DE50FA-AB26-94DD-9B05-B1F26AB97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246"/>
              <a:ext cx="1407" cy="1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729098" name="Group 10">
              <a:extLst>
                <a:ext uri="{FF2B5EF4-FFF2-40B4-BE49-F238E27FC236}">
                  <a16:creationId xmlns:a16="http://schemas.microsoft.com/office/drawing/2014/main" id="{F775D3DD-DFDB-E9FC-BE54-F1B47FEB6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1117"/>
              <a:ext cx="3220" cy="1542"/>
              <a:chOff x="703" y="1344"/>
              <a:chExt cx="3744" cy="2291"/>
            </a:xfrm>
          </p:grpSpPr>
          <p:sp>
            <p:nvSpPr>
              <p:cNvPr id="729092" name="Rectangle 4">
                <a:extLst>
                  <a:ext uri="{FF2B5EF4-FFF2-40B4-BE49-F238E27FC236}">
                    <a16:creationId xmlns:a16="http://schemas.microsoft.com/office/drawing/2014/main" id="{D74E9434-000F-2A49-A7B2-0D2069FE4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344"/>
                <a:ext cx="3744" cy="2291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29093" name="Text Box 5">
                <a:extLst>
                  <a:ext uri="{FF2B5EF4-FFF2-40B4-BE49-F238E27FC236}">
                    <a16:creationId xmlns:a16="http://schemas.microsoft.com/office/drawing/2014/main" id="{66BCBDB8-2122-A739-AC10-BDFFF0BAE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" y="2900"/>
                <a:ext cx="240" cy="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1" lang="en-US" altLang="zh-CN" sz="3600" i="1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729094" name="Oval 6">
                <a:extLst>
                  <a:ext uri="{FF2B5EF4-FFF2-40B4-BE49-F238E27FC236}">
                    <a16:creationId xmlns:a16="http://schemas.microsoft.com/office/drawing/2014/main" id="{94EAC6C1-9467-7CD6-EF7B-CC5E7AB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584"/>
                <a:ext cx="1414" cy="14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29095" name="Oval 7">
                <a:extLst>
                  <a:ext uri="{FF2B5EF4-FFF2-40B4-BE49-F238E27FC236}">
                    <a16:creationId xmlns:a16="http://schemas.microsoft.com/office/drawing/2014/main" id="{6C6C3A0E-7287-4CB0-C13B-72F8FBCAD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1532"/>
                <a:ext cx="1637" cy="163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29096" name="Text Box 8">
                <a:extLst>
                  <a:ext uri="{FF2B5EF4-FFF2-40B4-BE49-F238E27FC236}">
                    <a16:creationId xmlns:a16="http://schemas.microsoft.com/office/drawing/2014/main" id="{1939CC86-ECEF-86DA-81D6-679C28EB0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8" y="2088"/>
                <a:ext cx="269" cy="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1" lang="en-US" altLang="zh-CN" sz="36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29097" name="Text Box 9">
                <a:extLst>
                  <a:ext uri="{FF2B5EF4-FFF2-40B4-BE49-F238E27FC236}">
                    <a16:creationId xmlns:a16="http://schemas.microsoft.com/office/drawing/2014/main" id="{F2A6E82D-E71F-7271-2143-4AAEDF6AF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114"/>
                <a:ext cx="269" cy="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1" lang="en-US" altLang="zh-CN" sz="36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  <p:sp>
        <p:nvSpPr>
          <p:cNvPr id="729100" name="Rectangle 12">
            <a:extLst>
              <a:ext uri="{FF2B5EF4-FFF2-40B4-BE49-F238E27FC236}">
                <a16:creationId xmlns:a16="http://schemas.microsoft.com/office/drawing/2014/main" id="{08D315CD-8813-23A3-13E9-2D94DDD94EB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07950" y="5256213"/>
            <a:ext cx="9144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思考：       事件</a:t>
            </a:r>
            <a:r>
              <a:rPr lang="en-US" altLang="zh-CN" sz="32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A-B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   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B-A</a:t>
            </a:r>
            <a:r>
              <a:rPr lang="en-US" altLang="zh-CN" sz="36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>
            <a:extLst>
              <a:ext uri="{FF2B5EF4-FFF2-40B4-BE49-F238E27FC236}">
                <a16:creationId xmlns:a16="http://schemas.microsoft.com/office/drawing/2014/main" id="{4A1B0CDB-D98F-C6D4-F517-32D65A89F3E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331913" y="476250"/>
            <a:ext cx="6858000" cy="1219200"/>
          </a:xfrm>
        </p:spPr>
        <p:txBody>
          <a:bodyPr/>
          <a:lstStyle/>
          <a:p>
            <a:pPr>
              <a:lnSpc>
                <a:spcPct val="155000"/>
              </a:lnSpc>
            </a:pPr>
            <a:r>
              <a:rPr lang="en-US" altLang="zh-CN" sz="3200">
                <a:latin typeface="宋体" panose="02010600030101010101" pitchFamily="2" charset="-122"/>
                <a:cs typeface="Arial" panose="020B0604020202020204" pitchFamily="34" charset="0"/>
              </a:rPr>
              <a:t>§</a:t>
            </a:r>
            <a:r>
              <a:rPr lang="en-US" altLang="zh-CN" sz="3200" b="0">
                <a:solidFill>
                  <a:srgbClr val="FFFF00"/>
                </a:solidFill>
                <a:latin typeface="宋体" panose="02010600030101010101" pitchFamily="2" charset="-122"/>
              </a:rPr>
              <a:t>1   </a:t>
            </a:r>
            <a:r>
              <a:rPr lang="zh-CN" altLang="en-US" sz="3200" b="0">
                <a:latin typeface="宋体" panose="02010600030101010101" pitchFamily="2" charset="-122"/>
              </a:rPr>
              <a:t>随机试验</a:t>
            </a:r>
          </a:p>
        </p:txBody>
      </p:sp>
      <p:sp>
        <p:nvSpPr>
          <p:cNvPr id="641027" name="Text Box 3">
            <a:extLst>
              <a:ext uri="{FF2B5EF4-FFF2-40B4-BE49-F238E27FC236}">
                <a16:creationId xmlns:a16="http://schemas.microsoft.com/office/drawing/2014/main" id="{73119643-8F02-625F-37D8-F3EE3437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9138"/>
            <a:ext cx="74676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5000"/>
              </a:lnSpc>
            </a:pP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45000"/>
              </a:lnSpc>
            </a:pP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641028" name="Rectangle 4">
            <a:extLst>
              <a:ext uri="{FF2B5EF4-FFF2-40B4-BE49-F238E27FC236}">
                <a16:creationId xmlns:a16="http://schemas.microsoft.com/office/drawing/2014/main" id="{3BC20850-B536-202B-E388-B605077A9DF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-26988"/>
            <a:ext cx="85407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0"/>
              <a:t>第一章  概率论的基本概念</a:t>
            </a:r>
          </a:p>
        </p:txBody>
      </p:sp>
      <p:sp>
        <p:nvSpPr>
          <p:cNvPr id="641030" name="Rectangle 6">
            <a:extLst>
              <a:ext uri="{FF2B5EF4-FFF2-40B4-BE49-F238E27FC236}">
                <a16:creationId xmlns:a16="http://schemas.microsoft.com/office/drawing/2014/main" id="{013E24A5-439F-D27D-3619-67C8C1FAD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1628775"/>
            <a:ext cx="8842375" cy="4498975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en-US" altLang="zh-CN" sz="2800"/>
              <a:t>     </a:t>
            </a:r>
            <a:r>
              <a:rPr kumimoji="1" lang="zh-CN" altLang="en-US" sz="2800"/>
              <a:t>对某一现象的观察</a:t>
            </a:r>
          </a:p>
          <a:p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aseline="-25000"/>
              <a:t>1</a:t>
            </a:r>
            <a:r>
              <a:rPr kumimoji="1" lang="en-US" altLang="zh-CN" sz="2800"/>
              <a:t>: </a:t>
            </a:r>
            <a:r>
              <a:rPr kumimoji="1" lang="zh-CN" altLang="zh-CN" sz="2800"/>
              <a:t>抛一枚硬币，</a:t>
            </a:r>
            <a:r>
              <a:rPr kumimoji="1" lang="zh-CN" altLang="en-US" sz="2800"/>
              <a:t>观察正面</a:t>
            </a:r>
            <a:r>
              <a:rPr kumimoji="1" lang="en-US" altLang="zh-CN" sz="2800"/>
              <a:t>H</a:t>
            </a:r>
            <a:r>
              <a:rPr kumimoji="1" lang="zh-CN" altLang="en-US" sz="2800"/>
              <a:t>、反面</a:t>
            </a:r>
            <a:r>
              <a:rPr kumimoji="1" lang="en-US" altLang="zh-CN" sz="2800"/>
              <a:t>T</a:t>
            </a:r>
            <a:r>
              <a:rPr kumimoji="1" lang="zh-CN" altLang="en-US" sz="2800"/>
              <a:t>出现的情况；</a:t>
            </a:r>
            <a:endParaRPr kumimoji="1" lang="zh-CN" altLang="zh-CN" sz="2800"/>
          </a:p>
          <a:p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aseline="-25000"/>
              <a:t>2</a:t>
            </a:r>
            <a:r>
              <a:rPr kumimoji="1" lang="en-US" altLang="zh-CN" sz="2800"/>
              <a:t>: </a:t>
            </a:r>
            <a:r>
              <a:rPr kumimoji="1" lang="zh-CN" altLang="zh-CN" sz="2800"/>
              <a:t>将一枚硬币连抛三次，</a:t>
            </a:r>
            <a:r>
              <a:rPr kumimoji="1" lang="zh-CN" altLang="en-US" sz="2800"/>
              <a:t>观察</a:t>
            </a:r>
            <a:r>
              <a:rPr kumimoji="1" lang="zh-CN" altLang="zh-CN" sz="2800"/>
              <a:t>正反面出现的情况；</a:t>
            </a:r>
          </a:p>
          <a:p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aseline="-25000"/>
              <a:t>3</a:t>
            </a:r>
            <a:r>
              <a:rPr kumimoji="1" lang="en-US" altLang="zh-CN" sz="2800"/>
              <a:t>: </a:t>
            </a:r>
            <a:r>
              <a:rPr kumimoji="1" lang="zh-CN" altLang="zh-CN" sz="2800"/>
              <a:t>将一枚硬币连抛三次，</a:t>
            </a:r>
            <a:r>
              <a:rPr kumimoji="1" lang="zh-CN" altLang="en-US" sz="2800"/>
              <a:t>观察</a:t>
            </a:r>
            <a:r>
              <a:rPr kumimoji="1" lang="zh-CN" altLang="zh-CN" sz="2800"/>
              <a:t>正面出现的次数</a:t>
            </a:r>
            <a:r>
              <a:rPr kumimoji="1" lang="zh-CN" altLang="en-US" sz="2800"/>
              <a:t>；</a:t>
            </a:r>
          </a:p>
          <a:p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aseline="-25000"/>
              <a:t>4</a:t>
            </a:r>
            <a:r>
              <a:rPr kumimoji="1" lang="en-US" altLang="zh-CN" sz="2800"/>
              <a:t>: </a:t>
            </a:r>
            <a:r>
              <a:rPr kumimoji="1" lang="zh-CN" altLang="zh-CN" sz="2800"/>
              <a:t>掷一颗骰子，</a:t>
            </a:r>
            <a:r>
              <a:rPr kumimoji="1" lang="zh-CN" altLang="en-US" sz="2800"/>
              <a:t>观察</a:t>
            </a:r>
            <a:r>
              <a:rPr kumimoji="1" lang="zh-CN" altLang="zh-CN" sz="2800"/>
              <a:t>可能出现的点数；</a:t>
            </a:r>
          </a:p>
          <a:p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aseline="-25000"/>
              <a:t>5</a:t>
            </a:r>
            <a:r>
              <a:rPr kumimoji="1" lang="en-US" altLang="zh-CN" sz="2800"/>
              <a:t>: </a:t>
            </a:r>
            <a:r>
              <a:rPr kumimoji="1" lang="zh-CN" altLang="zh-CN" sz="2800"/>
              <a:t>记录某网站一分钟内受到的点击次数；</a:t>
            </a:r>
          </a:p>
          <a:p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aseline="-25000"/>
              <a:t>6</a:t>
            </a:r>
            <a:r>
              <a:rPr kumimoji="1" lang="en-US" altLang="zh-CN" sz="2800"/>
              <a:t>: </a:t>
            </a:r>
            <a:r>
              <a:rPr kumimoji="1" lang="zh-CN" altLang="zh-CN" sz="2800"/>
              <a:t>在一批灯泡中任取一只，测其寿命</a:t>
            </a:r>
            <a:r>
              <a:rPr kumimoji="1" lang="zh-CN" altLang="en-US" sz="2800"/>
              <a:t>；</a:t>
            </a:r>
            <a:endParaRPr kumimoji="1" lang="zh-CN" altLang="zh-CN" sz="2800"/>
          </a:p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6" grpId="0"/>
      <p:bldP spid="6410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001506B8-DEBE-BE94-9B41-6CE32061D4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3128963"/>
          </a:xfrm>
        </p:spPr>
        <p:txBody>
          <a:bodyPr/>
          <a:lstStyle/>
          <a:p>
            <a:pPr algn="l"/>
            <a:r>
              <a:rPr lang="en-US" altLang="zh-CN" sz="3200"/>
              <a:t>5. </a:t>
            </a:r>
            <a:r>
              <a:rPr lang="zh-CN" altLang="en-US" sz="3200">
                <a:solidFill>
                  <a:schemeClr val="tx1"/>
                </a:solidFill>
              </a:rPr>
              <a:t>若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3200" i="1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f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则称事件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互不相容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(exclusive)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的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或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互斥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的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这指的是事件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不能同时发生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b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zh-CN" sz="3200"/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5855512D-C0D0-B1EB-DBC2-32E825C9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924175"/>
            <a:ext cx="6167437" cy="34718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30116" name="Text Box 4">
            <a:extLst>
              <a:ext uri="{FF2B5EF4-FFF2-40B4-BE49-F238E27FC236}">
                <a16:creationId xmlns:a16="http://schemas.microsoft.com/office/drawing/2014/main" id="{EDA92517-9604-A993-6F2D-5A60E966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4070350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30117" name="Oval 5">
            <a:extLst>
              <a:ext uri="{FF2B5EF4-FFF2-40B4-BE49-F238E27FC236}">
                <a16:creationId xmlns:a16="http://schemas.microsoft.com/office/drawing/2014/main" id="{DEFA1107-EF87-92C6-CBF4-A35261D9F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3268663"/>
            <a:ext cx="2505075" cy="24653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36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30118" name="Oval 6">
            <a:extLst>
              <a:ext uri="{FF2B5EF4-FFF2-40B4-BE49-F238E27FC236}">
                <a16:creationId xmlns:a16="http://schemas.microsoft.com/office/drawing/2014/main" id="{4B2D536C-79DE-8E58-1BA5-CD42849F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025" y="3746500"/>
            <a:ext cx="1873250" cy="18430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36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30119" name="Rectangle 7">
            <a:extLst>
              <a:ext uri="{FF2B5EF4-FFF2-40B4-BE49-F238E27FC236}">
                <a16:creationId xmlns:a16="http://schemas.microsoft.com/office/drawing/2014/main" id="{11ED659C-2AE0-99BA-6247-F8A4F07E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157413"/>
            <a:ext cx="517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Arial" panose="020B0604020202020204" pitchFamily="34" charset="0"/>
                <a:sym typeface="Symbol" panose="05050102010706020507" pitchFamily="18" charset="2"/>
              </a:rPr>
              <a:t>基本事件是两两互不相容的</a:t>
            </a:r>
            <a:r>
              <a:rPr lang="en-US" altLang="zh-CN" sz="32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30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30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30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4" grpId="0"/>
      <p:bldP spid="7301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>
            <a:extLst>
              <a:ext uri="{FF2B5EF4-FFF2-40B4-BE49-F238E27FC236}">
                <a16:creationId xmlns:a16="http://schemas.microsoft.com/office/drawing/2014/main" id="{C9163B95-4A0A-29E3-0C59-681A896D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4648200" cy="2590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kumimoji="1" lang="zh-CN" altLang="zh-CN" sz="3600">
              <a:latin typeface="Times New Roman" panose="02020603050405020304" pitchFamily="18" charset="0"/>
            </a:endParaRP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07D372BC-6A8E-3D10-92F7-9E01EB158B4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3419475"/>
          </a:xfrm>
        </p:spPr>
        <p:txBody>
          <a:bodyPr/>
          <a:lstStyle/>
          <a:p>
            <a:pPr algn="l"/>
            <a:r>
              <a:rPr lang="en-US" altLang="zh-CN" sz="3200"/>
              <a:t>6, </a:t>
            </a:r>
            <a:r>
              <a:rPr lang="zh-CN" altLang="en-US" sz="3200">
                <a:solidFill>
                  <a:schemeClr val="tx1"/>
                </a:solidFill>
              </a:rPr>
              <a:t>若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则称事件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互为</a:t>
            </a:r>
            <a:b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zh-CN" altLang="en-US" sz="3200" b="0" u="sng">
                <a:solidFill>
                  <a:srgbClr val="FFFF00"/>
                </a:solidFill>
                <a:sym typeface="Symbol" panose="05050102010706020507" pitchFamily="18" charset="2"/>
              </a:rPr>
              <a:t>逆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又称事件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互为</a:t>
            </a:r>
            <a:r>
              <a:rPr lang="zh-CN" altLang="en-US" sz="3200" b="0" u="sng">
                <a:solidFill>
                  <a:srgbClr val="FFFF00"/>
                </a:solidFill>
                <a:sym typeface="Symbol" panose="05050102010706020507" pitchFamily="18" charset="2"/>
              </a:rPr>
              <a:t>对立</a:t>
            </a:r>
            <a:r>
              <a:rPr lang="en-US" altLang="zh-CN" sz="3200" u="sng">
                <a:solidFill>
                  <a:srgbClr val="FFFF00"/>
                </a:solidFill>
                <a:sym typeface="Symbol" panose="05050102010706020507" pitchFamily="18" charset="2"/>
              </a:rPr>
              <a:t>(complementary)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b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zh-CN" sz="3200"/>
          </a:p>
        </p:txBody>
      </p:sp>
      <p:sp>
        <p:nvSpPr>
          <p:cNvPr id="731141" name="Text Box 5">
            <a:extLst>
              <a:ext uri="{FF2B5EF4-FFF2-40B4-BE49-F238E27FC236}">
                <a16:creationId xmlns:a16="http://schemas.microsoft.com/office/drawing/2014/main" id="{7541A36D-7C78-C1ED-0F1A-3F4CA1562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3" y="5478463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31142" name="Oval 6">
            <a:extLst>
              <a:ext uri="{FF2B5EF4-FFF2-40B4-BE49-F238E27FC236}">
                <a16:creationId xmlns:a16="http://schemas.microsoft.com/office/drawing/2014/main" id="{3E1BC27C-56E4-1F9A-2C08-3DB944B3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3833813"/>
            <a:ext cx="2070100" cy="1981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3600" i="1"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731143" name="Object 7">
            <a:extLst>
              <a:ext uri="{FF2B5EF4-FFF2-40B4-BE49-F238E27FC236}">
                <a16:creationId xmlns:a16="http://schemas.microsoft.com/office/drawing/2014/main" id="{CF45032A-E167-D732-E1CA-94FF1A931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1438" y="4238625"/>
          <a:ext cx="4667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280" imgH="164880" progId="Equation.3">
                  <p:embed/>
                </p:oleObj>
              </mc:Choice>
              <mc:Fallback>
                <p:oleObj name="公式" r:id="rId2" imgW="15228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4238625"/>
                        <a:ext cx="4667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1144" name="Rectangle 8">
            <a:extLst>
              <a:ext uri="{FF2B5EF4-FFF2-40B4-BE49-F238E27FC236}">
                <a16:creationId xmlns:a16="http://schemas.microsoft.com/office/drawing/2014/main" id="{80F54539-5095-66B9-7A52-0B2CA038F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1088"/>
            <a:ext cx="8558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i="1">
                <a:latin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zh-CN" altLang="en-US" sz="3200">
                <a:latin typeface="Arial" panose="020B0604020202020204" pitchFamily="34" charset="0"/>
                <a:sym typeface="Symbol" panose="05050102010706020507" pitchFamily="18" charset="2"/>
              </a:rPr>
              <a:t>对每次试验而言，事件</a:t>
            </a:r>
            <a:r>
              <a:rPr lang="en-US" altLang="zh-CN" sz="3200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>
                <a:latin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en-US" altLang="zh-CN" sz="3200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>
                <a:latin typeface="Arial" panose="020B0604020202020204" pitchFamily="34" charset="0"/>
                <a:sym typeface="Symbol" panose="05050102010706020507" pitchFamily="18" charset="2"/>
              </a:rPr>
              <a:t>必有一个发生，</a:t>
            </a:r>
          </a:p>
          <a:p>
            <a:r>
              <a:rPr lang="zh-CN" altLang="en-US" sz="3200">
                <a:latin typeface="Arial" panose="020B0604020202020204" pitchFamily="34" charset="0"/>
                <a:sym typeface="Symbol" panose="05050102010706020507" pitchFamily="18" charset="2"/>
              </a:rPr>
              <a:t>且仅有一个发生</a:t>
            </a:r>
            <a:r>
              <a:rPr lang="en-US" altLang="zh-CN" sz="32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/>
      <p:bldP spid="7311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>
            <a:extLst>
              <a:ext uri="{FF2B5EF4-FFF2-40B4-BE49-F238E27FC236}">
                <a16:creationId xmlns:a16="http://schemas.microsoft.com/office/drawing/2014/main" id="{868020D3-0D1A-0417-0F09-D7966CCDC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4648200" cy="2590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kumimoji="1" lang="zh-CN" altLang="zh-CN" sz="3600">
              <a:latin typeface="Times New Roman" panose="02020603050405020304" pitchFamily="18" charset="0"/>
            </a:endParaRP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80C58AE8-F192-280C-C592-02CB4619E42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3419475"/>
          </a:xfrm>
        </p:spPr>
        <p:txBody>
          <a:bodyPr/>
          <a:lstStyle/>
          <a:p>
            <a:pPr algn="l"/>
            <a:r>
              <a:rPr lang="en-US" altLang="zh-CN" sz="3200"/>
              <a:t>6, </a:t>
            </a:r>
            <a:r>
              <a:rPr lang="zh-CN" altLang="en-US" sz="3200">
                <a:solidFill>
                  <a:schemeClr val="tx1"/>
                </a:solidFill>
              </a:rPr>
              <a:t>若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则称事件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互为</a:t>
            </a:r>
            <a:b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zh-CN" altLang="en-US" sz="3200" b="0" u="sng">
                <a:solidFill>
                  <a:srgbClr val="FFFF00"/>
                </a:solidFill>
                <a:sym typeface="Symbol" panose="05050102010706020507" pitchFamily="18" charset="2"/>
              </a:rPr>
              <a:t>逆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又称事件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与事件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互为</a:t>
            </a:r>
            <a:r>
              <a:rPr lang="zh-CN" altLang="en-US" sz="3200" b="0" u="sng">
                <a:solidFill>
                  <a:srgbClr val="FFFF00"/>
                </a:solidFill>
                <a:sym typeface="Symbol" panose="05050102010706020507" pitchFamily="18" charset="2"/>
              </a:rPr>
              <a:t>对立</a:t>
            </a:r>
            <a:r>
              <a:rPr lang="en-US" altLang="zh-CN" sz="3200" u="sng">
                <a:solidFill>
                  <a:srgbClr val="FFFF00"/>
                </a:solidFill>
                <a:sym typeface="Symbol" panose="05050102010706020507" pitchFamily="18" charset="2"/>
              </a:rPr>
              <a:t>(complementary)</a:t>
            </a:r>
            <a:r>
              <a:rPr lang="zh-CN" altLang="en-US" sz="3200" u="sng">
                <a:solidFill>
                  <a:srgbClr val="FFFF00"/>
                </a:solidFill>
                <a:sym typeface="Symbol" panose="05050102010706020507" pitchFamily="18" charset="2"/>
              </a:rPr>
              <a:t>事件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b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zh-CN" sz="3200"/>
          </a:p>
        </p:txBody>
      </p:sp>
      <p:graphicFrame>
        <p:nvGraphicFramePr>
          <p:cNvPr id="998404" name="Object 4">
            <a:extLst>
              <a:ext uri="{FF2B5EF4-FFF2-40B4-BE49-F238E27FC236}">
                <a16:creationId xmlns:a16="http://schemas.microsoft.com/office/drawing/2014/main" id="{94A65545-0B58-FD9A-B88A-50B99837A8B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371975" y="2643188"/>
          <a:ext cx="29067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28600" progId="Equation.3">
                  <p:embed/>
                </p:oleObj>
              </mc:Choice>
              <mc:Fallback>
                <p:oleObj name="Equation" r:id="rId2" imgW="888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2643188"/>
                        <a:ext cx="2906713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05" name="Text Box 5">
            <a:extLst>
              <a:ext uri="{FF2B5EF4-FFF2-40B4-BE49-F238E27FC236}">
                <a16:creationId xmlns:a16="http://schemas.microsoft.com/office/drawing/2014/main" id="{6E2CE8E6-CABE-9753-1FAA-7B27BF92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3" y="5478463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998406" name="Oval 6">
            <a:extLst>
              <a:ext uri="{FF2B5EF4-FFF2-40B4-BE49-F238E27FC236}">
                <a16:creationId xmlns:a16="http://schemas.microsoft.com/office/drawing/2014/main" id="{A6E05EA5-F318-DFFE-F579-29C421C99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3833813"/>
            <a:ext cx="2070100" cy="1981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zh-CN" sz="3600" i="1"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998407" name="Object 7">
            <a:extLst>
              <a:ext uri="{FF2B5EF4-FFF2-40B4-BE49-F238E27FC236}">
                <a16:creationId xmlns:a16="http://schemas.microsoft.com/office/drawing/2014/main" id="{71AD65B6-6329-E11A-0AB3-14AD52879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1438" y="4238625"/>
          <a:ext cx="4667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280" imgH="164880" progId="Equation.3">
                  <p:embed/>
                </p:oleObj>
              </mc:Choice>
              <mc:Fallback>
                <p:oleObj name="公式" r:id="rId4" imgW="15228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4238625"/>
                        <a:ext cx="4667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08" name="Rectangle 8">
            <a:extLst>
              <a:ext uri="{FF2B5EF4-FFF2-40B4-BE49-F238E27FC236}">
                <a16:creationId xmlns:a16="http://schemas.microsoft.com/office/drawing/2014/main" id="{ED165414-799C-FAA9-6501-DBBFC36F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2701925"/>
            <a:ext cx="326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sz="3200">
                <a:latin typeface="Arial" panose="020B0604020202020204" pitchFamily="34" charset="0"/>
                <a:sym typeface="Symbol" panose="05050102010706020507" pitchFamily="18" charset="2"/>
              </a:rPr>
              <a:t>的对立事件记为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9679" name="Object 15">
            <a:extLst>
              <a:ext uri="{FF2B5EF4-FFF2-40B4-BE49-F238E27FC236}">
                <a16:creationId xmlns:a16="http://schemas.microsoft.com/office/drawing/2014/main" id="{AE31E94B-29BA-79CB-0A91-C197A8CF8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196975"/>
          <a:ext cx="10795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164880" progId="Equation.DSMT4">
                  <p:embed/>
                </p:oleObj>
              </mc:Choice>
              <mc:Fallback>
                <p:oleObj name="Equation" r:id="rId2" imgW="38088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96975"/>
                        <a:ext cx="10795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711" name="Object 47">
            <a:extLst>
              <a:ext uri="{FF2B5EF4-FFF2-40B4-BE49-F238E27FC236}">
                <a16:creationId xmlns:a16="http://schemas.microsoft.com/office/drawing/2014/main" id="{483864DB-64EC-65EF-3C0B-B3D21298363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148263" y="1125538"/>
          <a:ext cx="671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203040" progId="Equation.DSMT4">
                  <p:embed/>
                </p:oleObj>
              </mc:Choice>
              <mc:Fallback>
                <p:oleObj name="Equation" r:id="rId4" imgW="253800" imgH="2030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125538"/>
                        <a:ext cx="6715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434" name="Group 2">
            <a:extLst>
              <a:ext uri="{FF2B5EF4-FFF2-40B4-BE49-F238E27FC236}">
                <a16:creationId xmlns:a16="http://schemas.microsoft.com/office/drawing/2014/main" id="{13E1950E-9503-A07A-FC82-01AA0AB643ED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860800"/>
            <a:ext cx="4953000" cy="1981200"/>
            <a:chOff x="912" y="2592"/>
            <a:chExt cx="3120" cy="1248"/>
          </a:xfrm>
        </p:grpSpPr>
        <p:sp>
          <p:nvSpPr>
            <p:cNvPr id="786435" name="Rectangle 3">
              <a:extLst>
                <a:ext uri="{FF2B5EF4-FFF2-40B4-BE49-F238E27FC236}">
                  <a16:creationId xmlns:a16="http://schemas.microsoft.com/office/drawing/2014/main" id="{865EF111-A54A-DDFA-2F17-503E0CEDD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3120" cy="124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6436" name="Object 4">
              <a:extLst>
                <a:ext uri="{FF2B5EF4-FFF2-40B4-BE49-F238E27FC236}">
                  <a16:creationId xmlns:a16="http://schemas.microsoft.com/office/drawing/2014/main" id="{1828395C-927A-C2C8-F139-36CEA76E56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7" y="3504"/>
            <a:ext cx="2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164880" progId="Equation.DSMT4">
                    <p:embed/>
                  </p:oleObj>
                </mc:Choice>
                <mc:Fallback>
                  <p:oleObj name="Equation" r:id="rId2" imgW="17748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504"/>
                          <a:ext cx="258" cy="240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6437" name="Group 5">
            <a:extLst>
              <a:ext uri="{FF2B5EF4-FFF2-40B4-BE49-F238E27FC236}">
                <a16:creationId xmlns:a16="http://schemas.microsoft.com/office/drawing/2014/main" id="{C13222ED-79AC-F10C-005D-577FEE227C8C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860800"/>
            <a:ext cx="4968875" cy="1944688"/>
            <a:chOff x="1882" y="2432"/>
            <a:chExt cx="3130" cy="1225"/>
          </a:xfrm>
        </p:grpSpPr>
        <p:sp>
          <p:nvSpPr>
            <p:cNvPr id="786438" name="Line 6">
              <a:extLst>
                <a:ext uri="{FF2B5EF4-FFF2-40B4-BE49-F238E27FC236}">
                  <a16:creationId xmlns:a16="http://schemas.microsoft.com/office/drawing/2014/main" id="{0CBBCD10-8EDF-A960-5653-85AC4BED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432"/>
              <a:ext cx="1542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39" name="Line 7">
              <a:extLst>
                <a:ext uri="{FF2B5EF4-FFF2-40B4-BE49-F238E27FC236}">
                  <a16:creationId xmlns:a16="http://schemas.microsoft.com/office/drawing/2014/main" id="{D4BA9216-D2D2-FC28-7C46-D4CBE7E1C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659"/>
              <a:ext cx="127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40" name="Line 8">
              <a:extLst>
                <a:ext uri="{FF2B5EF4-FFF2-40B4-BE49-F238E27FC236}">
                  <a16:creationId xmlns:a16="http://schemas.microsoft.com/office/drawing/2014/main" id="{674A8B86-DDF3-AB18-E2E1-04064EE93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432"/>
              <a:ext cx="127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41" name="Line 9">
              <a:extLst>
                <a:ext uri="{FF2B5EF4-FFF2-40B4-BE49-F238E27FC236}">
                  <a16:creationId xmlns:a16="http://schemas.microsoft.com/office/drawing/2014/main" id="{9FB2A699-56B7-8A30-DBF3-2EE7E49E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432"/>
              <a:ext cx="1542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42" name="Line 10">
              <a:extLst>
                <a:ext uri="{FF2B5EF4-FFF2-40B4-BE49-F238E27FC236}">
                  <a16:creationId xmlns:a16="http://schemas.microsoft.com/office/drawing/2014/main" id="{18E0BD9E-2E34-F238-1F4F-C2611C5D1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432"/>
              <a:ext cx="1542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43" name="Line 11">
              <a:extLst>
                <a:ext uri="{FF2B5EF4-FFF2-40B4-BE49-F238E27FC236}">
                  <a16:creationId xmlns:a16="http://schemas.microsoft.com/office/drawing/2014/main" id="{C4BE92B8-B015-3A5B-CEE5-A1CA08806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432"/>
              <a:ext cx="1542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44" name="Line 12">
              <a:extLst>
                <a:ext uri="{FF2B5EF4-FFF2-40B4-BE49-F238E27FC236}">
                  <a16:creationId xmlns:a16="http://schemas.microsoft.com/office/drawing/2014/main" id="{88472FDE-4697-E5DA-54CD-85A1C6D75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432"/>
              <a:ext cx="1542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45" name="Line 13">
              <a:extLst>
                <a:ext uri="{FF2B5EF4-FFF2-40B4-BE49-F238E27FC236}">
                  <a16:creationId xmlns:a16="http://schemas.microsoft.com/office/drawing/2014/main" id="{BA473FAC-6218-7DBD-9AAD-6A0947AC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976"/>
              <a:ext cx="862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446" name="Line 14">
              <a:extLst>
                <a:ext uri="{FF2B5EF4-FFF2-40B4-BE49-F238E27FC236}">
                  <a16:creationId xmlns:a16="http://schemas.microsoft.com/office/drawing/2014/main" id="{97B3F87F-952D-F58A-4638-DBDE2B918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432"/>
              <a:ext cx="862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86447" name="Object 15">
            <a:extLst>
              <a:ext uri="{FF2B5EF4-FFF2-40B4-BE49-F238E27FC236}">
                <a16:creationId xmlns:a16="http://schemas.microsoft.com/office/drawing/2014/main" id="{4EF7F850-E45B-AFF1-034D-58DF6712B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765175"/>
          <a:ext cx="7218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240" imgH="228600" progId="Equation.DSMT4">
                  <p:embed/>
                </p:oleObj>
              </mc:Choice>
              <mc:Fallback>
                <p:oleObj name="Equation" r:id="rId4" imgW="316224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72183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6448" name="Group 16">
            <a:extLst>
              <a:ext uri="{FF2B5EF4-FFF2-40B4-BE49-F238E27FC236}">
                <a16:creationId xmlns:a16="http://schemas.microsoft.com/office/drawing/2014/main" id="{67FFA318-7597-FF9F-A1AC-2D8AC11C872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773238"/>
            <a:ext cx="4953000" cy="1981200"/>
            <a:chOff x="912" y="2592"/>
            <a:chExt cx="3120" cy="1248"/>
          </a:xfrm>
        </p:grpSpPr>
        <p:sp>
          <p:nvSpPr>
            <p:cNvPr id="786449" name="Rectangle 17">
              <a:extLst>
                <a:ext uri="{FF2B5EF4-FFF2-40B4-BE49-F238E27FC236}">
                  <a16:creationId xmlns:a16="http://schemas.microsoft.com/office/drawing/2014/main" id="{02EC826B-E701-A96B-2004-1BB51C1F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3120" cy="124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6450" name="Object 18">
              <a:extLst>
                <a:ext uri="{FF2B5EF4-FFF2-40B4-BE49-F238E27FC236}">
                  <a16:creationId xmlns:a16="http://schemas.microsoft.com/office/drawing/2014/main" id="{0D4E1CD4-5484-1E85-9EE1-B82323750B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7" y="3504"/>
            <a:ext cx="2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164880" progId="Equation.DSMT4">
                    <p:embed/>
                  </p:oleObj>
                </mc:Choice>
                <mc:Fallback>
                  <p:oleObj name="Equation" r:id="rId6" imgW="177480" imgH="1648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504"/>
                          <a:ext cx="258" cy="240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6451" name="Group 19">
            <a:extLst>
              <a:ext uri="{FF2B5EF4-FFF2-40B4-BE49-F238E27FC236}">
                <a16:creationId xmlns:a16="http://schemas.microsoft.com/office/drawing/2014/main" id="{74B001BB-1428-6A40-5599-8766E86FD8DE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2132013"/>
            <a:ext cx="1676400" cy="1524000"/>
            <a:chOff x="2304" y="2880"/>
            <a:chExt cx="1056" cy="960"/>
          </a:xfrm>
        </p:grpSpPr>
        <p:sp>
          <p:nvSpPr>
            <p:cNvPr id="786452" name="Oval 20">
              <a:extLst>
                <a:ext uri="{FF2B5EF4-FFF2-40B4-BE49-F238E27FC236}">
                  <a16:creationId xmlns:a16="http://schemas.microsoft.com/office/drawing/2014/main" id="{C42E3AA9-5A8B-0AE5-9699-159D4D8F4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1056" cy="96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6453" name="Object 21">
              <a:extLst>
                <a:ext uri="{FF2B5EF4-FFF2-40B4-BE49-F238E27FC236}">
                  <a16:creationId xmlns:a16="http://schemas.microsoft.com/office/drawing/2014/main" id="{B59ADF76-4BC1-7E99-9EB8-F5AFC81389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168"/>
            <a:ext cx="27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52268" imgH="164957" progId="Equation.3">
                    <p:embed/>
                  </p:oleObj>
                </mc:Choice>
                <mc:Fallback>
                  <p:oleObj r:id="rId8" imgW="152268" imgH="16495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168"/>
                          <a:ext cx="274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6454" name="Group 22">
            <a:extLst>
              <a:ext uri="{FF2B5EF4-FFF2-40B4-BE49-F238E27FC236}">
                <a16:creationId xmlns:a16="http://schemas.microsoft.com/office/drawing/2014/main" id="{F3107333-9F04-D2C3-BFA3-68E30E3582FB}"/>
              </a:ext>
            </a:extLst>
          </p:cNvPr>
          <p:cNvGrpSpPr>
            <a:grpSpLocks/>
          </p:cNvGrpSpPr>
          <p:nvPr/>
        </p:nvGrpSpPr>
        <p:grpSpPr bwMode="auto">
          <a:xfrm>
            <a:off x="2747963" y="2513013"/>
            <a:ext cx="838200" cy="762000"/>
            <a:chOff x="2016" y="3120"/>
            <a:chExt cx="528" cy="480"/>
          </a:xfrm>
        </p:grpSpPr>
        <p:sp>
          <p:nvSpPr>
            <p:cNvPr id="786455" name="Oval 23">
              <a:extLst>
                <a:ext uri="{FF2B5EF4-FFF2-40B4-BE49-F238E27FC236}">
                  <a16:creationId xmlns:a16="http://schemas.microsoft.com/office/drawing/2014/main" id="{50A75E6A-97C8-3666-8F52-1F0CDEB45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528" cy="48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6456" name="Object 24">
              <a:extLst>
                <a:ext uri="{FF2B5EF4-FFF2-40B4-BE49-F238E27FC236}">
                  <a16:creationId xmlns:a16="http://schemas.microsoft.com/office/drawing/2014/main" id="{10CE8B40-85A5-B0E2-3D33-7FECAB14CE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216"/>
            <a:ext cx="2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2268" imgH="164957" progId="Equation.3">
                    <p:embed/>
                  </p:oleObj>
                </mc:Choice>
                <mc:Fallback>
                  <p:oleObj r:id="rId10" imgW="152268" imgH="16495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216"/>
                          <a:ext cx="229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6457" name="Group 25">
            <a:extLst>
              <a:ext uri="{FF2B5EF4-FFF2-40B4-BE49-F238E27FC236}">
                <a16:creationId xmlns:a16="http://schemas.microsoft.com/office/drawing/2014/main" id="{20965BBE-718C-0DEB-9125-AA7879C9EAB1}"/>
              </a:ext>
            </a:extLst>
          </p:cNvPr>
          <p:cNvGrpSpPr>
            <a:grpSpLocks/>
          </p:cNvGrpSpPr>
          <p:nvPr/>
        </p:nvGrpSpPr>
        <p:grpSpPr bwMode="auto">
          <a:xfrm>
            <a:off x="2747963" y="2513013"/>
            <a:ext cx="457200" cy="762000"/>
            <a:chOff x="2016" y="3120"/>
            <a:chExt cx="288" cy="480"/>
          </a:xfrm>
        </p:grpSpPr>
        <p:grpSp>
          <p:nvGrpSpPr>
            <p:cNvPr id="786458" name="Group 26">
              <a:extLst>
                <a:ext uri="{FF2B5EF4-FFF2-40B4-BE49-F238E27FC236}">
                  <a16:creationId xmlns:a16="http://schemas.microsoft.com/office/drawing/2014/main" id="{2886942B-424A-E311-4D26-BC23DA96A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20"/>
              <a:ext cx="288" cy="480"/>
              <a:chOff x="2016" y="3120"/>
              <a:chExt cx="288" cy="480"/>
            </a:xfrm>
          </p:grpSpPr>
          <p:sp>
            <p:nvSpPr>
              <p:cNvPr id="786459" name="Line 27">
                <a:extLst>
                  <a:ext uri="{FF2B5EF4-FFF2-40B4-BE49-F238E27FC236}">
                    <a16:creationId xmlns:a16="http://schemas.microsoft.com/office/drawing/2014/main" id="{01202E40-164C-2FCF-0F54-7A3B29CD7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312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6460" name="Line 28">
                <a:extLst>
                  <a:ext uri="{FF2B5EF4-FFF2-40B4-BE49-F238E27FC236}">
                    <a16:creationId xmlns:a16="http://schemas.microsoft.com/office/drawing/2014/main" id="{E1E03C3E-BED7-BE6A-F9E5-B8F241019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340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6461" name="Line 29">
                <a:extLst>
                  <a:ext uri="{FF2B5EF4-FFF2-40B4-BE49-F238E27FC236}">
                    <a16:creationId xmlns:a16="http://schemas.microsoft.com/office/drawing/2014/main" id="{E7726591-C9BF-3243-AC71-37143A981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6462" name="Line 30">
                <a:extLst>
                  <a:ext uri="{FF2B5EF4-FFF2-40B4-BE49-F238E27FC236}">
                    <a16:creationId xmlns:a16="http://schemas.microsoft.com/office/drawing/2014/main" id="{8DC6DB72-0F15-33F1-623E-86D5AA9E3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26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786463" name="Line 31">
              <a:extLst>
                <a:ext uri="{FF2B5EF4-FFF2-40B4-BE49-F238E27FC236}">
                  <a16:creationId xmlns:a16="http://schemas.microsoft.com/office/drawing/2014/main" id="{330A9C44-0A70-90DC-B896-E1117C196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4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86464" name="Group 32">
            <a:extLst>
              <a:ext uri="{FF2B5EF4-FFF2-40B4-BE49-F238E27FC236}">
                <a16:creationId xmlns:a16="http://schemas.microsoft.com/office/drawing/2014/main" id="{C4DD0E03-B28C-9699-75C4-B35EA6D73D3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219575"/>
            <a:ext cx="1676400" cy="1524000"/>
            <a:chOff x="2304" y="2880"/>
            <a:chExt cx="1056" cy="960"/>
          </a:xfrm>
        </p:grpSpPr>
        <p:sp>
          <p:nvSpPr>
            <p:cNvPr id="786465" name="Oval 33">
              <a:extLst>
                <a:ext uri="{FF2B5EF4-FFF2-40B4-BE49-F238E27FC236}">
                  <a16:creationId xmlns:a16="http://schemas.microsoft.com/office/drawing/2014/main" id="{AD66E7C1-EDC2-C269-F037-89D76B86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1056" cy="96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6466" name="Object 34">
              <a:extLst>
                <a:ext uri="{FF2B5EF4-FFF2-40B4-BE49-F238E27FC236}">
                  <a16:creationId xmlns:a16="http://schemas.microsoft.com/office/drawing/2014/main" id="{DA72A085-9C8A-1995-C2D3-4D1EFDADE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168"/>
            <a:ext cx="27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52268" imgH="164957" progId="Equation.3">
                    <p:embed/>
                  </p:oleObj>
                </mc:Choice>
                <mc:Fallback>
                  <p:oleObj r:id="rId12" imgW="152268" imgH="16495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168"/>
                          <a:ext cx="274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6467" name="AutoShape 35">
            <a:extLst>
              <a:ext uri="{FF2B5EF4-FFF2-40B4-BE49-F238E27FC236}">
                <a16:creationId xmlns:a16="http://schemas.microsoft.com/office/drawing/2014/main" id="{016D043B-10D1-3E2F-8AC1-0DA29887F8C1}"/>
              </a:ext>
            </a:extLst>
          </p:cNvPr>
          <p:cNvSpPr>
            <a:spLocks noChangeArrowheads="1"/>
          </p:cNvSpPr>
          <p:nvPr/>
        </p:nvSpPr>
        <p:spPr bwMode="auto">
          <a:xfrm rot="3648123">
            <a:off x="4480719" y="261144"/>
            <a:ext cx="215900" cy="3671888"/>
          </a:xfrm>
          <a:prstGeom prst="downArrow">
            <a:avLst>
              <a:gd name="adj1" fmla="val 50000"/>
              <a:gd name="adj2" fmla="val 425184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32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grpSp>
        <p:nvGrpSpPr>
          <p:cNvPr id="786468" name="Group 36">
            <a:extLst>
              <a:ext uri="{FF2B5EF4-FFF2-40B4-BE49-F238E27FC236}">
                <a16:creationId xmlns:a16="http://schemas.microsoft.com/office/drawing/2014/main" id="{5F482524-558C-6E05-DDC7-E3202A9A3B51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611688"/>
            <a:ext cx="838200" cy="762000"/>
            <a:chOff x="2016" y="3120"/>
            <a:chExt cx="528" cy="480"/>
          </a:xfrm>
        </p:grpSpPr>
        <p:sp>
          <p:nvSpPr>
            <p:cNvPr id="786469" name="Oval 37">
              <a:extLst>
                <a:ext uri="{FF2B5EF4-FFF2-40B4-BE49-F238E27FC236}">
                  <a16:creationId xmlns:a16="http://schemas.microsoft.com/office/drawing/2014/main" id="{FB900860-9517-B4E7-AFAA-530558D3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528" cy="48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6470" name="Object 38">
              <a:extLst>
                <a:ext uri="{FF2B5EF4-FFF2-40B4-BE49-F238E27FC236}">
                  <a16:creationId xmlns:a16="http://schemas.microsoft.com/office/drawing/2014/main" id="{C9B3C048-F4F0-36DA-D1D9-27564E8CA3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216"/>
            <a:ext cx="22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52268" imgH="164957" progId="Equation.3">
                    <p:embed/>
                  </p:oleObj>
                </mc:Choice>
                <mc:Fallback>
                  <p:oleObj r:id="rId14" imgW="152268" imgH="16495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216"/>
                          <a:ext cx="229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6471" name="Group 39">
            <a:extLst>
              <a:ext uri="{FF2B5EF4-FFF2-40B4-BE49-F238E27FC236}">
                <a16:creationId xmlns:a16="http://schemas.microsoft.com/office/drawing/2014/main" id="{F573A3C9-2184-D4FF-200B-041F8B82E468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611688"/>
            <a:ext cx="457200" cy="762000"/>
            <a:chOff x="2016" y="3120"/>
            <a:chExt cx="288" cy="480"/>
          </a:xfrm>
        </p:grpSpPr>
        <p:grpSp>
          <p:nvGrpSpPr>
            <p:cNvPr id="786472" name="Group 40">
              <a:extLst>
                <a:ext uri="{FF2B5EF4-FFF2-40B4-BE49-F238E27FC236}">
                  <a16:creationId xmlns:a16="http://schemas.microsoft.com/office/drawing/2014/main" id="{0F3E8D3C-0749-DA5A-190B-2FF4D08DE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20"/>
              <a:ext cx="288" cy="480"/>
              <a:chOff x="2016" y="3120"/>
              <a:chExt cx="288" cy="480"/>
            </a:xfrm>
          </p:grpSpPr>
          <p:sp>
            <p:nvSpPr>
              <p:cNvPr id="786473" name="Line 41">
                <a:extLst>
                  <a:ext uri="{FF2B5EF4-FFF2-40B4-BE49-F238E27FC236}">
                    <a16:creationId xmlns:a16="http://schemas.microsoft.com/office/drawing/2014/main" id="{66682F44-FB81-4CBF-AA61-18815BADE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312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6474" name="Line 42">
                <a:extLst>
                  <a:ext uri="{FF2B5EF4-FFF2-40B4-BE49-F238E27FC236}">
                    <a16:creationId xmlns:a16="http://schemas.microsoft.com/office/drawing/2014/main" id="{CE0EEF7F-7A92-D725-B2E0-66B443B4F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340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6475" name="Line 43">
                <a:extLst>
                  <a:ext uri="{FF2B5EF4-FFF2-40B4-BE49-F238E27FC236}">
                    <a16:creationId xmlns:a16="http://schemas.microsoft.com/office/drawing/2014/main" id="{DAB916F1-AE64-9478-E531-66411F5F7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86476" name="Line 44">
                <a:extLst>
                  <a:ext uri="{FF2B5EF4-FFF2-40B4-BE49-F238E27FC236}">
                    <a16:creationId xmlns:a16="http://schemas.microsoft.com/office/drawing/2014/main" id="{9CBD1857-78E0-7A69-4419-20F74ACD1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26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786477" name="Line 45">
              <a:extLst>
                <a:ext uri="{FF2B5EF4-FFF2-40B4-BE49-F238E27FC236}">
                  <a16:creationId xmlns:a16="http://schemas.microsoft.com/office/drawing/2014/main" id="{57D6CFB8-7F8F-6A85-3F80-88F203634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4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86478" name="AutoShape 46">
            <a:extLst>
              <a:ext uri="{FF2B5EF4-FFF2-40B4-BE49-F238E27FC236}">
                <a16:creationId xmlns:a16="http://schemas.microsoft.com/office/drawing/2014/main" id="{AD8144C0-4807-8D97-FADB-616917D07261}"/>
              </a:ext>
            </a:extLst>
          </p:cNvPr>
          <p:cNvSpPr>
            <a:spLocks noChangeArrowheads="1"/>
          </p:cNvSpPr>
          <p:nvPr/>
        </p:nvSpPr>
        <p:spPr bwMode="auto">
          <a:xfrm rot="23619197">
            <a:off x="6165850" y="917575"/>
            <a:ext cx="207963" cy="4432300"/>
          </a:xfrm>
          <a:prstGeom prst="downArrow">
            <a:avLst>
              <a:gd name="adj1" fmla="val 50000"/>
              <a:gd name="adj2" fmla="val 532823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zh-CN" sz="32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8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8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8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67" grpId="0" animBg="1"/>
      <p:bldP spid="7864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Text Box 2">
            <a:extLst>
              <a:ext uri="{FF2B5EF4-FFF2-40B4-BE49-F238E27FC236}">
                <a16:creationId xmlns:a16="http://schemas.microsoft.com/office/drawing/2014/main" id="{2CEDB318-16C4-EA56-9103-568374D41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73113"/>
            <a:ext cx="9612313" cy="530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0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000" b="1" u="sng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记号</a:t>
            </a:r>
            <a:r>
              <a:rPr kumimoji="1" lang="zh-CN" altLang="en-US" sz="30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1" lang="zh-CN" altLang="en-US" sz="3000" b="1" u="sng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概率论</a:t>
            </a:r>
            <a:r>
              <a:rPr kumimoji="1" lang="zh-CN" altLang="en-US" sz="3000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kumimoji="1" lang="zh-CN" altLang="en-US" sz="3000" b="1" u="sng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集合论</a:t>
            </a:r>
          </a:p>
          <a:p>
            <a:pPr>
              <a:lnSpc>
                <a:spcPct val="110000"/>
              </a:lnSpc>
            </a:pPr>
            <a:r>
              <a:rPr kumimoji="1" lang="zh-CN" altLang="en-US" sz="3000" b="1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3000" b="1" i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000" b="1" i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3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3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样本空间</a:t>
            </a: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必然事件          全集</a:t>
            </a:r>
          </a:p>
          <a:p>
            <a:pPr>
              <a:lnSpc>
                <a:spcPct val="110000"/>
              </a:lnSpc>
            </a:pPr>
            <a:r>
              <a:rPr kumimoji="1" lang="zh-CN" altLang="en-US" sz="3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3000" b="1" i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kumimoji="1" lang="en-US" altLang="zh-CN" sz="3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不可能事件             空集</a:t>
            </a:r>
          </a:p>
          <a:p>
            <a:pPr>
              <a:lnSpc>
                <a:spcPct val="110000"/>
              </a:lnSpc>
            </a:pPr>
            <a:r>
              <a:rPr kumimoji="1" lang="zh-CN" altLang="en-US" sz="30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kumimoji="1" lang="zh-CN" altLang="en-US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zh-CN" altLang="en-US" sz="3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样本点               元素</a:t>
            </a:r>
          </a:p>
          <a:p>
            <a:pPr>
              <a:lnSpc>
                <a:spcPct val="110000"/>
              </a:lnSpc>
            </a:pPr>
            <a:r>
              <a:rPr kumimoji="1" lang="zh-CN" altLang="en-US" sz="30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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sz="3000" b="1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发生必然导致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发生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的子集</a:t>
            </a:r>
          </a:p>
          <a:p>
            <a:pPr>
              <a:lnSpc>
                <a:spcPct val="110000"/>
              </a:lnSpc>
            </a:pPr>
            <a:r>
              <a:rPr kumimoji="1" lang="zh-CN" altLang="en-US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sz="3000" b="1" i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=φ</a:t>
            </a:r>
            <a:r>
              <a:rPr kumimoji="1" lang="en-US" altLang="zh-CN" sz="3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不可能同时发生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无相同元素</a:t>
            </a:r>
          </a:p>
          <a:p>
            <a:pPr>
              <a:lnSpc>
                <a:spcPct val="110000"/>
              </a:lnSpc>
            </a:pPr>
            <a:r>
              <a:rPr kumimoji="1" lang="zh-CN" altLang="en-US" sz="30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000" b="1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至少有一发生 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的并集</a:t>
            </a:r>
          </a:p>
          <a:p>
            <a:pPr>
              <a:lnSpc>
                <a:spcPct val="120000"/>
              </a:lnSpc>
            </a:pPr>
            <a:r>
              <a:rPr kumimoji="1" lang="zh-CN" altLang="en-US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sz="3000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同时发生    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的交集</a:t>
            </a:r>
          </a:p>
          <a:p>
            <a:pPr>
              <a:lnSpc>
                <a:spcPct val="120000"/>
              </a:lnSpc>
            </a:pPr>
            <a:r>
              <a:rPr kumimoji="1" lang="zh-CN" altLang="en-US" sz="30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000" b="1" i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3000" b="1" i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sz="3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发生且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不发生  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的差集</a:t>
            </a:r>
          </a:p>
          <a:p>
            <a:pPr>
              <a:lnSpc>
                <a:spcPct val="130000"/>
              </a:lnSpc>
            </a:pP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不发生、对立事件        </a:t>
            </a:r>
            <a:r>
              <a:rPr kumimoji="1" lang="en-US" altLang="zh-CN" sz="30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的余集</a:t>
            </a:r>
          </a:p>
        </p:txBody>
      </p:sp>
      <p:graphicFrame>
        <p:nvGraphicFramePr>
          <p:cNvPr id="996355" name="Object 3">
            <a:extLst>
              <a:ext uri="{FF2B5EF4-FFF2-40B4-BE49-F238E27FC236}">
                <a16:creationId xmlns:a16="http://schemas.microsoft.com/office/drawing/2014/main" id="{FD8F0D73-07DE-71C9-C01C-3E4093FC7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3" y="5543550"/>
          <a:ext cx="3619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90440" progId="Equation.DSMT4">
                  <p:embed/>
                </p:oleObj>
              </mc:Choice>
              <mc:Fallback>
                <p:oleObj name="Equation" r:id="rId3" imgW="15228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5543550"/>
                        <a:ext cx="3619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6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6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6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6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Text Box 2">
            <a:extLst>
              <a:ext uri="{FF2B5EF4-FFF2-40B4-BE49-F238E27FC236}">
                <a16:creationId xmlns:a16="http://schemas.microsoft.com/office/drawing/2014/main" id="{E918884F-4336-D4FD-2C57-49D63F83E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17613"/>
            <a:ext cx="7777162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kumimoji="1" lang="zh-CN" altLang="en-US" sz="3000" b="1">
                <a:latin typeface="宋体" panose="02010600030101010101" pitchFamily="2" charset="-122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kumimoji="1" lang="zh-CN" altLang="en-US" sz="3000" b="1">
                <a:latin typeface="宋体" panose="02010600030101010101" pitchFamily="2" charset="-122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为三个事件</a:t>
            </a:r>
            <a:r>
              <a:rPr kumimoji="1" lang="zh-CN" altLang="en-US" sz="3000" b="1">
                <a:latin typeface="宋体" panose="02010600030101010101" pitchFamily="2" charset="-122"/>
              </a:rPr>
              <a:t>，试用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kumimoji="1" lang="zh-CN" altLang="en-US" sz="3000" b="1">
                <a:latin typeface="宋体" panose="02010600030101010101" pitchFamily="2" charset="-122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kumimoji="1" lang="zh-CN" altLang="en-US" sz="3000" b="1">
                <a:latin typeface="宋体" panose="02010600030101010101" pitchFamily="2" charset="-122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kumimoji="1" lang="zh-CN" altLang="en-US" sz="3000" b="1">
                <a:latin typeface="宋体" panose="02010600030101010101" pitchFamily="2" charset="-122"/>
              </a:rPr>
              <a:t>的运算关系表示下列事件：</a:t>
            </a:r>
          </a:p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3000" b="1">
                <a:latin typeface="Arial" panose="020B0604020202020204" pitchFamily="34" charset="0"/>
              </a:rPr>
              <a:t>“</a:t>
            </a:r>
            <a:r>
              <a:rPr kumimoji="1" lang="en-US" altLang="zh-CN" sz="30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3000" b="1">
                <a:latin typeface="宋体" panose="02010600030101010101" pitchFamily="2" charset="-122"/>
              </a:rPr>
              <a:t>不发生</a:t>
            </a:r>
            <a:r>
              <a:rPr kumimoji="1" lang="zh-CN" altLang="en-US" sz="3000" b="1">
                <a:latin typeface="Arial" panose="020B0604020202020204" pitchFamily="34" charset="0"/>
              </a:rPr>
              <a:t>”</a:t>
            </a:r>
            <a:endParaRPr kumimoji="1" lang="zh-CN" altLang="en-US" sz="3000" b="1"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3000" b="1">
                <a:latin typeface="Arial" panose="020B0604020202020204" pitchFamily="34" charset="0"/>
              </a:rPr>
              <a:t>“</a:t>
            </a:r>
            <a:r>
              <a:rPr kumimoji="1" lang="zh-CN" altLang="en-US" sz="3000" b="1"/>
              <a:t>恰有一个发生</a:t>
            </a:r>
            <a:r>
              <a:rPr kumimoji="1" lang="zh-CN" altLang="en-US" sz="3000" b="1">
                <a:latin typeface="Arial" panose="020B0604020202020204" pitchFamily="34" charset="0"/>
              </a:rPr>
              <a:t>”</a:t>
            </a:r>
            <a:endParaRPr kumimoji="1" lang="zh-CN" altLang="en-US" sz="3000" b="1"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3000" b="1">
                <a:latin typeface="Arial" panose="020B0604020202020204" pitchFamily="34" charset="0"/>
              </a:rPr>
              <a:t>“</a:t>
            </a:r>
            <a:r>
              <a:rPr kumimoji="1" lang="zh-CN" altLang="en-US" sz="3000" b="1">
                <a:latin typeface="宋体" panose="02010600030101010101" pitchFamily="2" charset="-122"/>
              </a:rPr>
              <a:t>至少有一个发生</a:t>
            </a:r>
            <a:r>
              <a:rPr kumimoji="1" lang="zh-CN" altLang="en-US" sz="3000" b="1">
                <a:latin typeface="Arial" panose="020B0604020202020204" pitchFamily="34" charset="0"/>
              </a:rPr>
              <a:t>”</a:t>
            </a:r>
            <a:endParaRPr kumimoji="1" lang="zh-CN" altLang="en-US" sz="3000" b="1">
              <a:latin typeface="宋体" panose="02010600030101010101" pitchFamily="2" charset="-122"/>
            </a:endParaRPr>
          </a:p>
        </p:txBody>
      </p:sp>
      <p:graphicFrame>
        <p:nvGraphicFramePr>
          <p:cNvPr id="969731" name="Object 3">
            <a:extLst>
              <a:ext uri="{FF2B5EF4-FFF2-40B4-BE49-F238E27FC236}">
                <a16:creationId xmlns:a16="http://schemas.microsoft.com/office/drawing/2014/main" id="{7A4FDDB0-C396-F4B2-196F-BB13A6139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4292600"/>
          <a:ext cx="15509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85800" imgH="190440" progId="Equation.3">
                  <p:embed/>
                </p:oleObj>
              </mc:Choice>
              <mc:Fallback>
                <p:oleObj name="公式" r:id="rId3" imgW="68580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292600"/>
                        <a:ext cx="15509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32" name="Object 4">
            <a:extLst>
              <a:ext uri="{FF2B5EF4-FFF2-40B4-BE49-F238E27FC236}">
                <a16:creationId xmlns:a16="http://schemas.microsoft.com/office/drawing/2014/main" id="{5EFBF49A-D9CD-9635-3E5D-D313B6836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429000"/>
          <a:ext cx="28717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28717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734" name="Object 6">
            <a:extLst>
              <a:ext uri="{FF2B5EF4-FFF2-40B4-BE49-F238E27FC236}">
                <a16:creationId xmlns:a16="http://schemas.microsoft.com/office/drawing/2014/main" id="{8D441824-B294-2F98-8601-6714A24CC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2708275"/>
          <a:ext cx="374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4880" imgH="190440" progId="Equation.3">
                  <p:embed/>
                </p:oleObj>
              </mc:Choice>
              <mc:Fallback>
                <p:oleObj name="公式" r:id="rId7" imgW="164880" imgH="190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708275"/>
                        <a:ext cx="374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6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:a16="http://schemas.microsoft.com/office/drawing/2014/main" id="{5138865A-8C30-3CAC-035B-49C6F84C0A0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144463"/>
            <a:ext cx="9144000" cy="2492375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chemeClr val="tx1"/>
                </a:solidFill>
              </a:rPr>
              <a:t>在进行事件运算时</a:t>
            </a:r>
            <a:r>
              <a:rPr lang="en-US" altLang="zh-CN" sz="3200">
                <a:solidFill>
                  <a:schemeClr val="tx1"/>
                </a:solidFill>
              </a:rPr>
              <a:t>, </a:t>
            </a:r>
            <a:r>
              <a:rPr lang="zh-CN" altLang="en-US" sz="3200">
                <a:solidFill>
                  <a:schemeClr val="tx1"/>
                </a:solidFill>
              </a:rPr>
              <a:t>经常要用到下述定律</a:t>
            </a:r>
            <a:r>
              <a:rPr lang="en-US" altLang="zh-CN" sz="3200">
                <a:solidFill>
                  <a:schemeClr val="tx1"/>
                </a:solidFill>
              </a:rPr>
              <a:t>. </a:t>
            </a:r>
            <a:br>
              <a:rPr lang="en-US" altLang="zh-CN" sz="3200">
                <a:solidFill>
                  <a:schemeClr val="tx1"/>
                </a:solidFill>
              </a:rPr>
            </a:br>
            <a:r>
              <a:rPr lang="zh-CN" altLang="en-US" sz="3200">
                <a:solidFill>
                  <a:schemeClr val="tx1"/>
                </a:solidFill>
              </a:rPr>
              <a:t>设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</a:rPr>
              <a:t>,</a:t>
            </a:r>
            <a:r>
              <a:rPr lang="en-US" altLang="zh-CN" sz="3200" i="1">
                <a:solidFill>
                  <a:schemeClr val="tx1"/>
                </a:solidFill>
              </a:rPr>
              <a:t>B</a:t>
            </a:r>
            <a:r>
              <a:rPr lang="en-US" altLang="zh-CN" sz="3200">
                <a:solidFill>
                  <a:schemeClr val="tx1"/>
                </a:solidFill>
              </a:rPr>
              <a:t>,</a:t>
            </a:r>
            <a:r>
              <a:rPr lang="en-US" altLang="zh-CN" sz="3200" i="1">
                <a:solidFill>
                  <a:schemeClr val="tx1"/>
                </a:solidFill>
              </a:rPr>
              <a:t>C</a:t>
            </a:r>
            <a:r>
              <a:rPr lang="zh-CN" altLang="en-US" sz="3200">
                <a:solidFill>
                  <a:schemeClr val="tx1"/>
                </a:solidFill>
              </a:rPr>
              <a:t>为事件</a:t>
            </a:r>
            <a:r>
              <a:rPr lang="en-US" altLang="zh-CN" sz="3200">
                <a:solidFill>
                  <a:schemeClr val="tx1"/>
                </a:solidFill>
              </a:rPr>
              <a:t>, </a:t>
            </a:r>
            <a:r>
              <a:rPr lang="zh-CN" altLang="en-US" sz="3200">
                <a:solidFill>
                  <a:schemeClr val="tx1"/>
                </a:solidFill>
              </a:rPr>
              <a:t>则有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3200" u="sng"/>
              <a:t>交换律</a:t>
            </a:r>
            <a:r>
              <a:rPr lang="en-US" altLang="zh-CN" sz="3200">
                <a:solidFill>
                  <a:schemeClr val="tx1"/>
                </a:solidFill>
              </a:rPr>
              <a:t>:  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 sz="3200">
              <a:solidFill>
                <a:schemeClr val="tx1"/>
              </a:solidFill>
            </a:endParaRPr>
          </a:p>
        </p:txBody>
      </p:sp>
      <p:graphicFrame>
        <p:nvGraphicFramePr>
          <p:cNvPr id="732163" name="Object 3">
            <a:extLst>
              <a:ext uri="{FF2B5EF4-FFF2-40B4-BE49-F238E27FC236}">
                <a16:creationId xmlns:a16="http://schemas.microsoft.com/office/drawing/2014/main" id="{E26634C1-A84A-B267-3612-915476446EC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036763" y="5248275"/>
          <a:ext cx="64897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06280" imgH="241200" progId="Equation.3">
                  <p:embed/>
                </p:oleObj>
              </mc:Choice>
              <mc:Fallback>
                <p:oleObj name="公式" r:id="rId2" imgW="20062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5248275"/>
                        <a:ext cx="64897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64" name="Rectangle 4">
            <a:extLst>
              <a:ext uri="{FF2B5EF4-FFF2-40B4-BE49-F238E27FC236}">
                <a16:creationId xmlns:a16="http://schemas.microsoft.com/office/drawing/2014/main" id="{98B336A3-A2EC-5221-E9BF-1BACE144E5C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2492375"/>
            <a:ext cx="84963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200" u="sng">
                <a:sym typeface="Symbol" panose="05050102010706020507" pitchFamily="18" charset="2"/>
              </a:rPr>
              <a:t>结合律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:  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)=(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b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	      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)=(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732166" name="Rectangle 6">
            <a:extLst>
              <a:ext uri="{FF2B5EF4-FFF2-40B4-BE49-F238E27FC236}">
                <a16:creationId xmlns:a16="http://schemas.microsoft.com/office/drawing/2014/main" id="{4F74991A-B6CB-1611-3A2B-7EF80C6DC92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3717925"/>
            <a:ext cx="84963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200" u="sng">
                <a:sym typeface="Symbol" panose="05050102010706020507" pitchFamily="18" charset="2"/>
              </a:rPr>
              <a:t>分配律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:  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)=(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)(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);</a:t>
            </a:r>
            <a:b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	      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)=(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)(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3200" i="1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732168" name="Text Box 8">
            <a:extLst>
              <a:ext uri="{FF2B5EF4-FFF2-40B4-BE49-F238E27FC236}">
                <a16:creationId xmlns:a16="http://schemas.microsoft.com/office/drawing/2014/main" id="{F64B8D8B-3595-73FD-ECF7-C772C0707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5256213"/>
            <a:ext cx="19796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u="sng">
                <a:solidFill>
                  <a:schemeClr val="tx2"/>
                </a:solidFill>
                <a:latin typeface="Arial" panose="020B0604020202020204" pitchFamily="34" charset="0"/>
              </a:rPr>
              <a:t>德摩根律</a:t>
            </a:r>
            <a:r>
              <a:rPr lang="zh-CN" altLang="en-US" sz="3000">
                <a:latin typeface="Arial" panose="020B0604020202020204" pitchFamily="34" charset="0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2" grpId="0"/>
      <p:bldP spid="732164" grpId="0"/>
      <p:bldP spid="732166" grpId="0"/>
      <p:bldP spid="7321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>
            <a:extLst>
              <a:ext uri="{FF2B5EF4-FFF2-40B4-BE49-F238E27FC236}">
                <a16:creationId xmlns:a16="http://schemas.microsoft.com/office/drawing/2014/main" id="{19FB0BD4-D610-6EB2-6F3B-3F524B858D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0"/>
              <a:t>例</a:t>
            </a:r>
            <a:r>
              <a:rPr lang="en-US" altLang="zh-CN" sz="3200" b="0"/>
              <a:t>3</a:t>
            </a:r>
            <a:r>
              <a:rPr lang="en-US" altLang="zh-CN" sz="3200"/>
              <a:t> </a:t>
            </a:r>
            <a:r>
              <a:rPr lang="zh-CN" altLang="en-US" sz="3200">
                <a:solidFill>
                  <a:schemeClr val="tx1"/>
                </a:solidFill>
              </a:rPr>
              <a:t>如图所示的电路中</a:t>
            </a:r>
            <a:r>
              <a:rPr lang="en-US" altLang="zh-CN" sz="3200">
                <a:solidFill>
                  <a:schemeClr val="tx1"/>
                </a:solidFill>
              </a:rPr>
              <a:t>, </a:t>
            </a:r>
            <a:r>
              <a:rPr lang="en-US" altLang="zh-CN" sz="3200" i="1">
                <a:solidFill>
                  <a:schemeClr val="tx1"/>
                </a:solidFill>
              </a:rPr>
              <a:t>A</a:t>
            </a:r>
            <a:r>
              <a:rPr lang="zh-CN" altLang="en-US" sz="3200">
                <a:solidFill>
                  <a:schemeClr val="tx1"/>
                </a:solidFill>
              </a:rPr>
              <a:t>表示</a:t>
            </a:r>
            <a:r>
              <a:rPr lang="en-US" altLang="zh-CN" sz="3200">
                <a:solidFill>
                  <a:schemeClr val="tx1"/>
                </a:solidFill>
              </a:rPr>
              <a:t>"</a:t>
            </a:r>
            <a:r>
              <a:rPr lang="zh-CN" altLang="en-US" sz="3200">
                <a:solidFill>
                  <a:schemeClr val="tx1"/>
                </a:solidFill>
              </a:rPr>
              <a:t>信号灯亮</a:t>
            </a:r>
            <a:r>
              <a:rPr lang="en-US" altLang="zh-CN" sz="3200">
                <a:solidFill>
                  <a:schemeClr val="tx1"/>
                </a:solidFill>
              </a:rPr>
              <a:t>", </a:t>
            </a:r>
            <a:r>
              <a:rPr lang="en-US" altLang="zh-CN" sz="3200" i="1">
                <a:solidFill>
                  <a:schemeClr val="tx1"/>
                </a:solidFill>
              </a:rPr>
              <a:t>B</a:t>
            </a:r>
            <a:r>
              <a:rPr lang="en-US" altLang="zh-CN" sz="3200">
                <a:solidFill>
                  <a:schemeClr val="tx1"/>
                </a:solidFill>
              </a:rPr>
              <a:t>, </a:t>
            </a:r>
            <a:r>
              <a:rPr lang="en-US" altLang="zh-CN" sz="3200" i="1">
                <a:solidFill>
                  <a:schemeClr val="tx1"/>
                </a:solidFill>
              </a:rPr>
              <a:t>C</a:t>
            </a:r>
            <a:r>
              <a:rPr lang="en-US" altLang="zh-CN" sz="3200">
                <a:solidFill>
                  <a:schemeClr val="tx1"/>
                </a:solidFill>
              </a:rPr>
              <a:t>, </a:t>
            </a:r>
            <a:r>
              <a:rPr lang="en-US" altLang="zh-CN" sz="3200" i="1">
                <a:solidFill>
                  <a:schemeClr val="tx1"/>
                </a:solidFill>
              </a:rPr>
              <a:t>D</a:t>
            </a:r>
            <a:r>
              <a:rPr lang="zh-CN" altLang="en-US" sz="3200">
                <a:solidFill>
                  <a:schemeClr val="tx1"/>
                </a:solidFill>
              </a:rPr>
              <a:t>表示继电器接点</a:t>
            </a:r>
            <a:r>
              <a:rPr lang="en-US" altLang="zh-CN" sz="3200">
                <a:solidFill>
                  <a:schemeClr val="tx1"/>
                </a:solidFill>
              </a:rPr>
              <a:t>I,II,III</a:t>
            </a:r>
            <a:r>
              <a:rPr lang="zh-CN" altLang="en-US" sz="3200">
                <a:solidFill>
                  <a:schemeClr val="tx1"/>
                </a:solidFill>
              </a:rPr>
              <a:t>闭合</a:t>
            </a:r>
            <a:r>
              <a:rPr lang="en-US" altLang="zh-CN" sz="320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34211" name="Group 3">
            <a:extLst>
              <a:ext uri="{FF2B5EF4-FFF2-40B4-BE49-F238E27FC236}">
                <a16:creationId xmlns:a16="http://schemas.microsoft.com/office/drawing/2014/main" id="{ECDFE455-0AEB-D9A6-DC06-4C995A3D9D28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1196975"/>
            <a:ext cx="5819775" cy="3516313"/>
            <a:chOff x="720" y="1003"/>
            <a:chExt cx="4080" cy="2645"/>
          </a:xfrm>
        </p:grpSpPr>
        <p:sp>
          <p:nvSpPr>
            <p:cNvPr id="734212" name="Line 4">
              <a:extLst>
                <a:ext uri="{FF2B5EF4-FFF2-40B4-BE49-F238E27FC236}">
                  <a16:creationId xmlns:a16="http://schemas.microsoft.com/office/drawing/2014/main" id="{001886D2-AD5C-0399-870F-C110C9B33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4" y="1549"/>
              <a:ext cx="432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4213" name="Oval 5">
              <a:extLst>
                <a:ext uri="{FF2B5EF4-FFF2-40B4-BE49-F238E27FC236}">
                  <a16:creationId xmlns:a16="http://schemas.microsoft.com/office/drawing/2014/main" id="{3103E93A-5FC1-FE2D-E92D-C9BF5017F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1720"/>
              <a:ext cx="87" cy="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4214" name="Line 6">
              <a:extLst>
                <a:ext uri="{FF2B5EF4-FFF2-40B4-BE49-F238E27FC236}">
                  <a16:creationId xmlns:a16="http://schemas.microsoft.com/office/drawing/2014/main" id="{451DB857-D653-DF56-AA06-FFFF5C0E1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167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734215" name="Group 7">
              <a:extLst>
                <a:ext uri="{FF2B5EF4-FFF2-40B4-BE49-F238E27FC236}">
                  <a16:creationId xmlns:a16="http://schemas.microsoft.com/office/drawing/2014/main" id="{617B774A-4B8B-CE2F-494B-69C1148BE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4" y="3103"/>
              <a:ext cx="694" cy="545"/>
              <a:chOff x="1113" y="2409"/>
              <a:chExt cx="288" cy="453"/>
            </a:xfrm>
          </p:grpSpPr>
          <p:sp>
            <p:nvSpPr>
              <p:cNvPr id="734216" name="Line 8">
                <a:extLst>
                  <a:ext uri="{FF2B5EF4-FFF2-40B4-BE49-F238E27FC236}">
                    <a16:creationId xmlns:a16="http://schemas.microsoft.com/office/drawing/2014/main" id="{0A14D112-33B9-BF7C-F656-4587495AC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0" y="2409"/>
                <a:ext cx="0" cy="4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17" name="Line 9">
                <a:extLst>
                  <a:ext uri="{FF2B5EF4-FFF2-40B4-BE49-F238E27FC236}">
                    <a16:creationId xmlns:a16="http://schemas.microsoft.com/office/drawing/2014/main" id="{8EC32DD2-63A6-63F5-ECD1-25C9A5837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" y="2513"/>
                <a:ext cx="0" cy="2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18" name="Line 10">
                <a:extLst>
                  <a:ext uri="{FF2B5EF4-FFF2-40B4-BE49-F238E27FC236}">
                    <a16:creationId xmlns:a16="http://schemas.microsoft.com/office/drawing/2014/main" id="{92BD1288-5980-CE3C-0701-9B110431B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8" y="2513"/>
                <a:ext cx="0" cy="2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19" name="Line 11">
                <a:extLst>
                  <a:ext uri="{FF2B5EF4-FFF2-40B4-BE49-F238E27FC236}">
                    <a16:creationId xmlns:a16="http://schemas.microsoft.com/office/drawing/2014/main" id="{D9C395F6-BD81-CE2E-F689-E1763B477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3" y="2513"/>
                <a:ext cx="0" cy="2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20" name="Line 12">
                <a:extLst>
                  <a:ext uri="{FF2B5EF4-FFF2-40B4-BE49-F238E27FC236}">
                    <a16:creationId xmlns:a16="http://schemas.microsoft.com/office/drawing/2014/main" id="{76C25792-F0B0-02A5-3E90-16B4A445D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5" y="2409"/>
                <a:ext cx="0" cy="4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21" name="Line 13">
                <a:extLst>
                  <a:ext uri="{FF2B5EF4-FFF2-40B4-BE49-F238E27FC236}">
                    <a16:creationId xmlns:a16="http://schemas.microsoft.com/office/drawing/2014/main" id="{77278961-408B-1D2E-4F5D-B7A76E43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2409"/>
                <a:ext cx="0" cy="4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734222" name="Group 14">
              <a:extLst>
                <a:ext uri="{FF2B5EF4-FFF2-40B4-BE49-F238E27FC236}">
                  <a16:creationId xmlns:a16="http://schemas.microsoft.com/office/drawing/2014/main" id="{C41C74F8-2D2C-ED86-9D1D-A2AC1F4C77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7" y="3131"/>
              <a:ext cx="477" cy="474"/>
              <a:chOff x="1575" y="2370"/>
              <a:chExt cx="477" cy="474"/>
            </a:xfrm>
          </p:grpSpPr>
          <p:sp>
            <p:nvSpPr>
              <p:cNvPr id="734223" name="Freeform 15">
                <a:extLst>
                  <a:ext uri="{FF2B5EF4-FFF2-40B4-BE49-F238E27FC236}">
                    <a16:creationId xmlns:a16="http://schemas.microsoft.com/office/drawing/2014/main" id="{10ABF2DA-08B5-67B2-C73E-C75FAB9C3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" y="2439"/>
                <a:ext cx="237" cy="333"/>
              </a:xfrm>
              <a:custGeom>
                <a:avLst/>
                <a:gdLst>
                  <a:gd name="T0" fmla="*/ 0 w 237"/>
                  <a:gd name="T1" fmla="*/ 171 h 333"/>
                  <a:gd name="T2" fmla="*/ 162 w 237"/>
                  <a:gd name="T3" fmla="*/ 333 h 333"/>
                  <a:gd name="T4" fmla="*/ 204 w 237"/>
                  <a:gd name="T5" fmla="*/ 291 h 333"/>
                  <a:gd name="T6" fmla="*/ 225 w 237"/>
                  <a:gd name="T7" fmla="*/ 240 h 333"/>
                  <a:gd name="T8" fmla="*/ 237 w 237"/>
                  <a:gd name="T9" fmla="*/ 195 h 333"/>
                  <a:gd name="T10" fmla="*/ 234 w 237"/>
                  <a:gd name="T11" fmla="*/ 147 h 333"/>
                  <a:gd name="T12" fmla="*/ 225 w 237"/>
                  <a:gd name="T13" fmla="*/ 87 h 333"/>
                  <a:gd name="T14" fmla="*/ 201 w 237"/>
                  <a:gd name="T15" fmla="*/ 39 h 333"/>
                  <a:gd name="T16" fmla="*/ 168 w 237"/>
                  <a:gd name="T17" fmla="*/ 0 h 333"/>
                  <a:gd name="T18" fmla="*/ 0 w 237"/>
                  <a:gd name="T19" fmla="*/ 171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333">
                    <a:moveTo>
                      <a:pt x="0" y="171"/>
                    </a:moveTo>
                    <a:lnTo>
                      <a:pt x="162" y="333"/>
                    </a:lnTo>
                    <a:lnTo>
                      <a:pt x="204" y="291"/>
                    </a:lnTo>
                    <a:lnTo>
                      <a:pt x="225" y="240"/>
                    </a:lnTo>
                    <a:lnTo>
                      <a:pt x="237" y="195"/>
                    </a:lnTo>
                    <a:lnTo>
                      <a:pt x="234" y="147"/>
                    </a:lnTo>
                    <a:lnTo>
                      <a:pt x="225" y="87"/>
                    </a:lnTo>
                    <a:lnTo>
                      <a:pt x="201" y="39"/>
                    </a:lnTo>
                    <a:lnTo>
                      <a:pt x="168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24" name="Freeform 16">
                <a:extLst>
                  <a:ext uri="{FF2B5EF4-FFF2-40B4-BE49-F238E27FC236}">
                    <a16:creationId xmlns:a16="http://schemas.microsoft.com/office/drawing/2014/main" id="{3FEB918B-F9D1-C11D-2AA6-CD803D605A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75" y="2439"/>
                <a:ext cx="237" cy="333"/>
              </a:xfrm>
              <a:custGeom>
                <a:avLst/>
                <a:gdLst>
                  <a:gd name="T0" fmla="*/ 0 w 237"/>
                  <a:gd name="T1" fmla="*/ 171 h 333"/>
                  <a:gd name="T2" fmla="*/ 162 w 237"/>
                  <a:gd name="T3" fmla="*/ 333 h 333"/>
                  <a:gd name="T4" fmla="*/ 204 w 237"/>
                  <a:gd name="T5" fmla="*/ 291 h 333"/>
                  <a:gd name="T6" fmla="*/ 225 w 237"/>
                  <a:gd name="T7" fmla="*/ 240 h 333"/>
                  <a:gd name="T8" fmla="*/ 237 w 237"/>
                  <a:gd name="T9" fmla="*/ 195 h 333"/>
                  <a:gd name="T10" fmla="*/ 234 w 237"/>
                  <a:gd name="T11" fmla="*/ 147 h 333"/>
                  <a:gd name="T12" fmla="*/ 225 w 237"/>
                  <a:gd name="T13" fmla="*/ 87 h 333"/>
                  <a:gd name="T14" fmla="*/ 201 w 237"/>
                  <a:gd name="T15" fmla="*/ 39 h 333"/>
                  <a:gd name="T16" fmla="*/ 168 w 237"/>
                  <a:gd name="T17" fmla="*/ 0 h 333"/>
                  <a:gd name="T18" fmla="*/ 0 w 237"/>
                  <a:gd name="T19" fmla="*/ 171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333">
                    <a:moveTo>
                      <a:pt x="0" y="171"/>
                    </a:moveTo>
                    <a:lnTo>
                      <a:pt x="162" y="333"/>
                    </a:lnTo>
                    <a:lnTo>
                      <a:pt x="204" y="291"/>
                    </a:lnTo>
                    <a:lnTo>
                      <a:pt x="225" y="240"/>
                    </a:lnTo>
                    <a:lnTo>
                      <a:pt x="237" y="195"/>
                    </a:lnTo>
                    <a:lnTo>
                      <a:pt x="234" y="147"/>
                    </a:lnTo>
                    <a:lnTo>
                      <a:pt x="225" y="87"/>
                    </a:lnTo>
                    <a:lnTo>
                      <a:pt x="201" y="39"/>
                    </a:lnTo>
                    <a:lnTo>
                      <a:pt x="168" y="0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25" name="Oval 17">
                <a:extLst>
                  <a:ext uri="{FF2B5EF4-FFF2-40B4-BE49-F238E27FC236}">
                    <a16:creationId xmlns:a16="http://schemas.microsoft.com/office/drawing/2014/main" id="{DA6BEC5D-9565-5AB1-F454-508503E60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2370"/>
                <a:ext cx="474" cy="47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26" name="Line 18">
                <a:extLst>
                  <a:ext uri="{FF2B5EF4-FFF2-40B4-BE49-F238E27FC236}">
                    <a16:creationId xmlns:a16="http://schemas.microsoft.com/office/drawing/2014/main" id="{35BDDCA7-0571-9627-0FC5-8AFA3A42A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4" y="2436"/>
                <a:ext cx="339" cy="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27" name="Line 19">
                <a:extLst>
                  <a:ext uri="{FF2B5EF4-FFF2-40B4-BE49-F238E27FC236}">
                    <a16:creationId xmlns:a16="http://schemas.microsoft.com/office/drawing/2014/main" id="{6D942848-9DA3-941A-1F53-D8DAB5618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44" y="2439"/>
                <a:ext cx="339" cy="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734228" name="Group 20">
              <a:extLst>
                <a:ext uri="{FF2B5EF4-FFF2-40B4-BE49-F238E27FC236}">
                  <a16:creationId xmlns:a16="http://schemas.microsoft.com/office/drawing/2014/main" id="{07E82B00-9898-9F27-6222-056DF35C4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5" y="1003"/>
              <a:ext cx="552" cy="258"/>
              <a:chOff x="1182" y="2016"/>
              <a:chExt cx="552" cy="258"/>
            </a:xfrm>
          </p:grpSpPr>
          <p:sp>
            <p:nvSpPr>
              <p:cNvPr id="734229" name="Line 21">
                <a:extLst>
                  <a:ext uri="{FF2B5EF4-FFF2-40B4-BE49-F238E27FC236}">
                    <a16:creationId xmlns:a16="http://schemas.microsoft.com/office/drawing/2014/main" id="{51709A32-56F9-0511-E1B1-CD46CA255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7" y="2016"/>
                <a:ext cx="432" cy="1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30" name="Oval 22">
                <a:extLst>
                  <a:ext uri="{FF2B5EF4-FFF2-40B4-BE49-F238E27FC236}">
                    <a16:creationId xmlns:a16="http://schemas.microsoft.com/office/drawing/2014/main" id="{61FA2B2C-0156-C4C9-6B21-1C385D675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" y="2187"/>
                <a:ext cx="87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31" name="Line 23">
                <a:extLst>
                  <a:ext uri="{FF2B5EF4-FFF2-40B4-BE49-F238E27FC236}">
                    <a16:creationId xmlns:a16="http://schemas.microsoft.com/office/drawing/2014/main" id="{2ADEDD59-2200-F9AD-3887-2D0ED8A59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4" y="2145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734232" name="Group 24">
              <a:extLst>
                <a:ext uri="{FF2B5EF4-FFF2-40B4-BE49-F238E27FC236}">
                  <a16:creationId xmlns:a16="http://schemas.microsoft.com/office/drawing/2014/main" id="{CB5221F0-9257-3D0D-F7DD-6F55CE1C9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5" y="2089"/>
              <a:ext cx="552" cy="258"/>
              <a:chOff x="1182" y="2016"/>
              <a:chExt cx="552" cy="258"/>
            </a:xfrm>
          </p:grpSpPr>
          <p:sp>
            <p:nvSpPr>
              <p:cNvPr id="734233" name="Line 25">
                <a:extLst>
                  <a:ext uri="{FF2B5EF4-FFF2-40B4-BE49-F238E27FC236}">
                    <a16:creationId xmlns:a16="http://schemas.microsoft.com/office/drawing/2014/main" id="{12B73F67-B07D-3960-7AC9-702467AF7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7" y="2016"/>
                <a:ext cx="432" cy="1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34" name="Oval 26">
                <a:extLst>
                  <a:ext uri="{FF2B5EF4-FFF2-40B4-BE49-F238E27FC236}">
                    <a16:creationId xmlns:a16="http://schemas.microsoft.com/office/drawing/2014/main" id="{86196A33-7CDD-D049-4DC7-DCF3954C8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" y="2187"/>
                <a:ext cx="87" cy="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34235" name="Line 27">
                <a:extLst>
                  <a:ext uri="{FF2B5EF4-FFF2-40B4-BE49-F238E27FC236}">
                    <a16:creationId xmlns:a16="http://schemas.microsoft.com/office/drawing/2014/main" id="{A48318D7-1B3C-B87D-2BE8-3F3ADAEDD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4" y="2145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734236" name="Freeform 28">
              <a:extLst>
                <a:ext uri="{FF2B5EF4-FFF2-40B4-BE49-F238E27FC236}">
                  <a16:creationId xmlns:a16="http://schemas.microsoft.com/office/drawing/2014/main" id="{376ADA52-4E1B-6A4E-1B6D-17BFF2341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1218"/>
              <a:ext cx="570" cy="1080"/>
            </a:xfrm>
            <a:custGeom>
              <a:avLst/>
              <a:gdLst>
                <a:gd name="T0" fmla="*/ 570 w 570"/>
                <a:gd name="T1" fmla="*/ 0 h 1080"/>
                <a:gd name="T2" fmla="*/ 0 w 570"/>
                <a:gd name="T3" fmla="*/ 0 h 1080"/>
                <a:gd name="T4" fmla="*/ 0 w 570"/>
                <a:gd name="T5" fmla="*/ 1080 h 1080"/>
                <a:gd name="T6" fmla="*/ 570 w 570"/>
                <a:gd name="T7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0" h="1080">
                  <a:moveTo>
                    <a:pt x="570" y="0"/>
                  </a:moveTo>
                  <a:lnTo>
                    <a:pt x="0" y="0"/>
                  </a:lnTo>
                  <a:lnTo>
                    <a:pt x="0" y="1080"/>
                  </a:lnTo>
                  <a:lnTo>
                    <a:pt x="570" y="108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4237" name="Freeform 29">
              <a:extLst>
                <a:ext uri="{FF2B5EF4-FFF2-40B4-BE49-F238E27FC236}">
                  <a16:creationId xmlns:a16="http://schemas.microsoft.com/office/drawing/2014/main" id="{A911DEAC-957D-9693-F975-C1DF6959E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1218"/>
              <a:ext cx="588" cy="1080"/>
            </a:xfrm>
            <a:custGeom>
              <a:avLst/>
              <a:gdLst>
                <a:gd name="T0" fmla="*/ 0 w 588"/>
                <a:gd name="T1" fmla="*/ 0 h 1080"/>
                <a:gd name="T2" fmla="*/ 588 w 588"/>
                <a:gd name="T3" fmla="*/ 0 h 1080"/>
                <a:gd name="T4" fmla="*/ 588 w 588"/>
                <a:gd name="T5" fmla="*/ 1080 h 1080"/>
                <a:gd name="T6" fmla="*/ 0 w 588"/>
                <a:gd name="T7" fmla="*/ 108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8" h="1080">
                  <a:moveTo>
                    <a:pt x="0" y="0"/>
                  </a:moveTo>
                  <a:lnTo>
                    <a:pt x="588" y="0"/>
                  </a:lnTo>
                  <a:lnTo>
                    <a:pt x="588" y="1080"/>
                  </a:lnTo>
                  <a:lnTo>
                    <a:pt x="0" y="108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4238" name="Line 30">
              <a:extLst>
                <a:ext uri="{FF2B5EF4-FFF2-40B4-BE49-F238E27FC236}">
                  <a16:creationId xmlns:a16="http://schemas.microsoft.com/office/drawing/2014/main" id="{D60C0FC3-61D9-EA4F-374A-05371882D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" y="1771"/>
              <a:ext cx="9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4239" name="Freeform 31">
              <a:extLst>
                <a:ext uri="{FF2B5EF4-FFF2-40B4-BE49-F238E27FC236}">
                  <a16:creationId xmlns:a16="http://schemas.microsoft.com/office/drawing/2014/main" id="{2D3DFAB1-ED52-45AF-8EAE-F2A78BA95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764"/>
              <a:ext cx="486" cy="1614"/>
            </a:xfrm>
            <a:custGeom>
              <a:avLst/>
              <a:gdLst>
                <a:gd name="T0" fmla="*/ 486 w 486"/>
                <a:gd name="T1" fmla="*/ 0 h 1614"/>
                <a:gd name="T2" fmla="*/ 0 w 486"/>
                <a:gd name="T3" fmla="*/ 0 h 1614"/>
                <a:gd name="T4" fmla="*/ 0 w 486"/>
                <a:gd name="T5" fmla="*/ 1614 h 1614"/>
                <a:gd name="T6" fmla="*/ 438 w 486"/>
                <a:gd name="T7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6" h="1614">
                  <a:moveTo>
                    <a:pt x="486" y="0"/>
                  </a:moveTo>
                  <a:lnTo>
                    <a:pt x="0" y="0"/>
                  </a:lnTo>
                  <a:lnTo>
                    <a:pt x="0" y="1614"/>
                  </a:lnTo>
                  <a:lnTo>
                    <a:pt x="438" y="161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4240" name="Line 32">
              <a:extLst>
                <a:ext uri="{FF2B5EF4-FFF2-40B4-BE49-F238E27FC236}">
                  <a16:creationId xmlns:a16="http://schemas.microsoft.com/office/drawing/2014/main" id="{76727C1E-7B7D-9690-C6F2-39E144F6C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3378"/>
              <a:ext cx="17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4241" name="Freeform 33">
              <a:extLst>
                <a:ext uri="{FF2B5EF4-FFF2-40B4-BE49-F238E27FC236}">
                  <a16:creationId xmlns:a16="http://schemas.microsoft.com/office/drawing/2014/main" id="{F3E46705-5EB0-66F7-85BD-C31535E9F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1764"/>
              <a:ext cx="720" cy="1614"/>
            </a:xfrm>
            <a:custGeom>
              <a:avLst/>
              <a:gdLst>
                <a:gd name="T0" fmla="*/ 0 w 720"/>
                <a:gd name="T1" fmla="*/ 1614 h 1614"/>
                <a:gd name="T2" fmla="*/ 720 w 720"/>
                <a:gd name="T3" fmla="*/ 1614 h 1614"/>
                <a:gd name="T4" fmla="*/ 720 w 720"/>
                <a:gd name="T5" fmla="*/ 0 h 1614"/>
                <a:gd name="T6" fmla="*/ 312 w 720"/>
                <a:gd name="T7" fmla="*/ 0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614">
                  <a:moveTo>
                    <a:pt x="0" y="1614"/>
                  </a:moveTo>
                  <a:lnTo>
                    <a:pt x="720" y="1614"/>
                  </a:lnTo>
                  <a:lnTo>
                    <a:pt x="720" y="0"/>
                  </a:lnTo>
                  <a:lnTo>
                    <a:pt x="312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4242" name="Oval 34">
              <a:extLst>
                <a:ext uri="{FF2B5EF4-FFF2-40B4-BE49-F238E27FC236}">
                  <a16:creationId xmlns:a16="http://schemas.microsoft.com/office/drawing/2014/main" id="{ABCC92AA-6431-CEE0-6E2E-8201132F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724"/>
              <a:ext cx="87" cy="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4243" name="Oval 35">
              <a:extLst>
                <a:ext uri="{FF2B5EF4-FFF2-40B4-BE49-F238E27FC236}">
                  <a16:creationId xmlns:a16="http://schemas.microsoft.com/office/drawing/2014/main" id="{2E567882-29C0-5F37-BB63-9EC72CC6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722"/>
              <a:ext cx="87" cy="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734244" name="Text Box 36">
            <a:extLst>
              <a:ext uri="{FF2B5EF4-FFF2-40B4-BE49-F238E27FC236}">
                <a16:creationId xmlns:a16="http://schemas.microsoft.com/office/drawing/2014/main" id="{2BE66C26-9958-A9EF-18D9-CF2168AF9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349500"/>
            <a:ext cx="333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34245" name="Text Box 37">
            <a:extLst>
              <a:ext uri="{FF2B5EF4-FFF2-40B4-BE49-F238E27FC236}">
                <a16:creationId xmlns:a16="http://schemas.microsoft.com/office/drawing/2014/main" id="{673BAFD7-7980-7D62-8EDB-31170BE6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557338"/>
            <a:ext cx="485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II</a:t>
            </a:r>
          </a:p>
        </p:txBody>
      </p:sp>
      <p:sp>
        <p:nvSpPr>
          <p:cNvPr id="734246" name="Text Box 38">
            <a:extLst>
              <a:ext uri="{FF2B5EF4-FFF2-40B4-BE49-F238E27FC236}">
                <a16:creationId xmlns:a16="http://schemas.microsoft.com/office/drawing/2014/main" id="{D80955A8-62F4-DB11-F99F-317F9AC31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924175"/>
            <a:ext cx="63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III</a:t>
            </a:r>
          </a:p>
        </p:txBody>
      </p:sp>
      <p:sp>
        <p:nvSpPr>
          <p:cNvPr id="734247" name="Rectangle 39">
            <a:extLst>
              <a:ext uri="{FF2B5EF4-FFF2-40B4-BE49-F238E27FC236}">
                <a16:creationId xmlns:a16="http://schemas.microsoft.com/office/drawing/2014/main" id="{4112CA2B-3DFE-B5C6-5DE4-8F3B4D4E8E9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-541338" y="4868863"/>
            <a:ext cx="8540751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ctr"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tx1"/>
                </a:solidFill>
              </a:rPr>
              <a:t>则</a:t>
            </a:r>
            <a:r>
              <a:rPr lang="en-US" altLang="zh-CN" sz="3600" i="1">
                <a:solidFill>
                  <a:schemeClr val="tx1"/>
                </a:solidFill>
              </a:rPr>
              <a:t>BC</a:t>
            </a:r>
            <a:r>
              <a:rPr lang="en-US" altLang="zh-CN" sz="3600">
                <a:solidFill>
                  <a:schemeClr val="tx1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36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600" i="1">
                <a:solidFill>
                  <a:schemeClr val="tx1"/>
                </a:solidFill>
                <a:sym typeface="Symbol" panose="05050102010706020507" pitchFamily="18" charset="2"/>
              </a:rPr>
              <a:t>BD</a:t>
            </a:r>
            <a:r>
              <a:rPr lang="en-US" altLang="zh-CN" sz="3600">
                <a:solidFill>
                  <a:schemeClr val="tx1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36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>
                <a:solidFill>
                  <a:schemeClr val="tx1"/>
                </a:solidFill>
                <a:sym typeface="Symbol" panose="05050102010706020507" pitchFamily="18" charset="2"/>
              </a:rPr>
              <a:t>,      </a:t>
            </a:r>
            <a:r>
              <a:rPr lang="en-US" altLang="zh-CN" sz="3600" i="1">
                <a:solidFill>
                  <a:schemeClr val="tx1"/>
                </a:solidFill>
                <a:sym typeface="Symbol" panose="05050102010706020507" pitchFamily="18" charset="2"/>
              </a:rPr>
              <a:t>BC</a:t>
            </a:r>
            <a:r>
              <a:rPr lang="en-US" altLang="zh-CN" sz="360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600" i="1">
                <a:solidFill>
                  <a:schemeClr val="tx1"/>
                </a:solidFill>
                <a:sym typeface="Symbol" panose="05050102010706020507" pitchFamily="18" charset="2"/>
              </a:rPr>
              <a:t>BD</a:t>
            </a:r>
            <a:r>
              <a:rPr lang="en-US" altLang="zh-CN" sz="360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3600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sz="3600">
              <a:solidFill>
                <a:schemeClr val="tx1"/>
              </a:solidFill>
            </a:endParaRPr>
          </a:p>
        </p:txBody>
      </p:sp>
      <p:graphicFrame>
        <p:nvGraphicFramePr>
          <p:cNvPr id="734248" name="Object 40">
            <a:extLst>
              <a:ext uri="{FF2B5EF4-FFF2-40B4-BE49-F238E27FC236}">
                <a16:creationId xmlns:a16="http://schemas.microsoft.com/office/drawing/2014/main" id="{89EFDB01-7C4C-A79B-1C1E-92CA1F23E31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27088" y="5734050"/>
          <a:ext cx="168751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82400" imgH="228600" progId="Equation.3">
                  <p:embed/>
                </p:oleObj>
              </mc:Choice>
              <mc:Fallback>
                <p:oleObj name="公式" r:id="rId2" imgW="4824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734050"/>
                        <a:ext cx="168751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/>
      <p:bldP spid="7342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>
            <a:extLst>
              <a:ext uri="{FF2B5EF4-FFF2-40B4-BE49-F238E27FC236}">
                <a16:creationId xmlns:a16="http://schemas.microsoft.com/office/drawing/2014/main" id="{13A63BB8-BE8A-AA03-96ED-1DC11790F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981075"/>
            <a:ext cx="8540750" cy="5118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0"/>
              <a:t>作业</a:t>
            </a:r>
          </a:p>
          <a:p>
            <a:r>
              <a:rPr lang="zh-CN" altLang="en-US" sz="4000" b="0"/>
              <a:t> </a:t>
            </a:r>
            <a:r>
              <a:rPr lang="en-US" altLang="zh-CN" sz="4000" b="0"/>
              <a:t>25</a:t>
            </a:r>
            <a:r>
              <a:rPr lang="zh-CN" altLang="en-US" sz="4000" b="0"/>
              <a:t>页：  </a:t>
            </a:r>
            <a:r>
              <a:rPr lang="en-US" altLang="zh-CN" sz="4000" b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>
            <a:extLst>
              <a:ext uri="{FF2B5EF4-FFF2-40B4-BE49-F238E27FC236}">
                <a16:creationId xmlns:a16="http://schemas.microsoft.com/office/drawing/2014/main" id="{C25EE00B-299B-4513-59DC-B87E6B0BA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886460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u="sng">
                <a:solidFill>
                  <a:schemeClr val="tx2"/>
                </a:solidFill>
              </a:rPr>
              <a:t>特点</a:t>
            </a:r>
            <a:r>
              <a:rPr kumimoji="1" lang="zh-CN" altLang="en-US" b="0">
                <a:solidFill>
                  <a:schemeClr val="tx2"/>
                </a:solidFill>
              </a:rPr>
              <a:t>：</a:t>
            </a:r>
            <a:endParaRPr kumimoji="1" lang="zh-CN" altLang="en-US" b="0">
              <a:solidFill>
                <a:srgbClr val="FF0000"/>
              </a:solidFill>
            </a:endParaRPr>
          </a:p>
          <a:p>
            <a:r>
              <a:rPr kumimoji="1" lang="en-US" altLang="zh-CN"/>
              <a:t>1.</a:t>
            </a:r>
            <a:r>
              <a:rPr kumimoji="1" lang="zh-CN" altLang="en-US"/>
              <a:t>可在相同条件下重复进行；     </a:t>
            </a:r>
          </a:p>
          <a:p>
            <a:r>
              <a:rPr kumimoji="1" lang="en-US" altLang="zh-CN"/>
              <a:t>2.</a:t>
            </a:r>
            <a:r>
              <a:rPr kumimoji="1" lang="zh-CN" altLang="en-US"/>
              <a:t>每次试验的可能结果不止一个</a:t>
            </a:r>
            <a:r>
              <a:rPr kumimoji="1" lang="en-US" altLang="zh-CN"/>
              <a:t>,</a:t>
            </a:r>
            <a:r>
              <a:rPr kumimoji="1" lang="zh-CN" altLang="en-US"/>
              <a:t>但能确定所有的可能结果；</a:t>
            </a:r>
          </a:p>
          <a:p>
            <a:r>
              <a:rPr kumimoji="1" lang="en-US" altLang="zh-CN"/>
              <a:t>3.</a:t>
            </a:r>
            <a:r>
              <a:rPr kumimoji="1" lang="zh-CN" altLang="en-US"/>
              <a:t>在一次试验之前无法确定具体是哪种结果出现</a:t>
            </a:r>
            <a:r>
              <a:rPr kumimoji="1" lang="en-US" altLang="zh-CN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/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/>
              <a:t>    </a:t>
            </a:r>
            <a:r>
              <a:rPr kumimoji="1" lang="zh-CN" altLang="en-US"/>
              <a:t>在概率论中，将具有上述三个特点的试验称为</a:t>
            </a:r>
            <a:r>
              <a:rPr kumimoji="1" lang="zh-CN" altLang="en-US" b="0">
                <a:solidFill>
                  <a:srgbClr val="FFFF00"/>
                </a:solidFill>
                <a:ea typeface="楷体_GB2312" pitchFamily="49" charset="-122"/>
              </a:rPr>
              <a:t>随机试验</a:t>
            </a:r>
            <a:r>
              <a:rPr lang="en-US" altLang="zh-CN"/>
              <a:t>(random experiment),</a:t>
            </a:r>
            <a:r>
              <a:rPr lang="zh-CN" altLang="en-US"/>
              <a:t>简称为</a:t>
            </a:r>
            <a:r>
              <a:rPr lang="zh-CN" altLang="en-US" b="0">
                <a:solidFill>
                  <a:srgbClr val="FFFF00"/>
                </a:solidFill>
                <a:ea typeface="楷体_GB2312" pitchFamily="49" charset="-122"/>
              </a:rPr>
              <a:t>试验</a:t>
            </a:r>
            <a:r>
              <a:rPr lang="en-US" altLang="zh-CN"/>
              <a:t>.</a:t>
            </a:r>
            <a:endParaRPr kumimoji="1" lang="en-US" altLang="zh-CN"/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 i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Text Box 2">
            <a:extLst>
              <a:ext uri="{FF2B5EF4-FFF2-40B4-BE49-F238E27FC236}">
                <a16:creationId xmlns:a16="http://schemas.microsoft.com/office/drawing/2014/main" id="{97992FD1-8DD6-5924-C7F9-72724DAB2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80168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如何度量随机事件在一次试验中发生的可能性大小？</a:t>
            </a:r>
            <a:endParaRPr kumimoji="1" lang="zh-CN" altLang="en-US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B6716988-72EE-E096-9425-A4DEB88E548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620713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solidFill>
                  <a:schemeClr val="tx1"/>
                </a:solidFill>
                <a:cs typeface="Times New Roman" panose="02020603050405020304" pitchFamily="18" charset="0"/>
              </a:rPr>
              <a:t>§3  </a:t>
            </a:r>
            <a:r>
              <a:rPr lang="zh-CN" altLang="en-US" sz="4000" b="1">
                <a:solidFill>
                  <a:schemeClr val="tx1"/>
                </a:solidFill>
              </a:rPr>
              <a:t>频率与概率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2" grpId="0"/>
      <p:bldP spid="8806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>
            <a:extLst>
              <a:ext uri="{FF2B5EF4-FFF2-40B4-BE49-F238E27FC236}">
                <a16:creationId xmlns:a16="http://schemas.microsoft.com/office/drawing/2014/main" id="{894298E6-5C17-17DD-AB74-70EECEB8F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429000"/>
            <a:ext cx="8353425" cy="2663825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96633">
                    <a:alpha val="67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64F0718E-DFEA-2FAC-CC73-31D49D4C365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476250"/>
            <a:ext cx="8540750" cy="25923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一</a:t>
            </a:r>
            <a:r>
              <a:rPr lang="en-US" altLang="zh-CN" sz="2800" b="1"/>
              <a:t>) </a:t>
            </a:r>
            <a:r>
              <a:rPr lang="zh-CN" altLang="en-US" sz="2800" b="1"/>
              <a:t>频率  </a:t>
            </a:r>
            <a:br>
              <a:rPr lang="zh-CN" altLang="en-US" sz="2800" b="1"/>
            </a:br>
            <a:r>
              <a:rPr lang="zh-CN" altLang="en-US" sz="2800" b="1"/>
              <a:t>     在相同条件下</a:t>
            </a:r>
            <a:r>
              <a:rPr lang="en-US" altLang="zh-CN" sz="2800" b="1"/>
              <a:t>, </a:t>
            </a:r>
            <a:r>
              <a:rPr lang="zh-CN" altLang="en-US" sz="2800" b="1"/>
              <a:t>进行了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/>
              <a:t>次试验</a:t>
            </a:r>
            <a:r>
              <a:rPr lang="en-US" altLang="zh-CN" sz="2800" b="1"/>
              <a:t>, </a:t>
            </a:r>
            <a:r>
              <a:rPr lang="zh-CN" altLang="en-US" sz="2800" b="1"/>
              <a:t>在这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/>
              <a:t>次试验中</a:t>
            </a:r>
            <a:r>
              <a:rPr lang="en-US" altLang="zh-CN" sz="2800" b="1"/>
              <a:t>, </a:t>
            </a:r>
            <a:r>
              <a:rPr lang="zh-CN" altLang="en-US" sz="2800" b="1"/>
              <a:t>事件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/>
              <a:t>发生的次数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-25000"/>
              <a:t>A</a:t>
            </a:r>
            <a:r>
              <a:rPr lang="zh-CN" altLang="en-US" sz="2800" b="1"/>
              <a:t>称为事件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/>
              <a:t>发生的</a:t>
            </a:r>
            <a:r>
              <a:rPr lang="zh-CN" altLang="en-US" sz="2800" b="1" i="1" u="sng">
                <a:solidFill>
                  <a:srgbClr val="996633"/>
                </a:solidFill>
                <a:ea typeface="楷体_GB2312" pitchFamily="49" charset="-122"/>
              </a:rPr>
              <a:t>频数</a:t>
            </a:r>
            <a:r>
              <a:rPr lang="en-US" altLang="zh-CN" sz="2800" b="1"/>
              <a:t>. </a:t>
            </a:r>
            <a:r>
              <a:rPr lang="zh-CN" altLang="en-US" sz="2800" b="1"/>
              <a:t>比值</a:t>
            </a:r>
            <a:r>
              <a:rPr lang="en-US" altLang="zh-CN" sz="2800" b="1" i="1"/>
              <a:t>n</a:t>
            </a:r>
            <a:r>
              <a:rPr lang="en-US" altLang="zh-CN" sz="2800" b="1" i="1" baseline="-25000"/>
              <a:t>A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zh-CN" altLang="en-US" sz="2800" b="1"/>
              <a:t>称为事件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/>
              <a:t>发生的</a:t>
            </a:r>
            <a:r>
              <a:rPr lang="zh-CN" altLang="en-US" sz="2800" b="1" i="1" u="sng">
                <a:solidFill>
                  <a:srgbClr val="996633"/>
                </a:solidFill>
                <a:ea typeface="楷体_GB2312" pitchFamily="49" charset="-122"/>
              </a:rPr>
              <a:t>频率</a:t>
            </a:r>
            <a:r>
              <a:rPr lang="en-US" altLang="zh-CN" sz="2800" b="1"/>
              <a:t>, </a:t>
            </a:r>
            <a:r>
              <a:rPr lang="zh-CN" altLang="en-US" sz="2800" b="1"/>
              <a:t>并记成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).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882692" name="Rectangle 4">
            <a:extLst>
              <a:ext uri="{FF2B5EF4-FFF2-40B4-BE49-F238E27FC236}">
                <a16:creationId xmlns:a16="http://schemas.microsoft.com/office/drawing/2014/main" id="{95D122AD-E1EE-68F0-5EF2-8D9F08E3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81300"/>
            <a:ext cx="7775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400">
                <a:latin typeface="Arial" panose="020B0604020202020204" pitchFamily="34" charset="0"/>
              </a:rPr>
              <a:t>    </a:t>
            </a:r>
            <a:r>
              <a:rPr lang="zh-CN" altLang="en-US" sz="2800" b="1">
                <a:latin typeface="Arial" panose="020B0604020202020204" pitchFamily="34" charset="0"/>
              </a:rPr>
              <a:t>由定义</a:t>
            </a:r>
            <a:r>
              <a:rPr lang="en-US" altLang="zh-CN" sz="2800" b="1">
                <a:latin typeface="Arial" panose="020B0604020202020204" pitchFamily="34" charset="0"/>
              </a:rPr>
              <a:t>, </a:t>
            </a:r>
            <a:r>
              <a:rPr lang="zh-CN" altLang="en-US" sz="2800" b="1">
                <a:latin typeface="Arial" panose="020B0604020202020204" pitchFamily="34" charset="0"/>
              </a:rPr>
              <a:t>易见频率具有下述基本性质</a:t>
            </a:r>
            <a:r>
              <a:rPr lang="en-US" altLang="zh-CN" sz="2800" b="1">
                <a:latin typeface="Arial" panose="020B0604020202020204" pitchFamily="34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82693" name="Rectangle 5">
            <a:extLst>
              <a:ext uri="{FF2B5EF4-FFF2-40B4-BE49-F238E27FC236}">
                <a16:creationId xmlns:a16="http://schemas.microsoft.com/office/drawing/2014/main" id="{4CED32CD-0288-7A7D-EE3E-5612CD3B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51313"/>
            <a:ext cx="17097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2,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)=1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b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82694" name="Rectangle 6">
            <a:extLst>
              <a:ext uri="{FF2B5EF4-FFF2-40B4-BE49-F238E27FC236}">
                <a16:creationId xmlns:a16="http://schemas.microsoft.com/office/drawing/2014/main" id="{B28D8FD8-E49C-8C96-3145-3BA20CB4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652963"/>
            <a:ext cx="84597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3,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,...,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是两两互不相容的事件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即对于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ij,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=1,2,...,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b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...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)+...+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882695" name="Rectangle 7">
            <a:extLst>
              <a:ext uri="{FF2B5EF4-FFF2-40B4-BE49-F238E27FC236}">
                <a16:creationId xmlns:a16="http://schemas.microsoft.com/office/drawing/2014/main" id="{9C387B57-A4A4-AB1C-415E-B0367472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644900"/>
            <a:ext cx="777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</a:rPr>
              <a:t>1, 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)1;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2" grpId="0"/>
      <p:bldP spid="882693" grpId="0"/>
      <p:bldP spid="882694" grpId="0"/>
      <p:bldP spid="8826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>
            <a:extLst>
              <a:ext uri="{FF2B5EF4-FFF2-40B4-BE49-F238E27FC236}">
                <a16:creationId xmlns:a16="http://schemas.microsoft.com/office/drawing/2014/main" id="{4A6ADEDF-CF3E-B399-904E-9774FF2AD23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历史上的掷硬币试验</a:t>
            </a:r>
          </a:p>
        </p:txBody>
      </p:sp>
      <p:graphicFrame>
        <p:nvGraphicFramePr>
          <p:cNvPr id="883747" name="Group 35">
            <a:extLst>
              <a:ext uri="{FF2B5EF4-FFF2-40B4-BE49-F238E27FC236}">
                <a16:creationId xmlns:a16="http://schemas.microsoft.com/office/drawing/2014/main" id="{9A698D97-8B80-4B83-E7C8-9AB78B5649B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979613"/>
          <a:ext cx="8659812" cy="3554412"/>
        </p:xfrm>
        <a:graphic>
          <a:graphicData uri="http://schemas.openxmlformats.org/drawingml/2006/table">
            <a:tbl>
              <a:tblPr/>
              <a:tblGrid>
                <a:gridCol w="2165350">
                  <a:extLst>
                    <a:ext uri="{9D8B030D-6E8A-4147-A177-3AD203B41FA5}">
                      <a16:colId xmlns:a16="http://schemas.microsoft.com/office/drawing/2014/main" val="779243662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3476589305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2520966517"/>
                    </a:ext>
                  </a:extLst>
                </a:gridCol>
                <a:gridCol w="2308225">
                  <a:extLst>
                    <a:ext uri="{9D8B030D-6E8A-4147-A177-3AD203B41FA5}">
                      <a16:colId xmlns:a16="http://schemas.microsoft.com/office/drawing/2014/main" val="1306874469"/>
                    </a:ext>
                  </a:extLst>
                </a:gridCol>
              </a:tblGrid>
              <a:tr h="11811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试验者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抛掷次数</a:t>
                      </a: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正面出现次数</a:t>
                      </a: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正面出现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频率</a:t>
                      </a: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861352"/>
                  </a:ext>
                </a:extLst>
              </a:tr>
              <a:tr h="5937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德摩根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52788"/>
                  </a:ext>
                </a:extLst>
              </a:tr>
              <a:tr h="5937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蒲丰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508713"/>
                  </a:ext>
                </a:extLst>
              </a:tr>
              <a:tr h="5921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皮尔逊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901582"/>
                  </a:ext>
                </a:extLst>
              </a:tr>
              <a:tr h="5937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皮尔逊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4172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>
            <a:extLst>
              <a:ext uri="{FF2B5EF4-FFF2-40B4-BE49-F238E27FC236}">
                <a16:creationId xmlns:a16="http://schemas.microsoft.com/office/drawing/2014/main" id="{347A34F3-DBF1-FD61-ACFC-F36A0E8410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84739" name="Rectangle 3">
            <a:extLst>
              <a:ext uri="{FF2B5EF4-FFF2-40B4-BE49-F238E27FC236}">
                <a16:creationId xmlns:a16="http://schemas.microsoft.com/office/drawing/2014/main" id="{30AFB034-5815-80B3-F169-01A7C973598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84740" name="Picture 4">
            <a:extLst>
              <a:ext uri="{FF2B5EF4-FFF2-40B4-BE49-F238E27FC236}">
                <a16:creationId xmlns:a16="http://schemas.microsoft.com/office/drawing/2014/main" id="{BABEC093-F84B-C903-D7EE-AECA398C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6" t="21996" r="15237" b="19070"/>
          <a:stretch>
            <a:fillRect/>
          </a:stretch>
        </p:blipFill>
        <p:spPr bwMode="auto">
          <a:xfrm>
            <a:off x="468313" y="1341438"/>
            <a:ext cx="843915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>
            <a:extLst>
              <a:ext uri="{FF2B5EF4-FFF2-40B4-BE49-F238E27FC236}">
                <a16:creationId xmlns:a16="http://schemas.microsoft.com/office/drawing/2014/main" id="{4F8DDC92-FF6F-73C1-A1C4-2AB46B2B0B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CE239BA2-2BA3-AFF1-F7E8-D2CD53CC4F4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85764" name="Picture 4">
            <a:extLst>
              <a:ext uri="{FF2B5EF4-FFF2-40B4-BE49-F238E27FC236}">
                <a16:creationId xmlns:a16="http://schemas.microsoft.com/office/drawing/2014/main" id="{0F2CD14D-4915-8899-AC56-D8DC8CBA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1" t="36078" r="44594" b="21591"/>
          <a:stretch>
            <a:fillRect/>
          </a:stretch>
        </p:blipFill>
        <p:spPr bwMode="auto">
          <a:xfrm>
            <a:off x="-63500" y="90488"/>
            <a:ext cx="9432925" cy="6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>
            <a:extLst>
              <a:ext uri="{FF2B5EF4-FFF2-40B4-BE49-F238E27FC236}">
                <a16:creationId xmlns:a16="http://schemas.microsoft.com/office/drawing/2014/main" id="{4B1880B1-657A-28B1-6495-FDF11F3DDB4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99427" name="Rectangle 3">
            <a:extLst>
              <a:ext uri="{FF2B5EF4-FFF2-40B4-BE49-F238E27FC236}">
                <a16:creationId xmlns:a16="http://schemas.microsoft.com/office/drawing/2014/main" id="{09022477-E5AF-35C6-EEC1-1309E9F0202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999428" name="Picture 4">
            <a:extLst>
              <a:ext uri="{FF2B5EF4-FFF2-40B4-BE49-F238E27FC236}">
                <a16:creationId xmlns:a16="http://schemas.microsoft.com/office/drawing/2014/main" id="{254A4300-C46B-89B5-C06C-68DE2256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4" t="21974" r="15237" b="28304"/>
          <a:stretch>
            <a:fillRect/>
          </a:stretch>
        </p:blipFill>
        <p:spPr bwMode="auto">
          <a:xfrm>
            <a:off x="468313" y="1700213"/>
            <a:ext cx="8305800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9429" name="AutoShape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573D7E6-0908-8C16-018E-3F558EF3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6219825"/>
            <a:ext cx="585788" cy="4492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>
            <a:extLst>
              <a:ext uri="{FF2B5EF4-FFF2-40B4-BE49-F238E27FC236}">
                <a16:creationId xmlns:a16="http://schemas.microsoft.com/office/drawing/2014/main" id="{BB2DBBD2-000A-6063-3F77-853320021A8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260350"/>
            <a:ext cx="9144000" cy="464343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600" b="1"/>
              <a:t>概率的统计定义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        在相同的条件下，重复进行</a:t>
            </a:r>
            <a:r>
              <a:rPr kumimoji="1"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sz="3600" b="1"/>
              <a:t>次试验，若事件</a:t>
            </a:r>
            <a:r>
              <a:rPr kumimoji="1"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sz="3600" b="1"/>
              <a:t>发生的频率</a:t>
            </a:r>
            <a:r>
              <a:rPr kumimoji="1"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sz="3600" b="1" i="1" baseline="-25000"/>
              <a:t>n</a:t>
            </a:r>
            <a:r>
              <a:rPr lang="en-US" altLang="zh-CN" sz="3600" b="1"/>
              <a:t>(</a:t>
            </a:r>
            <a:r>
              <a:rPr kumimoji="1"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/>
              <a:t>)</a:t>
            </a:r>
            <a:r>
              <a:rPr lang="zh-CN" altLang="en-US" sz="3600" b="1"/>
              <a:t>随着试验次数</a:t>
            </a:r>
            <a:r>
              <a:rPr kumimoji="1" lang="en-US" altLang="zh-CN" b="1" i="1">
                <a:latin typeface="Times New Roman" panose="02020603050405020304" pitchFamily="18" charset="0"/>
              </a:rPr>
              <a:t>n</a:t>
            </a:r>
            <a:r>
              <a:rPr lang="zh-CN" altLang="en-US" sz="3600" b="1"/>
              <a:t>的增大而稳定在某个常数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/>
              <a:t>(0</a:t>
            </a:r>
            <a:r>
              <a:rPr lang="en-US" altLang="zh-CN" sz="3600" b="1">
                <a:sym typeface="Symbol" panose="05050102010706020507" pitchFamily="18" charset="2"/>
              </a:rPr>
              <a:t></a:t>
            </a:r>
            <a:r>
              <a:rPr lang="en-US" altLang="zh-CN" sz="3600" b="1" i="1">
                <a:sym typeface="Symbol" panose="05050102010706020507" pitchFamily="18" charset="2"/>
              </a:rPr>
              <a:t>p</a:t>
            </a:r>
            <a:r>
              <a:rPr lang="en-US" altLang="zh-CN" sz="3600" b="1">
                <a:sym typeface="Symbol" panose="05050102010706020507" pitchFamily="18" charset="2"/>
              </a:rPr>
              <a:t>1</a:t>
            </a:r>
            <a:r>
              <a:rPr lang="en-US" altLang="zh-CN" sz="3600" b="1"/>
              <a:t>)</a:t>
            </a:r>
            <a:r>
              <a:rPr lang="zh-CN" altLang="en-US" sz="3600" b="1"/>
              <a:t>附近摆动，则称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zh-CN" altLang="en-US" sz="3600" b="1"/>
              <a:t>为事件</a:t>
            </a:r>
            <a:r>
              <a:rPr kumimoji="1"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sz="3600" b="1"/>
              <a:t>发生的概率，记为</a:t>
            </a:r>
            <a:r>
              <a:rPr kumimoji="1"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/>
              <a:t>(</a:t>
            </a:r>
            <a:r>
              <a:rPr kumimoji="1"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/>
              <a:t>).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3600" b="1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     </a:t>
            </a:r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ACFAB00A-3B17-0718-2B55-8438DC9BFDA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3933825"/>
            <a:ext cx="91440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zh-CN" sz="3600" b="1"/>
          </a:p>
        </p:txBody>
      </p:sp>
      <p:sp>
        <p:nvSpPr>
          <p:cNvPr id="886788" name="Rectangle 4">
            <a:extLst>
              <a:ext uri="{FF2B5EF4-FFF2-40B4-BE49-F238E27FC236}">
                <a16:creationId xmlns:a16="http://schemas.microsoft.com/office/drawing/2014/main" id="{C7CAAD80-8099-E9FA-32A5-FE4D13B5F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365625"/>
            <a:ext cx="4249738" cy="7921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3999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D51607"/>
                </a:solidFill>
                <a:latin typeface="Arial" panose="020B0604020202020204" pitchFamily="34" charset="0"/>
                <a:ea typeface="楷体_GB2312" pitchFamily="49" charset="-122"/>
              </a:rPr>
              <a:t>频率稳定于概率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6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>
            <a:extLst>
              <a:ext uri="{FF2B5EF4-FFF2-40B4-BE49-F238E27FC236}">
                <a16:creationId xmlns:a16="http://schemas.microsoft.com/office/drawing/2014/main" id="{7E2F09F5-3FE4-B462-DE03-A7EA68825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213100"/>
            <a:ext cx="8856663" cy="2808288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3300">
                    <a:alpha val="53999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46DBB93-1717-BDD9-5A80-6C89D3C13E7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95288" y="476250"/>
            <a:ext cx="8964612" cy="6232525"/>
          </a:xfrm>
        </p:spPr>
        <p:txBody>
          <a:bodyPr/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en-US" altLang="zh-CN" sz="3400" b="1"/>
              <a:t>(</a:t>
            </a:r>
            <a:r>
              <a:rPr lang="zh-CN" altLang="en-US" sz="3400" b="1"/>
              <a:t>二</a:t>
            </a:r>
            <a:r>
              <a:rPr lang="en-US" altLang="zh-CN" sz="3400" b="1"/>
              <a:t>) </a:t>
            </a:r>
            <a:r>
              <a:rPr lang="zh-CN" altLang="en-US" sz="3400" b="1"/>
              <a:t>概率 </a:t>
            </a:r>
            <a:br>
              <a:rPr lang="zh-CN" altLang="en-US" sz="3400" b="1"/>
            </a:br>
            <a:r>
              <a:rPr lang="zh-CN" altLang="en-US" sz="3400" b="1"/>
              <a:t> 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是随机试验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是它的样本空间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对于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的每一事件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赋予一个实数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记为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称为事件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i="1" u="sng">
                <a:latin typeface="Times New Roman" panose="02020603050405020304" pitchFamily="18" charset="0"/>
              </a:rPr>
              <a:t>概率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如果集合函数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满足下列条件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2800" b="1" i="1" u="sng">
                <a:latin typeface="Times New Roman" panose="02020603050405020304" pitchFamily="18" charset="0"/>
              </a:rPr>
              <a:t>非负性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对于每一个事件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0;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 i="1" u="sng">
                <a:latin typeface="Times New Roman" panose="02020603050405020304" pitchFamily="18" charset="0"/>
                <a:sym typeface="Symbol" panose="05050102010706020507" pitchFamily="18" charset="2"/>
              </a:rPr>
              <a:t>规范性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对于必然事件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)=1;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 i="1" u="sng">
                <a:latin typeface="Times New Roman" panose="02020603050405020304" pitchFamily="18" charset="0"/>
                <a:sym typeface="Symbol" panose="05050102010706020507" pitchFamily="18" charset="2"/>
              </a:rPr>
              <a:t>可列可加性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,...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是两两互不相容事件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即对于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=1,2,...,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则有</a:t>
            </a:r>
            <a:b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...)=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)+...	(3.1)</a:t>
            </a:r>
            <a:b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>
                <a:solidFill>
                  <a:schemeClr val="tx1"/>
                </a:solidFill>
                <a:sym typeface="Symbol" panose="05050102010706020507" pitchFamily="18" charset="2"/>
              </a:rPr>
              <a:t>由概率的定义可推得概率的一些重要性质</a:t>
            </a:r>
            <a:r>
              <a:rPr lang="en-US" altLang="zh-CN" sz="2800" b="1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2800" b="1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>
            <a:extLst>
              <a:ext uri="{FF2B5EF4-FFF2-40B4-BE49-F238E27FC236}">
                <a16:creationId xmlns:a16="http://schemas.microsoft.com/office/drawing/2014/main" id="{9409B2FD-ADC0-2189-93D5-AAAAF73F176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288" y="1412875"/>
            <a:ext cx="85693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3400" b="1"/>
              <a:t>性质</a:t>
            </a:r>
            <a:r>
              <a:rPr lang="en-US" altLang="zh-CN" sz="3400" b="1"/>
              <a:t>1</a:t>
            </a:r>
            <a:r>
              <a:rPr lang="en-US" altLang="zh-CN" sz="3400" b="1">
                <a:solidFill>
                  <a:schemeClr val="tx2"/>
                </a:solidFill>
              </a:rPr>
              <a:t>  </a:t>
            </a:r>
            <a:r>
              <a:rPr lang="en-US" altLang="zh-CN" sz="3400" b="1" i="1"/>
              <a:t>P</a:t>
            </a:r>
            <a:r>
              <a:rPr lang="en-US" altLang="zh-CN" sz="3400" b="1"/>
              <a:t>(</a:t>
            </a:r>
            <a:r>
              <a:rPr lang="en-US" altLang="zh-CN" sz="3400" b="1" i="1">
                <a:latin typeface="Symbol" panose="05050102010706020507" pitchFamily="18" charset="2"/>
              </a:rPr>
              <a:t>f</a:t>
            </a:r>
            <a:r>
              <a:rPr lang="en-US" altLang="zh-CN" sz="3400" b="1"/>
              <a:t>)=0</a:t>
            </a:r>
          </a:p>
          <a:p>
            <a:pPr>
              <a:lnSpc>
                <a:spcPct val="140000"/>
              </a:lnSpc>
            </a:pPr>
            <a:r>
              <a:rPr lang="zh-CN" altLang="en-US" sz="3400" b="1"/>
              <a:t>性质</a:t>
            </a:r>
            <a:r>
              <a:rPr lang="en-US" altLang="zh-CN" sz="3400" b="1"/>
              <a:t>2(</a:t>
            </a:r>
            <a:r>
              <a:rPr lang="zh-CN" altLang="en-US" sz="3400" b="1" i="1">
                <a:solidFill>
                  <a:schemeClr val="hlink"/>
                </a:solidFill>
              </a:rPr>
              <a:t>有限可加性</a:t>
            </a:r>
            <a:r>
              <a:rPr lang="en-US" altLang="zh-CN" sz="3400" b="1"/>
              <a:t>)  </a:t>
            </a:r>
            <a:r>
              <a:rPr lang="zh-CN" altLang="en-US" sz="3400" b="1"/>
              <a:t>若</a:t>
            </a:r>
            <a:r>
              <a:rPr lang="en-US" altLang="zh-CN" sz="3400" b="1" i="1">
                <a:latin typeface="Times New Roman" panose="02020603050405020304" pitchFamily="18" charset="0"/>
              </a:rPr>
              <a:t>A</a:t>
            </a:r>
            <a:r>
              <a:rPr lang="en-US" altLang="zh-CN" sz="3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400" b="1">
                <a:latin typeface="Times New Roman" panose="02020603050405020304" pitchFamily="18" charset="0"/>
              </a:rPr>
              <a:t>,</a:t>
            </a:r>
            <a:r>
              <a:rPr lang="en-US" altLang="zh-CN" sz="3400" b="1" i="1">
                <a:latin typeface="Times New Roman" panose="02020603050405020304" pitchFamily="18" charset="0"/>
              </a:rPr>
              <a:t>A</a:t>
            </a:r>
            <a:r>
              <a:rPr lang="en-US" altLang="zh-CN" sz="3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3400" b="1">
                <a:latin typeface="Times New Roman" panose="02020603050405020304" pitchFamily="18" charset="0"/>
              </a:rPr>
              <a:t>,...,</a:t>
            </a:r>
            <a:r>
              <a:rPr lang="en-US" altLang="zh-CN" sz="3400" b="1" i="1">
                <a:latin typeface="Times New Roman" panose="02020603050405020304" pitchFamily="18" charset="0"/>
              </a:rPr>
              <a:t>A</a:t>
            </a:r>
            <a:r>
              <a:rPr lang="en-US" altLang="zh-CN" sz="3400" b="1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3400" b="1"/>
              <a:t>是两两互不相容的事件</a:t>
            </a:r>
            <a:r>
              <a:rPr lang="en-US" altLang="zh-CN" sz="3400" b="1"/>
              <a:t>, </a:t>
            </a:r>
            <a:r>
              <a:rPr lang="zh-CN" altLang="en-US" sz="3400" b="1"/>
              <a:t>则有</a:t>
            </a:r>
            <a:br>
              <a:rPr lang="zh-CN" altLang="en-US" sz="3400" b="1"/>
            </a:br>
            <a:r>
              <a:rPr lang="en-US" altLang="zh-CN" sz="3400" b="1" i="1">
                <a:latin typeface="Times New Roman" panose="02020603050405020304" pitchFamily="18" charset="0"/>
              </a:rPr>
              <a:t>P</a:t>
            </a:r>
            <a:r>
              <a:rPr lang="en-US" altLang="zh-CN" sz="3400" b="1">
                <a:latin typeface="Times New Roman" panose="02020603050405020304" pitchFamily="18" charset="0"/>
              </a:rPr>
              <a:t>(</a:t>
            </a:r>
            <a:r>
              <a:rPr lang="en-US" altLang="zh-CN" sz="3400" b="1" i="1">
                <a:latin typeface="Times New Roman" panose="02020603050405020304" pitchFamily="18" charset="0"/>
              </a:rPr>
              <a:t>A</a:t>
            </a:r>
            <a:r>
              <a:rPr lang="en-US" altLang="zh-CN" sz="3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...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4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)+...+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4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AutoShape 2">
            <a:extLst>
              <a:ext uri="{FF2B5EF4-FFF2-40B4-BE49-F238E27FC236}">
                <a16:creationId xmlns:a16="http://schemas.microsoft.com/office/drawing/2014/main" id="{ABF91DB8-19A1-BF9B-D005-7193004C9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3500438"/>
            <a:ext cx="2071688" cy="1235075"/>
          </a:xfrm>
          <a:prstGeom prst="wedgeRectCallout">
            <a:avLst>
              <a:gd name="adj1" fmla="val 90537"/>
              <a:gd name="adj2" fmla="val -37662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3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区域表示事件</a:t>
            </a:r>
          </a:p>
        </p:txBody>
      </p:sp>
      <p:sp>
        <p:nvSpPr>
          <p:cNvPr id="889859" name="AutoShape 3">
            <a:extLst>
              <a:ext uri="{FF2B5EF4-FFF2-40B4-BE49-F238E27FC236}">
                <a16:creationId xmlns:a16="http://schemas.microsoft.com/office/drawing/2014/main" id="{A7815AEF-CC35-E581-D9DD-30274B5F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37063"/>
            <a:ext cx="2635250" cy="1655762"/>
          </a:xfrm>
          <a:prstGeom prst="wedgeRectCallout">
            <a:avLst>
              <a:gd name="adj1" fmla="val -78736"/>
              <a:gd name="adj2" fmla="val 4648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3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区域面积</a:t>
            </a:r>
          </a:p>
          <a:p>
            <a:pPr algn="ctr"/>
            <a:r>
              <a:rPr kumimoji="1" lang="zh-CN" altLang="en-US" sz="3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表示概率</a:t>
            </a:r>
          </a:p>
        </p:txBody>
      </p:sp>
      <p:sp>
        <p:nvSpPr>
          <p:cNvPr id="889860" name="Rectangle 4">
            <a:extLst>
              <a:ext uri="{FF2B5EF4-FFF2-40B4-BE49-F238E27FC236}">
                <a16:creationId xmlns:a16="http://schemas.microsoft.com/office/drawing/2014/main" id="{32B9B1A4-3E32-4D97-A595-568DC422E72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288" y="476250"/>
            <a:ext cx="85693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400" b="1">
                <a:latin typeface="Times New Roman" panose="02020603050405020304" pitchFamily="18" charset="0"/>
              </a:rPr>
              <a:t>性质</a:t>
            </a:r>
            <a:r>
              <a:rPr lang="en-US" altLang="zh-CN" sz="3400" b="1">
                <a:latin typeface="Times New Roman" panose="02020603050405020304" pitchFamily="18" charset="0"/>
              </a:rPr>
              <a:t>3  </a:t>
            </a:r>
            <a:r>
              <a:rPr lang="zh-CN" altLang="en-US" sz="3400" b="1">
                <a:latin typeface="Times New Roman" panose="02020603050405020304" pitchFamily="18" charset="0"/>
              </a:rPr>
              <a:t>设</a:t>
            </a:r>
            <a:r>
              <a:rPr lang="en-US" altLang="zh-CN" sz="3400" b="1" i="1">
                <a:latin typeface="Times New Roman" panose="02020603050405020304" pitchFamily="18" charset="0"/>
              </a:rPr>
              <a:t>A</a:t>
            </a:r>
            <a:r>
              <a:rPr lang="en-US" altLang="zh-CN" sz="3400" b="1">
                <a:latin typeface="Times New Roman" panose="02020603050405020304" pitchFamily="18" charset="0"/>
              </a:rPr>
              <a:t>,</a:t>
            </a:r>
            <a:r>
              <a:rPr lang="en-US" altLang="zh-CN" sz="3400" b="1" i="1">
                <a:latin typeface="Times New Roman" panose="02020603050405020304" pitchFamily="18" charset="0"/>
              </a:rPr>
              <a:t>B</a:t>
            </a:r>
            <a:r>
              <a:rPr lang="zh-CN" altLang="en-US" sz="3400" b="1">
                <a:latin typeface="Times New Roman" panose="02020603050405020304" pitchFamily="18" charset="0"/>
              </a:rPr>
              <a:t>是两个事件</a:t>
            </a:r>
            <a:r>
              <a:rPr lang="en-US" altLang="zh-CN" sz="3400" b="1">
                <a:latin typeface="Times New Roman" panose="02020603050405020304" pitchFamily="18" charset="0"/>
              </a:rPr>
              <a:t>, </a:t>
            </a:r>
            <a:r>
              <a:rPr lang="zh-CN" altLang="en-US" sz="3400" b="1">
                <a:latin typeface="Times New Roman" panose="02020603050405020304" pitchFamily="18" charset="0"/>
              </a:rPr>
              <a:t>若</a:t>
            </a:r>
            <a:r>
              <a:rPr lang="en-US" altLang="zh-CN" sz="3400" b="1" i="1">
                <a:latin typeface="Times New Roman" panose="02020603050405020304" pitchFamily="18" charset="0"/>
              </a:rPr>
              <a:t>A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400" b="1">
                <a:latin typeface="Times New Roman" panose="02020603050405020304" pitchFamily="18" charset="0"/>
                <a:sym typeface="Symbol" panose="05050102010706020507" pitchFamily="18" charset="2"/>
              </a:rPr>
              <a:t>则有</a:t>
            </a:r>
            <a:br>
              <a:rPr lang="zh-CN" altLang="en-US" sz="3400" b="1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400" b="1">
                <a:latin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)    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)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4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400" b="1">
                <a:sym typeface="Symbol" panose="05050102010706020507" pitchFamily="18" charset="2"/>
              </a:rPr>
              <a:t>)	</a:t>
            </a:r>
          </a:p>
        </p:txBody>
      </p:sp>
      <p:grpSp>
        <p:nvGrpSpPr>
          <p:cNvPr id="889861" name="Group 5">
            <a:extLst>
              <a:ext uri="{FF2B5EF4-FFF2-40B4-BE49-F238E27FC236}">
                <a16:creationId xmlns:a16="http://schemas.microsoft.com/office/drawing/2014/main" id="{110875CB-7AFA-6EB1-991F-CC78AB3EDF72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747963"/>
            <a:ext cx="4344988" cy="3489325"/>
            <a:chOff x="1216" y="1661"/>
            <a:chExt cx="2737" cy="2198"/>
          </a:xfrm>
        </p:grpSpPr>
        <p:sp>
          <p:nvSpPr>
            <p:cNvPr id="889862" name="Rectangle 3">
              <a:extLst>
                <a:ext uri="{FF2B5EF4-FFF2-40B4-BE49-F238E27FC236}">
                  <a16:creationId xmlns:a16="http://schemas.microsoft.com/office/drawing/2014/main" id="{5344F9E8-F14B-42D0-A576-ABBF2144A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661"/>
              <a:ext cx="2737" cy="21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endParaRPr lang="zh-CN" altLang="zh-CN" sz="3600">
                <a:ea typeface="宋体" panose="02010600030101010101" pitchFamily="2" charset="-122"/>
              </a:endParaRPr>
            </a:p>
          </p:txBody>
        </p:sp>
        <p:sp>
          <p:nvSpPr>
            <p:cNvPr id="889863" name="Oval 4">
              <a:extLst>
                <a:ext uri="{FF2B5EF4-FFF2-40B4-BE49-F238E27FC236}">
                  <a16:creationId xmlns:a16="http://schemas.microsoft.com/office/drawing/2014/main" id="{69EBBE39-7D21-350A-182A-0F7BE9D8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71"/>
              <a:ext cx="1920" cy="19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endParaRPr lang="zh-CN" altLang="zh-CN" sz="3600">
                <a:ea typeface="宋体" panose="02010600030101010101" pitchFamily="2" charset="-122"/>
              </a:endParaRPr>
            </a:p>
          </p:txBody>
        </p:sp>
        <p:sp>
          <p:nvSpPr>
            <p:cNvPr id="889864" name="Oval 5">
              <a:extLst>
                <a:ext uri="{FF2B5EF4-FFF2-40B4-BE49-F238E27FC236}">
                  <a16:creationId xmlns:a16="http://schemas.microsoft.com/office/drawing/2014/main" id="{99AAD6C5-20D3-542F-A625-55E0EE728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51"/>
              <a:ext cx="960" cy="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endParaRPr lang="zh-CN" altLang="zh-CN" sz="3600">
                <a:ea typeface="宋体" panose="02010600030101010101" pitchFamily="2" charset="-122"/>
              </a:endParaRPr>
            </a:p>
          </p:txBody>
        </p:sp>
        <p:sp>
          <p:nvSpPr>
            <p:cNvPr id="889865" name="Text Box 6">
              <a:extLst>
                <a:ext uri="{FF2B5EF4-FFF2-40B4-BE49-F238E27FC236}">
                  <a16:creationId xmlns:a16="http://schemas.microsoft.com/office/drawing/2014/main" id="{DBA4D0E9-7F32-6EF7-4034-BA26955A8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" y="3287"/>
              <a:ext cx="2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3600" b="1" i="1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889866" name="Text Box 7">
              <a:extLst>
                <a:ext uri="{FF2B5EF4-FFF2-40B4-BE49-F238E27FC236}">
                  <a16:creationId xmlns:a16="http://schemas.microsoft.com/office/drawing/2014/main" id="{8D0F85FD-B4ED-F5E3-5814-419E2BE28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2351"/>
              <a:ext cx="3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3600" b="1" i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89867" name="Text Box 8">
              <a:extLst>
                <a:ext uri="{FF2B5EF4-FFF2-40B4-BE49-F238E27FC236}">
                  <a16:creationId xmlns:a16="http://schemas.microsoft.com/office/drawing/2014/main" id="{58270B97-53A7-1BFB-C291-B1864B521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639"/>
              <a:ext cx="3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3600" b="1" i="1">
                  <a:ea typeface="宋体" panose="02010600030101010101" pitchFamily="2" charset="-122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9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8" grpId="0" animBg="1"/>
      <p:bldP spid="8898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1026">
            <a:extLst>
              <a:ext uri="{FF2B5EF4-FFF2-40B4-BE49-F238E27FC236}">
                <a16:creationId xmlns:a16="http://schemas.microsoft.com/office/drawing/2014/main" id="{76B0D808-16DB-FCF3-793F-AB71C07D06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89088" y="450850"/>
            <a:ext cx="6461125" cy="7191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>
                <a:latin typeface="宋体" panose="02010600030101010101" pitchFamily="2" charset="-122"/>
                <a:cs typeface="Arial" panose="020B0604020202020204" pitchFamily="34" charset="0"/>
              </a:rPr>
              <a:t>§</a:t>
            </a:r>
            <a:r>
              <a:rPr lang="en-US" altLang="zh-CN" sz="3200" b="0">
                <a:latin typeface="宋体" panose="02010600030101010101" pitchFamily="2" charset="-122"/>
              </a:rPr>
              <a:t>2 </a:t>
            </a:r>
            <a:r>
              <a:rPr lang="zh-CN" altLang="en-US" sz="3200" b="0">
                <a:latin typeface="宋体" panose="02010600030101010101" pitchFamily="2" charset="-122"/>
              </a:rPr>
              <a:t>样本空间、随机事件</a:t>
            </a:r>
          </a:p>
        </p:txBody>
      </p:sp>
      <p:sp>
        <p:nvSpPr>
          <p:cNvPr id="643075" name="Text Box 1027">
            <a:extLst>
              <a:ext uri="{FF2B5EF4-FFF2-40B4-BE49-F238E27FC236}">
                <a16:creationId xmlns:a16="http://schemas.microsoft.com/office/drawing/2014/main" id="{453145F6-F9C1-C526-FDFE-55243AFD0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90650"/>
            <a:ext cx="8540750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一） </a:t>
            </a:r>
            <a:r>
              <a:rPr kumimoji="1" lang="zh-CN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样本空间</a:t>
            </a:r>
          </a:p>
          <a:p>
            <a:pPr>
              <a:lnSpc>
                <a:spcPct val="130000"/>
              </a:lnSpc>
            </a:pPr>
            <a:endParaRPr kumimoji="1" lang="zh-CN" altLang="en-US" sz="3000"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3000">
                <a:latin typeface="宋体" panose="02010600030101010101" pitchFamily="2" charset="-122"/>
              </a:rPr>
              <a:t>   随机试验</a:t>
            </a:r>
            <a:r>
              <a:rPr kumimoji="1" lang="en-US" altLang="en-US" sz="3000" i="1">
                <a:latin typeface="Times New Roman" panose="02020603050405020304" pitchFamily="18" charset="0"/>
              </a:rPr>
              <a:t>E</a:t>
            </a:r>
            <a:r>
              <a:rPr kumimoji="1" lang="zh-CN" altLang="en-US" sz="3000">
                <a:latin typeface="宋体" panose="02010600030101010101" pitchFamily="2" charset="-122"/>
              </a:rPr>
              <a:t>的</a:t>
            </a:r>
            <a:r>
              <a:rPr kumimoji="1" lang="zh-CN" altLang="en-US" sz="3000">
                <a:latin typeface="宋体" panose="02010600030101010101" pitchFamily="2" charset="-122"/>
                <a:sym typeface="Symbol" panose="05050102010706020507" pitchFamily="18" charset="2"/>
              </a:rPr>
              <a:t>所有可能结果所组成的集合称为</a:t>
            </a:r>
            <a:r>
              <a:rPr kumimoji="1" lang="zh-CN" altLang="en-US" sz="3000" b="1" u="sng">
                <a:solidFill>
                  <a:srgbClr val="FFFF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样本空间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sample space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800">
                <a:latin typeface="Arial" panose="020B0604020202020204" pitchFamily="34" charset="0"/>
              </a:rPr>
              <a:t>, </a:t>
            </a:r>
            <a:r>
              <a:rPr lang="zh-CN" altLang="en-US" sz="2800">
                <a:latin typeface="Arial" panose="020B0604020202020204" pitchFamily="34" charset="0"/>
              </a:rPr>
              <a:t>记为</a:t>
            </a:r>
            <a:r>
              <a:rPr lang="en-US" altLang="zh-CN" sz="2800" i="1">
                <a:latin typeface="Arial" panose="020B0604020202020204" pitchFamily="34" charset="0"/>
              </a:rPr>
              <a:t>S</a:t>
            </a:r>
            <a:r>
              <a:rPr kumimoji="1" lang="en-US" altLang="zh-CN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zh-CN" altLang="en-US" sz="3000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>
              <a:lnSpc>
                <a:spcPct val="130000"/>
              </a:lnSpc>
            </a:pPr>
            <a:endParaRPr kumimoji="1" lang="zh-CN" altLang="en-US" sz="300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Arial" panose="020B0604020202020204" pitchFamily="34" charset="0"/>
              </a:rPr>
              <a:t>         </a:t>
            </a:r>
            <a:r>
              <a:rPr lang="zh-CN" altLang="en-US" sz="3000">
                <a:latin typeface="Arial" panose="020B0604020202020204" pitchFamily="34" charset="0"/>
              </a:rPr>
              <a:t>样本空间的元素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即</a:t>
            </a:r>
            <a:r>
              <a:rPr kumimoji="1" lang="en-US" altLang="en-US" sz="3000" i="1">
                <a:latin typeface="Times New Roman" panose="02020603050405020304" pitchFamily="18" charset="0"/>
              </a:rPr>
              <a:t>E</a:t>
            </a:r>
            <a:r>
              <a:rPr lang="zh-CN" altLang="en-US" sz="3000">
                <a:latin typeface="Arial" panose="020B0604020202020204" pitchFamily="34" charset="0"/>
              </a:rPr>
              <a:t>的每个结果</a:t>
            </a:r>
            <a:r>
              <a:rPr lang="en-US" altLang="zh-CN" sz="3000">
                <a:latin typeface="Arial" panose="020B0604020202020204" pitchFamily="34" charset="0"/>
              </a:rPr>
              <a:t>, </a:t>
            </a:r>
            <a:r>
              <a:rPr lang="zh-CN" altLang="en-US" sz="3000">
                <a:latin typeface="Arial" panose="020B0604020202020204" pitchFamily="34" charset="0"/>
              </a:rPr>
              <a:t>称为</a:t>
            </a:r>
            <a:r>
              <a:rPr lang="zh-CN" altLang="en-US" sz="3000" b="1">
                <a:solidFill>
                  <a:srgbClr val="FFFF66"/>
                </a:solidFill>
                <a:latin typeface="Arial" panose="020B0604020202020204" pitchFamily="34" charset="0"/>
              </a:rPr>
              <a:t>样本点</a:t>
            </a:r>
            <a:r>
              <a:rPr lang="zh-CN" altLang="en-US" sz="3000">
                <a:solidFill>
                  <a:schemeClr val="tx2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3000">
                <a:solidFill>
                  <a:schemeClr val="tx2"/>
                </a:solidFill>
                <a:latin typeface="Arial" panose="020B0604020202020204" pitchFamily="34" charset="0"/>
              </a:rPr>
              <a:t>sample point</a:t>
            </a:r>
            <a:r>
              <a:rPr lang="zh-CN" altLang="en-US" sz="3000">
                <a:solidFill>
                  <a:schemeClr val="tx2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32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>
            <a:extLst>
              <a:ext uri="{FF2B5EF4-FFF2-40B4-BE49-F238E27FC236}">
                <a16:creationId xmlns:a16="http://schemas.microsoft.com/office/drawing/2014/main" id="{9B9C400E-EE87-E13C-7CE6-007521008E42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95288" y="476250"/>
            <a:ext cx="8569325" cy="62658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性质</a:t>
            </a:r>
            <a:r>
              <a:rPr lang="en-US" altLang="zh-CN" b="1">
                <a:latin typeface="Times New Roman" panose="02020603050405020304" pitchFamily="18" charset="0"/>
              </a:rPr>
              <a:t>4 </a:t>
            </a:r>
            <a:r>
              <a:rPr lang="zh-CN" altLang="en-US" b="1">
                <a:latin typeface="Times New Roman" panose="02020603050405020304" pitchFamily="18" charset="0"/>
              </a:rPr>
              <a:t>对于任一事件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1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ym typeface="Symbol" panose="05050102010706020507" pitchFamily="18" charset="2"/>
              </a:rPr>
              <a:t>性质</a:t>
            </a:r>
            <a:r>
              <a:rPr lang="en-US" altLang="zh-CN" b="1">
                <a:sym typeface="Symbol" panose="05050102010706020507" pitchFamily="18" charset="2"/>
              </a:rPr>
              <a:t>5(</a:t>
            </a: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逆事件的概率</a:t>
            </a:r>
            <a:r>
              <a:rPr lang="en-US" altLang="zh-CN" b="1"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   </a:t>
            </a:r>
            <a:r>
              <a:rPr lang="zh-CN" altLang="en-US" b="1">
                <a:sym typeface="Symbol" panose="05050102010706020507" pitchFamily="18" charset="2"/>
              </a:rPr>
              <a:t>对任一事件</a:t>
            </a:r>
            <a:r>
              <a:rPr lang="en-US" altLang="zh-CN" b="1" i="1">
                <a:sym typeface="Symbol" panose="05050102010706020507" pitchFamily="18" charset="2"/>
              </a:rPr>
              <a:t>A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zh-CN" altLang="en-US" b="1">
                <a:sym typeface="Symbol" panose="05050102010706020507" pitchFamily="18" charset="2"/>
              </a:rPr>
              <a:t>有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性质</a:t>
            </a:r>
            <a:r>
              <a:rPr lang="en-US" altLang="zh-CN" b="1">
                <a:latin typeface="Times New Roman" panose="02020603050405020304" pitchFamily="18" charset="0"/>
              </a:rPr>
              <a:t>6(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加法公式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zh-CN" altLang="en-US" b="1">
                <a:latin typeface="Times New Roman" panose="02020603050405020304" pitchFamily="18" charset="0"/>
              </a:rPr>
              <a:t>对任意两事件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有</a:t>
            </a:r>
            <a:br>
              <a:rPr lang="zh-CN" altLang="en-US" b="1">
                <a:latin typeface="Times New Roman" panose="02020603050405020304" pitchFamily="18" charset="0"/>
              </a:rPr>
            </a:br>
            <a:r>
              <a:rPr lang="zh-CN" altLang="en-US" b="1">
                <a:latin typeface="Times New Roman" panose="02020603050405020304" pitchFamily="18" charset="0"/>
              </a:rPr>
              <a:t>	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).	</a:t>
            </a:r>
            <a:r>
              <a:rPr lang="en-US" altLang="zh-CN" sz="1400"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890883" name="Object 3">
            <a:extLst>
              <a:ext uri="{FF2B5EF4-FFF2-40B4-BE49-F238E27FC236}">
                <a16:creationId xmlns:a16="http://schemas.microsoft.com/office/drawing/2014/main" id="{79537B4C-50A9-3CAB-9D1F-89DC5A62716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924300" y="1982788"/>
          <a:ext cx="30241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46240" imgH="495000" progId="Equation.3">
                  <p:embed/>
                </p:oleObj>
              </mc:Choice>
              <mc:Fallback>
                <p:oleObj name="公式" r:id="rId2" imgW="294624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982788"/>
                        <a:ext cx="30241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884" name="Picture 4">
            <a:extLst>
              <a:ext uri="{FF2B5EF4-FFF2-40B4-BE49-F238E27FC236}">
                <a16:creationId xmlns:a16="http://schemas.microsoft.com/office/drawing/2014/main" id="{9D0F51DF-3A0F-9083-72DE-C6CE4CD4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0" t="38031" r="35315" b="37560"/>
          <a:stretch>
            <a:fillRect/>
          </a:stretch>
        </p:blipFill>
        <p:spPr bwMode="auto">
          <a:xfrm>
            <a:off x="1187450" y="4005263"/>
            <a:ext cx="5832475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灯片编号占位符 2">
            <a:extLst>
              <a:ext uri="{FF2B5EF4-FFF2-40B4-BE49-F238E27FC236}">
                <a16:creationId xmlns:a16="http://schemas.microsoft.com/office/drawing/2014/main" id="{4425F77A-A030-8835-FA55-F0F1DD966C4B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A52FA103-4C17-4BC9-B43F-AC7B8FEF1168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41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891907" name="Rectangle 2">
            <a:extLst>
              <a:ext uri="{FF2B5EF4-FFF2-40B4-BE49-F238E27FC236}">
                <a16:creationId xmlns:a16="http://schemas.microsoft.com/office/drawing/2014/main" id="{B2735F3E-67F1-A44C-0631-17103D5CB7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9144000" cy="5843587"/>
          </a:xfrm>
        </p:spPr>
        <p:txBody>
          <a:bodyPr anchor="t"/>
          <a:lstStyle/>
          <a:p>
            <a:pPr algn="l">
              <a:lnSpc>
                <a:spcPct val="120000"/>
              </a:lnSpc>
              <a:spcBef>
                <a:spcPct val="40000"/>
              </a:spcBef>
            </a:pPr>
            <a:r>
              <a:rPr lang="en-US" altLang="zh-CN" sz="4800">
                <a:solidFill>
                  <a:schemeClr val="tx1"/>
                </a:solidFill>
              </a:rPr>
              <a:t>        </a:t>
            </a:r>
            <a:r>
              <a:rPr lang="en-US" altLang="zh-CN" sz="3000" b="1">
                <a:solidFill>
                  <a:schemeClr val="tx1"/>
                </a:solidFill>
              </a:rPr>
              <a:t>§4 </a:t>
            </a:r>
            <a:r>
              <a:rPr lang="zh-CN" altLang="en-US" sz="3000" b="1">
                <a:solidFill>
                  <a:schemeClr val="tx1"/>
                </a:solidFill>
              </a:rPr>
              <a:t>等可能概型（古典概型）</a:t>
            </a:r>
            <a:r>
              <a:rPr lang="zh-CN" altLang="en-US" sz="3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br>
              <a:rPr lang="zh-CN" altLang="en-US" sz="300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300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000" i="1">
                <a:solidFill>
                  <a:schemeClr val="tx1"/>
                </a:solidFill>
              </a:rPr>
              <a:t>E</a:t>
            </a:r>
            <a:r>
              <a:rPr lang="en-US" altLang="zh-CN" sz="3000" baseline="-25000">
                <a:solidFill>
                  <a:schemeClr val="tx1"/>
                </a:solidFill>
              </a:rPr>
              <a:t>1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  <a:r>
              <a:rPr lang="zh-CN" altLang="en-US" sz="3000">
                <a:solidFill>
                  <a:schemeClr val="tx1"/>
                </a:solidFill>
              </a:rPr>
              <a:t>抛一枚硬币</a:t>
            </a:r>
            <a:r>
              <a:rPr lang="en-US" altLang="zh-CN" sz="3000">
                <a:solidFill>
                  <a:schemeClr val="tx1"/>
                </a:solidFill>
              </a:rPr>
              <a:t>, </a:t>
            </a:r>
            <a:r>
              <a:rPr lang="zh-CN" altLang="en-US" sz="3000">
                <a:solidFill>
                  <a:schemeClr val="tx1"/>
                </a:solidFill>
              </a:rPr>
              <a:t>观察正反两面出现的情况</a:t>
            </a:r>
            <a:r>
              <a:rPr lang="en-US" altLang="zh-CN" sz="3000">
                <a:solidFill>
                  <a:schemeClr val="tx1"/>
                </a:solidFill>
              </a:rPr>
              <a:t>,   </a:t>
            </a:r>
            <a:br>
              <a:rPr lang="en-US" altLang="zh-CN" sz="3000">
                <a:solidFill>
                  <a:schemeClr val="tx1"/>
                </a:solidFill>
              </a:rPr>
            </a:br>
            <a:r>
              <a:rPr lang="en-US" altLang="zh-CN" sz="3000">
                <a:solidFill>
                  <a:schemeClr val="tx1"/>
                </a:solidFill>
              </a:rPr>
              <a:t>    </a:t>
            </a:r>
            <a:r>
              <a:rPr lang="en-US" altLang="zh-CN" sz="3000" i="1">
                <a:solidFill>
                  <a:schemeClr val="tx1"/>
                </a:solidFill>
              </a:rPr>
              <a:t>E</a:t>
            </a:r>
            <a:r>
              <a:rPr lang="en-US" altLang="zh-CN" sz="3000" baseline="-25000">
                <a:solidFill>
                  <a:schemeClr val="tx1"/>
                </a:solidFill>
              </a:rPr>
              <a:t>4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  <a:r>
              <a:rPr lang="zh-CN" altLang="en-US" sz="3000">
                <a:solidFill>
                  <a:schemeClr val="tx1"/>
                </a:solidFill>
              </a:rPr>
              <a:t>掷一枚骰子</a:t>
            </a:r>
            <a:r>
              <a:rPr lang="en-US" altLang="zh-CN" sz="3000">
                <a:solidFill>
                  <a:schemeClr val="tx1"/>
                </a:solidFill>
              </a:rPr>
              <a:t>, </a:t>
            </a:r>
            <a:r>
              <a:rPr lang="zh-CN" altLang="en-US" sz="3000">
                <a:solidFill>
                  <a:schemeClr val="tx1"/>
                </a:solidFill>
              </a:rPr>
              <a:t>观察出现的点数</a:t>
            </a:r>
            <a:r>
              <a:rPr lang="en-US" altLang="zh-CN" sz="3000">
                <a:solidFill>
                  <a:schemeClr val="tx1"/>
                </a:solidFill>
              </a:rPr>
              <a:t>, </a:t>
            </a:r>
            <a:br>
              <a:rPr lang="en-US" altLang="zh-CN" sz="3000">
                <a:solidFill>
                  <a:schemeClr val="tx1"/>
                </a:solidFill>
              </a:rPr>
            </a:br>
            <a:r>
              <a:rPr lang="en-US" altLang="zh-CN" sz="3000">
                <a:solidFill>
                  <a:schemeClr val="tx1"/>
                </a:solidFill>
              </a:rPr>
              <a:t>    </a:t>
            </a:r>
            <a:r>
              <a:rPr lang="zh-CN" altLang="en-US" sz="3000">
                <a:solidFill>
                  <a:schemeClr val="tx1"/>
                </a:solidFill>
              </a:rPr>
              <a:t>它们具有两个共同的特点</a:t>
            </a:r>
            <a:r>
              <a:rPr lang="en-US" altLang="zh-CN" sz="3000">
                <a:solidFill>
                  <a:schemeClr val="tx1"/>
                </a:solidFill>
              </a:rPr>
              <a:t>:</a:t>
            </a:r>
            <a:br>
              <a:rPr lang="en-US" altLang="zh-CN" sz="3000">
                <a:solidFill>
                  <a:schemeClr val="tx1"/>
                </a:solidFill>
              </a:rPr>
            </a:br>
            <a:r>
              <a:rPr lang="en-US" altLang="zh-CN" sz="3000"/>
              <a:t>1</a:t>
            </a:r>
            <a:r>
              <a:rPr lang="en-US" altLang="zh-CN" sz="3000">
                <a:solidFill>
                  <a:schemeClr val="tx1"/>
                </a:solidFill>
              </a:rPr>
              <a:t>,</a:t>
            </a:r>
            <a:r>
              <a:rPr lang="zh-CN" altLang="en-US" sz="3000" b="1">
                <a:solidFill>
                  <a:schemeClr val="tx1"/>
                </a:solidFill>
              </a:rPr>
              <a:t>试验的样本空间只包含有限个元素</a:t>
            </a:r>
            <a:r>
              <a:rPr lang="en-US" altLang="zh-CN" sz="3000" b="1">
                <a:solidFill>
                  <a:schemeClr val="tx1"/>
                </a:solidFill>
              </a:rPr>
              <a:t>;</a:t>
            </a:r>
            <a:br>
              <a:rPr lang="en-US" altLang="zh-CN" sz="3000">
                <a:solidFill>
                  <a:schemeClr val="tx1"/>
                </a:solidFill>
              </a:rPr>
            </a:br>
            <a:r>
              <a:rPr lang="en-US" altLang="zh-CN" sz="3000"/>
              <a:t>2</a:t>
            </a:r>
            <a:r>
              <a:rPr lang="en-US" altLang="zh-CN" sz="3000">
                <a:solidFill>
                  <a:schemeClr val="tx1"/>
                </a:solidFill>
              </a:rPr>
              <a:t>,</a:t>
            </a:r>
            <a:r>
              <a:rPr lang="zh-CN" altLang="en-US" sz="3000" b="1">
                <a:solidFill>
                  <a:schemeClr val="tx1"/>
                </a:solidFill>
              </a:rPr>
              <a:t>试验中每个基本事件发生的可能性相同</a:t>
            </a:r>
            <a:r>
              <a:rPr lang="en-US" altLang="zh-CN" sz="3000">
                <a:solidFill>
                  <a:schemeClr val="tx1"/>
                </a:solidFill>
              </a:rPr>
              <a:t>.</a:t>
            </a:r>
            <a:br>
              <a:rPr lang="en-US" altLang="zh-CN" sz="3000">
                <a:solidFill>
                  <a:schemeClr val="tx1"/>
                </a:solidFill>
              </a:rPr>
            </a:br>
            <a:r>
              <a:rPr lang="en-US" altLang="zh-CN" sz="3000">
                <a:solidFill>
                  <a:schemeClr val="tx1"/>
                </a:solidFill>
              </a:rPr>
              <a:t>    </a:t>
            </a:r>
            <a:r>
              <a:rPr lang="zh-CN" altLang="en-US" sz="3000">
                <a:solidFill>
                  <a:schemeClr val="tx1"/>
                </a:solidFill>
              </a:rPr>
              <a:t>具有上面两个特点的试验称为</a:t>
            </a:r>
            <a:r>
              <a:rPr lang="zh-CN" altLang="en-US" sz="3000" b="1" i="1" u="sng"/>
              <a:t>等可能概型</a:t>
            </a:r>
            <a:r>
              <a:rPr lang="en-US" altLang="zh-CN" sz="3000">
                <a:solidFill>
                  <a:schemeClr val="tx1"/>
                </a:solidFill>
              </a:rPr>
              <a:t>, </a:t>
            </a:r>
            <a:r>
              <a:rPr lang="zh-CN" altLang="en-US" sz="3000">
                <a:solidFill>
                  <a:schemeClr val="tx1"/>
                </a:solidFill>
              </a:rPr>
              <a:t>也称为</a:t>
            </a:r>
            <a:r>
              <a:rPr lang="zh-CN" altLang="en-US" sz="3000" b="1" i="1" u="sng"/>
              <a:t>古典概型</a:t>
            </a:r>
            <a:r>
              <a:rPr lang="en-US" altLang="zh-CN" sz="3000" b="1" i="1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灯片编号占位符 3">
            <a:extLst>
              <a:ext uri="{FF2B5EF4-FFF2-40B4-BE49-F238E27FC236}">
                <a16:creationId xmlns:a16="http://schemas.microsoft.com/office/drawing/2014/main" id="{DFE798A8-686B-FE0D-7F5E-7CECFE8DBCD9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6ECBBAF6-6E34-4A55-AFD7-93F1DD955E48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42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892931" name="Rectangle 2">
            <a:extLst>
              <a:ext uri="{FF2B5EF4-FFF2-40B4-BE49-F238E27FC236}">
                <a16:creationId xmlns:a16="http://schemas.microsoft.com/office/drawing/2014/main" id="{A378CFF7-5B45-2DCE-03C6-74D8693FF7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9144000" cy="2303463"/>
          </a:xfrm>
        </p:spPr>
        <p:txBody>
          <a:bodyPr anchor="t"/>
          <a:lstStyle/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chemeClr val="tx1"/>
                </a:solidFill>
              </a:rPr>
              <a:t>    </a:t>
            </a:r>
            <a:r>
              <a:rPr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设试验的样本空间为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,...,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}. </a:t>
            </a:r>
            <a:r>
              <a:rPr lang="zh-CN" altLang="en-US" sz="3000" b="1">
                <a:solidFill>
                  <a:schemeClr val="tx1"/>
                </a:solidFill>
                <a:latin typeface="Times New Roman" panose="02020603050405020304" pitchFamily="18" charset="0"/>
              </a:rPr>
              <a:t>由于在试验中每个基本事件发生的可能性相同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,	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})=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})=...=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}).</a:t>
            </a:r>
            <a:b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US" altLang="zh-CN" sz="3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92932" name="Object 0">
            <a:extLst>
              <a:ext uri="{FF2B5EF4-FFF2-40B4-BE49-F238E27FC236}">
                <a16:creationId xmlns:a16="http://schemas.microsoft.com/office/drawing/2014/main" id="{E17453A4-46C3-AAAE-25FD-BB493E147091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827088" y="5229225"/>
          <a:ext cx="48244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640" imgH="888840" progId="Equation.DSMT4">
                  <p:embed/>
                </p:oleObj>
              </mc:Choice>
              <mc:Fallback>
                <p:oleObj name="Equation" r:id="rId2" imgW="3860640" imgH="8888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48244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33" name="Rectangle 2">
            <a:extLst>
              <a:ext uri="{FF2B5EF4-FFF2-40B4-BE49-F238E27FC236}">
                <a16:creationId xmlns:a16="http://schemas.microsoft.com/office/drawing/2014/main" id="{5FB047B8-A68B-F37A-FFFA-BBC0068B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636838"/>
            <a:ext cx="64801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0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}...{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0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})</a:t>
            </a:r>
            <a:endParaRPr lang="en-US" altLang="zh-CN" sz="3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2934" name="Rectangle 2">
            <a:extLst>
              <a:ext uri="{FF2B5EF4-FFF2-40B4-BE49-F238E27FC236}">
                <a16:creationId xmlns:a16="http://schemas.microsoft.com/office/drawing/2014/main" id="{8762C977-D2D9-9D35-5E64-F5C8755C8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0825" y="3500438"/>
            <a:ext cx="9144000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3800" b="1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0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})+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0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})+...+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0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})=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({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0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})</a:t>
            </a:r>
            <a:endParaRPr lang="en-US" altLang="zh-CN" sz="3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2935" name="Rectangle 2">
            <a:extLst>
              <a:ext uri="{FF2B5EF4-FFF2-40B4-BE49-F238E27FC236}">
                <a16:creationId xmlns:a16="http://schemas.microsoft.com/office/drawing/2014/main" id="{3984B85C-3556-4572-2C5D-B33B02240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4365625"/>
            <a:ext cx="30241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    =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0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b="1">
                <a:solidFill>
                  <a:schemeClr val="tx1"/>
                </a:solidFill>
                <a:latin typeface="Times New Roman" panose="02020603050405020304" pitchFamily="18" charset="0"/>
              </a:rPr>
              <a:t>)=1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/>
      <p:bldP spid="892933" grpId="0" build="allAtOnce"/>
      <p:bldP spid="892934" grpId="0" build="allAtOnce"/>
      <p:bldP spid="892935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灯片编号占位符 5">
            <a:extLst>
              <a:ext uri="{FF2B5EF4-FFF2-40B4-BE49-F238E27FC236}">
                <a16:creationId xmlns:a16="http://schemas.microsoft.com/office/drawing/2014/main" id="{AC70360D-7814-E7AC-94F6-BB38852458DB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67FDFF4F-D5E4-45EB-9CC3-C15DC2F0871A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43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893955" name="Rectangle 2">
            <a:extLst>
              <a:ext uri="{FF2B5EF4-FFF2-40B4-BE49-F238E27FC236}">
                <a16:creationId xmlns:a16="http://schemas.microsoft.com/office/drawing/2014/main" id="{21FA3429-4DE6-5C16-038A-0212A7BFBF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609600"/>
            <a:ext cx="8540750" cy="1146175"/>
          </a:xfrm>
        </p:spPr>
        <p:txBody>
          <a:bodyPr anchor="t"/>
          <a:lstStyle/>
          <a:p>
            <a:pPr algn="l"/>
            <a:r>
              <a:rPr lang="en-US" altLang="zh-CN" sz="3600" b="1">
                <a:solidFill>
                  <a:schemeClr val="tx1"/>
                </a:solidFill>
              </a:rPr>
              <a:t>   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若事件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包含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个基本事件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893956" name="Object 0">
            <a:extLst>
              <a:ext uri="{FF2B5EF4-FFF2-40B4-BE49-F238E27FC236}">
                <a16:creationId xmlns:a16="http://schemas.microsoft.com/office/drawing/2014/main" id="{E99E44C2-6CF8-0DB5-0439-DDCEECD8A97C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1042988" y="1412875"/>
          <a:ext cx="54006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876560" imgH="609480" progId="Equation.3">
                  <p:embed/>
                </p:oleObj>
              </mc:Choice>
              <mc:Fallback>
                <p:oleObj name="公式" r:id="rId2" imgW="4876560" imgH="609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5400675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7" name="Object 1">
            <a:extLst>
              <a:ext uri="{FF2B5EF4-FFF2-40B4-BE49-F238E27FC236}">
                <a16:creationId xmlns:a16="http://schemas.microsoft.com/office/drawing/2014/main" id="{8B5DB6D4-91E4-0E5E-3B0E-99C70E3EDCC7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1042988" y="2924175"/>
          <a:ext cx="439261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012920" imgH="1143000" progId="Equation.3">
                  <p:embed/>
                </p:oleObj>
              </mc:Choice>
              <mc:Fallback>
                <p:oleObj name="公式" r:id="rId4" imgW="401292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4392612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58" name="Rectangle 5">
            <a:extLst>
              <a:ext uri="{FF2B5EF4-FFF2-40B4-BE49-F238E27FC236}">
                <a16:creationId xmlns:a16="http://schemas.microsoft.com/office/drawing/2014/main" id="{D319FA32-5CB9-70B4-29B6-1D36E2D9F80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133600"/>
            <a:ext cx="9144000" cy="4937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这里</a:t>
            </a:r>
            <a:r>
              <a:rPr lang="en-US" altLang="zh-CN" sz="3600" b="1" i="1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</a:rPr>
              <a:t>,...,</a:t>
            </a:r>
            <a:r>
              <a:rPr lang="en-US" altLang="zh-CN" sz="3600" b="1" i="1">
                <a:latin typeface="Times New Roman" panose="02020603050405020304" pitchFamily="18" charset="0"/>
              </a:rPr>
              <a:t>i</a:t>
            </a:r>
            <a:r>
              <a:rPr lang="en-US" altLang="zh-CN" sz="3600" b="1" i="1" baseline="-25000">
                <a:latin typeface="Times New Roman" panose="02020603050405020304" pitchFamily="18" charset="0"/>
              </a:rPr>
              <a:t>k</a:t>
            </a:r>
            <a:r>
              <a:rPr lang="zh-CN" altLang="en-US" sz="3600" b="1">
                <a:latin typeface="Times New Roman" panose="02020603050405020304" pitchFamily="18" charset="0"/>
              </a:rPr>
              <a:t>是</a:t>
            </a:r>
            <a:r>
              <a:rPr lang="en-US" altLang="zh-CN" sz="3600" b="1">
                <a:latin typeface="Times New Roman" panose="02020603050405020304" pitchFamily="18" charset="0"/>
              </a:rPr>
              <a:t>1,2,...,</a:t>
            </a:r>
            <a:r>
              <a:rPr lang="en-US" altLang="zh-CN" sz="3600" b="1" i="1">
                <a:latin typeface="Times New Roman" panose="02020603050405020304" pitchFamily="18" charset="0"/>
              </a:rPr>
              <a:t>n</a:t>
            </a:r>
            <a:r>
              <a:rPr lang="zh-CN" altLang="en-US" sz="3600" b="1">
                <a:latin typeface="Times New Roman" panose="02020603050405020304" pitchFamily="18" charset="0"/>
              </a:rPr>
              <a:t>中某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zh-CN" altLang="en-US" sz="3600" b="1">
                <a:latin typeface="Times New Roman" panose="02020603050405020304" pitchFamily="18" charset="0"/>
              </a:rPr>
              <a:t>个不同的数</a:t>
            </a:r>
            <a:r>
              <a:rPr lang="en-US" altLang="zh-CN" sz="3600" b="1">
                <a:latin typeface="Times New Roman" panose="02020603050405020304" pitchFamily="18" charset="0"/>
              </a:rPr>
              <a:t>.</a:t>
            </a:r>
            <a:r>
              <a:rPr lang="en-US" altLang="zh-CN" sz="3600" b="1"/>
              <a:t> </a:t>
            </a:r>
          </a:p>
        </p:txBody>
      </p:sp>
      <p:graphicFrame>
        <p:nvGraphicFramePr>
          <p:cNvPr id="893959" name="Object 2">
            <a:extLst>
              <a:ext uri="{FF2B5EF4-FFF2-40B4-BE49-F238E27FC236}">
                <a16:creationId xmlns:a16="http://schemas.microsoft.com/office/drawing/2014/main" id="{4B6C47E1-5951-7E19-509E-73A4ACBF3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437063"/>
          <a:ext cx="7561263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994360" imgH="939600" progId="Equation.3">
                  <p:embed/>
                </p:oleObj>
              </mc:Choice>
              <mc:Fallback>
                <p:oleObj name="公式" r:id="rId6" imgW="599436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37063"/>
                        <a:ext cx="7561263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93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WordArt 2">
            <a:extLst>
              <a:ext uri="{FF2B5EF4-FFF2-40B4-BE49-F238E27FC236}">
                <a16:creationId xmlns:a16="http://schemas.microsoft.com/office/drawing/2014/main" id="{3C10FA64-7FC3-F5A1-64DA-A2337CDBB3E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11188" y="692150"/>
            <a:ext cx="3024187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分类加法计数原理</a:t>
            </a:r>
          </a:p>
        </p:txBody>
      </p:sp>
      <p:sp>
        <p:nvSpPr>
          <p:cNvPr id="894979" name="Line 3">
            <a:extLst>
              <a:ext uri="{FF2B5EF4-FFF2-40B4-BE49-F238E27FC236}">
                <a16:creationId xmlns:a16="http://schemas.microsoft.com/office/drawing/2014/main" id="{26C4C986-A264-3C39-1B3D-6CBD303E7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4445000"/>
            <a:ext cx="1092200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94980" name="Rectangle 4">
            <a:extLst>
              <a:ext uri="{FF2B5EF4-FFF2-40B4-BE49-F238E27FC236}">
                <a16:creationId xmlns:a16="http://schemas.microsoft.com/office/drawing/2014/main" id="{91B65163-B5F6-5C88-1373-91678C17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1052513"/>
            <a:ext cx="44592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第一类方法有</a:t>
            </a: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种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kumimoji="1" lang="en-US" altLang="zh-CN" sz="3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类方法有</a:t>
            </a: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种</a:t>
            </a:r>
          </a:p>
        </p:txBody>
      </p:sp>
      <p:sp>
        <p:nvSpPr>
          <p:cNvPr id="894981" name="Rectangle 5">
            <a:extLst>
              <a:ext uri="{FF2B5EF4-FFF2-40B4-BE49-F238E27FC236}">
                <a16:creationId xmlns:a16="http://schemas.microsoft.com/office/drawing/2014/main" id="{C1FA3AE0-0751-50DF-DF70-D3523100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2763"/>
            <a:ext cx="454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做一件事共有</a:t>
            </a:r>
            <a:r>
              <a:rPr kumimoji="1" lang="en-US" altLang="zh-CN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类方法</a:t>
            </a:r>
          </a:p>
        </p:txBody>
      </p:sp>
      <p:sp>
        <p:nvSpPr>
          <p:cNvPr id="894982" name="AutoShape 6">
            <a:extLst>
              <a:ext uri="{FF2B5EF4-FFF2-40B4-BE49-F238E27FC236}">
                <a16:creationId xmlns:a16="http://schemas.microsoft.com/office/drawing/2014/main" id="{459F9B9E-0652-E32D-B1A9-1DF1E9621E98}"/>
              </a:ext>
            </a:extLst>
          </p:cNvPr>
          <p:cNvSpPr>
            <a:spLocks/>
          </p:cNvSpPr>
          <p:nvPr/>
        </p:nvSpPr>
        <p:spPr bwMode="auto">
          <a:xfrm>
            <a:off x="4381500" y="1052513"/>
            <a:ext cx="88900" cy="1879600"/>
          </a:xfrm>
          <a:prstGeom prst="leftBrace">
            <a:avLst>
              <a:gd name="adj1" fmla="val 176190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83" name="Oval 7">
            <a:extLst>
              <a:ext uri="{FF2B5EF4-FFF2-40B4-BE49-F238E27FC236}">
                <a16:creationId xmlns:a16="http://schemas.microsoft.com/office/drawing/2014/main" id="{6B13AC53-80B3-CF50-5A53-1CDAA3EE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4267200"/>
            <a:ext cx="698500" cy="342900"/>
          </a:xfrm>
          <a:prstGeom prst="ellipse">
            <a:avLst/>
          </a:prstGeom>
          <a:noFill/>
          <a:ln w="12700" algn="ctr">
            <a:solidFill>
              <a:schemeClr val="accent2"/>
            </a:solidFill>
            <a:prstDash val="dash"/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4984" name="Oval 8">
            <a:extLst>
              <a:ext uri="{FF2B5EF4-FFF2-40B4-BE49-F238E27FC236}">
                <a16:creationId xmlns:a16="http://schemas.microsoft.com/office/drawing/2014/main" id="{A01691BF-6053-8E58-C17E-ABF041C29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4268788"/>
            <a:ext cx="685800" cy="342900"/>
          </a:xfrm>
          <a:prstGeom prst="ellipse">
            <a:avLst/>
          </a:prstGeom>
          <a:noFill/>
          <a:ln w="12700" algn="ctr">
            <a:solidFill>
              <a:schemeClr val="accent2"/>
            </a:solidFill>
            <a:prstDash val="dash"/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4985" name="Group 9">
            <a:extLst>
              <a:ext uri="{FF2B5EF4-FFF2-40B4-BE49-F238E27FC236}">
                <a16:creationId xmlns:a16="http://schemas.microsoft.com/office/drawing/2014/main" id="{9B0AF160-1A76-7C06-4E06-EEF105188A41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3378200"/>
            <a:ext cx="1970088" cy="1892300"/>
            <a:chOff x="2920" y="2096"/>
            <a:chExt cx="1241" cy="1192"/>
          </a:xfrm>
        </p:grpSpPr>
        <p:sp>
          <p:nvSpPr>
            <p:cNvPr id="894986" name="Freeform 10">
              <a:extLst>
                <a:ext uri="{FF2B5EF4-FFF2-40B4-BE49-F238E27FC236}">
                  <a16:creationId xmlns:a16="http://schemas.microsoft.com/office/drawing/2014/main" id="{FE0415CF-F542-C5FE-2F29-167FEF1D4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2104"/>
              <a:ext cx="1089" cy="1184"/>
            </a:xfrm>
            <a:custGeom>
              <a:avLst/>
              <a:gdLst>
                <a:gd name="T0" fmla="*/ 8 w 1089"/>
                <a:gd name="T1" fmla="*/ 0 h 1184"/>
                <a:gd name="T2" fmla="*/ 1088 w 1089"/>
                <a:gd name="T3" fmla="*/ 680 h 1184"/>
                <a:gd name="T4" fmla="*/ 0 w 1089"/>
                <a:gd name="T5" fmla="*/ 118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9" h="1184">
                  <a:moveTo>
                    <a:pt x="8" y="0"/>
                  </a:moveTo>
                  <a:cubicBezTo>
                    <a:pt x="548" y="241"/>
                    <a:pt x="1089" y="483"/>
                    <a:pt x="1088" y="680"/>
                  </a:cubicBezTo>
                  <a:cubicBezTo>
                    <a:pt x="1087" y="877"/>
                    <a:pt x="543" y="1030"/>
                    <a:pt x="0" y="1184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94987" name="Freeform 11">
              <a:extLst>
                <a:ext uri="{FF2B5EF4-FFF2-40B4-BE49-F238E27FC236}">
                  <a16:creationId xmlns:a16="http://schemas.microsoft.com/office/drawing/2014/main" id="{5C2C01FD-3F02-D70B-DBA3-279E1EC8A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2104"/>
              <a:ext cx="1241" cy="1184"/>
            </a:xfrm>
            <a:custGeom>
              <a:avLst/>
              <a:gdLst>
                <a:gd name="T0" fmla="*/ 0 w 1241"/>
                <a:gd name="T1" fmla="*/ 0 h 1184"/>
                <a:gd name="T2" fmla="*/ 1232 w 1241"/>
                <a:gd name="T3" fmla="*/ 680 h 1184"/>
                <a:gd name="T4" fmla="*/ 56 w 1241"/>
                <a:gd name="T5" fmla="*/ 118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184">
                  <a:moveTo>
                    <a:pt x="0" y="0"/>
                  </a:moveTo>
                  <a:cubicBezTo>
                    <a:pt x="611" y="241"/>
                    <a:pt x="1223" y="483"/>
                    <a:pt x="1232" y="680"/>
                  </a:cubicBezTo>
                  <a:cubicBezTo>
                    <a:pt x="1241" y="877"/>
                    <a:pt x="648" y="1030"/>
                    <a:pt x="56" y="1184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94988" name="Freeform 12">
              <a:extLst>
                <a:ext uri="{FF2B5EF4-FFF2-40B4-BE49-F238E27FC236}">
                  <a16:creationId xmlns:a16="http://schemas.microsoft.com/office/drawing/2014/main" id="{70429AB3-D80C-1192-DF9F-1E6F61893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2096"/>
              <a:ext cx="1007" cy="1160"/>
            </a:xfrm>
            <a:custGeom>
              <a:avLst/>
              <a:gdLst>
                <a:gd name="T0" fmla="*/ 0 w 1007"/>
                <a:gd name="T1" fmla="*/ 0 h 1160"/>
                <a:gd name="T2" fmla="*/ 1000 w 1007"/>
                <a:gd name="T3" fmla="*/ 680 h 1160"/>
                <a:gd name="T4" fmla="*/ 40 w 1007"/>
                <a:gd name="T5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7" h="1160">
                  <a:moveTo>
                    <a:pt x="0" y="0"/>
                  </a:moveTo>
                  <a:cubicBezTo>
                    <a:pt x="496" y="243"/>
                    <a:pt x="993" y="487"/>
                    <a:pt x="1000" y="680"/>
                  </a:cubicBezTo>
                  <a:cubicBezTo>
                    <a:pt x="1007" y="873"/>
                    <a:pt x="523" y="1016"/>
                    <a:pt x="40" y="116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94989" name="Oval 13">
            <a:extLst>
              <a:ext uri="{FF2B5EF4-FFF2-40B4-BE49-F238E27FC236}">
                <a16:creationId xmlns:a16="http://schemas.microsoft.com/office/drawing/2014/main" id="{15D641BC-7216-E8ED-5A95-2B7328FA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4294188"/>
            <a:ext cx="698500" cy="342900"/>
          </a:xfrm>
          <a:prstGeom prst="ellipse">
            <a:avLst/>
          </a:prstGeom>
          <a:noFill/>
          <a:ln w="12700" algn="ctr">
            <a:solidFill>
              <a:schemeClr val="accent2"/>
            </a:solidFill>
            <a:prstDash val="dash"/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4990" name="Group 14">
            <a:extLst>
              <a:ext uri="{FF2B5EF4-FFF2-40B4-BE49-F238E27FC236}">
                <a16:creationId xmlns:a16="http://schemas.microsoft.com/office/drawing/2014/main" id="{C8ACC0CD-6CC9-312F-7E09-2215B9ECB29F}"/>
              </a:ext>
            </a:extLst>
          </p:cNvPr>
          <p:cNvGrpSpPr>
            <a:grpSpLocks/>
          </p:cNvGrpSpPr>
          <p:nvPr/>
        </p:nvGrpSpPr>
        <p:grpSpPr bwMode="auto">
          <a:xfrm>
            <a:off x="2676525" y="3363913"/>
            <a:ext cx="1944688" cy="1955800"/>
            <a:chOff x="1695" y="2088"/>
            <a:chExt cx="1225" cy="1232"/>
          </a:xfrm>
        </p:grpSpPr>
        <p:sp>
          <p:nvSpPr>
            <p:cNvPr id="894991" name="Freeform 15">
              <a:extLst>
                <a:ext uri="{FF2B5EF4-FFF2-40B4-BE49-F238E27FC236}">
                  <a16:creationId xmlns:a16="http://schemas.microsoft.com/office/drawing/2014/main" id="{5364B765-B6BA-3792-8BD6-4B30C028A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2" y="2096"/>
              <a:ext cx="1088" cy="1224"/>
            </a:xfrm>
            <a:custGeom>
              <a:avLst/>
              <a:gdLst>
                <a:gd name="T0" fmla="*/ 1088 w 1088"/>
                <a:gd name="T1" fmla="*/ 0 h 1224"/>
                <a:gd name="T2" fmla="*/ 0 w 1088"/>
                <a:gd name="T3" fmla="*/ 680 h 1224"/>
                <a:gd name="T4" fmla="*/ 1088 w 1088"/>
                <a:gd name="T5" fmla="*/ 1224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8" h="1224">
                  <a:moveTo>
                    <a:pt x="1088" y="0"/>
                  </a:moveTo>
                  <a:cubicBezTo>
                    <a:pt x="544" y="238"/>
                    <a:pt x="0" y="476"/>
                    <a:pt x="0" y="680"/>
                  </a:cubicBezTo>
                  <a:cubicBezTo>
                    <a:pt x="0" y="884"/>
                    <a:pt x="907" y="1133"/>
                    <a:pt x="1088" y="1224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94992" name="Freeform 16">
              <a:extLst>
                <a:ext uri="{FF2B5EF4-FFF2-40B4-BE49-F238E27FC236}">
                  <a16:creationId xmlns:a16="http://schemas.microsoft.com/office/drawing/2014/main" id="{DE12C321-33FF-30B5-D357-C5C8CF0B0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2096"/>
              <a:ext cx="1225" cy="1224"/>
            </a:xfrm>
            <a:custGeom>
              <a:avLst/>
              <a:gdLst>
                <a:gd name="T0" fmla="*/ 1217 w 1225"/>
                <a:gd name="T1" fmla="*/ 0 h 1224"/>
                <a:gd name="T2" fmla="*/ 1 w 1225"/>
                <a:gd name="T3" fmla="*/ 672 h 1224"/>
                <a:gd name="T4" fmla="*/ 1225 w 1225"/>
                <a:gd name="T5" fmla="*/ 1224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5" h="1224">
                  <a:moveTo>
                    <a:pt x="1217" y="0"/>
                  </a:moveTo>
                  <a:cubicBezTo>
                    <a:pt x="608" y="234"/>
                    <a:pt x="0" y="468"/>
                    <a:pt x="1" y="672"/>
                  </a:cubicBezTo>
                  <a:cubicBezTo>
                    <a:pt x="2" y="876"/>
                    <a:pt x="613" y="1050"/>
                    <a:pt x="1225" y="1224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94993" name="Freeform 17">
              <a:extLst>
                <a:ext uri="{FF2B5EF4-FFF2-40B4-BE49-F238E27FC236}">
                  <a16:creationId xmlns:a16="http://schemas.microsoft.com/office/drawing/2014/main" id="{D7670150-0410-2A8B-2FD3-D0A69D7B9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" y="2088"/>
              <a:ext cx="944" cy="1208"/>
            </a:xfrm>
            <a:custGeom>
              <a:avLst/>
              <a:gdLst>
                <a:gd name="T0" fmla="*/ 944 w 944"/>
                <a:gd name="T1" fmla="*/ 0 h 1208"/>
                <a:gd name="T2" fmla="*/ 0 w 944"/>
                <a:gd name="T3" fmla="*/ 688 h 1208"/>
                <a:gd name="T4" fmla="*/ 944 w 944"/>
                <a:gd name="T5" fmla="*/ 1208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4" h="1208">
                  <a:moveTo>
                    <a:pt x="944" y="0"/>
                  </a:moveTo>
                  <a:cubicBezTo>
                    <a:pt x="472" y="243"/>
                    <a:pt x="0" y="487"/>
                    <a:pt x="0" y="688"/>
                  </a:cubicBezTo>
                  <a:cubicBezTo>
                    <a:pt x="0" y="889"/>
                    <a:pt x="787" y="1123"/>
                    <a:pt x="944" y="1208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94994" name="Rectangle 18">
            <a:extLst>
              <a:ext uri="{FF2B5EF4-FFF2-40B4-BE49-F238E27FC236}">
                <a16:creationId xmlns:a16="http://schemas.microsoft.com/office/drawing/2014/main" id="{D64E1C91-DFFC-8E2A-0C0B-8EDBE1F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5321300"/>
            <a:ext cx="330200" cy="203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4995" name="Group 19">
            <a:extLst>
              <a:ext uri="{FF2B5EF4-FFF2-40B4-BE49-F238E27FC236}">
                <a16:creationId xmlns:a16="http://schemas.microsoft.com/office/drawing/2014/main" id="{FC9312DD-6FC6-8E1D-0214-FF6CD7066241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3262313"/>
            <a:ext cx="1035050" cy="2008187"/>
            <a:chOff x="2297" y="2023"/>
            <a:chExt cx="652" cy="1265"/>
          </a:xfrm>
        </p:grpSpPr>
        <p:sp>
          <p:nvSpPr>
            <p:cNvPr id="894996" name="Freeform 20">
              <a:extLst>
                <a:ext uri="{FF2B5EF4-FFF2-40B4-BE49-F238E27FC236}">
                  <a16:creationId xmlns:a16="http://schemas.microsoft.com/office/drawing/2014/main" id="{44E38869-F2C6-0ADF-31EB-94E743B83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" y="2023"/>
              <a:ext cx="548" cy="1257"/>
            </a:xfrm>
            <a:custGeom>
              <a:avLst/>
              <a:gdLst>
                <a:gd name="T0" fmla="*/ 519 w 548"/>
                <a:gd name="T1" fmla="*/ 81 h 1257"/>
                <a:gd name="T2" fmla="*/ 463 w 548"/>
                <a:gd name="T3" fmla="*/ 113 h 1257"/>
                <a:gd name="T4" fmla="*/ 7 w 548"/>
                <a:gd name="T5" fmla="*/ 761 h 1257"/>
                <a:gd name="T6" fmla="*/ 503 w 548"/>
                <a:gd name="T7" fmla="*/ 1257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8" h="1257">
                  <a:moveTo>
                    <a:pt x="519" y="81"/>
                  </a:moveTo>
                  <a:cubicBezTo>
                    <a:pt x="533" y="40"/>
                    <a:pt x="548" y="0"/>
                    <a:pt x="463" y="113"/>
                  </a:cubicBezTo>
                  <a:cubicBezTo>
                    <a:pt x="378" y="226"/>
                    <a:pt x="0" y="570"/>
                    <a:pt x="7" y="761"/>
                  </a:cubicBezTo>
                  <a:cubicBezTo>
                    <a:pt x="14" y="952"/>
                    <a:pt x="420" y="1174"/>
                    <a:pt x="503" y="1257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94997" name="Freeform 21">
              <a:extLst>
                <a:ext uri="{FF2B5EF4-FFF2-40B4-BE49-F238E27FC236}">
                  <a16:creationId xmlns:a16="http://schemas.microsoft.com/office/drawing/2014/main" id="{374BE200-7914-736A-B348-328891EB8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096"/>
              <a:ext cx="403" cy="1192"/>
            </a:xfrm>
            <a:custGeom>
              <a:avLst/>
              <a:gdLst>
                <a:gd name="T0" fmla="*/ 403 w 403"/>
                <a:gd name="T1" fmla="*/ 0 h 1152"/>
                <a:gd name="T2" fmla="*/ 3 w 403"/>
                <a:gd name="T3" fmla="*/ 680 h 1152"/>
                <a:gd name="T4" fmla="*/ 387 w 403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3" h="1152">
                  <a:moveTo>
                    <a:pt x="403" y="0"/>
                  </a:moveTo>
                  <a:cubicBezTo>
                    <a:pt x="204" y="244"/>
                    <a:pt x="6" y="488"/>
                    <a:pt x="3" y="680"/>
                  </a:cubicBezTo>
                  <a:cubicBezTo>
                    <a:pt x="0" y="872"/>
                    <a:pt x="323" y="1075"/>
                    <a:pt x="387" y="1152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94998" name="Freeform 22">
              <a:extLst>
                <a:ext uri="{FF2B5EF4-FFF2-40B4-BE49-F238E27FC236}">
                  <a16:creationId xmlns:a16="http://schemas.microsoft.com/office/drawing/2014/main" id="{0AAE0E6D-314B-DBCC-D80B-8C031307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" y="2112"/>
              <a:ext cx="615" cy="1168"/>
            </a:xfrm>
            <a:custGeom>
              <a:avLst/>
              <a:gdLst>
                <a:gd name="T0" fmla="*/ 615 w 615"/>
                <a:gd name="T1" fmla="*/ 0 h 1168"/>
                <a:gd name="T2" fmla="*/ 7 w 615"/>
                <a:gd name="T3" fmla="*/ 664 h 1168"/>
                <a:gd name="T4" fmla="*/ 575 w 615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5" h="1168">
                  <a:moveTo>
                    <a:pt x="615" y="0"/>
                  </a:moveTo>
                  <a:cubicBezTo>
                    <a:pt x="314" y="234"/>
                    <a:pt x="14" y="469"/>
                    <a:pt x="7" y="664"/>
                  </a:cubicBezTo>
                  <a:cubicBezTo>
                    <a:pt x="0" y="859"/>
                    <a:pt x="287" y="1013"/>
                    <a:pt x="575" y="1168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94999" name="Oval 23">
            <a:extLst>
              <a:ext uri="{FF2B5EF4-FFF2-40B4-BE49-F238E27FC236}">
                <a16:creationId xmlns:a16="http://schemas.microsoft.com/office/drawing/2014/main" id="{36834068-50C1-2485-0407-947F0118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3289300"/>
            <a:ext cx="177800" cy="177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4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4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9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0" grpId="0"/>
      <p:bldP spid="89498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Oval 2">
            <a:extLst>
              <a:ext uri="{FF2B5EF4-FFF2-40B4-BE49-F238E27FC236}">
                <a16:creationId xmlns:a16="http://schemas.microsoft.com/office/drawing/2014/main" id="{27425B7B-3041-5064-CEEF-A1363082C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3983038"/>
            <a:ext cx="177800" cy="177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6003" name="WordArt 3">
            <a:extLst>
              <a:ext uri="{FF2B5EF4-FFF2-40B4-BE49-F238E27FC236}">
                <a16:creationId xmlns:a16="http://schemas.microsoft.com/office/drawing/2014/main" id="{BF40B5D5-40FD-D55C-5C39-6A99D166534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8313" y="765175"/>
            <a:ext cx="2951162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分步乘法计数原理</a:t>
            </a:r>
          </a:p>
        </p:txBody>
      </p:sp>
      <p:sp>
        <p:nvSpPr>
          <p:cNvPr id="896004" name="Rectangle 4">
            <a:extLst>
              <a:ext uri="{FF2B5EF4-FFF2-40B4-BE49-F238E27FC236}">
                <a16:creationId xmlns:a16="http://schemas.microsoft.com/office/drawing/2014/main" id="{2FD3D924-0DE3-B401-32F8-F415F3E6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41413"/>
            <a:ext cx="4176713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第一步有 </a:t>
            </a:r>
            <a:r>
              <a:rPr kumimoji="1"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34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种方法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endParaRPr kumimoji="1" lang="en-US" altLang="zh-CN" sz="3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步</a:t>
            </a:r>
            <a:r>
              <a:rPr kumimoji="1"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kumimoji="1" lang="en-US" altLang="zh-CN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3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种方法</a:t>
            </a:r>
          </a:p>
        </p:txBody>
      </p:sp>
      <p:sp>
        <p:nvSpPr>
          <p:cNvPr id="896005" name="Rectangle 5">
            <a:extLst>
              <a:ext uri="{FF2B5EF4-FFF2-40B4-BE49-F238E27FC236}">
                <a16:creationId xmlns:a16="http://schemas.microsoft.com/office/drawing/2014/main" id="{254E8DDB-9A9C-1541-2517-70D41E711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44561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做一件事共有</a:t>
            </a:r>
            <a:r>
              <a:rPr kumimoji="1" lang="en-US" altLang="zh-CN"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kumimoji="1" lang="zh-CN" altLang="en-US"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个步骤</a:t>
            </a:r>
          </a:p>
        </p:txBody>
      </p:sp>
      <p:sp>
        <p:nvSpPr>
          <p:cNvPr id="896006" name="AutoShape 6">
            <a:extLst>
              <a:ext uri="{FF2B5EF4-FFF2-40B4-BE49-F238E27FC236}">
                <a16:creationId xmlns:a16="http://schemas.microsoft.com/office/drawing/2014/main" id="{CD454031-71D7-8C27-AF9D-9817574188BF}"/>
              </a:ext>
            </a:extLst>
          </p:cNvPr>
          <p:cNvSpPr>
            <a:spLocks/>
          </p:cNvSpPr>
          <p:nvPr/>
        </p:nvSpPr>
        <p:spPr bwMode="auto">
          <a:xfrm>
            <a:off x="4356100" y="1181100"/>
            <a:ext cx="88900" cy="1879600"/>
          </a:xfrm>
          <a:prstGeom prst="leftBrace">
            <a:avLst>
              <a:gd name="adj1" fmla="val 176190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6007" name="Group 7">
            <a:extLst>
              <a:ext uri="{FF2B5EF4-FFF2-40B4-BE49-F238E27FC236}">
                <a16:creationId xmlns:a16="http://schemas.microsoft.com/office/drawing/2014/main" id="{F61469E7-3CF1-6476-0624-A2CE3706AB3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068638"/>
            <a:ext cx="7686675" cy="2232025"/>
            <a:chOff x="204" y="2178"/>
            <a:chExt cx="4842" cy="778"/>
          </a:xfrm>
        </p:grpSpPr>
        <p:sp>
          <p:nvSpPr>
            <p:cNvPr id="896008" name="Line 8">
              <a:extLst>
                <a:ext uri="{FF2B5EF4-FFF2-40B4-BE49-F238E27FC236}">
                  <a16:creationId xmlns:a16="http://schemas.microsoft.com/office/drawing/2014/main" id="{6EDDCFE1-DF22-5911-AE6E-E60FDCA79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2584"/>
              <a:ext cx="4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896009" name="Group 9">
              <a:extLst>
                <a:ext uri="{FF2B5EF4-FFF2-40B4-BE49-F238E27FC236}">
                  <a16:creationId xmlns:a16="http://schemas.microsoft.com/office/drawing/2014/main" id="{3649692D-9806-9BB2-AF6D-283AE61A5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296"/>
              <a:ext cx="1514" cy="534"/>
              <a:chOff x="272" y="2264"/>
              <a:chExt cx="1446" cy="510"/>
            </a:xfrm>
          </p:grpSpPr>
          <p:sp>
            <p:nvSpPr>
              <p:cNvPr id="896010" name="Oval 10">
                <a:extLst>
                  <a:ext uri="{FF2B5EF4-FFF2-40B4-BE49-F238E27FC236}">
                    <a16:creationId xmlns:a16="http://schemas.microsoft.com/office/drawing/2014/main" id="{EC93346D-F2AE-57D0-501B-1F116A1FF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" y="2456"/>
                <a:ext cx="112" cy="112"/>
              </a:xfrm>
              <a:prstGeom prst="ellipse">
                <a:avLst/>
              </a:prstGeom>
              <a:noFill/>
              <a:ln>
                <a:noFill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96011" name="Group 11">
                <a:extLst>
                  <a:ext uri="{FF2B5EF4-FFF2-40B4-BE49-F238E27FC236}">
                    <a16:creationId xmlns:a16="http://schemas.microsoft.com/office/drawing/2014/main" id="{BB99A5C8-6770-DCF1-DF67-AD68BF9693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2264"/>
                <a:ext cx="696" cy="510"/>
                <a:chOff x="1382" y="2472"/>
                <a:chExt cx="696" cy="510"/>
              </a:xfrm>
            </p:grpSpPr>
            <p:sp>
              <p:nvSpPr>
                <p:cNvPr id="896012" name="Line 12">
                  <a:extLst>
                    <a:ext uri="{FF2B5EF4-FFF2-40B4-BE49-F238E27FC236}">
                      <a16:creationId xmlns:a16="http://schemas.microsoft.com/office/drawing/2014/main" id="{CE2B69F1-1AE9-E1AD-5506-1301AC172B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82" y="2472"/>
                  <a:ext cx="696" cy="247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896013" name="Line 13">
                  <a:extLst>
                    <a:ext uri="{FF2B5EF4-FFF2-40B4-BE49-F238E27FC236}">
                      <a16:creationId xmlns:a16="http://schemas.microsoft.com/office/drawing/2014/main" id="{D07C1F90-F9D2-DA10-39B2-7E80543E9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85" y="2608"/>
                  <a:ext cx="690" cy="111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896014" name="Line 14">
                  <a:extLst>
                    <a:ext uri="{FF2B5EF4-FFF2-40B4-BE49-F238E27FC236}">
                      <a16:creationId xmlns:a16="http://schemas.microsoft.com/office/drawing/2014/main" id="{CAE2193B-8E3A-35CF-3675-760FE9EFFB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0" y="2727"/>
                  <a:ext cx="688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896015" name="Line 15">
                  <a:extLst>
                    <a:ext uri="{FF2B5EF4-FFF2-40B4-BE49-F238E27FC236}">
                      <a16:creationId xmlns:a16="http://schemas.microsoft.com/office/drawing/2014/main" id="{7228FE5A-6743-D92D-F0E8-6F1DB3B246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5" y="2719"/>
                  <a:ext cx="690" cy="131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896016" name="Line 16">
                  <a:extLst>
                    <a:ext uri="{FF2B5EF4-FFF2-40B4-BE49-F238E27FC236}">
                      <a16:creationId xmlns:a16="http://schemas.microsoft.com/office/drawing/2014/main" id="{98F872FE-1A65-41EA-E5C3-BE0F6FCDAB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2" y="2719"/>
                  <a:ext cx="693" cy="263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ffectLst>
                  <a:outerShdw dist="63500" dir="2212194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96017" name="Rectangle 17">
              <a:extLst>
                <a:ext uri="{FF2B5EF4-FFF2-40B4-BE49-F238E27FC236}">
                  <a16:creationId xmlns:a16="http://schemas.microsoft.com/office/drawing/2014/main" id="{6A8B13E6-3247-9E42-7980-26F5C470F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78"/>
              <a:ext cx="240" cy="77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96018" name="Group 18">
              <a:extLst>
                <a:ext uri="{FF2B5EF4-FFF2-40B4-BE49-F238E27FC236}">
                  <a16:creationId xmlns:a16="http://schemas.microsoft.com/office/drawing/2014/main" id="{FF2EEC81-2E36-3FBB-90DD-FCAD2FA3F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3" y="2329"/>
              <a:ext cx="417" cy="501"/>
              <a:chOff x="1961" y="2273"/>
              <a:chExt cx="417" cy="501"/>
            </a:xfrm>
          </p:grpSpPr>
          <p:sp>
            <p:nvSpPr>
              <p:cNvPr id="896019" name="Line 19">
                <a:extLst>
                  <a:ext uri="{FF2B5EF4-FFF2-40B4-BE49-F238E27FC236}">
                    <a16:creationId xmlns:a16="http://schemas.microsoft.com/office/drawing/2014/main" id="{383FB2A4-71AE-24B6-9B5E-69D289EAB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5" y="227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20" name="Line 20">
                <a:extLst>
                  <a:ext uri="{FF2B5EF4-FFF2-40B4-BE49-F238E27FC236}">
                    <a16:creationId xmlns:a16="http://schemas.microsoft.com/office/drawing/2014/main" id="{30E29536-2CEC-EE1A-8973-005B6C16C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4" y="2402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21" name="Line 21">
                <a:extLst>
                  <a:ext uri="{FF2B5EF4-FFF2-40B4-BE49-F238E27FC236}">
                    <a16:creationId xmlns:a16="http://schemas.microsoft.com/office/drawing/2014/main" id="{F1CEF132-6DB1-E201-9C98-A5D3CF5A3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1" y="2519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22" name="Line 22">
                <a:extLst>
                  <a:ext uri="{FF2B5EF4-FFF2-40B4-BE49-F238E27FC236}">
                    <a16:creationId xmlns:a16="http://schemas.microsoft.com/office/drawing/2014/main" id="{4DA1CF3A-45D0-0A6D-0618-8070D32BC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3" y="2647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23" name="Line 23">
                <a:extLst>
                  <a:ext uri="{FF2B5EF4-FFF2-40B4-BE49-F238E27FC236}">
                    <a16:creationId xmlns:a16="http://schemas.microsoft.com/office/drawing/2014/main" id="{9612A835-BE85-2AB2-98E7-05F37B3F9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6" y="2774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896024" name="Rectangle 24">
              <a:extLst>
                <a:ext uri="{FF2B5EF4-FFF2-40B4-BE49-F238E27FC236}">
                  <a16:creationId xmlns:a16="http://schemas.microsoft.com/office/drawing/2014/main" id="{49E01461-1642-FFDD-8FB9-FCD9249AE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179"/>
              <a:ext cx="240" cy="77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96025" name="Group 25">
              <a:extLst>
                <a:ext uri="{FF2B5EF4-FFF2-40B4-BE49-F238E27FC236}">
                  <a16:creationId xmlns:a16="http://schemas.microsoft.com/office/drawing/2014/main" id="{EC13FF22-AC50-6353-6A16-154A77557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7" y="2320"/>
              <a:ext cx="700" cy="510"/>
              <a:chOff x="4167" y="2256"/>
              <a:chExt cx="700" cy="510"/>
            </a:xfrm>
          </p:grpSpPr>
          <p:sp>
            <p:nvSpPr>
              <p:cNvPr id="896026" name="Line 26">
                <a:extLst>
                  <a:ext uri="{FF2B5EF4-FFF2-40B4-BE49-F238E27FC236}">
                    <a16:creationId xmlns:a16="http://schemas.microsoft.com/office/drawing/2014/main" id="{DA65F08D-00E9-B8BB-547C-7D6603149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169" y="2256"/>
                <a:ext cx="696" cy="23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stealth" w="med" len="lg"/>
                <a:tailEnd type="none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27" name="Line 27">
                <a:extLst>
                  <a:ext uri="{FF2B5EF4-FFF2-40B4-BE49-F238E27FC236}">
                    <a16:creationId xmlns:a16="http://schemas.microsoft.com/office/drawing/2014/main" id="{C0DFD97F-F92E-2312-99CF-498298B89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170" y="2388"/>
                <a:ext cx="696" cy="119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stealth" w="med" len="lg"/>
                <a:tailEnd type="none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28" name="Line 28">
                <a:extLst>
                  <a:ext uri="{FF2B5EF4-FFF2-40B4-BE49-F238E27FC236}">
                    <a16:creationId xmlns:a16="http://schemas.microsoft.com/office/drawing/2014/main" id="{E5556531-CC4C-4CA1-DC64-0F9B9B688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167" y="2512"/>
                <a:ext cx="68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stealth" w="med" len="lg"/>
                <a:tailEnd type="none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29" name="Line 29">
                <a:extLst>
                  <a:ext uri="{FF2B5EF4-FFF2-40B4-BE49-F238E27FC236}">
                    <a16:creationId xmlns:a16="http://schemas.microsoft.com/office/drawing/2014/main" id="{AE24A3B6-AA15-8797-FB47-CBC95379A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170" y="2532"/>
                <a:ext cx="697" cy="9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stealth" w="med" len="lg"/>
                <a:tailEnd type="none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30" name="Line 30">
                <a:extLst>
                  <a:ext uri="{FF2B5EF4-FFF2-40B4-BE49-F238E27FC236}">
                    <a16:creationId xmlns:a16="http://schemas.microsoft.com/office/drawing/2014/main" id="{9ABAA355-04E9-4D95-F656-44D5DA7E5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167" y="2553"/>
                <a:ext cx="700" cy="213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 type="stealth" w="med" len="lg"/>
                <a:tailEnd type="none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896031" name="Rectangle 31">
              <a:extLst>
                <a:ext uri="{FF2B5EF4-FFF2-40B4-BE49-F238E27FC236}">
                  <a16:creationId xmlns:a16="http://schemas.microsoft.com/office/drawing/2014/main" id="{835A90A2-1847-D2BF-E0E0-605D23DFC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2505"/>
              <a:ext cx="176" cy="158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96032" name="Group 32">
              <a:extLst>
                <a:ext uri="{FF2B5EF4-FFF2-40B4-BE49-F238E27FC236}">
                  <a16:creationId xmlns:a16="http://schemas.microsoft.com/office/drawing/2014/main" id="{6F3E4101-A8C6-4084-8E3C-A2F87198F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4" y="2330"/>
              <a:ext cx="417" cy="501"/>
              <a:chOff x="3514" y="2274"/>
              <a:chExt cx="417" cy="501"/>
            </a:xfrm>
          </p:grpSpPr>
          <p:sp>
            <p:nvSpPr>
              <p:cNvPr id="896033" name="Line 33">
                <a:extLst>
                  <a:ext uri="{FF2B5EF4-FFF2-40B4-BE49-F238E27FC236}">
                    <a16:creationId xmlns:a16="http://schemas.microsoft.com/office/drawing/2014/main" id="{D7258C39-3961-36E3-DC9D-AB3FAFBE7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8" y="2274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34" name="Line 34">
                <a:extLst>
                  <a:ext uri="{FF2B5EF4-FFF2-40B4-BE49-F238E27FC236}">
                    <a16:creationId xmlns:a16="http://schemas.microsoft.com/office/drawing/2014/main" id="{E6EC49C8-92DC-6BFA-A6F1-798519E2C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7" y="240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35" name="Line 35">
                <a:extLst>
                  <a:ext uri="{FF2B5EF4-FFF2-40B4-BE49-F238E27FC236}">
                    <a16:creationId xmlns:a16="http://schemas.microsoft.com/office/drawing/2014/main" id="{D8E0F0AE-456D-1075-306A-59F0230CA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4" y="2512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36" name="Line 36">
                <a:extLst>
                  <a:ext uri="{FF2B5EF4-FFF2-40B4-BE49-F238E27FC236}">
                    <a16:creationId xmlns:a16="http://schemas.microsoft.com/office/drawing/2014/main" id="{7AA3173B-2F4F-3812-7A60-8373FE351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6" y="2640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37" name="Line 37">
                <a:extLst>
                  <a:ext uri="{FF2B5EF4-FFF2-40B4-BE49-F238E27FC236}">
                    <a16:creationId xmlns:a16="http://schemas.microsoft.com/office/drawing/2014/main" id="{CECFFAF8-87A6-ED32-049A-F48A0FF83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9" y="2775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896038" name="Rectangle 38">
              <a:extLst>
                <a:ext uri="{FF2B5EF4-FFF2-40B4-BE49-F238E27FC236}">
                  <a16:creationId xmlns:a16="http://schemas.microsoft.com/office/drawing/2014/main" id="{0F32B96B-8A84-4360-419B-E1E99CCB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2180"/>
              <a:ext cx="240" cy="77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96039" name="Group 39">
              <a:extLst>
                <a:ext uri="{FF2B5EF4-FFF2-40B4-BE49-F238E27FC236}">
                  <a16:creationId xmlns:a16="http://schemas.microsoft.com/office/drawing/2014/main" id="{096DD6FA-7103-ACA1-2C26-AA2176150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" y="2330"/>
              <a:ext cx="417" cy="501"/>
              <a:chOff x="1961" y="2273"/>
              <a:chExt cx="417" cy="501"/>
            </a:xfrm>
          </p:grpSpPr>
          <p:sp>
            <p:nvSpPr>
              <p:cNvPr id="896040" name="Line 40">
                <a:extLst>
                  <a:ext uri="{FF2B5EF4-FFF2-40B4-BE49-F238E27FC236}">
                    <a16:creationId xmlns:a16="http://schemas.microsoft.com/office/drawing/2014/main" id="{03834459-4A01-A544-E329-1ADD851E1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5" y="227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41" name="Line 41">
                <a:extLst>
                  <a:ext uri="{FF2B5EF4-FFF2-40B4-BE49-F238E27FC236}">
                    <a16:creationId xmlns:a16="http://schemas.microsoft.com/office/drawing/2014/main" id="{CA937A02-47E7-9AD2-F267-AD26B44AE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4" y="2402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42" name="Line 42">
                <a:extLst>
                  <a:ext uri="{FF2B5EF4-FFF2-40B4-BE49-F238E27FC236}">
                    <a16:creationId xmlns:a16="http://schemas.microsoft.com/office/drawing/2014/main" id="{4B9349E3-4214-69DA-5288-B0E7589D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1" y="2519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43" name="Line 43">
                <a:extLst>
                  <a:ext uri="{FF2B5EF4-FFF2-40B4-BE49-F238E27FC236}">
                    <a16:creationId xmlns:a16="http://schemas.microsoft.com/office/drawing/2014/main" id="{6700B9E9-59B2-339F-918A-FE8509A1A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3" y="2647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896044" name="Line 44">
                <a:extLst>
                  <a:ext uri="{FF2B5EF4-FFF2-40B4-BE49-F238E27FC236}">
                    <a16:creationId xmlns:a16="http://schemas.microsoft.com/office/drawing/2014/main" id="{71FDCFE0-27B8-6DE4-7945-47295C623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6" y="2774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96045" name="Group 45">
            <a:extLst>
              <a:ext uri="{FF2B5EF4-FFF2-40B4-BE49-F238E27FC236}">
                <a16:creationId xmlns:a16="http://schemas.microsoft.com/office/drawing/2014/main" id="{28FF3088-570F-231A-C523-9197A9FF72CD}"/>
              </a:ext>
            </a:extLst>
          </p:cNvPr>
          <p:cNvGrpSpPr>
            <a:grpSpLocks/>
          </p:cNvGrpSpPr>
          <p:nvPr/>
        </p:nvGrpSpPr>
        <p:grpSpPr bwMode="auto">
          <a:xfrm>
            <a:off x="-9017000" y="3695700"/>
            <a:ext cx="16737013" cy="587375"/>
            <a:chOff x="-5680" y="2272"/>
            <a:chExt cx="10543" cy="370"/>
          </a:xfrm>
        </p:grpSpPr>
        <p:sp>
          <p:nvSpPr>
            <p:cNvPr id="896046" name="Freeform 46">
              <a:extLst>
                <a:ext uri="{FF2B5EF4-FFF2-40B4-BE49-F238E27FC236}">
                  <a16:creationId xmlns:a16="http://schemas.microsoft.com/office/drawing/2014/main" id="{3A3AAC21-C666-666E-BB62-3CAA6EEE9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2272"/>
              <a:ext cx="3828" cy="370"/>
            </a:xfrm>
            <a:custGeom>
              <a:avLst/>
              <a:gdLst>
                <a:gd name="T0" fmla="*/ 0 w 3828"/>
                <a:gd name="T1" fmla="*/ 236 h 370"/>
                <a:gd name="T2" fmla="*/ 597 w 3828"/>
                <a:gd name="T3" fmla="*/ 144 h 370"/>
                <a:gd name="T4" fmla="*/ 837 w 3828"/>
                <a:gd name="T5" fmla="*/ 248 h 370"/>
                <a:gd name="T6" fmla="*/ 1253 w 3828"/>
                <a:gd name="T7" fmla="*/ 248 h 370"/>
                <a:gd name="T8" fmla="*/ 1501 w 3828"/>
                <a:gd name="T9" fmla="*/ 0 h 370"/>
                <a:gd name="T10" fmla="*/ 1909 w 3828"/>
                <a:gd name="T11" fmla="*/ 0 h 370"/>
                <a:gd name="T12" fmla="*/ 2486 w 3828"/>
                <a:gd name="T13" fmla="*/ 370 h 370"/>
                <a:gd name="T14" fmla="*/ 2894 w 3828"/>
                <a:gd name="T15" fmla="*/ 370 h 370"/>
                <a:gd name="T16" fmla="*/ 3134 w 3828"/>
                <a:gd name="T17" fmla="*/ 370 h 370"/>
                <a:gd name="T18" fmla="*/ 3828 w 3828"/>
                <a:gd name="T19" fmla="*/ 2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8" h="370">
                  <a:moveTo>
                    <a:pt x="0" y="236"/>
                  </a:moveTo>
                  <a:lnTo>
                    <a:pt x="597" y="144"/>
                  </a:lnTo>
                  <a:lnTo>
                    <a:pt x="837" y="248"/>
                  </a:lnTo>
                  <a:lnTo>
                    <a:pt x="1253" y="248"/>
                  </a:lnTo>
                  <a:lnTo>
                    <a:pt x="1501" y="0"/>
                  </a:lnTo>
                  <a:lnTo>
                    <a:pt x="1909" y="0"/>
                  </a:lnTo>
                  <a:lnTo>
                    <a:pt x="2486" y="370"/>
                  </a:lnTo>
                  <a:lnTo>
                    <a:pt x="2894" y="370"/>
                  </a:lnTo>
                  <a:lnTo>
                    <a:pt x="3134" y="370"/>
                  </a:lnTo>
                  <a:lnTo>
                    <a:pt x="3828" y="268"/>
                  </a:ln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96047" name="Oval 47">
              <a:extLst>
                <a:ext uri="{FF2B5EF4-FFF2-40B4-BE49-F238E27FC236}">
                  <a16:creationId xmlns:a16="http://schemas.microsoft.com/office/drawing/2014/main" id="{E640C812-158D-877A-1634-989F44CBF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80" y="2440"/>
              <a:ext cx="152" cy="16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8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89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/>
      <p:bldP spid="8960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>
            <a:extLst>
              <a:ext uri="{FF2B5EF4-FFF2-40B4-BE49-F238E27FC236}">
                <a16:creationId xmlns:a16="http://schemas.microsoft.com/office/drawing/2014/main" id="{488A0E00-175A-D926-4A63-7E5140EE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6E52BB0E-E450-18A9-9243-CA5BAC8C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97200"/>
            <a:ext cx="561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k=n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时，称为全排列，</a:t>
            </a:r>
          </a:p>
        </p:txBody>
      </p:sp>
      <p:sp>
        <p:nvSpPr>
          <p:cNvPr id="897028" name="Rectangle 4">
            <a:extLst>
              <a:ext uri="{FF2B5EF4-FFF2-40B4-BE49-F238E27FC236}">
                <a16:creationId xmlns:a16="http://schemas.microsoft.com/office/drawing/2014/main" id="{C619AA34-D14D-E9A5-97E1-D0EEF361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5359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kumimoji="1"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个不同的元素中</a:t>
            </a: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任取</a:t>
            </a:r>
            <a:r>
              <a:rPr kumimoji="1"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个元素</a:t>
            </a: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按照一定的顺序排成一列</a:t>
            </a: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全部排列的个数为</a:t>
            </a:r>
          </a:p>
        </p:txBody>
      </p:sp>
      <p:sp>
        <p:nvSpPr>
          <p:cNvPr id="897029" name="Rectangle 5">
            <a:extLst>
              <a:ext uri="{FF2B5EF4-FFF2-40B4-BE49-F238E27FC236}">
                <a16:creationId xmlns:a16="http://schemas.microsoft.com/office/drawing/2014/main" id="{B406813B-88F7-C07E-4D93-25C17D4BD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86756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kumimoji="1"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个不同的元素中</a:t>
            </a: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任取</a:t>
            </a:r>
            <a:r>
              <a:rPr kumimoji="1"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个元素</a:t>
            </a: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并成一组，全部组合数为</a:t>
            </a:r>
          </a:p>
        </p:txBody>
      </p:sp>
      <p:graphicFrame>
        <p:nvGraphicFramePr>
          <p:cNvPr id="897030" name="Object 6">
            <a:extLst>
              <a:ext uri="{FF2B5EF4-FFF2-40B4-BE49-F238E27FC236}">
                <a16:creationId xmlns:a16="http://schemas.microsoft.com/office/drawing/2014/main" id="{07A7394E-14D0-DDA0-20CF-9923D154F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863725"/>
          <a:ext cx="59356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244840" imgH="952200" progId="Equation.3">
                  <p:embed/>
                </p:oleObj>
              </mc:Choice>
              <mc:Fallback>
                <p:oleObj name="公式" r:id="rId2" imgW="5244840" imgH="952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63725"/>
                        <a:ext cx="59356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31" name="Object 7">
            <a:extLst>
              <a:ext uri="{FF2B5EF4-FFF2-40B4-BE49-F238E27FC236}">
                <a16:creationId xmlns:a16="http://schemas.microsoft.com/office/drawing/2014/main" id="{96AACCF6-5465-4E13-E7A7-D641A2AE4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2997200"/>
          <a:ext cx="12779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30040" imgH="558720" progId="Equation.3">
                  <p:embed/>
                </p:oleObj>
              </mc:Choice>
              <mc:Fallback>
                <p:oleObj name="公式" r:id="rId4" imgW="113004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997200"/>
                        <a:ext cx="12779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32" name="Object 8">
            <a:extLst>
              <a:ext uri="{FF2B5EF4-FFF2-40B4-BE49-F238E27FC236}">
                <a16:creationId xmlns:a16="http://schemas.microsoft.com/office/drawing/2014/main" id="{326D6454-8BF6-1D64-FAD3-6E7E89901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88" y="5084763"/>
          <a:ext cx="73882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527520" imgH="1155600" progId="Equation.3">
                  <p:embed/>
                </p:oleObj>
              </mc:Choice>
              <mc:Fallback>
                <p:oleObj name="公式" r:id="rId6" imgW="6527520" imgH="11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5084763"/>
                        <a:ext cx="738822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9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/>
      <p:bldP spid="8970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050" name="Picture 2">
            <a:extLst>
              <a:ext uri="{FF2B5EF4-FFF2-40B4-BE49-F238E27FC236}">
                <a16:creationId xmlns:a16="http://schemas.microsoft.com/office/drawing/2014/main" id="{9031D51B-0724-E002-36CA-5565D24B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3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7EE90C2B-7BFF-3610-1FBE-1ADF625070C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0920ADBB-0488-1DB4-2E0F-7FE88EDB053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99076" name="Picture 4">
            <a:extLst>
              <a:ext uri="{FF2B5EF4-FFF2-40B4-BE49-F238E27FC236}">
                <a16:creationId xmlns:a16="http://schemas.microsoft.com/office/drawing/2014/main" id="{A3F11474-9203-658A-AFCF-8D1703DB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3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灯片编号占位符 2">
            <a:extLst>
              <a:ext uri="{FF2B5EF4-FFF2-40B4-BE49-F238E27FC236}">
                <a16:creationId xmlns:a16="http://schemas.microsoft.com/office/drawing/2014/main" id="{4833196F-2410-D104-4E47-0F426E730A8E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D737A30D-C23E-4088-977E-96EE70867AF6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49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01123" name="Rectangle 2">
            <a:extLst>
              <a:ext uri="{FF2B5EF4-FFF2-40B4-BE49-F238E27FC236}">
                <a16:creationId xmlns:a16="http://schemas.microsoft.com/office/drawing/2014/main" id="{5F811E6A-AA14-254A-BEF0-E56E40D06C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15938"/>
            <a:ext cx="9144000" cy="968375"/>
          </a:xfrm>
        </p:spPr>
        <p:txBody>
          <a:bodyPr anchor="t"/>
          <a:lstStyle/>
          <a:p>
            <a:pPr algn="l"/>
            <a:r>
              <a:rPr lang="zh-CN" altLang="en-US" sz="3600" b="1">
                <a:latin typeface="Times New Roman" panose="02020603050405020304" pitchFamily="18" charset="0"/>
              </a:rPr>
              <a:t>例</a:t>
            </a:r>
            <a:r>
              <a:rPr lang="en-US" altLang="zh-CN" sz="3600" b="1">
                <a:latin typeface="Times New Roman" panose="02020603050405020304" pitchFamily="18" charset="0"/>
              </a:rPr>
              <a:t>2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一口袋装有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只球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只白球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2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只红球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从袋中取球两次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每次随机地取一只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   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sp>
        <p:nvSpPr>
          <p:cNvPr id="901124" name="Rectangle 2">
            <a:extLst>
              <a:ext uri="{FF2B5EF4-FFF2-40B4-BE49-F238E27FC236}">
                <a16:creationId xmlns:a16="http://schemas.microsoft.com/office/drawing/2014/main" id="{A5B332C8-F9E8-F70F-3941-27FA7B6B2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1627188"/>
            <a:ext cx="8208963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600" b="1">
                <a:solidFill>
                  <a:schemeClr val="tx1"/>
                </a:solidFill>
              </a:rPr>
              <a:t>    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考虑两种取球方式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b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第一次取一只球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观察其颜色后放回袋中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搅匀后再取一球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这种取球方式叫做</a:t>
            </a:r>
            <a:r>
              <a:rPr lang="zh-CN" altLang="en-US" sz="3600" b="1" u="sng">
                <a:solidFill>
                  <a:srgbClr val="D51607"/>
                </a:solidFill>
                <a:latin typeface="Times New Roman" panose="02020603050405020304" pitchFamily="18" charset="0"/>
              </a:rPr>
              <a:t>放回抽样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b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第一次取一球不放回袋中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第二次从剩余的球中再取一球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这种取球方式叫做</a:t>
            </a:r>
            <a:r>
              <a:rPr lang="zh-CN" altLang="en-US" sz="3600" b="1" u="sng">
                <a:solidFill>
                  <a:srgbClr val="D51607"/>
                </a:solidFill>
                <a:latin typeface="Times New Roman" panose="02020603050405020304" pitchFamily="18" charset="0"/>
              </a:rPr>
              <a:t>不放回抽样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b="1">
                <a:solidFill>
                  <a:schemeClr val="tx1"/>
                </a:solidFill>
              </a:rPr>
              <a:t> </a:t>
            </a:r>
            <a:endParaRPr lang="en-US" altLang="zh-CN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Rectangle 3">
            <a:extLst>
              <a:ext uri="{FF2B5EF4-FFF2-40B4-BE49-F238E27FC236}">
                <a16:creationId xmlns:a16="http://schemas.microsoft.com/office/drawing/2014/main" id="{1C304AFD-BF65-D684-E417-AD0E186E5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5838825"/>
          </a:xfrm>
        </p:spPr>
        <p:txBody>
          <a:bodyPr/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zh-CN" altLang="en-US" sz="3000"/>
              <a:t>考虑如下试验的样本空间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3000" baseline="-25000"/>
              <a:t>1</a:t>
            </a:r>
            <a:r>
              <a:rPr kumimoji="1" lang="en-US" altLang="zh-CN" sz="3000"/>
              <a:t>: </a:t>
            </a:r>
            <a:r>
              <a:rPr kumimoji="1" lang="zh-CN" altLang="zh-CN" sz="3000"/>
              <a:t>抛一枚硬币，</a:t>
            </a:r>
            <a:r>
              <a:rPr kumimoji="1" lang="zh-CN" altLang="en-US" sz="3000"/>
              <a:t>观察正面</a:t>
            </a:r>
            <a:r>
              <a:rPr kumimoji="1" lang="en-US" altLang="zh-CN" sz="3000"/>
              <a:t>H</a:t>
            </a:r>
            <a:r>
              <a:rPr kumimoji="1" lang="zh-CN" altLang="en-US" sz="3000"/>
              <a:t>、反面</a:t>
            </a:r>
            <a:r>
              <a:rPr kumimoji="1" lang="en-US" altLang="zh-CN" sz="3000"/>
              <a:t>T</a:t>
            </a:r>
            <a:r>
              <a:rPr kumimoji="1" lang="zh-CN" altLang="en-US" sz="3000"/>
              <a:t>出现的情况；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sz="3000"/>
              <a:t>  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S</a:t>
            </a:r>
            <a:r>
              <a:rPr kumimoji="1" lang="en-US" altLang="zh-CN" sz="3000" baseline="-25000">
                <a:solidFill>
                  <a:srgbClr val="FFFF00"/>
                </a:solidFill>
              </a:rPr>
              <a:t>1</a:t>
            </a:r>
            <a:r>
              <a:rPr kumimoji="1" lang="en-US" altLang="zh-CN" sz="3000">
                <a:solidFill>
                  <a:srgbClr val="FFFF00"/>
                </a:solidFill>
              </a:rPr>
              <a:t>:  </a:t>
            </a:r>
            <a:r>
              <a:rPr kumimoji="1" lang="zh-CN" altLang="zh-CN" sz="3000">
                <a:solidFill>
                  <a:srgbClr val="FFFF00"/>
                </a:solidFill>
                <a:sym typeface="Symbol" panose="05050102010706020507" pitchFamily="18" charset="2"/>
              </a:rPr>
              <a:t>{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}</a:t>
            </a:r>
            <a:endParaRPr kumimoji="1" lang="zh-CN" altLang="zh-CN" sz="300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3000" baseline="-25000"/>
              <a:t>2</a:t>
            </a:r>
            <a:r>
              <a:rPr kumimoji="1" lang="en-US" altLang="zh-CN" sz="3000"/>
              <a:t>: </a:t>
            </a:r>
            <a:r>
              <a:rPr kumimoji="1" lang="zh-CN" altLang="zh-CN" sz="3000"/>
              <a:t>一枚硬币连抛三次，</a:t>
            </a:r>
            <a:r>
              <a:rPr kumimoji="1" lang="zh-CN" altLang="en-US" sz="3000"/>
              <a:t>观察</a:t>
            </a:r>
            <a:r>
              <a:rPr kumimoji="1" lang="zh-CN" altLang="zh-CN" sz="3000"/>
              <a:t>正反面出现的情况；</a:t>
            </a:r>
            <a:endParaRPr kumimoji="1" lang="zh-CN" altLang="en-US" sz="3000"/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sz="3000">
                <a:sym typeface="Symbol" panose="05050102010706020507" pitchFamily="18" charset="2"/>
              </a:rPr>
              <a:t>   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3000" baseline="-25000">
                <a:solidFill>
                  <a:srgbClr val="FFFF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:</a:t>
            </a:r>
            <a:r>
              <a:rPr kumimoji="1" lang="zh-CN" altLang="zh-CN" sz="3000">
                <a:solidFill>
                  <a:srgbClr val="FFFF00"/>
                </a:solidFill>
                <a:sym typeface="Symbol" panose="05050102010706020507" pitchFamily="18" charset="2"/>
              </a:rPr>
              <a:t>{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HHH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HHT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HTH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THH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HTT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THT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TTH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TTT</a:t>
            </a:r>
            <a:r>
              <a:rPr kumimoji="1"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}</a:t>
            </a:r>
            <a:endParaRPr kumimoji="1" lang="zh-CN" altLang="zh-CN" sz="300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3000" baseline="-25000"/>
              <a:t>3</a:t>
            </a:r>
            <a:r>
              <a:rPr kumimoji="1" lang="en-US" altLang="zh-CN" sz="3000"/>
              <a:t>: </a:t>
            </a:r>
            <a:r>
              <a:rPr kumimoji="1" lang="zh-CN" altLang="zh-CN" sz="3000"/>
              <a:t>将一枚硬币连抛三次，</a:t>
            </a:r>
            <a:r>
              <a:rPr kumimoji="1" lang="zh-CN" altLang="en-US" sz="3000"/>
              <a:t>观察</a:t>
            </a:r>
            <a:r>
              <a:rPr kumimoji="1" lang="zh-CN" altLang="zh-CN" sz="3000"/>
              <a:t>正面出现的次数</a:t>
            </a:r>
            <a:r>
              <a:rPr kumimoji="1" lang="zh-CN" altLang="en-US" sz="3000"/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3000" baseline="-25000">
                <a:solidFill>
                  <a:srgbClr val="FFFF00"/>
                </a:solidFill>
              </a:rPr>
              <a:t>3</a:t>
            </a:r>
            <a:r>
              <a:rPr lang="en-US" altLang="zh-CN" sz="3000">
                <a:solidFill>
                  <a:srgbClr val="FFFF00"/>
                </a:solidFill>
              </a:rPr>
              <a:t>:  {0,1,2,3</a:t>
            </a:r>
            <a:r>
              <a:rPr lang="en-US" altLang="zh-CN" sz="3000" baseline="-25000">
                <a:solidFill>
                  <a:srgbClr val="FFFF00"/>
                </a:solidFill>
              </a:rPr>
              <a:t> </a:t>
            </a:r>
            <a:r>
              <a:rPr lang="en-US" altLang="zh-CN" sz="3000">
                <a:solidFill>
                  <a:srgbClr val="FFFF00"/>
                </a:solidFill>
              </a:rPr>
              <a:t>}</a:t>
            </a:r>
            <a:endParaRPr kumimoji="1" lang="en-US" altLang="zh-CN" sz="300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3000"/>
              <a:t>E</a:t>
            </a:r>
            <a:r>
              <a:rPr kumimoji="1" lang="en-US" altLang="zh-CN" sz="3000" baseline="-25000"/>
              <a:t>6</a:t>
            </a:r>
            <a:r>
              <a:rPr kumimoji="1" lang="en-US" altLang="zh-CN" sz="3000"/>
              <a:t>: </a:t>
            </a:r>
            <a:r>
              <a:rPr kumimoji="1" lang="zh-CN" altLang="zh-CN" sz="3000"/>
              <a:t>在一批灯泡中任取一只，测其寿命</a:t>
            </a:r>
            <a:r>
              <a:rPr kumimoji="1" lang="zh-CN" altLang="en-US" sz="3000"/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/>
              <a:t>  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3000" baseline="-25000">
                <a:solidFill>
                  <a:srgbClr val="FFFF00"/>
                </a:solidFill>
              </a:rPr>
              <a:t>6</a:t>
            </a:r>
            <a:r>
              <a:rPr lang="en-US" altLang="zh-CN" sz="3000">
                <a:solidFill>
                  <a:srgbClr val="FFFF00"/>
                </a:solidFill>
              </a:rPr>
              <a:t>:  {</a:t>
            </a:r>
            <a:r>
              <a:rPr kumimoji="1" lang="en-US" altLang="zh-CN" sz="2800" i="1">
                <a:latin typeface="Times New Roman" panose="02020603050405020304" pitchFamily="18" charset="0"/>
              </a:rPr>
              <a:t>t</a:t>
            </a:r>
            <a:r>
              <a:rPr lang="en-US" altLang="zh-CN" sz="3000">
                <a:solidFill>
                  <a:srgbClr val="FFFF00"/>
                </a:solidFill>
              </a:rPr>
              <a:t>|</a:t>
            </a:r>
            <a:r>
              <a:rPr kumimoji="1" lang="en-US" altLang="zh-CN" sz="2800" i="1">
                <a:latin typeface="Times New Roman" panose="02020603050405020304" pitchFamily="18" charset="0"/>
              </a:rPr>
              <a:t>t</a:t>
            </a:r>
            <a:r>
              <a:rPr lang="en-US" altLang="zh-CN" sz="3000">
                <a:solidFill>
                  <a:srgbClr val="FFFF00"/>
                </a:solidFill>
                <a:sym typeface="Symbol" panose="05050102010706020507" pitchFamily="18" charset="2"/>
              </a:rPr>
              <a:t>0}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>
            <a:extLst>
              <a:ext uri="{FF2B5EF4-FFF2-40B4-BE49-F238E27FC236}">
                <a16:creationId xmlns:a16="http://schemas.microsoft.com/office/drawing/2014/main" id="{CC2536F1-BBB7-DFCA-0178-B0FDC45F36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15938"/>
            <a:ext cx="9144000" cy="968375"/>
          </a:xfrm>
        </p:spPr>
        <p:txBody>
          <a:bodyPr anchor="t"/>
          <a:lstStyle/>
          <a:p>
            <a:pPr algn="l"/>
            <a:r>
              <a:rPr lang="zh-CN" altLang="en-US" sz="3600" b="1"/>
              <a:t>例</a:t>
            </a:r>
            <a:r>
              <a:rPr lang="en-US" altLang="zh-CN" sz="3600" b="1"/>
              <a:t>2 </a:t>
            </a:r>
            <a:r>
              <a:rPr lang="zh-CN" altLang="en-US" sz="3600" b="1">
                <a:solidFill>
                  <a:schemeClr val="tx1"/>
                </a:solidFill>
              </a:rPr>
              <a:t>一口袋装有</a:t>
            </a:r>
            <a:r>
              <a:rPr lang="en-US" altLang="zh-CN" sz="3600" b="1">
                <a:solidFill>
                  <a:schemeClr val="tx1"/>
                </a:solidFill>
              </a:rPr>
              <a:t>6</a:t>
            </a:r>
            <a:r>
              <a:rPr lang="zh-CN" altLang="en-US" sz="3600" b="1">
                <a:solidFill>
                  <a:schemeClr val="tx1"/>
                </a:solidFill>
              </a:rPr>
              <a:t>只球</a:t>
            </a:r>
            <a:r>
              <a:rPr lang="en-US" altLang="zh-CN" sz="3600" b="1">
                <a:solidFill>
                  <a:schemeClr val="tx1"/>
                </a:solidFill>
              </a:rPr>
              <a:t>, </a:t>
            </a:r>
            <a:r>
              <a:rPr lang="zh-CN" altLang="en-US" sz="3600" b="1">
                <a:solidFill>
                  <a:schemeClr val="tx1"/>
                </a:solidFill>
              </a:rPr>
              <a:t>其中</a:t>
            </a:r>
            <a:r>
              <a:rPr lang="en-US" altLang="zh-CN" sz="3600" b="1">
                <a:solidFill>
                  <a:schemeClr val="tx1"/>
                </a:solidFill>
              </a:rPr>
              <a:t>4</a:t>
            </a:r>
            <a:r>
              <a:rPr lang="zh-CN" altLang="en-US" sz="3600" b="1">
                <a:solidFill>
                  <a:schemeClr val="tx1"/>
                </a:solidFill>
              </a:rPr>
              <a:t>只白球</a:t>
            </a:r>
            <a:r>
              <a:rPr lang="en-US" altLang="zh-CN" sz="3600" b="1">
                <a:solidFill>
                  <a:schemeClr val="tx1"/>
                </a:solidFill>
              </a:rPr>
              <a:t>, 2</a:t>
            </a:r>
            <a:r>
              <a:rPr lang="zh-CN" altLang="en-US" sz="3600" b="1">
                <a:solidFill>
                  <a:schemeClr val="tx1"/>
                </a:solidFill>
              </a:rPr>
              <a:t>只红球</a:t>
            </a:r>
            <a:r>
              <a:rPr lang="en-US" altLang="zh-CN" sz="3600" b="1">
                <a:solidFill>
                  <a:schemeClr val="tx1"/>
                </a:solidFill>
              </a:rPr>
              <a:t>. </a:t>
            </a:r>
            <a:r>
              <a:rPr lang="zh-CN" altLang="en-US" sz="3600" b="1">
                <a:solidFill>
                  <a:schemeClr val="tx1"/>
                </a:solidFill>
              </a:rPr>
              <a:t>从袋中取球两次</a:t>
            </a:r>
            <a:r>
              <a:rPr lang="en-US" altLang="zh-CN" sz="3600" b="1">
                <a:solidFill>
                  <a:schemeClr val="tx1"/>
                </a:solidFill>
              </a:rPr>
              <a:t>, </a:t>
            </a:r>
            <a:r>
              <a:rPr lang="zh-CN" altLang="en-US" sz="3600" b="1">
                <a:solidFill>
                  <a:schemeClr val="tx1"/>
                </a:solidFill>
              </a:rPr>
              <a:t>每次随机地取一只</a:t>
            </a:r>
            <a:r>
              <a:rPr lang="en-US" altLang="zh-CN" sz="3600" b="1">
                <a:solidFill>
                  <a:schemeClr val="tx1"/>
                </a:solidFill>
              </a:rPr>
              <a:t>.   </a:t>
            </a:r>
            <a:endParaRPr lang="en-US" altLang="zh-CN" sz="3600" b="1"/>
          </a:p>
        </p:txBody>
      </p:sp>
      <p:sp>
        <p:nvSpPr>
          <p:cNvPr id="902147" name="Rectangle 2">
            <a:extLst>
              <a:ext uri="{FF2B5EF4-FFF2-40B4-BE49-F238E27FC236}">
                <a16:creationId xmlns:a16="http://schemas.microsoft.com/office/drawing/2014/main" id="{00772B9B-DCA3-5843-567A-421D79BC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700213"/>
            <a:ext cx="9070975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600" b="1">
                <a:solidFill>
                  <a:schemeClr val="tx1"/>
                </a:solidFill>
              </a:rPr>
              <a:t>在放回抽样的方式下求</a:t>
            </a:r>
            <a:br>
              <a:rPr lang="zh-CN" altLang="en-US" sz="3600" b="1">
                <a:solidFill>
                  <a:schemeClr val="tx1"/>
                </a:solidFill>
              </a:rPr>
            </a:br>
            <a:r>
              <a:rPr lang="en-US" altLang="zh-CN" sz="3600" b="1">
                <a:solidFill>
                  <a:schemeClr val="tx1"/>
                </a:solidFill>
              </a:rPr>
              <a:t>(1)</a:t>
            </a:r>
            <a:r>
              <a:rPr lang="zh-CN" altLang="en-US" sz="3600" b="1">
                <a:solidFill>
                  <a:schemeClr val="tx1"/>
                </a:solidFill>
              </a:rPr>
              <a:t>取到的两只球都是白球的概率</a:t>
            </a:r>
            <a:r>
              <a:rPr lang="en-US" altLang="zh-CN" sz="3600" b="1">
                <a:solidFill>
                  <a:schemeClr val="tx1"/>
                </a:solidFill>
              </a:rPr>
              <a:t>;</a:t>
            </a:r>
            <a:br>
              <a:rPr lang="en-US" altLang="zh-CN" sz="3600" b="1">
                <a:solidFill>
                  <a:schemeClr val="tx1"/>
                </a:solidFill>
              </a:rPr>
            </a:br>
            <a:r>
              <a:rPr lang="en-US" altLang="zh-CN" sz="3600" b="1">
                <a:solidFill>
                  <a:schemeClr val="tx1"/>
                </a:solidFill>
              </a:rPr>
              <a:t>(2)</a:t>
            </a:r>
            <a:r>
              <a:rPr lang="zh-CN" altLang="en-US" sz="3600" b="1">
                <a:solidFill>
                  <a:schemeClr val="tx1"/>
                </a:solidFill>
              </a:rPr>
              <a:t>取到的两只球颜色相同的概率</a:t>
            </a:r>
            <a:r>
              <a:rPr lang="en-US" altLang="zh-CN" sz="3600" b="1">
                <a:solidFill>
                  <a:schemeClr val="tx1"/>
                </a:solidFill>
              </a:rPr>
              <a:t>;</a:t>
            </a:r>
            <a:br>
              <a:rPr lang="en-US" altLang="zh-CN" sz="3600" b="1">
                <a:solidFill>
                  <a:schemeClr val="tx1"/>
                </a:solidFill>
              </a:rPr>
            </a:br>
            <a:r>
              <a:rPr lang="en-US" altLang="zh-CN" sz="3600" b="1">
                <a:solidFill>
                  <a:schemeClr val="tx1"/>
                </a:solidFill>
              </a:rPr>
              <a:t>(3)</a:t>
            </a:r>
            <a:r>
              <a:rPr lang="zh-CN" altLang="en-US" sz="3600" b="1">
                <a:solidFill>
                  <a:schemeClr val="tx1"/>
                </a:solidFill>
              </a:rPr>
              <a:t>取到的两只球中至少有一只是白球的概率</a:t>
            </a:r>
            <a:r>
              <a:rPr lang="en-US" altLang="zh-CN" sz="3600" b="1">
                <a:solidFill>
                  <a:schemeClr val="tx1"/>
                </a:solidFill>
              </a:rPr>
              <a:t>.</a:t>
            </a:r>
            <a:endParaRPr lang="en-US" altLang="zh-CN" sz="3600" b="1"/>
          </a:p>
        </p:txBody>
      </p:sp>
      <p:sp>
        <p:nvSpPr>
          <p:cNvPr id="902148" name="Rectangle 2">
            <a:extLst>
              <a:ext uri="{FF2B5EF4-FFF2-40B4-BE49-F238E27FC236}">
                <a16:creationId xmlns:a16="http://schemas.microsoft.com/office/drawing/2014/main" id="{07EE2B58-A155-4B9A-BE12-537E4FBD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292600"/>
            <a:ext cx="90709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  <a:b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表示事件“取到的两只球都是白球”</a:t>
            </a:r>
            <a:b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表示事件“取到的两只球都为红球”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b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表示事件“取到的两只球中至少有一只是白球”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灯片编号占位符 3">
            <a:extLst>
              <a:ext uri="{FF2B5EF4-FFF2-40B4-BE49-F238E27FC236}">
                <a16:creationId xmlns:a16="http://schemas.microsoft.com/office/drawing/2014/main" id="{5AEDD798-4B68-A089-45A0-B220C379C877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B8FD01CA-0D80-4F01-AE5C-40D03665DBCB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51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03171" name="Rectangle 2">
            <a:extLst>
              <a:ext uri="{FF2B5EF4-FFF2-40B4-BE49-F238E27FC236}">
                <a16:creationId xmlns:a16="http://schemas.microsoft.com/office/drawing/2014/main" id="{58280E4E-3CFE-3CED-5649-EA9798E36D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1025"/>
            <a:ext cx="9144000" cy="2487613"/>
          </a:xfrm>
        </p:spPr>
        <p:txBody>
          <a:bodyPr anchor="t"/>
          <a:lstStyle/>
          <a:p>
            <a:pPr algn="l"/>
            <a:r>
              <a:rPr lang="zh-CN" altLang="en-US" sz="3600" b="1">
                <a:latin typeface="Times New Roman" panose="02020603050405020304" pitchFamily="18" charset="0"/>
              </a:rPr>
              <a:t>例</a:t>
            </a:r>
            <a:r>
              <a:rPr lang="en-US" altLang="zh-CN" sz="3600" b="1">
                <a:latin typeface="Times New Roman" panose="02020603050405020304" pitchFamily="18" charset="0"/>
              </a:rPr>
              <a:t>5 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袋中有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只白球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只红球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个人依次在袋中取一只球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(1)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作放回抽样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; (2)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作不放回抽样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求第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=1,2,...,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个人取到白球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记为事件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的概率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graphicFrame>
        <p:nvGraphicFramePr>
          <p:cNvPr id="903172" name="Object 0">
            <a:extLst>
              <a:ext uri="{FF2B5EF4-FFF2-40B4-BE49-F238E27FC236}">
                <a16:creationId xmlns:a16="http://schemas.microsoft.com/office/drawing/2014/main" id="{77388ED2-5685-4474-7B60-19170A48EC53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1835150" y="4005263"/>
          <a:ext cx="3713163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368280" progId="Equation.3">
                  <p:embed/>
                </p:oleObj>
              </mc:Choice>
              <mc:Fallback>
                <p:oleObj name="Equation" r:id="rId2" imgW="82548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5263"/>
                        <a:ext cx="3713163" cy="131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173" name="Rectangle 2">
            <a:extLst>
              <a:ext uri="{FF2B5EF4-FFF2-40B4-BE49-F238E27FC236}">
                <a16:creationId xmlns:a16="http://schemas.microsoft.com/office/drawing/2014/main" id="{F887B811-5014-22B6-B13D-93DB6705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91440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>
                <a:sym typeface="Symbol" panose="05050102010706020507" pitchFamily="18" charset="2"/>
              </a:rPr>
              <a:t>解</a:t>
            </a:r>
            <a:r>
              <a:rPr lang="zh-CN" altLang="en-US" b="1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3800" b="1">
                <a:solidFill>
                  <a:schemeClr val="tx1"/>
                </a:solidFill>
                <a:sym typeface="Symbol" panose="05050102010706020507" pitchFamily="18" charset="2"/>
              </a:rPr>
              <a:t>(1) </a:t>
            </a:r>
            <a:r>
              <a:rPr lang="zh-CN" altLang="en-US" sz="3800" b="1">
                <a:solidFill>
                  <a:schemeClr val="tx1"/>
                </a:solidFill>
                <a:sym typeface="Symbol" panose="05050102010706020507" pitchFamily="18" charset="2"/>
              </a:rPr>
              <a:t>放回抽样的情况</a:t>
            </a:r>
            <a:r>
              <a:rPr lang="en-US" altLang="zh-CN" sz="3800" b="1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800" b="1">
                <a:solidFill>
                  <a:schemeClr val="tx1"/>
                </a:solidFill>
                <a:sym typeface="Symbol" panose="05050102010706020507" pitchFamily="18" charset="2"/>
              </a:rPr>
              <a:t>显然有</a:t>
            </a:r>
            <a:endParaRPr lang="zh-CN" altLang="en-US" sz="3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灯片编号占位符 3">
            <a:extLst>
              <a:ext uri="{FF2B5EF4-FFF2-40B4-BE49-F238E27FC236}">
                <a16:creationId xmlns:a16="http://schemas.microsoft.com/office/drawing/2014/main" id="{E838206E-B523-8681-165C-013F74FE12E4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6CE566E3-2CAF-4271-AF11-3AB2882E5CF4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52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04195" name="Rectangle 2">
            <a:extLst>
              <a:ext uri="{FF2B5EF4-FFF2-40B4-BE49-F238E27FC236}">
                <a16:creationId xmlns:a16="http://schemas.microsoft.com/office/drawing/2014/main" id="{51FA7BF2-6E2A-9671-2CE0-085C8ED4AD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9438"/>
            <a:ext cx="9144000" cy="3929062"/>
          </a:xfrm>
        </p:spPr>
        <p:txBody>
          <a:bodyPr anchor="t"/>
          <a:lstStyle/>
          <a:p>
            <a:pPr algn="l"/>
            <a:r>
              <a:rPr lang="zh-CN" altLang="en-US" sz="3800" b="1">
                <a:latin typeface="Times New Roman" panose="02020603050405020304" pitchFamily="18" charset="0"/>
              </a:rPr>
              <a:t>例</a:t>
            </a:r>
            <a:r>
              <a:rPr lang="en-US" altLang="zh-CN" sz="3800" b="1">
                <a:latin typeface="Times New Roman" panose="02020603050405020304" pitchFamily="18" charset="0"/>
              </a:rPr>
              <a:t>3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38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只球随机地放入</a:t>
            </a:r>
            <a:r>
              <a:rPr lang="en-US" altLang="zh-CN" sz="38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8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个盒子中去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试求每个盒子至多有一只球的概率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设盒子的容量不限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b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sz="3800" b="1">
              <a:latin typeface="Times New Roman" panose="02020603050405020304" pitchFamily="18" charset="0"/>
            </a:endParaRPr>
          </a:p>
        </p:txBody>
      </p:sp>
      <p:graphicFrame>
        <p:nvGraphicFramePr>
          <p:cNvPr id="904196" name="Object 0">
            <a:extLst>
              <a:ext uri="{FF2B5EF4-FFF2-40B4-BE49-F238E27FC236}">
                <a16:creationId xmlns:a16="http://schemas.microsoft.com/office/drawing/2014/main" id="{9E6502A5-6380-73DC-267E-67D49E05F45C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1187450" y="3141663"/>
          <a:ext cx="6408738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308560" imgH="1942920" progId="Equation.3">
                  <p:embed/>
                </p:oleObj>
              </mc:Choice>
              <mc:Fallback>
                <p:oleObj name="公式" r:id="rId2" imgW="5308560" imgH="1942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6408738" cy="280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4197" name="Rectangle 2">
            <a:extLst>
              <a:ext uri="{FF2B5EF4-FFF2-40B4-BE49-F238E27FC236}">
                <a16:creationId xmlns:a16="http://schemas.microsoft.com/office/drawing/2014/main" id="{BD6AFCA6-C06F-9411-D32B-66A8EB42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379663"/>
            <a:ext cx="9144000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800" b="1">
                <a:solidFill>
                  <a:schemeClr val="tx1"/>
                </a:solidFill>
                <a:sym typeface="Symbol" panose="05050102010706020507" pitchFamily="18" charset="2"/>
              </a:rPr>
              <a:t>解    记</a:t>
            </a:r>
            <a:r>
              <a:rPr kumimoji="1" lang="en-US" altLang="zh-CN"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800" b="1">
                <a:solidFill>
                  <a:schemeClr val="tx1"/>
                </a:solidFill>
                <a:sym typeface="Symbol" panose="05050102010706020507" pitchFamily="18" charset="2"/>
              </a:rPr>
              <a:t>为事件“每个盒子至多有一只球”</a:t>
            </a:r>
            <a:r>
              <a:rPr lang="zh-CN" altLang="en-US" sz="38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br>
              <a:rPr lang="zh-CN" altLang="en-US" sz="380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zh-CN" altLang="en-US" sz="38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灯片编号占位符 5">
            <a:extLst>
              <a:ext uri="{FF2B5EF4-FFF2-40B4-BE49-F238E27FC236}">
                <a16:creationId xmlns:a16="http://schemas.microsoft.com/office/drawing/2014/main" id="{670E651D-2F95-2988-FB1A-65A6FE740020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B62BD37E-7AC2-461E-ADC8-43B57586822B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53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05219" name="Rectangle 2">
            <a:extLst>
              <a:ext uri="{FF2B5EF4-FFF2-40B4-BE49-F238E27FC236}">
                <a16:creationId xmlns:a16="http://schemas.microsoft.com/office/drawing/2014/main" id="{CF642066-65DB-3F5F-27E0-2AF1EC09F3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9144000" cy="2306638"/>
          </a:xfrm>
        </p:spPr>
        <p:txBody>
          <a:bodyPr anchor="t"/>
          <a:lstStyle/>
          <a:p>
            <a:pPr algn="l"/>
            <a:r>
              <a:rPr lang="en-US" altLang="zh-CN" sz="4000">
                <a:solidFill>
                  <a:schemeClr val="tx1"/>
                </a:solidFill>
              </a:rPr>
              <a:t>     </a:t>
            </a:r>
            <a:r>
              <a:rPr lang="zh-CN" altLang="en-US" sz="4000" b="1">
                <a:solidFill>
                  <a:schemeClr val="tx1"/>
                </a:solidFill>
              </a:rPr>
              <a:t>许多问题和本例有相同的数学模型</a:t>
            </a:r>
            <a:r>
              <a:rPr lang="en-US" altLang="zh-CN" sz="4000" b="1">
                <a:solidFill>
                  <a:schemeClr val="tx1"/>
                </a:solidFill>
              </a:rPr>
              <a:t>. </a:t>
            </a:r>
            <a:r>
              <a:rPr lang="zh-CN" altLang="en-US" sz="4000" b="1">
                <a:solidFill>
                  <a:schemeClr val="tx1"/>
                </a:solidFill>
              </a:rPr>
              <a:t>例如</a:t>
            </a:r>
            <a:r>
              <a:rPr lang="en-US" altLang="zh-CN" sz="4000" b="1">
                <a:solidFill>
                  <a:schemeClr val="tx1"/>
                </a:solidFill>
              </a:rPr>
              <a:t>, </a:t>
            </a:r>
            <a:r>
              <a:rPr lang="zh-CN" altLang="en-US" sz="4000" b="1">
                <a:solidFill>
                  <a:schemeClr val="tx1"/>
                </a:solidFill>
              </a:rPr>
              <a:t>将</a:t>
            </a:r>
            <a:r>
              <a:rPr lang="en-US" altLang="zh-CN" sz="4000" b="1" i="1">
                <a:solidFill>
                  <a:schemeClr val="tx1"/>
                </a:solidFill>
              </a:rPr>
              <a:t>n</a:t>
            </a:r>
            <a:r>
              <a:rPr lang="zh-CN" altLang="en-US" sz="4000" b="1">
                <a:solidFill>
                  <a:schemeClr val="tx1"/>
                </a:solidFill>
                <a:sym typeface="Symbol" panose="05050102010706020507" pitchFamily="18" charset="2"/>
              </a:rPr>
              <a:t>个人</a:t>
            </a:r>
            <a:r>
              <a:rPr lang="en-US" altLang="zh-CN" sz="4000" b="1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sz="4000" b="1">
                <a:solidFill>
                  <a:schemeClr val="tx1"/>
                </a:solidFill>
                <a:sym typeface="Symbol" panose="05050102010706020507" pitchFamily="18" charset="2"/>
              </a:rPr>
              <a:t>球</a:t>
            </a:r>
            <a:r>
              <a:rPr lang="en-US" altLang="zh-CN" sz="4000" b="1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4000" b="1">
                <a:solidFill>
                  <a:schemeClr val="tx1"/>
                </a:solidFill>
                <a:sym typeface="Symbol" panose="05050102010706020507" pitchFamily="18" charset="2"/>
              </a:rPr>
              <a:t>随机地放入</a:t>
            </a:r>
            <a:r>
              <a:rPr lang="en-US" altLang="zh-CN" sz="4000" b="1">
                <a:solidFill>
                  <a:schemeClr val="tx1"/>
                </a:solidFill>
                <a:sym typeface="Symbol" panose="05050102010706020507" pitchFamily="18" charset="2"/>
              </a:rPr>
              <a:t>365</a:t>
            </a:r>
            <a:r>
              <a:rPr lang="zh-CN" altLang="en-US" sz="4000" b="1">
                <a:solidFill>
                  <a:schemeClr val="tx1"/>
                </a:solidFill>
                <a:sym typeface="Symbol" panose="05050102010706020507" pitchFamily="18" charset="2"/>
              </a:rPr>
              <a:t>个日期</a:t>
            </a:r>
            <a:r>
              <a:rPr lang="en-US" altLang="zh-CN" sz="4000" b="1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sz="4000" b="1">
                <a:solidFill>
                  <a:schemeClr val="tx1"/>
                </a:solidFill>
                <a:sym typeface="Symbol" panose="05050102010706020507" pitchFamily="18" charset="2"/>
              </a:rPr>
              <a:t>盒子</a:t>
            </a:r>
            <a:r>
              <a:rPr lang="en-US" altLang="zh-CN" sz="4000" b="1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4000" b="1">
                <a:solidFill>
                  <a:schemeClr val="tx1"/>
                </a:solidFill>
                <a:sym typeface="Symbol" panose="05050102010706020507" pitchFamily="18" charset="2"/>
              </a:rPr>
              <a:t>中</a:t>
            </a:r>
            <a:r>
              <a:rPr lang="en-US" altLang="zh-CN" sz="4000" b="1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sym typeface="Symbol" panose="05050102010706020507" pitchFamily="18" charset="2"/>
              </a:rPr>
              <a:t>他们的生日各不相同的概率为</a:t>
            </a:r>
            <a:endParaRPr lang="zh-CN" altLang="en-US" sz="4000" b="1">
              <a:solidFill>
                <a:schemeClr val="tx1"/>
              </a:solidFill>
            </a:endParaRPr>
          </a:p>
        </p:txBody>
      </p:sp>
      <p:graphicFrame>
        <p:nvGraphicFramePr>
          <p:cNvPr id="905220" name="Object 0">
            <a:extLst>
              <a:ext uri="{FF2B5EF4-FFF2-40B4-BE49-F238E27FC236}">
                <a16:creationId xmlns:a16="http://schemas.microsoft.com/office/drawing/2014/main" id="{584F01A6-5E90-BBCA-D5A1-65B1E4193A46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1817688" y="2611438"/>
          <a:ext cx="62833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393480" progId="Equation.3">
                  <p:embed/>
                </p:oleObj>
              </mc:Choice>
              <mc:Fallback>
                <p:oleObj name="Equation" r:id="rId2" imgW="172692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611438"/>
                        <a:ext cx="6283325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5221" name="Rectangle 5">
            <a:extLst>
              <a:ext uri="{FF2B5EF4-FFF2-40B4-BE49-F238E27FC236}">
                <a16:creationId xmlns:a16="http://schemas.microsoft.com/office/drawing/2014/main" id="{6A2201B0-4208-35D4-79F6-7ADB8E9AB65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259263"/>
            <a:ext cx="8842375" cy="465137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sz="3600" b="1"/>
              <a:t>因而</a:t>
            </a:r>
            <a:r>
              <a:rPr lang="en-US" altLang="zh-CN" sz="3600" b="1"/>
              <a:t>, </a:t>
            </a:r>
            <a:r>
              <a:rPr lang="en-US" altLang="zh-CN" sz="3600" b="1" i="1"/>
              <a:t>n</a:t>
            </a:r>
            <a:r>
              <a:rPr lang="zh-CN" altLang="en-US" sz="3600" b="1"/>
              <a:t>个人中至少有两人生日相同的概率</a:t>
            </a:r>
          </a:p>
        </p:txBody>
      </p:sp>
      <p:graphicFrame>
        <p:nvGraphicFramePr>
          <p:cNvPr id="905222" name="Object 1">
            <a:extLst>
              <a:ext uri="{FF2B5EF4-FFF2-40B4-BE49-F238E27FC236}">
                <a16:creationId xmlns:a16="http://schemas.microsoft.com/office/drawing/2014/main" id="{76ACA8C5-E837-1589-FD41-AB934020441C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1042988" y="4868863"/>
          <a:ext cx="74898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760" imgH="393480" progId="Equation.3">
                  <p:embed/>
                </p:oleObj>
              </mc:Choice>
              <mc:Fallback>
                <p:oleObj name="Equation" r:id="rId4" imgW="190476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68863"/>
                        <a:ext cx="74898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灯片编号占位符 3">
            <a:extLst>
              <a:ext uri="{FF2B5EF4-FFF2-40B4-BE49-F238E27FC236}">
                <a16:creationId xmlns:a16="http://schemas.microsoft.com/office/drawing/2014/main" id="{A5AB548B-5943-1442-7A2E-3368D9FF9A9E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9488CDCC-623D-4E8F-ABFC-1B7F10B7A846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54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06243" name="Rectangle 2">
            <a:extLst>
              <a:ext uri="{FF2B5EF4-FFF2-40B4-BE49-F238E27FC236}">
                <a16:creationId xmlns:a16="http://schemas.microsoft.com/office/drawing/2014/main" id="{C97AF539-CF88-6757-2F8B-A99D526417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r>
              <a:rPr lang="zh-CN" altLang="en-US" b="1">
                <a:solidFill>
                  <a:schemeClr val="tx1"/>
                </a:solidFill>
              </a:rPr>
              <a:t>经计算可得下述结果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906244" name="Group 4">
            <a:extLst>
              <a:ext uri="{FF2B5EF4-FFF2-40B4-BE49-F238E27FC236}">
                <a16:creationId xmlns:a16="http://schemas.microsoft.com/office/drawing/2014/main" id="{B6BB6DDB-1104-F6D5-C8C0-1AEE665F551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01625" y="1981200"/>
          <a:ext cx="8540750" cy="3568700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3631594009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504236145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664592260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667645621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199645062"/>
                    </a:ext>
                  </a:extLst>
                </a:gridCol>
              </a:tblGrid>
              <a:tr h="890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6357"/>
                  </a:ext>
                </a:extLst>
              </a:tr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0.706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0.891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9921"/>
                  </a:ext>
                </a:extLst>
              </a:tr>
              <a:tr h="890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74747"/>
                  </a:ext>
                </a:extLst>
              </a:tr>
              <a:tr h="890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0.9999997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913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灯片编号占位符 4">
            <a:extLst>
              <a:ext uri="{FF2B5EF4-FFF2-40B4-BE49-F238E27FC236}">
                <a16:creationId xmlns:a16="http://schemas.microsoft.com/office/drawing/2014/main" id="{32290268-7C9D-BD60-51C4-BC5E7CAE43CA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07E58831-D155-4C9D-8412-2BE9D587EFD6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55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07267" name="Rectangle 2">
            <a:extLst>
              <a:ext uri="{FF2B5EF4-FFF2-40B4-BE49-F238E27FC236}">
                <a16:creationId xmlns:a16="http://schemas.microsoft.com/office/drawing/2014/main" id="{F33466B6-A870-AEC0-91C5-BFF0A0229A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algn="l">
              <a:lnSpc>
                <a:spcPct val="120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例</a:t>
            </a:r>
            <a:r>
              <a:rPr lang="en-US" altLang="zh-CN" sz="3600" b="1">
                <a:latin typeface="Times New Roman" panose="02020603050405020304" pitchFamily="18" charset="0"/>
              </a:rPr>
              <a:t>4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设有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件产品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其中有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件次品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今从中任取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件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问其中恰有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件次品的概率是多少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graphicFrame>
        <p:nvGraphicFramePr>
          <p:cNvPr id="907268" name="Object 0">
            <a:extLst>
              <a:ext uri="{FF2B5EF4-FFF2-40B4-BE49-F238E27FC236}">
                <a16:creationId xmlns:a16="http://schemas.microsoft.com/office/drawing/2014/main" id="{A1F8FF61-A5D5-5508-1792-7767CB1B2F0E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090738" y="2417763"/>
          <a:ext cx="5360987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33560" imgH="2095200" progId="Equation.3">
                  <p:embed/>
                </p:oleObj>
              </mc:Choice>
              <mc:Fallback>
                <p:oleObj name="公式" r:id="rId2" imgW="3733560" imgH="2095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417763"/>
                        <a:ext cx="5360987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69" name="Rectangle 4">
            <a:extLst>
              <a:ext uri="{FF2B5EF4-FFF2-40B4-BE49-F238E27FC236}">
                <a16:creationId xmlns:a16="http://schemas.microsoft.com/office/drawing/2014/main" id="{2F7575B0-080E-39A7-C4E9-4C77B285163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1625" y="5503863"/>
            <a:ext cx="8540750" cy="10207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b="1"/>
              <a:t>(4.2)</a:t>
            </a:r>
            <a:r>
              <a:rPr lang="zh-CN" altLang="en-US" sz="3600" b="1"/>
              <a:t>式即所谓超几何分布的概率公式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灯片编号占位符 4">
            <a:extLst>
              <a:ext uri="{FF2B5EF4-FFF2-40B4-BE49-F238E27FC236}">
                <a16:creationId xmlns:a16="http://schemas.microsoft.com/office/drawing/2014/main" id="{9F72448A-B764-D3D5-8892-B67F84324659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E6F53944-4925-48FC-8285-C50E3E9873BC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56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08291" name="Rectangle 2">
            <a:extLst>
              <a:ext uri="{FF2B5EF4-FFF2-40B4-BE49-F238E27FC236}">
                <a16:creationId xmlns:a16="http://schemas.microsoft.com/office/drawing/2014/main" id="{6ABE2DBC-F903-B760-A066-5DDE1F7E64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609600"/>
            <a:ext cx="8518525" cy="2747963"/>
          </a:xfrm>
        </p:spPr>
        <p:txBody>
          <a:bodyPr anchor="t"/>
          <a:lstStyle/>
          <a:p>
            <a:pPr algn="l">
              <a:lnSpc>
                <a:spcPct val="120000"/>
              </a:lnSpc>
            </a:pPr>
            <a:r>
              <a:rPr lang="zh-CN" altLang="en-US" sz="3600" b="1"/>
              <a:t>例</a:t>
            </a:r>
            <a:r>
              <a:rPr lang="en-US" altLang="zh-CN" sz="3600" b="1"/>
              <a:t>8</a:t>
            </a:r>
            <a:r>
              <a:rPr lang="en-US" altLang="zh-CN" sz="3600" b="1">
                <a:solidFill>
                  <a:schemeClr val="tx1"/>
                </a:solidFill>
              </a:rPr>
              <a:t>    </a:t>
            </a:r>
            <a:r>
              <a:rPr lang="zh-CN" altLang="en-US" sz="3600" b="1">
                <a:solidFill>
                  <a:schemeClr val="tx1"/>
                </a:solidFill>
              </a:rPr>
              <a:t>某接待站在某一周曾接待过</a:t>
            </a:r>
            <a:r>
              <a:rPr lang="en-US" altLang="zh-CN" sz="3600" b="1">
                <a:solidFill>
                  <a:schemeClr val="tx1"/>
                </a:solidFill>
              </a:rPr>
              <a:t>12</a:t>
            </a:r>
            <a:r>
              <a:rPr lang="zh-CN" altLang="en-US" sz="3600" b="1">
                <a:solidFill>
                  <a:schemeClr val="tx1"/>
                </a:solidFill>
              </a:rPr>
              <a:t>次来访，已知所有这</a:t>
            </a:r>
            <a:r>
              <a:rPr lang="en-US" altLang="zh-CN" sz="3600" b="1">
                <a:solidFill>
                  <a:schemeClr val="tx1"/>
                </a:solidFill>
              </a:rPr>
              <a:t>12</a:t>
            </a:r>
            <a:r>
              <a:rPr lang="zh-CN" altLang="en-US" sz="3600" b="1">
                <a:solidFill>
                  <a:schemeClr val="tx1"/>
                </a:solidFill>
              </a:rPr>
              <a:t>次接待都是在周二和周四进行的，问是否可以推断接待时间是有规定的？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>
            <a:extLst>
              <a:ext uri="{FF2B5EF4-FFF2-40B4-BE49-F238E27FC236}">
                <a16:creationId xmlns:a16="http://schemas.microsoft.com/office/drawing/2014/main" id="{A4E79519-E72A-DC5F-4FAA-68A2DCFDD8F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1075"/>
            <a:ext cx="8540750" cy="5118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作业（</a:t>
            </a:r>
            <a:r>
              <a:rPr lang="en-US" altLang="zh-CN" sz="4000" b="1"/>
              <a:t>25</a:t>
            </a:r>
            <a:r>
              <a:rPr lang="zh-CN" altLang="en-US" sz="4000" b="1"/>
              <a:t>页）</a:t>
            </a:r>
          </a:p>
          <a:p>
            <a:r>
              <a:rPr lang="zh-CN" altLang="en-US" sz="4000" b="1"/>
              <a:t> </a:t>
            </a:r>
            <a:r>
              <a:rPr lang="en-US" altLang="zh-CN" sz="4000" b="1"/>
              <a:t>3(1) (3)     5     6    8</a:t>
            </a:r>
            <a:r>
              <a:rPr lang="zh-CN" altLang="en-US" sz="4000" b="1"/>
              <a:t>（列式即可）</a:t>
            </a:r>
          </a:p>
          <a:p>
            <a:r>
              <a:rPr lang="zh-CN" altLang="en-US" sz="4000" b="1"/>
              <a:t>可思考：</a:t>
            </a:r>
            <a:r>
              <a:rPr lang="en-US" altLang="zh-CN" sz="4000" b="1"/>
              <a:t>9</a:t>
            </a:r>
            <a:r>
              <a:rPr lang="zh-CN" altLang="en-US" sz="4000" b="1"/>
              <a:t>题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>
            <a:extLst>
              <a:ext uri="{FF2B5EF4-FFF2-40B4-BE49-F238E27FC236}">
                <a16:creationId xmlns:a16="http://schemas.microsoft.com/office/drawing/2014/main" id="{8E3C292B-3F16-5C17-EA1E-7F5A1B784713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411288"/>
            <a:ext cx="8135938" cy="12969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</a:rPr>
              <a:t>例</a:t>
            </a:r>
            <a:r>
              <a:rPr lang="zh-CN" altLang="en-US" sz="3600"/>
              <a:t>：</a:t>
            </a:r>
            <a:r>
              <a:rPr lang="zh-CN" altLang="en-US" sz="4000" b="1"/>
              <a:t>某班级有</a:t>
            </a:r>
            <a:r>
              <a:rPr lang="en-US" altLang="zh-CN" sz="4000" b="1"/>
              <a:t>100</a:t>
            </a:r>
            <a:r>
              <a:rPr lang="zh-CN" altLang="en-US" sz="4000" b="1"/>
              <a:t>名学生，见下表</a:t>
            </a:r>
            <a:r>
              <a:rPr lang="zh-CN" altLang="en-US" sz="4000"/>
              <a:t>。</a:t>
            </a:r>
            <a:endParaRPr lang="zh-CN" altLang="en-US" sz="4000">
              <a:solidFill>
                <a:schemeClr val="tx2"/>
              </a:solidFill>
            </a:endParaRPr>
          </a:p>
        </p:txBody>
      </p:sp>
      <p:graphicFrame>
        <p:nvGraphicFramePr>
          <p:cNvPr id="910339" name="Group 3">
            <a:extLst>
              <a:ext uri="{FF2B5EF4-FFF2-40B4-BE49-F238E27FC236}">
                <a16:creationId xmlns:a16="http://schemas.microsoft.com/office/drawing/2014/main" id="{FAC16F3D-A613-17CE-824B-5DA42AF08E0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547813" y="2481263"/>
          <a:ext cx="5472112" cy="3035300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3302439861"/>
                    </a:ext>
                  </a:extLst>
                </a:gridCol>
                <a:gridCol w="1747837">
                  <a:extLst>
                    <a:ext uri="{9D8B030D-6E8A-4147-A177-3AD203B41FA5}">
                      <a16:colId xmlns:a16="http://schemas.microsoft.com/office/drawing/2014/main" val="388762258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3166449805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1587613571"/>
                    </a:ext>
                  </a:extLst>
                </a:gridCol>
              </a:tblGrid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合计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225270"/>
                  </a:ext>
                </a:extLst>
              </a:tr>
              <a:tr h="649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深圳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504046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外地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68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79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23544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合计</a:t>
                      </a:r>
                      <a:endParaRPr kumimoji="0" lang="zh-CN" altLang="en-US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zh-CN" sz="4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074002"/>
                  </a:ext>
                </a:extLst>
              </a:tr>
            </a:tbl>
          </a:graphicData>
        </a:graphic>
      </p:graphicFrame>
      <p:sp>
        <p:nvSpPr>
          <p:cNvPr id="910374" name="Rectangle 38">
            <a:extLst>
              <a:ext uri="{FF2B5EF4-FFF2-40B4-BE49-F238E27FC236}">
                <a16:creationId xmlns:a16="http://schemas.microsoft.com/office/drawing/2014/main" id="{28153459-A375-F90E-65D0-43C4F1B24D3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620713"/>
            <a:ext cx="8135938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4000">
              <a:solidFill>
                <a:schemeClr val="tx2"/>
              </a:solidFill>
            </a:endParaRPr>
          </a:p>
        </p:txBody>
      </p:sp>
      <p:sp>
        <p:nvSpPr>
          <p:cNvPr id="910375" name="Rectangle 39">
            <a:extLst>
              <a:ext uri="{FF2B5EF4-FFF2-40B4-BE49-F238E27FC236}">
                <a16:creationId xmlns:a16="http://schemas.microsoft.com/office/drawing/2014/main" id="{A33A3151-47D3-B050-8EDB-8B8FF9A7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466725"/>
            <a:ext cx="1136650" cy="8239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3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§5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1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38" grpId="0" autoUpdateAnimBg="0"/>
      <p:bldP spid="91037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>
            <a:extLst>
              <a:ext uri="{FF2B5EF4-FFF2-40B4-BE49-F238E27FC236}">
                <a16:creationId xmlns:a16="http://schemas.microsoft.com/office/drawing/2014/main" id="{62E014B8-0D6C-E2F8-B3FF-517767D7FE3A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9388" y="1981200"/>
            <a:ext cx="460851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解：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/>
              <a:t>记</a:t>
            </a:r>
            <a:r>
              <a:rPr kumimoji="1"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sz="3600" b="1"/>
              <a:t>为事件“学生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="1"/>
              <a:t>来自深圳”，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/>
              <a:t>       </a:t>
            </a:r>
          </a:p>
        </p:txBody>
      </p:sp>
      <p:graphicFrame>
        <p:nvGraphicFramePr>
          <p:cNvPr id="911363" name="Group 3">
            <a:extLst>
              <a:ext uri="{FF2B5EF4-FFF2-40B4-BE49-F238E27FC236}">
                <a16:creationId xmlns:a16="http://schemas.microsoft.com/office/drawing/2014/main" id="{907AFACB-9304-5DBB-58A4-7ADE7B74B7D1}"/>
              </a:ext>
            </a:extLst>
          </p:cNvPr>
          <p:cNvGraphicFramePr>
            <a:graphicFrameLocks noGrp="1"/>
          </p:cNvGraphicFramePr>
          <p:nvPr/>
        </p:nvGraphicFramePr>
        <p:xfrm>
          <a:off x="3851275" y="2420938"/>
          <a:ext cx="5075238" cy="2776537"/>
        </p:xfrm>
        <a:graphic>
          <a:graphicData uri="http://schemas.openxmlformats.org/drawingml/2006/table">
            <a:tbl>
              <a:tblPr/>
              <a:tblGrid>
                <a:gridCol w="1490663">
                  <a:extLst>
                    <a:ext uri="{9D8B030D-6E8A-4147-A177-3AD203B41FA5}">
                      <a16:colId xmlns:a16="http://schemas.microsoft.com/office/drawing/2014/main" val="4011949947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310533545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329060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408345468"/>
                    </a:ext>
                  </a:extLst>
                </a:gridCol>
              </a:tblGrid>
              <a:tr h="857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合计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885423"/>
                  </a:ext>
                </a:extLst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深圳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29562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外地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68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79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747936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合计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247243"/>
                  </a:ext>
                </a:extLst>
              </a:tr>
            </a:tbl>
          </a:graphicData>
        </a:graphic>
      </p:graphicFrame>
      <p:sp>
        <p:nvSpPr>
          <p:cNvPr id="911398" name="Rectangle 38">
            <a:extLst>
              <a:ext uri="{FF2B5EF4-FFF2-40B4-BE49-F238E27FC236}">
                <a16:creationId xmlns:a16="http://schemas.microsoft.com/office/drawing/2014/main" id="{68651BC2-54A9-DA70-6E1B-DDB48BA5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91440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/>
              <a:t>(1)</a:t>
            </a:r>
            <a:r>
              <a:rPr lang="zh-CN" altLang="en-US" sz="3600" b="1"/>
              <a:t>从中任取一名学生，求这名学生来自深圳的概率。</a:t>
            </a:r>
            <a:endParaRPr lang="zh-CN" altLang="en-US" sz="3600" b="1">
              <a:solidFill>
                <a:schemeClr val="tx2"/>
              </a:solidFill>
            </a:endParaRPr>
          </a:p>
        </p:txBody>
      </p:sp>
      <p:sp>
        <p:nvSpPr>
          <p:cNvPr id="911399" name="Rectangle 39">
            <a:extLst>
              <a:ext uri="{FF2B5EF4-FFF2-40B4-BE49-F238E27FC236}">
                <a16:creationId xmlns:a16="http://schemas.microsoft.com/office/drawing/2014/main" id="{EEB158B9-676B-B30E-8D33-149E2F9D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420938"/>
            <a:ext cx="2447925" cy="2808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911400" name="Object 40">
            <a:extLst>
              <a:ext uri="{FF2B5EF4-FFF2-40B4-BE49-F238E27FC236}">
                <a16:creationId xmlns:a16="http://schemas.microsoft.com/office/drawing/2014/main" id="{7212C7FD-183B-FA47-143A-E485C1D80A5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50825" y="4249738"/>
          <a:ext cx="33845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03160" imgH="888840" progId="Equation.3">
                  <p:embed/>
                </p:oleObj>
              </mc:Choice>
              <mc:Fallback>
                <p:oleObj name="公式" r:id="rId2" imgW="2603160" imgH="8888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49738"/>
                        <a:ext cx="33845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1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1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1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1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1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2" grpId="0" build="p"/>
      <p:bldP spid="911398" grpId="0" build="allAtOnce" autoUpdateAnimBg="0"/>
      <p:bldP spid="9113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1026">
            <a:extLst>
              <a:ext uri="{FF2B5EF4-FFF2-40B4-BE49-F238E27FC236}">
                <a16:creationId xmlns:a16="http://schemas.microsoft.com/office/drawing/2014/main" id="{0BFE860D-C488-DDBA-E888-6B9E22DA24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188913"/>
            <a:ext cx="7713662" cy="819150"/>
          </a:xfrm>
        </p:spPr>
        <p:txBody>
          <a:bodyPr/>
          <a:lstStyle/>
          <a:p>
            <a:r>
              <a:rPr lang="zh-CN" altLang="en-US" sz="3000" b="0">
                <a:latin typeface="楷体_GB2312" pitchFamily="49" charset="-122"/>
              </a:rPr>
              <a:t>（二）</a:t>
            </a:r>
            <a:r>
              <a:rPr lang="zh-CN" altLang="en-US" sz="3000">
                <a:latin typeface="宋体" panose="02010600030101010101" pitchFamily="2" charset="-122"/>
              </a:rPr>
              <a:t>随机事件</a:t>
            </a:r>
          </a:p>
        </p:txBody>
      </p:sp>
      <p:sp>
        <p:nvSpPr>
          <p:cNvPr id="644100" name="Rectangle 1028">
            <a:extLst>
              <a:ext uri="{FF2B5EF4-FFF2-40B4-BE49-F238E27FC236}">
                <a16:creationId xmlns:a16="http://schemas.microsoft.com/office/drawing/2014/main" id="{F61B9791-C6DB-3862-27D3-321AF10B8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3950"/>
            <a:ext cx="8540750" cy="540067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sz="3400"/>
              <a:t>关心试验的结果是否具备某一观察特征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sz="3400"/>
              <a:t>  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3400" baseline="-26000"/>
              <a:t>4</a:t>
            </a:r>
            <a:r>
              <a:rPr kumimoji="1" lang="en-US" altLang="zh-CN" sz="3400"/>
              <a:t>: </a:t>
            </a:r>
            <a:r>
              <a:rPr kumimoji="1" lang="zh-CN" altLang="zh-CN" sz="3400"/>
              <a:t>掷一颗骰子，</a:t>
            </a:r>
            <a:r>
              <a:rPr kumimoji="1" lang="zh-CN" altLang="en-US" sz="3400"/>
              <a:t>观察</a:t>
            </a:r>
            <a:r>
              <a:rPr kumimoji="1" lang="zh-CN" altLang="zh-CN" sz="3400"/>
              <a:t>可能出现的点数；</a:t>
            </a:r>
            <a:endParaRPr kumimoji="1" lang="zh-CN" altLang="en-US" sz="3400"/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400">
                <a:solidFill>
                  <a:srgbClr val="FFFF00"/>
                </a:solidFill>
              </a:rPr>
              <a:t>  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3400" baseline="-25000">
                <a:solidFill>
                  <a:srgbClr val="FFFF00"/>
                </a:solidFill>
              </a:rPr>
              <a:t>4</a:t>
            </a:r>
            <a:r>
              <a:rPr lang="en-US" altLang="zh-CN" sz="3400">
                <a:solidFill>
                  <a:srgbClr val="FFFF00"/>
                </a:solidFill>
              </a:rPr>
              <a:t>:  {1,2,3,4,5,6</a:t>
            </a:r>
            <a:r>
              <a:rPr lang="en-US" altLang="zh-CN" sz="3400" baseline="-25000">
                <a:solidFill>
                  <a:srgbClr val="FFFF00"/>
                </a:solidFill>
              </a:rPr>
              <a:t> </a:t>
            </a:r>
            <a:r>
              <a:rPr lang="en-US" altLang="zh-CN" sz="3400">
                <a:solidFill>
                  <a:srgbClr val="FFFF00"/>
                </a:solidFill>
              </a:rPr>
              <a:t>}</a:t>
            </a:r>
            <a:endParaRPr kumimoji="1" lang="en-US" altLang="zh-CN" sz="3400"/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3400"/>
              <a:t>   </a:t>
            </a:r>
            <a:r>
              <a:rPr kumimoji="1" lang="zh-CN" altLang="en-US" sz="3400"/>
              <a:t>关心是否</a:t>
            </a:r>
            <a:r>
              <a:rPr kumimoji="1" lang="zh-CN" altLang="en-US" sz="3400" u="sng"/>
              <a:t>出现奇数点</a:t>
            </a:r>
            <a:r>
              <a:rPr kumimoji="1" lang="zh-CN" altLang="en-US" sz="3400"/>
              <a:t>          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sz="3400"/>
              <a:t>   关心点数是否</a:t>
            </a:r>
            <a:r>
              <a:rPr kumimoji="1" lang="zh-CN" altLang="en-US" sz="3400" u="sng"/>
              <a:t>小于</a:t>
            </a:r>
            <a:r>
              <a:rPr kumimoji="1" lang="en-US" altLang="zh-CN" sz="3400" u="sng"/>
              <a:t>6      </a:t>
            </a:r>
            <a:endParaRPr kumimoji="1" lang="en-US" altLang="zh-CN" sz="3400"/>
          </a:p>
          <a:p>
            <a:pPr>
              <a:spcBef>
                <a:spcPct val="40000"/>
              </a:spcBef>
            </a:pPr>
            <a:r>
              <a:rPr lang="zh-CN" altLang="en-US" sz="3400"/>
              <a:t>称试验</a:t>
            </a:r>
            <a:r>
              <a:rPr lang="en-US" altLang="zh-CN" sz="3400" i="1"/>
              <a:t>E</a:t>
            </a:r>
            <a:r>
              <a:rPr lang="zh-CN" altLang="en-US" sz="3400"/>
              <a:t>的样本空间</a:t>
            </a:r>
            <a:r>
              <a:rPr lang="en-US" altLang="zh-CN" sz="3400" i="1"/>
              <a:t>S</a:t>
            </a:r>
            <a:r>
              <a:rPr lang="zh-CN" altLang="en-US" sz="3400"/>
              <a:t>的子集为</a:t>
            </a:r>
            <a:r>
              <a:rPr lang="en-US" altLang="zh-CN" sz="3400" i="1"/>
              <a:t>E</a:t>
            </a:r>
            <a:r>
              <a:rPr lang="zh-CN" altLang="en-US" sz="3400"/>
              <a:t>的</a:t>
            </a:r>
            <a:r>
              <a:rPr lang="zh-CN" altLang="en-US" sz="3400" b="0">
                <a:solidFill>
                  <a:srgbClr val="FFFF00"/>
                </a:solidFill>
                <a:ea typeface="楷体_GB2312" pitchFamily="49" charset="-122"/>
              </a:rPr>
              <a:t>随机事件</a:t>
            </a:r>
            <a:r>
              <a:rPr lang="zh-CN" altLang="en-US" sz="3400"/>
              <a:t>（</a:t>
            </a:r>
            <a:r>
              <a:rPr lang="en-US" altLang="zh-CN" sz="3400"/>
              <a:t>random event</a:t>
            </a:r>
            <a:r>
              <a:rPr lang="zh-CN" altLang="en-US" sz="3400"/>
              <a:t>）</a:t>
            </a:r>
            <a:r>
              <a:rPr lang="en-US" altLang="zh-CN" sz="3400"/>
              <a:t>, </a:t>
            </a:r>
            <a:r>
              <a:rPr lang="zh-CN" altLang="en-US" sz="3400"/>
              <a:t>简称事件</a:t>
            </a:r>
            <a:r>
              <a:rPr lang="en-US" altLang="zh-CN" sz="3400"/>
              <a:t>.</a:t>
            </a:r>
          </a:p>
        </p:txBody>
      </p:sp>
      <p:sp>
        <p:nvSpPr>
          <p:cNvPr id="644101" name="Rectangle 1029">
            <a:extLst>
              <a:ext uri="{FF2B5EF4-FFF2-40B4-BE49-F238E27FC236}">
                <a16:creationId xmlns:a16="http://schemas.microsoft.com/office/drawing/2014/main" id="{136E5A79-698B-68AA-2951-2C28BD6B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29000"/>
            <a:ext cx="14541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kumimoji="1" lang="en-US" altLang="zh-CN">
                <a:latin typeface="Arial" panose="020B0604020202020204" pitchFamily="34" charset="0"/>
              </a:rPr>
              <a:t> </a:t>
            </a:r>
            <a:r>
              <a:rPr lang="en-US" altLang="zh-CN" sz="3000">
                <a:solidFill>
                  <a:srgbClr val="FFFF00"/>
                </a:solidFill>
                <a:latin typeface="Arial" panose="020B0604020202020204" pitchFamily="34" charset="0"/>
              </a:rPr>
              <a:t>{</a:t>
            </a:r>
            <a:r>
              <a:rPr kumimoji="1" lang="en-US" altLang="zh-CN" sz="3000">
                <a:solidFill>
                  <a:srgbClr val="FFFF00"/>
                </a:solidFill>
                <a:latin typeface="Arial" panose="020B0604020202020204" pitchFamily="34" charset="0"/>
              </a:rPr>
              <a:t>1,3,5 </a:t>
            </a:r>
            <a:r>
              <a:rPr lang="en-US" altLang="zh-CN" sz="3000">
                <a:solidFill>
                  <a:srgbClr val="FFFF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44102" name="Rectangle 1030">
            <a:extLst>
              <a:ext uri="{FF2B5EF4-FFF2-40B4-BE49-F238E27FC236}">
                <a16:creationId xmlns:a16="http://schemas.microsoft.com/office/drawing/2014/main" id="{D9F9B1E0-4EDE-B628-BF91-CC8B6A72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076700"/>
            <a:ext cx="19192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3000">
                <a:solidFill>
                  <a:srgbClr val="FFFF00"/>
                </a:solidFill>
                <a:latin typeface="Arial" panose="020B0604020202020204" pitchFamily="34" charset="0"/>
              </a:rPr>
              <a:t>{1,2,3,4,</a:t>
            </a:r>
            <a:r>
              <a:rPr kumimoji="1" lang="en-US" altLang="zh-CN" sz="3000">
                <a:solidFill>
                  <a:srgbClr val="FFFF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3000">
                <a:solidFill>
                  <a:srgbClr val="FFFF0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>
            <a:extLst>
              <a:ext uri="{FF2B5EF4-FFF2-40B4-BE49-F238E27FC236}">
                <a16:creationId xmlns:a16="http://schemas.microsoft.com/office/drawing/2014/main" id="{8B80375D-8463-4DAD-9539-EAFF8B68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28198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从中任取一名学生，发现为男生，求这名学生来自深圳的概率。</a:t>
            </a:r>
            <a:endParaRPr lang="zh-CN" altLang="en-US" sz="3600" b="1">
              <a:solidFill>
                <a:schemeClr val="tx2"/>
              </a:solidFill>
            </a:endParaRPr>
          </a:p>
        </p:txBody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F2C0D32E-8BD8-D9FC-9298-F097E70E8E0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23850" y="2420938"/>
            <a:ext cx="9001125" cy="4437062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记</a:t>
            </a:r>
            <a:r>
              <a:rPr kumimoji="1"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sz="3600" b="1"/>
              <a:t>=“</a:t>
            </a:r>
            <a:r>
              <a:rPr lang="zh-CN" altLang="en-US" sz="3600" b="1"/>
              <a:t>学生来自深圳”，</a:t>
            </a:r>
            <a:r>
              <a:rPr kumimoji="1"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/>
              <a:t>=“</a:t>
            </a:r>
            <a:r>
              <a:rPr lang="zh-CN" altLang="en-US" sz="3600" b="1"/>
              <a:t>学生为男生”，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现在这个问题所求的概率是在事件</a:t>
            </a:r>
            <a:r>
              <a:rPr kumimoji="1"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sz="3600" b="1"/>
              <a:t>已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经发生的条件下，事件</a:t>
            </a:r>
            <a:r>
              <a:rPr kumimoji="1"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sz="3600" b="1"/>
              <a:t>发生的</a:t>
            </a:r>
            <a:r>
              <a:rPr lang="zh-CN" altLang="en-US" sz="3600" b="1">
                <a:solidFill>
                  <a:srgbClr val="CC3300"/>
                </a:solidFill>
                <a:ea typeface="楷体" panose="02010609060101010101" pitchFamily="49" charset="-122"/>
              </a:rPr>
              <a:t>条件概率</a:t>
            </a:r>
            <a:r>
              <a:rPr lang="zh-CN" altLang="en-US" sz="3600" b="1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记为</a:t>
            </a:r>
            <a:r>
              <a:rPr kumimoji="1"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/>
              <a:t>(</a:t>
            </a:r>
            <a:r>
              <a:rPr kumimoji="1"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sz="3600" b="1"/>
              <a:t>|</a:t>
            </a:r>
            <a:r>
              <a:rPr kumimoji="1"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/>
              <a:t>)</a:t>
            </a:r>
            <a:r>
              <a:rPr lang="zh-CN" altLang="en-US" sz="3600" b="1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相应，把</a:t>
            </a:r>
            <a:r>
              <a:rPr kumimoji="1"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/>
              <a:t>(</a:t>
            </a:r>
            <a:r>
              <a:rPr kumimoji="1"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sz="3600" b="1"/>
              <a:t>)</a:t>
            </a:r>
            <a:r>
              <a:rPr lang="zh-CN" altLang="en-US" sz="3600" b="1"/>
              <a:t>等称为</a:t>
            </a:r>
            <a:r>
              <a:rPr lang="zh-CN" altLang="en-US" sz="3800" b="1">
                <a:solidFill>
                  <a:srgbClr val="CC3300"/>
                </a:solidFill>
                <a:ea typeface="楷体" panose="02010609060101010101" pitchFamily="49" charset="-122"/>
              </a:rPr>
              <a:t>无条件概率</a:t>
            </a:r>
            <a:r>
              <a:rPr lang="zh-CN" altLang="en-US" b="1"/>
              <a:t>。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1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>
            <a:extLst>
              <a:ext uri="{FF2B5EF4-FFF2-40B4-BE49-F238E27FC236}">
                <a16:creationId xmlns:a16="http://schemas.microsoft.com/office/drawing/2014/main" id="{36887B19-2A1F-B969-18AA-410EAE52B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828198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/>
              <a:t>(2)</a:t>
            </a:r>
            <a:r>
              <a:rPr lang="zh-CN" altLang="en-US" sz="3600" b="1"/>
              <a:t>从中任取一名学生，发现为男生，求这名学生来自深圳的概率。</a:t>
            </a:r>
            <a:endParaRPr lang="zh-CN" altLang="en-US" sz="3600" b="1">
              <a:solidFill>
                <a:schemeClr val="tx2"/>
              </a:solidFill>
            </a:endParaRPr>
          </a:p>
        </p:txBody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3439E181-910A-C070-F72B-9A4E5DE24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0213"/>
            <a:ext cx="5724525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600" b="1"/>
              <a:t>解：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sz="3200" b="1"/>
              <a:t>为事件“学生来自深圳”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3200" b="1"/>
              <a:t>为事件“学生为男生”</a:t>
            </a:r>
            <a:r>
              <a:rPr lang="zh-CN" altLang="en-US" sz="3200">
                <a:solidFill>
                  <a:schemeClr val="tx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200"/>
          </a:p>
        </p:txBody>
      </p:sp>
      <p:graphicFrame>
        <p:nvGraphicFramePr>
          <p:cNvPr id="913412" name="Object 4">
            <a:extLst>
              <a:ext uri="{FF2B5EF4-FFF2-40B4-BE49-F238E27FC236}">
                <a16:creationId xmlns:a16="http://schemas.microsoft.com/office/drawing/2014/main" id="{4E9A03B6-E793-0EAD-E924-A4CDFA15F0AA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323850" y="5084763"/>
          <a:ext cx="182403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480" imgH="431640" progId="Equation.3">
                  <p:embed/>
                </p:oleObj>
              </mc:Choice>
              <mc:Fallback>
                <p:oleObj name="公式" r:id="rId2" imgW="6094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1824038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13" name="Group 5">
            <a:extLst>
              <a:ext uri="{FF2B5EF4-FFF2-40B4-BE49-F238E27FC236}">
                <a16:creationId xmlns:a16="http://schemas.microsoft.com/office/drawing/2014/main" id="{57CB5D61-2D6B-9493-AAE4-D9741E1CADB0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356100" y="2708275"/>
          <a:ext cx="4500563" cy="3108325"/>
        </p:xfrm>
        <a:graphic>
          <a:graphicData uri="http://schemas.openxmlformats.org/drawingml/2006/table">
            <a:tbl>
              <a:tblPr/>
              <a:tblGrid>
                <a:gridCol w="1322388">
                  <a:extLst>
                    <a:ext uri="{9D8B030D-6E8A-4147-A177-3AD203B41FA5}">
                      <a16:colId xmlns:a16="http://schemas.microsoft.com/office/drawing/2014/main" val="2868705481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1518867007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116447677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227553974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合计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45254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深圳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534080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外地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68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79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987810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合计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312721"/>
                  </a:ext>
                </a:extLst>
              </a:tr>
            </a:tbl>
          </a:graphicData>
        </a:graphic>
      </p:graphicFrame>
      <p:sp>
        <p:nvSpPr>
          <p:cNvPr id="913448" name="Rectangle 40">
            <a:extLst>
              <a:ext uri="{FF2B5EF4-FFF2-40B4-BE49-F238E27FC236}">
                <a16:creationId xmlns:a16="http://schemas.microsoft.com/office/drawing/2014/main" id="{32C69996-E464-4D70-482B-80F4A1C0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08275"/>
            <a:ext cx="2016125" cy="309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913449" name="Object 41">
            <a:extLst>
              <a:ext uri="{FF2B5EF4-FFF2-40B4-BE49-F238E27FC236}">
                <a16:creationId xmlns:a16="http://schemas.microsoft.com/office/drawing/2014/main" id="{8642ACB2-D1C7-958B-34BB-C311513A1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746500"/>
          <a:ext cx="25923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41400" imgH="888840" progId="Equation.3">
                  <p:embed/>
                </p:oleObj>
              </mc:Choice>
              <mc:Fallback>
                <p:oleObj name="公式" r:id="rId4" imgW="1841400" imgH="8888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46500"/>
                        <a:ext cx="2592387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50" name="Object 42">
            <a:extLst>
              <a:ext uri="{FF2B5EF4-FFF2-40B4-BE49-F238E27FC236}">
                <a16:creationId xmlns:a16="http://schemas.microsoft.com/office/drawing/2014/main" id="{2C15D6C6-D3BD-63F4-19FB-D9121595881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282825" y="5084763"/>
          <a:ext cx="17843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58640" imgH="952200" progId="Equation.3">
                  <p:embed/>
                </p:oleObj>
              </mc:Choice>
              <mc:Fallback>
                <p:oleObj name="公式" r:id="rId6" imgW="1358640" imgH="952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5084763"/>
                        <a:ext cx="178435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1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91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13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9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1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48" grpId="0" animBg="1"/>
      <p:bldP spid="91344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灯片编号占位符 3">
            <a:extLst>
              <a:ext uri="{FF2B5EF4-FFF2-40B4-BE49-F238E27FC236}">
                <a16:creationId xmlns:a16="http://schemas.microsoft.com/office/drawing/2014/main" id="{6F8CA642-93F3-B605-2DCC-64C9134F59BF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B7DC8D1E-217A-4294-BA73-454866462295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62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14435" name="Rectangle 2">
            <a:extLst>
              <a:ext uri="{FF2B5EF4-FFF2-40B4-BE49-F238E27FC236}">
                <a16:creationId xmlns:a16="http://schemas.microsoft.com/office/drawing/2014/main" id="{93801E21-6170-9089-4CA6-2437E915D9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28638"/>
            <a:ext cx="9144000" cy="2971800"/>
          </a:xfrm>
        </p:spPr>
        <p:txBody>
          <a:bodyPr anchor="t"/>
          <a:lstStyle/>
          <a:p>
            <a:pPr algn="l"/>
            <a:r>
              <a:rPr lang="zh-CN" altLang="en-US" sz="3600" b="1">
                <a:solidFill>
                  <a:schemeClr val="tx1"/>
                </a:solidFill>
              </a:rPr>
              <a:t>对于一般古典概型问题</a:t>
            </a:r>
            <a:r>
              <a:rPr lang="en-US" altLang="zh-CN" sz="3600" b="1">
                <a:solidFill>
                  <a:schemeClr val="tx1"/>
                </a:solidFill>
              </a:rPr>
              <a:t>, </a:t>
            </a:r>
            <a:r>
              <a:rPr lang="zh-CN" altLang="en-US" sz="3600" b="1">
                <a:solidFill>
                  <a:schemeClr val="tx1"/>
                </a:solidFill>
              </a:rPr>
              <a:t>设试验的基本事件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总数为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所包含的基本事件数为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&gt;0),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所包含的基本事件数为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即有</a:t>
            </a:r>
          </a:p>
        </p:txBody>
      </p:sp>
      <p:graphicFrame>
        <p:nvGraphicFramePr>
          <p:cNvPr id="914436" name="Object 1024">
            <a:extLst>
              <a:ext uri="{FF2B5EF4-FFF2-40B4-BE49-F238E27FC236}">
                <a16:creationId xmlns:a16="http://schemas.microsoft.com/office/drawing/2014/main" id="{F439C7B8-DF41-CBC1-3CE8-D7EE8FE83A69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2555875" y="2708275"/>
          <a:ext cx="66516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393480" progId="Equation.DSMT4">
                  <p:embed/>
                </p:oleObj>
              </mc:Choice>
              <mc:Fallback>
                <p:oleObj name="Equation" r:id="rId2" imgW="177480" imgH="3934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08275"/>
                        <a:ext cx="665163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37" name="Group 5">
            <a:extLst>
              <a:ext uri="{FF2B5EF4-FFF2-40B4-BE49-F238E27FC236}">
                <a16:creationId xmlns:a16="http://schemas.microsoft.com/office/drawing/2014/main" id="{EBABD160-7ADE-5AF3-71AB-18E5C83C18C6}"/>
              </a:ext>
            </a:extLst>
          </p:cNvPr>
          <p:cNvGraphicFramePr>
            <a:graphicFrameLocks noGrp="1"/>
          </p:cNvGraphicFramePr>
          <p:nvPr/>
        </p:nvGraphicFramePr>
        <p:xfrm>
          <a:off x="4356100" y="2708275"/>
          <a:ext cx="4500563" cy="3108325"/>
        </p:xfrm>
        <a:graphic>
          <a:graphicData uri="http://schemas.openxmlformats.org/drawingml/2006/table">
            <a:tbl>
              <a:tblPr/>
              <a:tblGrid>
                <a:gridCol w="1322388">
                  <a:extLst>
                    <a:ext uri="{9D8B030D-6E8A-4147-A177-3AD203B41FA5}">
                      <a16:colId xmlns:a16="http://schemas.microsoft.com/office/drawing/2014/main" val="1031930896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2267691801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804241415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98062671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合计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17418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113733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91552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合计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178490"/>
                  </a:ext>
                </a:extLst>
              </a:tr>
            </a:tbl>
          </a:graphicData>
        </a:graphic>
      </p:graphicFrame>
      <p:graphicFrame>
        <p:nvGraphicFramePr>
          <p:cNvPr id="914472" name="Object 1024">
            <a:extLst>
              <a:ext uri="{FF2B5EF4-FFF2-40B4-BE49-F238E27FC236}">
                <a16:creationId xmlns:a16="http://schemas.microsoft.com/office/drawing/2014/main" id="{CA7AEEAA-98C2-E089-7B87-6E8AF4F99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365625"/>
          <a:ext cx="385127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965160" progId="Equation.DSMT4">
                  <p:embed/>
                </p:oleObj>
              </mc:Choice>
              <mc:Fallback>
                <p:oleObj name="Equation" r:id="rId4" imgW="2463480" imgH="96516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65625"/>
                        <a:ext cx="3851275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73" name="Object 1024">
            <a:extLst>
              <a:ext uri="{FF2B5EF4-FFF2-40B4-BE49-F238E27FC236}">
                <a16:creationId xmlns:a16="http://schemas.microsoft.com/office/drawing/2014/main" id="{216E416D-7AFE-0BBC-7A8E-209A19B10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3068638"/>
          <a:ext cx="4286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17160" imgH="342720" progId="Equation.3">
                  <p:embed/>
                </p:oleObj>
              </mc:Choice>
              <mc:Fallback>
                <p:oleObj name="公式" r:id="rId6" imgW="317160" imgH="3427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068638"/>
                        <a:ext cx="4286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74" name="Object 1024">
            <a:extLst>
              <a:ext uri="{FF2B5EF4-FFF2-40B4-BE49-F238E27FC236}">
                <a16:creationId xmlns:a16="http://schemas.microsoft.com/office/drawing/2014/main" id="{AC5E8581-6C12-1437-03DE-E20594813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652963"/>
          <a:ext cx="4286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17160" imgH="342720" progId="Equation.3">
                  <p:embed/>
                </p:oleObj>
              </mc:Choice>
              <mc:Fallback>
                <p:oleObj name="公式" r:id="rId8" imgW="317160" imgH="3427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52963"/>
                        <a:ext cx="4286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75" name="Rectangle 43">
            <a:extLst>
              <a:ext uri="{FF2B5EF4-FFF2-40B4-BE49-F238E27FC236}">
                <a16:creationId xmlns:a16="http://schemas.microsoft.com/office/drawing/2014/main" id="{31AC943A-AFD5-F2D6-CD3E-05EB955A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08275"/>
            <a:ext cx="2016125" cy="30972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914477" name="Object 1024">
            <a:extLst>
              <a:ext uri="{FF2B5EF4-FFF2-40B4-BE49-F238E27FC236}">
                <a16:creationId xmlns:a16="http://schemas.microsoft.com/office/drawing/2014/main" id="{E228C696-9DFF-20DA-B956-2D6277994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068638"/>
          <a:ext cx="25923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203040" progId="Equation.DSMT4">
                  <p:embed/>
                </p:oleObj>
              </mc:Choice>
              <mc:Fallback>
                <p:oleObj name="Equation" r:id="rId10" imgW="660240" imgH="2030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638"/>
                        <a:ext cx="25923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14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75" grpId="0" animBg="1"/>
      <p:bldP spid="91447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Text Box 2">
            <a:extLst>
              <a:ext uri="{FF2B5EF4-FFF2-40B4-BE49-F238E27FC236}">
                <a16:creationId xmlns:a16="http://schemas.microsoft.com/office/drawing/2014/main" id="{CFE0F777-C140-D8AB-AFC4-342B87B48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98950"/>
            <a:ext cx="9540875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eaLnBrk="0" hangingPunct="0">
              <a:lnSpc>
                <a:spcPct val="155000"/>
              </a:lnSpc>
            </a:pPr>
            <a:r>
              <a:rPr kumimoji="1" lang="zh-CN" altLang="zh-CN" sz="36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称为</a:t>
            </a:r>
            <a:r>
              <a:rPr kumimoji="1" lang="zh-CN" altLang="en-US" sz="36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在</a:t>
            </a:r>
            <a:r>
              <a:rPr kumimoji="1" lang="zh-CN" altLang="zh-CN" sz="36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事件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zh-CN" altLang="zh-CN" sz="36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发生的条件下事件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zh-CN" altLang="zh-CN" sz="36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发生的</a:t>
            </a:r>
            <a:endParaRPr kumimoji="1" lang="zh-CN" altLang="en-US" sz="3600" b="1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55000"/>
              </a:lnSpc>
            </a:pPr>
            <a:r>
              <a:rPr kumimoji="1" lang="zh-CN" altLang="zh-CN" sz="3600" b="1">
                <a:solidFill>
                  <a:srgbClr val="CC33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条件概率</a:t>
            </a:r>
            <a:r>
              <a:rPr kumimoji="1" lang="zh-CN" altLang="en-US" sz="3600">
                <a:solidFill>
                  <a:srgbClr val="CC33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。</a:t>
            </a:r>
            <a:r>
              <a:rPr kumimoji="1" lang="zh-CN" altLang="zh-CN" sz="2400">
                <a:solidFill>
                  <a:srgbClr val="FC0128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  </a:t>
            </a:r>
            <a:endParaRPr kumimoji="1" lang="zh-CN" altLang="en-US" sz="2400" b="1">
              <a:solidFill>
                <a:srgbClr val="FC0128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0F26D6FE-3408-3C21-0AE4-B94F054A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1557338"/>
            <a:ext cx="9361488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0" hangingPunct="0">
              <a:lnSpc>
                <a:spcPct val="155000"/>
              </a:lnSpc>
            </a:pPr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一般地，设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3600" b="1" i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zh-CN" sz="3600" b="1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kumimoji="1"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zh-CN" altLang="zh-CN" sz="3600" b="1">
                <a:latin typeface="Times New Roman" panose="02020603050405020304" pitchFamily="18" charset="0"/>
                <a:ea typeface="楷体_GB2312" pitchFamily="49" charset="-122"/>
              </a:rPr>
              <a:t>中的两个事件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，若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P(A)&gt;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zh-CN" altLang="zh-CN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kumimoji="1" lang="zh-CN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915460" name="Rectangle 4">
            <a:extLst>
              <a:ext uri="{FF2B5EF4-FFF2-40B4-BE49-F238E27FC236}">
                <a16:creationId xmlns:a16="http://schemas.microsoft.com/office/drawing/2014/main" id="{09E7F626-F026-87D8-E950-50FC7E1331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chemeClr val="tx1"/>
                </a:solidFill>
                <a:ea typeface="楷体" panose="02010609060101010101" pitchFamily="49" charset="-122"/>
              </a:rPr>
              <a:t>条件概率的定义</a:t>
            </a:r>
          </a:p>
        </p:txBody>
      </p:sp>
      <p:graphicFrame>
        <p:nvGraphicFramePr>
          <p:cNvPr id="915461" name="Object 5">
            <a:extLst>
              <a:ext uri="{FF2B5EF4-FFF2-40B4-BE49-F238E27FC236}">
                <a16:creationId xmlns:a16="http://schemas.microsoft.com/office/drawing/2014/main" id="{44CE4D8D-05AB-85A1-E09D-420B8926A60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401888" y="3141663"/>
          <a:ext cx="3563937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89040" imgH="952200" progId="Equation.3">
                  <p:embed/>
                </p:oleObj>
              </mc:Choice>
              <mc:Fallback>
                <p:oleObj name="公式" r:id="rId2" imgW="2489040" imgH="952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141663"/>
                        <a:ext cx="3563937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8" grpId="0"/>
      <p:bldP spid="915459" grpId="0"/>
      <p:bldP spid="91546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灯片编号占位符 2">
            <a:extLst>
              <a:ext uri="{FF2B5EF4-FFF2-40B4-BE49-F238E27FC236}">
                <a16:creationId xmlns:a16="http://schemas.microsoft.com/office/drawing/2014/main" id="{CE255C22-20A3-64AE-65CF-6DE24E13A4B7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8581B113-1897-48FF-B9A5-891D733AFE65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64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16483" name="Rectangle 2">
            <a:extLst>
              <a:ext uri="{FF2B5EF4-FFF2-40B4-BE49-F238E27FC236}">
                <a16:creationId xmlns:a16="http://schemas.microsoft.com/office/drawing/2014/main" id="{47559665-3665-F364-A335-9512305D90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836613"/>
            <a:ext cx="8280400" cy="5400675"/>
          </a:xfrm>
        </p:spPr>
        <p:txBody>
          <a:bodyPr anchor="t"/>
          <a:lstStyle/>
          <a:p>
            <a:pPr algn="l"/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一盒子装有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只产品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其中有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只一等品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1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只二等品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从中取产品两次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每次任取一只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作不放回抽样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b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b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设事件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第一次取到的是一等品</a:t>
            </a:r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事件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第二次取到的是一等品</a:t>
            </a:r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试求条件概率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047F336C-C04D-6690-6A6C-FB17AB8A6A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1143000"/>
          </a:xfrm>
        </p:spPr>
        <p:txBody>
          <a:bodyPr/>
          <a:lstStyle/>
          <a:p>
            <a:r>
              <a:rPr lang="en-US" altLang="zh-CN" sz="3600" b="1">
                <a:ea typeface="楷体" panose="02010609060101010101" pitchFamily="49" charset="-122"/>
              </a:rPr>
              <a:t>“</a:t>
            </a:r>
            <a:r>
              <a:rPr lang="zh-CN" altLang="en-US" sz="3600" b="1">
                <a:ea typeface="楷体" panose="02010609060101010101" pitchFamily="49" charset="-122"/>
              </a:rPr>
              <a:t>条件概率”和“概率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3600" b="1">
              <a:ea typeface="楷体" panose="02010609060101010101" pitchFamily="49" charset="-122"/>
            </a:endParaRP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D6FD48A8-BA2A-6C5F-EDD2-4B178A6D6C3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7950" y="1628775"/>
            <a:ext cx="9310688" cy="41941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条件概率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( |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符合概率定义中的三个条件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非负性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:   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对任一事件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)0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规范性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:   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对于样本空间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S,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)=1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可列可加性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:    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,...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是两两互斥事件，</a:t>
            </a:r>
          </a:p>
          <a:p>
            <a:endParaRPr lang="en-US" altLang="zh-CN" sz="3600" b="1">
              <a:latin typeface="Times New Roman" panose="02020603050405020304" pitchFamily="18" charset="0"/>
            </a:endParaRPr>
          </a:p>
        </p:txBody>
      </p:sp>
      <p:sp>
        <p:nvSpPr>
          <p:cNvPr id="917508" name="WordArt 4">
            <a:extLst>
              <a:ext uri="{FF2B5EF4-FFF2-40B4-BE49-F238E27FC236}">
                <a16:creationId xmlns:a16="http://schemas.microsoft.com/office/drawing/2014/main" id="{8823E135-AC4D-8204-27B3-91FDF24E60B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260000">
            <a:off x="827088" y="620713"/>
            <a:ext cx="850900" cy="9985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25400">
                <a:solidFill>
                  <a:srgbClr val="993366"/>
                </a:solidFill>
                <a:round/>
                <a:headEnd/>
                <a:tailEnd/>
              </a14:hiddenLine>
            </a:ext>
          </a:extLst>
        </p:spPr>
        <p:txBody>
          <a:bodyPr vert="wordArtVert"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algn="ctr" fontAlgn="auto"/>
            <a:r>
              <a:rPr lang="en-US" altLang="zh-CN" sz="3600" i="1" kern="10">
                <a:solidFill>
                  <a:srgbClr val="993366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?</a:t>
            </a:r>
            <a:endParaRPr lang="zh-CN" altLang="en-US" sz="3600" i="1" kern="10">
              <a:solidFill>
                <a:srgbClr val="993366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917509" name="Object 5">
            <a:extLst>
              <a:ext uri="{FF2B5EF4-FFF2-40B4-BE49-F238E27FC236}">
                <a16:creationId xmlns:a16="http://schemas.microsoft.com/office/drawing/2014/main" id="{BDB2528B-9A76-75C5-4902-B2871100A6E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70075" y="4365625"/>
          <a:ext cx="52228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06480" imgH="1104840" progId="Equation.3">
                  <p:embed/>
                </p:oleObj>
              </mc:Choice>
              <mc:Fallback>
                <p:oleObj name="公式" r:id="rId2" imgW="360648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365625"/>
                        <a:ext cx="52228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9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灯片编号占位符 3">
            <a:extLst>
              <a:ext uri="{FF2B5EF4-FFF2-40B4-BE49-F238E27FC236}">
                <a16:creationId xmlns:a16="http://schemas.microsoft.com/office/drawing/2014/main" id="{CBA98940-E2CF-7BB6-B083-64D9D49EE92C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FF3982FA-93C6-4BFE-85D3-AF8978969A17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66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3F5C4DE5-F4E9-0152-AB0F-10BD0AA344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925" y="836613"/>
            <a:ext cx="9144000" cy="5743575"/>
          </a:xfrm>
        </p:spPr>
        <p:txBody>
          <a:bodyPr/>
          <a:lstStyle/>
          <a:p>
            <a:pPr marL="0" indent="0"/>
            <a:r>
              <a:rPr lang="zh-CN" altLang="en-US" sz="3800" b="1">
                <a:solidFill>
                  <a:schemeClr val="tx2"/>
                </a:solidFill>
                <a:latin typeface="Times New Roman" panose="02020603050405020304" pitchFamily="18" charset="0"/>
              </a:rPr>
              <a:t>乘法定理</a:t>
            </a:r>
            <a:r>
              <a:rPr lang="zh-CN" altLang="en-US" sz="3600">
                <a:latin typeface="Times New Roman" panose="02020603050405020304" pitchFamily="18" charset="0"/>
              </a:rPr>
              <a:t>  </a:t>
            </a:r>
            <a:r>
              <a:rPr lang="zh-CN" altLang="en-US" sz="3600" b="1">
                <a:latin typeface="Times New Roman" panose="02020603050405020304" pitchFamily="18" charset="0"/>
              </a:rPr>
              <a:t>设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</a:rPr>
              <a:t>)&gt;0, </a:t>
            </a:r>
            <a:r>
              <a:rPr lang="zh-CN" altLang="en-US" sz="3600" b="1">
                <a:latin typeface="Times New Roman" panose="02020603050405020304" pitchFamily="18" charset="0"/>
              </a:rPr>
              <a:t>则有</a:t>
            </a:r>
          </a:p>
          <a:p>
            <a:pPr marL="0" indent="0"/>
            <a:r>
              <a:rPr lang="zh-CN" altLang="en-US" sz="3600">
                <a:latin typeface="Times New Roman" panose="02020603050405020304" pitchFamily="18" charset="0"/>
              </a:rPr>
              <a:t>	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AB</a:t>
            </a:r>
            <a:r>
              <a:rPr lang="en-US" altLang="zh-CN" sz="3600" b="1">
                <a:latin typeface="Times New Roman" panose="02020603050405020304" pitchFamily="18" charset="0"/>
              </a:rPr>
              <a:t>)=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latin typeface="Times New Roman" panose="02020603050405020304" pitchFamily="18" charset="0"/>
              </a:rPr>
              <a:t>|</a:t>
            </a: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</a:rPr>
              <a:t>) 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</a:rPr>
              <a:t>)	</a:t>
            </a:r>
            <a:r>
              <a:rPr lang="en-US" altLang="zh-CN" sz="3600">
                <a:latin typeface="Times New Roman" panose="02020603050405020304" pitchFamily="18" charset="0"/>
              </a:rPr>
              <a:t>		</a:t>
            </a:r>
            <a:r>
              <a:rPr lang="en-US" altLang="zh-CN" sz="3600" b="1">
                <a:latin typeface="Times New Roman" panose="02020603050405020304" pitchFamily="18" charset="0"/>
              </a:rPr>
              <a:t>(5.3)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设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AB</a:t>
            </a:r>
            <a:r>
              <a:rPr lang="en-US" altLang="zh-CN" sz="3600" b="1">
                <a:latin typeface="Times New Roman" panose="02020603050405020304" pitchFamily="18" charset="0"/>
              </a:rPr>
              <a:t>)&gt;0,</a:t>
            </a:r>
            <a:r>
              <a:rPr lang="zh-CN" altLang="en-US" sz="3600" b="1">
                <a:latin typeface="Times New Roman" panose="02020603050405020304" pitchFamily="18" charset="0"/>
              </a:rPr>
              <a:t>推广：</a:t>
            </a:r>
          </a:p>
          <a:p>
            <a:pPr marL="0" indent="0"/>
            <a:r>
              <a:rPr lang="zh-CN" altLang="en-US">
                <a:latin typeface="Times New Roman" panose="02020603050405020304" pitchFamily="18" charset="0"/>
              </a:rPr>
              <a:t>	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ABC</a:t>
            </a:r>
            <a:r>
              <a:rPr lang="en-US" altLang="zh-CN" sz="3600" b="1">
                <a:latin typeface="Times New Roman" panose="02020603050405020304" pitchFamily="18" charset="0"/>
              </a:rPr>
              <a:t>)=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C</a:t>
            </a:r>
            <a:r>
              <a:rPr lang="en-US" altLang="zh-CN" sz="3600" b="1">
                <a:latin typeface="Times New Roman" panose="02020603050405020304" pitchFamily="18" charset="0"/>
              </a:rPr>
              <a:t>|</a:t>
            </a:r>
            <a:r>
              <a:rPr lang="en-US" altLang="zh-CN" sz="3600" b="1" i="1">
                <a:latin typeface="Times New Roman" panose="02020603050405020304" pitchFamily="18" charset="0"/>
              </a:rPr>
              <a:t>AB</a:t>
            </a:r>
            <a:r>
              <a:rPr lang="en-US" altLang="zh-CN" sz="3600" b="1">
                <a:latin typeface="Times New Roman" panose="02020603050405020304" pitchFamily="18" charset="0"/>
              </a:rPr>
              <a:t>)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latin typeface="Times New Roman" panose="02020603050405020304" pitchFamily="18" charset="0"/>
              </a:rPr>
              <a:t>|</a:t>
            </a: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</a:rPr>
              <a:t>)</a:t>
            </a:r>
            <a:r>
              <a:rPr lang="en-US" altLang="zh-CN" sz="3600" b="1" i="1"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</a:rPr>
              <a:t>)	(5.4)</a:t>
            </a:r>
          </a:p>
          <a:p>
            <a:pPr marL="0" indent="0"/>
            <a:r>
              <a:rPr lang="zh-CN" altLang="en-US" sz="3600" b="1">
                <a:latin typeface="Times New Roman" panose="02020603050405020304" pitchFamily="18" charset="0"/>
              </a:rPr>
              <a:t>一般地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latin typeface="Times New Roman" panose="02020603050405020304" pitchFamily="18" charset="0"/>
              </a:rPr>
              <a:t>设</a:t>
            </a: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</a:rPr>
              <a:t>,...,</a:t>
            </a:r>
            <a:r>
              <a:rPr lang="en-US" altLang="zh-CN" sz="3600" b="1" i="1">
                <a:latin typeface="Times New Roman" panose="02020603050405020304" pitchFamily="18" charset="0"/>
              </a:rPr>
              <a:t>A</a:t>
            </a:r>
            <a:r>
              <a:rPr lang="en-US" altLang="zh-CN" sz="3600" b="1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3600" b="1">
                <a:latin typeface="Times New Roman" panose="02020603050405020304" pitchFamily="18" charset="0"/>
              </a:rPr>
              <a:t>为</a:t>
            </a:r>
            <a:r>
              <a:rPr lang="en-US" altLang="zh-CN" sz="3600" b="1" i="1">
                <a:latin typeface="Times New Roman" panose="02020603050405020304" pitchFamily="18" charset="0"/>
              </a:rPr>
              <a:t>n</a:t>
            </a:r>
            <a:r>
              <a:rPr lang="zh-CN" altLang="en-US" sz="3600" b="1">
                <a:latin typeface="Times New Roman" panose="02020603050405020304" pitchFamily="18" charset="0"/>
              </a:rPr>
              <a:t>个事件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en-US" altLang="zh-CN" sz="3600" b="1" i="1">
                <a:latin typeface="Times New Roman" panose="02020603050405020304" pitchFamily="18" charset="0"/>
              </a:rPr>
              <a:t>n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2,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)&gt;0, </a:t>
            </a:r>
            <a:r>
              <a:rPr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则有</a:t>
            </a:r>
          </a:p>
          <a:p>
            <a:pPr marL="0" indent="0"/>
            <a:r>
              <a:rPr lang="zh-CN" altLang="en-US" sz="36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*P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 ...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3600" b="1">
                <a:latin typeface="Times New Roman" panose="02020603050405020304" pitchFamily="18" charset="0"/>
              </a:rPr>
              <a:t>(5.5)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灯片编号占位符 3">
            <a:extLst>
              <a:ext uri="{FF2B5EF4-FFF2-40B4-BE49-F238E27FC236}">
                <a16:creationId xmlns:a16="http://schemas.microsoft.com/office/drawing/2014/main" id="{B675F6DB-41E5-228A-7885-3D0802E239FD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C4E1F9F8-2B2B-4D53-874B-00651F98E5A5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67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19555" name="Rectangle 2">
            <a:extLst>
              <a:ext uri="{FF2B5EF4-FFF2-40B4-BE49-F238E27FC236}">
                <a16:creationId xmlns:a16="http://schemas.microsoft.com/office/drawing/2014/main" id="{2EE55D0A-458A-E311-F847-AD164DA8BA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9144000" cy="3284538"/>
          </a:xfrm>
        </p:spPr>
        <p:txBody>
          <a:bodyPr anchor="t"/>
          <a:lstStyle/>
          <a:p>
            <a:pPr algn="l">
              <a:lnSpc>
                <a:spcPct val="120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例</a:t>
            </a:r>
            <a:r>
              <a:rPr lang="en-US" altLang="zh-CN" sz="3600" b="1">
                <a:latin typeface="Times New Roman" panose="02020603050405020304" pitchFamily="18" charset="0"/>
              </a:rPr>
              <a:t>3 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设袋中装有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只红球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只白球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每次自袋中任取一只球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观察其颜色后放回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并再放入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只与所取出的那只球同色的球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若在袋中连续取球两次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试求第一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二次取到红球的概率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解  以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=1,2)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表示事件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"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次取到红球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",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灯片编号占位符 3">
            <a:extLst>
              <a:ext uri="{FF2B5EF4-FFF2-40B4-BE49-F238E27FC236}">
                <a16:creationId xmlns:a16="http://schemas.microsoft.com/office/drawing/2014/main" id="{4856C1A1-D13E-E3B8-5531-EC4BAB5A3142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/>
            <a:fld id="{44BA60B7-84A1-4108-94A2-D1E19B4F04DD}" type="slidenum">
              <a:rPr lang="en-US" altLang="zh-CN" sz="1400">
                <a:solidFill>
                  <a:schemeClr val="folHlink"/>
                </a:solidFill>
                <a:ea typeface="宋体" panose="02010600030101010101" pitchFamily="2" charset="-122"/>
              </a:rPr>
              <a:pPr algn="r"/>
              <a:t>68</a:t>
            </a:fld>
            <a:endParaRPr lang="en-US" altLang="zh-CN" sz="14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920579" name="Rectangle 2">
            <a:extLst>
              <a:ext uri="{FF2B5EF4-FFF2-40B4-BE49-F238E27FC236}">
                <a16:creationId xmlns:a16="http://schemas.microsoft.com/office/drawing/2014/main" id="{9F4D3E61-02F2-92A7-3A70-11FEF73E25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3263"/>
            <a:ext cx="9144000" cy="3949700"/>
          </a:xfrm>
        </p:spPr>
        <p:txBody>
          <a:bodyPr anchor="t"/>
          <a:lstStyle/>
          <a:p>
            <a:pPr algn="l"/>
            <a:r>
              <a:rPr lang="zh-CN" altLang="en-US" sz="3800" b="1"/>
              <a:t>例</a:t>
            </a:r>
            <a:r>
              <a:rPr lang="en-US" altLang="zh-CN" sz="3800" b="1"/>
              <a:t>4 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某种透镜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第一次落下时打破的概率为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1/2,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若第一次落下来未打破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第二次落下打破的概率为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7/10,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若前两次落下未打破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第三次落下打破的概率为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9/10.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试求透镜落下三次而未打破的概率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800" b="1">
                <a:latin typeface="Times New Roman" panose="02020603050405020304" pitchFamily="18" charset="0"/>
              </a:rPr>
              <a:t>解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sz="3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800" b="1">
                <a:solidFill>
                  <a:schemeClr val="tx1"/>
                </a:solidFill>
                <a:latin typeface="Times New Roman" panose="02020603050405020304" pitchFamily="18" charset="0"/>
              </a:rPr>
              <a:t>=1,2,3)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表示事件“透镜第</a:t>
            </a:r>
            <a:r>
              <a:rPr lang="en-US" altLang="zh-CN" sz="3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800" b="1">
                <a:solidFill>
                  <a:schemeClr val="tx1"/>
                </a:solidFill>
                <a:latin typeface="Times New Roman" panose="02020603050405020304" pitchFamily="18" charset="0"/>
              </a:rPr>
              <a:t>次落下打破”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>
            <a:extLst>
              <a:ext uri="{FF2B5EF4-FFF2-40B4-BE49-F238E27FC236}">
                <a16:creationId xmlns:a16="http://schemas.microsoft.com/office/drawing/2014/main" id="{3414C636-5345-F7F4-99DA-486AE7CD8F9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b="1"/>
              <a:t>例</a:t>
            </a:r>
            <a:r>
              <a:rPr lang="en-US" altLang="zh-CN" sz="3600" b="1"/>
              <a:t>5 </a:t>
            </a:r>
            <a:r>
              <a:rPr lang="zh-CN" altLang="en-US" sz="3600" b="1">
                <a:solidFill>
                  <a:schemeClr val="tx1"/>
                </a:solidFill>
              </a:rPr>
              <a:t>某电子设备厂所用元件由三家元件厂供给</a:t>
            </a:r>
            <a:r>
              <a:rPr lang="en-US" altLang="zh-CN" sz="3600" b="1">
                <a:solidFill>
                  <a:schemeClr val="tx1"/>
                </a:solidFill>
              </a:rPr>
              <a:t>, </a:t>
            </a:r>
            <a:r>
              <a:rPr lang="zh-CN" altLang="en-US" sz="3600" b="1">
                <a:solidFill>
                  <a:schemeClr val="tx1"/>
                </a:solidFill>
              </a:rPr>
              <a:t>根据以往纪录有以下数据</a:t>
            </a:r>
            <a:r>
              <a:rPr lang="en-US" altLang="zh-CN" sz="3600" b="1">
                <a:solidFill>
                  <a:schemeClr val="tx1"/>
                </a:solidFill>
              </a:rPr>
              <a:t>:</a:t>
            </a:r>
            <a:endParaRPr lang="en-US" altLang="zh-CN" sz="3600" b="1"/>
          </a:p>
        </p:txBody>
      </p:sp>
      <p:sp>
        <p:nvSpPr>
          <p:cNvPr id="921603" name="Text Box 3">
            <a:extLst>
              <a:ext uri="{FF2B5EF4-FFF2-40B4-BE49-F238E27FC236}">
                <a16:creationId xmlns:a16="http://schemas.microsoft.com/office/drawing/2014/main" id="{91079791-8955-435E-DD29-2498CEA5F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68863"/>
            <a:ext cx="89154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设这三厂产品在仓库中混合摆放无区别标志在仓库中任取一只元件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求它是次品的概率</a:t>
            </a:r>
            <a:r>
              <a:rPr kumimoji="1" lang="en-US" altLang="zh-CN" sz="36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21604" name="Group 4">
            <a:extLst>
              <a:ext uri="{FF2B5EF4-FFF2-40B4-BE49-F238E27FC236}">
                <a16:creationId xmlns:a16="http://schemas.microsoft.com/office/drawing/2014/main" id="{A788B536-B831-F244-C454-4D85C398C32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23850" y="2016125"/>
          <a:ext cx="8589963" cy="2565400"/>
        </p:xfrm>
        <a:graphic>
          <a:graphicData uri="http://schemas.openxmlformats.org/drawingml/2006/table">
            <a:tbl>
              <a:tblPr/>
              <a:tblGrid>
                <a:gridCol w="2909888">
                  <a:extLst>
                    <a:ext uri="{9D8B030D-6E8A-4147-A177-3AD203B41FA5}">
                      <a16:colId xmlns:a16="http://schemas.microsoft.com/office/drawing/2014/main" val="409104928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664425256"/>
                    </a:ext>
                  </a:extLst>
                </a:gridCol>
                <a:gridCol w="3279775">
                  <a:extLst>
                    <a:ext uri="{9D8B030D-6E8A-4147-A177-3AD203B41FA5}">
                      <a16:colId xmlns:a16="http://schemas.microsoft.com/office/drawing/2014/main" val="1188446166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制造厂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次品率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提供的份额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45809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502291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23144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54156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>
            <a:extLst>
              <a:ext uri="{FF2B5EF4-FFF2-40B4-BE49-F238E27FC236}">
                <a16:creationId xmlns:a16="http://schemas.microsoft.com/office/drawing/2014/main" id="{D7024AE6-0F84-6A12-3A75-0765C50B4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076700"/>
            <a:ext cx="8842375" cy="1873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3000" baseline="-25000"/>
              <a:t>4</a:t>
            </a:r>
            <a:r>
              <a:rPr kumimoji="1" lang="en-US" altLang="zh-CN" sz="3000"/>
              <a:t>: </a:t>
            </a:r>
            <a:r>
              <a:rPr kumimoji="1" lang="zh-CN" altLang="zh-CN" sz="3000"/>
              <a:t>掷一颗骰子，</a:t>
            </a:r>
            <a:r>
              <a:rPr kumimoji="1" lang="zh-CN" altLang="en-US" sz="3000"/>
              <a:t>观察</a:t>
            </a:r>
            <a:r>
              <a:rPr kumimoji="1" lang="zh-CN" altLang="zh-CN" sz="3000"/>
              <a:t>可能出现的点数；</a:t>
            </a:r>
            <a:endParaRPr kumimoji="1" lang="zh-CN" altLang="en-US" sz="3000"/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3000" baseline="-25000">
                <a:solidFill>
                  <a:srgbClr val="FFFF00"/>
                </a:solidFill>
              </a:rPr>
              <a:t>4</a:t>
            </a:r>
            <a:r>
              <a:rPr lang="en-US" altLang="zh-CN" sz="3000">
                <a:solidFill>
                  <a:srgbClr val="FFFF00"/>
                </a:solidFill>
              </a:rPr>
              <a:t>:  {1,2,3,4,5,6</a:t>
            </a:r>
            <a:r>
              <a:rPr lang="en-US" altLang="zh-CN" sz="3000" baseline="-25000">
                <a:solidFill>
                  <a:srgbClr val="FFFF00"/>
                </a:solidFill>
              </a:rPr>
              <a:t> </a:t>
            </a:r>
            <a:r>
              <a:rPr lang="en-US" altLang="zh-CN" sz="3000">
                <a:solidFill>
                  <a:srgbClr val="FFFF00"/>
                </a:solidFill>
              </a:rPr>
              <a:t>}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/>
              <a:t>在</a:t>
            </a:r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lang="en-US" altLang="zh-CN" sz="3000" baseline="-25000"/>
              <a:t>4</a:t>
            </a:r>
            <a:r>
              <a:rPr lang="zh-CN" altLang="en-US" sz="3000"/>
              <a:t>中，事件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  <a:r>
              <a:rPr lang="zh-CN" altLang="en-US" sz="3000"/>
              <a:t>：</a:t>
            </a:r>
            <a:r>
              <a:rPr lang="zh-CN" altLang="en-US" sz="3000">
                <a:latin typeface="Arial" panose="020B0604020202020204" pitchFamily="34" charset="0"/>
              </a:rPr>
              <a:t>“</a:t>
            </a:r>
            <a:r>
              <a:rPr lang="zh-CN" altLang="en-US" sz="3000"/>
              <a:t>出现奇数点</a:t>
            </a:r>
            <a:r>
              <a:rPr lang="zh-CN" altLang="en-US" sz="3000">
                <a:latin typeface="Arial" panose="020B0604020202020204" pitchFamily="34" charset="0"/>
              </a:rPr>
              <a:t>”</a:t>
            </a:r>
            <a:r>
              <a:rPr lang="zh-CN" altLang="en-US" sz="3000"/>
              <a:t>，即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3000"/>
              <a:t>= {1,3,5}</a:t>
            </a:r>
          </a:p>
        </p:txBody>
      </p:sp>
      <p:sp>
        <p:nvSpPr>
          <p:cNvPr id="719876" name="WordArt 4">
            <a:extLst>
              <a:ext uri="{FF2B5EF4-FFF2-40B4-BE49-F238E27FC236}">
                <a16:creationId xmlns:a16="http://schemas.microsoft.com/office/drawing/2014/main" id="{0933774B-E170-9AB3-153A-26EA23DA7E4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0" y="981075"/>
            <a:ext cx="609600" cy="958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i="1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719878" name="Rectangle 6">
            <a:extLst>
              <a:ext uri="{FF2B5EF4-FFF2-40B4-BE49-F238E27FC236}">
                <a16:creationId xmlns:a16="http://schemas.microsoft.com/office/drawing/2014/main" id="{184A2D82-DFDF-7C6F-D72C-E21CF38D72C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55650" y="404813"/>
            <a:ext cx="82105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000"/>
              <a:t>  </a:t>
            </a:r>
            <a:r>
              <a:rPr lang="zh-CN" altLang="en-US" sz="3000"/>
              <a:t>在每次试验中</a:t>
            </a:r>
            <a:r>
              <a:rPr lang="en-US" altLang="zh-CN" sz="3000"/>
              <a:t>, </a:t>
            </a:r>
            <a:r>
              <a:rPr lang="zh-CN" altLang="en-US" sz="3000" b="0" i="1"/>
              <a:t>当且仅当</a:t>
            </a:r>
            <a:r>
              <a:rPr lang="zh-CN" altLang="en-US" sz="3000"/>
              <a:t>这一子集中的一个样本点出现时</a:t>
            </a:r>
            <a:r>
              <a:rPr lang="en-US" altLang="zh-CN" sz="3000"/>
              <a:t>, </a:t>
            </a:r>
            <a:r>
              <a:rPr lang="zh-CN" altLang="en-US" sz="3000"/>
              <a:t>称这一</a:t>
            </a:r>
            <a:r>
              <a:rPr lang="zh-CN" altLang="en-US" b="0">
                <a:solidFill>
                  <a:srgbClr val="FFFF00"/>
                </a:solidFill>
                <a:ea typeface="楷体_GB2312" pitchFamily="49" charset="-122"/>
              </a:rPr>
              <a:t>事件发生</a:t>
            </a:r>
            <a:r>
              <a:rPr lang="zh-CN" altLang="en-US" sz="2400"/>
              <a:t>。</a:t>
            </a:r>
          </a:p>
        </p:txBody>
      </p:sp>
      <p:grpSp>
        <p:nvGrpSpPr>
          <p:cNvPr id="719895" name="Group 23">
            <a:extLst>
              <a:ext uri="{FF2B5EF4-FFF2-40B4-BE49-F238E27FC236}">
                <a16:creationId xmlns:a16="http://schemas.microsoft.com/office/drawing/2014/main" id="{E31265E1-59E6-7B68-06C7-E6AD836C6E33}"/>
              </a:ext>
            </a:extLst>
          </p:cNvPr>
          <p:cNvGrpSpPr>
            <a:grpSpLocks/>
          </p:cNvGrpSpPr>
          <p:nvPr/>
        </p:nvGrpSpPr>
        <p:grpSpPr bwMode="auto">
          <a:xfrm>
            <a:off x="5522913" y="1989138"/>
            <a:ext cx="2720975" cy="647700"/>
            <a:chOff x="3243" y="1389"/>
            <a:chExt cx="1714" cy="408"/>
          </a:xfrm>
        </p:grpSpPr>
        <p:sp>
          <p:nvSpPr>
            <p:cNvPr id="719893" name="Rectangle 21">
              <a:extLst>
                <a:ext uri="{FF2B5EF4-FFF2-40B4-BE49-F238E27FC236}">
                  <a16:creationId xmlns:a16="http://schemas.microsoft.com/office/drawing/2014/main" id="{75546CB6-8649-3512-446E-B11B1AF3F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389"/>
              <a:ext cx="1361" cy="408"/>
            </a:xfrm>
            <a:prstGeom prst="rect">
              <a:avLst/>
            </a:prstGeom>
            <a:solidFill>
              <a:srgbClr val="FF99FF">
                <a:alpha val="53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9880" name="Group 8">
              <a:extLst>
                <a:ext uri="{FF2B5EF4-FFF2-40B4-BE49-F238E27FC236}">
                  <a16:creationId xmlns:a16="http://schemas.microsoft.com/office/drawing/2014/main" id="{87C9C122-9C0F-AE00-B6E7-BE603EEBB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1389"/>
              <a:ext cx="1578" cy="404"/>
              <a:chOff x="1130" y="1549"/>
              <a:chExt cx="1578" cy="404"/>
            </a:xfrm>
          </p:grpSpPr>
          <p:sp>
            <p:nvSpPr>
              <p:cNvPr id="719881" name="Text Box 9">
                <a:extLst>
                  <a:ext uri="{FF2B5EF4-FFF2-40B4-BE49-F238E27FC236}">
                    <a16:creationId xmlns:a16="http://schemas.microsoft.com/office/drawing/2014/main" id="{63A06BA2-DB24-167C-B723-6FD8FACD8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0" y="1549"/>
                <a:ext cx="157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3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事件  发生</a:t>
                </a:r>
              </a:p>
            </p:txBody>
          </p:sp>
          <p:graphicFrame>
            <p:nvGraphicFramePr>
              <p:cNvPr id="719882" name="Object 10">
                <a:extLst>
                  <a:ext uri="{FF2B5EF4-FFF2-40B4-BE49-F238E27FC236}">
                    <a16:creationId xmlns:a16="http://schemas.microsoft.com/office/drawing/2014/main" id="{874F9BF9-F882-CD5E-CAC2-56763EA8851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26" y="1631"/>
              <a:ext cx="28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52280" imgH="164880" progId="Equation.3">
                      <p:embed/>
                    </p:oleObj>
                  </mc:Choice>
                  <mc:Fallback>
                    <p:oleObj name="公式" r:id="rId2" imgW="15228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631"/>
                            <a:ext cx="282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19894" name="Group 22">
            <a:extLst>
              <a:ext uri="{FF2B5EF4-FFF2-40B4-BE49-F238E27FC236}">
                <a16:creationId xmlns:a16="http://schemas.microsoft.com/office/drawing/2014/main" id="{9C1E3CAB-79FB-0AD1-E090-6BC05CACD24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89138"/>
            <a:ext cx="3240087" cy="620712"/>
            <a:chOff x="295" y="1344"/>
            <a:chExt cx="1859" cy="391"/>
          </a:xfrm>
        </p:grpSpPr>
        <p:sp>
          <p:nvSpPr>
            <p:cNvPr id="719892" name="Rectangle 20">
              <a:extLst>
                <a:ext uri="{FF2B5EF4-FFF2-40B4-BE49-F238E27FC236}">
                  <a16:creationId xmlns:a16="http://schemas.microsoft.com/office/drawing/2014/main" id="{6144EFC7-B35D-FA14-5713-CA1482EB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344"/>
              <a:ext cx="1859" cy="363"/>
            </a:xfrm>
            <a:prstGeom prst="rect">
              <a:avLst/>
            </a:prstGeom>
            <a:solidFill>
              <a:srgbClr val="FF99FF">
                <a:alpha val="53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9883" name="Group 11">
              <a:extLst>
                <a:ext uri="{FF2B5EF4-FFF2-40B4-BE49-F238E27FC236}">
                  <a16:creationId xmlns:a16="http://schemas.microsoft.com/office/drawing/2014/main" id="{CF7F148D-0D80-D54D-07BB-2C2C6E294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1389"/>
              <a:ext cx="1817" cy="346"/>
              <a:chOff x="3233" y="1586"/>
              <a:chExt cx="1817" cy="346"/>
            </a:xfrm>
          </p:grpSpPr>
          <p:graphicFrame>
            <p:nvGraphicFramePr>
              <p:cNvPr id="719884" name="Object 12">
                <a:extLst>
                  <a:ext uri="{FF2B5EF4-FFF2-40B4-BE49-F238E27FC236}">
                    <a16:creationId xmlns:a16="http://schemas.microsoft.com/office/drawing/2014/main" id="{83D8967E-78E5-B639-0801-C582361FD2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33" y="1621"/>
              <a:ext cx="28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52280" imgH="164880" progId="Equation.3">
                      <p:embed/>
                    </p:oleObj>
                  </mc:Choice>
                  <mc:Fallback>
                    <p:oleObj name="公式" r:id="rId4" imgW="15228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3" y="1621"/>
                            <a:ext cx="282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99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9885" name="Text Box 13">
                <a:extLst>
                  <a:ext uri="{FF2B5EF4-FFF2-40B4-BE49-F238E27FC236}">
                    <a16:creationId xmlns:a16="http://schemas.microsoft.com/office/drawing/2014/main" id="{BEACB5FD-8C42-D2EB-65E2-D3695D41C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5" y="1586"/>
                <a:ext cx="164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3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中样本点出现</a:t>
                </a:r>
              </a:p>
            </p:txBody>
          </p:sp>
        </p:grpSp>
      </p:grpSp>
      <p:sp>
        <p:nvSpPr>
          <p:cNvPr id="719886" name="AutoShape 14">
            <a:extLst>
              <a:ext uri="{FF2B5EF4-FFF2-40B4-BE49-F238E27FC236}">
                <a16:creationId xmlns:a16="http://schemas.microsoft.com/office/drawing/2014/main" id="{F5896C7D-ABBB-7BC8-6E7F-2728CCB1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2205038"/>
            <a:ext cx="969962" cy="203200"/>
          </a:xfrm>
          <a:prstGeom prst="leftRightArrow">
            <a:avLst>
              <a:gd name="adj1" fmla="val 50000"/>
              <a:gd name="adj2" fmla="val 95469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19896" name="Group 24">
            <a:extLst>
              <a:ext uri="{FF2B5EF4-FFF2-40B4-BE49-F238E27FC236}">
                <a16:creationId xmlns:a16="http://schemas.microsoft.com/office/drawing/2014/main" id="{C427DFFE-25DA-71EA-1BA1-F7D6E7DBF29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924175"/>
            <a:ext cx="3240087" cy="620713"/>
            <a:chOff x="295" y="1344"/>
            <a:chExt cx="1859" cy="391"/>
          </a:xfrm>
        </p:grpSpPr>
        <p:sp>
          <p:nvSpPr>
            <p:cNvPr id="719897" name="Rectangle 25">
              <a:extLst>
                <a:ext uri="{FF2B5EF4-FFF2-40B4-BE49-F238E27FC236}">
                  <a16:creationId xmlns:a16="http://schemas.microsoft.com/office/drawing/2014/main" id="{095D7EE5-38FA-7B13-A78F-5CBB94FF1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344"/>
              <a:ext cx="1859" cy="363"/>
            </a:xfrm>
            <a:prstGeom prst="rect">
              <a:avLst/>
            </a:prstGeom>
            <a:solidFill>
              <a:srgbClr val="FF99FF">
                <a:alpha val="53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9898" name="Group 26">
              <a:extLst>
                <a:ext uri="{FF2B5EF4-FFF2-40B4-BE49-F238E27FC236}">
                  <a16:creationId xmlns:a16="http://schemas.microsoft.com/office/drawing/2014/main" id="{A8A0EFE7-3F5E-D510-554A-7C24FD6DC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1389"/>
              <a:ext cx="1817" cy="346"/>
              <a:chOff x="3233" y="1586"/>
              <a:chExt cx="1817" cy="346"/>
            </a:xfrm>
          </p:grpSpPr>
          <p:graphicFrame>
            <p:nvGraphicFramePr>
              <p:cNvPr id="719899" name="Object 27">
                <a:extLst>
                  <a:ext uri="{FF2B5EF4-FFF2-40B4-BE49-F238E27FC236}">
                    <a16:creationId xmlns:a16="http://schemas.microsoft.com/office/drawing/2014/main" id="{59F90457-3CD3-5A28-F10F-E7837AF0DA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33" y="1621"/>
              <a:ext cx="28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52280" imgH="164880" progId="Equation.3">
                      <p:embed/>
                    </p:oleObj>
                  </mc:Choice>
                  <mc:Fallback>
                    <p:oleObj name="公式" r:id="rId6" imgW="152280" imgH="1648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3" y="1621"/>
                            <a:ext cx="282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99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9900" name="Text Box 28">
                <a:extLst>
                  <a:ext uri="{FF2B5EF4-FFF2-40B4-BE49-F238E27FC236}">
                    <a16:creationId xmlns:a16="http://schemas.microsoft.com/office/drawing/2014/main" id="{04EF8260-9008-658D-EBF4-2E8D5F3F0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5" y="1586"/>
                <a:ext cx="164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3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中样本点不出现</a:t>
                </a:r>
              </a:p>
            </p:txBody>
          </p:sp>
        </p:grpSp>
      </p:grpSp>
      <p:grpSp>
        <p:nvGrpSpPr>
          <p:cNvPr id="719901" name="Group 29">
            <a:extLst>
              <a:ext uri="{FF2B5EF4-FFF2-40B4-BE49-F238E27FC236}">
                <a16:creationId xmlns:a16="http://schemas.microsoft.com/office/drawing/2014/main" id="{81221E48-716A-39AE-E5E7-878BE68E03BA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997200"/>
            <a:ext cx="3384550" cy="647700"/>
            <a:chOff x="3243" y="1389"/>
            <a:chExt cx="1714" cy="408"/>
          </a:xfrm>
        </p:grpSpPr>
        <p:sp>
          <p:nvSpPr>
            <p:cNvPr id="719902" name="Rectangle 30">
              <a:extLst>
                <a:ext uri="{FF2B5EF4-FFF2-40B4-BE49-F238E27FC236}">
                  <a16:creationId xmlns:a16="http://schemas.microsoft.com/office/drawing/2014/main" id="{F46B248E-B6F1-2CC5-E788-BF1798E2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389"/>
              <a:ext cx="1361" cy="408"/>
            </a:xfrm>
            <a:prstGeom prst="rect">
              <a:avLst/>
            </a:prstGeom>
            <a:solidFill>
              <a:srgbClr val="FF99FF">
                <a:alpha val="53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9903" name="Group 31">
              <a:extLst>
                <a:ext uri="{FF2B5EF4-FFF2-40B4-BE49-F238E27FC236}">
                  <a16:creationId xmlns:a16="http://schemas.microsoft.com/office/drawing/2014/main" id="{EBD2A939-6E91-FFDC-6925-8E7FEF9E2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1389"/>
              <a:ext cx="1578" cy="404"/>
              <a:chOff x="1130" y="1549"/>
              <a:chExt cx="1578" cy="404"/>
            </a:xfrm>
          </p:grpSpPr>
          <p:sp>
            <p:nvSpPr>
              <p:cNvPr id="719904" name="Text Box 32">
                <a:extLst>
                  <a:ext uri="{FF2B5EF4-FFF2-40B4-BE49-F238E27FC236}">
                    <a16:creationId xmlns:a16="http://schemas.microsoft.com/office/drawing/2014/main" id="{52A5F1EC-728C-0B2E-5F84-724A3C4AFC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0" y="1549"/>
                <a:ext cx="157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3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事件  不发生</a:t>
                </a:r>
              </a:p>
            </p:txBody>
          </p:sp>
          <p:graphicFrame>
            <p:nvGraphicFramePr>
              <p:cNvPr id="719905" name="Object 33">
                <a:extLst>
                  <a:ext uri="{FF2B5EF4-FFF2-40B4-BE49-F238E27FC236}">
                    <a16:creationId xmlns:a16="http://schemas.microsoft.com/office/drawing/2014/main" id="{5F6F4981-3AC8-0583-B336-6DCC2EBE8A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26" y="1631"/>
              <a:ext cx="28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52280" imgH="164880" progId="Equation.3">
                      <p:embed/>
                    </p:oleObj>
                  </mc:Choice>
                  <mc:Fallback>
                    <p:oleObj name="公式" r:id="rId8" imgW="152280" imgH="1648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631"/>
                            <a:ext cx="282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9906" name="AutoShape 34">
            <a:extLst>
              <a:ext uri="{FF2B5EF4-FFF2-40B4-BE49-F238E27FC236}">
                <a16:creationId xmlns:a16="http://schemas.microsoft.com/office/drawing/2014/main" id="{C07665B2-FEE3-558E-19AF-955F0199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213100"/>
            <a:ext cx="969963" cy="203200"/>
          </a:xfrm>
          <a:prstGeom prst="leftRightArrow">
            <a:avLst>
              <a:gd name="adj1" fmla="val 50000"/>
              <a:gd name="adj2" fmla="val 95469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>
            <a:extLst>
              <a:ext uri="{FF2B5EF4-FFF2-40B4-BE49-F238E27FC236}">
                <a16:creationId xmlns:a16="http://schemas.microsoft.com/office/drawing/2014/main" id="{F104658F-2712-536A-37A8-80A599DF299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3357563"/>
            <a:ext cx="8540750" cy="2898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解  以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zh-CN" altLang="en-US" sz="4000" b="1"/>
              <a:t>表示事件“取到的是次品”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     以</a:t>
            </a:r>
            <a:r>
              <a:rPr lang="en-US" altLang="zh-CN" sz="4000" b="1" i="1">
                <a:latin typeface="Times New Roman" panose="02020603050405020304" pitchFamily="18" charset="0"/>
              </a:rPr>
              <a:t>B</a:t>
            </a:r>
            <a:r>
              <a:rPr lang="en-US" altLang="zh-CN" sz="4000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sz="4000" b="1"/>
              <a:t>（</a:t>
            </a:r>
            <a:r>
              <a:rPr lang="en-US" altLang="zh-CN" sz="4000" b="1"/>
              <a:t>i=1,2,3</a:t>
            </a:r>
            <a:r>
              <a:rPr lang="zh-CN" altLang="en-US" sz="4000" b="1"/>
              <a:t>）表示事件“取到的产品由第</a:t>
            </a:r>
            <a:r>
              <a:rPr lang="en-US" altLang="zh-CN" sz="4000" b="1" i="1">
                <a:latin typeface="Times New Roman" panose="02020603050405020304" pitchFamily="18" charset="0"/>
              </a:rPr>
              <a:t>i</a:t>
            </a:r>
            <a:r>
              <a:rPr lang="zh-CN" altLang="en-US" sz="4000" b="1"/>
              <a:t>家工厂生产”</a:t>
            </a:r>
          </a:p>
        </p:txBody>
      </p:sp>
      <p:graphicFrame>
        <p:nvGraphicFramePr>
          <p:cNvPr id="922627" name="Group 3">
            <a:extLst>
              <a:ext uri="{FF2B5EF4-FFF2-40B4-BE49-F238E27FC236}">
                <a16:creationId xmlns:a16="http://schemas.microsoft.com/office/drawing/2014/main" id="{5C4BEF94-CF65-24FC-2921-31C5C19F763D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54038" y="620713"/>
          <a:ext cx="8589962" cy="2565400"/>
        </p:xfrm>
        <a:graphic>
          <a:graphicData uri="http://schemas.openxmlformats.org/drawingml/2006/table">
            <a:tbl>
              <a:tblPr/>
              <a:tblGrid>
                <a:gridCol w="2909887">
                  <a:extLst>
                    <a:ext uri="{9D8B030D-6E8A-4147-A177-3AD203B41FA5}">
                      <a16:colId xmlns:a16="http://schemas.microsoft.com/office/drawing/2014/main" val="235809059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7365194"/>
                    </a:ext>
                  </a:extLst>
                </a:gridCol>
                <a:gridCol w="3279775">
                  <a:extLst>
                    <a:ext uri="{9D8B030D-6E8A-4147-A177-3AD203B41FA5}">
                      <a16:colId xmlns:a16="http://schemas.microsoft.com/office/drawing/2014/main" val="47307287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制造厂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次品率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提供的份额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224719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73058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85476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03863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>
            <a:extLst>
              <a:ext uri="{FF2B5EF4-FFF2-40B4-BE49-F238E27FC236}">
                <a16:creationId xmlns:a16="http://schemas.microsoft.com/office/drawing/2014/main" id="{D3DF4532-E35D-D07C-9698-51C8A0D570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-100013"/>
            <a:ext cx="9144000" cy="5584826"/>
          </a:xfrm>
        </p:spPr>
        <p:txBody>
          <a:bodyPr/>
          <a:lstStyle/>
          <a:p>
            <a:pPr algn="l"/>
            <a:r>
              <a:rPr lang="zh-CN" altLang="en-US" sz="4000" b="1">
                <a:latin typeface="Times New Roman" panose="02020603050405020304" pitchFamily="18" charset="0"/>
              </a:rPr>
              <a:t>定义  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为试验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的样本空间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,...,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的一组事件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b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4000" b="1" i="1">
                <a:solidFill>
                  <a:schemeClr val="tx1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=1,2,...,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b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...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b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,...,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为样本空间的一个划分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b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b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>
            <a:extLst>
              <a:ext uri="{FF2B5EF4-FFF2-40B4-BE49-F238E27FC236}">
                <a16:creationId xmlns:a16="http://schemas.microsoft.com/office/drawing/2014/main" id="{F630324E-34E4-6526-FE5F-01AE467882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603250"/>
            <a:ext cx="9144000" cy="174625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chemeClr val="accent2"/>
                </a:solidFill>
              </a:rPr>
              <a:t>定理</a:t>
            </a:r>
            <a:r>
              <a:rPr lang="zh-CN" altLang="en-US" sz="3200"/>
              <a:t> 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设试验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的样本空间为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的事件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,...,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的一个划分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)&gt;0(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=1,2,...,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endParaRPr lang="zh-CN" altLang="en-US" sz="4000" b="1">
              <a:latin typeface="Times New Roman" panose="02020603050405020304" pitchFamily="18" charset="0"/>
            </a:endParaRPr>
          </a:p>
        </p:txBody>
      </p:sp>
      <p:graphicFrame>
        <p:nvGraphicFramePr>
          <p:cNvPr id="924675" name="Object 3">
            <a:extLst>
              <a:ext uri="{FF2B5EF4-FFF2-40B4-BE49-F238E27FC236}">
                <a16:creationId xmlns:a16="http://schemas.microsoft.com/office/drawing/2014/main" id="{0E6850F9-F494-0FF8-9030-F13F2CEEFBE0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68313" y="2709863"/>
          <a:ext cx="81359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19840" imgH="1714320" progId="Equation.3">
                  <p:embed/>
                </p:oleObj>
              </mc:Choice>
              <mc:Fallback>
                <p:oleObj name="公式" r:id="rId2" imgW="6819840" imgH="1714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9863"/>
                        <a:ext cx="8135937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76" name="Rectangle 4">
            <a:extLst>
              <a:ext uri="{FF2B5EF4-FFF2-40B4-BE49-F238E27FC236}">
                <a16:creationId xmlns:a16="http://schemas.microsoft.com/office/drawing/2014/main" id="{C07B47F6-57EA-8D2E-0FEB-4D9CC30C8836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301625" y="5364163"/>
            <a:ext cx="8540750" cy="1233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000" b="1"/>
              <a:t>(5.6)</a:t>
            </a:r>
            <a:r>
              <a:rPr lang="zh-CN" altLang="en-US" sz="4000" b="1"/>
              <a:t>式称为全概率公式</a:t>
            </a:r>
            <a:r>
              <a:rPr lang="en-US" altLang="zh-CN" sz="4000" b="1"/>
              <a:t>.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>
            <a:extLst>
              <a:ext uri="{FF2B5EF4-FFF2-40B4-BE49-F238E27FC236}">
                <a16:creationId xmlns:a16="http://schemas.microsoft.com/office/drawing/2014/main" id="{2B53AD0E-3925-725A-9272-8BBE2BD43B5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3357563"/>
            <a:ext cx="8540750" cy="2898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000" b="1"/>
              <a:t>     </a:t>
            </a:r>
            <a:r>
              <a:rPr lang="zh-CN" altLang="en-US" sz="4000" b="1">
                <a:latin typeface="Times New Roman" panose="02020603050405020304" pitchFamily="18" charset="0"/>
              </a:rPr>
              <a:t>以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latin typeface="Times New Roman" panose="02020603050405020304" pitchFamily="18" charset="0"/>
              </a:rPr>
              <a:t>表示事件“取到的是次品”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     以</a:t>
            </a:r>
            <a:r>
              <a:rPr lang="en-US" altLang="zh-CN" sz="4000" b="1" i="1">
                <a:latin typeface="Times New Roman" panose="02020603050405020304" pitchFamily="18" charset="0"/>
              </a:rPr>
              <a:t>B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i</a:t>
            </a:r>
            <a:r>
              <a:rPr lang="zh-CN" altLang="en-US" sz="4000" b="1">
                <a:latin typeface="Times New Roman" panose="02020603050405020304" pitchFamily="18" charset="0"/>
              </a:rPr>
              <a:t>（</a:t>
            </a:r>
            <a:r>
              <a:rPr lang="en-US" altLang="zh-CN" sz="4000" b="1" i="1">
                <a:latin typeface="Times New Roman" panose="02020603050405020304" pitchFamily="18" charset="0"/>
              </a:rPr>
              <a:t>i</a:t>
            </a:r>
            <a:r>
              <a:rPr lang="en-US" altLang="zh-CN" sz="4000" b="1">
                <a:latin typeface="Times New Roman" panose="02020603050405020304" pitchFamily="18" charset="0"/>
              </a:rPr>
              <a:t>=1,2,3</a:t>
            </a:r>
            <a:r>
              <a:rPr lang="zh-CN" altLang="en-US" sz="4000" b="1">
                <a:latin typeface="Times New Roman" panose="02020603050405020304" pitchFamily="18" charset="0"/>
              </a:rPr>
              <a:t>）表示事件“取到的产品由第</a:t>
            </a:r>
            <a:r>
              <a:rPr lang="en-US" altLang="zh-CN" sz="4000" b="1" i="1">
                <a:latin typeface="Times New Roman" panose="02020603050405020304" pitchFamily="18" charset="0"/>
              </a:rPr>
              <a:t>i</a:t>
            </a:r>
            <a:r>
              <a:rPr lang="zh-CN" altLang="en-US" sz="4000" b="1">
                <a:latin typeface="Times New Roman" panose="02020603050405020304" pitchFamily="18" charset="0"/>
              </a:rPr>
              <a:t>家工厂生产”</a:t>
            </a:r>
          </a:p>
        </p:txBody>
      </p:sp>
      <p:graphicFrame>
        <p:nvGraphicFramePr>
          <p:cNvPr id="925699" name="Group 3">
            <a:extLst>
              <a:ext uri="{FF2B5EF4-FFF2-40B4-BE49-F238E27FC236}">
                <a16:creationId xmlns:a16="http://schemas.microsoft.com/office/drawing/2014/main" id="{558246EA-9D64-3F74-2F77-F570B91F162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54038" y="620713"/>
          <a:ext cx="8589962" cy="2565400"/>
        </p:xfrm>
        <a:graphic>
          <a:graphicData uri="http://schemas.openxmlformats.org/drawingml/2006/table">
            <a:tbl>
              <a:tblPr/>
              <a:tblGrid>
                <a:gridCol w="2909887">
                  <a:extLst>
                    <a:ext uri="{9D8B030D-6E8A-4147-A177-3AD203B41FA5}">
                      <a16:colId xmlns:a16="http://schemas.microsoft.com/office/drawing/2014/main" val="105489250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25859809"/>
                    </a:ext>
                  </a:extLst>
                </a:gridCol>
                <a:gridCol w="3279775">
                  <a:extLst>
                    <a:ext uri="{9D8B030D-6E8A-4147-A177-3AD203B41FA5}">
                      <a16:colId xmlns:a16="http://schemas.microsoft.com/office/drawing/2014/main" val="4199665954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制造厂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次品率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提供的份额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078087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129942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583908"/>
                  </a:ext>
                </a:extLst>
              </a:tr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583976"/>
                  </a:ext>
                </a:extLst>
              </a:tr>
            </a:tbl>
          </a:graphicData>
        </a:graphic>
      </p:graphicFrame>
      <p:sp>
        <p:nvSpPr>
          <p:cNvPr id="925717" name="Text Box 21">
            <a:extLst>
              <a:ext uri="{FF2B5EF4-FFF2-40B4-BE49-F238E27FC236}">
                <a16:creationId xmlns:a16="http://schemas.microsoft.com/office/drawing/2014/main" id="{3429BF54-741A-2074-AB81-D766AADF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516563"/>
            <a:ext cx="9036050" cy="1341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ct val="20000"/>
              </a:spcBef>
            </a:pPr>
            <a:r>
              <a:rPr kumimoji="1" lang="zh-CN" altLang="en-US" sz="3600" b="1">
                <a:solidFill>
                  <a:srgbClr val="D51607"/>
                </a:solidFill>
                <a:latin typeface="Arial" panose="020B0604020202020204" pitchFamily="34" charset="0"/>
              </a:rPr>
              <a:t>问题：随机取一元件，若已知取到的是次</a:t>
            </a:r>
          </a:p>
          <a:p>
            <a:pPr>
              <a:spcBef>
                <a:spcPct val="20000"/>
              </a:spcBef>
            </a:pPr>
            <a:r>
              <a:rPr kumimoji="1" lang="zh-CN" altLang="en-US" sz="3600" b="1">
                <a:solidFill>
                  <a:srgbClr val="D51607"/>
                </a:solidFill>
                <a:latin typeface="Arial" panose="020B0604020202020204" pitchFamily="34" charset="0"/>
              </a:rPr>
              <a:t>           品，求它由</a:t>
            </a:r>
            <a:r>
              <a:rPr kumimoji="1" lang="en-US" altLang="zh-CN" sz="3600" b="1">
                <a:solidFill>
                  <a:srgbClr val="D51607"/>
                </a:solidFill>
                <a:latin typeface="Arial" panose="020B0604020202020204" pitchFamily="34" charset="0"/>
              </a:rPr>
              <a:t>1</a:t>
            </a:r>
            <a:r>
              <a:rPr kumimoji="1" lang="zh-CN" altLang="en-US" sz="3600" b="1">
                <a:solidFill>
                  <a:srgbClr val="D51607"/>
                </a:solidFill>
                <a:latin typeface="Arial" panose="020B0604020202020204" pitchFamily="34" charset="0"/>
              </a:rPr>
              <a:t>厂生产的概率</a:t>
            </a:r>
            <a:r>
              <a:rPr kumimoji="1" lang="en-US" altLang="zh-CN" sz="3600" b="1">
                <a:solidFill>
                  <a:srgbClr val="D51607"/>
                </a:solidFill>
                <a:latin typeface="Arial" panose="020B0604020202020204" pitchFamily="34" charset="0"/>
              </a:rPr>
              <a:t>.</a:t>
            </a:r>
            <a:endParaRPr kumimoji="1" lang="en-US" altLang="zh-CN" sz="3600" b="1">
              <a:solidFill>
                <a:srgbClr val="D51607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>
            <a:extLst>
              <a:ext uri="{FF2B5EF4-FFF2-40B4-BE49-F238E27FC236}">
                <a16:creationId xmlns:a16="http://schemas.microsoft.com/office/drawing/2014/main" id="{B93527C5-45AA-D581-A564-4AC6260B717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1773238"/>
            <a:ext cx="9144000" cy="2376487"/>
          </a:xfrm>
        </p:spPr>
        <p:txBody>
          <a:bodyPr/>
          <a:lstStyle/>
          <a:p>
            <a:pPr algn="l"/>
            <a:r>
              <a:rPr lang="zh-CN" altLang="en-US" sz="4000" b="1"/>
              <a:t>定理 </a:t>
            </a:r>
            <a:r>
              <a:rPr lang="zh-CN" altLang="en-US" sz="3600" b="1"/>
              <a:t>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设试验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的样本空间为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的事件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,...,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的一个划分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)&gt;0,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)&gt;0 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=1,2,...,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b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zh-CN" altLang="en-US" sz="3600" b="1">
                <a:solidFill>
                  <a:schemeClr val="tx1"/>
                </a:solidFill>
              </a:rPr>
            </a:br>
            <a:br>
              <a:rPr lang="zh-CN" altLang="en-US" sz="3600" b="1">
                <a:solidFill>
                  <a:schemeClr val="tx1"/>
                </a:solidFill>
              </a:rPr>
            </a:br>
            <a:br>
              <a:rPr lang="zh-CN" altLang="en-US" sz="3600" b="1">
                <a:solidFill>
                  <a:schemeClr val="tx1"/>
                </a:solidFill>
              </a:rPr>
            </a:br>
            <a:br>
              <a:rPr lang="zh-CN" altLang="en-US" sz="3600" b="1">
                <a:solidFill>
                  <a:schemeClr val="tx1"/>
                </a:solidFill>
              </a:rPr>
            </a:br>
            <a:r>
              <a:rPr lang="zh-CN" altLang="en-US" sz="3600" b="1">
                <a:solidFill>
                  <a:schemeClr val="tx1"/>
                </a:solidFill>
              </a:rPr>
              <a:t>上式称为贝叶斯公式。</a:t>
            </a:r>
            <a:endParaRPr lang="zh-CN" altLang="en-US" sz="3600" b="1"/>
          </a:p>
        </p:txBody>
      </p:sp>
      <p:graphicFrame>
        <p:nvGraphicFramePr>
          <p:cNvPr id="926723" name="Object 3">
            <a:extLst>
              <a:ext uri="{FF2B5EF4-FFF2-40B4-BE49-F238E27FC236}">
                <a16:creationId xmlns:a16="http://schemas.microsoft.com/office/drawing/2014/main" id="{8B0B6095-20A7-57E9-C645-4E5B7957EF11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496888" y="2563813"/>
          <a:ext cx="807402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489360" imgH="1587240" progId="Equation.3">
                  <p:embed/>
                </p:oleObj>
              </mc:Choice>
              <mc:Fallback>
                <p:oleObj name="公式" r:id="rId2" imgW="6489360" imgH="1587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563813"/>
                        <a:ext cx="8074025" cy="197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>
            <a:extLst>
              <a:ext uri="{FF2B5EF4-FFF2-40B4-BE49-F238E27FC236}">
                <a16:creationId xmlns:a16="http://schemas.microsoft.com/office/drawing/2014/main" id="{2FB2C0D3-2B49-5BBF-BF2A-94B685DE1D3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628775"/>
            <a:ext cx="8497887" cy="3816350"/>
          </a:xfrm>
          <a:noFill/>
          <a:ln/>
          <a:extLst>
            <a:ext uri="{91240B29-F687-4F45-9708-019B960494DF}">
              <a14:hiddenLine xmlns:a14="http://schemas.microsoft.com/office/drawing/2010/main" w="38100" cmpd="sng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>
              <a:solidFill>
                <a:srgbClr val="1C1C1C"/>
              </a:solidFill>
              <a:ea typeface="楷体_GB2312" pitchFamily="49" charset="-122"/>
            </a:endParaRPr>
          </a:p>
          <a:p>
            <a:pPr marL="381000" indent="-381000">
              <a:spcBef>
                <a:spcPct val="0"/>
              </a:spcBef>
              <a:spcAft>
                <a:spcPct val="50000"/>
              </a:spcAft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1C1C1C"/>
                </a:solidFill>
                <a:ea typeface="楷体_GB2312" pitchFamily="49" charset="-122"/>
              </a:rPr>
              <a:t>乘法公式是求“几个事件同时发生”的概率；</a:t>
            </a:r>
          </a:p>
          <a:p>
            <a:pPr marL="381000" indent="-38100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1C1C1C"/>
                </a:solidFill>
                <a:ea typeface="楷体_GB2312" pitchFamily="49" charset="-122"/>
              </a:rPr>
              <a:t>全概率公式是求“最后结果”的概率；</a:t>
            </a:r>
          </a:p>
          <a:p>
            <a:pPr marL="381000" indent="-381000">
              <a:lnSpc>
                <a:spcPct val="11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1C1C1C"/>
                </a:solidFill>
                <a:ea typeface="楷体_GB2312" pitchFamily="49" charset="-122"/>
              </a:rPr>
              <a:t>贝叶斯公式是已知“最后结果” ，求“原因”的概率</a:t>
            </a:r>
            <a:r>
              <a:rPr lang="en-US" altLang="zh-CN" b="1">
                <a:solidFill>
                  <a:srgbClr val="1C1C1C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6274583B-FD77-F716-8856-F251A5E3AED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0000"/>
                </a:solidFill>
              </a:rPr>
              <a:t>小结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>
            <a:extLst>
              <a:ext uri="{FF2B5EF4-FFF2-40B4-BE49-F238E27FC236}">
                <a16:creationId xmlns:a16="http://schemas.microsoft.com/office/drawing/2014/main" id="{5CA61BB0-9D0A-863E-A32E-F3EC3F6806B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720725"/>
            <a:ext cx="9144000" cy="3429000"/>
          </a:xfrm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zh-CN" altLang="en-US" sz="4000" b="1"/>
              <a:t>例</a:t>
            </a:r>
            <a:r>
              <a:rPr lang="en-US" altLang="zh-CN" sz="4000" b="1"/>
              <a:t>7</a:t>
            </a:r>
            <a:r>
              <a:rPr lang="en-US" altLang="zh-CN" sz="4000">
                <a:solidFill>
                  <a:schemeClr val="tx1"/>
                </a:solidFill>
              </a:rPr>
              <a:t>   </a:t>
            </a:r>
            <a:r>
              <a:rPr lang="zh-CN" altLang="en-US" sz="4000" b="1">
                <a:solidFill>
                  <a:schemeClr val="tx1"/>
                </a:solidFill>
              </a:rPr>
              <a:t>对以往数据分析结果表明</a:t>
            </a:r>
            <a:r>
              <a:rPr lang="en-US" altLang="zh-CN" sz="4000" b="1">
                <a:solidFill>
                  <a:schemeClr val="tx1"/>
                </a:solidFill>
              </a:rPr>
              <a:t>, </a:t>
            </a:r>
            <a:r>
              <a:rPr lang="zh-CN" altLang="en-US" sz="4000" b="1">
                <a:solidFill>
                  <a:schemeClr val="tx1"/>
                </a:solidFill>
              </a:rPr>
              <a:t>当机器调整得良好时</a:t>
            </a:r>
            <a:r>
              <a:rPr lang="en-US" altLang="zh-CN" sz="4000" b="1">
                <a:solidFill>
                  <a:schemeClr val="tx1"/>
                </a:solidFill>
              </a:rPr>
              <a:t>, </a:t>
            </a:r>
            <a:r>
              <a:rPr lang="zh-CN" altLang="en-US" sz="4000" b="1">
                <a:solidFill>
                  <a:schemeClr val="tx1"/>
                </a:solidFill>
              </a:rPr>
              <a:t>产品的合格率为</a:t>
            </a:r>
            <a:r>
              <a:rPr lang="en-US" altLang="zh-CN" sz="4000" b="1">
                <a:solidFill>
                  <a:schemeClr val="tx1"/>
                </a:solidFill>
              </a:rPr>
              <a:t>98%, </a:t>
            </a:r>
            <a:r>
              <a:rPr lang="zh-CN" altLang="en-US" sz="4000" b="1">
                <a:solidFill>
                  <a:schemeClr val="tx1"/>
                </a:solidFill>
              </a:rPr>
              <a:t>而当机器发生某种故障时</a:t>
            </a:r>
            <a:r>
              <a:rPr lang="en-US" altLang="zh-CN" sz="4000" b="1">
                <a:solidFill>
                  <a:schemeClr val="tx1"/>
                </a:solidFill>
              </a:rPr>
              <a:t>, </a:t>
            </a:r>
            <a:r>
              <a:rPr lang="zh-CN" altLang="en-US" sz="4000" b="1">
                <a:solidFill>
                  <a:schemeClr val="tx1"/>
                </a:solidFill>
              </a:rPr>
              <a:t>其合格率为</a:t>
            </a:r>
            <a:r>
              <a:rPr lang="en-US" altLang="zh-CN" sz="4000" b="1">
                <a:solidFill>
                  <a:schemeClr val="tx1"/>
                </a:solidFill>
              </a:rPr>
              <a:t>55%. </a:t>
            </a:r>
            <a:r>
              <a:rPr lang="zh-CN" altLang="en-US" sz="4000" b="1">
                <a:solidFill>
                  <a:schemeClr val="tx1"/>
                </a:solidFill>
              </a:rPr>
              <a:t>每天早上调整良好的概率为</a:t>
            </a:r>
            <a:r>
              <a:rPr lang="en-US" altLang="zh-CN" sz="4000" b="1">
                <a:solidFill>
                  <a:schemeClr val="tx1"/>
                </a:solidFill>
              </a:rPr>
              <a:t>95</a:t>
            </a:r>
            <a:r>
              <a:rPr lang="zh-CN" altLang="en-US" sz="4000" b="1">
                <a:solidFill>
                  <a:schemeClr val="tx1"/>
                </a:solidFill>
              </a:rPr>
              <a:t>％</a:t>
            </a:r>
            <a:r>
              <a:rPr lang="en-US" altLang="zh-CN" sz="4000" b="1">
                <a:solidFill>
                  <a:schemeClr val="tx1"/>
                </a:solidFill>
              </a:rPr>
              <a:t>. </a:t>
            </a:r>
            <a:br>
              <a:rPr lang="en-US" altLang="zh-CN" sz="4000" b="1">
                <a:solidFill>
                  <a:schemeClr val="tx1"/>
                </a:solidFill>
              </a:rPr>
            </a:br>
            <a:r>
              <a:rPr lang="en-US" altLang="zh-CN" sz="4000" b="1">
                <a:solidFill>
                  <a:schemeClr val="tx1"/>
                </a:solidFill>
              </a:rPr>
              <a:t>    </a:t>
            </a:r>
            <a:r>
              <a:rPr lang="zh-CN" altLang="en-US" sz="4000" b="1">
                <a:solidFill>
                  <a:schemeClr val="tx1"/>
                </a:solidFill>
              </a:rPr>
              <a:t>试求已知某日早上第一件产品是合格品时</a:t>
            </a:r>
            <a:r>
              <a:rPr lang="en-US" altLang="zh-CN" sz="4000" b="1">
                <a:solidFill>
                  <a:schemeClr val="tx1"/>
                </a:solidFill>
              </a:rPr>
              <a:t>, </a:t>
            </a:r>
            <a:r>
              <a:rPr lang="zh-CN" altLang="en-US" sz="4000" b="1">
                <a:solidFill>
                  <a:schemeClr val="tx1"/>
                </a:solidFill>
              </a:rPr>
              <a:t>机器调整良好的概率是多少</a:t>
            </a:r>
            <a:r>
              <a:rPr lang="en-US" altLang="zh-CN" sz="4000" b="1">
                <a:solidFill>
                  <a:schemeClr val="tx1"/>
                </a:solidFill>
              </a:rPr>
              <a:t>?</a:t>
            </a:r>
            <a:endParaRPr lang="en-US" altLang="zh-CN" sz="4000" b="1"/>
          </a:p>
        </p:txBody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FCF1AAD7-4252-A6C4-4887-CDA66309E01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07950" y="4652963"/>
            <a:ext cx="91440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="1"/>
              <a:t>解</a:t>
            </a:r>
            <a:r>
              <a:rPr lang="zh-CN" altLang="en-US" sz="4000">
                <a:solidFill>
                  <a:schemeClr val="tx1"/>
                </a:solidFill>
              </a:rPr>
              <a:t> </a:t>
            </a:r>
            <a:r>
              <a:rPr lang="zh-CN" altLang="en-US" sz="4000" b="1">
                <a:solidFill>
                  <a:schemeClr val="tx1"/>
                </a:solidFill>
              </a:rPr>
              <a:t>设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solidFill>
                  <a:schemeClr val="tx1"/>
                </a:solidFill>
              </a:rPr>
              <a:t>为事件“产品合格”</a:t>
            </a:r>
            <a:r>
              <a:rPr lang="en-US" altLang="zh-CN" sz="4000" b="1">
                <a:solidFill>
                  <a:schemeClr val="tx1"/>
                </a:solidFill>
              </a:rPr>
              <a:t>,</a:t>
            </a:r>
            <a:br>
              <a:rPr lang="en-US" altLang="zh-CN" sz="4000" b="1">
                <a:solidFill>
                  <a:schemeClr val="tx1"/>
                </a:solidFill>
              </a:rPr>
            </a:br>
            <a:r>
              <a:rPr lang="en-US" altLang="zh-CN" sz="4000" b="1">
                <a:solidFill>
                  <a:schemeClr val="tx1"/>
                </a:solidFill>
              </a:rPr>
              <a:t>       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4000" b="1">
                <a:solidFill>
                  <a:schemeClr val="tx1"/>
                </a:solidFill>
              </a:rPr>
              <a:t>为事件</a:t>
            </a:r>
            <a:r>
              <a:rPr lang="en-US" altLang="zh-CN" sz="4000" b="1">
                <a:solidFill>
                  <a:schemeClr val="tx1"/>
                </a:solidFill>
              </a:rPr>
              <a:t>"</a:t>
            </a:r>
            <a:r>
              <a:rPr lang="zh-CN" altLang="en-US" sz="4000" b="1">
                <a:solidFill>
                  <a:schemeClr val="tx1"/>
                </a:solidFill>
              </a:rPr>
              <a:t>机器调整良好</a:t>
            </a:r>
            <a:r>
              <a:rPr lang="en-US" altLang="zh-CN" sz="4000" b="1">
                <a:solidFill>
                  <a:schemeClr val="tx1"/>
                </a:solidFill>
              </a:rPr>
              <a:t>"</a:t>
            </a:r>
            <a:endParaRPr lang="en-US" altLang="zh-CN" sz="4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>
            <a:extLst>
              <a:ext uri="{FF2B5EF4-FFF2-40B4-BE49-F238E27FC236}">
                <a16:creationId xmlns:a16="http://schemas.microsoft.com/office/drawing/2014/main" id="{9B32F9F1-BCA9-ACB4-2C60-075455DE12D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1075"/>
            <a:ext cx="8540750" cy="5118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本节作业</a:t>
            </a:r>
          </a:p>
          <a:p>
            <a:r>
              <a:rPr lang="zh-CN" altLang="en-US" sz="4000" b="1"/>
              <a:t> </a:t>
            </a:r>
            <a:r>
              <a:rPr lang="en-US" altLang="zh-CN" sz="4000" b="1"/>
              <a:t>14    21    23</a:t>
            </a:r>
          </a:p>
          <a:p>
            <a:r>
              <a:rPr lang="zh-CN" altLang="en-US" sz="4000" b="1"/>
              <a:t>思考：</a:t>
            </a:r>
            <a:r>
              <a:rPr lang="en-US" altLang="zh-CN" sz="4000" b="1"/>
              <a:t>19</a:t>
            </a:r>
            <a:r>
              <a:rPr lang="zh-CN" altLang="en-US" sz="4000" b="1"/>
              <a:t>题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>
            <a:extLst>
              <a:ext uri="{FF2B5EF4-FFF2-40B4-BE49-F238E27FC236}">
                <a16:creationId xmlns:a16="http://schemas.microsoft.com/office/drawing/2014/main" id="{1DFED087-E028-B957-CB01-C6B2BDE048D4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408238"/>
            <a:ext cx="7772400" cy="890587"/>
          </a:xfrm>
        </p:spPr>
        <p:txBody>
          <a:bodyPr/>
          <a:lstStyle/>
          <a:p>
            <a:r>
              <a:rPr lang="en-US" altLang="zh-CN" sz="6600" b="1">
                <a:cs typeface="Times New Roman" panose="02020603050405020304" pitchFamily="18" charset="0"/>
              </a:rPr>
              <a:t>§6 </a:t>
            </a:r>
            <a:r>
              <a:rPr lang="zh-CN" altLang="en-US" sz="6600" b="1"/>
              <a:t>独立性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>
            <a:extLst>
              <a:ext uri="{FF2B5EF4-FFF2-40B4-BE49-F238E27FC236}">
                <a16:creationId xmlns:a16="http://schemas.microsoft.com/office/drawing/2014/main" id="{3F036B81-1959-F171-EDB4-2504EE746F3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0825" y="549275"/>
            <a:ext cx="9144000" cy="3455988"/>
          </a:xfrm>
        </p:spPr>
        <p:txBody>
          <a:bodyPr/>
          <a:lstStyle/>
          <a:p>
            <a:pPr algn="l"/>
            <a:br>
              <a:rPr lang="en-US" altLang="zh-CN" b="1">
                <a:solidFill>
                  <a:schemeClr val="tx1"/>
                </a:solidFill>
              </a:rPr>
            </a:br>
            <a:r>
              <a:rPr lang="zh-CN" altLang="en-US" b="1">
                <a:solidFill>
                  <a:schemeClr val="accent2"/>
                </a:solidFill>
              </a:rPr>
              <a:t>直观角度，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br>
              <a:rPr lang="zh-CN" altLang="en-US" b="1">
                <a:solidFill>
                  <a:schemeClr val="tx1"/>
                </a:solidFill>
              </a:rPr>
            </a:b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的发生和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的发生互不影响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b="1">
                <a:solidFill>
                  <a:schemeClr val="tx1"/>
                </a:solidFill>
              </a:rPr>
            </a:br>
            <a:endParaRPr lang="en-US" altLang="zh-CN" sz="4800" i="1">
              <a:solidFill>
                <a:schemeClr val="tx1"/>
              </a:solidFill>
            </a:endParaRPr>
          </a:p>
        </p:txBody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860BDC5A-C3D1-9C99-82D9-92C28CDE045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07950" y="-242888"/>
            <a:ext cx="8964613" cy="424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endParaRPr lang="zh-CN" altLang="zh-CN" sz="4000" i="1">
              <a:solidFill>
                <a:schemeClr val="tx1"/>
              </a:solidFill>
            </a:endParaRPr>
          </a:p>
        </p:txBody>
      </p:sp>
      <p:sp>
        <p:nvSpPr>
          <p:cNvPr id="932868" name="Rectangle 4">
            <a:extLst>
              <a:ext uri="{FF2B5EF4-FFF2-40B4-BE49-F238E27FC236}">
                <a16:creationId xmlns:a16="http://schemas.microsoft.com/office/drawing/2014/main" id="{B2A207EE-3E8F-2BA7-61B5-A4B47532244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15900" y="2133600"/>
            <a:ext cx="8964613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="1">
                <a:solidFill>
                  <a:schemeClr val="accent2"/>
                </a:solidFill>
              </a:rPr>
              <a:t>概率论角度，</a:t>
            </a:r>
            <a:r>
              <a:rPr lang="zh-CN" altLang="en-US" sz="4000" b="1">
                <a:solidFill>
                  <a:schemeClr val="tx1"/>
                </a:solidFill>
              </a:rPr>
              <a:t> </a:t>
            </a:r>
            <a:br>
              <a:rPr lang="zh-CN" altLang="en-US" sz="4000" b="1">
                <a:solidFill>
                  <a:schemeClr val="tx1"/>
                </a:solidFill>
              </a:rPr>
            </a:br>
            <a:r>
              <a:rPr lang="zh-CN" altLang="en-US" sz="4000" b="1">
                <a:solidFill>
                  <a:schemeClr val="tx1"/>
                </a:solidFill>
              </a:rPr>
              <a:t>             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A)= P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B)</a:t>
            </a:r>
            <a:b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P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B)= P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</a:rPr>
              <a:t>A)</a:t>
            </a:r>
            <a:br>
              <a:rPr lang="en-US" altLang="zh-CN" i="1">
                <a:solidFill>
                  <a:schemeClr val="tx1"/>
                </a:solidFill>
              </a:rPr>
            </a:br>
            <a:endParaRPr lang="en-US" altLang="zh-CN" i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6" grpId="0"/>
      <p:bldP spid="9328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>
            <a:extLst>
              <a:ext uri="{FF2B5EF4-FFF2-40B4-BE49-F238E27FC236}">
                <a16:creationId xmlns:a16="http://schemas.microsoft.com/office/drawing/2014/main" id="{7DFA3367-39CE-5076-DC7E-6E6ED4902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620713"/>
            <a:ext cx="8540750" cy="1223962"/>
          </a:xfrm>
        </p:spPr>
        <p:txBody>
          <a:bodyPr/>
          <a:lstStyle/>
          <a:p>
            <a:r>
              <a:rPr lang="zh-CN" altLang="en-US" sz="3000"/>
              <a:t>由一个样本点组成的单点集</a:t>
            </a:r>
            <a:r>
              <a:rPr lang="en-US" altLang="zh-CN" sz="3000"/>
              <a:t>, </a:t>
            </a:r>
            <a:r>
              <a:rPr lang="zh-CN" altLang="en-US" sz="3000"/>
              <a:t>称为</a:t>
            </a:r>
            <a:r>
              <a:rPr lang="zh-CN" altLang="en-US" b="0">
                <a:solidFill>
                  <a:srgbClr val="FFFF00"/>
                </a:solidFill>
                <a:ea typeface="楷体_GB2312" pitchFamily="49" charset="-122"/>
              </a:rPr>
              <a:t>基本事件</a:t>
            </a:r>
            <a:r>
              <a:rPr lang="en-US" altLang="zh-CN" sz="3000"/>
              <a:t>(elementary event).</a:t>
            </a:r>
          </a:p>
        </p:txBody>
      </p:sp>
      <p:sp>
        <p:nvSpPr>
          <p:cNvPr id="986115" name="Rectangle 3">
            <a:extLst>
              <a:ext uri="{FF2B5EF4-FFF2-40B4-BE49-F238E27FC236}">
                <a16:creationId xmlns:a16="http://schemas.microsoft.com/office/drawing/2014/main" id="{DDFEE680-0578-01FF-5975-9E070B28C7C5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79400" y="1700213"/>
            <a:ext cx="85407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000"/>
              <a:t>E</a:t>
            </a:r>
            <a:r>
              <a:rPr kumimoji="1" lang="en-US" altLang="zh-CN" sz="3000" baseline="-25000"/>
              <a:t>4</a:t>
            </a:r>
            <a:r>
              <a:rPr kumimoji="1" lang="en-US" altLang="zh-CN" sz="3000"/>
              <a:t>: </a:t>
            </a:r>
            <a:r>
              <a:rPr kumimoji="1" lang="zh-CN" altLang="zh-CN" sz="3000"/>
              <a:t>掷一颗骰子，</a:t>
            </a:r>
            <a:r>
              <a:rPr kumimoji="1" lang="zh-CN" altLang="en-US" sz="3000"/>
              <a:t>观察</a:t>
            </a:r>
            <a:r>
              <a:rPr kumimoji="1" lang="zh-CN" altLang="zh-CN" sz="3000"/>
              <a:t>可能出现的点数；</a:t>
            </a:r>
            <a:endParaRPr kumimoji="1" lang="zh-CN" altLang="en-US" sz="3000"/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3000">
                <a:solidFill>
                  <a:srgbClr val="FFFF00"/>
                </a:solidFill>
              </a:rPr>
              <a:t>   </a:t>
            </a:r>
            <a:r>
              <a:rPr lang="en-US" altLang="zh-CN" sz="3000">
                <a:solidFill>
                  <a:srgbClr val="FFFF00"/>
                </a:solidFill>
              </a:rPr>
              <a:t>S</a:t>
            </a:r>
            <a:r>
              <a:rPr lang="en-US" altLang="zh-CN" sz="3000" baseline="-25000">
                <a:solidFill>
                  <a:srgbClr val="FFFF00"/>
                </a:solidFill>
              </a:rPr>
              <a:t>4</a:t>
            </a:r>
            <a:r>
              <a:rPr lang="en-US" altLang="zh-CN" sz="3000">
                <a:solidFill>
                  <a:srgbClr val="FFFF00"/>
                </a:solidFill>
              </a:rPr>
              <a:t>:  {1,2,3,4,5,6</a:t>
            </a:r>
            <a:r>
              <a:rPr lang="en-US" altLang="zh-CN" sz="3000" baseline="-25000">
                <a:solidFill>
                  <a:srgbClr val="FFFF00"/>
                </a:solidFill>
              </a:rPr>
              <a:t> </a:t>
            </a:r>
            <a:r>
              <a:rPr lang="en-US" altLang="zh-CN" sz="3000">
                <a:solidFill>
                  <a:srgbClr val="FFFF00"/>
                </a:solidFill>
              </a:rPr>
              <a:t>}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3000"/>
              <a:t>   E</a:t>
            </a:r>
            <a:r>
              <a:rPr lang="en-US" altLang="zh-CN" sz="3000" baseline="-25000"/>
              <a:t>4</a:t>
            </a:r>
            <a:r>
              <a:rPr lang="zh-CN" altLang="en-US" sz="3000"/>
              <a:t>有</a:t>
            </a:r>
            <a:r>
              <a:rPr lang="en-US" altLang="zh-CN" sz="3000"/>
              <a:t>6</a:t>
            </a:r>
            <a:r>
              <a:rPr lang="zh-CN" altLang="en-US" sz="3000"/>
              <a:t>个基本事件</a:t>
            </a:r>
            <a:r>
              <a:rPr lang="en-US" altLang="zh-CN" sz="3000"/>
              <a:t>{1},{2},{3},{4},{5},{6}.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4" grpId="0" build="p"/>
      <p:bldP spid="9861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>
            <a:extLst>
              <a:ext uri="{FF2B5EF4-FFF2-40B4-BE49-F238E27FC236}">
                <a16:creationId xmlns:a16="http://schemas.microsoft.com/office/drawing/2014/main" id="{A7DE120F-7D83-7C76-FBE8-593993D4C2B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6297613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定义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是两事件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如果满足等式</a:t>
            </a:r>
            <a:b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),		(6.1)</a:t>
            </a:r>
            <a:b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则称事件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600" b="1" u="sng">
                <a:latin typeface="Times New Roman" panose="02020603050405020304" pitchFamily="18" charset="0"/>
              </a:rPr>
              <a:t>相互独立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简称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600" b="1" u="sng">
                <a:latin typeface="Times New Roman" panose="02020603050405020304" pitchFamily="18" charset="0"/>
              </a:rPr>
              <a:t>独立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zh-CN" sz="3600" b="1">
                <a:solidFill>
                  <a:schemeClr val="tx1"/>
                </a:solidFill>
              </a:rPr>
            </a:br>
            <a:endParaRPr lang="en-US" altLang="zh-CN" sz="3600" b="1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>
            <a:extLst>
              <a:ext uri="{FF2B5EF4-FFF2-40B4-BE49-F238E27FC236}">
                <a16:creationId xmlns:a16="http://schemas.microsoft.com/office/drawing/2014/main" id="{B5A5A5F0-A762-ACE8-BD52-B194F79F711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060575"/>
            <a:ext cx="8596313" cy="2159000"/>
          </a:xfrm>
          <a:noFill/>
          <a:ln/>
          <a:extLst>
            <a:ext uri="{91240B29-F687-4F45-9708-019B960494DF}">
              <a14:hiddenLine xmlns:a14="http://schemas.microsoft.com/office/drawing/2010/main" w="38100" cmpd="sng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sz="3600" b="1">
                <a:solidFill>
                  <a:srgbClr val="000000"/>
                </a:solidFill>
                <a:ea typeface="楷体_GB2312" pitchFamily="49" charset="-122"/>
              </a:rPr>
              <a:t>实际应用中，往往根据经验来判断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两个事件的独立性：例如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返回抽样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甲乙分别工作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重复试验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302CBDB8-8887-7E08-AD00-35CBAA366F4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604963" y="925513"/>
            <a:ext cx="5967412" cy="714375"/>
          </a:xfr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41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事件独立性的判断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2" grpId="0" autoUpdateAnimBg="0"/>
      <p:bldP spid="977923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>
            <a:extLst>
              <a:ext uri="{FF2B5EF4-FFF2-40B4-BE49-F238E27FC236}">
                <a16:creationId xmlns:a16="http://schemas.microsoft.com/office/drawing/2014/main" id="{2F6283AE-E904-388B-DAF6-DC4194B743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9388" y="836613"/>
            <a:ext cx="8540750" cy="431800"/>
          </a:xfrm>
        </p:spPr>
        <p:txBody>
          <a:bodyPr/>
          <a:lstStyle/>
          <a:p>
            <a:pPr algn="l"/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相互独立          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互不相容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27BDCDC4-8403-E3F8-7392-5DFDD3CA3FB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4724400"/>
            <a:ext cx="8540750" cy="1384300"/>
          </a:xfrm>
        </p:spPr>
        <p:txBody>
          <a:bodyPr/>
          <a:lstStyle/>
          <a:p>
            <a:r>
              <a:rPr lang="zh-CN" altLang="en-US" sz="4000" b="1">
                <a:latin typeface="Times New Roman" panose="02020603050405020304" pitchFamily="18" charset="0"/>
              </a:rPr>
              <a:t>若</a:t>
            </a:r>
            <a:r>
              <a:rPr lang="en-US" altLang="zh-CN" sz="4000" b="1" i="1">
                <a:latin typeface="Times New Roman" panose="02020603050405020304" pitchFamily="18" charset="0"/>
              </a:rPr>
              <a:t>P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latin typeface="Times New Roman" panose="02020603050405020304" pitchFamily="18" charset="0"/>
              </a:rPr>
              <a:t>)&gt;0,</a:t>
            </a:r>
            <a:r>
              <a:rPr lang="en-US" altLang="zh-CN" sz="4000" b="1" i="1">
                <a:latin typeface="Times New Roman" panose="02020603050405020304" pitchFamily="18" charset="0"/>
              </a:rPr>
              <a:t>P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latin typeface="Times New Roman" panose="02020603050405020304" pitchFamily="18" charset="0"/>
              </a:rPr>
              <a:t>B</a:t>
            </a:r>
            <a:r>
              <a:rPr lang="en-US" altLang="zh-CN" sz="4000" b="1">
                <a:latin typeface="Times New Roman" panose="02020603050405020304" pitchFamily="18" charset="0"/>
              </a:rPr>
              <a:t>)&gt;0</a:t>
            </a:r>
            <a:r>
              <a:rPr lang="zh-CN" altLang="en-US" sz="4000" b="1">
                <a:latin typeface="Times New Roman" panose="02020603050405020304" pitchFamily="18" charset="0"/>
              </a:rPr>
              <a:t>则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latin typeface="Times New Roman" panose="02020603050405020304" pitchFamily="18" charset="0"/>
              </a:rPr>
              <a:t>B</a:t>
            </a:r>
            <a:r>
              <a:rPr lang="zh-CN" altLang="en-US" sz="4000" b="1">
                <a:latin typeface="Times New Roman" panose="02020603050405020304" pitchFamily="18" charset="0"/>
              </a:rPr>
              <a:t>相互独立与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latin typeface="Times New Roman" panose="02020603050405020304" pitchFamily="18" charset="0"/>
              </a:rPr>
              <a:t>B</a:t>
            </a:r>
            <a:r>
              <a:rPr lang="zh-CN" altLang="en-US" sz="4000" b="1">
                <a:latin typeface="Times New Roman" panose="02020603050405020304" pitchFamily="18" charset="0"/>
              </a:rPr>
              <a:t>互不相容不能同时成立</a:t>
            </a:r>
            <a:r>
              <a:rPr lang="en-US" altLang="zh-CN" sz="40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34916" name="AutoShape 4">
            <a:extLst>
              <a:ext uri="{FF2B5EF4-FFF2-40B4-BE49-F238E27FC236}">
                <a16:creationId xmlns:a16="http://schemas.microsoft.com/office/drawing/2014/main" id="{211DCFD6-E77A-4810-C315-103540C1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484313"/>
            <a:ext cx="288925" cy="936625"/>
          </a:xfrm>
          <a:prstGeom prst="downArrow">
            <a:avLst>
              <a:gd name="adj1" fmla="val 50000"/>
              <a:gd name="adj2" fmla="val 81044"/>
            </a:avLst>
          </a:prstGeom>
          <a:solidFill>
            <a:schemeClr val="tx1">
              <a:alpha val="53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4917" name="AutoShape 5">
            <a:extLst>
              <a:ext uri="{FF2B5EF4-FFF2-40B4-BE49-F238E27FC236}">
                <a16:creationId xmlns:a16="http://schemas.microsoft.com/office/drawing/2014/main" id="{E22AAB8D-98E0-2259-4BA3-5B2234C3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484313"/>
            <a:ext cx="360363" cy="936625"/>
          </a:xfrm>
          <a:prstGeom prst="downArrow">
            <a:avLst>
              <a:gd name="adj1" fmla="val 50000"/>
              <a:gd name="adj2" fmla="val 64978"/>
            </a:avLst>
          </a:prstGeom>
          <a:solidFill>
            <a:schemeClr val="tx1">
              <a:alpha val="53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4918" name="Rectangle 6">
            <a:extLst>
              <a:ext uri="{FF2B5EF4-FFF2-40B4-BE49-F238E27FC236}">
                <a16:creationId xmlns:a16="http://schemas.microsoft.com/office/drawing/2014/main" id="{EBBA45B5-3EC7-E1AB-5B99-5FDC3B7D786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07950" y="2420938"/>
            <a:ext cx="38877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P(AB)=P(A)P(B)</a:t>
            </a:r>
            <a:endParaRPr lang="en-US" altLang="zh-CN" sz="4000" b="1" i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34919" name="Rectangle 7">
            <a:extLst>
              <a:ext uri="{FF2B5EF4-FFF2-40B4-BE49-F238E27FC236}">
                <a16:creationId xmlns:a16="http://schemas.microsoft.com/office/drawing/2014/main" id="{D10055F7-7247-2E4A-C64B-FAED35002A1A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392613" y="2420938"/>
            <a:ext cx="48593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b="1">
                <a:solidFill>
                  <a:schemeClr val="tx1"/>
                </a:solidFill>
              </a:rPr>
              <a:t>          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4000" b="1">
                <a:solidFill>
                  <a:schemeClr val="tx1"/>
                </a:solidFill>
              </a:rPr>
              <a:t>=</a:t>
            </a:r>
            <a:r>
              <a:rPr lang="en-US" altLang="zh-CN" sz="4000" b="1" i="1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f</a:t>
            </a:r>
          </a:p>
        </p:txBody>
      </p:sp>
      <p:sp>
        <p:nvSpPr>
          <p:cNvPr id="934920" name="Rectangle 8">
            <a:extLst>
              <a:ext uri="{FF2B5EF4-FFF2-40B4-BE49-F238E27FC236}">
                <a16:creationId xmlns:a16="http://schemas.microsoft.com/office/drawing/2014/main" id="{39ACC675-BC3B-AEC1-41EA-64D84125B4A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3716338"/>
            <a:ext cx="85407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/>
              <a:t>习题</a:t>
            </a:r>
            <a:r>
              <a:rPr lang="en-US" altLang="zh-CN" sz="4000" b="1"/>
              <a:t>31</a:t>
            </a:r>
            <a:r>
              <a:rPr lang="zh-CN" altLang="en-US" sz="4000" b="1"/>
              <a:t>（</a:t>
            </a:r>
            <a:r>
              <a:rPr lang="en-US" altLang="zh-CN" sz="4000" b="1"/>
              <a:t>1</a:t>
            </a:r>
            <a:r>
              <a:rPr lang="zh-CN" altLang="en-US" sz="4000" b="1"/>
              <a:t>）（</a:t>
            </a:r>
            <a:r>
              <a:rPr lang="en-US" altLang="zh-CN" sz="4000" b="1"/>
              <a:t>2</a:t>
            </a:r>
            <a:r>
              <a:rPr lang="zh-CN" altLang="en-US" sz="4000" b="1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3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4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934918" grpId="0"/>
      <p:bldP spid="934919" grpId="0"/>
      <p:bldP spid="934920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>
            <a:extLst>
              <a:ext uri="{FF2B5EF4-FFF2-40B4-BE49-F238E27FC236}">
                <a16:creationId xmlns:a16="http://schemas.microsoft.com/office/drawing/2014/main" id="{5F6550CF-A20D-1102-127C-30C90124BD4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4092575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定理一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  设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是两事件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)&gt;0,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相互独立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反之亦然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>
              <a:latin typeface="Times New Roman" panose="02020603050405020304" pitchFamily="18" charset="0"/>
            </a:endParaRPr>
          </a:p>
        </p:txBody>
      </p:sp>
      <p:pic>
        <p:nvPicPr>
          <p:cNvPr id="935939" name="Picture 3">
            <a:extLst>
              <a:ext uri="{FF2B5EF4-FFF2-40B4-BE49-F238E27FC236}">
                <a16:creationId xmlns:a16="http://schemas.microsoft.com/office/drawing/2014/main" id="{719C018E-2A7C-7CCD-256D-032CDD37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1" t="21535" r="18311" b="62798"/>
          <a:stretch>
            <a:fillRect/>
          </a:stretch>
        </p:blipFill>
        <p:spPr bwMode="auto">
          <a:xfrm>
            <a:off x="0" y="3213100"/>
            <a:ext cx="91440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>
            <a:extLst>
              <a:ext uri="{FF2B5EF4-FFF2-40B4-BE49-F238E27FC236}">
                <a16:creationId xmlns:a16="http://schemas.microsoft.com/office/drawing/2014/main" id="{EF2A4E9A-2752-1183-03FB-11BECF99FF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-36513" y="333375"/>
            <a:ext cx="9467851" cy="1143000"/>
          </a:xfrm>
        </p:spPr>
        <p:txBody>
          <a:bodyPr/>
          <a:lstStyle/>
          <a:p>
            <a:pPr algn="l"/>
            <a:r>
              <a:rPr lang="zh-CN" altLang="en-US" sz="4000" b="1"/>
              <a:t>定义  </a:t>
            </a:r>
            <a:r>
              <a:rPr lang="zh-CN" altLang="en-US" sz="4000" b="1">
                <a:solidFill>
                  <a:schemeClr val="tx1"/>
                </a:solidFill>
              </a:rPr>
              <a:t>设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4000" b="1">
                <a:solidFill>
                  <a:schemeClr val="tx1"/>
                </a:solidFill>
              </a:rPr>
              <a:t>是三个事件</a:t>
            </a:r>
            <a:r>
              <a:rPr lang="en-US" altLang="zh-CN" sz="4000" b="1">
                <a:solidFill>
                  <a:schemeClr val="tx1"/>
                </a:solidFill>
              </a:rPr>
              <a:t>, </a:t>
            </a:r>
            <a:r>
              <a:rPr lang="zh-CN" altLang="en-US" sz="4000" b="1">
                <a:solidFill>
                  <a:schemeClr val="tx1"/>
                </a:solidFill>
              </a:rPr>
              <a:t>如果满足等式</a:t>
            </a:r>
            <a:endParaRPr lang="zh-CN" altLang="en-US" sz="4000" b="1"/>
          </a:p>
        </p:txBody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CB1F99E3-0F79-BCFD-57AC-160C80690C6E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827088" y="4652963"/>
            <a:ext cx="6840537" cy="11271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 sz="4000" b="1"/>
              <a:t>则称事件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latin typeface="Times New Roman" panose="02020603050405020304" pitchFamily="18" charset="0"/>
              </a:rPr>
              <a:t>B</a:t>
            </a:r>
            <a:r>
              <a:rPr lang="en-US" altLang="zh-CN" sz="4000" b="1"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latin typeface="Times New Roman" panose="02020603050405020304" pitchFamily="18" charset="0"/>
              </a:rPr>
              <a:t>C</a:t>
            </a:r>
            <a:r>
              <a:rPr lang="zh-CN" altLang="en-US" sz="4000" b="1" u="sng">
                <a:solidFill>
                  <a:schemeClr val="tx2"/>
                </a:solidFill>
              </a:rPr>
              <a:t>相互独立</a:t>
            </a:r>
            <a:r>
              <a:rPr lang="en-US" altLang="zh-CN" sz="4000" b="1"/>
              <a:t>.</a:t>
            </a:r>
            <a:endParaRPr lang="en-US" altLang="zh-CN" sz="4000">
              <a:sym typeface="Symbol" panose="05050102010706020507" pitchFamily="18" charset="2"/>
            </a:endParaRPr>
          </a:p>
        </p:txBody>
      </p:sp>
      <p:pic>
        <p:nvPicPr>
          <p:cNvPr id="937988" name="Picture 4">
            <a:extLst>
              <a:ext uri="{FF2B5EF4-FFF2-40B4-BE49-F238E27FC236}">
                <a16:creationId xmlns:a16="http://schemas.microsoft.com/office/drawing/2014/main" id="{74C3EAD4-F93C-3DB7-E14F-01338312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0" t="32385" r="54430" b="47908"/>
          <a:stretch>
            <a:fillRect/>
          </a:stretch>
        </p:blipFill>
        <p:spPr bwMode="auto">
          <a:xfrm>
            <a:off x="1763713" y="1628775"/>
            <a:ext cx="4248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7989" name="Picture 5">
            <a:extLst>
              <a:ext uri="{FF2B5EF4-FFF2-40B4-BE49-F238E27FC236}">
                <a16:creationId xmlns:a16="http://schemas.microsoft.com/office/drawing/2014/main" id="{B1FF1E1A-3A77-B1E6-5C3A-20B0E08E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0" t="51343" r="54430" b="40886"/>
          <a:stretch>
            <a:fillRect/>
          </a:stretch>
        </p:blipFill>
        <p:spPr bwMode="auto">
          <a:xfrm>
            <a:off x="1835150" y="3616325"/>
            <a:ext cx="56165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7990" name="AutoShape 6">
            <a:extLst>
              <a:ext uri="{FF2B5EF4-FFF2-40B4-BE49-F238E27FC236}">
                <a16:creationId xmlns:a16="http://schemas.microsoft.com/office/drawing/2014/main" id="{4EC4A65A-D52B-4EC2-5D9A-CD789B9C3850}"/>
              </a:ext>
            </a:extLst>
          </p:cNvPr>
          <p:cNvSpPr>
            <a:spLocks/>
          </p:cNvSpPr>
          <p:nvPr/>
        </p:nvSpPr>
        <p:spPr bwMode="auto">
          <a:xfrm>
            <a:off x="7740650" y="1773238"/>
            <a:ext cx="431800" cy="2232025"/>
          </a:xfrm>
          <a:prstGeom prst="rightBrace">
            <a:avLst>
              <a:gd name="adj1" fmla="val 43076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3999"/>
                  </a:scheme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>
            <a:extLst>
              <a:ext uri="{FF2B5EF4-FFF2-40B4-BE49-F238E27FC236}">
                <a16:creationId xmlns:a16="http://schemas.microsoft.com/office/drawing/2014/main" id="{D9F66681-FD4E-EE0F-6B12-DCC6AC01C7C1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323850" y="1125538"/>
            <a:ext cx="8247063" cy="410368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4000" b="1"/>
              <a:t>       </a:t>
            </a:r>
            <a:r>
              <a:rPr lang="zh-CN" altLang="en-US" sz="4000" b="1">
                <a:latin typeface="Times New Roman" panose="02020603050405020304" pitchFamily="18" charset="0"/>
              </a:rPr>
              <a:t>一般</a:t>
            </a:r>
            <a:r>
              <a:rPr lang="en-US" altLang="zh-CN" sz="4000" b="1">
                <a:latin typeface="Times New Roman" panose="02020603050405020304" pitchFamily="18" charset="0"/>
              </a:rPr>
              <a:t>, </a:t>
            </a:r>
            <a:r>
              <a:rPr lang="zh-CN" altLang="en-US" sz="4000" b="1">
                <a:latin typeface="Times New Roman" panose="02020603050405020304" pitchFamily="18" charset="0"/>
              </a:rPr>
              <a:t>设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4000" b="1"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4000" b="1">
                <a:latin typeface="Times New Roman" panose="02020603050405020304" pitchFamily="18" charset="0"/>
              </a:rPr>
              <a:t>,...,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4000" b="1"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latin typeface="Times New Roman" panose="02020603050405020304" pitchFamily="18" charset="0"/>
              </a:rPr>
              <a:t>n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2)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个事件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如果对于其中任意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任意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, ..., 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任意</a:t>
            </a:r>
            <a:r>
              <a:rPr lang="en-US" altLang="zh-CN" sz="4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个事件的积事件的概率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都等于各事件概率之积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则称事件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4000" b="1"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4000" b="1">
                <a:latin typeface="Times New Roman" panose="02020603050405020304" pitchFamily="18" charset="0"/>
              </a:rPr>
              <a:t>,...,</a:t>
            </a:r>
            <a:r>
              <a:rPr lang="en-US" altLang="zh-CN" sz="4000" b="1" i="1">
                <a:latin typeface="Times New Roman" panose="02020603050405020304" pitchFamily="18" charset="0"/>
              </a:rPr>
              <a:t>A</a:t>
            </a:r>
            <a:r>
              <a:rPr lang="en-US" altLang="zh-CN" sz="4000" b="1" i="1" baseline="-25000">
                <a:latin typeface="Times New Roman" panose="02020603050405020304" pitchFamily="18" charset="0"/>
              </a:rPr>
              <a:t>n</a:t>
            </a:r>
            <a:r>
              <a:rPr lang="zh-CN" altLang="en-US" sz="4000" b="1" u="sng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相互独立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25FE2209-7F5B-566E-37AE-B051401911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7950" y="0"/>
            <a:ext cx="9144000" cy="648335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chemeClr val="tx1"/>
                </a:solidFill>
              </a:rPr>
              <a:t>由定义可以得到以下两点推论</a:t>
            </a:r>
            <a:r>
              <a:rPr lang="en-US" altLang="zh-CN" sz="4000" b="1">
                <a:solidFill>
                  <a:schemeClr val="tx1"/>
                </a:solidFill>
              </a:rPr>
              <a:t>.</a:t>
            </a:r>
            <a:br>
              <a:rPr lang="en-US" altLang="zh-CN" sz="4000" b="1">
                <a:solidFill>
                  <a:schemeClr val="tx1"/>
                </a:solidFill>
              </a:rPr>
            </a:br>
            <a:r>
              <a:rPr lang="en-US" altLang="zh-CN" sz="4000" b="1">
                <a:solidFill>
                  <a:schemeClr val="tx1"/>
                </a:solidFill>
              </a:rPr>
              <a:t>    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若事件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,...,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2)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相互独立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则其中任意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(2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个事件也是相互独立的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b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2.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</a:rPr>
              <a:t>个事件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,...,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2)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相互独立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则将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,...,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中任意多个换成它们的对立事件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所得的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个事件仍相互独立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>
            <a:extLst>
              <a:ext uri="{FF2B5EF4-FFF2-40B4-BE49-F238E27FC236}">
                <a16:creationId xmlns:a16="http://schemas.microsoft.com/office/drawing/2014/main" id="{8F4C90B0-8B3B-5887-6D8C-6D5679B2498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573088"/>
            <a:ext cx="9144000" cy="2784475"/>
          </a:xfrm>
        </p:spPr>
        <p:txBody>
          <a:bodyPr/>
          <a:lstStyle/>
          <a:p>
            <a:pPr algn="l"/>
            <a:r>
              <a:rPr lang="zh-CN" altLang="en-US" sz="3600" b="1"/>
              <a:t>例</a:t>
            </a:r>
            <a:r>
              <a:rPr lang="en-US" altLang="zh-CN" sz="3600" b="1"/>
              <a:t>2</a:t>
            </a:r>
            <a:r>
              <a:rPr lang="en-US" altLang="zh-CN" sz="3600"/>
              <a:t> </a:t>
            </a:r>
            <a:r>
              <a:rPr lang="zh-CN" altLang="en-US" sz="3600" b="1">
                <a:solidFill>
                  <a:schemeClr val="tx1"/>
                </a:solidFill>
              </a:rPr>
              <a:t>一个元件</a:t>
            </a:r>
            <a:r>
              <a:rPr lang="en-US" altLang="zh-CN" sz="3600" b="1">
                <a:solidFill>
                  <a:schemeClr val="tx1"/>
                </a:solidFill>
              </a:rPr>
              <a:t>(</a:t>
            </a:r>
            <a:r>
              <a:rPr lang="zh-CN" altLang="en-US" sz="3600" b="1">
                <a:solidFill>
                  <a:schemeClr val="tx1"/>
                </a:solidFill>
              </a:rPr>
              <a:t>或系统</a:t>
            </a:r>
            <a:r>
              <a:rPr lang="en-US" altLang="zh-CN" sz="3600" b="1">
                <a:solidFill>
                  <a:schemeClr val="tx1"/>
                </a:solidFill>
              </a:rPr>
              <a:t>)</a:t>
            </a:r>
            <a:r>
              <a:rPr lang="zh-CN" altLang="en-US" sz="3600" b="1">
                <a:solidFill>
                  <a:schemeClr val="tx1"/>
                </a:solidFill>
              </a:rPr>
              <a:t>能正常工作的概率称为元件</a:t>
            </a:r>
            <a:r>
              <a:rPr lang="en-US" altLang="zh-CN" sz="3600" b="1">
                <a:solidFill>
                  <a:schemeClr val="tx1"/>
                </a:solidFill>
              </a:rPr>
              <a:t>(</a:t>
            </a:r>
            <a:r>
              <a:rPr lang="zh-CN" altLang="en-US" sz="3600" b="1">
                <a:solidFill>
                  <a:schemeClr val="tx1"/>
                </a:solidFill>
              </a:rPr>
              <a:t>或系统</a:t>
            </a:r>
            <a:r>
              <a:rPr lang="en-US" altLang="zh-CN" sz="3600" b="1">
                <a:solidFill>
                  <a:schemeClr val="tx1"/>
                </a:solidFill>
              </a:rPr>
              <a:t>)</a:t>
            </a:r>
            <a:r>
              <a:rPr lang="zh-CN" altLang="en-US" sz="3600" b="1">
                <a:solidFill>
                  <a:schemeClr val="tx1"/>
                </a:solidFill>
              </a:rPr>
              <a:t>的可靠性</a:t>
            </a:r>
            <a:r>
              <a:rPr lang="en-US" altLang="zh-CN" sz="3600" b="1">
                <a:solidFill>
                  <a:schemeClr val="tx1"/>
                </a:solidFill>
              </a:rPr>
              <a:t>. </a:t>
            </a:r>
            <a:r>
              <a:rPr lang="zh-CN" altLang="en-US" sz="3600" b="1">
                <a:solidFill>
                  <a:schemeClr val="tx1"/>
                </a:solidFill>
              </a:rPr>
              <a:t>如图</a:t>
            </a:r>
            <a:r>
              <a:rPr lang="en-US" altLang="zh-CN" sz="3600" b="1">
                <a:solidFill>
                  <a:schemeClr val="tx1"/>
                </a:solidFill>
              </a:rPr>
              <a:t>, </a:t>
            </a:r>
            <a:r>
              <a:rPr lang="zh-CN" altLang="en-US" sz="3600" b="1">
                <a:solidFill>
                  <a:schemeClr val="tx1"/>
                </a:solidFill>
              </a:rPr>
              <a:t>设有</a:t>
            </a:r>
            <a:r>
              <a:rPr lang="en-US" altLang="zh-CN" sz="3600" b="1">
                <a:solidFill>
                  <a:schemeClr val="tx1"/>
                </a:solidFill>
              </a:rPr>
              <a:t>4</a:t>
            </a:r>
            <a:r>
              <a:rPr lang="zh-CN" altLang="en-US" sz="3600" b="1">
                <a:solidFill>
                  <a:schemeClr val="tx1"/>
                </a:solidFill>
              </a:rPr>
              <a:t>个独立工作的元件</a:t>
            </a:r>
            <a:r>
              <a:rPr lang="en-US" altLang="zh-CN" sz="3600" b="1">
                <a:solidFill>
                  <a:schemeClr val="tx1"/>
                </a:solidFill>
              </a:rPr>
              <a:t>1,2,3,4</a:t>
            </a:r>
            <a:r>
              <a:rPr lang="zh-CN" altLang="en-US" sz="3600" b="1">
                <a:solidFill>
                  <a:schemeClr val="tx1"/>
                </a:solidFill>
              </a:rPr>
              <a:t>按先串联再并联的方式联接</a:t>
            </a:r>
            <a:r>
              <a:rPr lang="en-US" altLang="zh-CN" sz="3600" b="1">
                <a:solidFill>
                  <a:schemeClr val="tx1"/>
                </a:solidFill>
              </a:rPr>
              <a:t>. </a:t>
            </a:r>
            <a:r>
              <a:rPr lang="zh-CN" altLang="en-US" sz="3600" b="1">
                <a:solidFill>
                  <a:schemeClr val="tx1"/>
                </a:solidFill>
              </a:rPr>
              <a:t>设第</a:t>
            </a:r>
            <a:r>
              <a:rPr lang="en-US" altLang="zh-CN" sz="3600" b="1" i="1">
                <a:solidFill>
                  <a:schemeClr val="tx1"/>
                </a:solidFill>
              </a:rPr>
              <a:t>i</a:t>
            </a:r>
            <a:r>
              <a:rPr lang="zh-CN" altLang="en-US" sz="3600" b="1">
                <a:solidFill>
                  <a:schemeClr val="tx1"/>
                </a:solidFill>
              </a:rPr>
              <a:t>个元件的可靠性为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=1,2,3,4),</a:t>
            </a:r>
            <a:r>
              <a:rPr lang="en-US" altLang="zh-CN" sz="3600" b="1">
                <a:solidFill>
                  <a:schemeClr val="tx1"/>
                </a:solidFill>
              </a:rPr>
              <a:t> </a:t>
            </a:r>
            <a:r>
              <a:rPr lang="zh-CN" altLang="en-US" sz="3600" b="1">
                <a:solidFill>
                  <a:schemeClr val="tx1"/>
                </a:solidFill>
              </a:rPr>
              <a:t>求系统的可靠性</a:t>
            </a:r>
            <a:r>
              <a:rPr lang="en-US" altLang="zh-CN" sz="3600" b="1">
                <a:solidFill>
                  <a:schemeClr val="tx1"/>
                </a:solidFill>
              </a:rPr>
              <a:t>.</a:t>
            </a:r>
            <a:endParaRPr lang="en-US" altLang="zh-CN" sz="3600" b="1"/>
          </a:p>
        </p:txBody>
      </p:sp>
      <p:sp>
        <p:nvSpPr>
          <p:cNvPr id="943107" name="Line 3">
            <a:extLst>
              <a:ext uri="{FF2B5EF4-FFF2-40B4-BE49-F238E27FC236}">
                <a16:creationId xmlns:a16="http://schemas.microsoft.com/office/drawing/2014/main" id="{13F73B0A-8555-C18A-012D-4C5E35F89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813" y="4572000"/>
            <a:ext cx="6149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3108" name="Rectangle 4">
            <a:extLst>
              <a:ext uri="{FF2B5EF4-FFF2-40B4-BE49-F238E27FC236}">
                <a16:creationId xmlns:a16="http://schemas.microsoft.com/office/drawing/2014/main" id="{F42D47F7-C917-C1D7-F9E8-F904BE585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3860800"/>
            <a:ext cx="4903788" cy="14398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3109" name="Rectangle 5">
            <a:extLst>
              <a:ext uri="{FF2B5EF4-FFF2-40B4-BE49-F238E27FC236}">
                <a16:creationId xmlns:a16="http://schemas.microsoft.com/office/drawing/2014/main" id="{7088DE84-24C9-6E11-B3AD-7A8AADDD4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644900"/>
            <a:ext cx="1204913" cy="395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3110" name="Rectangle 6">
            <a:extLst>
              <a:ext uri="{FF2B5EF4-FFF2-40B4-BE49-F238E27FC236}">
                <a16:creationId xmlns:a16="http://schemas.microsoft.com/office/drawing/2014/main" id="{AF83ECA9-6A3E-774E-A501-46517F53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644900"/>
            <a:ext cx="1204912" cy="395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3111" name="Rectangle 7">
            <a:extLst>
              <a:ext uri="{FF2B5EF4-FFF2-40B4-BE49-F238E27FC236}">
                <a16:creationId xmlns:a16="http://schemas.microsoft.com/office/drawing/2014/main" id="{70215C47-1E0B-45AA-2667-6F7D3B4D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084763"/>
            <a:ext cx="1204913" cy="395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3112" name="Rectangle 8">
            <a:extLst>
              <a:ext uri="{FF2B5EF4-FFF2-40B4-BE49-F238E27FC236}">
                <a16:creationId xmlns:a16="http://schemas.microsoft.com/office/drawing/2014/main" id="{9D576882-4AE8-5098-D617-38F437EC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4763"/>
            <a:ext cx="1204912" cy="395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3113" name="Text Box 9">
            <a:extLst>
              <a:ext uri="{FF2B5EF4-FFF2-40B4-BE49-F238E27FC236}">
                <a16:creationId xmlns:a16="http://schemas.microsoft.com/office/drawing/2014/main" id="{7D6425C6-9340-2602-DD46-24D3177E8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083050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3114" name="Text Box 10">
            <a:extLst>
              <a:ext uri="{FF2B5EF4-FFF2-40B4-BE49-F238E27FC236}">
                <a16:creationId xmlns:a16="http://schemas.microsoft.com/office/drawing/2014/main" id="{FADD02CE-B9C6-6A26-ED8F-E2D0FDA1E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4083050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3115" name="Text Box 11">
            <a:extLst>
              <a:ext uri="{FF2B5EF4-FFF2-40B4-BE49-F238E27FC236}">
                <a16:creationId xmlns:a16="http://schemas.microsoft.com/office/drawing/2014/main" id="{5431371F-B817-A453-A533-19AA52DB7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5516563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43116" name="Text Box 12">
            <a:extLst>
              <a:ext uri="{FF2B5EF4-FFF2-40B4-BE49-F238E27FC236}">
                <a16:creationId xmlns:a16="http://schemas.microsoft.com/office/drawing/2014/main" id="{76E4E5AA-9168-4235-6BF8-2724A5F78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516563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>
            <a:extLst>
              <a:ext uri="{FF2B5EF4-FFF2-40B4-BE49-F238E27FC236}">
                <a16:creationId xmlns:a16="http://schemas.microsoft.com/office/drawing/2014/main" id="{9209CFE5-EB23-0797-CD78-5F75A5593C2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573088"/>
            <a:ext cx="9144000" cy="2784475"/>
          </a:xfrm>
        </p:spPr>
        <p:txBody>
          <a:bodyPr/>
          <a:lstStyle/>
          <a:p>
            <a:pPr algn="l"/>
            <a:r>
              <a:rPr lang="en-US" altLang="zh-CN" sz="3600" b="1"/>
              <a:t>  </a:t>
            </a:r>
            <a:r>
              <a:rPr lang="zh-CN" altLang="en-US" sz="3600" b="1">
                <a:solidFill>
                  <a:schemeClr val="tx1"/>
                </a:solidFill>
              </a:rPr>
              <a:t>以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>
                <a:solidFill>
                  <a:schemeClr val="tx1"/>
                </a:solidFill>
              </a:rPr>
              <a:t>表示事件“系统正常工作”</a:t>
            </a:r>
            <a:br>
              <a:rPr lang="zh-CN" altLang="en-US" sz="3600" b="1">
                <a:solidFill>
                  <a:schemeClr val="tx1"/>
                </a:solidFill>
              </a:rPr>
            </a:br>
            <a:r>
              <a:rPr lang="zh-CN" altLang="en-US" sz="3600" b="1">
                <a:solidFill>
                  <a:schemeClr val="tx1"/>
                </a:solidFill>
              </a:rPr>
              <a:t>    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600" b="1">
                <a:solidFill>
                  <a:schemeClr val="tx1"/>
                </a:solidFill>
              </a:rPr>
              <a:t>表示事件“第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600" b="1">
                <a:solidFill>
                  <a:schemeClr val="tx1"/>
                </a:solidFill>
              </a:rPr>
              <a:t>个元件正常工作”</a:t>
            </a:r>
          </a:p>
        </p:txBody>
      </p:sp>
      <p:sp>
        <p:nvSpPr>
          <p:cNvPr id="944131" name="Line 3">
            <a:extLst>
              <a:ext uri="{FF2B5EF4-FFF2-40B4-BE49-F238E27FC236}">
                <a16:creationId xmlns:a16="http://schemas.microsoft.com/office/drawing/2014/main" id="{F8DD5D05-1023-9A4E-92C9-017705199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813" y="4572000"/>
            <a:ext cx="6149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4132" name="Rectangle 4">
            <a:extLst>
              <a:ext uri="{FF2B5EF4-FFF2-40B4-BE49-F238E27FC236}">
                <a16:creationId xmlns:a16="http://schemas.microsoft.com/office/drawing/2014/main" id="{D5434AD4-D2D9-60B8-A46D-578A7F2B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3860800"/>
            <a:ext cx="4903788" cy="14398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4133" name="Rectangle 5">
            <a:extLst>
              <a:ext uri="{FF2B5EF4-FFF2-40B4-BE49-F238E27FC236}">
                <a16:creationId xmlns:a16="http://schemas.microsoft.com/office/drawing/2014/main" id="{6AEA56C7-C36A-64CB-820C-AC885C80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644900"/>
            <a:ext cx="1204913" cy="395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4134" name="Rectangle 6">
            <a:extLst>
              <a:ext uri="{FF2B5EF4-FFF2-40B4-BE49-F238E27FC236}">
                <a16:creationId xmlns:a16="http://schemas.microsoft.com/office/drawing/2014/main" id="{B5B4C25E-101B-020C-0DE5-341D24D0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644900"/>
            <a:ext cx="1204912" cy="395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4135" name="Rectangle 7">
            <a:extLst>
              <a:ext uri="{FF2B5EF4-FFF2-40B4-BE49-F238E27FC236}">
                <a16:creationId xmlns:a16="http://schemas.microsoft.com/office/drawing/2014/main" id="{8F9FB262-50A6-6CFD-C7B7-2FEC086C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084763"/>
            <a:ext cx="1204913" cy="395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4136" name="Rectangle 8">
            <a:extLst>
              <a:ext uri="{FF2B5EF4-FFF2-40B4-BE49-F238E27FC236}">
                <a16:creationId xmlns:a16="http://schemas.microsoft.com/office/drawing/2014/main" id="{4E0F506E-5100-5E1F-5AB8-0A50D8C3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084763"/>
            <a:ext cx="1204912" cy="3952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44137" name="Text Box 9">
            <a:extLst>
              <a:ext uri="{FF2B5EF4-FFF2-40B4-BE49-F238E27FC236}">
                <a16:creationId xmlns:a16="http://schemas.microsoft.com/office/drawing/2014/main" id="{CF709B9F-A4AE-BAF6-FE96-5E55F75FA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083050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4138" name="Text Box 10">
            <a:extLst>
              <a:ext uri="{FF2B5EF4-FFF2-40B4-BE49-F238E27FC236}">
                <a16:creationId xmlns:a16="http://schemas.microsoft.com/office/drawing/2014/main" id="{0DD02EE3-DA1E-30CB-AF5A-B90B5BAE1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4083050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4139" name="Text Box 11">
            <a:extLst>
              <a:ext uri="{FF2B5EF4-FFF2-40B4-BE49-F238E27FC236}">
                <a16:creationId xmlns:a16="http://schemas.microsoft.com/office/drawing/2014/main" id="{A32820C9-3E49-F3C2-4F57-08915339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5516563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44140" name="Text Box 12">
            <a:extLst>
              <a:ext uri="{FF2B5EF4-FFF2-40B4-BE49-F238E27FC236}">
                <a16:creationId xmlns:a16="http://schemas.microsoft.com/office/drawing/2014/main" id="{6DDA0D51-9FA7-647E-08A5-CFDCCEAFF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516563"/>
            <a:ext cx="409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en-US" altLang="zh-CN" sz="3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44141" name="Text Box 13">
            <a:extLst>
              <a:ext uri="{FF2B5EF4-FFF2-40B4-BE49-F238E27FC236}">
                <a16:creationId xmlns:a16="http://schemas.microsoft.com/office/drawing/2014/main" id="{23BABA5E-FDC0-AF02-B66B-8A6A02A3E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2997200"/>
            <a:ext cx="1584325" cy="6413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3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线路</a:t>
            </a: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44142" name="Text Box 14">
            <a:extLst>
              <a:ext uri="{FF2B5EF4-FFF2-40B4-BE49-F238E27FC236}">
                <a16:creationId xmlns:a16="http://schemas.microsoft.com/office/drawing/2014/main" id="{FF8164B2-ACBC-4E80-CFBF-70C87E81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51475"/>
            <a:ext cx="1584325" cy="6413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3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Arial" panose="020B0604020202020204" pitchFamily="34" charset="0"/>
              </a:rPr>
              <a:t>线路</a:t>
            </a:r>
            <a:r>
              <a:rPr lang="en-US" altLang="zh-CN" sz="3600" b="1"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4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41" grpId="0"/>
      <p:bldP spid="94414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C3078F96-A9F7-8346-D6F4-A70C9F22462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733425"/>
            <a:ext cx="9144000" cy="4927600"/>
          </a:xfrm>
        </p:spPr>
        <p:txBody>
          <a:bodyPr/>
          <a:lstStyle/>
          <a:p>
            <a:pPr algn="l"/>
            <a:r>
              <a:rPr lang="zh-CN" altLang="en-US" sz="3600" b="1"/>
              <a:t>例</a:t>
            </a:r>
            <a:r>
              <a:rPr lang="en-US" altLang="zh-CN" sz="3600" b="1"/>
              <a:t>4 </a:t>
            </a:r>
            <a:r>
              <a:rPr lang="zh-CN" altLang="en-US" sz="3600" b="1">
                <a:solidFill>
                  <a:schemeClr val="tx1"/>
                </a:solidFill>
              </a:rPr>
              <a:t>甲乙两人进行乒乓球比赛</a:t>
            </a:r>
            <a:r>
              <a:rPr lang="en-US" altLang="zh-CN" sz="3600" b="1">
                <a:solidFill>
                  <a:schemeClr val="tx1"/>
                </a:solidFill>
              </a:rPr>
              <a:t>, </a:t>
            </a:r>
            <a:r>
              <a:rPr lang="zh-CN" altLang="en-US" sz="3600" b="1">
                <a:solidFill>
                  <a:schemeClr val="tx1"/>
                </a:solidFill>
              </a:rPr>
              <a:t>每局甲胜的概率为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1/2</a:t>
            </a:r>
            <a:r>
              <a:rPr lang="en-US" altLang="zh-CN" sz="3600" b="1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  <a:t>问对甲而言</a:t>
            </a:r>
            <a:r>
              <a:rPr lang="en-US" altLang="zh-CN" sz="3600" b="1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  <a:t>采用三局二胜制有利</a:t>
            </a:r>
            <a:r>
              <a:rPr lang="en-US" altLang="zh-CN" sz="3600" b="1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  <a:t>还是采用一局定胜负制有利</a:t>
            </a:r>
            <a:r>
              <a:rPr lang="en-US" altLang="zh-CN" sz="3600" b="1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  <a:t>设各局胜负相互独立</a:t>
            </a:r>
            <a:r>
              <a:rPr lang="en-US" altLang="zh-CN" sz="3600" b="1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br>
              <a:rPr lang="en-US" altLang="zh-CN" sz="3600" b="1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zh-CN" sz="3600" b="1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zh-CN" altLang="en-US" sz="3600" b="1">
                <a:sym typeface="Symbol" panose="05050102010706020507" pitchFamily="18" charset="2"/>
              </a:rPr>
              <a:t>解</a:t>
            </a:r>
            <a: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  <a:t>  以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  <a:t>表示事件“甲最终获胜”</a:t>
            </a:r>
            <a:b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  <a:t>      以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  <a:t>表示事件“甲在第</a:t>
            </a:r>
            <a:r>
              <a:rPr lang="en-US" altLang="zh-CN" sz="36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3600" b="1">
                <a:solidFill>
                  <a:schemeClr val="tx1"/>
                </a:solidFill>
                <a:sym typeface="Symbol" panose="05050102010706020507" pitchFamily="18" charset="2"/>
              </a:rPr>
              <a:t>局中获胜”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>
            <a:extLst>
              <a:ext uri="{FF2B5EF4-FFF2-40B4-BE49-F238E27FC236}">
                <a16:creationId xmlns:a16="http://schemas.microsoft.com/office/drawing/2014/main" id="{7D045453-B114-093D-CA7A-333A17864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620713"/>
            <a:ext cx="8540750" cy="1223962"/>
          </a:xfrm>
        </p:spPr>
        <p:txBody>
          <a:bodyPr/>
          <a:lstStyle/>
          <a:p>
            <a:r>
              <a:rPr lang="zh-CN" altLang="en-US" sz="3000"/>
              <a:t>由一个样本点组成的单点集</a:t>
            </a:r>
            <a:r>
              <a:rPr lang="en-US" altLang="zh-CN" sz="3000"/>
              <a:t>, </a:t>
            </a:r>
            <a:r>
              <a:rPr lang="zh-CN" altLang="en-US" sz="3000"/>
              <a:t>称为</a:t>
            </a:r>
            <a:r>
              <a:rPr lang="zh-CN" altLang="en-US" b="0">
                <a:solidFill>
                  <a:srgbClr val="FFFF00"/>
                </a:solidFill>
                <a:ea typeface="楷体_GB2312" pitchFamily="49" charset="-122"/>
              </a:rPr>
              <a:t>基本事件</a:t>
            </a:r>
            <a:r>
              <a:rPr lang="en-US" altLang="zh-CN" sz="3000"/>
              <a:t>(elementary event).</a:t>
            </a:r>
          </a:p>
        </p:txBody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CF2E1502-92AD-5E9D-7925-E061C20E6A9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79400" y="2851150"/>
            <a:ext cx="85407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/>
              <a:t>样本空间</a:t>
            </a:r>
            <a:r>
              <a:rPr lang="en-US" altLang="zh-CN" sz="3000" i="1"/>
              <a:t>S</a:t>
            </a:r>
            <a:r>
              <a:rPr lang="zh-CN" altLang="en-US" sz="3000"/>
              <a:t>是</a:t>
            </a:r>
            <a:r>
              <a:rPr lang="en-US" altLang="zh-CN" sz="3000" i="1"/>
              <a:t>S</a:t>
            </a:r>
            <a:r>
              <a:rPr lang="zh-CN" altLang="en-US" sz="3000"/>
              <a:t>自身的子集，每次试验中，</a:t>
            </a:r>
            <a:r>
              <a:rPr lang="en-US" altLang="zh-CN" sz="3000"/>
              <a:t>S</a:t>
            </a:r>
            <a:r>
              <a:rPr lang="zh-CN" altLang="en-US" sz="3000"/>
              <a:t>中的一个样本点总会出现，所以，它总是发生的</a:t>
            </a:r>
            <a:r>
              <a:rPr lang="en-US" altLang="zh-CN" sz="3000"/>
              <a:t>, </a:t>
            </a:r>
            <a:r>
              <a:rPr lang="zh-CN" altLang="en-US" sz="3000"/>
              <a:t>称为</a:t>
            </a:r>
            <a:r>
              <a:rPr lang="zh-CN" altLang="en-US" sz="3000" b="0">
                <a:solidFill>
                  <a:srgbClr val="FFFF00"/>
                </a:solidFill>
                <a:ea typeface="楷体_GB2312" pitchFamily="49" charset="-122"/>
              </a:rPr>
              <a:t>必然事件</a:t>
            </a:r>
            <a:r>
              <a:rPr lang="zh-CN" altLang="en-US" sz="3000"/>
              <a:t>（</a:t>
            </a:r>
            <a:r>
              <a:rPr lang="en-US" altLang="zh-CN" sz="3000"/>
              <a:t>certain event</a:t>
            </a:r>
            <a:r>
              <a:rPr lang="zh-CN" altLang="en-US" sz="3000"/>
              <a:t>）</a:t>
            </a:r>
            <a:r>
              <a:rPr lang="en-US" altLang="zh-CN" sz="3000"/>
              <a:t>.</a:t>
            </a:r>
            <a:endParaRPr lang="en-US" altLang="zh-CN" sz="3000">
              <a:sym typeface="Symbol" panose="05050102010706020507" pitchFamily="18" charset="2"/>
            </a:endParaRPr>
          </a:p>
        </p:txBody>
      </p:sp>
      <p:sp>
        <p:nvSpPr>
          <p:cNvPr id="987140" name="Rectangle 4">
            <a:extLst>
              <a:ext uri="{FF2B5EF4-FFF2-40B4-BE49-F238E27FC236}">
                <a16:creationId xmlns:a16="http://schemas.microsoft.com/office/drawing/2014/main" id="{336F10BD-ED58-0D41-B36F-B4AE8BD5745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4581525"/>
            <a:ext cx="854075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/>
              <a:t>空集</a:t>
            </a:r>
            <a:r>
              <a:rPr lang="en-US" altLang="zh-CN" sz="3000" i="1">
                <a:latin typeface="Symbol" panose="05050102010706020507" pitchFamily="18" charset="2"/>
                <a:sym typeface="Symbol" panose="05050102010706020507" pitchFamily="18" charset="2"/>
              </a:rPr>
              <a:t>f</a:t>
            </a:r>
            <a:r>
              <a:rPr lang="zh-CN" altLang="en-US" sz="3000">
                <a:sym typeface="Symbol" panose="05050102010706020507" pitchFamily="18" charset="2"/>
              </a:rPr>
              <a:t>作为样本空间的子集</a:t>
            </a:r>
            <a:r>
              <a:rPr lang="en-US" altLang="zh-CN" sz="3000">
                <a:sym typeface="Symbol" panose="05050102010706020507" pitchFamily="18" charset="2"/>
              </a:rPr>
              <a:t>,</a:t>
            </a:r>
            <a:r>
              <a:rPr lang="zh-CN" altLang="en-US" sz="3000">
                <a:sym typeface="Symbol" panose="05050102010706020507" pitchFamily="18" charset="2"/>
              </a:rPr>
              <a:t>不包含任何样本点</a:t>
            </a:r>
            <a:r>
              <a:rPr lang="en-US" altLang="zh-CN" sz="3000">
                <a:sym typeface="Symbol" panose="05050102010706020507" pitchFamily="18" charset="2"/>
              </a:rPr>
              <a:t>, </a:t>
            </a:r>
            <a:r>
              <a:rPr lang="zh-CN" altLang="en-US" sz="3000">
                <a:sym typeface="Symbol" panose="05050102010706020507" pitchFamily="18" charset="2"/>
              </a:rPr>
              <a:t>它在每次试验中都不发生</a:t>
            </a:r>
            <a:r>
              <a:rPr lang="en-US" altLang="zh-CN" sz="3000">
                <a:sym typeface="Symbol" panose="05050102010706020507" pitchFamily="18" charset="2"/>
              </a:rPr>
              <a:t>, </a:t>
            </a:r>
            <a:r>
              <a:rPr lang="zh-CN" altLang="en-US" sz="3000">
                <a:sym typeface="Symbol" panose="05050102010706020507" pitchFamily="18" charset="2"/>
              </a:rPr>
              <a:t>称为</a:t>
            </a:r>
            <a:r>
              <a:rPr lang="zh-CN" altLang="en-US" sz="3000" b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不可能事件</a:t>
            </a:r>
            <a:r>
              <a:rPr lang="zh-CN" altLang="en-US" sz="3000"/>
              <a:t>（</a:t>
            </a:r>
            <a:r>
              <a:rPr lang="en-US" altLang="zh-CN" sz="3000"/>
              <a:t>impossible event</a:t>
            </a:r>
            <a:r>
              <a:rPr lang="zh-CN" altLang="en-US" sz="3000"/>
              <a:t>）</a:t>
            </a:r>
            <a:r>
              <a:rPr lang="en-US" altLang="zh-CN" sz="3000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987141" name="Group 5">
            <a:extLst>
              <a:ext uri="{FF2B5EF4-FFF2-40B4-BE49-F238E27FC236}">
                <a16:creationId xmlns:a16="http://schemas.microsoft.com/office/drawing/2014/main" id="{B93A382A-2317-70A1-B3D5-41E939547B2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44675"/>
            <a:ext cx="3240087" cy="620713"/>
            <a:chOff x="295" y="1344"/>
            <a:chExt cx="1859" cy="391"/>
          </a:xfrm>
        </p:grpSpPr>
        <p:sp>
          <p:nvSpPr>
            <p:cNvPr id="987142" name="Rectangle 6">
              <a:extLst>
                <a:ext uri="{FF2B5EF4-FFF2-40B4-BE49-F238E27FC236}">
                  <a16:creationId xmlns:a16="http://schemas.microsoft.com/office/drawing/2014/main" id="{E06B6AB1-8345-69EB-59AB-FDA5B4830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344"/>
              <a:ext cx="1859" cy="363"/>
            </a:xfrm>
            <a:prstGeom prst="rect">
              <a:avLst/>
            </a:prstGeom>
            <a:solidFill>
              <a:srgbClr val="FF99FF">
                <a:alpha val="53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87143" name="Group 7">
              <a:extLst>
                <a:ext uri="{FF2B5EF4-FFF2-40B4-BE49-F238E27FC236}">
                  <a16:creationId xmlns:a16="http://schemas.microsoft.com/office/drawing/2014/main" id="{62FC5DB4-C918-B5D2-D778-E78C9910B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1389"/>
              <a:ext cx="1817" cy="346"/>
              <a:chOff x="3233" y="1586"/>
              <a:chExt cx="1817" cy="346"/>
            </a:xfrm>
          </p:grpSpPr>
          <p:graphicFrame>
            <p:nvGraphicFramePr>
              <p:cNvPr id="987144" name="Object 8">
                <a:extLst>
                  <a:ext uri="{FF2B5EF4-FFF2-40B4-BE49-F238E27FC236}">
                    <a16:creationId xmlns:a16="http://schemas.microsoft.com/office/drawing/2014/main" id="{CDA98D2B-04E5-BD59-E51D-D8A882E450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33" y="1621"/>
              <a:ext cx="28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52280" imgH="164880" progId="Equation.3">
                      <p:embed/>
                    </p:oleObj>
                  </mc:Choice>
                  <mc:Fallback>
                    <p:oleObj name="公式" r:id="rId2" imgW="152280" imgH="1648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3" y="1621"/>
                            <a:ext cx="282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99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7145" name="Text Box 9">
                <a:extLst>
                  <a:ext uri="{FF2B5EF4-FFF2-40B4-BE49-F238E27FC236}">
                    <a16:creationId xmlns:a16="http://schemas.microsoft.com/office/drawing/2014/main" id="{4D2486E7-60AC-B1E3-2647-F9E428B1A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5" y="1586"/>
                <a:ext cx="1645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99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3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中样本点出现</a:t>
                </a:r>
              </a:p>
            </p:txBody>
          </p:sp>
        </p:grpSp>
      </p:grpSp>
      <p:sp>
        <p:nvSpPr>
          <p:cNvPr id="987146" name="AutoShape 10">
            <a:extLst>
              <a:ext uri="{FF2B5EF4-FFF2-40B4-BE49-F238E27FC236}">
                <a16:creationId xmlns:a16="http://schemas.microsoft.com/office/drawing/2014/main" id="{84B77CA6-F9B5-B2D9-3467-B34FC208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060575"/>
            <a:ext cx="969962" cy="203200"/>
          </a:xfrm>
          <a:prstGeom prst="leftRightArrow">
            <a:avLst>
              <a:gd name="adj1" fmla="val 50000"/>
              <a:gd name="adj2" fmla="val 95469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87147" name="Group 11">
            <a:extLst>
              <a:ext uri="{FF2B5EF4-FFF2-40B4-BE49-F238E27FC236}">
                <a16:creationId xmlns:a16="http://schemas.microsoft.com/office/drawing/2014/main" id="{0BD16260-608C-B128-E497-AACF447D8170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844675"/>
            <a:ext cx="2720975" cy="647700"/>
            <a:chOff x="3243" y="1389"/>
            <a:chExt cx="1714" cy="408"/>
          </a:xfrm>
        </p:grpSpPr>
        <p:sp>
          <p:nvSpPr>
            <p:cNvPr id="987148" name="Rectangle 12">
              <a:extLst>
                <a:ext uri="{FF2B5EF4-FFF2-40B4-BE49-F238E27FC236}">
                  <a16:creationId xmlns:a16="http://schemas.microsoft.com/office/drawing/2014/main" id="{D8295B2E-DC0D-BD07-A0FE-525C78892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389"/>
              <a:ext cx="1361" cy="408"/>
            </a:xfrm>
            <a:prstGeom prst="rect">
              <a:avLst/>
            </a:prstGeom>
            <a:solidFill>
              <a:srgbClr val="FF99FF">
                <a:alpha val="53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87149" name="Group 13">
              <a:extLst>
                <a:ext uri="{FF2B5EF4-FFF2-40B4-BE49-F238E27FC236}">
                  <a16:creationId xmlns:a16="http://schemas.microsoft.com/office/drawing/2014/main" id="{B86290B5-7105-9356-1364-5EDDEC80D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1389"/>
              <a:ext cx="1578" cy="404"/>
              <a:chOff x="1130" y="1549"/>
              <a:chExt cx="1578" cy="404"/>
            </a:xfrm>
          </p:grpSpPr>
          <p:sp>
            <p:nvSpPr>
              <p:cNvPr id="987150" name="Text Box 14">
                <a:extLst>
                  <a:ext uri="{FF2B5EF4-FFF2-40B4-BE49-F238E27FC236}">
                    <a16:creationId xmlns:a16="http://schemas.microsoft.com/office/drawing/2014/main" id="{3E0A590A-5BBB-EFA2-61E0-6E1F58CD7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0" y="1549"/>
                <a:ext cx="157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3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事件  发生</a:t>
                </a:r>
              </a:p>
            </p:txBody>
          </p:sp>
          <p:graphicFrame>
            <p:nvGraphicFramePr>
              <p:cNvPr id="987151" name="Object 15">
                <a:extLst>
                  <a:ext uri="{FF2B5EF4-FFF2-40B4-BE49-F238E27FC236}">
                    <a16:creationId xmlns:a16="http://schemas.microsoft.com/office/drawing/2014/main" id="{4F2AA5BD-9DA2-B97B-0B04-50B5BC029B9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26" y="1631"/>
              <a:ext cx="28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52280" imgH="164880" progId="Equation.3">
                      <p:embed/>
                    </p:oleObj>
                  </mc:Choice>
                  <mc:Fallback>
                    <p:oleObj name="公式" r:id="rId4" imgW="152280" imgH="1648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631"/>
                            <a:ext cx="282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9" grpId="0"/>
      <p:bldP spid="98714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>
            <a:extLst>
              <a:ext uri="{FF2B5EF4-FFF2-40B4-BE49-F238E27FC236}">
                <a16:creationId xmlns:a16="http://schemas.microsoft.com/office/drawing/2014/main" id="{370B3576-F2FE-4980-C98A-E79A44E6EE3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52513"/>
            <a:ext cx="8540750" cy="5046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b="1"/>
              <a:t>2001</a:t>
            </a:r>
            <a:r>
              <a:rPr lang="zh-CN" altLang="en-US" sz="3600" b="1"/>
              <a:t>年</a:t>
            </a:r>
            <a:r>
              <a:rPr lang="en-US" altLang="zh-CN" sz="3600" b="1"/>
              <a:t>9</a:t>
            </a:r>
            <a:r>
              <a:rPr lang="zh-CN" altLang="en-US" sz="3600" b="1"/>
              <a:t>月</a:t>
            </a:r>
            <a:r>
              <a:rPr lang="en-US" altLang="zh-CN" sz="3600" b="1"/>
              <a:t>1</a:t>
            </a:r>
            <a:r>
              <a:rPr lang="zh-CN" altLang="en-US" sz="3600" b="1"/>
              <a:t>日，乒乓球比赛由每局</a:t>
            </a:r>
            <a:r>
              <a:rPr lang="en-US" altLang="zh-CN" sz="3600" b="1"/>
              <a:t>21</a:t>
            </a:r>
            <a:r>
              <a:rPr lang="zh-CN" altLang="en-US" sz="3600" b="1"/>
              <a:t>分制改为每局</a:t>
            </a:r>
            <a:r>
              <a:rPr lang="en-US" altLang="zh-CN" sz="3600" b="1"/>
              <a:t>11</a:t>
            </a:r>
            <a:r>
              <a:rPr lang="zh-CN" altLang="en-US" sz="3600" b="1"/>
              <a:t>分制。国际乒联采用</a:t>
            </a:r>
            <a:r>
              <a:rPr lang="en-US" altLang="zh-CN" sz="3600" b="1"/>
              <a:t>11</a:t>
            </a:r>
            <a:r>
              <a:rPr lang="zh-CN" altLang="en-US" sz="3600" b="1"/>
              <a:t>分赛制的初衷是缩短每局比赛的时间，原来打</a:t>
            </a:r>
            <a:r>
              <a:rPr lang="en-US" altLang="zh-CN" sz="3600" b="1"/>
              <a:t>3</a:t>
            </a:r>
            <a:r>
              <a:rPr lang="zh-CN" altLang="en-US" sz="3600" b="1"/>
              <a:t>局的时间，</a:t>
            </a:r>
            <a:r>
              <a:rPr lang="en-US" altLang="zh-CN" sz="3600" b="1"/>
              <a:t>11</a:t>
            </a:r>
            <a:r>
              <a:rPr lang="zh-CN" altLang="en-US" sz="3600" b="1"/>
              <a:t>分制可以打</a:t>
            </a:r>
            <a:r>
              <a:rPr lang="en-US" altLang="zh-CN" sz="3600" b="1"/>
              <a:t>5</a:t>
            </a:r>
            <a:r>
              <a:rPr lang="zh-CN" altLang="en-US" sz="3600" b="1"/>
              <a:t>局，这样比赛就会变得更加激烈精彩。</a:t>
            </a:r>
          </a:p>
          <a:p>
            <a:pPr>
              <a:lnSpc>
                <a:spcPct val="90000"/>
              </a:lnSpc>
            </a:pPr>
            <a:r>
              <a:rPr lang="zh-CN" altLang="en-US" sz="3600" b="1"/>
              <a:t>不过，真正能够使比赛精彩的根本原因是提高了结果的偶然性。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>
            <a:extLst>
              <a:ext uri="{FF2B5EF4-FFF2-40B4-BE49-F238E27FC236}">
                <a16:creationId xmlns:a16="http://schemas.microsoft.com/office/drawing/2014/main" id="{DB32C509-2753-D769-E8CA-9F59787462E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1075"/>
            <a:ext cx="8540750" cy="5118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1"/>
              <a:t>本节作业</a:t>
            </a:r>
          </a:p>
          <a:p>
            <a:r>
              <a:rPr lang="zh-CN" altLang="en-US" sz="4000" b="1"/>
              <a:t> </a:t>
            </a:r>
            <a:r>
              <a:rPr lang="en-US" altLang="zh-CN" sz="4000" b="1"/>
              <a:t>28</a:t>
            </a:r>
            <a:r>
              <a:rPr lang="zh-CN" altLang="en-US" sz="4000" b="1"/>
              <a:t>题     </a:t>
            </a:r>
            <a:r>
              <a:rPr lang="en-US" altLang="zh-CN" sz="4000" b="1"/>
              <a:t>36</a:t>
            </a:r>
            <a:r>
              <a:rPr lang="zh-CN" altLang="en-US" sz="4000" b="1"/>
              <a:t>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版[1]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模版[1]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版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[1]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[1]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[1]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[1]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[1]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[1]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模版[1]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1_模版[1]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模版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[1]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[1]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[1]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[1]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[1]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[1]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ascade">
  <a:themeElements>
    <a:clrScheme name="Cascade 12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FFFF00"/>
      </a:hlink>
      <a:folHlink>
        <a:srgbClr val="FF66FF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10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FFFF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11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FFFF00"/>
        </a:hlink>
        <a:folHlink>
          <a:srgbClr val="CC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12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FFFF00"/>
        </a:hlink>
        <a:folHlink>
          <a:srgbClr val="FF66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ascade">
  <a:themeElements>
    <a:clrScheme name="1_Cascade 12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FFFF00"/>
      </a:hlink>
      <a:folHlink>
        <a:srgbClr val="FF66FF"/>
      </a:folHlink>
    </a:clrScheme>
    <a:fontScheme name="1_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scade 10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FFFF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scade 11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FFFF00"/>
        </a:hlink>
        <a:folHlink>
          <a:srgbClr val="CC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scade 12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FFFF00"/>
        </a:hlink>
        <a:folHlink>
          <a:srgbClr val="FF66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模版[1]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2_模版[1]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3999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模版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版[1]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模版[1]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版[1]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版[1]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版[1]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版[1]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4155</TotalTime>
  <Pages>46</Pages>
  <Words>4917</Words>
  <Application>Microsoft Office PowerPoint</Application>
  <PresentationFormat>全屏显示(4:3)</PresentationFormat>
  <Paragraphs>454</Paragraphs>
  <Slides>91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91</vt:i4>
      </vt:variant>
    </vt:vector>
  </HeadingPairs>
  <TitlesOfParts>
    <vt:vector size="113" baseType="lpstr">
      <vt:lpstr>Times New Roman</vt:lpstr>
      <vt:lpstr>楷体_GB2312</vt:lpstr>
      <vt:lpstr>Garamond</vt:lpstr>
      <vt:lpstr>宋体</vt:lpstr>
      <vt:lpstr>Arial</vt:lpstr>
      <vt:lpstr>Wingdings</vt:lpstr>
      <vt:lpstr>Symbol</vt:lpstr>
      <vt:lpstr>Wingdings 2</vt:lpstr>
      <vt:lpstr>黑体</vt:lpstr>
      <vt:lpstr>华文新魏</vt:lpstr>
      <vt:lpstr>Monotype Sorts</vt:lpstr>
      <vt:lpstr>楷体</vt:lpstr>
      <vt:lpstr>Stream</vt:lpstr>
      <vt:lpstr>模版[1]</vt:lpstr>
      <vt:lpstr>1_模版[1]</vt:lpstr>
      <vt:lpstr>诗情画意</vt:lpstr>
      <vt:lpstr>Cascade</vt:lpstr>
      <vt:lpstr>1_Cascade</vt:lpstr>
      <vt:lpstr>2_模版[1]</vt:lpstr>
      <vt:lpstr>Microsoft 公式 3.0</vt:lpstr>
      <vt:lpstr>MathType 5.0 Equation</vt:lpstr>
      <vt:lpstr>Microsoft Equation 3.0</vt:lpstr>
      <vt:lpstr>PowerPoint 演示文稿</vt:lpstr>
      <vt:lpstr>§1   随机试验</vt:lpstr>
      <vt:lpstr>PowerPoint 演示文稿</vt:lpstr>
      <vt:lpstr>§2 样本空间、随机事件</vt:lpstr>
      <vt:lpstr>PowerPoint 演示文稿</vt:lpstr>
      <vt:lpstr>（二）随机事件</vt:lpstr>
      <vt:lpstr>PowerPoint 演示文稿</vt:lpstr>
      <vt:lpstr>PowerPoint 演示文稿</vt:lpstr>
      <vt:lpstr>PowerPoint 演示文稿</vt:lpstr>
      <vt:lpstr>三、事件间的关系与运算</vt:lpstr>
      <vt:lpstr>复习：集合间的关系</vt:lpstr>
      <vt:lpstr>复习：集合间的运算</vt:lpstr>
      <vt:lpstr>1, 若AB, 则称事件B包含(contain)事件A, 这是指的事件A发生必然导致事件B发生.</vt:lpstr>
      <vt:lpstr>1, 若AB, 则称事件B包含(contain)事件A, 这是指的事件A发生必然导致事件B发生.</vt:lpstr>
      <vt:lpstr>2,事件AB={x|xA或xB}称为事件A与事件B的和事件. 当且仅当A, B中至少有一个发生时, 事件AB发生.</vt:lpstr>
      <vt:lpstr>PowerPoint 演示文稿</vt:lpstr>
      <vt:lpstr>3,事件AB={x|xA且xB}称为事件A与事件B的积事件. 当且仅当A, B同时发生时, 事件AB发生. AB也记作AB.</vt:lpstr>
      <vt:lpstr>PowerPoint 演示文稿</vt:lpstr>
      <vt:lpstr> 4,事件A-B={x|xA且xB}称为事件A与事件B的 差事件, 当且仅当A发生B不发生时,事件A-B发生.</vt:lpstr>
      <vt:lpstr>5. 若AB=f, 则称事件A与事件B是互不相容(exclusive)的, 或互斥的, 这指的是事件A与事件B不能同时发生. </vt:lpstr>
      <vt:lpstr>6, 若AB=S且AB=, 则称事件A与事件B互为 逆事件, 又称事件A与事件B互为对立(complementary)事件.  </vt:lpstr>
      <vt:lpstr>6, 若AB=S且AB=, 则称事件A与事件B互为 逆事件, 又称事件A与事件B互为对立(complementary)事件.  </vt:lpstr>
      <vt:lpstr>PowerPoint 演示文稿</vt:lpstr>
      <vt:lpstr>PowerPoint 演示文稿</vt:lpstr>
      <vt:lpstr>PowerPoint 演示文稿</vt:lpstr>
      <vt:lpstr>PowerPoint 演示文稿</vt:lpstr>
      <vt:lpstr>在进行事件运算时, 经常要用到下述定律.  设A,B,C为事件, 则有 交换律:  AB=BA; AB=BA. </vt:lpstr>
      <vt:lpstr>例3 如图所示的电路中, A表示"信号灯亮", B, C, D表示继电器接点I,II,III闭合.</vt:lpstr>
      <vt:lpstr>PowerPoint 演示文稿</vt:lpstr>
      <vt:lpstr>PowerPoint 演示文稿</vt:lpstr>
      <vt:lpstr>PowerPoint 演示文稿</vt:lpstr>
      <vt:lpstr>历史上的掷硬币试验</vt:lpstr>
      <vt:lpstr>PowerPoint 演示文稿</vt:lpstr>
      <vt:lpstr>PowerPoint 演示文稿</vt:lpstr>
      <vt:lpstr>PowerPoint 演示文稿</vt:lpstr>
      <vt:lpstr>PowerPoint 演示文稿</vt:lpstr>
      <vt:lpstr>(二) 概率       设E是随机试验, S是它的样本空间, 对于E的每一事件A赋予一个实数, 记为P(A), 称为事件A的概率, 如果集合函数P(•)满足下列条件: 非负性: 对于每一个事件A, 有P(A)0; 规范性: 对于必然事件S, 有P(S)=1; 可列可加性:设A1,A2,...是两两互不相容事件,      即对于ij, AiAj=f, i,j=1,2,..., 则有  P(A1A2...)=P(A1)+P(A2)+... (3.1) 由概率的定义可推得概率的一些重要性质.</vt:lpstr>
      <vt:lpstr>PowerPoint 演示文稿</vt:lpstr>
      <vt:lpstr>PowerPoint 演示文稿</vt:lpstr>
      <vt:lpstr>PowerPoint 演示文稿</vt:lpstr>
      <vt:lpstr>        §4 等可能概型（古典概型）      E1:抛一枚硬币, 观察正反两面出现的情况,        E4:掷一枚骰子, 观察出现的点数,      它们具有两个共同的特点: 1,试验的样本空间只包含有限个元素; 2,试验中每个基本事件发生的可能性相同.     具有上面两个特点的试验称为等可能概型, 也称为古典概型.</vt:lpstr>
      <vt:lpstr>    设试验的样本空间为S={e1,e2,...,en}. 由于在试验中每个基本事件发生的可能性相同, P({e1})=P({e2})=...=P({en}). </vt:lpstr>
      <vt:lpstr>    若事件A包含k个基本事件, 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 一口袋装有6只球, 其中4只白球, 2只红球. 从袋中取球两次, 每次随机地取一只.   </vt:lpstr>
      <vt:lpstr>例2 一口袋装有6只球, 其中4只白球, 2只红球. 从袋中取球两次, 每次随机地取一只.   </vt:lpstr>
      <vt:lpstr>例5  袋中有a只白球, b只红球, k个人依次在袋中取一只球, (1)作放回抽样; (2)作不放回抽样, 求第i(i=1,2,...,k)个人取到白球(记为事件Bi )的概率(ka+b).</vt:lpstr>
      <vt:lpstr>例3 将n只球随机地放入N(Nn)个盒子中去, 试求每个盒子至多有一只球的概率(设盒子的容量不限). </vt:lpstr>
      <vt:lpstr>     许多问题和本例有相同的数学模型. 例如, 将n个人(球)随机地放入365个日期(盒子)中, 他们的生日各不相同的概率为</vt:lpstr>
      <vt:lpstr>经计算可得下述结果:</vt:lpstr>
      <vt:lpstr>例4 设有N件产品, 其中有D件次品, 今从中任取n件, 问其中恰有k(kD)件次品的概率是多少?</vt:lpstr>
      <vt:lpstr>例8    某接待站在某一周曾接待过12次来访，已知所有这12次接待都是在周二和周四进行的，问是否可以推断接待时间是有规定的？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对于一般古典概型问题, 设试验的基本事件总数为n, A所包含的基本事件数为m(m&gt;0), AB所包含的基本事件数为k, 即有</vt:lpstr>
      <vt:lpstr>条件概率的定义</vt:lpstr>
      <vt:lpstr>例2  一盒子装有4只产品, 其中有3只一等品, 1只二等品, 从中取产品两次, 每次任取一只, 作不放回抽样.   设事件A为"第一次取到的是一等品", 事件B为"第二次取到的是一等品". 试求条件概率P(B|A).</vt:lpstr>
      <vt:lpstr>“条件概率”和“概率”</vt:lpstr>
      <vt:lpstr>PowerPoint 演示文稿</vt:lpstr>
      <vt:lpstr>例3  设袋中装有r只红球, t只白球. 每次自袋中任取一只球, 观察其颜色后放回, 并再放入a只与所取出的那只球同色的球. 若在袋中连续取球两次, 试求第一,二次取到红球的概率. 解  以Ai(i=1,2)表示事件"第i次取到红球",</vt:lpstr>
      <vt:lpstr>例4  某种透镜, 第一次落下时打破的概率为1/2, 若第一次落下来未打破, 第二次落下打破的概率为7/10, 若前两次落下未打破, 第三次落下打破的概率为9/10. 试求透镜落下三次而未打破的概率. 解  以Ai(i=1,2,3)表示事件“透镜第i次落下打破”</vt:lpstr>
      <vt:lpstr>例5 某电子设备厂所用元件由三家元件厂供给, 根据以往纪录有以下数据:</vt:lpstr>
      <vt:lpstr>PowerPoint 演示文稿</vt:lpstr>
      <vt:lpstr>定义   设S为试验E的样本空间, B1,B2,...,Bn为E的一组事件, 若 (1) BiBj=f, ij, i,j=1,2,...,n; (2) B1B2...Bn=S, 则称B1,B2,...,Bn为样本空间的一个划分.  </vt:lpstr>
      <vt:lpstr>定理  设试验E的样本空间为S, A为E的事件, B1,B2,...,Bn为S的一个划分, 且P(Bi)&gt;0(i=1,2,...,n), 则</vt:lpstr>
      <vt:lpstr>PowerPoint 演示文稿</vt:lpstr>
      <vt:lpstr>定理  设试验E的样本空间为S. A为E的事件, B1,B2,...,Bn为S的一个划分, 且P(A)&gt;0, P(Bi)&gt;0 (i=1,2,...,n), 则      上式称为贝叶斯公式。</vt:lpstr>
      <vt:lpstr>小结</vt:lpstr>
      <vt:lpstr>例7   对以往数据分析结果表明, 当机器调整得良好时, 产品的合格率为98%, 而当机器发生某种故障时, 其合格率为55%. 每天早上调整良好的概率为95％.      试求已知某日早上第一件产品是合格品时, 机器调整良好的概率是多少?</vt:lpstr>
      <vt:lpstr>PowerPoint 演示文稿</vt:lpstr>
      <vt:lpstr>§6 独立性</vt:lpstr>
      <vt:lpstr> 直观角度，  A的发生和B的发生互不影响. </vt:lpstr>
      <vt:lpstr>定义 设A,B是两事件, 如果满足等式   P(AB)=P(A)P(B),  (6.1) 则称事件A,B相互独立, 简称A,B独立.  </vt:lpstr>
      <vt:lpstr>事件独立性的判断</vt:lpstr>
      <vt:lpstr>A、B相互独立           A、B 互不相容</vt:lpstr>
      <vt:lpstr>定理一  设A,B是两事件, 且P(A)&gt;0, 若A,B相互独立, 则P(B|A)=P(B)反之亦然.</vt:lpstr>
      <vt:lpstr>定义  设A,B,C是三个事件, 如果满足等式</vt:lpstr>
      <vt:lpstr>PowerPoint 演示文稿</vt:lpstr>
      <vt:lpstr>由定义可以得到以下两点推论.     1.若事件A1,A2,...,An(n2)相互独立, 则其中任意k(2kn)个事件也是相互独立的.      2.若n个事件A1,A2,...,An(n2)相互独立, 则将A1,A2,...,An中任意多个换成它们的对立事件, 所得的n个事件仍相互独立.</vt:lpstr>
      <vt:lpstr>例2 一个元件(或系统)能正常工作的概率称为元件(或系统)的可靠性. 如图, 设有4个独立工作的元件1,2,3,4按先串联再并联的方式联接. 设第i个元件的可靠性为pi(i=1,2,3,4), 求系统的可靠性.</vt:lpstr>
      <vt:lpstr>  以A表示事件“系统正常工作”      Ai表示事件“第i个元件正常工作”</vt:lpstr>
      <vt:lpstr>例4 甲乙两人进行乒乓球比赛, 每局甲胜的概率为p, p1/2. 问对甲而言, 采用三局二胜制有利, 还是采用一局定胜负制有利. 设各局胜负相互独立.  解  以A表示事件“甲最终获胜”       以Ai表示事件“甲在第i局中获胜”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cp:keywords/>
  <dc:description/>
  <cp:lastModifiedBy>梁 润宇</cp:lastModifiedBy>
  <cp:revision>296</cp:revision>
  <cp:lastPrinted>2001-09-03T23:58:59Z</cp:lastPrinted>
  <dcterms:created xsi:type="dcterms:W3CDTF">2000-03-18T03:13:42Z</dcterms:created>
  <dcterms:modified xsi:type="dcterms:W3CDTF">2022-07-31T09:00:06Z</dcterms:modified>
</cp:coreProperties>
</file>