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55" r:id="rId3"/>
  </p:sldMasterIdLst>
  <p:notesMasterIdLst>
    <p:notesMasterId r:id="rId30"/>
  </p:notesMasterIdLst>
  <p:handoutMasterIdLst>
    <p:handoutMasterId r:id="rId31"/>
  </p:handoutMasterIdLst>
  <p:sldIdLst>
    <p:sldId id="718" r:id="rId4"/>
    <p:sldId id="725" r:id="rId5"/>
    <p:sldId id="723" r:id="rId6"/>
    <p:sldId id="719" r:id="rId7"/>
    <p:sldId id="714" r:id="rId8"/>
    <p:sldId id="732" r:id="rId9"/>
    <p:sldId id="693" r:id="rId10"/>
    <p:sldId id="694" r:id="rId11"/>
    <p:sldId id="729" r:id="rId12"/>
    <p:sldId id="692" r:id="rId13"/>
    <p:sldId id="727" r:id="rId14"/>
    <p:sldId id="726" r:id="rId15"/>
    <p:sldId id="702" r:id="rId16"/>
    <p:sldId id="728" r:id="rId17"/>
    <p:sldId id="703" r:id="rId18"/>
    <p:sldId id="705" r:id="rId19"/>
    <p:sldId id="712" r:id="rId20"/>
    <p:sldId id="738" r:id="rId21"/>
    <p:sldId id="737" r:id="rId22"/>
    <p:sldId id="710" r:id="rId23"/>
    <p:sldId id="734" r:id="rId24"/>
    <p:sldId id="735" r:id="rId25"/>
    <p:sldId id="736" r:id="rId26"/>
    <p:sldId id="713" r:id="rId27"/>
    <p:sldId id="731" r:id="rId28"/>
    <p:sldId id="715" r:id="rId2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996600"/>
    <a:srgbClr val="FFCCFF"/>
    <a:srgbClr val="46B0EE"/>
    <a:srgbClr val="0066FF"/>
    <a:srgbClr val="3399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 autoAdjust="0"/>
    <p:restoredTop sz="94660" autoAdjust="0"/>
  </p:normalViewPr>
  <p:slideViewPr>
    <p:cSldViewPr>
      <p:cViewPr varScale="1">
        <p:scale>
          <a:sx n="75" d="100"/>
          <a:sy n="75" d="100"/>
        </p:scale>
        <p:origin x="1670" y="67"/>
      </p:cViewPr>
      <p:guideLst>
        <p:guide orient="horz" pos="482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>
            <a:extLst>
              <a:ext uri="{FF2B5EF4-FFF2-40B4-BE49-F238E27FC236}">
                <a16:creationId xmlns:a16="http://schemas.microsoft.com/office/drawing/2014/main" id="{1F564A65-EF77-AE56-2EF5-B1FB43888E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46499" name="Rectangle 3">
            <a:extLst>
              <a:ext uri="{FF2B5EF4-FFF2-40B4-BE49-F238E27FC236}">
                <a16:creationId xmlns:a16="http://schemas.microsoft.com/office/drawing/2014/main" id="{33E2FCB1-AB5B-51BD-E26A-14ECCB6600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46500" name="Rectangle 4">
            <a:extLst>
              <a:ext uri="{FF2B5EF4-FFF2-40B4-BE49-F238E27FC236}">
                <a16:creationId xmlns:a16="http://schemas.microsoft.com/office/drawing/2014/main" id="{54C535A3-CC4F-D74F-48BE-EE51BED46FA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46501" name="Rectangle 5">
            <a:extLst>
              <a:ext uri="{FF2B5EF4-FFF2-40B4-BE49-F238E27FC236}">
                <a16:creationId xmlns:a16="http://schemas.microsoft.com/office/drawing/2014/main" id="{8683E743-23A7-2762-61DC-B935A5A91D7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9419627E-DB82-4C23-8A66-6EC88EA139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E32432D2-E5AC-73B4-4468-0A52DD04FD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174CA86C-4E46-D99C-0573-1C1F30BD846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44388" name="Rectangle 4">
            <a:extLst>
              <a:ext uri="{FF2B5EF4-FFF2-40B4-BE49-F238E27FC236}">
                <a16:creationId xmlns:a16="http://schemas.microsoft.com/office/drawing/2014/main" id="{0968F23F-1B81-77D2-4DD1-33CE76A2DDBC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4389" name="Rectangle 5">
            <a:extLst>
              <a:ext uri="{FF2B5EF4-FFF2-40B4-BE49-F238E27FC236}">
                <a16:creationId xmlns:a16="http://schemas.microsoft.com/office/drawing/2014/main" id="{5AB0CBEE-F3E0-8802-99C7-5B22B497226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4390" name="Rectangle 6">
            <a:extLst>
              <a:ext uri="{FF2B5EF4-FFF2-40B4-BE49-F238E27FC236}">
                <a16:creationId xmlns:a16="http://schemas.microsoft.com/office/drawing/2014/main" id="{B6CA84B3-B3F8-6FFF-000F-2967DB6BB54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44391" name="Rectangle 7">
            <a:extLst>
              <a:ext uri="{FF2B5EF4-FFF2-40B4-BE49-F238E27FC236}">
                <a16:creationId xmlns:a16="http://schemas.microsoft.com/office/drawing/2014/main" id="{E83D6DD7-CE2F-EB4D-4AED-631ECA45DB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DD1C10B1-84AA-4932-9C3C-855D94E91B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F94B9E6-1EBB-8CF7-D4DE-8C95F63836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9241AF-5A58-405C-9426-020A0875496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669698" name="Rectangle 2">
            <a:extLst>
              <a:ext uri="{FF2B5EF4-FFF2-40B4-BE49-F238E27FC236}">
                <a16:creationId xmlns:a16="http://schemas.microsoft.com/office/drawing/2014/main" id="{2620AD3D-003F-0EE3-CF28-25B278666E8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9699" name="Rectangle 3">
            <a:extLst>
              <a:ext uri="{FF2B5EF4-FFF2-40B4-BE49-F238E27FC236}">
                <a16:creationId xmlns:a16="http://schemas.microsoft.com/office/drawing/2014/main" id="{A3C9BF9B-B25B-233B-AEAC-04FB9987D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17F8CB1-625E-AADA-A6AE-B6D27B7BEA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F63E4D-882E-41CE-8889-635A85E1DA6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728066" name="Rectangle 7">
            <a:extLst>
              <a:ext uri="{FF2B5EF4-FFF2-40B4-BE49-F238E27FC236}">
                <a16:creationId xmlns:a16="http://schemas.microsoft.com/office/drawing/2014/main" id="{EC013B19-1FB9-968D-4483-4789A5A780F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4AFFE799-D13B-4DBC-BE8C-5A2C6720C8DF}" type="slidenum">
              <a:rPr kumimoji="0" lang="en-US" altLang="zh-CN" sz="1200">
                <a:latin typeface="Arial" panose="020B0604020202020204" pitchFamily="34" charset="0"/>
              </a:rPr>
              <a:pPr algn="r"/>
              <a:t>14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28067" name="Rectangle 2">
            <a:extLst>
              <a:ext uri="{FF2B5EF4-FFF2-40B4-BE49-F238E27FC236}">
                <a16:creationId xmlns:a16="http://schemas.microsoft.com/office/drawing/2014/main" id="{F01E44E6-A8D1-BBD2-3442-32FAFD98F81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18" name="Group 2">
            <a:extLst>
              <a:ext uri="{FF2B5EF4-FFF2-40B4-BE49-F238E27FC236}">
                <a16:creationId xmlns:a16="http://schemas.microsoft.com/office/drawing/2014/main" id="{04DBE261-EFB9-8B17-FA49-DC79F1CF1DB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37219" name="Rectangle 3">
              <a:extLst>
                <a:ext uri="{FF2B5EF4-FFF2-40B4-BE49-F238E27FC236}">
                  <a16:creationId xmlns:a16="http://schemas.microsoft.com/office/drawing/2014/main" id="{1C9A9029-D0FB-70C4-27AA-E8D81A72138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7220" name="Rectangle 4">
              <a:extLst>
                <a:ext uri="{FF2B5EF4-FFF2-40B4-BE49-F238E27FC236}">
                  <a16:creationId xmlns:a16="http://schemas.microsoft.com/office/drawing/2014/main" id="{EEC2D0DD-8631-A03D-6275-91BBAE134FB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37221" name="Group 5">
              <a:extLst>
                <a:ext uri="{FF2B5EF4-FFF2-40B4-BE49-F238E27FC236}">
                  <a16:creationId xmlns:a16="http://schemas.microsoft.com/office/drawing/2014/main" id="{14B8AFBD-0FD7-7147-0C35-F6985CB3D3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37222" name="Rectangle 6">
                <a:extLst>
                  <a:ext uri="{FF2B5EF4-FFF2-40B4-BE49-F238E27FC236}">
                    <a16:creationId xmlns:a16="http://schemas.microsoft.com/office/drawing/2014/main" id="{DDEC28B9-2F84-F58D-9F65-B55C42D7989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7223" name="Rectangle 7">
                <a:extLst>
                  <a:ext uri="{FF2B5EF4-FFF2-40B4-BE49-F238E27FC236}">
                    <a16:creationId xmlns:a16="http://schemas.microsoft.com/office/drawing/2014/main" id="{25F006E4-7C51-BAE7-80CE-3B81D318E2C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7224" name="Rectangle 8">
                <a:extLst>
                  <a:ext uri="{FF2B5EF4-FFF2-40B4-BE49-F238E27FC236}">
                    <a16:creationId xmlns:a16="http://schemas.microsoft.com/office/drawing/2014/main" id="{B4756430-66DB-279E-C86C-878B58EDE39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7225" name="Rectangle 9">
                <a:extLst>
                  <a:ext uri="{FF2B5EF4-FFF2-40B4-BE49-F238E27FC236}">
                    <a16:creationId xmlns:a16="http://schemas.microsoft.com/office/drawing/2014/main" id="{D03B844A-8439-084E-C478-74F895FE45A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7226" name="Rectangle 10">
                <a:extLst>
                  <a:ext uri="{FF2B5EF4-FFF2-40B4-BE49-F238E27FC236}">
                    <a16:creationId xmlns:a16="http://schemas.microsoft.com/office/drawing/2014/main" id="{AE924B2E-F462-493D-0E8D-D202BC954EC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7227" name="Rectangle 11">
                <a:extLst>
                  <a:ext uri="{FF2B5EF4-FFF2-40B4-BE49-F238E27FC236}">
                    <a16:creationId xmlns:a16="http://schemas.microsoft.com/office/drawing/2014/main" id="{484A4A65-9A2B-DBBC-043A-6D19E443CAE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7228" name="Rectangle 12">
                <a:extLst>
                  <a:ext uri="{FF2B5EF4-FFF2-40B4-BE49-F238E27FC236}">
                    <a16:creationId xmlns:a16="http://schemas.microsoft.com/office/drawing/2014/main" id="{C621CE84-9043-8DBF-B498-9F33181BEB3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7229" name="Rectangle 13">
                <a:extLst>
                  <a:ext uri="{FF2B5EF4-FFF2-40B4-BE49-F238E27FC236}">
                    <a16:creationId xmlns:a16="http://schemas.microsoft.com/office/drawing/2014/main" id="{4A1F4EE1-3D68-2C45-46AA-FD0929CF32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7230" name="Rectangle 14">
                <a:extLst>
                  <a:ext uri="{FF2B5EF4-FFF2-40B4-BE49-F238E27FC236}">
                    <a16:creationId xmlns:a16="http://schemas.microsoft.com/office/drawing/2014/main" id="{D0E271EC-E924-5150-96D8-C33FBAC483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7231" name="Rectangle 15">
                <a:extLst>
                  <a:ext uri="{FF2B5EF4-FFF2-40B4-BE49-F238E27FC236}">
                    <a16:creationId xmlns:a16="http://schemas.microsoft.com/office/drawing/2014/main" id="{22A9481B-F355-9D1D-6B29-43A3CA21F22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37232" name="Rectangle 16">
            <a:extLst>
              <a:ext uri="{FF2B5EF4-FFF2-40B4-BE49-F238E27FC236}">
                <a16:creationId xmlns:a16="http://schemas.microsoft.com/office/drawing/2014/main" id="{156B13DA-73A9-8051-5980-C973BF16BA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7233" name="Rectangle 17">
            <a:extLst>
              <a:ext uri="{FF2B5EF4-FFF2-40B4-BE49-F238E27FC236}">
                <a16:creationId xmlns:a16="http://schemas.microsoft.com/office/drawing/2014/main" id="{C9765946-D6DD-DB65-F0AD-7044BF3E9F6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7234" name="Rectangle 18">
            <a:extLst>
              <a:ext uri="{FF2B5EF4-FFF2-40B4-BE49-F238E27FC236}">
                <a16:creationId xmlns:a16="http://schemas.microsoft.com/office/drawing/2014/main" id="{541250D2-D1D7-F412-966F-C76AA2B5C39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5AC874D-B827-4EB0-8C48-1B5D32FF1F5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37235" name="Rectangle 19">
            <a:extLst>
              <a:ext uri="{FF2B5EF4-FFF2-40B4-BE49-F238E27FC236}">
                <a16:creationId xmlns:a16="http://schemas.microsoft.com/office/drawing/2014/main" id="{7BDFAF68-2C28-A956-08D8-C29A1F57CC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7236" name="Rectangle 20">
            <a:extLst>
              <a:ext uri="{FF2B5EF4-FFF2-40B4-BE49-F238E27FC236}">
                <a16:creationId xmlns:a16="http://schemas.microsoft.com/office/drawing/2014/main" id="{46B72F3A-9EE5-9A97-C7FE-7FD927AD78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8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69F35-3513-C6AC-6244-112E809B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375D4C-019E-18A0-7131-6716DBB65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E8F2D9-C018-C42F-78B8-3E3B0E38B6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A61BFA-8160-35E5-6254-F2A453278D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892839-B776-4FB0-80CD-DC2E0F583BF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D9078667-1441-C0EE-0529-D49074F0D46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226576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2FF37E-8C2E-A5C6-AD4F-60F391D7A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EF3459-BE62-8FF1-90B8-6D1AE11D8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8A6F10-6910-27E1-6A70-A1196F6027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CC150E-A7C9-D7CA-F27B-9F6B7E010D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F13D7A-5E82-46FF-87D4-533E5367E53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630E90B-7990-CDC9-F28F-691945E7AF2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280228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5F702-7765-F46C-5CD8-5E88D132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69281-98A5-B88D-CFC9-276EFFE8566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1AF335-5799-6E62-421B-953D81EB5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0608B-D4F7-B5CD-A2E8-02C3DE85D0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790DF-2940-AE02-6B42-B7F7A89102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AF05EF-8158-408D-A9F7-B5E41E22AB4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D1068C-8A20-5625-0D0B-8FA431E0D9A3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59640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0E2DA-47E0-D1A9-22E4-181227C9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2848E5-EDE0-4373-ED46-62FBFAB27BF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8F5F41-FD3D-C93D-DCA3-9136A0AE515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E4DEE0-FB32-2364-C198-8FD61B341A15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C936FB-2358-25DF-52B0-32A4D3087A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363742-BB81-7B9C-E49E-2284A7D9B4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9521DC4-9FAE-4EDE-9B22-89CD2EDB48C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1CF7C82-5BD9-EAF0-A47E-10E64984A7C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52692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514" name="Group 2">
            <a:extLst>
              <a:ext uri="{FF2B5EF4-FFF2-40B4-BE49-F238E27FC236}">
                <a16:creationId xmlns:a16="http://schemas.microsoft.com/office/drawing/2014/main" id="{C223D9E3-AC77-A37F-4813-5FB969D2C0F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04515" name="Rectangle 3">
              <a:extLst>
                <a:ext uri="{FF2B5EF4-FFF2-40B4-BE49-F238E27FC236}">
                  <a16:creationId xmlns:a16="http://schemas.microsoft.com/office/drawing/2014/main" id="{D0B90FA8-E95B-87D1-689A-112BF344C74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04516" name="Rectangle 4">
              <a:extLst>
                <a:ext uri="{FF2B5EF4-FFF2-40B4-BE49-F238E27FC236}">
                  <a16:creationId xmlns:a16="http://schemas.microsoft.com/office/drawing/2014/main" id="{F8A648C4-4C81-6560-D32C-C82724BF3B9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04517" name="Group 5">
              <a:extLst>
                <a:ext uri="{FF2B5EF4-FFF2-40B4-BE49-F238E27FC236}">
                  <a16:creationId xmlns:a16="http://schemas.microsoft.com/office/drawing/2014/main" id="{7D3B9985-0917-875E-C427-1BA632B3F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704518" name="Rectangle 6">
                <a:extLst>
                  <a:ext uri="{FF2B5EF4-FFF2-40B4-BE49-F238E27FC236}">
                    <a16:creationId xmlns:a16="http://schemas.microsoft.com/office/drawing/2014/main" id="{CE3BAFEF-8077-EB8C-3727-B79BB8EF8A1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4519" name="Rectangle 7">
                <a:extLst>
                  <a:ext uri="{FF2B5EF4-FFF2-40B4-BE49-F238E27FC236}">
                    <a16:creationId xmlns:a16="http://schemas.microsoft.com/office/drawing/2014/main" id="{F82CE8B4-CB0A-247A-7025-FD6785DB06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4520" name="Rectangle 8">
                <a:extLst>
                  <a:ext uri="{FF2B5EF4-FFF2-40B4-BE49-F238E27FC236}">
                    <a16:creationId xmlns:a16="http://schemas.microsoft.com/office/drawing/2014/main" id="{50D0DA43-DCA6-01E6-7173-994BA9AC0D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4521" name="Rectangle 9">
                <a:extLst>
                  <a:ext uri="{FF2B5EF4-FFF2-40B4-BE49-F238E27FC236}">
                    <a16:creationId xmlns:a16="http://schemas.microsoft.com/office/drawing/2014/main" id="{1FB0CD4C-F32A-551C-FD7E-C9DE5229DCC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4522" name="Rectangle 10">
                <a:extLst>
                  <a:ext uri="{FF2B5EF4-FFF2-40B4-BE49-F238E27FC236}">
                    <a16:creationId xmlns:a16="http://schemas.microsoft.com/office/drawing/2014/main" id="{4EC820FD-0553-98FE-59EA-68AA15FE5F7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4523" name="Rectangle 11">
                <a:extLst>
                  <a:ext uri="{FF2B5EF4-FFF2-40B4-BE49-F238E27FC236}">
                    <a16:creationId xmlns:a16="http://schemas.microsoft.com/office/drawing/2014/main" id="{86875D8B-FB69-9EA1-0FF7-A533EC8C766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4524" name="Rectangle 12">
                <a:extLst>
                  <a:ext uri="{FF2B5EF4-FFF2-40B4-BE49-F238E27FC236}">
                    <a16:creationId xmlns:a16="http://schemas.microsoft.com/office/drawing/2014/main" id="{AD929EED-222B-7397-2B47-14857660312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4525" name="Rectangle 13">
                <a:extLst>
                  <a:ext uri="{FF2B5EF4-FFF2-40B4-BE49-F238E27FC236}">
                    <a16:creationId xmlns:a16="http://schemas.microsoft.com/office/drawing/2014/main" id="{C5C6E982-9B23-3823-32A7-80E89C67845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4526" name="Rectangle 14">
                <a:extLst>
                  <a:ext uri="{FF2B5EF4-FFF2-40B4-BE49-F238E27FC236}">
                    <a16:creationId xmlns:a16="http://schemas.microsoft.com/office/drawing/2014/main" id="{760C9CC4-E6FD-CC51-48DF-C53DA47C443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4527" name="Rectangle 15">
                <a:extLst>
                  <a:ext uri="{FF2B5EF4-FFF2-40B4-BE49-F238E27FC236}">
                    <a16:creationId xmlns:a16="http://schemas.microsoft.com/office/drawing/2014/main" id="{E8D30AFB-2703-CED0-3B93-01779F9298E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704528" name="Rectangle 16">
            <a:extLst>
              <a:ext uri="{FF2B5EF4-FFF2-40B4-BE49-F238E27FC236}">
                <a16:creationId xmlns:a16="http://schemas.microsoft.com/office/drawing/2014/main" id="{8A35CC44-1A2D-9FB3-F667-E0F64500D8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04529" name="Rectangle 17">
            <a:extLst>
              <a:ext uri="{FF2B5EF4-FFF2-40B4-BE49-F238E27FC236}">
                <a16:creationId xmlns:a16="http://schemas.microsoft.com/office/drawing/2014/main" id="{93FBFBB8-B2CE-CA06-CCA8-22B48E5E966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04530" name="Rectangle 18">
            <a:extLst>
              <a:ext uri="{FF2B5EF4-FFF2-40B4-BE49-F238E27FC236}">
                <a16:creationId xmlns:a16="http://schemas.microsoft.com/office/drawing/2014/main" id="{37841A8C-DD33-BCEF-1EA5-F66CC82D3B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9A7C72F-2FDD-43E4-B131-DAFC3BC2F29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04531" name="Rectangle 19">
            <a:extLst>
              <a:ext uri="{FF2B5EF4-FFF2-40B4-BE49-F238E27FC236}">
                <a16:creationId xmlns:a16="http://schemas.microsoft.com/office/drawing/2014/main" id="{27E2B935-F116-7F33-FF4D-93324A86AA2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04532" name="Rectangle 20">
            <a:extLst>
              <a:ext uri="{FF2B5EF4-FFF2-40B4-BE49-F238E27FC236}">
                <a16:creationId xmlns:a16="http://schemas.microsoft.com/office/drawing/2014/main" id="{E6DB36B3-8712-986D-1CA3-84118949D5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8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1C28-F2C8-88F4-2913-84ED0432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54F54-5D8F-5AB5-4B6A-A5FDE9D1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9F6642-699D-4EEA-7288-3B2E4F2B36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B58A96-0713-D43E-994E-08EA9D1893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29C5C6-95D6-43BB-867D-6F4BD5A4D4C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C796912-D1AB-A19A-9C4E-A03C5F7283B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089101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09C00-DE6E-C79F-C3CC-8194D3FA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15409F-A77D-A7BB-C6F5-0AE1383C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5DA1F4-EA0C-8CE5-0335-1FE9AAA2CF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469F39-BDE0-1F61-0383-34A64079EB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E14550-C14F-4E74-82C3-E05570C8B6C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023A078-5824-86C6-205A-E42B0F0F0D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5805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1D1F8-0DDE-F581-C6EA-E202EBDA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39D5D-E692-DEFC-4A09-AB1A24513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6BCA32-78FD-202B-F399-3429C5AEB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166BE-C0FB-67E7-7CE1-4F9B441D7C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364FB5-9D15-9D06-8175-5B2546F484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0DC709-0F31-4094-B5B9-E1F8168F76A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B1946D-E5A7-F333-399C-5A954571787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316766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28986-3DB7-A877-B0E9-29AB5307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C95439-B5BD-C75B-BD94-06F1DD8A5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AFF581-5386-A688-C242-67C670142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73FFC5-AC18-1CE8-2F27-187EFC8E2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4931FB-4BFC-8647-4552-83AC2B390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761DC867-62A6-4335-62A6-5BD6FB1314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298217A-F66A-9FDB-304C-D275688D3F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0B766D-3D2C-4B2D-84B8-86C33B331C4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31726AC4-5B8E-009A-863B-6CD5E2C3162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586511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C5A42-AD01-B461-3223-DE3605E1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AD31CC-D47E-BA29-E62D-91CCE78A4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D9A6D8-10F9-1BD9-AA19-474C1453B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06D4FD-9F63-4E9A-808D-05BE88FC5AD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50908-EE34-9CBB-31A8-754018F1A79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4659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B71A8-27AA-5D2F-47E4-C28D70FB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48B2E-F325-91EC-C461-A0791A801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09AD33-496E-EF03-52B9-947EB114E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4750A7-3DEE-B325-943C-A1355CBCD0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06A63C-8A0E-4CF6-8580-A2977FD5F02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A311FFB-56FD-9BD7-B15E-8867DAA3A87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804035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BE0F513-24BF-914C-BEB0-A320999DA0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C3AADF-4DA0-613A-0697-417DB0E263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8631A-A52C-4396-AD08-5631A167A2B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35AF4-C8F6-679D-E825-96CEFC0BB0F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602217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32CCF-9362-2437-2D81-64CC8B900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5B624-075D-CF2C-2166-77BF315DA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71DF78-BA74-69FC-9EDB-80813EB37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CDEDB-9AE5-E042-9215-C6DBD07F39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51E73-3D9C-9C49-DBB3-CA887A085D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24E3E6-6ABD-4E28-ABEF-407FA83B6BC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9E6A89-426E-8117-957D-A9C50E6677B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665460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4704F-4640-3FD7-C9A9-806B30493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6B66B8-0BC2-AC3D-EB84-5FFD4A461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AB03DF-DA3C-8A5A-51D6-95F2052E5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EF82E-7EC7-210B-566A-7F50FD0314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7A2EC0-79F5-27B8-152D-73C2D308ED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BA2F07-DE88-41F9-BA77-6E547E40129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588E75-F5D4-FDF2-3C62-A3EFC469BAC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388771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869C6-7B47-2ACB-1C42-B395A25D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9CE95-9424-DD1B-8412-ECD2D84AB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D5647D-0AC4-EB93-E017-EB0900859B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87C5D3-C31D-02BE-5A94-B0F9D21C7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0F1EBA-43FB-4FAF-AA1E-310B2C4AC56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7DBDFC2-9569-FB10-5982-E50BA0CBE1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8493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3436A0-97E4-B6D9-C703-D55BB0A9E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FDF7D5-CF7D-C034-B585-2BB8EA6D2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C9D0AC-2ECD-AFFB-6A94-D5F514ED96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AADC69-96C5-A317-F779-04E87DDAE5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8B72E6-D166-4489-9456-69E773F5AD7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5BAAA6D-E727-E39D-48B4-9ED0F434209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24617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49F83-582E-AEB6-A3F9-A48659006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E9A5CF-C2FF-54E7-CD0D-87EA1D3DE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6544670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820CE-D8A4-BE63-1856-16CC2175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5B197-EC4B-866E-A3BB-034E7553B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23085373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C7D29-3D4A-D2D6-C88F-A99936B9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005DF3-EE1E-233A-BB95-81A2EE72C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9633177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5ED6C-0661-83D3-BA7E-923EC533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0A237-2EC0-4533-9D87-761000EF2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6013" y="2060575"/>
            <a:ext cx="3457575" cy="3960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95D5D-BA48-66C3-2263-600E7DF0C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5988" y="2060575"/>
            <a:ext cx="3457575" cy="3960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06203380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6B2A7-FBF7-87EA-E534-B147EF1A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08A71-C20E-835B-121C-1C3942437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3B80EA-BFC1-3296-85C8-4C337D917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D8424E-803C-DADD-D785-FB3E069FD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3F9EE4-1CD6-C39E-C4D4-B0CFC845A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542920131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63AD3-7627-73C9-4DFD-02C4B6DB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E36251-2683-2D1D-BC12-23F4C8831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603C2D-2786-CED4-27DB-D3CADA3857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1E4A36-1995-6E94-C821-74D9B607BC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282580-C598-4355-97EE-895DF3688F0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B2A60646-468B-62E0-DFEA-0A99659E751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535986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6A92-EA61-4DE7-89F2-8BBD434B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1055642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189022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A28BE-7E4F-27C0-98E1-3B4B15A8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2D0E7-E3D0-9B19-B187-E90E0E9E0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D8308F-41AC-9758-A185-73EC60C51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649629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B28E9-54F0-24D0-809C-818DCEF0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1CE773-4941-B81C-8400-D4F677143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964A19-11FD-6515-1E68-FF1E55041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3255390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9C1C6-DE5B-8296-4F11-BCECC9DB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84D0F-C498-392E-1DD8-F7019DDA8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09451675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92E62D-E473-1F0D-6D57-856D85629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16675" y="692150"/>
            <a:ext cx="1766888" cy="53292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00DC6A-E701-0713-44D0-A17B280ED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6013" y="692150"/>
            <a:ext cx="5148262" cy="53292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88955713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5C30A-7932-9CED-3981-87C5161C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B2381-F1EA-6D3A-CFB5-98CF5BE68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2DF897-24E1-4942-460E-F9D1799B0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E99A0-8739-3C15-9853-2BC4C7420B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0BA7F-80B6-8404-6C9D-BF80DDECB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8DDA44-8A6B-4FC8-B0FE-9AFD9FB5206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E0C394-49AF-3040-20C1-E997A8210E8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597106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91881-417D-DA06-7338-42C0A90BB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70902A-C20D-756E-66D7-B04348974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439691-A850-E940-604A-DB4304556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A25B55-7DE1-F59B-5408-1F4EB2A5B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CA6401-4156-142F-B2DC-914A6BD80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0CCA10B0-6BC6-3D57-0DC4-93D62A9055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9E00937-A9EF-0594-7374-629A7BF912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9689BC-75EB-4190-A700-0449466B1F9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C6102596-63BC-A32E-0B6A-F58CC2458AF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301447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86EA5-491C-2917-C6B3-7BB26583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AC1DCC-DB7A-821E-891A-D0F4B23975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5E85FD-A44F-0DC5-95D1-210985823D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367079-001D-452C-B708-82C946BB6EC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450D7F-0F19-493C-B378-12B414661B2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56263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3D925FB-373C-21CD-7451-B4272323B3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E53789E-97D1-FAC1-80D8-563A99630A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F5380F-C349-4BD9-B1F2-8391E76A564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02AFE-E93D-06D6-5F03-C9FABEEEA9C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2098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E7CE8-82FF-F387-97A7-3ACBCDB9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59919-2C42-DAF6-B259-ADCE19B87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0C296E-E0DA-A0A3-B564-33C24449D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86DF6-3B11-2501-E50B-2F11C063C8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8685E-C671-6A05-55CB-0A31D3B78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9E58C6-E8E2-4224-B0BF-B1DFFD63981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8D6D70-AD05-9C4F-92ED-0B3E6BD0481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99281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0A3EA-C05C-9553-8173-3F371B522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FE21B2-2A10-0E25-2C76-C04A362B9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4E7474-D91C-82DA-A51E-E59FB3C16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5AA482-2DA9-4165-431E-CF2406FC8B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124A6-9BF5-23B2-62F7-54DE87C6B4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E96C96-0B32-4FD7-8260-3E222877472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36C92B-4F1C-929F-8DF8-BC5445C92AF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45663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F2DA8AE3-1277-E44F-CCAE-8F7DCDC12FF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4A3F7464-392A-65AB-2746-9D1355619E0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9992A29-C679-4055-8586-0891F3817BE0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36196" name="Group 4">
            <a:extLst>
              <a:ext uri="{FF2B5EF4-FFF2-40B4-BE49-F238E27FC236}">
                <a16:creationId xmlns:a16="http://schemas.microsoft.com/office/drawing/2014/main" id="{0C11A824-BF1F-BB24-2555-2A65AC6CF89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6197" name="Rectangle 5">
              <a:extLst>
                <a:ext uri="{FF2B5EF4-FFF2-40B4-BE49-F238E27FC236}">
                  <a16:creationId xmlns:a16="http://schemas.microsoft.com/office/drawing/2014/main" id="{57D34233-7214-5ACE-5D76-334FC2494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6198" name="Rectangle 6">
              <a:extLst>
                <a:ext uri="{FF2B5EF4-FFF2-40B4-BE49-F238E27FC236}">
                  <a16:creationId xmlns:a16="http://schemas.microsoft.com/office/drawing/2014/main" id="{F3206EC2-DCB7-A025-0CBE-D5602E2E3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6199" name="Rectangle 7">
              <a:extLst>
                <a:ext uri="{FF2B5EF4-FFF2-40B4-BE49-F238E27FC236}">
                  <a16:creationId xmlns:a16="http://schemas.microsoft.com/office/drawing/2014/main" id="{DE953CD5-A7FE-88E8-37B2-49D646B82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36200" name="Rectangle 8">
              <a:extLst>
                <a:ext uri="{FF2B5EF4-FFF2-40B4-BE49-F238E27FC236}">
                  <a16:creationId xmlns:a16="http://schemas.microsoft.com/office/drawing/2014/main" id="{C70DE507-387A-2951-52A0-4706BEB64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36201" name="Rectangle 9">
              <a:extLst>
                <a:ext uri="{FF2B5EF4-FFF2-40B4-BE49-F238E27FC236}">
                  <a16:creationId xmlns:a16="http://schemas.microsoft.com/office/drawing/2014/main" id="{3D083773-D51C-782E-A940-9C4CC8430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36202" name="Rectangle 10">
              <a:extLst>
                <a:ext uri="{FF2B5EF4-FFF2-40B4-BE49-F238E27FC236}">
                  <a16:creationId xmlns:a16="http://schemas.microsoft.com/office/drawing/2014/main" id="{6559AB95-BC0E-F6B1-0EB1-076FCBB63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36203" name="Rectangle 11">
              <a:extLst>
                <a:ext uri="{FF2B5EF4-FFF2-40B4-BE49-F238E27FC236}">
                  <a16:creationId xmlns:a16="http://schemas.microsoft.com/office/drawing/2014/main" id="{0CB92F97-229F-DB4A-CD78-C50834E97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6204" name="Rectangle 12">
              <a:extLst>
                <a:ext uri="{FF2B5EF4-FFF2-40B4-BE49-F238E27FC236}">
                  <a16:creationId xmlns:a16="http://schemas.microsoft.com/office/drawing/2014/main" id="{DDE54191-5D9A-409A-C09B-15AFDE162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36205" name="Rectangle 13">
              <a:extLst>
                <a:ext uri="{FF2B5EF4-FFF2-40B4-BE49-F238E27FC236}">
                  <a16:creationId xmlns:a16="http://schemas.microsoft.com/office/drawing/2014/main" id="{3E218C42-F10B-C90B-740B-9C0510BB9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136206" name="Rectangle 14">
            <a:extLst>
              <a:ext uri="{FF2B5EF4-FFF2-40B4-BE49-F238E27FC236}">
                <a16:creationId xmlns:a16="http://schemas.microsoft.com/office/drawing/2014/main" id="{329E0767-3A73-325E-780E-6BD015A03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6207" name="Rectangle 15">
            <a:extLst>
              <a:ext uri="{FF2B5EF4-FFF2-40B4-BE49-F238E27FC236}">
                <a16:creationId xmlns:a16="http://schemas.microsoft.com/office/drawing/2014/main" id="{90BB17DC-0E24-1B5A-B3E5-9805ADCA2D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208" name="Rectangle 16">
            <a:extLst>
              <a:ext uri="{FF2B5EF4-FFF2-40B4-BE49-F238E27FC236}">
                <a16:creationId xmlns:a16="http://schemas.microsoft.com/office/drawing/2014/main" id="{3C094F57-7264-5345-EC0E-34E148C286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87" r:id="rId12"/>
    <p:sldLayoutId id="2147483688" r:id="rId13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>
            <a:extLst>
              <a:ext uri="{FF2B5EF4-FFF2-40B4-BE49-F238E27FC236}">
                <a16:creationId xmlns:a16="http://schemas.microsoft.com/office/drawing/2014/main" id="{EFC55DBF-4359-5DED-ACD6-3D805ED9B3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03491" name="Rectangle 3">
            <a:extLst>
              <a:ext uri="{FF2B5EF4-FFF2-40B4-BE49-F238E27FC236}">
                <a16:creationId xmlns:a16="http://schemas.microsoft.com/office/drawing/2014/main" id="{F3CFA5F2-2067-9F59-3711-836F740C807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62776AB1-2551-4D54-8139-D4CA2B3ECDD9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703492" name="Group 4">
            <a:extLst>
              <a:ext uri="{FF2B5EF4-FFF2-40B4-BE49-F238E27FC236}">
                <a16:creationId xmlns:a16="http://schemas.microsoft.com/office/drawing/2014/main" id="{3CDB0BE3-A599-B89C-EB2D-A7533C0B3F5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703493" name="Rectangle 5">
              <a:extLst>
                <a:ext uri="{FF2B5EF4-FFF2-40B4-BE49-F238E27FC236}">
                  <a16:creationId xmlns:a16="http://schemas.microsoft.com/office/drawing/2014/main" id="{F6F09BA9-B8B6-FF87-35FA-0EFE432E2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03494" name="Rectangle 6">
              <a:extLst>
                <a:ext uri="{FF2B5EF4-FFF2-40B4-BE49-F238E27FC236}">
                  <a16:creationId xmlns:a16="http://schemas.microsoft.com/office/drawing/2014/main" id="{57E43C6B-003A-5361-372C-CE8CF2A3A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03495" name="Rectangle 7">
              <a:extLst>
                <a:ext uri="{FF2B5EF4-FFF2-40B4-BE49-F238E27FC236}">
                  <a16:creationId xmlns:a16="http://schemas.microsoft.com/office/drawing/2014/main" id="{57CBE7D4-D75E-7393-FC76-EB7A87860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703496" name="Rectangle 8">
              <a:extLst>
                <a:ext uri="{FF2B5EF4-FFF2-40B4-BE49-F238E27FC236}">
                  <a16:creationId xmlns:a16="http://schemas.microsoft.com/office/drawing/2014/main" id="{7D5D8319-551F-F453-484B-C750EEE33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703497" name="Rectangle 9">
              <a:extLst>
                <a:ext uri="{FF2B5EF4-FFF2-40B4-BE49-F238E27FC236}">
                  <a16:creationId xmlns:a16="http://schemas.microsoft.com/office/drawing/2014/main" id="{5D134273-AF38-DF7A-890B-DFE4C21E9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703498" name="Rectangle 10">
              <a:extLst>
                <a:ext uri="{FF2B5EF4-FFF2-40B4-BE49-F238E27FC236}">
                  <a16:creationId xmlns:a16="http://schemas.microsoft.com/office/drawing/2014/main" id="{D268BC01-1C90-448E-D565-E9D0794B0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703499" name="Rectangle 11">
              <a:extLst>
                <a:ext uri="{FF2B5EF4-FFF2-40B4-BE49-F238E27FC236}">
                  <a16:creationId xmlns:a16="http://schemas.microsoft.com/office/drawing/2014/main" id="{FD897DC7-7A5A-6ED7-C0F0-82AFB6EC6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03500" name="Rectangle 12">
              <a:extLst>
                <a:ext uri="{FF2B5EF4-FFF2-40B4-BE49-F238E27FC236}">
                  <a16:creationId xmlns:a16="http://schemas.microsoft.com/office/drawing/2014/main" id="{7EEE943C-03FC-B393-778E-AB17DA582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703501" name="Rectangle 13">
              <a:extLst>
                <a:ext uri="{FF2B5EF4-FFF2-40B4-BE49-F238E27FC236}">
                  <a16:creationId xmlns:a16="http://schemas.microsoft.com/office/drawing/2014/main" id="{36D68D51-B9AC-2724-5728-DBBC316C1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703502" name="Rectangle 14">
            <a:extLst>
              <a:ext uri="{FF2B5EF4-FFF2-40B4-BE49-F238E27FC236}">
                <a16:creationId xmlns:a16="http://schemas.microsoft.com/office/drawing/2014/main" id="{5CB781C4-B68C-E4EE-518D-42F0D2817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3503" name="Rectangle 15">
            <a:extLst>
              <a:ext uri="{FF2B5EF4-FFF2-40B4-BE49-F238E27FC236}">
                <a16:creationId xmlns:a16="http://schemas.microsoft.com/office/drawing/2014/main" id="{C918EC2C-D6D1-16E3-119D-753C2B235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03504" name="Rectangle 16">
            <a:extLst>
              <a:ext uri="{FF2B5EF4-FFF2-40B4-BE49-F238E27FC236}">
                <a16:creationId xmlns:a16="http://schemas.microsoft.com/office/drawing/2014/main" id="{4C424062-26E6-7553-AFAF-A1BDF0A57D6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C81B24D5-343C-FA77-D5DB-905B44517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692150"/>
            <a:ext cx="7010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41379" name="Rectangle 3">
            <a:extLst>
              <a:ext uri="{FF2B5EF4-FFF2-40B4-BE49-F238E27FC236}">
                <a16:creationId xmlns:a16="http://schemas.microsoft.com/office/drawing/2014/main" id="{7D4F8528-3FE6-C7A9-E580-57BACA58C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2060575"/>
            <a:ext cx="706755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id="{2ABEEC3E-2B11-5CF3-D693-03F8F768F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5288" y="198438"/>
            <a:ext cx="463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楷体_GB2312" pitchFamily="49" charset="-122"/>
              </a:rPr>
              <a:t>第四章  大数定律与中心极限定理</a:t>
            </a:r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9F90474F-8D9A-9A97-23C9-FA6D5AA1B6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3850" y="620713"/>
            <a:ext cx="8496300" cy="714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FF6600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 spd="slow"/>
  <p:txStyles>
    <p:titleStyle>
      <a:lvl1pPr algn="l" rtl="0" fontAlgn="base">
        <a:spcBef>
          <a:spcPct val="0"/>
        </a:spcBef>
        <a:spcAft>
          <a:spcPct val="0"/>
        </a:spcAft>
        <a:defRPr sz="39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o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5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p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>
            <a:extLst>
              <a:ext uri="{FF2B5EF4-FFF2-40B4-BE49-F238E27FC236}">
                <a16:creationId xmlns:a16="http://schemas.microsoft.com/office/drawing/2014/main" id="{E19372ED-DE0F-72F0-209A-2CD96E1131B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/>
              <a:t>           </a:t>
            </a:r>
            <a:r>
              <a:rPr lang="zh-CN" altLang="en-US" sz="4000" dirty="0"/>
              <a:t>第五章</a:t>
            </a:r>
            <a:br>
              <a:rPr lang="zh-CN" altLang="en-US" dirty="0"/>
            </a:br>
            <a:r>
              <a:rPr lang="zh-CN" altLang="en-US" sz="4000" dirty="0"/>
              <a:t>大数定律与中心极限定理</a:t>
            </a:r>
          </a:p>
        </p:txBody>
      </p:sp>
      <p:sp>
        <p:nvSpPr>
          <p:cNvPr id="714755" name="Rectangle 3">
            <a:extLst>
              <a:ext uri="{FF2B5EF4-FFF2-40B4-BE49-F238E27FC236}">
                <a16:creationId xmlns:a16="http://schemas.microsoft.com/office/drawing/2014/main" id="{421E19D6-50D5-D836-5891-17F842B6BF3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8674" name="Object 2">
            <a:extLst>
              <a:ext uri="{FF2B5EF4-FFF2-40B4-BE49-F238E27FC236}">
                <a16:creationId xmlns:a16="http://schemas.microsoft.com/office/drawing/2014/main" id="{BB700253-87E7-2363-9EC1-316CAF1C14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5" name="Object 3">
            <a:extLst>
              <a:ext uri="{FF2B5EF4-FFF2-40B4-BE49-F238E27FC236}">
                <a16:creationId xmlns:a16="http://schemas.microsoft.com/office/drawing/2014/main" id="{8C0A064E-2585-526F-28D0-C75C59C043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14120" imgH="215640" progId="Equation.3">
                  <p:embed/>
                </p:oleObj>
              </mc:Choice>
              <mc:Fallback>
                <p:oleObj name="公式" r:id="rId5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76" name="Rectangle 4">
            <a:extLst>
              <a:ext uri="{FF2B5EF4-FFF2-40B4-BE49-F238E27FC236}">
                <a16:creationId xmlns:a16="http://schemas.microsoft.com/office/drawing/2014/main" id="{1A7CF1F6-6A7B-9CE6-03CD-A27C0F86C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836613"/>
            <a:ext cx="8424862" cy="272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3200" b="1">
                <a:latin typeface="Times New Roman" panose="02020603050405020304" pitchFamily="18" charset="0"/>
              </a:rPr>
              <a:t>                                                      </a:t>
            </a:r>
            <a:r>
              <a:rPr kumimoji="1" lang="zh-CN" altLang="en-US" sz="3600" b="1">
                <a:latin typeface="Times New Roman" panose="02020603050405020304" pitchFamily="18" charset="0"/>
              </a:rPr>
              <a:t>设 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6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3600" b="1">
                <a:latin typeface="Times New Roman" panose="02020603050405020304" pitchFamily="18" charset="0"/>
              </a:rPr>
              <a:t>, 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6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3600" b="1">
                <a:latin typeface="Times New Roman" panose="02020603050405020304" pitchFamily="18" charset="0"/>
              </a:rPr>
              <a:t>, </a:t>
            </a:r>
            <a:r>
              <a:rPr kumimoji="1" lang="en-US" altLang="zh-CN" sz="3600" b="1">
                <a:latin typeface="宋体" panose="02010600030101010101" pitchFamily="2" charset="-122"/>
              </a:rPr>
              <a:t>…</a:t>
            </a:r>
            <a:r>
              <a:rPr kumimoji="1" lang="en-US" altLang="zh-CN" sz="3600" b="1">
                <a:latin typeface="Times New Roman" panose="02020603050405020304" pitchFamily="18" charset="0"/>
              </a:rPr>
              <a:t> </a:t>
            </a:r>
            <a:r>
              <a:rPr kumimoji="1" lang="zh-CN" altLang="en-US" sz="3600" b="1">
                <a:latin typeface="Times New Roman" panose="02020603050405020304" pitchFamily="18" charset="0"/>
              </a:rPr>
              <a:t>是相互独立，服从同一分布的随机变量序列，且具有数学期望 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3600" b="1">
                <a:latin typeface="Times New Roman" panose="02020603050405020304" pitchFamily="18" charset="0"/>
              </a:rPr>
              <a:t>(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600" b="1" i="1" baseline="-25000">
                <a:latin typeface="Times New Roman" panose="02020603050405020304" pitchFamily="18" charset="0"/>
              </a:rPr>
              <a:t>k</a:t>
            </a:r>
            <a:r>
              <a:rPr kumimoji="1" lang="en-US" altLang="zh-CN" sz="3600" b="1">
                <a:latin typeface="Times New Roman" panose="02020603050405020304" pitchFamily="18" charset="0"/>
              </a:rPr>
              <a:t>)=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μ,</a:t>
            </a:r>
            <a:r>
              <a:rPr kumimoji="1" lang="en-US" altLang="zh-CN" sz="3600" b="1">
                <a:latin typeface="Times New Roman" panose="02020603050405020304" pitchFamily="18" charset="0"/>
              </a:rPr>
              <a:t> 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k</a:t>
            </a:r>
            <a:r>
              <a:rPr kumimoji="1" lang="en-US" altLang="zh-CN" sz="3600" b="1">
                <a:latin typeface="Times New Roman" panose="02020603050405020304" pitchFamily="18" charset="0"/>
              </a:rPr>
              <a:t>=1,2,</a:t>
            </a:r>
            <a:r>
              <a:rPr kumimoji="1" lang="en-US" altLang="zh-CN" sz="3600" b="1">
                <a:latin typeface="宋体" panose="02010600030101010101" pitchFamily="2" charset="-122"/>
              </a:rPr>
              <a:t>…</a:t>
            </a:r>
            <a:r>
              <a:rPr kumimoji="1" lang="zh-CN" altLang="en-US" sz="3600" b="1">
                <a:latin typeface="Times New Roman" panose="02020603050405020304" pitchFamily="18" charset="0"/>
              </a:rPr>
              <a:t>，则对于任意 </a:t>
            </a:r>
            <a:r>
              <a:rPr kumimoji="1" lang="en-US" altLang="zh-CN" sz="3600" b="1" i="1">
                <a:latin typeface="Times New Roman" panose="02020603050405020304" pitchFamily="18" charset="0"/>
                <a:ea typeface="Dotum" panose="020B0600000101010101" pitchFamily="34" charset="-127"/>
              </a:rPr>
              <a:t>ε  </a:t>
            </a:r>
            <a:r>
              <a:rPr kumimoji="1" lang="en-US" altLang="zh-CN" sz="3600" b="1">
                <a:latin typeface="Times New Roman" panose="02020603050405020304" pitchFamily="18" charset="0"/>
              </a:rPr>
              <a:t>&gt; 0 </a:t>
            </a:r>
            <a:r>
              <a:rPr kumimoji="1" lang="zh-CN" altLang="en-US" sz="3600" b="1">
                <a:latin typeface="Times New Roman" panose="02020603050405020304" pitchFamily="18" charset="0"/>
              </a:rPr>
              <a:t>，有</a:t>
            </a:r>
          </a:p>
        </p:txBody>
      </p:sp>
      <p:sp>
        <p:nvSpPr>
          <p:cNvPr id="668677" name="Rectangle 5">
            <a:extLst>
              <a:ext uri="{FF2B5EF4-FFF2-40B4-BE49-F238E27FC236}">
                <a16:creationId xmlns:a16="http://schemas.microsoft.com/office/drawing/2014/main" id="{E1A97C38-46FC-AFB8-FBD2-EAD817CAD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3" y="915988"/>
            <a:ext cx="6408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1" lang="zh-CN" altLang="en-US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弱大数定理 </a:t>
            </a:r>
            <a:r>
              <a:rPr kumimoji="1" lang="en-US" altLang="zh-CN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辛钦大数定理</a:t>
            </a:r>
            <a:r>
              <a:rPr kumimoji="1" lang="en-US" altLang="zh-CN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):</a:t>
            </a:r>
            <a:r>
              <a:rPr kumimoji="1"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</a:p>
        </p:txBody>
      </p:sp>
      <p:graphicFrame>
        <p:nvGraphicFramePr>
          <p:cNvPr id="668678" name="Object 6">
            <a:extLst>
              <a:ext uri="{FF2B5EF4-FFF2-40B4-BE49-F238E27FC236}">
                <a16:creationId xmlns:a16="http://schemas.microsoft.com/office/drawing/2014/main" id="{71821D06-0DF4-C52E-7FEF-ECA3B51735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005263"/>
          <a:ext cx="6284912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92160" imgH="482400" progId="Equation.DSMT4">
                  <p:embed/>
                </p:oleObj>
              </mc:Choice>
              <mc:Fallback>
                <p:oleObj name="Equation" r:id="rId6" imgW="189216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05263"/>
                        <a:ext cx="6284912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5" name="Rectangle 3">
            <a:extLst>
              <a:ext uri="{FF2B5EF4-FFF2-40B4-BE49-F238E27FC236}">
                <a16:creationId xmlns:a16="http://schemas.microsoft.com/office/drawing/2014/main" id="{6ED4DA4C-498A-6744-61D5-49668C1D4A9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7499350" cy="3886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b="0">
                <a:ea typeface="宋体" panose="02010600030101010101" pitchFamily="2" charset="-122"/>
              </a:rPr>
              <a:t>辛钦大数定律提供了求随机变量数学期望的近似值的方法；</a:t>
            </a:r>
          </a:p>
          <a:p>
            <a:pPr>
              <a:lnSpc>
                <a:spcPct val="140000"/>
              </a:lnSpc>
            </a:pPr>
            <a:r>
              <a:rPr lang="zh-CN" altLang="en-US" sz="3200" b="0">
                <a:ea typeface="宋体" panose="02010600030101010101" pitchFamily="2" charset="-122"/>
              </a:rPr>
              <a:t>设想对随机变量</a:t>
            </a:r>
            <a:r>
              <a:rPr kumimoji="1" lang="en-US" altLang="zh-CN" sz="3200" b="0" i="1">
                <a:latin typeface="Times New Roman" panose="02020603050405020304" pitchFamily="18" charset="0"/>
              </a:rPr>
              <a:t>X</a:t>
            </a:r>
            <a:r>
              <a:rPr kumimoji="1" lang="zh-CN" altLang="en-US" sz="3200" b="0">
                <a:latin typeface="Times New Roman" panose="02020603050405020304" pitchFamily="18" charset="0"/>
                <a:ea typeface="宋体" panose="02010600030101010101" pitchFamily="2" charset="-122"/>
              </a:rPr>
              <a:t>独立重复地观察</a:t>
            </a:r>
            <a:r>
              <a:rPr kumimoji="1" lang="en-US" altLang="zh-CN" sz="3200" b="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 sz="3200" b="0">
                <a:latin typeface="Times New Roman" panose="02020603050405020304" pitchFamily="18" charset="0"/>
                <a:ea typeface="宋体" panose="02010600030101010101" pitchFamily="2" charset="-122"/>
              </a:rPr>
              <a:t>次，第</a:t>
            </a:r>
            <a:r>
              <a:rPr kumimoji="1" lang="en-US" altLang="zh-CN" sz="3200" b="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zh-CN" altLang="en-US" sz="3200" b="0">
                <a:latin typeface="Times New Roman" panose="02020603050405020304" pitchFamily="18" charset="0"/>
                <a:ea typeface="宋体" panose="02010600030101010101" pitchFamily="2" charset="-122"/>
              </a:rPr>
              <a:t>次观察值为</a:t>
            </a:r>
            <a:r>
              <a:rPr kumimoji="1" lang="en-US" altLang="zh-CN" sz="3200" b="0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0" i="1" baseline="-25000">
                <a:latin typeface="Times New Roman" panose="02020603050405020304" pitchFamily="18" charset="0"/>
              </a:rPr>
              <a:t>k </a:t>
            </a:r>
            <a:r>
              <a:rPr kumimoji="1" lang="zh-CN" altLang="en-US" sz="3200" b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zh-CN" altLang="en-US" sz="3200" b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kumimoji="1" lang="en-US" altLang="zh-CN" sz="3200" b="0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3200" b="0">
                <a:latin typeface="Times New Roman" panose="02020603050405020304" pitchFamily="18" charset="0"/>
              </a:rPr>
              <a:t>, </a:t>
            </a:r>
            <a:r>
              <a:rPr kumimoji="1" lang="en-US" altLang="zh-CN" sz="3200" b="0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3200" b="0">
                <a:latin typeface="Times New Roman" panose="02020603050405020304" pitchFamily="18" charset="0"/>
              </a:rPr>
              <a:t>, … </a:t>
            </a:r>
            <a:r>
              <a:rPr kumimoji="1" lang="en-US" altLang="zh-CN" sz="3200" b="0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0" baseline="-25000">
                <a:latin typeface="Times New Roman" panose="02020603050405020304" pitchFamily="18" charset="0"/>
              </a:rPr>
              <a:t>n</a:t>
            </a:r>
            <a:r>
              <a:rPr kumimoji="1" lang="zh-CN" altLang="en-US" sz="3200" b="0">
                <a:latin typeface="宋体" panose="02010600030101010101" pitchFamily="2" charset="-122"/>
                <a:ea typeface="宋体" panose="02010600030101010101" pitchFamily="2" charset="-122"/>
              </a:rPr>
              <a:t>是相互独立的，且它们的分布与</a:t>
            </a:r>
            <a:r>
              <a:rPr kumimoji="1" lang="en-US" altLang="zh-CN" sz="3200" b="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zh-CN" altLang="en-US" sz="3200" b="0">
                <a:latin typeface="宋体" panose="02010600030101010101" pitchFamily="2" charset="-122"/>
                <a:ea typeface="宋体" panose="02010600030101010101" pitchFamily="2" charset="-122"/>
              </a:rPr>
              <a:t>的分布相同，按照辛钦大数定律，当</a:t>
            </a:r>
            <a:r>
              <a:rPr kumimoji="1" lang="en-US" altLang="zh-CN" sz="3200" b="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 sz="3200" b="0">
                <a:latin typeface="宋体" panose="02010600030101010101" pitchFamily="2" charset="-122"/>
                <a:ea typeface="宋体" panose="02010600030101010101" pitchFamily="2" charset="-122"/>
              </a:rPr>
              <a:t>足够大时，可以把      作为</a:t>
            </a:r>
            <a:r>
              <a:rPr kumimoji="1" lang="en-US" altLang="zh-CN" sz="3200" b="0" i="1">
                <a:latin typeface="Times New Roman" panose="02020603050405020304" pitchFamily="18" charset="0"/>
                <a:ea typeface="宋体" panose="02010600030101010101" pitchFamily="2" charset="-122"/>
              </a:rPr>
              <a:t>EX</a:t>
            </a:r>
            <a:r>
              <a:rPr kumimoji="1" lang="zh-CN" altLang="en-US" sz="3200" b="0">
                <a:latin typeface="宋体" panose="02010600030101010101" pitchFamily="2" charset="-122"/>
                <a:ea typeface="宋体" panose="02010600030101010101" pitchFamily="2" charset="-122"/>
              </a:rPr>
              <a:t>的近似值</a:t>
            </a:r>
            <a:r>
              <a:rPr kumimoji="1" lang="en-US" altLang="zh-CN" sz="3200" b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3200" i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24996" name="Object 4">
            <a:extLst>
              <a:ext uri="{FF2B5EF4-FFF2-40B4-BE49-F238E27FC236}">
                <a16:creationId xmlns:a16="http://schemas.microsoft.com/office/drawing/2014/main" id="{03989F6C-6287-10E9-9899-89C38764BFED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203575" y="5229225"/>
          <a:ext cx="8397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609480" progId="Equation.DSMT4">
                  <p:embed/>
                </p:oleObj>
              </mc:Choice>
              <mc:Fallback>
                <p:oleObj name="Equation" r:id="rId2" imgW="444240" imgH="609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229225"/>
                        <a:ext cx="839788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>
            <a:extLst>
              <a:ext uri="{FF2B5EF4-FFF2-40B4-BE49-F238E27FC236}">
                <a16:creationId xmlns:a16="http://schemas.microsoft.com/office/drawing/2014/main" id="{7A3CA5C8-EFD0-FD68-F576-264910D74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7067550" cy="39608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kumimoji="1" lang="en-US" altLang="zh-CN" sz="4000" b="0">
                <a:ea typeface="楷体_GB2312" pitchFamily="49" charset="-122"/>
              </a:rPr>
              <a:t>   </a:t>
            </a:r>
          </a:p>
          <a:p>
            <a:pPr>
              <a:lnSpc>
                <a:spcPct val="120000"/>
              </a:lnSpc>
            </a:pPr>
            <a:r>
              <a:rPr kumimoji="1" lang="zh-CN" altLang="en-US" b="0">
                <a:ea typeface="楷体_GB2312" pitchFamily="49" charset="-122"/>
              </a:rPr>
              <a:t>用观察到</a:t>
            </a:r>
            <a:r>
              <a:rPr kumimoji="1" lang="en-US" altLang="zh-CN" b="0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b="0">
                <a:ea typeface="楷体_GB2312" pitchFamily="49" charset="-122"/>
              </a:rPr>
              <a:t>个人（ </a:t>
            </a:r>
            <a:r>
              <a:rPr kumimoji="1" lang="en-US" altLang="zh-CN" b="0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b="0">
                <a:ea typeface="楷体_GB2312" pitchFamily="49" charset="-122"/>
              </a:rPr>
              <a:t>很大）的平均网购费作为深圳大学人均网购费的近似值</a:t>
            </a:r>
            <a:r>
              <a:rPr kumimoji="1" lang="en-US" altLang="zh-CN" b="0">
                <a:ea typeface="楷体_GB2312" pitchFamily="49" charset="-122"/>
              </a:rPr>
              <a:t>.</a:t>
            </a: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1A71AA96-D080-AC00-F25E-E2300D71DC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125538"/>
            <a:ext cx="7632700" cy="792162"/>
          </a:xfrm>
          <a:noFill/>
          <a:ln w="38100">
            <a:solidFill>
              <a:srgbClr val="FF0000"/>
            </a:solidFill>
          </a:ln>
        </p:spPr>
        <p:txBody>
          <a:bodyPr/>
          <a:lstStyle>
            <a:lvl1pPr algn="l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kumimoji="1" lang="zh-CN" altLang="en-US" sz="3300" b="0">
                <a:ea typeface="楷体_GB2312" pitchFamily="49" charset="-122"/>
              </a:rPr>
              <a:t>如何得到深圳大学学生的人均网购费？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9" name="Rectangle 2">
            <a:extLst>
              <a:ext uri="{FF2B5EF4-FFF2-40B4-BE49-F238E27FC236}">
                <a16:creationId xmlns:a16="http://schemas.microsoft.com/office/drawing/2014/main" id="{4AEFE629-2C33-333F-4F96-310365CD3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5125" y="331788"/>
            <a:ext cx="6249988" cy="720725"/>
          </a:xfrm>
          <a:ln/>
        </p:spPr>
        <p:txBody>
          <a:bodyPr anchor="t"/>
          <a:lstStyle/>
          <a:p>
            <a:r>
              <a:rPr lang="zh-CN" altLang="en-US" sz="3200"/>
              <a:t>第二节  中心极限定理       </a:t>
            </a:r>
          </a:p>
        </p:txBody>
      </p:sp>
      <p:sp>
        <p:nvSpPr>
          <p:cNvPr id="685061" name="Rectangle 5">
            <a:extLst>
              <a:ext uri="{FF2B5EF4-FFF2-40B4-BE49-F238E27FC236}">
                <a16:creationId xmlns:a16="http://schemas.microsoft.com/office/drawing/2014/main" id="{33F1DA54-1873-F6F9-5EDC-B8A44790E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85062" name="Rectangle 6">
            <a:extLst>
              <a:ext uri="{FF2B5EF4-FFF2-40B4-BE49-F238E27FC236}">
                <a16:creationId xmlns:a16="http://schemas.microsoft.com/office/drawing/2014/main" id="{2C1F27BC-C5E9-681A-3303-E33E50380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12875"/>
            <a:ext cx="8280400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Clr>
                <a:srgbClr val="0000FF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误差的产生由大量微小的相互独立的随机因素叠加而成的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>
              <a:buClr>
                <a:srgbClr val="0000FF"/>
              </a:buClr>
              <a:buSzTx/>
              <a:buFont typeface="Wingdings" panose="05000000000000000000" pitchFamily="2" charset="2"/>
              <a:buChar char="u"/>
            </a:pP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加工机械轴与规定要求有一定的误差，这是因为在加工时受到许多随机因素的影响：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Ø"/>
            </a:pP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在机床方面有机床震动与转速的影响</a:t>
            </a: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Ø"/>
            </a:pP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在刀具方面有装配与磨损的影响</a:t>
            </a: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Ø"/>
            </a:pP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在操作方面有注意力集中程度、当天情绪的影响</a:t>
            </a: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Ø"/>
            </a:pP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在环境方面有车间的温度、湿度、照明等的影响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Ø"/>
            </a:pP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5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5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5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50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Text Box 3">
            <a:extLst>
              <a:ext uri="{FF2B5EF4-FFF2-40B4-BE49-F238E27FC236}">
                <a16:creationId xmlns:a16="http://schemas.microsoft.com/office/drawing/2014/main" id="{559BC7D6-EF24-509C-7CAF-3E687809E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644900"/>
            <a:ext cx="6513513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讨论</a:t>
            </a:r>
            <a:r>
              <a:rPr lang="zh-CN" altLang="en-US" sz="2800" b="1" u="sng">
                <a:ea typeface="楷体_GB2312" pitchFamily="49" charset="-122"/>
              </a:rPr>
              <a:t>独立随机变量和</a:t>
            </a:r>
            <a:r>
              <a:rPr lang="zh-CN" altLang="en-US" sz="2800" b="1">
                <a:ea typeface="楷体_GB2312" pitchFamily="49" charset="-122"/>
              </a:rPr>
              <a:t>的</a:t>
            </a:r>
            <a:r>
              <a:rPr lang="zh-CN" altLang="en-US" sz="2800" b="1" u="sng">
                <a:ea typeface="楷体_GB2312" pitchFamily="49" charset="-122"/>
              </a:rPr>
              <a:t>极限分布</a:t>
            </a:r>
            <a:r>
              <a:rPr lang="en-US" altLang="zh-CN" sz="2800" b="1">
                <a:ea typeface="楷体_GB2312" pitchFamily="49" charset="-122"/>
              </a:rPr>
              <a:t>,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指出极限分布为</a:t>
            </a:r>
            <a:r>
              <a:rPr lang="zh-CN" altLang="en-US" sz="2800" b="1" u="sng">
                <a:ea typeface="楷体_GB2312" pitchFamily="49" charset="-122"/>
              </a:rPr>
              <a:t>正态分布</a:t>
            </a:r>
            <a:r>
              <a:rPr lang="en-US" altLang="zh-CN" sz="2800" b="1">
                <a:ea typeface="楷体_GB2312" pitchFamily="49" charset="-122"/>
              </a:rPr>
              <a:t>.</a:t>
            </a:r>
          </a:p>
        </p:txBody>
      </p:sp>
      <p:sp>
        <p:nvSpPr>
          <p:cNvPr id="119813" name="Text Box 5">
            <a:extLst>
              <a:ext uri="{FF2B5EF4-FFF2-40B4-BE49-F238E27FC236}">
                <a16:creationId xmlns:a16="http://schemas.microsoft.com/office/drawing/2014/main" id="{37ADA458-3191-6988-1617-71B5D7D72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125538"/>
            <a:ext cx="6767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设 </a:t>
            </a:r>
            <a:r>
              <a:rPr lang="en-US" altLang="zh-CN" sz="2800" b="1">
                <a:ea typeface="楷体_GB2312" pitchFamily="49" charset="-122"/>
              </a:rPr>
              <a:t>{</a:t>
            </a:r>
            <a:r>
              <a:rPr lang="en-US" altLang="zh-CN" sz="2800" b="1" i="1">
                <a:ea typeface="楷体_GB2312" pitchFamily="49" charset="-122"/>
              </a:rPr>
              <a:t>X</a:t>
            </a:r>
            <a:r>
              <a:rPr lang="en-US" altLang="zh-CN" sz="2800" b="1" i="1" baseline="-25000">
                <a:ea typeface="楷体_GB2312" pitchFamily="49" charset="-122"/>
              </a:rPr>
              <a:t>n</a:t>
            </a:r>
            <a:r>
              <a:rPr lang="en-US" altLang="zh-CN" sz="2800" b="1">
                <a:ea typeface="楷体_GB2312" pitchFamily="49" charset="-122"/>
              </a:rPr>
              <a:t>} </a:t>
            </a:r>
            <a:r>
              <a:rPr lang="zh-CN" altLang="en-US" sz="2800" b="1">
                <a:ea typeface="楷体_GB2312" pitchFamily="49" charset="-122"/>
              </a:rPr>
              <a:t>为独立随机变量序列，记其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和为</a:t>
            </a:r>
          </a:p>
        </p:txBody>
      </p:sp>
      <p:graphicFrame>
        <p:nvGraphicFramePr>
          <p:cNvPr id="119814" name="Object 6">
            <a:extLst>
              <a:ext uri="{FF2B5EF4-FFF2-40B4-BE49-F238E27FC236}">
                <a16:creationId xmlns:a16="http://schemas.microsoft.com/office/drawing/2014/main" id="{709C6F07-00C6-21D9-3C38-64461DFD5F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2133600"/>
          <a:ext cx="193516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7320" imgH="457200" progId="Equation.DSMT4">
                  <p:embed/>
                </p:oleObj>
              </mc:Choice>
              <mc:Fallback>
                <p:oleObj name="Equation" r:id="rId3" imgW="78732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133600"/>
                        <a:ext cx="1935162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灯片编号占位符 3">
            <a:extLst>
              <a:ext uri="{FF2B5EF4-FFF2-40B4-BE49-F238E27FC236}">
                <a16:creationId xmlns:a16="http://schemas.microsoft.com/office/drawing/2014/main" id="{DB2B31B9-7D8F-92D9-7531-1E888BFE9BB8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4EDA5B8F-7CE0-4EFC-BE2E-2E3E5E4D1F75}" type="slidenum">
              <a:rPr lang="en-US" altLang="zh-CN" sz="1400">
                <a:solidFill>
                  <a:schemeClr val="folHlink"/>
                </a:solidFill>
              </a:rPr>
              <a:pPr algn="r"/>
              <a:t>15</a:t>
            </a:fld>
            <a:endParaRPr lang="en-US" altLang="zh-CN" sz="1400">
              <a:solidFill>
                <a:schemeClr val="folHlink"/>
              </a:solidFill>
            </a:endParaRPr>
          </a:p>
        </p:txBody>
      </p:sp>
      <p:sp>
        <p:nvSpPr>
          <p:cNvPr id="686083" name="Rectangle 2">
            <a:extLst>
              <a:ext uri="{FF2B5EF4-FFF2-40B4-BE49-F238E27FC236}">
                <a16:creationId xmlns:a16="http://schemas.microsoft.com/office/drawing/2014/main" id="{2CA8F30E-A3CE-EDA6-1C4E-F05B01B096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3700"/>
            <a:ext cx="9144000" cy="2819400"/>
          </a:xfrm>
        </p:spPr>
        <p:txBody>
          <a:bodyPr anchor="t"/>
          <a:lstStyle/>
          <a:p>
            <a:pPr>
              <a:lnSpc>
                <a:spcPct val="110000"/>
              </a:lnSpc>
            </a:pPr>
            <a:r>
              <a:rPr lang="zh-CN" altLang="en-US" sz="3200">
                <a:solidFill>
                  <a:srgbClr val="0000FF"/>
                </a:solidFill>
              </a:rPr>
              <a:t>定理一 </a:t>
            </a:r>
            <a:r>
              <a:rPr lang="en-US" altLang="zh-CN" sz="3200">
                <a:solidFill>
                  <a:srgbClr val="0000FF"/>
                </a:solidFill>
              </a:rPr>
              <a:t>(</a:t>
            </a:r>
            <a:r>
              <a:rPr lang="zh-CN" altLang="en-US" sz="3200">
                <a:solidFill>
                  <a:srgbClr val="0000FF"/>
                </a:solidFill>
              </a:rPr>
              <a:t>独立同分布的中心极限定理</a:t>
            </a:r>
            <a:r>
              <a:rPr lang="en-US" altLang="zh-CN" sz="3200">
                <a:solidFill>
                  <a:srgbClr val="0000FF"/>
                </a:solidFill>
              </a:rPr>
              <a:t>)</a:t>
            </a:r>
            <a:r>
              <a:rPr lang="en-US" altLang="zh-CN" sz="3200"/>
              <a:t> </a:t>
            </a:r>
            <a:br>
              <a:rPr lang="en-US" altLang="zh-CN" sz="3200"/>
            </a:br>
            <a:r>
              <a:rPr lang="en-US" altLang="zh-CN" sz="3200"/>
              <a:t>    </a:t>
            </a:r>
            <a:r>
              <a:rPr lang="zh-CN" altLang="en-US" sz="3200"/>
              <a:t>设随机变量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>
                <a:latin typeface="Times New Roman" panose="02020603050405020304" pitchFamily="18" charset="0"/>
              </a:rPr>
              <a:t>1</a:t>
            </a:r>
            <a:r>
              <a:rPr lang="en-US" altLang="zh-CN" sz="3200">
                <a:latin typeface="Times New Roman" panose="02020603050405020304" pitchFamily="18" charset="0"/>
              </a:rPr>
              <a:t>,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>
                <a:latin typeface="Times New Roman" panose="02020603050405020304" pitchFamily="18" charset="0"/>
              </a:rPr>
              <a:t>2</a:t>
            </a:r>
            <a:r>
              <a:rPr lang="en-US" altLang="zh-CN" sz="3200">
                <a:latin typeface="Times New Roman" panose="02020603050405020304" pitchFamily="18" charset="0"/>
              </a:rPr>
              <a:t>,...,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3200">
                <a:latin typeface="Times New Roman" panose="02020603050405020304" pitchFamily="18" charset="0"/>
              </a:rPr>
              <a:t>,...</a:t>
            </a:r>
            <a:r>
              <a:rPr lang="zh-CN" altLang="en-US" sz="3200"/>
              <a:t>相互独立</a:t>
            </a:r>
            <a:r>
              <a:rPr lang="en-US" altLang="zh-CN" sz="3200"/>
              <a:t>, </a:t>
            </a:r>
            <a:r>
              <a:rPr lang="zh-CN" altLang="en-US" sz="3200"/>
              <a:t>服从同一分布</a:t>
            </a:r>
            <a:r>
              <a:rPr lang="en-US" altLang="zh-CN" sz="3200"/>
              <a:t>, </a:t>
            </a:r>
            <a:r>
              <a:rPr lang="zh-CN" altLang="en-US" sz="3200"/>
              <a:t>且具有数学期望和方差</a:t>
            </a:r>
            <a:r>
              <a:rPr lang="en-US" altLang="zh-CN" sz="3200" i="1">
                <a:latin typeface="Times New Roman" panose="02020603050405020304" pitchFamily="18" charset="0"/>
              </a:rPr>
              <a:t>E</a:t>
            </a:r>
            <a:r>
              <a:rPr lang="en-US" altLang="zh-CN" sz="3200">
                <a:latin typeface="Times New Roman" panose="02020603050405020304" pitchFamily="18" charset="0"/>
              </a:rPr>
              <a:t>(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k</a:t>
            </a:r>
            <a:r>
              <a:rPr lang="en-US" altLang="zh-CN" sz="3200">
                <a:latin typeface="Times New Roman" panose="02020603050405020304" pitchFamily="18" charset="0"/>
              </a:rPr>
              <a:t>)=</a:t>
            </a:r>
            <a:r>
              <a:rPr lang="en-US" altLang="zh-CN" sz="3200" i="1">
                <a:latin typeface="Symbol" panose="05050102010706020507" pitchFamily="18" charset="2"/>
              </a:rPr>
              <a:t>m</a:t>
            </a:r>
            <a:r>
              <a:rPr lang="en-US" altLang="zh-CN" sz="3200"/>
              <a:t>, </a:t>
            </a:r>
            <a:r>
              <a:rPr lang="en-US" altLang="zh-CN" sz="3200" i="1">
                <a:latin typeface="Times New Roman" panose="02020603050405020304" pitchFamily="18" charset="0"/>
              </a:rPr>
              <a:t>D</a:t>
            </a:r>
            <a:r>
              <a:rPr lang="en-US" altLang="zh-CN" sz="3200">
                <a:latin typeface="Times New Roman" panose="02020603050405020304" pitchFamily="18" charset="0"/>
              </a:rPr>
              <a:t>(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k</a:t>
            </a:r>
            <a:r>
              <a:rPr lang="en-US" altLang="zh-CN" sz="3200">
                <a:latin typeface="Times New Roman" panose="02020603050405020304" pitchFamily="18" charset="0"/>
              </a:rPr>
              <a:t>)=</a:t>
            </a:r>
            <a:r>
              <a:rPr lang="en-US" altLang="zh-CN" sz="3200" i="1">
                <a:latin typeface="Symbol" panose="05050102010706020507" pitchFamily="18" charset="2"/>
              </a:rPr>
              <a:t>s</a:t>
            </a:r>
            <a:r>
              <a:rPr lang="en-US" altLang="zh-CN" sz="3200" baseline="30000"/>
              <a:t>2</a:t>
            </a:r>
            <a:r>
              <a:rPr lang="en-US" altLang="zh-CN" sz="3200"/>
              <a:t>, (</a:t>
            </a:r>
            <a:r>
              <a:rPr lang="en-US" altLang="zh-CN" sz="3200" i="1"/>
              <a:t>k</a:t>
            </a:r>
            <a:r>
              <a:rPr lang="en-US" altLang="zh-CN" sz="3200"/>
              <a:t>=1,2,...). </a:t>
            </a:r>
            <a:r>
              <a:rPr lang="zh-CN" altLang="en-US" sz="3200"/>
              <a:t>则随机变量之和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>
                <a:latin typeface="Times New Roman" panose="02020603050405020304" pitchFamily="18" charset="0"/>
              </a:rPr>
              <a:t>1</a:t>
            </a:r>
            <a:r>
              <a:rPr lang="en-US" altLang="zh-CN" sz="3200">
                <a:latin typeface="Times New Roman" panose="02020603050405020304" pitchFamily="18" charset="0"/>
              </a:rPr>
              <a:t>+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>
                <a:latin typeface="Times New Roman" panose="02020603050405020304" pitchFamily="18" charset="0"/>
              </a:rPr>
              <a:t>2</a:t>
            </a:r>
            <a:r>
              <a:rPr lang="en-US" altLang="zh-CN" sz="3200">
                <a:latin typeface="Times New Roman" panose="02020603050405020304" pitchFamily="18" charset="0"/>
              </a:rPr>
              <a:t>+...+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n</a:t>
            </a:r>
            <a:r>
              <a:rPr lang="zh-CN" altLang="en-US" sz="3200"/>
              <a:t>的标准化变量设为</a:t>
            </a:r>
            <a:r>
              <a:rPr lang="en-US" altLang="zh-CN" sz="3200" i="1">
                <a:latin typeface="Times New Roman" panose="02020603050405020304" pitchFamily="18" charset="0"/>
              </a:rPr>
              <a:t>Y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n</a:t>
            </a:r>
            <a:r>
              <a:rPr lang="zh-CN" altLang="en-US" sz="3200" i="1" baseline="-25000"/>
              <a:t>，</a:t>
            </a:r>
            <a:endParaRPr lang="zh-CN" altLang="en-US" sz="3200"/>
          </a:p>
        </p:txBody>
      </p:sp>
      <p:graphicFrame>
        <p:nvGraphicFramePr>
          <p:cNvPr id="686084" name="Object 3">
            <a:extLst>
              <a:ext uri="{FF2B5EF4-FFF2-40B4-BE49-F238E27FC236}">
                <a16:creationId xmlns:a16="http://schemas.microsoft.com/office/drawing/2014/main" id="{7D7D587C-FA59-F87B-E17B-154B36F7406D}"/>
              </a:ext>
            </a:extLst>
          </p:cNvPr>
          <p:cNvGraphicFramePr>
            <a:graphicFrameLocks noChangeAspect="1"/>
          </p:cNvGraphicFramePr>
          <p:nvPr>
            <p:ph idx="4294967295"/>
          </p:nvPr>
        </p:nvGraphicFramePr>
        <p:xfrm>
          <a:off x="179388" y="3860800"/>
          <a:ext cx="9134475" cy="266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01640" imgH="952200" progId="Equation.3">
                  <p:embed/>
                </p:oleObj>
              </mc:Choice>
              <mc:Fallback>
                <p:oleObj name="公式" r:id="rId2" imgW="2501640" imgH="952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860800"/>
                        <a:ext cx="9134475" cy="2662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8132" name="Object 3">
            <a:extLst>
              <a:ext uri="{FF2B5EF4-FFF2-40B4-BE49-F238E27FC236}">
                <a16:creationId xmlns:a16="http://schemas.microsoft.com/office/drawing/2014/main" id="{6A4E5D8C-1754-D80A-0BB9-F3929258A2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196975"/>
          <a:ext cx="7837487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040" imgH="647640" progId="Equation.DSMT4">
                  <p:embed/>
                </p:oleObj>
              </mc:Choice>
              <mc:Fallback>
                <p:oleObj name="Equation" r:id="rId2" imgW="2273040" imgH="647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196975"/>
                        <a:ext cx="7837487" cy="223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8136" name="Text Box 8">
            <a:extLst>
              <a:ext uri="{FF2B5EF4-FFF2-40B4-BE49-F238E27FC236}">
                <a16:creationId xmlns:a16="http://schemas.microsoft.com/office/drawing/2014/main" id="{4BB42002-0385-3AC0-E853-FF99ACCAD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716338"/>
            <a:ext cx="82804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如果一个随机变量是由大量相互独立的随机因素的综合影响所造成，而每一个别因素对这种综合影响中所起的作用不大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.   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则这种随机变量一般都服从或近似服从正态分布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32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灯片编号占位符 2">
            <a:extLst>
              <a:ext uri="{FF2B5EF4-FFF2-40B4-BE49-F238E27FC236}">
                <a16:creationId xmlns:a16="http://schemas.microsoft.com/office/drawing/2014/main" id="{F18A8817-2F26-7FBA-06C6-5E2E9214A98C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538B9960-6878-4BFE-8222-51D49619444C}" type="slidenum">
              <a:rPr lang="en-US" altLang="zh-CN" sz="1400">
                <a:solidFill>
                  <a:schemeClr val="folHlink"/>
                </a:solidFill>
              </a:rPr>
              <a:pPr algn="r"/>
              <a:t>17</a:t>
            </a:fld>
            <a:endParaRPr lang="en-US" altLang="zh-CN" sz="1400">
              <a:solidFill>
                <a:schemeClr val="folHlink"/>
              </a:solidFill>
            </a:endParaRPr>
          </a:p>
        </p:txBody>
      </p:sp>
      <p:sp>
        <p:nvSpPr>
          <p:cNvPr id="695299" name="Rectangle 2">
            <a:extLst>
              <a:ext uri="{FF2B5EF4-FFF2-40B4-BE49-F238E27FC236}">
                <a16:creationId xmlns:a16="http://schemas.microsoft.com/office/drawing/2014/main" id="{5B5D3095-C33D-DA36-AA5A-FEC7C3F4F6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12750"/>
            <a:ext cx="9144000" cy="2511425"/>
          </a:xfrm>
        </p:spPr>
        <p:txBody>
          <a:bodyPr anchor="t"/>
          <a:lstStyle/>
          <a:p>
            <a:pPr>
              <a:lnSpc>
                <a:spcPct val="120000"/>
              </a:lnSpc>
            </a:pPr>
            <a:r>
              <a:rPr lang="zh-CN" altLang="en-US" sz="3600">
                <a:solidFill>
                  <a:srgbClr val="0000FF"/>
                </a:solidFill>
                <a:latin typeface="黑体" panose="02010609060101010101" pitchFamily="49" charset="-122"/>
              </a:rPr>
              <a:t>例</a:t>
            </a:r>
            <a:r>
              <a:rPr lang="en-US" altLang="zh-CN" sz="3600">
                <a:solidFill>
                  <a:srgbClr val="0000FF"/>
                </a:solidFill>
                <a:latin typeface="黑体" panose="02010609060101010101" pitchFamily="49" charset="-122"/>
              </a:rPr>
              <a:t>1</a:t>
            </a:r>
            <a:r>
              <a:rPr lang="en-US" altLang="zh-CN" sz="3200"/>
              <a:t>    </a:t>
            </a:r>
            <a:r>
              <a:rPr lang="zh-CN" altLang="en-US" sz="3600" b="0"/>
              <a:t>一加法器同时收到</a:t>
            </a:r>
            <a:r>
              <a:rPr lang="en-US" altLang="zh-CN" sz="3600" b="0"/>
              <a:t>20</a:t>
            </a:r>
            <a:r>
              <a:rPr lang="zh-CN" altLang="en-US" sz="3600" b="0"/>
              <a:t>个噪声电压</a:t>
            </a:r>
            <a:r>
              <a:rPr lang="en-US" altLang="zh-CN" sz="3600" b="0" i="1">
                <a:latin typeface="Times New Roman" panose="02020603050405020304" pitchFamily="18" charset="0"/>
              </a:rPr>
              <a:t>V</a:t>
            </a:r>
            <a:r>
              <a:rPr lang="en-US" altLang="zh-CN" sz="3600" b="0" i="1" baseline="-25000">
                <a:latin typeface="Times New Roman" panose="02020603050405020304" pitchFamily="18" charset="0"/>
              </a:rPr>
              <a:t>k</a:t>
            </a:r>
            <a:r>
              <a:rPr lang="en-US" altLang="zh-CN" sz="3600" b="0"/>
              <a:t>(</a:t>
            </a:r>
            <a:r>
              <a:rPr lang="en-US" altLang="zh-CN" sz="3600" b="0" i="1"/>
              <a:t>k</a:t>
            </a:r>
            <a:r>
              <a:rPr lang="en-US" altLang="zh-CN" sz="3600" b="0"/>
              <a:t>=1,2,</a:t>
            </a:r>
            <a:r>
              <a:rPr lang="en-US" altLang="zh-CN" sz="3600" b="0" baseline="30000"/>
              <a:t>...</a:t>
            </a:r>
            <a:r>
              <a:rPr lang="en-US" altLang="zh-CN" sz="3600" b="0"/>
              <a:t>,20), </a:t>
            </a:r>
            <a:r>
              <a:rPr lang="zh-CN" altLang="en-US" sz="3600" b="0"/>
              <a:t>设它们是相互独立的随机变量</a:t>
            </a:r>
            <a:r>
              <a:rPr lang="en-US" altLang="zh-CN" sz="3600" b="0"/>
              <a:t>, </a:t>
            </a:r>
            <a:r>
              <a:rPr lang="zh-CN" altLang="en-US" sz="3600" b="0"/>
              <a:t>且都在区间</a:t>
            </a:r>
            <a:r>
              <a:rPr lang="en-US" altLang="zh-CN" sz="3600" b="0"/>
              <a:t>(0,10)</a:t>
            </a:r>
            <a:r>
              <a:rPr lang="zh-CN" altLang="en-US" sz="3600" b="0"/>
              <a:t>上服从均匀分布</a:t>
            </a:r>
            <a:r>
              <a:rPr lang="en-US" altLang="zh-CN" sz="3600" b="0"/>
              <a:t>, </a:t>
            </a:r>
            <a:r>
              <a:rPr lang="zh-CN" altLang="en-US" sz="3600" b="0"/>
              <a:t>记</a:t>
            </a:r>
            <a:r>
              <a:rPr lang="en-US" altLang="zh-CN" sz="3600" b="0" i="1">
                <a:latin typeface="Times New Roman" panose="02020603050405020304" pitchFamily="18" charset="0"/>
              </a:rPr>
              <a:t>V</a:t>
            </a:r>
            <a:r>
              <a:rPr lang="en-US" altLang="zh-CN" sz="3600" b="0">
                <a:latin typeface="Times New Roman" panose="02020603050405020304" pitchFamily="18" charset="0"/>
              </a:rPr>
              <a:t>=</a:t>
            </a:r>
            <a:r>
              <a:rPr lang="en-US" altLang="zh-CN" sz="3600" b="0" i="1">
                <a:latin typeface="Times New Roman" panose="02020603050405020304" pitchFamily="18" charset="0"/>
              </a:rPr>
              <a:t>V</a:t>
            </a:r>
            <a:r>
              <a:rPr lang="en-US" altLang="zh-CN" sz="3600" b="0" baseline="-25000">
                <a:latin typeface="Times New Roman" panose="02020603050405020304" pitchFamily="18" charset="0"/>
              </a:rPr>
              <a:t>1</a:t>
            </a:r>
            <a:r>
              <a:rPr lang="en-US" altLang="zh-CN" sz="3600" b="0">
                <a:latin typeface="Times New Roman" panose="02020603050405020304" pitchFamily="18" charset="0"/>
              </a:rPr>
              <a:t>+</a:t>
            </a:r>
            <a:r>
              <a:rPr lang="en-US" altLang="zh-CN" sz="3600" b="0" i="1">
                <a:latin typeface="Times New Roman" panose="02020603050405020304" pitchFamily="18" charset="0"/>
              </a:rPr>
              <a:t>V</a:t>
            </a:r>
            <a:r>
              <a:rPr lang="en-US" altLang="zh-CN" sz="3600" b="0" baseline="-25000">
                <a:latin typeface="Times New Roman" panose="02020603050405020304" pitchFamily="18" charset="0"/>
              </a:rPr>
              <a:t>2</a:t>
            </a:r>
            <a:r>
              <a:rPr lang="en-US" altLang="zh-CN" sz="3600" b="0">
                <a:latin typeface="Times New Roman" panose="02020603050405020304" pitchFamily="18" charset="0"/>
              </a:rPr>
              <a:t>+</a:t>
            </a:r>
            <a:r>
              <a:rPr lang="en-US" altLang="zh-CN" sz="3600" b="0" baseline="30000">
                <a:latin typeface="Times New Roman" panose="02020603050405020304" pitchFamily="18" charset="0"/>
              </a:rPr>
              <a:t>...</a:t>
            </a:r>
            <a:r>
              <a:rPr lang="en-US" altLang="zh-CN" sz="3600" b="0">
                <a:latin typeface="Times New Roman" panose="02020603050405020304" pitchFamily="18" charset="0"/>
              </a:rPr>
              <a:t>+</a:t>
            </a:r>
            <a:r>
              <a:rPr lang="en-US" altLang="zh-CN" sz="3600" b="0" i="1">
                <a:latin typeface="Times New Roman" panose="02020603050405020304" pitchFamily="18" charset="0"/>
              </a:rPr>
              <a:t>V</a:t>
            </a:r>
            <a:r>
              <a:rPr lang="en-US" altLang="zh-CN" sz="3600" b="0" baseline="-25000">
                <a:latin typeface="Times New Roman" panose="02020603050405020304" pitchFamily="18" charset="0"/>
              </a:rPr>
              <a:t>20</a:t>
            </a:r>
            <a:r>
              <a:rPr lang="en-US" altLang="zh-CN" sz="3600" b="0"/>
              <a:t>, </a:t>
            </a:r>
            <a:r>
              <a:rPr lang="zh-CN" altLang="en-US" sz="3600" b="0"/>
              <a:t>求</a:t>
            </a:r>
            <a:r>
              <a:rPr lang="en-US" altLang="zh-CN" sz="3600" b="0" i="1"/>
              <a:t>P</a:t>
            </a:r>
            <a:r>
              <a:rPr lang="en-US" altLang="zh-CN" sz="3600" b="0"/>
              <a:t>(</a:t>
            </a:r>
            <a:r>
              <a:rPr lang="en-US" altLang="zh-CN" sz="3600" b="0" i="1"/>
              <a:t>V</a:t>
            </a:r>
            <a:r>
              <a:rPr lang="en-US" altLang="zh-CN" sz="3600" b="0"/>
              <a:t>&gt;105)</a:t>
            </a:r>
            <a:r>
              <a:rPr lang="zh-CN" altLang="en-US" sz="3600" b="0"/>
              <a:t>的近似值</a:t>
            </a:r>
            <a:r>
              <a:rPr lang="en-US" altLang="zh-CN" sz="3600"/>
              <a:t>.</a:t>
            </a:r>
            <a:br>
              <a:rPr lang="en-US" altLang="zh-CN" sz="3600"/>
            </a:br>
            <a:endParaRPr lang="en-US" altLang="zh-CN" sz="3600"/>
          </a:p>
        </p:txBody>
      </p:sp>
      <p:graphicFrame>
        <p:nvGraphicFramePr>
          <p:cNvPr id="695300" name="Object 4">
            <a:extLst>
              <a:ext uri="{FF2B5EF4-FFF2-40B4-BE49-F238E27FC236}">
                <a16:creationId xmlns:a16="http://schemas.microsoft.com/office/drawing/2014/main" id="{BF7CDC7A-D463-ADD2-B36F-9FCF91928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933825"/>
          <a:ext cx="93392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11480" imgH="228600" progId="Equation.DSMT4">
                  <p:embed/>
                </p:oleObj>
              </mc:Choice>
              <mc:Fallback>
                <p:oleObj name="Equation" r:id="rId2" imgW="31114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33825"/>
                        <a:ext cx="93392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01" name="Object 5">
            <a:extLst>
              <a:ext uri="{FF2B5EF4-FFF2-40B4-BE49-F238E27FC236}">
                <a16:creationId xmlns:a16="http://schemas.microsoft.com/office/drawing/2014/main" id="{8BBEF7DC-1FE1-6F70-5726-EE134ED652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4724400"/>
          <a:ext cx="5976937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28720" imgH="838080" progId="Equation.DSMT4">
                  <p:embed/>
                </p:oleObj>
              </mc:Choice>
              <mc:Fallback>
                <p:oleObj name="Equation" r:id="rId4" imgW="2628720" imgH="838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724400"/>
                        <a:ext cx="5976937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8551" name="Object 7">
            <a:extLst>
              <a:ext uri="{FF2B5EF4-FFF2-40B4-BE49-F238E27FC236}">
                <a16:creationId xmlns:a16="http://schemas.microsoft.com/office/drawing/2014/main" id="{91EC0B9A-1855-CC18-8D17-38D19CE39D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981075"/>
          <a:ext cx="7200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200720" imgH="990360" progId="Equation.3">
                  <p:embed/>
                </p:oleObj>
              </mc:Choice>
              <mc:Fallback>
                <p:oleObj name="公式" r:id="rId2" imgW="7200720" imgH="990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981075"/>
                        <a:ext cx="7200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52" name="Object 8">
            <a:extLst>
              <a:ext uri="{FF2B5EF4-FFF2-40B4-BE49-F238E27FC236}">
                <a16:creationId xmlns:a16="http://schemas.microsoft.com/office/drawing/2014/main" id="{DA097C52-AE6C-F601-69EE-F9C16C712B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492375"/>
          <a:ext cx="4191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190760" imgH="990360" progId="Equation.3">
                  <p:embed/>
                </p:oleObj>
              </mc:Choice>
              <mc:Fallback>
                <p:oleObj name="公式" r:id="rId4" imgW="4190760" imgH="9903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492375"/>
                        <a:ext cx="4191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54" name="Object 10">
            <a:extLst>
              <a:ext uri="{FF2B5EF4-FFF2-40B4-BE49-F238E27FC236}">
                <a16:creationId xmlns:a16="http://schemas.microsoft.com/office/drawing/2014/main" id="{7D7DA9CD-A505-64AC-741C-3FD8D4C5EC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3789363"/>
          <a:ext cx="4673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673520" imgH="990360" progId="Equation.3">
                  <p:embed/>
                </p:oleObj>
              </mc:Choice>
              <mc:Fallback>
                <p:oleObj name="公式" r:id="rId6" imgW="4673520" imgH="990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789363"/>
                        <a:ext cx="4673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55" name="Object 11">
            <a:extLst>
              <a:ext uri="{FF2B5EF4-FFF2-40B4-BE49-F238E27FC236}">
                <a16:creationId xmlns:a16="http://schemas.microsoft.com/office/drawing/2014/main" id="{A3CF255D-C309-370F-2B97-08EB05CFF6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9813" y="4856163"/>
          <a:ext cx="330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301920" imgH="393480" progId="Equation.3">
                  <p:embed/>
                </p:oleObj>
              </mc:Choice>
              <mc:Fallback>
                <p:oleObj name="公式" r:id="rId8" imgW="330192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4856163"/>
                        <a:ext cx="330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4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4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灯片编号占位符 3">
            <a:extLst>
              <a:ext uri="{FF2B5EF4-FFF2-40B4-BE49-F238E27FC236}">
                <a16:creationId xmlns:a16="http://schemas.microsoft.com/office/drawing/2014/main" id="{20A8B620-E9FA-A293-796C-2D32025C14CB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65871045-18F7-4F05-BA8B-D853FA605C71}" type="slidenum">
              <a:rPr lang="en-US" altLang="zh-CN" sz="1400">
                <a:solidFill>
                  <a:schemeClr val="folHlink"/>
                </a:solidFill>
              </a:rPr>
              <a:pPr algn="r"/>
              <a:t>19</a:t>
            </a:fld>
            <a:endParaRPr lang="en-US" altLang="zh-CN" sz="1400">
              <a:solidFill>
                <a:schemeClr val="folHlink"/>
              </a:solidFill>
            </a:endParaRPr>
          </a:p>
        </p:txBody>
      </p:sp>
      <p:sp>
        <p:nvSpPr>
          <p:cNvPr id="745475" name="Rectangle 2">
            <a:extLst>
              <a:ext uri="{FF2B5EF4-FFF2-40B4-BE49-F238E27FC236}">
                <a16:creationId xmlns:a16="http://schemas.microsoft.com/office/drawing/2014/main" id="{9481FB6D-4377-8CAC-2763-1AB5DEFD91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3700"/>
            <a:ext cx="9144000" cy="2819400"/>
          </a:xfrm>
        </p:spPr>
        <p:txBody>
          <a:bodyPr anchor="t"/>
          <a:lstStyle/>
          <a:p>
            <a:pPr>
              <a:lnSpc>
                <a:spcPct val="110000"/>
              </a:lnSpc>
            </a:pPr>
            <a:r>
              <a:rPr lang="zh-CN" altLang="en-US" sz="3200">
                <a:solidFill>
                  <a:srgbClr val="0000FF"/>
                </a:solidFill>
              </a:rPr>
              <a:t>定理一 </a:t>
            </a:r>
            <a:r>
              <a:rPr lang="en-US" altLang="zh-CN" sz="3200">
                <a:solidFill>
                  <a:srgbClr val="0000FF"/>
                </a:solidFill>
              </a:rPr>
              <a:t>(</a:t>
            </a:r>
            <a:r>
              <a:rPr lang="zh-CN" altLang="en-US" sz="3200">
                <a:solidFill>
                  <a:srgbClr val="0000FF"/>
                </a:solidFill>
              </a:rPr>
              <a:t>独立同分布的中心极限定理</a:t>
            </a:r>
            <a:r>
              <a:rPr lang="en-US" altLang="zh-CN" sz="3200">
                <a:solidFill>
                  <a:srgbClr val="0000FF"/>
                </a:solidFill>
              </a:rPr>
              <a:t>)</a:t>
            </a:r>
            <a:r>
              <a:rPr lang="en-US" altLang="zh-CN" sz="3200"/>
              <a:t> </a:t>
            </a:r>
            <a:br>
              <a:rPr lang="en-US" altLang="zh-CN" sz="3200"/>
            </a:br>
            <a:r>
              <a:rPr lang="en-US" altLang="zh-CN" sz="3200"/>
              <a:t>    </a:t>
            </a:r>
            <a:r>
              <a:rPr lang="zh-CN" altLang="en-US" sz="3200"/>
              <a:t>设随机变量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>
                <a:latin typeface="Times New Roman" panose="02020603050405020304" pitchFamily="18" charset="0"/>
              </a:rPr>
              <a:t>1</a:t>
            </a:r>
            <a:r>
              <a:rPr lang="en-US" altLang="zh-CN" sz="3200">
                <a:latin typeface="Times New Roman" panose="02020603050405020304" pitchFamily="18" charset="0"/>
              </a:rPr>
              <a:t>,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>
                <a:latin typeface="Times New Roman" panose="02020603050405020304" pitchFamily="18" charset="0"/>
              </a:rPr>
              <a:t>2</a:t>
            </a:r>
            <a:r>
              <a:rPr lang="en-US" altLang="zh-CN" sz="3200">
                <a:latin typeface="Times New Roman" panose="02020603050405020304" pitchFamily="18" charset="0"/>
              </a:rPr>
              <a:t>,...,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3200">
                <a:latin typeface="Times New Roman" panose="02020603050405020304" pitchFamily="18" charset="0"/>
              </a:rPr>
              <a:t>,...</a:t>
            </a:r>
            <a:r>
              <a:rPr lang="zh-CN" altLang="en-US" sz="3200"/>
              <a:t>相互独立</a:t>
            </a:r>
            <a:r>
              <a:rPr lang="en-US" altLang="zh-CN" sz="3200"/>
              <a:t>, </a:t>
            </a:r>
            <a:r>
              <a:rPr lang="zh-CN" altLang="en-US" sz="3200"/>
              <a:t>服从同一分布</a:t>
            </a:r>
            <a:r>
              <a:rPr lang="en-US" altLang="zh-CN" sz="3200"/>
              <a:t>, </a:t>
            </a:r>
            <a:r>
              <a:rPr lang="zh-CN" altLang="en-US" sz="3200"/>
              <a:t>且具有数学期望和方差</a:t>
            </a:r>
            <a:r>
              <a:rPr lang="en-US" altLang="zh-CN" sz="3200" i="1">
                <a:latin typeface="Times New Roman" panose="02020603050405020304" pitchFamily="18" charset="0"/>
              </a:rPr>
              <a:t>E</a:t>
            </a:r>
            <a:r>
              <a:rPr lang="en-US" altLang="zh-CN" sz="3200">
                <a:latin typeface="Times New Roman" panose="02020603050405020304" pitchFamily="18" charset="0"/>
              </a:rPr>
              <a:t>(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k</a:t>
            </a:r>
            <a:r>
              <a:rPr lang="en-US" altLang="zh-CN" sz="3200">
                <a:latin typeface="Times New Roman" panose="02020603050405020304" pitchFamily="18" charset="0"/>
              </a:rPr>
              <a:t>)=</a:t>
            </a:r>
            <a:r>
              <a:rPr lang="en-US" altLang="zh-CN" sz="3200" i="1">
                <a:latin typeface="Symbol" panose="05050102010706020507" pitchFamily="18" charset="2"/>
              </a:rPr>
              <a:t>m</a:t>
            </a:r>
            <a:r>
              <a:rPr lang="en-US" altLang="zh-CN" sz="3200"/>
              <a:t>, </a:t>
            </a:r>
            <a:r>
              <a:rPr lang="en-US" altLang="zh-CN" sz="3200" i="1">
                <a:latin typeface="Times New Roman" panose="02020603050405020304" pitchFamily="18" charset="0"/>
              </a:rPr>
              <a:t>D</a:t>
            </a:r>
            <a:r>
              <a:rPr lang="en-US" altLang="zh-CN" sz="3200">
                <a:latin typeface="Times New Roman" panose="02020603050405020304" pitchFamily="18" charset="0"/>
              </a:rPr>
              <a:t>(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k</a:t>
            </a:r>
            <a:r>
              <a:rPr lang="en-US" altLang="zh-CN" sz="3200">
                <a:latin typeface="Times New Roman" panose="02020603050405020304" pitchFamily="18" charset="0"/>
              </a:rPr>
              <a:t>)=</a:t>
            </a:r>
            <a:r>
              <a:rPr lang="en-US" altLang="zh-CN" sz="3200" i="1">
                <a:latin typeface="Symbol" panose="05050102010706020507" pitchFamily="18" charset="2"/>
              </a:rPr>
              <a:t>s</a:t>
            </a:r>
            <a:r>
              <a:rPr lang="en-US" altLang="zh-CN" sz="3200" baseline="30000"/>
              <a:t>2</a:t>
            </a:r>
            <a:r>
              <a:rPr lang="en-US" altLang="zh-CN" sz="3200"/>
              <a:t>, (</a:t>
            </a:r>
            <a:r>
              <a:rPr lang="en-US" altLang="zh-CN" sz="3200" i="1"/>
              <a:t>k</a:t>
            </a:r>
            <a:r>
              <a:rPr lang="en-US" altLang="zh-CN" sz="3200"/>
              <a:t>=1,2,...). </a:t>
            </a:r>
            <a:r>
              <a:rPr lang="zh-CN" altLang="en-US" sz="3200"/>
              <a:t>则随机变量之和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>
                <a:latin typeface="Times New Roman" panose="02020603050405020304" pitchFamily="18" charset="0"/>
              </a:rPr>
              <a:t>1</a:t>
            </a:r>
            <a:r>
              <a:rPr lang="en-US" altLang="zh-CN" sz="3200">
                <a:latin typeface="Times New Roman" panose="02020603050405020304" pitchFamily="18" charset="0"/>
              </a:rPr>
              <a:t>+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>
                <a:latin typeface="Times New Roman" panose="02020603050405020304" pitchFamily="18" charset="0"/>
              </a:rPr>
              <a:t>2</a:t>
            </a:r>
            <a:r>
              <a:rPr lang="en-US" altLang="zh-CN" sz="3200">
                <a:latin typeface="Times New Roman" panose="02020603050405020304" pitchFamily="18" charset="0"/>
              </a:rPr>
              <a:t>+...+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n</a:t>
            </a:r>
            <a:r>
              <a:rPr lang="zh-CN" altLang="en-US" sz="3200"/>
              <a:t>的标准化变量设为</a:t>
            </a:r>
            <a:r>
              <a:rPr lang="en-US" altLang="zh-CN" sz="3200" i="1">
                <a:latin typeface="Times New Roman" panose="02020603050405020304" pitchFamily="18" charset="0"/>
              </a:rPr>
              <a:t>Y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n</a:t>
            </a:r>
            <a:r>
              <a:rPr lang="zh-CN" altLang="en-US" sz="3200" i="1" baseline="-25000"/>
              <a:t>，</a:t>
            </a:r>
            <a:endParaRPr lang="zh-CN" altLang="en-US" sz="3200"/>
          </a:p>
        </p:txBody>
      </p:sp>
      <p:graphicFrame>
        <p:nvGraphicFramePr>
          <p:cNvPr id="745477" name="Object 3">
            <a:extLst>
              <a:ext uri="{FF2B5EF4-FFF2-40B4-BE49-F238E27FC236}">
                <a16:creationId xmlns:a16="http://schemas.microsoft.com/office/drawing/2014/main" id="{210E1F41-EEDD-5377-DF86-AE5FB17DE8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573463"/>
          <a:ext cx="7837487" cy="223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040" imgH="647640" progId="Equation.DSMT4">
                  <p:embed/>
                </p:oleObj>
              </mc:Choice>
              <mc:Fallback>
                <p:oleObj name="Equation" r:id="rId2" imgW="2273040" imgH="647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73463"/>
                        <a:ext cx="7837487" cy="223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>
            <a:extLst>
              <a:ext uri="{FF2B5EF4-FFF2-40B4-BE49-F238E27FC236}">
                <a16:creationId xmlns:a16="http://schemas.microsoft.com/office/drawing/2014/main" id="{26A0AF1F-D58D-41EA-1F2A-1477ECB78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7848600" cy="39608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kumimoji="1" lang="en-US" altLang="zh-CN" sz="4000" b="0">
                <a:ea typeface="楷体_GB2312" pitchFamily="49" charset="-122"/>
              </a:rPr>
              <a:t>   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 b="0">
                <a:ea typeface="楷体_GB2312" pitchFamily="49" charset="-122"/>
              </a:rPr>
              <a:t>投篮</a:t>
            </a:r>
            <a:r>
              <a:rPr kumimoji="1" lang="en-US" altLang="zh-CN" sz="3200" b="0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3200" b="0">
                <a:ea typeface="楷体_GB2312" pitchFamily="49" charset="-122"/>
              </a:rPr>
              <a:t> </a:t>
            </a:r>
            <a:r>
              <a:rPr kumimoji="1" lang="zh-CN" altLang="en-US" sz="3200" b="0">
                <a:ea typeface="楷体_GB2312" pitchFamily="49" charset="-122"/>
              </a:rPr>
              <a:t>次（ </a:t>
            </a:r>
            <a:r>
              <a:rPr kumimoji="1" lang="en-US" altLang="zh-CN" sz="3200" b="0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3200" b="0">
                <a:ea typeface="楷体_GB2312" pitchFamily="49" charset="-122"/>
              </a:rPr>
              <a:t>很大），命中的频率可作为</a:t>
            </a:r>
            <a:r>
              <a:rPr kumimoji="1" lang="zh-CN" altLang="en-US" sz="3200" b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1" lang="zh-CN" altLang="en-US" sz="3200" b="0">
                <a:ea typeface="楷体_GB2312" pitchFamily="49" charset="-122"/>
              </a:rPr>
              <a:t>投篮命中率</a:t>
            </a:r>
            <a:r>
              <a:rPr kumimoji="1" lang="zh-CN" altLang="en-US" sz="3200" b="0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kumimoji="1" lang="zh-CN" altLang="en-US" sz="3200" b="0">
                <a:ea typeface="楷体_GB2312" pitchFamily="49" charset="-122"/>
              </a:rPr>
              <a:t>的估计值</a:t>
            </a:r>
            <a:r>
              <a:rPr kumimoji="1" lang="en-US" altLang="zh-CN" sz="3200" b="0">
                <a:ea typeface="楷体_GB2312" pitchFamily="49" charset="-122"/>
              </a:rPr>
              <a:t>.</a:t>
            </a: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CD53DD0-B33F-7131-42E4-DC4A98A970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125538"/>
            <a:ext cx="7632700" cy="792162"/>
          </a:xfrm>
          <a:noFill/>
          <a:ln w="38100">
            <a:solidFill>
              <a:srgbClr val="FF0000"/>
            </a:solidFill>
          </a:ln>
        </p:spPr>
        <p:txBody>
          <a:bodyPr/>
          <a:lstStyle>
            <a:lvl1pPr algn="l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kumimoji="1" lang="zh-CN" altLang="en-US" sz="3300" b="0">
                <a:ea typeface="楷体_GB2312" pitchFamily="49" charset="-122"/>
              </a:rPr>
              <a:t>如何得到某人的投篮命中率？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2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灯片编号占位符 3">
            <a:extLst>
              <a:ext uri="{FF2B5EF4-FFF2-40B4-BE49-F238E27FC236}">
                <a16:creationId xmlns:a16="http://schemas.microsoft.com/office/drawing/2014/main" id="{4EC09268-884F-8945-3C8F-6A2AE47DDEE0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3DD0E288-7AC7-462E-A91B-62C55B520D53}" type="slidenum">
              <a:rPr lang="en-US" altLang="zh-CN" sz="1400">
                <a:solidFill>
                  <a:schemeClr val="folHlink"/>
                </a:solidFill>
              </a:rPr>
              <a:pPr algn="r"/>
              <a:t>20</a:t>
            </a:fld>
            <a:endParaRPr lang="en-US" altLang="zh-CN" sz="1400">
              <a:solidFill>
                <a:schemeClr val="folHlink"/>
              </a:solidFill>
            </a:endParaRPr>
          </a:p>
        </p:txBody>
      </p:sp>
      <p:sp>
        <p:nvSpPr>
          <p:cNvPr id="693251" name="Rectangle 2">
            <a:extLst>
              <a:ext uri="{FF2B5EF4-FFF2-40B4-BE49-F238E27FC236}">
                <a16:creationId xmlns:a16="http://schemas.microsoft.com/office/drawing/2014/main" id="{8865D388-5D8E-973F-E57D-79206487B3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76250"/>
            <a:ext cx="9144000" cy="1752600"/>
          </a:xfrm>
        </p:spPr>
        <p:txBody>
          <a:bodyPr anchor="t"/>
          <a:lstStyle/>
          <a:p>
            <a:pPr>
              <a:lnSpc>
                <a:spcPct val="120000"/>
              </a:lnSpc>
            </a:pPr>
            <a:r>
              <a:rPr lang="zh-CN" altLang="en-US" sz="3600">
                <a:solidFill>
                  <a:srgbClr val="0000FF"/>
                </a:solidFill>
              </a:rPr>
              <a:t>定理三</a:t>
            </a:r>
            <a:r>
              <a:rPr lang="en-US" altLang="zh-CN" sz="3600">
                <a:solidFill>
                  <a:srgbClr val="0000FF"/>
                </a:solidFill>
              </a:rPr>
              <a:t>(</a:t>
            </a:r>
            <a:r>
              <a:rPr lang="zh-CN" altLang="en-US" sz="3600">
                <a:solidFill>
                  <a:srgbClr val="0000FF"/>
                </a:solidFill>
              </a:rPr>
              <a:t>棣莫弗</a:t>
            </a:r>
            <a:r>
              <a:rPr lang="en-US" altLang="zh-CN" sz="3600">
                <a:solidFill>
                  <a:srgbClr val="0000FF"/>
                </a:solidFill>
              </a:rPr>
              <a:t>-</a:t>
            </a:r>
            <a:r>
              <a:rPr lang="zh-CN" altLang="en-US" sz="3600">
                <a:solidFill>
                  <a:srgbClr val="0000FF"/>
                </a:solidFill>
              </a:rPr>
              <a:t>拉普拉斯定理</a:t>
            </a:r>
            <a:r>
              <a:rPr lang="en-US" altLang="zh-CN" sz="3600">
                <a:solidFill>
                  <a:srgbClr val="0000FF"/>
                </a:solidFill>
              </a:rPr>
              <a:t>)</a:t>
            </a:r>
            <a:r>
              <a:rPr lang="en-US" altLang="zh-CN" sz="3600"/>
              <a:t> </a:t>
            </a:r>
            <a:br>
              <a:rPr lang="en-US" altLang="zh-CN" sz="3600"/>
            </a:br>
            <a:r>
              <a:rPr lang="en-US" altLang="zh-CN" sz="3600"/>
              <a:t>   </a:t>
            </a:r>
            <a:r>
              <a:rPr lang="zh-CN" altLang="en-US" sz="3600"/>
              <a:t>设随机变量</a:t>
            </a:r>
            <a:r>
              <a:rPr lang="en-US" altLang="zh-CN" sz="3600" i="1">
                <a:latin typeface="Symbol" panose="05050102010706020507" pitchFamily="18" charset="2"/>
              </a:rPr>
              <a:t>h</a:t>
            </a:r>
            <a:r>
              <a:rPr lang="en-US" altLang="zh-CN" sz="3600" i="1" baseline="-25000"/>
              <a:t>n</a:t>
            </a:r>
            <a:r>
              <a:rPr lang="en-US" altLang="zh-CN" sz="3600"/>
              <a:t>(</a:t>
            </a:r>
            <a:r>
              <a:rPr lang="en-US" altLang="zh-CN" sz="3600" i="1">
                <a:latin typeface="Times New Roman" panose="02020603050405020304" pitchFamily="18" charset="0"/>
              </a:rPr>
              <a:t>n</a:t>
            </a:r>
            <a:r>
              <a:rPr lang="en-US" altLang="zh-CN" sz="3600"/>
              <a:t>=1,2,...)</a:t>
            </a:r>
            <a:r>
              <a:rPr lang="zh-CN" altLang="en-US" sz="3600"/>
              <a:t>服从参数为</a:t>
            </a:r>
            <a:r>
              <a:rPr lang="en-US" altLang="zh-CN" sz="3600" i="1">
                <a:latin typeface="Times New Roman" panose="02020603050405020304" pitchFamily="18" charset="0"/>
              </a:rPr>
              <a:t>n</a:t>
            </a:r>
            <a:r>
              <a:rPr lang="en-US" altLang="zh-CN" sz="3600">
                <a:latin typeface="Times New Roman" panose="02020603050405020304" pitchFamily="18" charset="0"/>
              </a:rPr>
              <a:t>,</a:t>
            </a:r>
            <a:r>
              <a:rPr lang="en-US" altLang="zh-CN" sz="3600" i="1">
                <a:latin typeface="Times New Roman" panose="02020603050405020304" pitchFamily="18" charset="0"/>
              </a:rPr>
              <a:t>p</a:t>
            </a:r>
            <a:r>
              <a:rPr lang="en-US" altLang="zh-CN" sz="3600"/>
              <a:t>(0&lt;</a:t>
            </a:r>
            <a:r>
              <a:rPr lang="en-US" altLang="zh-CN" sz="3600" i="1"/>
              <a:t>p</a:t>
            </a:r>
            <a:r>
              <a:rPr lang="en-US" altLang="zh-CN" sz="3600"/>
              <a:t>&lt;1)</a:t>
            </a:r>
            <a:r>
              <a:rPr lang="zh-CN" altLang="en-US" sz="3600"/>
              <a:t>的二项分布</a:t>
            </a:r>
            <a:r>
              <a:rPr lang="en-US" altLang="zh-CN" sz="3600"/>
              <a:t>, </a:t>
            </a:r>
            <a:r>
              <a:rPr lang="zh-CN" altLang="en-US" sz="3600"/>
              <a:t>则有</a:t>
            </a:r>
          </a:p>
        </p:txBody>
      </p:sp>
      <p:graphicFrame>
        <p:nvGraphicFramePr>
          <p:cNvPr id="693254" name="Object 3">
            <a:extLst>
              <a:ext uri="{FF2B5EF4-FFF2-40B4-BE49-F238E27FC236}">
                <a16:creationId xmlns:a16="http://schemas.microsoft.com/office/drawing/2014/main" id="{8BAD645F-3B63-BE0C-46DD-86320D8FFC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925763"/>
          <a:ext cx="8402638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080" imgH="444240" progId="Equation.DSMT4">
                  <p:embed/>
                </p:oleObj>
              </mc:Choice>
              <mc:Fallback>
                <p:oleObj name="Equation" r:id="rId2" imgW="219708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925763"/>
                        <a:ext cx="8402638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>
            <a:extLst>
              <a:ext uri="{FF2B5EF4-FFF2-40B4-BE49-F238E27FC236}">
                <a16:creationId xmlns:a16="http://schemas.microsoft.com/office/drawing/2014/main" id="{A073526B-9776-F3B3-8BC0-DCD2588728D0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1403350" y="692150"/>
            <a:ext cx="7010400" cy="1295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600"/>
              <a:t>          </a:t>
            </a:r>
            <a:r>
              <a:rPr lang="zh-CN" altLang="en-US" sz="3600"/>
              <a:t>中心极限定理的历史</a:t>
            </a:r>
          </a:p>
        </p:txBody>
      </p:sp>
      <p:sp>
        <p:nvSpPr>
          <p:cNvPr id="742403" name="Rectangle 3">
            <a:extLst>
              <a:ext uri="{FF2B5EF4-FFF2-40B4-BE49-F238E27FC236}">
                <a16:creationId xmlns:a16="http://schemas.microsoft.com/office/drawing/2014/main" id="{2809E6E7-78DA-20D4-21A6-D72B2D409C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989138"/>
            <a:ext cx="7775575" cy="3960812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111406"/>
                </a:solidFill>
              </a:rPr>
              <a:t>起源</a:t>
            </a:r>
            <a:r>
              <a:rPr lang="en-US" altLang="zh-CN" sz="3200" b="1">
                <a:solidFill>
                  <a:srgbClr val="111406"/>
                </a:solidFill>
              </a:rPr>
              <a:t>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111406"/>
                </a:solidFill>
              </a:rPr>
              <a:t>          </a:t>
            </a:r>
            <a:r>
              <a:rPr lang="zh-CN" altLang="en-US" sz="3200">
                <a:solidFill>
                  <a:srgbClr val="111406"/>
                </a:solidFill>
                <a:latin typeface="宋体" panose="02010600030101010101" pitchFamily="2" charset="-122"/>
              </a:rPr>
              <a:t>因为其中的二项公式中有组合数</a:t>
            </a:r>
            <a:r>
              <a:rPr lang="en-US" altLang="zh-CN" sz="3200">
                <a:solidFill>
                  <a:srgbClr val="111406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3200">
                <a:solidFill>
                  <a:srgbClr val="111406"/>
                </a:solidFill>
                <a:latin typeface="宋体" panose="02010600030101010101" pitchFamily="2" charset="-122"/>
              </a:rPr>
              <a:t>这就驱动</a:t>
            </a:r>
            <a:r>
              <a:rPr lang="zh-CN" altLang="en-US" sz="3200">
                <a:solidFill>
                  <a:srgbClr val="111406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棣莫弗</a:t>
            </a:r>
            <a:r>
              <a:rPr lang="zh-CN" altLang="en-US" sz="3200">
                <a:solidFill>
                  <a:srgbClr val="111406"/>
                </a:solidFill>
                <a:latin typeface="宋体" panose="02010600030101010101" pitchFamily="2" charset="-122"/>
              </a:rPr>
              <a:t>寻找近似计算的方法计算</a:t>
            </a:r>
            <a:r>
              <a:rPr lang="en-US" altLang="zh-CN" sz="3200">
                <a:solidFill>
                  <a:srgbClr val="111406"/>
                </a:solidFill>
              </a:rPr>
              <a:t>.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>
            <a:extLst>
              <a:ext uri="{FF2B5EF4-FFF2-40B4-BE49-F238E27FC236}">
                <a16:creationId xmlns:a16="http://schemas.microsoft.com/office/drawing/2014/main" id="{9D5E3AA1-7370-76EE-2476-137E3490A734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743427" name="Rectangle 3">
            <a:extLst>
              <a:ext uri="{FF2B5EF4-FFF2-40B4-BE49-F238E27FC236}">
                <a16:creationId xmlns:a16="http://schemas.microsoft.com/office/drawing/2014/main" id="{30A08F6B-8361-88F2-3927-C64112AE3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027987" cy="3960813"/>
          </a:xfrm>
        </p:spPr>
        <p:txBody>
          <a:bodyPr/>
          <a:lstStyle/>
          <a:p>
            <a:r>
              <a:rPr lang="en-US" altLang="zh-CN" sz="3200">
                <a:solidFill>
                  <a:srgbClr val="111406"/>
                </a:solidFill>
                <a:latin typeface="宋体" panose="02010600030101010101" pitchFamily="2" charset="-122"/>
              </a:rPr>
              <a:t>1733 </a:t>
            </a:r>
            <a:r>
              <a:rPr lang="zh-CN" altLang="en-US" sz="3200">
                <a:solidFill>
                  <a:srgbClr val="111406"/>
                </a:solidFill>
                <a:latin typeface="宋体" panose="02010600030101010101" pitchFamily="2" charset="-122"/>
              </a:rPr>
              <a:t>年，棣莫弗很快利用 </a:t>
            </a:r>
            <a:r>
              <a:rPr lang="en-US" altLang="zh-CN" sz="3200">
                <a:solidFill>
                  <a:srgbClr val="111406"/>
                </a:solidFill>
                <a:latin typeface="宋体" panose="02010600030101010101" pitchFamily="2" charset="-122"/>
              </a:rPr>
              <a:t>Stirling </a:t>
            </a:r>
            <a:r>
              <a:rPr lang="zh-CN" altLang="en-US" sz="3200">
                <a:solidFill>
                  <a:srgbClr val="111406"/>
                </a:solidFill>
                <a:latin typeface="宋体" panose="02010600030101010101" pitchFamily="2" charset="-122"/>
              </a:rPr>
              <a:t>公式计算取得了重要的进展。</a:t>
            </a:r>
          </a:p>
        </p:txBody>
      </p:sp>
      <p:pic>
        <p:nvPicPr>
          <p:cNvPr id="743428" name="Picture 4">
            <a:extLst>
              <a:ext uri="{FF2B5EF4-FFF2-40B4-BE49-F238E27FC236}">
                <a16:creationId xmlns:a16="http://schemas.microsoft.com/office/drawing/2014/main" id="{4E35F1B6-A7A5-4A34-3CCE-B80A65529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" t="53592" r="65143" b="35463"/>
          <a:stretch>
            <a:fillRect/>
          </a:stretch>
        </p:blipFill>
        <p:spPr bwMode="auto">
          <a:xfrm>
            <a:off x="1403350" y="2852738"/>
            <a:ext cx="626427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3429" name="Rectangle 5">
            <a:extLst>
              <a:ext uri="{FF2B5EF4-FFF2-40B4-BE49-F238E27FC236}">
                <a16:creationId xmlns:a16="http://schemas.microsoft.com/office/drawing/2014/main" id="{81AFCE3F-51FF-2B1A-27FE-7914EE371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265613"/>
            <a:ext cx="8208963" cy="161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111406"/>
                </a:solidFill>
              </a:rPr>
              <a:t>以上只是讨论了 </a:t>
            </a:r>
            <a:r>
              <a:rPr lang="en-US" altLang="zh-CN" i="1">
                <a:solidFill>
                  <a:srgbClr val="111406"/>
                </a:solidFill>
              </a:rPr>
              <a:t>p</a:t>
            </a:r>
            <a:r>
              <a:rPr lang="en-US" altLang="zh-CN">
                <a:solidFill>
                  <a:srgbClr val="111406"/>
                </a:solidFill>
              </a:rPr>
              <a:t>=0.5</a:t>
            </a:r>
            <a:r>
              <a:rPr lang="zh-CN" altLang="en-US">
                <a:solidFill>
                  <a:srgbClr val="111406"/>
                </a:solidFill>
              </a:rPr>
              <a:t>的情形， 棣莫弗也对 </a:t>
            </a:r>
            <a:r>
              <a:rPr lang="en-US" altLang="zh-CN" i="1">
                <a:solidFill>
                  <a:srgbClr val="111406"/>
                </a:solidFill>
              </a:rPr>
              <a:t>p</a:t>
            </a:r>
            <a:r>
              <a:rPr lang="en-US" altLang="zh-CN">
                <a:solidFill>
                  <a:srgbClr val="111406"/>
                </a:solidFill>
              </a:rPr>
              <a:t> </a:t>
            </a:r>
            <a:r>
              <a:rPr lang="zh-CN" altLang="en-US">
                <a:solidFill>
                  <a:srgbClr val="111406"/>
                </a:solidFill>
              </a:rPr>
              <a:t>不等于 </a:t>
            </a:r>
            <a:r>
              <a:rPr lang="en-US" altLang="zh-CN">
                <a:solidFill>
                  <a:srgbClr val="111406"/>
                </a:solidFill>
              </a:rPr>
              <a:t>0.5</a:t>
            </a:r>
            <a:r>
              <a:rPr lang="zh-CN" altLang="en-US">
                <a:solidFill>
                  <a:srgbClr val="111406"/>
                </a:solidFill>
              </a:rPr>
              <a:t>的情形做了一些计算。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>
            <a:extLst>
              <a:ext uri="{FF2B5EF4-FFF2-40B4-BE49-F238E27FC236}">
                <a16:creationId xmlns:a16="http://schemas.microsoft.com/office/drawing/2014/main" id="{42EAA678-29F8-8215-924A-F23B65D49004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744451" name="Rectangle 3">
            <a:extLst>
              <a:ext uri="{FF2B5EF4-FFF2-40B4-BE49-F238E27FC236}">
                <a16:creationId xmlns:a16="http://schemas.microsoft.com/office/drawing/2014/main" id="{57E4A7AC-6F83-EA74-37C2-6BDED45A8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208963" cy="39608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111406"/>
                </a:solidFill>
              </a:rPr>
              <a:t>后来拉普拉斯对 </a:t>
            </a:r>
            <a:r>
              <a:rPr lang="en-US" altLang="zh-CN" i="1">
                <a:solidFill>
                  <a:srgbClr val="111406"/>
                </a:solidFill>
              </a:rPr>
              <a:t>p</a:t>
            </a:r>
            <a:r>
              <a:rPr lang="en-US" altLang="zh-CN">
                <a:solidFill>
                  <a:srgbClr val="111406"/>
                </a:solidFill>
              </a:rPr>
              <a:t> </a:t>
            </a:r>
            <a:r>
              <a:rPr lang="zh-CN" altLang="en-US">
                <a:solidFill>
                  <a:srgbClr val="111406"/>
                </a:solidFill>
              </a:rPr>
              <a:t>不等于 </a:t>
            </a:r>
            <a:r>
              <a:rPr lang="en-US" altLang="zh-CN">
                <a:solidFill>
                  <a:srgbClr val="111406"/>
                </a:solidFill>
              </a:rPr>
              <a:t>0.5</a:t>
            </a:r>
            <a:r>
              <a:rPr lang="zh-CN" altLang="en-US">
                <a:solidFill>
                  <a:srgbClr val="111406"/>
                </a:solidFill>
              </a:rPr>
              <a:t>的情况</a:t>
            </a:r>
            <a:r>
              <a:rPr lang="en-US" altLang="zh-CN">
                <a:solidFill>
                  <a:srgbClr val="111406"/>
                </a:solidFill>
              </a:rPr>
              <a:t>(1812</a:t>
            </a:r>
            <a:r>
              <a:rPr lang="zh-CN" altLang="en-US">
                <a:solidFill>
                  <a:srgbClr val="111406"/>
                </a:solidFill>
              </a:rPr>
              <a:t>年</a:t>
            </a:r>
            <a:r>
              <a:rPr lang="en-US" altLang="zh-CN">
                <a:solidFill>
                  <a:srgbClr val="111406"/>
                </a:solidFill>
              </a:rPr>
              <a:t>)</a:t>
            </a:r>
            <a:r>
              <a:rPr lang="zh-CN" altLang="en-US">
                <a:solidFill>
                  <a:srgbClr val="111406"/>
                </a:solidFill>
              </a:rPr>
              <a:t>做了更多的分析，并把二项分布的正态近似推广到了任意 </a:t>
            </a:r>
            <a:r>
              <a:rPr lang="en-US" altLang="zh-CN" i="1">
                <a:solidFill>
                  <a:srgbClr val="111406"/>
                </a:solidFill>
              </a:rPr>
              <a:t>p</a:t>
            </a:r>
            <a:r>
              <a:rPr lang="zh-CN" altLang="en-US">
                <a:solidFill>
                  <a:srgbClr val="111406"/>
                </a:solidFill>
              </a:rPr>
              <a:t>的情况。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111406"/>
                </a:solidFill>
              </a:rPr>
              <a:t>这是第一次正态密度函数被数学家勾画出来，而且是以二项分布的极限分布的情形被推导出来的。 熟悉基础概率统计的同学们都知道这个结果其实叫棣莫弗</a:t>
            </a:r>
            <a:r>
              <a:rPr lang="en-US" altLang="zh-CN">
                <a:solidFill>
                  <a:srgbClr val="111406"/>
                </a:solidFill>
              </a:rPr>
              <a:t>-</a:t>
            </a:r>
            <a:r>
              <a:rPr lang="zh-CN" altLang="en-US">
                <a:solidFill>
                  <a:srgbClr val="111406"/>
                </a:solidFill>
              </a:rPr>
              <a:t>拉普拉斯中心极限定理。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灯片编号占位符 2">
            <a:extLst>
              <a:ext uri="{FF2B5EF4-FFF2-40B4-BE49-F238E27FC236}">
                <a16:creationId xmlns:a16="http://schemas.microsoft.com/office/drawing/2014/main" id="{8D50D9FF-E211-EC03-6975-AD3C1803343C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363D4815-8C04-488F-93C4-1B6397A7F038}" type="slidenum">
              <a:rPr lang="en-US" altLang="zh-CN" sz="1400">
                <a:solidFill>
                  <a:schemeClr val="folHlink"/>
                </a:solidFill>
              </a:rPr>
              <a:pPr algn="r"/>
              <a:t>24</a:t>
            </a:fld>
            <a:endParaRPr lang="en-US" altLang="zh-CN" sz="1400">
              <a:solidFill>
                <a:schemeClr val="folHlink"/>
              </a:solidFill>
            </a:endParaRPr>
          </a:p>
        </p:txBody>
      </p:sp>
      <p:sp>
        <p:nvSpPr>
          <p:cNvPr id="696323" name="Rectangle 2">
            <a:extLst>
              <a:ext uri="{FF2B5EF4-FFF2-40B4-BE49-F238E27FC236}">
                <a16:creationId xmlns:a16="http://schemas.microsoft.com/office/drawing/2014/main" id="{F2DF7117-4DE2-0B86-5D61-671CBAB441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2875"/>
            <a:ext cx="9144000" cy="5157788"/>
          </a:xfrm>
        </p:spPr>
        <p:txBody>
          <a:bodyPr anchor="t"/>
          <a:lstStyle/>
          <a:p>
            <a:pPr>
              <a:lnSpc>
                <a:spcPct val="110000"/>
              </a:lnSpc>
            </a:pPr>
            <a:r>
              <a:rPr lang="zh-CN" altLang="en-US" sz="3200">
                <a:solidFill>
                  <a:srgbClr val="0000FF"/>
                </a:solidFill>
              </a:rPr>
              <a:t>例</a:t>
            </a:r>
            <a:r>
              <a:rPr lang="en-US" altLang="zh-CN" sz="3200">
                <a:solidFill>
                  <a:srgbClr val="0000FF"/>
                </a:solidFill>
              </a:rPr>
              <a:t>2</a:t>
            </a:r>
            <a:r>
              <a:rPr lang="en-US" altLang="zh-CN" sz="3200"/>
              <a:t> </a:t>
            </a:r>
            <a:r>
              <a:rPr lang="zh-CN" altLang="en-US" sz="3200" b="0"/>
              <a:t>一船舶在某海区航行</a:t>
            </a:r>
            <a:r>
              <a:rPr lang="en-US" altLang="zh-CN" sz="3200" b="0"/>
              <a:t>, </a:t>
            </a:r>
            <a:r>
              <a:rPr lang="zh-CN" altLang="en-US" sz="3200" b="0"/>
              <a:t>已知每遭受一次波浪的冲击</a:t>
            </a:r>
            <a:r>
              <a:rPr lang="en-US" altLang="zh-CN" sz="3200" b="0"/>
              <a:t>, </a:t>
            </a:r>
            <a:r>
              <a:rPr lang="zh-CN" altLang="en-US" sz="3200" b="0"/>
              <a:t>纵摇角大于</a:t>
            </a:r>
            <a:r>
              <a:rPr lang="en-US" altLang="zh-CN" sz="3200" b="0"/>
              <a:t>3</a:t>
            </a:r>
            <a:r>
              <a:rPr lang="en-US" altLang="zh-CN" sz="3200" b="0">
                <a:cs typeface="Times New Roman" panose="02020603050405020304" pitchFamily="18" charset="0"/>
              </a:rPr>
              <a:t>º</a:t>
            </a:r>
            <a:r>
              <a:rPr lang="zh-CN" altLang="en-US" sz="3200" b="0"/>
              <a:t>的概率为</a:t>
            </a:r>
            <a:r>
              <a:rPr lang="en-US" altLang="zh-CN" sz="3200" b="0" i="1"/>
              <a:t>p</a:t>
            </a:r>
            <a:r>
              <a:rPr lang="en-US" altLang="zh-CN" sz="3200" b="0"/>
              <a:t>=1/3, </a:t>
            </a:r>
            <a:r>
              <a:rPr lang="zh-CN" altLang="en-US" sz="3200" b="0"/>
              <a:t>若船舶遭受了</a:t>
            </a:r>
            <a:r>
              <a:rPr lang="en-US" altLang="zh-CN" sz="3200" b="0"/>
              <a:t>90000</a:t>
            </a:r>
            <a:r>
              <a:rPr lang="zh-CN" altLang="en-US" sz="3200" b="0"/>
              <a:t>次波浪冲击</a:t>
            </a:r>
            <a:r>
              <a:rPr lang="en-US" altLang="zh-CN" sz="3200" b="0"/>
              <a:t>, </a:t>
            </a:r>
            <a:r>
              <a:rPr lang="zh-CN" altLang="en-US" sz="3200" b="0"/>
              <a:t>问其中有</a:t>
            </a:r>
            <a:r>
              <a:rPr lang="en-US" altLang="zh-CN" sz="3200" b="0"/>
              <a:t>29500~30500</a:t>
            </a:r>
            <a:r>
              <a:rPr lang="zh-CN" altLang="en-US" sz="3200" b="0"/>
              <a:t>次纵摇角大于</a:t>
            </a:r>
            <a:r>
              <a:rPr lang="en-US" altLang="zh-CN" sz="3200" b="0"/>
              <a:t>3</a:t>
            </a:r>
            <a:r>
              <a:rPr lang="en-US" altLang="zh-CN" sz="3200" b="0">
                <a:cs typeface="Times New Roman" panose="02020603050405020304" pitchFamily="18" charset="0"/>
              </a:rPr>
              <a:t>º</a:t>
            </a:r>
            <a:r>
              <a:rPr lang="zh-CN" altLang="en-US" sz="3200" b="0"/>
              <a:t>的概率是多少</a:t>
            </a:r>
            <a:r>
              <a:rPr lang="en-US" altLang="zh-CN" sz="3200" b="0"/>
              <a:t>?</a:t>
            </a:r>
            <a:br>
              <a:rPr lang="en-US" altLang="zh-CN" sz="3200" b="0"/>
            </a:br>
            <a:endParaRPr lang="en-US" altLang="zh-CN" sz="3200" b="0">
              <a:sym typeface="Symbol" panose="05050102010706020507" pitchFamily="18" charset="2"/>
            </a:endParaRPr>
          </a:p>
        </p:txBody>
      </p:sp>
      <p:sp>
        <p:nvSpPr>
          <p:cNvPr id="696324" name="Rectangle 2">
            <a:extLst>
              <a:ext uri="{FF2B5EF4-FFF2-40B4-BE49-F238E27FC236}">
                <a16:creationId xmlns:a16="http://schemas.microsoft.com/office/drawing/2014/main" id="{4287AE0B-F516-D7E4-859D-C2D20FB86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781300"/>
            <a:ext cx="9144000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3200">
                <a:solidFill>
                  <a:srgbClr val="0000FF"/>
                </a:solidFill>
              </a:rPr>
              <a:t>解  </a:t>
            </a:r>
            <a:r>
              <a:rPr lang="zh-CN" altLang="en-US" sz="3200" b="0"/>
              <a:t>将船舶每遭受一次波浪冲击看作是一次试验</a:t>
            </a:r>
            <a:r>
              <a:rPr lang="en-US" altLang="zh-CN" sz="3200" b="0"/>
              <a:t>, </a:t>
            </a:r>
            <a:r>
              <a:rPr lang="zh-CN" altLang="en-US" sz="3200" b="0"/>
              <a:t>并假定各次试验是独立的</a:t>
            </a:r>
            <a:r>
              <a:rPr lang="en-US" altLang="zh-CN" sz="3200" b="0"/>
              <a:t>. </a:t>
            </a:r>
            <a:br>
              <a:rPr lang="en-US" altLang="zh-CN" sz="3200" b="0"/>
            </a:br>
            <a:r>
              <a:rPr lang="en-US" altLang="zh-CN" sz="3200" b="0"/>
              <a:t>      </a:t>
            </a:r>
            <a:r>
              <a:rPr lang="zh-CN" altLang="en-US" sz="3200" b="0"/>
              <a:t>在</a:t>
            </a:r>
            <a:r>
              <a:rPr lang="en-US" altLang="zh-CN" sz="3200" b="0"/>
              <a:t>90000</a:t>
            </a:r>
            <a:r>
              <a:rPr lang="zh-CN" altLang="en-US" sz="3200" b="0"/>
              <a:t>次波浪冲击中纵摇角度大于</a:t>
            </a:r>
            <a:r>
              <a:rPr lang="en-US" altLang="zh-CN" sz="3200" b="0"/>
              <a:t>3</a:t>
            </a:r>
            <a:r>
              <a:rPr lang="en-US" altLang="zh-CN" sz="3200" b="0">
                <a:cs typeface="Times New Roman" panose="02020603050405020304" pitchFamily="18" charset="0"/>
              </a:rPr>
              <a:t>º</a:t>
            </a:r>
            <a:r>
              <a:rPr lang="zh-CN" altLang="en-US" sz="3200" b="0"/>
              <a:t>的次数记为</a:t>
            </a:r>
            <a:r>
              <a:rPr lang="en-US" altLang="zh-CN" sz="3200" b="0" i="1">
                <a:latin typeface="Times New Roman" panose="02020603050405020304" pitchFamily="18" charset="0"/>
              </a:rPr>
              <a:t>X</a:t>
            </a:r>
            <a:r>
              <a:rPr lang="en-US" altLang="zh-CN" sz="3200" b="0"/>
              <a:t>,</a:t>
            </a:r>
            <a:r>
              <a:rPr lang="en-US" altLang="zh-CN" sz="3200"/>
              <a:t> </a:t>
            </a:r>
            <a:endParaRPr lang="en-US" altLang="zh-CN" sz="3200">
              <a:sym typeface="Symbol" panose="05050102010706020507" pitchFamily="18" charset="2"/>
            </a:endParaRPr>
          </a:p>
        </p:txBody>
      </p:sp>
      <p:sp>
        <p:nvSpPr>
          <p:cNvPr id="696325" name="Rectangle 2">
            <a:extLst>
              <a:ext uri="{FF2B5EF4-FFF2-40B4-BE49-F238E27FC236}">
                <a16:creationId xmlns:a16="http://schemas.microsoft.com/office/drawing/2014/main" id="{BBA750AB-AC98-8903-FAAF-5AF7FAEE8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084763"/>
            <a:ext cx="410527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3200" b="0" i="1">
                <a:latin typeface="Times New Roman" panose="02020603050405020304" pitchFamily="18" charset="0"/>
              </a:rPr>
              <a:t>X</a:t>
            </a:r>
            <a:r>
              <a:rPr lang="en-US" altLang="zh-CN" sz="3200" b="0"/>
              <a:t>~</a:t>
            </a:r>
            <a:r>
              <a:rPr lang="en-US" altLang="zh-CN" sz="3200" b="0" i="1"/>
              <a:t>b</a:t>
            </a:r>
            <a:r>
              <a:rPr lang="en-US" altLang="zh-CN" sz="3200" b="0"/>
              <a:t>(90000, 1/3).</a:t>
            </a:r>
            <a:r>
              <a:rPr lang="en-US" altLang="zh-CN" b="0"/>
              <a:t> </a:t>
            </a:r>
            <a:endParaRPr lang="en-US" altLang="zh-CN" b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charRg st="38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24">
                                            <p:txEl>
                                              <p:charRg st="38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6324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9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>
            <a:extLst>
              <a:ext uri="{FF2B5EF4-FFF2-40B4-BE49-F238E27FC236}">
                <a16:creationId xmlns:a16="http://schemas.microsoft.com/office/drawing/2014/main" id="{DFA72CC3-215D-CB8D-2A92-BBFEBF083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                    </a:t>
            </a:r>
            <a:r>
              <a:rPr lang="zh-CN" altLang="en-US" b="0">
                <a:ea typeface="宋体" panose="02010600030101010101" pitchFamily="2" charset="-122"/>
              </a:rPr>
              <a:t>小结</a:t>
            </a:r>
          </a:p>
        </p:txBody>
      </p:sp>
      <p:sp>
        <p:nvSpPr>
          <p:cNvPr id="732163" name="Rectangle 3">
            <a:extLst>
              <a:ext uri="{FF2B5EF4-FFF2-40B4-BE49-F238E27FC236}">
                <a16:creationId xmlns:a16="http://schemas.microsoft.com/office/drawing/2014/main" id="{0002169E-3655-1DFA-87E8-6835463C4D6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628775"/>
            <a:ext cx="8435975" cy="4238625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）在实践中，人们认识到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事件发生的频率具有稳定性，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大量测量值的算术平均也具有稳定性，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这种稳定性就是大数定律的客观背景</a:t>
            </a:r>
            <a:r>
              <a:rPr lang="en-US" altLang="zh-CN" sz="3200" b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kumimoji="1"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中心极限定理讨论</a:t>
            </a:r>
            <a:r>
              <a:rPr kumimoji="1" lang="zh-CN" altLang="en-US" sz="3200" u="sng">
                <a:latin typeface="宋体" panose="02010600030101010101" pitchFamily="2" charset="-122"/>
                <a:ea typeface="宋体" panose="02010600030101010101" pitchFamily="2" charset="-122"/>
              </a:rPr>
              <a:t>独立随机变量和</a:t>
            </a:r>
            <a:r>
              <a:rPr kumimoji="1"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zh-CN" altLang="en-US" sz="3200" u="sng">
                <a:latin typeface="宋体" panose="02010600030101010101" pitchFamily="2" charset="-122"/>
                <a:ea typeface="宋体" panose="02010600030101010101" pitchFamily="2" charset="-122"/>
              </a:rPr>
              <a:t>极限分布</a:t>
            </a:r>
            <a:r>
              <a:rPr kumimoji="1"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并指出极限分布为</a:t>
            </a:r>
            <a:r>
              <a:rPr kumimoji="1" lang="zh-CN" altLang="en-US" sz="3200" u="sng">
                <a:latin typeface="宋体" panose="02010600030101010101" pitchFamily="2" charset="-122"/>
                <a:ea typeface="宋体" panose="02010600030101010101" pitchFamily="2" charset="-122"/>
              </a:rPr>
              <a:t>正态分布</a:t>
            </a:r>
            <a:r>
              <a:rPr kumimoji="1"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3200" b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2168" name="Rectangle 8">
            <a:extLst>
              <a:ext uri="{FF2B5EF4-FFF2-40B4-BE49-F238E27FC236}">
                <a16:creationId xmlns:a16="http://schemas.microsoft.com/office/drawing/2014/main" id="{7234F7B2-E755-646B-35D8-AC9F50C36A17}"/>
              </a:ext>
            </a:extLst>
          </p:cNvPr>
          <p:cNvSpPr>
            <a:spLocks noGrp="1" noChangeArrowheads="1"/>
          </p:cNvSpPr>
          <p:nvPr>
            <p:ph sz="quarter" idx="2"/>
          </p:nvPr>
        </p:nvSpPr>
        <p:spPr>
          <a:xfrm>
            <a:off x="4643438" y="1989138"/>
            <a:ext cx="4038600" cy="1866900"/>
          </a:xfrm>
        </p:spPr>
        <p:txBody>
          <a:bodyPr/>
          <a:lstStyle/>
          <a:p>
            <a:endParaRPr lang="zh-CN" altLang="zh-CN" sz="280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3" name="Rectangle 3">
            <a:extLst>
              <a:ext uri="{FF2B5EF4-FFF2-40B4-BE49-F238E27FC236}">
                <a16:creationId xmlns:a16="http://schemas.microsoft.com/office/drawing/2014/main" id="{67440F24-CA78-4C4C-617F-78C655F07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126</a:t>
            </a:r>
            <a:r>
              <a:rPr lang="zh-CN" altLang="en-US"/>
              <a:t>页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    </a:t>
            </a:r>
            <a:r>
              <a:rPr lang="en-US" altLang="zh-CN"/>
              <a:t>4  ;    8</a:t>
            </a:r>
          </a:p>
          <a:p>
            <a:endParaRPr lang="en-US" altLang="zh-C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35DFAB5B-DAEA-8484-A263-25D1B8CC8B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63713" y="836613"/>
            <a:ext cx="5329237" cy="792162"/>
          </a:xfrm>
          <a:noFill/>
          <a:ln w="38100">
            <a:solidFill>
              <a:srgbClr val="FF0000"/>
            </a:solidFill>
          </a:ln>
        </p:spPr>
        <p:txBody>
          <a:bodyPr/>
          <a:lstStyle>
            <a:lvl1pPr algn="l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kumimoji="1" lang="zh-CN" altLang="en-US" sz="3300" b="0"/>
              <a:t>频率具有稳定性</a:t>
            </a:r>
          </a:p>
        </p:txBody>
      </p:sp>
      <p:pic>
        <p:nvPicPr>
          <p:cNvPr id="719876" name="Picture 4">
            <a:extLst>
              <a:ext uri="{FF2B5EF4-FFF2-40B4-BE49-F238E27FC236}">
                <a16:creationId xmlns:a16="http://schemas.microsoft.com/office/drawing/2014/main" id="{5060E1DD-C75A-8452-B6DC-B129B2F11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7" t="16429" r="38560" b="17479"/>
          <a:stretch>
            <a:fillRect/>
          </a:stretch>
        </p:blipFill>
        <p:spPr bwMode="auto">
          <a:xfrm>
            <a:off x="1692275" y="2205038"/>
            <a:ext cx="5186363" cy="362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20D098FC-E98E-CDD3-F673-D232A13A05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63713" y="836613"/>
            <a:ext cx="5329237" cy="792162"/>
          </a:xfrm>
          <a:noFill/>
          <a:ln w="38100">
            <a:solidFill>
              <a:srgbClr val="FF0000"/>
            </a:solidFill>
          </a:ln>
        </p:spPr>
        <p:txBody>
          <a:bodyPr/>
          <a:lstStyle>
            <a:lvl1pPr algn="l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l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kumimoji="1" lang="zh-CN" altLang="en-US" sz="3300" b="0"/>
              <a:t>频率具有稳定性</a:t>
            </a:r>
          </a:p>
        </p:txBody>
      </p:sp>
      <p:sp>
        <p:nvSpPr>
          <p:cNvPr id="93188" name="Text Box 4">
            <a:extLst>
              <a:ext uri="{FF2B5EF4-FFF2-40B4-BE49-F238E27FC236}">
                <a16:creationId xmlns:a16="http://schemas.microsoft.com/office/drawing/2014/main" id="{59B99DD0-69AA-27ED-72BF-C1225681F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700213"/>
            <a:ext cx="81359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设 </a:t>
            </a:r>
            <a:r>
              <a:rPr lang="en-US" altLang="zh-CN" sz="3200" b="1" i="1">
                <a:ea typeface="楷体_GB2312" pitchFamily="49" charset="-122"/>
                <a:sym typeface="Symbol" panose="05050102010706020507" pitchFamily="18" charset="2"/>
              </a:rPr>
              <a:t>f</a:t>
            </a:r>
            <a:r>
              <a:rPr lang="en-US" altLang="zh-CN" sz="3200" b="1" i="1" baseline="-25000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2500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3200" b="1">
                <a:ea typeface="楷体_GB2312" pitchFamily="49" charset="-122"/>
                <a:sym typeface="Symbol" panose="05050102010706020507" pitchFamily="18" charset="2"/>
              </a:rPr>
              <a:t>是</a:t>
            </a:r>
            <a:r>
              <a:rPr lang="en-US" altLang="zh-CN" sz="3200" b="1" i="1"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zh-CN" altLang="en-US" sz="3200" b="1">
                <a:ea typeface="楷体_GB2312" pitchFamily="49" charset="-122"/>
                <a:sym typeface="Symbol" panose="05050102010706020507" pitchFamily="18" charset="2"/>
              </a:rPr>
              <a:t>重伯努利试验中事件</a:t>
            </a:r>
            <a:r>
              <a:rPr lang="en-US" altLang="zh-CN" sz="3200" b="1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zh-CN" altLang="en-US" sz="3200" b="1">
                <a:ea typeface="楷体_GB2312" pitchFamily="49" charset="-122"/>
                <a:sym typeface="Symbol" panose="05050102010706020507" pitchFamily="18" charset="2"/>
              </a:rPr>
              <a:t>出现的次数</a:t>
            </a:r>
            <a:r>
              <a:rPr lang="zh-CN" altLang="en-US" sz="3200" b="1">
                <a:ea typeface="楷体_GB2312" pitchFamily="49" charset="-122"/>
              </a:rPr>
              <a:t>，每次试验中 </a:t>
            </a:r>
            <a:r>
              <a:rPr lang="en-US" altLang="zh-CN" sz="3200" b="1" i="1">
                <a:ea typeface="楷体_GB2312" pitchFamily="49" charset="-122"/>
              </a:rPr>
              <a:t>P(A) = p</a:t>
            </a:r>
            <a:r>
              <a:rPr lang="en-US" altLang="zh-CN" sz="3200" b="1">
                <a:ea typeface="楷体_GB2312" pitchFamily="49" charset="-122"/>
              </a:rPr>
              <a:t>.</a:t>
            </a:r>
          </a:p>
        </p:txBody>
      </p:sp>
      <p:pic>
        <p:nvPicPr>
          <p:cNvPr id="715780" name="Picture 4">
            <a:extLst>
              <a:ext uri="{FF2B5EF4-FFF2-40B4-BE49-F238E27FC236}">
                <a16:creationId xmlns:a16="http://schemas.microsoft.com/office/drawing/2014/main" id="{5E54198B-E9BF-E697-37F4-A81B02C5C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7" t="16429" r="38560" b="17479"/>
          <a:stretch>
            <a:fillRect/>
          </a:stretch>
        </p:blipFill>
        <p:spPr bwMode="auto">
          <a:xfrm>
            <a:off x="1692275" y="3116263"/>
            <a:ext cx="5186363" cy="362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灯片编号占位符 5">
            <a:extLst>
              <a:ext uri="{FF2B5EF4-FFF2-40B4-BE49-F238E27FC236}">
                <a16:creationId xmlns:a16="http://schemas.microsoft.com/office/drawing/2014/main" id="{0470EB07-7282-F0FA-42AD-1F795352D453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3ED2EBAF-CBC1-4807-AB49-162AB87E7817}" type="slidenum">
              <a:rPr lang="en-US" altLang="zh-CN" sz="1400">
                <a:solidFill>
                  <a:schemeClr val="folHlink"/>
                </a:solidFill>
              </a:rPr>
              <a:pPr algn="r"/>
              <a:t>5</a:t>
            </a:fld>
            <a:endParaRPr lang="en-US" altLang="zh-CN" sz="1400">
              <a:solidFill>
                <a:schemeClr val="folHlink"/>
              </a:solidFill>
            </a:endParaRPr>
          </a:p>
        </p:txBody>
      </p:sp>
      <p:sp>
        <p:nvSpPr>
          <p:cNvPr id="705539" name="Rectangle 2">
            <a:extLst>
              <a:ext uri="{FF2B5EF4-FFF2-40B4-BE49-F238E27FC236}">
                <a16:creationId xmlns:a16="http://schemas.microsoft.com/office/drawing/2014/main" id="{2BCCD6DB-6286-6262-AA24-E44A005F6F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6538"/>
            <a:ext cx="9144000" cy="1752600"/>
          </a:xfrm>
        </p:spPr>
        <p:txBody>
          <a:bodyPr anchor="t"/>
          <a:lstStyle/>
          <a:p>
            <a:r>
              <a:rPr lang="zh-CN" altLang="en-US" sz="3600">
                <a:solidFill>
                  <a:srgbClr val="0000FF"/>
                </a:solidFill>
              </a:rPr>
              <a:t>伯努利大数定理</a:t>
            </a:r>
            <a:r>
              <a:rPr lang="zh-CN" altLang="en-US" sz="3600"/>
              <a:t>    设</a:t>
            </a:r>
            <a:r>
              <a:rPr lang="en-US" altLang="zh-CN" sz="3600" i="1">
                <a:latin typeface="Times New Roman" panose="02020603050405020304" pitchFamily="18" charset="0"/>
              </a:rPr>
              <a:t>f</a:t>
            </a:r>
            <a:r>
              <a:rPr lang="en-US" altLang="zh-CN" sz="3600" i="1" baseline="-25000"/>
              <a:t>A</a:t>
            </a:r>
            <a:r>
              <a:rPr lang="zh-CN" altLang="en-US" sz="3600"/>
              <a:t>是</a:t>
            </a:r>
            <a:r>
              <a:rPr lang="en-US" altLang="zh-CN" sz="3600" i="1">
                <a:latin typeface="Times New Roman" panose="02020603050405020304" pitchFamily="18" charset="0"/>
              </a:rPr>
              <a:t>n</a:t>
            </a:r>
            <a:r>
              <a:rPr lang="zh-CN" altLang="en-US" sz="3600"/>
              <a:t>次独立重复试验中事件</a:t>
            </a:r>
            <a:r>
              <a:rPr lang="en-US" altLang="zh-CN" sz="3600" i="1">
                <a:latin typeface="Times New Roman" panose="02020603050405020304" pitchFamily="18" charset="0"/>
              </a:rPr>
              <a:t>A</a:t>
            </a:r>
            <a:r>
              <a:rPr lang="zh-CN" altLang="en-US" sz="3600"/>
              <a:t>发生的次数</a:t>
            </a:r>
            <a:r>
              <a:rPr lang="en-US" altLang="zh-CN" sz="3600"/>
              <a:t>. </a:t>
            </a:r>
            <a:r>
              <a:rPr lang="en-US" altLang="zh-CN" sz="3600" i="1">
                <a:latin typeface="Times New Roman" panose="02020603050405020304" pitchFamily="18" charset="0"/>
              </a:rPr>
              <a:t>p</a:t>
            </a:r>
            <a:r>
              <a:rPr lang="zh-CN" altLang="en-US" sz="3600"/>
              <a:t>是事件</a:t>
            </a:r>
            <a:r>
              <a:rPr lang="en-US" altLang="zh-CN" sz="3600" i="1">
                <a:latin typeface="Times New Roman" panose="02020603050405020304" pitchFamily="18" charset="0"/>
              </a:rPr>
              <a:t>A</a:t>
            </a:r>
            <a:r>
              <a:rPr lang="zh-CN" altLang="en-US" sz="3600"/>
              <a:t>在每次试验中发生的概率</a:t>
            </a:r>
            <a:r>
              <a:rPr lang="en-US" altLang="zh-CN" sz="3600"/>
              <a:t>, </a:t>
            </a:r>
            <a:r>
              <a:rPr lang="zh-CN" altLang="en-US" sz="3600"/>
              <a:t>则对于任意正数</a:t>
            </a:r>
            <a:r>
              <a:rPr lang="en-US" altLang="zh-CN" sz="3600" i="1">
                <a:latin typeface="Symbol" panose="05050102010706020507" pitchFamily="18" charset="2"/>
              </a:rPr>
              <a:t>e </a:t>
            </a:r>
            <a:r>
              <a:rPr lang="en-US" altLang="zh-CN" sz="3600"/>
              <a:t>&gt;0, </a:t>
            </a:r>
            <a:r>
              <a:rPr lang="zh-CN" altLang="en-US" sz="3600"/>
              <a:t>有</a:t>
            </a:r>
          </a:p>
        </p:txBody>
      </p:sp>
      <p:graphicFrame>
        <p:nvGraphicFramePr>
          <p:cNvPr id="705540" name="Object 3">
            <a:extLst>
              <a:ext uri="{FF2B5EF4-FFF2-40B4-BE49-F238E27FC236}">
                <a16:creationId xmlns:a16="http://schemas.microsoft.com/office/drawing/2014/main" id="{A7193F82-0075-3DB6-99CD-2AF79C29DBC1}"/>
              </a:ext>
            </a:extLst>
          </p:cNvPr>
          <p:cNvGraphicFramePr>
            <a:graphicFrameLocks noChangeAspect="1"/>
          </p:cNvGraphicFramePr>
          <p:nvPr>
            <p:ph sz="quarter" idx="4294967295"/>
          </p:nvPr>
        </p:nvGraphicFramePr>
        <p:xfrm>
          <a:off x="539750" y="2060575"/>
          <a:ext cx="8583613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080" imgH="469800" progId="Equation.DSMT4">
                  <p:embed/>
                </p:oleObj>
              </mc:Choice>
              <mc:Fallback>
                <p:oleObj name="Equation" r:id="rId2" imgW="219708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060575"/>
                        <a:ext cx="8583613" cy="140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5541" name="Rectangle 5">
            <a:extLst>
              <a:ext uri="{FF2B5EF4-FFF2-40B4-BE49-F238E27FC236}">
                <a16:creationId xmlns:a16="http://schemas.microsoft.com/office/drawing/2014/main" id="{BEE395B2-C1DD-1B78-139D-9BEE99F9516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3819525"/>
            <a:ext cx="8229600" cy="47307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/>
              <a:t>或</a:t>
            </a:r>
          </a:p>
        </p:txBody>
      </p:sp>
      <p:graphicFrame>
        <p:nvGraphicFramePr>
          <p:cNvPr id="705542" name="Object 6">
            <a:extLst>
              <a:ext uri="{FF2B5EF4-FFF2-40B4-BE49-F238E27FC236}">
                <a16:creationId xmlns:a16="http://schemas.microsoft.com/office/drawing/2014/main" id="{5047BB63-85F7-7C8B-6BD0-3980724E9ADD}"/>
              </a:ext>
            </a:extLst>
          </p:cNvPr>
          <p:cNvGraphicFramePr>
            <a:graphicFrameLocks noChangeAspect="1"/>
          </p:cNvGraphicFramePr>
          <p:nvPr>
            <p:ph sz="quarter" idx="4294967295"/>
          </p:nvPr>
        </p:nvGraphicFramePr>
        <p:xfrm>
          <a:off x="514350" y="4322763"/>
          <a:ext cx="8666163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209680" imgH="469800" progId="Equation.3">
                  <p:embed/>
                </p:oleObj>
              </mc:Choice>
              <mc:Fallback>
                <p:oleObj name="公式" r:id="rId4" imgW="220968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4322763"/>
                        <a:ext cx="8666163" cy="1411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>
            <a:extLst>
              <a:ext uri="{FF2B5EF4-FFF2-40B4-BE49-F238E27FC236}">
                <a16:creationId xmlns:a16="http://schemas.microsoft.com/office/drawing/2014/main" id="{4F6303F9-5DC8-FADD-5B8C-FA3B99964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35235" name="Rectangle 3">
            <a:extLst>
              <a:ext uri="{FF2B5EF4-FFF2-40B4-BE49-F238E27FC236}">
                <a16:creationId xmlns:a16="http://schemas.microsoft.com/office/drawing/2014/main" id="{3654CC12-CD8C-1D18-7559-4BF634DE5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3886200"/>
          </a:xfrm>
        </p:spPr>
        <p:txBody>
          <a:bodyPr/>
          <a:lstStyle/>
          <a:p>
            <a:r>
              <a:rPr lang="zh-CN" altLang="en-US" sz="3200" b="0"/>
              <a:t>伯努利大数定律构成了概率的统计定义的理论基础，概率论理论体系由此获得了首尾呼应</a:t>
            </a:r>
            <a:r>
              <a:rPr lang="en-US" altLang="zh-CN" sz="3200" b="0"/>
              <a:t>.</a:t>
            </a:r>
          </a:p>
          <a:p>
            <a:r>
              <a:rPr lang="zh-CN" altLang="en-US" sz="3200" b="0"/>
              <a:t>雅各布</a:t>
            </a:r>
            <a:r>
              <a:rPr lang="en-US" altLang="zh-CN" sz="3200" b="0" baseline="30000"/>
              <a:t>.</a:t>
            </a:r>
            <a:r>
              <a:rPr lang="zh-CN" altLang="en-US" sz="3200" b="0"/>
              <a:t>伯努利一生最有创造的著作就是</a:t>
            </a:r>
            <a:r>
              <a:rPr lang="en-US" altLang="zh-CN" sz="3200" b="0"/>
              <a:t>1713</a:t>
            </a:r>
            <a:r>
              <a:rPr lang="zh-CN" altLang="en-US" sz="3200" b="0"/>
              <a:t>年出版的</a:t>
            </a:r>
            <a:r>
              <a:rPr lang="en-US" altLang="zh-CN" sz="3200" b="0"/>
              <a:t>《</a:t>
            </a:r>
            <a:r>
              <a:rPr lang="zh-CN" altLang="en-US" sz="3200" b="0"/>
              <a:t>猜度术</a:t>
            </a:r>
            <a:r>
              <a:rPr lang="en-US" altLang="zh-CN" sz="3200" b="0"/>
              <a:t>》</a:t>
            </a:r>
            <a:r>
              <a:rPr lang="zh-CN" altLang="en-US" sz="3200" b="0"/>
              <a:t>，在这部著作中，他提出了概率论中的“伯努利定理”，该定理是“大数定律”的最早形式</a:t>
            </a:r>
            <a:r>
              <a:rPr lang="en-US" altLang="zh-CN" sz="3200" b="0"/>
              <a:t>.</a:t>
            </a:r>
          </a:p>
          <a:p>
            <a:r>
              <a:rPr lang="zh-CN" altLang="en-US" sz="3200" b="0"/>
              <a:t>在大数定律诞生两百周年的</a:t>
            </a:r>
            <a:r>
              <a:rPr lang="en-US" altLang="zh-CN" sz="3200" b="0"/>
              <a:t>1913</a:t>
            </a:r>
            <a:r>
              <a:rPr lang="zh-CN" altLang="en-US" sz="3200" b="0"/>
              <a:t>年，圣彼得堡科学院举行了隆重的纪念会</a:t>
            </a:r>
            <a:r>
              <a:rPr lang="en-US" altLang="zh-CN" sz="3200" b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灯片编号占位符 5">
            <a:extLst>
              <a:ext uri="{FF2B5EF4-FFF2-40B4-BE49-F238E27FC236}">
                <a16:creationId xmlns:a16="http://schemas.microsoft.com/office/drawing/2014/main" id="{833879C6-6499-A57F-8227-90D750052110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427C27F9-D2A0-4279-A37D-5E0FC3AF2E08}" type="slidenum">
              <a:rPr lang="en-US" altLang="zh-CN" sz="1400">
                <a:solidFill>
                  <a:schemeClr val="folHlink"/>
                </a:solidFill>
              </a:rPr>
              <a:pPr algn="r"/>
              <a:t>7</a:t>
            </a:fld>
            <a:endParaRPr lang="en-US" altLang="zh-CN" sz="1400">
              <a:solidFill>
                <a:schemeClr val="folHlink"/>
              </a:solidFill>
            </a:endParaRPr>
          </a:p>
        </p:txBody>
      </p:sp>
      <p:sp>
        <p:nvSpPr>
          <p:cNvPr id="670723" name="Rectangle 2">
            <a:extLst>
              <a:ext uri="{FF2B5EF4-FFF2-40B4-BE49-F238E27FC236}">
                <a16:creationId xmlns:a16="http://schemas.microsoft.com/office/drawing/2014/main" id="{0F0F17FE-E8E5-7A9A-B71B-FE554A0012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09575"/>
            <a:ext cx="9144000" cy="1506538"/>
          </a:xfrm>
        </p:spPr>
        <p:txBody>
          <a:bodyPr anchor="t"/>
          <a:lstStyle/>
          <a:p>
            <a:pPr>
              <a:lnSpc>
                <a:spcPct val="120000"/>
              </a:lnSpc>
            </a:pPr>
            <a:r>
              <a:rPr lang="en-US" altLang="zh-CN" sz="3600"/>
              <a:t>    </a:t>
            </a:r>
            <a:r>
              <a:rPr lang="zh-CN" altLang="en-US" sz="3600"/>
              <a:t>设</a:t>
            </a:r>
            <a:r>
              <a:rPr lang="en-US" altLang="zh-CN" sz="3600" i="1">
                <a:latin typeface="Times New Roman" panose="02020603050405020304" pitchFamily="18" charset="0"/>
              </a:rPr>
              <a:t>Y</a:t>
            </a:r>
            <a:r>
              <a:rPr lang="en-US" altLang="zh-CN" sz="3600" baseline="-25000"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latin typeface="Times New Roman" panose="02020603050405020304" pitchFamily="18" charset="0"/>
              </a:rPr>
              <a:t>,</a:t>
            </a:r>
            <a:r>
              <a:rPr lang="en-US" altLang="zh-CN" sz="3600" i="1">
                <a:latin typeface="Times New Roman" panose="02020603050405020304" pitchFamily="18" charset="0"/>
              </a:rPr>
              <a:t>Y</a:t>
            </a:r>
            <a:r>
              <a:rPr lang="en-US" altLang="zh-CN" sz="3600" baseline="-25000">
                <a:latin typeface="Times New Roman" panose="02020603050405020304" pitchFamily="18" charset="0"/>
              </a:rPr>
              <a:t>2</a:t>
            </a:r>
            <a:r>
              <a:rPr lang="en-US" altLang="zh-CN" sz="3600">
                <a:latin typeface="Times New Roman" panose="02020603050405020304" pitchFamily="18" charset="0"/>
              </a:rPr>
              <a:t>,...,</a:t>
            </a:r>
            <a:r>
              <a:rPr lang="en-US" altLang="zh-CN" sz="3600" i="1">
                <a:latin typeface="Times New Roman" panose="02020603050405020304" pitchFamily="18" charset="0"/>
              </a:rPr>
              <a:t>Y</a:t>
            </a:r>
            <a:r>
              <a:rPr lang="en-US" altLang="zh-CN" sz="3600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3600">
                <a:latin typeface="Times New Roman" panose="02020603050405020304" pitchFamily="18" charset="0"/>
              </a:rPr>
              <a:t>,...</a:t>
            </a:r>
            <a:r>
              <a:rPr lang="zh-CN" altLang="en-US" sz="3600"/>
              <a:t>是一个随机变量序列</a:t>
            </a:r>
            <a:r>
              <a:rPr lang="en-US" altLang="zh-CN" sz="3600"/>
              <a:t>, </a:t>
            </a:r>
            <a:br>
              <a:rPr lang="en-US" altLang="zh-CN" sz="3600"/>
            </a:br>
            <a:r>
              <a:rPr lang="en-US" altLang="zh-CN" sz="3600" i="1">
                <a:latin typeface="Times New Roman" panose="02020603050405020304" pitchFamily="18" charset="0"/>
              </a:rPr>
              <a:t>a</a:t>
            </a:r>
            <a:r>
              <a:rPr lang="zh-CN" altLang="en-US" sz="3600"/>
              <a:t>是一个常数</a:t>
            </a:r>
            <a:r>
              <a:rPr lang="en-US" altLang="zh-CN" sz="3600"/>
              <a:t>. </a:t>
            </a:r>
            <a:r>
              <a:rPr lang="zh-CN" altLang="en-US" sz="3600"/>
              <a:t>若对于任意正数</a:t>
            </a:r>
            <a:r>
              <a:rPr lang="en-US" altLang="zh-CN" sz="3600" i="1">
                <a:latin typeface="Symbol" panose="05050102010706020507" pitchFamily="18" charset="2"/>
              </a:rPr>
              <a:t>e</a:t>
            </a:r>
            <a:r>
              <a:rPr lang="en-US" altLang="zh-CN" sz="3600"/>
              <a:t>, </a:t>
            </a:r>
            <a:r>
              <a:rPr lang="zh-CN" altLang="en-US" sz="3600"/>
              <a:t>有</a:t>
            </a:r>
          </a:p>
        </p:txBody>
      </p:sp>
      <p:graphicFrame>
        <p:nvGraphicFramePr>
          <p:cNvPr id="670724" name="Object 3">
            <a:extLst>
              <a:ext uri="{FF2B5EF4-FFF2-40B4-BE49-F238E27FC236}">
                <a16:creationId xmlns:a16="http://schemas.microsoft.com/office/drawing/2014/main" id="{5C3F0829-27CC-D821-3A17-A7075A6EF26B}"/>
              </a:ext>
            </a:extLst>
          </p:cNvPr>
          <p:cNvGraphicFramePr>
            <a:graphicFrameLocks noChangeAspect="1"/>
          </p:cNvGraphicFramePr>
          <p:nvPr>
            <p:ph sz="quarter" idx="4294967295"/>
          </p:nvPr>
        </p:nvGraphicFramePr>
        <p:xfrm>
          <a:off x="1258888" y="1916113"/>
          <a:ext cx="662622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47560" imgH="279360" progId="Equation.3">
                  <p:embed/>
                </p:oleObj>
              </mc:Choice>
              <mc:Fallback>
                <p:oleObj name="公式" r:id="rId2" imgW="1447560" imgH="279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16113"/>
                        <a:ext cx="6626225" cy="97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0726" name="Rectangle 5">
            <a:extLst>
              <a:ext uri="{FF2B5EF4-FFF2-40B4-BE49-F238E27FC236}">
                <a16:creationId xmlns:a16="http://schemas.microsoft.com/office/drawing/2014/main" id="{6D0EC0D6-AA44-2F55-D913-12C9A6614F7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3032125"/>
            <a:ext cx="9144000" cy="52387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则称序列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,...,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,...</a:t>
            </a:r>
            <a:r>
              <a:rPr lang="zh-CN" altLang="en-US" u="sng">
                <a:solidFill>
                  <a:srgbClr val="0000FF"/>
                </a:solidFill>
                <a:latin typeface="黑体" panose="02010609060101010101" pitchFamily="49" charset="-122"/>
              </a:rPr>
              <a:t>依概率收敛于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黑体" panose="02010609060101010101" pitchFamily="49" charset="-122"/>
              </a:rPr>
              <a:t>.</a:t>
            </a:r>
            <a:r>
              <a:rPr lang="en-US" altLang="zh-CN"/>
              <a:t> </a:t>
            </a:r>
          </a:p>
        </p:txBody>
      </p:sp>
      <p:graphicFrame>
        <p:nvGraphicFramePr>
          <p:cNvPr id="670727" name="Object 3">
            <a:extLst>
              <a:ext uri="{FF2B5EF4-FFF2-40B4-BE49-F238E27FC236}">
                <a16:creationId xmlns:a16="http://schemas.microsoft.com/office/drawing/2014/main" id="{D8D09F98-2A12-5D84-3771-6AFDD6ACE8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4149725"/>
          <a:ext cx="2789238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400" imgH="241200" progId="Equation.DSMT4">
                  <p:embed/>
                </p:oleObj>
              </mc:Choice>
              <mc:Fallback>
                <p:oleObj name="Equation" r:id="rId4" imgW="69840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149725"/>
                        <a:ext cx="2789238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灯片编号占位符 4">
            <a:extLst>
              <a:ext uri="{FF2B5EF4-FFF2-40B4-BE49-F238E27FC236}">
                <a16:creationId xmlns:a16="http://schemas.microsoft.com/office/drawing/2014/main" id="{1CED94F6-82F8-82D5-BC53-A0998E058213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CEA08680-2998-450F-8536-B255BB3AD061}" type="slidenum">
              <a:rPr lang="en-US" altLang="zh-CN" sz="1400">
                <a:solidFill>
                  <a:schemeClr val="folHlink"/>
                </a:solidFill>
              </a:rPr>
              <a:pPr algn="r"/>
              <a:t>8</a:t>
            </a:fld>
            <a:endParaRPr lang="en-US" altLang="zh-CN" sz="1400">
              <a:solidFill>
                <a:schemeClr val="folHlink"/>
              </a:solidFill>
            </a:endParaRPr>
          </a:p>
        </p:txBody>
      </p:sp>
      <p:sp>
        <p:nvSpPr>
          <p:cNvPr id="671747" name="Rectangle 2">
            <a:extLst>
              <a:ext uri="{FF2B5EF4-FFF2-40B4-BE49-F238E27FC236}">
                <a16:creationId xmlns:a16="http://schemas.microsoft.com/office/drawing/2014/main" id="{540C91F3-864E-CF2A-926E-BFDAFE4CCF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r>
              <a:rPr lang="zh-CN" altLang="en-US" sz="3600"/>
              <a:t>依概率收敛的序列还有以下性质</a:t>
            </a:r>
          </a:p>
        </p:txBody>
      </p:sp>
      <p:graphicFrame>
        <p:nvGraphicFramePr>
          <p:cNvPr id="671748" name="Object 3">
            <a:extLst>
              <a:ext uri="{FF2B5EF4-FFF2-40B4-BE49-F238E27FC236}">
                <a16:creationId xmlns:a16="http://schemas.microsoft.com/office/drawing/2014/main" id="{61899BE2-84D9-7888-AF60-A375F42174AD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39688" y="1268413"/>
          <a:ext cx="9104312" cy="222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58840" imgH="723600" progId="Equation.DSMT4">
                  <p:embed/>
                </p:oleObj>
              </mc:Choice>
              <mc:Fallback>
                <p:oleObj name="Equation" r:id="rId2" imgW="2958840" imgH="723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8" y="1268413"/>
                        <a:ext cx="9104312" cy="222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5" name="Rectangle 3">
            <a:extLst>
              <a:ext uri="{FF2B5EF4-FFF2-40B4-BE49-F238E27FC236}">
                <a16:creationId xmlns:a16="http://schemas.microsoft.com/office/drawing/2014/main" id="{A057098C-F0E9-1D21-CBA1-E24E7F7DC6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424862" cy="3886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0">
                <a:ea typeface="宋体" panose="02010600030101010101" pitchFamily="2" charset="-122"/>
              </a:rPr>
              <a:t>在实践中，人们认识到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b="0">
                <a:ea typeface="宋体" panose="02010600030101010101" pitchFamily="2" charset="-122"/>
              </a:rPr>
              <a:t>事件发生的频率具有稳定性，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b="0">
                <a:ea typeface="宋体" panose="02010600030101010101" pitchFamily="2" charset="-122"/>
              </a:rPr>
              <a:t>大量测量值的算术平均也具有稳定性，</a:t>
            </a:r>
          </a:p>
          <a:p>
            <a:endParaRPr lang="en-US" altLang="zh-CN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ascade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2_Cascade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Cascade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scade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scade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scade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scade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scade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scade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scade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scade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8342</TotalTime>
  <Words>1122</Words>
  <Application>Microsoft Office PowerPoint</Application>
  <PresentationFormat>全屏显示(4:3)</PresentationFormat>
  <Paragraphs>70</Paragraphs>
  <Slides>26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Times New Roman</vt:lpstr>
      <vt:lpstr>宋体</vt:lpstr>
      <vt:lpstr>Arial</vt:lpstr>
      <vt:lpstr>黑体</vt:lpstr>
      <vt:lpstr>Wingdings</vt:lpstr>
      <vt:lpstr>Arial Black</vt:lpstr>
      <vt:lpstr>Comic Sans MS</vt:lpstr>
      <vt:lpstr>楷体_GB2312</vt:lpstr>
      <vt:lpstr>Symbol</vt:lpstr>
      <vt:lpstr>Dotum</vt:lpstr>
      <vt:lpstr>Tahoma</vt:lpstr>
      <vt:lpstr>Pixel</vt:lpstr>
      <vt:lpstr>1_Pixel</vt:lpstr>
      <vt:lpstr>2_Cascade</vt:lpstr>
      <vt:lpstr>MathType 5.0 Equation</vt:lpstr>
      <vt:lpstr>Microsoft 公式 3.0</vt:lpstr>
      <vt:lpstr>Microsoft Equation 3.0</vt:lpstr>
      <vt:lpstr>           第五章 大数定律与中心极限定理</vt:lpstr>
      <vt:lpstr>如何得到某人的投篮命中率？</vt:lpstr>
      <vt:lpstr>频率具有稳定性</vt:lpstr>
      <vt:lpstr>频率具有稳定性</vt:lpstr>
      <vt:lpstr>伯努利大数定理    设fA是n次独立重复试验中事件A发生的次数. p是事件A在每次试验中发生的概率, 则对于任意正数e &gt;0, 有</vt:lpstr>
      <vt:lpstr>PowerPoint 演示文稿</vt:lpstr>
      <vt:lpstr>    设Y1,Y2,...,Yn,...是一个随机变量序列,  a是一个常数. 若对于任意正数e, 有</vt:lpstr>
      <vt:lpstr>依概率收敛的序列还有以下性质</vt:lpstr>
      <vt:lpstr>PowerPoint 演示文稿</vt:lpstr>
      <vt:lpstr>PowerPoint 演示文稿</vt:lpstr>
      <vt:lpstr>PowerPoint 演示文稿</vt:lpstr>
      <vt:lpstr>如何得到深圳大学学生的人均网购费？</vt:lpstr>
      <vt:lpstr>第二节  中心极限定理       </vt:lpstr>
      <vt:lpstr>PowerPoint 演示文稿</vt:lpstr>
      <vt:lpstr>定理一 (独立同分布的中心极限定理)      设随机变量X1,X2,...,Xn,...相互独立, 服从同一分布, 且具有数学期望和方差E(Xk)=m, D(Xk)=s2, (k=1,2,...). 则随机变量之和X1+X2+...+Xn的标准化变量设为Yn，</vt:lpstr>
      <vt:lpstr>PowerPoint 演示文稿</vt:lpstr>
      <vt:lpstr>例1    一加法器同时收到20个噪声电压Vk(k=1,2,...,20), 设它们是相互独立的随机变量, 且都在区间(0,10)上服从均匀分布, 记V=V1+V2+...+V20, 求P(V&gt;105)的近似值. </vt:lpstr>
      <vt:lpstr>PowerPoint 演示文稿</vt:lpstr>
      <vt:lpstr>定理一 (独立同分布的中心极限定理)      设随机变量X1,X2,...,Xn,...相互独立, 服从同一分布, 且具有数学期望和方差E(Xk)=m, D(Xk)=s2, (k=1,2,...). 则随机变量之和X1+X2+...+Xn的标准化变量设为Yn，</vt:lpstr>
      <vt:lpstr>定理三(棣莫弗-拉普拉斯定理)     设随机变量hn(n=1,2,...)服从参数为n,p(0&lt;p&lt;1)的二项分布, 则有</vt:lpstr>
      <vt:lpstr>          中心极限定理的历史</vt:lpstr>
      <vt:lpstr>PowerPoint 演示文稿</vt:lpstr>
      <vt:lpstr>PowerPoint 演示文稿</vt:lpstr>
      <vt:lpstr>例2 一船舶在某海区航行, 已知每遭受一次波浪的冲击, 纵摇角大于3º的概率为p=1/3, 若船舶遭受了90000次波浪冲击, 问其中有29500~30500次纵摇角大于3º的概率是多少? </vt:lpstr>
      <vt:lpstr>                    小结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第一节 二维随机变量</dc:title>
  <dc:creator>石家庄经济学院数理学院</dc:creator>
  <cp:lastModifiedBy>梁 润宇</cp:lastModifiedBy>
  <cp:revision>517</cp:revision>
  <dcterms:created xsi:type="dcterms:W3CDTF">2000-03-28T13:32:05Z</dcterms:created>
  <dcterms:modified xsi:type="dcterms:W3CDTF">2022-07-31T09:02:15Z</dcterms:modified>
</cp:coreProperties>
</file>