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Lst>
  <p:notesMasterIdLst>
    <p:notesMasterId r:id="rId57"/>
  </p:notesMasterIdLst>
  <p:handoutMasterIdLst>
    <p:handoutMasterId r:id="rId58"/>
  </p:handoutMasterIdLst>
  <p:sldIdLst>
    <p:sldId id="458" r:id="rId3"/>
    <p:sldId id="459" r:id="rId4"/>
    <p:sldId id="460" r:id="rId5"/>
    <p:sldId id="457" r:id="rId6"/>
    <p:sldId id="461" r:id="rId7"/>
    <p:sldId id="463" r:id="rId8"/>
    <p:sldId id="447" r:id="rId9"/>
    <p:sldId id="439" r:id="rId10"/>
    <p:sldId id="454" r:id="rId11"/>
    <p:sldId id="440" r:id="rId12"/>
    <p:sldId id="465" r:id="rId13"/>
    <p:sldId id="469" r:id="rId14"/>
    <p:sldId id="466" r:id="rId15"/>
    <p:sldId id="486" r:id="rId16"/>
    <p:sldId id="487" r:id="rId17"/>
    <p:sldId id="443" r:id="rId18"/>
    <p:sldId id="470" r:id="rId19"/>
    <p:sldId id="453" r:id="rId20"/>
    <p:sldId id="455" r:id="rId21"/>
    <p:sldId id="471" r:id="rId22"/>
    <p:sldId id="421" r:id="rId23"/>
    <p:sldId id="472" r:id="rId24"/>
    <p:sldId id="423" r:id="rId25"/>
    <p:sldId id="289" r:id="rId26"/>
    <p:sldId id="450" r:id="rId27"/>
    <p:sldId id="451" r:id="rId28"/>
    <p:sldId id="452" r:id="rId29"/>
    <p:sldId id="489" r:id="rId30"/>
    <p:sldId id="488" r:id="rId31"/>
    <p:sldId id="482" r:id="rId32"/>
    <p:sldId id="483" r:id="rId33"/>
    <p:sldId id="484" r:id="rId34"/>
    <p:sldId id="404" r:id="rId35"/>
    <p:sldId id="379" r:id="rId36"/>
    <p:sldId id="475" r:id="rId37"/>
    <p:sldId id="477" r:id="rId38"/>
    <p:sldId id="424" r:id="rId39"/>
    <p:sldId id="425" r:id="rId40"/>
    <p:sldId id="406" r:id="rId41"/>
    <p:sldId id="476" r:id="rId42"/>
    <p:sldId id="427" r:id="rId43"/>
    <p:sldId id="407" r:id="rId44"/>
    <p:sldId id="428" r:id="rId45"/>
    <p:sldId id="380" r:id="rId46"/>
    <p:sldId id="479" r:id="rId47"/>
    <p:sldId id="485" r:id="rId48"/>
    <p:sldId id="430" r:id="rId49"/>
    <p:sldId id="386" r:id="rId50"/>
    <p:sldId id="481" r:id="rId51"/>
    <p:sldId id="478" r:id="rId52"/>
    <p:sldId id="388" r:id="rId53"/>
    <p:sldId id="387" r:id="rId54"/>
    <p:sldId id="474" r:id="rId55"/>
    <p:sldId id="446" r:id="rId56"/>
  </p:sldIdLst>
  <p:sldSz cx="9144000" cy="6858000" type="screen4x3"/>
  <p:notesSz cx="6669088" cy="9926638"/>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840">
          <p15:clr>
            <a:srgbClr val="A4A3A4"/>
          </p15:clr>
        </p15:guide>
        <p15:guide id="2" pos="576">
          <p15:clr>
            <a:srgbClr val="A4A3A4"/>
          </p15:clr>
        </p15:guide>
      </p15:sldGuideLst>
    </p:ext>
    <p:ext uri="{2D200454-40CA-4A62-9FC3-DE9A4176ACB9}">
      <p15:notesGuideLst xmlns:p15="http://schemas.microsoft.com/office/powerpoint/2012/main">
        <p15:guide id="1" orient="horz" pos="3127">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a:srgbClr val="FF33CC"/>
    <a:srgbClr val="FF99FF"/>
    <a:srgbClr val="FFCCFF"/>
    <a:srgbClr val="66FFFF"/>
    <a:srgbClr val="FF0066"/>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36" autoAdjust="0"/>
    <p:restoredTop sz="93482" autoAdjust="0"/>
  </p:normalViewPr>
  <p:slideViewPr>
    <p:cSldViewPr>
      <p:cViewPr varScale="1">
        <p:scale>
          <a:sx n="71" d="100"/>
          <a:sy n="71" d="100"/>
        </p:scale>
        <p:origin x="1757" y="53"/>
      </p:cViewPr>
      <p:guideLst>
        <p:guide orient="horz" pos="3840"/>
        <p:guide pos="576"/>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8" y="1878"/>
      </p:cViewPr>
      <p:guideLst>
        <p:guide orient="horz" pos="3127"/>
        <p:guide pos="210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7342773-F152-E6F6-9696-2328DA7F02E1}"/>
              </a:ext>
            </a:extLst>
          </p:cNvPr>
          <p:cNvSpPr>
            <a:spLocks noGrp="1" noChangeArrowheads="1"/>
          </p:cNvSpPr>
          <p:nvPr>
            <p:ph type="hdr" sz="quarter"/>
          </p:nvPr>
        </p:nvSpPr>
        <p:spPr bwMode="auto">
          <a:xfrm>
            <a:off x="0"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charset="-122"/>
              </a:defRPr>
            </a:lvl1pPr>
          </a:lstStyle>
          <a:p>
            <a:pPr>
              <a:defRPr/>
            </a:pPr>
            <a:endParaRPr lang="en-US" altLang="zh-CN"/>
          </a:p>
        </p:txBody>
      </p:sp>
      <p:sp>
        <p:nvSpPr>
          <p:cNvPr id="3075" name="Rectangle 3">
            <a:extLst>
              <a:ext uri="{FF2B5EF4-FFF2-40B4-BE49-F238E27FC236}">
                <a16:creationId xmlns:a16="http://schemas.microsoft.com/office/drawing/2014/main" id="{4EA6A2DB-F82C-3AF3-033D-20BBA928D83F}"/>
              </a:ext>
            </a:extLst>
          </p:cNvPr>
          <p:cNvSpPr>
            <a:spLocks noGrp="1" noChangeArrowheads="1"/>
          </p:cNvSpPr>
          <p:nvPr>
            <p:ph type="dt" sz="quarter" idx="1"/>
          </p:nvPr>
        </p:nvSpPr>
        <p:spPr bwMode="auto">
          <a:xfrm>
            <a:off x="3779838" y="0"/>
            <a:ext cx="2889250" cy="4968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charset="-122"/>
              </a:defRPr>
            </a:lvl1pPr>
          </a:lstStyle>
          <a:p>
            <a:pPr>
              <a:defRPr/>
            </a:pPr>
            <a:endParaRPr lang="en-US" altLang="zh-CN"/>
          </a:p>
        </p:txBody>
      </p:sp>
      <p:sp>
        <p:nvSpPr>
          <p:cNvPr id="3076" name="Rectangle 4">
            <a:extLst>
              <a:ext uri="{FF2B5EF4-FFF2-40B4-BE49-F238E27FC236}">
                <a16:creationId xmlns:a16="http://schemas.microsoft.com/office/drawing/2014/main" id="{EDBC410A-B770-F6FC-4565-63D8EC3885CC}"/>
              </a:ext>
            </a:extLst>
          </p:cNvPr>
          <p:cNvSpPr>
            <a:spLocks noGrp="1" noChangeArrowheads="1"/>
          </p:cNvSpPr>
          <p:nvPr>
            <p:ph type="ftr" sz="quarter" idx="2"/>
          </p:nvPr>
        </p:nvSpPr>
        <p:spPr bwMode="auto">
          <a:xfrm>
            <a:off x="0" y="9429750"/>
            <a:ext cx="288925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charset="-122"/>
              </a:defRPr>
            </a:lvl1pPr>
          </a:lstStyle>
          <a:p>
            <a:pPr>
              <a:defRPr/>
            </a:pPr>
            <a:endParaRPr lang="en-US" altLang="zh-CN"/>
          </a:p>
        </p:txBody>
      </p:sp>
      <p:sp>
        <p:nvSpPr>
          <p:cNvPr id="3077" name="Rectangle 5">
            <a:extLst>
              <a:ext uri="{FF2B5EF4-FFF2-40B4-BE49-F238E27FC236}">
                <a16:creationId xmlns:a16="http://schemas.microsoft.com/office/drawing/2014/main" id="{1E082B72-F0AD-0CFA-0BD9-7D14B3A1AD3B}"/>
              </a:ext>
            </a:extLst>
          </p:cNvPr>
          <p:cNvSpPr>
            <a:spLocks noGrp="1" noChangeArrowheads="1"/>
          </p:cNvSpPr>
          <p:nvPr>
            <p:ph type="sldNum" sz="quarter" idx="3"/>
          </p:nvPr>
        </p:nvSpPr>
        <p:spPr bwMode="auto">
          <a:xfrm>
            <a:off x="3779838" y="9429750"/>
            <a:ext cx="2889250" cy="496888"/>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6B681C53-BF63-43BE-AD02-79AAE7A61D1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8C1C1442-E732-6457-8610-4E906B0A5C16}"/>
              </a:ext>
            </a:extLst>
          </p:cNvPr>
          <p:cNvSpPr>
            <a:spLocks noGrp="1" noChangeArrowheads="1"/>
          </p:cNvSpPr>
          <p:nvPr>
            <p:ph type="hdr" sz="quarter"/>
          </p:nvPr>
        </p:nvSpPr>
        <p:spPr bwMode="auto">
          <a:xfrm>
            <a:off x="0" y="0"/>
            <a:ext cx="2889250" cy="496888"/>
          </a:xfrm>
          <a:prstGeom prst="rect">
            <a:avLst/>
          </a:prstGeom>
          <a:noFill/>
          <a:ln w="57150">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kumimoji="1" sz="1200">
                <a:latin typeface="Times New Roman" pitchFamily="18" charset="0"/>
                <a:ea typeface="宋体" charset="-122"/>
              </a:defRPr>
            </a:lvl1pPr>
          </a:lstStyle>
          <a:p>
            <a:pPr>
              <a:defRPr/>
            </a:pPr>
            <a:endParaRPr lang="en-US" altLang="zh-CN"/>
          </a:p>
        </p:txBody>
      </p:sp>
      <p:sp>
        <p:nvSpPr>
          <p:cNvPr id="65539" name="Rectangle 1027">
            <a:extLst>
              <a:ext uri="{FF2B5EF4-FFF2-40B4-BE49-F238E27FC236}">
                <a16:creationId xmlns:a16="http://schemas.microsoft.com/office/drawing/2014/main" id="{0C783269-DB56-EA87-1242-35DC7C222BCE}"/>
              </a:ext>
            </a:extLst>
          </p:cNvPr>
          <p:cNvSpPr>
            <a:spLocks noGrp="1" noChangeArrowheads="1"/>
          </p:cNvSpPr>
          <p:nvPr>
            <p:ph type="dt" idx="1"/>
          </p:nvPr>
        </p:nvSpPr>
        <p:spPr bwMode="auto">
          <a:xfrm>
            <a:off x="3779838" y="0"/>
            <a:ext cx="2889250" cy="496888"/>
          </a:xfrm>
          <a:prstGeom prst="rect">
            <a:avLst/>
          </a:prstGeom>
          <a:noFill/>
          <a:ln w="57150">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kumimoji="1" sz="1200">
                <a:latin typeface="Times New Roman" pitchFamily="18" charset="0"/>
                <a:ea typeface="宋体" charset="-122"/>
              </a:defRPr>
            </a:lvl1pPr>
          </a:lstStyle>
          <a:p>
            <a:pPr>
              <a:defRPr/>
            </a:pPr>
            <a:endParaRPr lang="en-US" altLang="zh-CN"/>
          </a:p>
        </p:txBody>
      </p:sp>
      <p:sp>
        <p:nvSpPr>
          <p:cNvPr id="59396" name="Rectangle 1028">
            <a:extLst>
              <a:ext uri="{FF2B5EF4-FFF2-40B4-BE49-F238E27FC236}">
                <a16:creationId xmlns:a16="http://schemas.microsoft.com/office/drawing/2014/main" id="{2221FBEA-9529-52B6-1A2C-0614E916F6C5}"/>
              </a:ext>
            </a:extLst>
          </p:cNvPr>
          <p:cNvSpPr>
            <a:spLocks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1" name="Rectangle 1029">
            <a:extLst>
              <a:ext uri="{FF2B5EF4-FFF2-40B4-BE49-F238E27FC236}">
                <a16:creationId xmlns:a16="http://schemas.microsoft.com/office/drawing/2014/main" id="{EFAEF870-7BC9-CC36-E639-3A3E3D0626D5}"/>
              </a:ext>
            </a:extLst>
          </p:cNvPr>
          <p:cNvSpPr>
            <a:spLocks noGrp="1" noChangeArrowheads="1"/>
          </p:cNvSpPr>
          <p:nvPr>
            <p:ph type="body" sz="quarter" idx="3"/>
          </p:nvPr>
        </p:nvSpPr>
        <p:spPr bwMode="auto">
          <a:xfrm>
            <a:off x="889000" y="4714875"/>
            <a:ext cx="4891088" cy="4467225"/>
          </a:xfrm>
          <a:prstGeom prst="rect">
            <a:avLst/>
          </a:prstGeom>
          <a:noFill/>
          <a:ln w="57150">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5542" name="Rectangle 1030">
            <a:extLst>
              <a:ext uri="{FF2B5EF4-FFF2-40B4-BE49-F238E27FC236}">
                <a16:creationId xmlns:a16="http://schemas.microsoft.com/office/drawing/2014/main" id="{F72ED0E4-A6C2-60A5-FC69-F8F0E63AC2FA}"/>
              </a:ext>
            </a:extLst>
          </p:cNvPr>
          <p:cNvSpPr>
            <a:spLocks noGrp="1" noChangeArrowheads="1"/>
          </p:cNvSpPr>
          <p:nvPr>
            <p:ph type="ftr" sz="quarter" idx="4"/>
          </p:nvPr>
        </p:nvSpPr>
        <p:spPr bwMode="auto">
          <a:xfrm>
            <a:off x="0" y="9429750"/>
            <a:ext cx="2889250" cy="496888"/>
          </a:xfrm>
          <a:prstGeom prst="rect">
            <a:avLst/>
          </a:prstGeom>
          <a:noFill/>
          <a:ln w="57150">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kumimoji="1" sz="1200">
                <a:latin typeface="Times New Roman" pitchFamily="18" charset="0"/>
                <a:ea typeface="宋体" charset="-122"/>
              </a:defRPr>
            </a:lvl1pPr>
          </a:lstStyle>
          <a:p>
            <a:pPr>
              <a:defRPr/>
            </a:pPr>
            <a:endParaRPr lang="en-US" altLang="zh-CN"/>
          </a:p>
        </p:txBody>
      </p:sp>
      <p:sp>
        <p:nvSpPr>
          <p:cNvPr id="65543" name="Rectangle 1031">
            <a:extLst>
              <a:ext uri="{FF2B5EF4-FFF2-40B4-BE49-F238E27FC236}">
                <a16:creationId xmlns:a16="http://schemas.microsoft.com/office/drawing/2014/main" id="{296961DA-E765-98A0-5516-B807B8827B65}"/>
              </a:ext>
            </a:extLst>
          </p:cNvPr>
          <p:cNvSpPr>
            <a:spLocks noGrp="1" noChangeArrowheads="1"/>
          </p:cNvSpPr>
          <p:nvPr>
            <p:ph type="sldNum" sz="quarter" idx="5"/>
          </p:nvPr>
        </p:nvSpPr>
        <p:spPr bwMode="auto">
          <a:xfrm>
            <a:off x="3779838" y="9429750"/>
            <a:ext cx="2889250" cy="496888"/>
          </a:xfrm>
          <a:prstGeom prst="rect">
            <a:avLst/>
          </a:prstGeom>
          <a:noFill/>
          <a:ln w="57150">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1" sz="1200">
                <a:latin typeface="Times New Roman" panose="02020603050405020304" pitchFamily="18" charset="0"/>
              </a:defRPr>
            </a:lvl1pPr>
          </a:lstStyle>
          <a:p>
            <a:fld id="{084633F8-12C9-4419-8857-61FDCD9D09A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a:extLst>
              <a:ext uri="{FF2B5EF4-FFF2-40B4-BE49-F238E27FC236}">
                <a16:creationId xmlns:a16="http://schemas.microsoft.com/office/drawing/2014/main" id="{15DD2135-701F-544F-40C4-FDE3CDAAFAA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5F864C-188D-47D6-A586-8258F9BE3CF7}" type="slidenum">
              <a:rPr lang="en-US" altLang="zh-CN">
                <a:latin typeface="Times New Roman" panose="02020603050405020304" pitchFamily="18" charset="0"/>
              </a:rPr>
              <a:pPr/>
              <a:t>2</a:t>
            </a:fld>
            <a:endParaRPr lang="en-US" altLang="zh-CN">
              <a:latin typeface="Times New Roman" panose="02020603050405020304" pitchFamily="18" charset="0"/>
            </a:endParaRPr>
          </a:p>
        </p:txBody>
      </p:sp>
      <p:sp>
        <p:nvSpPr>
          <p:cNvPr id="60419" name="Rectangle 2">
            <a:extLst>
              <a:ext uri="{FF2B5EF4-FFF2-40B4-BE49-F238E27FC236}">
                <a16:creationId xmlns:a16="http://schemas.microsoft.com/office/drawing/2014/main" id="{2D6F7493-58C7-92BF-99EE-8A7E644BAA49}"/>
              </a:ext>
            </a:extLst>
          </p:cNvPr>
          <p:cNvSpPr>
            <a:spLocks noChangeArrowheads="1" noTextEdit="1"/>
          </p:cNvSpPr>
          <p:nvPr>
            <p:ph type="sldImg"/>
          </p:nvPr>
        </p:nvSpPr>
        <p:spPr>
          <a:ln/>
        </p:spPr>
      </p:sp>
      <p:sp>
        <p:nvSpPr>
          <p:cNvPr id="60420" name="Rectangle 3">
            <a:extLst>
              <a:ext uri="{FF2B5EF4-FFF2-40B4-BE49-F238E27FC236}">
                <a16:creationId xmlns:a16="http://schemas.microsoft.com/office/drawing/2014/main" id="{E51CF036-8BA9-E3D0-C132-46D2EFFF52E9}"/>
              </a:ext>
            </a:extLst>
          </p:cNvPr>
          <p:cNvSpPr>
            <a:spLocks noGrp="1" noChangeArrowheads="1"/>
          </p:cNvSpPr>
          <p:nvPr>
            <p:ph type="body" idx="1"/>
          </p:nvPr>
        </p:nvSpPr>
        <p:spPr>
          <a:xfrm>
            <a:off x="666750" y="4714875"/>
            <a:ext cx="5335588"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a:extLst>
              <a:ext uri="{FF2B5EF4-FFF2-40B4-BE49-F238E27FC236}">
                <a16:creationId xmlns:a16="http://schemas.microsoft.com/office/drawing/2014/main" id="{1AF24D86-77A5-DB8F-1616-9710DEA7D93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94F718-CE85-4EE5-95A9-EB12F972E2A5}" type="slidenum">
              <a:rPr lang="en-US" altLang="zh-CN">
                <a:latin typeface="Times New Roman" panose="02020603050405020304" pitchFamily="18" charset="0"/>
              </a:rPr>
              <a:pPr/>
              <a:t>13</a:t>
            </a:fld>
            <a:endParaRPr lang="en-US" altLang="zh-CN">
              <a:latin typeface="Times New Roman" panose="02020603050405020304" pitchFamily="18" charset="0"/>
            </a:endParaRPr>
          </a:p>
        </p:txBody>
      </p:sp>
      <p:sp>
        <p:nvSpPr>
          <p:cNvPr id="69635" name="Rectangle 2">
            <a:extLst>
              <a:ext uri="{FF2B5EF4-FFF2-40B4-BE49-F238E27FC236}">
                <a16:creationId xmlns:a16="http://schemas.microsoft.com/office/drawing/2014/main" id="{AE8B2335-5C71-D672-AC95-5EF58D9A3BD4}"/>
              </a:ext>
            </a:extLst>
          </p:cNvPr>
          <p:cNvSpPr>
            <a:spLocks noChangeArrowheads="1" noTextEdit="1"/>
          </p:cNvSpPr>
          <p:nvPr>
            <p:ph type="sldImg"/>
          </p:nvPr>
        </p:nvSpPr>
        <p:spP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a:extLst>
              <a:ext uri="{FF2B5EF4-FFF2-40B4-BE49-F238E27FC236}">
                <a16:creationId xmlns:a16="http://schemas.microsoft.com/office/drawing/2014/main" id="{1121540F-8BD4-F4C1-5290-C6478B35A02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A99501-AD42-4E54-8289-B1AA899EDE78}" type="slidenum">
              <a:rPr lang="en-US" altLang="zh-CN">
                <a:latin typeface="Times New Roman" panose="02020603050405020304" pitchFamily="18" charset="0"/>
              </a:rPr>
              <a:pPr/>
              <a:t>15</a:t>
            </a:fld>
            <a:endParaRPr lang="en-US" altLang="zh-CN">
              <a:latin typeface="Times New Roman" panose="02020603050405020304" pitchFamily="18" charset="0"/>
            </a:endParaRPr>
          </a:p>
        </p:txBody>
      </p:sp>
      <p:sp>
        <p:nvSpPr>
          <p:cNvPr id="70659" name="Rectangle 2">
            <a:extLst>
              <a:ext uri="{FF2B5EF4-FFF2-40B4-BE49-F238E27FC236}">
                <a16:creationId xmlns:a16="http://schemas.microsoft.com/office/drawing/2014/main" id="{4EC75217-9ADE-A1E2-D364-AEEE6414A9D4}"/>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7C18958D-13EB-892E-00EF-4EF6F7E67E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总体：包含所研究的全部个体（数据）的集合，称为总体</a:t>
            </a:r>
          </a:p>
          <a:p>
            <a:pPr eaLnBrk="1" hangingPunct="1"/>
            <a:r>
              <a:rPr lang="zh-CN" altLang="en-US">
                <a:ea typeface="宋体" panose="02010600030101010101" pitchFamily="2" charset="-122"/>
              </a:rPr>
              <a:t>  总体通常我们所关心的一些个体组成，如由多个企业构成的集合，多个居民户构成的集合，等等，组成总体的每个元素成为个体，</a:t>
            </a:r>
          </a:p>
          <a:p>
            <a:pPr eaLnBrk="1" hangingPunct="1"/>
            <a:r>
              <a:rPr lang="zh-CN" altLang="en-US">
                <a:ea typeface="宋体" panose="02010600030101010101" pitchFamily="2" charset="-122"/>
              </a:rPr>
              <a:t>   有些总体范围的确定是非常容易的，例如：要检验一批灯泡的使用寿命，但有些场合总体范围的确定则比较困难，；例如：对新推出的一种饮料，要知道消费者是否喜欢，</a:t>
            </a:r>
          </a:p>
          <a:p>
            <a:pPr eaLnBrk="1" hangingPunct="1"/>
            <a:r>
              <a:rPr lang="zh-CN" altLang="en-US">
                <a:ea typeface="宋体" panose="02010600030101010101" pitchFamily="2" charset="-122"/>
              </a:rPr>
              <a:t>  有限总体和无限总体</a:t>
            </a:r>
          </a:p>
          <a:p>
            <a:pPr eaLnBrk="1" hangingPunct="1"/>
            <a:r>
              <a:rPr lang="zh-CN" altLang="en-US">
                <a:ea typeface="宋体" panose="02010600030101010101" pitchFamily="2" charset="-122"/>
              </a:rPr>
              <a:t>最后在对总体的概念作进一步的说明，前面说到，要检验一批灯泡的寿命，这批灯泡的集合就是总体，在统计问题中我们只关心每只灯泡的寿命，而不是灯泡本身，所以我们也可以保这批灯泡的寿命的集合作为总体，这个总体是一个实数 的集合，如果不是针对一批特定的灯泡，而是全面考察某企业生产的灯泡的寿命，可能的寿命是多少答案是零到正无穷的一个区间或者这样看这个问题，随即的从该企业生产的灯泡中拿出一只，问这个灯泡的可能寿命是多少？答案只能是非负数，但这个非负数在实际检验前是未知的，这时我们把这个总体看成是一个随机变量</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a:extLst>
              <a:ext uri="{FF2B5EF4-FFF2-40B4-BE49-F238E27FC236}">
                <a16:creationId xmlns:a16="http://schemas.microsoft.com/office/drawing/2014/main" id="{1B6D446E-976F-67FE-EAFB-B3C514C6F28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62CB97-FE6F-454F-A851-3AB82C4A6120}" type="slidenum">
              <a:rPr lang="en-US" altLang="zh-CN">
                <a:latin typeface="Times New Roman" panose="02020603050405020304" pitchFamily="18" charset="0"/>
              </a:rPr>
              <a:pPr/>
              <a:t>16</a:t>
            </a:fld>
            <a:endParaRPr lang="en-US" altLang="zh-CN">
              <a:latin typeface="Times New Roman" panose="02020603050405020304" pitchFamily="18" charset="0"/>
            </a:endParaRPr>
          </a:p>
        </p:txBody>
      </p:sp>
      <p:sp>
        <p:nvSpPr>
          <p:cNvPr id="71683" name="Rectangle 2">
            <a:extLst>
              <a:ext uri="{FF2B5EF4-FFF2-40B4-BE49-F238E27FC236}">
                <a16:creationId xmlns:a16="http://schemas.microsoft.com/office/drawing/2014/main" id="{48620A96-BD1B-FFE5-D534-9BD1171A7DC9}"/>
              </a:ext>
            </a:extLst>
          </p:cNvPr>
          <p:cNvSpPr>
            <a:spLocks noChangeArrowheads="1" noTextEdit="1"/>
          </p:cNvSpPr>
          <p:nvPr>
            <p:ph type="sldImg"/>
          </p:nvPr>
        </p:nvSpPr>
        <p:spPr>
          <a:ln/>
        </p:spPr>
      </p:sp>
      <p:sp>
        <p:nvSpPr>
          <p:cNvPr id="71684" name="Rectangle 3">
            <a:extLst>
              <a:ext uri="{FF2B5EF4-FFF2-40B4-BE49-F238E27FC236}">
                <a16:creationId xmlns:a16="http://schemas.microsoft.com/office/drawing/2014/main" id="{CECC49C9-FBAB-4360-54F6-37FF445C342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总体：包含所研究的全部个体（数据）的集合，称为总体</a:t>
            </a:r>
          </a:p>
          <a:p>
            <a:pPr eaLnBrk="1" hangingPunct="1"/>
            <a:r>
              <a:rPr lang="zh-CN" altLang="en-US">
                <a:ea typeface="宋体" panose="02010600030101010101" pitchFamily="2" charset="-122"/>
              </a:rPr>
              <a:t>  总体通常我们所关心的一些个体组成，如由多个企业构成的集合，多个居民户构成的集合，等等，组成总体的每个元素成为个体，</a:t>
            </a:r>
          </a:p>
          <a:p>
            <a:pPr eaLnBrk="1" hangingPunct="1"/>
            <a:r>
              <a:rPr lang="zh-CN" altLang="en-US">
                <a:ea typeface="宋体" panose="02010600030101010101" pitchFamily="2" charset="-122"/>
              </a:rPr>
              <a:t>   有些总体范围的确定是非常容易的，例如：要检验一批灯泡的使用寿命，但有些场合总体范围的确定则比较困难，；例如：对新推出的一种饮料，要知道消费者是否喜欢，</a:t>
            </a:r>
          </a:p>
          <a:p>
            <a:pPr eaLnBrk="1" hangingPunct="1"/>
            <a:r>
              <a:rPr lang="zh-CN" altLang="en-US">
                <a:ea typeface="宋体" panose="02010600030101010101" pitchFamily="2" charset="-122"/>
              </a:rPr>
              <a:t>  有限总体和无限总体</a:t>
            </a:r>
          </a:p>
          <a:p>
            <a:pPr eaLnBrk="1" hangingPunct="1"/>
            <a:r>
              <a:rPr lang="zh-CN" altLang="en-US">
                <a:ea typeface="宋体" panose="02010600030101010101" pitchFamily="2" charset="-122"/>
              </a:rPr>
              <a:t>最后在对总体的概念作进一步的说明，前面说到，要检验一批灯泡的寿命，这批灯泡的集合就是总体，在统计问题中我们只关心每只灯泡的寿命，而不是灯泡本身，所以我们也可以保这批灯泡的寿命的集合作为总体，这个总体是一个实数 的集合，如果不是针对一批特定的灯泡，而是全面考察某企业生产的灯泡的寿命，可能的寿命是多少答案是零到正无穷的一个区间或者这样看这个问题，随即的从该企业生产的灯泡中拿出一只，问这个灯泡的可能寿命是多少？答案只能是非负数，但这个非负数在实际检验前是未知的，这时我们把这个总体看成是一个随机变量</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a:extLst>
              <a:ext uri="{FF2B5EF4-FFF2-40B4-BE49-F238E27FC236}">
                <a16:creationId xmlns:a16="http://schemas.microsoft.com/office/drawing/2014/main" id="{032BA9E2-B477-0BC2-99F1-A2FE6247E6D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C6D158E-1C73-4BA3-8ECF-3B884072B857}" type="slidenum">
              <a:rPr lang="en-US" altLang="zh-CN">
                <a:latin typeface="Times New Roman" panose="02020603050405020304" pitchFamily="18" charset="0"/>
              </a:rPr>
              <a:pPr/>
              <a:t>18</a:t>
            </a:fld>
            <a:endParaRPr lang="en-US" altLang="zh-CN">
              <a:latin typeface="Times New Roman" panose="02020603050405020304" pitchFamily="18" charset="0"/>
            </a:endParaRPr>
          </a:p>
        </p:txBody>
      </p:sp>
      <p:sp>
        <p:nvSpPr>
          <p:cNvPr id="72707" name="Rectangle 2">
            <a:extLst>
              <a:ext uri="{FF2B5EF4-FFF2-40B4-BE49-F238E27FC236}">
                <a16:creationId xmlns:a16="http://schemas.microsoft.com/office/drawing/2014/main" id="{3C3E5E31-D577-5DF6-C9B4-360ADF403D4B}"/>
              </a:ext>
            </a:extLst>
          </p:cNvPr>
          <p:cNvSpPr>
            <a:spLocks noChangeArrowheads="1" noTextEdit="1"/>
          </p:cNvSpPr>
          <p:nvPr>
            <p:ph type="sldImg"/>
          </p:nvPr>
        </p:nvSpPr>
        <p:spPr>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31">
            <a:extLst>
              <a:ext uri="{FF2B5EF4-FFF2-40B4-BE49-F238E27FC236}">
                <a16:creationId xmlns:a16="http://schemas.microsoft.com/office/drawing/2014/main" id="{416C1668-0698-1936-5965-D489509F650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22126C-0BD6-4B2A-AF69-A386646FABE6}" type="slidenum">
              <a:rPr lang="en-US" altLang="zh-CN">
                <a:latin typeface="Times New Roman" panose="02020603050405020304" pitchFamily="18" charset="0"/>
              </a:rPr>
              <a:pPr/>
              <a:t>28</a:t>
            </a:fld>
            <a:endParaRPr lang="en-US" altLang="zh-CN">
              <a:latin typeface="Times New Roman" panose="02020603050405020304" pitchFamily="18" charset="0"/>
            </a:endParaRPr>
          </a:p>
        </p:txBody>
      </p:sp>
      <p:sp>
        <p:nvSpPr>
          <p:cNvPr id="73731" name="Rectangle 2">
            <a:extLst>
              <a:ext uri="{FF2B5EF4-FFF2-40B4-BE49-F238E27FC236}">
                <a16:creationId xmlns:a16="http://schemas.microsoft.com/office/drawing/2014/main" id="{ADA767B7-9543-71B0-B878-0F8D312D9A1C}"/>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A2BCEDCE-0C1A-C2DE-124F-A6D17A2C1CFF}"/>
              </a:ext>
            </a:extLst>
          </p:cNvPr>
          <p:cNvSpPr>
            <a:spLocks noGrp="1" noChangeArrowheads="1"/>
          </p:cNvSpPr>
          <p:nvPr>
            <p:ph type="body" idx="1"/>
          </p:nvPr>
        </p:nvSpPr>
        <p:spPr>
          <a:xfrm>
            <a:off x="666750" y="4714875"/>
            <a:ext cx="5335588"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a:extLst>
              <a:ext uri="{FF2B5EF4-FFF2-40B4-BE49-F238E27FC236}">
                <a16:creationId xmlns:a16="http://schemas.microsoft.com/office/drawing/2014/main" id="{8F06BC69-F8BE-9C9C-CCF9-B3AFCE8B643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EE5C31-593A-4CD0-8EFB-517917B0D44F}" type="slidenum">
              <a:rPr lang="en-US" altLang="zh-CN">
                <a:latin typeface="Times New Roman" panose="02020603050405020304" pitchFamily="18" charset="0"/>
              </a:rPr>
              <a:pPr/>
              <a:t>3</a:t>
            </a:fld>
            <a:endParaRPr lang="en-US" altLang="zh-CN">
              <a:latin typeface="Times New Roman" panose="02020603050405020304" pitchFamily="18" charset="0"/>
            </a:endParaRPr>
          </a:p>
        </p:txBody>
      </p:sp>
      <p:sp>
        <p:nvSpPr>
          <p:cNvPr id="61443" name="Rectangle 2">
            <a:extLst>
              <a:ext uri="{FF2B5EF4-FFF2-40B4-BE49-F238E27FC236}">
                <a16:creationId xmlns:a16="http://schemas.microsoft.com/office/drawing/2014/main" id="{2B6AD83E-D0FF-C6B9-9440-114DBC471B46}"/>
              </a:ext>
            </a:extLst>
          </p:cNvPr>
          <p:cNvSpPr>
            <a:spLocks noChangeArrowheads="1" noTextEdit="1"/>
          </p:cNvSpPr>
          <p:nvPr>
            <p:ph type="sldImg"/>
          </p:nvPr>
        </p:nvSpPr>
        <p:spPr>
          <a:ln/>
        </p:spPr>
      </p:sp>
      <p:sp>
        <p:nvSpPr>
          <p:cNvPr id="61444" name="Rectangle 3">
            <a:extLst>
              <a:ext uri="{FF2B5EF4-FFF2-40B4-BE49-F238E27FC236}">
                <a16:creationId xmlns:a16="http://schemas.microsoft.com/office/drawing/2014/main" id="{4BD8E9F4-059B-3D37-27B7-72A8A3574590}"/>
              </a:ext>
            </a:extLst>
          </p:cNvPr>
          <p:cNvSpPr>
            <a:spLocks noGrp="1" noChangeArrowheads="1"/>
          </p:cNvSpPr>
          <p:nvPr>
            <p:ph type="body" idx="1"/>
          </p:nvPr>
        </p:nvSpPr>
        <p:spPr>
          <a:xfrm>
            <a:off x="666750" y="4714875"/>
            <a:ext cx="5335588"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a:extLst>
              <a:ext uri="{FF2B5EF4-FFF2-40B4-BE49-F238E27FC236}">
                <a16:creationId xmlns:a16="http://schemas.microsoft.com/office/drawing/2014/main" id="{752CBFF8-66C5-666F-5F20-E45F9C49C84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C80D46-229E-48BC-8B30-A6630BCD0918}" type="slidenum">
              <a:rPr lang="en-US" altLang="zh-CN">
                <a:latin typeface="Times New Roman" panose="02020603050405020304" pitchFamily="18" charset="0"/>
              </a:rPr>
              <a:pPr/>
              <a:t>4</a:t>
            </a:fld>
            <a:endParaRPr lang="en-US" altLang="zh-CN">
              <a:latin typeface="Times New Roman" panose="02020603050405020304" pitchFamily="18" charset="0"/>
            </a:endParaRPr>
          </a:p>
        </p:txBody>
      </p:sp>
      <p:sp>
        <p:nvSpPr>
          <p:cNvPr id="62467" name="Rectangle 2">
            <a:extLst>
              <a:ext uri="{FF2B5EF4-FFF2-40B4-BE49-F238E27FC236}">
                <a16:creationId xmlns:a16="http://schemas.microsoft.com/office/drawing/2014/main" id="{D7BE6017-0BB0-58EC-9758-044B0C55312C}"/>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EFEC5FE1-6128-7E75-F8E6-0CF404F875DA}"/>
              </a:ext>
            </a:extLst>
          </p:cNvPr>
          <p:cNvSpPr>
            <a:spLocks noGrp="1" noChangeArrowheads="1"/>
          </p:cNvSpPr>
          <p:nvPr>
            <p:ph type="body" idx="1"/>
          </p:nvPr>
        </p:nvSpPr>
        <p:spPr>
          <a:xfrm>
            <a:off x="666750" y="4714875"/>
            <a:ext cx="5335588"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a:extLst>
              <a:ext uri="{FF2B5EF4-FFF2-40B4-BE49-F238E27FC236}">
                <a16:creationId xmlns:a16="http://schemas.microsoft.com/office/drawing/2014/main" id="{CD510F30-398E-B3A9-B75F-25CAFC4CB8B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FC5E52-2249-456D-B8B7-3DAF0E1AB992}" type="slidenum">
              <a:rPr lang="en-US" altLang="zh-CN">
                <a:latin typeface="Times New Roman" panose="02020603050405020304" pitchFamily="18" charset="0"/>
              </a:rPr>
              <a:pPr/>
              <a:t>6</a:t>
            </a:fld>
            <a:endParaRPr lang="en-US" altLang="zh-CN">
              <a:latin typeface="Times New Roman" panose="02020603050405020304" pitchFamily="18" charset="0"/>
            </a:endParaRPr>
          </a:p>
        </p:txBody>
      </p:sp>
      <p:sp>
        <p:nvSpPr>
          <p:cNvPr id="63491" name="Rectangle 2">
            <a:extLst>
              <a:ext uri="{FF2B5EF4-FFF2-40B4-BE49-F238E27FC236}">
                <a16:creationId xmlns:a16="http://schemas.microsoft.com/office/drawing/2014/main" id="{ABF058F5-94B3-C05F-B52A-AB9A614CD941}"/>
              </a:ext>
            </a:extLst>
          </p:cNvPr>
          <p:cNvSpPr>
            <a:spLocks noChangeArrowheads="1" noTextEdit="1"/>
          </p:cNvSpPr>
          <p:nvPr>
            <p:ph type="sldImg"/>
          </p:nvPr>
        </p:nvSpPr>
        <p:spPr>
          <a:ln/>
        </p:spPr>
      </p:sp>
      <p:sp>
        <p:nvSpPr>
          <p:cNvPr id="63492" name="Rectangle 3">
            <a:extLst>
              <a:ext uri="{FF2B5EF4-FFF2-40B4-BE49-F238E27FC236}">
                <a16:creationId xmlns:a16="http://schemas.microsoft.com/office/drawing/2014/main" id="{236D8D35-4126-6050-3581-CFAE7F54460D}"/>
              </a:ext>
            </a:extLst>
          </p:cNvPr>
          <p:cNvSpPr>
            <a:spLocks noGrp="1" noChangeArrowheads="1"/>
          </p:cNvSpPr>
          <p:nvPr>
            <p:ph type="body" idx="1"/>
          </p:nvPr>
        </p:nvSpPr>
        <p:spPr>
          <a:xfrm>
            <a:off x="666750" y="4714875"/>
            <a:ext cx="5335588" cy="4467225"/>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a:extLst>
              <a:ext uri="{FF2B5EF4-FFF2-40B4-BE49-F238E27FC236}">
                <a16:creationId xmlns:a16="http://schemas.microsoft.com/office/drawing/2014/main" id="{82573572-05F1-0D15-ECD5-F58217DF730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C1FA64-0700-4CC8-818D-2E6D77C04414}" type="slidenum">
              <a:rPr lang="en-US" altLang="zh-CN">
                <a:latin typeface="Times New Roman" panose="02020603050405020304" pitchFamily="18" charset="0"/>
              </a:rPr>
              <a:pPr/>
              <a:t>8</a:t>
            </a:fld>
            <a:endParaRPr lang="en-US" altLang="zh-CN">
              <a:latin typeface="Times New Roman" panose="02020603050405020304" pitchFamily="18" charset="0"/>
            </a:endParaRPr>
          </a:p>
        </p:txBody>
      </p:sp>
      <p:sp>
        <p:nvSpPr>
          <p:cNvPr id="64515" name="Rectangle 2">
            <a:extLst>
              <a:ext uri="{FF2B5EF4-FFF2-40B4-BE49-F238E27FC236}">
                <a16:creationId xmlns:a16="http://schemas.microsoft.com/office/drawing/2014/main" id="{D1B4F4A4-0333-9CAE-9D1C-F53815872802}"/>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A69028F5-510A-60B2-C696-4B32956A20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总体：包含所研究的全部个体（数据）的集合，称为总体</a:t>
            </a:r>
          </a:p>
          <a:p>
            <a:pPr eaLnBrk="1" hangingPunct="1"/>
            <a:r>
              <a:rPr lang="zh-CN" altLang="en-US">
                <a:ea typeface="宋体" panose="02010600030101010101" pitchFamily="2" charset="-122"/>
              </a:rPr>
              <a:t>  总体通常我们所关心的一些个体组成，如由多个企业构成的集合，多个居民户构成的集合，等等，组成总体的每个元素成为个体，</a:t>
            </a:r>
          </a:p>
          <a:p>
            <a:pPr eaLnBrk="1" hangingPunct="1"/>
            <a:r>
              <a:rPr lang="zh-CN" altLang="en-US">
                <a:ea typeface="宋体" panose="02010600030101010101" pitchFamily="2" charset="-122"/>
              </a:rPr>
              <a:t>   有些总体范围的确定是非常容易的，例如：要检验一批灯泡的使用寿命，但有些场合总体范围的确定则比较困难，；例如：对新推出的一种饮料，要知道消费者是否喜欢，</a:t>
            </a:r>
          </a:p>
          <a:p>
            <a:pPr eaLnBrk="1" hangingPunct="1"/>
            <a:r>
              <a:rPr lang="zh-CN" altLang="en-US">
                <a:ea typeface="宋体" panose="02010600030101010101" pitchFamily="2" charset="-122"/>
              </a:rPr>
              <a:t>  有限总体和无限总体</a:t>
            </a:r>
          </a:p>
          <a:p>
            <a:pPr eaLnBrk="1" hangingPunct="1"/>
            <a:r>
              <a:rPr lang="zh-CN" altLang="en-US">
                <a:ea typeface="宋体" panose="02010600030101010101" pitchFamily="2" charset="-122"/>
              </a:rPr>
              <a:t>最后在对总体的概念作进一步的说明，前面说到，要检验一批灯泡的寿命，这批灯泡的集合就是总体，在统计问题中我们只关心每只灯泡的寿命，而不是灯泡本身，所以我们也可以保这批灯泡的寿命的集合作为总体，这个总体是一个实数 的集合，如果不是针对一批特定的灯泡，而是全面考察某企业生产的灯泡的寿命，可能的寿命是多少答案是零到正无穷的一个区间或者这样看这个问题，随即的从该企业生产的灯泡中拿出一只，问这个灯泡的可能寿命是多少？答案只能是非负数，但这个非负数在实际检验前是未知的，这时我们把这个总体看成是一个随机变量</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a:extLst>
              <a:ext uri="{FF2B5EF4-FFF2-40B4-BE49-F238E27FC236}">
                <a16:creationId xmlns:a16="http://schemas.microsoft.com/office/drawing/2014/main" id="{4865B63E-E0E7-BE58-E704-C4D9351E3B8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7C915F-B21F-4C6F-A096-5FB9871A6A87}" type="slidenum">
              <a:rPr lang="en-US" altLang="zh-CN">
                <a:latin typeface="Times New Roman" panose="02020603050405020304" pitchFamily="18" charset="0"/>
              </a:rPr>
              <a:pPr/>
              <a:t>9</a:t>
            </a:fld>
            <a:endParaRPr lang="en-US" altLang="zh-CN">
              <a:latin typeface="Times New Roman" panose="02020603050405020304" pitchFamily="18" charset="0"/>
            </a:endParaRPr>
          </a:p>
        </p:txBody>
      </p:sp>
      <p:sp>
        <p:nvSpPr>
          <p:cNvPr id="65539" name="Rectangle 2">
            <a:extLst>
              <a:ext uri="{FF2B5EF4-FFF2-40B4-BE49-F238E27FC236}">
                <a16:creationId xmlns:a16="http://schemas.microsoft.com/office/drawing/2014/main" id="{3BEF46F5-DB95-3AC4-B24D-F97B32C788C8}"/>
              </a:ext>
            </a:extLst>
          </p:cNvPr>
          <p:cNvSpPr>
            <a:spLocks noChangeArrowheads="1" noTextEdit="1"/>
          </p:cNvSpPr>
          <p:nvPr>
            <p:ph type="sldImg"/>
          </p:nvPr>
        </p:nvSpPr>
        <p:spPr>
          <a:ln/>
        </p:spPr>
      </p:sp>
      <p:sp>
        <p:nvSpPr>
          <p:cNvPr id="65540" name="Rectangle 3">
            <a:extLst>
              <a:ext uri="{FF2B5EF4-FFF2-40B4-BE49-F238E27FC236}">
                <a16:creationId xmlns:a16="http://schemas.microsoft.com/office/drawing/2014/main" id="{285F3E1F-6FD0-D78F-0032-29571D9182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总体：包含所研究的全部个体（数据）的集合，称为总体</a:t>
            </a:r>
          </a:p>
          <a:p>
            <a:pPr eaLnBrk="1" hangingPunct="1"/>
            <a:r>
              <a:rPr lang="zh-CN" altLang="en-US">
                <a:ea typeface="宋体" panose="02010600030101010101" pitchFamily="2" charset="-122"/>
              </a:rPr>
              <a:t>  总体通常我们所关心的一些个体组成，如由多个企业构成的集合，多个居民户构成的集合，等等，组成总体的每个元素成为个体，</a:t>
            </a:r>
          </a:p>
          <a:p>
            <a:pPr eaLnBrk="1" hangingPunct="1"/>
            <a:r>
              <a:rPr lang="zh-CN" altLang="en-US">
                <a:ea typeface="宋体" panose="02010600030101010101" pitchFamily="2" charset="-122"/>
              </a:rPr>
              <a:t>   有些总体范围的确定是非常容易的，例如：要检验一批灯泡的使用寿命，但有些场合总体范围的确定则比较困难，；例如：对新推出的一种饮料，要知道消费者是否喜欢，</a:t>
            </a:r>
          </a:p>
          <a:p>
            <a:pPr eaLnBrk="1" hangingPunct="1"/>
            <a:r>
              <a:rPr lang="zh-CN" altLang="en-US">
                <a:ea typeface="宋体" panose="02010600030101010101" pitchFamily="2" charset="-122"/>
              </a:rPr>
              <a:t>  有限总体和无限总体</a:t>
            </a:r>
          </a:p>
          <a:p>
            <a:pPr eaLnBrk="1" hangingPunct="1"/>
            <a:r>
              <a:rPr lang="zh-CN" altLang="en-US">
                <a:ea typeface="宋体" panose="02010600030101010101" pitchFamily="2" charset="-122"/>
              </a:rPr>
              <a:t>最后在对总体的概念作进一步的说明，前面说到，要检验一批灯泡的寿命，这批灯泡的集合就是总体，在统计问题中我们只关心每只灯泡的寿命，而不是灯泡本身，所以我们也可以保这批灯泡的寿命的集合作为总体，这个总体是一个实数 的集合，如果不是针对一批特定的灯泡，而是全面考察某企业生产的灯泡的寿命，可能的寿命是多少答案是零到正无穷的一个区间或者这样看这个问题，随即的从该企业生产的灯泡中拿出一只，问这个灯泡的可能寿命是多少？答案只能是非负数，但这个非负数在实际检验前是未知的，这时我们把这个总体看成是一个随机变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a:extLst>
              <a:ext uri="{FF2B5EF4-FFF2-40B4-BE49-F238E27FC236}">
                <a16:creationId xmlns:a16="http://schemas.microsoft.com/office/drawing/2014/main" id="{667E7D03-A06A-64EE-B807-E06B36929C2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3A5073-6D22-4E16-A5D2-2BE67D7B6A5F}" type="slidenum">
              <a:rPr lang="en-US" altLang="zh-CN">
                <a:latin typeface="Times New Roman" panose="02020603050405020304" pitchFamily="18" charset="0"/>
              </a:rPr>
              <a:pPr/>
              <a:t>10</a:t>
            </a:fld>
            <a:endParaRPr lang="en-US" altLang="zh-CN">
              <a:latin typeface="Times New Roman" panose="02020603050405020304" pitchFamily="18" charset="0"/>
            </a:endParaRPr>
          </a:p>
        </p:txBody>
      </p:sp>
      <p:sp>
        <p:nvSpPr>
          <p:cNvPr id="66563" name="Rectangle 2">
            <a:extLst>
              <a:ext uri="{FF2B5EF4-FFF2-40B4-BE49-F238E27FC236}">
                <a16:creationId xmlns:a16="http://schemas.microsoft.com/office/drawing/2014/main" id="{0C11F4E7-92C7-70F5-47B2-9D628996B7FF}"/>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01B8E4D2-CBCF-2B2D-97A9-BBCBD12E2DE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panose="02010600030101010101" pitchFamily="2" charset="-122"/>
              </a:rPr>
              <a:t>总体：包含所研究的全部个体（数据）的集合，称为总体</a:t>
            </a:r>
          </a:p>
          <a:p>
            <a:pPr eaLnBrk="1" hangingPunct="1"/>
            <a:r>
              <a:rPr lang="zh-CN" altLang="en-US">
                <a:ea typeface="宋体" panose="02010600030101010101" pitchFamily="2" charset="-122"/>
              </a:rPr>
              <a:t>  总体通常我们所关心的一些个体组成，如由多个企业构成的集合，多个居民户构成的集合，等等，组成总体的每个元素成为个体，</a:t>
            </a:r>
          </a:p>
          <a:p>
            <a:pPr eaLnBrk="1" hangingPunct="1"/>
            <a:r>
              <a:rPr lang="zh-CN" altLang="en-US">
                <a:ea typeface="宋体" panose="02010600030101010101" pitchFamily="2" charset="-122"/>
              </a:rPr>
              <a:t>   有些总体范围的确定是非常容易的，例如：要检验一批灯泡的使用寿命，但有些场合总体范围的确定则比较困难，；例如：对新推出的一种饮料，要知道消费者是否喜欢，</a:t>
            </a:r>
          </a:p>
          <a:p>
            <a:pPr eaLnBrk="1" hangingPunct="1"/>
            <a:r>
              <a:rPr lang="zh-CN" altLang="en-US">
                <a:ea typeface="宋体" panose="02010600030101010101" pitchFamily="2" charset="-122"/>
              </a:rPr>
              <a:t>  有限总体和无限总体</a:t>
            </a:r>
          </a:p>
          <a:p>
            <a:pPr eaLnBrk="1" hangingPunct="1"/>
            <a:r>
              <a:rPr lang="zh-CN" altLang="en-US">
                <a:ea typeface="宋体" panose="02010600030101010101" pitchFamily="2" charset="-122"/>
              </a:rPr>
              <a:t>最后在对总体的概念作进一步的说明，前面说到，要检验一批灯泡的寿命，这批灯泡的集合就是总体，在统计问题中我们只关心每只灯泡的寿命，而不是灯泡本身，所以我们也可以保这批灯泡的寿命的集合作为总体，这个总体是一个实数 的集合，如果不是针对一批特定的灯泡，而是全面考察某企业生产的灯泡的寿命，可能的寿命是多少答案是零到正无穷的一个区间或者这样看这个问题，随即的从该企业生产的灯泡中拿出一只，问这个灯泡的可能寿命是多少？答案只能是非负数，但这个非负数在实际检验前是未知的，这时我们把这个总体看成是一个随机变量</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a:extLst>
              <a:ext uri="{FF2B5EF4-FFF2-40B4-BE49-F238E27FC236}">
                <a16:creationId xmlns:a16="http://schemas.microsoft.com/office/drawing/2014/main" id="{FDF7205B-27CA-7969-2A3A-1484B94D037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D24558-6680-4A8E-85B7-DACE199682CB}" type="slidenum">
              <a:rPr lang="en-US" altLang="zh-CN">
                <a:latin typeface="Times New Roman" panose="02020603050405020304" pitchFamily="18" charset="0"/>
              </a:rPr>
              <a:pPr/>
              <a:t>11</a:t>
            </a:fld>
            <a:endParaRPr lang="en-US" altLang="zh-CN">
              <a:latin typeface="Times New Roman" panose="02020603050405020304" pitchFamily="18" charset="0"/>
            </a:endParaRPr>
          </a:p>
        </p:txBody>
      </p:sp>
      <p:sp>
        <p:nvSpPr>
          <p:cNvPr id="67587" name="Rectangle 2">
            <a:extLst>
              <a:ext uri="{FF2B5EF4-FFF2-40B4-BE49-F238E27FC236}">
                <a16:creationId xmlns:a16="http://schemas.microsoft.com/office/drawing/2014/main" id="{B74C60CF-628D-CEAB-54EA-69A32D653282}"/>
              </a:ext>
            </a:extLst>
          </p:cNvPr>
          <p:cNvSpPr>
            <a:spLocks noChangeArrowheads="1" noTextEdit="1"/>
          </p:cNvSpPr>
          <p:nvPr>
            <p:ph type="sldImg"/>
          </p:nvPr>
        </p:nvSpPr>
        <p:spP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a:extLst>
              <a:ext uri="{FF2B5EF4-FFF2-40B4-BE49-F238E27FC236}">
                <a16:creationId xmlns:a16="http://schemas.microsoft.com/office/drawing/2014/main" id="{AFD4D328-E273-2360-C805-B2CBF42FD23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25711F1-5612-4C45-8E34-DFA6B9B621E2}" type="slidenum">
              <a:rPr lang="en-US" altLang="zh-CN">
                <a:latin typeface="Times New Roman" panose="02020603050405020304" pitchFamily="18" charset="0"/>
              </a:rPr>
              <a:pPr/>
              <a:t>12</a:t>
            </a:fld>
            <a:endParaRPr lang="en-US" altLang="zh-CN">
              <a:latin typeface="Times New Roman" panose="02020603050405020304" pitchFamily="18" charset="0"/>
            </a:endParaRPr>
          </a:p>
        </p:txBody>
      </p:sp>
      <p:sp>
        <p:nvSpPr>
          <p:cNvPr id="68611" name="Rectangle 2">
            <a:extLst>
              <a:ext uri="{FF2B5EF4-FFF2-40B4-BE49-F238E27FC236}">
                <a16:creationId xmlns:a16="http://schemas.microsoft.com/office/drawing/2014/main" id="{C0F616D5-0064-406A-7120-8BD4B0EECAB0}"/>
              </a:ext>
            </a:extLst>
          </p:cNvPr>
          <p:cNvSpPr>
            <a:spLocks noChangeArrowheads="1" noTextEdit="1"/>
          </p:cNvSpPr>
          <p:nvPr>
            <p:ph type="sldImg"/>
          </p:nvPr>
        </p:nvSpPr>
        <p:spP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34362F7F-1631-46F6-44AB-1680DFC1FD17}"/>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E2DDA529-4176-1EF4-F6A1-50ADA487622F}"/>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6" name="Rectangle 4">
              <a:extLst>
                <a:ext uri="{FF2B5EF4-FFF2-40B4-BE49-F238E27FC236}">
                  <a16:creationId xmlns:a16="http://schemas.microsoft.com/office/drawing/2014/main" id="{EA622FB3-4B46-BBE5-27D4-2C82EF98BBEC}"/>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charset="-122"/>
              </a:endParaRPr>
            </a:p>
          </p:txBody>
        </p:sp>
        <p:grpSp>
          <p:nvGrpSpPr>
            <p:cNvPr id="7" name="Group 5">
              <a:extLst>
                <a:ext uri="{FF2B5EF4-FFF2-40B4-BE49-F238E27FC236}">
                  <a16:creationId xmlns:a16="http://schemas.microsoft.com/office/drawing/2014/main" id="{371B2DC1-9E3F-3B0E-5EA3-B5A83C92A55C}"/>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41A29731-9E67-CAC6-C1FF-5384794F1721}"/>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9" name="Rectangle 7">
                <a:extLst>
                  <a:ext uri="{FF2B5EF4-FFF2-40B4-BE49-F238E27FC236}">
                    <a16:creationId xmlns:a16="http://schemas.microsoft.com/office/drawing/2014/main" id="{6C52C743-149B-0CBB-4E16-4DA13B497CAD}"/>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0" name="Rectangle 8">
                <a:extLst>
                  <a:ext uri="{FF2B5EF4-FFF2-40B4-BE49-F238E27FC236}">
                    <a16:creationId xmlns:a16="http://schemas.microsoft.com/office/drawing/2014/main" id="{71562BC9-1991-1AF0-02B6-D36212BE429C}"/>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1" name="Rectangle 9">
                <a:extLst>
                  <a:ext uri="{FF2B5EF4-FFF2-40B4-BE49-F238E27FC236}">
                    <a16:creationId xmlns:a16="http://schemas.microsoft.com/office/drawing/2014/main" id="{E93D4B64-CD41-93F1-E2D8-432CCA4D2671}"/>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2" name="Rectangle 10">
                <a:extLst>
                  <a:ext uri="{FF2B5EF4-FFF2-40B4-BE49-F238E27FC236}">
                    <a16:creationId xmlns:a16="http://schemas.microsoft.com/office/drawing/2014/main" id="{C7DB3C65-9FB0-804F-65FF-8D0E52D44E9E}"/>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3" name="Rectangle 11">
                <a:extLst>
                  <a:ext uri="{FF2B5EF4-FFF2-40B4-BE49-F238E27FC236}">
                    <a16:creationId xmlns:a16="http://schemas.microsoft.com/office/drawing/2014/main" id="{C5DD093C-8D0C-B5B5-9129-CC7C7EBD90E5}"/>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4" name="Rectangle 12">
                <a:extLst>
                  <a:ext uri="{FF2B5EF4-FFF2-40B4-BE49-F238E27FC236}">
                    <a16:creationId xmlns:a16="http://schemas.microsoft.com/office/drawing/2014/main" id="{1FAA4B2B-5390-1E76-FC48-3F7BAD1F945E}"/>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5" name="Rectangle 13">
                <a:extLst>
                  <a:ext uri="{FF2B5EF4-FFF2-40B4-BE49-F238E27FC236}">
                    <a16:creationId xmlns:a16="http://schemas.microsoft.com/office/drawing/2014/main" id="{B45F0088-CDAF-0620-EF61-AEAF1742957F}"/>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6" name="Rectangle 14">
                <a:extLst>
                  <a:ext uri="{FF2B5EF4-FFF2-40B4-BE49-F238E27FC236}">
                    <a16:creationId xmlns:a16="http://schemas.microsoft.com/office/drawing/2014/main" id="{652688EC-C344-8540-6B4F-1E873FFCD9F6}"/>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17" name="Rectangle 15">
                <a:extLst>
                  <a:ext uri="{FF2B5EF4-FFF2-40B4-BE49-F238E27FC236}">
                    <a16:creationId xmlns:a16="http://schemas.microsoft.com/office/drawing/2014/main" id="{3C9C1B28-D665-BBD9-28F0-83455D8BBEC7}"/>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defRPr/>
                </a:pPr>
                <a:endParaRPr lang="zh-CN" altLang="zh-CN" sz="2400">
                  <a:latin typeface="Times New Roman" pitchFamily="18" charset="0"/>
                  <a:ea typeface="宋体" charset="-122"/>
                </a:endParaRPr>
              </a:p>
            </p:txBody>
          </p:sp>
        </p:grpSp>
      </p:grpSp>
      <p:sp>
        <p:nvSpPr>
          <p:cNvPr id="40245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40245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a:extLst>
              <a:ext uri="{FF2B5EF4-FFF2-40B4-BE49-F238E27FC236}">
                <a16:creationId xmlns:a16="http://schemas.microsoft.com/office/drawing/2014/main" id="{F98D0211-46CD-94B5-07CF-96DEDEF5F7C7}"/>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a:extLst>
              <a:ext uri="{FF2B5EF4-FFF2-40B4-BE49-F238E27FC236}">
                <a16:creationId xmlns:a16="http://schemas.microsoft.com/office/drawing/2014/main" id="{FCBEE9E6-0FE5-1222-F29A-D9D10348C39B}"/>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0E251D0C-49FA-484B-89F3-42791B3741E7}"/>
              </a:ext>
            </a:extLst>
          </p:cNvPr>
          <p:cNvSpPr>
            <a:spLocks noGrp="1" noChangeArrowheads="1"/>
          </p:cNvSpPr>
          <p:nvPr>
            <p:ph type="sldNum" sz="quarter" idx="12"/>
          </p:nvPr>
        </p:nvSpPr>
        <p:spPr/>
        <p:txBody>
          <a:bodyPr/>
          <a:lstStyle>
            <a:lvl1pPr>
              <a:defRPr/>
            </a:lvl1pPr>
          </a:lstStyle>
          <a:p>
            <a:fld id="{823A3719-AE9A-4AB5-92FC-8C4452349074}" type="slidenum">
              <a:rPr lang="en-US" altLang="zh-CN"/>
              <a:pPr/>
              <a:t>‹#›</a:t>
            </a:fld>
            <a:endParaRPr lang="en-US" altLang="zh-CN"/>
          </a:p>
        </p:txBody>
      </p:sp>
    </p:spTree>
    <p:extLst>
      <p:ext uri="{BB962C8B-B14F-4D97-AF65-F5344CB8AC3E}">
        <p14:creationId xmlns:p14="http://schemas.microsoft.com/office/powerpoint/2010/main" val="3894149034"/>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128C03BD-C5B2-7EDE-B872-7A7F476209E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DC4EECB6-AFE0-DF9E-0A25-FA80E289DA96}"/>
              </a:ext>
            </a:extLst>
          </p:cNvPr>
          <p:cNvSpPr>
            <a:spLocks noGrp="1" noChangeArrowheads="1"/>
          </p:cNvSpPr>
          <p:nvPr>
            <p:ph type="sldNum" sz="quarter" idx="11"/>
          </p:nvPr>
        </p:nvSpPr>
        <p:spPr>
          <a:ln/>
        </p:spPr>
        <p:txBody>
          <a:bodyPr/>
          <a:lstStyle>
            <a:lvl1pPr>
              <a:defRPr/>
            </a:lvl1pPr>
          </a:lstStyle>
          <a:p>
            <a:fld id="{91CFBB8B-BF3D-4BFA-978B-70E88AF1F56C}" type="slidenum">
              <a:rPr lang="en-US" altLang="zh-CN"/>
              <a:pPr/>
              <a:t>‹#›</a:t>
            </a:fld>
            <a:endParaRPr lang="en-US" altLang="zh-CN"/>
          </a:p>
        </p:txBody>
      </p:sp>
      <p:sp>
        <p:nvSpPr>
          <p:cNvPr id="6" name="Rectangle 16">
            <a:extLst>
              <a:ext uri="{FF2B5EF4-FFF2-40B4-BE49-F238E27FC236}">
                <a16:creationId xmlns:a16="http://schemas.microsoft.com/office/drawing/2014/main" id="{293EAE70-4CFF-7CFD-6BBD-E3709FF49E6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48157113"/>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9BE256E9-FCFB-6184-0B6E-0F226EE9438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9503196D-3975-89A0-09FB-85A475C32389}"/>
              </a:ext>
            </a:extLst>
          </p:cNvPr>
          <p:cNvSpPr>
            <a:spLocks noGrp="1" noChangeArrowheads="1"/>
          </p:cNvSpPr>
          <p:nvPr>
            <p:ph type="sldNum" sz="quarter" idx="11"/>
          </p:nvPr>
        </p:nvSpPr>
        <p:spPr>
          <a:ln/>
        </p:spPr>
        <p:txBody>
          <a:bodyPr/>
          <a:lstStyle>
            <a:lvl1pPr>
              <a:defRPr/>
            </a:lvl1pPr>
          </a:lstStyle>
          <a:p>
            <a:fld id="{D5B04547-37D3-440A-8E09-44C8DD40FF30}" type="slidenum">
              <a:rPr lang="en-US" altLang="zh-CN"/>
              <a:pPr/>
              <a:t>‹#›</a:t>
            </a:fld>
            <a:endParaRPr lang="en-US" altLang="zh-CN"/>
          </a:p>
        </p:txBody>
      </p:sp>
      <p:sp>
        <p:nvSpPr>
          <p:cNvPr id="6" name="Rectangle 16">
            <a:extLst>
              <a:ext uri="{FF2B5EF4-FFF2-40B4-BE49-F238E27FC236}">
                <a16:creationId xmlns:a16="http://schemas.microsoft.com/office/drawing/2014/main" id="{4E797FD3-DE5E-9F71-B1C2-B9DF4122A46D}"/>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327487363"/>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621BAE09-3C3D-7B7F-CEC2-72FB1F3F74C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98AD1B5-1121-0AFB-0761-7CB3F7C447DD}"/>
              </a:ext>
            </a:extLst>
          </p:cNvPr>
          <p:cNvSpPr>
            <a:spLocks noGrp="1" noChangeArrowheads="1"/>
          </p:cNvSpPr>
          <p:nvPr>
            <p:ph type="sldNum" sz="quarter" idx="11"/>
          </p:nvPr>
        </p:nvSpPr>
        <p:spPr>
          <a:ln/>
        </p:spPr>
        <p:txBody>
          <a:bodyPr/>
          <a:lstStyle>
            <a:lvl1pPr>
              <a:defRPr/>
            </a:lvl1pPr>
          </a:lstStyle>
          <a:p>
            <a:fld id="{3369F07B-152B-4F49-B952-5A4085470E6D}" type="slidenum">
              <a:rPr lang="en-US" altLang="zh-CN"/>
              <a:pPr/>
              <a:t>‹#›</a:t>
            </a:fld>
            <a:endParaRPr lang="en-US" altLang="zh-CN"/>
          </a:p>
        </p:txBody>
      </p:sp>
      <p:sp>
        <p:nvSpPr>
          <p:cNvPr id="7" name="Rectangle 16">
            <a:extLst>
              <a:ext uri="{FF2B5EF4-FFF2-40B4-BE49-F238E27FC236}">
                <a16:creationId xmlns:a16="http://schemas.microsoft.com/office/drawing/2014/main" id="{C16CC34D-8607-502E-C3C9-105970E92004}"/>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18724542"/>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a:extLst>
              <a:ext uri="{FF2B5EF4-FFF2-40B4-BE49-F238E27FC236}">
                <a16:creationId xmlns:a16="http://schemas.microsoft.com/office/drawing/2014/main" id="{65CAD813-4B0D-92BC-9129-BA7891C1F6F6}"/>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3">
            <a:extLst>
              <a:ext uri="{FF2B5EF4-FFF2-40B4-BE49-F238E27FC236}">
                <a16:creationId xmlns:a16="http://schemas.microsoft.com/office/drawing/2014/main" id="{54E6BABF-99A7-4919-43F6-E673132BB8A0}"/>
              </a:ext>
            </a:extLst>
          </p:cNvPr>
          <p:cNvSpPr>
            <a:spLocks noGrp="1" noChangeArrowheads="1"/>
          </p:cNvSpPr>
          <p:nvPr>
            <p:ph type="sldNum" sz="quarter" idx="11"/>
          </p:nvPr>
        </p:nvSpPr>
        <p:spPr>
          <a:ln/>
        </p:spPr>
        <p:txBody>
          <a:bodyPr/>
          <a:lstStyle>
            <a:lvl1pPr>
              <a:defRPr/>
            </a:lvl1pPr>
          </a:lstStyle>
          <a:p>
            <a:fld id="{2336BE3E-BC92-424D-8FA7-BCC7C3023DD6}" type="slidenum">
              <a:rPr lang="en-US" altLang="zh-CN"/>
              <a:pPr/>
              <a:t>‹#›</a:t>
            </a:fld>
            <a:endParaRPr lang="en-US" altLang="zh-CN"/>
          </a:p>
        </p:txBody>
      </p:sp>
      <p:sp>
        <p:nvSpPr>
          <p:cNvPr id="8" name="Rectangle 16">
            <a:extLst>
              <a:ext uri="{FF2B5EF4-FFF2-40B4-BE49-F238E27FC236}">
                <a16:creationId xmlns:a16="http://schemas.microsoft.com/office/drawing/2014/main" id="{EA79C1C5-FBC5-7409-610A-552D29C1BC27}"/>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093095926"/>
      </p:ext>
    </p:extLst>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14868218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190682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699710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16013" y="2060575"/>
            <a:ext cx="3457575"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5988" y="2060575"/>
            <a:ext cx="3457575" cy="39608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825550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199445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576926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184E188C-23B4-2BC9-D34C-A668E98B530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A603A917-F905-7C87-9BF7-F95FF19807F4}"/>
              </a:ext>
            </a:extLst>
          </p:cNvPr>
          <p:cNvSpPr>
            <a:spLocks noGrp="1" noChangeArrowheads="1"/>
          </p:cNvSpPr>
          <p:nvPr>
            <p:ph type="sldNum" sz="quarter" idx="11"/>
          </p:nvPr>
        </p:nvSpPr>
        <p:spPr>
          <a:ln/>
        </p:spPr>
        <p:txBody>
          <a:bodyPr/>
          <a:lstStyle>
            <a:lvl1pPr>
              <a:defRPr/>
            </a:lvl1pPr>
          </a:lstStyle>
          <a:p>
            <a:fld id="{8A28CED5-A8BF-4476-A1ED-1994BC0976F8}" type="slidenum">
              <a:rPr lang="en-US" altLang="zh-CN"/>
              <a:pPr/>
              <a:t>‹#›</a:t>
            </a:fld>
            <a:endParaRPr lang="en-US" altLang="zh-CN"/>
          </a:p>
        </p:txBody>
      </p:sp>
      <p:sp>
        <p:nvSpPr>
          <p:cNvPr id="6" name="Rectangle 16">
            <a:extLst>
              <a:ext uri="{FF2B5EF4-FFF2-40B4-BE49-F238E27FC236}">
                <a16:creationId xmlns:a16="http://schemas.microsoft.com/office/drawing/2014/main" id="{525A3859-3DCD-FA51-063D-0ED8B776DB20}"/>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800562422"/>
      </p:ext>
    </p:extLst>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97683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6211997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3790766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738794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16675" y="692150"/>
            <a:ext cx="1766888" cy="53292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16013" y="692150"/>
            <a:ext cx="5148262" cy="53292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4956470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36E2BD75-A720-7441-7991-9560CE0D7AF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48651B2C-A61D-986C-07F1-7C832159FB76}"/>
              </a:ext>
            </a:extLst>
          </p:cNvPr>
          <p:cNvSpPr>
            <a:spLocks noGrp="1" noChangeArrowheads="1"/>
          </p:cNvSpPr>
          <p:nvPr>
            <p:ph type="sldNum" sz="quarter" idx="11"/>
          </p:nvPr>
        </p:nvSpPr>
        <p:spPr>
          <a:ln/>
        </p:spPr>
        <p:txBody>
          <a:bodyPr/>
          <a:lstStyle>
            <a:lvl1pPr>
              <a:defRPr/>
            </a:lvl1pPr>
          </a:lstStyle>
          <a:p>
            <a:fld id="{285A0FB9-2883-4CC3-AED8-8DA94FDA3BC1}" type="slidenum">
              <a:rPr lang="en-US" altLang="zh-CN"/>
              <a:pPr/>
              <a:t>‹#›</a:t>
            </a:fld>
            <a:endParaRPr lang="en-US" altLang="zh-CN"/>
          </a:p>
        </p:txBody>
      </p:sp>
      <p:sp>
        <p:nvSpPr>
          <p:cNvPr id="6" name="Rectangle 16">
            <a:extLst>
              <a:ext uri="{FF2B5EF4-FFF2-40B4-BE49-F238E27FC236}">
                <a16:creationId xmlns:a16="http://schemas.microsoft.com/office/drawing/2014/main" id="{9AFB88AE-5B67-DE89-7538-43E12375D248}"/>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56998404"/>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9A816F3A-3994-A98B-A0FF-6319593B1AE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56C211F-24CF-2BEB-A54A-2C7A0468FC18}"/>
              </a:ext>
            </a:extLst>
          </p:cNvPr>
          <p:cNvSpPr>
            <a:spLocks noGrp="1" noChangeArrowheads="1"/>
          </p:cNvSpPr>
          <p:nvPr>
            <p:ph type="sldNum" sz="quarter" idx="11"/>
          </p:nvPr>
        </p:nvSpPr>
        <p:spPr>
          <a:ln/>
        </p:spPr>
        <p:txBody>
          <a:bodyPr/>
          <a:lstStyle>
            <a:lvl1pPr>
              <a:defRPr/>
            </a:lvl1pPr>
          </a:lstStyle>
          <a:p>
            <a:fld id="{65D2E7B9-41ED-41D7-8B27-8D74054B5332}" type="slidenum">
              <a:rPr lang="en-US" altLang="zh-CN"/>
              <a:pPr/>
              <a:t>‹#›</a:t>
            </a:fld>
            <a:endParaRPr lang="en-US" altLang="zh-CN"/>
          </a:p>
        </p:txBody>
      </p:sp>
      <p:sp>
        <p:nvSpPr>
          <p:cNvPr id="7" name="Rectangle 16">
            <a:extLst>
              <a:ext uri="{FF2B5EF4-FFF2-40B4-BE49-F238E27FC236}">
                <a16:creationId xmlns:a16="http://schemas.microsoft.com/office/drawing/2014/main" id="{A762F9B5-5BDB-9C34-6628-EF2662A09B8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41670596"/>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F8D6AA74-384F-B58A-ED1E-8E6240C58FD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DFBEB64E-685D-B1D5-8943-97953053328B}"/>
              </a:ext>
            </a:extLst>
          </p:cNvPr>
          <p:cNvSpPr>
            <a:spLocks noGrp="1" noChangeArrowheads="1"/>
          </p:cNvSpPr>
          <p:nvPr>
            <p:ph type="sldNum" sz="quarter" idx="11"/>
          </p:nvPr>
        </p:nvSpPr>
        <p:spPr>
          <a:ln/>
        </p:spPr>
        <p:txBody>
          <a:bodyPr/>
          <a:lstStyle>
            <a:lvl1pPr>
              <a:defRPr/>
            </a:lvl1pPr>
          </a:lstStyle>
          <a:p>
            <a:fld id="{8B517288-6163-46BA-B0F4-3C71915AC87F}" type="slidenum">
              <a:rPr lang="en-US" altLang="zh-CN"/>
              <a:pPr/>
              <a:t>‹#›</a:t>
            </a:fld>
            <a:endParaRPr lang="en-US" altLang="zh-CN"/>
          </a:p>
        </p:txBody>
      </p:sp>
      <p:sp>
        <p:nvSpPr>
          <p:cNvPr id="9" name="Rectangle 16">
            <a:extLst>
              <a:ext uri="{FF2B5EF4-FFF2-40B4-BE49-F238E27FC236}">
                <a16:creationId xmlns:a16="http://schemas.microsoft.com/office/drawing/2014/main" id="{5F525115-BAEE-05D8-2C35-EEBDD382CB69}"/>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63003725"/>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E8EA4EB1-3959-5CE8-7C66-91E785D1617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34F73D1B-65B8-E6FD-A893-2E74C521B478}"/>
              </a:ext>
            </a:extLst>
          </p:cNvPr>
          <p:cNvSpPr>
            <a:spLocks noGrp="1" noChangeArrowheads="1"/>
          </p:cNvSpPr>
          <p:nvPr>
            <p:ph type="sldNum" sz="quarter" idx="11"/>
          </p:nvPr>
        </p:nvSpPr>
        <p:spPr>
          <a:ln/>
        </p:spPr>
        <p:txBody>
          <a:bodyPr/>
          <a:lstStyle>
            <a:lvl1pPr>
              <a:defRPr/>
            </a:lvl1pPr>
          </a:lstStyle>
          <a:p>
            <a:fld id="{D9F3D5FB-E7B3-435F-ABC8-B08B1889D4FA}" type="slidenum">
              <a:rPr lang="en-US" altLang="zh-CN"/>
              <a:pPr/>
              <a:t>‹#›</a:t>
            </a:fld>
            <a:endParaRPr lang="en-US" altLang="zh-CN"/>
          </a:p>
        </p:txBody>
      </p:sp>
      <p:sp>
        <p:nvSpPr>
          <p:cNvPr id="5" name="Rectangle 16">
            <a:extLst>
              <a:ext uri="{FF2B5EF4-FFF2-40B4-BE49-F238E27FC236}">
                <a16:creationId xmlns:a16="http://schemas.microsoft.com/office/drawing/2014/main" id="{D945D9F9-CE7C-BD1C-A3EF-1BD252E8CBEB}"/>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802042683"/>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2EE443F-1F0B-798E-33CD-1A237C1C3BB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9BD94EC4-0CE2-D366-56CC-79AA3A832067}"/>
              </a:ext>
            </a:extLst>
          </p:cNvPr>
          <p:cNvSpPr>
            <a:spLocks noGrp="1" noChangeArrowheads="1"/>
          </p:cNvSpPr>
          <p:nvPr>
            <p:ph type="sldNum" sz="quarter" idx="11"/>
          </p:nvPr>
        </p:nvSpPr>
        <p:spPr>
          <a:ln/>
        </p:spPr>
        <p:txBody>
          <a:bodyPr/>
          <a:lstStyle>
            <a:lvl1pPr>
              <a:defRPr/>
            </a:lvl1pPr>
          </a:lstStyle>
          <a:p>
            <a:fld id="{80EB43B3-B568-45A2-A1C4-B1F5547B787C}" type="slidenum">
              <a:rPr lang="en-US" altLang="zh-CN"/>
              <a:pPr/>
              <a:t>‹#›</a:t>
            </a:fld>
            <a:endParaRPr lang="en-US" altLang="zh-CN"/>
          </a:p>
        </p:txBody>
      </p:sp>
      <p:sp>
        <p:nvSpPr>
          <p:cNvPr id="4" name="Rectangle 16">
            <a:extLst>
              <a:ext uri="{FF2B5EF4-FFF2-40B4-BE49-F238E27FC236}">
                <a16:creationId xmlns:a16="http://schemas.microsoft.com/office/drawing/2014/main" id="{6E658873-8FCC-CEB0-7D03-C01CE9346E8A}"/>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462091757"/>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548367F0-5653-6E40-0B8A-22841119360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D6BC8F25-633D-D178-34B0-1DDBBD06C419}"/>
              </a:ext>
            </a:extLst>
          </p:cNvPr>
          <p:cNvSpPr>
            <a:spLocks noGrp="1" noChangeArrowheads="1"/>
          </p:cNvSpPr>
          <p:nvPr>
            <p:ph type="sldNum" sz="quarter" idx="11"/>
          </p:nvPr>
        </p:nvSpPr>
        <p:spPr>
          <a:ln/>
        </p:spPr>
        <p:txBody>
          <a:bodyPr/>
          <a:lstStyle>
            <a:lvl1pPr>
              <a:defRPr/>
            </a:lvl1pPr>
          </a:lstStyle>
          <a:p>
            <a:fld id="{6FB94E75-579D-4C5F-9983-5FFD1B09F672}" type="slidenum">
              <a:rPr lang="en-US" altLang="zh-CN"/>
              <a:pPr/>
              <a:t>‹#›</a:t>
            </a:fld>
            <a:endParaRPr lang="en-US" altLang="zh-CN"/>
          </a:p>
        </p:txBody>
      </p:sp>
      <p:sp>
        <p:nvSpPr>
          <p:cNvPr id="7" name="Rectangle 16">
            <a:extLst>
              <a:ext uri="{FF2B5EF4-FFF2-40B4-BE49-F238E27FC236}">
                <a16:creationId xmlns:a16="http://schemas.microsoft.com/office/drawing/2014/main" id="{5502AEED-ABBC-0573-A968-76925F7711EF}"/>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696365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B6A6C4CC-A4BD-0F1B-934D-163DC2E111B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F19E446F-5D85-5CF8-5056-13DA497F346A}"/>
              </a:ext>
            </a:extLst>
          </p:cNvPr>
          <p:cNvSpPr>
            <a:spLocks noGrp="1" noChangeArrowheads="1"/>
          </p:cNvSpPr>
          <p:nvPr>
            <p:ph type="sldNum" sz="quarter" idx="11"/>
          </p:nvPr>
        </p:nvSpPr>
        <p:spPr>
          <a:ln/>
        </p:spPr>
        <p:txBody>
          <a:bodyPr/>
          <a:lstStyle>
            <a:lvl1pPr>
              <a:defRPr/>
            </a:lvl1pPr>
          </a:lstStyle>
          <a:p>
            <a:fld id="{4FA154A6-6A50-4938-A079-A6071E5E45D4}" type="slidenum">
              <a:rPr lang="en-US" altLang="zh-CN"/>
              <a:pPr/>
              <a:t>‹#›</a:t>
            </a:fld>
            <a:endParaRPr lang="en-US" altLang="zh-CN"/>
          </a:p>
        </p:txBody>
      </p:sp>
      <p:sp>
        <p:nvSpPr>
          <p:cNvPr id="7" name="Rectangle 16">
            <a:extLst>
              <a:ext uri="{FF2B5EF4-FFF2-40B4-BE49-F238E27FC236}">
                <a16:creationId xmlns:a16="http://schemas.microsoft.com/office/drawing/2014/main" id="{B40EAAF0-15D4-4ABB-4888-69DF255FC7C5}"/>
              </a:ext>
            </a:extLst>
          </p:cNvPr>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080695257"/>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 Target="../slides/slide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403A0EC1-8D71-2D36-5CD2-AB07BC412EE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ea typeface="宋体" charset="-122"/>
              </a:defRPr>
            </a:lvl1pPr>
          </a:lstStyle>
          <a:p>
            <a:pPr>
              <a:defRPr/>
            </a:pPr>
            <a:endParaRPr lang="en-US" altLang="zh-CN"/>
          </a:p>
        </p:txBody>
      </p:sp>
      <p:sp>
        <p:nvSpPr>
          <p:cNvPr id="401411" name="Rectangle 3">
            <a:extLst>
              <a:ext uri="{FF2B5EF4-FFF2-40B4-BE49-F238E27FC236}">
                <a16:creationId xmlns:a16="http://schemas.microsoft.com/office/drawing/2014/main" id="{2DC544C2-96C0-B561-45E0-3FF348AE10D0}"/>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3EED311F-EDB7-4B6F-843C-59A3E96E5AD6}" type="slidenum">
              <a:rPr lang="en-US" altLang="zh-CN"/>
              <a:pPr/>
              <a:t>‹#›</a:t>
            </a:fld>
            <a:endParaRPr lang="en-US" altLang="zh-CN"/>
          </a:p>
        </p:txBody>
      </p:sp>
      <p:grpSp>
        <p:nvGrpSpPr>
          <p:cNvPr id="28676" name="Group 4">
            <a:extLst>
              <a:ext uri="{FF2B5EF4-FFF2-40B4-BE49-F238E27FC236}">
                <a16:creationId xmlns:a16="http://schemas.microsoft.com/office/drawing/2014/main" id="{05627250-8A2E-61F3-263B-E0DC7F06E667}"/>
              </a:ext>
            </a:extLst>
          </p:cNvPr>
          <p:cNvGrpSpPr>
            <a:grpSpLocks/>
          </p:cNvGrpSpPr>
          <p:nvPr/>
        </p:nvGrpSpPr>
        <p:grpSpPr bwMode="auto">
          <a:xfrm>
            <a:off x="0" y="0"/>
            <a:ext cx="9144000" cy="546100"/>
            <a:chOff x="0" y="0"/>
            <a:chExt cx="5760" cy="344"/>
          </a:xfrm>
        </p:grpSpPr>
        <p:sp>
          <p:nvSpPr>
            <p:cNvPr id="401413" name="Rectangle 5">
              <a:extLst>
                <a:ext uri="{FF2B5EF4-FFF2-40B4-BE49-F238E27FC236}">
                  <a16:creationId xmlns:a16="http://schemas.microsoft.com/office/drawing/2014/main" id="{E0AE3FE1-7B38-6B52-D69B-8B31B963CEC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lang="zh-CN" altLang="zh-CN" sz="2400">
                <a:latin typeface="Times New Roman" pitchFamily="18" charset="0"/>
                <a:ea typeface="宋体" charset="-122"/>
              </a:endParaRPr>
            </a:p>
          </p:txBody>
        </p:sp>
        <p:sp>
          <p:nvSpPr>
            <p:cNvPr id="401414" name="Rectangle 6">
              <a:extLst>
                <a:ext uri="{FF2B5EF4-FFF2-40B4-BE49-F238E27FC236}">
                  <a16:creationId xmlns:a16="http://schemas.microsoft.com/office/drawing/2014/main" id="{1B593217-B295-BD9E-A212-74CC4C715C9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401415" name="Rectangle 7">
              <a:extLst>
                <a:ext uri="{FF2B5EF4-FFF2-40B4-BE49-F238E27FC236}">
                  <a16:creationId xmlns:a16="http://schemas.microsoft.com/office/drawing/2014/main" id="{AEECC6FF-F75B-7FFE-6CC4-DB63F743FBD9}"/>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a typeface="宋体" charset="-122"/>
              </a:endParaRPr>
            </a:p>
          </p:txBody>
        </p:sp>
        <p:sp>
          <p:nvSpPr>
            <p:cNvPr id="401416" name="Rectangle 8">
              <a:extLst>
                <a:ext uri="{FF2B5EF4-FFF2-40B4-BE49-F238E27FC236}">
                  <a16:creationId xmlns:a16="http://schemas.microsoft.com/office/drawing/2014/main" id="{7475E41C-2866-C99A-129E-D0036B873DF8}"/>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a typeface="宋体" charset="-122"/>
              </a:endParaRPr>
            </a:p>
          </p:txBody>
        </p:sp>
        <p:sp>
          <p:nvSpPr>
            <p:cNvPr id="401417" name="Rectangle 9">
              <a:extLst>
                <a:ext uri="{FF2B5EF4-FFF2-40B4-BE49-F238E27FC236}">
                  <a16:creationId xmlns:a16="http://schemas.microsoft.com/office/drawing/2014/main" id="{63967200-2437-A952-DCD0-AD429B73153D}"/>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a typeface="宋体" charset="-122"/>
              </a:endParaRPr>
            </a:p>
          </p:txBody>
        </p:sp>
        <p:sp>
          <p:nvSpPr>
            <p:cNvPr id="401418" name="Rectangle 10">
              <a:extLst>
                <a:ext uri="{FF2B5EF4-FFF2-40B4-BE49-F238E27FC236}">
                  <a16:creationId xmlns:a16="http://schemas.microsoft.com/office/drawing/2014/main" id="{32572947-7A96-7D1C-9148-85DF3DB3A2E7}"/>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defRPr/>
              </a:pPr>
              <a:endParaRPr lang="zh-CN" altLang="zh-CN">
                <a:solidFill>
                  <a:schemeClr val="hlink"/>
                </a:solidFill>
                <a:latin typeface="Arial" charset="0"/>
                <a:ea typeface="宋体" charset="-122"/>
              </a:endParaRPr>
            </a:p>
          </p:txBody>
        </p:sp>
        <p:sp>
          <p:nvSpPr>
            <p:cNvPr id="401419" name="Rectangle 11">
              <a:extLst>
                <a:ext uri="{FF2B5EF4-FFF2-40B4-BE49-F238E27FC236}">
                  <a16:creationId xmlns:a16="http://schemas.microsoft.com/office/drawing/2014/main" id="{484BE937-8675-D54E-4516-ADB08F40BB63}"/>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defRPr/>
              </a:pPr>
              <a:endParaRPr lang="zh-CN" altLang="zh-CN" sz="2400">
                <a:latin typeface="Times New Roman" pitchFamily="18" charset="0"/>
                <a:ea typeface="宋体" charset="-122"/>
              </a:endParaRPr>
            </a:p>
          </p:txBody>
        </p:sp>
        <p:sp>
          <p:nvSpPr>
            <p:cNvPr id="401420" name="Rectangle 12">
              <a:extLst>
                <a:ext uri="{FF2B5EF4-FFF2-40B4-BE49-F238E27FC236}">
                  <a16:creationId xmlns:a16="http://schemas.microsoft.com/office/drawing/2014/main" id="{C0E3E115-6C49-797B-2AB3-7CC3FFA83349}"/>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a typeface="宋体" charset="-122"/>
              </a:endParaRPr>
            </a:p>
          </p:txBody>
        </p:sp>
        <p:sp>
          <p:nvSpPr>
            <p:cNvPr id="401421" name="Rectangle 13">
              <a:extLst>
                <a:ext uri="{FF2B5EF4-FFF2-40B4-BE49-F238E27FC236}">
                  <a16:creationId xmlns:a16="http://schemas.microsoft.com/office/drawing/2014/main" id="{7275B152-79D6-9D5A-FFF2-21F36DCA592E}"/>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defRPr/>
              </a:pPr>
              <a:endParaRPr lang="zh-CN" altLang="zh-CN">
                <a:solidFill>
                  <a:schemeClr val="accent2"/>
                </a:solidFill>
                <a:latin typeface="Arial" charset="0"/>
                <a:ea typeface="宋体" charset="-122"/>
              </a:endParaRPr>
            </a:p>
          </p:txBody>
        </p:sp>
      </p:grpSp>
      <p:sp>
        <p:nvSpPr>
          <p:cNvPr id="28677" name="Rectangle 14">
            <a:extLst>
              <a:ext uri="{FF2B5EF4-FFF2-40B4-BE49-F238E27FC236}">
                <a16:creationId xmlns:a16="http://schemas.microsoft.com/office/drawing/2014/main" id="{6DA2712D-71B6-DE80-2E9E-AB79A8DA1393}"/>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8678" name="Rectangle 15">
            <a:extLst>
              <a:ext uri="{FF2B5EF4-FFF2-40B4-BE49-F238E27FC236}">
                <a16:creationId xmlns:a16="http://schemas.microsoft.com/office/drawing/2014/main" id="{EC0E2B7F-DE9E-8B9B-5990-8F39EE3B37A1}"/>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01424" name="Rectangle 16">
            <a:extLst>
              <a:ext uri="{FF2B5EF4-FFF2-40B4-BE49-F238E27FC236}">
                <a16:creationId xmlns:a16="http://schemas.microsoft.com/office/drawing/2014/main" id="{0B7F1561-62D2-3375-A0BF-AF66BBF15A4C}"/>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54"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ransition>
    <p:wipe/>
  </p:transition>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charset="-122"/>
        </a:defRPr>
      </a:lvl2pPr>
      <a:lvl3pPr algn="l" rtl="0" eaLnBrk="0" fontAlgn="base" hangingPunct="0">
        <a:spcBef>
          <a:spcPct val="0"/>
        </a:spcBef>
        <a:spcAft>
          <a:spcPct val="0"/>
        </a:spcAft>
        <a:defRPr sz="4400">
          <a:solidFill>
            <a:schemeClr val="tx1"/>
          </a:solidFill>
          <a:latin typeface="Arial" charset="0"/>
          <a:ea typeface="宋体" charset="-122"/>
        </a:defRPr>
      </a:lvl3pPr>
      <a:lvl4pPr algn="l" rtl="0" eaLnBrk="0" fontAlgn="base" hangingPunct="0">
        <a:spcBef>
          <a:spcPct val="0"/>
        </a:spcBef>
        <a:spcAft>
          <a:spcPct val="0"/>
        </a:spcAft>
        <a:defRPr sz="4400">
          <a:solidFill>
            <a:schemeClr val="tx1"/>
          </a:solidFill>
          <a:latin typeface="Arial" charset="0"/>
          <a:ea typeface="宋体" charset="-122"/>
        </a:defRPr>
      </a:lvl4pPr>
      <a:lvl5pPr algn="l" rtl="0" eaLnBrk="0" fontAlgn="base" hangingPunct="0">
        <a:spcBef>
          <a:spcPct val="0"/>
        </a:spcBef>
        <a:spcAft>
          <a:spcPct val="0"/>
        </a:spcAft>
        <a:defRPr sz="4400">
          <a:solidFill>
            <a:schemeClr val="tx1"/>
          </a:solidFill>
          <a:latin typeface="Arial" charset="0"/>
          <a:ea typeface="宋体" charset="-122"/>
        </a:defRPr>
      </a:lvl5pPr>
      <a:lvl6pPr marL="457200" algn="l" rtl="0" fontAlgn="base">
        <a:spcBef>
          <a:spcPct val="0"/>
        </a:spcBef>
        <a:spcAft>
          <a:spcPct val="0"/>
        </a:spcAft>
        <a:defRPr sz="4400">
          <a:solidFill>
            <a:schemeClr val="tx1"/>
          </a:solidFill>
          <a:latin typeface="Arial" charset="0"/>
          <a:ea typeface="宋体" charset="-122"/>
        </a:defRPr>
      </a:lvl6pPr>
      <a:lvl7pPr marL="914400" algn="l" rtl="0" fontAlgn="base">
        <a:spcBef>
          <a:spcPct val="0"/>
        </a:spcBef>
        <a:spcAft>
          <a:spcPct val="0"/>
        </a:spcAft>
        <a:defRPr sz="4400">
          <a:solidFill>
            <a:schemeClr val="tx1"/>
          </a:solidFill>
          <a:latin typeface="Arial" charset="0"/>
          <a:ea typeface="宋体" charset="-122"/>
        </a:defRPr>
      </a:lvl7pPr>
      <a:lvl8pPr marL="1371600" algn="l" rtl="0" fontAlgn="base">
        <a:spcBef>
          <a:spcPct val="0"/>
        </a:spcBef>
        <a:spcAft>
          <a:spcPct val="0"/>
        </a:spcAft>
        <a:defRPr sz="4400">
          <a:solidFill>
            <a:schemeClr val="tx1"/>
          </a:solidFill>
          <a:latin typeface="Arial" charset="0"/>
          <a:ea typeface="宋体" charset="-122"/>
        </a:defRPr>
      </a:lvl8pPr>
      <a:lvl9pPr marL="1828800" algn="l" rtl="0" fontAlgn="base">
        <a:spcBef>
          <a:spcPct val="0"/>
        </a:spcBef>
        <a:spcAft>
          <a:spcPct val="0"/>
        </a:spcAft>
        <a:defRPr sz="4400">
          <a:solidFill>
            <a:schemeClr val="tx1"/>
          </a:solidFill>
          <a:latin typeface="Arial" charset="0"/>
          <a:ea typeface="宋体"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3810" name="Rectangle 2">
            <a:extLst>
              <a:ext uri="{FF2B5EF4-FFF2-40B4-BE49-F238E27FC236}">
                <a16:creationId xmlns:a16="http://schemas.microsoft.com/office/drawing/2014/main" id="{885F1E40-16FF-F8AA-999C-81BB5B14F0A8}"/>
              </a:ext>
            </a:extLst>
          </p:cNvPr>
          <p:cNvSpPr>
            <a:spLocks noGrp="1" noChangeArrowheads="1"/>
          </p:cNvSpPr>
          <p:nvPr>
            <p:ph type="title"/>
          </p:nvPr>
        </p:nvSpPr>
        <p:spPr bwMode="auto">
          <a:xfrm>
            <a:off x="1116013" y="692150"/>
            <a:ext cx="7010400" cy="1295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9699" name="Rectangle 3">
            <a:extLst>
              <a:ext uri="{FF2B5EF4-FFF2-40B4-BE49-F238E27FC236}">
                <a16:creationId xmlns:a16="http://schemas.microsoft.com/office/drawing/2014/main" id="{3AD64FC8-9EF1-9A3B-55E1-D9C346E07974}"/>
              </a:ext>
            </a:extLst>
          </p:cNvPr>
          <p:cNvSpPr>
            <a:spLocks noGrp="1" noChangeArrowheads="1"/>
          </p:cNvSpPr>
          <p:nvPr>
            <p:ph type="body" idx="1"/>
          </p:nvPr>
        </p:nvSpPr>
        <p:spPr bwMode="auto">
          <a:xfrm>
            <a:off x="1116013" y="2060575"/>
            <a:ext cx="7067550"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3813" name="Rectangle 5">
            <a:extLst>
              <a:ext uri="{FF2B5EF4-FFF2-40B4-BE49-F238E27FC236}">
                <a16:creationId xmlns:a16="http://schemas.microsoft.com/office/drawing/2014/main" id="{C51BD14C-C2EC-4D9E-260E-0CEFE10090C1}"/>
              </a:ext>
            </a:extLst>
          </p:cNvPr>
          <p:cNvSpPr>
            <a:spLocks noChangeArrowheads="1"/>
          </p:cNvSpPr>
          <p:nvPr/>
        </p:nvSpPr>
        <p:spPr bwMode="auto">
          <a:xfrm>
            <a:off x="323850" y="620713"/>
            <a:ext cx="8496300" cy="71437"/>
          </a:xfrm>
          <a:prstGeom prst="rect">
            <a:avLst/>
          </a:prstGeom>
          <a:gradFill rotWithShape="1">
            <a:gsLst>
              <a:gs pos="0">
                <a:schemeClr val="bg1"/>
              </a:gs>
              <a:gs pos="50000">
                <a:srgbClr val="FF6600"/>
              </a:gs>
              <a:gs pos="100000">
                <a:schemeClr val="bg1"/>
              </a:gs>
            </a:gsLst>
            <a:lin ang="0" scaled="1"/>
          </a:gradFill>
          <a:ln w="9525">
            <a:solidFill>
              <a:schemeClr val="tx1"/>
            </a:solidFill>
            <a:miter lim="800000"/>
            <a:headEnd/>
            <a:tailEnd/>
          </a:ln>
          <a:effectLst/>
        </p:spPr>
        <p:txBody>
          <a:bodyPr wrap="none" anchor="ctr"/>
          <a:lstStyle/>
          <a:p>
            <a:pPr>
              <a:defRPr/>
            </a:pPr>
            <a:endParaRPr lang="zh-CN" altLang="en-US">
              <a:latin typeface="Arial" charset="0"/>
              <a:ea typeface="宋体" charset="-122"/>
            </a:endParaRPr>
          </a:p>
        </p:txBody>
      </p:sp>
      <p:sp>
        <p:nvSpPr>
          <p:cNvPr id="503815" name="AutoShape 7">
            <a:hlinkClick r:id="rId13" action="ppaction://hlinksldjump" tooltip="返回目录"/>
            <a:extLst>
              <a:ext uri="{FF2B5EF4-FFF2-40B4-BE49-F238E27FC236}">
                <a16:creationId xmlns:a16="http://schemas.microsoft.com/office/drawing/2014/main" id="{9A38D969-DECA-4E76-2B6A-FE59775E3E8C}"/>
              </a:ext>
            </a:extLst>
          </p:cNvPr>
          <p:cNvSpPr>
            <a:spLocks noChangeArrowheads="1"/>
          </p:cNvSpPr>
          <p:nvPr userDrawn="1"/>
        </p:nvSpPr>
        <p:spPr bwMode="auto">
          <a:xfrm>
            <a:off x="8532813" y="279400"/>
            <a:ext cx="223837" cy="315913"/>
          </a:xfrm>
          <a:prstGeom prst="curvedLeftArrow">
            <a:avLst>
              <a:gd name="adj1" fmla="val 28227"/>
              <a:gd name="adj2" fmla="val 56454"/>
              <a:gd name="adj3" fmla="val 33333"/>
            </a:avLst>
          </a:prstGeom>
          <a:solidFill>
            <a:schemeClr val="accent1"/>
          </a:solidFill>
          <a:ln w="9525">
            <a:solidFill>
              <a:schemeClr val="tx1"/>
            </a:solidFill>
            <a:miter lim="800000"/>
            <a:headEnd/>
            <a:tailEnd/>
          </a:ln>
          <a:effectLst/>
        </p:spPr>
        <p:txBody>
          <a:bodyPr wrap="none" anchor="ctr"/>
          <a:lstStyle/>
          <a:p>
            <a:pPr>
              <a:defRPr/>
            </a:pPr>
            <a:endParaRPr lang="zh-CN" altLang="en-US">
              <a:latin typeface="Arial" charset="0"/>
              <a:ea typeface="宋体" charset="-122"/>
            </a:endParaRPr>
          </a:p>
        </p:txBody>
      </p:sp>
    </p:spTree>
  </p:cSld>
  <p:clrMap bg1="dk2" tx1="lt1" bg2="dk1"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ransition/>
  <p:txStyles>
    <p:titleStyle>
      <a:lvl1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2pPr>
      <a:lvl3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3pPr>
      <a:lvl4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4pPr>
      <a:lvl5pPr algn="l" rtl="0" eaLnBrk="0" fontAlgn="base" hangingPunct="0">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5pPr>
      <a:lvl6pPr marL="457200" algn="l" rtl="0" fontAlgn="base">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6pPr>
      <a:lvl7pPr marL="914400" algn="l" rtl="0" fontAlgn="base">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7pPr>
      <a:lvl8pPr marL="1371600" algn="l" rtl="0" fontAlgn="base">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8pPr>
      <a:lvl9pPr marL="1828800" algn="l" rtl="0" fontAlgn="base">
        <a:spcBef>
          <a:spcPct val="0"/>
        </a:spcBef>
        <a:spcAft>
          <a:spcPct val="0"/>
        </a:spcAft>
        <a:defRPr sz="39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eaLnBrk="0" fontAlgn="base" hangingPunct="0">
        <a:spcBef>
          <a:spcPct val="20000"/>
        </a:spcBef>
        <a:spcAft>
          <a:spcPct val="0"/>
        </a:spcAft>
        <a:buClr>
          <a:schemeClr val="accent1"/>
        </a:buClr>
        <a:buSzPct val="85000"/>
        <a:buFont typeface="Wingdings" panose="05000000000000000000" pitchFamily="2" charset="2"/>
        <a:buChar char="o"/>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panose="05000000000000000000" pitchFamily="2" charset="2"/>
        <a:buChar char="n"/>
        <a:defRPr sz="2500">
          <a:solidFill>
            <a:schemeClr val="tx2"/>
          </a:solidFill>
          <a:latin typeface="+mn-lt"/>
          <a:ea typeface="+mn-ea"/>
        </a:defRPr>
      </a:lvl2pPr>
      <a:lvl3pPr marL="1143000" indent="-228600" algn="l" rtl="0" eaLnBrk="0" fontAlgn="base" hangingPunct="0">
        <a:spcBef>
          <a:spcPct val="20000"/>
        </a:spcBef>
        <a:spcAft>
          <a:spcPct val="0"/>
        </a:spcAft>
        <a:buClr>
          <a:schemeClr val="accent1"/>
        </a:buClr>
        <a:buSzPct val="70000"/>
        <a:buFont typeface="Wingdings" panose="05000000000000000000" pitchFamily="2" charset="2"/>
        <a:buChar char="p"/>
        <a:defRPr sz="2200">
          <a:solidFill>
            <a:schemeClr val="tx2"/>
          </a:solidFill>
          <a:latin typeface="+mn-lt"/>
          <a:ea typeface="+mn-ea"/>
        </a:defRPr>
      </a:lvl3pPr>
      <a:lvl4pPr marL="16002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a:solidFill>
            <a:schemeClr val="tx2"/>
          </a:solidFill>
          <a:latin typeface="+mn-lt"/>
          <a:ea typeface="+mn-ea"/>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o"/>
        <a:defRPr sz="2000">
          <a:solidFill>
            <a:schemeClr val="tx2"/>
          </a:solidFill>
          <a:latin typeface="+mn-lt"/>
          <a:ea typeface="+mn-ea"/>
        </a:defRPr>
      </a:lvl5pPr>
      <a:lvl6pPr marL="25146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ea typeface="+mn-ea"/>
        </a:defRPr>
      </a:lvl6pPr>
      <a:lvl7pPr marL="29718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ea typeface="+mn-ea"/>
        </a:defRPr>
      </a:lvl7pPr>
      <a:lvl8pPr marL="34290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ea typeface="+mn-ea"/>
        </a:defRPr>
      </a:lvl8pPr>
      <a:lvl9pPr marL="3886200" indent="-228600" algn="l" rtl="0" fontAlgn="base">
        <a:spcBef>
          <a:spcPct val="20000"/>
        </a:spcBef>
        <a:spcAft>
          <a:spcPct val="0"/>
        </a:spcAft>
        <a:buClr>
          <a:schemeClr val="accent1"/>
        </a:buClr>
        <a:buSzPct val="70000"/>
        <a:buFont typeface="Wingdings" pitchFamily="2" charset="2"/>
        <a:buChar char="o"/>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8.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wmf"/><Relationship Id="rId14" Type="http://schemas.openxmlformats.org/officeDocument/2006/relationships/oleObject" Target="../embeddings/oleObject10.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11.bin"/><Relationship Id="rId1" Type="http://schemas.openxmlformats.org/officeDocument/2006/relationships/slideLayout" Target="../slideLayouts/slideLayout2.xml"/><Relationship Id="rId6" Type="http://schemas.openxmlformats.org/officeDocument/2006/relationships/oleObject" Target="../embeddings/oleObject13.bin"/><Relationship Id="rId11" Type="http://schemas.openxmlformats.org/officeDocument/2006/relationships/image" Target="../media/image6.wmf"/><Relationship Id="rId5" Type="http://schemas.openxmlformats.org/officeDocument/2006/relationships/image" Target="../media/image14.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6.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1.emf"/><Relationship Id="rId7" Type="http://schemas.openxmlformats.org/officeDocument/2006/relationships/image" Target="../media/image23.e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2.emf"/><Relationship Id="rId4" Type="http://schemas.openxmlformats.org/officeDocument/2006/relationships/oleObject" Target="../embeddings/oleObject21.bin"/><Relationship Id="rId9" Type="http://schemas.openxmlformats.org/officeDocument/2006/relationships/image" Target="../media/image2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26.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oleObject" Target="../embeddings/oleObject25.bin"/><Relationship Id="rId4" Type="http://schemas.openxmlformats.org/officeDocument/2006/relationships/image" Target="../media/image25.wmf"/></Relationships>
</file>

<file path=ppt/slides/_rels/slide29.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29.emf"/><Relationship Id="rId2" Type="http://schemas.openxmlformats.org/officeDocument/2006/relationships/oleObject" Target="../embeddings/oleObject27.bin"/><Relationship Id="rId1" Type="http://schemas.openxmlformats.org/officeDocument/2006/relationships/slideLayout" Target="../slideLayouts/slideLayout7.xml"/><Relationship Id="rId6" Type="http://schemas.openxmlformats.org/officeDocument/2006/relationships/oleObject" Target="../embeddings/oleObject29.bin"/><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31.wmf"/><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oleObject" Target="../embeddings/oleObject34.bin"/><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5.emf"/><Relationship Id="rId7" Type="http://schemas.openxmlformats.org/officeDocument/2006/relationships/image" Target="../media/image37.e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36.emf"/><Relationship Id="rId4" Type="http://schemas.openxmlformats.org/officeDocument/2006/relationships/oleObject" Target="../embeddings/oleObject36.bin"/><Relationship Id="rId9"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9.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40.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2.emf"/><Relationship Id="rId7" Type="http://schemas.openxmlformats.org/officeDocument/2006/relationships/image" Target="../media/image44.emf"/><Relationship Id="rId2" Type="http://schemas.openxmlformats.org/officeDocument/2006/relationships/oleObject" Target="../embeddings/oleObject42.bin"/><Relationship Id="rId1" Type="http://schemas.openxmlformats.org/officeDocument/2006/relationships/slideLayout" Target="../slideLayouts/slideLayout7.xml"/><Relationship Id="rId6" Type="http://schemas.openxmlformats.org/officeDocument/2006/relationships/oleObject" Target="../embeddings/oleObject44.bin"/><Relationship Id="rId11" Type="http://schemas.openxmlformats.org/officeDocument/2006/relationships/image" Target="../media/image47.png"/><Relationship Id="rId5" Type="http://schemas.openxmlformats.org/officeDocument/2006/relationships/image" Target="../media/image43.emf"/><Relationship Id="rId10" Type="http://schemas.openxmlformats.org/officeDocument/2006/relationships/image" Target="../media/image46.png"/><Relationship Id="rId4" Type="http://schemas.openxmlformats.org/officeDocument/2006/relationships/oleObject" Target="../embeddings/oleObject43.bin"/><Relationship Id="rId9" Type="http://schemas.openxmlformats.org/officeDocument/2006/relationships/image" Target="../media/image45.emf"/></Relationships>
</file>

<file path=ppt/slides/_rels/slide4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46.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7.bin"/><Relationship Id="rId1" Type="http://schemas.openxmlformats.org/officeDocument/2006/relationships/slideLayout" Target="../slideLayouts/slideLayout7.xml"/><Relationship Id="rId5" Type="http://schemas.openxmlformats.org/officeDocument/2006/relationships/image" Target="../media/image50.wmf"/><Relationship Id="rId4" Type="http://schemas.openxmlformats.org/officeDocument/2006/relationships/oleObject" Target="../embeddings/oleObject48.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3.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11" Type="http://schemas.openxmlformats.org/officeDocument/2006/relationships/image" Target="../media/image55.emf"/><Relationship Id="rId5" Type="http://schemas.openxmlformats.org/officeDocument/2006/relationships/image" Target="../media/image52.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4.wmf"/></Relationships>
</file>

<file path=ppt/slides/_rels/slide45.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9.wmf"/><Relationship Id="rId2" Type="http://schemas.openxmlformats.org/officeDocument/2006/relationships/oleObject" Target="../embeddings/oleObject55.bin"/><Relationship Id="rId1" Type="http://schemas.openxmlformats.org/officeDocument/2006/relationships/slideLayout" Target="../slideLayouts/slideLayout6.xml"/><Relationship Id="rId6" Type="http://schemas.openxmlformats.org/officeDocument/2006/relationships/oleObject" Target="../embeddings/oleObject57.bin"/><Relationship Id="rId5" Type="http://schemas.openxmlformats.org/officeDocument/2006/relationships/image" Target="../media/image58.emf"/><Relationship Id="rId4" Type="http://schemas.openxmlformats.org/officeDocument/2006/relationships/oleObject" Target="../embeddings/oleObject56.bin"/></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60.bin"/><Relationship Id="rId5" Type="http://schemas.openxmlformats.org/officeDocument/2006/relationships/image" Target="../media/image31.wmf"/><Relationship Id="rId4" Type="http://schemas.openxmlformats.org/officeDocument/2006/relationships/oleObject" Target="../embeddings/oleObject59.bin"/></Relationships>
</file>

<file path=ppt/slides/_rels/slide47.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oleObject" Target="../embeddings/oleObject61.bin"/><Relationship Id="rId1" Type="http://schemas.openxmlformats.org/officeDocument/2006/relationships/slideLayout" Target="../slideLayouts/slideLayout7.xml"/><Relationship Id="rId5" Type="http://schemas.openxmlformats.org/officeDocument/2006/relationships/image" Target="../media/image61.emf"/><Relationship Id="rId4" Type="http://schemas.openxmlformats.org/officeDocument/2006/relationships/oleObject" Target="../embeddings/oleObject62.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image" Target="../media/image62.emf"/><Relationship Id="rId7" Type="http://schemas.openxmlformats.org/officeDocument/2006/relationships/image" Target="../media/image64.wmf"/><Relationship Id="rId2"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65.bin"/><Relationship Id="rId5" Type="http://schemas.openxmlformats.org/officeDocument/2006/relationships/image" Target="../media/image63.wmf"/><Relationship Id="rId4" Type="http://schemas.openxmlformats.org/officeDocument/2006/relationships/oleObject" Target="../embeddings/oleObject64.bin"/><Relationship Id="rId9" Type="http://schemas.openxmlformats.org/officeDocument/2006/relationships/image" Target="../media/image65.wmf"/></Relationships>
</file>

<file path=ppt/slides/_rels/slide49.xml.rels><?xml version="1.0" encoding="UTF-8" standalone="yes"?>
<Relationships xmlns="http://schemas.openxmlformats.org/package/2006/relationships"><Relationship Id="rId3" Type="http://schemas.openxmlformats.org/officeDocument/2006/relationships/image" Target="../media/image66.emf"/><Relationship Id="rId7" Type="http://schemas.openxmlformats.org/officeDocument/2006/relationships/image" Target="../media/image68.emf"/><Relationship Id="rId2" Type="http://schemas.openxmlformats.org/officeDocument/2006/relationships/oleObject" Target="../embeddings/oleObject67.bin"/><Relationship Id="rId1" Type="http://schemas.openxmlformats.org/officeDocument/2006/relationships/slideLayout" Target="../slideLayouts/slideLayout6.xml"/><Relationship Id="rId6" Type="http://schemas.openxmlformats.org/officeDocument/2006/relationships/oleObject" Target="../embeddings/oleObject69.bin"/><Relationship Id="rId5" Type="http://schemas.openxmlformats.org/officeDocument/2006/relationships/image" Target="../media/image67.e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1.emf"/><Relationship Id="rId2" Type="http://schemas.openxmlformats.org/officeDocument/2006/relationships/oleObject" Target="../embeddings/oleObject70.bin"/><Relationship Id="rId1" Type="http://schemas.openxmlformats.org/officeDocument/2006/relationships/slideLayout" Target="../slideLayouts/slideLayout6.xml"/><Relationship Id="rId6" Type="http://schemas.openxmlformats.org/officeDocument/2006/relationships/oleObject" Target="../embeddings/oleObject72.bin"/><Relationship Id="rId5" Type="http://schemas.openxmlformats.org/officeDocument/2006/relationships/image" Target="../media/image70.emf"/><Relationship Id="rId4" Type="http://schemas.openxmlformats.org/officeDocument/2006/relationships/oleObject" Target="../embeddings/oleObject71.bin"/></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77.wmf"/><Relationship Id="rId3" Type="http://schemas.openxmlformats.org/officeDocument/2006/relationships/image" Target="../media/image72.emf"/><Relationship Id="rId7" Type="http://schemas.openxmlformats.org/officeDocument/2006/relationships/image" Target="../media/image74.emf"/><Relationship Id="rId12" Type="http://schemas.openxmlformats.org/officeDocument/2006/relationships/oleObject" Target="../embeddings/oleObject78.bin"/><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11" Type="http://schemas.openxmlformats.org/officeDocument/2006/relationships/image" Target="../media/image76.emf"/><Relationship Id="rId5" Type="http://schemas.openxmlformats.org/officeDocument/2006/relationships/image" Target="../media/image73.e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75.e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83.emf"/><Relationship Id="rId3" Type="http://schemas.openxmlformats.org/officeDocument/2006/relationships/image" Target="../media/image78.wmf"/><Relationship Id="rId7" Type="http://schemas.openxmlformats.org/officeDocument/2006/relationships/image" Target="../media/image80.emf"/><Relationship Id="rId12" Type="http://schemas.openxmlformats.org/officeDocument/2006/relationships/oleObject" Target="../embeddings/oleObject84.bin"/><Relationship Id="rId2" Type="http://schemas.openxmlformats.org/officeDocument/2006/relationships/oleObject" Target="../embeddings/oleObject79.bin"/><Relationship Id="rId1" Type="http://schemas.openxmlformats.org/officeDocument/2006/relationships/slideLayout" Target="../slideLayouts/slideLayout7.xml"/><Relationship Id="rId6" Type="http://schemas.openxmlformats.org/officeDocument/2006/relationships/oleObject" Target="../embeddings/oleObject81.bin"/><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81.emf"/></Relationships>
</file>

<file path=ppt/slides/_rels/slide53.xml.rels><?xml version="1.0" encoding="UTF-8" standalone="yes"?>
<Relationships xmlns="http://schemas.openxmlformats.org/package/2006/relationships"><Relationship Id="rId3" Type="http://schemas.openxmlformats.org/officeDocument/2006/relationships/image" Target="../media/image84.gif"/><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slide" Target="slide22.xml"/><Relationship Id="rId5" Type="http://schemas.openxmlformats.org/officeDocument/2006/relationships/audio" Target="../media/audio1.wav"/><Relationship Id="rId4" Type="http://schemas.openxmlformats.org/officeDocument/2006/relationships/slide" Target="slide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INDEX.PPT#6. &#24187;&#28783;&#29255; 6" TargetMode="External"/><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45FA351-D473-65CE-20FF-DEEBA3994AD1}"/>
              </a:ext>
            </a:extLst>
          </p:cNvPr>
          <p:cNvSpPr>
            <a:spLocks noGrp="1" noChangeArrowheads="1"/>
          </p:cNvSpPr>
          <p:nvPr>
            <p:ph type="ctrTitle"/>
          </p:nvPr>
        </p:nvSpPr>
        <p:spPr/>
        <p:txBody>
          <a:bodyPr/>
          <a:lstStyle/>
          <a:p>
            <a:pPr eaLnBrk="1" hangingPunct="1"/>
            <a:r>
              <a:rPr lang="en-US" altLang="zh-CN"/>
              <a:t>     </a:t>
            </a:r>
            <a:r>
              <a:rPr lang="zh-CN" altLang="en-US"/>
              <a:t>数理统计</a:t>
            </a:r>
          </a:p>
        </p:txBody>
      </p:sp>
      <p:sp>
        <p:nvSpPr>
          <p:cNvPr id="31747" name="Rectangle 3">
            <a:extLst>
              <a:ext uri="{FF2B5EF4-FFF2-40B4-BE49-F238E27FC236}">
                <a16:creationId xmlns:a16="http://schemas.microsoft.com/office/drawing/2014/main" id="{41FE6920-FB7D-EDF9-A74D-3BA30B7C9381}"/>
              </a:ext>
            </a:extLst>
          </p:cNvPr>
          <p:cNvSpPr>
            <a:spLocks noGrp="1" noChangeArrowheads="1"/>
          </p:cNvSpPr>
          <p:nvPr>
            <p:ph type="subTitle" idx="1"/>
          </p:nvPr>
        </p:nvSpPr>
        <p:spPr/>
        <p:txBody>
          <a:bodyPr/>
          <a:lstStyle/>
          <a:p>
            <a:pPr eaLnBrk="1" hangingPunct="1"/>
            <a:endParaRPr lang="zh-CN" altLang="zh-CN"/>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643" name="Oval 67">
            <a:extLst>
              <a:ext uri="{FF2B5EF4-FFF2-40B4-BE49-F238E27FC236}">
                <a16:creationId xmlns:a16="http://schemas.microsoft.com/office/drawing/2014/main" id="{82CB278E-0FD7-2EBA-06EE-8CB0B01F2C05}"/>
              </a:ext>
            </a:extLst>
          </p:cNvPr>
          <p:cNvSpPr>
            <a:spLocks noChangeArrowheads="1"/>
          </p:cNvSpPr>
          <p:nvPr/>
        </p:nvSpPr>
        <p:spPr bwMode="auto">
          <a:xfrm>
            <a:off x="5076825" y="4005263"/>
            <a:ext cx="3886200" cy="2608262"/>
          </a:xfrm>
          <a:prstGeom prst="ellipse">
            <a:avLst/>
          </a:prstGeom>
          <a:noFill/>
          <a:ln w="19050">
            <a:solidFill>
              <a:srgbClr val="FFFFA7"/>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40963" name="Rectangle 45">
            <a:extLst>
              <a:ext uri="{FF2B5EF4-FFF2-40B4-BE49-F238E27FC236}">
                <a16:creationId xmlns:a16="http://schemas.microsoft.com/office/drawing/2014/main" id="{46FE520B-554B-FAAC-0DE6-82CC7434D88A}"/>
              </a:ext>
            </a:extLst>
          </p:cNvPr>
          <p:cNvSpPr>
            <a:spLocks noChangeArrowheads="1"/>
          </p:cNvSpPr>
          <p:nvPr/>
        </p:nvSpPr>
        <p:spPr bwMode="auto">
          <a:xfrm>
            <a:off x="5867400" y="616585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1.72</a:t>
            </a:r>
          </a:p>
        </p:txBody>
      </p:sp>
      <p:sp>
        <p:nvSpPr>
          <p:cNvPr id="40964" name="Rectangle 46">
            <a:extLst>
              <a:ext uri="{FF2B5EF4-FFF2-40B4-BE49-F238E27FC236}">
                <a16:creationId xmlns:a16="http://schemas.microsoft.com/office/drawing/2014/main" id="{C2F96E1C-50D1-BF7B-FF8D-BDFB2A85C36F}"/>
              </a:ext>
            </a:extLst>
          </p:cNvPr>
          <p:cNvSpPr>
            <a:spLocks noChangeArrowheads="1"/>
          </p:cNvSpPr>
          <p:nvPr/>
        </p:nvSpPr>
        <p:spPr bwMode="auto">
          <a:xfrm>
            <a:off x="6659563" y="616585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1.65</a:t>
            </a:r>
          </a:p>
        </p:txBody>
      </p:sp>
      <p:sp>
        <p:nvSpPr>
          <p:cNvPr id="40965" name="Rectangle 47">
            <a:extLst>
              <a:ext uri="{FF2B5EF4-FFF2-40B4-BE49-F238E27FC236}">
                <a16:creationId xmlns:a16="http://schemas.microsoft.com/office/drawing/2014/main" id="{B6298016-E893-3769-8D24-2400DA1612A8}"/>
              </a:ext>
            </a:extLst>
          </p:cNvPr>
          <p:cNvSpPr>
            <a:spLocks noChangeArrowheads="1"/>
          </p:cNvSpPr>
          <p:nvPr/>
        </p:nvSpPr>
        <p:spPr bwMode="auto">
          <a:xfrm>
            <a:off x="7380288" y="61642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1.73</a:t>
            </a:r>
          </a:p>
        </p:txBody>
      </p:sp>
      <p:sp>
        <p:nvSpPr>
          <p:cNvPr id="40966" name="Rectangle 48">
            <a:extLst>
              <a:ext uri="{FF2B5EF4-FFF2-40B4-BE49-F238E27FC236}">
                <a16:creationId xmlns:a16="http://schemas.microsoft.com/office/drawing/2014/main" id="{CD9A5CEB-6C43-1C02-D705-0D53B0094DBA}"/>
              </a:ext>
            </a:extLst>
          </p:cNvPr>
          <p:cNvSpPr>
            <a:spLocks noChangeArrowheads="1"/>
          </p:cNvSpPr>
          <p:nvPr/>
        </p:nvSpPr>
        <p:spPr bwMode="auto">
          <a:xfrm>
            <a:off x="6875463" y="5589588"/>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67" name="Rectangle 49">
            <a:extLst>
              <a:ext uri="{FF2B5EF4-FFF2-40B4-BE49-F238E27FC236}">
                <a16:creationId xmlns:a16="http://schemas.microsoft.com/office/drawing/2014/main" id="{F7299733-68C1-AE2D-DBF2-DAD45849D2D9}"/>
              </a:ext>
            </a:extLst>
          </p:cNvPr>
          <p:cNvSpPr>
            <a:spLocks noChangeArrowheads="1"/>
          </p:cNvSpPr>
          <p:nvPr/>
        </p:nvSpPr>
        <p:spPr bwMode="auto">
          <a:xfrm>
            <a:off x="5795963" y="45815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68" name="Rectangle 50">
            <a:extLst>
              <a:ext uri="{FF2B5EF4-FFF2-40B4-BE49-F238E27FC236}">
                <a16:creationId xmlns:a16="http://schemas.microsoft.com/office/drawing/2014/main" id="{F28DDBCF-BA9A-1DEA-8243-FFC60843214D}"/>
              </a:ext>
            </a:extLst>
          </p:cNvPr>
          <p:cNvSpPr>
            <a:spLocks noChangeArrowheads="1"/>
          </p:cNvSpPr>
          <p:nvPr/>
        </p:nvSpPr>
        <p:spPr bwMode="auto">
          <a:xfrm>
            <a:off x="543560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69" name="Rectangle 51">
            <a:extLst>
              <a:ext uri="{FF2B5EF4-FFF2-40B4-BE49-F238E27FC236}">
                <a16:creationId xmlns:a16="http://schemas.microsoft.com/office/drawing/2014/main" id="{5C085EF5-B118-2F8D-9BB1-52F5BB33D6D3}"/>
              </a:ext>
            </a:extLst>
          </p:cNvPr>
          <p:cNvSpPr>
            <a:spLocks noChangeArrowheads="1"/>
          </p:cNvSpPr>
          <p:nvPr/>
        </p:nvSpPr>
        <p:spPr bwMode="auto">
          <a:xfrm>
            <a:off x="7451725" y="47244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0" name="Rectangle 52">
            <a:extLst>
              <a:ext uri="{FF2B5EF4-FFF2-40B4-BE49-F238E27FC236}">
                <a16:creationId xmlns:a16="http://schemas.microsoft.com/office/drawing/2014/main" id="{7B6E7318-795B-6F55-C7A9-094B941227BF}"/>
              </a:ext>
            </a:extLst>
          </p:cNvPr>
          <p:cNvSpPr>
            <a:spLocks noChangeArrowheads="1"/>
          </p:cNvSpPr>
          <p:nvPr/>
        </p:nvSpPr>
        <p:spPr bwMode="auto">
          <a:xfrm>
            <a:off x="6732588" y="450850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1" name="Rectangle 53">
            <a:extLst>
              <a:ext uri="{FF2B5EF4-FFF2-40B4-BE49-F238E27FC236}">
                <a16:creationId xmlns:a16="http://schemas.microsoft.com/office/drawing/2014/main" id="{243908B1-366F-25F3-D477-3AAC4A9ED4B0}"/>
              </a:ext>
            </a:extLst>
          </p:cNvPr>
          <p:cNvSpPr>
            <a:spLocks noChangeArrowheads="1"/>
          </p:cNvSpPr>
          <p:nvPr/>
        </p:nvSpPr>
        <p:spPr bwMode="auto">
          <a:xfrm>
            <a:off x="7164388" y="42211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2" name="Rectangle 54">
            <a:extLst>
              <a:ext uri="{FF2B5EF4-FFF2-40B4-BE49-F238E27FC236}">
                <a16:creationId xmlns:a16="http://schemas.microsoft.com/office/drawing/2014/main" id="{77079300-C699-2707-1261-DD05E1DE4716}"/>
              </a:ext>
            </a:extLst>
          </p:cNvPr>
          <p:cNvSpPr>
            <a:spLocks noChangeArrowheads="1"/>
          </p:cNvSpPr>
          <p:nvPr/>
        </p:nvSpPr>
        <p:spPr bwMode="auto">
          <a:xfrm>
            <a:off x="5867400" y="55895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3" name="Rectangle 55">
            <a:extLst>
              <a:ext uri="{FF2B5EF4-FFF2-40B4-BE49-F238E27FC236}">
                <a16:creationId xmlns:a16="http://schemas.microsoft.com/office/drawing/2014/main" id="{7A4C0601-3F96-CC55-0B09-A8B1A9797021}"/>
              </a:ext>
            </a:extLst>
          </p:cNvPr>
          <p:cNvSpPr>
            <a:spLocks noChangeArrowheads="1"/>
          </p:cNvSpPr>
          <p:nvPr/>
        </p:nvSpPr>
        <p:spPr bwMode="auto">
          <a:xfrm>
            <a:off x="6372225" y="42926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4" name="Rectangle 56">
            <a:extLst>
              <a:ext uri="{FF2B5EF4-FFF2-40B4-BE49-F238E27FC236}">
                <a16:creationId xmlns:a16="http://schemas.microsoft.com/office/drawing/2014/main" id="{14FA7773-DAAA-E636-110C-BD842C2768A6}"/>
              </a:ext>
            </a:extLst>
          </p:cNvPr>
          <p:cNvSpPr>
            <a:spLocks noChangeArrowheads="1"/>
          </p:cNvSpPr>
          <p:nvPr/>
        </p:nvSpPr>
        <p:spPr bwMode="auto">
          <a:xfrm>
            <a:off x="622776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5" name="Rectangle 57">
            <a:extLst>
              <a:ext uri="{FF2B5EF4-FFF2-40B4-BE49-F238E27FC236}">
                <a16:creationId xmlns:a16="http://schemas.microsoft.com/office/drawing/2014/main" id="{E14CFE8A-B3F3-B980-36DD-A7678C02C52E}"/>
              </a:ext>
            </a:extLst>
          </p:cNvPr>
          <p:cNvSpPr>
            <a:spLocks noChangeArrowheads="1"/>
          </p:cNvSpPr>
          <p:nvPr/>
        </p:nvSpPr>
        <p:spPr bwMode="auto">
          <a:xfrm>
            <a:off x="8172450" y="5300663"/>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6" name="Rectangle 58">
            <a:extLst>
              <a:ext uri="{FF2B5EF4-FFF2-40B4-BE49-F238E27FC236}">
                <a16:creationId xmlns:a16="http://schemas.microsoft.com/office/drawing/2014/main" id="{BF4EA0EF-B91E-9408-C07F-9D356A1CF95F}"/>
              </a:ext>
            </a:extLst>
          </p:cNvPr>
          <p:cNvSpPr>
            <a:spLocks noChangeArrowheads="1"/>
          </p:cNvSpPr>
          <p:nvPr/>
        </p:nvSpPr>
        <p:spPr bwMode="auto">
          <a:xfrm>
            <a:off x="687705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7" name="Rectangle 59">
            <a:extLst>
              <a:ext uri="{FF2B5EF4-FFF2-40B4-BE49-F238E27FC236}">
                <a16:creationId xmlns:a16="http://schemas.microsoft.com/office/drawing/2014/main" id="{267A0B98-C66D-9854-C557-3D0132696902}"/>
              </a:ext>
            </a:extLst>
          </p:cNvPr>
          <p:cNvSpPr>
            <a:spLocks noChangeArrowheads="1"/>
          </p:cNvSpPr>
          <p:nvPr/>
        </p:nvSpPr>
        <p:spPr bwMode="auto">
          <a:xfrm>
            <a:off x="7812088" y="46529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8" name="Rectangle 60">
            <a:extLst>
              <a:ext uri="{FF2B5EF4-FFF2-40B4-BE49-F238E27FC236}">
                <a16:creationId xmlns:a16="http://schemas.microsoft.com/office/drawing/2014/main" id="{7744E437-6736-30D0-B6E8-B007DD1C2768}"/>
              </a:ext>
            </a:extLst>
          </p:cNvPr>
          <p:cNvSpPr>
            <a:spLocks noChangeArrowheads="1"/>
          </p:cNvSpPr>
          <p:nvPr/>
        </p:nvSpPr>
        <p:spPr bwMode="auto">
          <a:xfrm>
            <a:off x="6084888" y="43656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79" name="Rectangle 61">
            <a:extLst>
              <a:ext uri="{FF2B5EF4-FFF2-40B4-BE49-F238E27FC236}">
                <a16:creationId xmlns:a16="http://schemas.microsoft.com/office/drawing/2014/main" id="{83C583E6-8E09-5160-AAC3-B5CAB9F0C741}"/>
              </a:ext>
            </a:extLst>
          </p:cNvPr>
          <p:cNvSpPr>
            <a:spLocks noChangeArrowheads="1"/>
          </p:cNvSpPr>
          <p:nvPr/>
        </p:nvSpPr>
        <p:spPr bwMode="auto">
          <a:xfrm>
            <a:off x="788511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t>
            </a:r>
          </a:p>
        </p:txBody>
      </p:sp>
      <p:sp>
        <p:nvSpPr>
          <p:cNvPr id="40980" name="Rectangle 62">
            <a:extLst>
              <a:ext uri="{FF2B5EF4-FFF2-40B4-BE49-F238E27FC236}">
                <a16:creationId xmlns:a16="http://schemas.microsoft.com/office/drawing/2014/main" id="{005451F6-3D13-7458-38D0-3FAB9FB34D63}"/>
              </a:ext>
            </a:extLst>
          </p:cNvPr>
          <p:cNvSpPr>
            <a:spLocks noChangeArrowheads="1"/>
          </p:cNvSpPr>
          <p:nvPr/>
        </p:nvSpPr>
        <p:spPr bwMode="auto">
          <a:xfrm>
            <a:off x="6443663" y="52292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0981" name="Rectangle 63">
            <a:extLst>
              <a:ext uri="{FF2B5EF4-FFF2-40B4-BE49-F238E27FC236}">
                <a16:creationId xmlns:a16="http://schemas.microsoft.com/office/drawing/2014/main" id="{BA2103E8-81A8-812D-CE93-AAE5ED1D8374}"/>
              </a:ext>
            </a:extLst>
          </p:cNvPr>
          <p:cNvSpPr>
            <a:spLocks noChangeArrowheads="1"/>
          </p:cNvSpPr>
          <p:nvPr/>
        </p:nvSpPr>
        <p:spPr bwMode="auto">
          <a:xfrm>
            <a:off x="7524750" y="53736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61891" name="Text Box 67">
            <a:extLst>
              <a:ext uri="{FF2B5EF4-FFF2-40B4-BE49-F238E27FC236}">
                <a16:creationId xmlns:a16="http://schemas.microsoft.com/office/drawing/2014/main" id="{275B6666-D01E-B039-7837-0886F8FD1FE1}"/>
              </a:ext>
            </a:extLst>
          </p:cNvPr>
          <p:cNvSpPr txBox="1">
            <a:spLocks noChangeArrowheads="1"/>
          </p:cNvSpPr>
          <p:nvPr/>
        </p:nvSpPr>
        <p:spPr bwMode="auto">
          <a:xfrm>
            <a:off x="0" y="620713"/>
            <a:ext cx="968533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zh-CN" altLang="en-US" sz="3600" b="1">
                <a:latin typeface="Times New Roman" panose="02020603050405020304" pitchFamily="18" charset="0"/>
                <a:ea typeface="黑体" panose="02010609060101010101" pitchFamily="49" charset="-122"/>
              </a:rPr>
              <a:t>从总体中任取一个个体，以</a:t>
            </a:r>
            <a:r>
              <a:rPr kumimoji="1" lang="en-US" altLang="zh-CN" sz="3600" b="1" i="1">
                <a:latin typeface="Times New Roman" panose="02020603050405020304" pitchFamily="18" charset="0"/>
                <a:ea typeface="黑体" panose="02010609060101010101" pitchFamily="49" charset="-122"/>
              </a:rPr>
              <a:t>X</a:t>
            </a:r>
            <a:r>
              <a:rPr kumimoji="1" lang="zh-CN" altLang="en-US" sz="3600" b="1">
                <a:latin typeface="Times New Roman" panose="02020603050405020304" pitchFamily="18" charset="0"/>
                <a:ea typeface="黑体" panose="02010609060101010101" pitchFamily="49" charset="-122"/>
              </a:rPr>
              <a:t>表示结果</a:t>
            </a:r>
            <a:r>
              <a:rPr kumimoji="1" lang="en-US" altLang="zh-CN" sz="3600" b="1">
                <a:latin typeface="Times New Roman" panose="02020603050405020304" pitchFamily="18" charset="0"/>
                <a:ea typeface="黑体" panose="02010609060101010101" pitchFamily="49" charset="-122"/>
              </a:rPr>
              <a:t>.</a:t>
            </a:r>
          </a:p>
        </p:txBody>
      </p:sp>
      <p:sp>
        <p:nvSpPr>
          <p:cNvPr id="461892" name="Text Box 68">
            <a:extLst>
              <a:ext uri="{FF2B5EF4-FFF2-40B4-BE49-F238E27FC236}">
                <a16:creationId xmlns:a16="http://schemas.microsoft.com/office/drawing/2014/main" id="{12CE3E72-2BED-D650-F0CF-B6889C26D752}"/>
              </a:ext>
            </a:extLst>
          </p:cNvPr>
          <p:cNvSpPr txBox="1">
            <a:spLocks noChangeArrowheads="1"/>
          </p:cNvSpPr>
          <p:nvPr/>
        </p:nvSpPr>
        <p:spPr bwMode="auto">
          <a:xfrm>
            <a:off x="0" y="1773238"/>
            <a:ext cx="85693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zh-CN" altLang="en-US" sz="3600" b="1">
                <a:latin typeface="Times New Roman" panose="02020603050405020304" pitchFamily="18" charset="0"/>
                <a:ea typeface="黑体" panose="02010609060101010101" pitchFamily="49" charset="-122"/>
              </a:rPr>
              <a:t>随机变量</a:t>
            </a:r>
            <a:r>
              <a:rPr kumimoji="1" lang="en-US" altLang="zh-CN" sz="3600" b="1" i="1">
                <a:latin typeface="Times New Roman" panose="02020603050405020304" pitchFamily="18" charset="0"/>
                <a:ea typeface="黑体" panose="02010609060101010101" pitchFamily="49" charset="-122"/>
              </a:rPr>
              <a:t>X</a:t>
            </a:r>
            <a:r>
              <a:rPr kumimoji="1" lang="zh-CN" altLang="en-US" sz="3600" b="1">
                <a:latin typeface="Times New Roman" panose="02020603050405020304" pitchFamily="18" charset="0"/>
                <a:ea typeface="黑体" panose="02010609060101010101" pitchFamily="49" charset="-122"/>
              </a:rPr>
              <a:t>的所有可能取值就是总体中的数值</a:t>
            </a:r>
            <a:r>
              <a:rPr kumimoji="1" lang="en-US" altLang="zh-CN" sz="3600" b="1">
                <a:latin typeface="Times New Roman" panose="02020603050405020304" pitchFamily="18" charset="0"/>
                <a:ea typeface="黑体" panose="02010609060101010101" pitchFamily="49" charset="-122"/>
              </a:rPr>
              <a:t>;</a:t>
            </a:r>
          </a:p>
        </p:txBody>
      </p:sp>
      <p:sp>
        <p:nvSpPr>
          <p:cNvPr id="461893" name="Text Box 69">
            <a:extLst>
              <a:ext uri="{FF2B5EF4-FFF2-40B4-BE49-F238E27FC236}">
                <a16:creationId xmlns:a16="http://schemas.microsoft.com/office/drawing/2014/main" id="{88F6580A-C726-40F8-9968-9B59D9854554}"/>
              </a:ext>
            </a:extLst>
          </p:cNvPr>
          <p:cNvSpPr txBox="1">
            <a:spLocks noChangeArrowheads="1"/>
          </p:cNvSpPr>
          <p:nvPr/>
        </p:nvSpPr>
        <p:spPr bwMode="auto">
          <a:xfrm>
            <a:off x="0" y="3141663"/>
            <a:ext cx="845978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en-US" altLang="zh-CN" sz="3600" b="1" i="1">
                <a:latin typeface="Times New Roman" panose="02020603050405020304" pitchFamily="18" charset="0"/>
                <a:ea typeface="黑体" panose="02010609060101010101" pitchFamily="49" charset="-122"/>
              </a:rPr>
              <a:t>X</a:t>
            </a:r>
            <a:r>
              <a:rPr kumimoji="1" lang="zh-CN" altLang="en-US" sz="3600" b="1">
                <a:latin typeface="Times New Roman" panose="02020603050405020304" pitchFamily="18" charset="0"/>
                <a:ea typeface="黑体" panose="02010609060101010101" pitchFamily="49" charset="-122"/>
              </a:rPr>
              <a:t>的取值规律就是总体中数值的规律</a:t>
            </a:r>
            <a:r>
              <a:rPr kumimoji="1" lang="en-US" altLang="zh-CN" sz="3600" b="1">
                <a:latin typeface="Times New Roman" panose="02020603050405020304" pitchFamily="18" charset="0"/>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891"/>
                                        </p:tgtEl>
                                        <p:attrNameLst>
                                          <p:attrName>style.visibility</p:attrName>
                                        </p:attrNameLst>
                                      </p:cBhvr>
                                      <p:to>
                                        <p:strVal val="visible"/>
                                      </p:to>
                                    </p:set>
                                    <p:animEffect transition="in" filter="blinds(horizontal)">
                                      <p:cBhvr>
                                        <p:cTn id="7" dur="500"/>
                                        <p:tgtEl>
                                          <p:spTgt spid="4618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1892"/>
                                        </p:tgtEl>
                                        <p:attrNameLst>
                                          <p:attrName>style.visibility</p:attrName>
                                        </p:attrNameLst>
                                      </p:cBhvr>
                                      <p:to>
                                        <p:strVal val="visible"/>
                                      </p:to>
                                    </p:set>
                                    <p:animEffect transition="in" filter="blinds(horizontal)">
                                      <p:cBhvr>
                                        <p:cTn id="12" dur="500"/>
                                        <p:tgtEl>
                                          <p:spTgt spid="4618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1893"/>
                                        </p:tgtEl>
                                        <p:attrNameLst>
                                          <p:attrName>style.visibility</p:attrName>
                                        </p:attrNameLst>
                                      </p:cBhvr>
                                      <p:to>
                                        <p:strVal val="visible"/>
                                      </p:to>
                                    </p:set>
                                    <p:animEffect transition="in" filter="blinds(horizontal)">
                                      <p:cBhvr>
                                        <p:cTn id="17" dur="500"/>
                                        <p:tgtEl>
                                          <p:spTgt spid="461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91" grpId="0"/>
      <p:bldP spid="461892" grpId="0"/>
      <p:bldP spid="461893"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F15FC4C-615E-3EA2-2DBD-5F2635955E2D}"/>
              </a:ext>
            </a:extLst>
          </p:cNvPr>
          <p:cNvSpPr>
            <a:spLocks noGrp="1" noChangeArrowheads="1"/>
          </p:cNvSpPr>
          <p:nvPr>
            <p:ph type="body" sz="half" idx="1"/>
          </p:nvPr>
        </p:nvSpPr>
        <p:spPr>
          <a:xfrm>
            <a:off x="400050" y="841375"/>
            <a:ext cx="8353425" cy="3273425"/>
          </a:xfrm>
        </p:spPr>
        <p:txBody>
          <a:bodyPr/>
          <a:lstStyle/>
          <a:p>
            <a:pPr eaLnBrk="1" hangingPunct="1">
              <a:buFont typeface="Wingdings" panose="05000000000000000000" pitchFamily="2" charset="2"/>
              <a:buNone/>
            </a:pPr>
            <a:r>
              <a:rPr lang="zh-CN" altLang="en-US" b="1">
                <a:solidFill>
                  <a:srgbClr val="0000FF"/>
                </a:solidFill>
                <a:ea typeface="楷体_GB2312" pitchFamily="49" charset="-122"/>
              </a:rPr>
              <a:t>例</a:t>
            </a:r>
            <a:r>
              <a:rPr lang="zh-CN" altLang="en-US">
                <a:solidFill>
                  <a:srgbClr val="000000"/>
                </a:solidFill>
                <a:ea typeface="楷体_GB2312" pitchFamily="49" charset="-122"/>
              </a:rPr>
              <a:t>   </a:t>
            </a:r>
            <a:r>
              <a:rPr lang="zh-CN" altLang="en-US" b="1">
                <a:solidFill>
                  <a:srgbClr val="000000"/>
                </a:solidFill>
                <a:latin typeface="楷体_GB2312" pitchFamily="49" charset="-122"/>
                <a:ea typeface="楷体_GB2312" pitchFamily="49" charset="-122"/>
              </a:rPr>
              <a:t>考察某厂的产品质量，以</a:t>
            </a:r>
            <a:r>
              <a:rPr lang="en-US" altLang="zh-CN" b="1">
                <a:solidFill>
                  <a:srgbClr val="000000"/>
                </a:solidFill>
                <a:ea typeface="楷体_GB2312" pitchFamily="49" charset="-122"/>
              </a:rPr>
              <a:t>0</a:t>
            </a:r>
            <a:r>
              <a:rPr lang="zh-CN" altLang="en-US" b="1">
                <a:solidFill>
                  <a:srgbClr val="000000"/>
                </a:solidFill>
                <a:latin typeface="楷体_GB2312" pitchFamily="49" charset="-122"/>
                <a:ea typeface="楷体_GB2312" pitchFamily="49" charset="-122"/>
              </a:rPr>
              <a:t>记合格品，以</a:t>
            </a:r>
            <a:r>
              <a:rPr lang="en-US" altLang="zh-CN" b="1">
                <a:solidFill>
                  <a:srgbClr val="000000"/>
                </a:solidFill>
                <a:ea typeface="楷体_GB2312" pitchFamily="49" charset="-122"/>
              </a:rPr>
              <a:t>1</a:t>
            </a:r>
            <a:r>
              <a:rPr lang="zh-CN" altLang="en-US" b="1">
                <a:solidFill>
                  <a:srgbClr val="000000"/>
                </a:solidFill>
                <a:latin typeface="楷体_GB2312" pitchFamily="49" charset="-122"/>
                <a:ea typeface="楷体_GB2312" pitchFamily="49" charset="-122"/>
              </a:rPr>
              <a:t>记不合格品，则</a:t>
            </a:r>
          </a:p>
          <a:p>
            <a:pPr eaLnBrk="1" hangingPunct="1">
              <a:buFont typeface="Wingdings" panose="05000000000000000000" pitchFamily="2" charset="2"/>
              <a:buNone/>
            </a:pPr>
            <a:r>
              <a:rPr lang="zh-CN" altLang="en-US">
                <a:solidFill>
                  <a:srgbClr val="000000"/>
                </a:solidFill>
                <a:latin typeface="楷体_GB2312" pitchFamily="49" charset="-122"/>
                <a:ea typeface="楷体_GB2312" pitchFamily="49" charset="-122"/>
              </a:rPr>
              <a:t>               </a:t>
            </a:r>
          </a:p>
        </p:txBody>
      </p:sp>
      <p:sp>
        <p:nvSpPr>
          <p:cNvPr id="506883" name="Rectangle 3">
            <a:extLst>
              <a:ext uri="{FF2B5EF4-FFF2-40B4-BE49-F238E27FC236}">
                <a16:creationId xmlns:a16="http://schemas.microsoft.com/office/drawing/2014/main" id="{63DDD189-FEFF-D8AA-88D3-768C4B802C23}"/>
              </a:ext>
            </a:extLst>
          </p:cNvPr>
          <p:cNvSpPr>
            <a:spLocks noChangeArrowheads="1"/>
          </p:cNvSpPr>
          <p:nvPr/>
        </p:nvSpPr>
        <p:spPr bwMode="auto">
          <a:xfrm>
            <a:off x="611188" y="3716338"/>
            <a:ext cx="8785225"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3200" b="1">
                <a:solidFill>
                  <a:srgbClr val="000000"/>
                </a:solidFill>
                <a:latin typeface="楷体_GB2312" pitchFamily="49" charset="-122"/>
                <a:ea typeface="楷体_GB2312" pitchFamily="49" charset="-122"/>
              </a:rPr>
              <a:t>若以</a:t>
            </a:r>
            <a:r>
              <a:rPr lang="zh-CN" altLang="en-US" sz="3200" b="1">
                <a:solidFill>
                  <a:srgbClr val="000000"/>
                </a:solidFill>
                <a:ea typeface="楷体_GB2312" pitchFamily="49" charset="-122"/>
              </a:rPr>
              <a:t> </a:t>
            </a:r>
            <a:r>
              <a:rPr lang="en-US" altLang="zh-CN" sz="3200" b="1" i="1">
                <a:solidFill>
                  <a:srgbClr val="000000"/>
                </a:solidFill>
                <a:latin typeface="Times New Roman" panose="02020603050405020304" pitchFamily="18" charset="0"/>
                <a:ea typeface="楷体_GB2312" pitchFamily="49" charset="-122"/>
              </a:rPr>
              <a:t>p </a:t>
            </a:r>
            <a:r>
              <a:rPr lang="zh-CN" altLang="en-US" sz="3200" b="1">
                <a:solidFill>
                  <a:srgbClr val="000000"/>
                </a:solidFill>
                <a:latin typeface="楷体_GB2312" pitchFamily="49" charset="-122"/>
                <a:ea typeface="楷体_GB2312" pitchFamily="49" charset="-122"/>
              </a:rPr>
              <a:t>表示这堆数中</a:t>
            </a:r>
            <a:r>
              <a:rPr lang="en-US" altLang="zh-CN" sz="3200" b="1">
                <a:solidFill>
                  <a:srgbClr val="000000"/>
                </a:solidFill>
                <a:ea typeface="楷体_GB2312" pitchFamily="49" charset="-122"/>
              </a:rPr>
              <a:t>1</a:t>
            </a:r>
            <a:r>
              <a:rPr lang="zh-CN" altLang="en-US" sz="3200" b="1">
                <a:solidFill>
                  <a:srgbClr val="000000"/>
                </a:solidFill>
                <a:latin typeface="楷体_GB2312" pitchFamily="49" charset="-122"/>
                <a:ea typeface="楷体_GB2312" pitchFamily="49" charset="-122"/>
              </a:rPr>
              <a:t>的比例（不合格品率），</a:t>
            </a:r>
          </a:p>
          <a:p>
            <a:pPr eaLnBrk="1" hangingPunct="1">
              <a:lnSpc>
                <a:spcPct val="120000"/>
              </a:lnSpc>
              <a:spcBef>
                <a:spcPct val="20000"/>
              </a:spcBef>
              <a:buClr>
                <a:schemeClr val="bg2"/>
              </a:buClr>
              <a:buSzPct val="75000"/>
              <a:buFont typeface="Wingdings" panose="05000000000000000000" pitchFamily="2" charset="2"/>
              <a:buNone/>
            </a:pPr>
            <a:r>
              <a:rPr lang="zh-CN" altLang="en-US" sz="3200" b="1">
                <a:solidFill>
                  <a:srgbClr val="000000"/>
                </a:solidFill>
                <a:latin typeface="楷体_GB2312" pitchFamily="49" charset="-122"/>
                <a:ea typeface="楷体_GB2312" pitchFamily="49" charset="-122"/>
              </a:rPr>
              <a:t>    </a:t>
            </a:r>
            <a:endParaRPr lang="zh-CN" altLang="en-US" sz="3200" b="1" i="1">
              <a:solidFill>
                <a:srgbClr val="000000"/>
              </a:solidFill>
              <a:latin typeface="宋体" panose="02010600030101010101" pitchFamily="2" charset="-122"/>
            </a:endParaRPr>
          </a:p>
        </p:txBody>
      </p:sp>
      <p:sp>
        <p:nvSpPr>
          <p:cNvPr id="506884" name="Rectangle 4">
            <a:extLst>
              <a:ext uri="{FF2B5EF4-FFF2-40B4-BE49-F238E27FC236}">
                <a16:creationId xmlns:a16="http://schemas.microsoft.com/office/drawing/2014/main" id="{91B6001D-CFAF-E8E0-3DCB-15C0D82F3A08}"/>
              </a:ext>
            </a:extLst>
          </p:cNvPr>
          <p:cNvSpPr>
            <a:spLocks noChangeArrowheads="1"/>
          </p:cNvSpPr>
          <p:nvPr/>
        </p:nvSpPr>
        <p:spPr bwMode="auto">
          <a:xfrm>
            <a:off x="2195513" y="2849563"/>
            <a:ext cx="44846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85000"/>
              <a:buFont typeface="Wingdings" panose="05000000000000000000" pitchFamily="2" charset="2"/>
              <a:buNone/>
            </a:pPr>
            <a:r>
              <a:rPr lang="en-US" altLang="zh-CN" sz="3200" b="1">
                <a:solidFill>
                  <a:srgbClr val="000000"/>
                </a:solidFill>
              </a:rPr>
              <a:t>= {</a:t>
            </a:r>
            <a:r>
              <a:rPr lang="zh-CN" altLang="en-US" sz="3200" b="1">
                <a:solidFill>
                  <a:srgbClr val="000000"/>
                </a:solidFill>
              </a:rPr>
              <a:t>由</a:t>
            </a:r>
            <a:r>
              <a:rPr lang="en-US" altLang="zh-CN" sz="3200" b="1">
                <a:solidFill>
                  <a:srgbClr val="000000"/>
                </a:solidFill>
              </a:rPr>
              <a:t>0</a:t>
            </a:r>
            <a:r>
              <a:rPr lang="zh-CN" altLang="en-US" sz="3200" b="1">
                <a:solidFill>
                  <a:srgbClr val="000000"/>
                </a:solidFill>
              </a:rPr>
              <a:t>或</a:t>
            </a:r>
            <a:r>
              <a:rPr lang="en-US" altLang="zh-CN" sz="3200" b="1">
                <a:solidFill>
                  <a:srgbClr val="000000"/>
                </a:solidFill>
              </a:rPr>
              <a:t>1</a:t>
            </a:r>
            <a:r>
              <a:rPr lang="zh-CN" altLang="en-US" sz="3200" b="1">
                <a:solidFill>
                  <a:srgbClr val="000000"/>
                </a:solidFill>
              </a:rPr>
              <a:t>组成的一堆数</a:t>
            </a:r>
            <a:r>
              <a:rPr lang="en-US" altLang="zh-CN" b="1">
                <a:solidFill>
                  <a:srgbClr val="000000"/>
                </a:solidFill>
              </a:rPr>
              <a:t>}</a:t>
            </a:r>
          </a:p>
        </p:txBody>
      </p:sp>
      <p:sp>
        <p:nvSpPr>
          <p:cNvPr id="506885" name="Rectangle 5">
            <a:extLst>
              <a:ext uri="{FF2B5EF4-FFF2-40B4-BE49-F238E27FC236}">
                <a16:creationId xmlns:a16="http://schemas.microsoft.com/office/drawing/2014/main" id="{5B33E597-5F24-9B55-99B0-532DA5B46D41}"/>
              </a:ext>
            </a:extLst>
          </p:cNvPr>
          <p:cNvSpPr>
            <a:spLocks noChangeArrowheads="1"/>
          </p:cNvSpPr>
          <p:nvPr/>
        </p:nvSpPr>
        <p:spPr bwMode="auto">
          <a:xfrm>
            <a:off x="1258888" y="2189163"/>
            <a:ext cx="6910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SzPct val="85000"/>
              <a:buFont typeface="Wingdings" panose="05000000000000000000" pitchFamily="2" charset="2"/>
              <a:buNone/>
            </a:pPr>
            <a:r>
              <a:rPr lang="zh-CN" altLang="en-US" sz="2800" b="1">
                <a:solidFill>
                  <a:srgbClr val="000000"/>
                </a:solidFill>
              </a:rPr>
              <a:t>总体 </a:t>
            </a:r>
            <a:r>
              <a:rPr lang="en-US" altLang="zh-CN" sz="2800" b="1">
                <a:solidFill>
                  <a:srgbClr val="000000"/>
                </a:solidFill>
              </a:rPr>
              <a:t>= {</a:t>
            </a:r>
            <a:r>
              <a:rPr lang="zh-CN" altLang="en-US" sz="2800" b="1">
                <a:solidFill>
                  <a:srgbClr val="000000"/>
                </a:solidFill>
              </a:rPr>
              <a:t>该厂生产的全部合格品与不合格品</a:t>
            </a:r>
            <a:r>
              <a:rPr lang="en-US" altLang="zh-CN" sz="2800" b="1">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6885"/>
                                        </p:tgtEl>
                                        <p:attrNameLst>
                                          <p:attrName>style.visibility</p:attrName>
                                        </p:attrNameLst>
                                      </p:cBhvr>
                                      <p:to>
                                        <p:strVal val="visible"/>
                                      </p:to>
                                    </p:set>
                                    <p:animEffect transition="in" filter="blinds(horizontal)">
                                      <p:cBhvr>
                                        <p:cTn id="7" dur="500"/>
                                        <p:tgtEl>
                                          <p:spTgt spid="5068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6884"/>
                                        </p:tgtEl>
                                        <p:attrNameLst>
                                          <p:attrName>style.visibility</p:attrName>
                                        </p:attrNameLst>
                                      </p:cBhvr>
                                      <p:to>
                                        <p:strVal val="visible"/>
                                      </p:to>
                                    </p:set>
                                    <p:animEffect transition="in" filter="blinds(horizontal)">
                                      <p:cBhvr>
                                        <p:cTn id="12" dur="500"/>
                                        <p:tgtEl>
                                          <p:spTgt spid="5068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06883">
                                            <p:txEl>
                                              <p:pRg st="0" end="0"/>
                                            </p:txEl>
                                          </p:spTgt>
                                        </p:tgtEl>
                                        <p:attrNameLst>
                                          <p:attrName>style.visibility</p:attrName>
                                        </p:attrNameLst>
                                      </p:cBhvr>
                                      <p:to>
                                        <p:strVal val="visible"/>
                                      </p:to>
                                    </p:set>
                                    <p:anim calcmode="lin" valueType="num">
                                      <p:cBhvr additive="base">
                                        <p:cTn id="17" dur="500" fill="hold"/>
                                        <p:tgtEl>
                                          <p:spTgt spid="506883">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506883">
                                            <p:txEl>
                                              <p:pRg st="0" end="0"/>
                                            </p:txEl>
                                          </p:spTgt>
                                        </p:tgtEl>
                                        <p:attrNameLst>
                                          <p:attrName>ppt_y</p:attrName>
                                        </p:attrNameLst>
                                      </p:cBhvr>
                                      <p:tavLst>
                                        <p:tav tm="0">
                                          <p:val>
                                            <p:strVal val="#ppt_y"/>
                                          </p:val>
                                        </p:tav>
                                        <p:tav tm="100000">
                                          <p:val>
                                            <p:strVal val="#ppt_y"/>
                                          </p:val>
                                        </p:tav>
                                      </p:tavLst>
                                    </p:anim>
                                  </p:childTnLst>
                                </p:cTn>
                              </p:par>
                              <p:par>
                                <p:cTn id="19" presetID="3" presetClass="entr" presetSubtype="10" fill="hold" nodeType="withEffect">
                                  <p:stCondLst>
                                    <p:cond delay="0"/>
                                  </p:stCondLst>
                                  <p:childTnLst>
                                    <p:set>
                                      <p:cBhvr>
                                        <p:cTn id="20" dur="1" fill="hold">
                                          <p:stCondLst>
                                            <p:cond delay="0"/>
                                          </p:stCondLst>
                                        </p:cTn>
                                        <p:tgtEl>
                                          <p:spTgt spid="506883">
                                            <p:txEl>
                                              <p:pRg st="1" end="1"/>
                                            </p:txEl>
                                          </p:spTgt>
                                        </p:tgtEl>
                                        <p:attrNameLst>
                                          <p:attrName>style.visibility</p:attrName>
                                        </p:attrNameLst>
                                      </p:cBhvr>
                                      <p:to>
                                        <p:strVal val="visible"/>
                                      </p:to>
                                    </p:set>
                                    <p:animEffect transition="in" filter="blinds(horizontal)">
                                      <p:cBhvr>
                                        <p:cTn id="21" dur="500"/>
                                        <p:tgtEl>
                                          <p:spTgt spid="5068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3" grpId="0" build="allAtOnce" autoUpdateAnimBg="0"/>
      <p:bldP spid="506884" grpId="0"/>
      <p:bldP spid="506885"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15079" name="Rectangle 7">
            <a:extLst>
              <a:ext uri="{FF2B5EF4-FFF2-40B4-BE49-F238E27FC236}">
                <a16:creationId xmlns:a16="http://schemas.microsoft.com/office/drawing/2014/main" id="{99316FB4-D114-B70F-C0BC-AB53A699D042}"/>
              </a:ext>
            </a:extLst>
          </p:cNvPr>
          <p:cNvSpPr>
            <a:spLocks noChangeArrowheads="1"/>
          </p:cNvSpPr>
          <p:nvPr/>
        </p:nvSpPr>
        <p:spPr bwMode="auto">
          <a:xfrm>
            <a:off x="468313" y="0"/>
            <a:ext cx="8208962"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sz="3300" b="1">
                <a:solidFill>
                  <a:srgbClr val="000000"/>
                </a:solidFill>
                <a:latin typeface="楷体_GB2312" pitchFamily="49" charset="-122"/>
                <a:ea typeface="楷体_GB2312" pitchFamily="49" charset="-122"/>
              </a:rPr>
              <a:t>   </a:t>
            </a:r>
            <a:r>
              <a:rPr lang="zh-CN" altLang="en-US" sz="3200" b="1">
                <a:solidFill>
                  <a:srgbClr val="000000"/>
                </a:solidFill>
                <a:latin typeface="楷体_GB2312" pitchFamily="49" charset="-122"/>
                <a:ea typeface="楷体_GB2312" pitchFamily="49" charset="-122"/>
              </a:rPr>
              <a:t>若从该批产品中随机抽取一件，用</a:t>
            </a:r>
            <a:r>
              <a:rPr lang="zh-CN" altLang="en-US" sz="3200" b="1">
                <a:solidFill>
                  <a:srgbClr val="000000"/>
                </a:solidFill>
                <a:latin typeface="Times New Roman" panose="02020603050405020304" pitchFamily="18" charset="0"/>
                <a:ea typeface="楷体_GB2312" pitchFamily="49" charset="-122"/>
              </a:rPr>
              <a:t> </a:t>
            </a:r>
            <a:r>
              <a:rPr lang="en-US" altLang="zh-CN" sz="3200" b="1" i="1">
                <a:solidFill>
                  <a:srgbClr val="000000"/>
                </a:solidFill>
                <a:latin typeface="Times New Roman" panose="02020603050405020304" pitchFamily="18" charset="0"/>
                <a:ea typeface="楷体_GB2312" pitchFamily="49" charset="-122"/>
              </a:rPr>
              <a:t>X</a:t>
            </a:r>
            <a:r>
              <a:rPr lang="zh-CN" altLang="en-US" sz="3200" b="1">
                <a:solidFill>
                  <a:srgbClr val="000000"/>
                </a:solidFill>
                <a:latin typeface="楷体_GB2312" pitchFamily="49" charset="-122"/>
                <a:ea typeface="楷体_GB2312" pitchFamily="49" charset="-122"/>
              </a:rPr>
              <a:t>表示这一件产品的不合格数，不难看出</a:t>
            </a:r>
            <a:r>
              <a:rPr lang="zh-CN" altLang="en-US" sz="3200" b="1">
                <a:solidFill>
                  <a:srgbClr val="000000"/>
                </a:solidFill>
                <a:latin typeface="Times New Roman" panose="02020603050405020304" pitchFamily="18" charset="0"/>
                <a:ea typeface="楷体_GB2312" pitchFamily="49" charset="-122"/>
              </a:rPr>
              <a:t> </a:t>
            </a:r>
            <a:r>
              <a:rPr lang="en-US" altLang="zh-CN" sz="3200" b="1" i="1">
                <a:solidFill>
                  <a:srgbClr val="000000"/>
                </a:solidFill>
                <a:latin typeface="Times New Roman" panose="02020603050405020304" pitchFamily="18" charset="0"/>
                <a:ea typeface="楷体_GB2312" pitchFamily="49" charset="-122"/>
              </a:rPr>
              <a:t>X</a:t>
            </a:r>
            <a:r>
              <a:rPr lang="en-US" altLang="zh-CN" sz="3200" b="1">
                <a:solidFill>
                  <a:srgbClr val="000000"/>
                </a:solidFill>
                <a:latin typeface="Times New Roman" panose="02020603050405020304" pitchFamily="18" charset="0"/>
                <a:ea typeface="楷体_GB2312" pitchFamily="49" charset="-122"/>
              </a:rPr>
              <a:t> </a:t>
            </a:r>
            <a:r>
              <a:rPr lang="zh-CN" altLang="en-US" sz="3200" b="1">
                <a:solidFill>
                  <a:srgbClr val="000000"/>
                </a:solidFill>
                <a:latin typeface="楷体_GB2312" pitchFamily="49" charset="-122"/>
                <a:ea typeface="楷体_GB2312" pitchFamily="49" charset="-122"/>
              </a:rPr>
              <a:t>服从一个二点分布</a:t>
            </a:r>
            <a:r>
              <a:rPr lang="en-US" altLang="zh-CN" sz="3200" b="1" i="1">
                <a:solidFill>
                  <a:srgbClr val="000000"/>
                </a:solidFill>
                <a:latin typeface="Times New Roman" panose="02020603050405020304" pitchFamily="18" charset="0"/>
                <a:ea typeface="楷体_GB2312" pitchFamily="49" charset="-122"/>
              </a:rPr>
              <a:t>b</a:t>
            </a:r>
            <a:r>
              <a:rPr lang="en-US" altLang="zh-CN" sz="3200" b="1">
                <a:solidFill>
                  <a:srgbClr val="000000"/>
                </a:solidFill>
                <a:latin typeface="楷体_GB2312" pitchFamily="49" charset="-122"/>
                <a:ea typeface="楷体_GB2312" pitchFamily="49" charset="-122"/>
              </a:rPr>
              <a:t>(</a:t>
            </a:r>
            <a:r>
              <a:rPr lang="en-US" altLang="zh-CN" sz="3200" b="1">
                <a:solidFill>
                  <a:srgbClr val="000000"/>
                </a:solidFill>
                <a:latin typeface="Times New Roman" panose="02020603050405020304" pitchFamily="18" charset="0"/>
                <a:ea typeface="楷体_GB2312" pitchFamily="49" charset="-122"/>
              </a:rPr>
              <a:t>1 , </a:t>
            </a:r>
            <a:r>
              <a:rPr lang="en-US" altLang="zh-CN" sz="3200" b="1" i="1">
                <a:solidFill>
                  <a:srgbClr val="000000"/>
                </a:solidFill>
                <a:latin typeface="Times New Roman" panose="02020603050405020304" pitchFamily="18" charset="0"/>
                <a:ea typeface="楷体_GB2312" pitchFamily="49" charset="-122"/>
              </a:rPr>
              <a:t>p</a:t>
            </a:r>
            <a:r>
              <a:rPr lang="en-US" altLang="zh-CN" sz="3200" b="1">
                <a:solidFill>
                  <a:srgbClr val="000000"/>
                </a:solidFill>
                <a:latin typeface="楷体_GB2312" pitchFamily="49" charset="-122"/>
                <a:ea typeface="楷体_GB2312" pitchFamily="49" charset="-122"/>
              </a:rPr>
              <a:t>) .</a:t>
            </a:r>
          </a:p>
        </p:txBody>
      </p:sp>
      <p:sp>
        <p:nvSpPr>
          <p:cNvPr id="515080" name="Text Box 8">
            <a:extLst>
              <a:ext uri="{FF2B5EF4-FFF2-40B4-BE49-F238E27FC236}">
                <a16:creationId xmlns:a16="http://schemas.microsoft.com/office/drawing/2014/main" id="{BB453F93-934B-A4B9-5248-56CC005AA300}"/>
              </a:ext>
            </a:extLst>
          </p:cNvPr>
          <p:cNvSpPr txBox="1">
            <a:spLocks noChangeArrowheads="1"/>
          </p:cNvSpPr>
          <p:nvPr/>
        </p:nvSpPr>
        <p:spPr bwMode="auto">
          <a:xfrm>
            <a:off x="323850" y="4508500"/>
            <a:ext cx="856932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zh-CN" altLang="en-US" sz="3600" b="1">
                <a:latin typeface="Times New Roman" panose="02020603050405020304" pitchFamily="18" charset="0"/>
                <a:ea typeface="黑体" panose="02010609060101010101" pitchFamily="49" charset="-122"/>
              </a:rPr>
              <a:t>随机变量</a:t>
            </a:r>
            <a:r>
              <a:rPr kumimoji="1" lang="en-US" altLang="zh-CN" sz="3600" b="1" i="1">
                <a:latin typeface="Times New Roman" panose="02020603050405020304" pitchFamily="18" charset="0"/>
                <a:ea typeface="黑体" panose="02010609060101010101" pitchFamily="49" charset="-122"/>
              </a:rPr>
              <a:t>X</a:t>
            </a:r>
            <a:r>
              <a:rPr kumimoji="1" lang="zh-CN" altLang="en-US" sz="3600" b="1">
                <a:latin typeface="Times New Roman" panose="02020603050405020304" pitchFamily="18" charset="0"/>
                <a:ea typeface="黑体" panose="02010609060101010101" pitchFamily="49" charset="-122"/>
              </a:rPr>
              <a:t>的所有可能取值就是总体中的数值</a:t>
            </a:r>
            <a:r>
              <a:rPr kumimoji="1" lang="en-US" altLang="zh-CN" sz="3600" b="1">
                <a:latin typeface="Times New Roman" panose="02020603050405020304" pitchFamily="18" charset="0"/>
                <a:ea typeface="黑体" panose="02010609060101010101" pitchFamily="49" charset="-122"/>
              </a:rPr>
              <a:t>;</a:t>
            </a:r>
          </a:p>
        </p:txBody>
      </p:sp>
      <p:sp>
        <p:nvSpPr>
          <p:cNvPr id="515081" name="Text Box 9">
            <a:extLst>
              <a:ext uri="{FF2B5EF4-FFF2-40B4-BE49-F238E27FC236}">
                <a16:creationId xmlns:a16="http://schemas.microsoft.com/office/drawing/2014/main" id="{516F0724-EFAF-9A0C-8304-8DC2819ECC40}"/>
              </a:ext>
            </a:extLst>
          </p:cNvPr>
          <p:cNvSpPr txBox="1">
            <a:spLocks noChangeArrowheads="1"/>
          </p:cNvSpPr>
          <p:nvPr/>
        </p:nvSpPr>
        <p:spPr bwMode="auto">
          <a:xfrm>
            <a:off x="323850" y="5805488"/>
            <a:ext cx="845978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en-US" altLang="zh-CN" sz="3600" b="1" i="1">
                <a:latin typeface="Times New Roman" panose="02020603050405020304" pitchFamily="18" charset="0"/>
                <a:ea typeface="黑体" panose="02010609060101010101" pitchFamily="49" charset="-122"/>
              </a:rPr>
              <a:t>X</a:t>
            </a:r>
            <a:r>
              <a:rPr kumimoji="1" lang="zh-CN" altLang="en-US" sz="3600" b="1">
                <a:latin typeface="Times New Roman" panose="02020603050405020304" pitchFamily="18" charset="0"/>
                <a:ea typeface="黑体" panose="02010609060101010101" pitchFamily="49" charset="-122"/>
              </a:rPr>
              <a:t>的取值规律就是总体中数值的规律</a:t>
            </a:r>
            <a:r>
              <a:rPr kumimoji="1" lang="en-US" altLang="zh-CN" sz="3600" b="1">
                <a:latin typeface="Times New Roman" panose="02020603050405020304" pitchFamily="18" charset="0"/>
                <a:ea typeface="黑体" panose="02010609060101010101" pitchFamily="49" charset="-122"/>
              </a:rPr>
              <a:t>.</a:t>
            </a:r>
          </a:p>
        </p:txBody>
      </p:sp>
      <p:sp>
        <p:nvSpPr>
          <p:cNvPr id="515082" name="Rectangle 4">
            <a:extLst>
              <a:ext uri="{FF2B5EF4-FFF2-40B4-BE49-F238E27FC236}">
                <a16:creationId xmlns:a16="http://schemas.microsoft.com/office/drawing/2014/main" id="{64F70DA7-2696-5DAB-1242-AA7506272F46}"/>
              </a:ext>
            </a:extLst>
          </p:cNvPr>
          <p:cNvSpPr>
            <a:spLocks noChangeArrowheads="1"/>
          </p:cNvSpPr>
          <p:nvPr/>
        </p:nvSpPr>
        <p:spPr bwMode="auto">
          <a:xfrm>
            <a:off x="2713038" y="3032125"/>
            <a:ext cx="3124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i="1">
                <a:solidFill>
                  <a:srgbClr val="000000"/>
                </a:solidFill>
                <a:latin typeface="Times New Roman" panose="02020603050405020304" pitchFamily="18" charset="0"/>
                <a:ea typeface="楷体_GB2312" pitchFamily="49" charset="-122"/>
              </a:rPr>
              <a:t>X </a:t>
            </a:r>
            <a:r>
              <a:rPr kumimoji="1" lang="en-US" altLang="zh-CN" sz="3200">
                <a:solidFill>
                  <a:srgbClr val="000000"/>
                </a:solidFill>
                <a:latin typeface="Times New Roman" panose="02020603050405020304" pitchFamily="18" charset="0"/>
                <a:ea typeface="楷体_GB2312" pitchFamily="49" charset="-122"/>
              </a:rPr>
              <a:t>         0</a:t>
            </a:r>
            <a:r>
              <a:rPr kumimoji="1" lang="en-US" altLang="zh-CN" sz="3200" i="1">
                <a:solidFill>
                  <a:srgbClr val="000000"/>
                </a:solidFill>
                <a:latin typeface="Times New Roman" panose="02020603050405020304" pitchFamily="18" charset="0"/>
                <a:ea typeface="楷体_GB2312" pitchFamily="49" charset="-122"/>
              </a:rPr>
              <a:t>          </a:t>
            </a:r>
            <a:r>
              <a:rPr kumimoji="1" lang="en-US" altLang="zh-CN" sz="3200">
                <a:solidFill>
                  <a:srgbClr val="000000"/>
                </a:solidFill>
                <a:latin typeface="Times New Roman" panose="02020603050405020304" pitchFamily="18" charset="0"/>
                <a:ea typeface="楷体_GB2312" pitchFamily="49" charset="-122"/>
              </a:rPr>
              <a:t>1</a:t>
            </a:r>
          </a:p>
          <a:p>
            <a:pPr eaLnBrk="1" hangingPunct="1">
              <a:lnSpc>
                <a:spcPct val="120000"/>
              </a:lnSpc>
            </a:pPr>
            <a:r>
              <a:rPr lang="en-US" altLang="zh-CN" sz="3200" i="1">
                <a:solidFill>
                  <a:srgbClr val="000000"/>
                </a:solidFill>
                <a:latin typeface="Times New Roman" panose="02020603050405020304" pitchFamily="18" charset="0"/>
                <a:ea typeface="楷体_GB2312" pitchFamily="49" charset="-122"/>
              </a:rPr>
              <a:t>P       </a:t>
            </a:r>
            <a:r>
              <a:rPr lang="en-US" altLang="zh-CN" sz="3200">
                <a:solidFill>
                  <a:srgbClr val="000000"/>
                </a:solidFill>
                <a:latin typeface="Times New Roman" panose="02020603050405020304" pitchFamily="18" charset="0"/>
                <a:ea typeface="楷体_GB2312" pitchFamily="49" charset="-122"/>
              </a:rPr>
              <a:t>1 </a:t>
            </a:r>
            <a:r>
              <a:rPr lang="en-US" altLang="zh-CN" sz="320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3200">
                <a:solidFill>
                  <a:srgbClr val="000000"/>
                </a:solidFill>
                <a:latin typeface="Times New Roman" panose="02020603050405020304" pitchFamily="18" charset="0"/>
                <a:ea typeface="楷体_GB2312" pitchFamily="49" charset="-122"/>
              </a:rPr>
              <a:t> </a:t>
            </a:r>
            <a:r>
              <a:rPr lang="en-US" altLang="zh-CN" sz="3200" i="1">
                <a:solidFill>
                  <a:srgbClr val="000000"/>
                </a:solidFill>
                <a:latin typeface="Times New Roman" panose="02020603050405020304" pitchFamily="18" charset="0"/>
                <a:ea typeface="楷体_GB2312" pitchFamily="49" charset="-122"/>
              </a:rPr>
              <a:t>p        p</a:t>
            </a:r>
          </a:p>
        </p:txBody>
      </p:sp>
      <p:sp>
        <p:nvSpPr>
          <p:cNvPr id="515083" name="Line 8">
            <a:extLst>
              <a:ext uri="{FF2B5EF4-FFF2-40B4-BE49-F238E27FC236}">
                <a16:creationId xmlns:a16="http://schemas.microsoft.com/office/drawing/2014/main" id="{0ED718DE-0449-F2DF-B9E9-881B25B6F325}"/>
              </a:ext>
            </a:extLst>
          </p:cNvPr>
          <p:cNvSpPr>
            <a:spLocks noChangeShapeType="1"/>
          </p:cNvSpPr>
          <p:nvPr/>
        </p:nvSpPr>
        <p:spPr bwMode="auto">
          <a:xfrm>
            <a:off x="2484438" y="3716338"/>
            <a:ext cx="3352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5084" name="Line 6">
            <a:extLst>
              <a:ext uri="{FF2B5EF4-FFF2-40B4-BE49-F238E27FC236}">
                <a16:creationId xmlns:a16="http://schemas.microsoft.com/office/drawing/2014/main" id="{2100006F-6DFE-0F16-E3A1-96705F82F1FC}"/>
              </a:ext>
            </a:extLst>
          </p:cNvPr>
          <p:cNvSpPr>
            <a:spLocks noChangeShapeType="1"/>
          </p:cNvSpPr>
          <p:nvPr/>
        </p:nvSpPr>
        <p:spPr bwMode="auto">
          <a:xfrm>
            <a:off x="3419475" y="2997200"/>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5085" name="Line 7">
            <a:extLst>
              <a:ext uri="{FF2B5EF4-FFF2-40B4-BE49-F238E27FC236}">
                <a16:creationId xmlns:a16="http://schemas.microsoft.com/office/drawing/2014/main" id="{C433AB02-6C5B-A85D-C245-C726B19ECDB8}"/>
              </a:ext>
            </a:extLst>
          </p:cNvPr>
          <p:cNvSpPr>
            <a:spLocks noChangeShapeType="1"/>
          </p:cNvSpPr>
          <p:nvPr/>
        </p:nvSpPr>
        <p:spPr bwMode="auto">
          <a:xfrm>
            <a:off x="4787900" y="2997200"/>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5086" name="Line 8">
            <a:extLst>
              <a:ext uri="{FF2B5EF4-FFF2-40B4-BE49-F238E27FC236}">
                <a16:creationId xmlns:a16="http://schemas.microsoft.com/office/drawing/2014/main" id="{E1EE5D27-ABB3-2B76-877C-4B5EE687ADEE}"/>
              </a:ext>
            </a:extLst>
          </p:cNvPr>
          <p:cNvSpPr>
            <a:spLocks noChangeShapeType="1"/>
          </p:cNvSpPr>
          <p:nvPr/>
        </p:nvSpPr>
        <p:spPr bwMode="auto">
          <a:xfrm>
            <a:off x="2484438" y="2997200"/>
            <a:ext cx="3352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15087" name="Line 8">
            <a:extLst>
              <a:ext uri="{FF2B5EF4-FFF2-40B4-BE49-F238E27FC236}">
                <a16:creationId xmlns:a16="http://schemas.microsoft.com/office/drawing/2014/main" id="{98D6A5B0-484B-335E-A344-3D62B92F5094}"/>
              </a:ext>
            </a:extLst>
          </p:cNvPr>
          <p:cNvSpPr>
            <a:spLocks noChangeShapeType="1"/>
          </p:cNvSpPr>
          <p:nvPr/>
        </p:nvSpPr>
        <p:spPr bwMode="auto">
          <a:xfrm>
            <a:off x="2484438" y="4292600"/>
            <a:ext cx="3352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5079"/>
                                        </p:tgtEl>
                                        <p:attrNameLst>
                                          <p:attrName>style.visibility</p:attrName>
                                        </p:attrNameLst>
                                      </p:cBhvr>
                                      <p:to>
                                        <p:strVal val="visible"/>
                                      </p:to>
                                    </p:set>
                                    <p:animEffect transition="in" filter="blinds(horizontal)">
                                      <p:cBhvr>
                                        <p:cTn id="7" dur="500"/>
                                        <p:tgtEl>
                                          <p:spTgt spid="5150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5082"/>
                                        </p:tgtEl>
                                        <p:attrNameLst>
                                          <p:attrName>style.visibility</p:attrName>
                                        </p:attrNameLst>
                                      </p:cBhvr>
                                      <p:to>
                                        <p:strVal val="visible"/>
                                      </p:to>
                                    </p:set>
                                    <p:animEffect transition="in" filter="blinds(horizontal)">
                                      <p:cBhvr>
                                        <p:cTn id="12" dur="500"/>
                                        <p:tgtEl>
                                          <p:spTgt spid="515082"/>
                                        </p:tgtEl>
                                      </p:cBhvr>
                                    </p:animEffect>
                                  </p:childTnLst>
                                </p:cTn>
                              </p:par>
                              <p:par>
                                <p:cTn id="13" presetID="3" presetClass="entr" presetSubtype="10" fill="hold" nodeType="withEffect">
                                  <p:stCondLst>
                                    <p:cond delay="0"/>
                                  </p:stCondLst>
                                  <p:childTnLst>
                                    <p:set>
                                      <p:cBhvr>
                                        <p:cTn id="14" dur="1" fill="hold">
                                          <p:stCondLst>
                                            <p:cond delay="0"/>
                                          </p:stCondLst>
                                        </p:cTn>
                                        <p:tgtEl>
                                          <p:spTgt spid="515083"/>
                                        </p:tgtEl>
                                        <p:attrNameLst>
                                          <p:attrName>style.visibility</p:attrName>
                                        </p:attrNameLst>
                                      </p:cBhvr>
                                      <p:to>
                                        <p:strVal val="visible"/>
                                      </p:to>
                                    </p:set>
                                    <p:animEffect transition="in" filter="blinds(horizontal)">
                                      <p:cBhvr>
                                        <p:cTn id="15" dur="500"/>
                                        <p:tgtEl>
                                          <p:spTgt spid="515083"/>
                                        </p:tgtEl>
                                      </p:cBhvr>
                                    </p:animEffect>
                                  </p:childTnLst>
                                </p:cTn>
                              </p:par>
                              <p:par>
                                <p:cTn id="16" presetID="3" presetClass="entr" presetSubtype="10" fill="hold" nodeType="withEffect">
                                  <p:stCondLst>
                                    <p:cond delay="0"/>
                                  </p:stCondLst>
                                  <p:childTnLst>
                                    <p:set>
                                      <p:cBhvr>
                                        <p:cTn id="17" dur="1" fill="hold">
                                          <p:stCondLst>
                                            <p:cond delay="0"/>
                                          </p:stCondLst>
                                        </p:cTn>
                                        <p:tgtEl>
                                          <p:spTgt spid="515084"/>
                                        </p:tgtEl>
                                        <p:attrNameLst>
                                          <p:attrName>style.visibility</p:attrName>
                                        </p:attrNameLst>
                                      </p:cBhvr>
                                      <p:to>
                                        <p:strVal val="visible"/>
                                      </p:to>
                                    </p:set>
                                    <p:animEffect transition="in" filter="blinds(horizontal)">
                                      <p:cBhvr>
                                        <p:cTn id="18" dur="500"/>
                                        <p:tgtEl>
                                          <p:spTgt spid="515084"/>
                                        </p:tgtEl>
                                      </p:cBhvr>
                                    </p:animEffect>
                                  </p:childTnLst>
                                </p:cTn>
                              </p:par>
                              <p:par>
                                <p:cTn id="19" presetID="3" presetClass="entr" presetSubtype="10" fill="hold" nodeType="withEffect">
                                  <p:stCondLst>
                                    <p:cond delay="0"/>
                                  </p:stCondLst>
                                  <p:childTnLst>
                                    <p:set>
                                      <p:cBhvr>
                                        <p:cTn id="20" dur="1" fill="hold">
                                          <p:stCondLst>
                                            <p:cond delay="0"/>
                                          </p:stCondLst>
                                        </p:cTn>
                                        <p:tgtEl>
                                          <p:spTgt spid="515085"/>
                                        </p:tgtEl>
                                        <p:attrNameLst>
                                          <p:attrName>style.visibility</p:attrName>
                                        </p:attrNameLst>
                                      </p:cBhvr>
                                      <p:to>
                                        <p:strVal val="visible"/>
                                      </p:to>
                                    </p:set>
                                    <p:animEffect transition="in" filter="blinds(horizontal)">
                                      <p:cBhvr>
                                        <p:cTn id="21" dur="500"/>
                                        <p:tgtEl>
                                          <p:spTgt spid="515085"/>
                                        </p:tgtEl>
                                      </p:cBhvr>
                                    </p:animEffect>
                                  </p:childTnLst>
                                </p:cTn>
                              </p:par>
                              <p:par>
                                <p:cTn id="22" presetID="3" presetClass="entr" presetSubtype="10" fill="hold" nodeType="withEffect">
                                  <p:stCondLst>
                                    <p:cond delay="0"/>
                                  </p:stCondLst>
                                  <p:childTnLst>
                                    <p:set>
                                      <p:cBhvr>
                                        <p:cTn id="23" dur="1" fill="hold">
                                          <p:stCondLst>
                                            <p:cond delay="0"/>
                                          </p:stCondLst>
                                        </p:cTn>
                                        <p:tgtEl>
                                          <p:spTgt spid="515086"/>
                                        </p:tgtEl>
                                        <p:attrNameLst>
                                          <p:attrName>style.visibility</p:attrName>
                                        </p:attrNameLst>
                                      </p:cBhvr>
                                      <p:to>
                                        <p:strVal val="visible"/>
                                      </p:to>
                                    </p:set>
                                    <p:animEffect transition="in" filter="blinds(horizontal)">
                                      <p:cBhvr>
                                        <p:cTn id="24" dur="500"/>
                                        <p:tgtEl>
                                          <p:spTgt spid="515086"/>
                                        </p:tgtEl>
                                      </p:cBhvr>
                                    </p:animEffect>
                                  </p:childTnLst>
                                </p:cTn>
                              </p:par>
                              <p:par>
                                <p:cTn id="25" presetID="3" presetClass="entr" presetSubtype="10" fill="hold" nodeType="withEffect">
                                  <p:stCondLst>
                                    <p:cond delay="0"/>
                                  </p:stCondLst>
                                  <p:childTnLst>
                                    <p:set>
                                      <p:cBhvr>
                                        <p:cTn id="26" dur="1" fill="hold">
                                          <p:stCondLst>
                                            <p:cond delay="0"/>
                                          </p:stCondLst>
                                        </p:cTn>
                                        <p:tgtEl>
                                          <p:spTgt spid="515087"/>
                                        </p:tgtEl>
                                        <p:attrNameLst>
                                          <p:attrName>style.visibility</p:attrName>
                                        </p:attrNameLst>
                                      </p:cBhvr>
                                      <p:to>
                                        <p:strVal val="visible"/>
                                      </p:to>
                                    </p:set>
                                    <p:animEffect transition="in" filter="blinds(horizontal)">
                                      <p:cBhvr>
                                        <p:cTn id="27" dur="500"/>
                                        <p:tgtEl>
                                          <p:spTgt spid="515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15080"/>
                                        </p:tgtEl>
                                        <p:attrNameLst>
                                          <p:attrName>style.visibility</p:attrName>
                                        </p:attrNameLst>
                                      </p:cBhvr>
                                      <p:to>
                                        <p:strVal val="visible"/>
                                      </p:to>
                                    </p:set>
                                    <p:animEffect transition="in" filter="blinds(horizontal)">
                                      <p:cBhvr>
                                        <p:cTn id="32" dur="500"/>
                                        <p:tgtEl>
                                          <p:spTgt spid="5150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15081"/>
                                        </p:tgtEl>
                                        <p:attrNameLst>
                                          <p:attrName>style.visibility</p:attrName>
                                        </p:attrNameLst>
                                      </p:cBhvr>
                                      <p:to>
                                        <p:strVal val="visible"/>
                                      </p:to>
                                    </p:set>
                                    <p:animEffect transition="in" filter="blinds(horizontal)">
                                      <p:cBhvr>
                                        <p:cTn id="37" dur="500"/>
                                        <p:tgtEl>
                                          <p:spTgt spid="515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9" grpId="0" autoUpdateAnimBg="0"/>
      <p:bldP spid="515080" grpId="0"/>
      <p:bldP spid="515081" grpId="0"/>
      <p:bldP spid="51508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08931" name="Rectangle 3">
            <a:extLst>
              <a:ext uri="{FF2B5EF4-FFF2-40B4-BE49-F238E27FC236}">
                <a16:creationId xmlns:a16="http://schemas.microsoft.com/office/drawing/2014/main" id="{D32A9BBF-6CE7-B5CA-EA9F-C80CF0FBF34A}"/>
              </a:ext>
            </a:extLst>
          </p:cNvPr>
          <p:cNvSpPr>
            <a:spLocks noChangeArrowheads="1"/>
          </p:cNvSpPr>
          <p:nvPr/>
        </p:nvSpPr>
        <p:spPr bwMode="auto">
          <a:xfrm>
            <a:off x="-36513" y="836613"/>
            <a:ext cx="8785226"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endParaRPr lang="en-US" altLang="zh-CN" sz="3200" b="1">
              <a:solidFill>
                <a:srgbClr val="000000"/>
              </a:solidFill>
              <a:latin typeface="楷体_GB2312" pitchFamily="49" charset="-122"/>
              <a:ea typeface="楷体_GB2312" pitchFamily="49" charset="-122"/>
            </a:endParaRPr>
          </a:p>
          <a:p>
            <a:pPr eaLnBrk="1" hangingPunct="1">
              <a:lnSpc>
                <a:spcPct val="120000"/>
              </a:lnSpc>
              <a:spcBef>
                <a:spcPct val="20000"/>
              </a:spcBef>
              <a:buClr>
                <a:schemeClr val="bg2"/>
              </a:buClr>
              <a:buSzPct val="75000"/>
              <a:buFont typeface="Wingdings" panose="05000000000000000000" pitchFamily="2" charset="2"/>
              <a:buNone/>
            </a:pPr>
            <a:r>
              <a:rPr lang="en-US" altLang="zh-CN" sz="3200" b="1">
                <a:solidFill>
                  <a:srgbClr val="000000"/>
                </a:solidFill>
                <a:latin typeface="楷体_GB2312" pitchFamily="49" charset="-122"/>
                <a:ea typeface="楷体_GB2312" pitchFamily="49" charset="-122"/>
              </a:rPr>
              <a:t>    </a:t>
            </a:r>
            <a:r>
              <a:rPr lang="zh-CN" altLang="en-US" sz="3200" b="1">
                <a:solidFill>
                  <a:srgbClr val="000000"/>
                </a:solidFill>
                <a:latin typeface="宋体" panose="02010600030101010101" pitchFamily="2" charset="-122"/>
              </a:rPr>
              <a:t>总体对应于一个服从二点分布的随机变量：</a:t>
            </a:r>
            <a:endParaRPr lang="zh-CN" altLang="en-US" sz="3200" b="1" i="1">
              <a:solidFill>
                <a:srgbClr val="000000"/>
              </a:solidFill>
              <a:latin typeface="宋体" panose="02010600030101010101" pitchFamily="2" charset="-122"/>
            </a:endParaRPr>
          </a:p>
        </p:txBody>
      </p:sp>
      <p:sp>
        <p:nvSpPr>
          <p:cNvPr id="508934" name="Rectangle 4">
            <a:extLst>
              <a:ext uri="{FF2B5EF4-FFF2-40B4-BE49-F238E27FC236}">
                <a16:creationId xmlns:a16="http://schemas.microsoft.com/office/drawing/2014/main" id="{C4297D52-7691-5535-EFB9-47AC8AE493A4}"/>
              </a:ext>
            </a:extLst>
          </p:cNvPr>
          <p:cNvSpPr>
            <a:spLocks noChangeArrowheads="1"/>
          </p:cNvSpPr>
          <p:nvPr/>
        </p:nvSpPr>
        <p:spPr bwMode="auto">
          <a:xfrm>
            <a:off x="2713038" y="2565400"/>
            <a:ext cx="31242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i="1">
                <a:solidFill>
                  <a:srgbClr val="000000"/>
                </a:solidFill>
                <a:latin typeface="Times New Roman" panose="02020603050405020304" pitchFamily="18" charset="0"/>
                <a:ea typeface="楷体_GB2312" pitchFamily="49" charset="-122"/>
              </a:rPr>
              <a:t>X </a:t>
            </a:r>
            <a:r>
              <a:rPr kumimoji="1" lang="en-US" altLang="zh-CN" sz="3200">
                <a:solidFill>
                  <a:srgbClr val="000000"/>
                </a:solidFill>
                <a:latin typeface="Times New Roman" panose="02020603050405020304" pitchFamily="18" charset="0"/>
                <a:ea typeface="楷体_GB2312" pitchFamily="49" charset="-122"/>
              </a:rPr>
              <a:t>         0</a:t>
            </a:r>
            <a:r>
              <a:rPr kumimoji="1" lang="en-US" altLang="zh-CN" sz="3200" i="1">
                <a:solidFill>
                  <a:srgbClr val="000000"/>
                </a:solidFill>
                <a:latin typeface="Times New Roman" panose="02020603050405020304" pitchFamily="18" charset="0"/>
                <a:ea typeface="楷体_GB2312" pitchFamily="49" charset="-122"/>
              </a:rPr>
              <a:t>          </a:t>
            </a:r>
            <a:r>
              <a:rPr kumimoji="1" lang="en-US" altLang="zh-CN" sz="3200">
                <a:solidFill>
                  <a:srgbClr val="000000"/>
                </a:solidFill>
                <a:latin typeface="Times New Roman" panose="02020603050405020304" pitchFamily="18" charset="0"/>
                <a:ea typeface="楷体_GB2312" pitchFamily="49" charset="-122"/>
              </a:rPr>
              <a:t>1</a:t>
            </a:r>
          </a:p>
          <a:p>
            <a:pPr eaLnBrk="1" hangingPunct="1">
              <a:lnSpc>
                <a:spcPct val="120000"/>
              </a:lnSpc>
            </a:pPr>
            <a:r>
              <a:rPr lang="en-US" altLang="zh-CN" sz="3200" i="1">
                <a:solidFill>
                  <a:srgbClr val="000000"/>
                </a:solidFill>
                <a:latin typeface="Times New Roman" panose="02020603050405020304" pitchFamily="18" charset="0"/>
                <a:ea typeface="楷体_GB2312" pitchFamily="49" charset="-122"/>
              </a:rPr>
              <a:t>P       </a:t>
            </a:r>
            <a:r>
              <a:rPr lang="en-US" altLang="zh-CN" sz="3200">
                <a:solidFill>
                  <a:srgbClr val="000000"/>
                </a:solidFill>
                <a:latin typeface="Times New Roman" panose="02020603050405020304" pitchFamily="18" charset="0"/>
                <a:ea typeface="楷体_GB2312" pitchFamily="49" charset="-122"/>
              </a:rPr>
              <a:t>1 </a:t>
            </a:r>
            <a:r>
              <a:rPr lang="en-US" altLang="zh-CN" sz="3200">
                <a:solidFill>
                  <a:srgbClr val="000000"/>
                </a:solidFill>
                <a:latin typeface="Times New Roman" panose="02020603050405020304" pitchFamily="18" charset="0"/>
                <a:ea typeface="楷体_GB2312" pitchFamily="49" charset="-122"/>
                <a:sym typeface="Symbol" panose="05050102010706020507" pitchFamily="18" charset="2"/>
              </a:rPr>
              <a:t></a:t>
            </a:r>
            <a:r>
              <a:rPr lang="en-US" altLang="zh-CN" sz="3200">
                <a:solidFill>
                  <a:srgbClr val="000000"/>
                </a:solidFill>
                <a:latin typeface="Times New Roman" panose="02020603050405020304" pitchFamily="18" charset="0"/>
                <a:ea typeface="楷体_GB2312" pitchFamily="49" charset="-122"/>
              </a:rPr>
              <a:t> </a:t>
            </a:r>
            <a:r>
              <a:rPr lang="en-US" altLang="zh-CN" sz="3200" i="1">
                <a:solidFill>
                  <a:srgbClr val="000000"/>
                </a:solidFill>
                <a:latin typeface="Times New Roman" panose="02020603050405020304" pitchFamily="18" charset="0"/>
                <a:ea typeface="楷体_GB2312" pitchFamily="49" charset="-122"/>
              </a:rPr>
              <a:t>p        p</a:t>
            </a:r>
          </a:p>
        </p:txBody>
      </p:sp>
      <p:sp>
        <p:nvSpPr>
          <p:cNvPr id="508935" name="Line 6">
            <a:extLst>
              <a:ext uri="{FF2B5EF4-FFF2-40B4-BE49-F238E27FC236}">
                <a16:creationId xmlns:a16="http://schemas.microsoft.com/office/drawing/2014/main" id="{3F721F01-0089-A9FE-7889-1FF9CF07D846}"/>
              </a:ext>
            </a:extLst>
          </p:cNvPr>
          <p:cNvSpPr>
            <a:spLocks noChangeShapeType="1"/>
          </p:cNvSpPr>
          <p:nvPr/>
        </p:nvSpPr>
        <p:spPr bwMode="auto">
          <a:xfrm>
            <a:off x="3419475" y="2565400"/>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8936" name="Line 7">
            <a:extLst>
              <a:ext uri="{FF2B5EF4-FFF2-40B4-BE49-F238E27FC236}">
                <a16:creationId xmlns:a16="http://schemas.microsoft.com/office/drawing/2014/main" id="{7A074E5E-45FC-BB57-B0AE-FA63A29BCBDC}"/>
              </a:ext>
            </a:extLst>
          </p:cNvPr>
          <p:cNvSpPr>
            <a:spLocks noChangeShapeType="1"/>
          </p:cNvSpPr>
          <p:nvPr/>
        </p:nvSpPr>
        <p:spPr bwMode="auto">
          <a:xfrm>
            <a:off x="4787900" y="2636838"/>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8937" name="Line 8">
            <a:extLst>
              <a:ext uri="{FF2B5EF4-FFF2-40B4-BE49-F238E27FC236}">
                <a16:creationId xmlns:a16="http://schemas.microsoft.com/office/drawing/2014/main" id="{F59EADE3-11DD-767D-951B-60EB2CD9444D}"/>
              </a:ext>
            </a:extLst>
          </p:cNvPr>
          <p:cNvSpPr>
            <a:spLocks noChangeShapeType="1"/>
          </p:cNvSpPr>
          <p:nvPr/>
        </p:nvSpPr>
        <p:spPr bwMode="auto">
          <a:xfrm>
            <a:off x="2484438" y="3141663"/>
            <a:ext cx="3352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8940" name="Line 6">
            <a:extLst>
              <a:ext uri="{FF2B5EF4-FFF2-40B4-BE49-F238E27FC236}">
                <a16:creationId xmlns:a16="http://schemas.microsoft.com/office/drawing/2014/main" id="{5039FF1B-6FB9-3650-FF36-CC511BA6BC7B}"/>
              </a:ext>
            </a:extLst>
          </p:cNvPr>
          <p:cNvSpPr>
            <a:spLocks noChangeShapeType="1"/>
          </p:cNvSpPr>
          <p:nvPr/>
        </p:nvSpPr>
        <p:spPr bwMode="auto">
          <a:xfrm>
            <a:off x="3419475" y="2565400"/>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08941" name="Line 7">
            <a:extLst>
              <a:ext uri="{FF2B5EF4-FFF2-40B4-BE49-F238E27FC236}">
                <a16:creationId xmlns:a16="http://schemas.microsoft.com/office/drawing/2014/main" id="{BAA97AEE-D60B-8B71-5600-519B28C645F2}"/>
              </a:ext>
            </a:extLst>
          </p:cNvPr>
          <p:cNvSpPr>
            <a:spLocks noChangeShapeType="1"/>
          </p:cNvSpPr>
          <p:nvPr/>
        </p:nvSpPr>
        <p:spPr bwMode="auto">
          <a:xfrm>
            <a:off x="4787900" y="2636838"/>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08931">
                                            <p:txEl>
                                              <p:pRg st="1" end="1"/>
                                            </p:txEl>
                                          </p:spTgt>
                                        </p:tgtEl>
                                        <p:attrNameLst>
                                          <p:attrName>style.visibility</p:attrName>
                                        </p:attrNameLst>
                                      </p:cBhvr>
                                      <p:to>
                                        <p:strVal val="visible"/>
                                      </p:to>
                                    </p:set>
                                    <p:animEffect transition="in" filter="blinds(horizontal)">
                                      <p:cBhvr>
                                        <p:cTn id="7" dur="500"/>
                                        <p:tgtEl>
                                          <p:spTgt spid="5089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8934"/>
                                        </p:tgtEl>
                                        <p:attrNameLst>
                                          <p:attrName>style.visibility</p:attrName>
                                        </p:attrNameLst>
                                      </p:cBhvr>
                                      <p:to>
                                        <p:strVal val="visible"/>
                                      </p:to>
                                    </p:set>
                                    <p:animEffect transition="in" filter="blinds(horizontal)">
                                      <p:cBhvr>
                                        <p:cTn id="12" dur="500"/>
                                        <p:tgtEl>
                                          <p:spTgt spid="508934"/>
                                        </p:tgtEl>
                                      </p:cBhvr>
                                    </p:animEffect>
                                  </p:childTnLst>
                                </p:cTn>
                              </p:par>
                              <p:par>
                                <p:cTn id="13" presetID="3" presetClass="entr" presetSubtype="10" fill="hold" nodeType="withEffect">
                                  <p:stCondLst>
                                    <p:cond delay="0"/>
                                  </p:stCondLst>
                                  <p:childTnLst>
                                    <p:set>
                                      <p:cBhvr>
                                        <p:cTn id="14" dur="1" fill="hold">
                                          <p:stCondLst>
                                            <p:cond delay="0"/>
                                          </p:stCondLst>
                                        </p:cTn>
                                        <p:tgtEl>
                                          <p:spTgt spid="508937"/>
                                        </p:tgtEl>
                                        <p:attrNameLst>
                                          <p:attrName>style.visibility</p:attrName>
                                        </p:attrNameLst>
                                      </p:cBhvr>
                                      <p:to>
                                        <p:strVal val="visible"/>
                                      </p:to>
                                    </p:set>
                                    <p:animEffect transition="in" filter="blinds(horizontal)">
                                      <p:cBhvr>
                                        <p:cTn id="15" dur="500"/>
                                        <p:tgtEl>
                                          <p:spTgt spid="508937"/>
                                        </p:tgtEl>
                                      </p:cBhvr>
                                    </p:animEffect>
                                  </p:childTnLst>
                                </p:cTn>
                              </p:par>
                              <p:par>
                                <p:cTn id="16" presetID="3" presetClass="entr" presetSubtype="10" fill="hold" nodeType="withEffect">
                                  <p:stCondLst>
                                    <p:cond delay="0"/>
                                  </p:stCondLst>
                                  <p:childTnLst>
                                    <p:set>
                                      <p:cBhvr>
                                        <p:cTn id="17" dur="1" fill="hold">
                                          <p:stCondLst>
                                            <p:cond delay="0"/>
                                          </p:stCondLst>
                                        </p:cTn>
                                        <p:tgtEl>
                                          <p:spTgt spid="508935"/>
                                        </p:tgtEl>
                                        <p:attrNameLst>
                                          <p:attrName>style.visibility</p:attrName>
                                        </p:attrNameLst>
                                      </p:cBhvr>
                                      <p:to>
                                        <p:strVal val="visible"/>
                                      </p:to>
                                    </p:set>
                                    <p:animEffect transition="in" filter="blinds(horizontal)">
                                      <p:cBhvr>
                                        <p:cTn id="18" dur="500"/>
                                        <p:tgtEl>
                                          <p:spTgt spid="508935"/>
                                        </p:tgtEl>
                                      </p:cBhvr>
                                    </p:animEffect>
                                  </p:childTnLst>
                                </p:cTn>
                              </p:par>
                              <p:par>
                                <p:cTn id="19" presetID="3" presetClass="entr" presetSubtype="10" fill="hold" nodeType="withEffect">
                                  <p:stCondLst>
                                    <p:cond delay="0"/>
                                  </p:stCondLst>
                                  <p:childTnLst>
                                    <p:set>
                                      <p:cBhvr>
                                        <p:cTn id="20" dur="1" fill="hold">
                                          <p:stCondLst>
                                            <p:cond delay="0"/>
                                          </p:stCondLst>
                                        </p:cTn>
                                        <p:tgtEl>
                                          <p:spTgt spid="508936"/>
                                        </p:tgtEl>
                                        <p:attrNameLst>
                                          <p:attrName>style.visibility</p:attrName>
                                        </p:attrNameLst>
                                      </p:cBhvr>
                                      <p:to>
                                        <p:strVal val="visible"/>
                                      </p:to>
                                    </p:set>
                                    <p:animEffect transition="in" filter="blinds(horizontal)">
                                      <p:cBhvr>
                                        <p:cTn id="21" dur="500"/>
                                        <p:tgtEl>
                                          <p:spTgt spid="508936"/>
                                        </p:tgtEl>
                                      </p:cBhvr>
                                    </p:animEffect>
                                  </p:childTnLst>
                                </p:cTn>
                              </p:par>
                              <p:par>
                                <p:cTn id="22" presetID="3" presetClass="entr" presetSubtype="10" fill="hold" nodeType="withEffect">
                                  <p:stCondLst>
                                    <p:cond delay="0"/>
                                  </p:stCondLst>
                                  <p:childTnLst>
                                    <p:set>
                                      <p:cBhvr>
                                        <p:cTn id="23" dur="1" fill="hold">
                                          <p:stCondLst>
                                            <p:cond delay="0"/>
                                          </p:stCondLst>
                                        </p:cTn>
                                        <p:tgtEl>
                                          <p:spTgt spid="508940"/>
                                        </p:tgtEl>
                                        <p:attrNameLst>
                                          <p:attrName>style.visibility</p:attrName>
                                        </p:attrNameLst>
                                      </p:cBhvr>
                                      <p:to>
                                        <p:strVal val="visible"/>
                                      </p:to>
                                    </p:set>
                                    <p:animEffect transition="in" filter="blinds(horizontal)">
                                      <p:cBhvr>
                                        <p:cTn id="24" dur="500"/>
                                        <p:tgtEl>
                                          <p:spTgt spid="508940"/>
                                        </p:tgtEl>
                                      </p:cBhvr>
                                    </p:animEffect>
                                  </p:childTnLst>
                                </p:cTn>
                              </p:par>
                              <p:par>
                                <p:cTn id="25" presetID="3" presetClass="entr" presetSubtype="10" fill="hold" nodeType="withEffect">
                                  <p:stCondLst>
                                    <p:cond delay="0"/>
                                  </p:stCondLst>
                                  <p:childTnLst>
                                    <p:set>
                                      <p:cBhvr>
                                        <p:cTn id="26" dur="1" fill="hold">
                                          <p:stCondLst>
                                            <p:cond delay="0"/>
                                          </p:stCondLst>
                                        </p:cTn>
                                        <p:tgtEl>
                                          <p:spTgt spid="508941"/>
                                        </p:tgtEl>
                                        <p:attrNameLst>
                                          <p:attrName>style.visibility</p:attrName>
                                        </p:attrNameLst>
                                      </p:cBhvr>
                                      <p:to>
                                        <p:strVal val="visible"/>
                                      </p:to>
                                    </p:set>
                                    <p:animEffect transition="in" filter="blinds(horizontal)">
                                      <p:cBhvr>
                                        <p:cTn id="27" dur="500"/>
                                        <p:tgtEl>
                                          <p:spTgt spid="508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4"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BB040FE2-DC56-65E1-93D2-C88FDAE3744B}"/>
              </a:ext>
            </a:extLst>
          </p:cNvPr>
          <p:cNvSpPr>
            <a:spLocks noGrp="1" noChangeArrowheads="1"/>
          </p:cNvSpPr>
          <p:nvPr>
            <p:ph type="body" idx="1"/>
          </p:nvPr>
        </p:nvSpPr>
        <p:spPr>
          <a:xfrm>
            <a:off x="1331913" y="549275"/>
            <a:ext cx="7129462" cy="3886200"/>
          </a:xfrm>
        </p:spPr>
        <p:txBody>
          <a:bodyPr/>
          <a:lstStyle/>
          <a:p>
            <a:pPr eaLnBrk="1" hangingPunct="1">
              <a:lnSpc>
                <a:spcPct val="120000"/>
              </a:lnSpc>
              <a:buFont typeface="Wingdings" panose="05000000000000000000" pitchFamily="2" charset="2"/>
              <a:buNone/>
            </a:pPr>
            <a:r>
              <a:rPr lang="zh-CN" altLang="en-US"/>
              <a:t>某市要调查成年男子的吸烟情况，该项</a:t>
            </a:r>
          </a:p>
          <a:p>
            <a:pPr eaLnBrk="1" hangingPunct="1">
              <a:lnSpc>
                <a:spcPct val="120000"/>
              </a:lnSpc>
              <a:buFont typeface="Wingdings" panose="05000000000000000000" pitchFamily="2" charset="2"/>
              <a:buNone/>
            </a:pPr>
            <a:r>
              <a:rPr lang="zh-CN" altLang="en-US"/>
              <a:t>调查的总体是什么？</a:t>
            </a:r>
          </a:p>
        </p:txBody>
      </p:sp>
      <p:pic>
        <p:nvPicPr>
          <p:cNvPr id="45059" name="Picture 2" descr="d:\我的文档\桌面\6.07\问号1.jpg">
            <a:extLst>
              <a:ext uri="{FF2B5EF4-FFF2-40B4-BE49-F238E27FC236}">
                <a16:creationId xmlns:a16="http://schemas.microsoft.com/office/drawing/2014/main" id="{730D7C67-9A80-1498-53B2-43193E3885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12112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8629" name="Rectangle 5">
            <a:extLst>
              <a:ext uri="{FF2B5EF4-FFF2-40B4-BE49-F238E27FC236}">
                <a16:creationId xmlns:a16="http://schemas.microsoft.com/office/drawing/2014/main" id="{24A91608-C365-BEA5-9B02-81247BDD4767}"/>
              </a:ext>
            </a:extLst>
          </p:cNvPr>
          <p:cNvSpPr>
            <a:spLocks noChangeArrowheads="1"/>
          </p:cNvSpPr>
          <p:nvPr/>
        </p:nvSpPr>
        <p:spPr bwMode="auto">
          <a:xfrm>
            <a:off x="684213" y="2635250"/>
            <a:ext cx="822960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n"/>
            </a:pPr>
            <a:r>
              <a:rPr lang="zh-CN" altLang="en-US" sz="3200"/>
              <a:t>是该市所有的成年男子；</a:t>
            </a:r>
          </a:p>
        </p:txBody>
      </p:sp>
      <p:sp>
        <p:nvSpPr>
          <p:cNvPr id="538631" name="Rectangle 7">
            <a:extLst>
              <a:ext uri="{FF2B5EF4-FFF2-40B4-BE49-F238E27FC236}">
                <a16:creationId xmlns:a16="http://schemas.microsoft.com/office/drawing/2014/main" id="{CC3A4AF6-6AA1-D7E9-DEAA-04373C4AF421}"/>
              </a:ext>
            </a:extLst>
          </p:cNvPr>
          <p:cNvSpPr>
            <a:spLocks noChangeArrowheads="1"/>
          </p:cNvSpPr>
          <p:nvPr/>
        </p:nvSpPr>
        <p:spPr bwMode="auto">
          <a:xfrm>
            <a:off x="663575" y="3429000"/>
            <a:ext cx="82296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n"/>
            </a:pPr>
            <a:r>
              <a:rPr lang="zh-CN" altLang="en-US" sz="3200"/>
              <a:t>是该市所有的成年男子的吸烟情况（以</a:t>
            </a:r>
            <a:r>
              <a:rPr lang="en-US" altLang="zh-CN" sz="3200"/>
              <a:t>1</a:t>
            </a:r>
            <a:r>
              <a:rPr lang="zh-CN" altLang="en-US" sz="3200"/>
              <a:t>表示吸烟，以</a:t>
            </a:r>
            <a:r>
              <a:rPr lang="en-US" altLang="zh-CN" sz="3200"/>
              <a:t>0</a:t>
            </a:r>
            <a:r>
              <a:rPr lang="zh-CN" altLang="en-US" sz="3200"/>
              <a:t>表示不吸烟）；</a:t>
            </a:r>
          </a:p>
        </p:txBody>
      </p:sp>
      <p:sp>
        <p:nvSpPr>
          <p:cNvPr id="538632" name="Rectangle 8">
            <a:extLst>
              <a:ext uri="{FF2B5EF4-FFF2-40B4-BE49-F238E27FC236}">
                <a16:creationId xmlns:a16="http://schemas.microsoft.com/office/drawing/2014/main" id="{823D1EAB-A7F2-E745-43AA-711E0F9EE759}"/>
              </a:ext>
            </a:extLst>
          </p:cNvPr>
          <p:cNvSpPr>
            <a:spLocks noChangeArrowheads="1"/>
          </p:cNvSpPr>
          <p:nvPr/>
        </p:nvSpPr>
        <p:spPr bwMode="auto">
          <a:xfrm>
            <a:off x="663575" y="4699000"/>
            <a:ext cx="8229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Char char="n"/>
            </a:pPr>
            <a:r>
              <a:rPr lang="zh-CN" altLang="en-US" sz="3200"/>
              <a:t>对应两点分布</a:t>
            </a:r>
            <a:r>
              <a:rPr lang="en-US" altLang="zh-CN" sz="3200" i="1">
                <a:solidFill>
                  <a:srgbClr val="000000"/>
                </a:solidFill>
                <a:latin typeface="Times New Roman" panose="02020603050405020304" pitchFamily="18" charset="0"/>
                <a:ea typeface="楷体_GB2312" pitchFamily="49" charset="-122"/>
              </a:rPr>
              <a:t>b</a:t>
            </a:r>
            <a:r>
              <a:rPr lang="en-US" altLang="zh-CN" sz="3200">
                <a:solidFill>
                  <a:srgbClr val="000000"/>
                </a:solidFill>
                <a:latin typeface="楷体_GB2312" pitchFamily="49" charset="-122"/>
                <a:ea typeface="楷体_GB2312" pitchFamily="49" charset="-122"/>
              </a:rPr>
              <a:t>(</a:t>
            </a:r>
            <a:r>
              <a:rPr lang="en-US" altLang="zh-CN" sz="3200">
                <a:solidFill>
                  <a:srgbClr val="000000"/>
                </a:solidFill>
                <a:latin typeface="Times New Roman" panose="02020603050405020304" pitchFamily="18" charset="0"/>
                <a:ea typeface="楷体_GB2312" pitchFamily="49" charset="-122"/>
              </a:rPr>
              <a:t>1 , </a:t>
            </a:r>
            <a:r>
              <a:rPr lang="en-US" altLang="zh-CN" sz="3200" i="1">
                <a:solidFill>
                  <a:srgbClr val="000000"/>
                </a:solidFill>
                <a:latin typeface="Times New Roman" panose="02020603050405020304" pitchFamily="18" charset="0"/>
                <a:ea typeface="楷体_GB2312" pitchFamily="49" charset="-122"/>
              </a:rPr>
              <a:t>p</a:t>
            </a:r>
            <a:r>
              <a:rPr lang="en-US" altLang="zh-CN" sz="3200">
                <a:solidFill>
                  <a:srgbClr val="000000"/>
                </a:solidFill>
                <a:latin typeface="楷体_GB2312" pitchFamily="49" charset="-122"/>
                <a:ea typeface="楷体_GB2312" pitchFamily="49" charset="-122"/>
              </a:rPr>
              <a:t>) </a:t>
            </a:r>
            <a:r>
              <a:rPr lang="zh-CN" altLang="en-US" sz="3200">
                <a:solidFill>
                  <a:srgbClr val="000000"/>
                </a:solidFill>
                <a:latin typeface="楷体_GB2312" pitchFamily="49" charset="-122"/>
                <a:ea typeface="楷体_GB2312" pitchFamily="49" charset="-122"/>
              </a:rPr>
              <a:t>，其中</a:t>
            </a:r>
            <a:r>
              <a:rPr lang="en-US" altLang="zh-CN" sz="3200" i="1">
                <a:solidFill>
                  <a:srgbClr val="000000"/>
                </a:solidFill>
                <a:latin typeface="Times New Roman" panose="02020603050405020304" pitchFamily="18" charset="0"/>
                <a:ea typeface="楷体_GB2312" pitchFamily="49" charset="-122"/>
              </a:rPr>
              <a:t>p</a:t>
            </a:r>
            <a:r>
              <a:rPr lang="zh-CN" altLang="en-US" sz="3200">
                <a:solidFill>
                  <a:srgbClr val="000000"/>
                </a:solidFill>
                <a:latin typeface="楷体_GB2312" pitchFamily="49" charset="-122"/>
                <a:ea typeface="楷体_GB2312" pitchFamily="49" charset="-122"/>
              </a:rPr>
              <a:t>是该市成年男子的吸烟率</a:t>
            </a:r>
            <a:endParaRPr lang="zh-CN" altLang="en-US" sz="3200"/>
          </a:p>
          <a:p>
            <a:pPr eaLnBrk="1" hangingPunct="1">
              <a:spcBef>
                <a:spcPct val="20000"/>
              </a:spcBef>
              <a:buClr>
                <a:schemeClr val="bg2"/>
              </a:buClr>
              <a:buSzPct val="75000"/>
              <a:buFont typeface="Wingdings" panose="05000000000000000000" pitchFamily="2" charset="2"/>
              <a:buChar char="n"/>
            </a:pPr>
            <a:endParaRPr lang="en-US" altLang="zh-CN" sz="32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29"/>
                                        </p:tgtEl>
                                        <p:attrNameLst>
                                          <p:attrName>style.visibility</p:attrName>
                                        </p:attrNameLst>
                                      </p:cBhvr>
                                      <p:to>
                                        <p:strVal val="visible"/>
                                      </p:to>
                                    </p:set>
                                    <p:animEffect transition="in" filter="blinds(horizontal)">
                                      <p:cBhvr>
                                        <p:cTn id="7" dur="500"/>
                                        <p:tgtEl>
                                          <p:spTgt spid="5386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31"/>
                                        </p:tgtEl>
                                        <p:attrNameLst>
                                          <p:attrName>style.visibility</p:attrName>
                                        </p:attrNameLst>
                                      </p:cBhvr>
                                      <p:to>
                                        <p:strVal val="visible"/>
                                      </p:to>
                                    </p:set>
                                    <p:animEffect transition="in" filter="blinds(horizontal)">
                                      <p:cBhvr>
                                        <p:cTn id="12" dur="500"/>
                                        <p:tgtEl>
                                          <p:spTgt spid="538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8632"/>
                                        </p:tgtEl>
                                        <p:attrNameLst>
                                          <p:attrName>style.visibility</p:attrName>
                                        </p:attrNameLst>
                                      </p:cBhvr>
                                      <p:to>
                                        <p:strVal val="visible"/>
                                      </p:to>
                                    </p:set>
                                    <p:animEffect transition="in" filter="blinds(horizontal)">
                                      <p:cBhvr>
                                        <p:cTn id="17" dur="500"/>
                                        <p:tgtEl>
                                          <p:spTgt spid="53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9" grpId="0"/>
      <p:bldP spid="538631" grpId="0"/>
      <p:bldP spid="538632"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6">
            <a:extLst>
              <a:ext uri="{FF2B5EF4-FFF2-40B4-BE49-F238E27FC236}">
                <a16:creationId xmlns:a16="http://schemas.microsoft.com/office/drawing/2014/main" id="{D6B19AC9-A68D-1059-7EAE-F788A4BB17C8}"/>
              </a:ext>
            </a:extLst>
          </p:cNvPr>
          <p:cNvSpPr>
            <a:spLocks noChangeArrowheads="1"/>
          </p:cNvSpPr>
          <p:nvPr/>
        </p:nvSpPr>
        <p:spPr bwMode="auto">
          <a:xfrm>
            <a:off x="430213" y="549275"/>
            <a:ext cx="8713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None/>
            </a:pPr>
            <a:r>
              <a:rPr kumimoji="1" lang="zh-CN" altLang="en-US" sz="3200" b="1">
                <a:latin typeface="黑体" panose="02010609060101010101" pitchFamily="49" charset="-122"/>
                <a:ea typeface="黑体" panose="02010609060101010101" pitchFamily="49" charset="-122"/>
              </a:rPr>
              <a:t>从总体中抽取的部分个体称为一个样本</a:t>
            </a:r>
            <a:r>
              <a:rPr kumimoji="1" lang="en-US" altLang="zh-CN" sz="3200" b="1">
                <a:latin typeface="黑体" panose="02010609060101010101" pitchFamily="49" charset="-122"/>
                <a:ea typeface="黑体" panose="02010609060101010101" pitchFamily="49" charset="-122"/>
              </a:rPr>
              <a:t>.</a:t>
            </a:r>
          </a:p>
        </p:txBody>
      </p:sp>
      <p:pic>
        <p:nvPicPr>
          <p:cNvPr id="4" name="Picture 2" descr="d:\我的文档\桌面\6.07\问号1.jpg">
            <a:extLst>
              <a:ext uri="{FF2B5EF4-FFF2-40B4-BE49-F238E27FC236}">
                <a16:creationId xmlns:a16="http://schemas.microsoft.com/office/drawing/2014/main" id="{BDDB3AFE-C55D-DC51-BDE1-8D6AE08BD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628775"/>
            <a:ext cx="121126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0680" name="Rectangle 8">
            <a:extLst>
              <a:ext uri="{FF2B5EF4-FFF2-40B4-BE49-F238E27FC236}">
                <a16:creationId xmlns:a16="http://schemas.microsoft.com/office/drawing/2014/main" id="{E5000F11-E840-6065-69DA-83305EF45A52}"/>
              </a:ext>
            </a:extLst>
          </p:cNvPr>
          <p:cNvSpPr>
            <a:spLocks noChangeArrowheads="1"/>
          </p:cNvSpPr>
          <p:nvPr/>
        </p:nvSpPr>
        <p:spPr bwMode="auto">
          <a:xfrm>
            <a:off x="1546225" y="1341438"/>
            <a:ext cx="7129463"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bg2"/>
              </a:buClr>
              <a:buSzPct val="75000"/>
              <a:buFont typeface="Wingdings" panose="05000000000000000000" pitchFamily="2" charset="2"/>
              <a:buNone/>
            </a:pPr>
            <a:r>
              <a:rPr lang="zh-CN" altLang="en-US" sz="3200"/>
              <a:t>某高校根据毕业生返校情况记录，宣布</a:t>
            </a:r>
          </a:p>
          <a:p>
            <a:pPr eaLnBrk="1" hangingPunct="1">
              <a:lnSpc>
                <a:spcPct val="120000"/>
              </a:lnSpc>
              <a:spcBef>
                <a:spcPct val="20000"/>
              </a:spcBef>
              <a:buClr>
                <a:schemeClr val="bg2"/>
              </a:buClr>
              <a:buSzPct val="75000"/>
              <a:buFont typeface="Wingdings" panose="05000000000000000000" pitchFamily="2" charset="2"/>
              <a:buNone/>
            </a:pPr>
            <a:r>
              <a:rPr lang="zh-CN" altLang="en-US" sz="3200"/>
              <a:t>该校毕业生的年平均工资为</a:t>
            </a:r>
            <a:r>
              <a:rPr lang="en-US" altLang="zh-CN" sz="3200"/>
              <a:t>30</a:t>
            </a:r>
            <a:r>
              <a:rPr lang="zh-CN" altLang="en-US" sz="3200"/>
              <a:t>万元，</a:t>
            </a:r>
          </a:p>
          <a:p>
            <a:pPr eaLnBrk="1" hangingPunct="1">
              <a:lnSpc>
                <a:spcPct val="120000"/>
              </a:lnSpc>
              <a:spcBef>
                <a:spcPct val="20000"/>
              </a:spcBef>
              <a:buClr>
                <a:schemeClr val="bg2"/>
              </a:buClr>
              <a:buSzPct val="75000"/>
              <a:buFont typeface="Wingdings" panose="05000000000000000000" pitchFamily="2" charset="2"/>
              <a:buNone/>
            </a:pPr>
            <a:r>
              <a:rPr lang="zh-CN" altLang="en-US" sz="3200"/>
              <a:t>你对此有何评论？</a:t>
            </a:r>
          </a:p>
          <a:p>
            <a:pPr eaLnBrk="1" hangingPunct="1">
              <a:lnSpc>
                <a:spcPct val="120000"/>
              </a:lnSpc>
              <a:spcBef>
                <a:spcPct val="20000"/>
              </a:spcBef>
              <a:buClr>
                <a:schemeClr val="bg2"/>
              </a:buClr>
              <a:buSzPct val="75000"/>
              <a:buFont typeface="Wingdings" panose="05000000000000000000" pitchFamily="2" charset="2"/>
              <a:buNone/>
            </a:pPr>
            <a:endParaRPr lang="en-US" altLang="zh-CN" sz="32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40680">
                                            <p:txEl>
                                              <p:pRg st="0" end="0"/>
                                            </p:txEl>
                                          </p:spTgt>
                                        </p:tgtEl>
                                        <p:attrNameLst>
                                          <p:attrName>style.visibility</p:attrName>
                                        </p:attrNameLst>
                                      </p:cBhvr>
                                      <p:to>
                                        <p:strVal val="visible"/>
                                      </p:to>
                                    </p:set>
                                    <p:animEffect transition="in" filter="blinds(horizontal)">
                                      <p:cBhvr>
                                        <p:cTn id="10" dur="500"/>
                                        <p:tgtEl>
                                          <p:spTgt spid="540680">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40680">
                                            <p:txEl>
                                              <p:pRg st="1" end="1"/>
                                            </p:txEl>
                                          </p:spTgt>
                                        </p:tgtEl>
                                        <p:attrNameLst>
                                          <p:attrName>style.visibility</p:attrName>
                                        </p:attrNameLst>
                                      </p:cBhvr>
                                      <p:to>
                                        <p:strVal val="visible"/>
                                      </p:to>
                                    </p:set>
                                    <p:animEffect transition="in" filter="blinds(horizontal)">
                                      <p:cBhvr>
                                        <p:cTn id="13" dur="500"/>
                                        <p:tgtEl>
                                          <p:spTgt spid="540680">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40680">
                                            <p:txEl>
                                              <p:pRg st="2" end="2"/>
                                            </p:txEl>
                                          </p:spTgt>
                                        </p:tgtEl>
                                        <p:attrNameLst>
                                          <p:attrName>style.visibility</p:attrName>
                                        </p:attrNameLst>
                                      </p:cBhvr>
                                      <p:to>
                                        <p:strVal val="visible"/>
                                      </p:to>
                                    </p:set>
                                    <p:animEffect transition="in" filter="blinds(horizontal)">
                                      <p:cBhvr>
                                        <p:cTn id="16" dur="500"/>
                                        <p:tgtEl>
                                          <p:spTgt spid="54068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7990" name="Rectangle 22">
            <a:extLst>
              <a:ext uri="{FF2B5EF4-FFF2-40B4-BE49-F238E27FC236}">
                <a16:creationId xmlns:a16="http://schemas.microsoft.com/office/drawing/2014/main" id="{2B8B40D1-EB55-1D43-DFE5-19D14559ACC8}"/>
              </a:ext>
            </a:extLst>
          </p:cNvPr>
          <p:cNvSpPr>
            <a:spLocks noChangeArrowheads="1"/>
          </p:cNvSpPr>
          <p:nvPr/>
        </p:nvSpPr>
        <p:spPr bwMode="auto">
          <a:xfrm>
            <a:off x="395288" y="1760538"/>
            <a:ext cx="87137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Char char="u"/>
            </a:pPr>
            <a:r>
              <a:rPr kumimoji="1" lang="zh-CN" altLang="en-US" sz="3200" b="1">
                <a:latin typeface="黑体" panose="02010609060101010101" pitchFamily="49" charset="-122"/>
                <a:ea typeface="黑体" panose="02010609060101010101" pitchFamily="49" charset="-122"/>
              </a:rPr>
              <a:t>从总体</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中随机抽取一个个体，</a:t>
            </a:r>
          </a:p>
          <a:p>
            <a:pPr eaLnBrk="1" hangingPunct="1">
              <a:spcBef>
                <a:spcPct val="20000"/>
              </a:spcBef>
            </a:pPr>
            <a:r>
              <a:rPr kumimoji="1" lang="zh-CN" altLang="en-US" sz="3200" b="1">
                <a:latin typeface="黑体" panose="02010609060101010101" pitchFamily="49" charset="-122"/>
                <a:ea typeface="黑体" panose="02010609060101010101" pitchFamily="49" charset="-122"/>
              </a:rPr>
              <a:t>以</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1</a:t>
            </a:r>
            <a:r>
              <a:rPr kumimoji="1" lang="zh-CN" altLang="en-US" sz="3200" b="1">
                <a:latin typeface="黑体" panose="02010609060101010101" pitchFamily="49" charset="-122"/>
                <a:ea typeface="黑体" panose="02010609060101010101" pitchFamily="49" charset="-122"/>
              </a:rPr>
              <a:t>表示其结果，</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1</a:t>
            </a:r>
            <a:r>
              <a:rPr kumimoji="1" lang="zh-CN" altLang="en-US" sz="3200" b="1">
                <a:latin typeface="黑体" panose="02010609060101010101" pitchFamily="49" charset="-122"/>
                <a:ea typeface="黑体" panose="02010609060101010101" pitchFamily="49" charset="-122"/>
              </a:rPr>
              <a:t>和</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有相同的分布</a:t>
            </a:r>
            <a:r>
              <a:rPr kumimoji="1" lang="en-US" altLang="zh-CN" sz="3200" b="1">
                <a:latin typeface="黑体" panose="02010609060101010101" pitchFamily="49" charset="-122"/>
                <a:ea typeface="黑体" panose="02010609060101010101" pitchFamily="49" charset="-122"/>
              </a:rPr>
              <a:t>.</a:t>
            </a:r>
          </a:p>
        </p:txBody>
      </p:sp>
      <p:sp>
        <p:nvSpPr>
          <p:cNvPr id="467993" name="Rectangle 25">
            <a:extLst>
              <a:ext uri="{FF2B5EF4-FFF2-40B4-BE49-F238E27FC236}">
                <a16:creationId xmlns:a16="http://schemas.microsoft.com/office/drawing/2014/main" id="{1A1E0ED6-CF19-C506-76B1-94EE45A6D0D0}"/>
              </a:ext>
            </a:extLst>
          </p:cNvPr>
          <p:cNvSpPr>
            <a:spLocks noChangeArrowheads="1"/>
          </p:cNvSpPr>
          <p:nvPr/>
        </p:nvSpPr>
        <p:spPr bwMode="auto">
          <a:xfrm>
            <a:off x="323850" y="3284538"/>
            <a:ext cx="8713788"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Char char="u"/>
            </a:pPr>
            <a:r>
              <a:rPr kumimoji="1" lang="zh-CN" altLang="en-US" sz="3200" b="1">
                <a:latin typeface="黑体" panose="02010609060101010101" pitchFamily="49" charset="-122"/>
                <a:ea typeface="黑体" panose="02010609060101010101" pitchFamily="49" charset="-122"/>
              </a:rPr>
              <a:t>放回，从总体</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中再随机抽取一个个体，</a:t>
            </a:r>
          </a:p>
          <a:p>
            <a:pPr eaLnBrk="1" hangingPunct="1">
              <a:spcBef>
                <a:spcPct val="20000"/>
              </a:spcBef>
            </a:pPr>
            <a:r>
              <a:rPr kumimoji="1" lang="zh-CN" altLang="en-US" sz="3200" b="1">
                <a:latin typeface="黑体" panose="02010609060101010101" pitchFamily="49" charset="-122"/>
                <a:ea typeface="黑体" panose="02010609060101010101" pitchFamily="49" charset="-122"/>
              </a:rPr>
              <a:t>以</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2</a:t>
            </a:r>
            <a:r>
              <a:rPr kumimoji="1" lang="zh-CN" altLang="en-US" sz="3200" b="1">
                <a:latin typeface="黑体" panose="02010609060101010101" pitchFamily="49" charset="-122"/>
                <a:ea typeface="黑体" panose="02010609060101010101" pitchFamily="49" charset="-122"/>
              </a:rPr>
              <a:t>表示其结果，</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2</a:t>
            </a:r>
            <a:r>
              <a:rPr kumimoji="1" lang="zh-CN" altLang="en-US" sz="3200" b="1">
                <a:latin typeface="黑体" panose="02010609060101010101" pitchFamily="49" charset="-122"/>
                <a:ea typeface="黑体" panose="02010609060101010101" pitchFamily="49" charset="-122"/>
              </a:rPr>
              <a:t>和</a:t>
            </a:r>
            <a:r>
              <a:rPr kumimoji="1" lang="en-US" altLang="zh-CN" sz="3200" b="1" i="1">
                <a:latin typeface="MS PMincho" panose="020B0400000000000000" pitchFamily="18" charset="-128"/>
                <a:ea typeface="MS PMincho" panose="020B0400000000000000" pitchFamily="18" charset="-128"/>
              </a:rPr>
              <a:t>X</a:t>
            </a:r>
            <a:r>
              <a:rPr kumimoji="1" lang="zh-CN" altLang="en-US" sz="3200" b="1">
                <a:latin typeface="黑体" panose="02010609060101010101" pitchFamily="49" charset="-122"/>
                <a:ea typeface="黑体" panose="02010609060101010101" pitchFamily="49" charset="-122"/>
              </a:rPr>
              <a:t>有相同的分布</a:t>
            </a:r>
            <a:r>
              <a:rPr kumimoji="1" lang="en-US" altLang="zh-CN" sz="3200" b="1">
                <a:latin typeface="黑体" panose="02010609060101010101" pitchFamily="49" charset="-122"/>
                <a:ea typeface="黑体" panose="02010609060101010101" pitchFamily="49" charset="-122"/>
              </a:rPr>
              <a:t>.</a:t>
            </a:r>
          </a:p>
        </p:txBody>
      </p:sp>
      <p:sp>
        <p:nvSpPr>
          <p:cNvPr id="467994" name="Rectangle 26">
            <a:extLst>
              <a:ext uri="{FF2B5EF4-FFF2-40B4-BE49-F238E27FC236}">
                <a16:creationId xmlns:a16="http://schemas.microsoft.com/office/drawing/2014/main" id="{A62A519C-C600-B98F-77E5-E61ECABB2B59}"/>
              </a:ext>
            </a:extLst>
          </p:cNvPr>
          <p:cNvSpPr>
            <a:spLocks noChangeArrowheads="1"/>
          </p:cNvSpPr>
          <p:nvPr/>
        </p:nvSpPr>
        <p:spPr bwMode="auto">
          <a:xfrm>
            <a:off x="323850" y="4149725"/>
            <a:ext cx="8713788" cy="174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None/>
            </a:pPr>
            <a:r>
              <a:rPr kumimoji="1" lang="en-US" altLang="zh-CN" sz="3200" b="1">
                <a:latin typeface="Times New Roman" panose="02020603050405020304" pitchFamily="18" charset="0"/>
                <a:ea typeface="黑体" panose="02010609060101010101" pitchFamily="49" charset="-122"/>
              </a:rPr>
              <a:t>……</a:t>
            </a:r>
            <a:endParaRPr kumimoji="1" lang="en-US" altLang="zh-CN" sz="3200" b="1">
              <a:latin typeface="黑体" panose="02010609060101010101" pitchFamily="49" charset="-122"/>
              <a:ea typeface="黑体" panose="02010609060101010101" pitchFamily="49" charset="-122"/>
            </a:endParaRPr>
          </a:p>
          <a:p>
            <a:pPr eaLnBrk="1" hangingPunct="1">
              <a:spcBef>
                <a:spcPct val="20000"/>
              </a:spcBef>
              <a:buClr>
                <a:srgbClr val="0000FF"/>
              </a:buClr>
              <a:buSzPct val="75000"/>
              <a:buFont typeface="Wingdings" panose="05000000000000000000" pitchFamily="2" charset="2"/>
              <a:buChar char="u"/>
            </a:pPr>
            <a:r>
              <a:rPr kumimoji="1" lang="zh-CN" altLang="en-US" sz="3200" b="1">
                <a:latin typeface="黑体" panose="02010609060101010101" pitchFamily="49" charset="-122"/>
                <a:ea typeface="黑体" panose="02010609060101010101" pitchFamily="49" charset="-122"/>
              </a:rPr>
              <a:t>放回，从总体</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中再随机抽取一个个体，</a:t>
            </a:r>
          </a:p>
          <a:p>
            <a:pPr eaLnBrk="1" hangingPunct="1">
              <a:spcBef>
                <a:spcPct val="20000"/>
              </a:spcBef>
            </a:pPr>
            <a:r>
              <a:rPr kumimoji="1" lang="zh-CN" altLang="en-US" sz="3200" b="1">
                <a:latin typeface="黑体" panose="02010609060101010101" pitchFamily="49" charset="-122"/>
                <a:ea typeface="黑体" panose="02010609060101010101" pitchFamily="49" charset="-122"/>
              </a:rPr>
              <a:t>以</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n</a:t>
            </a:r>
            <a:r>
              <a:rPr kumimoji="1" lang="zh-CN" altLang="en-US" sz="3200" b="1">
                <a:latin typeface="黑体" panose="02010609060101010101" pitchFamily="49" charset="-122"/>
                <a:ea typeface="黑体" panose="02010609060101010101" pitchFamily="49" charset="-122"/>
              </a:rPr>
              <a:t>表示其结果，</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n</a:t>
            </a:r>
            <a:r>
              <a:rPr kumimoji="1" lang="zh-CN" altLang="en-US" sz="3200" b="1">
                <a:latin typeface="黑体" panose="02010609060101010101" pitchFamily="49" charset="-122"/>
                <a:ea typeface="黑体" panose="02010609060101010101" pitchFamily="49" charset="-122"/>
              </a:rPr>
              <a:t>和</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有相同的分布</a:t>
            </a:r>
            <a:r>
              <a:rPr kumimoji="1" lang="en-US" altLang="zh-CN" sz="3200" b="1">
                <a:latin typeface="黑体" panose="02010609060101010101" pitchFamily="49" charset="-122"/>
                <a:ea typeface="黑体" panose="02010609060101010101" pitchFamily="49" charset="-122"/>
              </a:rPr>
              <a:t>.</a:t>
            </a:r>
          </a:p>
        </p:txBody>
      </p:sp>
      <p:sp>
        <p:nvSpPr>
          <p:cNvPr id="467995" name="Rectangle 27">
            <a:extLst>
              <a:ext uri="{FF2B5EF4-FFF2-40B4-BE49-F238E27FC236}">
                <a16:creationId xmlns:a16="http://schemas.microsoft.com/office/drawing/2014/main" id="{E3D60A27-04A9-3DE3-154F-5CFB93879135}"/>
              </a:ext>
            </a:extLst>
          </p:cNvPr>
          <p:cNvSpPr>
            <a:spLocks noChangeArrowheads="1"/>
          </p:cNvSpPr>
          <p:nvPr/>
        </p:nvSpPr>
        <p:spPr bwMode="auto">
          <a:xfrm>
            <a:off x="250825" y="5876925"/>
            <a:ext cx="8713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Char char="u"/>
            </a:pP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1</a:t>
            </a:r>
            <a:r>
              <a:rPr kumimoji="1" lang="en-US" altLang="zh-CN" sz="3200" b="1" i="1">
                <a:latin typeface="Times New Roman" panose="02020603050405020304" pitchFamily="18" charset="0"/>
                <a:ea typeface="黑体" panose="02010609060101010101" pitchFamily="49" charset="-122"/>
              </a:rPr>
              <a:t>…X</a:t>
            </a:r>
            <a:r>
              <a:rPr kumimoji="1" lang="en-US" altLang="zh-CN" sz="3200" b="1" i="1" baseline="-25000">
                <a:latin typeface="Times New Roman" panose="02020603050405020304" pitchFamily="18" charset="0"/>
                <a:ea typeface="黑体" panose="02010609060101010101" pitchFamily="49" charset="-122"/>
              </a:rPr>
              <a:t>n</a:t>
            </a:r>
            <a:r>
              <a:rPr kumimoji="1" lang="zh-CN" altLang="en-US" sz="3200" b="1">
                <a:latin typeface="黑体" panose="02010609060101010101" pitchFamily="49" charset="-122"/>
                <a:ea typeface="黑体" panose="02010609060101010101" pitchFamily="49" charset="-122"/>
              </a:rPr>
              <a:t>为来自总体</a:t>
            </a:r>
            <a:r>
              <a:rPr kumimoji="1" lang="en-US" altLang="zh-CN" sz="3200" b="1" i="1">
                <a:latin typeface="Times New Roman" panose="02020603050405020304" pitchFamily="18" charset="0"/>
                <a:ea typeface="黑体" panose="02010609060101010101" pitchFamily="49" charset="-122"/>
              </a:rPr>
              <a:t>X</a:t>
            </a:r>
            <a:r>
              <a:rPr kumimoji="1" lang="zh-CN" altLang="en-US" sz="3200" b="1">
                <a:latin typeface="黑体" panose="02010609060101010101" pitchFamily="49" charset="-122"/>
                <a:ea typeface="黑体" panose="02010609060101010101" pitchFamily="49" charset="-122"/>
              </a:rPr>
              <a:t>的</a:t>
            </a:r>
            <a:r>
              <a:rPr kumimoji="1" lang="zh-CN" altLang="en-US" sz="3200" b="1">
                <a:solidFill>
                  <a:srgbClr val="FF0000"/>
                </a:solidFill>
                <a:latin typeface="黑体" panose="02010609060101010101" pitchFamily="49" charset="-122"/>
                <a:ea typeface="黑体" panose="02010609060101010101" pitchFamily="49" charset="-122"/>
              </a:rPr>
              <a:t>简单随机样本</a:t>
            </a:r>
            <a:r>
              <a:rPr kumimoji="1" lang="en-US" altLang="zh-CN" sz="3200" b="1">
                <a:latin typeface="黑体" panose="02010609060101010101" pitchFamily="49" charset="-122"/>
                <a:ea typeface="黑体" panose="02010609060101010101" pitchFamily="49" charset="-122"/>
              </a:rPr>
              <a:t>.</a:t>
            </a:r>
          </a:p>
        </p:txBody>
      </p:sp>
      <p:sp>
        <p:nvSpPr>
          <p:cNvPr id="47110" name="Rectangle 28">
            <a:extLst>
              <a:ext uri="{FF2B5EF4-FFF2-40B4-BE49-F238E27FC236}">
                <a16:creationId xmlns:a16="http://schemas.microsoft.com/office/drawing/2014/main" id="{0394C797-6A9A-7CC2-7301-05AA2D1E5BD8}"/>
              </a:ext>
            </a:extLst>
          </p:cNvPr>
          <p:cNvSpPr>
            <a:spLocks noChangeArrowheads="1"/>
          </p:cNvSpPr>
          <p:nvPr/>
        </p:nvSpPr>
        <p:spPr bwMode="auto">
          <a:xfrm>
            <a:off x="430213" y="549275"/>
            <a:ext cx="87137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0000FF"/>
              </a:buClr>
              <a:buSzPct val="75000"/>
              <a:buFont typeface="Wingdings" panose="05000000000000000000" pitchFamily="2" charset="2"/>
              <a:buNone/>
            </a:pPr>
            <a:r>
              <a:rPr kumimoji="1" lang="zh-CN" altLang="en-US" sz="3200" b="1">
                <a:latin typeface="黑体" panose="02010609060101010101" pitchFamily="49" charset="-122"/>
                <a:ea typeface="黑体" panose="02010609060101010101" pitchFamily="49" charset="-122"/>
              </a:rPr>
              <a:t>从总体中抽取的部分个体称为一个样本</a:t>
            </a:r>
            <a:r>
              <a:rPr kumimoji="1" lang="en-US" altLang="zh-CN" sz="3200" b="1">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7990"/>
                                        </p:tgtEl>
                                        <p:attrNameLst>
                                          <p:attrName>style.visibility</p:attrName>
                                        </p:attrNameLst>
                                      </p:cBhvr>
                                      <p:to>
                                        <p:strVal val="visible"/>
                                      </p:to>
                                    </p:set>
                                    <p:animEffect transition="in" filter="blinds(horizontal)">
                                      <p:cBhvr>
                                        <p:cTn id="7" dur="500"/>
                                        <p:tgtEl>
                                          <p:spTgt spid="4679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7993"/>
                                        </p:tgtEl>
                                        <p:attrNameLst>
                                          <p:attrName>style.visibility</p:attrName>
                                        </p:attrNameLst>
                                      </p:cBhvr>
                                      <p:to>
                                        <p:strVal val="visible"/>
                                      </p:to>
                                    </p:set>
                                    <p:animEffect transition="in" filter="blinds(horizontal)">
                                      <p:cBhvr>
                                        <p:cTn id="12" dur="500"/>
                                        <p:tgtEl>
                                          <p:spTgt spid="4679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7994"/>
                                        </p:tgtEl>
                                        <p:attrNameLst>
                                          <p:attrName>style.visibility</p:attrName>
                                        </p:attrNameLst>
                                      </p:cBhvr>
                                      <p:to>
                                        <p:strVal val="visible"/>
                                      </p:to>
                                    </p:set>
                                    <p:animEffect transition="in" filter="blinds(horizontal)">
                                      <p:cBhvr>
                                        <p:cTn id="17" dur="500"/>
                                        <p:tgtEl>
                                          <p:spTgt spid="4679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67995"/>
                                        </p:tgtEl>
                                        <p:attrNameLst>
                                          <p:attrName>style.visibility</p:attrName>
                                        </p:attrNameLst>
                                      </p:cBhvr>
                                      <p:to>
                                        <p:strVal val="visible"/>
                                      </p:to>
                                    </p:set>
                                    <p:animEffect transition="in" filter="blinds(horizontal)">
                                      <p:cBhvr>
                                        <p:cTn id="22" dur="500"/>
                                        <p:tgtEl>
                                          <p:spTgt spid="467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90" grpId="0"/>
      <p:bldP spid="467993" grpId="0"/>
      <p:bldP spid="467994" grpId="0"/>
      <p:bldP spid="46799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6ACB859-661C-3F7F-5519-2B9FC8D88CDB}"/>
              </a:ext>
            </a:extLst>
          </p:cNvPr>
          <p:cNvSpPr>
            <a:spLocks noGrp="1" noChangeArrowheads="1"/>
          </p:cNvSpPr>
          <p:nvPr>
            <p:ph type="title"/>
          </p:nvPr>
        </p:nvSpPr>
        <p:spPr>
          <a:xfrm>
            <a:off x="468313" y="476250"/>
            <a:ext cx="8229600" cy="1371600"/>
          </a:xfrm>
        </p:spPr>
        <p:txBody>
          <a:bodyPr/>
          <a:lstStyle/>
          <a:p>
            <a:pPr eaLnBrk="1" hangingPunct="1"/>
            <a:endParaRPr lang="zh-CN" altLang="zh-CN"/>
          </a:p>
        </p:txBody>
      </p:sp>
      <p:sp>
        <p:nvSpPr>
          <p:cNvPr id="48131" name="Rectangle 3">
            <a:extLst>
              <a:ext uri="{FF2B5EF4-FFF2-40B4-BE49-F238E27FC236}">
                <a16:creationId xmlns:a16="http://schemas.microsoft.com/office/drawing/2014/main" id="{438BF09C-EACB-187E-CB97-5D4BC5DC8FA0}"/>
              </a:ext>
            </a:extLst>
          </p:cNvPr>
          <p:cNvSpPr>
            <a:spLocks noGrp="1" noChangeArrowheads="1"/>
          </p:cNvSpPr>
          <p:nvPr>
            <p:ph type="body" idx="1"/>
          </p:nvPr>
        </p:nvSpPr>
        <p:spPr/>
        <p:txBody>
          <a:bodyPr/>
          <a:lstStyle/>
          <a:p>
            <a:pPr eaLnBrk="1" hangingPunct="1">
              <a:lnSpc>
                <a:spcPct val="110000"/>
              </a:lnSpc>
            </a:pPr>
            <a:r>
              <a:rPr lang="zh-CN" altLang="en-US"/>
              <a:t>对于有限总体，采用放回抽样就能得到简单随机样本，但放回抽样使用起来不方便，当个体的总数</a:t>
            </a:r>
            <a:r>
              <a:rPr lang="en-US" altLang="zh-CN" i="1">
                <a:latin typeface="Times New Roman" panose="02020603050405020304" pitchFamily="18" charset="0"/>
              </a:rPr>
              <a:t>N</a:t>
            </a:r>
            <a:r>
              <a:rPr lang="zh-CN" altLang="en-US"/>
              <a:t>比要得到的样本容量</a:t>
            </a:r>
            <a:r>
              <a:rPr lang="en-US" altLang="zh-CN" i="1">
                <a:latin typeface="Times New Roman" panose="02020603050405020304" pitchFamily="18" charset="0"/>
              </a:rPr>
              <a:t>n</a:t>
            </a:r>
            <a:r>
              <a:rPr lang="zh-CN" altLang="en-US"/>
              <a:t>大很多时，在实际中可将不放回抽样近似地当做放回抽样来处理</a:t>
            </a:r>
            <a:r>
              <a:rPr lang="en-US" altLang="zh-CN"/>
              <a:t>.</a:t>
            </a:r>
          </a:p>
          <a:p>
            <a:pPr eaLnBrk="1" hangingPunct="1">
              <a:lnSpc>
                <a:spcPct val="110000"/>
              </a:lnSpc>
            </a:pPr>
            <a:r>
              <a:rPr lang="zh-CN" altLang="en-US"/>
              <a:t>至于无限总体，因抽取一个个体不影响它的分布，所以总是用不放回抽样</a:t>
            </a:r>
            <a:r>
              <a:rPr lang="en-US" altLang="zh-CN"/>
              <a:t>.</a:t>
            </a:r>
          </a:p>
        </p:txBody>
      </p:sp>
    </p:spTree>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5EB0F198-C98C-8F05-0DE8-D5138B686D5F}"/>
              </a:ext>
            </a:extLst>
          </p:cNvPr>
          <p:cNvSpPr>
            <a:spLocks noChangeArrowheads="1"/>
          </p:cNvSpPr>
          <p:nvPr/>
        </p:nvSpPr>
        <p:spPr bwMode="auto">
          <a:xfrm>
            <a:off x="250825" y="2636838"/>
            <a:ext cx="83677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FF00"/>
              </a:buClr>
              <a:buFontTx/>
              <a:buChar char="•"/>
            </a:pPr>
            <a:r>
              <a:rPr lang="en-US" altLang="zh-CN" sz="3200" b="1">
                <a:solidFill>
                  <a:schemeClr val="tx2"/>
                </a:solidFill>
                <a:latin typeface="Times New Roman" panose="02020603050405020304" pitchFamily="18" charset="0"/>
                <a:ea typeface="楷体_GB2312" pitchFamily="49" charset="-122"/>
              </a:rPr>
              <a:t>  </a:t>
            </a:r>
            <a:r>
              <a:rPr lang="zh-CN" altLang="en-US" sz="3200" b="1">
                <a:solidFill>
                  <a:schemeClr val="tx2"/>
                </a:solidFill>
                <a:latin typeface="Times New Roman" panose="02020603050405020304" pitchFamily="18" charset="0"/>
                <a:ea typeface="楷体_GB2312" pitchFamily="49" charset="-122"/>
              </a:rPr>
              <a:t>抽取前无法预知它们的数值，因此，样本是随机变量，用大写字母  </a:t>
            </a:r>
            <a:r>
              <a:rPr lang="en-US" altLang="zh-CN" sz="3200" b="1" i="1">
                <a:solidFill>
                  <a:schemeClr val="tx2"/>
                </a:solidFill>
                <a:latin typeface="Times New Roman" panose="02020603050405020304" pitchFamily="18" charset="0"/>
                <a:ea typeface="楷体_GB2312" pitchFamily="49" charset="-122"/>
              </a:rPr>
              <a:t>X</a:t>
            </a:r>
            <a:r>
              <a:rPr lang="en-US" altLang="zh-CN" sz="3200" b="1" baseline="-25000">
                <a:solidFill>
                  <a:schemeClr val="tx2"/>
                </a:solidFill>
                <a:latin typeface="Times New Roman" panose="02020603050405020304" pitchFamily="18" charset="0"/>
                <a:ea typeface="楷体_GB2312" pitchFamily="49" charset="-122"/>
              </a:rPr>
              <a:t>1</a:t>
            </a:r>
            <a:r>
              <a:rPr lang="en-US" altLang="zh-CN" sz="3200" b="1">
                <a:solidFill>
                  <a:schemeClr val="tx2"/>
                </a:solidFill>
                <a:latin typeface="Times New Roman" panose="02020603050405020304" pitchFamily="18" charset="0"/>
                <a:ea typeface="楷体_GB2312" pitchFamily="49" charset="-122"/>
              </a:rPr>
              <a:t>, </a:t>
            </a:r>
            <a:r>
              <a:rPr lang="en-US" altLang="zh-CN" sz="3200" b="1" i="1">
                <a:solidFill>
                  <a:schemeClr val="tx2"/>
                </a:solidFill>
                <a:latin typeface="Times New Roman" panose="02020603050405020304" pitchFamily="18" charset="0"/>
                <a:ea typeface="楷体_GB2312" pitchFamily="49" charset="-122"/>
              </a:rPr>
              <a:t>X</a:t>
            </a:r>
            <a:r>
              <a:rPr lang="en-US" altLang="zh-CN" sz="3200" b="1" baseline="-25000">
                <a:solidFill>
                  <a:schemeClr val="tx2"/>
                </a:solidFill>
                <a:latin typeface="Times New Roman" panose="02020603050405020304" pitchFamily="18" charset="0"/>
                <a:ea typeface="楷体_GB2312" pitchFamily="49" charset="-122"/>
              </a:rPr>
              <a:t>2</a:t>
            </a:r>
            <a:r>
              <a:rPr lang="en-US" altLang="zh-CN" sz="3200" b="1">
                <a:solidFill>
                  <a:schemeClr val="tx2"/>
                </a:solidFill>
                <a:latin typeface="Times New Roman" panose="02020603050405020304" pitchFamily="18" charset="0"/>
                <a:ea typeface="楷体_GB2312" pitchFamily="49" charset="-122"/>
              </a:rPr>
              <a:t>, </a:t>
            </a:r>
            <a:r>
              <a:rPr lang="en-US" altLang="zh-CN" sz="3200" b="1">
                <a:solidFill>
                  <a:schemeClr val="tx2"/>
                </a:solidFill>
                <a:ea typeface="楷体_GB2312" pitchFamily="49" charset="-122"/>
              </a:rPr>
              <a:t>…</a:t>
            </a:r>
            <a:r>
              <a:rPr lang="en-US" altLang="zh-CN" sz="3200" b="1">
                <a:solidFill>
                  <a:schemeClr val="tx2"/>
                </a:solidFill>
                <a:latin typeface="Times New Roman" panose="02020603050405020304" pitchFamily="18" charset="0"/>
                <a:ea typeface="楷体_GB2312" pitchFamily="49" charset="-122"/>
              </a:rPr>
              <a:t>, </a:t>
            </a:r>
            <a:r>
              <a:rPr lang="en-US" altLang="zh-CN" sz="3200" b="1" i="1">
                <a:solidFill>
                  <a:schemeClr val="tx2"/>
                </a:solidFill>
                <a:latin typeface="Times New Roman" panose="02020603050405020304" pitchFamily="18" charset="0"/>
                <a:ea typeface="楷体_GB2312" pitchFamily="49" charset="-122"/>
              </a:rPr>
              <a:t>X</a:t>
            </a:r>
            <a:r>
              <a:rPr lang="en-US" altLang="zh-CN" sz="3200" b="1" i="1" baseline="-25000">
                <a:solidFill>
                  <a:schemeClr val="tx2"/>
                </a:solidFill>
                <a:latin typeface="Times New Roman" panose="02020603050405020304" pitchFamily="18" charset="0"/>
                <a:ea typeface="楷体_GB2312" pitchFamily="49" charset="-122"/>
              </a:rPr>
              <a:t>n</a:t>
            </a:r>
            <a:r>
              <a:rPr lang="en-US" altLang="zh-CN" sz="3200" b="1" baseline="-25000">
                <a:solidFill>
                  <a:schemeClr val="tx2"/>
                </a:solidFill>
                <a:latin typeface="Times New Roman" panose="02020603050405020304" pitchFamily="18" charset="0"/>
                <a:ea typeface="楷体_GB2312" pitchFamily="49" charset="-122"/>
              </a:rPr>
              <a:t>  </a:t>
            </a:r>
            <a:r>
              <a:rPr lang="zh-CN" altLang="en-US" sz="3200" b="1">
                <a:solidFill>
                  <a:schemeClr val="tx2"/>
                </a:solidFill>
                <a:latin typeface="Times New Roman" panose="02020603050405020304" pitchFamily="18" charset="0"/>
                <a:ea typeface="楷体_GB2312" pitchFamily="49" charset="-122"/>
              </a:rPr>
              <a:t>表示；</a:t>
            </a:r>
          </a:p>
        </p:txBody>
      </p:sp>
      <p:sp>
        <p:nvSpPr>
          <p:cNvPr id="482307" name="Rectangle 3">
            <a:extLst>
              <a:ext uri="{FF2B5EF4-FFF2-40B4-BE49-F238E27FC236}">
                <a16:creationId xmlns:a16="http://schemas.microsoft.com/office/drawing/2014/main" id="{3B40A914-421F-7342-1ADB-3F8B4D680975}"/>
              </a:ext>
            </a:extLst>
          </p:cNvPr>
          <p:cNvSpPr>
            <a:spLocks noChangeArrowheads="1"/>
          </p:cNvSpPr>
          <p:nvPr/>
        </p:nvSpPr>
        <p:spPr bwMode="auto">
          <a:xfrm>
            <a:off x="179388" y="4306888"/>
            <a:ext cx="8964612"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rgbClr val="00FF00"/>
              </a:buClr>
              <a:buFontTx/>
              <a:buChar char="•"/>
            </a:pPr>
            <a:r>
              <a:rPr lang="en-US" altLang="zh-CN" sz="3200" b="1">
                <a:solidFill>
                  <a:schemeClr val="tx2"/>
                </a:solidFill>
                <a:latin typeface="Times New Roman" panose="02020603050405020304" pitchFamily="18" charset="0"/>
                <a:ea typeface="楷体_GB2312" pitchFamily="49" charset="-122"/>
              </a:rPr>
              <a:t>  </a:t>
            </a:r>
            <a:r>
              <a:rPr lang="zh-CN" altLang="en-US" sz="3200" b="1">
                <a:solidFill>
                  <a:schemeClr val="tx2"/>
                </a:solidFill>
                <a:latin typeface="Times New Roman" panose="02020603050405020304" pitchFamily="18" charset="0"/>
                <a:ea typeface="楷体_GB2312" pitchFamily="49" charset="-122"/>
              </a:rPr>
              <a:t>抽取后经观测就有确定的 观测值，因此，样本又是一组数值。此时用小 写字母  </a:t>
            </a:r>
            <a:r>
              <a:rPr lang="en-US" altLang="zh-CN" sz="3200" b="1" i="1">
                <a:solidFill>
                  <a:schemeClr val="tx2"/>
                </a:solidFill>
                <a:latin typeface="Times New Roman" panose="02020603050405020304" pitchFamily="18" charset="0"/>
                <a:ea typeface="楷体_GB2312" pitchFamily="49" charset="-122"/>
              </a:rPr>
              <a:t>x</a:t>
            </a:r>
            <a:r>
              <a:rPr lang="en-US" altLang="zh-CN" sz="3200" b="1" baseline="-25000">
                <a:solidFill>
                  <a:schemeClr val="tx2"/>
                </a:solidFill>
                <a:latin typeface="Times New Roman" panose="02020603050405020304" pitchFamily="18" charset="0"/>
                <a:ea typeface="楷体_GB2312" pitchFamily="49" charset="-122"/>
              </a:rPr>
              <a:t>1</a:t>
            </a:r>
            <a:r>
              <a:rPr lang="en-US" altLang="zh-CN" sz="3200" b="1">
                <a:solidFill>
                  <a:schemeClr val="tx2"/>
                </a:solidFill>
                <a:latin typeface="Times New Roman" panose="02020603050405020304" pitchFamily="18" charset="0"/>
                <a:ea typeface="楷体_GB2312" pitchFamily="49" charset="-122"/>
              </a:rPr>
              <a:t>, </a:t>
            </a:r>
            <a:r>
              <a:rPr lang="en-US" altLang="zh-CN" sz="3200" b="1" i="1">
                <a:solidFill>
                  <a:schemeClr val="tx2"/>
                </a:solidFill>
                <a:latin typeface="Times New Roman" panose="02020603050405020304" pitchFamily="18" charset="0"/>
                <a:ea typeface="楷体_GB2312" pitchFamily="49" charset="-122"/>
              </a:rPr>
              <a:t>x</a:t>
            </a:r>
            <a:r>
              <a:rPr lang="en-US" altLang="zh-CN" sz="3200" b="1" baseline="-25000">
                <a:solidFill>
                  <a:schemeClr val="tx2"/>
                </a:solidFill>
                <a:latin typeface="Times New Roman" panose="02020603050405020304" pitchFamily="18" charset="0"/>
                <a:ea typeface="楷体_GB2312" pitchFamily="49" charset="-122"/>
              </a:rPr>
              <a:t>2</a:t>
            </a:r>
            <a:r>
              <a:rPr lang="en-US" altLang="zh-CN" sz="3200" b="1">
                <a:solidFill>
                  <a:schemeClr val="tx2"/>
                </a:solidFill>
                <a:latin typeface="Times New Roman" panose="02020603050405020304" pitchFamily="18" charset="0"/>
                <a:ea typeface="楷体_GB2312" pitchFamily="49" charset="-122"/>
              </a:rPr>
              <a:t>, …, </a:t>
            </a:r>
            <a:r>
              <a:rPr lang="en-US" altLang="zh-CN" sz="3200" b="1" i="1">
                <a:solidFill>
                  <a:schemeClr val="tx2"/>
                </a:solidFill>
                <a:latin typeface="Times New Roman" panose="02020603050405020304" pitchFamily="18" charset="0"/>
                <a:ea typeface="楷体_GB2312" pitchFamily="49" charset="-122"/>
              </a:rPr>
              <a:t>x</a:t>
            </a:r>
            <a:r>
              <a:rPr lang="en-US" altLang="zh-CN" sz="3200" b="1" i="1" baseline="-25000">
                <a:solidFill>
                  <a:schemeClr val="tx2"/>
                </a:solidFill>
                <a:latin typeface="Times New Roman" panose="02020603050405020304" pitchFamily="18" charset="0"/>
                <a:ea typeface="楷体_GB2312" pitchFamily="49" charset="-122"/>
              </a:rPr>
              <a:t>n</a:t>
            </a:r>
            <a:r>
              <a:rPr lang="en-US" altLang="zh-CN" sz="3200" b="1">
                <a:solidFill>
                  <a:schemeClr val="tx2"/>
                </a:solidFill>
                <a:latin typeface="Times New Roman" panose="02020603050405020304" pitchFamily="18" charset="0"/>
                <a:ea typeface="楷体_GB2312" pitchFamily="49" charset="-122"/>
              </a:rPr>
              <a:t>  .</a:t>
            </a:r>
          </a:p>
        </p:txBody>
      </p:sp>
      <p:sp>
        <p:nvSpPr>
          <p:cNvPr id="49156" name="Rectangle 5">
            <a:extLst>
              <a:ext uri="{FF2B5EF4-FFF2-40B4-BE49-F238E27FC236}">
                <a16:creationId xmlns:a16="http://schemas.microsoft.com/office/drawing/2014/main" id="{54876C39-7644-1E91-1C49-ACC344871BA9}"/>
              </a:ext>
            </a:extLst>
          </p:cNvPr>
          <p:cNvSpPr>
            <a:spLocks noChangeArrowheads="1"/>
          </p:cNvSpPr>
          <p:nvPr/>
        </p:nvSpPr>
        <p:spPr bwMode="auto">
          <a:xfrm>
            <a:off x="2268538" y="1484313"/>
            <a:ext cx="3743325"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zh-CN" altLang="en-US" sz="3200" b="1">
                <a:latin typeface="Times New Roman" panose="02020603050405020304" pitchFamily="18" charset="0"/>
                <a:ea typeface="楷体_GB2312" pitchFamily="49" charset="-122"/>
              </a:rPr>
              <a:t>样本的两重性</a:t>
            </a:r>
          </a:p>
          <a:p>
            <a:pPr eaLnBrk="1" hangingPunct="1">
              <a:spcBef>
                <a:spcPct val="20000"/>
              </a:spcBef>
            </a:pPr>
            <a:endParaRPr kumimoji="1" lang="en-US" altLang="zh-CN" sz="3200" b="1">
              <a:latin typeface="Times New Roman" panose="02020603050405020304" pitchFamily="18" charset="0"/>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2306"/>
                                        </p:tgtEl>
                                        <p:attrNameLst>
                                          <p:attrName>style.visibility</p:attrName>
                                        </p:attrNameLst>
                                      </p:cBhvr>
                                      <p:to>
                                        <p:strVal val="visible"/>
                                      </p:to>
                                    </p:set>
                                    <p:anim calcmode="lin" valueType="num">
                                      <p:cBhvr additive="base">
                                        <p:cTn id="7" dur="500" fill="hold"/>
                                        <p:tgtEl>
                                          <p:spTgt spid="482306"/>
                                        </p:tgtEl>
                                        <p:attrNameLst>
                                          <p:attrName>ppt_x</p:attrName>
                                        </p:attrNameLst>
                                      </p:cBhvr>
                                      <p:tavLst>
                                        <p:tav tm="0">
                                          <p:val>
                                            <p:strVal val="1+#ppt_w/2"/>
                                          </p:val>
                                        </p:tav>
                                        <p:tav tm="100000">
                                          <p:val>
                                            <p:strVal val="#ppt_x"/>
                                          </p:val>
                                        </p:tav>
                                      </p:tavLst>
                                    </p:anim>
                                    <p:anim calcmode="lin" valueType="num">
                                      <p:cBhvr additive="base">
                                        <p:cTn id="8" dur="500" fill="hold"/>
                                        <p:tgtEl>
                                          <p:spTgt spid="482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82307"/>
                                        </p:tgtEl>
                                        <p:attrNameLst>
                                          <p:attrName>style.visibility</p:attrName>
                                        </p:attrNameLst>
                                      </p:cBhvr>
                                      <p:to>
                                        <p:strVal val="visible"/>
                                      </p:to>
                                    </p:set>
                                    <p:anim calcmode="lin" valueType="num">
                                      <p:cBhvr additive="base">
                                        <p:cTn id="13" dur="500" fill="hold"/>
                                        <p:tgtEl>
                                          <p:spTgt spid="482307"/>
                                        </p:tgtEl>
                                        <p:attrNameLst>
                                          <p:attrName>ppt_x</p:attrName>
                                        </p:attrNameLst>
                                      </p:cBhvr>
                                      <p:tavLst>
                                        <p:tav tm="0">
                                          <p:val>
                                            <p:strVal val="1+#ppt_w/2"/>
                                          </p:val>
                                        </p:tav>
                                        <p:tav tm="100000">
                                          <p:val>
                                            <p:strVal val="#ppt_x"/>
                                          </p:val>
                                        </p:tav>
                                      </p:tavLst>
                                    </p:anim>
                                    <p:anim calcmode="lin" valueType="num">
                                      <p:cBhvr additive="base">
                                        <p:cTn id="14" dur="500" fill="hold"/>
                                        <p:tgtEl>
                                          <p:spTgt spid="4823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utoUpdateAnimBg="0"/>
      <p:bldP spid="482307"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6635787-D02E-6413-8199-D2453888501C}"/>
              </a:ext>
            </a:extLst>
          </p:cNvPr>
          <p:cNvSpPr>
            <a:spLocks noGrp="1" noChangeArrowheads="1"/>
          </p:cNvSpPr>
          <p:nvPr>
            <p:ph type="title"/>
          </p:nvPr>
        </p:nvSpPr>
        <p:spPr>
          <a:xfrm>
            <a:off x="468313" y="2205038"/>
            <a:ext cx="8229600" cy="1371600"/>
          </a:xfrm>
        </p:spPr>
        <p:txBody>
          <a:bodyPr/>
          <a:lstStyle/>
          <a:p>
            <a:pPr eaLnBrk="1" hangingPunct="1"/>
            <a:r>
              <a:rPr lang="en-US" altLang="zh-CN"/>
              <a:t>P130   </a:t>
            </a:r>
            <a:r>
              <a:rPr lang="zh-CN" altLang="en-US"/>
              <a:t>综合上述，给出</a:t>
            </a:r>
            <a:r>
              <a:rPr lang="zh-CN" altLang="en-US">
                <a:solidFill>
                  <a:srgbClr val="FF0000"/>
                </a:solidFill>
              </a:rPr>
              <a:t>定义</a:t>
            </a:r>
          </a:p>
        </p:txBody>
      </p:sp>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49A8BAC2-0DB5-6016-5906-CF5E63BA2653}"/>
              </a:ext>
            </a:extLst>
          </p:cNvPr>
          <p:cNvSpPr>
            <a:spLocks noChangeArrowheads="1"/>
          </p:cNvSpPr>
          <p:nvPr/>
        </p:nvSpPr>
        <p:spPr bwMode="auto">
          <a:xfrm>
            <a:off x="250825" y="981075"/>
            <a:ext cx="860425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bg2"/>
              </a:buClr>
              <a:buSzPct val="75000"/>
              <a:buFont typeface="Wingdings" panose="05000000000000000000" pitchFamily="2" charset="2"/>
              <a:buNone/>
            </a:pP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数理统计是具有广泛应用的一个数学</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分支，它以概率论为理论基础，根据试验</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或观察得到的数据，来研究随机现象，对</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研究对象的客观规律性作出种种合理的估</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计和判断</a:t>
            </a:r>
            <a:r>
              <a:rPr lang="en-US" altLang="zh-CN" sz="3600" b="1">
                <a:latin typeface="楷体" panose="02010609060101010101" pitchFamily="49" charset="-122"/>
                <a:ea typeface="楷体" panose="02010609060101010101" pitchFamily="49" charset="-122"/>
              </a:rPr>
              <a:t>.</a:t>
            </a:r>
            <a:endParaRPr lang="en-US" altLang="zh-CN" sz="3600" b="1">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Effect transition="in" filter="blinds(horizontal)">
                                      <p:cBhvr>
                                        <p:cTn id="7" dur="500"/>
                                        <p:tgtEl>
                                          <p:spTgt spid="49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9170" name="Text Box 2">
            <a:extLst>
              <a:ext uri="{FF2B5EF4-FFF2-40B4-BE49-F238E27FC236}">
                <a16:creationId xmlns:a16="http://schemas.microsoft.com/office/drawing/2014/main" id="{D99C543F-0C26-5508-F9C0-D153E228D5A8}"/>
              </a:ext>
            </a:extLst>
          </p:cNvPr>
          <p:cNvSpPr txBox="1">
            <a:spLocks noChangeArrowheads="1"/>
          </p:cNvSpPr>
          <p:nvPr/>
        </p:nvSpPr>
        <p:spPr bwMode="auto">
          <a:xfrm>
            <a:off x="1270000" y="692150"/>
            <a:ext cx="1501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solidFill>
                  <a:srgbClr val="0000FF"/>
                </a:solidFill>
                <a:latin typeface="Times New Roman" panose="02020603050405020304" pitchFamily="18" charset="0"/>
              </a:rPr>
              <a:t>定义：</a:t>
            </a:r>
          </a:p>
        </p:txBody>
      </p:sp>
      <p:graphicFrame>
        <p:nvGraphicFramePr>
          <p:cNvPr id="519171" name="Object 3">
            <a:extLst>
              <a:ext uri="{FF2B5EF4-FFF2-40B4-BE49-F238E27FC236}">
                <a16:creationId xmlns:a16="http://schemas.microsoft.com/office/drawing/2014/main" id="{CF1A92D6-F561-4478-217B-6BCE1CE67203}"/>
              </a:ext>
            </a:extLst>
          </p:cNvPr>
          <p:cNvGraphicFramePr>
            <a:graphicFrameLocks noChangeAspect="1"/>
          </p:cNvGraphicFramePr>
          <p:nvPr/>
        </p:nvGraphicFramePr>
        <p:xfrm>
          <a:off x="515938" y="1341438"/>
          <a:ext cx="7943850" cy="3024187"/>
        </p:xfrm>
        <a:graphic>
          <a:graphicData uri="http://schemas.openxmlformats.org/presentationml/2006/ole">
            <mc:AlternateContent xmlns:mc="http://schemas.openxmlformats.org/markup-compatibility/2006">
              <mc:Choice xmlns:v="urn:schemas-microsoft-com:vml" Requires="v">
                <p:oleObj name="公式" r:id="rId2" imgW="7785000" imgH="3162240" progId="Equation.3">
                  <p:embed/>
                </p:oleObj>
              </mc:Choice>
              <mc:Fallback>
                <p:oleObj name="公式" r:id="rId2" imgW="7785000" imgH="31622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1341438"/>
                        <a:ext cx="7943850" cy="302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9172" name="Rectangle 4">
            <a:extLst>
              <a:ext uri="{FF2B5EF4-FFF2-40B4-BE49-F238E27FC236}">
                <a16:creationId xmlns:a16="http://schemas.microsoft.com/office/drawing/2014/main" id="{FF5F4BC9-AA68-8C18-D350-B1A7821004DC}"/>
              </a:ext>
            </a:extLst>
          </p:cNvPr>
          <p:cNvSpPr>
            <a:spLocks noChangeArrowheads="1"/>
          </p:cNvSpPr>
          <p:nvPr/>
        </p:nvSpPr>
        <p:spPr bwMode="auto">
          <a:xfrm>
            <a:off x="381000" y="4392613"/>
            <a:ext cx="8223250" cy="177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a:latin typeface="Times New Roman" panose="02020603050405020304" pitchFamily="18" charset="0"/>
              </a:rPr>
              <a:t>        </a:t>
            </a:r>
            <a:r>
              <a:rPr kumimoji="1" lang="zh-CN" altLang="en-US" sz="2800" b="1">
                <a:latin typeface="Times New Roman" panose="02020603050405020304" pitchFamily="18" charset="0"/>
              </a:rPr>
              <a:t>由简单随机抽样得到的样本称为</a:t>
            </a:r>
            <a:r>
              <a:rPr kumimoji="1" lang="zh-CN" altLang="en-US" sz="2800" b="1">
                <a:solidFill>
                  <a:srgbClr val="0000FF"/>
                </a:solidFill>
                <a:latin typeface="Times New Roman" panose="02020603050405020304" pitchFamily="18" charset="0"/>
              </a:rPr>
              <a:t>简单随机样本</a:t>
            </a:r>
            <a:r>
              <a:rPr kumimoji="1" lang="zh-CN" altLang="en-US" sz="2800" b="1">
                <a:latin typeface="Times New Roman" panose="02020603050405020304" pitchFamily="18" charset="0"/>
              </a:rPr>
              <a:t>，它可以用与总体独立同分布的</a:t>
            </a:r>
            <a:r>
              <a:rPr kumimoji="1" lang="en-US" altLang="zh-CN" sz="2800" b="1" i="1">
                <a:latin typeface="Times New Roman" panose="02020603050405020304" pitchFamily="18" charset="0"/>
              </a:rPr>
              <a:t>n</a:t>
            </a:r>
            <a:r>
              <a:rPr kumimoji="1" lang="zh-CN" altLang="en-US" sz="2800" b="1">
                <a:latin typeface="Times New Roman" panose="02020603050405020304" pitchFamily="18" charset="0"/>
              </a:rPr>
              <a:t>个相互独立的随机变量</a:t>
            </a:r>
            <a:r>
              <a:rPr kumimoji="1" lang="en-US" altLang="zh-CN" sz="2800" b="1" i="1">
                <a:latin typeface="Times New Roman" panose="02020603050405020304" pitchFamily="18" charset="0"/>
              </a:rPr>
              <a:t>X</a:t>
            </a:r>
            <a:r>
              <a:rPr kumimoji="1" lang="en-US" altLang="zh-CN" sz="2800" b="1" baseline="-25000">
                <a:latin typeface="Times New Roman" panose="02020603050405020304" pitchFamily="18" charset="0"/>
              </a:rPr>
              <a:t>1</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baseline="-25000">
                <a:latin typeface="Times New Roman" panose="02020603050405020304" pitchFamily="18" charset="0"/>
              </a:rPr>
              <a:t>2</a:t>
            </a:r>
            <a:r>
              <a:rPr kumimoji="1" lang="en-US" altLang="zh-CN" sz="2800" b="1">
                <a:latin typeface="Times New Roman" panose="02020603050405020304" pitchFamily="18" charset="0"/>
              </a:rPr>
              <a:t>,…,</a:t>
            </a:r>
            <a:r>
              <a:rPr kumimoji="1" lang="en-US" altLang="zh-CN" sz="2800" b="1" i="1">
                <a:latin typeface="Times New Roman" panose="02020603050405020304" pitchFamily="18" charset="0"/>
              </a:rPr>
              <a:t>X</a:t>
            </a:r>
            <a:r>
              <a:rPr kumimoji="1" lang="en-US" altLang="zh-CN" sz="2800" b="1" i="1" baseline="-25000">
                <a:latin typeface="Times New Roman" panose="02020603050405020304" pitchFamily="18" charset="0"/>
              </a:rPr>
              <a:t>n</a:t>
            </a:r>
            <a:r>
              <a:rPr kumimoji="1" lang="zh-CN" altLang="en-US" sz="2800" b="1">
                <a:latin typeface="Times New Roman" panose="02020603050405020304" pitchFamily="18" charset="0"/>
              </a:rPr>
              <a:t>表示</a:t>
            </a:r>
            <a:r>
              <a:rPr kumimoji="1" lang="en-US" altLang="zh-CN" sz="32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9170"/>
                                        </p:tgtEl>
                                        <p:attrNameLst>
                                          <p:attrName>style.visibility</p:attrName>
                                        </p:attrNameLst>
                                      </p:cBhvr>
                                      <p:to>
                                        <p:strVal val="visible"/>
                                      </p:to>
                                    </p:set>
                                    <p:animEffect transition="in" filter="wipe(down)">
                                      <p:cBhvr>
                                        <p:cTn id="7" dur="500"/>
                                        <p:tgtEl>
                                          <p:spTgt spid="519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9171"/>
                                        </p:tgtEl>
                                        <p:attrNameLst>
                                          <p:attrName>style.visibility</p:attrName>
                                        </p:attrNameLst>
                                      </p:cBhvr>
                                      <p:to>
                                        <p:strVal val="visible"/>
                                      </p:to>
                                    </p:set>
                                    <p:animEffect transition="in" filter="wipe(down)">
                                      <p:cBhvr>
                                        <p:cTn id="12" dur="500"/>
                                        <p:tgtEl>
                                          <p:spTgt spid="519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9172"/>
                                        </p:tgtEl>
                                        <p:attrNameLst>
                                          <p:attrName>style.visibility</p:attrName>
                                        </p:attrNameLst>
                                      </p:cBhvr>
                                      <p:to>
                                        <p:strVal val="visible"/>
                                      </p:to>
                                    </p:set>
                                    <p:animEffect transition="in" filter="wipe(down)">
                                      <p:cBhvr>
                                        <p:cTn id="17" dur="500"/>
                                        <p:tgtEl>
                                          <p:spTgt spid="51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autoUpdateAnimBg="0"/>
      <p:bldP spid="51917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2" name="灯片编号占位符 5">
            <a:extLst>
              <a:ext uri="{FF2B5EF4-FFF2-40B4-BE49-F238E27FC236}">
                <a16:creationId xmlns:a16="http://schemas.microsoft.com/office/drawing/2014/main" id="{D4363817-477B-9E66-1ECF-902E68D66F99}"/>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CA0932A-8F26-4130-AA1C-7F7AAD06B095}" type="slidenum">
              <a:rPr kumimoji="1" lang="en-US" altLang="zh-CN" sz="1400">
                <a:solidFill>
                  <a:schemeClr val="folHlink"/>
                </a:solidFill>
                <a:latin typeface="Times New Roman" panose="02020603050405020304" pitchFamily="18" charset="0"/>
              </a:rPr>
              <a:pPr algn="r" eaLnBrk="1" hangingPunct="1"/>
              <a:t>21</a:t>
            </a:fld>
            <a:endParaRPr kumimoji="1" lang="en-US" altLang="zh-CN" sz="1400">
              <a:solidFill>
                <a:schemeClr val="folHlink"/>
              </a:solidFill>
              <a:latin typeface="Times New Roman" panose="02020603050405020304" pitchFamily="18" charset="0"/>
            </a:endParaRPr>
          </a:p>
        </p:txBody>
      </p:sp>
      <p:sp>
        <p:nvSpPr>
          <p:cNvPr id="2053" name="Rectangle 2">
            <a:extLst>
              <a:ext uri="{FF2B5EF4-FFF2-40B4-BE49-F238E27FC236}">
                <a16:creationId xmlns:a16="http://schemas.microsoft.com/office/drawing/2014/main" id="{57C8A2DE-663A-76C5-2F70-1660391DD8C0}"/>
              </a:ext>
            </a:extLst>
          </p:cNvPr>
          <p:cNvSpPr>
            <a:spLocks noGrp="1" noChangeArrowheads="1"/>
          </p:cNvSpPr>
          <p:nvPr>
            <p:ph type="title" idx="4294967295"/>
          </p:nvPr>
        </p:nvSpPr>
        <p:spPr>
          <a:xfrm>
            <a:off x="36513" y="254000"/>
            <a:ext cx="9144000" cy="2743200"/>
          </a:xfrm>
        </p:spPr>
        <p:txBody>
          <a:bodyPr anchor="t"/>
          <a:lstStyle/>
          <a:p>
            <a:pPr eaLnBrk="1" hangingPunct="1">
              <a:lnSpc>
                <a:spcPct val="120000"/>
              </a:lnSpc>
            </a:pPr>
            <a:r>
              <a:rPr lang="en-US" altLang="zh-CN" sz="3600" b="1"/>
              <a:t>  </a:t>
            </a:r>
            <a:r>
              <a:rPr lang="zh-CN" altLang="en-US" sz="3600" b="1"/>
              <a:t>若</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i="1" baseline="-25000">
                <a:latin typeface="Times New Roman" panose="02020603050405020304" pitchFamily="18" charset="0"/>
              </a:rPr>
              <a:t>n</a:t>
            </a:r>
            <a:r>
              <a:rPr lang="zh-CN" altLang="en-US" sz="3600" b="1"/>
              <a:t>为</a:t>
            </a:r>
            <a:r>
              <a:rPr lang="en-US" altLang="zh-CN" sz="3600" b="1" i="1">
                <a:latin typeface="Times New Roman" panose="02020603050405020304" pitchFamily="18" charset="0"/>
              </a:rPr>
              <a:t>F</a:t>
            </a:r>
            <a:r>
              <a:rPr lang="zh-CN" altLang="en-US" sz="3600" b="1"/>
              <a:t>的一个样本</a:t>
            </a:r>
            <a:r>
              <a:rPr lang="en-US" altLang="zh-CN" sz="3600" b="1"/>
              <a:t>, </a:t>
            </a:r>
            <a:br>
              <a:rPr lang="en-US" altLang="zh-CN" sz="3600" b="1"/>
            </a:br>
            <a:r>
              <a:rPr lang="en-US" altLang="zh-CN" sz="3600" b="1"/>
              <a:t>  </a:t>
            </a:r>
            <a:r>
              <a:rPr lang="zh-CN" altLang="en-US" sz="3600" b="1"/>
              <a:t>则</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i="1" baseline="-25000">
                <a:latin typeface="Times New Roman" panose="02020603050405020304" pitchFamily="18" charset="0"/>
              </a:rPr>
              <a:t>n</a:t>
            </a:r>
            <a:r>
              <a:rPr lang="zh-CN" altLang="en-US" sz="3600" b="1">
                <a:latin typeface="Times New Roman" panose="02020603050405020304" pitchFamily="18" charset="0"/>
              </a:rPr>
              <a:t>相互独立</a:t>
            </a:r>
            <a:r>
              <a:rPr lang="en-US" altLang="zh-CN" sz="3600" b="1">
                <a:latin typeface="Times New Roman" panose="02020603050405020304" pitchFamily="18" charset="0"/>
              </a:rPr>
              <a:t>, </a:t>
            </a:r>
            <a:r>
              <a:rPr lang="zh-CN" altLang="en-US" sz="3600" b="1">
                <a:latin typeface="Times New Roman" panose="02020603050405020304" pitchFamily="18" charset="0"/>
              </a:rPr>
              <a:t>且它们的分布函数都是</a:t>
            </a:r>
            <a:r>
              <a:rPr lang="en-US" altLang="zh-CN" sz="3600" b="1" i="1">
                <a:latin typeface="Times New Roman" panose="02020603050405020304" pitchFamily="18" charset="0"/>
              </a:rPr>
              <a:t>F</a:t>
            </a:r>
            <a:r>
              <a:rPr lang="en-US" altLang="zh-CN" sz="3600" b="1">
                <a:latin typeface="Times New Roman" panose="02020603050405020304" pitchFamily="18" charset="0"/>
              </a:rPr>
              <a:t>, </a:t>
            </a:r>
            <a:r>
              <a:rPr lang="zh-CN" altLang="en-US" sz="3600" b="1">
                <a:latin typeface="Times New Roman" panose="02020603050405020304" pitchFamily="18" charset="0"/>
              </a:rPr>
              <a:t>所以</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i="1" baseline="-25000">
                <a:latin typeface="Times New Roman" panose="02020603050405020304" pitchFamily="18" charset="0"/>
              </a:rPr>
              <a:t>n</a:t>
            </a:r>
            <a:r>
              <a:rPr lang="en-US" altLang="zh-CN" sz="3600" b="1">
                <a:latin typeface="Times New Roman" panose="02020603050405020304" pitchFamily="18" charset="0"/>
              </a:rPr>
              <a:t>)</a:t>
            </a:r>
            <a:r>
              <a:rPr lang="zh-CN" altLang="en-US" sz="3600" b="1">
                <a:latin typeface="Times New Roman" panose="02020603050405020304" pitchFamily="18" charset="0"/>
              </a:rPr>
              <a:t>的分布函数为</a:t>
            </a:r>
          </a:p>
        </p:txBody>
      </p:sp>
      <p:graphicFrame>
        <p:nvGraphicFramePr>
          <p:cNvPr id="412676" name="Object 1024">
            <a:extLst>
              <a:ext uri="{FF2B5EF4-FFF2-40B4-BE49-F238E27FC236}">
                <a16:creationId xmlns:a16="http://schemas.microsoft.com/office/drawing/2014/main" id="{02F25759-C40C-4BE0-AFB6-A431291CFAFA}"/>
              </a:ext>
            </a:extLst>
          </p:cNvPr>
          <p:cNvGraphicFramePr>
            <a:graphicFrameLocks noChangeAspect="1"/>
          </p:cNvGraphicFramePr>
          <p:nvPr>
            <p:ph sz="quarter" idx="4294967295"/>
          </p:nvPr>
        </p:nvGraphicFramePr>
        <p:xfrm>
          <a:off x="1547813" y="2493963"/>
          <a:ext cx="5800725" cy="1439862"/>
        </p:xfrm>
        <a:graphic>
          <a:graphicData uri="http://schemas.openxmlformats.org/presentationml/2006/ole">
            <mc:AlternateContent xmlns:mc="http://schemas.openxmlformats.org/markup-compatibility/2006">
              <mc:Choice xmlns:v="urn:schemas-microsoft-com:vml" Requires="v">
                <p:oleObj name="公式" r:id="rId2" imgW="1739880" imgH="431640" progId="Equation.3">
                  <p:embed/>
                </p:oleObj>
              </mc:Choice>
              <mc:Fallback>
                <p:oleObj name="公式" r:id="rId2" imgW="1739880" imgH="431640" progId="Equation.3">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493963"/>
                        <a:ext cx="5800725" cy="1439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2677" name="Object 1025">
            <a:extLst>
              <a:ext uri="{FF2B5EF4-FFF2-40B4-BE49-F238E27FC236}">
                <a16:creationId xmlns:a16="http://schemas.microsoft.com/office/drawing/2014/main" id="{5EF333DC-6BFF-DB24-14D2-314369A0E675}"/>
              </a:ext>
            </a:extLst>
          </p:cNvPr>
          <p:cNvGraphicFramePr>
            <a:graphicFrameLocks noChangeAspect="1"/>
          </p:cNvGraphicFramePr>
          <p:nvPr>
            <p:ph sz="quarter" idx="4294967295"/>
          </p:nvPr>
        </p:nvGraphicFramePr>
        <p:xfrm>
          <a:off x="1547813" y="5141913"/>
          <a:ext cx="5527675" cy="1382712"/>
        </p:xfrm>
        <a:graphic>
          <a:graphicData uri="http://schemas.openxmlformats.org/presentationml/2006/ole">
            <mc:AlternateContent xmlns:mc="http://schemas.openxmlformats.org/markup-compatibility/2006">
              <mc:Choice xmlns:v="urn:schemas-microsoft-com:vml" Requires="v">
                <p:oleObj name="公式" r:id="rId4" imgW="1726920" imgH="431640" progId="Equation.3">
                  <p:embed/>
                </p:oleObj>
              </mc:Choice>
              <mc:Fallback>
                <p:oleObj name="公式" r:id="rId4" imgW="1726920" imgH="431640" progId="Equation.3">
                  <p:embed/>
                  <p:pic>
                    <p:nvPicPr>
                      <p:cNvPr id="0"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5141913"/>
                        <a:ext cx="5527675" cy="1382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678" name="Rectangle 5">
            <a:extLst>
              <a:ext uri="{FF2B5EF4-FFF2-40B4-BE49-F238E27FC236}">
                <a16:creationId xmlns:a16="http://schemas.microsoft.com/office/drawing/2014/main" id="{F3B4F371-116C-E984-9819-8ABB5A17F393}"/>
              </a:ext>
            </a:extLst>
          </p:cNvPr>
          <p:cNvSpPr>
            <a:spLocks noGrp="1" noChangeArrowheads="1"/>
          </p:cNvSpPr>
          <p:nvPr>
            <p:ph type="body" sz="half" idx="4294967295"/>
          </p:nvPr>
        </p:nvSpPr>
        <p:spPr>
          <a:xfrm>
            <a:off x="539750" y="4186238"/>
            <a:ext cx="8208963" cy="1187450"/>
          </a:xfrm>
        </p:spPr>
        <p:txBody>
          <a:bodyPr/>
          <a:lstStyle/>
          <a:p>
            <a:pPr marL="0" indent="0" eaLnBrk="1" hangingPunct="1">
              <a:buFont typeface="Wingdings" panose="05000000000000000000" pitchFamily="2" charset="2"/>
              <a:buNone/>
            </a:pPr>
            <a:r>
              <a:rPr lang="zh-CN" altLang="en-US" sz="3600" b="1">
                <a:latin typeface="黑体" panose="02010609060101010101" pitchFamily="49" charset="-122"/>
                <a:ea typeface="黑体" panose="02010609060101010101" pitchFamily="49" charset="-122"/>
              </a:rPr>
              <a:t>若</a:t>
            </a:r>
            <a:r>
              <a:rPr lang="en-US" altLang="zh-CN" sz="3600" b="1" i="1">
                <a:latin typeface="Times New Roman" panose="02020603050405020304" pitchFamily="18" charset="0"/>
                <a:ea typeface="黑体" panose="02010609060101010101" pitchFamily="49" charset="-122"/>
              </a:rPr>
              <a:t>X</a:t>
            </a:r>
            <a:r>
              <a:rPr lang="zh-CN" altLang="en-US" sz="3600" b="1">
                <a:latin typeface="黑体" panose="02010609060101010101" pitchFamily="49" charset="-122"/>
                <a:ea typeface="黑体" panose="02010609060101010101" pitchFamily="49" charset="-122"/>
              </a:rPr>
              <a:t>具有概率密度</a:t>
            </a:r>
            <a:r>
              <a:rPr lang="en-US" altLang="zh-CN" sz="3600" b="1" i="1">
                <a:latin typeface="Times New Roman" panose="02020603050405020304" pitchFamily="18" charset="0"/>
                <a:ea typeface="黑体" panose="02010609060101010101" pitchFamily="49" charset="-122"/>
              </a:rPr>
              <a:t>f</a:t>
            </a:r>
            <a:r>
              <a:rPr lang="en-US" altLang="zh-CN" sz="3600" b="1">
                <a:latin typeface="黑体" panose="02010609060101010101" pitchFamily="49" charset="-122"/>
                <a:ea typeface="黑体" panose="02010609060101010101" pitchFamily="49" charset="-122"/>
              </a:rPr>
              <a:t>, </a:t>
            </a:r>
            <a:r>
              <a:rPr lang="zh-CN" altLang="en-US" sz="3600" b="1">
                <a:latin typeface="黑体" panose="02010609060101010101" pitchFamily="49" charset="-122"/>
                <a:ea typeface="黑体" panose="02010609060101010101" pitchFamily="49" charset="-122"/>
              </a:rPr>
              <a:t>则</a:t>
            </a:r>
            <a:r>
              <a:rPr lang="en-US" altLang="zh-CN" sz="3600" b="1">
                <a:latin typeface="黑体" panose="02010609060101010101" pitchFamily="49" charset="-122"/>
                <a:ea typeface="黑体" panose="02010609060101010101" pitchFamily="49" charset="-122"/>
              </a:rPr>
              <a:t>(</a:t>
            </a:r>
            <a:r>
              <a:rPr lang="en-US" altLang="zh-CN" sz="3600" b="1" i="1">
                <a:latin typeface="Times New Roman" panose="02020603050405020304" pitchFamily="18" charset="0"/>
                <a:ea typeface="黑体" panose="02010609060101010101" pitchFamily="49" charset="-122"/>
              </a:rPr>
              <a:t>X</a:t>
            </a:r>
            <a:r>
              <a:rPr lang="en-US" altLang="zh-CN" sz="3600" b="1" baseline="-25000">
                <a:latin typeface="Times New Roman" panose="02020603050405020304" pitchFamily="18" charset="0"/>
                <a:ea typeface="黑体" panose="02010609060101010101" pitchFamily="49" charset="-122"/>
              </a:rPr>
              <a:t>1</a:t>
            </a:r>
            <a:r>
              <a:rPr lang="en-US" altLang="zh-CN" sz="3600" b="1">
                <a:latin typeface="Times New Roman" panose="02020603050405020304" pitchFamily="18" charset="0"/>
                <a:ea typeface="黑体" panose="02010609060101010101" pitchFamily="49" charset="-122"/>
              </a:rPr>
              <a:t>,</a:t>
            </a:r>
            <a:r>
              <a:rPr lang="en-US" altLang="zh-CN" sz="3600" b="1" i="1">
                <a:latin typeface="Times New Roman" panose="02020603050405020304" pitchFamily="18" charset="0"/>
                <a:ea typeface="黑体" panose="02010609060101010101" pitchFamily="49" charset="-122"/>
              </a:rPr>
              <a:t>X</a:t>
            </a:r>
            <a:r>
              <a:rPr lang="en-US" altLang="zh-CN" sz="3600" b="1" baseline="-25000">
                <a:latin typeface="Times New Roman" panose="02020603050405020304" pitchFamily="18" charset="0"/>
                <a:ea typeface="黑体" panose="02010609060101010101" pitchFamily="49" charset="-122"/>
              </a:rPr>
              <a:t>2</a:t>
            </a:r>
            <a:r>
              <a:rPr lang="en-US" altLang="zh-CN" sz="3600" b="1">
                <a:latin typeface="Times New Roman" panose="02020603050405020304" pitchFamily="18" charset="0"/>
                <a:ea typeface="黑体" panose="02010609060101010101" pitchFamily="49" charset="-122"/>
              </a:rPr>
              <a:t>,...,</a:t>
            </a:r>
            <a:r>
              <a:rPr lang="en-US" altLang="zh-CN" sz="3600" b="1" i="1">
                <a:latin typeface="Times New Roman" panose="02020603050405020304" pitchFamily="18" charset="0"/>
                <a:ea typeface="黑体" panose="02010609060101010101" pitchFamily="49" charset="-122"/>
              </a:rPr>
              <a:t>X</a:t>
            </a:r>
            <a:r>
              <a:rPr lang="en-US" altLang="zh-CN" sz="3600" b="1" i="1" baseline="-25000">
                <a:latin typeface="Times New Roman" panose="02020603050405020304" pitchFamily="18" charset="0"/>
                <a:ea typeface="黑体" panose="02010609060101010101" pitchFamily="49" charset="-122"/>
              </a:rPr>
              <a:t>n</a:t>
            </a:r>
            <a:r>
              <a:rPr lang="en-US" altLang="zh-CN" sz="3600" b="1">
                <a:latin typeface="黑体" panose="02010609060101010101" pitchFamily="49" charset="-122"/>
                <a:ea typeface="黑体" panose="02010609060101010101" pitchFamily="49" charset="-122"/>
              </a:rPr>
              <a:t>)</a:t>
            </a:r>
            <a:r>
              <a:rPr lang="zh-CN" altLang="en-US" sz="3600" b="1">
                <a:latin typeface="黑体" panose="02010609060101010101" pitchFamily="49" charset="-122"/>
                <a:ea typeface="黑体" panose="02010609060101010101" pitchFamily="49" charset="-122"/>
              </a:rPr>
              <a:t>的概率密度为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2676"/>
                                        </p:tgtEl>
                                        <p:attrNameLst>
                                          <p:attrName>style.visibility</p:attrName>
                                        </p:attrNameLst>
                                      </p:cBhvr>
                                      <p:to>
                                        <p:strVal val="visible"/>
                                      </p:to>
                                    </p:set>
                                    <p:animEffect transition="in" filter="blinds(horizontal)">
                                      <p:cBhvr>
                                        <p:cTn id="7" dur="500"/>
                                        <p:tgtEl>
                                          <p:spTgt spid="412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2678">
                                            <p:txEl>
                                              <p:pRg st="0" end="0"/>
                                            </p:txEl>
                                          </p:spTgt>
                                        </p:tgtEl>
                                        <p:attrNameLst>
                                          <p:attrName>style.visibility</p:attrName>
                                        </p:attrNameLst>
                                      </p:cBhvr>
                                      <p:to>
                                        <p:strVal val="visible"/>
                                      </p:to>
                                    </p:set>
                                    <p:animEffect transition="in" filter="blinds(horizontal)">
                                      <p:cBhvr>
                                        <p:cTn id="12" dur="500"/>
                                        <p:tgtEl>
                                          <p:spTgt spid="412678">
                                            <p:txEl>
                                              <p:pRg st="0" end="0"/>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12677"/>
                                        </p:tgtEl>
                                        <p:attrNameLst>
                                          <p:attrName>style.visibility</p:attrName>
                                        </p:attrNameLst>
                                      </p:cBhvr>
                                      <p:to>
                                        <p:strVal val="visible"/>
                                      </p:to>
                                    </p:set>
                                    <p:animEffect transition="in" filter="blinds(horizontal)">
                                      <p:cBhvr>
                                        <p:cTn id="16" dur="500"/>
                                        <p:tgtEl>
                                          <p:spTgt spid="412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a:extLst>
              <a:ext uri="{FF2B5EF4-FFF2-40B4-BE49-F238E27FC236}">
                <a16:creationId xmlns:a16="http://schemas.microsoft.com/office/drawing/2014/main" id="{C10D5BCE-442B-0168-BD76-FC5576CE4974}"/>
              </a:ext>
            </a:extLst>
          </p:cNvPr>
          <p:cNvSpPr txBox="1">
            <a:spLocks noChangeArrowheads="1"/>
          </p:cNvSpPr>
          <p:nvPr/>
        </p:nvSpPr>
        <p:spPr bwMode="auto">
          <a:xfrm>
            <a:off x="468313" y="2455863"/>
            <a:ext cx="7848600"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由样本去推断总体情况，需要对样本进行“</a:t>
            </a:r>
            <a:r>
              <a:rPr kumimoji="1" lang="zh-CN" altLang="en-US" sz="2800" b="1">
                <a:solidFill>
                  <a:srgbClr val="0000FF"/>
                </a:solidFill>
                <a:latin typeface="Times New Roman" panose="02020603050405020304" pitchFamily="18" charset="0"/>
              </a:rPr>
              <a:t>加工</a:t>
            </a:r>
            <a:r>
              <a:rPr kumimoji="1" lang="zh-CN" altLang="en-US" sz="2800" b="1">
                <a:latin typeface="Times New Roman" panose="02020603050405020304" pitchFamily="18" charset="0"/>
              </a:rPr>
              <a:t>”，这就要构造一些样本的函数，它把样本中所含的（某一方面）的信息集中起来</a:t>
            </a:r>
            <a:r>
              <a:rPr kumimoji="1" lang="en-US" altLang="zh-CN" sz="2800" b="1">
                <a:latin typeface="Times New Roman" panose="02020603050405020304" pitchFamily="18" charset="0"/>
              </a:rPr>
              <a:t>.</a:t>
            </a:r>
          </a:p>
        </p:txBody>
      </p:sp>
      <p:sp>
        <p:nvSpPr>
          <p:cNvPr id="520196" name="Rectangle 4">
            <a:extLst>
              <a:ext uri="{FF2B5EF4-FFF2-40B4-BE49-F238E27FC236}">
                <a16:creationId xmlns:a16="http://schemas.microsoft.com/office/drawing/2014/main" id="{53B71822-7995-CF0D-F3B2-27FAD04A8E60}"/>
              </a:ext>
            </a:extLst>
          </p:cNvPr>
          <p:cNvSpPr>
            <a:spLocks noChangeArrowheads="1"/>
          </p:cNvSpPr>
          <p:nvPr/>
        </p:nvSpPr>
        <p:spPr bwMode="auto">
          <a:xfrm>
            <a:off x="468313" y="4327525"/>
            <a:ext cx="799147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这种</a:t>
            </a:r>
            <a:r>
              <a:rPr kumimoji="1" lang="zh-CN" altLang="en-US" sz="2800" b="1">
                <a:solidFill>
                  <a:srgbClr val="0000FF"/>
                </a:solidFill>
                <a:latin typeface="Times New Roman" panose="02020603050405020304" pitchFamily="18" charset="0"/>
              </a:rPr>
              <a:t>不含任何未知参数的样本的函数称为统计量</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它是完全由样本决定的量</a:t>
            </a:r>
            <a:r>
              <a:rPr kumimoji="1" lang="en-US" altLang="zh-CN" sz="2800" b="1">
                <a:latin typeface="Times New Roman" panose="02020603050405020304" pitchFamily="18" charset="0"/>
              </a:rPr>
              <a:t>.</a:t>
            </a:r>
          </a:p>
        </p:txBody>
      </p:sp>
      <p:sp>
        <p:nvSpPr>
          <p:cNvPr id="51204" name="Rectangle 6">
            <a:extLst>
              <a:ext uri="{FF2B5EF4-FFF2-40B4-BE49-F238E27FC236}">
                <a16:creationId xmlns:a16="http://schemas.microsoft.com/office/drawing/2014/main" id="{B0CE232A-AB05-E901-62A7-D7261B4E7122}"/>
              </a:ext>
            </a:extLst>
          </p:cNvPr>
          <p:cNvSpPr>
            <a:spLocks noChangeArrowheads="1"/>
          </p:cNvSpPr>
          <p:nvPr/>
        </p:nvSpPr>
        <p:spPr bwMode="auto">
          <a:xfrm>
            <a:off x="1258888" y="836613"/>
            <a:ext cx="67691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latin typeface="黑体" panose="02010609060101010101" pitchFamily="49" charset="-122"/>
                <a:ea typeface="黑体" panose="02010609060101010101" pitchFamily="49" charset="-122"/>
              </a:rPr>
              <a:t>第三节 抽样分布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animEffect transition="in" filter="wipe(left)">
                                      <p:cBhvr>
                                        <p:cTn id="7" dur="500"/>
                                        <p:tgtEl>
                                          <p:spTgt spid="5201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20196"/>
                                        </p:tgtEl>
                                        <p:attrNameLst>
                                          <p:attrName>style.visibility</p:attrName>
                                        </p:attrNameLst>
                                      </p:cBhvr>
                                      <p:to>
                                        <p:strVal val="visible"/>
                                      </p:to>
                                    </p:set>
                                    <p:animEffect transition="in" filter="wipe(right)">
                                      <p:cBhvr>
                                        <p:cTn id="12" dur="500"/>
                                        <p:tgtEl>
                                          <p:spTgt spid="520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utoUpdateAnimBg="0"/>
      <p:bldP spid="520196"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灯片编号占位符 2">
            <a:extLst>
              <a:ext uri="{FF2B5EF4-FFF2-40B4-BE49-F238E27FC236}">
                <a16:creationId xmlns:a16="http://schemas.microsoft.com/office/drawing/2014/main" id="{2C7460E3-111F-5363-5370-B35E14503971}"/>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9DCBFED-FB44-42C8-8AD6-9B5B7F2E5297}" type="slidenum">
              <a:rPr kumimoji="1" lang="en-US" altLang="zh-CN" sz="1400">
                <a:solidFill>
                  <a:schemeClr val="folHlink"/>
                </a:solidFill>
                <a:latin typeface="Times New Roman" panose="02020603050405020304" pitchFamily="18" charset="0"/>
              </a:rPr>
              <a:pPr algn="r" eaLnBrk="1" hangingPunct="1"/>
              <a:t>23</a:t>
            </a:fld>
            <a:endParaRPr kumimoji="1" lang="en-US" altLang="zh-CN" sz="1400">
              <a:solidFill>
                <a:schemeClr val="folHlink"/>
              </a:solidFill>
              <a:latin typeface="Times New Roman" panose="02020603050405020304" pitchFamily="18" charset="0"/>
            </a:endParaRPr>
          </a:p>
        </p:txBody>
      </p:sp>
      <p:sp>
        <p:nvSpPr>
          <p:cNvPr id="424963" name="Rectangle 2">
            <a:extLst>
              <a:ext uri="{FF2B5EF4-FFF2-40B4-BE49-F238E27FC236}">
                <a16:creationId xmlns:a16="http://schemas.microsoft.com/office/drawing/2014/main" id="{F9EBA409-A8F0-D61E-A3E9-656B7EA84DD1}"/>
              </a:ext>
            </a:extLst>
          </p:cNvPr>
          <p:cNvSpPr>
            <a:spLocks noGrp="1" noChangeArrowheads="1"/>
          </p:cNvSpPr>
          <p:nvPr>
            <p:ph type="title" idx="4294967295"/>
          </p:nvPr>
        </p:nvSpPr>
        <p:spPr>
          <a:xfrm>
            <a:off x="0" y="1052513"/>
            <a:ext cx="9144000" cy="2159000"/>
          </a:xfrm>
        </p:spPr>
        <p:txBody>
          <a:bodyPr anchor="t"/>
          <a:lstStyle/>
          <a:p>
            <a:pPr eaLnBrk="1" hangingPunct="1">
              <a:lnSpc>
                <a:spcPct val="120000"/>
              </a:lnSpc>
              <a:defRPr/>
            </a:pPr>
            <a:r>
              <a:rPr lang="zh-CN" altLang="en-US" sz="4000" b="1">
                <a:solidFill>
                  <a:srgbClr val="FF0000"/>
                </a:solidFill>
                <a:ea typeface="黑体" pitchFamily="49" charset="-122"/>
              </a:rPr>
              <a:t>定义</a:t>
            </a:r>
            <a:r>
              <a:rPr lang="zh-CN" altLang="en-US"/>
              <a:t> </a:t>
            </a:r>
            <a:r>
              <a:rPr lang="zh-CN" altLang="en-US" sz="3600" b="1">
                <a:latin typeface="Times New Roman" pitchFamily="18" charset="0"/>
              </a:rPr>
              <a:t>设</a:t>
            </a:r>
            <a:r>
              <a:rPr lang="en-US" altLang="zh-CN" sz="3600" b="1" i="1">
                <a:latin typeface="Times New Roman" pitchFamily="18" charset="0"/>
              </a:rPr>
              <a:t>X</a:t>
            </a:r>
            <a:r>
              <a:rPr lang="en-US" altLang="zh-CN" sz="3600" b="1" baseline="-25000">
                <a:latin typeface="Times New Roman" pitchFamily="18" charset="0"/>
              </a:rPr>
              <a:t>1</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2</a:t>
            </a:r>
            <a:r>
              <a:rPr lang="en-US" altLang="zh-CN" sz="3600" b="1">
                <a:latin typeface="Times New Roman" pitchFamily="18" charset="0"/>
              </a:rPr>
              <a:t>,...,</a:t>
            </a:r>
            <a:r>
              <a:rPr lang="en-US" altLang="zh-CN" sz="3600" b="1" i="1">
                <a:latin typeface="Times New Roman" pitchFamily="18" charset="0"/>
              </a:rPr>
              <a:t>X</a:t>
            </a:r>
            <a:r>
              <a:rPr lang="en-US" altLang="zh-CN" sz="3600" b="1" i="1" baseline="-25000">
                <a:latin typeface="Times New Roman" pitchFamily="18" charset="0"/>
              </a:rPr>
              <a:t>n</a:t>
            </a:r>
            <a:r>
              <a:rPr lang="zh-CN" altLang="en-US" sz="3600" b="1">
                <a:latin typeface="Times New Roman" pitchFamily="18" charset="0"/>
              </a:rPr>
              <a:t>是来自总体</a:t>
            </a:r>
            <a:r>
              <a:rPr lang="en-US" altLang="zh-CN" sz="3600" b="1" i="1">
                <a:latin typeface="Times New Roman" pitchFamily="18" charset="0"/>
              </a:rPr>
              <a:t>X</a:t>
            </a:r>
            <a:r>
              <a:rPr lang="zh-CN" altLang="en-US" sz="3600" b="1">
                <a:latin typeface="Times New Roman" pitchFamily="18" charset="0"/>
              </a:rPr>
              <a:t>的一个样本</a:t>
            </a:r>
            <a:r>
              <a:rPr lang="en-US" altLang="zh-CN" sz="3600" b="1">
                <a:latin typeface="Times New Roman" pitchFamily="18" charset="0"/>
              </a:rPr>
              <a:t>, </a:t>
            </a:r>
            <a:r>
              <a:rPr lang="en-US" altLang="zh-CN" sz="3600" b="1" i="1">
                <a:latin typeface="Times New Roman" pitchFamily="18" charset="0"/>
              </a:rPr>
              <a:t>g</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1</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2</a:t>
            </a:r>
            <a:r>
              <a:rPr lang="en-US" altLang="zh-CN" sz="3600" b="1">
                <a:latin typeface="Times New Roman" pitchFamily="18" charset="0"/>
              </a:rPr>
              <a:t>,...,</a:t>
            </a:r>
            <a:r>
              <a:rPr lang="en-US" altLang="zh-CN" sz="3600" b="1" i="1">
                <a:latin typeface="Times New Roman" pitchFamily="18" charset="0"/>
              </a:rPr>
              <a:t>X</a:t>
            </a:r>
            <a:r>
              <a:rPr lang="en-US" altLang="zh-CN" sz="3600" b="1" i="1" baseline="-25000">
                <a:latin typeface="Times New Roman" pitchFamily="18" charset="0"/>
              </a:rPr>
              <a:t>n</a:t>
            </a:r>
            <a:r>
              <a:rPr lang="en-US" altLang="zh-CN" sz="3600" b="1">
                <a:latin typeface="Times New Roman" pitchFamily="18" charset="0"/>
              </a:rPr>
              <a:t>)</a:t>
            </a:r>
            <a:r>
              <a:rPr lang="zh-CN" altLang="en-US" sz="3600" b="1">
                <a:latin typeface="Times New Roman" pitchFamily="18" charset="0"/>
              </a:rPr>
              <a:t>是</a:t>
            </a:r>
            <a:r>
              <a:rPr lang="en-US" altLang="zh-CN" sz="3600" b="1" i="1">
                <a:latin typeface="Times New Roman" pitchFamily="18" charset="0"/>
              </a:rPr>
              <a:t>X</a:t>
            </a:r>
            <a:r>
              <a:rPr lang="en-US" altLang="zh-CN" sz="3600" b="1" baseline="-25000">
                <a:latin typeface="Times New Roman" pitchFamily="18" charset="0"/>
              </a:rPr>
              <a:t>1</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2</a:t>
            </a:r>
            <a:r>
              <a:rPr lang="en-US" altLang="zh-CN" sz="3600" b="1">
                <a:latin typeface="Times New Roman" pitchFamily="18" charset="0"/>
              </a:rPr>
              <a:t>,...,</a:t>
            </a:r>
            <a:r>
              <a:rPr lang="en-US" altLang="zh-CN" sz="3600" b="1" i="1">
                <a:latin typeface="Times New Roman" pitchFamily="18" charset="0"/>
              </a:rPr>
              <a:t>X</a:t>
            </a:r>
            <a:r>
              <a:rPr lang="en-US" altLang="zh-CN" sz="3600" b="1" i="1" baseline="-25000">
                <a:latin typeface="Times New Roman" pitchFamily="18" charset="0"/>
              </a:rPr>
              <a:t>n</a:t>
            </a:r>
            <a:r>
              <a:rPr lang="zh-CN" altLang="en-US" sz="3600" b="1">
                <a:latin typeface="Times New Roman" pitchFamily="18" charset="0"/>
              </a:rPr>
              <a:t>的函数</a:t>
            </a:r>
            <a:r>
              <a:rPr lang="en-US" altLang="zh-CN" sz="3600" b="1">
                <a:latin typeface="Times New Roman" pitchFamily="18" charset="0"/>
              </a:rPr>
              <a:t>, </a:t>
            </a:r>
            <a:r>
              <a:rPr lang="zh-CN" altLang="en-US" sz="3600" b="1">
                <a:latin typeface="Times New Roman" pitchFamily="18" charset="0"/>
              </a:rPr>
              <a:t>若</a:t>
            </a:r>
            <a:r>
              <a:rPr lang="en-US" altLang="zh-CN" sz="3600" b="1" i="1">
                <a:latin typeface="Times New Roman" pitchFamily="18" charset="0"/>
              </a:rPr>
              <a:t>g</a:t>
            </a:r>
            <a:r>
              <a:rPr lang="zh-CN" altLang="en-US" sz="3600" b="1">
                <a:latin typeface="Times New Roman" pitchFamily="18" charset="0"/>
              </a:rPr>
              <a:t>中不含未知参数</a:t>
            </a:r>
            <a:r>
              <a:rPr lang="en-US" altLang="zh-CN" sz="3600" b="1">
                <a:latin typeface="Times New Roman" pitchFamily="18" charset="0"/>
              </a:rPr>
              <a:t>, </a:t>
            </a:r>
            <a:r>
              <a:rPr lang="zh-CN" altLang="en-US" sz="3600" b="1">
                <a:latin typeface="Times New Roman" pitchFamily="18" charset="0"/>
              </a:rPr>
              <a:t>则称</a:t>
            </a:r>
            <a:r>
              <a:rPr lang="en-US" altLang="zh-CN" sz="3600" b="1" i="1">
                <a:latin typeface="Times New Roman" pitchFamily="18" charset="0"/>
              </a:rPr>
              <a:t>g</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1</a:t>
            </a:r>
            <a:r>
              <a:rPr lang="en-US" altLang="zh-CN" sz="3600" b="1">
                <a:latin typeface="Times New Roman" pitchFamily="18" charset="0"/>
              </a:rPr>
              <a:t>,</a:t>
            </a:r>
            <a:r>
              <a:rPr lang="en-US" altLang="zh-CN" sz="3600" b="1" i="1">
                <a:latin typeface="Times New Roman" pitchFamily="18" charset="0"/>
              </a:rPr>
              <a:t>X</a:t>
            </a:r>
            <a:r>
              <a:rPr lang="en-US" altLang="zh-CN" sz="3600" b="1" baseline="-25000">
                <a:latin typeface="Times New Roman" pitchFamily="18" charset="0"/>
              </a:rPr>
              <a:t>2</a:t>
            </a:r>
            <a:r>
              <a:rPr lang="en-US" altLang="zh-CN" sz="3600" b="1">
                <a:latin typeface="Times New Roman" pitchFamily="18" charset="0"/>
              </a:rPr>
              <a:t>,...,</a:t>
            </a:r>
            <a:r>
              <a:rPr lang="en-US" altLang="zh-CN" sz="3600" b="1" i="1">
                <a:latin typeface="Times New Roman" pitchFamily="18" charset="0"/>
              </a:rPr>
              <a:t>X</a:t>
            </a:r>
            <a:r>
              <a:rPr lang="en-US" altLang="zh-CN" sz="3600" b="1" i="1" baseline="-25000">
                <a:latin typeface="Times New Roman" pitchFamily="18" charset="0"/>
              </a:rPr>
              <a:t>n</a:t>
            </a:r>
            <a:r>
              <a:rPr lang="en-US" altLang="zh-CN" sz="3600" b="1">
                <a:latin typeface="Times New Roman" pitchFamily="18" charset="0"/>
              </a:rPr>
              <a:t>)</a:t>
            </a:r>
            <a:r>
              <a:rPr lang="zh-CN" altLang="en-US" sz="3600" b="1">
                <a:latin typeface="Times New Roman" pitchFamily="18" charset="0"/>
              </a:rPr>
              <a:t>是一</a:t>
            </a:r>
            <a:r>
              <a:rPr lang="zh-CN" altLang="en-US" sz="3600" b="1" i="1" u="sng">
                <a:solidFill>
                  <a:srgbClr val="FF0000"/>
                </a:solidFill>
                <a:effectLst>
                  <a:outerShdw blurRad="38100" dist="38100" dir="2700000" algn="tl">
                    <a:srgbClr val="C0C0C0"/>
                  </a:outerShdw>
                </a:effectLst>
                <a:latin typeface="Times New Roman" pitchFamily="18" charset="0"/>
                <a:ea typeface="黑体" pitchFamily="49" charset="-122"/>
              </a:rPr>
              <a:t>统计量</a:t>
            </a:r>
            <a:r>
              <a:rPr lang="en-US" altLang="zh-CN" sz="3600" b="1"/>
              <a:t>.</a:t>
            </a:r>
          </a:p>
        </p:txBody>
      </p:sp>
      <p:sp>
        <p:nvSpPr>
          <p:cNvPr id="424969" name="Rectangle 9">
            <a:extLst>
              <a:ext uri="{FF2B5EF4-FFF2-40B4-BE49-F238E27FC236}">
                <a16:creationId xmlns:a16="http://schemas.microsoft.com/office/drawing/2014/main" id="{FB8BB257-9244-2DB6-C32F-08E97B4AEF44}"/>
              </a:ext>
            </a:extLst>
          </p:cNvPr>
          <p:cNvSpPr>
            <a:spLocks noChangeArrowheads="1"/>
          </p:cNvSpPr>
          <p:nvPr/>
        </p:nvSpPr>
        <p:spPr bwMode="auto">
          <a:xfrm>
            <a:off x="900113" y="3651250"/>
            <a:ext cx="2376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n</a:t>
            </a:r>
          </a:p>
        </p:txBody>
      </p:sp>
      <p:sp>
        <p:nvSpPr>
          <p:cNvPr id="424970" name="Rectangle 10">
            <a:extLst>
              <a:ext uri="{FF2B5EF4-FFF2-40B4-BE49-F238E27FC236}">
                <a16:creationId xmlns:a16="http://schemas.microsoft.com/office/drawing/2014/main" id="{D5554DF7-4453-9821-337A-A357CBB5EBA9}"/>
              </a:ext>
            </a:extLst>
          </p:cNvPr>
          <p:cNvSpPr>
            <a:spLocks noChangeArrowheads="1"/>
          </p:cNvSpPr>
          <p:nvPr/>
        </p:nvSpPr>
        <p:spPr bwMode="auto">
          <a:xfrm>
            <a:off x="5724525" y="3651250"/>
            <a:ext cx="23764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n</a:t>
            </a:r>
          </a:p>
        </p:txBody>
      </p:sp>
      <p:sp>
        <p:nvSpPr>
          <p:cNvPr id="424971" name="Line 11">
            <a:extLst>
              <a:ext uri="{FF2B5EF4-FFF2-40B4-BE49-F238E27FC236}">
                <a16:creationId xmlns:a16="http://schemas.microsoft.com/office/drawing/2014/main" id="{EA621517-067B-0F84-5CE7-C00E6C813415}"/>
              </a:ext>
            </a:extLst>
          </p:cNvPr>
          <p:cNvSpPr>
            <a:spLocks noChangeShapeType="1"/>
          </p:cNvSpPr>
          <p:nvPr/>
        </p:nvSpPr>
        <p:spPr bwMode="auto">
          <a:xfrm>
            <a:off x="3276600" y="4149725"/>
            <a:ext cx="2303463" cy="0"/>
          </a:xfrm>
          <a:prstGeom prst="line">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4973" name="Rectangle 13">
            <a:extLst>
              <a:ext uri="{FF2B5EF4-FFF2-40B4-BE49-F238E27FC236}">
                <a16:creationId xmlns:a16="http://schemas.microsoft.com/office/drawing/2014/main" id="{DE46E0C6-AF21-3BD1-952B-441625A12B56}"/>
              </a:ext>
            </a:extLst>
          </p:cNvPr>
          <p:cNvSpPr>
            <a:spLocks noChangeArrowheads="1"/>
          </p:cNvSpPr>
          <p:nvPr/>
        </p:nvSpPr>
        <p:spPr bwMode="auto">
          <a:xfrm>
            <a:off x="3563938" y="3435350"/>
            <a:ext cx="19446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latin typeface="Times New Roman" panose="02020603050405020304" pitchFamily="18" charset="0"/>
                <a:ea typeface="黑体" panose="02010609060101010101" pitchFamily="49" charset="-122"/>
              </a:rPr>
              <a:t>观察值</a:t>
            </a:r>
            <a:endParaRPr kumimoji="1" lang="zh-CN" altLang="en-US" sz="3600" b="1" baseline="-25000">
              <a:latin typeface="Times New Roman" panose="02020603050405020304" pitchFamily="18" charset="0"/>
              <a:ea typeface="黑体" panose="02010609060101010101" pitchFamily="49" charset="-122"/>
            </a:endParaRPr>
          </a:p>
        </p:txBody>
      </p:sp>
      <p:sp>
        <p:nvSpPr>
          <p:cNvPr id="424974" name="Rectangle 14">
            <a:extLst>
              <a:ext uri="{FF2B5EF4-FFF2-40B4-BE49-F238E27FC236}">
                <a16:creationId xmlns:a16="http://schemas.microsoft.com/office/drawing/2014/main" id="{A5CB8BA7-8B84-F06E-47AD-331533DAC6B4}"/>
              </a:ext>
            </a:extLst>
          </p:cNvPr>
          <p:cNvSpPr>
            <a:spLocks noChangeArrowheads="1"/>
          </p:cNvSpPr>
          <p:nvPr/>
        </p:nvSpPr>
        <p:spPr bwMode="auto">
          <a:xfrm>
            <a:off x="179388" y="4875213"/>
            <a:ext cx="31686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latin typeface="Times New Roman" panose="02020603050405020304" pitchFamily="18" charset="0"/>
              </a:rPr>
              <a:t>g(X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n</a:t>
            </a:r>
            <a:r>
              <a:rPr kumimoji="1" lang="en-US" altLang="zh-CN" sz="3600" b="1" i="1">
                <a:latin typeface="Times New Roman" panose="02020603050405020304" pitchFamily="18" charset="0"/>
              </a:rPr>
              <a:t>)</a:t>
            </a:r>
          </a:p>
        </p:txBody>
      </p:sp>
      <p:sp>
        <p:nvSpPr>
          <p:cNvPr id="424975" name="Rectangle 15">
            <a:extLst>
              <a:ext uri="{FF2B5EF4-FFF2-40B4-BE49-F238E27FC236}">
                <a16:creationId xmlns:a16="http://schemas.microsoft.com/office/drawing/2014/main" id="{CF435DD6-F396-3C5B-DEED-EB432A73CD4C}"/>
              </a:ext>
            </a:extLst>
          </p:cNvPr>
          <p:cNvSpPr>
            <a:spLocks noChangeArrowheads="1"/>
          </p:cNvSpPr>
          <p:nvPr/>
        </p:nvSpPr>
        <p:spPr bwMode="auto">
          <a:xfrm>
            <a:off x="5795963" y="4875213"/>
            <a:ext cx="3024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i="1">
                <a:latin typeface="Times New Roman" panose="02020603050405020304" pitchFamily="18" charset="0"/>
              </a:rPr>
              <a:t>g(x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n</a:t>
            </a:r>
            <a:r>
              <a:rPr kumimoji="1" lang="en-US" altLang="zh-CN" sz="3600" b="1" i="1">
                <a:latin typeface="Times New Roman" panose="02020603050405020304" pitchFamily="18" charset="0"/>
              </a:rPr>
              <a:t>)</a:t>
            </a:r>
          </a:p>
        </p:txBody>
      </p:sp>
      <p:sp>
        <p:nvSpPr>
          <p:cNvPr id="424976" name="Line 16">
            <a:extLst>
              <a:ext uri="{FF2B5EF4-FFF2-40B4-BE49-F238E27FC236}">
                <a16:creationId xmlns:a16="http://schemas.microsoft.com/office/drawing/2014/main" id="{349D4227-862C-E141-69B6-7BB91B907C9F}"/>
              </a:ext>
            </a:extLst>
          </p:cNvPr>
          <p:cNvSpPr>
            <a:spLocks noChangeShapeType="1"/>
          </p:cNvSpPr>
          <p:nvPr/>
        </p:nvSpPr>
        <p:spPr bwMode="auto">
          <a:xfrm>
            <a:off x="3348038" y="5373688"/>
            <a:ext cx="2303462" cy="0"/>
          </a:xfrm>
          <a:prstGeom prst="line">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4977" name="Rectangle 17">
            <a:extLst>
              <a:ext uri="{FF2B5EF4-FFF2-40B4-BE49-F238E27FC236}">
                <a16:creationId xmlns:a16="http://schemas.microsoft.com/office/drawing/2014/main" id="{74275094-EC28-7F4C-87D6-7ECC9C1F8FEE}"/>
              </a:ext>
            </a:extLst>
          </p:cNvPr>
          <p:cNvSpPr>
            <a:spLocks noChangeArrowheads="1"/>
          </p:cNvSpPr>
          <p:nvPr/>
        </p:nvSpPr>
        <p:spPr bwMode="auto">
          <a:xfrm>
            <a:off x="3635375" y="4659313"/>
            <a:ext cx="1944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latin typeface="Times New Roman" panose="02020603050405020304" pitchFamily="18" charset="0"/>
                <a:ea typeface="黑体" panose="02010609060101010101" pitchFamily="49" charset="-122"/>
              </a:rPr>
              <a:t>观察值</a:t>
            </a:r>
            <a:endParaRPr kumimoji="1" lang="zh-CN" altLang="en-US" sz="3600" b="1" baseline="-25000">
              <a:latin typeface="Times New Roman" panose="02020603050405020304" pitchFamily="18" charset="0"/>
              <a:ea typeface="黑体" panose="02010609060101010101"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4971"/>
                                        </p:tgtEl>
                                        <p:attrNameLst>
                                          <p:attrName>style.visibility</p:attrName>
                                        </p:attrNameLst>
                                      </p:cBhvr>
                                      <p:to>
                                        <p:strVal val="visible"/>
                                      </p:to>
                                    </p:set>
                                    <p:animEffect transition="in" filter="blinds(horizontal)">
                                      <p:cBhvr>
                                        <p:cTn id="7" dur="500"/>
                                        <p:tgtEl>
                                          <p:spTgt spid="42497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24973"/>
                                        </p:tgtEl>
                                        <p:attrNameLst>
                                          <p:attrName>style.visibility</p:attrName>
                                        </p:attrNameLst>
                                      </p:cBhvr>
                                      <p:to>
                                        <p:strVal val="visible"/>
                                      </p:to>
                                    </p:set>
                                    <p:animEffect transition="in" filter="blinds(horizontal)">
                                      <p:cBhvr>
                                        <p:cTn id="10" dur="500"/>
                                        <p:tgtEl>
                                          <p:spTgt spid="42497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24969"/>
                                        </p:tgtEl>
                                        <p:attrNameLst>
                                          <p:attrName>style.visibility</p:attrName>
                                        </p:attrNameLst>
                                      </p:cBhvr>
                                      <p:to>
                                        <p:strVal val="visible"/>
                                      </p:to>
                                    </p:set>
                                    <p:animEffect transition="in" filter="blinds(horizontal)">
                                      <p:cBhvr>
                                        <p:cTn id="13" dur="500"/>
                                        <p:tgtEl>
                                          <p:spTgt spid="42496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24970"/>
                                        </p:tgtEl>
                                        <p:attrNameLst>
                                          <p:attrName>style.visibility</p:attrName>
                                        </p:attrNameLst>
                                      </p:cBhvr>
                                      <p:to>
                                        <p:strVal val="visible"/>
                                      </p:to>
                                    </p:set>
                                    <p:animEffect transition="in" filter="blinds(horizontal)">
                                      <p:cBhvr>
                                        <p:cTn id="16" dur="500"/>
                                        <p:tgtEl>
                                          <p:spTgt spid="42497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24976"/>
                                        </p:tgtEl>
                                        <p:attrNameLst>
                                          <p:attrName>style.visibility</p:attrName>
                                        </p:attrNameLst>
                                      </p:cBhvr>
                                      <p:to>
                                        <p:strVal val="visible"/>
                                      </p:to>
                                    </p:set>
                                    <p:animEffect transition="in" filter="blinds(horizontal)">
                                      <p:cBhvr>
                                        <p:cTn id="21" dur="500"/>
                                        <p:tgtEl>
                                          <p:spTgt spid="42497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24977"/>
                                        </p:tgtEl>
                                        <p:attrNameLst>
                                          <p:attrName>style.visibility</p:attrName>
                                        </p:attrNameLst>
                                      </p:cBhvr>
                                      <p:to>
                                        <p:strVal val="visible"/>
                                      </p:to>
                                    </p:set>
                                    <p:animEffect transition="in" filter="blinds(horizontal)">
                                      <p:cBhvr>
                                        <p:cTn id="24" dur="500"/>
                                        <p:tgtEl>
                                          <p:spTgt spid="42497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24974"/>
                                        </p:tgtEl>
                                        <p:attrNameLst>
                                          <p:attrName>style.visibility</p:attrName>
                                        </p:attrNameLst>
                                      </p:cBhvr>
                                      <p:to>
                                        <p:strVal val="visible"/>
                                      </p:to>
                                    </p:set>
                                    <p:animEffect transition="in" filter="blinds(horizontal)">
                                      <p:cBhvr>
                                        <p:cTn id="27" dur="500"/>
                                        <p:tgtEl>
                                          <p:spTgt spid="42497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24975"/>
                                        </p:tgtEl>
                                        <p:attrNameLst>
                                          <p:attrName>style.visibility</p:attrName>
                                        </p:attrNameLst>
                                      </p:cBhvr>
                                      <p:to>
                                        <p:strVal val="visible"/>
                                      </p:to>
                                    </p:set>
                                    <p:animEffect transition="in" filter="blinds(horizontal)">
                                      <p:cBhvr>
                                        <p:cTn id="30" dur="500"/>
                                        <p:tgtEl>
                                          <p:spTgt spid="424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9" grpId="0"/>
      <p:bldP spid="424970" grpId="0"/>
      <p:bldP spid="424973" grpId="0"/>
      <p:bldP spid="424974" grpId="0"/>
      <p:bldP spid="424975" grpId="0"/>
      <p:bldP spid="42497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81" name="Group 206">
            <a:extLst>
              <a:ext uri="{FF2B5EF4-FFF2-40B4-BE49-F238E27FC236}">
                <a16:creationId xmlns:a16="http://schemas.microsoft.com/office/drawing/2014/main" id="{20897E49-3462-CD60-BA34-5BB75239FC4A}"/>
              </a:ext>
            </a:extLst>
          </p:cNvPr>
          <p:cNvGrpSpPr>
            <a:grpSpLocks/>
          </p:cNvGrpSpPr>
          <p:nvPr/>
        </p:nvGrpSpPr>
        <p:grpSpPr bwMode="auto">
          <a:xfrm>
            <a:off x="468313" y="1341438"/>
            <a:ext cx="8459787" cy="554037"/>
            <a:chOff x="431" y="346"/>
            <a:chExt cx="5329" cy="317"/>
          </a:xfrm>
        </p:grpSpPr>
        <p:sp>
          <p:nvSpPr>
            <p:cNvPr id="3084" name="Text Box 200">
              <a:extLst>
                <a:ext uri="{FF2B5EF4-FFF2-40B4-BE49-F238E27FC236}">
                  <a16:creationId xmlns:a16="http://schemas.microsoft.com/office/drawing/2014/main" id="{F4E4716A-EA2F-E765-7C2F-B420A7EBD75C}"/>
                </a:ext>
              </a:extLst>
            </p:cNvPr>
            <p:cNvSpPr txBox="1">
              <a:spLocks noChangeArrowheads="1"/>
            </p:cNvSpPr>
            <p:nvPr/>
          </p:nvSpPr>
          <p:spPr bwMode="auto">
            <a:xfrm>
              <a:off x="431" y="346"/>
              <a:ext cx="5329"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　　　　为来自总体                          的一个样本，　　　</a:t>
              </a:r>
            </a:p>
          </p:txBody>
        </p:sp>
        <p:graphicFrame>
          <p:nvGraphicFramePr>
            <p:cNvPr id="3079" name="Object 201">
              <a:extLst>
                <a:ext uri="{FF2B5EF4-FFF2-40B4-BE49-F238E27FC236}">
                  <a16:creationId xmlns:a16="http://schemas.microsoft.com/office/drawing/2014/main" id="{6BF68A01-0C49-3A74-6631-A687E2ACEB10}"/>
                </a:ext>
              </a:extLst>
            </p:cNvPr>
            <p:cNvGraphicFramePr>
              <a:graphicFrameLocks noChangeAspect="1"/>
            </p:cNvGraphicFramePr>
            <p:nvPr/>
          </p:nvGraphicFramePr>
          <p:xfrm>
            <a:off x="703" y="346"/>
            <a:ext cx="840" cy="272"/>
          </p:xfrm>
          <a:graphic>
            <a:graphicData uri="http://schemas.openxmlformats.org/presentationml/2006/ole">
              <mc:AlternateContent xmlns:mc="http://schemas.openxmlformats.org/markup-compatibility/2006">
                <mc:Choice xmlns:v="urn:schemas-microsoft-com:vml" Requires="v">
                  <p:oleObj name="公式" r:id="rId2" imgW="1333440" imgH="431640" progId="Equation.3">
                    <p:embed/>
                  </p:oleObj>
                </mc:Choice>
                <mc:Fallback>
                  <p:oleObj name="公式" r:id="rId2" imgW="1333440" imgH="431640" progId="Equation.3">
                    <p:embed/>
                    <p:pic>
                      <p:nvPicPr>
                        <p:cNvPr id="0" name="Object 2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 y="346"/>
                          <a:ext cx="8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0" name="Object 202">
              <a:extLst>
                <a:ext uri="{FF2B5EF4-FFF2-40B4-BE49-F238E27FC236}">
                  <a16:creationId xmlns:a16="http://schemas.microsoft.com/office/drawing/2014/main" id="{0B5B15BD-6109-7FDE-7D45-3A23E8789AF2}"/>
                </a:ext>
              </a:extLst>
            </p:cNvPr>
            <p:cNvGraphicFramePr>
              <a:graphicFrameLocks noChangeAspect="1"/>
            </p:cNvGraphicFramePr>
            <p:nvPr/>
          </p:nvGraphicFramePr>
          <p:xfrm>
            <a:off x="2789" y="367"/>
            <a:ext cx="1344" cy="296"/>
          </p:xfrm>
          <a:graphic>
            <a:graphicData uri="http://schemas.openxmlformats.org/presentationml/2006/ole">
              <mc:AlternateContent xmlns:mc="http://schemas.openxmlformats.org/markup-compatibility/2006">
                <mc:Choice xmlns:v="urn:schemas-microsoft-com:vml" Requires="v">
                  <p:oleObj name="公式" r:id="rId4" imgW="2133360" imgH="469800" progId="Equation.3">
                    <p:embed/>
                  </p:oleObj>
                </mc:Choice>
                <mc:Fallback>
                  <p:oleObj name="公式" r:id="rId4" imgW="2133360" imgH="469800" progId="Equation.3">
                    <p:embed/>
                    <p:pic>
                      <p:nvPicPr>
                        <p:cNvPr id="0" name="Object 2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9" y="367"/>
                          <a:ext cx="1344"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74" name="Object 203">
            <a:extLst>
              <a:ext uri="{FF2B5EF4-FFF2-40B4-BE49-F238E27FC236}">
                <a16:creationId xmlns:a16="http://schemas.microsoft.com/office/drawing/2014/main" id="{4259D454-F293-9051-7719-23AD22B2544E}"/>
              </a:ext>
            </a:extLst>
          </p:cNvPr>
          <p:cNvGraphicFramePr>
            <a:graphicFrameLocks noChangeAspect="1"/>
          </p:cNvGraphicFramePr>
          <p:nvPr/>
        </p:nvGraphicFramePr>
        <p:xfrm>
          <a:off x="388938" y="1952625"/>
          <a:ext cx="3678237" cy="684213"/>
        </p:xfrm>
        <a:graphic>
          <a:graphicData uri="http://schemas.openxmlformats.org/presentationml/2006/ole">
            <mc:AlternateContent xmlns:mc="http://schemas.openxmlformats.org/markup-compatibility/2006">
              <mc:Choice xmlns:v="urn:schemas-microsoft-com:vml" Requires="v">
                <p:oleObj name="公式" r:id="rId6" imgW="1358640" imgH="228600" progId="Equation.3">
                  <p:embed/>
                </p:oleObj>
              </mc:Choice>
              <mc:Fallback>
                <p:oleObj name="公式" r:id="rId6" imgW="1358640" imgH="228600" progId="Equation.3">
                  <p:embed/>
                  <p:pic>
                    <p:nvPicPr>
                      <p:cNvPr id="0" name="Object 2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938" y="1952625"/>
                        <a:ext cx="3678237"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2" name="Text Box 204">
            <a:extLst>
              <a:ext uri="{FF2B5EF4-FFF2-40B4-BE49-F238E27FC236}">
                <a16:creationId xmlns:a16="http://schemas.microsoft.com/office/drawing/2014/main" id="{AA131AB6-8D57-0AE3-B14A-F810311E1E11}"/>
              </a:ext>
            </a:extLst>
          </p:cNvPr>
          <p:cNvSpPr txBox="1">
            <a:spLocks noChangeArrowheads="1"/>
          </p:cNvSpPr>
          <p:nvPr/>
        </p:nvSpPr>
        <p:spPr bwMode="auto">
          <a:xfrm>
            <a:off x="3924300" y="19891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latin typeface="Times New Roman" panose="02020603050405020304" pitchFamily="18" charset="0"/>
              </a:rPr>
              <a:t> </a:t>
            </a:r>
            <a:r>
              <a:rPr kumimoji="1" lang="zh-CN" altLang="en-US" sz="3200" b="1">
                <a:latin typeface="Times New Roman" panose="02020603050405020304" pitchFamily="18" charset="0"/>
              </a:rPr>
              <a:t>问下列哪些是统计量</a:t>
            </a:r>
            <a:r>
              <a:rPr kumimoji="1" lang="en-US" altLang="zh-CN" sz="3200" b="1">
                <a:latin typeface="Times New Roman" panose="02020603050405020304" pitchFamily="18" charset="0"/>
              </a:rPr>
              <a:t>?</a:t>
            </a:r>
          </a:p>
        </p:txBody>
      </p:sp>
      <p:graphicFrame>
        <p:nvGraphicFramePr>
          <p:cNvPr id="47309" name="Object 205">
            <a:extLst>
              <a:ext uri="{FF2B5EF4-FFF2-40B4-BE49-F238E27FC236}">
                <a16:creationId xmlns:a16="http://schemas.microsoft.com/office/drawing/2014/main" id="{3301FAC7-2AFC-5B33-E5FD-04861092484D}"/>
              </a:ext>
            </a:extLst>
          </p:cNvPr>
          <p:cNvGraphicFramePr>
            <a:graphicFrameLocks noChangeAspect="1"/>
          </p:cNvGraphicFramePr>
          <p:nvPr/>
        </p:nvGraphicFramePr>
        <p:xfrm>
          <a:off x="1258888" y="3068638"/>
          <a:ext cx="2063750" cy="1150937"/>
        </p:xfrm>
        <a:graphic>
          <a:graphicData uri="http://schemas.openxmlformats.org/presentationml/2006/ole">
            <mc:AlternateContent xmlns:mc="http://schemas.openxmlformats.org/markup-compatibility/2006">
              <mc:Choice xmlns:v="urn:schemas-microsoft-com:vml" Requires="v">
                <p:oleObj name="公式" r:id="rId8" imgW="799920" imgH="406080" progId="Equation.3">
                  <p:embed/>
                </p:oleObj>
              </mc:Choice>
              <mc:Fallback>
                <p:oleObj name="公式" r:id="rId8" imgW="799920" imgH="406080" progId="Equation.3">
                  <p:embed/>
                  <p:pic>
                    <p:nvPicPr>
                      <p:cNvPr id="0" name="Object 2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3068638"/>
                        <a:ext cx="2063750" cy="1150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3" name="Text Box 208">
            <a:extLst>
              <a:ext uri="{FF2B5EF4-FFF2-40B4-BE49-F238E27FC236}">
                <a16:creationId xmlns:a16="http://schemas.microsoft.com/office/drawing/2014/main" id="{5873C43E-10DB-D4A3-6850-98ABB6525891}"/>
              </a:ext>
            </a:extLst>
          </p:cNvPr>
          <p:cNvSpPr txBox="1">
            <a:spLocks noChangeArrowheads="1"/>
          </p:cNvSpPr>
          <p:nvPr/>
        </p:nvSpPr>
        <p:spPr bwMode="auto">
          <a:xfrm>
            <a:off x="468313" y="260350"/>
            <a:ext cx="1873250" cy="641350"/>
          </a:xfrm>
          <a:prstGeom prst="rect">
            <a:avLst/>
          </a:prstGeom>
          <a:solidFill>
            <a:srgbClr val="0000FF"/>
          </a:solidFill>
          <a:ln>
            <a:noFill/>
          </a:ln>
          <a:extLs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kumimoji="1" lang="zh-CN" altLang="en-US" sz="3600" b="1">
                <a:solidFill>
                  <a:schemeClr val="bg1"/>
                </a:solidFill>
                <a:latin typeface="Times New Roman" panose="02020603050405020304" pitchFamily="18" charset="0"/>
                <a:ea typeface="黑体" panose="02010609060101010101" pitchFamily="49" charset="-122"/>
              </a:rPr>
              <a:t>思考？</a:t>
            </a:r>
          </a:p>
        </p:txBody>
      </p:sp>
      <p:graphicFrame>
        <p:nvGraphicFramePr>
          <p:cNvPr id="47318" name="Object 214">
            <a:extLst>
              <a:ext uri="{FF2B5EF4-FFF2-40B4-BE49-F238E27FC236}">
                <a16:creationId xmlns:a16="http://schemas.microsoft.com/office/drawing/2014/main" id="{F6E6EC1D-0F77-5F0F-BB21-FF8F903D7031}"/>
              </a:ext>
            </a:extLst>
          </p:cNvPr>
          <p:cNvGraphicFramePr>
            <a:graphicFrameLocks noChangeAspect="1"/>
          </p:cNvGraphicFramePr>
          <p:nvPr/>
        </p:nvGraphicFramePr>
        <p:xfrm>
          <a:off x="3995738" y="2997200"/>
          <a:ext cx="3306762" cy="1149350"/>
        </p:xfrm>
        <a:graphic>
          <a:graphicData uri="http://schemas.openxmlformats.org/presentationml/2006/ole">
            <mc:AlternateContent xmlns:mc="http://schemas.openxmlformats.org/markup-compatibility/2006">
              <mc:Choice xmlns:v="urn:schemas-microsoft-com:vml" Requires="v">
                <p:oleObj name="公式" r:id="rId10" imgW="1282680" imgH="406080" progId="Equation.3">
                  <p:embed/>
                </p:oleObj>
              </mc:Choice>
              <mc:Fallback>
                <p:oleObj name="公式" r:id="rId10" imgW="1282680" imgH="406080" progId="Equation.3">
                  <p:embed/>
                  <p:pic>
                    <p:nvPicPr>
                      <p:cNvPr id="0" name="Object 2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95738" y="2997200"/>
                        <a:ext cx="3306762"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19" name="Object 215">
            <a:extLst>
              <a:ext uri="{FF2B5EF4-FFF2-40B4-BE49-F238E27FC236}">
                <a16:creationId xmlns:a16="http://schemas.microsoft.com/office/drawing/2014/main" id="{381070BB-ADD3-A939-25B7-8B7055AC1DCA}"/>
              </a:ext>
            </a:extLst>
          </p:cNvPr>
          <p:cNvGraphicFramePr>
            <a:graphicFrameLocks noChangeAspect="1"/>
          </p:cNvGraphicFramePr>
          <p:nvPr/>
        </p:nvGraphicFramePr>
        <p:xfrm>
          <a:off x="1403350" y="4508500"/>
          <a:ext cx="2259013" cy="1185863"/>
        </p:xfrm>
        <a:graphic>
          <a:graphicData uri="http://schemas.openxmlformats.org/presentationml/2006/ole">
            <mc:AlternateContent xmlns:mc="http://schemas.openxmlformats.org/markup-compatibility/2006">
              <mc:Choice xmlns:v="urn:schemas-microsoft-com:vml" Requires="v">
                <p:oleObj name="公式" r:id="rId12" imgW="876240" imgH="419040" progId="Equation.3">
                  <p:embed/>
                </p:oleObj>
              </mc:Choice>
              <mc:Fallback>
                <p:oleObj name="公式" r:id="rId12" imgW="876240" imgH="419040" progId="Equation.3">
                  <p:embed/>
                  <p:pic>
                    <p:nvPicPr>
                      <p:cNvPr id="0" name="Object 2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4508500"/>
                        <a:ext cx="2259013" cy="1185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320" name="Object 216">
            <a:extLst>
              <a:ext uri="{FF2B5EF4-FFF2-40B4-BE49-F238E27FC236}">
                <a16:creationId xmlns:a16="http://schemas.microsoft.com/office/drawing/2014/main" id="{A1D8478F-6921-9F0B-56D9-29B623480AC9}"/>
              </a:ext>
            </a:extLst>
          </p:cNvPr>
          <p:cNvGraphicFramePr>
            <a:graphicFrameLocks noChangeAspect="1"/>
          </p:cNvGraphicFramePr>
          <p:nvPr/>
        </p:nvGraphicFramePr>
        <p:xfrm>
          <a:off x="4067175" y="4581525"/>
          <a:ext cx="3338513" cy="1223963"/>
        </p:xfrm>
        <a:graphic>
          <a:graphicData uri="http://schemas.openxmlformats.org/presentationml/2006/ole">
            <mc:AlternateContent xmlns:mc="http://schemas.openxmlformats.org/markup-compatibility/2006">
              <mc:Choice xmlns:v="urn:schemas-microsoft-com:vml" Requires="v">
                <p:oleObj name="公式" r:id="rId14" imgW="1295280" imgH="431640" progId="Equation.3">
                  <p:embed/>
                </p:oleObj>
              </mc:Choice>
              <mc:Fallback>
                <p:oleObj name="公式" r:id="rId14" imgW="1295280" imgH="431640" progId="Equation.3">
                  <p:embed/>
                  <p:pic>
                    <p:nvPicPr>
                      <p:cNvPr id="0" name="Object 2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7175" y="4581525"/>
                        <a:ext cx="3338513"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7309"/>
                                        </p:tgtEl>
                                        <p:attrNameLst>
                                          <p:attrName>style.visibility</p:attrName>
                                        </p:attrNameLst>
                                      </p:cBhvr>
                                      <p:to>
                                        <p:strVal val="visible"/>
                                      </p:to>
                                    </p:set>
                                    <p:animEffect transition="in" filter="blinds(horizontal)">
                                      <p:cBhvr>
                                        <p:cTn id="7" dur="500"/>
                                        <p:tgtEl>
                                          <p:spTgt spid="473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7318"/>
                                        </p:tgtEl>
                                        <p:attrNameLst>
                                          <p:attrName>style.visibility</p:attrName>
                                        </p:attrNameLst>
                                      </p:cBhvr>
                                      <p:to>
                                        <p:strVal val="visible"/>
                                      </p:to>
                                    </p:set>
                                    <p:animEffect transition="in" filter="blinds(horizontal)">
                                      <p:cBhvr>
                                        <p:cTn id="12" dur="500"/>
                                        <p:tgtEl>
                                          <p:spTgt spid="47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7319"/>
                                        </p:tgtEl>
                                        <p:attrNameLst>
                                          <p:attrName>style.visibility</p:attrName>
                                        </p:attrNameLst>
                                      </p:cBhvr>
                                      <p:to>
                                        <p:strVal val="visible"/>
                                      </p:to>
                                    </p:set>
                                    <p:animEffect transition="in" filter="blinds(horizontal)">
                                      <p:cBhvr>
                                        <p:cTn id="17" dur="500"/>
                                        <p:tgtEl>
                                          <p:spTgt spid="47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7320"/>
                                        </p:tgtEl>
                                        <p:attrNameLst>
                                          <p:attrName>style.visibility</p:attrName>
                                        </p:attrNameLst>
                                      </p:cBhvr>
                                      <p:to>
                                        <p:strVal val="visible"/>
                                      </p:to>
                                    </p:set>
                                    <p:animEffect transition="in" filter="blinds(horizontal)">
                                      <p:cBhvr>
                                        <p:cTn id="22" dur="500"/>
                                        <p:tgtEl>
                                          <p:spTgt spid="47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0724B784-C37F-71BE-06E0-098D999AC4BA}"/>
              </a:ext>
            </a:extLst>
          </p:cNvPr>
          <p:cNvGrpSpPr>
            <a:grpSpLocks/>
          </p:cNvGrpSpPr>
          <p:nvPr/>
        </p:nvGrpSpPr>
        <p:grpSpPr bwMode="auto">
          <a:xfrm>
            <a:off x="684213" y="2420938"/>
            <a:ext cx="7889875" cy="708025"/>
            <a:chOff x="288" y="864"/>
            <a:chExt cx="4970" cy="446"/>
          </a:xfrm>
        </p:grpSpPr>
        <p:sp>
          <p:nvSpPr>
            <p:cNvPr id="4112" name="Rectangle 3">
              <a:extLst>
                <a:ext uri="{FF2B5EF4-FFF2-40B4-BE49-F238E27FC236}">
                  <a16:creationId xmlns:a16="http://schemas.microsoft.com/office/drawing/2014/main" id="{E5503479-C703-D1A6-3D40-56E51B314590}"/>
                </a:ext>
              </a:extLst>
            </p:cNvPr>
            <p:cNvSpPr>
              <a:spLocks noChangeArrowheads="1"/>
            </p:cNvSpPr>
            <p:nvPr/>
          </p:nvSpPr>
          <p:spPr bwMode="auto">
            <a:xfrm>
              <a:off x="288" y="912"/>
              <a:ext cx="49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en-US" altLang="zh-CN" sz="2800">
                  <a:solidFill>
                    <a:srgbClr val="0000FF"/>
                  </a:solidFill>
                  <a:latin typeface="黑体" panose="02010609060101010101" pitchFamily="49" charset="-122"/>
                  <a:ea typeface="黑体" panose="02010609060101010101" pitchFamily="49" charset="-122"/>
                </a:rPr>
                <a:t>1.</a:t>
              </a:r>
              <a:r>
                <a:rPr kumimoji="1" lang="zh-CN" altLang="en-US" sz="2800">
                  <a:solidFill>
                    <a:srgbClr val="0000FF"/>
                  </a:solidFill>
                  <a:latin typeface="Times New Roman" panose="02020603050405020304" pitchFamily="18" charset="0"/>
                </a:rPr>
                <a:t>样本均值                                                              </a:t>
              </a:r>
              <a:r>
                <a:rPr kumimoji="1" lang="en-US" altLang="zh-CN" sz="2800">
                  <a:solidFill>
                    <a:srgbClr val="0000FF"/>
                  </a:solidFill>
                  <a:latin typeface="Times New Roman" panose="02020603050405020304" pitchFamily="18" charset="0"/>
                </a:rPr>
                <a:t>(1)</a:t>
              </a:r>
            </a:p>
          </p:txBody>
        </p:sp>
        <p:graphicFrame>
          <p:nvGraphicFramePr>
            <p:cNvPr id="4102" name="Object 4">
              <a:extLst>
                <a:ext uri="{FF2B5EF4-FFF2-40B4-BE49-F238E27FC236}">
                  <a16:creationId xmlns:a16="http://schemas.microsoft.com/office/drawing/2014/main" id="{5BA4B83B-20B1-D28B-5917-AC9569E0079A}"/>
                </a:ext>
              </a:extLst>
            </p:cNvPr>
            <p:cNvGraphicFramePr>
              <a:graphicFrameLocks noChangeAspect="1"/>
            </p:cNvGraphicFramePr>
            <p:nvPr/>
          </p:nvGraphicFramePr>
          <p:xfrm>
            <a:off x="1920" y="864"/>
            <a:ext cx="864" cy="446"/>
          </p:xfrm>
          <a:graphic>
            <a:graphicData uri="http://schemas.openxmlformats.org/presentationml/2006/ole">
              <mc:AlternateContent xmlns:mc="http://schemas.openxmlformats.org/markup-compatibility/2006">
                <mc:Choice xmlns:v="urn:schemas-microsoft-com:vml" Requires="v">
                  <p:oleObj r:id="rId2" imgW="825500" imgH="431800" progId="Equation.3">
                    <p:embed/>
                  </p:oleObj>
                </mc:Choice>
                <mc:Fallback>
                  <p:oleObj r:id="rId2" imgW="825500" imgH="431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 y="864"/>
                          <a:ext cx="864" cy="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5">
            <a:extLst>
              <a:ext uri="{FF2B5EF4-FFF2-40B4-BE49-F238E27FC236}">
                <a16:creationId xmlns:a16="http://schemas.microsoft.com/office/drawing/2014/main" id="{A42568F4-9903-1197-4200-7352B1E22D7C}"/>
              </a:ext>
            </a:extLst>
          </p:cNvPr>
          <p:cNvGrpSpPr>
            <a:grpSpLocks/>
          </p:cNvGrpSpPr>
          <p:nvPr/>
        </p:nvGrpSpPr>
        <p:grpSpPr bwMode="auto">
          <a:xfrm>
            <a:off x="611188" y="3357563"/>
            <a:ext cx="7889875" cy="857250"/>
            <a:chOff x="288" y="1344"/>
            <a:chExt cx="4970" cy="540"/>
          </a:xfrm>
        </p:grpSpPr>
        <p:sp>
          <p:nvSpPr>
            <p:cNvPr id="4111" name="Rectangle 6">
              <a:extLst>
                <a:ext uri="{FF2B5EF4-FFF2-40B4-BE49-F238E27FC236}">
                  <a16:creationId xmlns:a16="http://schemas.microsoft.com/office/drawing/2014/main" id="{96C36790-640A-C5F9-AFE1-438D6C378437}"/>
                </a:ext>
              </a:extLst>
            </p:cNvPr>
            <p:cNvSpPr>
              <a:spLocks noChangeArrowheads="1"/>
            </p:cNvSpPr>
            <p:nvPr/>
          </p:nvSpPr>
          <p:spPr bwMode="auto">
            <a:xfrm>
              <a:off x="288" y="1449"/>
              <a:ext cx="49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a:latin typeface="宋体" panose="02010600030101010101" pitchFamily="2" charset="-122"/>
                </a:rPr>
                <a:t>观察</a:t>
              </a:r>
              <a:r>
                <a:rPr kumimoji="1" lang="zh-CN" altLang="en-US" sz="2800">
                  <a:latin typeface="Times New Roman" panose="02020603050405020304" pitchFamily="18" charset="0"/>
                </a:rPr>
                <a:t>值记为                                                              </a:t>
              </a:r>
              <a:r>
                <a:rPr kumimoji="1" lang="en-US" altLang="zh-CN" sz="2800">
                  <a:latin typeface="Times New Roman" panose="02020603050405020304" pitchFamily="18" charset="0"/>
                </a:rPr>
                <a:t>(2)</a:t>
              </a:r>
            </a:p>
          </p:txBody>
        </p:sp>
        <p:graphicFrame>
          <p:nvGraphicFramePr>
            <p:cNvPr id="4101" name="Object 7">
              <a:extLst>
                <a:ext uri="{FF2B5EF4-FFF2-40B4-BE49-F238E27FC236}">
                  <a16:creationId xmlns:a16="http://schemas.microsoft.com/office/drawing/2014/main" id="{CFB75CDB-5AF4-1A01-00D2-887B17AF2752}"/>
                </a:ext>
              </a:extLst>
            </p:cNvPr>
            <p:cNvGraphicFramePr>
              <a:graphicFrameLocks noChangeAspect="1"/>
            </p:cNvGraphicFramePr>
            <p:nvPr/>
          </p:nvGraphicFramePr>
          <p:xfrm>
            <a:off x="1920" y="1344"/>
            <a:ext cx="912" cy="540"/>
          </p:xfrm>
          <a:graphic>
            <a:graphicData uri="http://schemas.openxmlformats.org/presentationml/2006/ole">
              <mc:AlternateContent xmlns:mc="http://schemas.openxmlformats.org/markup-compatibility/2006">
                <mc:Choice xmlns:v="urn:schemas-microsoft-com:vml" Requires="v">
                  <p:oleObj r:id="rId4" imgW="723586" imgH="431613" progId="Equation.3">
                    <p:embed/>
                  </p:oleObj>
                </mc:Choice>
                <mc:Fallback>
                  <p:oleObj r:id="rId4" imgW="723586" imgH="431613"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0" y="1344"/>
                          <a:ext cx="912" cy="5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8">
            <a:extLst>
              <a:ext uri="{FF2B5EF4-FFF2-40B4-BE49-F238E27FC236}">
                <a16:creationId xmlns:a16="http://schemas.microsoft.com/office/drawing/2014/main" id="{C60C5E71-8317-48D3-AD99-04652BAC0009}"/>
              </a:ext>
            </a:extLst>
          </p:cNvPr>
          <p:cNvGrpSpPr>
            <a:grpSpLocks/>
          </p:cNvGrpSpPr>
          <p:nvPr/>
        </p:nvGrpSpPr>
        <p:grpSpPr bwMode="auto">
          <a:xfrm>
            <a:off x="684213" y="4365625"/>
            <a:ext cx="7978775" cy="711200"/>
            <a:chOff x="336" y="1952"/>
            <a:chExt cx="5026" cy="448"/>
          </a:xfrm>
        </p:grpSpPr>
        <p:sp>
          <p:nvSpPr>
            <p:cNvPr id="4110" name="Rectangle 9">
              <a:extLst>
                <a:ext uri="{FF2B5EF4-FFF2-40B4-BE49-F238E27FC236}">
                  <a16:creationId xmlns:a16="http://schemas.microsoft.com/office/drawing/2014/main" id="{71E62EF7-4A16-A039-7E81-C8B1620A0085}"/>
                </a:ext>
              </a:extLst>
            </p:cNvPr>
            <p:cNvSpPr>
              <a:spLocks noChangeArrowheads="1"/>
            </p:cNvSpPr>
            <p:nvPr/>
          </p:nvSpPr>
          <p:spPr bwMode="auto">
            <a:xfrm>
              <a:off x="336" y="2028"/>
              <a:ext cx="50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en-US" altLang="zh-CN" sz="2800">
                  <a:solidFill>
                    <a:srgbClr val="0000FF"/>
                  </a:solidFill>
                  <a:latin typeface="黑体" panose="02010609060101010101" pitchFamily="49" charset="-122"/>
                  <a:ea typeface="黑体" panose="02010609060101010101" pitchFamily="49" charset="-122"/>
                </a:rPr>
                <a:t>2.</a:t>
              </a:r>
              <a:r>
                <a:rPr kumimoji="1" lang="zh-CN" altLang="en-US" sz="2800">
                  <a:solidFill>
                    <a:srgbClr val="0000FF"/>
                  </a:solidFill>
                  <a:latin typeface="Times New Roman" panose="02020603050405020304" pitchFamily="18" charset="0"/>
                </a:rPr>
                <a:t>样本方差                                                              </a:t>
              </a:r>
              <a:r>
                <a:rPr kumimoji="1" lang="en-US" altLang="zh-CN" sz="2800">
                  <a:solidFill>
                    <a:srgbClr val="0000FF"/>
                  </a:solidFill>
                  <a:latin typeface="Times New Roman" panose="02020603050405020304" pitchFamily="18" charset="0"/>
                </a:rPr>
                <a:t>(3) </a:t>
              </a:r>
            </a:p>
          </p:txBody>
        </p:sp>
        <p:graphicFrame>
          <p:nvGraphicFramePr>
            <p:cNvPr id="4100" name="Object 10">
              <a:extLst>
                <a:ext uri="{FF2B5EF4-FFF2-40B4-BE49-F238E27FC236}">
                  <a16:creationId xmlns:a16="http://schemas.microsoft.com/office/drawing/2014/main" id="{17B04EA9-6EB8-7D25-4C7F-ECB6372177AE}"/>
                </a:ext>
              </a:extLst>
            </p:cNvPr>
            <p:cNvGraphicFramePr>
              <a:graphicFrameLocks noChangeAspect="1"/>
            </p:cNvGraphicFramePr>
            <p:nvPr/>
          </p:nvGraphicFramePr>
          <p:xfrm>
            <a:off x="1872" y="1952"/>
            <a:ext cx="2784" cy="448"/>
          </p:xfrm>
          <a:graphic>
            <a:graphicData uri="http://schemas.openxmlformats.org/presentationml/2006/ole">
              <mc:AlternateContent xmlns:mc="http://schemas.openxmlformats.org/markup-compatibility/2006">
                <mc:Choice xmlns:v="urn:schemas-microsoft-com:vml" Requires="v">
                  <p:oleObj r:id="rId6" imgW="2908300" imgH="469900" progId="Equation.3">
                    <p:embed/>
                  </p:oleObj>
                </mc:Choice>
                <mc:Fallback>
                  <p:oleObj r:id="rId6" imgW="2908300" imgH="469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2" y="1952"/>
                          <a:ext cx="2784" cy="4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11">
            <a:extLst>
              <a:ext uri="{FF2B5EF4-FFF2-40B4-BE49-F238E27FC236}">
                <a16:creationId xmlns:a16="http://schemas.microsoft.com/office/drawing/2014/main" id="{3A548F6A-71EB-58CB-AF04-051FBF16612C}"/>
              </a:ext>
            </a:extLst>
          </p:cNvPr>
          <p:cNvGrpSpPr>
            <a:grpSpLocks/>
          </p:cNvGrpSpPr>
          <p:nvPr/>
        </p:nvGrpSpPr>
        <p:grpSpPr bwMode="auto">
          <a:xfrm>
            <a:off x="755650" y="5300663"/>
            <a:ext cx="7800975" cy="757237"/>
            <a:chOff x="384" y="2592"/>
            <a:chExt cx="4914" cy="477"/>
          </a:xfrm>
        </p:grpSpPr>
        <p:sp>
          <p:nvSpPr>
            <p:cNvPr id="4109" name="Rectangle 12">
              <a:extLst>
                <a:ext uri="{FF2B5EF4-FFF2-40B4-BE49-F238E27FC236}">
                  <a16:creationId xmlns:a16="http://schemas.microsoft.com/office/drawing/2014/main" id="{A1672211-8DAD-D5C5-826B-B55FF224DC52}"/>
                </a:ext>
              </a:extLst>
            </p:cNvPr>
            <p:cNvSpPr>
              <a:spLocks noChangeArrowheads="1"/>
            </p:cNvSpPr>
            <p:nvPr/>
          </p:nvSpPr>
          <p:spPr bwMode="auto">
            <a:xfrm>
              <a:off x="384" y="2664"/>
              <a:ext cx="49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a:latin typeface="宋体" panose="02010600030101010101" pitchFamily="2" charset="-122"/>
                </a:rPr>
                <a:t>观察</a:t>
              </a:r>
              <a:r>
                <a:rPr kumimoji="1" lang="zh-CN" altLang="en-US" sz="2800">
                  <a:latin typeface="Times New Roman" panose="02020603050405020304" pitchFamily="18" charset="0"/>
                </a:rPr>
                <a:t>值记为                                                             </a:t>
              </a:r>
              <a:r>
                <a:rPr kumimoji="1" lang="en-US" altLang="zh-CN" sz="2800">
                  <a:latin typeface="Times New Roman" panose="02020603050405020304" pitchFamily="18" charset="0"/>
                </a:rPr>
                <a:t>(4)</a:t>
              </a:r>
            </a:p>
          </p:txBody>
        </p:sp>
        <p:graphicFrame>
          <p:nvGraphicFramePr>
            <p:cNvPr id="4099" name="Object 13">
              <a:extLst>
                <a:ext uri="{FF2B5EF4-FFF2-40B4-BE49-F238E27FC236}">
                  <a16:creationId xmlns:a16="http://schemas.microsoft.com/office/drawing/2014/main" id="{AB57DAFA-D6CB-D2D3-9415-5D741F77C458}"/>
                </a:ext>
              </a:extLst>
            </p:cNvPr>
            <p:cNvGraphicFramePr>
              <a:graphicFrameLocks noChangeAspect="1"/>
            </p:cNvGraphicFramePr>
            <p:nvPr/>
          </p:nvGraphicFramePr>
          <p:xfrm>
            <a:off x="1920" y="2592"/>
            <a:ext cx="2736" cy="477"/>
          </p:xfrm>
          <a:graphic>
            <a:graphicData uri="http://schemas.openxmlformats.org/presentationml/2006/ole">
              <mc:AlternateContent xmlns:mc="http://schemas.openxmlformats.org/markup-compatibility/2006">
                <mc:Choice xmlns:v="urn:schemas-microsoft-com:vml" Requires="v">
                  <p:oleObj r:id="rId8" imgW="2679700" imgH="469900" progId="Equation.3">
                    <p:embed/>
                  </p:oleObj>
                </mc:Choice>
                <mc:Fallback>
                  <p:oleObj r:id="rId8" imgW="2679700" imgH="4699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0" y="2592"/>
                          <a:ext cx="2736"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107" name="Rectangle 14">
            <a:extLst>
              <a:ext uri="{FF2B5EF4-FFF2-40B4-BE49-F238E27FC236}">
                <a16:creationId xmlns:a16="http://schemas.microsoft.com/office/drawing/2014/main" id="{268EC8E5-E31B-BD41-78B0-D70DEB4D9966}"/>
              </a:ext>
            </a:extLst>
          </p:cNvPr>
          <p:cNvSpPr>
            <a:spLocks noChangeArrowheads="1"/>
          </p:cNvSpPr>
          <p:nvPr/>
        </p:nvSpPr>
        <p:spPr bwMode="auto">
          <a:xfrm>
            <a:off x="650875" y="1412875"/>
            <a:ext cx="7007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kumimoji="1" lang="zh-CN" altLang="en-US" sz="2800">
                <a:latin typeface="Times New Roman" panose="02020603050405020304" pitchFamily="18" charset="0"/>
              </a:rPr>
              <a:t>数理统计中最常用的</a:t>
            </a:r>
            <a:r>
              <a:rPr kumimoji="1" lang="zh-CN" altLang="en-US" sz="2800">
                <a:solidFill>
                  <a:srgbClr val="0000FF"/>
                </a:solidFill>
                <a:latin typeface="Times New Roman" panose="02020603050405020304" pitchFamily="18" charset="0"/>
                <a:ea typeface="黑体" panose="02010609060101010101" pitchFamily="49" charset="-122"/>
              </a:rPr>
              <a:t>统计量</a:t>
            </a:r>
            <a:r>
              <a:rPr kumimoji="1" lang="zh-CN" altLang="en-US" sz="2800">
                <a:latin typeface="Times New Roman" panose="02020603050405020304" pitchFamily="18" charset="0"/>
              </a:rPr>
              <a:t>及其</a:t>
            </a:r>
            <a:r>
              <a:rPr kumimoji="1" lang="zh-CN" altLang="en-US" sz="2800">
                <a:solidFill>
                  <a:srgbClr val="0000FF"/>
                </a:solidFill>
                <a:latin typeface="Times New Roman" panose="02020603050405020304" pitchFamily="18" charset="0"/>
                <a:ea typeface="黑体" panose="02010609060101010101" pitchFamily="49" charset="-122"/>
              </a:rPr>
              <a:t>观察值</a:t>
            </a:r>
            <a:r>
              <a:rPr kumimoji="1" lang="zh-CN" altLang="en-US" sz="2800">
                <a:latin typeface="Times New Roman" panose="02020603050405020304" pitchFamily="18" charset="0"/>
              </a:rPr>
              <a:t>有：</a:t>
            </a:r>
          </a:p>
        </p:txBody>
      </p:sp>
      <p:sp>
        <p:nvSpPr>
          <p:cNvPr id="4108" name="Text Box 16">
            <a:extLst>
              <a:ext uri="{FF2B5EF4-FFF2-40B4-BE49-F238E27FC236}">
                <a16:creationId xmlns:a16="http://schemas.microsoft.com/office/drawing/2014/main" id="{4C79A0D0-ED7A-2762-304D-1C4E66C9CE21}"/>
              </a:ext>
            </a:extLst>
          </p:cNvPr>
          <p:cNvSpPr txBox="1">
            <a:spLocks noChangeArrowheads="1"/>
          </p:cNvSpPr>
          <p:nvPr/>
        </p:nvSpPr>
        <p:spPr bwMode="auto">
          <a:xfrm>
            <a:off x="468313" y="620713"/>
            <a:ext cx="8459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800" b="1">
                <a:latin typeface="Times New Roman" panose="02020603050405020304" pitchFamily="18" charset="0"/>
              </a:rPr>
              <a:t>设　　　　为来自总体</a:t>
            </a:r>
            <a:r>
              <a:rPr kumimoji="1" lang="en-US" altLang="zh-CN" sz="2800" b="1" i="1">
                <a:latin typeface="Times New Roman" panose="02020603050405020304" pitchFamily="18" charset="0"/>
              </a:rPr>
              <a:t>X</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的一个样本，　　　</a:t>
            </a:r>
          </a:p>
        </p:txBody>
      </p:sp>
      <p:graphicFrame>
        <p:nvGraphicFramePr>
          <p:cNvPr id="4098" name="Object 17">
            <a:extLst>
              <a:ext uri="{FF2B5EF4-FFF2-40B4-BE49-F238E27FC236}">
                <a16:creationId xmlns:a16="http://schemas.microsoft.com/office/drawing/2014/main" id="{2180EF5F-BCDA-A0C9-E410-9F2CA6675CFF}"/>
              </a:ext>
            </a:extLst>
          </p:cNvPr>
          <p:cNvGraphicFramePr>
            <a:graphicFrameLocks noChangeAspect="1"/>
          </p:cNvGraphicFramePr>
          <p:nvPr/>
        </p:nvGraphicFramePr>
        <p:xfrm>
          <a:off x="900113" y="668338"/>
          <a:ext cx="1333500" cy="474662"/>
        </p:xfrm>
        <a:graphic>
          <a:graphicData uri="http://schemas.openxmlformats.org/presentationml/2006/ole">
            <mc:AlternateContent xmlns:mc="http://schemas.openxmlformats.org/markup-compatibility/2006">
              <mc:Choice xmlns:v="urn:schemas-microsoft-com:vml" Requires="v">
                <p:oleObj name="公式" r:id="rId10" imgW="1333440" imgH="431640" progId="Equation.3">
                  <p:embed/>
                </p:oleObj>
              </mc:Choice>
              <mc:Fallback>
                <p:oleObj name="公式" r:id="rId10" imgW="1333440" imgH="43164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668338"/>
                        <a:ext cx="1333500"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6" name="Group 2">
            <a:extLst>
              <a:ext uri="{FF2B5EF4-FFF2-40B4-BE49-F238E27FC236}">
                <a16:creationId xmlns:a16="http://schemas.microsoft.com/office/drawing/2014/main" id="{79AF27FD-AC21-5B5D-4C2A-D6C60482179C}"/>
              </a:ext>
            </a:extLst>
          </p:cNvPr>
          <p:cNvGrpSpPr>
            <a:grpSpLocks/>
          </p:cNvGrpSpPr>
          <p:nvPr/>
        </p:nvGrpSpPr>
        <p:grpSpPr bwMode="auto">
          <a:xfrm>
            <a:off x="684213" y="908050"/>
            <a:ext cx="7772400" cy="4191000"/>
            <a:chOff x="432" y="576"/>
            <a:chExt cx="4896" cy="2640"/>
          </a:xfrm>
        </p:grpSpPr>
        <p:graphicFrame>
          <p:nvGraphicFramePr>
            <p:cNvPr id="5122" name="Object 4">
              <a:extLst>
                <a:ext uri="{FF2B5EF4-FFF2-40B4-BE49-F238E27FC236}">
                  <a16:creationId xmlns:a16="http://schemas.microsoft.com/office/drawing/2014/main" id="{FB8225C3-D344-5A76-633B-A2E517F2D321}"/>
                </a:ext>
              </a:extLst>
            </p:cNvPr>
            <p:cNvGraphicFramePr>
              <a:graphicFrameLocks noChangeAspect="1"/>
            </p:cNvGraphicFramePr>
            <p:nvPr/>
          </p:nvGraphicFramePr>
          <p:xfrm>
            <a:off x="2256" y="576"/>
            <a:ext cx="1968" cy="490"/>
          </p:xfrm>
          <a:graphic>
            <a:graphicData uri="http://schemas.openxmlformats.org/presentationml/2006/ole">
              <mc:AlternateContent xmlns:mc="http://schemas.openxmlformats.org/markup-compatibility/2006">
                <mc:Choice xmlns:v="urn:schemas-microsoft-com:vml" Requires="v">
                  <p:oleObj r:id="rId2" imgW="1955800" imgH="482600" progId="Equation.3">
                    <p:embed/>
                  </p:oleObj>
                </mc:Choice>
                <mc:Fallback>
                  <p:oleObj r:id="rId2" imgW="19558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 y="576"/>
                          <a:ext cx="1968" cy="4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a:extLst>
                <a:ext uri="{FF2B5EF4-FFF2-40B4-BE49-F238E27FC236}">
                  <a16:creationId xmlns:a16="http://schemas.microsoft.com/office/drawing/2014/main" id="{2FB4E269-6395-027B-E125-4E4B03CAB1CE}"/>
                </a:ext>
              </a:extLst>
            </p:cNvPr>
            <p:cNvGraphicFramePr>
              <a:graphicFrameLocks noChangeAspect="1"/>
            </p:cNvGraphicFramePr>
            <p:nvPr/>
          </p:nvGraphicFramePr>
          <p:xfrm>
            <a:off x="2256" y="1104"/>
            <a:ext cx="2256" cy="610"/>
          </p:xfrm>
          <a:graphic>
            <a:graphicData uri="http://schemas.openxmlformats.org/presentationml/2006/ole">
              <mc:AlternateContent xmlns:mc="http://schemas.openxmlformats.org/markup-compatibility/2006">
                <mc:Choice xmlns:v="urn:schemas-microsoft-com:vml" Requires="v">
                  <p:oleObj r:id="rId4" imgW="1803400" imgH="482600" progId="Equation.3">
                    <p:embed/>
                  </p:oleObj>
                </mc:Choice>
                <mc:Fallback>
                  <p:oleObj r:id="rId4" imgW="18034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6" y="1104"/>
                          <a:ext cx="2256" cy="6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a:extLst>
                <a:ext uri="{FF2B5EF4-FFF2-40B4-BE49-F238E27FC236}">
                  <a16:creationId xmlns:a16="http://schemas.microsoft.com/office/drawing/2014/main" id="{A4461A71-0562-EE72-40B6-84CECE37D2C7}"/>
                </a:ext>
              </a:extLst>
            </p:cNvPr>
            <p:cNvGraphicFramePr>
              <a:graphicFrameLocks noChangeAspect="1"/>
            </p:cNvGraphicFramePr>
            <p:nvPr/>
          </p:nvGraphicFramePr>
          <p:xfrm>
            <a:off x="2448" y="1728"/>
            <a:ext cx="2016" cy="476"/>
          </p:xfrm>
          <a:graphic>
            <a:graphicData uri="http://schemas.openxmlformats.org/presentationml/2006/ole">
              <mc:AlternateContent xmlns:mc="http://schemas.openxmlformats.org/markup-compatibility/2006">
                <mc:Choice xmlns:v="urn:schemas-microsoft-com:vml" Requires="v">
                  <p:oleObj r:id="rId6" imgW="1816100" imgH="431800" progId="Equation.3">
                    <p:embed/>
                  </p:oleObj>
                </mc:Choice>
                <mc:Fallback>
                  <p:oleObj r:id="rId6" imgW="1816100" imgH="4318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8" y="1728"/>
                          <a:ext cx="2016" cy="4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a:extLst>
                <a:ext uri="{FF2B5EF4-FFF2-40B4-BE49-F238E27FC236}">
                  <a16:creationId xmlns:a16="http://schemas.microsoft.com/office/drawing/2014/main" id="{0E25B29E-2DC6-1369-578E-D21798E19F42}"/>
                </a:ext>
              </a:extLst>
            </p:cNvPr>
            <p:cNvGraphicFramePr>
              <a:graphicFrameLocks noChangeAspect="1"/>
            </p:cNvGraphicFramePr>
            <p:nvPr/>
          </p:nvGraphicFramePr>
          <p:xfrm>
            <a:off x="2400" y="2304"/>
            <a:ext cx="2064" cy="508"/>
          </p:xfrm>
          <a:graphic>
            <a:graphicData uri="http://schemas.openxmlformats.org/presentationml/2006/ole">
              <mc:AlternateContent xmlns:mc="http://schemas.openxmlformats.org/markup-compatibility/2006">
                <mc:Choice xmlns:v="urn:schemas-microsoft-com:vml" Requires="v">
                  <p:oleObj r:id="rId8" imgW="1739900" imgH="431800" progId="Equation.3">
                    <p:embed/>
                  </p:oleObj>
                </mc:Choice>
                <mc:Fallback>
                  <p:oleObj r:id="rId8" imgW="1739900" imgH="4318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 y="2304"/>
                          <a:ext cx="2064" cy="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127" name="Rectangle 3">
            <a:extLst>
              <a:ext uri="{FF2B5EF4-FFF2-40B4-BE49-F238E27FC236}">
                <a16:creationId xmlns:a16="http://schemas.microsoft.com/office/drawing/2014/main" id="{27D26FDB-0523-CA6E-64F9-67B18D186AA8}"/>
              </a:ext>
            </a:extLst>
          </p:cNvPr>
          <p:cNvSpPr>
            <a:spLocks noGrp="1" noChangeArrowheads="1"/>
          </p:cNvSpPr>
          <p:nvPr/>
        </p:nvSpPr>
        <p:spPr bwMode="auto">
          <a:xfrm>
            <a:off x="685800" y="990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bg2"/>
              </a:buClr>
              <a:buSzPct val="75000"/>
              <a:buFont typeface="Wingdings" panose="05000000000000000000" pitchFamily="2" charset="2"/>
              <a:buNone/>
            </a:pPr>
            <a:r>
              <a:rPr lang="en-US" altLang="zh-CN" sz="2800">
                <a:solidFill>
                  <a:srgbClr val="0000FF"/>
                </a:solidFill>
              </a:rPr>
              <a:t>3. </a:t>
            </a:r>
            <a:r>
              <a:rPr lang="zh-CN" altLang="en-US" sz="2800">
                <a:solidFill>
                  <a:srgbClr val="0000FF"/>
                </a:solidFill>
              </a:rPr>
              <a:t>样本标准差                                               </a:t>
            </a:r>
            <a:r>
              <a:rPr lang="en-US" altLang="zh-CN" sz="2800">
                <a:solidFill>
                  <a:srgbClr val="0000FF"/>
                </a:solidFill>
              </a:rPr>
              <a:t>(5)</a:t>
            </a:r>
          </a:p>
          <a:p>
            <a:pPr eaLnBrk="1" hangingPunct="1">
              <a:lnSpc>
                <a:spcPct val="90000"/>
              </a:lnSpc>
              <a:spcBef>
                <a:spcPct val="20000"/>
              </a:spcBef>
              <a:buClr>
                <a:schemeClr val="bg2"/>
              </a:buClr>
              <a:buSzPct val="75000"/>
              <a:buFont typeface="Wingdings" panose="05000000000000000000" pitchFamily="2" charset="2"/>
              <a:buChar char="n"/>
            </a:pPr>
            <a:endParaRPr lang="en-US" altLang="zh-CN" sz="2800">
              <a:solidFill>
                <a:srgbClr val="0000FF"/>
              </a:solidFill>
            </a:endParaRPr>
          </a:p>
          <a:p>
            <a:pPr eaLnBrk="1" hangingPunct="1">
              <a:lnSpc>
                <a:spcPct val="90000"/>
              </a:lnSpc>
              <a:spcBef>
                <a:spcPct val="20000"/>
              </a:spcBef>
              <a:buClr>
                <a:schemeClr val="bg2"/>
              </a:buClr>
              <a:buSzPct val="75000"/>
              <a:buFont typeface="Wingdings" panose="05000000000000000000" pitchFamily="2" charset="2"/>
              <a:buNone/>
            </a:pPr>
            <a:r>
              <a:rPr lang="zh-CN" altLang="en-US" sz="2800"/>
              <a:t>它的</a:t>
            </a:r>
            <a:r>
              <a:rPr kumimoji="1" lang="zh-CN" altLang="en-US" sz="2800">
                <a:latin typeface="宋体" panose="02010600030101010101" pitchFamily="2" charset="-122"/>
              </a:rPr>
              <a:t>观察</a:t>
            </a:r>
            <a:r>
              <a:rPr kumimoji="1" lang="zh-CN" altLang="en-US" sz="2800">
                <a:latin typeface="Times New Roman" panose="02020603050405020304" pitchFamily="18" charset="0"/>
              </a:rPr>
              <a:t>值</a:t>
            </a:r>
            <a:r>
              <a:rPr lang="zh-CN" altLang="en-US" sz="2800"/>
              <a:t>记为</a:t>
            </a:r>
            <a:r>
              <a:rPr lang="zh-CN" altLang="en-US" sz="2800">
                <a:solidFill>
                  <a:srgbClr val="0000FF"/>
                </a:solidFill>
              </a:rPr>
              <a:t>                                             </a:t>
            </a:r>
            <a:r>
              <a:rPr lang="en-US" altLang="zh-CN" sz="2800"/>
              <a:t>(6)</a:t>
            </a:r>
          </a:p>
          <a:p>
            <a:pPr eaLnBrk="1" hangingPunct="1">
              <a:lnSpc>
                <a:spcPct val="90000"/>
              </a:lnSpc>
              <a:spcBef>
                <a:spcPct val="20000"/>
              </a:spcBef>
              <a:buClr>
                <a:schemeClr val="bg2"/>
              </a:buClr>
              <a:buSzPct val="75000"/>
              <a:buFont typeface="Wingdings" panose="05000000000000000000" pitchFamily="2" charset="2"/>
              <a:buNone/>
            </a:pPr>
            <a:endParaRPr lang="en-US" altLang="zh-CN" sz="2800">
              <a:solidFill>
                <a:srgbClr val="0000FF"/>
              </a:solidFill>
            </a:endParaRPr>
          </a:p>
          <a:p>
            <a:pPr eaLnBrk="1" hangingPunct="1">
              <a:lnSpc>
                <a:spcPct val="90000"/>
              </a:lnSpc>
              <a:spcBef>
                <a:spcPct val="20000"/>
              </a:spcBef>
              <a:buClr>
                <a:schemeClr val="bg2"/>
              </a:buClr>
              <a:buSzPct val="75000"/>
              <a:buFont typeface="Wingdings" panose="05000000000000000000" pitchFamily="2" charset="2"/>
              <a:buNone/>
            </a:pPr>
            <a:r>
              <a:rPr lang="en-US" altLang="zh-CN" sz="2800">
                <a:solidFill>
                  <a:srgbClr val="0000FF"/>
                </a:solidFill>
              </a:rPr>
              <a:t>4. </a:t>
            </a:r>
            <a:r>
              <a:rPr lang="zh-CN" altLang="en-US" sz="2800">
                <a:solidFill>
                  <a:srgbClr val="0000FF"/>
                </a:solidFill>
              </a:rPr>
              <a:t>样本</a:t>
            </a:r>
            <a:r>
              <a:rPr lang="en-US" altLang="zh-CN" sz="2800" i="1">
                <a:solidFill>
                  <a:srgbClr val="0000FF"/>
                </a:solidFill>
                <a:latin typeface="Times New Roman" panose="02020603050405020304" pitchFamily="18" charset="0"/>
              </a:rPr>
              <a:t>k</a:t>
            </a:r>
            <a:r>
              <a:rPr lang="zh-CN" altLang="en-US" sz="2800">
                <a:solidFill>
                  <a:srgbClr val="0000FF"/>
                </a:solidFill>
              </a:rPr>
              <a:t>阶原点矩                                           </a:t>
            </a:r>
            <a:r>
              <a:rPr lang="en-US" altLang="zh-CN" sz="2800">
                <a:solidFill>
                  <a:srgbClr val="0000FF"/>
                </a:solidFill>
              </a:rPr>
              <a:t>(7)</a:t>
            </a:r>
          </a:p>
          <a:p>
            <a:pPr eaLnBrk="1" hangingPunct="1">
              <a:lnSpc>
                <a:spcPct val="90000"/>
              </a:lnSpc>
              <a:spcBef>
                <a:spcPct val="20000"/>
              </a:spcBef>
              <a:buClr>
                <a:schemeClr val="bg2"/>
              </a:buClr>
              <a:buSzPct val="75000"/>
              <a:buFont typeface="Wingdings" panose="05000000000000000000" pitchFamily="2" charset="2"/>
              <a:buChar char="n"/>
            </a:pPr>
            <a:endParaRPr lang="en-US" altLang="zh-CN" sz="2800">
              <a:solidFill>
                <a:srgbClr val="0000FF"/>
              </a:solidFill>
            </a:endParaRPr>
          </a:p>
          <a:p>
            <a:pPr eaLnBrk="1" hangingPunct="1">
              <a:lnSpc>
                <a:spcPct val="90000"/>
              </a:lnSpc>
              <a:spcBef>
                <a:spcPct val="20000"/>
              </a:spcBef>
              <a:buClr>
                <a:schemeClr val="bg2"/>
              </a:buClr>
              <a:buSzPct val="75000"/>
              <a:buFont typeface="Wingdings" panose="05000000000000000000" pitchFamily="2" charset="2"/>
              <a:buNone/>
            </a:pPr>
            <a:r>
              <a:rPr lang="en-US" altLang="zh-CN" sz="2800">
                <a:solidFill>
                  <a:srgbClr val="0000FF"/>
                </a:solidFill>
              </a:rPr>
              <a:t> </a:t>
            </a:r>
            <a:r>
              <a:rPr lang="zh-CN" altLang="en-US" sz="2800"/>
              <a:t>它的</a:t>
            </a:r>
            <a:r>
              <a:rPr kumimoji="1" lang="zh-CN" altLang="en-US" sz="2800">
                <a:latin typeface="宋体" panose="02010600030101010101" pitchFamily="2" charset="-122"/>
              </a:rPr>
              <a:t>观察</a:t>
            </a:r>
            <a:r>
              <a:rPr kumimoji="1" lang="zh-CN" altLang="en-US" sz="2800">
                <a:latin typeface="Times New Roman" panose="02020603050405020304" pitchFamily="18" charset="0"/>
              </a:rPr>
              <a:t>值</a:t>
            </a:r>
            <a:r>
              <a:rPr lang="zh-CN" altLang="en-US" sz="2800"/>
              <a:t>记为                                            </a:t>
            </a:r>
            <a:r>
              <a:rPr lang="en-US" altLang="zh-CN" sz="2800"/>
              <a:t>(8)</a:t>
            </a:r>
          </a:p>
          <a:p>
            <a:pPr eaLnBrk="1" hangingPunct="1">
              <a:lnSpc>
                <a:spcPct val="90000"/>
              </a:lnSpc>
              <a:spcBef>
                <a:spcPct val="20000"/>
              </a:spcBef>
              <a:buClr>
                <a:schemeClr val="bg2"/>
              </a:buClr>
              <a:buSzPct val="75000"/>
              <a:buFont typeface="Wingdings" panose="05000000000000000000" pitchFamily="2" charset="2"/>
              <a:buNone/>
            </a:pPr>
            <a:endParaRPr lang="en-US" altLang="zh-CN" sz="2800">
              <a:solidFill>
                <a:srgbClr val="0000FF"/>
              </a:solidFill>
            </a:endParaRPr>
          </a:p>
          <a:p>
            <a:pPr eaLnBrk="1" hangingPunct="1">
              <a:lnSpc>
                <a:spcPct val="90000"/>
              </a:lnSpc>
              <a:spcBef>
                <a:spcPct val="20000"/>
              </a:spcBef>
              <a:buClr>
                <a:schemeClr val="bg2"/>
              </a:buClr>
              <a:buSzPct val="75000"/>
              <a:buFont typeface="Wingdings" panose="05000000000000000000" pitchFamily="2" charset="2"/>
              <a:buNone/>
            </a:pPr>
            <a:endParaRPr lang="en-US" altLang="zh-CN" sz="2800">
              <a:solidFill>
                <a:srgbClr val="0000FF"/>
              </a:solidFill>
            </a:endParaRPr>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50" name="Group 2">
            <a:extLst>
              <a:ext uri="{FF2B5EF4-FFF2-40B4-BE49-F238E27FC236}">
                <a16:creationId xmlns:a16="http://schemas.microsoft.com/office/drawing/2014/main" id="{CB69C8B2-71CC-B79D-9A5B-99BB268DE2B4}"/>
              </a:ext>
            </a:extLst>
          </p:cNvPr>
          <p:cNvGrpSpPr>
            <a:grpSpLocks/>
          </p:cNvGrpSpPr>
          <p:nvPr/>
        </p:nvGrpSpPr>
        <p:grpSpPr bwMode="auto">
          <a:xfrm>
            <a:off x="2674938" y="1643063"/>
            <a:ext cx="5461000" cy="3200400"/>
            <a:chOff x="1584" y="1200"/>
            <a:chExt cx="3161" cy="2016"/>
          </a:xfrm>
        </p:grpSpPr>
        <p:graphicFrame>
          <p:nvGraphicFramePr>
            <p:cNvPr id="6146" name="Object 4">
              <a:extLst>
                <a:ext uri="{FF2B5EF4-FFF2-40B4-BE49-F238E27FC236}">
                  <a16:creationId xmlns:a16="http://schemas.microsoft.com/office/drawing/2014/main" id="{CBC430EE-1ACB-E635-3998-BFD32B49A1CB}"/>
                </a:ext>
              </a:extLst>
            </p:cNvPr>
            <p:cNvGraphicFramePr>
              <a:graphicFrameLocks noChangeAspect="1"/>
            </p:cNvGraphicFramePr>
            <p:nvPr/>
          </p:nvGraphicFramePr>
          <p:xfrm>
            <a:off x="2454" y="1200"/>
            <a:ext cx="2291" cy="477"/>
          </p:xfrm>
          <a:graphic>
            <a:graphicData uri="http://schemas.openxmlformats.org/presentationml/2006/ole">
              <mc:AlternateContent xmlns:mc="http://schemas.openxmlformats.org/markup-compatibility/2006">
                <mc:Choice xmlns:v="urn:schemas-microsoft-com:vml" Requires="v">
                  <p:oleObj name="Equation" r:id="rId2" imgW="2197080" imgH="457200" progId="Equation.DSMT4">
                    <p:embed/>
                  </p:oleObj>
                </mc:Choice>
                <mc:Fallback>
                  <p:oleObj name="Equation" r:id="rId2" imgW="2197080" imgH="45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4" y="1200"/>
                          <a:ext cx="2291"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a:extLst>
                <a:ext uri="{FF2B5EF4-FFF2-40B4-BE49-F238E27FC236}">
                  <a16:creationId xmlns:a16="http://schemas.microsoft.com/office/drawing/2014/main" id="{92E1CDFA-5C0C-C080-1DDC-6D2FEAB7C95F}"/>
                </a:ext>
              </a:extLst>
            </p:cNvPr>
            <p:cNvGraphicFramePr>
              <a:graphicFrameLocks noChangeAspect="1"/>
            </p:cNvGraphicFramePr>
            <p:nvPr/>
          </p:nvGraphicFramePr>
          <p:xfrm>
            <a:off x="2400" y="1776"/>
            <a:ext cx="2160" cy="477"/>
          </p:xfrm>
          <a:graphic>
            <a:graphicData uri="http://schemas.openxmlformats.org/presentationml/2006/ole">
              <mc:AlternateContent xmlns:mc="http://schemas.openxmlformats.org/markup-compatibility/2006">
                <mc:Choice xmlns:v="urn:schemas-microsoft-com:vml" Requires="v">
                  <p:oleObj r:id="rId4" imgW="2070100" imgH="457200" progId="Equation.3">
                    <p:embed/>
                  </p:oleObj>
                </mc:Choice>
                <mc:Fallback>
                  <p:oleObj r:id="rId4" imgW="2070100" imgH="4572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0" y="1776"/>
                          <a:ext cx="2160" cy="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a:extLst>
                <a:ext uri="{FF2B5EF4-FFF2-40B4-BE49-F238E27FC236}">
                  <a16:creationId xmlns:a16="http://schemas.microsoft.com/office/drawing/2014/main" id="{8BBA86C5-39FF-2B3E-3DB7-1D5D403A498D}"/>
                </a:ext>
              </a:extLst>
            </p:cNvPr>
            <p:cNvGraphicFramePr>
              <a:graphicFrameLocks noChangeAspect="1"/>
            </p:cNvGraphicFramePr>
            <p:nvPr/>
          </p:nvGraphicFramePr>
          <p:xfrm>
            <a:off x="1584" y="2928"/>
            <a:ext cx="208" cy="240"/>
          </p:xfrm>
          <a:graphic>
            <a:graphicData uri="http://schemas.openxmlformats.org/presentationml/2006/ole">
              <mc:AlternateContent xmlns:mc="http://schemas.openxmlformats.org/markup-compatibility/2006">
                <mc:Choice xmlns:v="urn:schemas-microsoft-com:vml" Requires="v">
                  <p:oleObj r:id="rId6" imgW="126835" imgH="139518" progId="Equation.3">
                    <p:embed/>
                  </p:oleObj>
                </mc:Choice>
                <mc:Fallback>
                  <p:oleObj r:id="rId6" imgW="126835" imgH="139518"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928"/>
                          <a:ext cx="208"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a:extLst>
                <a:ext uri="{FF2B5EF4-FFF2-40B4-BE49-F238E27FC236}">
                  <a16:creationId xmlns:a16="http://schemas.microsoft.com/office/drawing/2014/main" id="{D5D7CCD9-1AC1-FF48-E7B6-4B8576C19691}"/>
                </a:ext>
              </a:extLst>
            </p:cNvPr>
            <p:cNvGraphicFramePr>
              <a:graphicFrameLocks noChangeAspect="1"/>
            </p:cNvGraphicFramePr>
            <p:nvPr/>
          </p:nvGraphicFramePr>
          <p:xfrm>
            <a:off x="4512" y="2880"/>
            <a:ext cx="224" cy="336"/>
          </p:xfrm>
          <a:graphic>
            <a:graphicData uri="http://schemas.openxmlformats.org/presentationml/2006/ole">
              <mc:AlternateContent xmlns:mc="http://schemas.openxmlformats.org/markup-compatibility/2006">
                <mc:Choice xmlns:v="urn:schemas-microsoft-com:vml" Requires="v">
                  <p:oleObj r:id="rId8" imgW="152334" imgH="228501" progId="Equation.3">
                    <p:embed/>
                  </p:oleObj>
                </mc:Choice>
                <mc:Fallback>
                  <p:oleObj r:id="rId8" imgW="152334" imgH="228501"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2" y="2880"/>
                          <a:ext cx="22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6151" name="Rectangle 8">
            <a:extLst>
              <a:ext uri="{FF2B5EF4-FFF2-40B4-BE49-F238E27FC236}">
                <a16:creationId xmlns:a16="http://schemas.microsoft.com/office/drawing/2014/main" id="{02E96107-2BE1-EA6B-CBA0-97EE263D1BE8}"/>
              </a:ext>
            </a:extLst>
          </p:cNvPr>
          <p:cNvSpPr>
            <a:spLocks noChangeArrowheads="1"/>
          </p:cNvSpPr>
          <p:nvPr/>
        </p:nvSpPr>
        <p:spPr bwMode="auto">
          <a:xfrm>
            <a:off x="323850" y="3500438"/>
            <a:ext cx="7848600" cy="1728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152" name="Rectangle 3">
            <a:extLst>
              <a:ext uri="{FF2B5EF4-FFF2-40B4-BE49-F238E27FC236}">
                <a16:creationId xmlns:a16="http://schemas.microsoft.com/office/drawing/2014/main" id="{09AF3C24-A89C-C2ED-1022-ADB5C58A0BCE}"/>
              </a:ext>
            </a:extLst>
          </p:cNvPr>
          <p:cNvSpPr>
            <a:spLocks noGrp="1" noChangeArrowheads="1"/>
          </p:cNvSpPr>
          <p:nvPr/>
        </p:nvSpPr>
        <p:spPr bwMode="auto">
          <a:xfrm>
            <a:off x="685800" y="1671638"/>
            <a:ext cx="82438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en-US" altLang="zh-CN" sz="2800">
                <a:solidFill>
                  <a:srgbClr val="0000FF"/>
                </a:solidFill>
                <a:latin typeface="黑体" panose="02010609060101010101" pitchFamily="49" charset="-122"/>
                <a:ea typeface="黑体" panose="02010609060101010101" pitchFamily="49" charset="-122"/>
              </a:rPr>
              <a:t>5.</a:t>
            </a:r>
            <a:r>
              <a:rPr lang="zh-CN" altLang="en-US" sz="2800">
                <a:solidFill>
                  <a:srgbClr val="0000FF"/>
                </a:solidFill>
              </a:rPr>
              <a:t>样本</a:t>
            </a:r>
            <a:r>
              <a:rPr lang="en-US" altLang="zh-CN" sz="2800" i="1">
                <a:solidFill>
                  <a:srgbClr val="0000FF"/>
                </a:solidFill>
              </a:rPr>
              <a:t>k</a:t>
            </a:r>
            <a:r>
              <a:rPr lang="zh-CN" altLang="en-US" sz="2800">
                <a:solidFill>
                  <a:srgbClr val="0000FF"/>
                </a:solidFill>
              </a:rPr>
              <a:t>阶中心矩                                                </a:t>
            </a:r>
            <a:r>
              <a:rPr lang="en-US" altLang="zh-CN" sz="2800">
                <a:solidFill>
                  <a:srgbClr val="0000FF"/>
                </a:solidFill>
              </a:rPr>
              <a:t>(9)</a:t>
            </a:r>
          </a:p>
          <a:p>
            <a:pPr eaLnBrk="1" hangingPunct="1">
              <a:spcBef>
                <a:spcPct val="20000"/>
              </a:spcBef>
              <a:buClr>
                <a:schemeClr val="bg2"/>
              </a:buClr>
              <a:buSzPct val="75000"/>
              <a:buFont typeface="Wingdings" panose="05000000000000000000" pitchFamily="2" charset="2"/>
              <a:buNone/>
            </a:pPr>
            <a:endParaRPr lang="en-US" altLang="zh-CN" sz="2800">
              <a:solidFill>
                <a:srgbClr val="0000FF"/>
              </a:solidFill>
            </a:endParaRPr>
          </a:p>
          <a:p>
            <a:pPr eaLnBrk="1" hangingPunct="1">
              <a:spcBef>
                <a:spcPct val="20000"/>
              </a:spcBef>
              <a:buClr>
                <a:schemeClr val="bg2"/>
              </a:buClr>
              <a:buSzPct val="75000"/>
              <a:buFont typeface="Wingdings" panose="05000000000000000000" pitchFamily="2" charset="2"/>
              <a:buNone/>
            </a:pPr>
            <a:r>
              <a:rPr lang="en-US" altLang="zh-CN" sz="2800">
                <a:solidFill>
                  <a:srgbClr val="0000FF"/>
                </a:solidFill>
              </a:rPr>
              <a:t> </a:t>
            </a:r>
            <a:r>
              <a:rPr lang="zh-CN" altLang="en-US" sz="2800"/>
              <a:t>它的观察值记为                                                </a:t>
            </a:r>
            <a:r>
              <a:rPr lang="en-US" altLang="zh-CN" sz="2800"/>
              <a:t>(10)</a:t>
            </a:r>
          </a:p>
          <a:p>
            <a:pPr eaLnBrk="1" hangingPunct="1">
              <a:spcBef>
                <a:spcPct val="20000"/>
              </a:spcBef>
              <a:buClr>
                <a:schemeClr val="bg2"/>
              </a:buClr>
              <a:buSzPct val="75000"/>
              <a:buFont typeface="Wingdings" panose="05000000000000000000" pitchFamily="2" charset="2"/>
              <a:buNone/>
            </a:pPr>
            <a:endParaRPr lang="en-US" altLang="zh-CN" sz="2800">
              <a:solidFill>
                <a:srgbClr val="0000FF"/>
              </a:solidFill>
            </a:endParaRPr>
          </a:p>
          <a:p>
            <a:pPr eaLnBrk="1" hangingPunct="1">
              <a:spcBef>
                <a:spcPct val="20000"/>
              </a:spcBef>
              <a:buClr>
                <a:schemeClr val="bg2"/>
              </a:buClr>
              <a:buSzPct val="75000"/>
              <a:buFont typeface="Wingdings" panose="05000000000000000000" pitchFamily="2" charset="2"/>
              <a:buNone/>
            </a:pPr>
            <a:r>
              <a:rPr lang="en-US" altLang="zh-CN" sz="2800">
                <a:solidFill>
                  <a:srgbClr val="0000FF"/>
                </a:solidFill>
              </a:rPr>
              <a:t> </a:t>
            </a:r>
          </a:p>
        </p:txBody>
      </p:sp>
    </p:spTree>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17539BE8-1A06-FE60-B227-D28D961DA3D6}"/>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name="公式" r:id="rId3" imgW="114120" imgH="215640" progId="Equation.3">
                  <p:embed/>
                </p:oleObj>
              </mc:Choice>
              <mc:Fallback>
                <p:oleObj name="公式" r:id="rId3" imgW="114120" imgH="2156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1" name="Object 3">
            <a:extLst>
              <a:ext uri="{FF2B5EF4-FFF2-40B4-BE49-F238E27FC236}">
                <a16:creationId xmlns:a16="http://schemas.microsoft.com/office/drawing/2014/main" id="{B871B359-1B8F-9A81-2E90-D3C04517EB69}"/>
              </a:ext>
            </a:extLst>
          </p:cNvPr>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name="公式" r:id="rId5" imgW="114120" imgH="215640" progId="Equation.3">
                  <p:embed/>
                </p:oleObj>
              </mc:Choice>
              <mc:Fallback>
                <p:oleObj name="公式" r:id="rId5" imgW="114120" imgH="2156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4">
            <a:extLst>
              <a:ext uri="{FF2B5EF4-FFF2-40B4-BE49-F238E27FC236}">
                <a16:creationId xmlns:a16="http://schemas.microsoft.com/office/drawing/2014/main" id="{7EA75880-2DE4-A4CA-92E7-660189717662}"/>
              </a:ext>
            </a:extLst>
          </p:cNvPr>
          <p:cNvSpPr>
            <a:spLocks noChangeArrowheads="1"/>
          </p:cNvSpPr>
          <p:nvPr/>
        </p:nvSpPr>
        <p:spPr bwMode="auto">
          <a:xfrm>
            <a:off x="468313" y="836613"/>
            <a:ext cx="8424862"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a:latin typeface="Times New Roman" panose="02020603050405020304" pitchFamily="18" charset="0"/>
              </a:rPr>
              <a:t>                                                      </a:t>
            </a:r>
            <a:r>
              <a:rPr kumimoji="1" lang="zh-CN" altLang="en-US" sz="3600" b="1">
                <a:latin typeface="Times New Roman" panose="02020603050405020304" pitchFamily="18" charset="0"/>
              </a:rPr>
              <a:t>设 </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 </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 </a:t>
            </a:r>
            <a:r>
              <a:rPr kumimoji="1" lang="en-US" altLang="zh-CN" sz="3600" b="1">
                <a:latin typeface="宋体" panose="02010600030101010101" pitchFamily="2" charset="-122"/>
              </a:rPr>
              <a:t>…</a:t>
            </a:r>
            <a:r>
              <a:rPr kumimoji="1" lang="en-US" altLang="zh-CN" sz="3600" b="1">
                <a:latin typeface="Times New Roman" panose="02020603050405020304" pitchFamily="18" charset="0"/>
              </a:rPr>
              <a:t> </a:t>
            </a:r>
            <a:r>
              <a:rPr kumimoji="1" lang="zh-CN" altLang="en-US" sz="3600" b="1">
                <a:latin typeface="Times New Roman" panose="02020603050405020304" pitchFamily="18" charset="0"/>
              </a:rPr>
              <a:t>是相互独立，服从同一分布的随机变量序列，且具有数学期望 </a:t>
            </a:r>
            <a:r>
              <a:rPr kumimoji="1" lang="en-US" altLang="zh-CN" sz="3600" b="1" i="1">
                <a:latin typeface="Times New Roman" panose="02020603050405020304" pitchFamily="18" charset="0"/>
              </a:rPr>
              <a:t>E</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k</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μ,</a:t>
            </a:r>
            <a:r>
              <a:rPr kumimoji="1" lang="en-US" altLang="zh-CN" sz="3600" b="1">
                <a:latin typeface="Times New Roman" panose="02020603050405020304" pitchFamily="18" charset="0"/>
              </a:rPr>
              <a:t> </a:t>
            </a:r>
            <a:r>
              <a:rPr kumimoji="1" lang="en-US" altLang="zh-CN" sz="3600" b="1" i="1">
                <a:latin typeface="Times New Roman" panose="02020603050405020304" pitchFamily="18" charset="0"/>
              </a:rPr>
              <a:t>k</a:t>
            </a:r>
            <a:r>
              <a:rPr kumimoji="1" lang="en-US" altLang="zh-CN" sz="3600" b="1">
                <a:latin typeface="Times New Roman" panose="02020603050405020304" pitchFamily="18" charset="0"/>
              </a:rPr>
              <a:t>=1,2,</a:t>
            </a:r>
            <a:r>
              <a:rPr kumimoji="1" lang="en-US" altLang="zh-CN" sz="3600" b="1">
                <a:latin typeface="宋体" panose="02010600030101010101" pitchFamily="2" charset="-122"/>
              </a:rPr>
              <a:t>…</a:t>
            </a:r>
            <a:r>
              <a:rPr kumimoji="1" lang="zh-CN" altLang="en-US" sz="3600" b="1">
                <a:latin typeface="Times New Roman" panose="02020603050405020304" pitchFamily="18" charset="0"/>
              </a:rPr>
              <a:t>，则对于任意 </a:t>
            </a:r>
            <a:r>
              <a:rPr kumimoji="1" lang="en-US" altLang="zh-CN" sz="3600" b="1" i="1">
                <a:latin typeface="Times New Roman" panose="02020603050405020304" pitchFamily="18" charset="0"/>
                <a:ea typeface="Dotum" panose="020B0600000101010101" pitchFamily="34" charset="-127"/>
              </a:rPr>
              <a:t>ε  </a:t>
            </a:r>
            <a:r>
              <a:rPr kumimoji="1" lang="en-US" altLang="zh-CN" sz="3600" b="1">
                <a:latin typeface="Times New Roman" panose="02020603050405020304" pitchFamily="18" charset="0"/>
              </a:rPr>
              <a:t>&gt; 0 </a:t>
            </a:r>
            <a:r>
              <a:rPr kumimoji="1" lang="zh-CN" altLang="en-US" sz="3600" b="1">
                <a:latin typeface="Times New Roman" panose="02020603050405020304" pitchFamily="18" charset="0"/>
              </a:rPr>
              <a:t>，有</a:t>
            </a:r>
          </a:p>
        </p:txBody>
      </p:sp>
      <p:sp>
        <p:nvSpPr>
          <p:cNvPr id="7174" name="Rectangle 5">
            <a:extLst>
              <a:ext uri="{FF2B5EF4-FFF2-40B4-BE49-F238E27FC236}">
                <a16:creationId xmlns:a16="http://schemas.microsoft.com/office/drawing/2014/main" id="{C76ABD29-0391-1DBE-DB9C-8AB0592CC9EF}"/>
              </a:ext>
            </a:extLst>
          </p:cNvPr>
          <p:cNvSpPr>
            <a:spLocks noChangeArrowheads="1"/>
          </p:cNvSpPr>
          <p:nvPr/>
        </p:nvSpPr>
        <p:spPr bwMode="auto">
          <a:xfrm>
            <a:off x="-36513" y="915988"/>
            <a:ext cx="64087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0000FF"/>
                </a:solidFill>
                <a:latin typeface="黑体" panose="02010609060101010101" pitchFamily="49" charset="-122"/>
                <a:ea typeface="黑体" panose="02010609060101010101" pitchFamily="49" charset="-122"/>
              </a:rPr>
              <a:t>弱大数定理 </a:t>
            </a:r>
            <a:r>
              <a:rPr kumimoji="1" lang="en-US" altLang="zh-CN" sz="3600" b="1">
                <a:solidFill>
                  <a:srgbClr val="0000FF"/>
                </a:solidFill>
                <a:latin typeface="黑体" panose="02010609060101010101" pitchFamily="49" charset="-122"/>
                <a:ea typeface="黑体" panose="02010609060101010101" pitchFamily="49" charset="-122"/>
              </a:rPr>
              <a:t>(</a:t>
            </a:r>
            <a:r>
              <a:rPr kumimoji="1" lang="zh-CN" altLang="en-US" sz="3600" b="1">
                <a:solidFill>
                  <a:srgbClr val="0000FF"/>
                </a:solidFill>
                <a:latin typeface="黑体" panose="02010609060101010101" pitchFamily="49" charset="-122"/>
                <a:ea typeface="黑体" panose="02010609060101010101" pitchFamily="49" charset="-122"/>
              </a:rPr>
              <a:t>辛钦大数定理</a:t>
            </a:r>
            <a:r>
              <a:rPr kumimoji="1" lang="en-US" altLang="zh-CN" sz="3600" b="1">
                <a:solidFill>
                  <a:srgbClr val="0000FF"/>
                </a:solidFill>
                <a:latin typeface="黑体" panose="02010609060101010101" pitchFamily="49" charset="-122"/>
                <a:ea typeface="黑体" panose="02010609060101010101" pitchFamily="49" charset="-122"/>
              </a:rPr>
              <a:t>):</a:t>
            </a:r>
            <a:r>
              <a:rPr kumimoji="1" lang="en-US" altLang="zh-CN" sz="3200" b="1">
                <a:solidFill>
                  <a:schemeClr val="accent2"/>
                </a:solidFill>
                <a:latin typeface="Times New Roman" panose="02020603050405020304" pitchFamily="18" charset="0"/>
              </a:rPr>
              <a:t>   </a:t>
            </a:r>
          </a:p>
        </p:txBody>
      </p:sp>
      <p:graphicFrame>
        <p:nvGraphicFramePr>
          <p:cNvPr id="7172" name="Object 6">
            <a:extLst>
              <a:ext uri="{FF2B5EF4-FFF2-40B4-BE49-F238E27FC236}">
                <a16:creationId xmlns:a16="http://schemas.microsoft.com/office/drawing/2014/main" id="{BF5A67DF-910A-6932-155A-7C747C2B7DC7}"/>
              </a:ext>
            </a:extLst>
          </p:cNvPr>
          <p:cNvGraphicFramePr>
            <a:graphicFrameLocks noChangeAspect="1"/>
          </p:cNvGraphicFramePr>
          <p:nvPr/>
        </p:nvGraphicFramePr>
        <p:xfrm>
          <a:off x="1331913" y="4005263"/>
          <a:ext cx="6284912" cy="1450975"/>
        </p:xfrm>
        <a:graphic>
          <a:graphicData uri="http://schemas.openxmlformats.org/presentationml/2006/ole">
            <mc:AlternateContent xmlns:mc="http://schemas.openxmlformats.org/markup-compatibility/2006">
              <mc:Choice xmlns:v="urn:schemas-microsoft-com:vml" Requires="v">
                <p:oleObj name="Equation" r:id="rId6" imgW="1892160" imgH="482400" progId="Equation.DSMT4">
                  <p:embed/>
                </p:oleObj>
              </mc:Choice>
              <mc:Fallback>
                <p:oleObj name="Equation" r:id="rId6" imgW="1892160" imgH="482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4005263"/>
                        <a:ext cx="6284912" cy="1450975"/>
                      </a:xfrm>
                      <a:prstGeom prst="rect">
                        <a:avLst/>
                      </a:prstGeom>
                      <a:noFill/>
                      <a:ln>
                        <a:noFill/>
                      </a:ln>
                      <a:effectLst/>
                      <a:extLst>
                        <a:ext uri="{909E8E84-426E-40DD-AFC4-6F175D3DCCD1}">
                          <a14:hiddenFill xmlns:a14="http://schemas.microsoft.com/office/drawing/2010/main">
                            <a:solidFill>
                              <a:srgbClr val="00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42723" name="Object 3">
            <a:extLst>
              <a:ext uri="{FF2B5EF4-FFF2-40B4-BE49-F238E27FC236}">
                <a16:creationId xmlns:a16="http://schemas.microsoft.com/office/drawing/2014/main" id="{7750E2AD-C837-AAC9-C873-240DD5B6DCA2}"/>
              </a:ext>
            </a:extLst>
          </p:cNvPr>
          <p:cNvGraphicFramePr>
            <a:graphicFrameLocks noChangeAspect="1"/>
          </p:cNvGraphicFramePr>
          <p:nvPr/>
        </p:nvGraphicFramePr>
        <p:xfrm>
          <a:off x="-1260475" y="2708275"/>
          <a:ext cx="9258300" cy="1716088"/>
        </p:xfrm>
        <a:graphic>
          <a:graphicData uri="http://schemas.openxmlformats.org/presentationml/2006/ole">
            <mc:AlternateContent xmlns:mc="http://schemas.openxmlformats.org/markup-compatibility/2006">
              <mc:Choice xmlns:v="urn:schemas-microsoft-com:vml" Requires="v">
                <p:oleObj name="Equation" r:id="rId2" imgW="3873240" imgH="685800" progId="Equation.DSMT4">
                  <p:embed/>
                </p:oleObj>
              </mc:Choice>
              <mc:Fallback>
                <p:oleObj name="Equation" r:id="rId2" imgW="3873240" imgH="6858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475" y="2708275"/>
                        <a:ext cx="9258300" cy="171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24" name="Object 4">
            <a:extLst>
              <a:ext uri="{FF2B5EF4-FFF2-40B4-BE49-F238E27FC236}">
                <a16:creationId xmlns:a16="http://schemas.microsoft.com/office/drawing/2014/main" id="{CA0C2A23-BA24-C391-A24D-973352E9F45B}"/>
              </a:ext>
            </a:extLst>
          </p:cNvPr>
          <p:cNvGraphicFramePr>
            <a:graphicFrameLocks noChangeAspect="1"/>
          </p:cNvGraphicFramePr>
          <p:nvPr/>
        </p:nvGraphicFramePr>
        <p:xfrm>
          <a:off x="179388" y="4868863"/>
          <a:ext cx="7759700" cy="1574800"/>
        </p:xfrm>
        <a:graphic>
          <a:graphicData uri="http://schemas.openxmlformats.org/presentationml/2006/ole">
            <mc:AlternateContent xmlns:mc="http://schemas.openxmlformats.org/markup-compatibility/2006">
              <mc:Choice xmlns:v="urn:schemas-microsoft-com:vml" Requires="v">
                <p:oleObj name="Equation" r:id="rId4" imgW="7759440" imgH="1574640" progId="Equation.DSMT4">
                  <p:embed/>
                </p:oleObj>
              </mc:Choice>
              <mc:Fallback>
                <p:oleObj name="Equation" r:id="rId4" imgW="7759440" imgH="15746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4868863"/>
                        <a:ext cx="7759700" cy="157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725" name="Object 5">
            <a:extLst>
              <a:ext uri="{FF2B5EF4-FFF2-40B4-BE49-F238E27FC236}">
                <a16:creationId xmlns:a16="http://schemas.microsoft.com/office/drawing/2014/main" id="{92507882-BF52-DF72-9574-F4ADF810DC39}"/>
              </a:ext>
            </a:extLst>
          </p:cNvPr>
          <p:cNvGraphicFramePr>
            <a:graphicFrameLocks noChangeAspect="1"/>
          </p:cNvGraphicFramePr>
          <p:nvPr/>
        </p:nvGraphicFramePr>
        <p:xfrm>
          <a:off x="395288" y="692150"/>
          <a:ext cx="9023350" cy="1741488"/>
        </p:xfrm>
        <a:graphic>
          <a:graphicData uri="http://schemas.openxmlformats.org/presentationml/2006/ole">
            <mc:AlternateContent xmlns:mc="http://schemas.openxmlformats.org/markup-compatibility/2006">
              <mc:Choice xmlns:v="urn:schemas-microsoft-com:vml" Requires="v">
                <p:oleObj name="Equation" r:id="rId6" imgW="3771720" imgH="711000" progId="Equation.DSMT4">
                  <p:embed/>
                </p:oleObj>
              </mc:Choice>
              <mc:Fallback>
                <p:oleObj name="Equation" r:id="rId6" imgW="3771720" imgH="711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692150"/>
                        <a:ext cx="9023350" cy="174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42725"/>
                                        </p:tgtEl>
                                        <p:attrNameLst>
                                          <p:attrName>style.visibility</p:attrName>
                                        </p:attrNameLst>
                                      </p:cBhvr>
                                      <p:to>
                                        <p:strVal val="visible"/>
                                      </p:to>
                                    </p:set>
                                    <p:animEffect transition="in" filter="wipe(down)">
                                      <p:cBhvr>
                                        <p:cTn id="7" dur="500"/>
                                        <p:tgtEl>
                                          <p:spTgt spid="542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42723"/>
                                        </p:tgtEl>
                                        <p:attrNameLst>
                                          <p:attrName>style.visibility</p:attrName>
                                        </p:attrNameLst>
                                      </p:cBhvr>
                                      <p:to>
                                        <p:strVal val="visible"/>
                                      </p:to>
                                    </p:set>
                                    <p:animEffect transition="in" filter="wipe(down)">
                                      <p:cBhvr>
                                        <p:cTn id="12" dur="500"/>
                                        <p:tgtEl>
                                          <p:spTgt spid="5427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42724"/>
                                        </p:tgtEl>
                                        <p:attrNameLst>
                                          <p:attrName>style.visibility</p:attrName>
                                        </p:attrNameLst>
                                      </p:cBhvr>
                                      <p:to>
                                        <p:strVal val="visible"/>
                                      </p:to>
                                    </p:set>
                                    <p:animEffect transition="in" filter="wipe(down)">
                                      <p:cBhvr>
                                        <p:cTn id="17" dur="500"/>
                                        <p:tgtEl>
                                          <p:spTgt spid="542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4BFB154-3488-AE2F-789C-9064A4646735}"/>
              </a:ext>
            </a:extLst>
          </p:cNvPr>
          <p:cNvSpPr>
            <a:spLocks noChangeArrowheads="1"/>
          </p:cNvSpPr>
          <p:nvPr/>
        </p:nvSpPr>
        <p:spPr bwMode="auto">
          <a:xfrm>
            <a:off x="250825" y="981075"/>
            <a:ext cx="8604250"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bg2"/>
              </a:buClr>
              <a:buSzPct val="75000"/>
              <a:buFont typeface="Wingdings" panose="05000000000000000000" pitchFamily="2" charset="2"/>
              <a:buNone/>
            </a:pP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数理统计的内容包括</a:t>
            </a:r>
            <a:r>
              <a:rPr lang="en-US" altLang="zh-CN" sz="3600" b="1">
                <a:latin typeface="楷体" panose="02010609060101010101" pitchFamily="49" charset="-122"/>
                <a:ea typeface="楷体" panose="02010609060101010101" pitchFamily="49" charset="-122"/>
              </a:rPr>
              <a:t>:</a:t>
            </a:r>
          </a:p>
        </p:txBody>
      </p:sp>
      <p:sp>
        <p:nvSpPr>
          <p:cNvPr id="495619" name="Rectangle 3">
            <a:extLst>
              <a:ext uri="{FF2B5EF4-FFF2-40B4-BE49-F238E27FC236}">
                <a16:creationId xmlns:a16="http://schemas.microsoft.com/office/drawing/2014/main" id="{C79F3268-144C-FBCE-C077-AD63A87801E4}"/>
              </a:ext>
            </a:extLst>
          </p:cNvPr>
          <p:cNvSpPr>
            <a:spLocks noChangeArrowheads="1"/>
          </p:cNvSpPr>
          <p:nvPr/>
        </p:nvSpPr>
        <p:spPr bwMode="auto">
          <a:xfrm>
            <a:off x="250825" y="2681288"/>
            <a:ext cx="860425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bg2"/>
              </a:buClr>
              <a:buSzPct val="75000"/>
              <a:buFont typeface="Wingdings" panose="05000000000000000000" pitchFamily="2" charset="2"/>
              <a:buNone/>
            </a:pP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如何对所得的数据资料进行分析和研</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究，从而对所研究的对象的性质、特点作</a:t>
            </a:r>
          </a:p>
          <a:p>
            <a:pPr eaLnBrk="1" hangingPunct="1">
              <a:lnSpc>
                <a:spcPct val="120000"/>
              </a:lnSpc>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出推断</a:t>
            </a:r>
            <a:r>
              <a:rPr lang="en-US" altLang="zh-CN" sz="3600" b="1">
                <a:latin typeface="楷体" panose="02010609060101010101" pitchFamily="49" charset="-122"/>
                <a:ea typeface="楷体" panose="02010609060101010101" pitchFamily="49" charset="-122"/>
              </a:rPr>
              <a:t>.</a:t>
            </a:r>
            <a:endParaRPr lang="en-US" altLang="zh-CN" sz="3600" b="1">
              <a:latin typeface="楷体_GB2312" pitchFamily="49" charset="-122"/>
              <a:ea typeface="楷体_GB2312" pitchFamily="49" charset="-122"/>
            </a:endParaRPr>
          </a:p>
        </p:txBody>
      </p:sp>
      <p:sp>
        <p:nvSpPr>
          <p:cNvPr id="495620" name="Rectangle 4">
            <a:extLst>
              <a:ext uri="{FF2B5EF4-FFF2-40B4-BE49-F238E27FC236}">
                <a16:creationId xmlns:a16="http://schemas.microsoft.com/office/drawing/2014/main" id="{DAB747A1-8F48-EB6E-5507-82EEEB47A24B}"/>
              </a:ext>
            </a:extLst>
          </p:cNvPr>
          <p:cNvSpPr>
            <a:spLocks noChangeArrowheads="1"/>
          </p:cNvSpPr>
          <p:nvPr/>
        </p:nvSpPr>
        <p:spPr bwMode="auto">
          <a:xfrm>
            <a:off x="250825" y="1773238"/>
            <a:ext cx="8604250" cy="103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bg2"/>
              </a:buClr>
              <a:buSzPct val="75000"/>
              <a:buFont typeface="Wingdings" panose="05000000000000000000" pitchFamily="2" charset="2"/>
              <a:buNone/>
            </a:pPr>
            <a:r>
              <a:rPr lang="en-US" altLang="zh-CN" sz="3600" b="1">
                <a:latin typeface="楷体" panose="02010609060101010101" pitchFamily="49" charset="-122"/>
                <a:ea typeface="楷体" panose="02010609060101010101" pitchFamily="49" charset="-122"/>
              </a:rPr>
              <a:t>    </a:t>
            </a:r>
            <a:r>
              <a:rPr lang="zh-CN" altLang="en-US" sz="3600" b="1">
                <a:latin typeface="楷体" panose="02010609060101010101" pitchFamily="49" charset="-122"/>
                <a:ea typeface="楷体" panose="02010609060101010101" pitchFamily="49" charset="-122"/>
              </a:rPr>
              <a:t>如何收集、整理数据资料；</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5620"/>
                                        </p:tgtEl>
                                        <p:attrNameLst>
                                          <p:attrName>style.visibility</p:attrName>
                                        </p:attrNameLst>
                                      </p:cBhvr>
                                      <p:to>
                                        <p:strVal val="visible"/>
                                      </p:to>
                                    </p:set>
                                    <p:animEffect transition="in" filter="blinds(horizontal)">
                                      <p:cBhvr>
                                        <p:cTn id="7" dur="500"/>
                                        <p:tgtEl>
                                          <p:spTgt spid="4956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5619"/>
                                        </p:tgtEl>
                                        <p:attrNameLst>
                                          <p:attrName>style.visibility</p:attrName>
                                        </p:attrNameLst>
                                      </p:cBhvr>
                                      <p:to>
                                        <p:strVal val="visible"/>
                                      </p:to>
                                    </p:set>
                                    <p:animEffect transition="in" filter="blinds(horizontal)">
                                      <p:cBhvr>
                                        <p:cTn id="12" dur="500"/>
                                        <p:tgtEl>
                                          <p:spTgt spid="495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19" grpId="0"/>
      <p:bldP spid="495620"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4530" name="Rectangle 2">
            <a:extLst>
              <a:ext uri="{FF2B5EF4-FFF2-40B4-BE49-F238E27FC236}">
                <a16:creationId xmlns:a16="http://schemas.microsoft.com/office/drawing/2014/main" id="{50600FDF-CC01-3ADC-B808-77545A21CEA5}"/>
              </a:ext>
            </a:extLst>
          </p:cNvPr>
          <p:cNvSpPr>
            <a:spLocks noChangeArrowheads="1"/>
          </p:cNvSpPr>
          <p:nvPr/>
        </p:nvSpPr>
        <p:spPr bwMode="auto">
          <a:xfrm>
            <a:off x="468313" y="1125538"/>
            <a:ext cx="598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solidFill>
                  <a:srgbClr val="08080C"/>
                </a:solidFill>
                <a:latin typeface="Times New Roman" panose="02020603050405020304" pitchFamily="18" charset="0"/>
              </a:rPr>
              <a:t>设总体</a:t>
            </a:r>
            <a:r>
              <a:rPr kumimoji="1" lang="en-US" altLang="zh-CN" sz="3600" b="1" i="1">
                <a:solidFill>
                  <a:srgbClr val="08080C"/>
                </a:solidFill>
                <a:latin typeface="Times New Roman" panose="02020603050405020304" pitchFamily="18" charset="0"/>
              </a:rPr>
              <a:t>X</a:t>
            </a:r>
            <a:r>
              <a:rPr kumimoji="1" lang="zh-CN" altLang="en-US" sz="3600" b="1">
                <a:solidFill>
                  <a:srgbClr val="08080C"/>
                </a:solidFill>
                <a:latin typeface="Times New Roman" panose="02020603050405020304" pitchFamily="18" charset="0"/>
              </a:rPr>
              <a:t>的均值为</a:t>
            </a:r>
            <a:r>
              <a:rPr kumimoji="1" lang="zh-CN" altLang="en-US" sz="3600" b="1" i="1">
                <a:solidFill>
                  <a:srgbClr val="08080C"/>
                </a:solidFill>
                <a:latin typeface="Times New Roman" panose="02020603050405020304" pitchFamily="18" charset="0"/>
                <a:sym typeface="Symbol" panose="05050102010706020507" pitchFamily="18" charset="2"/>
              </a:rPr>
              <a:t></a:t>
            </a:r>
            <a:r>
              <a:rPr kumimoji="1" lang="en-US" altLang="zh-CN" sz="3600" b="1">
                <a:solidFill>
                  <a:srgbClr val="08080C"/>
                </a:solidFill>
                <a:latin typeface="Times New Roman" panose="02020603050405020304" pitchFamily="18" charset="0"/>
                <a:sym typeface="Symbol" panose="05050102010706020507" pitchFamily="18" charset="2"/>
              </a:rPr>
              <a:t>,</a:t>
            </a:r>
            <a:r>
              <a:rPr kumimoji="1" lang="zh-CN" altLang="en-US" sz="3600" b="1">
                <a:solidFill>
                  <a:srgbClr val="08080C"/>
                </a:solidFill>
                <a:latin typeface="Times New Roman" panose="02020603050405020304" pitchFamily="18" charset="0"/>
                <a:sym typeface="Symbol" panose="05050102010706020507" pitchFamily="18" charset="2"/>
              </a:rPr>
              <a:t>方差为</a:t>
            </a:r>
            <a:r>
              <a:rPr kumimoji="1" lang="zh-CN" altLang="en-US" sz="3600" b="1" i="1">
                <a:solidFill>
                  <a:srgbClr val="08080C"/>
                </a:solidFill>
                <a:latin typeface="Times New Roman" panose="02020603050405020304" pitchFamily="18" charset="0"/>
                <a:sym typeface="Symbol" panose="05050102010706020507" pitchFamily="18" charset="2"/>
              </a:rPr>
              <a:t></a:t>
            </a:r>
            <a:r>
              <a:rPr kumimoji="1" lang="en-US" altLang="zh-CN" sz="3600" b="1" i="1" baseline="30000">
                <a:solidFill>
                  <a:srgbClr val="08080C"/>
                </a:solidFill>
                <a:latin typeface="Times New Roman" panose="02020603050405020304" pitchFamily="18" charset="0"/>
                <a:sym typeface="Symbol" panose="05050102010706020507" pitchFamily="18" charset="2"/>
              </a:rPr>
              <a:t>2</a:t>
            </a:r>
            <a:r>
              <a:rPr kumimoji="1" lang="en-US" altLang="zh-CN" sz="3600" b="1">
                <a:solidFill>
                  <a:srgbClr val="08080C"/>
                </a:solidFill>
                <a:latin typeface="Times New Roman" panose="02020603050405020304" pitchFamily="18" charset="0"/>
                <a:sym typeface="Symbol" panose="05050102010706020507" pitchFamily="18" charset="2"/>
              </a:rPr>
              <a:t>,</a:t>
            </a:r>
          </a:p>
        </p:txBody>
      </p:sp>
      <p:sp>
        <p:nvSpPr>
          <p:cNvPr id="534531" name="Rectangle 3">
            <a:extLst>
              <a:ext uri="{FF2B5EF4-FFF2-40B4-BE49-F238E27FC236}">
                <a16:creationId xmlns:a16="http://schemas.microsoft.com/office/drawing/2014/main" id="{0A37402C-3285-E38D-D357-714C30130C97}"/>
              </a:ext>
            </a:extLst>
          </p:cNvPr>
          <p:cNvSpPr>
            <a:spLocks noChangeArrowheads="1"/>
          </p:cNvSpPr>
          <p:nvPr/>
        </p:nvSpPr>
        <p:spPr bwMode="auto">
          <a:xfrm>
            <a:off x="793750" y="1962150"/>
            <a:ext cx="5430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1</a:t>
            </a:r>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2</a:t>
            </a:r>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n</a:t>
            </a:r>
            <a:r>
              <a:rPr kumimoji="1" lang="zh-CN" altLang="en-US" sz="3600" b="1">
                <a:solidFill>
                  <a:srgbClr val="08080C"/>
                </a:solidFill>
                <a:latin typeface="Times New Roman" panose="02020603050405020304" pitchFamily="18" charset="0"/>
              </a:rPr>
              <a:t>是</a:t>
            </a:r>
            <a:r>
              <a:rPr kumimoji="1" lang="en-US" altLang="zh-CN" sz="3600" b="1" i="1">
                <a:solidFill>
                  <a:srgbClr val="08080C"/>
                </a:solidFill>
                <a:latin typeface="Times New Roman" panose="02020603050405020304" pitchFamily="18" charset="0"/>
              </a:rPr>
              <a:t>X</a:t>
            </a:r>
            <a:r>
              <a:rPr kumimoji="1" lang="zh-CN" altLang="en-US" sz="3600" b="1">
                <a:solidFill>
                  <a:srgbClr val="08080C"/>
                </a:solidFill>
                <a:latin typeface="Times New Roman" panose="02020603050405020304" pitchFamily="18" charset="0"/>
              </a:rPr>
              <a:t>的一个样本</a:t>
            </a:r>
            <a:r>
              <a:rPr kumimoji="1" lang="en-US" altLang="zh-CN" sz="3600" b="1">
                <a:solidFill>
                  <a:srgbClr val="08080C"/>
                </a:solidFill>
                <a:latin typeface="Times New Roman" panose="02020603050405020304" pitchFamily="18" charset="0"/>
              </a:rPr>
              <a:t>.</a:t>
            </a:r>
          </a:p>
        </p:txBody>
      </p:sp>
      <p:graphicFrame>
        <p:nvGraphicFramePr>
          <p:cNvPr id="534532" name="Object 4">
            <a:extLst>
              <a:ext uri="{FF2B5EF4-FFF2-40B4-BE49-F238E27FC236}">
                <a16:creationId xmlns:a16="http://schemas.microsoft.com/office/drawing/2014/main" id="{6263C4E0-0BBA-3060-AC4D-609414805CBE}"/>
              </a:ext>
            </a:extLst>
          </p:cNvPr>
          <p:cNvGraphicFramePr>
            <a:graphicFrameLocks noChangeAspect="1"/>
          </p:cNvGraphicFramePr>
          <p:nvPr/>
        </p:nvGraphicFramePr>
        <p:xfrm>
          <a:off x="2555875" y="2924175"/>
          <a:ext cx="2132013" cy="685800"/>
        </p:xfrm>
        <a:graphic>
          <a:graphicData uri="http://schemas.openxmlformats.org/presentationml/2006/ole">
            <mc:AlternateContent xmlns:mc="http://schemas.openxmlformats.org/markup-compatibility/2006">
              <mc:Choice xmlns:v="urn:schemas-microsoft-com:vml" Requires="v">
                <p:oleObj name="公式" r:id="rId2" imgW="711000" imgH="228600" progId="Equation.3">
                  <p:embed/>
                </p:oleObj>
              </mc:Choice>
              <mc:Fallback>
                <p:oleObj name="公式" r:id="rId2" imgW="7110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924175"/>
                        <a:ext cx="21320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4533" name="Object 5">
            <a:extLst>
              <a:ext uri="{FF2B5EF4-FFF2-40B4-BE49-F238E27FC236}">
                <a16:creationId xmlns:a16="http://schemas.microsoft.com/office/drawing/2014/main" id="{FE953EB8-4EF5-BD56-CB57-91142312E4A9}"/>
              </a:ext>
            </a:extLst>
          </p:cNvPr>
          <p:cNvGraphicFramePr>
            <a:graphicFrameLocks noChangeAspect="1"/>
          </p:cNvGraphicFramePr>
          <p:nvPr/>
        </p:nvGraphicFramePr>
        <p:xfrm>
          <a:off x="2484438" y="3756025"/>
          <a:ext cx="2322512" cy="1257300"/>
        </p:xfrm>
        <a:graphic>
          <a:graphicData uri="http://schemas.openxmlformats.org/presentationml/2006/ole">
            <mc:AlternateContent xmlns:mc="http://schemas.openxmlformats.org/markup-compatibility/2006">
              <mc:Choice xmlns:v="urn:schemas-microsoft-com:vml" Requires="v">
                <p:oleObj name="公式" r:id="rId4" imgW="774360" imgH="419040" progId="Equation.3">
                  <p:embed/>
                </p:oleObj>
              </mc:Choice>
              <mc:Fallback>
                <p:oleObj name="公式" r:id="rId4" imgW="77436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756025"/>
                        <a:ext cx="232251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4534" name="Object 6">
            <a:extLst>
              <a:ext uri="{FF2B5EF4-FFF2-40B4-BE49-F238E27FC236}">
                <a16:creationId xmlns:a16="http://schemas.microsoft.com/office/drawing/2014/main" id="{BE55D541-C670-432B-7976-FE667DB3DFA0}"/>
              </a:ext>
            </a:extLst>
          </p:cNvPr>
          <p:cNvGraphicFramePr>
            <a:graphicFrameLocks noChangeAspect="1"/>
          </p:cNvGraphicFramePr>
          <p:nvPr/>
        </p:nvGraphicFramePr>
        <p:xfrm>
          <a:off x="2555875" y="5229225"/>
          <a:ext cx="2246313" cy="685800"/>
        </p:xfrm>
        <a:graphic>
          <a:graphicData uri="http://schemas.openxmlformats.org/presentationml/2006/ole">
            <mc:AlternateContent xmlns:mc="http://schemas.openxmlformats.org/markup-compatibility/2006">
              <mc:Choice xmlns:v="urn:schemas-microsoft-com:vml" Requires="v">
                <p:oleObj name="Equation" r:id="rId6" imgW="749160" imgH="228600" progId="Equation.DSMT4">
                  <p:embed/>
                </p:oleObj>
              </mc:Choice>
              <mc:Fallback>
                <p:oleObj name="Equation" r:id="rId6" imgW="74916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5229225"/>
                        <a:ext cx="22463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4530"/>
                                        </p:tgtEl>
                                        <p:attrNameLst>
                                          <p:attrName>style.visibility</p:attrName>
                                        </p:attrNameLst>
                                      </p:cBhvr>
                                      <p:to>
                                        <p:strVal val="visible"/>
                                      </p:to>
                                    </p:set>
                                    <p:animEffect transition="in" filter="blinds(horizontal)">
                                      <p:cBhvr>
                                        <p:cTn id="7" dur="500"/>
                                        <p:tgtEl>
                                          <p:spTgt spid="53453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34531"/>
                                        </p:tgtEl>
                                        <p:attrNameLst>
                                          <p:attrName>style.visibility</p:attrName>
                                        </p:attrNameLst>
                                      </p:cBhvr>
                                      <p:to>
                                        <p:strVal val="visible"/>
                                      </p:to>
                                    </p:set>
                                    <p:animEffect transition="in" filter="blinds(horizontal)">
                                      <p:cBhvr>
                                        <p:cTn id="11" dur="500"/>
                                        <p:tgtEl>
                                          <p:spTgt spid="534531"/>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34532"/>
                                        </p:tgtEl>
                                        <p:attrNameLst>
                                          <p:attrName>style.visibility</p:attrName>
                                        </p:attrNameLst>
                                      </p:cBhvr>
                                      <p:to>
                                        <p:strVal val="visible"/>
                                      </p:to>
                                    </p:set>
                                    <p:animEffect transition="in" filter="blinds(horizontal)">
                                      <p:cBhvr>
                                        <p:cTn id="15" dur="500"/>
                                        <p:tgtEl>
                                          <p:spTgt spid="5345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34533"/>
                                        </p:tgtEl>
                                        <p:attrNameLst>
                                          <p:attrName>style.visibility</p:attrName>
                                        </p:attrNameLst>
                                      </p:cBhvr>
                                      <p:to>
                                        <p:strVal val="visible"/>
                                      </p:to>
                                    </p:set>
                                    <p:animEffect transition="in" filter="blinds(horizontal)">
                                      <p:cBhvr>
                                        <p:cTn id="20" dur="500"/>
                                        <p:tgtEl>
                                          <p:spTgt spid="53453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34534"/>
                                        </p:tgtEl>
                                        <p:attrNameLst>
                                          <p:attrName>style.visibility</p:attrName>
                                        </p:attrNameLst>
                                      </p:cBhvr>
                                      <p:to>
                                        <p:strVal val="visible"/>
                                      </p:to>
                                    </p:set>
                                    <p:animEffect transition="in" filter="blinds(horizontal)">
                                      <p:cBhvr>
                                        <p:cTn id="25" dur="500"/>
                                        <p:tgtEl>
                                          <p:spTgt spid="534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0" grpId="0"/>
      <p:bldP spid="53453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24702639-6DE9-8836-5F3E-257D814EB720}"/>
              </a:ext>
            </a:extLst>
          </p:cNvPr>
          <p:cNvSpPr>
            <a:spLocks noGrp="1" noChangeArrowheads="1"/>
          </p:cNvSpPr>
          <p:nvPr>
            <p:ph type="body" idx="1"/>
          </p:nvPr>
        </p:nvSpPr>
        <p:spPr>
          <a:xfrm>
            <a:off x="468313" y="836613"/>
            <a:ext cx="8229600" cy="5030787"/>
          </a:xfrm>
        </p:spPr>
        <p:txBody>
          <a:bodyPr/>
          <a:lstStyle/>
          <a:p>
            <a:pPr eaLnBrk="1" hangingPunct="1">
              <a:buFont typeface="Wingdings" panose="05000000000000000000" pitchFamily="2" charset="2"/>
              <a:buNone/>
            </a:pPr>
            <a:r>
              <a:rPr lang="zh-CN" altLang="en-US" b="1"/>
              <a:t>例</a:t>
            </a:r>
            <a:r>
              <a:rPr lang="zh-CN" altLang="en-US"/>
              <a:t>   从</a:t>
            </a:r>
            <a:r>
              <a:rPr lang="en-US" altLang="zh-CN"/>
              <a:t>0,1</a:t>
            </a:r>
            <a:r>
              <a:rPr lang="zh-CN" altLang="en-US"/>
              <a:t>中随机抽取一个数，用</a:t>
            </a:r>
            <a:r>
              <a:rPr lang="en-US" altLang="zh-CN" i="1"/>
              <a:t>X</a:t>
            </a:r>
            <a:r>
              <a:rPr lang="zh-CN" altLang="en-US"/>
              <a:t>表示抽取结果</a:t>
            </a:r>
            <a:r>
              <a:rPr lang="en-US" altLang="zh-CN"/>
              <a:t>,</a:t>
            </a:r>
            <a:r>
              <a:rPr lang="zh-CN" altLang="en-US"/>
              <a:t>可以得到</a:t>
            </a:r>
            <a:r>
              <a:rPr lang="en-US" altLang="zh-CN" i="1"/>
              <a:t>X</a:t>
            </a:r>
            <a:r>
              <a:rPr lang="zh-CN" altLang="en-US"/>
              <a:t>的分布律</a:t>
            </a:r>
          </a:p>
        </p:txBody>
      </p:sp>
      <p:sp>
        <p:nvSpPr>
          <p:cNvPr id="535555" name="Rectangle 4">
            <a:extLst>
              <a:ext uri="{FF2B5EF4-FFF2-40B4-BE49-F238E27FC236}">
                <a16:creationId xmlns:a16="http://schemas.microsoft.com/office/drawing/2014/main" id="{46131657-A434-293F-D07C-CDD0CA43EE49}"/>
              </a:ext>
            </a:extLst>
          </p:cNvPr>
          <p:cNvSpPr>
            <a:spLocks noChangeArrowheads="1"/>
          </p:cNvSpPr>
          <p:nvPr/>
        </p:nvSpPr>
        <p:spPr bwMode="auto">
          <a:xfrm>
            <a:off x="2339975" y="2349500"/>
            <a:ext cx="44640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i="1">
                <a:solidFill>
                  <a:srgbClr val="000000"/>
                </a:solidFill>
                <a:latin typeface="Times New Roman" panose="02020603050405020304" pitchFamily="18" charset="0"/>
                <a:ea typeface="楷体_GB2312" pitchFamily="49" charset="-122"/>
              </a:rPr>
              <a:t>X </a:t>
            </a:r>
            <a:r>
              <a:rPr kumimoji="1" lang="en-US" altLang="zh-CN" sz="3200">
                <a:solidFill>
                  <a:srgbClr val="000000"/>
                </a:solidFill>
                <a:latin typeface="Times New Roman" panose="02020603050405020304" pitchFamily="18" charset="0"/>
                <a:ea typeface="楷体_GB2312" pitchFamily="49" charset="-122"/>
              </a:rPr>
              <a:t>         0</a:t>
            </a:r>
            <a:r>
              <a:rPr kumimoji="1" lang="en-US" altLang="zh-CN" sz="3200" i="1">
                <a:solidFill>
                  <a:srgbClr val="000000"/>
                </a:solidFill>
                <a:latin typeface="Times New Roman" panose="02020603050405020304" pitchFamily="18" charset="0"/>
                <a:ea typeface="楷体_GB2312" pitchFamily="49" charset="-122"/>
              </a:rPr>
              <a:t>          </a:t>
            </a:r>
            <a:r>
              <a:rPr kumimoji="1" lang="en-US" altLang="zh-CN" sz="3200">
                <a:solidFill>
                  <a:srgbClr val="000000"/>
                </a:solidFill>
                <a:latin typeface="Times New Roman" panose="02020603050405020304" pitchFamily="18" charset="0"/>
                <a:ea typeface="楷体_GB2312" pitchFamily="49" charset="-122"/>
              </a:rPr>
              <a:t>1</a:t>
            </a:r>
          </a:p>
          <a:p>
            <a:pPr eaLnBrk="1" hangingPunct="1">
              <a:lnSpc>
                <a:spcPct val="120000"/>
              </a:lnSpc>
            </a:pPr>
            <a:r>
              <a:rPr lang="en-US" altLang="zh-CN" sz="3200" i="1">
                <a:solidFill>
                  <a:srgbClr val="000000"/>
                </a:solidFill>
                <a:latin typeface="Times New Roman" panose="02020603050405020304" pitchFamily="18" charset="0"/>
                <a:ea typeface="楷体_GB2312" pitchFamily="49" charset="-122"/>
              </a:rPr>
              <a:t>P       </a:t>
            </a:r>
            <a:r>
              <a:rPr lang="en-US" altLang="zh-CN" sz="3200">
                <a:solidFill>
                  <a:srgbClr val="000000"/>
                </a:solidFill>
                <a:latin typeface="Times New Roman" panose="02020603050405020304" pitchFamily="18" charset="0"/>
                <a:ea typeface="楷体_GB2312" pitchFamily="49" charset="-122"/>
              </a:rPr>
              <a:t>1/2</a:t>
            </a:r>
            <a:r>
              <a:rPr lang="en-US" altLang="zh-CN" sz="3200" i="1">
                <a:solidFill>
                  <a:srgbClr val="000000"/>
                </a:solidFill>
                <a:latin typeface="Times New Roman" panose="02020603050405020304" pitchFamily="18" charset="0"/>
                <a:ea typeface="楷体_GB2312" pitchFamily="49" charset="-122"/>
              </a:rPr>
              <a:t>        1/2</a:t>
            </a:r>
          </a:p>
        </p:txBody>
      </p:sp>
      <p:sp>
        <p:nvSpPr>
          <p:cNvPr id="535556" name="Line 8">
            <a:extLst>
              <a:ext uri="{FF2B5EF4-FFF2-40B4-BE49-F238E27FC236}">
                <a16:creationId xmlns:a16="http://schemas.microsoft.com/office/drawing/2014/main" id="{493FBE78-AE57-5A4B-27DF-0CC8E7A64537}"/>
              </a:ext>
            </a:extLst>
          </p:cNvPr>
          <p:cNvSpPr>
            <a:spLocks noChangeShapeType="1"/>
          </p:cNvSpPr>
          <p:nvPr/>
        </p:nvSpPr>
        <p:spPr bwMode="auto">
          <a:xfrm>
            <a:off x="2339975" y="2997200"/>
            <a:ext cx="4319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5557" name="Line 6">
            <a:extLst>
              <a:ext uri="{FF2B5EF4-FFF2-40B4-BE49-F238E27FC236}">
                <a16:creationId xmlns:a16="http://schemas.microsoft.com/office/drawing/2014/main" id="{D0E768ED-8850-25ED-CEA6-AFD67EF64DCF}"/>
              </a:ext>
            </a:extLst>
          </p:cNvPr>
          <p:cNvSpPr>
            <a:spLocks noChangeShapeType="1"/>
          </p:cNvSpPr>
          <p:nvPr/>
        </p:nvSpPr>
        <p:spPr bwMode="auto">
          <a:xfrm>
            <a:off x="3132138" y="2420938"/>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5558" name="Line 8">
            <a:extLst>
              <a:ext uri="{FF2B5EF4-FFF2-40B4-BE49-F238E27FC236}">
                <a16:creationId xmlns:a16="http://schemas.microsoft.com/office/drawing/2014/main" id="{F3575699-30AA-FC06-E93D-4F86A5066E4B}"/>
              </a:ext>
            </a:extLst>
          </p:cNvPr>
          <p:cNvSpPr>
            <a:spLocks noChangeShapeType="1"/>
          </p:cNvSpPr>
          <p:nvPr/>
        </p:nvSpPr>
        <p:spPr bwMode="auto">
          <a:xfrm>
            <a:off x="2339975" y="2420938"/>
            <a:ext cx="4319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5559" name="Line 8">
            <a:extLst>
              <a:ext uri="{FF2B5EF4-FFF2-40B4-BE49-F238E27FC236}">
                <a16:creationId xmlns:a16="http://schemas.microsoft.com/office/drawing/2014/main" id="{631084D4-0E9C-DA2D-5B51-B514F65843AC}"/>
              </a:ext>
            </a:extLst>
          </p:cNvPr>
          <p:cNvSpPr>
            <a:spLocks noChangeShapeType="1"/>
          </p:cNvSpPr>
          <p:nvPr/>
        </p:nvSpPr>
        <p:spPr bwMode="auto">
          <a:xfrm>
            <a:off x="2339975" y="3716338"/>
            <a:ext cx="4319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5560" name="Text Box 8">
            <a:extLst>
              <a:ext uri="{FF2B5EF4-FFF2-40B4-BE49-F238E27FC236}">
                <a16:creationId xmlns:a16="http://schemas.microsoft.com/office/drawing/2014/main" id="{D3EE020F-6CA1-2470-67F2-B20AA1556E9B}"/>
              </a:ext>
            </a:extLst>
          </p:cNvPr>
          <p:cNvSpPr txBox="1">
            <a:spLocks noChangeArrowheads="1"/>
          </p:cNvSpPr>
          <p:nvPr/>
        </p:nvSpPr>
        <p:spPr bwMode="auto">
          <a:xfrm>
            <a:off x="323850" y="4149725"/>
            <a:ext cx="8820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en-US" altLang="zh-CN" sz="3200" i="1">
                <a:latin typeface="Times New Roman" panose="02020603050405020304" pitchFamily="18" charset="0"/>
                <a:ea typeface="黑体" panose="02010609060101010101" pitchFamily="49" charset="-122"/>
              </a:rPr>
              <a:t>X</a:t>
            </a:r>
            <a:r>
              <a:rPr kumimoji="1" lang="zh-CN" altLang="en-US" sz="3200">
                <a:latin typeface="Times New Roman" panose="02020603050405020304" pitchFamily="18" charset="0"/>
                <a:ea typeface="黑体" panose="02010609060101010101" pitchFamily="49" charset="-122"/>
              </a:rPr>
              <a:t>的所有可能取值就是总体中的数值</a:t>
            </a:r>
            <a:r>
              <a:rPr kumimoji="1" lang="en-US" altLang="zh-CN" sz="3200">
                <a:latin typeface="Times New Roman" panose="02020603050405020304" pitchFamily="18" charset="0"/>
                <a:ea typeface="黑体" panose="02010609060101010101" pitchFamily="49" charset="-122"/>
              </a:rPr>
              <a:t>;</a:t>
            </a:r>
          </a:p>
        </p:txBody>
      </p:sp>
      <p:sp>
        <p:nvSpPr>
          <p:cNvPr id="535561" name="Text Box 9">
            <a:extLst>
              <a:ext uri="{FF2B5EF4-FFF2-40B4-BE49-F238E27FC236}">
                <a16:creationId xmlns:a16="http://schemas.microsoft.com/office/drawing/2014/main" id="{4DF5B40A-2195-1ECD-25D8-997A1AFD1C42}"/>
              </a:ext>
            </a:extLst>
          </p:cNvPr>
          <p:cNvSpPr txBox="1">
            <a:spLocks noChangeArrowheads="1"/>
          </p:cNvSpPr>
          <p:nvPr/>
        </p:nvSpPr>
        <p:spPr bwMode="auto">
          <a:xfrm>
            <a:off x="395288" y="5157788"/>
            <a:ext cx="845978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Char char="u"/>
            </a:pPr>
            <a:r>
              <a:rPr kumimoji="1" lang="en-US" altLang="zh-CN" sz="3200" i="1">
                <a:latin typeface="Times New Roman" panose="02020603050405020304" pitchFamily="18" charset="0"/>
                <a:ea typeface="黑体" panose="02010609060101010101" pitchFamily="49" charset="-122"/>
              </a:rPr>
              <a:t>X</a:t>
            </a:r>
            <a:r>
              <a:rPr kumimoji="1" lang="zh-CN" altLang="en-US" sz="3200">
                <a:latin typeface="Times New Roman" panose="02020603050405020304" pitchFamily="18" charset="0"/>
                <a:ea typeface="黑体" panose="02010609060101010101" pitchFamily="49" charset="-122"/>
              </a:rPr>
              <a:t>的取值规律就是总体中数值的规律</a:t>
            </a:r>
            <a:r>
              <a:rPr kumimoji="1" lang="en-US" altLang="zh-CN" sz="3200">
                <a:latin typeface="Times New Roman" panose="02020603050405020304" pitchFamily="18" charset="0"/>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55"/>
                                        </p:tgtEl>
                                        <p:attrNameLst>
                                          <p:attrName>style.visibility</p:attrName>
                                        </p:attrNameLst>
                                      </p:cBhvr>
                                      <p:to>
                                        <p:strVal val="visible"/>
                                      </p:to>
                                    </p:set>
                                    <p:animEffect transition="in" filter="blinds(horizontal)">
                                      <p:cBhvr>
                                        <p:cTn id="7" dur="500"/>
                                        <p:tgtEl>
                                          <p:spTgt spid="535555"/>
                                        </p:tgtEl>
                                      </p:cBhvr>
                                    </p:animEffect>
                                  </p:childTnLst>
                                </p:cTn>
                              </p:par>
                              <p:par>
                                <p:cTn id="8" presetID="3" presetClass="entr" presetSubtype="10" fill="hold" nodeType="withEffect">
                                  <p:stCondLst>
                                    <p:cond delay="0"/>
                                  </p:stCondLst>
                                  <p:childTnLst>
                                    <p:set>
                                      <p:cBhvr>
                                        <p:cTn id="9" dur="1" fill="hold">
                                          <p:stCondLst>
                                            <p:cond delay="0"/>
                                          </p:stCondLst>
                                        </p:cTn>
                                        <p:tgtEl>
                                          <p:spTgt spid="535556"/>
                                        </p:tgtEl>
                                        <p:attrNameLst>
                                          <p:attrName>style.visibility</p:attrName>
                                        </p:attrNameLst>
                                      </p:cBhvr>
                                      <p:to>
                                        <p:strVal val="visible"/>
                                      </p:to>
                                    </p:set>
                                    <p:animEffect transition="in" filter="blinds(horizontal)">
                                      <p:cBhvr>
                                        <p:cTn id="10" dur="500"/>
                                        <p:tgtEl>
                                          <p:spTgt spid="535556"/>
                                        </p:tgtEl>
                                      </p:cBhvr>
                                    </p:animEffect>
                                  </p:childTnLst>
                                </p:cTn>
                              </p:par>
                              <p:par>
                                <p:cTn id="11" presetID="3" presetClass="entr" presetSubtype="10" fill="hold" nodeType="withEffect">
                                  <p:stCondLst>
                                    <p:cond delay="0"/>
                                  </p:stCondLst>
                                  <p:childTnLst>
                                    <p:set>
                                      <p:cBhvr>
                                        <p:cTn id="12" dur="1" fill="hold">
                                          <p:stCondLst>
                                            <p:cond delay="0"/>
                                          </p:stCondLst>
                                        </p:cTn>
                                        <p:tgtEl>
                                          <p:spTgt spid="535557"/>
                                        </p:tgtEl>
                                        <p:attrNameLst>
                                          <p:attrName>style.visibility</p:attrName>
                                        </p:attrNameLst>
                                      </p:cBhvr>
                                      <p:to>
                                        <p:strVal val="visible"/>
                                      </p:to>
                                    </p:set>
                                    <p:animEffect transition="in" filter="blinds(horizontal)">
                                      <p:cBhvr>
                                        <p:cTn id="13" dur="500"/>
                                        <p:tgtEl>
                                          <p:spTgt spid="535557"/>
                                        </p:tgtEl>
                                      </p:cBhvr>
                                    </p:animEffect>
                                  </p:childTnLst>
                                </p:cTn>
                              </p:par>
                              <p:par>
                                <p:cTn id="14" presetID="3" presetClass="entr" presetSubtype="10" fill="hold" nodeType="withEffect">
                                  <p:stCondLst>
                                    <p:cond delay="0"/>
                                  </p:stCondLst>
                                  <p:childTnLst>
                                    <p:set>
                                      <p:cBhvr>
                                        <p:cTn id="15" dur="1" fill="hold">
                                          <p:stCondLst>
                                            <p:cond delay="0"/>
                                          </p:stCondLst>
                                        </p:cTn>
                                        <p:tgtEl>
                                          <p:spTgt spid="535558"/>
                                        </p:tgtEl>
                                        <p:attrNameLst>
                                          <p:attrName>style.visibility</p:attrName>
                                        </p:attrNameLst>
                                      </p:cBhvr>
                                      <p:to>
                                        <p:strVal val="visible"/>
                                      </p:to>
                                    </p:set>
                                    <p:animEffect transition="in" filter="blinds(horizontal)">
                                      <p:cBhvr>
                                        <p:cTn id="16" dur="500"/>
                                        <p:tgtEl>
                                          <p:spTgt spid="535558"/>
                                        </p:tgtEl>
                                      </p:cBhvr>
                                    </p:animEffect>
                                  </p:childTnLst>
                                </p:cTn>
                              </p:par>
                              <p:par>
                                <p:cTn id="17" presetID="3" presetClass="entr" presetSubtype="10" fill="hold" nodeType="withEffect">
                                  <p:stCondLst>
                                    <p:cond delay="0"/>
                                  </p:stCondLst>
                                  <p:childTnLst>
                                    <p:set>
                                      <p:cBhvr>
                                        <p:cTn id="18" dur="1" fill="hold">
                                          <p:stCondLst>
                                            <p:cond delay="0"/>
                                          </p:stCondLst>
                                        </p:cTn>
                                        <p:tgtEl>
                                          <p:spTgt spid="535559"/>
                                        </p:tgtEl>
                                        <p:attrNameLst>
                                          <p:attrName>style.visibility</p:attrName>
                                        </p:attrNameLst>
                                      </p:cBhvr>
                                      <p:to>
                                        <p:strVal val="visible"/>
                                      </p:to>
                                    </p:set>
                                    <p:animEffect transition="in" filter="blinds(horizontal)">
                                      <p:cBhvr>
                                        <p:cTn id="19" dur="500"/>
                                        <p:tgtEl>
                                          <p:spTgt spid="53555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35560"/>
                                        </p:tgtEl>
                                        <p:attrNameLst>
                                          <p:attrName>style.visibility</p:attrName>
                                        </p:attrNameLst>
                                      </p:cBhvr>
                                      <p:to>
                                        <p:strVal val="visible"/>
                                      </p:to>
                                    </p:set>
                                    <p:animEffect transition="in" filter="blinds(horizontal)">
                                      <p:cBhvr>
                                        <p:cTn id="24" dur="500"/>
                                        <p:tgtEl>
                                          <p:spTgt spid="5355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5561"/>
                                        </p:tgtEl>
                                        <p:attrNameLst>
                                          <p:attrName>style.visibility</p:attrName>
                                        </p:attrNameLst>
                                      </p:cBhvr>
                                      <p:to>
                                        <p:strVal val="visible"/>
                                      </p:to>
                                    </p:set>
                                    <p:animEffect transition="in" filter="blinds(horizontal)">
                                      <p:cBhvr>
                                        <p:cTn id="29" dur="500"/>
                                        <p:tgtEl>
                                          <p:spTgt spid="535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5" grpId="0"/>
      <p:bldP spid="535560" grpId="0"/>
      <p:bldP spid="5355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4486E5E-0D0B-B522-2F8C-E9DD6EE93CA2}"/>
              </a:ext>
            </a:extLst>
          </p:cNvPr>
          <p:cNvSpPr>
            <a:spLocks noGrp="1" noChangeArrowheads="1"/>
          </p:cNvSpPr>
          <p:nvPr>
            <p:ph type="body" idx="1"/>
          </p:nvPr>
        </p:nvSpPr>
        <p:spPr>
          <a:xfrm>
            <a:off x="468313" y="620713"/>
            <a:ext cx="8229600" cy="5030787"/>
          </a:xfrm>
        </p:spPr>
        <p:txBody>
          <a:bodyPr/>
          <a:lstStyle/>
          <a:p>
            <a:pPr eaLnBrk="1" hangingPunct="1">
              <a:buFont typeface="Wingdings" panose="05000000000000000000" pitchFamily="2" charset="2"/>
              <a:buNone/>
            </a:pPr>
            <a:r>
              <a:rPr lang="zh-CN" altLang="en-US" b="1"/>
              <a:t>例</a:t>
            </a:r>
            <a:r>
              <a:rPr lang="zh-CN" altLang="en-US"/>
              <a:t>   设总体</a:t>
            </a:r>
            <a:r>
              <a:rPr lang="en-US" altLang="zh-CN" i="1">
                <a:latin typeface="Times New Roman" panose="02020603050405020304" pitchFamily="18" charset="0"/>
              </a:rPr>
              <a:t>X</a:t>
            </a:r>
            <a:r>
              <a:rPr lang="zh-CN" altLang="en-US"/>
              <a:t>的分布律为</a:t>
            </a:r>
          </a:p>
        </p:txBody>
      </p:sp>
      <p:sp>
        <p:nvSpPr>
          <p:cNvPr id="536579" name="Rectangle 4">
            <a:extLst>
              <a:ext uri="{FF2B5EF4-FFF2-40B4-BE49-F238E27FC236}">
                <a16:creationId xmlns:a16="http://schemas.microsoft.com/office/drawing/2014/main" id="{CCAC4967-9E61-AB3F-5AFE-4B8E8BC00B2A}"/>
              </a:ext>
            </a:extLst>
          </p:cNvPr>
          <p:cNvSpPr>
            <a:spLocks noChangeArrowheads="1"/>
          </p:cNvSpPr>
          <p:nvPr/>
        </p:nvSpPr>
        <p:spPr bwMode="auto">
          <a:xfrm>
            <a:off x="2339975" y="1341438"/>
            <a:ext cx="446405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i="1">
                <a:solidFill>
                  <a:srgbClr val="000000"/>
                </a:solidFill>
                <a:latin typeface="Times New Roman" panose="02020603050405020304" pitchFamily="18" charset="0"/>
                <a:ea typeface="楷体_GB2312" pitchFamily="49" charset="-122"/>
              </a:rPr>
              <a:t>X </a:t>
            </a:r>
            <a:r>
              <a:rPr kumimoji="1" lang="en-US" altLang="zh-CN" sz="3200">
                <a:solidFill>
                  <a:srgbClr val="000000"/>
                </a:solidFill>
                <a:latin typeface="Times New Roman" panose="02020603050405020304" pitchFamily="18" charset="0"/>
                <a:ea typeface="楷体_GB2312" pitchFamily="49" charset="-122"/>
              </a:rPr>
              <a:t>         0</a:t>
            </a:r>
            <a:r>
              <a:rPr kumimoji="1" lang="en-US" altLang="zh-CN" sz="3200" i="1">
                <a:solidFill>
                  <a:srgbClr val="000000"/>
                </a:solidFill>
                <a:latin typeface="Times New Roman" panose="02020603050405020304" pitchFamily="18" charset="0"/>
                <a:ea typeface="楷体_GB2312" pitchFamily="49" charset="-122"/>
              </a:rPr>
              <a:t>          </a:t>
            </a:r>
            <a:r>
              <a:rPr kumimoji="1" lang="en-US" altLang="zh-CN" sz="3200">
                <a:solidFill>
                  <a:srgbClr val="000000"/>
                </a:solidFill>
                <a:latin typeface="Times New Roman" panose="02020603050405020304" pitchFamily="18" charset="0"/>
                <a:ea typeface="楷体_GB2312" pitchFamily="49" charset="-122"/>
              </a:rPr>
              <a:t>1</a:t>
            </a:r>
          </a:p>
          <a:p>
            <a:pPr eaLnBrk="1" hangingPunct="1">
              <a:lnSpc>
                <a:spcPct val="120000"/>
              </a:lnSpc>
            </a:pPr>
            <a:r>
              <a:rPr lang="en-US" altLang="zh-CN" sz="3200" i="1">
                <a:solidFill>
                  <a:srgbClr val="000000"/>
                </a:solidFill>
                <a:latin typeface="Times New Roman" panose="02020603050405020304" pitchFamily="18" charset="0"/>
                <a:ea typeface="楷体_GB2312" pitchFamily="49" charset="-122"/>
              </a:rPr>
              <a:t>P       </a:t>
            </a:r>
            <a:r>
              <a:rPr lang="en-US" altLang="zh-CN" sz="3200">
                <a:solidFill>
                  <a:srgbClr val="000000"/>
                </a:solidFill>
                <a:latin typeface="Times New Roman" panose="02020603050405020304" pitchFamily="18" charset="0"/>
                <a:ea typeface="楷体_GB2312" pitchFamily="49" charset="-122"/>
              </a:rPr>
              <a:t>1/2</a:t>
            </a:r>
            <a:r>
              <a:rPr lang="en-US" altLang="zh-CN" sz="3200" i="1">
                <a:solidFill>
                  <a:srgbClr val="000000"/>
                </a:solidFill>
                <a:latin typeface="Times New Roman" panose="02020603050405020304" pitchFamily="18" charset="0"/>
                <a:ea typeface="楷体_GB2312" pitchFamily="49" charset="-122"/>
              </a:rPr>
              <a:t>        </a:t>
            </a:r>
            <a:r>
              <a:rPr lang="en-US" altLang="zh-CN" sz="3200">
                <a:solidFill>
                  <a:srgbClr val="000000"/>
                </a:solidFill>
                <a:latin typeface="Times New Roman" panose="02020603050405020304" pitchFamily="18" charset="0"/>
                <a:ea typeface="楷体_GB2312" pitchFamily="49" charset="-122"/>
              </a:rPr>
              <a:t>1/2</a:t>
            </a:r>
          </a:p>
        </p:txBody>
      </p:sp>
      <p:sp>
        <p:nvSpPr>
          <p:cNvPr id="536580" name="Line 8">
            <a:extLst>
              <a:ext uri="{FF2B5EF4-FFF2-40B4-BE49-F238E27FC236}">
                <a16:creationId xmlns:a16="http://schemas.microsoft.com/office/drawing/2014/main" id="{9E2F0CD7-103F-C541-25DD-7CAA7523980C}"/>
              </a:ext>
            </a:extLst>
          </p:cNvPr>
          <p:cNvSpPr>
            <a:spLocks noChangeShapeType="1"/>
          </p:cNvSpPr>
          <p:nvPr/>
        </p:nvSpPr>
        <p:spPr bwMode="auto">
          <a:xfrm>
            <a:off x="2339975" y="2060575"/>
            <a:ext cx="4319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6581" name="Line 6">
            <a:extLst>
              <a:ext uri="{FF2B5EF4-FFF2-40B4-BE49-F238E27FC236}">
                <a16:creationId xmlns:a16="http://schemas.microsoft.com/office/drawing/2014/main" id="{E13E1DFD-6E0B-ED94-7293-55B02156EDF5}"/>
              </a:ext>
            </a:extLst>
          </p:cNvPr>
          <p:cNvSpPr>
            <a:spLocks noChangeShapeType="1"/>
          </p:cNvSpPr>
          <p:nvPr/>
        </p:nvSpPr>
        <p:spPr bwMode="auto">
          <a:xfrm>
            <a:off x="3132138" y="1484313"/>
            <a:ext cx="0" cy="12954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6582" name="Line 8">
            <a:extLst>
              <a:ext uri="{FF2B5EF4-FFF2-40B4-BE49-F238E27FC236}">
                <a16:creationId xmlns:a16="http://schemas.microsoft.com/office/drawing/2014/main" id="{5928583F-7CAC-84EA-28D5-49FF50A4D985}"/>
              </a:ext>
            </a:extLst>
          </p:cNvPr>
          <p:cNvSpPr>
            <a:spLocks noChangeShapeType="1"/>
          </p:cNvSpPr>
          <p:nvPr/>
        </p:nvSpPr>
        <p:spPr bwMode="auto">
          <a:xfrm>
            <a:off x="2339975" y="1484313"/>
            <a:ext cx="431958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6583" name="Line 8">
            <a:extLst>
              <a:ext uri="{FF2B5EF4-FFF2-40B4-BE49-F238E27FC236}">
                <a16:creationId xmlns:a16="http://schemas.microsoft.com/office/drawing/2014/main" id="{5A003802-2296-72D9-1454-5CD318CF115D}"/>
              </a:ext>
            </a:extLst>
          </p:cNvPr>
          <p:cNvSpPr>
            <a:spLocks noChangeShapeType="1"/>
          </p:cNvSpPr>
          <p:nvPr/>
        </p:nvSpPr>
        <p:spPr bwMode="auto">
          <a:xfrm>
            <a:off x="2268538" y="2781300"/>
            <a:ext cx="431958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536584" name="Text Box 8">
            <a:extLst>
              <a:ext uri="{FF2B5EF4-FFF2-40B4-BE49-F238E27FC236}">
                <a16:creationId xmlns:a16="http://schemas.microsoft.com/office/drawing/2014/main" id="{05AE0F3C-D9D2-328A-74B7-3821905BED2B}"/>
              </a:ext>
            </a:extLst>
          </p:cNvPr>
          <p:cNvSpPr txBox="1">
            <a:spLocks noChangeArrowheads="1"/>
          </p:cNvSpPr>
          <p:nvPr/>
        </p:nvSpPr>
        <p:spPr bwMode="auto">
          <a:xfrm>
            <a:off x="395288" y="3213100"/>
            <a:ext cx="8459787"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buClr>
                <a:srgbClr val="0000FF"/>
              </a:buClr>
              <a:buFont typeface="Wingdings" panose="05000000000000000000" pitchFamily="2" charset="2"/>
              <a:buNone/>
            </a:pPr>
            <a:r>
              <a:rPr kumimoji="1" lang="zh-CN" altLang="en-US" sz="3200">
                <a:latin typeface="Times New Roman" panose="02020603050405020304" pitchFamily="18" charset="0"/>
                <a:ea typeface="黑体" panose="02010609060101010101" pitchFamily="49" charset="-122"/>
              </a:rPr>
              <a:t>现从中抽取容量为</a:t>
            </a:r>
            <a:r>
              <a:rPr kumimoji="1" lang="en-US" altLang="zh-CN" sz="3200">
                <a:latin typeface="Times New Roman" panose="02020603050405020304" pitchFamily="18" charset="0"/>
                <a:ea typeface="黑体" panose="02010609060101010101" pitchFamily="49" charset="-122"/>
              </a:rPr>
              <a:t>3</a:t>
            </a:r>
            <a:r>
              <a:rPr kumimoji="1" lang="zh-CN" altLang="en-US" sz="3200">
                <a:latin typeface="Times New Roman" panose="02020603050405020304" pitchFamily="18" charset="0"/>
                <a:ea typeface="黑体" panose="02010609060101010101" pitchFamily="49" charset="-122"/>
              </a:rPr>
              <a:t>的样本，其一切可能取值有       种</a:t>
            </a:r>
            <a:r>
              <a:rPr kumimoji="1" lang="en-US" altLang="zh-CN" sz="3200">
                <a:latin typeface="Times New Roman" panose="02020603050405020304" pitchFamily="18" charset="0"/>
                <a:ea typeface="黑体" panose="02010609060101010101" pitchFamily="49" charset="-122"/>
              </a:rPr>
              <a:t>.</a:t>
            </a:r>
          </a:p>
        </p:txBody>
      </p:sp>
      <p:sp>
        <p:nvSpPr>
          <p:cNvPr id="54281" name="Rectangle 9">
            <a:extLst>
              <a:ext uri="{FF2B5EF4-FFF2-40B4-BE49-F238E27FC236}">
                <a16:creationId xmlns:a16="http://schemas.microsoft.com/office/drawing/2014/main" id="{D17AEA08-880E-7928-360C-530D346ECFA6}"/>
              </a:ext>
            </a:extLst>
          </p:cNvPr>
          <p:cNvSpPr>
            <a:spLocks noChangeArrowheads="1"/>
          </p:cNvSpPr>
          <p:nvPr/>
        </p:nvSpPr>
        <p:spPr bwMode="auto">
          <a:xfrm>
            <a:off x="1042988" y="3933825"/>
            <a:ext cx="649287"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282" name="Rectangle 10">
            <a:extLst>
              <a:ext uri="{FF2B5EF4-FFF2-40B4-BE49-F238E27FC236}">
                <a16:creationId xmlns:a16="http://schemas.microsoft.com/office/drawing/2014/main" id="{B53AD847-E5AA-6E34-1142-1E1070F3F98B}"/>
              </a:ext>
            </a:extLst>
          </p:cNvPr>
          <p:cNvSpPr>
            <a:spLocks noChangeArrowheads="1"/>
          </p:cNvSpPr>
          <p:nvPr/>
        </p:nvSpPr>
        <p:spPr bwMode="auto">
          <a:xfrm>
            <a:off x="611188" y="5013325"/>
            <a:ext cx="10080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6588" name="Text Box 12">
            <a:extLst>
              <a:ext uri="{FF2B5EF4-FFF2-40B4-BE49-F238E27FC236}">
                <a16:creationId xmlns:a16="http://schemas.microsoft.com/office/drawing/2014/main" id="{31E6F380-1241-B2AC-BB73-BB6308C0C5B8}"/>
              </a:ext>
            </a:extLst>
          </p:cNvPr>
          <p:cNvSpPr txBox="1">
            <a:spLocks noChangeArrowheads="1"/>
          </p:cNvSpPr>
          <p:nvPr/>
        </p:nvSpPr>
        <p:spPr bwMode="auto">
          <a:xfrm>
            <a:off x="971550" y="3933825"/>
            <a:ext cx="504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t>8</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79"/>
                                        </p:tgtEl>
                                        <p:attrNameLst>
                                          <p:attrName>style.visibility</p:attrName>
                                        </p:attrNameLst>
                                      </p:cBhvr>
                                      <p:to>
                                        <p:strVal val="visible"/>
                                      </p:to>
                                    </p:set>
                                    <p:animEffect transition="in" filter="blinds(horizontal)">
                                      <p:cBhvr>
                                        <p:cTn id="7" dur="500"/>
                                        <p:tgtEl>
                                          <p:spTgt spid="536579"/>
                                        </p:tgtEl>
                                      </p:cBhvr>
                                    </p:animEffect>
                                  </p:childTnLst>
                                </p:cTn>
                              </p:par>
                              <p:par>
                                <p:cTn id="8" presetID="3" presetClass="entr" presetSubtype="10" fill="hold" nodeType="withEffect">
                                  <p:stCondLst>
                                    <p:cond delay="0"/>
                                  </p:stCondLst>
                                  <p:childTnLst>
                                    <p:set>
                                      <p:cBhvr>
                                        <p:cTn id="9" dur="1" fill="hold">
                                          <p:stCondLst>
                                            <p:cond delay="0"/>
                                          </p:stCondLst>
                                        </p:cTn>
                                        <p:tgtEl>
                                          <p:spTgt spid="536580"/>
                                        </p:tgtEl>
                                        <p:attrNameLst>
                                          <p:attrName>style.visibility</p:attrName>
                                        </p:attrNameLst>
                                      </p:cBhvr>
                                      <p:to>
                                        <p:strVal val="visible"/>
                                      </p:to>
                                    </p:set>
                                    <p:animEffect transition="in" filter="blinds(horizontal)">
                                      <p:cBhvr>
                                        <p:cTn id="10" dur="500"/>
                                        <p:tgtEl>
                                          <p:spTgt spid="536580"/>
                                        </p:tgtEl>
                                      </p:cBhvr>
                                    </p:animEffect>
                                  </p:childTnLst>
                                </p:cTn>
                              </p:par>
                              <p:par>
                                <p:cTn id="11" presetID="3" presetClass="entr" presetSubtype="10" fill="hold" nodeType="withEffect">
                                  <p:stCondLst>
                                    <p:cond delay="0"/>
                                  </p:stCondLst>
                                  <p:childTnLst>
                                    <p:set>
                                      <p:cBhvr>
                                        <p:cTn id="12" dur="1" fill="hold">
                                          <p:stCondLst>
                                            <p:cond delay="0"/>
                                          </p:stCondLst>
                                        </p:cTn>
                                        <p:tgtEl>
                                          <p:spTgt spid="536581"/>
                                        </p:tgtEl>
                                        <p:attrNameLst>
                                          <p:attrName>style.visibility</p:attrName>
                                        </p:attrNameLst>
                                      </p:cBhvr>
                                      <p:to>
                                        <p:strVal val="visible"/>
                                      </p:to>
                                    </p:set>
                                    <p:animEffect transition="in" filter="blinds(horizontal)">
                                      <p:cBhvr>
                                        <p:cTn id="13" dur="500"/>
                                        <p:tgtEl>
                                          <p:spTgt spid="536581"/>
                                        </p:tgtEl>
                                      </p:cBhvr>
                                    </p:animEffect>
                                  </p:childTnLst>
                                </p:cTn>
                              </p:par>
                              <p:par>
                                <p:cTn id="14" presetID="3" presetClass="entr" presetSubtype="10" fill="hold" nodeType="withEffect">
                                  <p:stCondLst>
                                    <p:cond delay="0"/>
                                  </p:stCondLst>
                                  <p:childTnLst>
                                    <p:set>
                                      <p:cBhvr>
                                        <p:cTn id="15" dur="1" fill="hold">
                                          <p:stCondLst>
                                            <p:cond delay="0"/>
                                          </p:stCondLst>
                                        </p:cTn>
                                        <p:tgtEl>
                                          <p:spTgt spid="536582"/>
                                        </p:tgtEl>
                                        <p:attrNameLst>
                                          <p:attrName>style.visibility</p:attrName>
                                        </p:attrNameLst>
                                      </p:cBhvr>
                                      <p:to>
                                        <p:strVal val="visible"/>
                                      </p:to>
                                    </p:set>
                                    <p:animEffect transition="in" filter="blinds(horizontal)">
                                      <p:cBhvr>
                                        <p:cTn id="16" dur="500"/>
                                        <p:tgtEl>
                                          <p:spTgt spid="536582"/>
                                        </p:tgtEl>
                                      </p:cBhvr>
                                    </p:animEffect>
                                  </p:childTnLst>
                                </p:cTn>
                              </p:par>
                              <p:par>
                                <p:cTn id="17" presetID="3" presetClass="entr" presetSubtype="10" fill="hold" nodeType="withEffect">
                                  <p:stCondLst>
                                    <p:cond delay="0"/>
                                  </p:stCondLst>
                                  <p:childTnLst>
                                    <p:set>
                                      <p:cBhvr>
                                        <p:cTn id="18" dur="1" fill="hold">
                                          <p:stCondLst>
                                            <p:cond delay="0"/>
                                          </p:stCondLst>
                                        </p:cTn>
                                        <p:tgtEl>
                                          <p:spTgt spid="536583"/>
                                        </p:tgtEl>
                                        <p:attrNameLst>
                                          <p:attrName>style.visibility</p:attrName>
                                        </p:attrNameLst>
                                      </p:cBhvr>
                                      <p:to>
                                        <p:strVal val="visible"/>
                                      </p:to>
                                    </p:set>
                                    <p:animEffect transition="in" filter="blinds(horizontal)">
                                      <p:cBhvr>
                                        <p:cTn id="19" dur="500"/>
                                        <p:tgtEl>
                                          <p:spTgt spid="5365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36584"/>
                                        </p:tgtEl>
                                        <p:attrNameLst>
                                          <p:attrName>style.visibility</p:attrName>
                                        </p:attrNameLst>
                                      </p:cBhvr>
                                      <p:to>
                                        <p:strVal val="visible"/>
                                      </p:to>
                                    </p:set>
                                    <p:animEffect transition="in" filter="blinds(horizontal)">
                                      <p:cBhvr>
                                        <p:cTn id="24" dur="500"/>
                                        <p:tgtEl>
                                          <p:spTgt spid="5365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36588"/>
                                        </p:tgtEl>
                                        <p:attrNameLst>
                                          <p:attrName>style.visibility</p:attrName>
                                        </p:attrNameLst>
                                      </p:cBhvr>
                                      <p:to>
                                        <p:strVal val="visible"/>
                                      </p:to>
                                    </p:set>
                                    <p:animEffect transition="in" filter="blinds(horizontal)">
                                      <p:cBhvr>
                                        <p:cTn id="29" dur="500"/>
                                        <p:tgtEl>
                                          <p:spTgt spid="536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79" grpId="0"/>
      <p:bldP spid="536584" grpId="0"/>
      <p:bldP spid="536588"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0931" name="Rectangle 3">
            <a:extLst>
              <a:ext uri="{FF2B5EF4-FFF2-40B4-BE49-F238E27FC236}">
                <a16:creationId xmlns:a16="http://schemas.microsoft.com/office/drawing/2014/main" id="{14D1DBE7-888A-CD9C-9128-030120866488}"/>
              </a:ext>
            </a:extLst>
          </p:cNvPr>
          <p:cNvSpPr>
            <a:spLocks noChangeArrowheads="1"/>
          </p:cNvSpPr>
          <p:nvPr/>
        </p:nvSpPr>
        <p:spPr bwMode="auto">
          <a:xfrm>
            <a:off x="0" y="2708275"/>
            <a:ext cx="9144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solidFill>
                  <a:srgbClr val="08080C"/>
                </a:solidFill>
                <a:latin typeface="宋体" panose="02010600030101010101" pitchFamily="2" charset="-122"/>
              </a:rPr>
              <a:t> </a:t>
            </a:r>
            <a:r>
              <a:rPr kumimoji="1" lang="en-US" altLang="zh-CN" sz="3200" b="1" i="1">
                <a:solidFill>
                  <a:srgbClr val="08080C"/>
                </a:solidFill>
                <a:latin typeface="Times New Roman" panose="02020603050405020304" pitchFamily="18" charset="0"/>
              </a:rPr>
              <a:t>X</a:t>
            </a:r>
            <a:r>
              <a:rPr kumimoji="1" lang="en-US" altLang="zh-CN" sz="3200" b="1" i="1" baseline="-25000">
                <a:solidFill>
                  <a:srgbClr val="08080C"/>
                </a:solidFill>
                <a:latin typeface="Times New Roman" panose="02020603050405020304" pitchFamily="18" charset="0"/>
              </a:rPr>
              <a:t>1</a:t>
            </a:r>
            <a:r>
              <a:rPr kumimoji="1" lang="en-US" altLang="zh-CN" sz="3200" b="1" i="1">
                <a:solidFill>
                  <a:srgbClr val="08080C"/>
                </a:solidFill>
                <a:latin typeface="Times New Roman" panose="02020603050405020304" pitchFamily="18" charset="0"/>
              </a:rPr>
              <a:t>,X</a:t>
            </a:r>
            <a:r>
              <a:rPr kumimoji="1" lang="en-US" altLang="zh-CN" sz="3200" b="1" i="1" baseline="-25000">
                <a:solidFill>
                  <a:srgbClr val="08080C"/>
                </a:solidFill>
                <a:latin typeface="Times New Roman" panose="02020603050405020304" pitchFamily="18" charset="0"/>
              </a:rPr>
              <a:t>2</a:t>
            </a:r>
            <a:r>
              <a:rPr kumimoji="1" lang="en-US" altLang="zh-CN" sz="3200" b="1" i="1">
                <a:solidFill>
                  <a:srgbClr val="08080C"/>
                </a:solidFill>
                <a:latin typeface="Times New Roman" panose="02020603050405020304" pitchFamily="18" charset="0"/>
              </a:rPr>
              <a:t>,…X</a:t>
            </a:r>
            <a:r>
              <a:rPr kumimoji="1" lang="en-US" altLang="zh-CN" sz="3200" b="1" i="1" baseline="-25000">
                <a:solidFill>
                  <a:srgbClr val="08080C"/>
                </a:solidFill>
                <a:latin typeface="Times New Roman" panose="02020603050405020304" pitchFamily="18" charset="0"/>
              </a:rPr>
              <a:t>n</a:t>
            </a:r>
            <a:r>
              <a:rPr kumimoji="1" lang="en-US" altLang="zh-CN" sz="3200" b="1" baseline="-25000">
                <a:solidFill>
                  <a:srgbClr val="08080C"/>
                </a:solidFill>
                <a:latin typeface="宋体" panose="02010600030101010101" pitchFamily="2" charset="-122"/>
              </a:rPr>
              <a:t> </a:t>
            </a:r>
            <a:r>
              <a:rPr kumimoji="1" lang="zh-CN" altLang="en-US" sz="3200" b="1">
                <a:solidFill>
                  <a:srgbClr val="08080C"/>
                </a:solidFill>
                <a:latin typeface="宋体" panose="02010600030101010101" pitchFamily="2" charset="-122"/>
              </a:rPr>
              <a:t>是来自总体</a:t>
            </a:r>
            <a:r>
              <a:rPr kumimoji="1" lang="en-US" altLang="zh-CN" sz="3200" b="1" i="1">
                <a:solidFill>
                  <a:srgbClr val="08080C"/>
                </a:solidFill>
                <a:latin typeface="Times New Roman" panose="02020603050405020304" pitchFamily="18" charset="0"/>
              </a:rPr>
              <a:t>N</a:t>
            </a:r>
            <a:r>
              <a:rPr kumimoji="1" lang="en-US" altLang="zh-CN" sz="3200" b="1">
                <a:solidFill>
                  <a:srgbClr val="08080C"/>
                </a:solidFill>
                <a:latin typeface="Times New Roman" panose="02020603050405020304" pitchFamily="18" charset="0"/>
              </a:rPr>
              <a:t>(0,1)</a:t>
            </a:r>
            <a:r>
              <a:rPr kumimoji="1" lang="zh-CN" altLang="en-US" sz="3200" b="1">
                <a:solidFill>
                  <a:srgbClr val="08080C"/>
                </a:solidFill>
                <a:latin typeface="宋体" panose="02010600030101010101" pitchFamily="2" charset="-122"/>
              </a:rPr>
              <a:t>的样本</a:t>
            </a:r>
            <a:r>
              <a:rPr kumimoji="1" lang="en-US" altLang="zh-CN" sz="3200" b="1">
                <a:solidFill>
                  <a:srgbClr val="08080C"/>
                </a:solidFill>
                <a:latin typeface="宋体" panose="02010600030101010101" pitchFamily="2" charset="-122"/>
              </a:rPr>
              <a:t>,</a:t>
            </a:r>
            <a:r>
              <a:rPr kumimoji="1" lang="zh-CN" altLang="en-US" sz="3200" b="1">
                <a:solidFill>
                  <a:srgbClr val="08080C"/>
                </a:solidFill>
                <a:latin typeface="宋体" panose="02010600030101010101" pitchFamily="2" charset="-122"/>
              </a:rPr>
              <a:t>则称统计量</a:t>
            </a:r>
          </a:p>
        </p:txBody>
      </p:sp>
      <p:graphicFrame>
        <p:nvGraphicFramePr>
          <p:cNvPr id="380932" name="Object 4">
            <a:extLst>
              <a:ext uri="{FF2B5EF4-FFF2-40B4-BE49-F238E27FC236}">
                <a16:creationId xmlns:a16="http://schemas.microsoft.com/office/drawing/2014/main" id="{BBF1D507-B030-F72A-8B6E-40FF8B5378DD}"/>
              </a:ext>
            </a:extLst>
          </p:cNvPr>
          <p:cNvGraphicFramePr>
            <a:graphicFrameLocks noChangeAspect="1"/>
          </p:cNvGraphicFramePr>
          <p:nvPr/>
        </p:nvGraphicFramePr>
        <p:xfrm>
          <a:off x="2197100" y="3573463"/>
          <a:ext cx="3851275" cy="608012"/>
        </p:xfrm>
        <a:graphic>
          <a:graphicData uri="http://schemas.openxmlformats.org/presentationml/2006/ole">
            <mc:AlternateContent xmlns:mc="http://schemas.openxmlformats.org/markup-compatibility/2006">
              <mc:Choice xmlns:v="urn:schemas-microsoft-com:vml" Requires="v">
                <p:oleObj name="公式" r:id="rId2" imgW="1523880" imgH="241200" progId="Equation.3">
                  <p:embed/>
                </p:oleObj>
              </mc:Choice>
              <mc:Fallback>
                <p:oleObj name="公式" r:id="rId2" imgW="1523880" imgH="2412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7100" y="3573463"/>
                        <a:ext cx="3851275"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Rectangle 7">
            <a:extLst>
              <a:ext uri="{FF2B5EF4-FFF2-40B4-BE49-F238E27FC236}">
                <a16:creationId xmlns:a16="http://schemas.microsoft.com/office/drawing/2014/main" id="{0FBA863F-9BD9-C219-3F0C-6E2FE9B13571}"/>
              </a:ext>
            </a:extLst>
          </p:cNvPr>
          <p:cNvSpPr>
            <a:spLocks noChangeArrowheads="1"/>
          </p:cNvSpPr>
          <p:nvPr/>
        </p:nvSpPr>
        <p:spPr bwMode="auto">
          <a:xfrm>
            <a:off x="468313" y="549275"/>
            <a:ext cx="83153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FF0000"/>
                </a:solidFill>
                <a:latin typeface="黑体" panose="02010609060101010101" pitchFamily="49" charset="-122"/>
                <a:ea typeface="黑体" panose="02010609060101010101" pitchFamily="49" charset="-122"/>
              </a:rPr>
              <a:t>来自正态总体的几个常用统计量的分布</a:t>
            </a:r>
          </a:p>
        </p:txBody>
      </p:sp>
      <p:sp>
        <p:nvSpPr>
          <p:cNvPr id="380936" name="Rectangle 8">
            <a:extLst>
              <a:ext uri="{FF2B5EF4-FFF2-40B4-BE49-F238E27FC236}">
                <a16:creationId xmlns:a16="http://schemas.microsoft.com/office/drawing/2014/main" id="{53F1BE59-36C6-11FB-A3E1-8727C0A4DA82}"/>
              </a:ext>
            </a:extLst>
          </p:cNvPr>
          <p:cNvSpPr>
            <a:spLocks noChangeArrowheads="1"/>
          </p:cNvSpPr>
          <p:nvPr/>
        </p:nvSpPr>
        <p:spPr bwMode="auto">
          <a:xfrm>
            <a:off x="468313" y="4532313"/>
            <a:ext cx="46418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08080C"/>
                </a:solidFill>
                <a:latin typeface="Times New Roman" panose="02020603050405020304" pitchFamily="18" charset="0"/>
              </a:rPr>
              <a:t>服从自由度为</a:t>
            </a:r>
            <a:r>
              <a:rPr kumimoji="1" lang="en-US" altLang="zh-CN" sz="3200" b="1" i="1">
                <a:solidFill>
                  <a:srgbClr val="08080C"/>
                </a:solidFill>
                <a:latin typeface="Times New Roman" panose="02020603050405020304" pitchFamily="18" charset="0"/>
              </a:rPr>
              <a:t>n</a:t>
            </a:r>
            <a:r>
              <a:rPr kumimoji="1" lang="zh-CN" altLang="en-US" sz="3200" b="1">
                <a:solidFill>
                  <a:srgbClr val="08080C"/>
                </a:solidFill>
                <a:latin typeface="Times New Roman" panose="02020603050405020304" pitchFamily="18" charset="0"/>
              </a:rPr>
              <a:t>的</a:t>
            </a:r>
            <a:r>
              <a:rPr kumimoji="1" lang="zh-CN" altLang="en-US" sz="3200" b="1">
                <a:solidFill>
                  <a:srgbClr val="08080C"/>
                </a:solidFill>
                <a:latin typeface="Times New Roman" panose="02020603050405020304" pitchFamily="18" charset="0"/>
                <a:sym typeface="Symbol" panose="05050102010706020507" pitchFamily="18" charset="2"/>
              </a:rPr>
              <a:t></a:t>
            </a:r>
            <a:r>
              <a:rPr kumimoji="1" lang="en-US" altLang="zh-CN" sz="3200" b="1" baseline="30000">
                <a:solidFill>
                  <a:srgbClr val="08080C"/>
                </a:solidFill>
                <a:latin typeface="Times New Roman" panose="02020603050405020304" pitchFamily="18" charset="0"/>
                <a:sym typeface="Symbol" panose="05050102010706020507" pitchFamily="18" charset="2"/>
              </a:rPr>
              <a:t>2</a:t>
            </a:r>
            <a:r>
              <a:rPr kumimoji="1" lang="zh-CN" altLang="en-US" sz="3200" b="1">
                <a:solidFill>
                  <a:srgbClr val="08080C"/>
                </a:solidFill>
                <a:latin typeface="Times New Roman" panose="02020603050405020304" pitchFamily="18" charset="0"/>
                <a:sym typeface="Symbol" panose="05050102010706020507" pitchFamily="18" charset="2"/>
              </a:rPr>
              <a:t>分布</a:t>
            </a:r>
            <a:r>
              <a:rPr kumimoji="1" lang="en-US" altLang="zh-CN" sz="3200" b="1">
                <a:solidFill>
                  <a:srgbClr val="08080C"/>
                </a:solidFill>
                <a:latin typeface="Times New Roman" panose="02020603050405020304" pitchFamily="18" charset="0"/>
                <a:sym typeface="Symbol" panose="05050102010706020507" pitchFamily="18" charset="2"/>
              </a:rPr>
              <a:t>. </a:t>
            </a:r>
          </a:p>
        </p:txBody>
      </p:sp>
      <p:sp>
        <p:nvSpPr>
          <p:cNvPr id="380937" name="Rectangle 9">
            <a:extLst>
              <a:ext uri="{FF2B5EF4-FFF2-40B4-BE49-F238E27FC236}">
                <a16:creationId xmlns:a16="http://schemas.microsoft.com/office/drawing/2014/main" id="{0425C54B-65C0-E783-8234-4B08526A8909}"/>
              </a:ext>
            </a:extLst>
          </p:cNvPr>
          <p:cNvSpPr>
            <a:spLocks noChangeArrowheads="1"/>
          </p:cNvSpPr>
          <p:nvPr/>
        </p:nvSpPr>
        <p:spPr bwMode="auto">
          <a:xfrm>
            <a:off x="611188" y="1485900"/>
            <a:ext cx="3024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600" b="1">
                <a:solidFill>
                  <a:srgbClr val="FF0000"/>
                </a:solidFill>
                <a:latin typeface="黑体" panose="02010609060101010101" pitchFamily="49" charset="-122"/>
                <a:ea typeface="黑体" panose="02010609060101010101" pitchFamily="49" charset="-122"/>
              </a:rPr>
              <a:t>(</a:t>
            </a:r>
            <a:r>
              <a:rPr kumimoji="1" lang="zh-CN" altLang="en-US" sz="3600" b="1">
                <a:solidFill>
                  <a:srgbClr val="FF0000"/>
                </a:solidFill>
                <a:latin typeface="黑体" panose="02010609060101010101" pitchFamily="49" charset="-122"/>
                <a:ea typeface="黑体" panose="02010609060101010101" pitchFamily="49" charset="-122"/>
              </a:rPr>
              <a:t>一</a:t>
            </a:r>
            <a:r>
              <a:rPr kumimoji="1" lang="en-US" altLang="zh-CN" sz="3600" b="1">
                <a:solidFill>
                  <a:srgbClr val="FF0000"/>
                </a:solidFill>
                <a:latin typeface="黑体" panose="02010609060101010101" pitchFamily="49" charset="-122"/>
                <a:ea typeface="黑体" panose="02010609060101010101" pitchFamily="49" charset="-122"/>
              </a:rPr>
              <a:t>)  </a:t>
            </a:r>
            <a:r>
              <a:rPr kumimoji="1" lang="en-US" altLang="zh-CN" sz="3600" b="1" i="1">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kumimoji="1" lang="en-US" altLang="zh-CN" sz="3600" b="1" i="1" baseline="30000">
                <a:solidFill>
                  <a:srgbClr val="FF0000"/>
                </a:solidFill>
                <a:latin typeface="Times New Roman" panose="02020603050405020304" pitchFamily="18" charset="0"/>
                <a:ea typeface="黑体" panose="02010609060101010101" pitchFamily="49" charset="-122"/>
                <a:sym typeface="Symbol" panose="05050102010706020507" pitchFamily="18" charset="2"/>
              </a:rPr>
              <a:t>2</a:t>
            </a:r>
            <a:r>
              <a:rPr kumimoji="1" lang="zh-CN" altLang="en-US" sz="3600" b="1">
                <a:solidFill>
                  <a:srgbClr val="FF0000"/>
                </a:solidFill>
                <a:latin typeface="黑体" panose="02010609060101010101" pitchFamily="49" charset="-122"/>
                <a:ea typeface="黑体" panose="02010609060101010101" pitchFamily="49" charset="-122"/>
                <a:sym typeface="Symbol" panose="05050102010706020507" pitchFamily="18" charset="2"/>
              </a:rPr>
              <a:t>分布</a:t>
            </a:r>
          </a:p>
        </p:txBody>
      </p:sp>
      <p:sp>
        <p:nvSpPr>
          <p:cNvPr id="380938" name="Rectangle 10">
            <a:extLst>
              <a:ext uri="{FF2B5EF4-FFF2-40B4-BE49-F238E27FC236}">
                <a16:creationId xmlns:a16="http://schemas.microsoft.com/office/drawing/2014/main" id="{4B56C7C4-24F9-9427-B668-9964C6D735BF}"/>
              </a:ext>
            </a:extLst>
          </p:cNvPr>
          <p:cNvSpPr>
            <a:spLocks noChangeArrowheads="1"/>
          </p:cNvSpPr>
          <p:nvPr/>
        </p:nvSpPr>
        <p:spPr bwMode="auto">
          <a:xfrm>
            <a:off x="5111750" y="4532313"/>
            <a:ext cx="2922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CC0000"/>
                </a:solidFill>
                <a:latin typeface="Times New Roman" panose="02020603050405020304" pitchFamily="18" charset="0"/>
                <a:sym typeface="Symbol" panose="05050102010706020507" pitchFamily="18" charset="2"/>
              </a:rPr>
              <a:t>记为</a:t>
            </a:r>
            <a:r>
              <a:rPr kumimoji="1" lang="en-US" altLang="zh-CN" sz="3200" b="1" baseline="30000">
                <a:solidFill>
                  <a:srgbClr val="CC0000"/>
                </a:solidFill>
                <a:latin typeface="Times New Roman" panose="02020603050405020304" pitchFamily="18" charset="0"/>
                <a:sym typeface="Symbol" panose="05050102010706020507" pitchFamily="18" charset="2"/>
              </a:rPr>
              <a:t>2</a:t>
            </a:r>
            <a:r>
              <a:rPr kumimoji="1" lang="en-US" altLang="zh-CN" sz="3200" b="1">
                <a:solidFill>
                  <a:srgbClr val="CC0000"/>
                </a:solidFill>
                <a:latin typeface="Times New Roman" panose="02020603050405020304" pitchFamily="18" charset="0"/>
                <a:sym typeface="Symbol" panose="05050102010706020507" pitchFamily="18" charset="2"/>
              </a:rPr>
              <a:t> </a:t>
            </a:r>
            <a:r>
              <a:rPr kumimoji="1" lang="zh-CN" altLang="en-US" sz="3200" b="1">
                <a:solidFill>
                  <a:srgbClr val="CC0000"/>
                </a:solidFill>
                <a:latin typeface="Times New Roman" panose="02020603050405020304" pitchFamily="18" charset="0"/>
                <a:sym typeface="Symbol" panose="05050102010706020507" pitchFamily="18" charset="2"/>
              </a:rPr>
              <a:t>～ </a:t>
            </a:r>
            <a:r>
              <a:rPr kumimoji="1" lang="en-US" altLang="zh-CN" sz="3200" b="1" baseline="30000">
                <a:solidFill>
                  <a:srgbClr val="CC0000"/>
                </a:solidFill>
                <a:latin typeface="Times New Roman" panose="02020603050405020304" pitchFamily="18" charset="0"/>
                <a:sym typeface="Symbol" panose="05050102010706020507" pitchFamily="18" charset="2"/>
              </a:rPr>
              <a:t>2</a:t>
            </a:r>
            <a:r>
              <a:rPr kumimoji="1" lang="en-US" altLang="zh-CN" sz="3200" b="1">
                <a:solidFill>
                  <a:srgbClr val="CC0000"/>
                </a:solidFill>
                <a:latin typeface="Times New Roman" panose="02020603050405020304" pitchFamily="18" charset="0"/>
                <a:sym typeface="Symbol" panose="05050102010706020507" pitchFamily="18" charset="2"/>
              </a:rPr>
              <a:t>(n).</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7"/>
                                        </p:tgtEl>
                                        <p:attrNameLst>
                                          <p:attrName>style.visibility</p:attrName>
                                        </p:attrNameLst>
                                      </p:cBhvr>
                                      <p:to>
                                        <p:strVal val="visible"/>
                                      </p:to>
                                    </p:set>
                                    <p:animEffect transition="in" filter="blinds(horizontal)">
                                      <p:cBhvr>
                                        <p:cTn id="7" dur="500"/>
                                        <p:tgtEl>
                                          <p:spTgt spid="3809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0931"/>
                                        </p:tgtEl>
                                        <p:attrNameLst>
                                          <p:attrName>style.visibility</p:attrName>
                                        </p:attrNameLst>
                                      </p:cBhvr>
                                      <p:to>
                                        <p:strVal val="visible"/>
                                      </p:to>
                                    </p:set>
                                    <p:animEffect transition="in" filter="wipe(left)">
                                      <p:cBhvr>
                                        <p:cTn id="12" dur="500"/>
                                        <p:tgtEl>
                                          <p:spTgt spid="380931"/>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380932"/>
                                        </p:tgtEl>
                                        <p:attrNameLst>
                                          <p:attrName>style.visibility</p:attrName>
                                        </p:attrNameLst>
                                      </p:cBhvr>
                                      <p:to>
                                        <p:strVal val="visible"/>
                                      </p:to>
                                    </p:set>
                                    <p:animEffect transition="in" filter="wipe(left)">
                                      <p:cBhvr>
                                        <p:cTn id="16" dur="500"/>
                                        <p:tgtEl>
                                          <p:spTgt spid="380932"/>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380936"/>
                                        </p:tgtEl>
                                        <p:attrNameLst>
                                          <p:attrName>style.visibility</p:attrName>
                                        </p:attrNameLst>
                                      </p:cBhvr>
                                      <p:to>
                                        <p:strVal val="visible"/>
                                      </p:to>
                                    </p:set>
                                    <p:animEffect transition="in" filter="blinds(horizontal)">
                                      <p:cBhvr>
                                        <p:cTn id="20" dur="500"/>
                                        <p:tgtEl>
                                          <p:spTgt spid="38093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80938"/>
                                        </p:tgtEl>
                                        <p:attrNameLst>
                                          <p:attrName>style.visibility</p:attrName>
                                        </p:attrNameLst>
                                      </p:cBhvr>
                                      <p:to>
                                        <p:strVal val="visible"/>
                                      </p:to>
                                    </p:set>
                                    <p:animEffect transition="in" filter="blinds(horizontal)">
                                      <p:cBhvr>
                                        <p:cTn id="25" dur="500"/>
                                        <p:tgtEl>
                                          <p:spTgt spid="380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autoUpdateAnimBg="0"/>
      <p:bldP spid="380936" grpId="0"/>
      <p:bldP spid="380937" grpId="0"/>
      <p:bldP spid="38093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1266" name="Object 47">
            <a:extLst>
              <a:ext uri="{FF2B5EF4-FFF2-40B4-BE49-F238E27FC236}">
                <a16:creationId xmlns:a16="http://schemas.microsoft.com/office/drawing/2014/main" id="{06914BE0-C371-0078-97D9-7C731DDC70F9}"/>
              </a:ext>
            </a:extLst>
          </p:cNvPr>
          <p:cNvGraphicFramePr>
            <a:graphicFrameLocks noChangeAspect="1"/>
          </p:cNvGraphicFramePr>
          <p:nvPr/>
        </p:nvGraphicFramePr>
        <p:xfrm>
          <a:off x="1187450" y="1303338"/>
          <a:ext cx="7129463" cy="4646612"/>
        </p:xfrm>
        <a:graphic>
          <a:graphicData uri="http://schemas.openxmlformats.org/presentationml/2006/ole">
            <mc:AlternateContent xmlns:mc="http://schemas.openxmlformats.org/markup-compatibility/2006">
              <mc:Choice xmlns:v="urn:schemas-microsoft-com:vml" Requires="v">
                <p:oleObj name="位图图像" r:id="rId2" imgW="7085714" imgH="4619048" progId="Paint.Picture">
                  <p:embed/>
                </p:oleObj>
              </mc:Choice>
              <mc:Fallback>
                <p:oleObj name="位图图像" r:id="rId2" imgW="7085714" imgH="4619048" progId="Paint.Picture">
                  <p:embed/>
                  <p:pic>
                    <p:nvPicPr>
                      <p:cNvPr id="0" name="Object 47"/>
                      <p:cNvPicPr>
                        <a:picLocks noChangeAspect="1" noChangeArrowheads="1"/>
                      </p:cNvPicPr>
                      <p:nvPr/>
                    </p:nvPicPr>
                    <p:blipFill>
                      <a:blip r:embed="rId3">
                        <a:clrChange>
                          <a:clrFrom>
                            <a:srgbClr val="FFFFFE"/>
                          </a:clrFrom>
                          <a:clrTo>
                            <a:srgbClr val="FFFFFE">
                              <a:alpha val="0"/>
                            </a:srgbClr>
                          </a:clrTo>
                        </a:clrChange>
                        <a:extLst>
                          <a:ext uri="{28A0092B-C50C-407E-A947-70E740481C1C}">
                            <a14:useLocalDpi xmlns:a14="http://schemas.microsoft.com/office/drawing/2010/main" val="0"/>
                          </a:ext>
                        </a:extLst>
                      </a:blip>
                      <a:srcRect/>
                      <a:stretch>
                        <a:fillRect/>
                      </a:stretch>
                    </p:blipFill>
                    <p:spPr bwMode="auto">
                      <a:xfrm>
                        <a:off x="1187450" y="1303338"/>
                        <a:ext cx="7129463" cy="4646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290" name="Object 3">
            <a:extLst>
              <a:ext uri="{FF2B5EF4-FFF2-40B4-BE49-F238E27FC236}">
                <a16:creationId xmlns:a16="http://schemas.microsoft.com/office/drawing/2014/main" id="{A9B2BBB0-E1A9-0FBD-150D-6D73967786E8}"/>
              </a:ext>
            </a:extLst>
          </p:cNvPr>
          <p:cNvGraphicFramePr>
            <a:graphicFrameLocks noChangeAspect="1"/>
          </p:cNvGraphicFramePr>
          <p:nvPr/>
        </p:nvGraphicFramePr>
        <p:xfrm>
          <a:off x="674688" y="2433638"/>
          <a:ext cx="1619250" cy="609600"/>
        </p:xfrm>
        <a:graphic>
          <a:graphicData uri="http://schemas.openxmlformats.org/presentationml/2006/ole">
            <mc:AlternateContent xmlns:mc="http://schemas.openxmlformats.org/markup-compatibility/2006">
              <mc:Choice xmlns:v="urn:schemas-microsoft-com:vml" Requires="v">
                <p:oleObj name="Equation" r:id="rId2" imgW="647640" imgH="228600" progId="Equation.DSMT4">
                  <p:embed/>
                </p:oleObj>
              </mc:Choice>
              <mc:Fallback>
                <p:oleObj name="Equation" r:id="rId2" imgW="64764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88" y="2433638"/>
                        <a:ext cx="161925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Rectangle 4">
            <a:extLst>
              <a:ext uri="{FF2B5EF4-FFF2-40B4-BE49-F238E27FC236}">
                <a16:creationId xmlns:a16="http://schemas.microsoft.com/office/drawing/2014/main" id="{474C2B72-A5B2-AE63-9158-8CEE33303E40}"/>
              </a:ext>
            </a:extLst>
          </p:cNvPr>
          <p:cNvSpPr>
            <a:spLocks noChangeArrowheads="1"/>
          </p:cNvSpPr>
          <p:nvPr/>
        </p:nvSpPr>
        <p:spPr bwMode="auto">
          <a:xfrm>
            <a:off x="539750" y="1566863"/>
            <a:ext cx="695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a:solidFill>
                  <a:srgbClr val="000000"/>
                </a:solidFill>
                <a:latin typeface="Times New Roman" panose="02020603050405020304" pitchFamily="18" charset="0"/>
                <a:cs typeface="Times New Roman" panose="02020603050405020304" pitchFamily="18" charset="0"/>
              </a:rPr>
              <a:t>  </a:t>
            </a:r>
            <a:r>
              <a:rPr kumimoji="1" lang="zh-CN" altLang="en-US" sz="2800" b="1">
                <a:solidFill>
                  <a:srgbClr val="000000"/>
                </a:solidFill>
                <a:latin typeface="Times New Roman" panose="02020603050405020304" pitchFamily="18" charset="0"/>
              </a:rPr>
              <a:t>设                        相互独立</a:t>
            </a: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都服从正态分布</a:t>
            </a:r>
          </a:p>
        </p:txBody>
      </p:sp>
      <p:graphicFrame>
        <p:nvGraphicFramePr>
          <p:cNvPr id="12291" name="Object 5">
            <a:extLst>
              <a:ext uri="{FF2B5EF4-FFF2-40B4-BE49-F238E27FC236}">
                <a16:creationId xmlns:a16="http://schemas.microsoft.com/office/drawing/2014/main" id="{A5975427-EBE0-3850-F60B-D18B6B22CAA8}"/>
              </a:ext>
            </a:extLst>
          </p:cNvPr>
          <p:cNvGraphicFramePr>
            <a:graphicFrameLocks noChangeAspect="1"/>
          </p:cNvGraphicFramePr>
          <p:nvPr/>
        </p:nvGraphicFramePr>
        <p:xfrm>
          <a:off x="1187450" y="1557338"/>
          <a:ext cx="2146300" cy="571500"/>
        </p:xfrm>
        <a:graphic>
          <a:graphicData uri="http://schemas.openxmlformats.org/presentationml/2006/ole">
            <mc:AlternateContent xmlns:mc="http://schemas.openxmlformats.org/markup-compatibility/2006">
              <mc:Choice xmlns:v="urn:schemas-microsoft-com:vml" Requires="v">
                <p:oleObj name="Equation" r:id="rId4" imgW="876240" imgH="228600" progId="Equation.DSMT4">
                  <p:embed/>
                </p:oleObj>
              </mc:Choice>
              <mc:Fallback>
                <p:oleObj name="Equation" r:id="rId4" imgW="87624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1557338"/>
                        <a:ext cx="21463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295" name="Rectangle 6">
            <a:extLst>
              <a:ext uri="{FF2B5EF4-FFF2-40B4-BE49-F238E27FC236}">
                <a16:creationId xmlns:a16="http://schemas.microsoft.com/office/drawing/2014/main" id="{F6D5119E-3B79-824E-B58A-FBA9F23D855C}"/>
              </a:ext>
            </a:extLst>
          </p:cNvPr>
          <p:cNvSpPr>
            <a:spLocks noChangeArrowheads="1"/>
          </p:cNvSpPr>
          <p:nvPr/>
        </p:nvSpPr>
        <p:spPr bwMode="auto">
          <a:xfrm>
            <a:off x="2360613" y="25098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800" b="1">
                <a:solidFill>
                  <a:srgbClr val="000000"/>
                </a:solidFill>
                <a:latin typeface="Times New Roman" panose="02020603050405020304" pitchFamily="18" charset="0"/>
              </a:rPr>
              <a:t>则</a:t>
            </a:r>
          </a:p>
        </p:txBody>
      </p:sp>
      <p:graphicFrame>
        <p:nvGraphicFramePr>
          <p:cNvPr id="12292" name="Object 7">
            <a:extLst>
              <a:ext uri="{FF2B5EF4-FFF2-40B4-BE49-F238E27FC236}">
                <a16:creationId xmlns:a16="http://schemas.microsoft.com/office/drawing/2014/main" id="{BBF6431D-4B79-523B-55A9-695DD89D4120}"/>
              </a:ext>
            </a:extLst>
          </p:cNvPr>
          <p:cNvGraphicFramePr>
            <a:graphicFrameLocks noChangeAspect="1"/>
          </p:cNvGraphicFramePr>
          <p:nvPr/>
        </p:nvGraphicFramePr>
        <p:xfrm>
          <a:off x="1331913" y="3500438"/>
          <a:ext cx="2657475" cy="1038225"/>
        </p:xfrm>
        <a:graphic>
          <a:graphicData uri="http://schemas.openxmlformats.org/presentationml/2006/ole">
            <mc:AlternateContent xmlns:mc="http://schemas.openxmlformats.org/markup-compatibility/2006">
              <mc:Choice xmlns:v="urn:schemas-microsoft-com:vml" Requires="v">
                <p:oleObj name="Equation" r:id="rId6" imgW="1130040" imgH="431640" progId="Equation.DSMT4">
                  <p:embed/>
                </p:oleObj>
              </mc:Choice>
              <mc:Fallback>
                <p:oleObj name="Equation" r:id="rId6" imgW="1130040" imgH="43164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500438"/>
                        <a:ext cx="2657475" cy="1038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3280" name="Object 16">
            <a:extLst>
              <a:ext uri="{FF2B5EF4-FFF2-40B4-BE49-F238E27FC236}">
                <a16:creationId xmlns:a16="http://schemas.microsoft.com/office/drawing/2014/main" id="{F43F52B4-2CEB-1459-CA08-5C35C7BF7381}"/>
              </a:ext>
            </a:extLst>
          </p:cNvPr>
          <p:cNvGraphicFramePr>
            <a:graphicFrameLocks noChangeAspect="1"/>
          </p:cNvGraphicFramePr>
          <p:nvPr/>
        </p:nvGraphicFramePr>
        <p:xfrm>
          <a:off x="4067175" y="3716338"/>
          <a:ext cx="955675" cy="550862"/>
        </p:xfrm>
        <a:graphic>
          <a:graphicData uri="http://schemas.openxmlformats.org/presentationml/2006/ole">
            <mc:AlternateContent xmlns:mc="http://schemas.openxmlformats.org/markup-compatibility/2006">
              <mc:Choice xmlns:v="urn:schemas-microsoft-com:vml" Requires="v">
                <p:oleObj name="Equation" r:id="rId8" imgW="406080" imgH="228600" progId="Equation.DSMT4">
                  <p:embed/>
                </p:oleObj>
              </mc:Choice>
              <mc:Fallback>
                <p:oleObj name="Equation" r:id="rId8" imgW="406080" imgH="2286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67175" y="3716338"/>
                        <a:ext cx="955675" cy="550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80"/>
                                        </p:tgtEl>
                                        <p:attrNameLst>
                                          <p:attrName>style.visibility</p:attrName>
                                        </p:attrNameLst>
                                      </p:cBhvr>
                                      <p:to>
                                        <p:strVal val="visible"/>
                                      </p:to>
                                    </p:set>
                                    <p:animEffect transition="in" filter="blinds(horizontal)">
                                      <p:cBhvr>
                                        <p:cTn id="7" dur="500"/>
                                        <p:tgtEl>
                                          <p:spTgt spid="523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7362" name="Object 2">
            <a:extLst>
              <a:ext uri="{FF2B5EF4-FFF2-40B4-BE49-F238E27FC236}">
                <a16:creationId xmlns:a16="http://schemas.microsoft.com/office/drawing/2014/main" id="{1CBB1882-FFD7-1C70-F523-A62208DF6423}"/>
              </a:ext>
            </a:extLst>
          </p:cNvPr>
          <p:cNvGraphicFramePr>
            <a:graphicFrameLocks noChangeAspect="1"/>
          </p:cNvGraphicFramePr>
          <p:nvPr/>
        </p:nvGraphicFramePr>
        <p:xfrm>
          <a:off x="179388" y="1916113"/>
          <a:ext cx="8737600" cy="2414587"/>
        </p:xfrm>
        <a:graphic>
          <a:graphicData uri="http://schemas.openxmlformats.org/presentationml/2006/ole">
            <mc:AlternateContent xmlns:mc="http://schemas.openxmlformats.org/markup-compatibility/2006">
              <mc:Choice xmlns:v="urn:schemas-microsoft-com:vml" Requires="v">
                <p:oleObj name="Equation" r:id="rId2" imgW="3492360" imgH="965160" progId="Equation.DSMT4">
                  <p:embed/>
                </p:oleObj>
              </mc:Choice>
              <mc:Fallback>
                <p:oleObj name="Equation" r:id="rId2" imgW="3492360" imgH="96516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16113"/>
                        <a:ext cx="8737600" cy="2414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7362"/>
                                        </p:tgtEl>
                                        <p:attrNameLst>
                                          <p:attrName>style.visibility</p:attrName>
                                        </p:attrNameLst>
                                      </p:cBhvr>
                                      <p:to>
                                        <p:strVal val="visible"/>
                                      </p:to>
                                    </p:set>
                                    <p:animEffect transition="in" filter="wipe(down)">
                                      <p:cBhvr>
                                        <p:cTn id="7" dur="500"/>
                                        <p:tgtEl>
                                          <p:spTgt spid="527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灯片编号占位符 2">
            <a:extLst>
              <a:ext uri="{FF2B5EF4-FFF2-40B4-BE49-F238E27FC236}">
                <a16:creationId xmlns:a16="http://schemas.microsoft.com/office/drawing/2014/main" id="{6312DF44-2662-218D-DB4D-2405278ACD0B}"/>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DC05A8ED-5A46-4967-B437-59C30DA8A57A}" type="slidenum">
              <a:rPr kumimoji="1" lang="en-US" altLang="zh-CN" sz="1400">
                <a:solidFill>
                  <a:schemeClr val="folHlink"/>
                </a:solidFill>
                <a:latin typeface="Times New Roman" panose="02020603050405020304" pitchFamily="18" charset="0"/>
              </a:rPr>
              <a:pPr algn="r" eaLnBrk="1" hangingPunct="1"/>
              <a:t>37</a:t>
            </a:fld>
            <a:endParaRPr kumimoji="1" lang="en-US" altLang="zh-CN" sz="1400">
              <a:solidFill>
                <a:schemeClr val="folHlink"/>
              </a:solidFill>
              <a:latin typeface="Times New Roman" panose="02020603050405020304" pitchFamily="18" charset="0"/>
            </a:endParaRPr>
          </a:p>
        </p:txBody>
      </p:sp>
      <p:sp>
        <p:nvSpPr>
          <p:cNvPr id="55299" name="Rectangle 2">
            <a:extLst>
              <a:ext uri="{FF2B5EF4-FFF2-40B4-BE49-F238E27FC236}">
                <a16:creationId xmlns:a16="http://schemas.microsoft.com/office/drawing/2014/main" id="{726C2ED5-9E61-2259-944B-F3A103EC01EB}"/>
              </a:ext>
            </a:extLst>
          </p:cNvPr>
          <p:cNvSpPr>
            <a:spLocks noGrp="1" noChangeArrowheads="1"/>
          </p:cNvSpPr>
          <p:nvPr>
            <p:ph type="title" idx="4294967295"/>
          </p:nvPr>
        </p:nvSpPr>
        <p:spPr>
          <a:xfrm>
            <a:off x="288925" y="1412875"/>
            <a:ext cx="8855075" cy="3024188"/>
          </a:xfrm>
        </p:spPr>
        <p:txBody>
          <a:bodyPr anchor="t"/>
          <a:lstStyle/>
          <a:p>
            <a:pPr eaLnBrk="1" hangingPunct="1">
              <a:lnSpc>
                <a:spcPct val="140000"/>
              </a:lnSpc>
            </a:pPr>
            <a:r>
              <a:rPr lang="en-US" altLang="zh-CN" sz="3600" b="1" i="1">
                <a:solidFill>
                  <a:srgbClr val="0116E1"/>
                </a:solidFill>
                <a:latin typeface="Symbol" panose="05050102010706020507" pitchFamily="18" charset="2"/>
              </a:rPr>
              <a:t>c</a:t>
            </a:r>
            <a:r>
              <a:rPr lang="en-US" altLang="zh-CN" sz="3600" b="1" baseline="30000">
                <a:solidFill>
                  <a:srgbClr val="0116E1"/>
                </a:solidFill>
              </a:rPr>
              <a:t>2</a:t>
            </a:r>
            <a:r>
              <a:rPr lang="zh-CN" altLang="en-US" sz="3600" b="1">
                <a:solidFill>
                  <a:srgbClr val="0116E1"/>
                </a:solidFill>
                <a:ea typeface="黑体" panose="02010609060101010101" pitchFamily="49" charset="-122"/>
              </a:rPr>
              <a:t>分布的可加性</a:t>
            </a:r>
            <a:r>
              <a:rPr lang="zh-CN" altLang="en-US" sz="3600"/>
              <a:t>  </a:t>
            </a:r>
            <a:br>
              <a:rPr lang="zh-CN" altLang="en-US" sz="3600"/>
            </a:br>
            <a:r>
              <a:rPr lang="zh-CN" altLang="en-US" sz="3600" b="1"/>
              <a:t>设</a:t>
            </a:r>
            <a:r>
              <a:rPr lang="en-US" altLang="zh-CN" sz="3600" b="1" i="1">
                <a:latin typeface="Symbol" panose="05050102010706020507" pitchFamily="18" charset="2"/>
              </a:rPr>
              <a:t>c</a:t>
            </a:r>
            <a:r>
              <a:rPr lang="en-US" altLang="zh-CN" sz="3600" b="1" baseline="-25000"/>
              <a:t>1</a:t>
            </a:r>
            <a:r>
              <a:rPr lang="en-US" altLang="zh-CN" sz="3600" b="1" baseline="30000"/>
              <a:t>2</a:t>
            </a:r>
            <a:r>
              <a:rPr lang="en-US" altLang="zh-CN" sz="3600" b="1"/>
              <a:t>~</a:t>
            </a:r>
            <a:r>
              <a:rPr lang="en-US" altLang="zh-CN" sz="3600" b="1" i="1">
                <a:latin typeface="Symbol" panose="05050102010706020507" pitchFamily="18" charset="2"/>
              </a:rPr>
              <a:t>c</a:t>
            </a:r>
            <a:r>
              <a:rPr lang="en-US" altLang="zh-CN" sz="3600" b="1" baseline="30000"/>
              <a:t>2</a:t>
            </a:r>
            <a:r>
              <a:rPr lang="en-US" altLang="zh-CN" sz="3600" b="1"/>
              <a:t>(</a:t>
            </a:r>
            <a:r>
              <a:rPr lang="en-US" altLang="zh-CN" sz="3600" b="1" i="1">
                <a:latin typeface="Times New Roman" panose="02020603050405020304" pitchFamily="18" charset="0"/>
              </a:rPr>
              <a:t>n</a:t>
            </a:r>
            <a:r>
              <a:rPr lang="en-US" altLang="zh-CN" sz="3600" b="1" baseline="-25000">
                <a:latin typeface="Times New Roman" panose="02020603050405020304" pitchFamily="18" charset="0"/>
              </a:rPr>
              <a:t>1</a:t>
            </a:r>
            <a:r>
              <a:rPr lang="en-US" altLang="zh-CN" sz="3600" b="1"/>
              <a:t>), </a:t>
            </a:r>
            <a:r>
              <a:rPr lang="en-US" altLang="zh-CN" sz="3600" b="1" i="1">
                <a:latin typeface="Symbol" panose="05050102010706020507" pitchFamily="18" charset="2"/>
              </a:rPr>
              <a:t>c</a:t>
            </a:r>
            <a:r>
              <a:rPr lang="en-US" altLang="zh-CN" sz="3600" b="1" baseline="-25000"/>
              <a:t>2</a:t>
            </a:r>
            <a:r>
              <a:rPr lang="en-US" altLang="zh-CN" sz="3600" b="1" baseline="30000"/>
              <a:t>2</a:t>
            </a:r>
            <a:r>
              <a:rPr lang="en-US" altLang="zh-CN" sz="3600" b="1"/>
              <a:t>~</a:t>
            </a:r>
            <a:r>
              <a:rPr lang="en-US" altLang="zh-CN" sz="3600" b="1" i="1">
                <a:latin typeface="Symbol" panose="05050102010706020507" pitchFamily="18" charset="2"/>
              </a:rPr>
              <a:t>c</a:t>
            </a:r>
            <a:r>
              <a:rPr lang="en-US" altLang="zh-CN" sz="3600" b="1" baseline="30000"/>
              <a:t>2</a:t>
            </a:r>
            <a:r>
              <a:rPr lang="en-US" altLang="zh-CN" sz="3600" b="1"/>
              <a:t>(</a:t>
            </a:r>
            <a:r>
              <a:rPr lang="en-US" altLang="zh-CN" sz="3600" b="1" i="1">
                <a:latin typeface="Times New Roman" panose="02020603050405020304" pitchFamily="18" charset="0"/>
              </a:rPr>
              <a:t>n</a:t>
            </a:r>
            <a:r>
              <a:rPr lang="en-US" altLang="zh-CN" sz="3600" b="1" baseline="-25000">
                <a:latin typeface="Times New Roman" panose="02020603050405020304" pitchFamily="18" charset="0"/>
              </a:rPr>
              <a:t>2</a:t>
            </a:r>
            <a:r>
              <a:rPr lang="en-US" altLang="zh-CN" sz="3600" b="1"/>
              <a:t>), </a:t>
            </a:r>
            <a:r>
              <a:rPr lang="zh-CN" altLang="en-US" sz="3600" b="1"/>
              <a:t>并且</a:t>
            </a:r>
            <a:r>
              <a:rPr lang="en-US" altLang="zh-CN" sz="3600" b="1" i="1">
                <a:latin typeface="Symbol" panose="05050102010706020507" pitchFamily="18" charset="2"/>
              </a:rPr>
              <a:t>c</a:t>
            </a:r>
            <a:r>
              <a:rPr lang="en-US" altLang="zh-CN" sz="3600" b="1" baseline="-25000"/>
              <a:t>1</a:t>
            </a:r>
            <a:r>
              <a:rPr lang="en-US" altLang="zh-CN" sz="3600" b="1" baseline="30000"/>
              <a:t>2</a:t>
            </a:r>
            <a:r>
              <a:rPr lang="en-US" altLang="zh-CN" sz="3600" b="1"/>
              <a:t>, </a:t>
            </a:r>
            <a:r>
              <a:rPr lang="en-US" altLang="zh-CN" sz="3600" b="1" i="1">
                <a:latin typeface="Symbol" panose="05050102010706020507" pitchFamily="18" charset="2"/>
              </a:rPr>
              <a:t>c</a:t>
            </a:r>
            <a:r>
              <a:rPr lang="en-US" altLang="zh-CN" sz="3600" b="1" baseline="-25000"/>
              <a:t>2</a:t>
            </a:r>
            <a:r>
              <a:rPr lang="en-US" altLang="zh-CN" sz="3600" b="1" baseline="30000"/>
              <a:t>2</a:t>
            </a:r>
            <a:r>
              <a:rPr lang="zh-CN" altLang="en-US" sz="3600" b="1"/>
              <a:t>独立</a:t>
            </a:r>
            <a:r>
              <a:rPr lang="en-US" altLang="zh-CN" sz="3600" b="1"/>
              <a:t>, </a:t>
            </a:r>
            <a:r>
              <a:rPr lang="zh-CN" altLang="en-US" sz="3600" b="1"/>
              <a:t>则有</a:t>
            </a:r>
            <a:br>
              <a:rPr lang="zh-CN" altLang="en-US" sz="3600" b="1"/>
            </a:br>
            <a:r>
              <a:rPr lang="zh-CN" altLang="en-US" sz="3600" b="1"/>
              <a:t>	      </a:t>
            </a:r>
            <a:r>
              <a:rPr lang="en-US" altLang="zh-CN" sz="3600" b="1" i="1">
                <a:latin typeface="Symbol" panose="05050102010706020507" pitchFamily="18" charset="2"/>
              </a:rPr>
              <a:t>c</a:t>
            </a:r>
            <a:r>
              <a:rPr lang="en-US" altLang="zh-CN" sz="3600" b="1" baseline="-25000"/>
              <a:t>1</a:t>
            </a:r>
            <a:r>
              <a:rPr lang="en-US" altLang="zh-CN" sz="3600" b="1" baseline="30000"/>
              <a:t>2</a:t>
            </a:r>
            <a:r>
              <a:rPr lang="en-US" altLang="zh-CN" sz="3600" b="1"/>
              <a:t>+</a:t>
            </a:r>
            <a:r>
              <a:rPr lang="en-US" altLang="zh-CN" sz="3600" b="1" i="1">
                <a:latin typeface="Symbol" panose="05050102010706020507" pitchFamily="18" charset="2"/>
              </a:rPr>
              <a:t>c</a:t>
            </a:r>
            <a:r>
              <a:rPr lang="en-US" altLang="zh-CN" sz="3600" b="1" baseline="-25000"/>
              <a:t>2</a:t>
            </a:r>
            <a:r>
              <a:rPr lang="en-US" altLang="zh-CN" sz="3600" b="1" baseline="30000"/>
              <a:t>2</a:t>
            </a:r>
            <a:r>
              <a:rPr lang="en-US" altLang="zh-CN" sz="3600" b="1"/>
              <a:t>~</a:t>
            </a:r>
            <a:r>
              <a:rPr lang="en-US" altLang="zh-CN" sz="3600" b="1" i="1">
                <a:latin typeface="Symbol" panose="05050102010706020507" pitchFamily="18" charset="2"/>
              </a:rPr>
              <a:t>c</a:t>
            </a:r>
            <a:r>
              <a:rPr lang="en-US" altLang="zh-CN" sz="3600" b="1" baseline="30000"/>
              <a:t>2</a:t>
            </a:r>
            <a:r>
              <a:rPr lang="en-US" altLang="zh-CN" sz="3600" b="1"/>
              <a:t>(</a:t>
            </a:r>
            <a:r>
              <a:rPr lang="en-US" altLang="zh-CN" sz="3600" b="1" i="1">
                <a:latin typeface="Times New Roman" panose="02020603050405020304" pitchFamily="18" charset="0"/>
              </a:rPr>
              <a:t>n</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n</a:t>
            </a:r>
            <a:r>
              <a:rPr lang="en-US" altLang="zh-CN" sz="3600" b="1" baseline="-25000">
                <a:latin typeface="Times New Roman" panose="02020603050405020304" pitchFamily="18" charset="0"/>
              </a:rPr>
              <a:t>2</a:t>
            </a:r>
            <a:r>
              <a:rPr lang="en-US" altLang="zh-CN" sz="3600" b="1"/>
              <a:t>).</a:t>
            </a:r>
            <a:endParaRPr lang="en-US" altLang="zh-CN" sz="3600"/>
          </a:p>
        </p:txBody>
      </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灯片编号占位符 3">
            <a:extLst>
              <a:ext uri="{FF2B5EF4-FFF2-40B4-BE49-F238E27FC236}">
                <a16:creationId xmlns:a16="http://schemas.microsoft.com/office/drawing/2014/main" id="{BA0088F5-F719-057D-942C-6A8834BBF4DF}"/>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EFF03A6-85DA-4DB4-91C5-F181955F8821}" type="slidenum">
              <a:rPr kumimoji="1" lang="en-US" altLang="zh-CN" sz="1400">
                <a:solidFill>
                  <a:schemeClr val="folHlink"/>
                </a:solidFill>
                <a:latin typeface="Times New Roman" panose="02020603050405020304" pitchFamily="18" charset="0"/>
              </a:rPr>
              <a:pPr algn="r" eaLnBrk="1" hangingPunct="1"/>
              <a:t>38</a:t>
            </a:fld>
            <a:endParaRPr kumimoji="1" lang="en-US" altLang="zh-CN" sz="1400">
              <a:solidFill>
                <a:schemeClr val="folHlink"/>
              </a:solidFill>
              <a:latin typeface="Times New Roman" panose="02020603050405020304" pitchFamily="18" charset="0"/>
            </a:endParaRPr>
          </a:p>
        </p:txBody>
      </p:sp>
      <p:sp>
        <p:nvSpPr>
          <p:cNvPr id="428035" name="Freeform 10">
            <a:extLst>
              <a:ext uri="{FF2B5EF4-FFF2-40B4-BE49-F238E27FC236}">
                <a16:creationId xmlns:a16="http://schemas.microsoft.com/office/drawing/2014/main" id="{913F75EA-D4AF-3CF4-E3DF-B181602ED916}"/>
              </a:ext>
            </a:extLst>
          </p:cNvPr>
          <p:cNvSpPr>
            <a:spLocks/>
          </p:cNvSpPr>
          <p:nvPr/>
        </p:nvSpPr>
        <p:spPr bwMode="auto">
          <a:xfrm>
            <a:off x="4086225" y="5010150"/>
            <a:ext cx="2809875" cy="723900"/>
          </a:xfrm>
          <a:custGeom>
            <a:avLst/>
            <a:gdLst>
              <a:gd name="T0" fmla="*/ 0 w 1770"/>
              <a:gd name="T1" fmla="*/ 2147483647 h 456"/>
              <a:gd name="T2" fmla="*/ 0 w 1770"/>
              <a:gd name="T3" fmla="*/ 0 h 456"/>
              <a:gd name="T4" fmla="*/ 2147483647 w 1770"/>
              <a:gd name="T5" fmla="*/ 2147483647 h 456"/>
              <a:gd name="T6" fmla="*/ 2147483647 w 1770"/>
              <a:gd name="T7" fmla="*/ 2147483647 h 456"/>
              <a:gd name="T8" fmla="*/ 2147483647 w 1770"/>
              <a:gd name="T9" fmla="*/ 2147483647 h 456"/>
              <a:gd name="T10" fmla="*/ 2147483647 w 1770"/>
              <a:gd name="T11" fmla="*/ 2147483647 h 456"/>
              <a:gd name="T12" fmla="*/ 2147483647 w 1770"/>
              <a:gd name="T13" fmla="*/ 2147483647 h 456"/>
              <a:gd name="T14" fmla="*/ 2147483647 w 1770"/>
              <a:gd name="T15" fmla="*/ 2147483647 h 456"/>
              <a:gd name="T16" fmla="*/ 2147483647 w 1770"/>
              <a:gd name="T17" fmla="*/ 2147483647 h 456"/>
              <a:gd name="T18" fmla="*/ 2147483647 w 1770"/>
              <a:gd name="T19" fmla="*/ 2147483647 h 456"/>
              <a:gd name="T20" fmla="*/ 2147483647 w 1770"/>
              <a:gd name="T21" fmla="*/ 2147483647 h 456"/>
              <a:gd name="T22" fmla="*/ 2147483647 w 1770"/>
              <a:gd name="T23" fmla="*/ 2147483647 h 456"/>
              <a:gd name="T24" fmla="*/ 2147483647 w 1770"/>
              <a:gd name="T25" fmla="*/ 2147483647 h 456"/>
              <a:gd name="T26" fmla="*/ 0 w 1770"/>
              <a:gd name="T27" fmla="*/ 2147483647 h 4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770"/>
              <a:gd name="T43" fmla="*/ 0 h 456"/>
              <a:gd name="T44" fmla="*/ 1770 w 1770"/>
              <a:gd name="T45" fmla="*/ 456 h 4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770" h="456">
                <a:moveTo>
                  <a:pt x="0" y="444"/>
                </a:moveTo>
                <a:lnTo>
                  <a:pt x="0" y="0"/>
                </a:lnTo>
                <a:lnTo>
                  <a:pt x="126" y="72"/>
                </a:lnTo>
                <a:lnTo>
                  <a:pt x="264" y="138"/>
                </a:lnTo>
                <a:lnTo>
                  <a:pt x="450" y="216"/>
                </a:lnTo>
                <a:lnTo>
                  <a:pt x="636" y="270"/>
                </a:lnTo>
                <a:lnTo>
                  <a:pt x="948" y="342"/>
                </a:lnTo>
                <a:lnTo>
                  <a:pt x="1170" y="372"/>
                </a:lnTo>
                <a:lnTo>
                  <a:pt x="1350" y="396"/>
                </a:lnTo>
                <a:lnTo>
                  <a:pt x="1488" y="402"/>
                </a:lnTo>
                <a:lnTo>
                  <a:pt x="1668" y="414"/>
                </a:lnTo>
                <a:lnTo>
                  <a:pt x="1770" y="414"/>
                </a:lnTo>
                <a:lnTo>
                  <a:pt x="1770" y="456"/>
                </a:lnTo>
                <a:lnTo>
                  <a:pt x="0" y="444"/>
                </a:lnTo>
                <a:close/>
              </a:path>
            </a:pathLst>
          </a:custGeom>
          <a:solidFill>
            <a:schemeClr val="bg2"/>
          </a:solidFill>
          <a:ln>
            <a:noFill/>
          </a:ln>
          <a:extLst>
            <a:ext uri="{91240B29-F687-4F45-9708-019B960494DF}">
              <a14:hiddenLine xmlns:a14="http://schemas.microsoft.com/office/drawing/2010/main" w="38100" cap="flat" cmpd="sng">
                <a:solidFill>
                  <a:srgbClr val="000000"/>
                </a:solidFill>
                <a:prstDash val="solid"/>
                <a:round/>
                <a:headEnd type="none" w="med" len="med"/>
                <a:tailEnd type="none" w="med" len="med"/>
              </a14:hiddenLine>
            </a:ext>
          </a:extLst>
        </p:spPr>
        <p:txBody>
          <a:bodyPr lIns="90000" tIns="46800" rIns="90000" bIns="46800"/>
          <a:lstStyle/>
          <a:p>
            <a:endParaRPr lang="zh-CN" altLang="en-US"/>
          </a:p>
        </p:txBody>
      </p:sp>
      <p:sp>
        <p:nvSpPr>
          <p:cNvPr id="14341" name="Rectangle 2">
            <a:extLst>
              <a:ext uri="{FF2B5EF4-FFF2-40B4-BE49-F238E27FC236}">
                <a16:creationId xmlns:a16="http://schemas.microsoft.com/office/drawing/2014/main" id="{29C8929E-BB66-99F8-A834-0D0B7AD273C7}"/>
              </a:ext>
            </a:extLst>
          </p:cNvPr>
          <p:cNvSpPr>
            <a:spLocks noGrp="1" noChangeArrowheads="1"/>
          </p:cNvSpPr>
          <p:nvPr>
            <p:ph type="title" idx="4294967295"/>
          </p:nvPr>
        </p:nvSpPr>
        <p:spPr>
          <a:xfrm>
            <a:off x="457200" y="188913"/>
            <a:ext cx="8229600" cy="1371600"/>
          </a:xfrm>
        </p:spPr>
        <p:txBody>
          <a:bodyPr anchor="t"/>
          <a:lstStyle/>
          <a:p>
            <a:pPr eaLnBrk="1" hangingPunct="1"/>
            <a:r>
              <a:rPr lang="en-US" altLang="zh-CN" sz="3600" b="1" i="1">
                <a:solidFill>
                  <a:srgbClr val="0116E1"/>
                </a:solidFill>
                <a:latin typeface="Symbol" panose="05050102010706020507" pitchFamily="18" charset="2"/>
              </a:rPr>
              <a:t>c</a:t>
            </a:r>
            <a:r>
              <a:rPr lang="en-US" altLang="zh-CN" sz="3600" b="1" baseline="30000">
                <a:solidFill>
                  <a:srgbClr val="0116E1"/>
                </a:solidFill>
              </a:rPr>
              <a:t>2</a:t>
            </a:r>
            <a:r>
              <a:rPr lang="zh-CN" altLang="en-US" sz="3600" b="1">
                <a:solidFill>
                  <a:srgbClr val="0116E1"/>
                </a:solidFill>
                <a:ea typeface="黑体" panose="02010609060101010101" pitchFamily="49" charset="-122"/>
              </a:rPr>
              <a:t>分布的分位点</a:t>
            </a:r>
            <a:r>
              <a:rPr lang="zh-CN" altLang="en-US" sz="3600" b="1"/>
              <a:t>        </a:t>
            </a:r>
            <a:br>
              <a:rPr lang="zh-CN" altLang="en-US" sz="3600" b="1"/>
            </a:br>
            <a:r>
              <a:rPr lang="zh-CN" altLang="en-US" sz="3600" b="1"/>
              <a:t>对于给定的正数</a:t>
            </a:r>
            <a:r>
              <a:rPr lang="en-US" altLang="zh-CN" sz="3600" b="1" i="1">
                <a:latin typeface="Symbol" panose="05050102010706020507" pitchFamily="18" charset="2"/>
              </a:rPr>
              <a:t>a</a:t>
            </a:r>
            <a:r>
              <a:rPr lang="en-US" altLang="zh-CN" sz="3600" b="1"/>
              <a:t>, 0&lt;</a:t>
            </a:r>
            <a:r>
              <a:rPr lang="en-US" altLang="zh-CN" sz="3600" b="1" i="1">
                <a:latin typeface="Symbol" panose="05050102010706020507" pitchFamily="18" charset="2"/>
              </a:rPr>
              <a:t>a</a:t>
            </a:r>
            <a:r>
              <a:rPr lang="en-US" altLang="zh-CN" sz="3600" b="1"/>
              <a:t>&lt;1,  </a:t>
            </a:r>
            <a:r>
              <a:rPr lang="zh-CN" altLang="en-US" sz="3600" b="1"/>
              <a:t>称满足</a:t>
            </a:r>
          </a:p>
        </p:txBody>
      </p:sp>
      <p:sp>
        <p:nvSpPr>
          <p:cNvPr id="428038" name="Line 5">
            <a:extLst>
              <a:ext uri="{FF2B5EF4-FFF2-40B4-BE49-F238E27FC236}">
                <a16:creationId xmlns:a16="http://schemas.microsoft.com/office/drawing/2014/main" id="{9D82F5D7-BE0A-70BD-202D-6F2B121F97B4}"/>
              </a:ext>
            </a:extLst>
          </p:cNvPr>
          <p:cNvSpPr>
            <a:spLocks noChangeShapeType="1"/>
          </p:cNvSpPr>
          <p:nvPr/>
        </p:nvSpPr>
        <p:spPr bwMode="auto">
          <a:xfrm>
            <a:off x="381000" y="5729288"/>
            <a:ext cx="7053263"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8039" name="Line 6">
            <a:extLst>
              <a:ext uri="{FF2B5EF4-FFF2-40B4-BE49-F238E27FC236}">
                <a16:creationId xmlns:a16="http://schemas.microsoft.com/office/drawing/2014/main" id="{D878F16E-DA45-AC86-6518-AB9876262481}"/>
              </a:ext>
            </a:extLst>
          </p:cNvPr>
          <p:cNvSpPr>
            <a:spLocks noChangeShapeType="1"/>
          </p:cNvSpPr>
          <p:nvPr/>
        </p:nvSpPr>
        <p:spPr bwMode="auto">
          <a:xfrm flipV="1">
            <a:off x="1219200" y="2854325"/>
            <a:ext cx="0" cy="3622675"/>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8040" name="Freeform 9">
            <a:extLst>
              <a:ext uri="{FF2B5EF4-FFF2-40B4-BE49-F238E27FC236}">
                <a16:creationId xmlns:a16="http://schemas.microsoft.com/office/drawing/2014/main" id="{6264C1EC-F0CA-2F5F-7457-1BE569EBA4DC}"/>
              </a:ext>
            </a:extLst>
          </p:cNvPr>
          <p:cNvSpPr>
            <a:spLocks/>
          </p:cNvSpPr>
          <p:nvPr/>
        </p:nvSpPr>
        <p:spPr bwMode="auto">
          <a:xfrm>
            <a:off x="1225550" y="3284538"/>
            <a:ext cx="5708650" cy="2473325"/>
          </a:xfrm>
          <a:custGeom>
            <a:avLst/>
            <a:gdLst>
              <a:gd name="T0" fmla="*/ 0 w 3596"/>
              <a:gd name="T1" fmla="*/ 2147483647 h 1558"/>
              <a:gd name="T2" fmla="*/ 2147483647 w 3596"/>
              <a:gd name="T3" fmla="*/ 2147483647 h 1558"/>
              <a:gd name="T4" fmla="*/ 2147483647 w 3596"/>
              <a:gd name="T5" fmla="*/ 2147483647 h 1558"/>
              <a:gd name="T6" fmla="*/ 2147483647 w 3596"/>
              <a:gd name="T7" fmla="*/ 2147483647 h 1558"/>
              <a:gd name="T8" fmla="*/ 2147483647 w 3596"/>
              <a:gd name="T9" fmla="*/ 2147483647 h 1558"/>
              <a:gd name="T10" fmla="*/ 2147483647 w 3596"/>
              <a:gd name="T11" fmla="*/ 2147483647 h 1558"/>
              <a:gd name="T12" fmla="*/ 2147483647 w 3596"/>
              <a:gd name="T13" fmla="*/ 2147483647 h 1558"/>
              <a:gd name="T14" fmla="*/ 2147483647 w 3596"/>
              <a:gd name="T15" fmla="*/ 0 h 1558"/>
              <a:gd name="T16" fmla="*/ 2147483647 w 3596"/>
              <a:gd name="T17" fmla="*/ 2147483647 h 1558"/>
              <a:gd name="T18" fmla="*/ 2147483647 w 3596"/>
              <a:gd name="T19" fmla="*/ 2147483647 h 1558"/>
              <a:gd name="T20" fmla="*/ 2147483647 w 3596"/>
              <a:gd name="T21" fmla="*/ 2147483647 h 1558"/>
              <a:gd name="T22" fmla="*/ 2147483647 w 3596"/>
              <a:gd name="T23" fmla="*/ 2147483647 h 1558"/>
              <a:gd name="T24" fmla="*/ 2147483647 w 3596"/>
              <a:gd name="T25" fmla="*/ 2147483647 h 1558"/>
              <a:gd name="T26" fmla="*/ 2147483647 w 3596"/>
              <a:gd name="T27" fmla="*/ 2147483647 h 1558"/>
              <a:gd name="T28" fmla="*/ 2147483647 w 3596"/>
              <a:gd name="T29" fmla="*/ 2147483647 h 1558"/>
              <a:gd name="T30" fmla="*/ 2147483647 w 3596"/>
              <a:gd name="T31" fmla="*/ 2147483647 h 1558"/>
              <a:gd name="T32" fmla="*/ 2147483647 w 3596"/>
              <a:gd name="T33" fmla="*/ 2147483647 h 1558"/>
              <a:gd name="T34" fmla="*/ 2147483647 w 3596"/>
              <a:gd name="T35" fmla="*/ 2147483647 h 1558"/>
              <a:gd name="T36" fmla="*/ 2147483647 w 3596"/>
              <a:gd name="T37" fmla="*/ 2147483647 h 155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596"/>
              <a:gd name="T58" fmla="*/ 0 h 1558"/>
              <a:gd name="T59" fmla="*/ 3596 w 3596"/>
              <a:gd name="T60" fmla="*/ 1558 h 155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596" h="1558">
                <a:moveTo>
                  <a:pt x="0" y="1558"/>
                </a:moveTo>
                <a:cubicBezTo>
                  <a:pt x="11" y="1503"/>
                  <a:pt x="48" y="1332"/>
                  <a:pt x="68" y="1227"/>
                </a:cubicBezTo>
                <a:cubicBezTo>
                  <a:pt x="88" y="1122"/>
                  <a:pt x="99" y="1036"/>
                  <a:pt x="118" y="930"/>
                </a:cubicBezTo>
                <a:cubicBezTo>
                  <a:pt x="137" y="824"/>
                  <a:pt x="164" y="685"/>
                  <a:pt x="184" y="589"/>
                </a:cubicBezTo>
                <a:cubicBezTo>
                  <a:pt x="204" y="493"/>
                  <a:pt x="212" y="425"/>
                  <a:pt x="236" y="351"/>
                </a:cubicBezTo>
                <a:cubicBezTo>
                  <a:pt x="260" y="277"/>
                  <a:pt x="293" y="199"/>
                  <a:pt x="326" y="147"/>
                </a:cubicBezTo>
                <a:cubicBezTo>
                  <a:pt x="359" y="95"/>
                  <a:pt x="399" y="65"/>
                  <a:pt x="432" y="40"/>
                </a:cubicBezTo>
                <a:cubicBezTo>
                  <a:pt x="465" y="15"/>
                  <a:pt x="485" y="0"/>
                  <a:pt x="524" y="0"/>
                </a:cubicBezTo>
                <a:cubicBezTo>
                  <a:pt x="563" y="0"/>
                  <a:pt x="619" y="14"/>
                  <a:pt x="668" y="40"/>
                </a:cubicBezTo>
                <a:cubicBezTo>
                  <a:pt x="717" y="66"/>
                  <a:pt x="761" y="104"/>
                  <a:pt x="818" y="159"/>
                </a:cubicBezTo>
                <a:cubicBezTo>
                  <a:pt x="875" y="214"/>
                  <a:pt x="939" y="291"/>
                  <a:pt x="1010" y="369"/>
                </a:cubicBezTo>
                <a:cubicBezTo>
                  <a:pt x="1081" y="447"/>
                  <a:pt x="1175" y="555"/>
                  <a:pt x="1244" y="629"/>
                </a:cubicBezTo>
                <a:cubicBezTo>
                  <a:pt x="1313" y="703"/>
                  <a:pt x="1351" y="747"/>
                  <a:pt x="1424" y="813"/>
                </a:cubicBezTo>
                <a:cubicBezTo>
                  <a:pt x="1497" y="879"/>
                  <a:pt x="1590" y="959"/>
                  <a:pt x="1682" y="1023"/>
                </a:cubicBezTo>
                <a:cubicBezTo>
                  <a:pt x="1774" y="1087"/>
                  <a:pt x="1877" y="1147"/>
                  <a:pt x="1976" y="1197"/>
                </a:cubicBezTo>
                <a:cubicBezTo>
                  <a:pt x="2075" y="1247"/>
                  <a:pt x="2160" y="1284"/>
                  <a:pt x="2278" y="1322"/>
                </a:cubicBezTo>
                <a:cubicBezTo>
                  <a:pt x="2396" y="1360"/>
                  <a:pt x="2540" y="1398"/>
                  <a:pt x="2684" y="1427"/>
                </a:cubicBezTo>
                <a:cubicBezTo>
                  <a:pt x="2828" y="1456"/>
                  <a:pt x="2988" y="1482"/>
                  <a:pt x="3140" y="1497"/>
                </a:cubicBezTo>
                <a:cubicBezTo>
                  <a:pt x="3292" y="1512"/>
                  <a:pt x="3501" y="1511"/>
                  <a:pt x="3596" y="1515"/>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428041" name="Line 11">
            <a:extLst>
              <a:ext uri="{FF2B5EF4-FFF2-40B4-BE49-F238E27FC236}">
                <a16:creationId xmlns:a16="http://schemas.microsoft.com/office/drawing/2014/main" id="{75B341F4-C5AD-6334-8DFF-84FB15F5B2A6}"/>
              </a:ext>
            </a:extLst>
          </p:cNvPr>
          <p:cNvSpPr>
            <a:spLocks noChangeShapeType="1"/>
          </p:cNvSpPr>
          <p:nvPr/>
        </p:nvSpPr>
        <p:spPr bwMode="auto">
          <a:xfrm flipV="1">
            <a:off x="4619625" y="4981575"/>
            <a:ext cx="409575"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8042" name="Text Box 12">
            <a:extLst>
              <a:ext uri="{FF2B5EF4-FFF2-40B4-BE49-F238E27FC236}">
                <a16:creationId xmlns:a16="http://schemas.microsoft.com/office/drawing/2014/main" id="{A6F6B52C-6BF5-88D9-653C-CC240A1C99DF}"/>
              </a:ext>
            </a:extLst>
          </p:cNvPr>
          <p:cNvSpPr txBox="1">
            <a:spLocks noChangeArrowheads="1"/>
          </p:cNvSpPr>
          <p:nvPr/>
        </p:nvSpPr>
        <p:spPr bwMode="auto">
          <a:xfrm>
            <a:off x="4965700" y="4465638"/>
            <a:ext cx="469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latin typeface="Symbol" panose="05050102010706020507" pitchFamily="18" charset="2"/>
              </a:rPr>
              <a:t>a</a:t>
            </a:r>
          </a:p>
        </p:txBody>
      </p:sp>
      <p:sp>
        <p:nvSpPr>
          <p:cNvPr id="428043" name="Text Box 13">
            <a:extLst>
              <a:ext uri="{FF2B5EF4-FFF2-40B4-BE49-F238E27FC236}">
                <a16:creationId xmlns:a16="http://schemas.microsoft.com/office/drawing/2014/main" id="{644EBFA8-3C27-FCCA-F8BC-5A2B204FD606}"/>
              </a:ext>
            </a:extLst>
          </p:cNvPr>
          <p:cNvSpPr txBox="1">
            <a:spLocks noChangeArrowheads="1"/>
          </p:cNvSpPr>
          <p:nvPr/>
        </p:nvSpPr>
        <p:spPr bwMode="auto">
          <a:xfrm>
            <a:off x="3617913" y="5646738"/>
            <a:ext cx="13350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latin typeface="Symbol" panose="05050102010706020507" pitchFamily="18" charset="2"/>
              </a:rPr>
              <a:t>c</a:t>
            </a:r>
            <a:r>
              <a:rPr kumimoji="1" lang="en-US" altLang="zh-CN" sz="3600" b="1" i="1" baseline="-25000">
                <a:latin typeface="Symbol" panose="05050102010706020507" pitchFamily="18" charset="2"/>
              </a:rPr>
              <a:t>a</a:t>
            </a:r>
            <a:r>
              <a:rPr kumimoji="1" lang="en-US" altLang="zh-CN" sz="3600" b="1" baseline="30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b="1">
                <a:latin typeface="Times New Roman" panose="02020603050405020304" pitchFamily="18" charset="0"/>
              </a:rPr>
              <a:t>)</a:t>
            </a:r>
          </a:p>
        </p:txBody>
      </p:sp>
      <p:graphicFrame>
        <p:nvGraphicFramePr>
          <p:cNvPr id="14338" name="Object 3">
            <a:extLst>
              <a:ext uri="{FF2B5EF4-FFF2-40B4-BE49-F238E27FC236}">
                <a16:creationId xmlns:a16="http://schemas.microsoft.com/office/drawing/2014/main" id="{63B5861D-0EEC-C751-39AF-25347B6CEB86}"/>
              </a:ext>
            </a:extLst>
          </p:cNvPr>
          <p:cNvGraphicFramePr>
            <a:graphicFrameLocks noChangeAspect="1"/>
          </p:cNvGraphicFramePr>
          <p:nvPr/>
        </p:nvGraphicFramePr>
        <p:xfrm>
          <a:off x="57150" y="1341438"/>
          <a:ext cx="8645525" cy="1852612"/>
        </p:xfrm>
        <a:graphic>
          <a:graphicData uri="http://schemas.openxmlformats.org/presentationml/2006/ole">
            <mc:AlternateContent xmlns:mc="http://schemas.openxmlformats.org/markup-compatibility/2006">
              <mc:Choice xmlns:v="urn:schemas-microsoft-com:vml" Requires="v">
                <p:oleObj name="公式" r:id="rId2" imgW="2844720" imgH="609480" progId="Equation.3">
                  <p:embed/>
                </p:oleObj>
              </mc:Choice>
              <mc:Fallback>
                <p:oleObj name="公式" r:id="rId2" imgW="2844720" imgH="60948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1341438"/>
                        <a:ext cx="864552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8039"/>
                                        </p:tgtEl>
                                        <p:attrNameLst>
                                          <p:attrName>style.visibility</p:attrName>
                                        </p:attrNameLst>
                                      </p:cBhvr>
                                      <p:to>
                                        <p:strVal val="visible"/>
                                      </p:to>
                                    </p:set>
                                    <p:animEffect transition="in" filter="blinds(horizontal)">
                                      <p:cBhvr>
                                        <p:cTn id="7" dur="500"/>
                                        <p:tgtEl>
                                          <p:spTgt spid="428039"/>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28038"/>
                                        </p:tgtEl>
                                        <p:attrNameLst>
                                          <p:attrName>style.visibility</p:attrName>
                                        </p:attrNameLst>
                                      </p:cBhvr>
                                      <p:to>
                                        <p:strVal val="visible"/>
                                      </p:to>
                                    </p:set>
                                    <p:animEffect transition="in" filter="blinds(horizontal)">
                                      <p:cBhvr>
                                        <p:cTn id="11" dur="500"/>
                                        <p:tgtEl>
                                          <p:spTgt spid="428038"/>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28040"/>
                                        </p:tgtEl>
                                        <p:attrNameLst>
                                          <p:attrName>style.visibility</p:attrName>
                                        </p:attrNameLst>
                                      </p:cBhvr>
                                      <p:to>
                                        <p:strVal val="visible"/>
                                      </p:to>
                                    </p:set>
                                    <p:animEffect transition="in" filter="blinds(horizontal)">
                                      <p:cBhvr>
                                        <p:cTn id="15" dur="500"/>
                                        <p:tgtEl>
                                          <p:spTgt spid="42804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28035"/>
                                        </p:tgtEl>
                                        <p:attrNameLst>
                                          <p:attrName>style.visibility</p:attrName>
                                        </p:attrNameLst>
                                      </p:cBhvr>
                                      <p:to>
                                        <p:strVal val="visible"/>
                                      </p:to>
                                    </p:set>
                                    <p:animEffect transition="in" filter="blinds(horizontal)">
                                      <p:cBhvr>
                                        <p:cTn id="20" dur="500"/>
                                        <p:tgtEl>
                                          <p:spTgt spid="428035"/>
                                        </p:tgtEl>
                                      </p:cBhvr>
                                    </p:animEffect>
                                  </p:childTnLst>
                                </p:cTn>
                              </p:par>
                            </p:childTnLst>
                          </p:cTn>
                        </p:par>
                        <p:par>
                          <p:cTn id="21" fill="hold" nodeType="afterGroup">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428042"/>
                                        </p:tgtEl>
                                        <p:attrNameLst>
                                          <p:attrName>style.visibility</p:attrName>
                                        </p:attrNameLst>
                                      </p:cBhvr>
                                      <p:to>
                                        <p:strVal val="visible"/>
                                      </p:to>
                                    </p:set>
                                    <p:animEffect transition="in" filter="blinds(horizontal)">
                                      <p:cBhvr>
                                        <p:cTn id="24" dur="500"/>
                                        <p:tgtEl>
                                          <p:spTgt spid="428042"/>
                                        </p:tgtEl>
                                      </p:cBhvr>
                                    </p:animEffect>
                                  </p:childTnLst>
                                </p:cTn>
                              </p:par>
                            </p:childTnLst>
                          </p:cTn>
                        </p:par>
                        <p:par>
                          <p:cTn id="25" fill="hold" nodeType="afterGroup">
                            <p:stCondLst>
                              <p:cond delay="1000"/>
                            </p:stCondLst>
                            <p:childTnLst>
                              <p:par>
                                <p:cTn id="26" presetID="3" presetClass="entr" presetSubtype="10" fill="hold" nodeType="afterEffect">
                                  <p:stCondLst>
                                    <p:cond delay="0"/>
                                  </p:stCondLst>
                                  <p:childTnLst>
                                    <p:set>
                                      <p:cBhvr>
                                        <p:cTn id="27" dur="1" fill="hold">
                                          <p:stCondLst>
                                            <p:cond delay="0"/>
                                          </p:stCondLst>
                                        </p:cTn>
                                        <p:tgtEl>
                                          <p:spTgt spid="428041"/>
                                        </p:tgtEl>
                                        <p:attrNameLst>
                                          <p:attrName>style.visibility</p:attrName>
                                        </p:attrNameLst>
                                      </p:cBhvr>
                                      <p:to>
                                        <p:strVal val="visible"/>
                                      </p:to>
                                    </p:set>
                                    <p:animEffect transition="in" filter="blinds(horizontal)">
                                      <p:cBhvr>
                                        <p:cTn id="28" dur="500"/>
                                        <p:tgtEl>
                                          <p:spTgt spid="42804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28043"/>
                                        </p:tgtEl>
                                        <p:attrNameLst>
                                          <p:attrName>style.visibility</p:attrName>
                                        </p:attrNameLst>
                                      </p:cBhvr>
                                      <p:to>
                                        <p:strVal val="visible"/>
                                      </p:to>
                                    </p:set>
                                    <p:animEffect transition="in" filter="blinds(horizontal)">
                                      <p:cBhvr>
                                        <p:cTn id="33" dur="500"/>
                                        <p:tgtEl>
                                          <p:spTgt spid="428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42" grpId="0"/>
      <p:bldP spid="428043"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1D6CF027-C5F0-6696-4AF3-8417B94CFB0E}"/>
              </a:ext>
            </a:extLst>
          </p:cNvPr>
          <p:cNvSpPr>
            <a:spLocks noChangeArrowheads="1"/>
          </p:cNvSpPr>
          <p:nvPr/>
        </p:nvSpPr>
        <p:spPr bwMode="auto">
          <a:xfrm>
            <a:off x="684213" y="2060575"/>
            <a:ext cx="91440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en-US" altLang="zh-CN" sz="2400">
              <a:solidFill>
                <a:srgbClr val="08080C"/>
              </a:solidFill>
              <a:latin typeface="宋体" panose="02010600030101010101" pitchFamily="2" charset="-122"/>
            </a:endParaRPr>
          </a:p>
          <a:p>
            <a:pPr eaLnBrk="1" hangingPunct="1"/>
            <a:endParaRPr kumimoji="1" lang="en-US" altLang="zh-CN" sz="2400">
              <a:solidFill>
                <a:srgbClr val="08080C"/>
              </a:solidFill>
              <a:latin typeface="宋体" panose="02010600030101010101" pitchFamily="2" charset="-122"/>
            </a:endParaRPr>
          </a:p>
          <a:p>
            <a:pPr eaLnBrk="1" hangingPunct="1"/>
            <a:endParaRPr kumimoji="1" lang="en-US" altLang="zh-CN" sz="2400">
              <a:solidFill>
                <a:srgbClr val="08080C"/>
              </a:solidFill>
              <a:latin typeface="宋体" panose="02010600030101010101" pitchFamily="2" charset="-122"/>
            </a:endParaRPr>
          </a:p>
          <a:p>
            <a:pPr eaLnBrk="1" hangingPunct="1"/>
            <a:endParaRPr kumimoji="1" lang="en-US" altLang="zh-CN" sz="2400">
              <a:solidFill>
                <a:srgbClr val="08080C"/>
              </a:solidFill>
              <a:latin typeface="宋体" panose="02010600030101010101" pitchFamily="2" charset="-122"/>
            </a:endParaRPr>
          </a:p>
          <a:p>
            <a:pPr eaLnBrk="1" hangingPunct="1"/>
            <a:endParaRPr kumimoji="1" lang="en-US" altLang="zh-CN" sz="2400">
              <a:solidFill>
                <a:srgbClr val="08080C"/>
              </a:solidFill>
              <a:latin typeface="宋体" panose="02010600030101010101" pitchFamily="2" charset="-122"/>
              <a:sym typeface="Symbol" panose="05050102010706020507" pitchFamily="18" charset="2"/>
            </a:endParaRPr>
          </a:p>
          <a:p>
            <a:pPr eaLnBrk="1" hangingPunct="1"/>
            <a:endParaRPr kumimoji="1" lang="en-US" altLang="zh-CN" sz="2400">
              <a:solidFill>
                <a:srgbClr val="08080C"/>
              </a:solidFill>
              <a:latin typeface="宋体" panose="02010600030101010101" pitchFamily="2" charset="-122"/>
            </a:endParaRPr>
          </a:p>
        </p:txBody>
      </p:sp>
      <p:sp>
        <p:nvSpPr>
          <p:cNvPr id="15364" name="Rectangle 4">
            <a:extLst>
              <a:ext uri="{FF2B5EF4-FFF2-40B4-BE49-F238E27FC236}">
                <a16:creationId xmlns:a16="http://schemas.microsoft.com/office/drawing/2014/main" id="{480DA12E-5037-B556-F05B-8A9248D6604A}"/>
              </a:ext>
            </a:extLst>
          </p:cNvPr>
          <p:cNvSpPr>
            <a:spLocks noChangeArrowheads="1"/>
          </p:cNvSpPr>
          <p:nvPr/>
        </p:nvSpPr>
        <p:spPr bwMode="auto">
          <a:xfrm>
            <a:off x="755650" y="260350"/>
            <a:ext cx="3095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4000" b="1">
                <a:solidFill>
                  <a:srgbClr val="FF0000"/>
                </a:solidFill>
                <a:latin typeface="黑体" panose="02010609060101010101" pitchFamily="49" charset="-122"/>
                <a:ea typeface="黑体" panose="02010609060101010101" pitchFamily="49" charset="-122"/>
              </a:rPr>
              <a:t>(</a:t>
            </a:r>
            <a:r>
              <a:rPr kumimoji="1" lang="zh-CN" altLang="en-US" sz="4000" b="1">
                <a:solidFill>
                  <a:srgbClr val="FF0000"/>
                </a:solidFill>
                <a:latin typeface="黑体" panose="02010609060101010101" pitchFamily="49" charset="-122"/>
                <a:ea typeface="黑体" panose="02010609060101010101" pitchFamily="49" charset="-122"/>
              </a:rPr>
              <a:t>二</a:t>
            </a:r>
            <a:r>
              <a:rPr kumimoji="1" lang="en-US" altLang="zh-CN" sz="4000" b="1">
                <a:solidFill>
                  <a:srgbClr val="FF0000"/>
                </a:solidFill>
                <a:latin typeface="黑体" panose="02010609060101010101" pitchFamily="49" charset="-122"/>
                <a:ea typeface="黑体" panose="02010609060101010101" pitchFamily="49" charset="-122"/>
              </a:rPr>
              <a:t>) </a:t>
            </a:r>
            <a:r>
              <a:rPr kumimoji="1" lang="en-US" altLang="zh-CN" sz="4000" b="1" i="1">
                <a:solidFill>
                  <a:srgbClr val="FF0000"/>
                </a:solidFill>
                <a:latin typeface="Times New Roman" panose="02020603050405020304" pitchFamily="18" charset="0"/>
                <a:ea typeface="黑体" panose="02010609060101010101" pitchFamily="49" charset="-122"/>
                <a:sym typeface="Symbol" panose="05050102010706020507" pitchFamily="18" charset="2"/>
              </a:rPr>
              <a:t>t</a:t>
            </a:r>
            <a:r>
              <a:rPr kumimoji="1" lang="zh-CN" altLang="en-US" sz="4000" b="1">
                <a:solidFill>
                  <a:srgbClr val="FF0000"/>
                </a:solidFill>
                <a:latin typeface="黑体" panose="02010609060101010101" pitchFamily="49" charset="-122"/>
                <a:ea typeface="黑体" panose="02010609060101010101" pitchFamily="49" charset="-122"/>
                <a:sym typeface="Symbol" panose="05050102010706020507" pitchFamily="18" charset="2"/>
              </a:rPr>
              <a:t>分布</a:t>
            </a:r>
          </a:p>
        </p:txBody>
      </p:sp>
      <p:sp>
        <p:nvSpPr>
          <p:cNvPr id="15365" name="Rectangle 5">
            <a:extLst>
              <a:ext uri="{FF2B5EF4-FFF2-40B4-BE49-F238E27FC236}">
                <a16:creationId xmlns:a16="http://schemas.microsoft.com/office/drawing/2014/main" id="{AFB63A16-01EC-BD5E-514C-2F0079D23427}"/>
              </a:ext>
            </a:extLst>
          </p:cNvPr>
          <p:cNvSpPr>
            <a:spLocks noChangeArrowheads="1"/>
          </p:cNvSpPr>
          <p:nvPr/>
        </p:nvSpPr>
        <p:spPr bwMode="auto">
          <a:xfrm>
            <a:off x="-180975" y="1196975"/>
            <a:ext cx="95408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solidFill>
                  <a:srgbClr val="08080C"/>
                </a:solidFill>
                <a:latin typeface="Times New Roman" panose="02020603050405020304" pitchFamily="18" charset="0"/>
              </a:rPr>
              <a:t>设 </a:t>
            </a:r>
            <a:r>
              <a:rPr kumimoji="1" lang="en-US" altLang="zh-CN" sz="3600" b="1" i="1">
                <a:latin typeface="Times New Roman" panose="02020603050405020304" pitchFamily="18" charset="0"/>
              </a:rPr>
              <a:t>X</a:t>
            </a:r>
            <a:r>
              <a:rPr kumimoji="1" lang="en-US" altLang="zh-CN" sz="3600" b="1">
                <a:latin typeface="Times New Roman" panose="02020603050405020304" pitchFamily="18" charset="0"/>
                <a:sym typeface="Symbol" panose="05050102010706020507" pitchFamily="18" charset="2"/>
              </a:rPr>
              <a:t> </a:t>
            </a:r>
            <a:r>
              <a:rPr kumimoji="1" lang="zh-CN" altLang="en-US" sz="3600" b="1">
                <a:latin typeface="Times New Roman" panose="02020603050405020304" pitchFamily="18" charset="0"/>
                <a:sym typeface="Symbol" panose="05050102010706020507" pitchFamily="18" charset="2"/>
              </a:rPr>
              <a:t>～ </a:t>
            </a:r>
            <a:r>
              <a:rPr kumimoji="1" lang="en-US" altLang="zh-CN" sz="3600" b="1" i="1">
                <a:latin typeface="Times New Roman" panose="02020603050405020304" pitchFamily="18" charset="0"/>
              </a:rPr>
              <a:t>N</a:t>
            </a:r>
            <a:r>
              <a:rPr kumimoji="1" lang="en-US" altLang="zh-CN" sz="3600" b="1">
                <a:latin typeface="Times New Roman" panose="02020603050405020304" pitchFamily="18" charset="0"/>
              </a:rPr>
              <a:t>(0,1), </a:t>
            </a:r>
            <a:r>
              <a:rPr kumimoji="1" lang="en-US" altLang="zh-CN" sz="3600" b="1" i="1">
                <a:latin typeface="Times New Roman" panose="02020603050405020304" pitchFamily="18" charset="0"/>
              </a:rPr>
              <a:t>Y</a:t>
            </a:r>
            <a:r>
              <a:rPr kumimoji="1" lang="en-US" altLang="zh-CN" sz="3600" b="1">
                <a:latin typeface="Times New Roman" panose="02020603050405020304" pitchFamily="18" charset="0"/>
              </a:rPr>
              <a:t> </a:t>
            </a:r>
            <a:r>
              <a:rPr kumimoji="1" lang="zh-CN" altLang="en-US" sz="3600" b="1">
                <a:latin typeface="Times New Roman" panose="02020603050405020304" pitchFamily="18" charset="0"/>
                <a:sym typeface="Symbol" panose="05050102010706020507" pitchFamily="18" charset="2"/>
              </a:rPr>
              <a:t>～ </a:t>
            </a:r>
            <a:r>
              <a:rPr kumimoji="1" lang="en-US" altLang="zh-CN" sz="3600" b="1" baseline="30000">
                <a:latin typeface="Times New Roman" panose="02020603050405020304" pitchFamily="18" charset="0"/>
                <a:sym typeface="Symbol" panose="05050102010706020507" pitchFamily="18" charset="2"/>
              </a:rPr>
              <a:t>2</a:t>
            </a:r>
            <a:r>
              <a:rPr kumimoji="1" lang="en-US" altLang="zh-CN" sz="3600" b="1">
                <a:latin typeface="Times New Roman" panose="02020603050405020304" pitchFamily="18" charset="0"/>
                <a:sym typeface="Symbol" panose="05050102010706020507" pitchFamily="18" charset="2"/>
              </a:rPr>
              <a:t>(</a:t>
            </a:r>
            <a:r>
              <a:rPr kumimoji="1" lang="en-US" altLang="zh-CN" sz="3600" b="1" i="1">
                <a:latin typeface="Times New Roman" panose="02020603050405020304" pitchFamily="18" charset="0"/>
                <a:sym typeface="Symbol" panose="05050102010706020507" pitchFamily="18" charset="2"/>
              </a:rPr>
              <a:t>n</a:t>
            </a:r>
            <a:r>
              <a:rPr kumimoji="1" lang="en-US" altLang="zh-CN" sz="3600" b="1">
                <a:latin typeface="Times New Roman" panose="02020603050405020304" pitchFamily="18" charset="0"/>
                <a:sym typeface="Symbol" panose="05050102010706020507" pitchFamily="18" charset="2"/>
              </a:rPr>
              <a:t>),</a:t>
            </a:r>
            <a:r>
              <a:rPr kumimoji="1" lang="en-US" altLang="zh-CN" sz="3600" b="1">
                <a:solidFill>
                  <a:srgbClr val="08080C"/>
                </a:solidFill>
                <a:latin typeface="Times New Roman" panose="02020603050405020304" pitchFamily="18" charset="0"/>
                <a:sym typeface="Symbol" panose="05050102010706020507" pitchFamily="18" charset="2"/>
              </a:rPr>
              <a:t> </a:t>
            </a:r>
            <a:r>
              <a:rPr kumimoji="1" lang="zh-CN" altLang="en-US" sz="3600" b="1">
                <a:solidFill>
                  <a:srgbClr val="08080C"/>
                </a:solidFill>
                <a:latin typeface="Times New Roman" panose="02020603050405020304" pitchFamily="18" charset="0"/>
                <a:sym typeface="Symbol" panose="05050102010706020507" pitchFamily="18" charset="2"/>
              </a:rPr>
              <a:t>且</a:t>
            </a:r>
            <a:r>
              <a:rPr kumimoji="1" lang="en-US" altLang="zh-CN" sz="3600" b="1" i="1">
                <a:solidFill>
                  <a:srgbClr val="08080C"/>
                </a:solidFill>
                <a:latin typeface="Times New Roman" panose="02020603050405020304" pitchFamily="18" charset="0"/>
                <a:sym typeface="Symbol" panose="05050102010706020507" pitchFamily="18" charset="2"/>
              </a:rPr>
              <a:t>X,Y</a:t>
            </a:r>
            <a:r>
              <a:rPr kumimoji="1" lang="zh-CN" altLang="en-US" sz="3600" b="1">
                <a:solidFill>
                  <a:srgbClr val="08080C"/>
                </a:solidFill>
                <a:latin typeface="Times New Roman" panose="02020603050405020304" pitchFamily="18" charset="0"/>
                <a:sym typeface="Symbol" panose="05050102010706020507" pitchFamily="18" charset="2"/>
              </a:rPr>
              <a:t>相互独立</a:t>
            </a:r>
            <a:r>
              <a:rPr kumimoji="1" lang="en-US" altLang="zh-CN" sz="3600" b="1">
                <a:solidFill>
                  <a:srgbClr val="08080C"/>
                </a:solidFill>
                <a:latin typeface="Times New Roman" panose="02020603050405020304" pitchFamily="18" charset="0"/>
                <a:sym typeface="Symbol" panose="05050102010706020507" pitchFamily="18" charset="2"/>
              </a:rPr>
              <a:t>,</a:t>
            </a:r>
            <a:r>
              <a:rPr kumimoji="1" lang="zh-CN" altLang="en-US" sz="3600" b="1">
                <a:solidFill>
                  <a:srgbClr val="08080C"/>
                </a:solidFill>
                <a:latin typeface="Times New Roman" panose="02020603050405020304" pitchFamily="18" charset="0"/>
              </a:rPr>
              <a:t>称</a:t>
            </a:r>
          </a:p>
        </p:txBody>
      </p:sp>
      <p:sp>
        <p:nvSpPr>
          <p:cNvPr id="15366" name="Rectangle 6">
            <a:extLst>
              <a:ext uri="{FF2B5EF4-FFF2-40B4-BE49-F238E27FC236}">
                <a16:creationId xmlns:a16="http://schemas.microsoft.com/office/drawing/2014/main" id="{D50DB291-F84D-4FE1-77EC-191AAF35BE89}"/>
              </a:ext>
            </a:extLst>
          </p:cNvPr>
          <p:cNvSpPr>
            <a:spLocks noChangeArrowheads="1"/>
          </p:cNvSpPr>
          <p:nvPr/>
        </p:nvSpPr>
        <p:spPr bwMode="auto">
          <a:xfrm>
            <a:off x="107950" y="3619500"/>
            <a:ext cx="79708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rPr>
              <a:t> </a:t>
            </a:r>
            <a:r>
              <a:rPr kumimoji="1" lang="zh-CN" altLang="en-US" sz="4000" b="1">
                <a:solidFill>
                  <a:srgbClr val="08080C"/>
                </a:solidFill>
                <a:latin typeface="Times New Roman" panose="02020603050405020304" pitchFamily="18" charset="0"/>
              </a:rPr>
              <a:t>服从自由度为</a:t>
            </a:r>
            <a:r>
              <a:rPr kumimoji="1" lang="en-US" altLang="zh-CN" sz="4000" b="1" i="1">
                <a:solidFill>
                  <a:srgbClr val="08080C"/>
                </a:solidFill>
                <a:latin typeface="Times New Roman" panose="02020603050405020304" pitchFamily="18" charset="0"/>
              </a:rPr>
              <a:t>n</a:t>
            </a:r>
            <a:r>
              <a:rPr kumimoji="1" lang="zh-CN" altLang="en-US" sz="4000" b="1">
                <a:solidFill>
                  <a:srgbClr val="08080C"/>
                </a:solidFill>
                <a:latin typeface="Times New Roman" panose="02020603050405020304" pitchFamily="18" charset="0"/>
              </a:rPr>
              <a:t>的</a:t>
            </a:r>
            <a:r>
              <a:rPr kumimoji="1" lang="en-US" altLang="zh-CN" sz="4000" b="1" i="1">
                <a:solidFill>
                  <a:srgbClr val="08080C"/>
                </a:solidFill>
                <a:latin typeface="Times New Roman" panose="02020603050405020304" pitchFamily="18" charset="0"/>
                <a:sym typeface="Symbol" panose="05050102010706020507" pitchFamily="18" charset="2"/>
              </a:rPr>
              <a:t>t</a:t>
            </a:r>
            <a:r>
              <a:rPr kumimoji="1" lang="zh-CN" altLang="en-US" sz="4000" b="1">
                <a:solidFill>
                  <a:srgbClr val="08080C"/>
                </a:solidFill>
                <a:latin typeface="Times New Roman" panose="02020603050405020304" pitchFamily="18" charset="0"/>
                <a:sym typeface="Symbol" panose="05050102010706020507" pitchFamily="18" charset="2"/>
              </a:rPr>
              <a:t>分布</a:t>
            </a:r>
            <a:r>
              <a:rPr kumimoji="1" lang="en-US" altLang="zh-CN" sz="4000" b="1">
                <a:solidFill>
                  <a:srgbClr val="08080C"/>
                </a:solidFill>
                <a:latin typeface="Times New Roman" panose="02020603050405020304" pitchFamily="18" charset="0"/>
                <a:sym typeface="Symbol" panose="05050102010706020507" pitchFamily="18" charset="2"/>
              </a:rPr>
              <a:t>.</a:t>
            </a:r>
            <a:r>
              <a:rPr kumimoji="1" lang="zh-CN" altLang="en-US" sz="4000" b="1">
                <a:solidFill>
                  <a:srgbClr val="08080C"/>
                </a:solidFill>
                <a:latin typeface="Times New Roman" panose="02020603050405020304" pitchFamily="18" charset="0"/>
                <a:sym typeface="Symbol" panose="05050102010706020507" pitchFamily="18" charset="2"/>
              </a:rPr>
              <a:t>记为</a:t>
            </a:r>
            <a:r>
              <a:rPr kumimoji="1" lang="en-US" altLang="zh-CN" sz="4000" b="1" i="1">
                <a:solidFill>
                  <a:srgbClr val="CC0000"/>
                </a:solidFill>
                <a:latin typeface="Times New Roman" panose="02020603050405020304" pitchFamily="18" charset="0"/>
                <a:sym typeface="Symbol" panose="05050102010706020507" pitchFamily="18" charset="2"/>
              </a:rPr>
              <a:t>t</a:t>
            </a:r>
            <a:r>
              <a:rPr kumimoji="1" lang="zh-CN" altLang="en-US" sz="4000" b="1">
                <a:solidFill>
                  <a:srgbClr val="CC0000"/>
                </a:solidFill>
                <a:latin typeface="Times New Roman" panose="02020603050405020304" pitchFamily="18" charset="0"/>
                <a:sym typeface="Symbol" panose="05050102010706020507" pitchFamily="18" charset="2"/>
              </a:rPr>
              <a:t>～</a:t>
            </a:r>
            <a:r>
              <a:rPr kumimoji="1" lang="en-US" altLang="zh-CN" sz="4000" b="1" i="1">
                <a:solidFill>
                  <a:srgbClr val="CC0000"/>
                </a:solidFill>
                <a:latin typeface="Times New Roman" panose="02020603050405020304" pitchFamily="18" charset="0"/>
                <a:sym typeface="Symbol" panose="05050102010706020507" pitchFamily="18" charset="2"/>
              </a:rPr>
              <a:t>t(n).</a:t>
            </a:r>
          </a:p>
        </p:txBody>
      </p:sp>
      <p:graphicFrame>
        <p:nvGraphicFramePr>
          <p:cNvPr id="15362" name="Object 14">
            <a:extLst>
              <a:ext uri="{FF2B5EF4-FFF2-40B4-BE49-F238E27FC236}">
                <a16:creationId xmlns:a16="http://schemas.microsoft.com/office/drawing/2014/main" id="{3EA7B32E-9B34-253C-78BC-5DFA78332885}"/>
              </a:ext>
            </a:extLst>
          </p:cNvPr>
          <p:cNvGraphicFramePr>
            <a:graphicFrameLocks noChangeAspect="1"/>
          </p:cNvGraphicFramePr>
          <p:nvPr>
            <p:ph idx="4294967295"/>
          </p:nvPr>
        </p:nvGraphicFramePr>
        <p:xfrm>
          <a:off x="2584450" y="2132013"/>
          <a:ext cx="2058988" cy="1296987"/>
        </p:xfrm>
        <a:graphic>
          <a:graphicData uri="http://schemas.openxmlformats.org/presentationml/2006/ole">
            <mc:AlternateContent xmlns:mc="http://schemas.openxmlformats.org/markup-compatibility/2006">
              <mc:Choice xmlns:v="urn:schemas-microsoft-com:vml" Requires="v">
                <p:oleObj name="公式" r:id="rId2" imgW="685800" imgH="431640" progId="Equation.3">
                  <p:embed/>
                </p:oleObj>
              </mc:Choice>
              <mc:Fallback>
                <p:oleObj name="公式" r:id="rId2" imgW="685800" imgH="43164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4450" y="2132013"/>
                        <a:ext cx="2058988"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1" name="Rectangle 3">
            <a:extLst>
              <a:ext uri="{FF2B5EF4-FFF2-40B4-BE49-F238E27FC236}">
                <a16:creationId xmlns:a16="http://schemas.microsoft.com/office/drawing/2014/main" id="{0737BAA6-DB2B-547D-1F05-FB0EEDE57AA5}"/>
              </a:ext>
            </a:extLst>
          </p:cNvPr>
          <p:cNvSpPr>
            <a:spLocks noChangeArrowheads="1"/>
          </p:cNvSpPr>
          <p:nvPr/>
        </p:nvSpPr>
        <p:spPr bwMode="auto">
          <a:xfrm>
            <a:off x="468313" y="981075"/>
            <a:ext cx="86756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假定某市成年男性的身高服从正态分布，</a:t>
            </a:r>
          </a:p>
          <a:p>
            <a:pPr eaLnBrk="1" hangingPunct="1">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希望得到平均身高</a:t>
            </a:r>
            <a:r>
              <a:rPr lang="en-US" altLang="zh-CN" sz="3600" b="1" i="1">
                <a:latin typeface="Euclid Symbol" panose="05050102010706020507" pitchFamily="18" charset="2"/>
                <a:ea typeface="楷体_GB2312" pitchFamily="49" charset="-122"/>
              </a:rPr>
              <a:t>m</a:t>
            </a:r>
            <a:r>
              <a:rPr lang="zh-CN" altLang="en-US" sz="3600" b="1">
                <a:latin typeface="楷体_GB2312" pitchFamily="49" charset="-122"/>
                <a:ea typeface="楷体_GB2312" pitchFamily="49" charset="-122"/>
              </a:rPr>
              <a:t>：</a:t>
            </a:r>
          </a:p>
          <a:p>
            <a:pPr eaLnBrk="1" hangingPunct="1">
              <a:spcBef>
                <a:spcPct val="20000"/>
              </a:spcBef>
              <a:buClr>
                <a:schemeClr val="bg2"/>
              </a:buClr>
              <a:buSzPct val="75000"/>
              <a:buFont typeface="Wingdings" panose="05000000000000000000" pitchFamily="2" charset="2"/>
              <a:buNone/>
            </a:pPr>
            <a:endParaRPr lang="en-US" altLang="zh-CN" sz="3600" b="1">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8451"/>
                                        </p:tgtEl>
                                        <p:attrNameLst>
                                          <p:attrName>style.visibility</p:attrName>
                                        </p:attrNameLst>
                                      </p:cBhvr>
                                      <p:to>
                                        <p:strVal val="visible"/>
                                      </p:to>
                                    </p:set>
                                    <p:animEffect transition="in" filter="blinds(horizontal)">
                                      <p:cBhvr>
                                        <p:cTn id="7" dur="500"/>
                                        <p:tgtEl>
                                          <p:spTgt spid="488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a:extLst>
              <a:ext uri="{FF2B5EF4-FFF2-40B4-BE49-F238E27FC236}">
                <a16:creationId xmlns:a16="http://schemas.microsoft.com/office/drawing/2014/main" id="{B87E0205-E3A5-4BF9-524B-C96162858887}"/>
              </a:ext>
            </a:extLst>
          </p:cNvPr>
          <p:cNvGraphicFramePr>
            <a:graphicFrameLocks noChangeAspect="1"/>
          </p:cNvGraphicFramePr>
          <p:nvPr/>
        </p:nvGraphicFramePr>
        <p:xfrm>
          <a:off x="395288" y="908050"/>
          <a:ext cx="2082800" cy="419100"/>
        </p:xfrm>
        <a:graphic>
          <a:graphicData uri="http://schemas.openxmlformats.org/presentationml/2006/ole">
            <mc:AlternateContent xmlns:mc="http://schemas.openxmlformats.org/markup-compatibility/2006">
              <mc:Choice xmlns:v="urn:schemas-microsoft-com:vml" Requires="v">
                <p:oleObj name="Equation" r:id="rId2" imgW="2082600" imgH="419040" progId="Equation.DSMT4">
                  <p:embed/>
                </p:oleObj>
              </mc:Choice>
              <mc:Fallback>
                <p:oleObj name="Equation" r:id="rId2" imgW="2082600" imgH="41904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908050"/>
                        <a:ext cx="2082800" cy="419100"/>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2" name="Object 4">
            <a:extLst>
              <a:ext uri="{FF2B5EF4-FFF2-40B4-BE49-F238E27FC236}">
                <a16:creationId xmlns:a16="http://schemas.microsoft.com/office/drawing/2014/main" id="{0D167E2A-142F-C1B4-3385-58F43D1523D7}"/>
              </a:ext>
            </a:extLst>
          </p:cNvPr>
          <p:cNvGraphicFramePr>
            <a:graphicFrameLocks noChangeAspect="1"/>
          </p:cNvGraphicFramePr>
          <p:nvPr/>
        </p:nvGraphicFramePr>
        <p:xfrm>
          <a:off x="0" y="1412875"/>
          <a:ext cx="8870950" cy="2224088"/>
        </p:xfrm>
        <a:graphic>
          <a:graphicData uri="http://schemas.openxmlformats.org/presentationml/2006/ole">
            <mc:AlternateContent xmlns:mc="http://schemas.openxmlformats.org/markup-compatibility/2006">
              <mc:Choice xmlns:v="urn:schemas-microsoft-com:vml" Requires="v">
                <p:oleObj name="Equation" r:id="rId4" imgW="3454200" imgH="888840" progId="Equation.DSMT4">
                  <p:embed/>
                </p:oleObj>
              </mc:Choice>
              <mc:Fallback>
                <p:oleObj name="Equation" r:id="rId4" imgW="3454200" imgH="88884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412875"/>
                        <a:ext cx="8870950" cy="2224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4293" name="Object 5">
            <a:extLst>
              <a:ext uri="{FF2B5EF4-FFF2-40B4-BE49-F238E27FC236}">
                <a16:creationId xmlns:a16="http://schemas.microsoft.com/office/drawing/2014/main" id="{382A045B-D9D7-CDB0-3FB8-D22C682AE5AA}"/>
              </a:ext>
            </a:extLst>
          </p:cNvPr>
          <p:cNvGraphicFramePr>
            <a:graphicFrameLocks noChangeAspect="1"/>
          </p:cNvGraphicFramePr>
          <p:nvPr/>
        </p:nvGraphicFramePr>
        <p:xfrm>
          <a:off x="762000" y="4038600"/>
          <a:ext cx="4457700" cy="609600"/>
        </p:xfrm>
        <a:graphic>
          <a:graphicData uri="http://schemas.openxmlformats.org/presentationml/2006/ole">
            <mc:AlternateContent xmlns:mc="http://schemas.openxmlformats.org/markup-compatibility/2006">
              <mc:Choice xmlns:v="urn:schemas-microsoft-com:vml" Requires="v">
                <p:oleObj name="Equation" r:id="rId6" imgW="4457520" imgH="609480" progId="Equation.DSMT4">
                  <p:embed/>
                </p:oleObj>
              </mc:Choice>
              <mc:Fallback>
                <p:oleObj name="Equation" r:id="rId6" imgW="4457520" imgH="60948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4038600"/>
                        <a:ext cx="44577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Object 6">
            <a:extLst>
              <a:ext uri="{FF2B5EF4-FFF2-40B4-BE49-F238E27FC236}">
                <a16:creationId xmlns:a16="http://schemas.microsoft.com/office/drawing/2014/main" id="{39F6A1F5-F249-5F27-BE18-328DBD716269}"/>
              </a:ext>
            </a:extLst>
          </p:cNvPr>
          <p:cNvGraphicFramePr>
            <a:graphicFrameLocks noChangeAspect="1"/>
          </p:cNvGraphicFramePr>
          <p:nvPr/>
        </p:nvGraphicFramePr>
        <p:xfrm>
          <a:off x="6096000" y="6527800"/>
          <a:ext cx="1536700" cy="215900"/>
        </p:xfrm>
        <a:graphic>
          <a:graphicData uri="http://schemas.openxmlformats.org/presentationml/2006/ole">
            <mc:AlternateContent xmlns:mc="http://schemas.openxmlformats.org/markup-compatibility/2006">
              <mc:Choice xmlns:v="urn:schemas-microsoft-com:vml" Requires="v">
                <p:oleObj name="Equation" r:id="rId8" imgW="1536480" imgH="215640" progId="Equation.DSMT4">
                  <p:embed/>
                </p:oleObj>
              </mc:Choice>
              <mc:Fallback>
                <p:oleObj name="Equation" r:id="rId8" imgW="1536480" imgH="2156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6527800"/>
                        <a:ext cx="15367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6390" name="Picture 7">
            <a:extLst>
              <a:ext uri="{FF2B5EF4-FFF2-40B4-BE49-F238E27FC236}">
                <a16:creationId xmlns:a16="http://schemas.microsoft.com/office/drawing/2014/main" id="{13B60330-BD60-5565-C3A8-5474471704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4267200"/>
            <a:ext cx="3429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Picture 4">
            <a:extLst>
              <a:ext uri="{FF2B5EF4-FFF2-40B4-BE49-F238E27FC236}">
                <a16:creationId xmlns:a16="http://schemas.microsoft.com/office/drawing/2014/main" id="{98F1270C-AC31-811C-10A2-9CED4C0EAE4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4076700"/>
            <a:ext cx="3621088" cy="222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24292"/>
                                        </p:tgtEl>
                                        <p:attrNameLst>
                                          <p:attrName>style.visibility</p:attrName>
                                        </p:attrNameLst>
                                      </p:cBhvr>
                                      <p:to>
                                        <p:strVal val="visible"/>
                                      </p:to>
                                    </p:set>
                                    <p:animEffect transition="in" filter="wipe(down)">
                                      <p:cBhvr>
                                        <p:cTn id="7" dur="500"/>
                                        <p:tgtEl>
                                          <p:spTgt spid="524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24293"/>
                                        </p:tgtEl>
                                        <p:attrNameLst>
                                          <p:attrName>style.visibility</p:attrName>
                                        </p:attrNameLst>
                                      </p:cBhvr>
                                      <p:to>
                                        <p:strVal val="visible"/>
                                      </p:to>
                                    </p:set>
                                    <p:animEffect transition="in" filter="wipe(down)">
                                      <p:cBhvr>
                                        <p:cTn id="12" dur="500"/>
                                        <p:tgtEl>
                                          <p:spTgt spid="524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灯片编号占位符 4">
            <a:extLst>
              <a:ext uri="{FF2B5EF4-FFF2-40B4-BE49-F238E27FC236}">
                <a16:creationId xmlns:a16="http://schemas.microsoft.com/office/drawing/2014/main" id="{217A5BB3-BEC9-1872-3B70-951D78715657}"/>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6978563-C123-46EE-B834-3BE5598B1041}" type="slidenum">
              <a:rPr kumimoji="1" lang="en-US" altLang="zh-CN" sz="1400">
                <a:solidFill>
                  <a:schemeClr val="folHlink"/>
                </a:solidFill>
                <a:latin typeface="Times New Roman" panose="02020603050405020304" pitchFamily="18" charset="0"/>
              </a:rPr>
              <a:pPr algn="r" eaLnBrk="1" hangingPunct="1"/>
              <a:t>41</a:t>
            </a:fld>
            <a:endParaRPr kumimoji="1" lang="en-US" altLang="zh-CN" sz="1400">
              <a:solidFill>
                <a:schemeClr val="folHlink"/>
              </a:solidFill>
              <a:latin typeface="Times New Roman" panose="02020603050405020304" pitchFamily="18" charset="0"/>
            </a:endParaRPr>
          </a:p>
        </p:txBody>
      </p:sp>
      <p:sp>
        <p:nvSpPr>
          <p:cNvPr id="432131" name="Freeform 9">
            <a:extLst>
              <a:ext uri="{FF2B5EF4-FFF2-40B4-BE49-F238E27FC236}">
                <a16:creationId xmlns:a16="http://schemas.microsoft.com/office/drawing/2014/main" id="{05EC2198-3609-117A-CE3E-B41CE3F06C30}"/>
              </a:ext>
            </a:extLst>
          </p:cNvPr>
          <p:cNvSpPr>
            <a:spLocks/>
          </p:cNvSpPr>
          <p:nvPr/>
        </p:nvSpPr>
        <p:spPr bwMode="auto">
          <a:xfrm>
            <a:off x="4629150" y="5276850"/>
            <a:ext cx="1382713" cy="666750"/>
          </a:xfrm>
          <a:custGeom>
            <a:avLst/>
            <a:gdLst>
              <a:gd name="T0" fmla="*/ 0 w 798"/>
              <a:gd name="T1" fmla="*/ 2147483647 h 420"/>
              <a:gd name="T2" fmla="*/ 0 w 798"/>
              <a:gd name="T3" fmla="*/ 0 h 420"/>
              <a:gd name="T4" fmla="*/ 2147483647 w 798"/>
              <a:gd name="T5" fmla="*/ 2147483647 h 420"/>
              <a:gd name="T6" fmla="*/ 2147483647 w 798"/>
              <a:gd name="T7" fmla="*/ 2147483647 h 420"/>
              <a:gd name="T8" fmla="*/ 2147483647 w 798"/>
              <a:gd name="T9" fmla="*/ 2147483647 h 420"/>
              <a:gd name="T10" fmla="*/ 2147483647 w 798"/>
              <a:gd name="T11" fmla="*/ 2147483647 h 420"/>
              <a:gd name="T12" fmla="*/ 2147483647 w 798"/>
              <a:gd name="T13" fmla="*/ 2147483647 h 420"/>
              <a:gd name="T14" fmla="*/ 2147483647 w 798"/>
              <a:gd name="T15" fmla="*/ 2147483647 h 420"/>
              <a:gd name="T16" fmla="*/ 2147483647 w 798"/>
              <a:gd name="T17" fmla="*/ 2147483647 h 420"/>
              <a:gd name="T18" fmla="*/ 2147483647 w 798"/>
              <a:gd name="T19" fmla="*/ 2147483647 h 420"/>
              <a:gd name="T20" fmla="*/ 0 w 798"/>
              <a:gd name="T21" fmla="*/ 2147483647 h 42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8"/>
              <a:gd name="T34" fmla="*/ 0 h 420"/>
              <a:gd name="T35" fmla="*/ 798 w 798"/>
              <a:gd name="T36" fmla="*/ 420 h 42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8" h="420">
                <a:moveTo>
                  <a:pt x="0" y="420"/>
                </a:moveTo>
                <a:lnTo>
                  <a:pt x="0" y="0"/>
                </a:lnTo>
                <a:lnTo>
                  <a:pt x="78" y="78"/>
                </a:lnTo>
                <a:lnTo>
                  <a:pt x="156" y="138"/>
                </a:lnTo>
                <a:lnTo>
                  <a:pt x="246" y="198"/>
                </a:lnTo>
                <a:lnTo>
                  <a:pt x="390" y="258"/>
                </a:lnTo>
                <a:lnTo>
                  <a:pt x="522" y="306"/>
                </a:lnTo>
                <a:lnTo>
                  <a:pt x="678" y="336"/>
                </a:lnTo>
                <a:lnTo>
                  <a:pt x="798" y="348"/>
                </a:lnTo>
                <a:lnTo>
                  <a:pt x="798" y="420"/>
                </a:lnTo>
                <a:lnTo>
                  <a:pt x="0" y="420"/>
                </a:lnTo>
                <a:close/>
              </a:path>
            </a:pathLst>
          </a:custGeom>
          <a:solidFill>
            <a:schemeClr val="bg2"/>
          </a:solidFill>
          <a:ln>
            <a:noFill/>
          </a:ln>
          <a:extLst>
            <a:ext uri="{91240B29-F687-4F45-9708-019B960494DF}">
              <a14:hiddenLine xmlns:a14="http://schemas.microsoft.com/office/drawing/2010/main" w="38100" cap="flat" cmpd="sng">
                <a:solidFill>
                  <a:srgbClr val="000000"/>
                </a:solidFill>
                <a:prstDash val="solid"/>
                <a:round/>
                <a:headEnd type="none" w="med" len="med"/>
                <a:tailEnd type="none" w="med" len="med"/>
              </a14:hiddenLine>
            </a:ext>
          </a:extLst>
        </p:spPr>
        <p:txBody>
          <a:bodyPr lIns="90000" tIns="46800" rIns="90000" bIns="46800"/>
          <a:lstStyle/>
          <a:p>
            <a:endParaRPr lang="zh-CN" altLang="en-US"/>
          </a:p>
        </p:txBody>
      </p:sp>
      <p:sp>
        <p:nvSpPr>
          <p:cNvPr id="17413" name="Rectangle 2">
            <a:extLst>
              <a:ext uri="{FF2B5EF4-FFF2-40B4-BE49-F238E27FC236}">
                <a16:creationId xmlns:a16="http://schemas.microsoft.com/office/drawing/2014/main" id="{DAA7DF4B-944B-823F-4042-754C5E1E4269}"/>
              </a:ext>
            </a:extLst>
          </p:cNvPr>
          <p:cNvSpPr>
            <a:spLocks noGrp="1" noChangeArrowheads="1"/>
          </p:cNvSpPr>
          <p:nvPr>
            <p:ph type="title" idx="4294967295"/>
          </p:nvPr>
        </p:nvSpPr>
        <p:spPr>
          <a:xfrm>
            <a:off x="457200" y="260350"/>
            <a:ext cx="8229600" cy="1371600"/>
          </a:xfrm>
        </p:spPr>
        <p:txBody>
          <a:bodyPr anchor="t"/>
          <a:lstStyle/>
          <a:p>
            <a:pPr eaLnBrk="1" hangingPunct="1">
              <a:lnSpc>
                <a:spcPct val="140000"/>
              </a:lnSpc>
            </a:pPr>
            <a:r>
              <a:rPr lang="en-US" altLang="zh-CN" sz="3600" b="1" i="1">
                <a:solidFill>
                  <a:srgbClr val="0116E1"/>
                </a:solidFill>
              </a:rPr>
              <a:t>t</a:t>
            </a:r>
            <a:r>
              <a:rPr lang="zh-CN" altLang="en-US" sz="3600" b="1">
                <a:solidFill>
                  <a:srgbClr val="0116E1"/>
                </a:solidFill>
              </a:rPr>
              <a:t>分布的分位点</a:t>
            </a:r>
            <a:r>
              <a:rPr lang="zh-CN" altLang="en-US" sz="3600" b="1"/>
              <a:t>     对于给定的</a:t>
            </a:r>
            <a:r>
              <a:rPr lang="en-US" altLang="zh-CN" sz="3600" b="1" i="1">
                <a:latin typeface="Symbol" panose="05050102010706020507" pitchFamily="18" charset="2"/>
              </a:rPr>
              <a:t>a</a:t>
            </a:r>
            <a:r>
              <a:rPr lang="en-US" altLang="zh-CN" sz="3600" b="1"/>
              <a:t>, 0&lt;</a:t>
            </a:r>
            <a:r>
              <a:rPr lang="en-US" altLang="zh-CN" sz="3600" b="1" i="1">
                <a:latin typeface="Symbol" panose="05050102010706020507" pitchFamily="18" charset="2"/>
              </a:rPr>
              <a:t>a</a:t>
            </a:r>
            <a:r>
              <a:rPr lang="en-US" altLang="zh-CN" sz="3600" b="1"/>
              <a:t>&lt;1, </a:t>
            </a:r>
            <a:r>
              <a:rPr lang="zh-CN" altLang="en-US" sz="3600" b="1"/>
              <a:t>称满足条件</a:t>
            </a:r>
          </a:p>
        </p:txBody>
      </p:sp>
      <p:graphicFrame>
        <p:nvGraphicFramePr>
          <p:cNvPr id="17410" name="Object 3">
            <a:extLst>
              <a:ext uri="{FF2B5EF4-FFF2-40B4-BE49-F238E27FC236}">
                <a16:creationId xmlns:a16="http://schemas.microsoft.com/office/drawing/2014/main" id="{F647D624-A106-6B9B-63DD-837144617046}"/>
              </a:ext>
            </a:extLst>
          </p:cNvPr>
          <p:cNvGraphicFramePr>
            <a:graphicFrameLocks noChangeAspect="1"/>
          </p:cNvGraphicFramePr>
          <p:nvPr>
            <p:ph sz="half" idx="4294967295"/>
          </p:nvPr>
        </p:nvGraphicFramePr>
        <p:xfrm>
          <a:off x="2971800" y="1068388"/>
          <a:ext cx="5632450" cy="1065212"/>
        </p:xfrm>
        <a:graphic>
          <a:graphicData uri="http://schemas.openxmlformats.org/presentationml/2006/ole">
            <mc:AlternateContent xmlns:mc="http://schemas.openxmlformats.org/markup-compatibility/2006">
              <mc:Choice xmlns:v="urn:schemas-microsoft-com:vml" Requires="v">
                <p:oleObj name="公式" r:id="rId2" imgW="1879560" imgH="355320" progId="Equation.3">
                  <p:embed/>
                </p:oleObj>
              </mc:Choice>
              <mc:Fallback>
                <p:oleObj name="公式" r:id="rId2" imgW="1879560" imgH="3553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068388"/>
                        <a:ext cx="5632450"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4" name="Rectangle 4">
            <a:extLst>
              <a:ext uri="{FF2B5EF4-FFF2-40B4-BE49-F238E27FC236}">
                <a16:creationId xmlns:a16="http://schemas.microsoft.com/office/drawing/2014/main" id="{E8AEE032-3B18-A113-4836-3CF09EE2B75A}"/>
              </a:ext>
            </a:extLst>
          </p:cNvPr>
          <p:cNvSpPr>
            <a:spLocks noGrp="1" noChangeArrowheads="1"/>
          </p:cNvSpPr>
          <p:nvPr>
            <p:ph type="body" sz="half" idx="4294967295"/>
          </p:nvPr>
        </p:nvSpPr>
        <p:spPr>
          <a:xfrm>
            <a:off x="539750" y="2236788"/>
            <a:ext cx="8208963" cy="760412"/>
          </a:xfrm>
        </p:spPr>
        <p:txBody>
          <a:bodyPr/>
          <a:lstStyle/>
          <a:p>
            <a:pPr marL="0" indent="0" eaLnBrk="1" hangingPunct="1">
              <a:buFont typeface="Wingdings" panose="05000000000000000000" pitchFamily="2" charset="2"/>
              <a:buNone/>
            </a:pPr>
            <a:r>
              <a:rPr lang="zh-CN" altLang="en-US" sz="3600" b="1"/>
              <a:t>的点</a:t>
            </a:r>
            <a:r>
              <a:rPr lang="en-US" altLang="zh-CN" sz="3600" b="1" i="1">
                <a:latin typeface="Times New Roman" panose="02020603050405020304" pitchFamily="18" charset="0"/>
              </a:rPr>
              <a:t>t</a:t>
            </a:r>
            <a:r>
              <a:rPr lang="en-US" altLang="zh-CN" sz="3600" b="1" i="1" baseline="-25000">
                <a:latin typeface="Times New Roman" panose="02020603050405020304" pitchFamily="18" charset="0"/>
              </a:rPr>
              <a:t>a</a:t>
            </a:r>
            <a:r>
              <a:rPr lang="en-US" altLang="zh-CN" sz="3600" b="1">
                <a:latin typeface="Times New Roman" panose="02020603050405020304" pitchFamily="18" charset="0"/>
              </a:rPr>
              <a:t>(</a:t>
            </a:r>
            <a:r>
              <a:rPr lang="en-US" altLang="zh-CN" sz="3600" b="1" i="1">
                <a:latin typeface="Times New Roman" panose="02020603050405020304" pitchFamily="18" charset="0"/>
              </a:rPr>
              <a:t>n</a:t>
            </a:r>
            <a:r>
              <a:rPr lang="en-US" altLang="zh-CN" sz="3600" b="1">
                <a:latin typeface="Times New Roman" panose="02020603050405020304" pitchFamily="18" charset="0"/>
              </a:rPr>
              <a:t>)</a:t>
            </a:r>
            <a:r>
              <a:rPr lang="zh-CN" altLang="en-US" sz="3600" b="1"/>
              <a:t>为</a:t>
            </a:r>
            <a:r>
              <a:rPr lang="en-US" altLang="zh-CN" sz="3600" b="1" i="1">
                <a:latin typeface="Times New Roman" panose="02020603050405020304" pitchFamily="18" charset="0"/>
              </a:rPr>
              <a:t>t</a:t>
            </a:r>
            <a:r>
              <a:rPr lang="en-US" altLang="zh-CN" sz="3600" b="1">
                <a:latin typeface="Times New Roman" panose="02020603050405020304" pitchFamily="18" charset="0"/>
              </a:rPr>
              <a:t>(</a:t>
            </a:r>
            <a:r>
              <a:rPr lang="en-US" altLang="zh-CN" sz="3600" b="1" i="1">
                <a:latin typeface="Times New Roman" panose="02020603050405020304" pitchFamily="18" charset="0"/>
              </a:rPr>
              <a:t>n</a:t>
            </a:r>
            <a:r>
              <a:rPr lang="en-US" altLang="zh-CN" sz="3600" b="1">
                <a:latin typeface="Times New Roman" panose="02020603050405020304" pitchFamily="18" charset="0"/>
              </a:rPr>
              <a:t>)</a:t>
            </a:r>
            <a:r>
              <a:rPr lang="zh-CN" altLang="en-US" sz="3600" b="1"/>
              <a:t>分布的上</a:t>
            </a:r>
            <a:r>
              <a:rPr lang="en-US" altLang="zh-CN" sz="3600" b="1" i="1">
                <a:latin typeface="Symbol" panose="05050102010706020507" pitchFamily="18" charset="2"/>
              </a:rPr>
              <a:t>a</a:t>
            </a:r>
            <a:r>
              <a:rPr lang="zh-CN" altLang="en-US" sz="3600" b="1"/>
              <a:t>分位点</a:t>
            </a:r>
            <a:r>
              <a:rPr lang="en-US" altLang="zh-CN" sz="3600" b="1"/>
              <a:t>.</a:t>
            </a:r>
          </a:p>
        </p:txBody>
      </p:sp>
      <p:sp>
        <p:nvSpPr>
          <p:cNvPr id="432135" name="Line 6">
            <a:extLst>
              <a:ext uri="{FF2B5EF4-FFF2-40B4-BE49-F238E27FC236}">
                <a16:creationId xmlns:a16="http://schemas.microsoft.com/office/drawing/2014/main" id="{E6B8C45D-6944-7B2F-B340-4C38A1C74724}"/>
              </a:ext>
            </a:extLst>
          </p:cNvPr>
          <p:cNvSpPr>
            <a:spLocks noChangeShapeType="1"/>
          </p:cNvSpPr>
          <p:nvPr/>
        </p:nvSpPr>
        <p:spPr bwMode="auto">
          <a:xfrm>
            <a:off x="477838" y="5943600"/>
            <a:ext cx="6962775" cy="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2136" name="Line 7">
            <a:extLst>
              <a:ext uri="{FF2B5EF4-FFF2-40B4-BE49-F238E27FC236}">
                <a16:creationId xmlns:a16="http://schemas.microsoft.com/office/drawing/2014/main" id="{DC027707-062F-1726-F4A8-786785CAD49B}"/>
              </a:ext>
            </a:extLst>
          </p:cNvPr>
          <p:cNvSpPr>
            <a:spLocks noChangeShapeType="1"/>
          </p:cNvSpPr>
          <p:nvPr/>
        </p:nvSpPr>
        <p:spPr bwMode="auto">
          <a:xfrm flipH="1" flipV="1">
            <a:off x="3608388" y="2889250"/>
            <a:ext cx="26987" cy="3563938"/>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2137" name="Freeform 8">
            <a:extLst>
              <a:ext uri="{FF2B5EF4-FFF2-40B4-BE49-F238E27FC236}">
                <a16:creationId xmlns:a16="http://schemas.microsoft.com/office/drawing/2014/main" id="{A80FE98E-DEBB-9E37-CB87-986A15E40687}"/>
              </a:ext>
            </a:extLst>
          </p:cNvPr>
          <p:cNvSpPr>
            <a:spLocks/>
          </p:cNvSpPr>
          <p:nvPr/>
        </p:nvSpPr>
        <p:spPr bwMode="auto">
          <a:xfrm>
            <a:off x="1163638" y="3278188"/>
            <a:ext cx="4808537" cy="2562225"/>
          </a:xfrm>
          <a:custGeom>
            <a:avLst/>
            <a:gdLst>
              <a:gd name="T0" fmla="*/ 0 w 3029"/>
              <a:gd name="T1" fmla="*/ 2147483647 h 1614"/>
              <a:gd name="T2" fmla="*/ 2147483647 w 3029"/>
              <a:gd name="T3" fmla="*/ 2147483647 h 1614"/>
              <a:gd name="T4" fmla="*/ 2147483647 w 3029"/>
              <a:gd name="T5" fmla="*/ 2147483647 h 1614"/>
              <a:gd name="T6" fmla="*/ 2147483647 w 3029"/>
              <a:gd name="T7" fmla="*/ 2147483647 h 1614"/>
              <a:gd name="T8" fmla="*/ 2147483647 w 3029"/>
              <a:gd name="T9" fmla="*/ 2147483647 h 1614"/>
              <a:gd name="T10" fmla="*/ 2147483647 w 3029"/>
              <a:gd name="T11" fmla="*/ 2147483647 h 1614"/>
              <a:gd name="T12" fmla="*/ 2147483647 w 3029"/>
              <a:gd name="T13" fmla="*/ 2147483647 h 1614"/>
              <a:gd name="T14" fmla="*/ 2147483647 w 3029"/>
              <a:gd name="T15" fmla="*/ 2147483647 h 1614"/>
              <a:gd name="T16" fmla="*/ 2147483647 w 3029"/>
              <a:gd name="T17" fmla="*/ 2147483647 h 1614"/>
              <a:gd name="T18" fmla="*/ 2147483647 w 3029"/>
              <a:gd name="T19" fmla="*/ 2147483647 h 1614"/>
              <a:gd name="T20" fmla="*/ 2147483647 w 3029"/>
              <a:gd name="T21" fmla="*/ 2147483647 h 1614"/>
              <a:gd name="T22" fmla="*/ 2147483647 w 3029"/>
              <a:gd name="T23" fmla="*/ 2147483647 h 1614"/>
              <a:gd name="T24" fmla="*/ 2147483647 w 3029"/>
              <a:gd name="T25" fmla="*/ 2147483647 h 1614"/>
              <a:gd name="T26" fmla="*/ 2147483647 w 3029"/>
              <a:gd name="T27" fmla="*/ 2147483647 h 1614"/>
              <a:gd name="T28" fmla="*/ 2147483647 w 3029"/>
              <a:gd name="T29" fmla="*/ 2147483647 h 1614"/>
              <a:gd name="T30" fmla="*/ 2147483647 w 3029"/>
              <a:gd name="T31" fmla="*/ 2147483647 h 1614"/>
              <a:gd name="T32" fmla="*/ 2147483647 w 3029"/>
              <a:gd name="T33" fmla="*/ 2147483647 h 1614"/>
              <a:gd name="T34" fmla="*/ 2147483647 w 3029"/>
              <a:gd name="T35" fmla="*/ 2147483647 h 1614"/>
              <a:gd name="T36" fmla="*/ 2147483647 w 3029"/>
              <a:gd name="T37" fmla="*/ 2147483647 h 1614"/>
              <a:gd name="T38" fmla="*/ 2147483647 w 3029"/>
              <a:gd name="T39" fmla="*/ 2147483647 h 16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29"/>
              <a:gd name="T61" fmla="*/ 0 h 1614"/>
              <a:gd name="T62" fmla="*/ 3029 w 3029"/>
              <a:gd name="T63" fmla="*/ 1614 h 16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29" h="1614">
                <a:moveTo>
                  <a:pt x="0" y="1614"/>
                </a:moveTo>
                <a:cubicBezTo>
                  <a:pt x="100" y="1606"/>
                  <a:pt x="201" y="1598"/>
                  <a:pt x="301" y="1574"/>
                </a:cubicBezTo>
                <a:cubicBezTo>
                  <a:pt x="401" y="1550"/>
                  <a:pt x="508" y="1520"/>
                  <a:pt x="602" y="1470"/>
                </a:cubicBezTo>
                <a:cubicBezTo>
                  <a:pt x="696" y="1420"/>
                  <a:pt x="795" y="1340"/>
                  <a:pt x="864" y="1273"/>
                </a:cubicBezTo>
                <a:cubicBezTo>
                  <a:pt x="933" y="1206"/>
                  <a:pt x="975" y="1140"/>
                  <a:pt x="1019" y="1067"/>
                </a:cubicBezTo>
                <a:cubicBezTo>
                  <a:pt x="1063" y="994"/>
                  <a:pt x="1092" y="914"/>
                  <a:pt x="1127" y="833"/>
                </a:cubicBezTo>
                <a:cubicBezTo>
                  <a:pt x="1162" y="752"/>
                  <a:pt x="1202" y="654"/>
                  <a:pt x="1231" y="579"/>
                </a:cubicBezTo>
                <a:cubicBezTo>
                  <a:pt x="1260" y="504"/>
                  <a:pt x="1277" y="443"/>
                  <a:pt x="1301" y="383"/>
                </a:cubicBezTo>
                <a:cubicBezTo>
                  <a:pt x="1325" y="323"/>
                  <a:pt x="1346" y="274"/>
                  <a:pt x="1373" y="221"/>
                </a:cubicBezTo>
                <a:cubicBezTo>
                  <a:pt x="1400" y="168"/>
                  <a:pt x="1434" y="101"/>
                  <a:pt x="1463" y="65"/>
                </a:cubicBezTo>
                <a:cubicBezTo>
                  <a:pt x="1492" y="29"/>
                  <a:pt x="1520" y="0"/>
                  <a:pt x="1547" y="5"/>
                </a:cubicBezTo>
                <a:cubicBezTo>
                  <a:pt x="1574" y="10"/>
                  <a:pt x="1597" y="57"/>
                  <a:pt x="1623" y="95"/>
                </a:cubicBezTo>
                <a:cubicBezTo>
                  <a:pt x="1649" y="133"/>
                  <a:pt x="1673" y="168"/>
                  <a:pt x="1703" y="233"/>
                </a:cubicBezTo>
                <a:cubicBezTo>
                  <a:pt x="1733" y="298"/>
                  <a:pt x="1776" y="408"/>
                  <a:pt x="1805" y="485"/>
                </a:cubicBezTo>
                <a:cubicBezTo>
                  <a:pt x="1834" y="562"/>
                  <a:pt x="1847" y="617"/>
                  <a:pt x="1877" y="695"/>
                </a:cubicBezTo>
                <a:cubicBezTo>
                  <a:pt x="1907" y="773"/>
                  <a:pt x="1931" y="856"/>
                  <a:pt x="1985" y="953"/>
                </a:cubicBezTo>
                <a:cubicBezTo>
                  <a:pt x="2039" y="1050"/>
                  <a:pt x="2121" y="1191"/>
                  <a:pt x="2201" y="1277"/>
                </a:cubicBezTo>
                <a:cubicBezTo>
                  <a:pt x="2281" y="1363"/>
                  <a:pt x="2367" y="1418"/>
                  <a:pt x="2465" y="1469"/>
                </a:cubicBezTo>
                <a:cubicBezTo>
                  <a:pt x="2563" y="1520"/>
                  <a:pt x="2695" y="1560"/>
                  <a:pt x="2789" y="1583"/>
                </a:cubicBezTo>
                <a:cubicBezTo>
                  <a:pt x="2883" y="1606"/>
                  <a:pt x="2979" y="1602"/>
                  <a:pt x="3029" y="1607"/>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432138" name="Text Box 10">
            <a:extLst>
              <a:ext uri="{FF2B5EF4-FFF2-40B4-BE49-F238E27FC236}">
                <a16:creationId xmlns:a16="http://schemas.microsoft.com/office/drawing/2014/main" id="{0877BD4E-D93D-38D9-EC7E-6444FDC37CBA}"/>
              </a:ext>
            </a:extLst>
          </p:cNvPr>
          <p:cNvSpPr txBox="1">
            <a:spLocks noChangeArrowheads="1"/>
          </p:cNvSpPr>
          <p:nvPr/>
        </p:nvSpPr>
        <p:spPr bwMode="auto">
          <a:xfrm>
            <a:off x="4310063" y="5829300"/>
            <a:ext cx="10588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latin typeface="Times New Roman" panose="02020603050405020304" pitchFamily="18" charset="0"/>
              </a:rPr>
              <a:t>t</a:t>
            </a:r>
            <a:r>
              <a:rPr kumimoji="1" lang="en-US" altLang="zh-CN" sz="3600" b="1" i="1" baseline="-25000">
                <a:latin typeface="Symbol" panose="05050102010706020507" pitchFamily="18" charset="2"/>
              </a:rPr>
              <a:t>a</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a:latin typeface="Times New Roman" panose="02020603050405020304" pitchFamily="18" charset="0"/>
              </a:rPr>
              <a:t>)</a:t>
            </a:r>
          </a:p>
        </p:txBody>
      </p:sp>
      <p:sp>
        <p:nvSpPr>
          <p:cNvPr id="432139" name="Line 11">
            <a:extLst>
              <a:ext uri="{FF2B5EF4-FFF2-40B4-BE49-F238E27FC236}">
                <a16:creationId xmlns:a16="http://schemas.microsoft.com/office/drawing/2014/main" id="{70D99387-1BC6-4765-795F-DBFA136FE453}"/>
              </a:ext>
            </a:extLst>
          </p:cNvPr>
          <p:cNvSpPr>
            <a:spLocks noChangeShapeType="1"/>
          </p:cNvSpPr>
          <p:nvPr/>
        </p:nvSpPr>
        <p:spPr bwMode="auto">
          <a:xfrm flipV="1">
            <a:off x="4926013" y="5111750"/>
            <a:ext cx="663575" cy="685800"/>
          </a:xfrm>
          <a:prstGeom prst="line">
            <a:avLst/>
          </a:prstGeom>
          <a:noFill/>
          <a:ln w="53975">
            <a:solidFill>
              <a:srgbClr val="80008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2140" name="Text Box 12">
            <a:extLst>
              <a:ext uri="{FF2B5EF4-FFF2-40B4-BE49-F238E27FC236}">
                <a16:creationId xmlns:a16="http://schemas.microsoft.com/office/drawing/2014/main" id="{9D71F6C6-7622-DF85-5645-9109B10F2441}"/>
              </a:ext>
            </a:extLst>
          </p:cNvPr>
          <p:cNvSpPr txBox="1">
            <a:spLocks noChangeArrowheads="1"/>
          </p:cNvSpPr>
          <p:nvPr/>
        </p:nvSpPr>
        <p:spPr bwMode="auto">
          <a:xfrm>
            <a:off x="5521325" y="4637088"/>
            <a:ext cx="4699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solidFill>
                  <a:srgbClr val="9900CC"/>
                </a:solidFill>
                <a:latin typeface="Symbol" panose="05050102010706020507" pitchFamily="18" charset="2"/>
              </a:rPr>
              <a:t>a</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2136"/>
                                        </p:tgtEl>
                                        <p:attrNameLst>
                                          <p:attrName>style.visibility</p:attrName>
                                        </p:attrNameLst>
                                      </p:cBhvr>
                                      <p:to>
                                        <p:strVal val="visible"/>
                                      </p:to>
                                    </p:set>
                                    <p:animEffect transition="in" filter="blinds(horizontal)">
                                      <p:cBhvr>
                                        <p:cTn id="7" dur="500"/>
                                        <p:tgtEl>
                                          <p:spTgt spid="43213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32135"/>
                                        </p:tgtEl>
                                        <p:attrNameLst>
                                          <p:attrName>style.visibility</p:attrName>
                                        </p:attrNameLst>
                                      </p:cBhvr>
                                      <p:to>
                                        <p:strVal val="visible"/>
                                      </p:to>
                                    </p:set>
                                    <p:animEffect transition="in" filter="blinds(horizontal)">
                                      <p:cBhvr>
                                        <p:cTn id="11" dur="500"/>
                                        <p:tgtEl>
                                          <p:spTgt spid="43213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432137"/>
                                        </p:tgtEl>
                                        <p:attrNameLst>
                                          <p:attrName>style.visibility</p:attrName>
                                        </p:attrNameLst>
                                      </p:cBhvr>
                                      <p:to>
                                        <p:strVal val="visible"/>
                                      </p:to>
                                    </p:set>
                                    <p:animEffect transition="in" filter="blinds(horizontal)">
                                      <p:cBhvr>
                                        <p:cTn id="15" dur="500"/>
                                        <p:tgtEl>
                                          <p:spTgt spid="4321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32131"/>
                                        </p:tgtEl>
                                        <p:attrNameLst>
                                          <p:attrName>style.visibility</p:attrName>
                                        </p:attrNameLst>
                                      </p:cBhvr>
                                      <p:to>
                                        <p:strVal val="visible"/>
                                      </p:to>
                                    </p:set>
                                    <p:animEffect transition="in" filter="blinds(horizontal)">
                                      <p:cBhvr>
                                        <p:cTn id="20" dur="500"/>
                                        <p:tgtEl>
                                          <p:spTgt spid="432131"/>
                                        </p:tgtEl>
                                      </p:cBhvr>
                                    </p:animEffect>
                                  </p:childTnLst>
                                </p:cTn>
                              </p:par>
                            </p:childTnLst>
                          </p:cTn>
                        </p:par>
                        <p:par>
                          <p:cTn id="21" fill="hold" nodeType="afterGroup">
                            <p:stCondLst>
                              <p:cond delay="500"/>
                            </p:stCondLst>
                            <p:childTnLst>
                              <p:par>
                                <p:cTn id="22" presetID="3" presetClass="entr" presetSubtype="10" fill="hold" nodeType="afterEffect">
                                  <p:stCondLst>
                                    <p:cond delay="0"/>
                                  </p:stCondLst>
                                  <p:childTnLst>
                                    <p:set>
                                      <p:cBhvr>
                                        <p:cTn id="23" dur="1" fill="hold">
                                          <p:stCondLst>
                                            <p:cond delay="0"/>
                                          </p:stCondLst>
                                        </p:cTn>
                                        <p:tgtEl>
                                          <p:spTgt spid="432139"/>
                                        </p:tgtEl>
                                        <p:attrNameLst>
                                          <p:attrName>style.visibility</p:attrName>
                                        </p:attrNameLst>
                                      </p:cBhvr>
                                      <p:to>
                                        <p:strVal val="visible"/>
                                      </p:to>
                                    </p:set>
                                    <p:animEffect transition="in" filter="blinds(horizontal)">
                                      <p:cBhvr>
                                        <p:cTn id="24" dur="500"/>
                                        <p:tgtEl>
                                          <p:spTgt spid="432139"/>
                                        </p:tgtEl>
                                      </p:cBhvr>
                                    </p:animEffect>
                                  </p:childTnLst>
                                </p:cTn>
                              </p:par>
                            </p:childTnLst>
                          </p:cTn>
                        </p:par>
                        <p:par>
                          <p:cTn id="25" fill="hold" nodeType="afterGroup">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432140"/>
                                        </p:tgtEl>
                                        <p:attrNameLst>
                                          <p:attrName>style.visibility</p:attrName>
                                        </p:attrNameLst>
                                      </p:cBhvr>
                                      <p:to>
                                        <p:strVal val="visible"/>
                                      </p:to>
                                    </p:set>
                                    <p:animEffect transition="in" filter="blinds(horizontal)">
                                      <p:cBhvr>
                                        <p:cTn id="28" dur="500"/>
                                        <p:tgtEl>
                                          <p:spTgt spid="43214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32138"/>
                                        </p:tgtEl>
                                        <p:attrNameLst>
                                          <p:attrName>style.visibility</p:attrName>
                                        </p:attrNameLst>
                                      </p:cBhvr>
                                      <p:to>
                                        <p:strVal val="visible"/>
                                      </p:to>
                                    </p:set>
                                    <p:animEffect transition="in" filter="blinds(horizontal)">
                                      <p:cBhvr>
                                        <p:cTn id="33" dur="500"/>
                                        <p:tgtEl>
                                          <p:spTgt spid="432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8" grpId="0"/>
      <p:bldP spid="432140"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6" name="Rectangle 5">
            <a:extLst>
              <a:ext uri="{FF2B5EF4-FFF2-40B4-BE49-F238E27FC236}">
                <a16:creationId xmlns:a16="http://schemas.microsoft.com/office/drawing/2014/main" id="{D28ACC30-047E-E32E-6192-5BF1D0B1FAC4}"/>
              </a:ext>
            </a:extLst>
          </p:cNvPr>
          <p:cNvSpPr>
            <a:spLocks noChangeArrowheads="1"/>
          </p:cNvSpPr>
          <p:nvPr/>
        </p:nvSpPr>
        <p:spPr bwMode="auto">
          <a:xfrm>
            <a:off x="395288" y="333375"/>
            <a:ext cx="3467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a:solidFill>
                  <a:srgbClr val="FF0000"/>
                </a:solidFill>
                <a:latin typeface="Times New Roman" panose="02020603050405020304" pitchFamily="18" charset="0"/>
              </a:rPr>
              <a:t>(</a:t>
            </a:r>
            <a:r>
              <a:rPr kumimoji="1" lang="zh-CN" altLang="en-US" sz="3600" b="1">
                <a:solidFill>
                  <a:srgbClr val="FF0000"/>
                </a:solidFill>
                <a:latin typeface="Times New Roman" panose="02020603050405020304" pitchFamily="18" charset="0"/>
              </a:rPr>
              <a:t>三</a:t>
            </a:r>
            <a:r>
              <a:rPr kumimoji="1" lang="en-US" altLang="zh-CN" sz="3600" b="1">
                <a:solidFill>
                  <a:srgbClr val="FF0000"/>
                </a:solidFill>
                <a:latin typeface="Times New Roman" panose="02020603050405020304" pitchFamily="18" charset="0"/>
              </a:rPr>
              <a:t>) </a:t>
            </a:r>
            <a:r>
              <a:rPr kumimoji="1" lang="en-US" altLang="zh-CN" sz="3600" b="1" i="1">
                <a:solidFill>
                  <a:srgbClr val="FF0000"/>
                </a:solidFill>
                <a:latin typeface="Times New Roman" panose="02020603050405020304" pitchFamily="18" charset="0"/>
                <a:sym typeface="Symbol" panose="05050102010706020507" pitchFamily="18" charset="2"/>
              </a:rPr>
              <a:t>F</a:t>
            </a:r>
            <a:r>
              <a:rPr kumimoji="1" lang="zh-CN" altLang="en-US" sz="3600" b="1">
                <a:solidFill>
                  <a:srgbClr val="FF0000"/>
                </a:solidFill>
                <a:latin typeface="Times New Roman" panose="02020603050405020304" pitchFamily="18" charset="0"/>
                <a:sym typeface="Symbol" panose="05050102010706020507" pitchFamily="18" charset="2"/>
              </a:rPr>
              <a:t>分布</a:t>
            </a:r>
          </a:p>
        </p:txBody>
      </p:sp>
      <p:sp>
        <p:nvSpPr>
          <p:cNvPr id="385030" name="Rectangle 6">
            <a:extLst>
              <a:ext uri="{FF2B5EF4-FFF2-40B4-BE49-F238E27FC236}">
                <a16:creationId xmlns:a16="http://schemas.microsoft.com/office/drawing/2014/main" id="{73A345B7-F461-7D47-C798-4755A148E51F}"/>
              </a:ext>
            </a:extLst>
          </p:cNvPr>
          <p:cNvSpPr>
            <a:spLocks noChangeArrowheads="1"/>
          </p:cNvSpPr>
          <p:nvPr/>
        </p:nvSpPr>
        <p:spPr bwMode="auto">
          <a:xfrm>
            <a:off x="423863" y="1241425"/>
            <a:ext cx="8610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solidFill>
                  <a:srgbClr val="08080C"/>
                </a:solidFill>
                <a:latin typeface="Times New Roman" panose="02020603050405020304" pitchFamily="18" charset="0"/>
              </a:rPr>
              <a:t>设 </a:t>
            </a:r>
            <a:r>
              <a:rPr kumimoji="1" lang="en-US" altLang="zh-CN" sz="3600" b="1" i="1">
                <a:latin typeface="Times New Roman" panose="02020603050405020304" pitchFamily="18" charset="0"/>
              </a:rPr>
              <a:t>U </a:t>
            </a:r>
            <a:r>
              <a:rPr kumimoji="1" lang="zh-CN" altLang="en-US" sz="3600" b="1">
                <a:latin typeface="Times New Roman" panose="02020603050405020304" pitchFamily="18" charset="0"/>
                <a:sym typeface="Symbol" panose="05050102010706020507" pitchFamily="18" charset="2"/>
              </a:rPr>
              <a:t>～ </a:t>
            </a:r>
            <a:r>
              <a:rPr kumimoji="1" lang="en-US" altLang="zh-CN" sz="3600" b="1" baseline="30000">
                <a:latin typeface="Times New Roman" panose="02020603050405020304" pitchFamily="18" charset="0"/>
                <a:sym typeface="Symbol" panose="05050102010706020507" pitchFamily="18" charset="2"/>
              </a:rPr>
              <a:t>2</a:t>
            </a:r>
            <a:r>
              <a:rPr kumimoji="1" lang="en-US" altLang="zh-CN" sz="3600" b="1">
                <a:latin typeface="Times New Roman" panose="02020603050405020304" pitchFamily="18" charset="0"/>
                <a:sym typeface="Symbol" panose="05050102010706020507" pitchFamily="18" charset="2"/>
              </a:rPr>
              <a:t>(n</a:t>
            </a:r>
            <a:r>
              <a:rPr kumimoji="1" lang="en-US" altLang="zh-CN" sz="3600" b="1" baseline="-25000">
                <a:latin typeface="Times New Roman" panose="02020603050405020304" pitchFamily="18" charset="0"/>
                <a:sym typeface="Symbol" panose="05050102010706020507" pitchFamily="18" charset="2"/>
              </a:rPr>
              <a:t>1</a:t>
            </a:r>
            <a:r>
              <a:rPr kumimoji="1" lang="en-US" altLang="zh-CN" sz="3600" b="1">
                <a:latin typeface="Times New Roman" panose="02020603050405020304" pitchFamily="18" charset="0"/>
                <a:sym typeface="Symbol" panose="05050102010706020507" pitchFamily="18" charset="2"/>
              </a:rPr>
              <a:t>)</a:t>
            </a:r>
            <a:r>
              <a:rPr kumimoji="1" lang="en-US" altLang="zh-CN" sz="3600" b="1">
                <a:latin typeface="Times New Roman" panose="02020603050405020304" pitchFamily="18" charset="0"/>
              </a:rPr>
              <a:t>, </a:t>
            </a:r>
            <a:r>
              <a:rPr kumimoji="1" lang="en-US" altLang="zh-CN" sz="3600" b="1" i="1">
                <a:latin typeface="Times New Roman" panose="02020603050405020304" pitchFamily="18" charset="0"/>
              </a:rPr>
              <a:t>V </a:t>
            </a:r>
            <a:r>
              <a:rPr kumimoji="1" lang="zh-CN" altLang="en-US" sz="3600" b="1">
                <a:latin typeface="Times New Roman" panose="02020603050405020304" pitchFamily="18" charset="0"/>
                <a:sym typeface="Symbol" panose="05050102010706020507" pitchFamily="18" charset="2"/>
              </a:rPr>
              <a:t>～ </a:t>
            </a:r>
            <a:r>
              <a:rPr kumimoji="1" lang="en-US" altLang="zh-CN" sz="3600" b="1" baseline="30000">
                <a:latin typeface="Times New Roman" panose="02020603050405020304" pitchFamily="18" charset="0"/>
                <a:sym typeface="Symbol" panose="05050102010706020507" pitchFamily="18" charset="2"/>
              </a:rPr>
              <a:t>2</a:t>
            </a:r>
            <a:r>
              <a:rPr kumimoji="1" lang="en-US" altLang="zh-CN" sz="3600" b="1">
                <a:latin typeface="Times New Roman" panose="02020603050405020304" pitchFamily="18" charset="0"/>
                <a:sym typeface="Symbol" panose="05050102010706020507" pitchFamily="18" charset="2"/>
              </a:rPr>
              <a:t>(n</a:t>
            </a:r>
            <a:r>
              <a:rPr kumimoji="1" lang="en-US" altLang="zh-CN" sz="3600" b="1" baseline="-25000">
                <a:latin typeface="Times New Roman" panose="02020603050405020304" pitchFamily="18" charset="0"/>
                <a:sym typeface="Symbol" panose="05050102010706020507" pitchFamily="18" charset="2"/>
              </a:rPr>
              <a:t>2</a:t>
            </a:r>
            <a:r>
              <a:rPr kumimoji="1" lang="en-US" altLang="zh-CN" sz="3600" b="1">
                <a:latin typeface="Times New Roman" panose="02020603050405020304" pitchFamily="18" charset="0"/>
                <a:sym typeface="Symbol" panose="05050102010706020507" pitchFamily="18" charset="2"/>
              </a:rPr>
              <a:t>),</a:t>
            </a:r>
            <a:r>
              <a:rPr kumimoji="1" lang="en-US" altLang="zh-CN" sz="3600" b="1">
                <a:solidFill>
                  <a:srgbClr val="08080C"/>
                </a:solidFill>
                <a:latin typeface="Times New Roman" panose="02020603050405020304" pitchFamily="18" charset="0"/>
                <a:sym typeface="Symbol" panose="05050102010706020507" pitchFamily="18" charset="2"/>
              </a:rPr>
              <a:t> </a:t>
            </a:r>
            <a:r>
              <a:rPr kumimoji="1" lang="zh-CN" altLang="en-US" sz="3600" b="1">
                <a:solidFill>
                  <a:srgbClr val="08080C"/>
                </a:solidFill>
                <a:latin typeface="Times New Roman" panose="02020603050405020304" pitchFamily="18" charset="0"/>
                <a:sym typeface="Symbol" panose="05050102010706020507" pitchFamily="18" charset="2"/>
              </a:rPr>
              <a:t>且</a:t>
            </a:r>
            <a:r>
              <a:rPr kumimoji="1" lang="en-US" altLang="zh-CN" sz="3600" b="1" i="1">
                <a:solidFill>
                  <a:srgbClr val="08080C"/>
                </a:solidFill>
                <a:latin typeface="Times New Roman" panose="02020603050405020304" pitchFamily="18" charset="0"/>
                <a:sym typeface="Symbol" panose="05050102010706020507" pitchFamily="18" charset="2"/>
              </a:rPr>
              <a:t>U,V</a:t>
            </a:r>
            <a:r>
              <a:rPr kumimoji="1" lang="zh-CN" altLang="en-US" sz="3600" b="1">
                <a:solidFill>
                  <a:srgbClr val="08080C"/>
                </a:solidFill>
                <a:latin typeface="Times New Roman" panose="02020603050405020304" pitchFamily="18" charset="0"/>
                <a:sym typeface="Symbol" panose="05050102010706020507" pitchFamily="18" charset="2"/>
              </a:rPr>
              <a:t>相互独立</a:t>
            </a:r>
            <a:r>
              <a:rPr kumimoji="1" lang="en-US" altLang="zh-CN" sz="3600" b="1">
                <a:solidFill>
                  <a:srgbClr val="08080C"/>
                </a:solidFill>
                <a:latin typeface="Times New Roman" panose="02020603050405020304" pitchFamily="18" charset="0"/>
                <a:sym typeface="Symbol" panose="05050102010706020507" pitchFamily="18" charset="2"/>
              </a:rPr>
              <a:t>,</a:t>
            </a:r>
            <a:endParaRPr kumimoji="1" lang="en-US" altLang="zh-CN" sz="3600" b="1">
              <a:solidFill>
                <a:srgbClr val="08080C"/>
              </a:solidFill>
              <a:latin typeface="Times New Roman" panose="02020603050405020304" pitchFamily="18" charset="0"/>
            </a:endParaRPr>
          </a:p>
        </p:txBody>
      </p:sp>
      <p:sp>
        <p:nvSpPr>
          <p:cNvPr id="385031" name="Rectangle 7">
            <a:extLst>
              <a:ext uri="{FF2B5EF4-FFF2-40B4-BE49-F238E27FC236}">
                <a16:creationId xmlns:a16="http://schemas.microsoft.com/office/drawing/2014/main" id="{6EEE366F-6051-7E97-87D1-6E909020D678}"/>
              </a:ext>
            </a:extLst>
          </p:cNvPr>
          <p:cNvSpPr>
            <a:spLocks noChangeArrowheads="1"/>
          </p:cNvSpPr>
          <p:nvPr/>
        </p:nvSpPr>
        <p:spPr bwMode="auto">
          <a:xfrm>
            <a:off x="-36513" y="3641725"/>
            <a:ext cx="9145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solidFill>
                  <a:srgbClr val="08080C"/>
                </a:solidFill>
                <a:latin typeface="Times New Roman" panose="02020603050405020304" pitchFamily="18" charset="0"/>
              </a:rPr>
              <a:t>服从自由度为</a:t>
            </a:r>
            <a:r>
              <a:rPr kumimoji="1" lang="en-US" altLang="zh-CN" sz="3200" b="1">
                <a:solidFill>
                  <a:srgbClr val="08080C"/>
                </a:solidFill>
                <a:latin typeface="Times New Roman" panose="02020603050405020304" pitchFamily="18" charset="0"/>
              </a:rPr>
              <a:t>(</a:t>
            </a:r>
            <a:r>
              <a:rPr kumimoji="1" lang="en-US" altLang="zh-CN" sz="3200" b="1" i="1">
                <a:solidFill>
                  <a:srgbClr val="08080C"/>
                </a:solidFill>
                <a:latin typeface="Times New Roman" panose="02020603050405020304" pitchFamily="18" charset="0"/>
                <a:sym typeface="Symbol" panose="05050102010706020507" pitchFamily="18" charset="2"/>
              </a:rPr>
              <a:t>n</a:t>
            </a:r>
            <a:r>
              <a:rPr kumimoji="1" lang="en-US" altLang="zh-CN" sz="3200" b="1" i="1" baseline="-25000">
                <a:solidFill>
                  <a:srgbClr val="08080C"/>
                </a:solidFill>
                <a:latin typeface="Times New Roman" panose="02020603050405020304" pitchFamily="18" charset="0"/>
                <a:sym typeface="Symbol" panose="05050102010706020507" pitchFamily="18" charset="2"/>
              </a:rPr>
              <a:t>1</a:t>
            </a:r>
            <a:r>
              <a:rPr kumimoji="1" lang="en-US" altLang="zh-CN" sz="3200" b="1" i="1">
                <a:solidFill>
                  <a:srgbClr val="08080C"/>
                </a:solidFill>
                <a:latin typeface="Times New Roman" panose="02020603050405020304" pitchFamily="18" charset="0"/>
                <a:sym typeface="Symbol" panose="05050102010706020507" pitchFamily="18" charset="2"/>
              </a:rPr>
              <a:t>,n</a:t>
            </a:r>
            <a:r>
              <a:rPr kumimoji="1" lang="en-US" altLang="zh-CN" sz="3200" b="1" i="1" baseline="-25000">
                <a:solidFill>
                  <a:srgbClr val="08080C"/>
                </a:solidFill>
                <a:latin typeface="Times New Roman" panose="02020603050405020304" pitchFamily="18" charset="0"/>
                <a:sym typeface="Symbol" panose="05050102010706020507" pitchFamily="18" charset="2"/>
              </a:rPr>
              <a:t>2</a:t>
            </a:r>
            <a:r>
              <a:rPr kumimoji="1" lang="en-US" altLang="zh-CN" sz="3200" b="1">
                <a:solidFill>
                  <a:srgbClr val="08080C"/>
                </a:solidFill>
                <a:latin typeface="Times New Roman" panose="02020603050405020304" pitchFamily="18" charset="0"/>
                <a:sym typeface="Symbol" panose="05050102010706020507" pitchFamily="18" charset="2"/>
              </a:rPr>
              <a:t>)</a:t>
            </a:r>
            <a:r>
              <a:rPr kumimoji="1" lang="zh-CN" altLang="en-US" sz="3200" b="1">
                <a:solidFill>
                  <a:srgbClr val="08080C"/>
                </a:solidFill>
                <a:latin typeface="Times New Roman" panose="02020603050405020304" pitchFamily="18" charset="0"/>
              </a:rPr>
              <a:t>的</a:t>
            </a:r>
            <a:r>
              <a:rPr kumimoji="1" lang="en-US" altLang="zh-CN" sz="3200" b="1" i="1">
                <a:solidFill>
                  <a:srgbClr val="08080C"/>
                </a:solidFill>
                <a:latin typeface="Times New Roman" panose="02020603050405020304" pitchFamily="18" charset="0"/>
                <a:sym typeface="Symbol" panose="05050102010706020507" pitchFamily="18" charset="2"/>
              </a:rPr>
              <a:t>F</a:t>
            </a:r>
            <a:r>
              <a:rPr kumimoji="1" lang="zh-CN" altLang="en-US" sz="3200" b="1">
                <a:solidFill>
                  <a:srgbClr val="08080C"/>
                </a:solidFill>
                <a:latin typeface="Times New Roman" panose="02020603050405020304" pitchFamily="18" charset="0"/>
                <a:sym typeface="Symbol" panose="05050102010706020507" pitchFamily="18" charset="2"/>
              </a:rPr>
              <a:t>分布</a:t>
            </a:r>
            <a:r>
              <a:rPr kumimoji="1" lang="en-US" altLang="zh-CN" sz="3200" b="1">
                <a:solidFill>
                  <a:srgbClr val="08080C"/>
                </a:solidFill>
                <a:latin typeface="Times New Roman" panose="02020603050405020304" pitchFamily="18" charset="0"/>
                <a:sym typeface="Symbol" panose="05050102010706020507" pitchFamily="18" charset="2"/>
              </a:rPr>
              <a:t>.</a:t>
            </a:r>
            <a:r>
              <a:rPr kumimoji="1" lang="zh-CN" altLang="en-US" sz="3200" b="1">
                <a:solidFill>
                  <a:srgbClr val="08080C"/>
                </a:solidFill>
                <a:latin typeface="Times New Roman" panose="02020603050405020304" pitchFamily="18" charset="0"/>
                <a:sym typeface="Symbol" panose="05050102010706020507" pitchFamily="18" charset="2"/>
              </a:rPr>
              <a:t>记为  </a:t>
            </a:r>
            <a:r>
              <a:rPr kumimoji="1" lang="en-US" altLang="zh-CN" sz="3200" b="1" i="1">
                <a:latin typeface="Times New Roman" panose="02020603050405020304" pitchFamily="18" charset="0"/>
                <a:sym typeface="Symbol" panose="05050102010706020507" pitchFamily="18" charset="2"/>
              </a:rPr>
              <a:t>F </a:t>
            </a:r>
            <a:r>
              <a:rPr kumimoji="1" lang="zh-CN" altLang="en-US" sz="3200" b="1">
                <a:latin typeface="Times New Roman" panose="02020603050405020304" pitchFamily="18" charset="0"/>
                <a:sym typeface="Symbol" panose="05050102010706020507" pitchFamily="18" charset="2"/>
              </a:rPr>
              <a:t>～ </a:t>
            </a:r>
            <a:r>
              <a:rPr kumimoji="1" lang="en-US" altLang="zh-CN" sz="3200" b="1" i="1">
                <a:latin typeface="Times New Roman" panose="02020603050405020304" pitchFamily="18" charset="0"/>
                <a:sym typeface="Symbol" panose="05050102010706020507" pitchFamily="18" charset="2"/>
              </a:rPr>
              <a:t>F </a:t>
            </a:r>
            <a:r>
              <a:rPr kumimoji="1" lang="en-US" altLang="zh-CN" sz="3200" b="1" i="1">
                <a:latin typeface="Times New Roman" panose="02020603050405020304" pitchFamily="18" charset="0"/>
              </a:rPr>
              <a:t>(</a:t>
            </a:r>
            <a:r>
              <a:rPr kumimoji="1" lang="en-US" altLang="zh-CN" sz="3200" b="1" i="1">
                <a:latin typeface="Times New Roman" panose="02020603050405020304" pitchFamily="18" charset="0"/>
                <a:sym typeface="Symbol" panose="05050102010706020507" pitchFamily="18" charset="2"/>
              </a:rPr>
              <a:t>n</a:t>
            </a:r>
            <a:r>
              <a:rPr kumimoji="1" lang="en-US" altLang="zh-CN" sz="3200" b="1" i="1" baseline="-25000">
                <a:latin typeface="Times New Roman" panose="02020603050405020304" pitchFamily="18" charset="0"/>
                <a:sym typeface="Symbol" panose="05050102010706020507" pitchFamily="18" charset="2"/>
              </a:rPr>
              <a:t>1</a:t>
            </a:r>
            <a:r>
              <a:rPr kumimoji="1" lang="en-US" altLang="zh-CN" sz="3200" b="1" i="1">
                <a:latin typeface="Times New Roman" panose="02020603050405020304" pitchFamily="18" charset="0"/>
                <a:sym typeface="Symbol" panose="05050102010706020507" pitchFamily="18" charset="2"/>
              </a:rPr>
              <a:t>,n</a:t>
            </a:r>
            <a:r>
              <a:rPr kumimoji="1" lang="en-US" altLang="zh-CN" sz="3200" b="1" i="1" baseline="-25000">
                <a:latin typeface="Times New Roman" panose="02020603050405020304" pitchFamily="18" charset="0"/>
                <a:sym typeface="Symbol" panose="05050102010706020507" pitchFamily="18" charset="2"/>
              </a:rPr>
              <a:t>2</a:t>
            </a:r>
            <a:r>
              <a:rPr kumimoji="1" lang="en-US" altLang="zh-CN" sz="3200" b="1" i="1">
                <a:latin typeface="Times New Roman" panose="02020603050405020304" pitchFamily="18" charset="0"/>
                <a:sym typeface="Symbol" panose="05050102010706020507" pitchFamily="18" charset="2"/>
              </a:rPr>
              <a:t>).</a:t>
            </a:r>
          </a:p>
        </p:txBody>
      </p:sp>
      <p:sp>
        <p:nvSpPr>
          <p:cNvPr id="385045" name="Rectangle 21">
            <a:extLst>
              <a:ext uri="{FF2B5EF4-FFF2-40B4-BE49-F238E27FC236}">
                <a16:creationId xmlns:a16="http://schemas.microsoft.com/office/drawing/2014/main" id="{0F491247-8AC1-3F76-C8A4-AE6213EF5D21}"/>
              </a:ext>
            </a:extLst>
          </p:cNvPr>
          <p:cNvSpPr>
            <a:spLocks noChangeArrowheads="1"/>
          </p:cNvSpPr>
          <p:nvPr/>
        </p:nvSpPr>
        <p:spPr bwMode="auto">
          <a:xfrm>
            <a:off x="900113" y="2205038"/>
            <a:ext cx="3095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3600" b="1">
                <a:solidFill>
                  <a:srgbClr val="08080C"/>
                </a:solidFill>
                <a:latin typeface="Times New Roman" panose="02020603050405020304" pitchFamily="18" charset="0"/>
              </a:rPr>
              <a:t>称随机变量</a:t>
            </a:r>
          </a:p>
        </p:txBody>
      </p:sp>
      <p:graphicFrame>
        <p:nvGraphicFramePr>
          <p:cNvPr id="385050" name="Object 26">
            <a:extLst>
              <a:ext uri="{FF2B5EF4-FFF2-40B4-BE49-F238E27FC236}">
                <a16:creationId xmlns:a16="http://schemas.microsoft.com/office/drawing/2014/main" id="{6675C1E0-E9F8-0ACA-8FC2-D03B07E651E4}"/>
              </a:ext>
            </a:extLst>
          </p:cNvPr>
          <p:cNvGraphicFramePr>
            <a:graphicFrameLocks noChangeAspect="1"/>
          </p:cNvGraphicFramePr>
          <p:nvPr/>
        </p:nvGraphicFramePr>
        <p:xfrm>
          <a:off x="3851275" y="1989138"/>
          <a:ext cx="2098675" cy="1335087"/>
        </p:xfrm>
        <a:graphic>
          <a:graphicData uri="http://schemas.openxmlformats.org/presentationml/2006/ole">
            <mc:AlternateContent xmlns:mc="http://schemas.openxmlformats.org/markup-compatibility/2006">
              <mc:Choice xmlns:v="urn:schemas-microsoft-com:vml" Requires="v">
                <p:oleObj name="公式" r:id="rId2" imgW="698400" imgH="444240" progId="Equation.3">
                  <p:embed/>
                </p:oleObj>
              </mc:Choice>
              <mc:Fallback>
                <p:oleObj name="公式" r:id="rId2" imgW="698400" imgH="444240" progId="Equation.3">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989138"/>
                        <a:ext cx="2098675"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5051" name="Object 27">
            <a:extLst>
              <a:ext uri="{FF2B5EF4-FFF2-40B4-BE49-F238E27FC236}">
                <a16:creationId xmlns:a16="http://schemas.microsoft.com/office/drawing/2014/main" id="{E3269B09-A822-6F62-2D42-2F2A632E97C3}"/>
              </a:ext>
            </a:extLst>
          </p:cNvPr>
          <p:cNvGraphicFramePr>
            <a:graphicFrameLocks noChangeAspect="1"/>
          </p:cNvGraphicFramePr>
          <p:nvPr/>
        </p:nvGraphicFramePr>
        <p:xfrm>
          <a:off x="706438" y="4778375"/>
          <a:ext cx="7240587" cy="685800"/>
        </p:xfrm>
        <a:graphic>
          <a:graphicData uri="http://schemas.openxmlformats.org/presentationml/2006/ole">
            <mc:AlternateContent xmlns:mc="http://schemas.openxmlformats.org/markup-compatibility/2006">
              <mc:Choice xmlns:v="urn:schemas-microsoft-com:vml" Requires="v">
                <p:oleObj name="Equation" r:id="rId4" imgW="2412720" imgH="228600" progId="Equation.DSMT4">
                  <p:embed/>
                </p:oleObj>
              </mc:Choice>
              <mc:Fallback>
                <p:oleObj name="Equation" r:id="rId4" imgW="2412720" imgH="228600" progId="Equation.DSMT4">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6438" y="4778375"/>
                        <a:ext cx="7240587"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5030"/>
                                        </p:tgtEl>
                                        <p:attrNameLst>
                                          <p:attrName>style.visibility</p:attrName>
                                        </p:attrNameLst>
                                      </p:cBhvr>
                                      <p:to>
                                        <p:strVal val="visible"/>
                                      </p:to>
                                    </p:set>
                                    <p:animEffect transition="in" filter="blinds(horizontal)">
                                      <p:cBhvr>
                                        <p:cTn id="7" dur="500"/>
                                        <p:tgtEl>
                                          <p:spTgt spid="38503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85045"/>
                                        </p:tgtEl>
                                        <p:attrNameLst>
                                          <p:attrName>style.visibility</p:attrName>
                                        </p:attrNameLst>
                                      </p:cBhvr>
                                      <p:to>
                                        <p:strVal val="visible"/>
                                      </p:to>
                                    </p:set>
                                    <p:animEffect transition="in" filter="blinds(horizontal)">
                                      <p:cBhvr>
                                        <p:cTn id="11" dur="500"/>
                                        <p:tgtEl>
                                          <p:spTgt spid="38504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385050"/>
                                        </p:tgtEl>
                                        <p:attrNameLst>
                                          <p:attrName>style.visibility</p:attrName>
                                        </p:attrNameLst>
                                      </p:cBhvr>
                                      <p:to>
                                        <p:strVal val="visible"/>
                                      </p:to>
                                    </p:set>
                                    <p:animEffect transition="in" filter="blinds(horizontal)">
                                      <p:cBhvr>
                                        <p:cTn id="15" dur="500"/>
                                        <p:tgtEl>
                                          <p:spTgt spid="385050"/>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85031"/>
                                        </p:tgtEl>
                                        <p:attrNameLst>
                                          <p:attrName>style.visibility</p:attrName>
                                        </p:attrNameLst>
                                      </p:cBhvr>
                                      <p:to>
                                        <p:strVal val="visible"/>
                                      </p:to>
                                    </p:set>
                                    <p:animEffect transition="in" filter="blinds(horizontal)">
                                      <p:cBhvr>
                                        <p:cTn id="19" dur="500"/>
                                        <p:tgtEl>
                                          <p:spTgt spid="38503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85051"/>
                                        </p:tgtEl>
                                        <p:attrNameLst>
                                          <p:attrName>style.visibility</p:attrName>
                                        </p:attrNameLst>
                                      </p:cBhvr>
                                      <p:to>
                                        <p:strVal val="visible"/>
                                      </p:to>
                                    </p:set>
                                    <p:animEffect transition="in" filter="blinds(horizontal)">
                                      <p:cBhvr>
                                        <p:cTn id="24" dur="500"/>
                                        <p:tgtEl>
                                          <p:spTgt spid="385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30" grpId="0"/>
      <p:bldP spid="385031" grpId="0"/>
      <p:bldP spid="385045"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灯片编号占位符 2">
            <a:extLst>
              <a:ext uri="{FF2B5EF4-FFF2-40B4-BE49-F238E27FC236}">
                <a16:creationId xmlns:a16="http://schemas.microsoft.com/office/drawing/2014/main" id="{4B9E2E74-22F8-5832-F1B3-C1DDB46957AC}"/>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AA082B1-2368-4D9A-817C-99513925FE13}" type="slidenum">
              <a:rPr kumimoji="1" lang="en-US" altLang="zh-CN" sz="1400">
                <a:solidFill>
                  <a:schemeClr val="folHlink"/>
                </a:solidFill>
                <a:latin typeface="Times New Roman" panose="02020603050405020304" pitchFamily="18" charset="0"/>
              </a:rPr>
              <a:pPr algn="r" eaLnBrk="1" hangingPunct="1"/>
              <a:t>43</a:t>
            </a:fld>
            <a:endParaRPr kumimoji="1" lang="en-US" altLang="zh-CN" sz="1400">
              <a:solidFill>
                <a:schemeClr val="folHlink"/>
              </a:solidFill>
              <a:latin typeface="Times New Roman" panose="02020603050405020304" pitchFamily="18" charset="0"/>
            </a:endParaRPr>
          </a:p>
        </p:txBody>
      </p:sp>
      <p:sp>
        <p:nvSpPr>
          <p:cNvPr id="56323" name="Line 4">
            <a:extLst>
              <a:ext uri="{FF2B5EF4-FFF2-40B4-BE49-F238E27FC236}">
                <a16:creationId xmlns:a16="http://schemas.microsoft.com/office/drawing/2014/main" id="{F6FB36AF-20E1-F9C9-D3A9-F90F78FAF838}"/>
              </a:ext>
            </a:extLst>
          </p:cNvPr>
          <p:cNvSpPr>
            <a:spLocks noChangeShapeType="1"/>
          </p:cNvSpPr>
          <p:nvPr/>
        </p:nvSpPr>
        <p:spPr bwMode="auto">
          <a:xfrm>
            <a:off x="519113" y="5861050"/>
            <a:ext cx="7980362" cy="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6324" name="Line 5">
            <a:extLst>
              <a:ext uri="{FF2B5EF4-FFF2-40B4-BE49-F238E27FC236}">
                <a16:creationId xmlns:a16="http://schemas.microsoft.com/office/drawing/2014/main" id="{53AAF85C-F060-705D-985D-1112276B4472}"/>
              </a:ext>
            </a:extLst>
          </p:cNvPr>
          <p:cNvSpPr>
            <a:spLocks noChangeShapeType="1"/>
          </p:cNvSpPr>
          <p:nvPr/>
        </p:nvSpPr>
        <p:spPr bwMode="auto">
          <a:xfrm flipV="1">
            <a:off x="836613" y="873125"/>
            <a:ext cx="0" cy="52578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6325" name="Freeform 6">
            <a:extLst>
              <a:ext uri="{FF2B5EF4-FFF2-40B4-BE49-F238E27FC236}">
                <a16:creationId xmlns:a16="http://schemas.microsoft.com/office/drawing/2014/main" id="{A02608B1-2C2B-871F-E8F2-D96C4A2E68CE}"/>
              </a:ext>
            </a:extLst>
          </p:cNvPr>
          <p:cNvSpPr>
            <a:spLocks/>
          </p:cNvSpPr>
          <p:nvPr/>
        </p:nvSpPr>
        <p:spPr bwMode="auto">
          <a:xfrm>
            <a:off x="857250" y="1611313"/>
            <a:ext cx="6042025" cy="4256087"/>
          </a:xfrm>
          <a:custGeom>
            <a:avLst/>
            <a:gdLst>
              <a:gd name="T0" fmla="*/ 0 w 3806"/>
              <a:gd name="T1" fmla="*/ 2147483647 h 2681"/>
              <a:gd name="T2" fmla="*/ 2147483647 w 3806"/>
              <a:gd name="T3" fmla="*/ 2147483647 h 2681"/>
              <a:gd name="T4" fmla="*/ 2147483647 w 3806"/>
              <a:gd name="T5" fmla="*/ 2147483647 h 2681"/>
              <a:gd name="T6" fmla="*/ 2147483647 w 3806"/>
              <a:gd name="T7" fmla="*/ 2147483647 h 2681"/>
              <a:gd name="T8" fmla="*/ 2147483647 w 3806"/>
              <a:gd name="T9" fmla="*/ 2147483647 h 2681"/>
              <a:gd name="T10" fmla="*/ 2147483647 w 3806"/>
              <a:gd name="T11" fmla="*/ 2147483647 h 2681"/>
              <a:gd name="T12" fmla="*/ 2147483647 w 3806"/>
              <a:gd name="T13" fmla="*/ 2147483647 h 2681"/>
              <a:gd name="T14" fmla="*/ 2147483647 w 3806"/>
              <a:gd name="T15" fmla="*/ 2147483647 h 2681"/>
              <a:gd name="T16" fmla="*/ 2147483647 w 3806"/>
              <a:gd name="T17" fmla="*/ 2147483647 h 2681"/>
              <a:gd name="T18" fmla="*/ 2147483647 w 3806"/>
              <a:gd name="T19" fmla="*/ 2147483647 h 2681"/>
              <a:gd name="T20" fmla="*/ 2147483647 w 3806"/>
              <a:gd name="T21" fmla="*/ 2147483647 h 2681"/>
              <a:gd name="T22" fmla="*/ 2147483647 w 3806"/>
              <a:gd name="T23" fmla="*/ 2147483647 h 2681"/>
              <a:gd name="T24" fmla="*/ 2147483647 w 3806"/>
              <a:gd name="T25" fmla="*/ 2147483647 h 2681"/>
              <a:gd name="T26" fmla="*/ 2147483647 w 3806"/>
              <a:gd name="T27" fmla="*/ 2147483647 h 2681"/>
              <a:gd name="T28" fmla="*/ 2147483647 w 3806"/>
              <a:gd name="T29" fmla="*/ 2147483647 h 2681"/>
              <a:gd name="T30" fmla="*/ 2147483647 w 3806"/>
              <a:gd name="T31" fmla="*/ 2147483647 h 2681"/>
              <a:gd name="T32" fmla="*/ 2147483647 w 3806"/>
              <a:gd name="T33" fmla="*/ 2147483647 h 2681"/>
              <a:gd name="T34" fmla="*/ 2147483647 w 3806"/>
              <a:gd name="T35" fmla="*/ 2147483647 h 2681"/>
              <a:gd name="T36" fmla="*/ 2147483647 w 3806"/>
              <a:gd name="T37" fmla="*/ 2147483647 h 2681"/>
              <a:gd name="T38" fmla="*/ 2147483647 w 3806"/>
              <a:gd name="T39" fmla="*/ 2147483647 h 2681"/>
              <a:gd name="T40" fmla="*/ 2147483647 w 3806"/>
              <a:gd name="T41" fmla="*/ 2147483647 h 2681"/>
              <a:gd name="T42" fmla="*/ 2147483647 w 3806"/>
              <a:gd name="T43" fmla="*/ 2147483647 h 2681"/>
              <a:gd name="T44" fmla="*/ 2147483647 w 3806"/>
              <a:gd name="T45" fmla="*/ 2147483647 h 2681"/>
              <a:gd name="T46" fmla="*/ 2147483647 w 3806"/>
              <a:gd name="T47" fmla="*/ 2147483647 h 2681"/>
              <a:gd name="T48" fmla="*/ 2147483647 w 3806"/>
              <a:gd name="T49" fmla="*/ 2147483647 h 2681"/>
              <a:gd name="T50" fmla="*/ 2147483647 w 3806"/>
              <a:gd name="T51" fmla="*/ 2147483647 h 2681"/>
              <a:gd name="T52" fmla="*/ 2147483647 w 3806"/>
              <a:gd name="T53" fmla="*/ 2147483647 h 2681"/>
              <a:gd name="T54" fmla="*/ 2147483647 w 3806"/>
              <a:gd name="T55" fmla="*/ 2147483647 h 2681"/>
              <a:gd name="T56" fmla="*/ 2147483647 w 3806"/>
              <a:gd name="T57" fmla="*/ 2147483647 h 2681"/>
              <a:gd name="T58" fmla="*/ 2147483647 w 3806"/>
              <a:gd name="T59" fmla="*/ 2147483647 h 2681"/>
              <a:gd name="T60" fmla="*/ 2147483647 w 3806"/>
              <a:gd name="T61" fmla="*/ 2147483647 h 2681"/>
              <a:gd name="T62" fmla="*/ 2147483647 w 3806"/>
              <a:gd name="T63" fmla="*/ 2147483647 h 2681"/>
              <a:gd name="T64" fmla="*/ 2147483647 w 3806"/>
              <a:gd name="T65" fmla="*/ 2147483647 h 2681"/>
              <a:gd name="T66" fmla="*/ 2147483647 w 3806"/>
              <a:gd name="T67" fmla="*/ 2147483647 h 2681"/>
              <a:gd name="T68" fmla="*/ 2147483647 w 3806"/>
              <a:gd name="T69" fmla="*/ 2147483647 h 268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806"/>
              <a:gd name="T106" fmla="*/ 0 h 2681"/>
              <a:gd name="T107" fmla="*/ 3806 w 3806"/>
              <a:gd name="T108" fmla="*/ 2681 h 268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806" h="2681">
                <a:moveTo>
                  <a:pt x="0" y="2681"/>
                </a:moveTo>
                <a:cubicBezTo>
                  <a:pt x="19" y="2661"/>
                  <a:pt x="80" y="2601"/>
                  <a:pt x="115" y="2559"/>
                </a:cubicBezTo>
                <a:cubicBezTo>
                  <a:pt x="150" y="2517"/>
                  <a:pt x="186" y="2481"/>
                  <a:pt x="210" y="2429"/>
                </a:cubicBezTo>
                <a:cubicBezTo>
                  <a:pt x="234" y="2377"/>
                  <a:pt x="247" y="2304"/>
                  <a:pt x="259" y="2245"/>
                </a:cubicBezTo>
                <a:cubicBezTo>
                  <a:pt x="271" y="2186"/>
                  <a:pt x="274" y="2144"/>
                  <a:pt x="285" y="2074"/>
                </a:cubicBezTo>
                <a:cubicBezTo>
                  <a:pt x="296" y="2004"/>
                  <a:pt x="313" y="1900"/>
                  <a:pt x="324" y="1826"/>
                </a:cubicBezTo>
                <a:cubicBezTo>
                  <a:pt x="335" y="1752"/>
                  <a:pt x="341" y="1700"/>
                  <a:pt x="354" y="1631"/>
                </a:cubicBezTo>
                <a:cubicBezTo>
                  <a:pt x="367" y="1562"/>
                  <a:pt x="387" y="1481"/>
                  <a:pt x="402" y="1409"/>
                </a:cubicBezTo>
                <a:cubicBezTo>
                  <a:pt x="417" y="1337"/>
                  <a:pt x="428" y="1273"/>
                  <a:pt x="444" y="1199"/>
                </a:cubicBezTo>
                <a:cubicBezTo>
                  <a:pt x="460" y="1125"/>
                  <a:pt x="481" y="1044"/>
                  <a:pt x="498" y="965"/>
                </a:cubicBezTo>
                <a:cubicBezTo>
                  <a:pt x="515" y="886"/>
                  <a:pt x="532" y="801"/>
                  <a:pt x="547" y="726"/>
                </a:cubicBezTo>
                <a:cubicBezTo>
                  <a:pt x="562" y="651"/>
                  <a:pt x="572" y="578"/>
                  <a:pt x="588" y="515"/>
                </a:cubicBezTo>
                <a:cubicBezTo>
                  <a:pt x="604" y="452"/>
                  <a:pt x="624" y="398"/>
                  <a:pt x="642" y="347"/>
                </a:cubicBezTo>
                <a:cubicBezTo>
                  <a:pt x="660" y="296"/>
                  <a:pt x="671" y="255"/>
                  <a:pt x="696" y="209"/>
                </a:cubicBezTo>
                <a:cubicBezTo>
                  <a:pt x="721" y="163"/>
                  <a:pt x="758" y="105"/>
                  <a:pt x="792" y="71"/>
                </a:cubicBezTo>
                <a:cubicBezTo>
                  <a:pt x="826" y="37"/>
                  <a:pt x="864" y="0"/>
                  <a:pt x="900" y="5"/>
                </a:cubicBezTo>
                <a:cubicBezTo>
                  <a:pt x="936" y="10"/>
                  <a:pt x="973" y="57"/>
                  <a:pt x="1008" y="101"/>
                </a:cubicBezTo>
                <a:cubicBezTo>
                  <a:pt x="1043" y="145"/>
                  <a:pt x="1078" y="211"/>
                  <a:pt x="1110" y="269"/>
                </a:cubicBezTo>
                <a:cubicBezTo>
                  <a:pt x="1142" y="327"/>
                  <a:pt x="1172" y="389"/>
                  <a:pt x="1201" y="451"/>
                </a:cubicBezTo>
                <a:cubicBezTo>
                  <a:pt x="1230" y="513"/>
                  <a:pt x="1259" y="582"/>
                  <a:pt x="1284" y="641"/>
                </a:cubicBezTo>
                <a:cubicBezTo>
                  <a:pt x="1309" y="700"/>
                  <a:pt x="1326" y="746"/>
                  <a:pt x="1350" y="803"/>
                </a:cubicBezTo>
                <a:cubicBezTo>
                  <a:pt x="1374" y="860"/>
                  <a:pt x="1401" y="918"/>
                  <a:pt x="1428" y="983"/>
                </a:cubicBezTo>
                <a:cubicBezTo>
                  <a:pt x="1455" y="1048"/>
                  <a:pt x="1481" y="1119"/>
                  <a:pt x="1512" y="1193"/>
                </a:cubicBezTo>
                <a:cubicBezTo>
                  <a:pt x="1543" y="1267"/>
                  <a:pt x="1575" y="1351"/>
                  <a:pt x="1614" y="1427"/>
                </a:cubicBezTo>
                <a:cubicBezTo>
                  <a:pt x="1653" y="1503"/>
                  <a:pt x="1699" y="1574"/>
                  <a:pt x="1746" y="1649"/>
                </a:cubicBezTo>
                <a:cubicBezTo>
                  <a:pt x="1793" y="1724"/>
                  <a:pt x="1846" y="1810"/>
                  <a:pt x="1895" y="1878"/>
                </a:cubicBezTo>
                <a:cubicBezTo>
                  <a:pt x="1944" y="1946"/>
                  <a:pt x="1989" y="2001"/>
                  <a:pt x="2040" y="2057"/>
                </a:cubicBezTo>
                <a:cubicBezTo>
                  <a:pt x="2091" y="2113"/>
                  <a:pt x="2141" y="2162"/>
                  <a:pt x="2202" y="2213"/>
                </a:cubicBezTo>
                <a:cubicBezTo>
                  <a:pt x="2263" y="2264"/>
                  <a:pt x="2338" y="2319"/>
                  <a:pt x="2405" y="2362"/>
                </a:cubicBezTo>
                <a:cubicBezTo>
                  <a:pt x="2472" y="2405"/>
                  <a:pt x="2530" y="2440"/>
                  <a:pt x="2604" y="2471"/>
                </a:cubicBezTo>
                <a:cubicBezTo>
                  <a:pt x="2678" y="2502"/>
                  <a:pt x="2766" y="2523"/>
                  <a:pt x="2851" y="2546"/>
                </a:cubicBezTo>
                <a:cubicBezTo>
                  <a:pt x="2936" y="2569"/>
                  <a:pt x="3033" y="2597"/>
                  <a:pt x="3112" y="2611"/>
                </a:cubicBezTo>
                <a:cubicBezTo>
                  <a:pt x="3191" y="2625"/>
                  <a:pt x="3245" y="2624"/>
                  <a:pt x="3324" y="2633"/>
                </a:cubicBezTo>
                <a:cubicBezTo>
                  <a:pt x="3403" y="2642"/>
                  <a:pt x="3504" y="2661"/>
                  <a:pt x="3584" y="2664"/>
                </a:cubicBezTo>
                <a:cubicBezTo>
                  <a:pt x="3664" y="2667"/>
                  <a:pt x="3735" y="2659"/>
                  <a:pt x="3806" y="265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56326" name="Freeform 7">
            <a:extLst>
              <a:ext uri="{FF2B5EF4-FFF2-40B4-BE49-F238E27FC236}">
                <a16:creationId xmlns:a16="http://schemas.microsoft.com/office/drawing/2014/main" id="{F280ABD9-8F38-9FD2-0CE0-94149DCD3455}"/>
              </a:ext>
            </a:extLst>
          </p:cNvPr>
          <p:cNvSpPr>
            <a:spLocks/>
          </p:cNvSpPr>
          <p:nvPr/>
        </p:nvSpPr>
        <p:spPr bwMode="auto">
          <a:xfrm>
            <a:off x="847725" y="3032125"/>
            <a:ext cx="6953250" cy="2835275"/>
          </a:xfrm>
          <a:custGeom>
            <a:avLst/>
            <a:gdLst>
              <a:gd name="T0" fmla="*/ 0 w 4380"/>
              <a:gd name="T1" fmla="*/ 2147483647 h 1786"/>
              <a:gd name="T2" fmla="*/ 2147483647 w 4380"/>
              <a:gd name="T3" fmla="*/ 2147483647 h 1786"/>
              <a:gd name="T4" fmla="*/ 2147483647 w 4380"/>
              <a:gd name="T5" fmla="*/ 2147483647 h 1786"/>
              <a:gd name="T6" fmla="*/ 2147483647 w 4380"/>
              <a:gd name="T7" fmla="*/ 2147483647 h 1786"/>
              <a:gd name="T8" fmla="*/ 2147483647 w 4380"/>
              <a:gd name="T9" fmla="*/ 2147483647 h 1786"/>
              <a:gd name="T10" fmla="*/ 2147483647 w 4380"/>
              <a:gd name="T11" fmla="*/ 2147483647 h 1786"/>
              <a:gd name="T12" fmla="*/ 2147483647 w 4380"/>
              <a:gd name="T13" fmla="*/ 2147483647 h 1786"/>
              <a:gd name="T14" fmla="*/ 2147483647 w 4380"/>
              <a:gd name="T15" fmla="*/ 2147483647 h 1786"/>
              <a:gd name="T16" fmla="*/ 2147483647 w 4380"/>
              <a:gd name="T17" fmla="*/ 2147483647 h 1786"/>
              <a:gd name="T18" fmla="*/ 2147483647 w 4380"/>
              <a:gd name="T19" fmla="*/ 2147483647 h 1786"/>
              <a:gd name="T20" fmla="*/ 2147483647 w 4380"/>
              <a:gd name="T21" fmla="*/ 2147483647 h 1786"/>
              <a:gd name="T22" fmla="*/ 2147483647 w 4380"/>
              <a:gd name="T23" fmla="*/ 2147483647 h 1786"/>
              <a:gd name="T24" fmla="*/ 2147483647 w 4380"/>
              <a:gd name="T25" fmla="*/ 2147483647 h 1786"/>
              <a:gd name="T26" fmla="*/ 2147483647 w 4380"/>
              <a:gd name="T27" fmla="*/ 2147483647 h 1786"/>
              <a:gd name="T28" fmla="*/ 2147483647 w 4380"/>
              <a:gd name="T29" fmla="*/ 2147483647 h 1786"/>
              <a:gd name="T30" fmla="*/ 2147483647 w 4380"/>
              <a:gd name="T31" fmla="*/ 2147483647 h 1786"/>
              <a:gd name="T32" fmla="*/ 2147483647 w 4380"/>
              <a:gd name="T33" fmla="*/ 2147483647 h 1786"/>
              <a:gd name="T34" fmla="*/ 2147483647 w 4380"/>
              <a:gd name="T35" fmla="*/ 2147483647 h 1786"/>
              <a:gd name="T36" fmla="*/ 2147483647 w 4380"/>
              <a:gd name="T37" fmla="*/ 2147483647 h 1786"/>
              <a:gd name="T38" fmla="*/ 2147483647 w 4380"/>
              <a:gd name="T39" fmla="*/ 2147483647 h 1786"/>
              <a:gd name="T40" fmla="*/ 2147483647 w 4380"/>
              <a:gd name="T41" fmla="*/ 2147483647 h 1786"/>
              <a:gd name="T42" fmla="*/ 2147483647 w 4380"/>
              <a:gd name="T43" fmla="*/ 2147483647 h 1786"/>
              <a:gd name="T44" fmla="*/ 2147483647 w 4380"/>
              <a:gd name="T45" fmla="*/ 2147483647 h 1786"/>
              <a:gd name="T46" fmla="*/ 2147483647 w 4380"/>
              <a:gd name="T47" fmla="*/ 2147483647 h 1786"/>
              <a:gd name="T48" fmla="*/ 2147483647 w 4380"/>
              <a:gd name="T49" fmla="*/ 2147483647 h 1786"/>
              <a:gd name="T50" fmla="*/ 2147483647 w 4380"/>
              <a:gd name="T51" fmla="*/ 2147483647 h 1786"/>
              <a:gd name="T52" fmla="*/ 2147483647 w 4380"/>
              <a:gd name="T53" fmla="*/ 2147483647 h 1786"/>
              <a:gd name="T54" fmla="*/ 2147483647 w 4380"/>
              <a:gd name="T55" fmla="*/ 2147483647 h 178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4380"/>
              <a:gd name="T85" fmla="*/ 0 h 1786"/>
              <a:gd name="T86" fmla="*/ 4380 w 4380"/>
              <a:gd name="T87" fmla="*/ 1786 h 178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4380" h="1786">
                <a:moveTo>
                  <a:pt x="0" y="1786"/>
                </a:moveTo>
                <a:cubicBezTo>
                  <a:pt x="10" y="1744"/>
                  <a:pt x="39" y="1618"/>
                  <a:pt x="60" y="1534"/>
                </a:cubicBezTo>
                <a:cubicBezTo>
                  <a:pt x="81" y="1450"/>
                  <a:pt x="103" y="1370"/>
                  <a:pt x="126" y="1282"/>
                </a:cubicBezTo>
                <a:cubicBezTo>
                  <a:pt x="149" y="1194"/>
                  <a:pt x="178" y="1098"/>
                  <a:pt x="199" y="1009"/>
                </a:cubicBezTo>
                <a:cubicBezTo>
                  <a:pt x="220" y="920"/>
                  <a:pt x="233" y="831"/>
                  <a:pt x="252" y="748"/>
                </a:cubicBezTo>
                <a:cubicBezTo>
                  <a:pt x="271" y="665"/>
                  <a:pt x="290" y="589"/>
                  <a:pt x="312" y="508"/>
                </a:cubicBezTo>
                <a:cubicBezTo>
                  <a:pt x="334" y="427"/>
                  <a:pt x="362" y="330"/>
                  <a:pt x="382" y="263"/>
                </a:cubicBezTo>
                <a:cubicBezTo>
                  <a:pt x="402" y="196"/>
                  <a:pt x="412" y="147"/>
                  <a:pt x="432" y="106"/>
                </a:cubicBezTo>
                <a:cubicBezTo>
                  <a:pt x="452" y="65"/>
                  <a:pt x="468" y="28"/>
                  <a:pt x="500" y="14"/>
                </a:cubicBezTo>
                <a:cubicBezTo>
                  <a:pt x="532" y="0"/>
                  <a:pt x="581" y="7"/>
                  <a:pt x="624" y="22"/>
                </a:cubicBezTo>
                <a:cubicBezTo>
                  <a:pt x="667" y="37"/>
                  <a:pt x="720" y="78"/>
                  <a:pt x="756" y="106"/>
                </a:cubicBezTo>
                <a:cubicBezTo>
                  <a:pt x="792" y="134"/>
                  <a:pt x="813" y="160"/>
                  <a:pt x="840" y="190"/>
                </a:cubicBezTo>
                <a:cubicBezTo>
                  <a:pt x="867" y="220"/>
                  <a:pt x="883" y="246"/>
                  <a:pt x="919" y="289"/>
                </a:cubicBezTo>
                <a:cubicBezTo>
                  <a:pt x="955" y="332"/>
                  <a:pt x="1015" y="396"/>
                  <a:pt x="1056" y="448"/>
                </a:cubicBezTo>
                <a:cubicBezTo>
                  <a:pt x="1097" y="500"/>
                  <a:pt x="1123" y="553"/>
                  <a:pt x="1168" y="603"/>
                </a:cubicBezTo>
                <a:cubicBezTo>
                  <a:pt x="1213" y="653"/>
                  <a:pt x="1268" y="699"/>
                  <a:pt x="1325" y="747"/>
                </a:cubicBezTo>
                <a:cubicBezTo>
                  <a:pt x="1382" y="795"/>
                  <a:pt x="1449" y="846"/>
                  <a:pt x="1508" y="891"/>
                </a:cubicBezTo>
                <a:cubicBezTo>
                  <a:pt x="1567" y="936"/>
                  <a:pt x="1615" y="977"/>
                  <a:pt x="1680" y="1018"/>
                </a:cubicBezTo>
                <a:cubicBezTo>
                  <a:pt x="1745" y="1059"/>
                  <a:pt x="1823" y="1101"/>
                  <a:pt x="1896" y="1138"/>
                </a:cubicBezTo>
                <a:cubicBezTo>
                  <a:pt x="1969" y="1175"/>
                  <a:pt x="2045" y="1209"/>
                  <a:pt x="2118" y="1240"/>
                </a:cubicBezTo>
                <a:cubicBezTo>
                  <a:pt x="2191" y="1271"/>
                  <a:pt x="2243" y="1294"/>
                  <a:pt x="2333" y="1323"/>
                </a:cubicBezTo>
                <a:cubicBezTo>
                  <a:pt x="2423" y="1352"/>
                  <a:pt x="2554" y="1389"/>
                  <a:pt x="2660" y="1415"/>
                </a:cubicBezTo>
                <a:cubicBezTo>
                  <a:pt x="2766" y="1441"/>
                  <a:pt x="2877" y="1460"/>
                  <a:pt x="2970" y="1480"/>
                </a:cubicBezTo>
                <a:cubicBezTo>
                  <a:pt x="3063" y="1500"/>
                  <a:pt x="3125" y="1520"/>
                  <a:pt x="3216" y="1534"/>
                </a:cubicBezTo>
                <a:cubicBezTo>
                  <a:pt x="3307" y="1548"/>
                  <a:pt x="3400" y="1552"/>
                  <a:pt x="3516" y="1564"/>
                </a:cubicBezTo>
                <a:cubicBezTo>
                  <a:pt x="3632" y="1576"/>
                  <a:pt x="3797" y="1596"/>
                  <a:pt x="3912" y="1606"/>
                </a:cubicBezTo>
                <a:cubicBezTo>
                  <a:pt x="4027" y="1616"/>
                  <a:pt x="4127" y="1618"/>
                  <a:pt x="4205" y="1625"/>
                </a:cubicBezTo>
                <a:cubicBezTo>
                  <a:pt x="4283" y="1632"/>
                  <a:pt x="4344" y="1643"/>
                  <a:pt x="4380" y="1648"/>
                </a:cubicBezTo>
              </a:path>
            </a:pathLst>
          </a:custGeom>
          <a:noFill/>
          <a:ln w="38100" cap="flat" cmpd="sng">
            <a:solidFill>
              <a:schemeClr val="tx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56327" name="Text Box 8">
            <a:extLst>
              <a:ext uri="{FF2B5EF4-FFF2-40B4-BE49-F238E27FC236}">
                <a16:creationId xmlns:a16="http://schemas.microsoft.com/office/drawing/2014/main" id="{3ABE2895-74A4-2630-BB69-F56D641E131B}"/>
              </a:ext>
            </a:extLst>
          </p:cNvPr>
          <p:cNvSpPr txBox="1">
            <a:spLocks noChangeArrowheads="1"/>
          </p:cNvSpPr>
          <p:nvPr/>
        </p:nvSpPr>
        <p:spPr bwMode="auto">
          <a:xfrm>
            <a:off x="3097213" y="1600200"/>
            <a:ext cx="3138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)=(10,40)</a:t>
            </a:r>
          </a:p>
        </p:txBody>
      </p:sp>
      <p:sp>
        <p:nvSpPr>
          <p:cNvPr id="56328" name="Line 9">
            <a:extLst>
              <a:ext uri="{FF2B5EF4-FFF2-40B4-BE49-F238E27FC236}">
                <a16:creationId xmlns:a16="http://schemas.microsoft.com/office/drawing/2014/main" id="{5A5640F9-C03D-96D3-BDF2-9BAC45BBD1DE}"/>
              </a:ext>
            </a:extLst>
          </p:cNvPr>
          <p:cNvSpPr>
            <a:spLocks noChangeShapeType="1"/>
          </p:cNvSpPr>
          <p:nvPr/>
        </p:nvSpPr>
        <p:spPr bwMode="auto">
          <a:xfrm flipV="1">
            <a:off x="2992438" y="2265363"/>
            <a:ext cx="935037" cy="623887"/>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6329" name="Text Box 10">
            <a:extLst>
              <a:ext uri="{FF2B5EF4-FFF2-40B4-BE49-F238E27FC236}">
                <a16:creationId xmlns:a16="http://schemas.microsoft.com/office/drawing/2014/main" id="{950604D9-9AF2-51B5-B66D-9F4E065C25CA}"/>
              </a:ext>
            </a:extLst>
          </p:cNvPr>
          <p:cNvSpPr txBox="1">
            <a:spLocks noChangeArrowheads="1"/>
          </p:cNvSpPr>
          <p:nvPr/>
        </p:nvSpPr>
        <p:spPr bwMode="auto">
          <a:xfrm>
            <a:off x="4738688" y="3678238"/>
            <a:ext cx="3055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n</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)=(11,3)</a:t>
            </a:r>
          </a:p>
        </p:txBody>
      </p:sp>
      <p:sp>
        <p:nvSpPr>
          <p:cNvPr id="56330" name="Line 11">
            <a:extLst>
              <a:ext uri="{FF2B5EF4-FFF2-40B4-BE49-F238E27FC236}">
                <a16:creationId xmlns:a16="http://schemas.microsoft.com/office/drawing/2014/main" id="{A38F4CFC-BC7F-509C-3689-AFABF292D759}"/>
              </a:ext>
            </a:extLst>
          </p:cNvPr>
          <p:cNvSpPr>
            <a:spLocks noChangeShapeType="1"/>
          </p:cNvSpPr>
          <p:nvPr/>
        </p:nvSpPr>
        <p:spPr bwMode="auto">
          <a:xfrm flipV="1">
            <a:off x="5091113" y="4446588"/>
            <a:ext cx="541337" cy="831850"/>
          </a:xfrm>
          <a:prstGeom prst="line">
            <a:avLst/>
          </a:prstGeom>
          <a:noFill/>
          <a:ln w="5080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6331" name="Text Box 12">
            <a:extLst>
              <a:ext uri="{FF2B5EF4-FFF2-40B4-BE49-F238E27FC236}">
                <a16:creationId xmlns:a16="http://schemas.microsoft.com/office/drawing/2014/main" id="{95ADACB6-8DA8-5FFC-BF7F-F5C238003AEF}"/>
              </a:ext>
            </a:extLst>
          </p:cNvPr>
          <p:cNvSpPr txBox="1">
            <a:spLocks noChangeArrowheads="1"/>
          </p:cNvSpPr>
          <p:nvPr/>
        </p:nvSpPr>
        <p:spPr bwMode="auto">
          <a:xfrm>
            <a:off x="325438" y="5786438"/>
            <a:ext cx="511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i="1">
                <a:latin typeface="Times New Roman" panose="02020603050405020304" pitchFamily="18" charset="0"/>
              </a:rPr>
              <a:t>O</a:t>
            </a:r>
          </a:p>
        </p:txBody>
      </p:sp>
    </p:spTree>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23616" name="Object 32">
            <a:extLst>
              <a:ext uri="{FF2B5EF4-FFF2-40B4-BE49-F238E27FC236}">
                <a16:creationId xmlns:a16="http://schemas.microsoft.com/office/drawing/2014/main" id="{4B8D70E6-54FB-8895-4611-51305E67AECA}"/>
              </a:ext>
            </a:extLst>
          </p:cNvPr>
          <p:cNvGraphicFramePr>
            <a:graphicFrameLocks noChangeAspect="1"/>
          </p:cNvGraphicFramePr>
          <p:nvPr/>
        </p:nvGraphicFramePr>
        <p:xfrm>
          <a:off x="34925" y="1196975"/>
          <a:ext cx="8140700" cy="647700"/>
        </p:xfrm>
        <a:graphic>
          <a:graphicData uri="http://schemas.openxmlformats.org/presentationml/2006/ole">
            <mc:AlternateContent xmlns:mc="http://schemas.openxmlformats.org/markup-compatibility/2006">
              <mc:Choice xmlns:v="urn:schemas-microsoft-com:vml" Requires="v">
                <p:oleObj name="公式" r:id="rId2" imgW="2552400" imgH="203040" progId="Equation.3">
                  <p:embed/>
                </p:oleObj>
              </mc:Choice>
              <mc:Fallback>
                <p:oleObj name="公式" r:id="rId2" imgW="2552400" imgH="203040" progId="Equation.3">
                  <p:embed/>
                  <p:pic>
                    <p:nvPicPr>
                      <p:cNvPr id="0"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1196975"/>
                        <a:ext cx="814070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3617" name="Object 33">
            <a:extLst>
              <a:ext uri="{FF2B5EF4-FFF2-40B4-BE49-F238E27FC236}">
                <a16:creationId xmlns:a16="http://schemas.microsoft.com/office/drawing/2014/main" id="{88CF4439-4CB1-6AED-CC0C-5387689E095C}"/>
              </a:ext>
            </a:extLst>
          </p:cNvPr>
          <p:cNvGraphicFramePr>
            <a:graphicFrameLocks noChangeAspect="1"/>
          </p:cNvGraphicFramePr>
          <p:nvPr/>
        </p:nvGraphicFramePr>
        <p:xfrm>
          <a:off x="179388" y="3294063"/>
          <a:ext cx="6726237" cy="593725"/>
        </p:xfrm>
        <a:graphic>
          <a:graphicData uri="http://schemas.openxmlformats.org/presentationml/2006/ole">
            <mc:AlternateContent xmlns:mc="http://schemas.openxmlformats.org/markup-compatibility/2006">
              <mc:Choice xmlns:v="urn:schemas-microsoft-com:vml" Requires="v">
                <p:oleObj name="公式" r:id="rId4" imgW="5613120" imgH="495000" progId="Equation.3">
                  <p:embed/>
                </p:oleObj>
              </mc:Choice>
              <mc:Fallback>
                <p:oleObj name="公式" r:id="rId4" imgW="5613120" imgH="495000"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3294063"/>
                        <a:ext cx="6726237"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8">
            <a:extLst>
              <a:ext uri="{FF2B5EF4-FFF2-40B4-BE49-F238E27FC236}">
                <a16:creationId xmlns:a16="http://schemas.microsoft.com/office/drawing/2014/main" id="{76C9DF5F-73E7-8D9A-5F14-198DE6E7D400}"/>
              </a:ext>
            </a:extLst>
          </p:cNvPr>
          <p:cNvGrpSpPr>
            <a:grpSpLocks noChangeAspect="1"/>
          </p:cNvGrpSpPr>
          <p:nvPr/>
        </p:nvGrpSpPr>
        <p:grpSpPr bwMode="auto">
          <a:xfrm>
            <a:off x="5795963" y="4249738"/>
            <a:ext cx="2835275" cy="2203450"/>
            <a:chOff x="4272" y="1775"/>
            <a:chExt cx="1488" cy="1156"/>
          </a:xfrm>
        </p:grpSpPr>
        <p:sp>
          <p:nvSpPr>
            <p:cNvPr id="19466" name="Freeform 34">
              <a:extLst>
                <a:ext uri="{FF2B5EF4-FFF2-40B4-BE49-F238E27FC236}">
                  <a16:creationId xmlns:a16="http://schemas.microsoft.com/office/drawing/2014/main" id="{8CBFA4DD-F430-D7DA-0909-B15E510797C7}"/>
                </a:ext>
              </a:extLst>
            </p:cNvPr>
            <p:cNvSpPr>
              <a:spLocks noChangeAspect="1"/>
            </p:cNvSpPr>
            <p:nvPr/>
          </p:nvSpPr>
          <p:spPr bwMode="auto">
            <a:xfrm>
              <a:off x="4366" y="1855"/>
              <a:ext cx="1282" cy="719"/>
            </a:xfrm>
            <a:custGeom>
              <a:avLst/>
              <a:gdLst>
                <a:gd name="T0" fmla="*/ 0 w 1282"/>
                <a:gd name="T1" fmla="*/ 719 h 719"/>
                <a:gd name="T2" fmla="*/ 117 w 1282"/>
                <a:gd name="T3" fmla="*/ 444 h 719"/>
                <a:gd name="T4" fmla="*/ 239 w 1282"/>
                <a:gd name="T5" fmla="*/ 94 h 719"/>
                <a:gd name="T6" fmla="*/ 410 w 1282"/>
                <a:gd name="T7" fmla="*/ 45 h 719"/>
                <a:gd name="T8" fmla="*/ 638 w 1282"/>
                <a:gd name="T9" fmla="*/ 362 h 719"/>
                <a:gd name="T10" fmla="*/ 817 w 1282"/>
                <a:gd name="T11" fmla="*/ 525 h 719"/>
                <a:gd name="T12" fmla="*/ 947 w 1282"/>
                <a:gd name="T13" fmla="*/ 590 h 719"/>
                <a:gd name="T14" fmla="*/ 1256 w 1282"/>
                <a:gd name="T15" fmla="*/ 663 h 719"/>
                <a:gd name="T16" fmla="*/ 1102 w 1282"/>
                <a:gd name="T17" fmla="*/ 631 h 7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82"/>
                <a:gd name="T28" fmla="*/ 0 h 719"/>
                <a:gd name="T29" fmla="*/ 1282 w 1282"/>
                <a:gd name="T30" fmla="*/ 719 h 7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82" h="719">
                  <a:moveTo>
                    <a:pt x="0" y="719"/>
                  </a:moveTo>
                  <a:cubicBezTo>
                    <a:pt x="19" y="673"/>
                    <a:pt x="77" y="548"/>
                    <a:pt x="117" y="444"/>
                  </a:cubicBezTo>
                  <a:cubicBezTo>
                    <a:pt x="157" y="340"/>
                    <a:pt x="190" y="160"/>
                    <a:pt x="239" y="94"/>
                  </a:cubicBezTo>
                  <a:cubicBezTo>
                    <a:pt x="288" y="28"/>
                    <a:pt x="344" y="0"/>
                    <a:pt x="410" y="45"/>
                  </a:cubicBezTo>
                  <a:cubicBezTo>
                    <a:pt x="476" y="90"/>
                    <a:pt x="570" y="282"/>
                    <a:pt x="638" y="362"/>
                  </a:cubicBezTo>
                  <a:cubicBezTo>
                    <a:pt x="706" y="442"/>
                    <a:pt x="766" y="487"/>
                    <a:pt x="817" y="525"/>
                  </a:cubicBezTo>
                  <a:cubicBezTo>
                    <a:pt x="868" y="563"/>
                    <a:pt x="874" y="567"/>
                    <a:pt x="947" y="590"/>
                  </a:cubicBezTo>
                  <a:cubicBezTo>
                    <a:pt x="1020" y="613"/>
                    <a:pt x="1230" y="656"/>
                    <a:pt x="1256" y="663"/>
                  </a:cubicBezTo>
                  <a:cubicBezTo>
                    <a:pt x="1282" y="670"/>
                    <a:pt x="1134" y="638"/>
                    <a:pt x="1102" y="631"/>
                  </a:cubicBezTo>
                </a:path>
              </a:pathLst>
            </a:custGeom>
            <a:noFill/>
            <a:ln w="2857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67" name="Line 35">
              <a:extLst>
                <a:ext uri="{FF2B5EF4-FFF2-40B4-BE49-F238E27FC236}">
                  <a16:creationId xmlns:a16="http://schemas.microsoft.com/office/drawing/2014/main" id="{C29F6ACF-8B20-3ED7-C01A-ADA2738BB39D}"/>
                </a:ext>
              </a:extLst>
            </p:cNvPr>
            <p:cNvSpPr>
              <a:spLocks noChangeAspect="1" noChangeShapeType="1"/>
            </p:cNvSpPr>
            <p:nvPr/>
          </p:nvSpPr>
          <p:spPr bwMode="auto">
            <a:xfrm>
              <a:off x="4272" y="2591"/>
              <a:ext cx="14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36">
              <a:extLst>
                <a:ext uri="{FF2B5EF4-FFF2-40B4-BE49-F238E27FC236}">
                  <a16:creationId xmlns:a16="http://schemas.microsoft.com/office/drawing/2014/main" id="{D0CCE7DD-AD8C-3C73-2AB5-7AF10079B836}"/>
                </a:ext>
              </a:extLst>
            </p:cNvPr>
            <p:cNvSpPr>
              <a:spLocks noChangeAspect="1" noChangeShapeType="1"/>
            </p:cNvSpPr>
            <p:nvPr/>
          </p:nvSpPr>
          <p:spPr bwMode="auto">
            <a:xfrm flipV="1">
              <a:off x="4368" y="1775"/>
              <a:ext cx="0" cy="96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37">
              <a:extLst>
                <a:ext uri="{FF2B5EF4-FFF2-40B4-BE49-F238E27FC236}">
                  <a16:creationId xmlns:a16="http://schemas.microsoft.com/office/drawing/2014/main" id="{7D134E5E-BDA1-83AD-F224-6E90F3517A3B}"/>
                </a:ext>
              </a:extLst>
            </p:cNvPr>
            <p:cNvSpPr>
              <a:spLocks noChangeAspect="1" noChangeShapeType="1"/>
            </p:cNvSpPr>
            <p:nvPr/>
          </p:nvSpPr>
          <p:spPr bwMode="auto">
            <a:xfrm>
              <a:off x="5280" y="2447"/>
              <a:ext cx="0" cy="144"/>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38">
              <a:extLst>
                <a:ext uri="{FF2B5EF4-FFF2-40B4-BE49-F238E27FC236}">
                  <a16:creationId xmlns:a16="http://schemas.microsoft.com/office/drawing/2014/main" id="{05315DD7-A8F6-1E4A-35E1-3A535953B986}"/>
                </a:ext>
              </a:extLst>
            </p:cNvPr>
            <p:cNvSpPr>
              <a:spLocks noChangeAspect="1" noChangeShapeType="1"/>
            </p:cNvSpPr>
            <p:nvPr/>
          </p:nvSpPr>
          <p:spPr bwMode="auto">
            <a:xfrm>
              <a:off x="5376" y="2447"/>
              <a:ext cx="0" cy="144"/>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39">
              <a:extLst>
                <a:ext uri="{FF2B5EF4-FFF2-40B4-BE49-F238E27FC236}">
                  <a16:creationId xmlns:a16="http://schemas.microsoft.com/office/drawing/2014/main" id="{C19DBE02-5B87-0DA5-E188-7B280D9933C9}"/>
                </a:ext>
              </a:extLst>
            </p:cNvPr>
            <p:cNvSpPr>
              <a:spLocks noChangeAspect="1" noChangeShapeType="1"/>
            </p:cNvSpPr>
            <p:nvPr/>
          </p:nvSpPr>
          <p:spPr bwMode="auto">
            <a:xfrm>
              <a:off x="5472" y="2495"/>
              <a:ext cx="0" cy="96"/>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40">
              <a:extLst>
                <a:ext uri="{FF2B5EF4-FFF2-40B4-BE49-F238E27FC236}">
                  <a16:creationId xmlns:a16="http://schemas.microsoft.com/office/drawing/2014/main" id="{A6ED89EB-C4BE-EF23-0209-4D69901E86EB}"/>
                </a:ext>
              </a:extLst>
            </p:cNvPr>
            <p:cNvSpPr>
              <a:spLocks noChangeAspect="1" noChangeShapeType="1"/>
            </p:cNvSpPr>
            <p:nvPr/>
          </p:nvSpPr>
          <p:spPr bwMode="auto">
            <a:xfrm>
              <a:off x="5568" y="2543"/>
              <a:ext cx="0" cy="48"/>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2" name="Object 41">
              <a:extLst>
                <a:ext uri="{FF2B5EF4-FFF2-40B4-BE49-F238E27FC236}">
                  <a16:creationId xmlns:a16="http://schemas.microsoft.com/office/drawing/2014/main" id="{B824A118-D478-0B12-34D1-84C6EAD7F540}"/>
                </a:ext>
              </a:extLst>
            </p:cNvPr>
            <p:cNvGraphicFramePr>
              <a:graphicFrameLocks noChangeAspect="1"/>
            </p:cNvGraphicFramePr>
            <p:nvPr/>
          </p:nvGraphicFramePr>
          <p:xfrm>
            <a:off x="5472" y="2159"/>
            <a:ext cx="192" cy="192"/>
          </p:xfrm>
          <a:graphic>
            <a:graphicData uri="http://schemas.openxmlformats.org/presentationml/2006/ole">
              <mc:AlternateContent xmlns:mc="http://schemas.openxmlformats.org/markup-compatibility/2006">
                <mc:Choice xmlns:v="urn:schemas-microsoft-com:vml" Requires="v">
                  <p:oleObj name="公式" r:id="rId6" imgW="126720" imgH="126720" progId="Equation.3">
                    <p:embed/>
                  </p:oleObj>
                </mc:Choice>
                <mc:Fallback>
                  <p:oleObj name="公式" r:id="rId6" imgW="126720" imgH="12672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2" y="2159"/>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73" name="Line 42">
              <a:extLst>
                <a:ext uri="{FF2B5EF4-FFF2-40B4-BE49-F238E27FC236}">
                  <a16:creationId xmlns:a16="http://schemas.microsoft.com/office/drawing/2014/main" id="{2FC45F9F-81E6-75BB-7ABC-CD1F15CB74FD}"/>
                </a:ext>
              </a:extLst>
            </p:cNvPr>
            <p:cNvSpPr>
              <a:spLocks noChangeAspect="1" noChangeShapeType="1"/>
            </p:cNvSpPr>
            <p:nvPr/>
          </p:nvSpPr>
          <p:spPr bwMode="auto">
            <a:xfrm flipV="1">
              <a:off x="5424" y="2303"/>
              <a:ext cx="144" cy="24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4" name="Line 43">
              <a:extLst>
                <a:ext uri="{FF2B5EF4-FFF2-40B4-BE49-F238E27FC236}">
                  <a16:creationId xmlns:a16="http://schemas.microsoft.com/office/drawing/2014/main" id="{8006C9B6-B041-4B6E-250D-787D4F427055}"/>
                </a:ext>
              </a:extLst>
            </p:cNvPr>
            <p:cNvSpPr>
              <a:spLocks noChangeAspect="1" noChangeShapeType="1"/>
            </p:cNvSpPr>
            <p:nvPr/>
          </p:nvSpPr>
          <p:spPr bwMode="auto">
            <a:xfrm>
              <a:off x="5088" y="2303"/>
              <a:ext cx="0" cy="288"/>
            </a:xfrm>
            <a:prstGeom prst="line">
              <a:avLst/>
            </a:prstGeom>
            <a:noFill/>
            <a:ln w="476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Line 44">
              <a:extLst>
                <a:ext uri="{FF2B5EF4-FFF2-40B4-BE49-F238E27FC236}">
                  <a16:creationId xmlns:a16="http://schemas.microsoft.com/office/drawing/2014/main" id="{3A7DF597-D390-8215-190F-CF24A4698FEE}"/>
                </a:ext>
              </a:extLst>
            </p:cNvPr>
            <p:cNvSpPr>
              <a:spLocks noChangeAspect="1" noChangeShapeType="1"/>
            </p:cNvSpPr>
            <p:nvPr/>
          </p:nvSpPr>
          <p:spPr bwMode="auto">
            <a:xfrm>
              <a:off x="5184" y="2399"/>
              <a:ext cx="0" cy="192"/>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3" name="Object 45">
              <a:extLst>
                <a:ext uri="{FF2B5EF4-FFF2-40B4-BE49-F238E27FC236}">
                  <a16:creationId xmlns:a16="http://schemas.microsoft.com/office/drawing/2014/main" id="{CEEB5909-1039-C284-A534-2E2D419355A3}"/>
                </a:ext>
              </a:extLst>
            </p:cNvPr>
            <p:cNvGraphicFramePr>
              <a:graphicFrameLocks noChangeAspect="1"/>
            </p:cNvGraphicFramePr>
            <p:nvPr/>
          </p:nvGraphicFramePr>
          <p:xfrm>
            <a:off x="4694" y="2659"/>
            <a:ext cx="920" cy="272"/>
          </p:xfrm>
          <a:graphic>
            <a:graphicData uri="http://schemas.openxmlformats.org/presentationml/2006/ole">
              <mc:AlternateContent xmlns:mc="http://schemas.openxmlformats.org/markup-compatibility/2006">
                <mc:Choice xmlns:v="urn:schemas-microsoft-com:vml" Requires="v">
                  <p:oleObj name="公式" r:id="rId8" imgW="1460160" imgH="431640" progId="Equation.3">
                    <p:embed/>
                  </p:oleObj>
                </mc:Choice>
                <mc:Fallback>
                  <p:oleObj name="公式" r:id="rId8" imgW="1460160" imgH="431640"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94" y="2659"/>
                          <a:ext cx="92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9465" name="Text Box 49">
            <a:extLst>
              <a:ext uri="{FF2B5EF4-FFF2-40B4-BE49-F238E27FC236}">
                <a16:creationId xmlns:a16="http://schemas.microsoft.com/office/drawing/2014/main" id="{96BD66C4-E6B0-1A54-7831-31398843B11F}"/>
              </a:ext>
            </a:extLst>
          </p:cNvPr>
          <p:cNvSpPr txBox="1">
            <a:spLocks noChangeArrowheads="1"/>
          </p:cNvSpPr>
          <p:nvPr/>
        </p:nvSpPr>
        <p:spPr bwMode="auto">
          <a:xfrm>
            <a:off x="482600" y="422275"/>
            <a:ext cx="4160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3600" b="1" i="1">
                <a:latin typeface="Times New Roman" panose="02020603050405020304" pitchFamily="18" charset="0"/>
                <a:ea typeface="黑体" panose="02010609060101010101" pitchFamily="49" charset="-122"/>
              </a:rPr>
              <a:t>F</a:t>
            </a:r>
            <a:r>
              <a:rPr kumimoji="1" lang="zh-CN" altLang="en-US" sz="3600" b="1">
                <a:latin typeface="黑体" panose="02010609060101010101" pitchFamily="49" charset="-122"/>
                <a:ea typeface="黑体" panose="02010609060101010101" pitchFamily="49" charset="-122"/>
              </a:rPr>
              <a:t>分布的分位点</a:t>
            </a:r>
          </a:p>
        </p:txBody>
      </p:sp>
      <p:graphicFrame>
        <p:nvGraphicFramePr>
          <p:cNvPr id="323634" name="Object 4">
            <a:extLst>
              <a:ext uri="{FF2B5EF4-FFF2-40B4-BE49-F238E27FC236}">
                <a16:creationId xmlns:a16="http://schemas.microsoft.com/office/drawing/2014/main" id="{21742C95-BFDB-01AB-068E-E325DFC6AEAD}"/>
              </a:ext>
            </a:extLst>
          </p:cNvPr>
          <p:cNvGraphicFramePr>
            <a:graphicFrameLocks noChangeAspect="1"/>
          </p:cNvGraphicFramePr>
          <p:nvPr/>
        </p:nvGraphicFramePr>
        <p:xfrm>
          <a:off x="323850" y="1916113"/>
          <a:ext cx="8024813" cy="1081087"/>
        </p:xfrm>
        <a:graphic>
          <a:graphicData uri="http://schemas.openxmlformats.org/presentationml/2006/ole">
            <mc:AlternateContent xmlns:mc="http://schemas.openxmlformats.org/markup-compatibility/2006">
              <mc:Choice xmlns:v="urn:schemas-microsoft-com:vml" Requires="v">
                <p:oleObj name="公式" r:id="rId10" imgW="2641320" imgH="355320" progId="Equation.3">
                  <p:embed/>
                </p:oleObj>
              </mc:Choice>
              <mc:Fallback>
                <p:oleObj name="公式" r:id="rId10" imgW="2641320" imgH="355320" progId="Equation.3">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3850" y="1916113"/>
                        <a:ext cx="802481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3635" name="Object 51">
            <a:extLst>
              <a:ext uri="{FF2B5EF4-FFF2-40B4-BE49-F238E27FC236}">
                <a16:creationId xmlns:a16="http://schemas.microsoft.com/office/drawing/2014/main" id="{ED44EA74-AEBF-44A1-BEBD-5A1B85EAFEDA}"/>
              </a:ext>
            </a:extLst>
          </p:cNvPr>
          <p:cNvGraphicFramePr>
            <a:graphicFrameLocks noChangeAspect="1"/>
          </p:cNvGraphicFramePr>
          <p:nvPr/>
        </p:nvGraphicFramePr>
        <p:xfrm>
          <a:off x="250825" y="5229225"/>
          <a:ext cx="5118100" cy="687388"/>
        </p:xfrm>
        <a:graphic>
          <a:graphicData uri="http://schemas.openxmlformats.org/presentationml/2006/ole">
            <mc:AlternateContent xmlns:mc="http://schemas.openxmlformats.org/markup-compatibility/2006">
              <mc:Choice xmlns:v="urn:schemas-microsoft-com:vml" Requires="v">
                <p:oleObj name="公式" r:id="rId12" imgW="1701720" imgH="228600" progId="Equation.3">
                  <p:embed/>
                </p:oleObj>
              </mc:Choice>
              <mc:Fallback>
                <p:oleObj name="公式" r:id="rId12" imgW="1701720" imgH="228600" progId="Equation.3">
                  <p:embed/>
                  <p:pic>
                    <p:nvPicPr>
                      <p:cNvPr id="0" name="Object 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 y="5229225"/>
                        <a:ext cx="511810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3616"/>
                                        </p:tgtEl>
                                        <p:attrNameLst>
                                          <p:attrName>style.visibility</p:attrName>
                                        </p:attrNameLst>
                                      </p:cBhvr>
                                      <p:to>
                                        <p:strVal val="visible"/>
                                      </p:to>
                                    </p:set>
                                    <p:animEffect transition="in" filter="wipe(left)">
                                      <p:cBhvr>
                                        <p:cTn id="7" dur="500"/>
                                        <p:tgtEl>
                                          <p:spTgt spid="32361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23634"/>
                                        </p:tgtEl>
                                        <p:attrNameLst>
                                          <p:attrName>style.visibility</p:attrName>
                                        </p:attrNameLst>
                                      </p:cBhvr>
                                      <p:to>
                                        <p:strVal val="visible"/>
                                      </p:to>
                                    </p:set>
                                    <p:animEffect transition="in" filter="blinds(horizontal)">
                                      <p:cBhvr>
                                        <p:cTn id="11" dur="500"/>
                                        <p:tgtEl>
                                          <p:spTgt spid="32363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323617"/>
                                        </p:tgtEl>
                                        <p:attrNameLst>
                                          <p:attrName>style.visibility</p:attrName>
                                        </p:attrNameLst>
                                      </p:cBhvr>
                                      <p:to>
                                        <p:strVal val="visible"/>
                                      </p:to>
                                    </p:set>
                                    <p:animEffect transition="in" filter="wipe(left)">
                                      <p:cBhvr>
                                        <p:cTn id="15" dur="500"/>
                                        <p:tgtEl>
                                          <p:spTgt spid="32361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23635"/>
                                        </p:tgtEl>
                                        <p:attrNameLst>
                                          <p:attrName>style.visibility</p:attrName>
                                        </p:attrNameLst>
                                      </p:cBhvr>
                                      <p:to>
                                        <p:strVal val="visible"/>
                                      </p:to>
                                    </p:set>
                                    <p:animEffect transition="in" filter="blinds(horizontal)">
                                      <p:cBhvr>
                                        <p:cTn id="25" dur="500"/>
                                        <p:tgtEl>
                                          <p:spTgt spid="32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2">
            <a:extLst>
              <a:ext uri="{FF2B5EF4-FFF2-40B4-BE49-F238E27FC236}">
                <a16:creationId xmlns:a16="http://schemas.microsoft.com/office/drawing/2014/main" id="{2D49EB89-11A1-6BFD-FB19-610D066B0494}"/>
              </a:ext>
            </a:extLst>
          </p:cNvPr>
          <p:cNvSpPr>
            <a:spLocks noChangeArrowheads="1"/>
          </p:cNvSpPr>
          <p:nvPr/>
        </p:nvSpPr>
        <p:spPr bwMode="auto">
          <a:xfrm>
            <a:off x="179388" y="1773238"/>
            <a:ext cx="6108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latin typeface="宋体" panose="02010600030101010101" pitchFamily="2" charset="-122"/>
              </a:rPr>
              <a:t>设产品的某质量指标</a:t>
            </a:r>
            <a:r>
              <a:rPr kumimoji="1" lang="zh-CN" altLang="en-US" sz="2800">
                <a:latin typeface="宋体" panose="02010600030101010101" pitchFamily="2" charset="-122"/>
              </a:rPr>
              <a:t>   </a:t>
            </a:r>
            <a:endParaRPr kumimoji="1" lang="zh-CN" altLang="zh-CN" sz="2800">
              <a:latin typeface="宋体" panose="02010600030101010101" pitchFamily="2" charset="-122"/>
              <a:sym typeface="Symbol" panose="05050102010706020507" pitchFamily="18" charset="2"/>
            </a:endParaRPr>
          </a:p>
        </p:txBody>
      </p:sp>
      <p:graphicFrame>
        <p:nvGraphicFramePr>
          <p:cNvPr id="529411" name="Object 3">
            <a:extLst>
              <a:ext uri="{FF2B5EF4-FFF2-40B4-BE49-F238E27FC236}">
                <a16:creationId xmlns:a16="http://schemas.microsoft.com/office/drawing/2014/main" id="{F5C514BB-DE7C-1294-C9C0-CC7724870A97}"/>
              </a:ext>
            </a:extLst>
          </p:cNvPr>
          <p:cNvGraphicFramePr>
            <a:graphicFrameLocks noChangeAspect="1"/>
          </p:cNvGraphicFramePr>
          <p:nvPr/>
        </p:nvGraphicFramePr>
        <p:xfrm>
          <a:off x="3995738" y="1768475"/>
          <a:ext cx="2511425" cy="723900"/>
        </p:xfrm>
        <a:graphic>
          <a:graphicData uri="http://schemas.openxmlformats.org/presentationml/2006/ole">
            <mc:AlternateContent xmlns:mc="http://schemas.openxmlformats.org/markup-compatibility/2006">
              <mc:Choice xmlns:v="urn:schemas-microsoft-com:vml" Requires="v">
                <p:oleObj name="Equation" r:id="rId2" imgW="888840" imgH="241200" progId="Equation.DSMT4">
                  <p:embed/>
                </p:oleObj>
              </mc:Choice>
              <mc:Fallback>
                <p:oleObj name="Equation" r:id="rId2" imgW="88884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1768475"/>
                        <a:ext cx="2511425" cy="723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Rectangle 9">
            <a:extLst>
              <a:ext uri="{FF2B5EF4-FFF2-40B4-BE49-F238E27FC236}">
                <a16:creationId xmlns:a16="http://schemas.microsoft.com/office/drawing/2014/main" id="{672FA4B7-158E-C9E9-1646-DE593573C8E7}"/>
              </a:ext>
            </a:extLst>
          </p:cNvPr>
          <p:cNvSpPr>
            <a:spLocks noChangeArrowheads="1"/>
          </p:cNvSpPr>
          <p:nvPr/>
        </p:nvSpPr>
        <p:spPr bwMode="auto">
          <a:xfrm>
            <a:off x="0" y="627063"/>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a:solidFill>
                  <a:srgbClr val="FF0000"/>
                </a:solidFill>
                <a:latin typeface="黑体" panose="02010609060101010101" pitchFamily="49" charset="-122"/>
                <a:ea typeface="黑体" panose="02010609060101010101" pitchFamily="49" charset="-122"/>
              </a:rPr>
              <a:t>(</a:t>
            </a:r>
            <a:r>
              <a:rPr kumimoji="1" lang="zh-CN" altLang="en-US" sz="3600" b="1">
                <a:solidFill>
                  <a:srgbClr val="FF0000"/>
                </a:solidFill>
                <a:latin typeface="黑体" panose="02010609060101010101" pitchFamily="49" charset="-122"/>
                <a:ea typeface="黑体" panose="02010609060101010101" pitchFamily="49" charset="-122"/>
              </a:rPr>
              <a:t>四</a:t>
            </a:r>
            <a:r>
              <a:rPr kumimoji="1" lang="en-US" altLang="zh-CN" sz="3600" b="1">
                <a:solidFill>
                  <a:srgbClr val="FF0000"/>
                </a:solidFill>
                <a:latin typeface="黑体" panose="02010609060101010101" pitchFamily="49" charset="-122"/>
                <a:ea typeface="黑体" panose="02010609060101010101" pitchFamily="49" charset="-122"/>
              </a:rPr>
              <a:t>) </a:t>
            </a:r>
            <a:r>
              <a:rPr kumimoji="1" lang="zh-CN" altLang="en-US" sz="3600" b="1">
                <a:solidFill>
                  <a:srgbClr val="FF0000"/>
                </a:solidFill>
                <a:latin typeface="黑体" panose="02010609060101010101" pitchFamily="49" charset="-122"/>
                <a:ea typeface="黑体" panose="02010609060101010101" pitchFamily="49" charset="-122"/>
              </a:rPr>
              <a:t>正态总体的样本均值与样本方差的分布</a:t>
            </a:r>
          </a:p>
        </p:txBody>
      </p:sp>
      <p:graphicFrame>
        <p:nvGraphicFramePr>
          <p:cNvPr id="20483" name="Object 10">
            <a:extLst>
              <a:ext uri="{FF2B5EF4-FFF2-40B4-BE49-F238E27FC236}">
                <a16:creationId xmlns:a16="http://schemas.microsoft.com/office/drawing/2014/main" id="{E9186A23-69CF-ED63-93D1-C9B1CBB46BFF}"/>
              </a:ext>
            </a:extLst>
          </p:cNvPr>
          <p:cNvGraphicFramePr>
            <a:graphicFrameLocks noChangeAspect="1"/>
          </p:cNvGraphicFramePr>
          <p:nvPr/>
        </p:nvGraphicFramePr>
        <p:xfrm>
          <a:off x="900113" y="2781300"/>
          <a:ext cx="2303462" cy="566738"/>
        </p:xfrm>
        <a:graphic>
          <a:graphicData uri="http://schemas.openxmlformats.org/presentationml/2006/ole">
            <mc:AlternateContent xmlns:mc="http://schemas.openxmlformats.org/markup-compatibility/2006">
              <mc:Choice xmlns:v="urn:schemas-microsoft-com:vml" Requires="v">
                <p:oleObj name="Equation" r:id="rId4" imgW="876240" imgH="215640" progId="Equation.DSMT4">
                  <p:embed/>
                </p:oleObj>
              </mc:Choice>
              <mc:Fallback>
                <p:oleObj name="Equation" r:id="rId4" imgW="876240" imgH="21564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781300"/>
                        <a:ext cx="2303462" cy="5667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4" name="Object 11">
            <a:extLst>
              <a:ext uri="{FF2B5EF4-FFF2-40B4-BE49-F238E27FC236}">
                <a16:creationId xmlns:a16="http://schemas.microsoft.com/office/drawing/2014/main" id="{C4CAEB43-4692-0103-AE9A-A6FDAFB2F068}"/>
              </a:ext>
            </a:extLst>
          </p:cNvPr>
          <p:cNvGraphicFramePr>
            <a:graphicFrameLocks noChangeAspect="1"/>
          </p:cNvGraphicFramePr>
          <p:nvPr/>
        </p:nvGraphicFramePr>
        <p:xfrm>
          <a:off x="2916238" y="2781300"/>
          <a:ext cx="4905375" cy="633413"/>
        </p:xfrm>
        <a:graphic>
          <a:graphicData uri="http://schemas.openxmlformats.org/presentationml/2006/ole">
            <mc:AlternateContent xmlns:mc="http://schemas.openxmlformats.org/markup-compatibility/2006">
              <mc:Choice xmlns:v="urn:schemas-microsoft-com:vml" Requires="v">
                <p:oleObj name="Equation" r:id="rId6" imgW="1866600" imgH="241200" progId="Equation.DSMT4">
                  <p:embed/>
                </p:oleObj>
              </mc:Choice>
              <mc:Fallback>
                <p:oleObj name="Equation" r:id="rId6" imgW="1866600" imgH="2412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2781300"/>
                        <a:ext cx="4905375" cy="63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Rectangle 12">
            <a:extLst>
              <a:ext uri="{FF2B5EF4-FFF2-40B4-BE49-F238E27FC236}">
                <a16:creationId xmlns:a16="http://schemas.microsoft.com/office/drawing/2014/main" id="{0A376D71-2809-D08E-CA52-84553F5C341B}"/>
              </a:ext>
            </a:extLst>
          </p:cNvPr>
          <p:cNvSpPr>
            <a:spLocks noChangeArrowheads="1"/>
          </p:cNvSpPr>
          <p:nvPr/>
        </p:nvSpPr>
        <p:spPr bwMode="auto">
          <a:xfrm>
            <a:off x="34925" y="2778125"/>
            <a:ext cx="1036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a:t>考虑</a:t>
            </a:r>
          </a:p>
        </p:txBody>
      </p:sp>
    </p:spTree>
  </p:cSld>
  <p:clrMapOvr>
    <a:masterClrMapping/>
  </p:clrMapOvr>
  <p:transition>
    <p:wipe/>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9" name="Rectangle 2">
            <a:extLst>
              <a:ext uri="{FF2B5EF4-FFF2-40B4-BE49-F238E27FC236}">
                <a16:creationId xmlns:a16="http://schemas.microsoft.com/office/drawing/2014/main" id="{E0571A4C-4A3A-77A1-3441-CF978E8FDF1B}"/>
              </a:ext>
            </a:extLst>
          </p:cNvPr>
          <p:cNvSpPr>
            <a:spLocks noChangeArrowheads="1"/>
          </p:cNvSpPr>
          <p:nvPr/>
        </p:nvSpPr>
        <p:spPr bwMode="auto">
          <a:xfrm>
            <a:off x="468313" y="1125538"/>
            <a:ext cx="59817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solidFill>
                  <a:srgbClr val="08080C"/>
                </a:solidFill>
                <a:latin typeface="Times New Roman" panose="02020603050405020304" pitchFamily="18" charset="0"/>
              </a:rPr>
              <a:t>设总体</a:t>
            </a:r>
            <a:r>
              <a:rPr kumimoji="1" lang="en-US" altLang="zh-CN" sz="3600" b="1" i="1">
                <a:solidFill>
                  <a:srgbClr val="08080C"/>
                </a:solidFill>
                <a:latin typeface="Times New Roman" panose="02020603050405020304" pitchFamily="18" charset="0"/>
              </a:rPr>
              <a:t>X</a:t>
            </a:r>
            <a:r>
              <a:rPr kumimoji="1" lang="zh-CN" altLang="en-US" sz="3600" b="1">
                <a:solidFill>
                  <a:srgbClr val="08080C"/>
                </a:solidFill>
                <a:latin typeface="Times New Roman" panose="02020603050405020304" pitchFamily="18" charset="0"/>
              </a:rPr>
              <a:t>的均值为</a:t>
            </a:r>
            <a:r>
              <a:rPr kumimoji="1" lang="zh-CN" altLang="en-US" sz="3600" b="1" i="1">
                <a:solidFill>
                  <a:srgbClr val="08080C"/>
                </a:solidFill>
                <a:latin typeface="Times New Roman" panose="02020603050405020304" pitchFamily="18" charset="0"/>
                <a:sym typeface="Symbol" panose="05050102010706020507" pitchFamily="18" charset="2"/>
              </a:rPr>
              <a:t></a:t>
            </a:r>
            <a:r>
              <a:rPr kumimoji="1" lang="en-US" altLang="zh-CN" sz="3600" b="1">
                <a:solidFill>
                  <a:srgbClr val="08080C"/>
                </a:solidFill>
                <a:latin typeface="Times New Roman" panose="02020603050405020304" pitchFamily="18" charset="0"/>
                <a:sym typeface="Symbol" panose="05050102010706020507" pitchFamily="18" charset="2"/>
              </a:rPr>
              <a:t>,</a:t>
            </a:r>
            <a:r>
              <a:rPr kumimoji="1" lang="zh-CN" altLang="en-US" sz="3600" b="1">
                <a:solidFill>
                  <a:srgbClr val="08080C"/>
                </a:solidFill>
                <a:latin typeface="Times New Roman" panose="02020603050405020304" pitchFamily="18" charset="0"/>
                <a:sym typeface="Symbol" panose="05050102010706020507" pitchFamily="18" charset="2"/>
              </a:rPr>
              <a:t>方差为</a:t>
            </a:r>
            <a:r>
              <a:rPr kumimoji="1" lang="zh-CN" altLang="en-US" sz="3600" b="1" i="1">
                <a:solidFill>
                  <a:srgbClr val="08080C"/>
                </a:solidFill>
                <a:latin typeface="Times New Roman" panose="02020603050405020304" pitchFamily="18" charset="0"/>
                <a:sym typeface="Symbol" panose="05050102010706020507" pitchFamily="18" charset="2"/>
              </a:rPr>
              <a:t></a:t>
            </a:r>
            <a:r>
              <a:rPr kumimoji="1" lang="en-US" altLang="zh-CN" sz="3600" b="1" i="1" baseline="30000">
                <a:solidFill>
                  <a:srgbClr val="08080C"/>
                </a:solidFill>
                <a:latin typeface="Times New Roman" panose="02020603050405020304" pitchFamily="18" charset="0"/>
                <a:sym typeface="Symbol" panose="05050102010706020507" pitchFamily="18" charset="2"/>
              </a:rPr>
              <a:t>2</a:t>
            </a:r>
            <a:r>
              <a:rPr kumimoji="1" lang="en-US" altLang="zh-CN" sz="3600" b="1">
                <a:solidFill>
                  <a:srgbClr val="08080C"/>
                </a:solidFill>
                <a:latin typeface="Times New Roman" panose="02020603050405020304" pitchFamily="18" charset="0"/>
                <a:sym typeface="Symbol" panose="05050102010706020507" pitchFamily="18" charset="2"/>
              </a:rPr>
              <a:t>,</a:t>
            </a:r>
          </a:p>
        </p:txBody>
      </p:sp>
      <p:sp>
        <p:nvSpPr>
          <p:cNvPr id="21510" name="Rectangle 3">
            <a:extLst>
              <a:ext uri="{FF2B5EF4-FFF2-40B4-BE49-F238E27FC236}">
                <a16:creationId xmlns:a16="http://schemas.microsoft.com/office/drawing/2014/main" id="{4556DE10-F1A2-1C59-5F76-1278F34A8A2A}"/>
              </a:ext>
            </a:extLst>
          </p:cNvPr>
          <p:cNvSpPr>
            <a:spLocks noChangeArrowheads="1"/>
          </p:cNvSpPr>
          <p:nvPr/>
        </p:nvSpPr>
        <p:spPr bwMode="auto">
          <a:xfrm>
            <a:off x="793750" y="1962150"/>
            <a:ext cx="543083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1</a:t>
            </a:r>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2</a:t>
            </a:r>
            <a:r>
              <a:rPr kumimoji="1" lang="en-US" altLang="zh-CN" sz="3600" b="1" i="1">
                <a:solidFill>
                  <a:srgbClr val="08080C"/>
                </a:solidFill>
                <a:latin typeface="Times New Roman" panose="02020603050405020304" pitchFamily="18" charset="0"/>
              </a:rPr>
              <a:t>,…X</a:t>
            </a:r>
            <a:r>
              <a:rPr kumimoji="1" lang="en-US" altLang="zh-CN" sz="3600" b="1" i="1" baseline="-25000">
                <a:solidFill>
                  <a:srgbClr val="08080C"/>
                </a:solidFill>
                <a:latin typeface="Times New Roman" panose="02020603050405020304" pitchFamily="18" charset="0"/>
              </a:rPr>
              <a:t>n</a:t>
            </a:r>
            <a:r>
              <a:rPr kumimoji="1" lang="zh-CN" altLang="en-US" sz="3600" b="1">
                <a:solidFill>
                  <a:srgbClr val="08080C"/>
                </a:solidFill>
                <a:latin typeface="Times New Roman" panose="02020603050405020304" pitchFamily="18" charset="0"/>
              </a:rPr>
              <a:t>是</a:t>
            </a:r>
            <a:r>
              <a:rPr kumimoji="1" lang="en-US" altLang="zh-CN" sz="3600" b="1" i="1">
                <a:solidFill>
                  <a:srgbClr val="08080C"/>
                </a:solidFill>
                <a:latin typeface="Times New Roman" panose="02020603050405020304" pitchFamily="18" charset="0"/>
              </a:rPr>
              <a:t>X</a:t>
            </a:r>
            <a:r>
              <a:rPr kumimoji="1" lang="zh-CN" altLang="en-US" sz="3600" b="1">
                <a:solidFill>
                  <a:srgbClr val="08080C"/>
                </a:solidFill>
                <a:latin typeface="Times New Roman" panose="02020603050405020304" pitchFamily="18" charset="0"/>
              </a:rPr>
              <a:t>的一个样本</a:t>
            </a:r>
            <a:r>
              <a:rPr kumimoji="1" lang="en-US" altLang="zh-CN" sz="3600" b="1">
                <a:solidFill>
                  <a:srgbClr val="08080C"/>
                </a:solidFill>
                <a:latin typeface="Times New Roman" panose="02020603050405020304" pitchFamily="18" charset="0"/>
              </a:rPr>
              <a:t>.</a:t>
            </a:r>
          </a:p>
        </p:txBody>
      </p:sp>
      <p:graphicFrame>
        <p:nvGraphicFramePr>
          <p:cNvPr id="537604" name="Object 4">
            <a:extLst>
              <a:ext uri="{FF2B5EF4-FFF2-40B4-BE49-F238E27FC236}">
                <a16:creationId xmlns:a16="http://schemas.microsoft.com/office/drawing/2014/main" id="{0B32E4E0-2B38-27C3-8C35-A3401C9CD368}"/>
              </a:ext>
            </a:extLst>
          </p:cNvPr>
          <p:cNvGraphicFramePr>
            <a:graphicFrameLocks noChangeAspect="1"/>
          </p:cNvGraphicFramePr>
          <p:nvPr/>
        </p:nvGraphicFramePr>
        <p:xfrm>
          <a:off x="2555875" y="2924175"/>
          <a:ext cx="2132013" cy="685800"/>
        </p:xfrm>
        <a:graphic>
          <a:graphicData uri="http://schemas.openxmlformats.org/presentationml/2006/ole">
            <mc:AlternateContent xmlns:mc="http://schemas.openxmlformats.org/markup-compatibility/2006">
              <mc:Choice xmlns:v="urn:schemas-microsoft-com:vml" Requires="v">
                <p:oleObj name="公式" r:id="rId2" imgW="711000" imgH="228600" progId="Equation.3">
                  <p:embed/>
                </p:oleObj>
              </mc:Choice>
              <mc:Fallback>
                <p:oleObj name="公式" r:id="rId2" imgW="7110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2924175"/>
                        <a:ext cx="21320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7605" name="Object 5">
            <a:extLst>
              <a:ext uri="{FF2B5EF4-FFF2-40B4-BE49-F238E27FC236}">
                <a16:creationId xmlns:a16="http://schemas.microsoft.com/office/drawing/2014/main" id="{D796BEAA-AE77-ABFF-2CE6-40567CD5C200}"/>
              </a:ext>
            </a:extLst>
          </p:cNvPr>
          <p:cNvGraphicFramePr>
            <a:graphicFrameLocks noChangeAspect="1"/>
          </p:cNvGraphicFramePr>
          <p:nvPr/>
        </p:nvGraphicFramePr>
        <p:xfrm>
          <a:off x="2484438" y="3756025"/>
          <a:ext cx="2322512" cy="1257300"/>
        </p:xfrm>
        <a:graphic>
          <a:graphicData uri="http://schemas.openxmlformats.org/presentationml/2006/ole">
            <mc:AlternateContent xmlns:mc="http://schemas.openxmlformats.org/markup-compatibility/2006">
              <mc:Choice xmlns:v="urn:schemas-microsoft-com:vml" Requires="v">
                <p:oleObj name="公式" r:id="rId4" imgW="774360" imgH="419040" progId="Equation.3">
                  <p:embed/>
                </p:oleObj>
              </mc:Choice>
              <mc:Fallback>
                <p:oleObj name="公式" r:id="rId4" imgW="774360" imgH="419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3756025"/>
                        <a:ext cx="2322512"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7606" name="Object 6">
            <a:extLst>
              <a:ext uri="{FF2B5EF4-FFF2-40B4-BE49-F238E27FC236}">
                <a16:creationId xmlns:a16="http://schemas.microsoft.com/office/drawing/2014/main" id="{E4296D51-0E5E-1A19-B501-03A142025A82}"/>
              </a:ext>
            </a:extLst>
          </p:cNvPr>
          <p:cNvGraphicFramePr>
            <a:graphicFrameLocks noChangeAspect="1"/>
          </p:cNvGraphicFramePr>
          <p:nvPr/>
        </p:nvGraphicFramePr>
        <p:xfrm>
          <a:off x="2555875" y="5229225"/>
          <a:ext cx="2246313" cy="685800"/>
        </p:xfrm>
        <a:graphic>
          <a:graphicData uri="http://schemas.openxmlformats.org/presentationml/2006/ole">
            <mc:AlternateContent xmlns:mc="http://schemas.openxmlformats.org/markup-compatibility/2006">
              <mc:Choice xmlns:v="urn:schemas-microsoft-com:vml" Requires="v">
                <p:oleObj name="Equation" r:id="rId6" imgW="749160" imgH="228600" progId="Equation.DSMT4">
                  <p:embed/>
                </p:oleObj>
              </mc:Choice>
              <mc:Fallback>
                <p:oleObj name="Equation" r:id="rId6" imgW="749160" imgH="2286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5229225"/>
                        <a:ext cx="22463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cut/>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灯片编号占位符 5">
            <a:extLst>
              <a:ext uri="{FF2B5EF4-FFF2-40B4-BE49-F238E27FC236}">
                <a16:creationId xmlns:a16="http://schemas.microsoft.com/office/drawing/2014/main" id="{363552AA-0C97-2926-9D54-08C1B2BD615A}"/>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A7194F4-5EDB-44D1-AA96-DE57CD9B1A70}" type="slidenum">
              <a:rPr kumimoji="1" lang="en-US" altLang="zh-CN" sz="1400">
                <a:solidFill>
                  <a:schemeClr val="folHlink"/>
                </a:solidFill>
                <a:latin typeface="Times New Roman" panose="02020603050405020304" pitchFamily="18" charset="0"/>
              </a:rPr>
              <a:pPr algn="r" eaLnBrk="1" hangingPunct="1"/>
              <a:t>47</a:t>
            </a:fld>
            <a:endParaRPr kumimoji="1" lang="en-US" altLang="zh-CN" sz="1400">
              <a:solidFill>
                <a:schemeClr val="folHlink"/>
              </a:solidFill>
              <a:latin typeface="Times New Roman" panose="02020603050405020304" pitchFamily="18" charset="0"/>
            </a:endParaRPr>
          </a:p>
        </p:txBody>
      </p:sp>
      <p:sp>
        <p:nvSpPr>
          <p:cNvPr id="22533" name="Rectangle 2">
            <a:extLst>
              <a:ext uri="{FF2B5EF4-FFF2-40B4-BE49-F238E27FC236}">
                <a16:creationId xmlns:a16="http://schemas.microsoft.com/office/drawing/2014/main" id="{D03AF9F7-FCD7-2AA0-4E38-6D8F9499BBC0}"/>
              </a:ext>
            </a:extLst>
          </p:cNvPr>
          <p:cNvSpPr>
            <a:spLocks noGrp="1" noChangeArrowheads="1"/>
          </p:cNvSpPr>
          <p:nvPr>
            <p:ph type="title" idx="4294967295"/>
          </p:nvPr>
        </p:nvSpPr>
        <p:spPr>
          <a:xfrm>
            <a:off x="0" y="257175"/>
            <a:ext cx="9144000" cy="1227138"/>
          </a:xfrm>
        </p:spPr>
        <p:txBody>
          <a:bodyPr anchor="t"/>
          <a:lstStyle/>
          <a:p>
            <a:pPr eaLnBrk="1" hangingPunct="1">
              <a:lnSpc>
                <a:spcPct val="120000"/>
              </a:lnSpc>
            </a:pPr>
            <a:r>
              <a:rPr lang="zh-CN" altLang="en-US" sz="3600" b="1">
                <a:solidFill>
                  <a:srgbClr val="0116E1"/>
                </a:solidFill>
                <a:ea typeface="黑体" panose="02010609060101010101" pitchFamily="49" charset="-122"/>
              </a:rPr>
              <a:t>定理一</a:t>
            </a:r>
            <a:r>
              <a:rPr lang="zh-CN" altLang="en-US" sz="3600" b="1"/>
              <a:t>    设</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i="1" baseline="-25000">
                <a:latin typeface="Times New Roman" panose="02020603050405020304" pitchFamily="18" charset="0"/>
              </a:rPr>
              <a:t>n</a:t>
            </a:r>
            <a:r>
              <a:rPr lang="zh-CN" altLang="en-US" sz="3600" b="1"/>
              <a:t>是来自总体</a:t>
            </a:r>
            <a:r>
              <a:rPr lang="en-US" altLang="zh-CN" sz="3600" b="1" i="1">
                <a:latin typeface="Times New Roman" panose="02020603050405020304" pitchFamily="18" charset="0"/>
              </a:rPr>
              <a:t>N</a:t>
            </a:r>
            <a:r>
              <a:rPr lang="en-US" altLang="zh-CN" sz="3600" b="1"/>
              <a:t>(</a:t>
            </a:r>
            <a:r>
              <a:rPr lang="en-US" altLang="zh-CN" sz="3600" b="1" i="1">
                <a:latin typeface="Symbol" panose="05050102010706020507" pitchFamily="18" charset="2"/>
              </a:rPr>
              <a:t>m</a:t>
            </a:r>
            <a:r>
              <a:rPr lang="en-US" altLang="zh-CN" sz="3600" b="1"/>
              <a:t>,</a:t>
            </a:r>
            <a:r>
              <a:rPr lang="en-US" altLang="zh-CN" sz="3600" b="1" i="1">
                <a:latin typeface="Symbol" panose="05050102010706020507" pitchFamily="18" charset="2"/>
              </a:rPr>
              <a:t>s</a:t>
            </a:r>
            <a:r>
              <a:rPr lang="en-US" altLang="zh-CN" sz="3600" b="1" baseline="30000"/>
              <a:t>2</a:t>
            </a:r>
            <a:r>
              <a:rPr lang="en-US" altLang="zh-CN" sz="3600" b="1"/>
              <a:t>)</a:t>
            </a:r>
            <a:r>
              <a:rPr lang="zh-CN" altLang="en-US" sz="3600" b="1"/>
              <a:t>的样本</a:t>
            </a:r>
            <a:r>
              <a:rPr lang="en-US" altLang="zh-CN" sz="3600" b="1"/>
              <a:t>, </a:t>
            </a:r>
            <a:r>
              <a:rPr lang="en-US" altLang="zh-CN" sz="3600" b="1">
                <a:latin typeface="Symbol" panose="05050102010706020507" pitchFamily="18" charset="2"/>
              </a:rPr>
              <a:t>`</a:t>
            </a:r>
            <a:r>
              <a:rPr lang="en-US" altLang="zh-CN" sz="3600" b="1" i="1">
                <a:latin typeface="Times New Roman" panose="02020603050405020304" pitchFamily="18" charset="0"/>
              </a:rPr>
              <a:t>X</a:t>
            </a:r>
            <a:r>
              <a:rPr lang="zh-CN" altLang="en-US" sz="3600" b="1"/>
              <a:t>是样本均值</a:t>
            </a:r>
            <a:r>
              <a:rPr lang="en-US" altLang="zh-CN" sz="3600" b="1"/>
              <a:t>, </a:t>
            </a:r>
            <a:r>
              <a:rPr lang="zh-CN" altLang="en-US" sz="3600" b="1"/>
              <a:t>则有</a:t>
            </a:r>
          </a:p>
        </p:txBody>
      </p:sp>
      <p:graphicFrame>
        <p:nvGraphicFramePr>
          <p:cNvPr id="22530" name="Object 3">
            <a:extLst>
              <a:ext uri="{FF2B5EF4-FFF2-40B4-BE49-F238E27FC236}">
                <a16:creationId xmlns:a16="http://schemas.microsoft.com/office/drawing/2014/main" id="{DA473247-D1C7-B2DD-D252-67A036431A79}"/>
              </a:ext>
            </a:extLst>
          </p:cNvPr>
          <p:cNvGraphicFramePr>
            <a:graphicFrameLocks noChangeAspect="1"/>
          </p:cNvGraphicFramePr>
          <p:nvPr>
            <p:ph sz="quarter" idx="4294967295"/>
          </p:nvPr>
        </p:nvGraphicFramePr>
        <p:xfrm>
          <a:off x="2771775" y="1700213"/>
          <a:ext cx="2667000" cy="1447800"/>
        </p:xfrm>
        <a:graphic>
          <a:graphicData uri="http://schemas.openxmlformats.org/presentationml/2006/ole">
            <mc:AlternateContent xmlns:mc="http://schemas.openxmlformats.org/markup-compatibility/2006">
              <mc:Choice xmlns:v="urn:schemas-microsoft-com:vml" Requires="v">
                <p:oleObj name="公式" r:id="rId2" imgW="888840" imgH="482400" progId="Equation.3">
                  <p:embed/>
                </p:oleObj>
              </mc:Choice>
              <mc:Fallback>
                <p:oleObj name="公式" r:id="rId2" imgW="888840" imgH="48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700213"/>
                        <a:ext cx="26670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6229" name="Object 4">
            <a:extLst>
              <a:ext uri="{FF2B5EF4-FFF2-40B4-BE49-F238E27FC236}">
                <a16:creationId xmlns:a16="http://schemas.microsoft.com/office/drawing/2014/main" id="{AA349359-41C1-2F0C-4F69-4CB1E3BBD9E4}"/>
              </a:ext>
            </a:extLst>
          </p:cNvPr>
          <p:cNvGraphicFramePr>
            <a:graphicFrameLocks noChangeAspect="1"/>
          </p:cNvGraphicFramePr>
          <p:nvPr>
            <p:ph sz="quarter" idx="4294967295"/>
          </p:nvPr>
        </p:nvGraphicFramePr>
        <p:xfrm>
          <a:off x="2211388" y="4365625"/>
          <a:ext cx="5913437" cy="1982788"/>
        </p:xfrm>
        <a:graphic>
          <a:graphicData uri="http://schemas.openxmlformats.org/presentationml/2006/ole">
            <mc:AlternateContent xmlns:mc="http://schemas.openxmlformats.org/markup-compatibility/2006">
              <mc:Choice xmlns:v="urn:schemas-microsoft-com:vml" Requires="v">
                <p:oleObj name="公式" r:id="rId4" imgW="1968480" imgH="660240" progId="Equation.3">
                  <p:embed/>
                </p:oleObj>
              </mc:Choice>
              <mc:Fallback>
                <p:oleObj name="公式" r:id="rId4" imgW="1968480" imgH="660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1388" y="4365625"/>
                        <a:ext cx="5913437" cy="1982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6230" name="Rectangle 5">
            <a:extLst>
              <a:ext uri="{FF2B5EF4-FFF2-40B4-BE49-F238E27FC236}">
                <a16:creationId xmlns:a16="http://schemas.microsoft.com/office/drawing/2014/main" id="{A49D2884-C2FE-D6D0-3A2B-693ED8DC4909}"/>
              </a:ext>
            </a:extLst>
          </p:cNvPr>
          <p:cNvSpPr>
            <a:spLocks noGrp="1" noChangeArrowheads="1"/>
          </p:cNvSpPr>
          <p:nvPr>
            <p:ph type="body" sz="half" idx="4294967295"/>
          </p:nvPr>
        </p:nvSpPr>
        <p:spPr>
          <a:xfrm>
            <a:off x="179388" y="2960688"/>
            <a:ext cx="8964612" cy="844550"/>
          </a:xfrm>
        </p:spPr>
        <p:txBody>
          <a:bodyPr/>
          <a:lstStyle/>
          <a:p>
            <a:pPr marL="0" indent="0" eaLnBrk="1" hangingPunct="1">
              <a:lnSpc>
                <a:spcPct val="120000"/>
              </a:lnSpc>
              <a:buFont typeface="Wingdings" panose="05000000000000000000" pitchFamily="2" charset="2"/>
              <a:buNone/>
            </a:pPr>
            <a:r>
              <a:rPr lang="zh-CN" altLang="en-US" sz="3600" b="1">
                <a:solidFill>
                  <a:srgbClr val="0116E1"/>
                </a:solidFill>
                <a:ea typeface="黑体" panose="02010609060101010101" pitchFamily="49" charset="-122"/>
              </a:rPr>
              <a:t>定理二</a:t>
            </a:r>
            <a:r>
              <a:rPr lang="zh-CN" altLang="en-US" sz="3600" b="1"/>
              <a:t>   设</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1</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baseline="-25000">
                <a:latin typeface="Times New Roman" panose="02020603050405020304" pitchFamily="18" charset="0"/>
              </a:rPr>
              <a:t>2</a:t>
            </a:r>
            <a:r>
              <a:rPr lang="en-US" altLang="zh-CN" sz="3600" b="1">
                <a:latin typeface="Times New Roman" panose="02020603050405020304" pitchFamily="18" charset="0"/>
              </a:rPr>
              <a:t>,...,</a:t>
            </a:r>
            <a:r>
              <a:rPr lang="en-US" altLang="zh-CN" sz="3600" b="1" i="1">
                <a:latin typeface="Times New Roman" panose="02020603050405020304" pitchFamily="18" charset="0"/>
              </a:rPr>
              <a:t>X</a:t>
            </a:r>
            <a:r>
              <a:rPr lang="en-US" altLang="zh-CN" sz="3600" b="1" i="1" baseline="-25000">
                <a:latin typeface="Times New Roman" panose="02020603050405020304" pitchFamily="18" charset="0"/>
              </a:rPr>
              <a:t>n</a:t>
            </a:r>
            <a:r>
              <a:rPr lang="zh-CN" altLang="en-US" sz="3600" b="1"/>
              <a:t>是来自总体</a:t>
            </a:r>
            <a:r>
              <a:rPr lang="en-US" altLang="zh-CN" sz="3600" b="1" i="1">
                <a:latin typeface="Times New Roman" panose="02020603050405020304" pitchFamily="18" charset="0"/>
              </a:rPr>
              <a:t>N</a:t>
            </a:r>
            <a:r>
              <a:rPr lang="en-US" altLang="zh-CN" sz="3600" b="1"/>
              <a:t>(</a:t>
            </a:r>
            <a:r>
              <a:rPr lang="en-US" altLang="zh-CN" sz="3600" b="1" i="1">
                <a:latin typeface="Symbol" panose="05050102010706020507" pitchFamily="18" charset="2"/>
              </a:rPr>
              <a:t>m</a:t>
            </a:r>
            <a:r>
              <a:rPr lang="en-US" altLang="zh-CN" sz="3600" b="1"/>
              <a:t>,</a:t>
            </a:r>
            <a:r>
              <a:rPr lang="en-US" altLang="zh-CN" sz="3600" b="1" i="1">
                <a:latin typeface="Symbol" panose="05050102010706020507" pitchFamily="18" charset="2"/>
              </a:rPr>
              <a:t>s</a:t>
            </a:r>
            <a:r>
              <a:rPr lang="en-US" altLang="zh-CN" sz="3600" b="1" baseline="30000"/>
              <a:t>2</a:t>
            </a:r>
            <a:r>
              <a:rPr lang="en-US" altLang="zh-CN" sz="3600" b="1"/>
              <a:t>)</a:t>
            </a:r>
            <a:r>
              <a:rPr lang="zh-CN" altLang="en-US" sz="3600" b="1"/>
              <a:t>的样本</a:t>
            </a:r>
            <a:r>
              <a:rPr lang="en-US" altLang="zh-CN" sz="3600" b="1"/>
              <a:t>, </a:t>
            </a:r>
            <a:r>
              <a:rPr lang="en-US" altLang="zh-CN" sz="3600" b="1">
                <a:latin typeface="Symbol" panose="05050102010706020507" pitchFamily="18" charset="2"/>
              </a:rPr>
              <a:t>`</a:t>
            </a:r>
            <a:r>
              <a:rPr lang="en-US" altLang="zh-CN" sz="3600" b="1" i="1">
                <a:latin typeface="Times New Roman" panose="02020603050405020304" pitchFamily="18" charset="0"/>
              </a:rPr>
              <a:t>X</a:t>
            </a:r>
            <a:r>
              <a:rPr lang="zh-CN" altLang="en-US" sz="3600" b="1">
                <a:latin typeface="Times New Roman" panose="02020603050405020304" pitchFamily="18" charset="0"/>
              </a:rPr>
              <a:t>和</a:t>
            </a:r>
            <a:r>
              <a:rPr lang="en-US" altLang="zh-CN" sz="3600" b="1" i="1">
                <a:latin typeface="Times New Roman" panose="02020603050405020304" pitchFamily="18" charset="0"/>
              </a:rPr>
              <a:t>S</a:t>
            </a:r>
            <a:r>
              <a:rPr lang="en-US" altLang="zh-CN" sz="3600" b="1" baseline="30000">
                <a:latin typeface="Times New Roman" panose="02020603050405020304" pitchFamily="18" charset="0"/>
              </a:rPr>
              <a:t>2</a:t>
            </a:r>
            <a:r>
              <a:rPr lang="zh-CN" altLang="en-US" sz="3600" b="1"/>
              <a:t>是样本均值和样本方差</a:t>
            </a:r>
            <a:r>
              <a:rPr lang="en-US" altLang="zh-CN" sz="3600" b="1"/>
              <a:t>, </a:t>
            </a:r>
            <a:r>
              <a:rPr lang="zh-CN" altLang="en-US" sz="3600" b="1"/>
              <a:t>则有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6230">
                                            <p:txEl>
                                              <p:pRg st="0" end="0"/>
                                            </p:txEl>
                                          </p:spTgt>
                                        </p:tgtEl>
                                        <p:attrNameLst>
                                          <p:attrName>style.visibility</p:attrName>
                                        </p:attrNameLst>
                                      </p:cBhvr>
                                      <p:to>
                                        <p:strVal val="visible"/>
                                      </p:to>
                                    </p:set>
                                    <p:animEffect transition="in" filter="blinds(horizontal)">
                                      <p:cBhvr>
                                        <p:cTn id="7" dur="500"/>
                                        <p:tgtEl>
                                          <p:spTgt spid="436230">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36229"/>
                                        </p:tgtEl>
                                        <p:attrNameLst>
                                          <p:attrName>style.visibility</p:attrName>
                                        </p:attrNameLst>
                                      </p:cBhvr>
                                      <p:to>
                                        <p:strVal val="visible"/>
                                      </p:to>
                                    </p:set>
                                    <p:animEffect transition="in" filter="blinds(horizontal)">
                                      <p:cBhvr>
                                        <p:cTn id="11" dur="500"/>
                                        <p:tgtEl>
                                          <p:spTgt spid="436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0"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8" name="Rectangle 20">
            <a:extLst>
              <a:ext uri="{FF2B5EF4-FFF2-40B4-BE49-F238E27FC236}">
                <a16:creationId xmlns:a16="http://schemas.microsoft.com/office/drawing/2014/main" id="{D9CA5417-1E91-88DD-A3BB-55AE76982AF5}"/>
              </a:ext>
            </a:extLst>
          </p:cNvPr>
          <p:cNvSpPr>
            <a:spLocks noChangeArrowheads="1"/>
          </p:cNvSpPr>
          <p:nvPr/>
        </p:nvSpPr>
        <p:spPr bwMode="auto">
          <a:xfrm>
            <a:off x="512763" y="476250"/>
            <a:ext cx="2259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solidFill>
                  <a:srgbClr val="0116E1"/>
                </a:solidFill>
                <a:latin typeface="Times New Roman" panose="02020603050405020304" pitchFamily="18" charset="0"/>
                <a:ea typeface="黑体" panose="02010609060101010101" pitchFamily="49" charset="-122"/>
              </a:rPr>
              <a:t>定理三</a:t>
            </a:r>
          </a:p>
        </p:txBody>
      </p:sp>
      <p:sp>
        <p:nvSpPr>
          <p:cNvPr id="23559" name="Rectangle 24">
            <a:extLst>
              <a:ext uri="{FF2B5EF4-FFF2-40B4-BE49-F238E27FC236}">
                <a16:creationId xmlns:a16="http://schemas.microsoft.com/office/drawing/2014/main" id="{EDF2762A-DE37-2FA6-06F6-0F3D9F17C7B8}"/>
              </a:ext>
            </a:extLst>
          </p:cNvPr>
          <p:cNvSpPr>
            <a:spLocks noChangeArrowheads="1"/>
          </p:cNvSpPr>
          <p:nvPr/>
        </p:nvSpPr>
        <p:spPr bwMode="auto">
          <a:xfrm>
            <a:off x="423863" y="1196975"/>
            <a:ext cx="6524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a:latin typeface="Times New Roman" panose="02020603050405020304" pitchFamily="18" charset="0"/>
              </a:rPr>
              <a:t>    </a:t>
            </a:r>
            <a:r>
              <a:rPr kumimoji="1" lang="zh-CN" altLang="en-US" sz="3600" b="1">
                <a:latin typeface="Times New Roman" panose="02020603050405020304" pitchFamily="18" charset="0"/>
              </a:rPr>
              <a:t>设</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1</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baseline="-25000">
                <a:latin typeface="Times New Roman" panose="02020603050405020304" pitchFamily="18" charset="0"/>
              </a:rPr>
              <a:t>2</a:t>
            </a:r>
            <a:r>
              <a:rPr kumimoji="1" lang="en-US" altLang="zh-CN" sz="3600" b="1">
                <a:latin typeface="Times New Roman" panose="02020603050405020304" pitchFamily="18" charset="0"/>
              </a:rPr>
              <a:t>,…,</a:t>
            </a:r>
            <a:r>
              <a:rPr kumimoji="1" lang="en-US" altLang="zh-CN" sz="3600" b="1" i="1">
                <a:latin typeface="Times New Roman" panose="02020603050405020304" pitchFamily="18" charset="0"/>
              </a:rPr>
              <a:t>X</a:t>
            </a:r>
            <a:r>
              <a:rPr kumimoji="1" lang="en-US" altLang="zh-CN" sz="3600" b="1" i="1" baseline="-25000">
                <a:latin typeface="Times New Roman" panose="02020603050405020304" pitchFamily="18" charset="0"/>
              </a:rPr>
              <a:t>n</a:t>
            </a:r>
            <a:r>
              <a:rPr kumimoji="1" lang="zh-CN" altLang="en-US" sz="3600" b="1">
                <a:latin typeface="Times New Roman" panose="02020603050405020304" pitchFamily="18" charset="0"/>
              </a:rPr>
              <a:t>是取自正态总体</a:t>
            </a:r>
            <a:endParaRPr kumimoji="1" lang="zh-CN" altLang="zh-CN" sz="3600" b="1">
              <a:latin typeface="Times New Roman" panose="02020603050405020304" pitchFamily="18" charset="0"/>
            </a:endParaRPr>
          </a:p>
        </p:txBody>
      </p:sp>
      <p:sp>
        <p:nvSpPr>
          <p:cNvPr id="23560" name="Rectangle 26">
            <a:extLst>
              <a:ext uri="{FF2B5EF4-FFF2-40B4-BE49-F238E27FC236}">
                <a16:creationId xmlns:a16="http://schemas.microsoft.com/office/drawing/2014/main" id="{BE299836-4AA4-759B-0E7E-9416F8587A91}"/>
              </a:ext>
            </a:extLst>
          </p:cNvPr>
          <p:cNvSpPr>
            <a:spLocks noChangeArrowheads="1"/>
          </p:cNvSpPr>
          <p:nvPr/>
        </p:nvSpPr>
        <p:spPr bwMode="auto">
          <a:xfrm>
            <a:off x="323850" y="2066925"/>
            <a:ext cx="2832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latin typeface="Times New Roman" panose="02020603050405020304" pitchFamily="18" charset="0"/>
              </a:rPr>
              <a:t>的样本</a:t>
            </a:r>
            <a:r>
              <a:rPr kumimoji="1" lang="en-US" altLang="zh-CN" sz="3600" b="1">
                <a:latin typeface="Times New Roman" panose="02020603050405020304" pitchFamily="18" charset="0"/>
              </a:rPr>
              <a:t>,</a:t>
            </a:r>
          </a:p>
        </p:txBody>
      </p:sp>
      <p:graphicFrame>
        <p:nvGraphicFramePr>
          <p:cNvPr id="23554" name="Object 27">
            <a:extLst>
              <a:ext uri="{FF2B5EF4-FFF2-40B4-BE49-F238E27FC236}">
                <a16:creationId xmlns:a16="http://schemas.microsoft.com/office/drawing/2014/main" id="{CA0CE40C-CAF4-2EDE-BF61-1012E845F9C7}"/>
              </a:ext>
            </a:extLst>
          </p:cNvPr>
          <p:cNvGraphicFramePr>
            <a:graphicFrameLocks noChangeAspect="1"/>
          </p:cNvGraphicFramePr>
          <p:nvPr/>
        </p:nvGraphicFramePr>
        <p:xfrm>
          <a:off x="2665413" y="2076450"/>
          <a:ext cx="238125" cy="442913"/>
        </p:xfrm>
        <a:graphic>
          <a:graphicData uri="http://schemas.openxmlformats.org/presentationml/2006/ole">
            <mc:AlternateContent xmlns:mc="http://schemas.openxmlformats.org/markup-compatibility/2006">
              <mc:Choice xmlns:v="urn:schemas-microsoft-com:vml" Requires="v">
                <p:oleObj name="公式" r:id="rId2" imgW="114120" imgH="215640" progId="Equation.3">
                  <p:embed/>
                </p:oleObj>
              </mc:Choice>
              <mc:Fallback>
                <p:oleObj name="公式" r:id="rId2" imgW="114120" imgH="215640" progId="Equation.3">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5413" y="2076450"/>
                        <a:ext cx="238125"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1" name="Rectangle 28">
            <a:extLst>
              <a:ext uri="{FF2B5EF4-FFF2-40B4-BE49-F238E27FC236}">
                <a16:creationId xmlns:a16="http://schemas.microsoft.com/office/drawing/2014/main" id="{01F77B84-2A09-47B2-9B70-68BC6B623797}"/>
              </a:ext>
            </a:extLst>
          </p:cNvPr>
          <p:cNvSpPr>
            <a:spLocks noChangeArrowheads="1"/>
          </p:cNvSpPr>
          <p:nvPr/>
        </p:nvSpPr>
        <p:spPr bwMode="auto">
          <a:xfrm>
            <a:off x="3252788" y="2066925"/>
            <a:ext cx="58912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600" b="1">
                <a:latin typeface="Times New Roman" panose="02020603050405020304" pitchFamily="18" charset="0"/>
              </a:rPr>
              <a:t>分别为样本均值和样本方差</a:t>
            </a:r>
            <a:r>
              <a:rPr kumimoji="1" lang="en-US" altLang="zh-CN" sz="3600" b="1">
                <a:latin typeface="Times New Roman" panose="02020603050405020304" pitchFamily="18" charset="0"/>
              </a:rPr>
              <a:t>,</a:t>
            </a:r>
          </a:p>
        </p:txBody>
      </p:sp>
      <p:sp>
        <p:nvSpPr>
          <p:cNvPr id="23562" name="Rectangle 29">
            <a:extLst>
              <a:ext uri="{FF2B5EF4-FFF2-40B4-BE49-F238E27FC236}">
                <a16:creationId xmlns:a16="http://schemas.microsoft.com/office/drawing/2014/main" id="{2D7A5E50-50C4-7844-7D92-3248FCF758EA}"/>
              </a:ext>
            </a:extLst>
          </p:cNvPr>
          <p:cNvSpPr>
            <a:spLocks noChangeArrowheads="1"/>
          </p:cNvSpPr>
          <p:nvPr/>
        </p:nvSpPr>
        <p:spPr bwMode="auto">
          <a:xfrm>
            <a:off x="468313" y="2859088"/>
            <a:ext cx="1219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600" b="1">
                <a:latin typeface="Times New Roman" panose="02020603050405020304" pitchFamily="18" charset="0"/>
              </a:rPr>
              <a:t>则有</a:t>
            </a:r>
          </a:p>
        </p:txBody>
      </p:sp>
      <p:graphicFrame>
        <p:nvGraphicFramePr>
          <p:cNvPr id="23555" name="Object 30">
            <a:extLst>
              <a:ext uri="{FF2B5EF4-FFF2-40B4-BE49-F238E27FC236}">
                <a16:creationId xmlns:a16="http://schemas.microsoft.com/office/drawing/2014/main" id="{6D823290-4C32-C408-C1E8-6312590154F2}"/>
              </a:ext>
            </a:extLst>
          </p:cNvPr>
          <p:cNvGraphicFramePr>
            <a:graphicFrameLocks noChangeAspect="1"/>
          </p:cNvGraphicFramePr>
          <p:nvPr/>
        </p:nvGraphicFramePr>
        <p:xfrm>
          <a:off x="6908800" y="1196975"/>
          <a:ext cx="1911350" cy="687388"/>
        </p:xfrm>
        <a:graphic>
          <a:graphicData uri="http://schemas.openxmlformats.org/presentationml/2006/ole">
            <mc:AlternateContent xmlns:mc="http://schemas.openxmlformats.org/markup-compatibility/2006">
              <mc:Choice xmlns:v="urn:schemas-microsoft-com:vml" Requires="v">
                <p:oleObj name="公式" r:id="rId4" imgW="634680" imgH="228600" progId="Equation.3">
                  <p:embed/>
                </p:oleObj>
              </mc:Choice>
              <mc:Fallback>
                <p:oleObj name="公式" r:id="rId4" imgW="634680" imgH="2286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8800" y="1196975"/>
                        <a:ext cx="191135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6" name="Object 31">
            <a:extLst>
              <a:ext uri="{FF2B5EF4-FFF2-40B4-BE49-F238E27FC236}">
                <a16:creationId xmlns:a16="http://schemas.microsoft.com/office/drawing/2014/main" id="{B6B6A898-2865-12F4-394C-94D5B6950F22}"/>
              </a:ext>
            </a:extLst>
          </p:cNvPr>
          <p:cNvGraphicFramePr>
            <a:graphicFrameLocks noChangeAspect="1"/>
          </p:cNvGraphicFramePr>
          <p:nvPr/>
        </p:nvGraphicFramePr>
        <p:xfrm>
          <a:off x="2051050" y="2060575"/>
          <a:ext cx="1411288" cy="647700"/>
        </p:xfrm>
        <a:graphic>
          <a:graphicData uri="http://schemas.openxmlformats.org/presentationml/2006/ole">
            <mc:AlternateContent xmlns:mc="http://schemas.openxmlformats.org/markup-compatibility/2006">
              <mc:Choice xmlns:v="urn:schemas-microsoft-com:vml" Requires="v">
                <p:oleObj name="公式" r:id="rId6" imgW="469800" imgH="215640" progId="Equation.3">
                  <p:embed/>
                </p:oleObj>
              </mc:Choice>
              <mc:Fallback>
                <p:oleObj name="公式" r:id="rId6" imgW="469800" imgH="215640" progId="Equation.3">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2060575"/>
                        <a:ext cx="1411288"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3557" name="Object 32">
            <a:extLst>
              <a:ext uri="{FF2B5EF4-FFF2-40B4-BE49-F238E27FC236}">
                <a16:creationId xmlns:a16="http://schemas.microsoft.com/office/drawing/2014/main" id="{7CED9AA6-B6A0-A973-9476-D54AB856ECA3}"/>
              </a:ext>
            </a:extLst>
          </p:cNvPr>
          <p:cNvGraphicFramePr>
            <a:graphicFrameLocks noChangeAspect="1"/>
          </p:cNvGraphicFramePr>
          <p:nvPr/>
        </p:nvGraphicFramePr>
        <p:xfrm>
          <a:off x="2768600" y="3173413"/>
          <a:ext cx="3243263" cy="1335087"/>
        </p:xfrm>
        <a:graphic>
          <a:graphicData uri="http://schemas.openxmlformats.org/presentationml/2006/ole">
            <mc:AlternateContent xmlns:mc="http://schemas.openxmlformats.org/markup-compatibility/2006">
              <mc:Choice xmlns:v="urn:schemas-microsoft-com:vml" Requires="v">
                <p:oleObj name="公式" r:id="rId8" imgW="1079280" imgH="444240" progId="Equation.3">
                  <p:embed/>
                </p:oleObj>
              </mc:Choice>
              <mc:Fallback>
                <p:oleObj name="公式" r:id="rId8" imgW="1079280" imgH="44424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8600" y="3173413"/>
                        <a:ext cx="3243263" cy="133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4CEA6178-2616-A755-2BDF-FB8E2906A679}"/>
              </a:ext>
            </a:extLst>
          </p:cNvPr>
          <p:cNvSpPr>
            <a:spLocks noChangeArrowheads="1"/>
          </p:cNvSpPr>
          <p:nvPr/>
        </p:nvSpPr>
        <p:spPr bwMode="auto">
          <a:xfrm>
            <a:off x="827088" y="1481138"/>
            <a:ext cx="6108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黑体" panose="02010609060101010101" pitchFamily="49" charset="-122"/>
                <a:ea typeface="黑体" panose="02010609060101010101" pitchFamily="49" charset="-122"/>
              </a:rPr>
              <a:t>设甲厂产品的某质量指标</a:t>
            </a:r>
            <a:r>
              <a:rPr kumimoji="1" lang="zh-CN" altLang="en-US" sz="2800" b="1">
                <a:latin typeface="楷体_GB2312" pitchFamily="49" charset="-122"/>
                <a:ea typeface="楷体_GB2312" pitchFamily="49" charset="-122"/>
              </a:rPr>
              <a:t>   </a:t>
            </a:r>
            <a:endParaRPr kumimoji="1" lang="zh-CN" altLang="zh-CN" sz="2800" b="1">
              <a:latin typeface="楷体_GB2312" pitchFamily="49" charset="-122"/>
              <a:ea typeface="楷体_GB2312" pitchFamily="49" charset="-122"/>
              <a:sym typeface="Symbol" panose="05050102010706020507" pitchFamily="18" charset="2"/>
            </a:endParaRPr>
          </a:p>
        </p:txBody>
      </p:sp>
      <p:graphicFrame>
        <p:nvGraphicFramePr>
          <p:cNvPr id="533507" name="Object 3">
            <a:extLst>
              <a:ext uri="{FF2B5EF4-FFF2-40B4-BE49-F238E27FC236}">
                <a16:creationId xmlns:a16="http://schemas.microsoft.com/office/drawing/2014/main" id="{F9B3A353-2933-3BE6-E561-FF9B425B0560}"/>
              </a:ext>
            </a:extLst>
          </p:cNvPr>
          <p:cNvGraphicFramePr>
            <a:graphicFrameLocks noChangeAspect="1"/>
          </p:cNvGraphicFramePr>
          <p:nvPr/>
        </p:nvGraphicFramePr>
        <p:xfrm>
          <a:off x="5435600" y="1484313"/>
          <a:ext cx="2752725" cy="741362"/>
        </p:xfrm>
        <a:graphic>
          <a:graphicData uri="http://schemas.openxmlformats.org/presentationml/2006/ole">
            <mc:AlternateContent xmlns:mc="http://schemas.openxmlformats.org/markup-compatibility/2006">
              <mc:Choice xmlns:v="urn:schemas-microsoft-com:vml" Requires="v">
                <p:oleObj name="公式" r:id="rId2" imgW="799920" imgH="203040" progId="Equation.3">
                  <p:embed/>
                </p:oleObj>
              </mc:Choice>
              <mc:Fallback>
                <p:oleObj name="公式" r:id="rId2" imgW="799920" imgH="2030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1484313"/>
                        <a:ext cx="2752725" cy="741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3509" name="Object 5">
            <a:extLst>
              <a:ext uri="{FF2B5EF4-FFF2-40B4-BE49-F238E27FC236}">
                <a16:creationId xmlns:a16="http://schemas.microsoft.com/office/drawing/2014/main" id="{A45EAF6E-7862-FE48-1981-541EA62EA882}"/>
              </a:ext>
            </a:extLst>
          </p:cNvPr>
          <p:cNvGraphicFramePr>
            <a:graphicFrameLocks noChangeAspect="1"/>
          </p:cNvGraphicFramePr>
          <p:nvPr/>
        </p:nvGraphicFramePr>
        <p:xfrm>
          <a:off x="5580063" y="2276475"/>
          <a:ext cx="2709862" cy="741363"/>
        </p:xfrm>
        <a:graphic>
          <a:graphicData uri="http://schemas.openxmlformats.org/presentationml/2006/ole">
            <mc:AlternateContent xmlns:mc="http://schemas.openxmlformats.org/markup-compatibility/2006">
              <mc:Choice xmlns:v="urn:schemas-microsoft-com:vml" Requires="v">
                <p:oleObj name="公式" r:id="rId4" imgW="787320" imgH="203040" progId="Equation.3">
                  <p:embed/>
                </p:oleObj>
              </mc:Choice>
              <mc:Fallback>
                <p:oleObj name="公式" r:id="rId4" imgW="78732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063" y="2276475"/>
                        <a:ext cx="2709862" cy="741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510" name="Rectangle 6">
            <a:extLst>
              <a:ext uri="{FF2B5EF4-FFF2-40B4-BE49-F238E27FC236}">
                <a16:creationId xmlns:a16="http://schemas.microsoft.com/office/drawing/2014/main" id="{237417DA-E125-6F81-1C13-39A531C58484}"/>
              </a:ext>
            </a:extLst>
          </p:cNvPr>
          <p:cNvSpPr>
            <a:spLocks noChangeArrowheads="1"/>
          </p:cNvSpPr>
          <p:nvPr/>
        </p:nvSpPr>
        <p:spPr bwMode="auto">
          <a:xfrm>
            <a:off x="-323850" y="3429000"/>
            <a:ext cx="8135938"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
              </a:spcBef>
            </a:pPr>
            <a:r>
              <a:rPr kumimoji="1" lang="en-US" altLang="zh-CN" sz="3200" b="1">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为了比较产品质量指标，需要考虑</a:t>
            </a:r>
          </a:p>
        </p:txBody>
      </p:sp>
      <p:graphicFrame>
        <p:nvGraphicFramePr>
          <p:cNvPr id="533511" name="Object 7">
            <a:extLst>
              <a:ext uri="{FF2B5EF4-FFF2-40B4-BE49-F238E27FC236}">
                <a16:creationId xmlns:a16="http://schemas.microsoft.com/office/drawing/2014/main" id="{66CB04D3-27E1-E29B-DA4D-455D7F8CD9DC}"/>
              </a:ext>
            </a:extLst>
          </p:cNvPr>
          <p:cNvGraphicFramePr>
            <a:graphicFrameLocks noChangeAspect="1"/>
          </p:cNvGraphicFramePr>
          <p:nvPr/>
        </p:nvGraphicFramePr>
        <p:xfrm>
          <a:off x="395288" y="4292600"/>
          <a:ext cx="2973387" cy="741363"/>
        </p:xfrm>
        <a:graphic>
          <a:graphicData uri="http://schemas.openxmlformats.org/presentationml/2006/ole">
            <mc:AlternateContent xmlns:mc="http://schemas.openxmlformats.org/markup-compatibility/2006">
              <mc:Choice xmlns:v="urn:schemas-microsoft-com:vml" Requires="v">
                <p:oleObj name="公式" r:id="rId6" imgW="863280" imgH="203040" progId="Equation.3">
                  <p:embed/>
                </p:oleObj>
              </mc:Choice>
              <mc:Fallback>
                <p:oleObj name="公式" r:id="rId6" imgW="863280" imgH="2030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4292600"/>
                        <a:ext cx="2973387" cy="7413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3512" name="Rectangle 8">
            <a:extLst>
              <a:ext uri="{FF2B5EF4-FFF2-40B4-BE49-F238E27FC236}">
                <a16:creationId xmlns:a16="http://schemas.microsoft.com/office/drawing/2014/main" id="{C8766F36-F654-FA9D-99CB-95A39B09452B}"/>
              </a:ext>
            </a:extLst>
          </p:cNvPr>
          <p:cNvSpPr>
            <a:spLocks noChangeArrowheads="1"/>
          </p:cNvSpPr>
          <p:nvPr/>
        </p:nvSpPr>
        <p:spPr bwMode="auto">
          <a:xfrm>
            <a:off x="3635375" y="4365625"/>
            <a:ext cx="38179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黑体" panose="02010609060101010101" pitchFamily="49" charset="-122"/>
                <a:ea typeface="黑体" panose="02010609060101010101" pitchFamily="49" charset="-122"/>
              </a:rPr>
              <a:t>的统计推断问题。</a:t>
            </a:r>
          </a:p>
        </p:txBody>
      </p:sp>
      <p:sp>
        <p:nvSpPr>
          <p:cNvPr id="533513" name="Rectangle 9">
            <a:extLst>
              <a:ext uri="{FF2B5EF4-FFF2-40B4-BE49-F238E27FC236}">
                <a16:creationId xmlns:a16="http://schemas.microsoft.com/office/drawing/2014/main" id="{FE207560-AF2D-32BA-A7F5-31755DD70D05}"/>
              </a:ext>
            </a:extLst>
          </p:cNvPr>
          <p:cNvSpPr>
            <a:spLocks noChangeArrowheads="1"/>
          </p:cNvSpPr>
          <p:nvPr/>
        </p:nvSpPr>
        <p:spPr bwMode="auto">
          <a:xfrm>
            <a:off x="827088" y="2276475"/>
            <a:ext cx="6108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黑体" panose="02010609060101010101" pitchFamily="49" charset="-122"/>
                <a:ea typeface="黑体" panose="02010609060101010101" pitchFamily="49" charset="-122"/>
              </a:rPr>
              <a:t>设乙厂产品的某质量指标</a:t>
            </a:r>
            <a:r>
              <a:rPr kumimoji="1" lang="zh-CN" altLang="en-US" sz="2800" b="1">
                <a:latin typeface="楷体_GB2312" pitchFamily="49" charset="-122"/>
                <a:ea typeface="楷体_GB2312" pitchFamily="49" charset="-122"/>
              </a:rPr>
              <a:t>   </a:t>
            </a:r>
            <a:endParaRPr kumimoji="1" lang="zh-CN" altLang="zh-CN" sz="2800" b="1">
              <a:latin typeface="楷体_GB2312" pitchFamily="49" charset="-122"/>
              <a:ea typeface="楷体_GB2312" pitchFamily="49" charset="-122"/>
              <a:sym typeface="Symbol" panose="05050102010706020507" pitchFamily="18" charset="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3506"/>
                                        </p:tgtEl>
                                        <p:attrNameLst>
                                          <p:attrName>style.visibility</p:attrName>
                                        </p:attrNameLst>
                                      </p:cBhvr>
                                      <p:to>
                                        <p:strVal val="visible"/>
                                      </p:to>
                                    </p:set>
                                    <p:animEffect transition="in" filter="blinds(horizontal)">
                                      <p:cBhvr>
                                        <p:cTn id="7" dur="500"/>
                                        <p:tgtEl>
                                          <p:spTgt spid="53350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33507"/>
                                        </p:tgtEl>
                                        <p:attrNameLst>
                                          <p:attrName>style.visibility</p:attrName>
                                        </p:attrNameLst>
                                      </p:cBhvr>
                                      <p:to>
                                        <p:strVal val="visible"/>
                                      </p:to>
                                    </p:set>
                                    <p:animEffect transition="in" filter="blinds(horizontal)">
                                      <p:cBhvr>
                                        <p:cTn id="11" dur="500"/>
                                        <p:tgtEl>
                                          <p:spTgt spid="53350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33513"/>
                                        </p:tgtEl>
                                        <p:attrNameLst>
                                          <p:attrName>style.visibility</p:attrName>
                                        </p:attrNameLst>
                                      </p:cBhvr>
                                      <p:to>
                                        <p:strVal val="visible"/>
                                      </p:to>
                                    </p:set>
                                    <p:animEffect transition="in" filter="blinds(horizontal)">
                                      <p:cBhvr>
                                        <p:cTn id="16" dur="500"/>
                                        <p:tgtEl>
                                          <p:spTgt spid="533513"/>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533509"/>
                                        </p:tgtEl>
                                        <p:attrNameLst>
                                          <p:attrName>style.visibility</p:attrName>
                                        </p:attrNameLst>
                                      </p:cBhvr>
                                      <p:to>
                                        <p:strVal val="visible"/>
                                      </p:to>
                                    </p:set>
                                    <p:animEffect transition="in" filter="blinds(horizontal)">
                                      <p:cBhvr>
                                        <p:cTn id="20" dur="500"/>
                                        <p:tgtEl>
                                          <p:spTgt spid="5335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33510"/>
                                        </p:tgtEl>
                                        <p:attrNameLst>
                                          <p:attrName>style.visibility</p:attrName>
                                        </p:attrNameLst>
                                      </p:cBhvr>
                                      <p:to>
                                        <p:strVal val="visible"/>
                                      </p:to>
                                    </p:set>
                                    <p:animEffect transition="in" filter="blinds(horizontal)">
                                      <p:cBhvr>
                                        <p:cTn id="25" dur="500"/>
                                        <p:tgtEl>
                                          <p:spTgt spid="533510"/>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33511"/>
                                        </p:tgtEl>
                                        <p:attrNameLst>
                                          <p:attrName>style.visibility</p:attrName>
                                        </p:attrNameLst>
                                      </p:cBhvr>
                                      <p:to>
                                        <p:strVal val="visible"/>
                                      </p:to>
                                    </p:set>
                                    <p:animEffect transition="in" filter="blinds(horizontal)">
                                      <p:cBhvr>
                                        <p:cTn id="29" dur="500"/>
                                        <p:tgtEl>
                                          <p:spTgt spid="533511"/>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533512"/>
                                        </p:tgtEl>
                                        <p:attrNameLst>
                                          <p:attrName>style.visibility</p:attrName>
                                        </p:attrNameLst>
                                      </p:cBhvr>
                                      <p:to>
                                        <p:strVal val="visible"/>
                                      </p:to>
                                    </p:set>
                                    <p:animEffect transition="in" filter="blinds(horizontal)">
                                      <p:cBhvr>
                                        <p:cTn id="33" dur="500"/>
                                        <p:tgtEl>
                                          <p:spTgt spid="533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6" grpId="0"/>
      <p:bldP spid="533510" grpId="0"/>
      <p:bldP spid="533512" grpId="0"/>
      <p:bldP spid="5335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7" name="Text Box 3">
            <a:extLst>
              <a:ext uri="{FF2B5EF4-FFF2-40B4-BE49-F238E27FC236}">
                <a16:creationId xmlns:a16="http://schemas.microsoft.com/office/drawing/2014/main" id="{30E88558-CBAC-8101-5977-C72AD4E81699}"/>
              </a:ext>
            </a:extLst>
          </p:cNvPr>
          <p:cNvSpPr txBox="1">
            <a:spLocks noChangeArrowheads="1"/>
          </p:cNvSpPr>
          <p:nvPr/>
        </p:nvSpPr>
        <p:spPr bwMode="auto">
          <a:xfrm>
            <a:off x="539750" y="1196975"/>
            <a:ext cx="80645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在数理统计中，不是对所研究的对象全体 </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称为</a:t>
            </a:r>
            <a:r>
              <a:rPr kumimoji="1" lang="zh-CN" altLang="en-US" sz="2800" b="1">
                <a:solidFill>
                  <a:srgbClr val="0000FF"/>
                </a:solidFill>
                <a:latin typeface="Times New Roman" panose="02020603050405020304" pitchFamily="18" charset="0"/>
              </a:rPr>
              <a:t>总体</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进行观察，而是抽取其中的部分</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称为</a:t>
            </a:r>
            <a:r>
              <a:rPr kumimoji="1" lang="zh-CN" altLang="en-US" sz="2800" b="1">
                <a:solidFill>
                  <a:srgbClr val="0000FF"/>
                </a:solidFill>
                <a:latin typeface="Times New Roman" panose="02020603050405020304" pitchFamily="18" charset="0"/>
              </a:rPr>
              <a:t>样本</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进行观察获得数据（</a:t>
            </a:r>
            <a:r>
              <a:rPr kumimoji="1" lang="zh-CN" altLang="en-US" sz="2800" b="1">
                <a:solidFill>
                  <a:srgbClr val="0000FF"/>
                </a:solidFill>
                <a:latin typeface="Times New Roman" panose="02020603050405020304" pitchFamily="18" charset="0"/>
              </a:rPr>
              <a:t>抽样</a:t>
            </a:r>
            <a:r>
              <a:rPr kumimoji="1" lang="zh-CN" altLang="en-US" sz="2800" b="1">
                <a:latin typeface="Times New Roman" panose="02020603050405020304" pitchFamily="18" charset="0"/>
              </a:rPr>
              <a:t>），并通过这些数据对总体进行推断</a:t>
            </a:r>
            <a:r>
              <a:rPr kumimoji="1" lang="en-US" altLang="zh-CN" sz="2800" b="1">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7667"/>
                                        </p:tgtEl>
                                        <p:attrNameLst>
                                          <p:attrName>style.visibility</p:attrName>
                                        </p:attrNameLst>
                                      </p:cBhvr>
                                      <p:to>
                                        <p:strVal val="visible"/>
                                      </p:to>
                                    </p:set>
                                    <p:animEffect transition="in" filter="wipe(left)">
                                      <p:cBhvr>
                                        <p:cTn id="7" dur="500"/>
                                        <p:tgtEl>
                                          <p:spTgt spid="4976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8" name="Rectangle 4">
            <a:extLst>
              <a:ext uri="{FF2B5EF4-FFF2-40B4-BE49-F238E27FC236}">
                <a16:creationId xmlns:a16="http://schemas.microsoft.com/office/drawing/2014/main" id="{E5FBCCCE-28B9-1FC2-876A-CAD5EF285E59}"/>
              </a:ext>
            </a:extLst>
          </p:cNvPr>
          <p:cNvSpPr>
            <a:spLocks noChangeArrowheads="1"/>
          </p:cNvSpPr>
          <p:nvPr/>
        </p:nvSpPr>
        <p:spPr bwMode="auto">
          <a:xfrm>
            <a:off x="827088" y="1481138"/>
            <a:ext cx="61087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黑体" panose="02010609060101010101" pitchFamily="49" charset="-122"/>
                <a:ea typeface="黑体" panose="02010609060101010101" pitchFamily="49" charset="-122"/>
              </a:rPr>
              <a:t>设产品的某质量指标</a:t>
            </a:r>
            <a:r>
              <a:rPr kumimoji="1" lang="zh-CN" altLang="en-US" sz="2800" b="1">
                <a:latin typeface="楷体_GB2312" pitchFamily="49" charset="-122"/>
                <a:ea typeface="楷体_GB2312" pitchFamily="49" charset="-122"/>
              </a:rPr>
              <a:t>   </a:t>
            </a:r>
            <a:endParaRPr kumimoji="1" lang="zh-CN" altLang="zh-CN" sz="2800" b="1">
              <a:latin typeface="楷体_GB2312" pitchFamily="49" charset="-122"/>
              <a:ea typeface="楷体_GB2312" pitchFamily="49" charset="-122"/>
              <a:sym typeface="Symbol" panose="05050102010706020507" pitchFamily="18" charset="2"/>
            </a:endParaRPr>
          </a:p>
        </p:txBody>
      </p:sp>
      <p:graphicFrame>
        <p:nvGraphicFramePr>
          <p:cNvPr id="528389" name="Object 5">
            <a:extLst>
              <a:ext uri="{FF2B5EF4-FFF2-40B4-BE49-F238E27FC236}">
                <a16:creationId xmlns:a16="http://schemas.microsoft.com/office/drawing/2014/main" id="{99AEA049-5071-F296-DBEF-AAB392AE2646}"/>
              </a:ext>
            </a:extLst>
          </p:cNvPr>
          <p:cNvGraphicFramePr>
            <a:graphicFrameLocks noChangeAspect="1"/>
          </p:cNvGraphicFramePr>
          <p:nvPr/>
        </p:nvGraphicFramePr>
        <p:xfrm>
          <a:off x="4511675" y="1482725"/>
          <a:ext cx="2724150" cy="722313"/>
        </p:xfrm>
        <a:graphic>
          <a:graphicData uri="http://schemas.openxmlformats.org/presentationml/2006/ole">
            <mc:AlternateContent xmlns:mc="http://schemas.openxmlformats.org/markup-compatibility/2006">
              <mc:Choice xmlns:v="urn:schemas-microsoft-com:vml" Requires="v">
                <p:oleObj name="Equation" r:id="rId2" imgW="965160" imgH="241200" progId="Equation.DSMT4">
                  <p:embed/>
                </p:oleObj>
              </mc:Choice>
              <mc:Fallback>
                <p:oleObj name="Equation" r:id="rId2" imgW="96516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675" y="1482725"/>
                        <a:ext cx="2724150" cy="7223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90" name="Rectangle 6">
            <a:extLst>
              <a:ext uri="{FF2B5EF4-FFF2-40B4-BE49-F238E27FC236}">
                <a16:creationId xmlns:a16="http://schemas.microsoft.com/office/drawing/2014/main" id="{93A5F676-E51C-846E-EEB5-C2AEDA502A9B}"/>
              </a:ext>
            </a:extLst>
          </p:cNvPr>
          <p:cNvSpPr>
            <a:spLocks noChangeArrowheads="1"/>
          </p:cNvSpPr>
          <p:nvPr/>
        </p:nvSpPr>
        <p:spPr bwMode="auto">
          <a:xfrm>
            <a:off x="-33338" y="2306638"/>
            <a:ext cx="9142413"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2800" b="1">
                <a:latin typeface="楷体_GB2312" pitchFamily="49" charset="-122"/>
                <a:ea typeface="楷体_GB2312" pitchFamily="49" charset="-122"/>
              </a:rPr>
              <a:t>    </a:t>
            </a:r>
            <a:r>
              <a:rPr kumimoji="1" lang="zh-CN" altLang="en-US" sz="3200" b="1">
                <a:latin typeface="黑体" panose="02010609060101010101" pitchFamily="49" charset="-122"/>
                <a:ea typeface="黑体" panose="02010609060101010101" pitchFamily="49" charset="-122"/>
              </a:rPr>
              <a:t>由于原材料的改变、或设备条件发生变化、或技术革新等因素的影响，使得产品质量指标可能发生变化，此时产品的质量指标为</a:t>
            </a:r>
            <a:endParaRPr kumimoji="1" lang="zh-CN" altLang="zh-CN" sz="3200" b="1">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528391" name="Object 7">
            <a:extLst>
              <a:ext uri="{FF2B5EF4-FFF2-40B4-BE49-F238E27FC236}">
                <a16:creationId xmlns:a16="http://schemas.microsoft.com/office/drawing/2014/main" id="{5F878D8E-7DCA-4284-3269-03CC199594B1}"/>
              </a:ext>
            </a:extLst>
          </p:cNvPr>
          <p:cNvGraphicFramePr>
            <a:graphicFrameLocks noChangeAspect="1"/>
          </p:cNvGraphicFramePr>
          <p:nvPr/>
        </p:nvGraphicFramePr>
        <p:xfrm>
          <a:off x="6215063" y="3571875"/>
          <a:ext cx="2609850" cy="711200"/>
        </p:xfrm>
        <a:graphic>
          <a:graphicData uri="http://schemas.openxmlformats.org/presentationml/2006/ole">
            <mc:AlternateContent xmlns:mc="http://schemas.openxmlformats.org/markup-compatibility/2006">
              <mc:Choice xmlns:v="urn:schemas-microsoft-com:vml" Requires="v">
                <p:oleObj name="Equation" r:id="rId4" imgW="939600" imgH="241200" progId="Equation.DSMT4">
                  <p:embed/>
                </p:oleObj>
              </mc:Choice>
              <mc:Fallback>
                <p:oleObj name="Equation" r:id="rId4" imgW="939600" imgH="241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5063" y="3571875"/>
                        <a:ext cx="2609850" cy="7112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92" name="Rectangle 8">
            <a:extLst>
              <a:ext uri="{FF2B5EF4-FFF2-40B4-BE49-F238E27FC236}">
                <a16:creationId xmlns:a16="http://schemas.microsoft.com/office/drawing/2014/main" id="{B62C97B6-6618-1AFE-C493-33011B05257C}"/>
              </a:ext>
            </a:extLst>
          </p:cNvPr>
          <p:cNvSpPr>
            <a:spLocks noChangeArrowheads="1"/>
          </p:cNvSpPr>
          <p:nvPr/>
        </p:nvSpPr>
        <p:spPr bwMode="auto">
          <a:xfrm>
            <a:off x="539750" y="4565650"/>
            <a:ext cx="8170863"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kumimoji="1" lang="en-US" altLang="zh-CN" sz="3200" b="1">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为了了解产品质量指标有多大的变化</a:t>
            </a:r>
            <a:r>
              <a:rPr kumimoji="1" lang="zh-CN" altLang="en-US" sz="3200" b="1">
                <a:latin typeface="宋体" panose="02010600030101010101" pitchFamily="2" charset="-122"/>
              </a:rPr>
              <a:t>，</a:t>
            </a:r>
            <a:r>
              <a:rPr kumimoji="1" lang="zh-CN" altLang="en-US" sz="3200" b="1">
                <a:latin typeface="黑体" panose="02010609060101010101" pitchFamily="49" charset="-122"/>
                <a:ea typeface="黑体" panose="02010609060101010101" pitchFamily="49" charset="-122"/>
              </a:rPr>
              <a:t>需要考虑</a:t>
            </a:r>
          </a:p>
        </p:txBody>
      </p:sp>
      <p:graphicFrame>
        <p:nvGraphicFramePr>
          <p:cNvPr id="528393" name="Object 9">
            <a:extLst>
              <a:ext uri="{FF2B5EF4-FFF2-40B4-BE49-F238E27FC236}">
                <a16:creationId xmlns:a16="http://schemas.microsoft.com/office/drawing/2014/main" id="{6823AD32-734D-2A9E-9525-C62EB175FC38}"/>
              </a:ext>
            </a:extLst>
          </p:cNvPr>
          <p:cNvGraphicFramePr>
            <a:graphicFrameLocks noChangeAspect="1"/>
          </p:cNvGraphicFramePr>
          <p:nvPr/>
        </p:nvGraphicFramePr>
        <p:xfrm>
          <a:off x="1958975" y="5157788"/>
          <a:ext cx="2973388" cy="741362"/>
        </p:xfrm>
        <a:graphic>
          <a:graphicData uri="http://schemas.openxmlformats.org/presentationml/2006/ole">
            <mc:AlternateContent xmlns:mc="http://schemas.openxmlformats.org/markup-compatibility/2006">
              <mc:Choice xmlns:v="urn:schemas-microsoft-com:vml" Requires="v">
                <p:oleObj name="公式" r:id="rId6" imgW="863280" imgH="203040" progId="Equation.3">
                  <p:embed/>
                </p:oleObj>
              </mc:Choice>
              <mc:Fallback>
                <p:oleObj name="公式" r:id="rId6" imgW="863280" imgH="203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8975" y="5157788"/>
                        <a:ext cx="2973388" cy="7413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8394" name="Rectangle 10">
            <a:extLst>
              <a:ext uri="{FF2B5EF4-FFF2-40B4-BE49-F238E27FC236}">
                <a16:creationId xmlns:a16="http://schemas.microsoft.com/office/drawing/2014/main" id="{EA7900B8-DB2F-6C78-AD66-6D63E4A8F035}"/>
              </a:ext>
            </a:extLst>
          </p:cNvPr>
          <p:cNvSpPr>
            <a:spLocks noChangeArrowheads="1"/>
          </p:cNvSpPr>
          <p:nvPr/>
        </p:nvSpPr>
        <p:spPr bwMode="auto">
          <a:xfrm>
            <a:off x="5005388" y="5229225"/>
            <a:ext cx="3454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黑体" panose="02010609060101010101" pitchFamily="49" charset="-122"/>
                <a:ea typeface="黑体" panose="02010609060101010101" pitchFamily="49" charset="-122"/>
              </a:rPr>
              <a:t>的统计推断问题</a:t>
            </a:r>
            <a:r>
              <a:rPr kumimoji="1" lang="en-US" altLang="zh-CN" sz="3200" b="1">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8"/>
                                        </p:tgtEl>
                                        <p:attrNameLst>
                                          <p:attrName>style.visibility</p:attrName>
                                        </p:attrNameLst>
                                      </p:cBhvr>
                                      <p:to>
                                        <p:strVal val="visible"/>
                                      </p:to>
                                    </p:set>
                                    <p:animEffect transition="in" filter="blinds(horizontal)">
                                      <p:cBhvr>
                                        <p:cTn id="7" dur="500"/>
                                        <p:tgtEl>
                                          <p:spTgt spid="52838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28389"/>
                                        </p:tgtEl>
                                        <p:attrNameLst>
                                          <p:attrName>style.visibility</p:attrName>
                                        </p:attrNameLst>
                                      </p:cBhvr>
                                      <p:to>
                                        <p:strVal val="visible"/>
                                      </p:to>
                                    </p:set>
                                    <p:animEffect transition="in" filter="blinds(horizontal)">
                                      <p:cBhvr>
                                        <p:cTn id="11" dur="500"/>
                                        <p:tgtEl>
                                          <p:spTgt spid="5283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28390"/>
                                        </p:tgtEl>
                                        <p:attrNameLst>
                                          <p:attrName>style.visibility</p:attrName>
                                        </p:attrNameLst>
                                      </p:cBhvr>
                                      <p:to>
                                        <p:strVal val="visible"/>
                                      </p:to>
                                    </p:set>
                                    <p:animEffect transition="in" filter="blinds(horizontal)">
                                      <p:cBhvr>
                                        <p:cTn id="16" dur="500"/>
                                        <p:tgtEl>
                                          <p:spTgt spid="528390"/>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528391"/>
                                        </p:tgtEl>
                                        <p:attrNameLst>
                                          <p:attrName>style.visibility</p:attrName>
                                        </p:attrNameLst>
                                      </p:cBhvr>
                                      <p:to>
                                        <p:strVal val="visible"/>
                                      </p:to>
                                    </p:set>
                                    <p:animEffect transition="in" filter="blinds(horizontal)">
                                      <p:cBhvr>
                                        <p:cTn id="20" dur="500"/>
                                        <p:tgtEl>
                                          <p:spTgt spid="52839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28392"/>
                                        </p:tgtEl>
                                        <p:attrNameLst>
                                          <p:attrName>style.visibility</p:attrName>
                                        </p:attrNameLst>
                                      </p:cBhvr>
                                      <p:to>
                                        <p:strVal val="visible"/>
                                      </p:to>
                                    </p:set>
                                    <p:animEffect transition="in" filter="blinds(horizontal)">
                                      <p:cBhvr>
                                        <p:cTn id="25" dur="500"/>
                                        <p:tgtEl>
                                          <p:spTgt spid="528392"/>
                                        </p:tgtEl>
                                      </p:cBhvr>
                                    </p:animEffec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528393"/>
                                        </p:tgtEl>
                                        <p:attrNameLst>
                                          <p:attrName>style.visibility</p:attrName>
                                        </p:attrNameLst>
                                      </p:cBhvr>
                                      <p:to>
                                        <p:strVal val="visible"/>
                                      </p:to>
                                    </p:set>
                                    <p:animEffect transition="in" filter="blinds(horizontal)">
                                      <p:cBhvr>
                                        <p:cTn id="29" dur="500"/>
                                        <p:tgtEl>
                                          <p:spTgt spid="528393"/>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528394"/>
                                        </p:tgtEl>
                                        <p:attrNameLst>
                                          <p:attrName>style.visibility</p:attrName>
                                        </p:attrNameLst>
                                      </p:cBhvr>
                                      <p:to>
                                        <p:strVal val="visible"/>
                                      </p:to>
                                    </p:set>
                                    <p:animEffect transition="in" filter="blinds(horizontal)">
                                      <p:cBhvr>
                                        <p:cTn id="33" dur="500"/>
                                        <p:tgtEl>
                                          <p:spTgt spid="52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8" grpId="0"/>
      <p:bldP spid="528390" grpId="0"/>
      <p:bldP spid="528392" grpId="0"/>
      <p:bldP spid="52839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32" name="Text Box 12">
            <a:extLst>
              <a:ext uri="{FF2B5EF4-FFF2-40B4-BE49-F238E27FC236}">
                <a16:creationId xmlns:a16="http://schemas.microsoft.com/office/drawing/2014/main" id="{5AD69ACF-6A4E-6D5D-EC4C-DDF9DDE317C7}"/>
              </a:ext>
            </a:extLst>
          </p:cNvPr>
          <p:cNvSpPr txBox="1">
            <a:spLocks noChangeArrowheads="1"/>
          </p:cNvSpPr>
          <p:nvPr/>
        </p:nvSpPr>
        <p:spPr bwMode="auto">
          <a:xfrm>
            <a:off x="250825" y="333375"/>
            <a:ext cx="8893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CC0000"/>
                </a:solidFill>
                <a:latin typeface="黑体" panose="02010609060101010101" pitchFamily="49" charset="-122"/>
                <a:ea typeface="黑体" panose="02010609060101010101" pitchFamily="49" charset="-122"/>
              </a:rPr>
              <a:t> </a:t>
            </a:r>
            <a:r>
              <a:rPr kumimoji="1" lang="zh-CN" altLang="en-US" sz="3600" b="1">
                <a:solidFill>
                  <a:srgbClr val="CC0000"/>
                </a:solidFill>
                <a:latin typeface="黑体" panose="02010609060101010101" pitchFamily="49" charset="-122"/>
                <a:ea typeface="黑体" panose="02010609060101010101" pitchFamily="49" charset="-122"/>
              </a:rPr>
              <a:t>定理</a:t>
            </a:r>
            <a:r>
              <a:rPr kumimoji="1" lang="zh-CN" altLang="en-US" sz="3600" b="1">
                <a:solidFill>
                  <a:srgbClr val="CC0000"/>
                </a:solidFill>
                <a:latin typeface="Times New Roman" panose="02020603050405020304" pitchFamily="18" charset="0"/>
                <a:ea typeface="黑体" panose="02010609060101010101" pitchFamily="49" charset="-122"/>
              </a:rPr>
              <a:t>四</a:t>
            </a:r>
            <a:r>
              <a:rPr kumimoji="1" lang="zh-CN" altLang="en-US" sz="3600" b="1">
                <a:solidFill>
                  <a:srgbClr val="CC0000"/>
                </a:solidFill>
                <a:latin typeface="黑体" panose="02010609060101010101" pitchFamily="49" charset="-122"/>
                <a:ea typeface="黑体" panose="02010609060101010101" pitchFamily="49" charset="-122"/>
              </a:rPr>
              <a:t> </a:t>
            </a:r>
            <a:r>
              <a:rPr kumimoji="1" lang="en-US" altLang="zh-CN" sz="3600" b="1">
                <a:solidFill>
                  <a:srgbClr val="CC0000"/>
                </a:solidFill>
                <a:latin typeface="黑体" panose="02010609060101010101" pitchFamily="49" charset="-122"/>
                <a:ea typeface="黑体" panose="02010609060101010101" pitchFamily="49" charset="-122"/>
              </a:rPr>
              <a:t>(</a:t>
            </a:r>
            <a:r>
              <a:rPr kumimoji="1" lang="zh-CN" altLang="en-US" sz="3600" b="1">
                <a:solidFill>
                  <a:srgbClr val="CC0000"/>
                </a:solidFill>
                <a:latin typeface="黑体" panose="02010609060101010101" pitchFamily="49" charset="-122"/>
                <a:ea typeface="黑体" panose="02010609060101010101" pitchFamily="49" charset="-122"/>
              </a:rPr>
              <a:t>两正态总体的样本方差</a:t>
            </a:r>
            <a:r>
              <a:rPr kumimoji="1" lang="en-US" altLang="zh-CN" sz="3600" b="1">
                <a:solidFill>
                  <a:srgbClr val="CC0000"/>
                </a:solidFill>
                <a:latin typeface="黑体" panose="02010609060101010101" pitchFamily="49" charset="-122"/>
                <a:ea typeface="黑体" panose="02010609060101010101" pitchFamily="49" charset="-122"/>
              </a:rPr>
              <a:t>)  </a:t>
            </a:r>
          </a:p>
        </p:txBody>
      </p:sp>
      <p:grpSp>
        <p:nvGrpSpPr>
          <p:cNvPr id="26633" name="Group 15">
            <a:extLst>
              <a:ext uri="{FF2B5EF4-FFF2-40B4-BE49-F238E27FC236}">
                <a16:creationId xmlns:a16="http://schemas.microsoft.com/office/drawing/2014/main" id="{3440D63C-11DC-8979-CEB3-EAD88DB2291C}"/>
              </a:ext>
            </a:extLst>
          </p:cNvPr>
          <p:cNvGrpSpPr>
            <a:grpSpLocks/>
          </p:cNvGrpSpPr>
          <p:nvPr/>
        </p:nvGrpSpPr>
        <p:grpSpPr bwMode="auto">
          <a:xfrm>
            <a:off x="457200" y="1066800"/>
            <a:ext cx="8794750" cy="3224213"/>
            <a:chOff x="288" y="672"/>
            <a:chExt cx="5376" cy="2031"/>
          </a:xfrm>
        </p:grpSpPr>
        <p:graphicFrame>
          <p:nvGraphicFramePr>
            <p:cNvPr id="26627" name="Object 16">
              <a:extLst>
                <a:ext uri="{FF2B5EF4-FFF2-40B4-BE49-F238E27FC236}">
                  <a16:creationId xmlns:a16="http://schemas.microsoft.com/office/drawing/2014/main" id="{CA765954-F759-0AA2-23A1-B15B1C144200}"/>
                </a:ext>
              </a:extLst>
            </p:cNvPr>
            <p:cNvGraphicFramePr>
              <a:graphicFrameLocks noChangeAspect="1"/>
            </p:cNvGraphicFramePr>
            <p:nvPr/>
          </p:nvGraphicFramePr>
          <p:xfrm>
            <a:off x="603" y="686"/>
            <a:ext cx="3402" cy="370"/>
          </p:xfrm>
          <a:graphic>
            <a:graphicData uri="http://schemas.openxmlformats.org/presentationml/2006/ole">
              <mc:AlternateContent xmlns:mc="http://schemas.openxmlformats.org/markup-compatibility/2006">
                <mc:Choice xmlns:v="urn:schemas-microsoft-com:vml" Requires="v">
                  <p:oleObj name="公式" r:id="rId2" imgW="2095200" imgH="228600" progId="Equation.3">
                    <p:embed/>
                  </p:oleObj>
                </mc:Choice>
                <mc:Fallback>
                  <p:oleObj name="公式" r:id="rId2" imgW="2095200" imgH="2286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 y="686"/>
                          <a:ext cx="3402"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628" name="Object 17">
              <a:extLst>
                <a:ext uri="{FF2B5EF4-FFF2-40B4-BE49-F238E27FC236}">
                  <a16:creationId xmlns:a16="http://schemas.microsoft.com/office/drawing/2014/main" id="{8FE5B722-3C51-2FC7-7670-9DDCAC44A95E}"/>
                </a:ext>
              </a:extLst>
            </p:cNvPr>
            <p:cNvGraphicFramePr>
              <a:graphicFrameLocks noChangeAspect="1"/>
            </p:cNvGraphicFramePr>
            <p:nvPr/>
          </p:nvGraphicFramePr>
          <p:xfrm>
            <a:off x="1909" y="1502"/>
            <a:ext cx="768" cy="370"/>
          </p:xfrm>
          <a:graphic>
            <a:graphicData uri="http://schemas.openxmlformats.org/presentationml/2006/ole">
              <mc:AlternateContent xmlns:mc="http://schemas.openxmlformats.org/markup-compatibility/2006">
                <mc:Choice xmlns:v="urn:schemas-microsoft-com:vml" Requires="v">
                  <p:oleObj name="公式" r:id="rId4" imgW="444240" imgH="215640" progId="Equation.3">
                    <p:embed/>
                  </p:oleObj>
                </mc:Choice>
                <mc:Fallback>
                  <p:oleObj name="公式" r:id="rId4" imgW="444240" imgH="21564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9" y="1502"/>
                          <a:ext cx="76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Rectangle 18">
              <a:extLst>
                <a:ext uri="{FF2B5EF4-FFF2-40B4-BE49-F238E27FC236}">
                  <a16:creationId xmlns:a16="http://schemas.microsoft.com/office/drawing/2014/main" id="{2D41B444-1D3F-426A-1FE8-5AC41A53E766}"/>
                </a:ext>
              </a:extLst>
            </p:cNvPr>
            <p:cNvSpPr>
              <a:spLocks noChangeArrowheads="1"/>
            </p:cNvSpPr>
            <p:nvPr/>
          </p:nvSpPr>
          <p:spPr bwMode="auto">
            <a:xfrm>
              <a:off x="2570" y="1488"/>
              <a:ext cx="25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分别是这两个样本的</a:t>
              </a:r>
            </a:p>
          </p:txBody>
        </p:sp>
        <p:sp>
          <p:nvSpPr>
            <p:cNvPr id="26635" name="Rectangle 19">
              <a:extLst>
                <a:ext uri="{FF2B5EF4-FFF2-40B4-BE49-F238E27FC236}">
                  <a16:creationId xmlns:a16="http://schemas.microsoft.com/office/drawing/2014/main" id="{FAFAE02C-5168-B0B6-9270-2CA9D4ABCB27}"/>
                </a:ext>
              </a:extLst>
            </p:cNvPr>
            <p:cNvSpPr>
              <a:spLocks noChangeArrowheads="1"/>
            </p:cNvSpPr>
            <p:nvPr/>
          </p:nvSpPr>
          <p:spPr bwMode="auto">
            <a:xfrm>
              <a:off x="3936" y="672"/>
              <a:ext cx="15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且</a:t>
              </a:r>
              <a:r>
                <a:rPr kumimoji="1" lang="en-US" altLang="zh-CN" sz="3200" b="1" i="1">
                  <a:latin typeface="Times New Roman" panose="02020603050405020304" pitchFamily="18" charset="0"/>
                </a:rPr>
                <a:t>X</a:t>
              </a:r>
              <a:r>
                <a:rPr kumimoji="1" lang="zh-CN" altLang="en-US" sz="3200" b="1">
                  <a:latin typeface="Times New Roman" panose="02020603050405020304" pitchFamily="18" charset="0"/>
                </a:rPr>
                <a:t>与</a:t>
              </a:r>
              <a:r>
                <a:rPr kumimoji="1" lang="en-US" altLang="zh-CN" sz="3200" b="1" i="1">
                  <a:latin typeface="Times New Roman" panose="02020603050405020304" pitchFamily="18" charset="0"/>
                </a:rPr>
                <a:t>Y</a:t>
              </a:r>
              <a:r>
                <a:rPr kumimoji="1" lang="zh-CN" altLang="en-US" sz="3200" b="1">
                  <a:latin typeface="Times New Roman" panose="02020603050405020304" pitchFamily="18" charset="0"/>
                </a:rPr>
                <a:t>独立</a:t>
              </a:r>
              <a:r>
                <a:rPr kumimoji="1" lang="en-US" altLang="zh-CN" sz="3200" b="1">
                  <a:latin typeface="Times New Roman" panose="02020603050405020304" pitchFamily="18" charset="0"/>
                </a:rPr>
                <a:t>,</a:t>
              </a:r>
            </a:p>
          </p:txBody>
        </p:sp>
        <p:sp>
          <p:nvSpPr>
            <p:cNvPr id="26636" name="Rectangle 20">
              <a:extLst>
                <a:ext uri="{FF2B5EF4-FFF2-40B4-BE49-F238E27FC236}">
                  <a16:creationId xmlns:a16="http://schemas.microsoft.com/office/drawing/2014/main" id="{880190E4-9146-9003-147A-C309A13E596C}"/>
                </a:ext>
              </a:extLst>
            </p:cNvPr>
            <p:cNvSpPr>
              <a:spLocks noChangeArrowheads="1"/>
            </p:cNvSpPr>
            <p:nvPr/>
          </p:nvSpPr>
          <p:spPr bwMode="auto">
            <a:xfrm>
              <a:off x="384" y="1056"/>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1</a:t>
              </a:r>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2</a:t>
              </a:r>
              <a:r>
                <a:rPr kumimoji="1" lang="en-US" altLang="zh-CN" sz="3200" b="1">
                  <a:latin typeface="Times New Roman" panose="02020603050405020304" pitchFamily="18" charset="0"/>
                </a:rPr>
                <a:t>,…,</a:t>
              </a:r>
              <a:endParaRPr kumimoji="1" lang="en-US" altLang="zh-CN" sz="3200" b="1" baseline="-25000">
                <a:latin typeface="Times New Roman" panose="02020603050405020304" pitchFamily="18" charset="0"/>
              </a:endParaRPr>
            </a:p>
          </p:txBody>
        </p:sp>
        <p:graphicFrame>
          <p:nvGraphicFramePr>
            <p:cNvPr id="26629" name="Object 21">
              <a:extLst>
                <a:ext uri="{FF2B5EF4-FFF2-40B4-BE49-F238E27FC236}">
                  <a16:creationId xmlns:a16="http://schemas.microsoft.com/office/drawing/2014/main" id="{501BD399-36EC-A42F-2C0F-3BD41535EB84}"/>
                </a:ext>
              </a:extLst>
            </p:cNvPr>
            <p:cNvGraphicFramePr>
              <a:graphicFrameLocks noChangeAspect="1"/>
            </p:cNvGraphicFramePr>
            <p:nvPr/>
          </p:nvGraphicFramePr>
          <p:xfrm>
            <a:off x="1483" y="1074"/>
            <a:ext cx="437" cy="414"/>
          </p:xfrm>
          <a:graphic>
            <a:graphicData uri="http://schemas.openxmlformats.org/presentationml/2006/ole">
              <mc:AlternateContent xmlns:mc="http://schemas.openxmlformats.org/markup-compatibility/2006">
                <mc:Choice xmlns:v="urn:schemas-microsoft-com:vml" Requires="v">
                  <p:oleObj name="公式" r:id="rId6" imgW="253800" imgH="241200" progId="Equation.3">
                    <p:embed/>
                  </p:oleObj>
                </mc:Choice>
                <mc:Fallback>
                  <p:oleObj name="公式" r:id="rId6" imgW="253800" imgH="2412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3" y="1074"/>
                          <a:ext cx="437"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7" name="Rectangle 22">
              <a:extLst>
                <a:ext uri="{FF2B5EF4-FFF2-40B4-BE49-F238E27FC236}">
                  <a16:creationId xmlns:a16="http://schemas.microsoft.com/office/drawing/2014/main" id="{001D286E-41AE-3E12-BDF1-622EC0CFB980}"/>
                </a:ext>
              </a:extLst>
            </p:cNvPr>
            <p:cNvSpPr>
              <a:spLocks noChangeArrowheads="1"/>
            </p:cNvSpPr>
            <p:nvPr/>
          </p:nvSpPr>
          <p:spPr bwMode="auto">
            <a:xfrm>
              <a:off x="1803" y="1104"/>
              <a:ext cx="183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是取自</a:t>
              </a:r>
              <a:r>
                <a:rPr kumimoji="1" lang="en-US" altLang="zh-CN" sz="3200" b="1" i="1">
                  <a:latin typeface="Times New Roman" panose="02020603050405020304" pitchFamily="18" charset="0"/>
                </a:rPr>
                <a:t>X</a:t>
              </a:r>
              <a:r>
                <a:rPr kumimoji="1" lang="zh-CN" altLang="en-US" sz="3200" b="1">
                  <a:latin typeface="Times New Roman" panose="02020603050405020304" pitchFamily="18" charset="0"/>
                </a:rPr>
                <a:t>的样本</a:t>
              </a:r>
              <a:r>
                <a:rPr kumimoji="1" lang="en-US" altLang="zh-CN" sz="3200" b="1">
                  <a:latin typeface="Times New Roman" panose="02020603050405020304" pitchFamily="18" charset="0"/>
                </a:rPr>
                <a:t>,</a:t>
              </a:r>
            </a:p>
          </p:txBody>
        </p:sp>
        <p:sp>
          <p:nvSpPr>
            <p:cNvPr id="26638" name="Rectangle 23">
              <a:extLst>
                <a:ext uri="{FF2B5EF4-FFF2-40B4-BE49-F238E27FC236}">
                  <a16:creationId xmlns:a16="http://schemas.microsoft.com/office/drawing/2014/main" id="{C7DD40F2-A10F-8ADE-2376-D1E80DE5CC7C}"/>
                </a:ext>
              </a:extLst>
            </p:cNvPr>
            <p:cNvSpPr>
              <a:spLocks noChangeArrowheads="1"/>
            </p:cNvSpPr>
            <p:nvPr/>
          </p:nvSpPr>
          <p:spPr bwMode="auto">
            <a:xfrm>
              <a:off x="321" y="1507"/>
              <a:ext cx="15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取自</a:t>
              </a:r>
              <a:r>
                <a:rPr kumimoji="1" lang="en-US" altLang="zh-CN" sz="3200" b="1" i="1">
                  <a:latin typeface="Times New Roman" panose="02020603050405020304" pitchFamily="18" charset="0"/>
                </a:rPr>
                <a:t>Y</a:t>
              </a:r>
              <a:r>
                <a:rPr kumimoji="1" lang="zh-CN" altLang="en-US" sz="3200" b="1">
                  <a:latin typeface="Times New Roman" panose="02020603050405020304" pitchFamily="18" charset="0"/>
                </a:rPr>
                <a:t>的样本</a:t>
              </a:r>
              <a:r>
                <a:rPr kumimoji="1" lang="en-US" altLang="zh-CN" sz="3200" b="1">
                  <a:latin typeface="Times New Roman" panose="02020603050405020304" pitchFamily="18" charset="0"/>
                </a:rPr>
                <a:t>,</a:t>
              </a:r>
            </a:p>
          </p:txBody>
        </p:sp>
        <p:sp>
          <p:nvSpPr>
            <p:cNvPr id="26639" name="Rectangle 24">
              <a:extLst>
                <a:ext uri="{FF2B5EF4-FFF2-40B4-BE49-F238E27FC236}">
                  <a16:creationId xmlns:a16="http://schemas.microsoft.com/office/drawing/2014/main" id="{8C320ED1-AEF2-B50D-61F8-BFAD9237E804}"/>
                </a:ext>
              </a:extLst>
            </p:cNvPr>
            <p:cNvSpPr>
              <a:spLocks noChangeArrowheads="1"/>
            </p:cNvSpPr>
            <p:nvPr/>
          </p:nvSpPr>
          <p:spPr bwMode="auto">
            <a:xfrm>
              <a:off x="1872" y="1920"/>
              <a:ext cx="37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分别是这两个样本的样本方差</a:t>
              </a:r>
              <a:r>
                <a:rPr kumimoji="1" lang="en-US" altLang="zh-CN" sz="3200" b="1">
                  <a:latin typeface="Times New Roman" panose="02020603050405020304" pitchFamily="18" charset="0"/>
                </a:rPr>
                <a:t>,</a:t>
              </a:r>
            </a:p>
          </p:txBody>
        </p:sp>
        <p:sp>
          <p:nvSpPr>
            <p:cNvPr id="26640" name="Rectangle 25">
              <a:extLst>
                <a:ext uri="{FF2B5EF4-FFF2-40B4-BE49-F238E27FC236}">
                  <a16:creationId xmlns:a16="http://schemas.microsoft.com/office/drawing/2014/main" id="{A7B40B54-3E35-1D42-B10F-7450CEB3952F}"/>
                </a:ext>
              </a:extLst>
            </p:cNvPr>
            <p:cNvSpPr>
              <a:spLocks noChangeArrowheads="1"/>
            </p:cNvSpPr>
            <p:nvPr/>
          </p:nvSpPr>
          <p:spPr bwMode="auto">
            <a:xfrm>
              <a:off x="301" y="1920"/>
              <a:ext cx="8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均值，</a:t>
              </a:r>
            </a:p>
          </p:txBody>
        </p:sp>
        <p:graphicFrame>
          <p:nvGraphicFramePr>
            <p:cNvPr id="26630" name="Object 26">
              <a:extLst>
                <a:ext uri="{FF2B5EF4-FFF2-40B4-BE49-F238E27FC236}">
                  <a16:creationId xmlns:a16="http://schemas.microsoft.com/office/drawing/2014/main" id="{74222298-0D6B-F2DD-E2BA-3A9D52814658}"/>
                </a:ext>
              </a:extLst>
            </p:cNvPr>
            <p:cNvGraphicFramePr>
              <a:graphicFrameLocks noChangeAspect="1"/>
            </p:cNvGraphicFramePr>
            <p:nvPr/>
          </p:nvGraphicFramePr>
          <p:xfrm>
            <a:off x="1064" y="1920"/>
            <a:ext cx="856" cy="395"/>
          </p:xfrm>
          <a:graphic>
            <a:graphicData uri="http://schemas.openxmlformats.org/presentationml/2006/ole">
              <mc:AlternateContent xmlns:mc="http://schemas.openxmlformats.org/markup-compatibility/2006">
                <mc:Choice xmlns:v="urn:schemas-microsoft-com:vml" Requires="v">
                  <p:oleObj name="公式" r:id="rId8" imgW="495000" imgH="228600" progId="Equation.3">
                    <p:embed/>
                  </p:oleObj>
                </mc:Choice>
                <mc:Fallback>
                  <p:oleObj name="公式" r:id="rId8" imgW="495000" imgH="228600" progId="Equation.3">
                    <p:embed/>
                    <p:pic>
                      <p:nvPicPr>
                        <p:cNvPr id="0" name="Object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4" y="1920"/>
                          <a:ext cx="856"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1" name="Rectangle 27">
              <a:extLst>
                <a:ext uri="{FF2B5EF4-FFF2-40B4-BE49-F238E27FC236}">
                  <a16:creationId xmlns:a16="http://schemas.microsoft.com/office/drawing/2014/main" id="{5CCC3B75-E83E-B5AA-27DF-8D336AE94922}"/>
                </a:ext>
              </a:extLst>
            </p:cNvPr>
            <p:cNvSpPr>
              <a:spLocks noChangeArrowheads="1"/>
            </p:cNvSpPr>
            <p:nvPr/>
          </p:nvSpPr>
          <p:spPr bwMode="auto">
            <a:xfrm>
              <a:off x="288" y="2338"/>
              <a:ext cx="1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则有</a:t>
              </a:r>
            </a:p>
          </p:txBody>
        </p:sp>
        <p:sp>
          <p:nvSpPr>
            <p:cNvPr id="26642" name="Rectangle 28">
              <a:extLst>
                <a:ext uri="{FF2B5EF4-FFF2-40B4-BE49-F238E27FC236}">
                  <a16:creationId xmlns:a16="http://schemas.microsoft.com/office/drawing/2014/main" id="{F92ABA09-4364-8609-57DB-9C54A6710289}"/>
                </a:ext>
              </a:extLst>
            </p:cNvPr>
            <p:cNvSpPr>
              <a:spLocks noChangeArrowheads="1"/>
            </p:cNvSpPr>
            <p:nvPr/>
          </p:nvSpPr>
          <p:spPr bwMode="auto">
            <a:xfrm>
              <a:off x="3691" y="1074"/>
              <a:ext cx="10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i="1">
                  <a:latin typeface="Times New Roman" panose="02020603050405020304" pitchFamily="18" charset="0"/>
                </a:rPr>
                <a:t>Y</a:t>
              </a:r>
              <a:r>
                <a:rPr kumimoji="1" lang="en-US" altLang="zh-CN" sz="3200" b="1" baseline="-25000">
                  <a:latin typeface="Times New Roman" panose="02020603050405020304" pitchFamily="18" charset="0"/>
                </a:rPr>
                <a:t>1</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Y</a:t>
              </a:r>
              <a:r>
                <a:rPr kumimoji="1" lang="en-US" altLang="zh-CN" sz="3200" b="1" baseline="-25000">
                  <a:latin typeface="Times New Roman" panose="02020603050405020304" pitchFamily="18" charset="0"/>
                </a:rPr>
                <a:t>2</a:t>
              </a:r>
              <a:r>
                <a:rPr kumimoji="1" lang="en-US" altLang="zh-CN" sz="3200" b="1">
                  <a:latin typeface="Times New Roman" panose="02020603050405020304" pitchFamily="18" charset="0"/>
                </a:rPr>
                <a:t>,…,</a:t>
              </a:r>
            </a:p>
          </p:txBody>
        </p:sp>
        <p:graphicFrame>
          <p:nvGraphicFramePr>
            <p:cNvPr id="26631" name="Object 29">
              <a:extLst>
                <a:ext uri="{FF2B5EF4-FFF2-40B4-BE49-F238E27FC236}">
                  <a16:creationId xmlns:a16="http://schemas.microsoft.com/office/drawing/2014/main" id="{1BD97866-E84F-F7A6-1A89-E87FE155D6CB}"/>
                </a:ext>
              </a:extLst>
            </p:cNvPr>
            <p:cNvGraphicFramePr>
              <a:graphicFrameLocks noChangeAspect="1"/>
            </p:cNvGraphicFramePr>
            <p:nvPr/>
          </p:nvGraphicFramePr>
          <p:xfrm>
            <a:off x="4726" y="1074"/>
            <a:ext cx="371" cy="414"/>
          </p:xfrm>
          <a:graphic>
            <a:graphicData uri="http://schemas.openxmlformats.org/presentationml/2006/ole">
              <mc:AlternateContent xmlns:mc="http://schemas.openxmlformats.org/markup-compatibility/2006">
                <mc:Choice xmlns:v="urn:schemas-microsoft-com:vml" Requires="v">
                  <p:oleObj name="公式" r:id="rId10" imgW="215640" imgH="241200" progId="Equation.3">
                    <p:embed/>
                  </p:oleObj>
                </mc:Choice>
                <mc:Fallback>
                  <p:oleObj name="公式" r:id="rId10" imgW="215640" imgH="24120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6" y="1074"/>
                          <a:ext cx="371"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43" name="Rectangle 30">
              <a:extLst>
                <a:ext uri="{FF2B5EF4-FFF2-40B4-BE49-F238E27FC236}">
                  <a16:creationId xmlns:a16="http://schemas.microsoft.com/office/drawing/2014/main" id="{D3D7EADE-1310-283B-C05F-67C28A33D44A}"/>
                </a:ext>
              </a:extLst>
            </p:cNvPr>
            <p:cNvSpPr>
              <a:spLocks noChangeArrowheads="1"/>
            </p:cNvSpPr>
            <p:nvPr/>
          </p:nvSpPr>
          <p:spPr bwMode="auto">
            <a:xfrm>
              <a:off x="5058" y="1056"/>
              <a:ext cx="36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是</a:t>
              </a:r>
            </a:p>
          </p:txBody>
        </p:sp>
        <p:sp>
          <p:nvSpPr>
            <p:cNvPr id="26644" name="Rectangle 31">
              <a:extLst>
                <a:ext uri="{FF2B5EF4-FFF2-40B4-BE49-F238E27FC236}">
                  <a16:creationId xmlns:a16="http://schemas.microsoft.com/office/drawing/2014/main" id="{00F015E9-3538-CABF-87ED-620D7BF34CFD}"/>
                </a:ext>
              </a:extLst>
            </p:cNvPr>
            <p:cNvSpPr>
              <a:spLocks noChangeArrowheads="1"/>
            </p:cNvSpPr>
            <p:nvPr/>
          </p:nvSpPr>
          <p:spPr bwMode="auto">
            <a:xfrm>
              <a:off x="4901" y="1488"/>
              <a:ext cx="6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样本</a:t>
              </a:r>
            </a:p>
          </p:txBody>
        </p:sp>
      </p:grpSp>
      <p:graphicFrame>
        <p:nvGraphicFramePr>
          <p:cNvPr id="26626" name="Object 32">
            <a:extLst>
              <a:ext uri="{FF2B5EF4-FFF2-40B4-BE49-F238E27FC236}">
                <a16:creationId xmlns:a16="http://schemas.microsoft.com/office/drawing/2014/main" id="{2BF92226-9402-64E9-BE25-0AC3529AE17D}"/>
              </a:ext>
            </a:extLst>
          </p:cNvPr>
          <p:cNvGraphicFramePr>
            <a:graphicFrameLocks noChangeAspect="1"/>
          </p:cNvGraphicFramePr>
          <p:nvPr/>
        </p:nvGraphicFramePr>
        <p:xfrm>
          <a:off x="1946275" y="4365625"/>
          <a:ext cx="4684713" cy="1371600"/>
        </p:xfrm>
        <a:graphic>
          <a:graphicData uri="http://schemas.openxmlformats.org/presentationml/2006/ole">
            <mc:AlternateContent xmlns:mc="http://schemas.openxmlformats.org/markup-compatibility/2006">
              <mc:Choice xmlns:v="urn:schemas-microsoft-com:vml" Requires="v">
                <p:oleObj name="Equation" r:id="rId12" imgW="1562040" imgH="457200" progId="Equation.DSMT4">
                  <p:embed/>
                </p:oleObj>
              </mc:Choice>
              <mc:Fallback>
                <p:oleObj name="Equation" r:id="rId12" imgW="1562040" imgH="457200" progId="Equation.DSMT4">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46275" y="4365625"/>
                        <a:ext cx="46847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6" name="Text Box 17">
            <a:extLst>
              <a:ext uri="{FF2B5EF4-FFF2-40B4-BE49-F238E27FC236}">
                <a16:creationId xmlns:a16="http://schemas.microsoft.com/office/drawing/2014/main" id="{287403B6-C928-C740-1C1B-A34B9B5FFE68}"/>
              </a:ext>
            </a:extLst>
          </p:cNvPr>
          <p:cNvSpPr txBox="1">
            <a:spLocks noChangeArrowheads="1"/>
          </p:cNvSpPr>
          <p:nvPr/>
        </p:nvSpPr>
        <p:spPr bwMode="auto">
          <a:xfrm>
            <a:off x="323850" y="333375"/>
            <a:ext cx="8532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800" b="1">
                <a:solidFill>
                  <a:srgbClr val="CC0000"/>
                </a:solidFill>
                <a:latin typeface="黑体" panose="02010609060101010101" pitchFamily="49" charset="-122"/>
                <a:ea typeface="黑体" panose="02010609060101010101" pitchFamily="49" charset="-122"/>
              </a:rPr>
              <a:t> </a:t>
            </a:r>
            <a:r>
              <a:rPr kumimoji="1" lang="zh-CN" altLang="en-US" sz="3600" b="1">
                <a:solidFill>
                  <a:srgbClr val="CC0000"/>
                </a:solidFill>
                <a:latin typeface="黑体" panose="02010609060101010101" pitchFamily="49" charset="-122"/>
                <a:ea typeface="黑体" panose="02010609060101010101" pitchFamily="49" charset="-122"/>
              </a:rPr>
              <a:t>定理四 </a:t>
            </a:r>
            <a:r>
              <a:rPr kumimoji="1" lang="en-US" altLang="zh-CN" sz="3600" b="1">
                <a:solidFill>
                  <a:srgbClr val="CC0000"/>
                </a:solidFill>
                <a:latin typeface="黑体" panose="02010609060101010101" pitchFamily="49" charset="-122"/>
                <a:ea typeface="黑体" panose="02010609060101010101" pitchFamily="49" charset="-122"/>
              </a:rPr>
              <a:t>(</a:t>
            </a:r>
            <a:r>
              <a:rPr kumimoji="1" lang="zh-CN" altLang="en-US" sz="3600" b="1">
                <a:solidFill>
                  <a:srgbClr val="CC0000"/>
                </a:solidFill>
                <a:latin typeface="黑体" panose="02010609060101010101" pitchFamily="49" charset="-122"/>
                <a:ea typeface="黑体" panose="02010609060101010101" pitchFamily="49" charset="-122"/>
              </a:rPr>
              <a:t>两正态总体样本均值</a:t>
            </a:r>
            <a:r>
              <a:rPr kumimoji="1" lang="en-US" altLang="zh-CN" sz="3600" b="1">
                <a:solidFill>
                  <a:srgbClr val="CC0000"/>
                </a:solidFill>
                <a:latin typeface="黑体" panose="02010609060101010101" pitchFamily="49" charset="-122"/>
                <a:ea typeface="黑体" panose="02010609060101010101" pitchFamily="49" charset="-122"/>
              </a:rPr>
              <a:t>)  </a:t>
            </a:r>
          </a:p>
        </p:txBody>
      </p:sp>
      <p:graphicFrame>
        <p:nvGraphicFramePr>
          <p:cNvPr id="27650" name="Object 38">
            <a:extLst>
              <a:ext uri="{FF2B5EF4-FFF2-40B4-BE49-F238E27FC236}">
                <a16:creationId xmlns:a16="http://schemas.microsoft.com/office/drawing/2014/main" id="{E3665C43-8BA9-6B92-111A-6E92DDCD3F5F}"/>
              </a:ext>
            </a:extLst>
          </p:cNvPr>
          <p:cNvGraphicFramePr>
            <a:graphicFrameLocks noChangeAspect="1"/>
          </p:cNvGraphicFramePr>
          <p:nvPr/>
        </p:nvGraphicFramePr>
        <p:xfrm>
          <a:off x="379413" y="4437063"/>
          <a:ext cx="8764587" cy="2006600"/>
        </p:xfrm>
        <a:graphic>
          <a:graphicData uri="http://schemas.openxmlformats.org/presentationml/2006/ole">
            <mc:AlternateContent xmlns:mc="http://schemas.openxmlformats.org/markup-compatibility/2006">
              <mc:Choice xmlns:v="urn:schemas-microsoft-com:vml" Requires="v">
                <p:oleObj name="Equation" r:id="rId2" imgW="3162240" imgH="723600" progId="Equation.DSMT4">
                  <p:embed/>
                </p:oleObj>
              </mc:Choice>
              <mc:Fallback>
                <p:oleObj name="Equation" r:id="rId2" imgW="3162240" imgH="723600" progId="Equation.DSMT4">
                  <p:embed/>
                  <p:pic>
                    <p:nvPicPr>
                      <p:cNvPr id="0" name="Object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4437063"/>
                        <a:ext cx="8764587" cy="200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7657" name="Group 39">
            <a:extLst>
              <a:ext uri="{FF2B5EF4-FFF2-40B4-BE49-F238E27FC236}">
                <a16:creationId xmlns:a16="http://schemas.microsoft.com/office/drawing/2014/main" id="{0B3D801B-9D67-907A-ABCC-7119717604AA}"/>
              </a:ext>
            </a:extLst>
          </p:cNvPr>
          <p:cNvGrpSpPr>
            <a:grpSpLocks/>
          </p:cNvGrpSpPr>
          <p:nvPr/>
        </p:nvGrpSpPr>
        <p:grpSpPr bwMode="auto">
          <a:xfrm>
            <a:off x="469900" y="1125538"/>
            <a:ext cx="8674100" cy="3224212"/>
            <a:chOff x="288" y="672"/>
            <a:chExt cx="5376" cy="2031"/>
          </a:xfrm>
        </p:grpSpPr>
        <p:graphicFrame>
          <p:nvGraphicFramePr>
            <p:cNvPr id="27651" name="Object 40">
              <a:extLst>
                <a:ext uri="{FF2B5EF4-FFF2-40B4-BE49-F238E27FC236}">
                  <a16:creationId xmlns:a16="http://schemas.microsoft.com/office/drawing/2014/main" id="{4B25772E-6989-F6AB-216E-22B5119FC99D}"/>
                </a:ext>
              </a:extLst>
            </p:cNvPr>
            <p:cNvGraphicFramePr>
              <a:graphicFrameLocks noChangeAspect="1"/>
            </p:cNvGraphicFramePr>
            <p:nvPr/>
          </p:nvGraphicFramePr>
          <p:xfrm>
            <a:off x="603" y="686"/>
            <a:ext cx="3402" cy="370"/>
          </p:xfrm>
          <a:graphic>
            <a:graphicData uri="http://schemas.openxmlformats.org/presentationml/2006/ole">
              <mc:AlternateContent xmlns:mc="http://schemas.openxmlformats.org/markup-compatibility/2006">
                <mc:Choice xmlns:v="urn:schemas-microsoft-com:vml" Requires="v">
                  <p:oleObj name="公式" r:id="rId4" imgW="2095200" imgH="228600" progId="Equation.3">
                    <p:embed/>
                  </p:oleObj>
                </mc:Choice>
                <mc:Fallback>
                  <p:oleObj name="公式" r:id="rId4" imgW="2095200" imgH="22860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 y="686"/>
                          <a:ext cx="3402"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1">
              <a:extLst>
                <a:ext uri="{FF2B5EF4-FFF2-40B4-BE49-F238E27FC236}">
                  <a16:creationId xmlns:a16="http://schemas.microsoft.com/office/drawing/2014/main" id="{32ED0E66-8A91-AD05-DBB2-E9C5DABDCC52}"/>
                </a:ext>
              </a:extLst>
            </p:cNvPr>
            <p:cNvGraphicFramePr>
              <a:graphicFrameLocks noChangeAspect="1"/>
            </p:cNvGraphicFramePr>
            <p:nvPr/>
          </p:nvGraphicFramePr>
          <p:xfrm>
            <a:off x="1909" y="1502"/>
            <a:ext cx="768" cy="370"/>
          </p:xfrm>
          <a:graphic>
            <a:graphicData uri="http://schemas.openxmlformats.org/presentationml/2006/ole">
              <mc:AlternateContent xmlns:mc="http://schemas.openxmlformats.org/markup-compatibility/2006">
                <mc:Choice xmlns:v="urn:schemas-microsoft-com:vml" Requires="v">
                  <p:oleObj name="公式" r:id="rId6" imgW="444240" imgH="215640" progId="Equation.3">
                    <p:embed/>
                  </p:oleObj>
                </mc:Choice>
                <mc:Fallback>
                  <p:oleObj name="公式" r:id="rId6" imgW="444240" imgH="21564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9" y="1502"/>
                          <a:ext cx="768" cy="3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0" name="Rectangle 42">
              <a:extLst>
                <a:ext uri="{FF2B5EF4-FFF2-40B4-BE49-F238E27FC236}">
                  <a16:creationId xmlns:a16="http://schemas.microsoft.com/office/drawing/2014/main" id="{4F14B8E7-4A4D-EC04-D5B5-267875706D25}"/>
                </a:ext>
              </a:extLst>
            </p:cNvPr>
            <p:cNvSpPr>
              <a:spLocks noChangeArrowheads="1"/>
            </p:cNvSpPr>
            <p:nvPr/>
          </p:nvSpPr>
          <p:spPr bwMode="auto">
            <a:xfrm>
              <a:off x="2570" y="1488"/>
              <a:ext cx="25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分别是这两个样本的</a:t>
              </a:r>
            </a:p>
          </p:txBody>
        </p:sp>
        <p:sp>
          <p:nvSpPr>
            <p:cNvPr id="27661" name="Rectangle 43">
              <a:extLst>
                <a:ext uri="{FF2B5EF4-FFF2-40B4-BE49-F238E27FC236}">
                  <a16:creationId xmlns:a16="http://schemas.microsoft.com/office/drawing/2014/main" id="{3763FBF4-A80B-F5CD-EE9C-37DB180C1683}"/>
                </a:ext>
              </a:extLst>
            </p:cNvPr>
            <p:cNvSpPr>
              <a:spLocks noChangeArrowheads="1"/>
            </p:cNvSpPr>
            <p:nvPr/>
          </p:nvSpPr>
          <p:spPr bwMode="auto">
            <a:xfrm>
              <a:off x="3936" y="672"/>
              <a:ext cx="15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且</a:t>
              </a:r>
              <a:r>
                <a:rPr kumimoji="1" lang="en-US" altLang="zh-CN" sz="3200" b="1" i="1">
                  <a:latin typeface="Times New Roman" panose="02020603050405020304" pitchFamily="18" charset="0"/>
                </a:rPr>
                <a:t>X</a:t>
              </a:r>
              <a:r>
                <a:rPr kumimoji="1" lang="zh-CN" altLang="en-US" sz="3200" b="1">
                  <a:latin typeface="Times New Roman" panose="02020603050405020304" pitchFamily="18" charset="0"/>
                </a:rPr>
                <a:t>与</a:t>
              </a:r>
              <a:r>
                <a:rPr kumimoji="1" lang="en-US" altLang="zh-CN" sz="3200" b="1" i="1">
                  <a:latin typeface="Times New Roman" panose="02020603050405020304" pitchFamily="18" charset="0"/>
                </a:rPr>
                <a:t>Y</a:t>
              </a:r>
              <a:r>
                <a:rPr kumimoji="1" lang="zh-CN" altLang="en-US" sz="3200" b="1">
                  <a:latin typeface="Times New Roman" panose="02020603050405020304" pitchFamily="18" charset="0"/>
                </a:rPr>
                <a:t>独立</a:t>
              </a:r>
              <a:r>
                <a:rPr kumimoji="1" lang="en-US" altLang="zh-CN" sz="3200" b="1">
                  <a:latin typeface="Times New Roman" panose="02020603050405020304" pitchFamily="18" charset="0"/>
                </a:rPr>
                <a:t>,</a:t>
              </a:r>
            </a:p>
          </p:txBody>
        </p:sp>
        <p:sp>
          <p:nvSpPr>
            <p:cNvPr id="27662" name="Rectangle 44">
              <a:extLst>
                <a:ext uri="{FF2B5EF4-FFF2-40B4-BE49-F238E27FC236}">
                  <a16:creationId xmlns:a16="http://schemas.microsoft.com/office/drawing/2014/main" id="{750389CA-8203-D2B1-AF63-53639BCE5609}"/>
                </a:ext>
              </a:extLst>
            </p:cNvPr>
            <p:cNvSpPr>
              <a:spLocks noChangeArrowheads="1"/>
            </p:cNvSpPr>
            <p:nvPr/>
          </p:nvSpPr>
          <p:spPr bwMode="auto">
            <a:xfrm>
              <a:off x="384" y="1056"/>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1</a:t>
              </a:r>
              <a:r>
                <a:rPr kumimoji="1" lang="en-US" altLang="zh-CN" sz="3200" b="1">
                  <a:latin typeface="Times New Roman" panose="02020603050405020304" pitchFamily="18" charset="0"/>
                </a:rPr>
                <a:t>, </a:t>
              </a:r>
              <a:r>
                <a:rPr kumimoji="1" lang="en-US" altLang="zh-CN" sz="3200" b="1" i="1">
                  <a:latin typeface="Times New Roman" panose="02020603050405020304" pitchFamily="18" charset="0"/>
                </a:rPr>
                <a:t>X</a:t>
              </a:r>
              <a:r>
                <a:rPr kumimoji="1" lang="en-US" altLang="zh-CN" sz="3200" b="1" baseline="-25000">
                  <a:latin typeface="Times New Roman" panose="02020603050405020304" pitchFamily="18" charset="0"/>
                </a:rPr>
                <a:t>2</a:t>
              </a:r>
              <a:r>
                <a:rPr kumimoji="1" lang="en-US" altLang="zh-CN" sz="3200" b="1">
                  <a:latin typeface="Times New Roman" panose="02020603050405020304" pitchFamily="18" charset="0"/>
                </a:rPr>
                <a:t>,…,</a:t>
              </a:r>
              <a:endParaRPr kumimoji="1" lang="en-US" altLang="zh-CN" sz="3200" b="1" baseline="-25000">
                <a:latin typeface="Times New Roman" panose="02020603050405020304" pitchFamily="18" charset="0"/>
              </a:endParaRPr>
            </a:p>
          </p:txBody>
        </p:sp>
        <p:graphicFrame>
          <p:nvGraphicFramePr>
            <p:cNvPr id="27653" name="Object 45">
              <a:extLst>
                <a:ext uri="{FF2B5EF4-FFF2-40B4-BE49-F238E27FC236}">
                  <a16:creationId xmlns:a16="http://schemas.microsoft.com/office/drawing/2014/main" id="{A54FD024-4500-CE7B-FEB0-4527D07CF6E5}"/>
                </a:ext>
              </a:extLst>
            </p:cNvPr>
            <p:cNvGraphicFramePr>
              <a:graphicFrameLocks noChangeAspect="1"/>
            </p:cNvGraphicFramePr>
            <p:nvPr/>
          </p:nvGraphicFramePr>
          <p:xfrm>
            <a:off x="1483" y="1074"/>
            <a:ext cx="437" cy="414"/>
          </p:xfrm>
          <a:graphic>
            <a:graphicData uri="http://schemas.openxmlformats.org/presentationml/2006/ole">
              <mc:AlternateContent xmlns:mc="http://schemas.openxmlformats.org/markup-compatibility/2006">
                <mc:Choice xmlns:v="urn:schemas-microsoft-com:vml" Requires="v">
                  <p:oleObj name="公式" r:id="rId8" imgW="253800" imgH="241200" progId="Equation.3">
                    <p:embed/>
                  </p:oleObj>
                </mc:Choice>
                <mc:Fallback>
                  <p:oleObj name="公式" r:id="rId8" imgW="253800" imgH="241200" progId="Equation.3">
                    <p:embed/>
                    <p:pic>
                      <p:nvPicPr>
                        <p:cNvPr id="0" name="Object 4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83" y="1074"/>
                          <a:ext cx="437"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3" name="Rectangle 46">
              <a:extLst>
                <a:ext uri="{FF2B5EF4-FFF2-40B4-BE49-F238E27FC236}">
                  <a16:creationId xmlns:a16="http://schemas.microsoft.com/office/drawing/2014/main" id="{66D14FF6-754F-43BC-B2A9-950B7C9A10B9}"/>
                </a:ext>
              </a:extLst>
            </p:cNvPr>
            <p:cNvSpPr>
              <a:spLocks noChangeArrowheads="1"/>
            </p:cNvSpPr>
            <p:nvPr/>
          </p:nvSpPr>
          <p:spPr bwMode="auto">
            <a:xfrm>
              <a:off x="1789" y="1104"/>
              <a:ext cx="186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是取自</a:t>
              </a:r>
              <a:r>
                <a:rPr kumimoji="1" lang="en-US" altLang="zh-CN" sz="3200" b="1" i="1">
                  <a:latin typeface="Times New Roman" panose="02020603050405020304" pitchFamily="18" charset="0"/>
                </a:rPr>
                <a:t>X</a:t>
              </a:r>
              <a:r>
                <a:rPr kumimoji="1" lang="zh-CN" altLang="en-US" sz="3200" b="1">
                  <a:latin typeface="Times New Roman" panose="02020603050405020304" pitchFamily="18" charset="0"/>
                </a:rPr>
                <a:t>的样本</a:t>
              </a:r>
              <a:r>
                <a:rPr kumimoji="1" lang="en-US" altLang="zh-CN" sz="3200" b="1">
                  <a:latin typeface="Times New Roman" panose="02020603050405020304" pitchFamily="18" charset="0"/>
                </a:rPr>
                <a:t>,</a:t>
              </a:r>
            </a:p>
          </p:txBody>
        </p:sp>
        <p:sp>
          <p:nvSpPr>
            <p:cNvPr id="27664" name="Rectangle 47">
              <a:extLst>
                <a:ext uri="{FF2B5EF4-FFF2-40B4-BE49-F238E27FC236}">
                  <a16:creationId xmlns:a16="http://schemas.microsoft.com/office/drawing/2014/main" id="{2FC7BC3C-F99F-5CFA-921A-FBF2332D654B}"/>
                </a:ext>
              </a:extLst>
            </p:cNvPr>
            <p:cNvSpPr>
              <a:spLocks noChangeArrowheads="1"/>
            </p:cNvSpPr>
            <p:nvPr/>
          </p:nvSpPr>
          <p:spPr bwMode="auto">
            <a:xfrm>
              <a:off x="310" y="1507"/>
              <a:ext cx="15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取自</a:t>
              </a:r>
              <a:r>
                <a:rPr kumimoji="1" lang="en-US" altLang="zh-CN" sz="3200" b="1" i="1">
                  <a:latin typeface="Times New Roman" panose="02020603050405020304" pitchFamily="18" charset="0"/>
                </a:rPr>
                <a:t>Y</a:t>
              </a:r>
              <a:r>
                <a:rPr kumimoji="1" lang="zh-CN" altLang="en-US" sz="3200" b="1">
                  <a:latin typeface="Times New Roman" panose="02020603050405020304" pitchFamily="18" charset="0"/>
                </a:rPr>
                <a:t>的样本</a:t>
              </a:r>
              <a:r>
                <a:rPr kumimoji="1" lang="en-US" altLang="zh-CN" sz="3200" b="1">
                  <a:latin typeface="Times New Roman" panose="02020603050405020304" pitchFamily="18" charset="0"/>
                </a:rPr>
                <a:t>,</a:t>
              </a:r>
            </a:p>
          </p:txBody>
        </p:sp>
        <p:sp>
          <p:nvSpPr>
            <p:cNvPr id="27665" name="Rectangle 48">
              <a:extLst>
                <a:ext uri="{FF2B5EF4-FFF2-40B4-BE49-F238E27FC236}">
                  <a16:creationId xmlns:a16="http://schemas.microsoft.com/office/drawing/2014/main" id="{216BBD07-E77E-59EB-2738-76345102C959}"/>
                </a:ext>
              </a:extLst>
            </p:cNvPr>
            <p:cNvSpPr>
              <a:spLocks noChangeArrowheads="1"/>
            </p:cNvSpPr>
            <p:nvPr/>
          </p:nvSpPr>
          <p:spPr bwMode="auto">
            <a:xfrm>
              <a:off x="1872" y="1920"/>
              <a:ext cx="379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分别是这两个样本的样本方差</a:t>
              </a:r>
              <a:r>
                <a:rPr kumimoji="1" lang="en-US" altLang="zh-CN" sz="3200" b="1">
                  <a:latin typeface="Times New Roman" panose="02020603050405020304" pitchFamily="18" charset="0"/>
                </a:rPr>
                <a:t>,</a:t>
              </a:r>
            </a:p>
          </p:txBody>
        </p:sp>
        <p:sp>
          <p:nvSpPr>
            <p:cNvPr id="27666" name="Rectangle 49">
              <a:extLst>
                <a:ext uri="{FF2B5EF4-FFF2-40B4-BE49-F238E27FC236}">
                  <a16:creationId xmlns:a16="http://schemas.microsoft.com/office/drawing/2014/main" id="{5D49FF2A-FE75-99EE-03AD-9960C2BFB637}"/>
                </a:ext>
              </a:extLst>
            </p:cNvPr>
            <p:cNvSpPr>
              <a:spLocks noChangeArrowheads="1"/>
            </p:cNvSpPr>
            <p:nvPr/>
          </p:nvSpPr>
          <p:spPr bwMode="auto">
            <a:xfrm>
              <a:off x="293" y="1920"/>
              <a:ext cx="87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均值，</a:t>
              </a:r>
            </a:p>
          </p:txBody>
        </p:sp>
        <p:graphicFrame>
          <p:nvGraphicFramePr>
            <p:cNvPr id="27654" name="Object 50">
              <a:extLst>
                <a:ext uri="{FF2B5EF4-FFF2-40B4-BE49-F238E27FC236}">
                  <a16:creationId xmlns:a16="http://schemas.microsoft.com/office/drawing/2014/main" id="{62B00CB3-0625-16F2-60EE-5F657A7330B7}"/>
                </a:ext>
              </a:extLst>
            </p:cNvPr>
            <p:cNvGraphicFramePr>
              <a:graphicFrameLocks noChangeAspect="1"/>
            </p:cNvGraphicFramePr>
            <p:nvPr/>
          </p:nvGraphicFramePr>
          <p:xfrm>
            <a:off x="1064" y="1920"/>
            <a:ext cx="856" cy="395"/>
          </p:xfrm>
          <a:graphic>
            <a:graphicData uri="http://schemas.openxmlformats.org/presentationml/2006/ole">
              <mc:AlternateContent xmlns:mc="http://schemas.openxmlformats.org/markup-compatibility/2006">
                <mc:Choice xmlns:v="urn:schemas-microsoft-com:vml" Requires="v">
                  <p:oleObj name="公式" r:id="rId10" imgW="495000" imgH="228600" progId="Equation.3">
                    <p:embed/>
                  </p:oleObj>
                </mc:Choice>
                <mc:Fallback>
                  <p:oleObj name="公式" r:id="rId10" imgW="495000" imgH="228600" progId="Equation.3">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4" y="1920"/>
                          <a:ext cx="856" cy="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7" name="Rectangle 51">
              <a:extLst>
                <a:ext uri="{FF2B5EF4-FFF2-40B4-BE49-F238E27FC236}">
                  <a16:creationId xmlns:a16="http://schemas.microsoft.com/office/drawing/2014/main" id="{94290414-D046-BA8D-52C5-E63B6C823E17}"/>
                </a:ext>
              </a:extLst>
            </p:cNvPr>
            <p:cNvSpPr>
              <a:spLocks noChangeArrowheads="1"/>
            </p:cNvSpPr>
            <p:nvPr/>
          </p:nvSpPr>
          <p:spPr bwMode="auto">
            <a:xfrm>
              <a:off x="288" y="2338"/>
              <a:ext cx="16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latin typeface="Times New Roman" panose="02020603050405020304" pitchFamily="18" charset="0"/>
                </a:rPr>
                <a:t>则有</a:t>
              </a:r>
            </a:p>
          </p:txBody>
        </p:sp>
        <p:sp>
          <p:nvSpPr>
            <p:cNvPr id="27668" name="Rectangle 52">
              <a:extLst>
                <a:ext uri="{FF2B5EF4-FFF2-40B4-BE49-F238E27FC236}">
                  <a16:creationId xmlns:a16="http://schemas.microsoft.com/office/drawing/2014/main" id="{19447A05-DE32-941A-6B7F-23B65A785AC6}"/>
                </a:ext>
              </a:extLst>
            </p:cNvPr>
            <p:cNvSpPr>
              <a:spLocks noChangeArrowheads="1"/>
            </p:cNvSpPr>
            <p:nvPr/>
          </p:nvSpPr>
          <p:spPr bwMode="auto">
            <a:xfrm>
              <a:off x="3684" y="1074"/>
              <a:ext cx="10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3200" b="1" i="1">
                  <a:latin typeface="Times New Roman" panose="02020603050405020304" pitchFamily="18" charset="0"/>
                </a:rPr>
                <a:t>Y</a:t>
              </a:r>
              <a:r>
                <a:rPr kumimoji="1" lang="en-US" altLang="zh-CN" sz="3200" b="1" baseline="-25000">
                  <a:latin typeface="Times New Roman" panose="02020603050405020304" pitchFamily="18" charset="0"/>
                </a:rPr>
                <a:t>1</a:t>
              </a:r>
              <a:r>
                <a:rPr kumimoji="1" lang="en-US" altLang="zh-CN" sz="3200" b="1">
                  <a:latin typeface="Times New Roman" panose="02020603050405020304" pitchFamily="18" charset="0"/>
                </a:rPr>
                <a:t>,</a:t>
              </a:r>
              <a:r>
                <a:rPr kumimoji="1" lang="en-US" altLang="zh-CN" sz="3200" b="1" i="1">
                  <a:latin typeface="Times New Roman" panose="02020603050405020304" pitchFamily="18" charset="0"/>
                </a:rPr>
                <a:t>Y</a:t>
              </a:r>
              <a:r>
                <a:rPr kumimoji="1" lang="en-US" altLang="zh-CN" sz="3200" b="1" baseline="-25000">
                  <a:latin typeface="Times New Roman" panose="02020603050405020304" pitchFamily="18" charset="0"/>
                </a:rPr>
                <a:t>2</a:t>
              </a:r>
              <a:r>
                <a:rPr kumimoji="1" lang="en-US" altLang="zh-CN" sz="3200" b="1">
                  <a:latin typeface="Times New Roman" panose="02020603050405020304" pitchFamily="18" charset="0"/>
                </a:rPr>
                <a:t>,…,</a:t>
              </a:r>
            </a:p>
          </p:txBody>
        </p:sp>
        <p:graphicFrame>
          <p:nvGraphicFramePr>
            <p:cNvPr id="27655" name="Object 53">
              <a:extLst>
                <a:ext uri="{FF2B5EF4-FFF2-40B4-BE49-F238E27FC236}">
                  <a16:creationId xmlns:a16="http://schemas.microsoft.com/office/drawing/2014/main" id="{D5AFBE45-388A-0FB8-E8CA-55E42C7F24D7}"/>
                </a:ext>
              </a:extLst>
            </p:cNvPr>
            <p:cNvGraphicFramePr>
              <a:graphicFrameLocks noChangeAspect="1"/>
            </p:cNvGraphicFramePr>
            <p:nvPr/>
          </p:nvGraphicFramePr>
          <p:xfrm>
            <a:off x="4726" y="1074"/>
            <a:ext cx="371" cy="414"/>
          </p:xfrm>
          <a:graphic>
            <a:graphicData uri="http://schemas.openxmlformats.org/presentationml/2006/ole">
              <mc:AlternateContent xmlns:mc="http://schemas.openxmlformats.org/markup-compatibility/2006">
                <mc:Choice xmlns:v="urn:schemas-microsoft-com:vml" Requires="v">
                  <p:oleObj name="公式" r:id="rId12" imgW="215640" imgH="241200" progId="Equation.3">
                    <p:embed/>
                  </p:oleObj>
                </mc:Choice>
                <mc:Fallback>
                  <p:oleObj name="公式" r:id="rId12" imgW="215640" imgH="241200" progId="Equation.3">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26" y="1074"/>
                          <a:ext cx="371"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9" name="Rectangle 54">
              <a:extLst>
                <a:ext uri="{FF2B5EF4-FFF2-40B4-BE49-F238E27FC236}">
                  <a16:creationId xmlns:a16="http://schemas.microsoft.com/office/drawing/2014/main" id="{8B8C150A-7C16-229C-7600-1856E3CA0625}"/>
                </a:ext>
              </a:extLst>
            </p:cNvPr>
            <p:cNvSpPr>
              <a:spLocks noChangeArrowheads="1"/>
            </p:cNvSpPr>
            <p:nvPr/>
          </p:nvSpPr>
          <p:spPr bwMode="auto">
            <a:xfrm>
              <a:off x="5056" y="1056"/>
              <a:ext cx="3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是</a:t>
              </a:r>
            </a:p>
          </p:txBody>
        </p:sp>
        <p:sp>
          <p:nvSpPr>
            <p:cNvPr id="27670" name="Rectangle 55">
              <a:extLst>
                <a:ext uri="{FF2B5EF4-FFF2-40B4-BE49-F238E27FC236}">
                  <a16:creationId xmlns:a16="http://schemas.microsoft.com/office/drawing/2014/main" id="{E29428FF-58F6-8EC2-D41D-8E16914991F9}"/>
                </a:ext>
              </a:extLst>
            </p:cNvPr>
            <p:cNvSpPr>
              <a:spLocks noChangeArrowheads="1"/>
            </p:cNvSpPr>
            <p:nvPr/>
          </p:nvSpPr>
          <p:spPr bwMode="auto">
            <a:xfrm>
              <a:off x="4897" y="1488"/>
              <a:ext cx="61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3200" b="1">
                  <a:latin typeface="Times New Roman" panose="02020603050405020304" pitchFamily="18" charset="0"/>
                </a:rPr>
                <a:t>样本</a:t>
              </a:r>
            </a:p>
          </p:txBody>
        </p:sp>
      </p:grpSp>
      <p:sp>
        <p:nvSpPr>
          <p:cNvPr id="27658" name="Rectangle 56">
            <a:extLst>
              <a:ext uri="{FF2B5EF4-FFF2-40B4-BE49-F238E27FC236}">
                <a16:creationId xmlns:a16="http://schemas.microsoft.com/office/drawing/2014/main" id="{59E43342-47BA-2FF3-E5F9-123AF1088829}"/>
              </a:ext>
            </a:extLst>
          </p:cNvPr>
          <p:cNvSpPr>
            <a:spLocks noChangeArrowheads="1"/>
          </p:cNvSpPr>
          <p:nvPr/>
        </p:nvSpPr>
        <p:spPr bwMode="auto">
          <a:xfrm>
            <a:off x="3419475" y="1484313"/>
            <a:ext cx="144463" cy="215900"/>
          </a:xfrm>
          <a:prstGeom prst="rect">
            <a:avLst/>
          </a:prstGeom>
          <a:solidFill>
            <a:schemeClr val="bg1">
              <a:alpha val="96077"/>
            </a:scheme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59" name="Rectangle 57">
            <a:extLst>
              <a:ext uri="{FF2B5EF4-FFF2-40B4-BE49-F238E27FC236}">
                <a16:creationId xmlns:a16="http://schemas.microsoft.com/office/drawing/2014/main" id="{E3795AEF-1204-387B-2A6E-060CF4E46277}"/>
              </a:ext>
            </a:extLst>
          </p:cNvPr>
          <p:cNvSpPr>
            <a:spLocks noChangeArrowheads="1"/>
          </p:cNvSpPr>
          <p:nvPr/>
        </p:nvSpPr>
        <p:spPr bwMode="auto">
          <a:xfrm>
            <a:off x="6011863" y="1484313"/>
            <a:ext cx="144462" cy="215900"/>
          </a:xfrm>
          <a:prstGeom prst="rect">
            <a:avLst/>
          </a:prstGeom>
          <a:solidFill>
            <a:schemeClr val="bg1">
              <a:alpha val="96077"/>
            </a:schemeClr>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B4A83B7B-399B-1920-842D-5023D6B5AF81}"/>
              </a:ext>
            </a:extLst>
          </p:cNvPr>
          <p:cNvSpPr>
            <a:spLocks noGrp="1" noChangeArrowheads="1"/>
          </p:cNvSpPr>
          <p:nvPr>
            <p:ph type="title"/>
          </p:nvPr>
        </p:nvSpPr>
        <p:spPr>
          <a:xfrm>
            <a:off x="817563" y="930275"/>
            <a:ext cx="6778625" cy="855663"/>
          </a:xfrm>
          <a:noFill/>
        </p:spPr>
        <p:txBody>
          <a:bodyPr/>
          <a:lstStyle/>
          <a:p>
            <a:pPr eaLnBrk="1" hangingPunct="1"/>
            <a:r>
              <a:rPr lang="zh-CN" altLang="en-US" sz="4000" b="1"/>
              <a:t>第三节        抽样分布</a:t>
            </a:r>
          </a:p>
        </p:txBody>
      </p:sp>
      <p:sp>
        <p:nvSpPr>
          <p:cNvPr id="57347" name="Text Box 3">
            <a:extLst>
              <a:ext uri="{FF2B5EF4-FFF2-40B4-BE49-F238E27FC236}">
                <a16:creationId xmlns:a16="http://schemas.microsoft.com/office/drawing/2014/main" id="{72377461-9F45-69FC-A668-4A995D5BAB6D}"/>
              </a:ext>
            </a:extLst>
          </p:cNvPr>
          <p:cNvSpPr txBox="1">
            <a:spLocks noChangeArrowheads="1"/>
          </p:cNvSpPr>
          <p:nvPr/>
        </p:nvSpPr>
        <p:spPr bwMode="auto">
          <a:xfrm>
            <a:off x="1827213" y="2154238"/>
            <a:ext cx="5256212"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b="1">
                <a:solidFill>
                  <a:schemeClr val="tx2"/>
                </a:solidFill>
                <a:latin typeface="Times New Roman" panose="02020603050405020304" pitchFamily="18" charset="0"/>
              </a:rPr>
              <a:t>统计量</a:t>
            </a:r>
            <a:endParaRPr kumimoji="1" lang="zh-CN" altLang="en-US" sz="3200" b="1">
              <a:latin typeface="Times New Roman" panose="02020603050405020304" pitchFamily="18" charset="0"/>
            </a:endParaRPr>
          </a:p>
          <a:p>
            <a:pPr>
              <a:spcBef>
                <a:spcPct val="50000"/>
              </a:spcBef>
            </a:pPr>
            <a:r>
              <a:rPr kumimoji="1" lang="zh-CN" altLang="en-US" sz="3200" b="1">
                <a:solidFill>
                  <a:schemeClr val="tx2"/>
                </a:solidFill>
                <a:latin typeface="Times New Roman" panose="02020603050405020304" pitchFamily="18" charset="0"/>
              </a:rPr>
              <a:t>三大抽样分布</a:t>
            </a:r>
          </a:p>
          <a:p>
            <a:pPr>
              <a:spcBef>
                <a:spcPct val="50000"/>
              </a:spcBef>
            </a:pPr>
            <a:r>
              <a:rPr kumimoji="1" lang="zh-CN" altLang="en-US" sz="3200" b="1">
                <a:solidFill>
                  <a:schemeClr val="tx2"/>
                </a:solidFill>
                <a:latin typeface="Times New Roman" panose="02020603050405020304" pitchFamily="18" charset="0"/>
              </a:rPr>
              <a:t>正态总体的样本均值与样本方差的分布</a:t>
            </a:r>
            <a:endParaRPr kumimoji="1" lang="zh-CN" altLang="en-US" sz="3200" b="1">
              <a:latin typeface="Times New Roman" panose="02020603050405020304" pitchFamily="18" charset="0"/>
            </a:endParaRPr>
          </a:p>
        </p:txBody>
      </p:sp>
      <p:pic>
        <p:nvPicPr>
          <p:cNvPr id="57348" name="Picture 4" descr="f012">
            <a:hlinkClick r:id="rId2" action="ppaction://hlinksldjump" highlightClick="1"/>
            <a:extLst>
              <a:ext uri="{FF2B5EF4-FFF2-40B4-BE49-F238E27FC236}">
                <a16:creationId xmlns:a16="http://schemas.microsoft.com/office/drawing/2014/main" id="{F45B42ED-E721-0B68-E078-304F15BAF4A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2252663"/>
            <a:ext cx="523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5" descr="f012">
            <a:hlinkClick r:id="rId4" action="ppaction://hlinksldjump" highlightClick="1">
              <a:snd r:embed="rId5" name="chimes.wav"/>
            </a:hlinkClick>
            <a:extLst>
              <a:ext uri="{FF2B5EF4-FFF2-40B4-BE49-F238E27FC236}">
                <a16:creationId xmlns:a16="http://schemas.microsoft.com/office/drawing/2014/main" id="{E095C750-0010-504A-2996-07AD835B5F0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2973388"/>
            <a:ext cx="523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6" descr="f012">
            <a:hlinkClick r:id="rId6" action="ppaction://hlinksldjump" highlightClick="1"/>
            <a:extLst>
              <a:ext uri="{FF2B5EF4-FFF2-40B4-BE49-F238E27FC236}">
                <a16:creationId xmlns:a16="http://schemas.microsoft.com/office/drawing/2014/main" id="{BA7BD385-009A-F835-74FE-17254CBF9F3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179513" y="3692525"/>
            <a:ext cx="5238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615C7C55-9C4F-7949-93BD-4C1CF0277BDF}"/>
              </a:ext>
            </a:extLst>
          </p:cNvPr>
          <p:cNvSpPr>
            <a:spLocks noGrp="1" noChangeArrowheads="1"/>
          </p:cNvSpPr>
          <p:nvPr>
            <p:ph type="body" idx="1"/>
          </p:nvPr>
        </p:nvSpPr>
        <p:spPr/>
        <p:txBody>
          <a:bodyPr/>
          <a:lstStyle/>
          <a:p>
            <a:pPr eaLnBrk="1" hangingPunct="1">
              <a:buClr>
                <a:srgbClr val="0000FF"/>
              </a:buClr>
              <a:buFont typeface="Wingdings" panose="05000000000000000000" pitchFamily="2" charset="2"/>
              <a:buNone/>
            </a:pPr>
            <a:r>
              <a:rPr lang="zh-CN" altLang="en-US" sz="4000">
                <a:latin typeface="黑体" panose="02010609060101010101" pitchFamily="49" charset="-122"/>
                <a:ea typeface="黑体" panose="02010609060101010101" pitchFamily="49" charset="-122"/>
              </a:rPr>
              <a:t>作业：</a:t>
            </a:r>
          </a:p>
          <a:p>
            <a:pPr eaLnBrk="1" hangingPunct="1">
              <a:buClr>
                <a:srgbClr val="0000FF"/>
              </a:buClr>
              <a:buFont typeface="Wingdings" panose="05000000000000000000" pitchFamily="2" charset="2"/>
              <a:buChar char="u"/>
            </a:pPr>
            <a:r>
              <a:rPr lang="en-US" altLang="zh-CN" sz="4000">
                <a:latin typeface="黑体" panose="02010609060101010101" pitchFamily="49" charset="-122"/>
                <a:ea typeface="黑体" panose="02010609060101010101" pitchFamily="49" charset="-122"/>
              </a:rPr>
              <a:t>P147  1</a:t>
            </a:r>
            <a:r>
              <a:rPr lang="zh-CN" altLang="en-US" sz="4000">
                <a:latin typeface="黑体" panose="02010609060101010101" pitchFamily="49" charset="-122"/>
                <a:ea typeface="黑体" panose="02010609060101010101" pitchFamily="49" charset="-122"/>
              </a:rPr>
              <a:t>题  </a:t>
            </a:r>
            <a:r>
              <a:rPr lang="en-US" altLang="zh-CN" sz="4000">
                <a:latin typeface="黑体" panose="02010609060101010101" pitchFamily="49" charset="-122"/>
                <a:ea typeface="黑体" panose="02010609060101010101" pitchFamily="49" charset="-122"/>
              </a:rPr>
              <a:t>4</a:t>
            </a:r>
            <a:r>
              <a:rPr lang="zh-CN" altLang="en-US" sz="4000">
                <a:latin typeface="黑体" panose="02010609060101010101" pitchFamily="49" charset="-122"/>
                <a:ea typeface="黑体" panose="02010609060101010101" pitchFamily="49" charset="-122"/>
              </a:rPr>
              <a:t>题</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39B20CD0-E864-4B3B-FA3F-B2411EA28238}"/>
              </a:ext>
            </a:extLst>
          </p:cNvPr>
          <p:cNvSpPr>
            <a:spLocks noChangeArrowheads="1"/>
          </p:cNvSpPr>
          <p:nvPr/>
        </p:nvSpPr>
        <p:spPr bwMode="auto">
          <a:xfrm>
            <a:off x="468313" y="981075"/>
            <a:ext cx="86756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假定某市成年男性的身高服从正态分布，</a:t>
            </a:r>
          </a:p>
          <a:p>
            <a:pPr eaLnBrk="1" hangingPunct="1">
              <a:spcBef>
                <a:spcPct val="20000"/>
              </a:spcBef>
              <a:buClr>
                <a:schemeClr val="bg2"/>
              </a:buClr>
              <a:buSzPct val="75000"/>
              <a:buFont typeface="Wingdings" panose="05000000000000000000" pitchFamily="2" charset="2"/>
              <a:buNone/>
            </a:pPr>
            <a:r>
              <a:rPr lang="zh-CN" altLang="en-US" sz="3600" b="1">
                <a:latin typeface="楷体" panose="02010609060101010101" pitchFamily="49" charset="-122"/>
                <a:ea typeface="楷体" panose="02010609060101010101" pitchFamily="49" charset="-122"/>
              </a:rPr>
              <a:t>希望得到平均身高</a:t>
            </a:r>
            <a:r>
              <a:rPr lang="en-US" altLang="zh-CN" sz="3600" b="1" i="1">
                <a:latin typeface="Euclid Symbol" panose="05050102010706020507" pitchFamily="18" charset="2"/>
                <a:ea typeface="楷体_GB2312" pitchFamily="49" charset="-122"/>
              </a:rPr>
              <a:t>m</a:t>
            </a:r>
            <a:r>
              <a:rPr lang="zh-CN" altLang="en-US" sz="3600" b="1">
                <a:latin typeface="楷体_GB2312" pitchFamily="49" charset="-122"/>
                <a:ea typeface="楷体_GB2312" pitchFamily="49" charset="-122"/>
              </a:rPr>
              <a:t>：</a:t>
            </a:r>
          </a:p>
          <a:p>
            <a:pPr eaLnBrk="1" hangingPunct="1">
              <a:spcBef>
                <a:spcPct val="20000"/>
              </a:spcBef>
              <a:buClr>
                <a:schemeClr val="bg2"/>
              </a:buClr>
              <a:buSzPct val="75000"/>
              <a:buFont typeface="Wingdings" panose="05000000000000000000" pitchFamily="2" charset="2"/>
              <a:buNone/>
            </a:pPr>
            <a:endParaRPr lang="en-US" altLang="zh-CN" sz="3600" b="1">
              <a:latin typeface="楷体_GB2312" pitchFamily="49" charset="-122"/>
              <a:ea typeface="楷体_GB2312" pitchFamily="49" charset="-122"/>
            </a:endParaRPr>
          </a:p>
        </p:txBody>
      </p:sp>
      <p:sp>
        <p:nvSpPr>
          <p:cNvPr id="499715" name="Rectangle 3">
            <a:extLst>
              <a:ext uri="{FF2B5EF4-FFF2-40B4-BE49-F238E27FC236}">
                <a16:creationId xmlns:a16="http://schemas.microsoft.com/office/drawing/2014/main" id="{A5749193-6430-3C44-5B0C-8257F73B3519}"/>
              </a:ext>
            </a:extLst>
          </p:cNvPr>
          <p:cNvSpPr>
            <a:spLocks noChangeArrowheads="1"/>
          </p:cNvSpPr>
          <p:nvPr/>
        </p:nvSpPr>
        <p:spPr bwMode="auto">
          <a:xfrm>
            <a:off x="1403350" y="2708275"/>
            <a:ext cx="33226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00FF00"/>
              </a:buClr>
              <a:buFontTx/>
              <a:buChar char="•"/>
            </a:pPr>
            <a:r>
              <a:rPr lang="en-US" altLang="zh-CN" sz="3200" b="1" i="1">
                <a:solidFill>
                  <a:schemeClr val="tx2"/>
                </a:solidFill>
                <a:latin typeface="Times New Roman" panose="02020603050405020304" pitchFamily="18" charset="0"/>
                <a:ea typeface="楷体_GB2312" pitchFamily="49" charset="-122"/>
              </a:rPr>
              <a:t> </a:t>
            </a:r>
            <a:r>
              <a:rPr lang="en-US" altLang="zh-CN" sz="2800" b="1" i="1">
                <a:solidFill>
                  <a:schemeClr val="tx2"/>
                </a:solidFill>
                <a:latin typeface="Euclid Symbol" panose="05050102010706020507" pitchFamily="18" charset="2"/>
              </a:rPr>
              <a:t>m</a:t>
            </a:r>
            <a:r>
              <a:rPr lang="zh-CN" altLang="en-US" sz="3200" b="1">
                <a:solidFill>
                  <a:schemeClr val="tx2"/>
                </a:solidFill>
                <a:latin typeface="楷体" panose="02010609060101010101" pitchFamily="49" charset="-122"/>
                <a:ea typeface="楷体" panose="02010609060101010101" pitchFamily="49" charset="-122"/>
              </a:rPr>
              <a:t>的大小如何</a:t>
            </a:r>
            <a:r>
              <a:rPr lang="zh-CN" altLang="en-US" sz="3200" b="1">
                <a:solidFill>
                  <a:schemeClr val="tx2"/>
                </a:solidFill>
                <a:latin typeface="楷体_GB2312" pitchFamily="49" charset="-122"/>
                <a:ea typeface="楷体_GB2312" pitchFamily="49" charset="-122"/>
              </a:rPr>
              <a:t>； </a:t>
            </a:r>
          </a:p>
        </p:txBody>
      </p:sp>
      <p:sp>
        <p:nvSpPr>
          <p:cNvPr id="499716" name="Rectangle 4">
            <a:extLst>
              <a:ext uri="{FF2B5EF4-FFF2-40B4-BE49-F238E27FC236}">
                <a16:creationId xmlns:a16="http://schemas.microsoft.com/office/drawing/2014/main" id="{A9695473-6F9F-E277-F707-F5E4A19D9338}"/>
              </a:ext>
            </a:extLst>
          </p:cNvPr>
          <p:cNvSpPr>
            <a:spLocks noChangeArrowheads="1"/>
          </p:cNvSpPr>
          <p:nvPr/>
        </p:nvSpPr>
        <p:spPr bwMode="auto">
          <a:xfrm>
            <a:off x="1331913" y="3500438"/>
            <a:ext cx="4745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00FF00"/>
              </a:buClr>
              <a:buFontTx/>
              <a:buChar char="•"/>
            </a:pPr>
            <a:r>
              <a:rPr lang="en-US" altLang="zh-CN" sz="3200" b="1" i="1">
                <a:solidFill>
                  <a:schemeClr val="tx2"/>
                </a:solidFill>
                <a:latin typeface="Times New Roman" panose="02020603050405020304" pitchFamily="18" charset="0"/>
                <a:ea typeface="楷体_GB2312" pitchFamily="49" charset="-122"/>
              </a:rPr>
              <a:t> </a:t>
            </a:r>
            <a:r>
              <a:rPr lang="en-US" altLang="zh-CN" sz="2800" b="1" i="1">
                <a:solidFill>
                  <a:schemeClr val="tx2"/>
                </a:solidFill>
                <a:latin typeface="Euclid Symbol" panose="05050102010706020507" pitchFamily="18" charset="2"/>
              </a:rPr>
              <a:t>m</a:t>
            </a:r>
            <a:r>
              <a:rPr lang="zh-CN" altLang="en-US" sz="3200" b="1">
                <a:solidFill>
                  <a:schemeClr val="tx2"/>
                </a:solidFill>
                <a:latin typeface="楷体" panose="02010609060101010101" pitchFamily="49" charset="-122"/>
                <a:ea typeface="楷体" panose="02010609060101010101" pitchFamily="49" charset="-122"/>
              </a:rPr>
              <a:t>大概落在什么范围内；</a:t>
            </a:r>
          </a:p>
        </p:txBody>
      </p:sp>
      <p:sp>
        <p:nvSpPr>
          <p:cNvPr id="499717" name="Rectangle 5">
            <a:extLst>
              <a:ext uri="{FF2B5EF4-FFF2-40B4-BE49-F238E27FC236}">
                <a16:creationId xmlns:a16="http://schemas.microsoft.com/office/drawing/2014/main" id="{0BE8BA89-B374-8311-B806-C3FCA3419640}"/>
              </a:ext>
            </a:extLst>
          </p:cNvPr>
          <p:cNvSpPr>
            <a:spLocks noChangeArrowheads="1"/>
          </p:cNvSpPr>
          <p:nvPr/>
        </p:nvSpPr>
        <p:spPr bwMode="auto">
          <a:xfrm>
            <a:off x="1295400" y="4437063"/>
            <a:ext cx="7848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00FF00"/>
              </a:buClr>
              <a:buFontTx/>
              <a:buChar char="•"/>
            </a:pPr>
            <a:r>
              <a:rPr lang="en-US" altLang="zh-CN" sz="3200" b="1">
                <a:solidFill>
                  <a:schemeClr val="tx2"/>
                </a:solidFill>
                <a:latin typeface="Times New Roman" panose="02020603050405020304" pitchFamily="18" charset="0"/>
                <a:ea typeface="楷体_GB2312" pitchFamily="49" charset="-122"/>
              </a:rPr>
              <a:t>  </a:t>
            </a:r>
            <a:r>
              <a:rPr lang="zh-CN" altLang="en-US" sz="3200" b="1">
                <a:solidFill>
                  <a:schemeClr val="tx2"/>
                </a:solidFill>
                <a:latin typeface="楷体" panose="02010609060101010101" pitchFamily="49" charset="-122"/>
                <a:ea typeface="楷体" panose="02010609060101010101" pitchFamily="49" charset="-122"/>
              </a:rPr>
              <a:t>能否认为</a:t>
            </a:r>
            <a:r>
              <a:rPr lang="zh-CN" altLang="en-US" sz="3200" b="1">
                <a:latin typeface="楷体" panose="02010609060101010101" pitchFamily="49" charset="-122"/>
                <a:ea typeface="楷体" panose="02010609060101010101" pitchFamily="49" charset="-122"/>
              </a:rPr>
              <a:t>某一说法成立</a:t>
            </a:r>
            <a:r>
              <a:rPr lang="zh-CN" altLang="en-US" sz="3200" b="1">
                <a:solidFill>
                  <a:schemeClr val="tx2"/>
                </a:solidFill>
                <a:latin typeface="楷体_GB2312" pitchFamily="49" charset="-122"/>
                <a:ea typeface="楷体_GB2312" pitchFamily="49" charset="-122"/>
              </a:rPr>
              <a:t>（如 </a:t>
            </a:r>
            <a:r>
              <a:rPr lang="en-US" altLang="zh-CN" sz="3200" b="1" i="1">
                <a:latin typeface="Euclid Symbol" panose="05050102010706020507" pitchFamily="18" charset="2"/>
                <a:ea typeface="楷体_GB2312" pitchFamily="49" charset="-122"/>
              </a:rPr>
              <a:t>m</a:t>
            </a:r>
            <a:r>
              <a:rPr lang="en-US" altLang="zh-CN" sz="3200" b="1">
                <a:solidFill>
                  <a:schemeClr val="tx2"/>
                </a:solidFill>
                <a:latin typeface="楷体_GB2312" pitchFamily="49" charset="-122"/>
                <a:ea typeface="楷体_GB2312" pitchFamily="49" charset="-122"/>
              </a:rPr>
              <a:t> </a:t>
            </a:r>
            <a:r>
              <a:rPr lang="en-US" altLang="zh-CN" sz="3200" b="1">
                <a:solidFill>
                  <a:schemeClr val="tx2"/>
                </a:solidFill>
                <a:latin typeface="楷体_GB2312" pitchFamily="49" charset="-122"/>
                <a:ea typeface="楷体_GB2312" pitchFamily="49" charset="-122"/>
                <a:sym typeface="Symbol" panose="05050102010706020507" pitchFamily="18" charset="2"/>
              </a:rPr>
              <a:t> </a:t>
            </a:r>
            <a:r>
              <a:rPr lang="en-US" altLang="zh-CN" sz="3200" b="1">
                <a:solidFill>
                  <a:schemeClr val="tx2"/>
                </a:solidFill>
                <a:latin typeface="Times New Roman" panose="02020603050405020304" pitchFamily="18" charset="0"/>
                <a:ea typeface="楷体_GB2312" pitchFamily="49" charset="-122"/>
                <a:sym typeface="Symbol" panose="05050102010706020507" pitchFamily="18" charset="2"/>
              </a:rPr>
              <a:t>1.68</a:t>
            </a:r>
            <a:r>
              <a:rPr lang="zh-CN" altLang="en-US" sz="3200" b="1">
                <a:solidFill>
                  <a:schemeClr val="tx2"/>
                </a:solidFill>
                <a:latin typeface="楷体_GB2312" pitchFamily="49" charset="-122"/>
                <a:ea typeface="楷体_GB2312" pitchFamily="49" charset="-122"/>
              </a:rPr>
              <a:t>）</a:t>
            </a:r>
            <a:r>
              <a:rPr lang="en-US" altLang="zh-CN" sz="3200" b="1">
                <a:solidFill>
                  <a:schemeClr val="tx2"/>
                </a:solidFill>
                <a:latin typeface="楷体_GB2312" pitchFamily="49" charset="-122"/>
                <a:ea typeface="楷体_GB2312"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9714"/>
                                        </p:tgtEl>
                                        <p:attrNameLst>
                                          <p:attrName>style.visibility</p:attrName>
                                        </p:attrNameLst>
                                      </p:cBhvr>
                                      <p:to>
                                        <p:strVal val="visible"/>
                                      </p:to>
                                    </p:set>
                                    <p:animEffect transition="in" filter="blinds(horizontal)">
                                      <p:cBhvr>
                                        <p:cTn id="7" dur="500"/>
                                        <p:tgtEl>
                                          <p:spTgt spid="4997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99715"/>
                                        </p:tgtEl>
                                        <p:attrNameLst>
                                          <p:attrName>style.visibility</p:attrName>
                                        </p:attrNameLst>
                                      </p:cBhvr>
                                      <p:to>
                                        <p:strVal val="visible"/>
                                      </p:to>
                                    </p:set>
                                    <p:anim calcmode="lin" valueType="num">
                                      <p:cBhvr additive="base">
                                        <p:cTn id="12" dur="500" fill="hold"/>
                                        <p:tgtEl>
                                          <p:spTgt spid="499715"/>
                                        </p:tgtEl>
                                        <p:attrNameLst>
                                          <p:attrName>ppt_x</p:attrName>
                                        </p:attrNameLst>
                                      </p:cBhvr>
                                      <p:tavLst>
                                        <p:tav tm="0">
                                          <p:val>
                                            <p:strVal val="0-#ppt_w/2"/>
                                          </p:val>
                                        </p:tav>
                                        <p:tav tm="100000">
                                          <p:val>
                                            <p:strVal val="#ppt_x"/>
                                          </p:val>
                                        </p:tav>
                                      </p:tavLst>
                                    </p:anim>
                                    <p:anim calcmode="lin" valueType="num">
                                      <p:cBhvr additive="base">
                                        <p:cTn id="13"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499716"/>
                                        </p:tgtEl>
                                        <p:attrNameLst>
                                          <p:attrName>style.visibility</p:attrName>
                                        </p:attrNameLst>
                                      </p:cBhvr>
                                      <p:to>
                                        <p:strVal val="visible"/>
                                      </p:to>
                                    </p:set>
                                    <p:anim calcmode="lin" valueType="num">
                                      <p:cBhvr additive="base">
                                        <p:cTn id="18" dur="500" fill="hold"/>
                                        <p:tgtEl>
                                          <p:spTgt spid="499716"/>
                                        </p:tgtEl>
                                        <p:attrNameLst>
                                          <p:attrName>ppt_x</p:attrName>
                                        </p:attrNameLst>
                                      </p:cBhvr>
                                      <p:tavLst>
                                        <p:tav tm="0">
                                          <p:val>
                                            <p:strVal val="1+#ppt_w/2"/>
                                          </p:val>
                                        </p:tav>
                                        <p:tav tm="100000">
                                          <p:val>
                                            <p:strVal val="#ppt_x"/>
                                          </p:val>
                                        </p:tav>
                                      </p:tavLst>
                                    </p:anim>
                                    <p:anim calcmode="lin" valueType="num">
                                      <p:cBhvr additive="base">
                                        <p:cTn id="19" dur="500" fill="hold"/>
                                        <p:tgtEl>
                                          <p:spTgt spid="49971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99717"/>
                                        </p:tgtEl>
                                        <p:attrNameLst>
                                          <p:attrName>style.visibility</p:attrName>
                                        </p:attrNameLst>
                                      </p:cBhvr>
                                      <p:to>
                                        <p:strVal val="visible"/>
                                      </p:to>
                                    </p:set>
                                    <p:anim calcmode="lin" valueType="num">
                                      <p:cBhvr additive="base">
                                        <p:cTn id="24" dur="500" fill="hold"/>
                                        <p:tgtEl>
                                          <p:spTgt spid="499717"/>
                                        </p:tgtEl>
                                        <p:attrNameLst>
                                          <p:attrName>ppt_x</p:attrName>
                                        </p:attrNameLst>
                                      </p:cBhvr>
                                      <p:tavLst>
                                        <p:tav tm="0">
                                          <p:val>
                                            <p:strVal val="#ppt_x"/>
                                          </p:val>
                                        </p:tav>
                                        <p:tav tm="100000">
                                          <p:val>
                                            <p:strVal val="#ppt_x"/>
                                          </p:val>
                                        </p:tav>
                                      </p:tavLst>
                                    </p:anim>
                                    <p:anim calcmode="lin" valueType="num">
                                      <p:cBhvr additive="base">
                                        <p:cTn id="25" dur="500" fill="hold"/>
                                        <p:tgtEl>
                                          <p:spTgt spid="4997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p:bldP spid="499715" grpId="0" autoUpdateAnimBg="0"/>
      <p:bldP spid="499716" grpId="0" autoUpdateAnimBg="0"/>
      <p:bldP spid="49971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5ABB089-535F-A784-9D4D-DAA1642F37D7}"/>
              </a:ext>
            </a:extLst>
          </p:cNvPr>
          <p:cNvSpPr>
            <a:spLocks noGrp="1" noChangeArrowheads="1"/>
          </p:cNvSpPr>
          <p:nvPr>
            <p:ph type="title"/>
          </p:nvPr>
        </p:nvSpPr>
        <p:spPr>
          <a:xfrm>
            <a:off x="1546225" y="1158875"/>
            <a:ext cx="5257800" cy="685800"/>
          </a:xfrm>
        </p:spPr>
        <p:txBody>
          <a:bodyPr/>
          <a:lstStyle/>
          <a:p>
            <a:pPr eaLnBrk="1" hangingPunct="1"/>
            <a:r>
              <a:rPr lang="zh-CN" altLang="en-US" sz="3200" b="1" dirty="0">
                <a:solidFill>
                  <a:srgbClr val="0000FF"/>
                </a:solidFill>
                <a:latin typeface="黑体" panose="02010609060101010101" pitchFamily="49" charset="-122"/>
                <a:ea typeface="黑体" panose="02010609060101010101" pitchFamily="49" charset="-122"/>
              </a:rPr>
              <a:t>第六章  样本及抽样分布</a:t>
            </a:r>
          </a:p>
        </p:txBody>
      </p:sp>
      <p:sp>
        <p:nvSpPr>
          <p:cNvPr id="37891" name="Rectangle 3">
            <a:extLst>
              <a:ext uri="{FF2B5EF4-FFF2-40B4-BE49-F238E27FC236}">
                <a16:creationId xmlns:a16="http://schemas.microsoft.com/office/drawing/2014/main" id="{FD563DE4-1780-7DBC-A814-6DA520294E2F}"/>
              </a:ext>
            </a:extLst>
          </p:cNvPr>
          <p:cNvSpPr>
            <a:spLocks noGrp="1" noChangeArrowheads="1"/>
          </p:cNvSpPr>
          <p:nvPr>
            <p:ph type="body" idx="1"/>
          </p:nvPr>
        </p:nvSpPr>
        <p:spPr>
          <a:xfrm>
            <a:off x="1752600" y="2308225"/>
            <a:ext cx="6096000" cy="2159000"/>
          </a:xfrm>
        </p:spPr>
        <p:txBody>
          <a:bodyPr/>
          <a:lstStyle/>
          <a:p>
            <a:pPr eaLnBrk="1" hangingPunct="1">
              <a:buFont typeface="Wingdings" panose="05000000000000000000" pitchFamily="2" charset="2"/>
              <a:buNone/>
            </a:pPr>
            <a:r>
              <a:rPr lang="zh-CN" altLang="en-US">
                <a:solidFill>
                  <a:srgbClr val="0000FF"/>
                </a:solidFill>
                <a:latin typeface="黑体" panose="02010609060101010101" pitchFamily="49" charset="-122"/>
                <a:ea typeface="黑体" panose="02010609060101010101" pitchFamily="49" charset="-122"/>
              </a:rPr>
              <a:t>第一节   随机样本</a:t>
            </a:r>
          </a:p>
          <a:p>
            <a:pPr eaLnBrk="1" hangingPunct="1">
              <a:buFont typeface="Wingdings" panose="05000000000000000000" pitchFamily="2" charset="2"/>
              <a:buNone/>
            </a:pPr>
            <a:r>
              <a:rPr lang="zh-CN" altLang="en-US">
                <a:solidFill>
                  <a:srgbClr val="0000FF"/>
                </a:solidFill>
                <a:latin typeface="黑体" panose="02010609060101010101" pitchFamily="49" charset="-122"/>
                <a:ea typeface="黑体" panose="02010609060101010101" pitchFamily="49" charset="-122"/>
              </a:rPr>
              <a:t>第二节   直方图和箱线图</a:t>
            </a:r>
          </a:p>
          <a:p>
            <a:pPr eaLnBrk="1" hangingPunct="1">
              <a:buFont typeface="Wingdings" panose="05000000000000000000" pitchFamily="2" charset="2"/>
              <a:buNone/>
            </a:pPr>
            <a:r>
              <a:rPr lang="zh-CN" altLang="en-US">
                <a:solidFill>
                  <a:srgbClr val="0000FF"/>
                </a:solidFill>
                <a:latin typeface="黑体" panose="02010609060101010101" pitchFamily="49" charset="-122"/>
                <a:ea typeface="黑体" panose="02010609060101010101" pitchFamily="49" charset="-122"/>
              </a:rPr>
              <a:t>第三节   抽样分布</a:t>
            </a:r>
          </a:p>
        </p:txBody>
      </p:sp>
      <p:pic>
        <p:nvPicPr>
          <p:cNvPr id="473092" name="Picture 4" descr="MCj01828880000[1]">
            <a:extLst>
              <a:ext uri="{FF2B5EF4-FFF2-40B4-BE49-F238E27FC236}">
                <a16:creationId xmlns:a16="http://schemas.microsoft.com/office/drawing/2014/main" id="{FE000B7E-5418-F69B-E867-39608533D776}"/>
              </a:ext>
            </a:extLst>
          </p:cNvPr>
          <p:cNvPicPr>
            <a:picLocks noChangeAspect="1" noChangeArrowheads="1"/>
          </p:cNvPicPr>
          <p:nvPr/>
        </p:nvPicPr>
        <p:blipFill>
          <a:blip r:embed="rId2"/>
          <a:srcRect/>
          <a:stretch>
            <a:fillRect/>
          </a:stretch>
        </p:blipFill>
        <p:spPr bwMode="auto">
          <a:xfrm>
            <a:off x="6511925" y="3789363"/>
            <a:ext cx="2289175" cy="2376487"/>
          </a:xfrm>
          <a:prstGeom prst="rect">
            <a:avLst/>
          </a:prstGeom>
          <a:noFill/>
          <a:effectLst>
            <a:outerShdw dist="35921" dir="2700000" algn="ctr" rotWithShape="0">
              <a:srgbClr val="808080"/>
            </a:outerShdw>
          </a:effectLst>
        </p:spPr>
      </p:pic>
      <p:sp>
        <p:nvSpPr>
          <p:cNvPr id="37893" name="Rectangle 5">
            <a:hlinkClick r:id="rId3" action="ppaction://hlinkpres?slideindex=6&amp;slidetitle=幻灯片 6" tooltip="返回主目录"/>
            <a:extLst>
              <a:ext uri="{FF2B5EF4-FFF2-40B4-BE49-F238E27FC236}">
                <a16:creationId xmlns:a16="http://schemas.microsoft.com/office/drawing/2014/main" id="{72923C47-479A-AAF6-C88E-FBA45234B2F0}"/>
              </a:ext>
            </a:extLst>
          </p:cNvPr>
          <p:cNvSpPr>
            <a:spLocks noChangeArrowheads="1"/>
          </p:cNvSpPr>
          <p:nvPr/>
        </p:nvSpPr>
        <p:spPr bwMode="auto">
          <a:xfrm>
            <a:off x="7451725" y="6308725"/>
            <a:ext cx="5762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AutoShape 73">
            <a:extLst>
              <a:ext uri="{FF2B5EF4-FFF2-40B4-BE49-F238E27FC236}">
                <a16:creationId xmlns:a16="http://schemas.microsoft.com/office/drawing/2014/main" id="{E9A2B55E-06FB-0B4D-1EDE-F961433A2615}"/>
              </a:ext>
            </a:extLst>
          </p:cNvPr>
          <p:cNvSpPr>
            <a:spLocks noChangeArrowheads="1"/>
          </p:cNvSpPr>
          <p:nvPr/>
        </p:nvSpPr>
        <p:spPr bwMode="auto">
          <a:xfrm>
            <a:off x="7019925" y="3789363"/>
            <a:ext cx="288925" cy="863600"/>
          </a:xfrm>
          <a:prstGeom prst="downArrow">
            <a:avLst>
              <a:gd name="adj1" fmla="val 50000"/>
              <a:gd name="adj2" fmla="val 74725"/>
            </a:avLst>
          </a:prstGeom>
          <a:solidFill>
            <a:srgbClr val="800080"/>
          </a:solidFill>
          <a:ln w="38100" algn="ctr">
            <a:solidFill>
              <a:srgbClr val="80008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915" name="Rectangle 6">
            <a:extLst>
              <a:ext uri="{FF2B5EF4-FFF2-40B4-BE49-F238E27FC236}">
                <a16:creationId xmlns:a16="http://schemas.microsoft.com/office/drawing/2014/main" id="{6A62413B-2727-55D9-2F5E-29E423421A93}"/>
              </a:ext>
            </a:extLst>
          </p:cNvPr>
          <p:cNvSpPr>
            <a:spLocks noChangeArrowheads="1"/>
          </p:cNvSpPr>
          <p:nvPr/>
        </p:nvSpPr>
        <p:spPr bwMode="auto">
          <a:xfrm>
            <a:off x="973138" y="125413"/>
            <a:ext cx="4391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0000FF"/>
                </a:solidFill>
                <a:latin typeface="黑体" panose="02010609060101010101" pitchFamily="49" charset="-122"/>
                <a:ea typeface="黑体" panose="02010609060101010101" pitchFamily="49" charset="-122"/>
              </a:rPr>
              <a:t>第</a:t>
            </a:r>
            <a:r>
              <a:rPr lang="en-US" altLang="zh-CN" sz="3600" b="1">
                <a:solidFill>
                  <a:srgbClr val="0000FF"/>
                </a:solidFill>
                <a:latin typeface="黑体" panose="02010609060101010101" pitchFamily="49" charset="-122"/>
                <a:ea typeface="黑体" panose="02010609060101010101" pitchFamily="49" charset="-122"/>
              </a:rPr>
              <a:t>1</a:t>
            </a:r>
            <a:r>
              <a:rPr lang="zh-CN" altLang="en-US" sz="3600" b="1">
                <a:solidFill>
                  <a:srgbClr val="0000FF"/>
                </a:solidFill>
                <a:latin typeface="黑体" panose="02010609060101010101" pitchFamily="49" charset="-122"/>
                <a:ea typeface="黑体" panose="02010609060101010101" pitchFamily="49" charset="-122"/>
              </a:rPr>
              <a:t>节   随机样本</a:t>
            </a:r>
          </a:p>
        </p:txBody>
      </p:sp>
      <p:grpSp>
        <p:nvGrpSpPr>
          <p:cNvPr id="3" name="Group 28">
            <a:extLst>
              <a:ext uri="{FF2B5EF4-FFF2-40B4-BE49-F238E27FC236}">
                <a16:creationId xmlns:a16="http://schemas.microsoft.com/office/drawing/2014/main" id="{FEB1E1ED-D5D3-B3BC-0A23-AEC7CB47F504}"/>
              </a:ext>
            </a:extLst>
          </p:cNvPr>
          <p:cNvGrpSpPr>
            <a:grpSpLocks/>
          </p:cNvGrpSpPr>
          <p:nvPr/>
        </p:nvGrpSpPr>
        <p:grpSpPr bwMode="auto">
          <a:xfrm>
            <a:off x="5364163" y="603250"/>
            <a:ext cx="3432175" cy="2825750"/>
            <a:chOff x="2430" y="1923"/>
            <a:chExt cx="2415" cy="1436"/>
          </a:xfrm>
        </p:grpSpPr>
        <p:grpSp>
          <p:nvGrpSpPr>
            <p:cNvPr id="38942" name="Group 29">
              <a:extLst>
                <a:ext uri="{FF2B5EF4-FFF2-40B4-BE49-F238E27FC236}">
                  <a16:creationId xmlns:a16="http://schemas.microsoft.com/office/drawing/2014/main" id="{B10C79D9-E648-77F5-DE76-F2DFD8484E41}"/>
                </a:ext>
              </a:extLst>
            </p:cNvPr>
            <p:cNvGrpSpPr>
              <a:grpSpLocks/>
            </p:cNvGrpSpPr>
            <p:nvPr/>
          </p:nvGrpSpPr>
          <p:grpSpPr bwMode="auto">
            <a:xfrm>
              <a:off x="2580" y="1923"/>
              <a:ext cx="1976" cy="327"/>
              <a:chOff x="2580" y="1923"/>
              <a:chExt cx="1976" cy="327"/>
            </a:xfrm>
          </p:grpSpPr>
          <p:sp>
            <p:nvSpPr>
              <p:cNvPr id="152606" name="Freeform 30">
                <a:extLst>
                  <a:ext uri="{FF2B5EF4-FFF2-40B4-BE49-F238E27FC236}">
                    <a16:creationId xmlns:a16="http://schemas.microsoft.com/office/drawing/2014/main" id="{1ECE65E9-81F0-640E-4F26-AC55D5D0CE3F}"/>
                  </a:ext>
                </a:extLst>
              </p:cNvPr>
              <p:cNvSpPr>
                <a:spLocks/>
              </p:cNvSpPr>
              <p:nvPr/>
            </p:nvSpPr>
            <p:spPr bwMode="auto">
              <a:xfrm>
                <a:off x="2756" y="1992"/>
                <a:ext cx="38" cy="209"/>
              </a:xfrm>
              <a:custGeom>
                <a:avLst/>
                <a:gdLst/>
                <a:ahLst/>
                <a:cxnLst>
                  <a:cxn ang="0">
                    <a:pos x="24" y="2"/>
                  </a:cxn>
                  <a:cxn ang="0">
                    <a:pos x="16" y="0"/>
                  </a:cxn>
                  <a:cxn ang="0">
                    <a:pos x="8" y="0"/>
                  </a:cxn>
                  <a:cxn ang="0">
                    <a:pos x="2" y="1"/>
                  </a:cxn>
                  <a:cxn ang="0">
                    <a:pos x="1" y="9"/>
                  </a:cxn>
                  <a:cxn ang="0">
                    <a:pos x="1" y="14"/>
                  </a:cxn>
                  <a:cxn ang="0">
                    <a:pos x="4" y="22"/>
                  </a:cxn>
                  <a:cxn ang="0">
                    <a:pos x="7" y="22"/>
                  </a:cxn>
                  <a:cxn ang="0">
                    <a:pos x="2" y="31"/>
                  </a:cxn>
                  <a:cxn ang="0">
                    <a:pos x="0" y="44"/>
                  </a:cxn>
                  <a:cxn ang="0">
                    <a:pos x="0" y="57"/>
                  </a:cxn>
                  <a:cxn ang="0">
                    <a:pos x="1" y="72"/>
                  </a:cxn>
                  <a:cxn ang="0">
                    <a:pos x="2" y="87"/>
                  </a:cxn>
                  <a:cxn ang="0">
                    <a:pos x="7" y="88"/>
                  </a:cxn>
                  <a:cxn ang="0">
                    <a:pos x="7" y="92"/>
                  </a:cxn>
                  <a:cxn ang="0">
                    <a:pos x="10" y="94"/>
                  </a:cxn>
                  <a:cxn ang="0">
                    <a:pos x="10" y="110"/>
                  </a:cxn>
                  <a:cxn ang="0">
                    <a:pos x="12" y="112"/>
                  </a:cxn>
                  <a:cxn ang="0">
                    <a:pos x="12" y="141"/>
                  </a:cxn>
                  <a:cxn ang="0">
                    <a:pos x="12" y="158"/>
                  </a:cxn>
                  <a:cxn ang="0">
                    <a:pos x="8" y="178"/>
                  </a:cxn>
                  <a:cxn ang="0">
                    <a:pos x="7" y="204"/>
                  </a:cxn>
                  <a:cxn ang="0">
                    <a:pos x="11" y="206"/>
                  </a:cxn>
                  <a:cxn ang="0">
                    <a:pos x="11" y="209"/>
                  </a:cxn>
                  <a:cxn ang="0">
                    <a:pos x="17" y="209"/>
                  </a:cxn>
                  <a:cxn ang="0">
                    <a:pos x="18" y="208"/>
                  </a:cxn>
                  <a:cxn ang="0">
                    <a:pos x="21" y="208"/>
                  </a:cxn>
                  <a:cxn ang="0">
                    <a:pos x="21" y="209"/>
                  </a:cxn>
                  <a:cxn ang="0">
                    <a:pos x="25" y="209"/>
                  </a:cxn>
                  <a:cxn ang="0">
                    <a:pos x="35" y="208"/>
                  </a:cxn>
                  <a:cxn ang="0">
                    <a:pos x="35" y="206"/>
                  </a:cxn>
                  <a:cxn ang="0">
                    <a:pos x="26" y="202"/>
                  </a:cxn>
                  <a:cxn ang="0">
                    <a:pos x="26" y="198"/>
                  </a:cxn>
                  <a:cxn ang="0">
                    <a:pos x="35" y="196"/>
                  </a:cxn>
                  <a:cxn ang="0">
                    <a:pos x="35" y="194"/>
                  </a:cxn>
                  <a:cxn ang="0">
                    <a:pos x="29" y="190"/>
                  </a:cxn>
                  <a:cxn ang="0">
                    <a:pos x="29" y="161"/>
                  </a:cxn>
                  <a:cxn ang="0">
                    <a:pos x="30" y="135"/>
                  </a:cxn>
                  <a:cxn ang="0">
                    <a:pos x="30" y="109"/>
                  </a:cxn>
                  <a:cxn ang="0">
                    <a:pos x="30" y="94"/>
                  </a:cxn>
                  <a:cxn ang="0">
                    <a:pos x="30" y="90"/>
                  </a:cxn>
                  <a:cxn ang="0">
                    <a:pos x="30" y="69"/>
                  </a:cxn>
                  <a:cxn ang="0">
                    <a:pos x="37" y="64"/>
                  </a:cxn>
                  <a:cxn ang="0">
                    <a:pos x="37" y="62"/>
                  </a:cxn>
                  <a:cxn ang="0">
                    <a:pos x="23" y="33"/>
                  </a:cxn>
                  <a:cxn ang="0">
                    <a:pos x="16" y="30"/>
                  </a:cxn>
                  <a:cxn ang="0">
                    <a:pos x="17" y="28"/>
                  </a:cxn>
                  <a:cxn ang="0">
                    <a:pos x="21" y="26"/>
                  </a:cxn>
                  <a:cxn ang="0">
                    <a:pos x="21" y="25"/>
                  </a:cxn>
                  <a:cxn ang="0">
                    <a:pos x="23" y="24"/>
                  </a:cxn>
                  <a:cxn ang="0">
                    <a:pos x="23" y="22"/>
                  </a:cxn>
                  <a:cxn ang="0">
                    <a:pos x="24" y="21"/>
                  </a:cxn>
                  <a:cxn ang="0">
                    <a:pos x="23" y="20"/>
                  </a:cxn>
                  <a:cxn ang="0">
                    <a:pos x="24" y="19"/>
                  </a:cxn>
                  <a:cxn ang="0">
                    <a:pos x="21" y="14"/>
                  </a:cxn>
                  <a:cxn ang="0">
                    <a:pos x="23" y="12"/>
                  </a:cxn>
                  <a:cxn ang="0">
                    <a:pos x="21" y="9"/>
                  </a:cxn>
                  <a:cxn ang="0">
                    <a:pos x="24" y="7"/>
                  </a:cxn>
                  <a:cxn ang="0">
                    <a:pos x="24" y="2"/>
                  </a:cxn>
                </a:cxnLst>
                <a:rect l="0" t="0" r="r" b="b"/>
                <a:pathLst>
                  <a:path w="38" h="210">
                    <a:moveTo>
                      <a:pt x="24" y="2"/>
                    </a:moveTo>
                    <a:lnTo>
                      <a:pt x="16" y="0"/>
                    </a:lnTo>
                    <a:lnTo>
                      <a:pt x="8" y="0"/>
                    </a:lnTo>
                    <a:lnTo>
                      <a:pt x="2" y="1"/>
                    </a:lnTo>
                    <a:lnTo>
                      <a:pt x="1" y="9"/>
                    </a:lnTo>
                    <a:lnTo>
                      <a:pt x="1" y="14"/>
                    </a:lnTo>
                    <a:lnTo>
                      <a:pt x="4" y="22"/>
                    </a:lnTo>
                    <a:lnTo>
                      <a:pt x="7" y="22"/>
                    </a:lnTo>
                    <a:lnTo>
                      <a:pt x="2" y="31"/>
                    </a:lnTo>
                    <a:lnTo>
                      <a:pt x="0" y="44"/>
                    </a:lnTo>
                    <a:lnTo>
                      <a:pt x="0" y="57"/>
                    </a:lnTo>
                    <a:lnTo>
                      <a:pt x="1" y="72"/>
                    </a:lnTo>
                    <a:lnTo>
                      <a:pt x="2" y="87"/>
                    </a:lnTo>
                    <a:lnTo>
                      <a:pt x="7" y="88"/>
                    </a:lnTo>
                    <a:lnTo>
                      <a:pt x="7" y="92"/>
                    </a:lnTo>
                    <a:lnTo>
                      <a:pt x="10" y="94"/>
                    </a:lnTo>
                    <a:lnTo>
                      <a:pt x="10" y="110"/>
                    </a:lnTo>
                    <a:lnTo>
                      <a:pt x="12" y="112"/>
                    </a:lnTo>
                    <a:lnTo>
                      <a:pt x="12" y="141"/>
                    </a:lnTo>
                    <a:lnTo>
                      <a:pt x="12" y="158"/>
                    </a:lnTo>
                    <a:lnTo>
                      <a:pt x="8" y="178"/>
                    </a:lnTo>
                    <a:lnTo>
                      <a:pt x="7" y="204"/>
                    </a:lnTo>
                    <a:lnTo>
                      <a:pt x="11" y="206"/>
                    </a:lnTo>
                    <a:lnTo>
                      <a:pt x="11" y="209"/>
                    </a:lnTo>
                    <a:lnTo>
                      <a:pt x="17" y="209"/>
                    </a:lnTo>
                    <a:lnTo>
                      <a:pt x="18" y="208"/>
                    </a:lnTo>
                    <a:lnTo>
                      <a:pt x="21" y="208"/>
                    </a:lnTo>
                    <a:lnTo>
                      <a:pt x="21" y="209"/>
                    </a:lnTo>
                    <a:lnTo>
                      <a:pt x="25" y="209"/>
                    </a:lnTo>
                    <a:lnTo>
                      <a:pt x="35" y="208"/>
                    </a:lnTo>
                    <a:lnTo>
                      <a:pt x="35" y="206"/>
                    </a:lnTo>
                    <a:lnTo>
                      <a:pt x="26" y="202"/>
                    </a:lnTo>
                    <a:lnTo>
                      <a:pt x="26" y="198"/>
                    </a:lnTo>
                    <a:lnTo>
                      <a:pt x="35" y="196"/>
                    </a:lnTo>
                    <a:lnTo>
                      <a:pt x="35" y="194"/>
                    </a:lnTo>
                    <a:lnTo>
                      <a:pt x="29" y="190"/>
                    </a:lnTo>
                    <a:lnTo>
                      <a:pt x="29" y="161"/>
                    </a:lnTo>
                    <a:lnTo>
                      <a:pt x="30" y="135"/>
                    </a:lnTo>
                    <a:lnTo>
                      <a:pt x="30" y="109"/>
                    </a:lnTo>
                    <a:lnTo>
                      <a:pt x="30" y="94"/>
                    </a:lnTo>
                    <a:lnTo>
                      <a:pt x="30" y="90"/>
                    </a:lnTo>
                    <a:lnTo>
                      <a:pt x="30" y="69"/>
                    </a:lnTo>
                    <a:lnTo>
                      <a:pt x="37" y="64"/>
                    </a:lnTo>
                    <a:lnTo>
                      <a:pt x="37" y="62"/>
                    </a:lnTo>
                    <a:lnTo>
                      <a:pt x="23" y="33"/>
                    </a:lnTo>
                    <a:lnTo>
                      <a:pt x="16" y="30"/>
                    </a:lnTo>
                    <a:lnTo>
                      <a:pt x="17" y="28"/>
                    </a:lnTo>
                    <a:lnTo>
                      <a:pt x="21" y="26"/>
                    </a:lnTo>
                    <a:lnTo>
                      <a:pt x="21" y="25"/>
                    </a:lnTo>
                    <a:lnTo>
                      <a:pt x="23" y="24"/>
                    </a:lnTo>
                    <a:lnTo>
                      <a:pt x="23" y="22"/>
                    </a:lnTo>
                    <a:lnTo>
                      <a:pt x="24" y="21"/>
                    </a:lnTo>
                    <a:lnTo>
                      <a:pt x="23" y="20"/>
                    </a:lnTo>
                    <a:lnTo>
                      <a:pt x="24" y="19"/>
                    </a:lnTo>
                    <a:lnTo>
                      <a:pt x="21" y="14"/>
                    </a:lnTo>
                    <a:lnTo>
                      <a:pt x="23" y="12"/>
                    </a:lnTo>
                    <a:lnTo>
                      <a:pt x="21" y="9"/>
                    </a:lnTo>
                    <a:lnTo>
                      <a:pt x="24" y="7"/>
                    </a:lnTo>
                    <a:lnTo>
                      <a:pt x="24" y="2"/>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07" name="Freeform 31">
                <a:extLst>
                  <a:ext uri="{FF2B5EF4-FFF2-40B4-BE49-F238E27FC236}">
                    <a16:creationId xmlns:a16="http://schemas.microsoft.com/office/drawing/2014/main" id="{4FF12114-DC93-F12B-B310-83B2EA3AD0D0}"/>
                  </a:ext>
                </a:extLst>
              </p:cNvPr>
              <p:cNvSpPr>
                <a:spLocks/>
              </p:cNvSpPr>
              <p:nvPr/>
            </p:nvSpPr>
            <p:spPr bwMode="auto">
              <a:xfrm>
                <a:off x="2580" y="1998"/>
                <a:ext cx="68" cy="240"/>
              </a:xfrm>
              <a:custGeom>
                <a:avLst/>
                <a:gdLst/>
                <a:ahLst/>
                <a:cxnLst>
                  <a:cxn ang="0">
                    <a:pos x="40" y="3"/>
                  </a:cxn>
                  <a:cxn ang="0">
                    <a:pos x="54" y="0"/>
                  </a:cxn>
                  <a:cxn ang="0">
                    <a:pos x="59" y="5"/>
                  </a:cxn>
                  <a:cxn ang="0">
                    <a:pos x="61" y="3"/>
                  </a:cxn>
                  <a:cxn ang="0">
                    <a:pos x="64" y="14"/>
                  </a:cxn>
                  <a:cxn ang="0">
                    <a:pos x="57" y="20"/>
                  </a:cxn>
                  <a:cxn ang="0">
                    <a:pos x="56" y="26"/>
                  </a:cxn>
                  <a:cxn ang="0">
                    <a:pos x="55" y="27"/>
                  </a:cxn>
                  <a:cxn ang="0">
                    <a:pos x="54" y="32"/>
                  </a:cxn>
                  <a:cxn ang="0">
                    <a:pos x="48" y="34"/>
                  </a:cxn>
                  <a:cxn ang="0">
                    <a:pos x="48" y="36"/>
                  </a:cxn>
                  <a:cxn ang="0">
                    <a:pos x="57" y="43"/>
                  </a:cxn>
                  <a:cxn ang="0">
                    <a:pos x="64" y="77"/>
                  </a:cxn>
                  <a:cxn ang="0">
                    <a:pos x="59" y="86"/>
                  </a:cxn>
                  <a:cxn ang="0">
                    <a:pos x="59" y="149"/>
                  </a:cxn>
                  <a:cxn ang="0">
                    <a:pos x="52" y="151"/>
                  </a:cxn>
                  <a:cxn ang="0">
                    <a:pos x="50" y="162"/>
                  </a:cxn>
                  <a:cxn ang="0">
                    <a:pos x="48" y="189"/>
                  </a:cxn>
                  <a:cxn ang="0">
                    <a:pos x="48" y="202"/>
                  </a:cxn>
                  <a:cxn ang="0">
                    <a:pos x="59" y="211"/>
                  </a:cxn>
                  <a:cxn ang="0">
                    <a:pos x="67" y="216"/>
                  </a:cxn>
                  <a:cxn ang="0">
                    <a:pos x="67" y="219"/>
                  </a:cxn>
                  <a:cxn ang="0">
                    <a:pos x="50" y="215"/>
                  </a:cxn>
                  <a:cxn ang="0">
                    <a:pos x="48" y="212"/>
                  </a:cxn>
                  <a:cxn ang="0">
                    <a:pos x="46" y="215"/>
                  </a:cxn>
                  <a:cxn ang="0">
                    <a:pos x="44" y="215"/>
                  </a:cxn>
                  <a:cxn ang="0">
                    <a:pos x="42" y="204"/>
                  </a:cxn>
                  <a:cxn ang="0">
                    <a:pos x="40" y="159"/>
                  </a:cxn>
                  <a:cxn ang="0">
                    <a:pos x="37" y="159"/>
                  </a:cxn>
                  <a:cxn ang="0">
                    <a:pos x="28" y="199"/>
                  </a:cxn>
                  <a:cxn ang="0">
                    <a:pos x="28" y="225"/>
                  </a:cxn>
                  <a:cxn ang="0">
                    <a:pos x="24" y="237"/>
                  </a:cxn>
                  <a:cxn ang="0">
                    <a:pos x="20" y="240"/>
                  </a:cxn>
                  <a:cxn ang="0">
                    <a:pos x="18" y="233"/>
                  </a:cxn>
                  <a:cxn ang="0">
                    <a:pos x="21" y="226"/>
                  </a:cxn>
                  <a:cxn ang="0">
                    <a:pos x="24" y="210"/>
                  </a:cxn>
                  <a:cxn ang="0">
                    <a:pos x="24" y="152"/>
                  </a:cxn>
                  <a:cxn ang="0">
                    <a:pos x="28" y="96"/>
                  </a:cxn>
                  <a:cxn ang="0">
                    <a:pos x="21" y="91"/>
                  </a:cxn>
                  <a:cxn ang="0">
                    <a:pos x="21" y="83"/>
                  </a:cxn>
                  <a:cxn ang="0">
                    <a:pos x="21" y="68"/>
                  </a:cxn>
                  <a:cxn ang="0">
                    <a:pos x="14" y="72"/>
                  </a:cxn>
                  <a:cxn ang="0">
                    <a:pos x="21" y="81"/>
                  </a:cxn>
                  <a:cxn ang="0">
                    <a:pos x="21" y="90"/>
                  </a:cxn>
                  <a:cxn ang="0">
                    <a:pos x="14" y="85"/>
                  </a:cxn>
                  <a:cxn ang="0">
                    <a:pos x="11" y="79"/>
                  </a:cxn>
                  <a:cxn ang="0">
                    <a:pos x="7" y="80"/>
                  </a:cxn>
                  <a:cxn ang="0">
                    <a:pos x="0" y="72"/>
                  </a:cxn>
                  <a:cxn ang="0">
                    <a:pos x="0" y="68"/>
                  </a:cxn>
                  <a:cxn ang="0">
                    <a:pos x="4" y="67"/>
                  </a:cxn>
                  <a:cxn ang="0">
                    <a:pos x="12" y="56"/>
                  </a:cxn>
                  <a:cxn ang="0">
                    <a:pos x="21" y="47"/>
                  </a:cxn>
                  <a:cxn ang="0">
                    <a:pos x="32" y="36"/>
                  </a:cxn>
                  <a:cxn ang="0">
                    <a:pos x="40" y="32"/>
                  </a:cxn>
                  <a:cxn ang="0">
                    <a:pos x="40" y="25"/>
                  </a:cxn>
                  <a:cxn ang="0">
                    <a:pos x="37" y="21"/>
                  </a:cxn>
                  <a:cxn ang="0">
                    <a:pos x="37" y="12"/>
                  </a:cxn>
                  <a:cxn ang="0">
                    <a:pos x="35" y="10"/>
                  </a:cxn>
                  <a:cxn ang="0">
                    <a:pos x="40" y="3"/>
                  </a:cxn>
                </a:cxnLst>
                <a:rect l="0" t="0" r="r" b="b"/>
                <a:pathLst>
                  <a:path w="68" h="241">
                    <a:moveTo>
                      <a:pt x="40" y="3"/>
                    </a:moveTo>
                    <a:lnTo>
                      <a:pt x="54" y="0"/>
                    </a:lnTo>
                    <a:lnTo>
                      <a:pt x="59" y="5"/>
                    </a:lnTo>
                    <a:lnTo>
                      <a:pt x="61" y="3"/>
                    </a:lnTo>
                    <a:lnTo>
                      <a:pt x="64" y="14"/>
                    </a:lnTo>
                    <a:lnTo>
                      <a:pt x="57" y="20"/>
                    </a:lnTo>
                    <a:lnTo>
                      <a:pt x="56" y="26"/>
                    </a:lnTo>
                    <a:lnTo>
                      <a:pt x="55" y="27"/>
                    </a:lnTo>
                    <a:lnTo>
                      <a:pt x="54" y="32"/>
                    </a:lnTo>
                    <a:lnTo>
                      <a:pt x="48" y="34"/>
                    </a:lnTo>
                    <a:lnTo>
                      <a:pt x="48" y="36"/>
                    </a:lnTo>
                    <a:lnTo>
                      <a:pt x="57" y="43"/>
                    </a:lnTo>
                    <a:lnTo>
                      <a:pt x="64" y="77"/>
                    </a:lnTo>
                    <a:lnTo>
                      <a:pt x="59" y="86"/>
                    </a:lnTo>
                    <a:lnTo>
                      <a:pt x="59" y="149"/>
                    </a:lnTo>
                    <a:lnTo>
                      <a:pt x="52" y="151"/>
                    </a:lnTo>
                    <a:lnTo>
                      <a:pt x="50" y="162"/>
                    </a:lnTo>
                    <a:lnTo>
                      <a:pt x="48" y="189"/>
                    </a:lnTo>
                    <a:lnTo>
                      <a:pt x="48" y="202"/>
                    </a:lnTo>
                    <a:lnTo>
                      <a:pt x="59" y="211"/>
                    </a:lnTo>
                    <a:lnTo>
                      <a:pt x="67" y="216"/>
                    </a:lnTo>
                    <a:lnTo>
                      <a:pt x="67" y="219"/>
                    </a:lnTo>
                    <a:lnTo>
                      <a:pt x="50" y="215"/>
                    </a:lnTo>
                    <a:lnTo>
                      <a:pt x="48" y="212"/>
                    </a:lnTo>
                    <a:lnTo>
                      <a:pt x="46" y="215"/>
                    </a:lnTo>
                    <a:lnTo>
                      <a:pt x="44" y="215"/>
                    </a:lnTo>
                    <a:lnTo>
                      <a:pt x="42" y="204"/>
                    </a:lnTo>
                    <a:lnTo>
                      <a:pt x="40" y="159"/>
                    </a:lnTo>
                    <a:lnTo>
                      <a:pt x="37" y="159"/>
                    </a:lnTo>
                    <a:lnTo>
                      <a:pt x="28" y="199"/>
                    </a:lnTo>
                    <a:lnTo>
                      <a:pt x="28" y="225"/>
                    </a:lnTo>
                    <a:lnTo>
                      <a:pt x="24" y="237"/>
                    </a:lnTo>
                    <a:lnTo>
                      <a:pt x="20" y="240"/>
                    </a:lnTo>
                    <a:lnTo>
                      <a:pt x="18" y="233"/>
                    </a:lnTo>
                    <a:lnTo>
                      <a:pt x="21" y="226"/>
                    </a:lnTo>
                    <a:lnTo>
                      <a:pt x="24" y="210"/>
                    </a:lnTo>
                    <a:lnTo>
                      <a:pt x="24" y="152"/>
                    </a:lnTo>
                    <a:lnTo>
                      <a:pt x="28" y="96"/>
                    </a:lnTo>
                    <a:lnTo>
                      <a:pt x="21" y="91"/>
                    </a:lnTo>
                    <a:lnTo>
                      <a:pt x="21" y="83"/>
                    </a:lnTo>
                    <a:lnTo>
                      <a:pt x="21" y="68"/>
                    </a:lnTo>
                    <a:lnTo>
                      <a:pt x="14" y="72"/>
                    </a:lnTo>
                    <a:lnTo>
                      <a:pt x="21" y="81"/>
                    </a:lnTo>
                    <a:lnTo>
                      <a:pt x="21" y="90"/>
                    </a:lnTo>
                    <a:lnTo>
                      <a:pt x="14" y="85"/>
                    </a:lnTo>
                    <a:lnTo>
                      <a:pt x="11" y="79"/>
                    </a:lnTo>
                    <a:lnTo>
                      <a:pt x="7" y="80"/>
                    </a:lnTo>
                    <a:lnTo>
                      <a:pt x="0" y="72"/>
                    </a:lnTo>
                    <a:lnTo>
                      <a:pt x="0" y="68"/>
                    </a:lnTo>
                    <a:lnTo>
                      <a:pt x="4" y="67"/>
                    </a:lnTo>
                    <a:lnTo>
                      <a:pt x="12" y="56"/>
                    </a:lnTo>
                    <a:lnTo>
                      <a:pt x="21" y="47"/>
                    </a:lnTo>
                    <a:lnTo>
                      <a:pt x="32" y="36"/>
                    </a:lnTo>
                    <a:lnTo>
                      <a:pt x="40" y="32"/>
                    </a:lnTo>
                    <a:lnTo>
                      <a:pt x="40" y="25"/>
                    </a:lnTo>
                    <a:lnTo>
                      <a:pt x="37" y="21"/>
                    </a:lnTo>
                    <a:lnTo>
                      <a:pt x="37" y="12"/>
                    </a:lnTo>
                    <a:lnTo>
                      <a:pt x="35" y="10"/>
                    </a:lnTo>
                    <a:lnTo>
                      <a:pt x="40" y="3"/>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08" name="Freeform 32">
                <a:extLst>
                  <a:ext uri="{FF2B5EF4-FFF2-40B4-BE49-F238E27FC236}">
                    <a16:creationId xmlns:a16="http://schemas.microsoft.com/office/drawing/2014/main" id="{50821176-0E05-E5FA-B002-6B66D7CFC4BA}"/>
                  </a:ext>
                </a:extLst>
              </p:cNvPr>
              <p:cNvSpPr>
                <a:spLocks/>
              </p:cNvSpPr>
              <p:nvPr/>
            </p:nvSpPr>
            <p:spPr bwMode="auto">
              <a:xfrm>
                <a:off x="2876" y="2007"/>
                <a:ext cx="46" cy="172"/>
              </a:xfrm>
              <a:custGeom>
                <a:avLst/>
                <a:gdLst/>
                <a:ahLst/>
                <a:cxnLst>
                  <a:cxn ang="0">
                    <a:pos x="27" y="2"/>
                  </a:cxn>
                  <a:cxn ang="0">
                    <a:pos x="37" y="0"/>
                  </a:cxn>
                  <a:cxn ang="0">
                    <a:pos x="41" y="4"/>
                  </a:cxn>
                  <a:cxn ang="0">
                    <a:pos x="42" y="2"/>
                  </a:cxn>
                  <a:cxn ang="0">
                    <a:pos x="44" y="11"/>
                  </a:cxn>
                  <a:cxn ang="0">
                    <a:pos x="39" y="14"/>
                  </a:cxn>
                  <a:cxn ang="0">
                    <a:pos x="39" y="19"/>
                  </a:cxn>
                  <a:cxn ang="0">
                    <a:pos x="38" y="19"/>
                  </a:cxn>
                  <a:cxn ang="0">
                    <a:pos x="37" y="24"/>
                  </a:cxn>
                  <a:cxn ang="0">
                    <a:pos x="33" y="24"/>
                  </a:cxn>
                  <a:cxn ang="0">
                    <a:pos x="33" y="26"/>
                  </a:cxn>
                  <a:cxn ang="0">
                    <a:pos x="39" y="31"/>
                  </a:cxn>
                  <a:cxn ang="0">
                    <a:pos x="44" y="55"/>
                  </a:cxn>
                  <a:cxn ang="0">
                    <a:pos x="41" y="62"/>
                  </a:cxn>
                  <a:cxn ang="0">
                    <a:pos x="41" y="107"/>
                  </a:cxn>
                  <a:cxn ang="0">
                    <a:pos x="36" y="109"/>
                  </a:cxn>
                  <a:cxn ang="0">
                    <a:pos x="35" y="117"/>
                  </a:cxn>
                  <a:cxn ang="0">
                    <a:pos x="33" y="136"/>
                  </a:cxn>
                  <a:cxn ang="0">
                    <a:pos x="33" y="146"/>
                  </a:cxn>
                  <a:cxn ang="0">
                    <a:pos x="41" y="153"/>
                  </a:cxn>
                  <a:cxn ang="0">
                    <a:pos x="45" y="156"/>
                  </a:cxn>
                  <a:cxn ang="0">
                    <a:pos x="45" y="158"/>
                  </a:cxn>
                  <a:cxn ang="0">
                    <a:pos x="34" y="155"/>
                  </a:cxn>
                  <a:cxn ang="0">
                    <a:pos x="33" y="153"/>
                  </a:cxn>
                  <a:cxn ang="0">
                    <a:pos x="31" y="155"/>
                  </a:cxn>
                  <a:cxn ang="0">
                    <a:pos x="31" y="155"/>
                  </a:cxn>
                  <a:cxn ang="0">
                    <a:pos x="29" y="147"/>
                  </a:cxn>
                  <a:cxn ang="0">
                    <a:pos x="27" y="115"/>
                  </a:cxn>
                  <a:cxn ang="0">
                    <a:pos x="25" y="115"/>
                  </a:cxn>
                  <a:cxn ang="0">
                    <a:pos x="19" y="143"/>
                  </a:cxn>
                  <a:cxn ang="0">
                    <a:pos x="19" y="161"/>
                  </a:cxn>
                  <a:cxn ang="0">
                    <a:pos x="16" y="171"/>
                  </a:cxn>
                  <a:cxn ang="0">
                    <a:pos x="14" y="172"/>
                  </a:cxn>
                  <a:cxn ang="0">
                    <a:pos x="12" y="168"/>
                  </a:cxn>
                  <a:cxn ang="0">
                    <a:pos x="14" y="163"/>
                  </a:cxn>
                  <a:cxn ang="0">
                    <a:pos x="16" y="151"/>
                  </a:cxn>
                  <a:cxn ang="0">
                    <a:pos x="17" y="110"/>
                  </a:cxn>
                  <a:cxn ang="0">
                    <a:pos x="19" y="70"/>
                  </a:cxn>
                  <a:cxn ang="0">
                    <a:pos x="15" y="66"/>
                  </a:cxn>
                  <a:cxn ang="0">
                    <a:pos x="15" y="60"/>
                  </a:cxn>
                  <a:cxn ang="0">
                    <a:pos x="15" y="49"/>
                  </a:cxn>
                  <a:cxn ang="0">
                    <a:pos x="10" y="52"/>
                  </a:cxn>
                  <a:cxn ang="0">
                    <a:pos x="14" y="58"/>
                  </a:cxn>
                  <a:cxn ang="0">
                    <a:pos x="14" y="65"/>
                  </a:cxn>
                  <a:cxn ang="0">
                    <a:pos x="10" y="61"/>
                  </a:cxn>
                  <a:cxn ang="0">
                    <a:pos x="8" y="57"/>
                  </a:cxn>
                  <a:cxn ang="0">
                    <a:pos x="4" y="58"/>
                  </a:cxn>
                  <a:cxn ang="0">
                    <a:pos x="0" y="52"/>
                  </a:cxn>
                  <a:cxn ang="0">
                    <a:pos x="0" y="49"/>
                  </a:cxn>
                  <a:cxn ang="0">
                    <a:pos x="3" y="48"/>
                  </a:cxn>
                  <a:cxn ang="0">
                    <a:pos x="8" y="40"/>
                  </a:cxn>
                  <a:cxn ang="0">
                    <a:pos x="14" y="34"/>
                  </a:cxn>
                  <a:cxn ang="0">
                    <a:pos x="22" y="26"/>
                  </a:cxn>
                  <a:cxn ang="0">
                    <a:pos x="27" y="24"/>
                  </a:cxn>
                  <a:cxn ang="0">
                    <a:pos x="27" y="18"/>
                  </a:cxn>
                  <a:cxn ang="0">
                    <a:pos x="25" y="15"/>
                  </a:cxn>
                  <a:cxn ang="0">
                    <a:pos x="25" y="9"/>
                  </a:cxn>
                  <a:cxn ang="0">
                    <a:pos x="24" y="7"/>
                  </a:cxn>
                  <a:cxn ang="0">
                    <a:pos x="27" y="2"/>
                  </a:cxn>
                </a:cxnLst>
                <a:rect l="0" t="0" r="r" b="b"/>
                <a:pathLst>
                  <a:path w="46" h="173">
                    <a:moveTo>
                      <a:pt x="27" y="2"/>
                    </a:moveTo>
                    <a:lnTo>
                      <a:pt x="37" y="0"/>
                    </a:lnTo>
                    <a:lnTo>
                      <a:pt x="41" y="4"/>
                    </a:lnTo>
                    <a:lnTo>
                      <a:pt x="42" y="2"/>
                    </a:lnTo>
                    <a:lnTo>
                      <a:pt x="44" y="11"/>
                    </a:lnTo>
                    <a:lnTo>
                      <a:pt x="39" y="14"/>
                    </a:lnTo>
                    <a:lnTo>
                      <a:pt x="39" y="19"/>
                    </a:lnTo>
                    <a:lnTo>
                      <a:pt x="38" y="19"/>
                    </a:lnTo>
                    <a:lnTo>
                      <a:pt x="37" y="24"/>
                    </a:lnTo>
                    <a:lnTo>
                      <a:pt x="33" y="24"/>
                    </a:lnTo>
                    <a:lnTo>
                      <a:pt x="33" y="26"/>
                    </a:lnTo>
                    <a:lnTo>
                      <a:pt x="39" y="31"/>
                    </a:lnTo>
                    <a:lnTo>
                      <a:pt x="44" y="55"/>
                    </a:lnTo>
                    <a:lnTo>
                      <a:pt x="41" y="62"/>
                    </a:lnTo>
                    <a:lnTo>
                      <a:pt x="41" y="107"/>
                    </a:lnTo>
                    <a:lnTo>
                      <a:pt x="36" y="109"/>
                    </a:lnTo>
                    <a:lnTo>
                      <a:pt x="35" y="117"/>
                    </a:lnTo>
                    <a:lnTo>
                      <a:pt x="33" y="136"/>
                    </a:lnTo>
                    <a:lnTo>
                      <a:pt x="33" y="146"/>
                    </a:lnTo>
                    <a:lnTo>
                      <a:pt x="41" y="153"/>
                    </a:lnTo>
                    <a:lnTo>
                      <a:pt x="45" y="156"/>
                    </a:lnTo>
                    <a:lnTo>
                      <a:pt x="45" y="158"/>
                    </a:lnTo>
                    <a:lnTo>
                      <a:pt x="34" y="155"/>
                    </a:lnTo>
                    <a:lnTo>
                      <a:pt x="33" y="153"/>
                    </a:lnTo>
                    <a:lnTo>
                      <a:pt x="31" y="155"/>
                    </a:lnTo>
                    <a:lnTo>
                      <a:pt x="31" y="155"/>
                    </a:lnTo>
                    <a:lnTo>
                      <a:pt x="29" y="147"/>
                    </a:lnTo>
                    <a:lnTo>
                      <a:pt x="27" y="115"/>
                    </a:lnTo>
                    <a:lnTo>
                      <a:pt x="25" y="115"/>
                    </a:lnTo>
                    <a:lnTo>
                      <a:pt x="19" y="143"/>
                    </a:lnTo>
                    <a:lnTo>
                      <a:pt x="19" y="161"/>
                    </a:lnTo>
                    <a:lnTo>
                      <a:pt x="16" y="171"/>
                    </a:lnTo>
                    <a:lnTo>
                      <a:pt x="14" y="172"/>
                    </a:lnTo>
                    <a:lnTo>
                      <a:pt x="12" y="168"/>
                    </a:lnTo>
                    <a:lnTo>
                      <a:pt x="14" y="163"/>
                    </a:lnTo>
                    <a:lnTo>
                      <a:pt x="16" y="151"/>
                    </a:lnTo>
                    <a:lnTo>
                      <a:pt x="17" y="110"/>
                    </a:lnTo>
                    <a:lnTo>
                      <a:pt x="19" y="70"/>
                    </a:lnTo>
                    <a:lnTo>
                      <a:pt x="15" y="66"/>
                    </a:lnTo>
                    <a:lnTo>
                      <a:pt x="15" y="60"/>
                    </a:lnTo>
                    <a:lnTo>
                      <a:pt x="15" y="49"/>
                    </a:lnTo>
                    <a:lnTo>
                      <a:pt x="10" y="52"/>
                    </a:lnTo>
                    <a:lnTo>
                      <a:pt x="14" y="58"/>
                    </a:lnTo>
                    <a:lnTo>
                      <a:pt x="14" y="65"/>
                    </a:lnTo>
                    <a:lnTo>
                      <a:pt x="10" y="61"/>
                    </a:lnTo>
                    <a:lnTo>
                      <a:pt x="8" y="57"/>
                    </a:lnTo>
                    <a:lnTo>
                      <a:pt x="4" y="58"/>
                    </a:lnTo>
                    <a:lnTo>
                      <a:pt x="0" y="52"/>
                    </a:lnTo>
                    <a:lnTo>
                      <a:pt x="0" y="49"/>
                    </a:lnTo>
                    <a:lnTo>
                      <a:pt x="3" y="48"/>
                    </a:lnTo>
                    <a:lnTo>
                      <a:pt x="8" y="40"/>
                    </a:lnTo>
                    <a:lnTo>
                      <a:pt x="14" y="34"/>
                    </a:lnTo>
                    <a:lnTo>
                      <a:pt x="22" y="26"/>
                    </a:lnTo>
                    <a:lnTo>
                      <a:pt x="27" y="24"/>
                    </a:lnTo>
                    <a:lnTo>
                      <a:pt x="27" y="18"/>
                    </a:lnTo>
                    <a:lnTo>
                      <a:pt x="25" y="15"/>
                    </a:lnTo>
                    <a:lnTo>
                      <a:pt x="25" y="9"/>
                    </a:lnTo>
                    <a:lnTo>
                      <a:pt x="24" y="7"/>
                    </a:lnTo>
                    <a:lnTo>
                      <a:pt x="27" y="2"/>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09" name="Freeform 33">
                <a:extLst>
                  <a:ext uri="{FF2B5EF4-FFF2-40B4-BE49-F238E27FC236}">
                    <a16:creationId xmlns:a16="http://schemas.microsoft.com/office/drawing/2014/main" id="{325F327A-9267-8944-68BB-A8762521BD54}"/>
                  </a:ext>
                </a:extLst>
              </p:cNvPr>
              <p:cNvSpPr>
                <a:spLocks/>
              </p:cNvSpPr>
              <p:nvPr/>
            </p:nvSpPr>
            <p:spPr bwMode="auto">
              <a:xfrm>
                <a:off x="2966" y="1992"/>
                <a:ext cx="38" cy="212"/>
              </a:xfrm>
              <a:custGeom>
                <a:avLst/>
                <a:gdLst/>
                <a:ahLst/>
                <a:cxnLst>
                  <a:cxn ang="0">
                    <a:pos x="25" y="2"/>
                  </a:cxn>
                  <a:cxn ang="0">
                    <a:pos x="16" y="0"/>
                  </a:cxn>
                  <a:cxn ang="0">
                    <a:pos x="8" y="0"/>
                  </a:cxn>
                  <a:cxn ang="0">
                    <a:pos x="2" y="1"/>
                  </a:cxn>
                  <a:cxn ang="0">
                    <a:pos x="1" y="9"/>
                  </a:cxn>
                  <a:cxn ang="0">
                    <a:pos x="1" y="15"/>
                  </a:cxn>
                  <a:cxn ang="0">
                    <a:pos x="4" y="22"/>
                  </a:cxn>
                  <a:cxn ang="0">
                    <a:pos x="7" y="22"/>
                  </a:cxn>
                  <a:cxn ang="0">
                    <a:pos x="2" y="31"/>
                  </a:cxn>
                  <a:cxn ang="0">
                    <a:pos x="0" y="44"/>
                  </a:cxn>
                  <a:cxn ang="0">
                    <a:pos x="0" y="57"/>
                  </a:cxn>
                  <a:cxn ang="0">
                    <a:pos x="1" y="72"/>
                  </a:cxn>
                  <a:cxn ang="0">
                    <a:pos x="2" y="88"/>
                  </a:cxn>
                  <a:cxn ang="0">
                    <a:pos x="7" y="88"/>
                  </a:cxn>
                  <a:cxn ang="0">
                    <a:pos x="7" y="92"/>
                  </a:cxn>
                  <a:cxn ang="0">
                    <a:pos x="10" y="94"/>
                  </a:cxn>
                  <a:cxn ang="0">
                    <a:pos x="10" y="110"/>
                  </a:cxn>
                  <a:cxn ang="0">
                    <a:pos x="12" y="114"/>
                  </a:cxn>
                  <a:cxn ang="0">
                    <a:pos x="12" y="142"/>
                  </a:cxn>
                  <a:cxn ang="0">
                    <a:pos x="12" y="160"/>
                  </a:cxn>
                  <a:cxn ang="0">
                    <a:pos x="8" y="180"/>
                  </a:cxn>
                  <a:cxn ang="0">
                    <a:pos x="7" y="206"/>
                  </a:cxn>
                  <a:cxn ang="0">
                    <a:pos x="11" y="208"/>
                  </a:cxn>
                  <a:cxn ang="0">
                    <a:pos x="11" y="211"/>
                  </a:cxn>
                  <a:cxn ang="0">
                    <a:pos x="17" y="211"/>
                  </a:cxn>
                  <a:cxn ang="0">
                    <a:pos x="18" y="210"/>
                  </a:cxn>
                  <a:cxn ang="0">
                    <a:pos x="21" y="210"/>
                  </a:cxn>
                  <a:cxn ang="0">
                    <a:pos x="21" y="211"/>
                  </a:cxn>
                  <a:cxn ang="0">
                    <a:pos x="25" y="211"/>
                  </a:cxn>
                  <a:cxn ang="0">
                    <a:pos x="35" y="210"/>
                  </a:cxn>
                  <a:cxn ang="0">
                    <a:pos x="35" y="208"/>
                  </a:cxn>
                  <a:cxn ang="0">
                    <a:pos x="27" y="204"/>
                  </a:cxn>
                  <a:cxn ang="0">
                    <a:pos x="27" y="200"/>
                  </a:cxn>
                  <a:cxn ang="0">
                    <a:pos x="35" y="198"/>
                  </a:cxn>
                  <a:cxn ang="0">
                    <a:pos x="35" y="196"/>
                  </a:cxn>
                  <a:cxn ang="0">
                    <a:pos x="29" y="192"/>
                  </a:cxn>
                  <a:cxn ang="0">
                    <a:pos x="29" y="163"/>
                  </a:cxn>
                  <a:cxn ang="0">
                    <a:pos x="30" y="137"/>
                  </a:cxn>
                  <a:cxn ang="0">
                    <a:pos x="30" y="110"/>
                  </a:cxn>
                  <a:cxn ang="0">
                    <a:pos x="30" y="94"/>
                  </a:cxn>
                  <a:cxn ang="0">
                    <a:pos x="30" y="91"/>
                  </a:cxn>
                  <a:cxn ang="0">
                    <a:pos x="30" y="69"/>
                  </a:cxn>
                  <a:cxn ang="0">
                    <a:pos x="37" y="65"/>
                  </a:cxn>
                  <a:cxn ang="0">
                    <a:pos x="37" y="62"/>
                  </a:cxn>
                  <a:cxn ang="0">
                    <a:pos x="23" y="34"/>
                  </a:cxn>
                  <a:cxn ang="0">
                    <a:pos x="16" y="30"/>
                  </a:cxn>
                  <a:cxn ang="0">
                    <a:pos x="17" y="28"/>
                  </a:cxn>
                  <a:cxn ang="0">
                    <a:pos x="22" y="26"/>
                  </a:cxn>
                  <a:cxn ang="0">
                    <a:pos x="22" y="25"/>
                  </a:cxn>
                  <a:cxn ang="0">
                    <a:pos x="23" y="24"/>
                  </a:cxn>
                  <a:cxn ang="0">
                    <a:pos x="23" y="22"/>
                  </a:cxn>
                  <a:cxn ang="0">
                    <a:pos x="25" y="21"/>
                  </a:cxn>
                  <a:cxn ang="0">
                    <a:pos x="23" y="20"/>
                  </a:cxn>
                  <a:cxn ang="0">
                    <a:pos x="24" y="19"/>
                  </a:cxn>
                  <a:cxn ang="0">
                    <a:pos x="22" y="15"/>
                  </a:cxn>
                  <a:cxn ang="0">
                    <a:pos x="23" y="12"/>
                  </a:cxn>
                  <a:cxn ang="0">
                    <a:pos x="22" y="9"/>
                  </a:cxn>
                  <a:cxn ang="0">
                    <a:pos x="24" y="7"/>
                  </a:cxn>
                  <a:cxn ang="0">
                    <a:pos x="25" y="2"/>
                  </a:cxn>
                </a:cxnLst>
                <a:rect l="0" t="0" r="r" b="b"/>
                <a:pathLst>
                  <a:path w="38" h="212">
                    <a:moveTo>
                      <a:pt x="25" y="2"/>
                    </a:moveTo>
                    <a:lnTo>
                      <a:pt x="16" y="0"/>
                    </a:lnTo>
                    <a:lnTo>
                      <a:pt x="8" y="0"/>
                    </a:lnTo>
                    <a:lnTo>
                      <a:pt x="2" y="1"/>
                    </a:lnTo>
                    <a:lnTo>
                      <a:pt x="1" y="9"/>
                    </a:lnTo>
                    <a:lnTo>
                      <a:pt x="1" y="15"/>
                    </a:lnTo>
                    <a:lnTo>
                      <a:pt x="4" y="22"/>
                    </a:lnTo>
                    <a:lnTo>
                      <a:pt x="7" y="22"/>
                    </a:lnTo>
                    <a:lnTo>
                      <a:pt x="2" y="31"/>
                    </a:lnTo>
                    <a:lnTo>
                      <a:pt x="0" y="44"/>
                    </a:lnTo>
                    <a:lnTo>
                      <a:pt x="0" y="57"/>
                    </a:lnTo>
                    <a:lnTo>
                      <a:pt x="1" y="72"/>
                    </a:lnTo>
                    <a:lnTo>
                      <a:pt x="2" y="88"/>
                    </a:lnTo>
                    <a:lnTo>
                      <a:pt x="7" y="88"/>
                    </a:lnTo>
                    <a:lnTo>
                      <a:pt x="7" y="92"/>
                    </a:lnTo>
                    <a:lnTo>
                      <a:pt x="10" y="94"/>
                    </a:lnTo>
                    <a:lnTo>
                      <a:pt x="10" y="110"/>
                    </a:lnTo>
                    <a:lnTo>
                      <a:pt x="12" y="114"/>
                    </a:lnTo>
                    <a:lnTo>
                      <a:pt x="12" y="142"/>
                    </a:lnTo>
                    <a:lnTo>
                      <a:pt x="12" y="160"/>
                    </a:lnTo>
                    <a:lnTo>
                      <a:pt x="8" y="180"/>
                    </a:lnTo>
                    <a:lnTo>
                      <a:pt x="7" y="206"/>
                    </a:lnTo>
                    <a:lnTo>
                      <a:pt x="11" y="208"/>
                    </a:lnTo>
                    <a:lnTo>
                      <a:pt x="11" y="211"/>
                    </a:lnTo>
                    <a:lnTo>
                      <a:pt x="17" y="211"/>
                    </a:lnTo>
                    <a:lnTo>
                      <a:pt x="18" y="210"/>
                    </a:lnTo>
                    <a:lnTo>
                      <a:pt x="21" y="210"/>
                    </a:lnTo>
                    <a:lnTo>
                      <a:pt x="21" y="211"/>
                    </a:lnTo>
                    <a:lnTo>
                      <a:pt x="25" y="211"/>
                    </a:lnTo>
                    <a:lnTo>
                      <a:pt x="35" y="210"/>
                    </a:lnTo>
                    <a:lnTo>
                      <a:pt x="35" y="208"/>
                    </a:lnTo>
                    <a:lnTo>
                      <a:pt x="27" y="204"/>
                    </a:lnTo>
                    <a:lnTo>
                      <a:pt x="27" y="200"/>
                    </a:lnTo>
                    <a:lnTo>
                      <a:pt x="35" y="198"/>
                    </a:lnTo>
                    <a:lnTo>
                      <a:pt x="35" y="196"/>
                    </a:lnTo>
                    <a:lnTo>
                      <a:pt x="29" y="192"/>
                    </a:lnTo>
                    <a:lnTo>
                      <a:pt x="29" y="163"/>
                    </a:lnTo>
                    <a:lnTo>
                      <a:pt x="30" y="137"/>
                    </a:lnTo>
                    <a:lnTo>
                      <a:pt x="30" y="110"/>
                    </a:lnTo>
                    <a:lnTo>
                      <a:pt x="30" y="94"/>
                    </a:lnTo>
                    <a:lnTo>
                      <a:pt x="30" y="91"/>
                    </a:lnTo>
                    <a:lnTo>
                      <a:pt x="30" y="69"/>
                    </a:lnTo>
                    <a:lnTo>
                      <a:pt x="37" y="65"/>
                    </a:lnTo>
                    <a:lnTo>
                      <a:pt x="37" y="62"/>
                    </a:lnTo>
                    <a:lnTo>
                      <a:pt x="23" y="34"/>
                    </a:lnTo>
                    <a:lnTo>
                      <a:pt x="16" y="30"/>
                    </a:lnTo>
                    <a:lnTo>
                      <a:pt x="17" y="28"/>
                    </a:lnTo>
                    <a:lnTo>
                      <a:pt x="22" y="26"/>
                    </a:lnTo>
                    <a:lnTo>
                      <a:pt x="22" y="25"/>
                    </a:lnTo>
                    <a:lnTo>
                      <a:pt x="23" y="24"/>
                    </a:lnTo>
                    <a:lnTo>
                      <a:pt x="23" y="22"/>
                    </a:lnTo>
                    <a:lnTo>
                      <a:pt x="25" y="21"/>
                    </a:lnTo>
                    <a:lnTo>
                      <a:pt x="23" y="20"/>
                    </a:lnTo>
                    <a:lnTo>
                      <a:pt x="24" y="19"/>
                    </a:lnTo>
                    <a:lnTo>
                      <a:pt x="22" y="15"/>
                    </a:lnTo>
                    <a:lnTo>
                      <a:pt x="23" y="12"/>
                    </a:lnTo>
                    <a:lnTo>
                      <a:pt x="22" y="9"/>
                    </a:lnTo>
                    <a:lnTo>
                      <a:pt x="24" y="7"/>
                    </a:lnTo>
                    <a:lnTo>
                      <a:pt x="25" y="2"/>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nvGrpSpPr>
              <p:cNvPr id="38971" name="Group 34">
                <a:extLst>
                  <a:ext uri="{FF2B5EF4-FFF2-40B4-BE49-F238E27FC236}">
                    <a16:creationId xmlns:a16="http://schemas.microsoft.com/office/drawing/2014/main" id="{D54FFFA0-E17C-B489-AF1B-16B37C13C7BA}"/>
                  </a:ext>
                </a:extLst>
              </p:cNvPr>
              <p:cNvGrpSpPr>
                <a:grpSpLocks/>
              </p:cNvGrpSpPr>
              <p:nvPr/>
            </p:nvGrpSpPr>
            <p:grpSpPr bwMode="auto">
              <a:xfrm>
                <a:off x="3758" y="1962"/>
                <a:ext cx="124" cy="275"/>
                <a:chOff x="3758" y="1962"/>
                <a:chExt cx="124" cy="275"/>
              </a:xfrm>
            </p:grpSpPr>
            <p:sp>
              <p:nvSpPr>
                <p:cNvPr id="152611" name="Freeform 35">
                  <a:extLst>
                    <a:ext uri="{FF2B5EF4-FFF2-40B4-BE49-F238E27FC236}">
                      <a16:creationId xmlns:a16="http://schemas.microsoft.com/office/drawing/2014/main" id="{7C478A19-CE1E-FD0C-8266-36DDBD739708}"/>
                    </a:ext>
                  </a:extLst>
                </p:cNvPr>
                <p:cNvSpPr>
                  <a:spLocks/>
                </p:cNvSpPr>
                <p:nvPr/>
              </p:nvSpPr>
              <p:spPr bwMode="auto">
                <a:xfrm>
                  <a:off x="3805" y="1962"/>
                  <a:ext cx="77" cy="275"/>
                </a:xfrm>
                <a:custGeom>
                  <a:avLst/>
                  <a:gdLst/>
                  <a:ahLst/>
                  <a:cxnLst>
                    <a:cxn ang="0">
                      <a:pos x="30" y="3"/>
                    </a:cxn>
                    <a:cxn ang="0">
                      <a:pos x="14" y="0"/>
                    </a:cxn>
                    <a:cxn ang="0">
                      <a:pos x="9" y="7"/>
                    </a:cxn>
                    <a:cxn ang="0">
                      <a:pos x="6" y="4"/>
                    </a:cxn>
                    <a:cxn ang="0">
                      <a:pos x="2" y="16"/>
                    </a:cxn>
                    <a:cxn ang="0">
                      <a:pos x="10" y="24"/>
                    </a:cxn>
                    <a:cxn ang="0">
                      <a:pos x="11" y="30"/>
                    </a:cxn>
                    <a:cxn ang="0">
                      <a:pos x="13" y="31"/>
                    </a:cxn>
                    <a:cxn ang="0">
                      <a:pos x="14" y="37"/>
                    </a:cxn>
                    <a:cxn ang="0">
                      <a:pos x="21" y="38"/>
                    </a:cxn>
                    <a:cxn ang="0">
                      <a:pos x="21" y="40"/>
                    </a:cxn>
                    <a:cxn ang="0">
                      <a:pos x="10" y="49"/>
                    </a:cxn>
                    <a:cxn ang="0">
                      <a:pos x="2" y="88"/>
                    </a:cxn>
                    <a:cxn ang="0">
                      <a:pos x="9" y="98"/>
                    </a:cxn>
                    <a:cxn ang="0">
                      <a:pos x="9" y="171"/>
                    </a:cxn>
                    <a:cxn ang="0">
                      <a:pos x="16" y="173"/>
                    </a:cxn>
                    <a:cxn ang="0">
                      <a:pos x="18" y="185"/>
                    </a:cxn>
                    <a:cxn ang="0">
                      <a:pos x="22" y="216"/>
                    </a:cxn>
                    <a:cxn ang="0">
                      <a:pos x="22" y="232"/>
                    </a:cxn>
                    <a:cxn ang="0">
                      <a:pos x="9" y="242"/>
                    </a:cxn>
                    <a:cxn ang="0">
                      <a:pos x="0" y="247"/>
                    </a:cxn>
                    <a:cxn ang="0">
                      <a:pos x="0" y="251"/>
                    </a:cxn>
                    <a:cxn ang="0">
                      <a:pos x="19" y="246"/>
                    </a:cxn>
                    <a:cxn ang="0">
                      <a:pos x="22" y="242"/>
                    </a:cxn>
                    <a:cxn ang="0">
                      <a:pos x="24" y="246"/>
                    </a:cxn>
                    <a:cxn ang="0">
                      <a:pos x="25" y="246"/>
                    </a:cxn>
                    <a:cxn ang="0">
                      <a:pos x="28" y="234"/>
                    </a:cxn>
                    <a:cxn ang="0">
                      <a:pos x="30" y="182"/>
                    </a:cxn>
                    <a:cxn ang="0">
                      <a:pos x="33" y="182"/>
                    </a:cxn>
                    <a:cxn ang="0">
                      <a:pos x="44" y="228"/>
                    </a:cxn>
                    <a:cxn ang="0">
                      <a:pos x="44" y="257"/>
                    </a:cxn>
                    <a:cxn ang="0">
                      <a:pos x="49" y="271"/>
                    </a:cxn>
                    <a:cxn ang="0">
                      <a:pos x="53" y="274"/>
                    </a:cxn>
                    <a:cxn ang="0">
                      <a:pos x="55" y="266"/>
                    </a:cxn>
                    <a:cxn ang="0">
                      <a:pos x="52" y="258"/>
                    </a:cxn>
                    <a:cxn ang="0">
                      <a:pos x="49" y="240"/>
                    </a:cxn>
                    <a:cxn ang="0">
                      <a:pos x="48" y="175"/>
                    </a:cxn>
                    <a:cxn ang="0">
                      <a:pos x="45" y="110"/>
                    </a:cxn>
                    <a:cxn ang="0">
                      <a:pos x="52" y="105"/>
                    </a:cxn>
                    <a:cxn ang="0">
                      <a:pos x="52" y="95"/>
                    </a:cxn>
                    <a:cxn ang="0">
                      <a:pos x="52" y="78"/>
                    </a:cxn>
                    <a:cxn ang="0">
                      <a:pos x="60" y="83"/>
                    </a:cxn>
                    <a:cxn ang="0">
                      <a:pos x="52" y="93"/>
                    </a:cxn>
                    <a:cxn ang="0">
                      <a:pos x="52" y="103"/>
                    </a:cxn>
                    <a:cxn ang="0">
                      <a:pos x="60" y="97"/>
                    </a:cxn>
                    <a:cxn ang="0">
                      <a:pos x="64" y="90"/>
                    </a:cxn>
                    <a:cxn ang="0">
                      <a:pos x="68" y="92"/>
                    </a:cxn>
                    <a:cxn ang="0">
                      <a:pos x="76" y="81"/>
                    </a:cxn>
                    <a:cxn ang="0">
                      <a:pos x="76" y="78"/>
                    </a:cxn>
                    <a:cxn ang="0">
                      <a:pos x="72" y="76"/>
                    </a:cxn>
                    <a:cxn ang="0">
                      <a:pos x="62" y="64"/>
                    </a:cxn>
                    <a:cxn ang="0">
                      <a:pos x="52" y="53"/>
                    </a:cxn>
                    <a:cxn ang="0">
                      <a:pos x="39" y="41"/>
                    </a:cxn>
                    <a:cxn ang="0">
                      <a:pos x="30" y="37"/>
                    </a:cxn>
                    <a:cxn ang="0">
                      <a:pos x="30" y="29"/>
                    </a:cxn>
                    <a:cxn ang="0">
                      <a:pos x="33" y="24"/>
                    </a:cxn>
                    <a:cxn ang="0">
                      <a:pos x="33" y="14"/>
                    </a:cxn>
                    <a:cxn ang="0">
                      <a:pos x="36" y="11"/>
                    </a:cxn>
                    <a:cxn ang="0">
                      <a:pos x="30" y="3"/>
                    </a:cxn>
                  </a:cxnLst>
                  <a:rect l="0" t="0" r="r" b="b"/>
                  <a:pathLst>
                    <a:path w="77" h="275">
                      <a:moveTo>
                        <a:pt x="30" y="3"/>
                      </a:moveTo>
                      <a:lnTo>
                        <a:pt x="14" y="0"/>
                      </a:lnTo>
                      <a:lnTo>
                        <a:pt x="9" y="7"/>
                      </a:lnTo>
                      <a:lnTo>
                        <a:pt x="6" y="4"/>
                      </a:lnTo>
                      <a:lnTo>
                        <a:pt x="2" y="16"/>
                      </a:lnTo>
                      <a:lnTo>
                        <a:pt x="10" y="24"/>
                      </a:lnTo>
                      <a:lnTo>
                        <a:pt x="11" y="30"/>
                      </a:lnTo>
                      <a:lnTo>
                        <a:pt x="13" y="31"/>
                      </a:lnTo>
                      <a:lnTo>
                        <a:pt x="14" y="37"/>
                      </a:lnTo>
                      <a:lnTo>
                        <a:pt x="21" y="38"/>
                      </a:lnTo>
                      <a:lnTo>
                        <a:pt x="21" y="40"/>
                      </a:lnTo>
                      <a:lnTo>
                        <a:pt x="10" y="49"/>
                      </a:lnTo>
                      <a:lnTo>
                        <a:pt x="2" y="88"/>
                      </a:lnTo>
                      <a:lnTo>
                        <a:pt x="9" y="98"/>
                      </a:lnTo>
                      <a:lnTo>
                        <a:pt x="9" y="171"/>
                      </a:lnTo>
                      <a:lnTo>
                        <a:pt x="16" y="173"/>
                      </a:lnTo>
                      <a:lnTo>
                        <a:pt x="18" y="185"/>
                      </a:lnTo>
                      <a:lnTo>
                        <a:pt x="22" y="216"/>
                      </a:lnTo>
                      <a:lnTo>
                        <a:pt x="22" y="232"/>
                      </a:lnTo>
                      <a:lnTo>
                        <a:pt x="9" y="242"/>
                      </a:lnTo>
                      <a:lnTo>
                        <a:pt x="0" y="247"/>
                      </a:lnTo>
                      <a:lnTo>
                        <a:pt x="0" y="251"/>
                      </a:lnTo>
                      <a:lnTo>
                        <a:pt x="19" y="246"/>
                      </a:lnTo>
                      <a:lnTo>
                        <a:pt x="22" y="242"/>
                      </a:lnTo>
                      <a:lnTo>
                        <a:pt x="24" y="246"/>
                      </a:lnTo>
                      <a:lnTo>
                        <a:pt x="25" y="246"/>
                      </a:lnTo>
                      <a:lnTo>
                        <a:pt x="28" y="234"/>
                      </a:lnTo>
                      <a:lnTo>
                        <a:pt x="30" y="182"/>
                      </a:lnTo>
                      <a:lnTo>
                        <a:pt x="33" y="182"/>
                      </a:lnTo>
                      <a:lnTo>
                        <a:pt x="44" y="228"/>
                      </a:lnTo>
                      <a:lnTo>
                        <a:pt x="44" y="257"/>
                      </a:lnTo>
                      <a:lnTo>
                        <a:pt x="49" y="271"/>
                      </a:lnTo>
                      <a:lnTo>
                        <a:pt x="53" y="274"/>
                      </a:lnTo>
                      <a:lnTo>
                        <a:pt x="55" y="266"/>
                      </a:lnTo>
                      <a:lnTo>
                        <a:pt x="52" y="258"/>
                      </a:lnTo>
                      <a:lnTo>
                        <a:pt x="49" y="240"/>
                      </a:lnTo>
                      <a:lnTo>
                        <a:pt x="48" y="175"/>
                      </a:lnTo>
                      <a:lnTo>
                        <a:pt x="45" y="110"/>
                      </a:lnTo>
                      <a:lnTo>
                        <a:pt x="52" y="105"/>
                      </a:lnTo>
                      <a:lnTo>
                        <a:pt x="52" y="95"/>
                      </a:lnTo>
                      <a:lnTo>
                        <a:pt x="52" y="78"/>
                      </a:lnTo>
                      <a:lnTo>
                        <a:pt x="60" y="83"/>
                      </a:lnTo>
                      <a:lnTo>
                        <a:pt x="52" y="93"/>
                      </a:lnTo>
                      <a:lnTo>
                        <a:pt x="52" y="103"/>
                      </a:lnTo>
                      <a:lnTo>
                        <a:pt x="60" y="97"/>
                      </a:lnTo>
                      <a:lnTo>
                        <a:pt x="64" y="90"/>
                      </a:lnTo>
                      <a:lnTo>
                        <a:pt x="68" y="92"/>
                      </a:lnTo>
                      <a:lnTo>
                        <a:pt x="76" y="81"/>
                      </a:lnTo>
                      <a:lnTo>
                        <a:pt x="76" y="78"/>
                      </a:lnTo>
                      <a:lnTo>
                        <a:pt x="72" y="76"/>
                      </a:lnTo>
                      <a:lnTo>
                        <a:pt x="62" y="64"/>
                      </a:lnTo>
                      <a:lnTo>
                        <a:pt x="52" y="53"/>
                      </a:lnTo>
                      <a:lnTo>
                        <a:pt x="39" y="41"/>
                      </a:lnTo>
                      <a:lnTo>
                        <a:pt x="30" y="37"/>
                      </a:lnTo>
                      <a:lnTo>
                        <a:pt x="30" y="29"/>
                      </a:lnTo>
                      <a:lnTo>
                        <a:pt x="33" y="24"/>
                      </a:lnTo>
                      <a:lnTo>
                        <a:pt x="33" y="14"/>
                      </a:lnTo>
                      <a:lnTo>
                        <a:pt x="36" y="11"/>
                      </a:lnTo>
                      <a:lnTo>
                        <a:pt x="30" y="3"/>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12" name="Freeform 36">
                  <a:extLst>
                    <a:ext uri="{FF2B5EF4-FFF2-40B4-BE49-F238E27FC236}">
                      <a16:creationId xmlns:a16="http://schemas.microsoft.com/office/drawing/2014/main" id="{604B00E9-CA5C-5D1F-6BBC-4F006529FE2A}"/>
                    </a:ext>
                  </a:extLst>
                </p:cNvPr>
                <p:cNvSpPr>
                  <a:spLocks/>
                </p:cNvSpPr>
                <p:nvPr/>
              </p:nvSpPr>
              <p:spPr bwMode="auto">
                <a:xfrm>
                  <a:off x="3758" y="1963"/>
                  <a:ext cx="54" cy="265"/>
                </a:xfrm>
                <a:custGeom>
                  <a:avLst/>
                  <a:gdLst/>
                  <a:ahLst/>
                  <a:cxnLst>
                    <a:cxn ang="0">
                      <a:pos x="41" y="5"/>
                    </a:cxn>
                    <a:cxn ang="0">
                      <a:pos x="41" y="12"/>
                    </a:cxn>
                    <a:cxn ang="0">
                      <a:pos x="40" y="14"/>
                    </a:cxn>
                    <a:cxn ang="0">
                      <a:pos x="43" y="19"/>
                    </a:cxn>
                    <a:cxn ang="0">
                      <a:pos x="41" y="20"/>
                    </a:cxn>
                    <a:cxn ang="0">
                      <a:pos x="41" y="22"/>
                    </a:cxn>
                    <a:cxn ang="0">
                      <a:pos x="40" y="30"/>
                    </a:cxn>
                    <a:cxn ang="0">
                      <a:pos x="49" y="38"/>
                    </a:cxn>
                    <a:cxn ang="0">
                      <a:pos x="53" y="92"/>
                    </a:cxn>
                    <a:cxn ang="0">
                      <a:pos x="48" y="102"/>
                    </a:cxn>
                    <a:cxn ang="0">
                      <a:pos x="50" y="131"/>
                    </a:cxn>
                    <a:cxn ang="0">
                      <a:pos x="47" y="135"/>
                    </a:cxn>
                    <a:cxn ang="0">
                      <a:pos x="44" y="181"/>
                    </a:cxn>
                    <a:cxn ang="0">
                      <a:pos x="42" y="228"/>
                    </a:cxn>
                    <a:cxn ang="0">
                      <a:pos x="43" y="230"/>
                    </a:cxn>
                    <a:cxn ang="0">
                      <a:pos x="53" y="239"/>
                    </a:cxn>
                    <a:cxn ang="0">
                      <a:pos x="51" y="241"/>
                    </a:cxn>
                    <a:cxn ang="0">
                      <a:pos x="48" y="242"/>
                    </a:cxn>
                    <a:cxn ang="0">
                      <a:pos x="43" y="241"/>
                    </a:cxn>
                    <a:cxn ang="0">
                      <a:pos x="36" y="237"/>
                    </a:cxn>
                    <a:cxn ang="0">
                      <a:pos x="32" y="235"/>
                    </a:cxn>
                    <a:cxn ang="0">
                      <a:pos x="32" y="244"/>
                    </a:cxn>
                    <a:cxn ang="0">
                      <a:pos x="30" y="244"/>
                    </a:cxn>
                    <a:cxn ang="0">
                      <a:pos x="34" y="250"/>
                    </a:cxn>
                    <a:cxn ang="0">
                      <a:pos x="32" y="261"/>
                    </a:cxn>
                    <a:cxn ang="0">
                      <a:pos x="29" y="263"/>
                    </a:cxn>
                    <a:cxn ang="0">
                      <a:pos x="23" y="254"/>
                    </a:cxn>
                    <a:cxn ang="0">
                      <a:pos x="23" y="247"/>
                    </a:cxn>
                    <a:cxn ang="0">
                      <a:pos x="21" y="246"/>
                    </a:cxn>
                    <a:cxn ang="0">
                      <a:pos x="19" y="186"/>
                    </a:cxn>
                    <a:cxn ang="0">
                      <a:pos x="21" y="181"/>
                    </a:cxn>
                    <a:cxn ang="0">
                      <a:pos x="15" y="140"/>
                    </a:cxn>
                    <a:cxn ang="0">
                      <a:pos x="10" y="139"/>
                    </a:cxn>
                    <a:cxn ang="0">
                      <a:pos x="10" y="97"/>
                    </a:cxn>
                    <a:cxn ang="0">
                      <a:pos x="0" y="92"/>
                    </a:cxn>
                    <a:cxn ang="0">
                      <a:pos x="3" y="47"/>
                    </a:cxn>
                    <a:cxn ang="0">
                      <a:pos x="19" y="35"/>
                    </a:cxn>
                    <a:cxn ang="0">
                      <a:pos x="23" y="30"/>
                    </a:cxn>
                    <a:cxn ang="0">
                      <a:pos x="23" y="26"/>
                    </a:cxn>
                    <a:cxn ang="0">
                      <a:pos x="22" y="23"/>
                    </a:cxn>
                    <a:cxn ang="0">
                      <a:pos x="20" y="21"/>
                    </a:cxn>
                    <a:cxn ang="0">
                      <a:pos x="18" y="17"/>
                    </a:cxn>
                    <a:cxn ang="0">
                      <a:pos x="17" y="15"/>
                    </a:cxn>
                    <a:cxn ang="0">
                      <a:pos x="17" y="12"/>
                    </a:cxn>
                    <a:cxn ang="0">
                      <a:pos x="18" y="8"/>
                    </a:cxn>
                    <a:cxn ang="0">
                      <a:pos x="21" y="4"/>
                    </a:cxn>
                    <a:cxn ang="0">
                      <a:pos x="23" y="1"/>
                    </a:cxn>
                    <a:cxn ang="0">
                      <a:pos x="27" y="0"/>
                    </a:cxn>
                    <a:cxn ang="0">
                      <a:pos x="30" y="0"/>
                    </a:cxn>
                    <a:cxn ang="0">
                      <a:pos x="34" y="0"/>
                    </a:cxn>
                    <a:cxn ang="0">
                      <a:pos x="36" y="1"/>
                    </a:cxn>
                    <a:cxn ang="0">
                      <a:pos x="41" y="5"/>
                    </a:cxn>
                  </a:cxnLst>
                  <a:rect l="0" t="0" r="r" b="b"/>
                  <a:pathLst>
                    <a:path w="54" h="264">
                      <a:moveTo>
                        <a:pt x="41" y="5"/>
                      </a:moveTo>
                      <a:lnTo>
                        <a:pt x="41" y="12"/>
                      </a:lnTo>
                      <a:lnTo>
                        <a:pt x="40" y="14"/>
                      </a:lnTo>
                      <a:lnTo>
                        <a:pt x="43" y="19"/>
                      </a:lnTo>
                      <a:lnTo>
                        <a:pt x="41" y="20"/>
                      </a:lnTo>
                      <a:lnTo>
                        <a:pt x="41" y="22"/>
                      </a:lnTo>
                      <a:lnTo>
                        <a:pt x="40" y="30"/>
                      </a:lnTo>
                      <a:lnTo>
                        <a:pt x="49" y="38"/>
                      </a:lnTo>
                      <a:lnTo>
                        <a:pt x="53" y="92"/>
                      </a:lnTo>
                      <a:lnTo>
                        <a:pt x="48" y="102"/>
                      </a:lnTo>
                      <a:lnTo>
                        <a:pt x="50" y="131"/>
                      </a:lnTo>
                      <a:lnTo>
                        <a:pt x="47" y="135"/>
                      </a:lnTo>
                      <a:lnTo>
                        <a:pt x="44" y="181"/>
                      </a:lnTo>
                      <a:lnTo>
                        <a:pt x="42" y="228"/>
                      </a:lnTo>
                      <a:lnTo>
                        <a:pt x="43" y="230"/>
                      </a:lnTo>
                      <a:lnTo>
                        <a:pt x="53" y="239"/>
                      </a:lnTo>
                      <a:lnTo>
                        <a:pt x="51" y="241"/>
                      </a:lnTo>
                      <a:lnTo>
                        <a:pt x="48" y="242"/>
                      </a:lnTo>
                      <a:lnTo>
                        <a:pt x="43" y="241"/>
                      </a:lnTo>
                      <a:lnTo>
                        <a:pt x="36" y="237"/>
                      </a:lnTo>
                      <a:lnTo>
                        <a:pt x="32" y="235"/>
                      </a:lnTo>
                      <a:lnTo>
                        <a:pt x="32" y="244"/>
                      </a:lnTo>
                      <a:lnTo>
                        <a:pt x="30" y="244"/>
                      </a:lnTo>
                      <a:lnTo>
                        <a:pt x="34" y="250"/>
                      </a:lnTo>
                      <a:lnTo>
                        <a:pt x="32" y="261"/>
                      </a:lnTo>
                      <a:lnTo>
                        <a:pt x="29" y="263"/>
                      </a:lnTo>
                      <a:lnTo>
                        <a:pt x="23" y="254"/>
                      </a:lnTo>
                      <a:lnTo>
                        <a:pt x="23" y="247"/>
                      </a:lnTo>
                      <a:lnTo>
                        <a:pt x="21" y="246"/>
                      </a:lnTo>
                      <a:lnTo>
                        <a:pt x="19" y="186"/>
                      </a:lnTo>
                      <a:lnTo>
                        <a:pt x="21" y="181"/>
                      </a:lnTo>
                      <a:lnTo>
                        <a:pt x="15" y="140"/>
                      </a:lnTo>
                      <a:lnTo>
                        <a:pt x="10" y="139"/>
                      </a:lnTo>
                      <a:lnTo>
                        <a:pt x="10" y="97"/>
                      </a:lnTo>
                      <a:lnTo>
                        <a:pt x="0" y="92"/>
                      </a:lnTo>
                      <a:lnTo>
                        <a:pt x="3" y="47"/>
                      </a:lnTo>
                      <a:lnTo>
                        <a:pt x="19" y="35"/>
                      </a:lnTo>
                      <a:lnTo>
                        <a:pt x="23" y="30"/>
                      </a:lnTo>
                      <a:lnTo>
                        <a:pt x="23" y="26"/>
                      </a:lnTo>
                      <a:lnTo>
                        <a:pt x="22" y="23"/>
                      </a:lnTo>
                      <a:lnTo>
                        <a:pt x="20" y="21"/>
                      </a:lnTo>
                      <a:lnTo>
                        <a:pt x="18" y="17"/>
                      </a:lnTo>
                      <a:lnTo>
                        <a:pt x="17" y="15"/>
                      </a:lnTo>
                      <a:lnTo>
                        <a:pt x="17" y="12"/>
                      </a:lnTo>
                      <a:lnTo>
                        <a:pt x="18" y="8"/>
                      </a:lnTo>
                      <a:lnTo>
                        <a:pt x="21" y="4"/>
                      </a:lnTo>
                      <a:lnTo>
                        <a:pt x="23" y="1"/>
                      </a:lnTo>
                      <a:lnTo>
                        <a:pt x="27" y="0"/>
                      </a:lnTo>
                      <a:lnTo>
                        <a:pt x="30" y="0"/>
                      </a:lnTo>
                      <a:lnTo>
                        <a:pt x="34" y="0"/>
                      </a:lnTo>
                      <a:lnTo>
                        <a:pt x="36" y="1"/>
                      </a:lnTo>
                      <a:lnTo>
                        <a:pt x="41" y="5"/>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sp>
            <p:nvSpPr>
              <p:cNvPr id="152613" name="Freeform 37">
                <a:extLst>
                  <a:ext uri="{FF2B5EF4-FFF2-40B4-BE49-F238E27FC236}">
                    <a16:creationId xmlns:a16="http://schemas.microsoft.com/office/drawing/2014/main" id="{66795972-EFFE-6567-E469-7E03CCA88A25}"/>
                  </a:ext>
                </a:extLst>
              </p:cNvPr>
              <p:cNvSpPr>
                <a:spLocks/>
              </p:cNvSpPr>
              <p:nvPr/>
            </p:nvSpPr>
            <p:spPr bwMode="auto">
              <a:xfrm>
                <a:off x="4322" y="1981"/>
                <a:ext cx="66" cy="240"/>
              </a:xfrm>
              <a:custGeom>
                <a:avLst/>
                <a:gdLst/>
                <a:ahLst/>
                <a:cxnLst>
                  <a:cxn ang="0">
                    <a:pos x="40" y="3"/>
                  </a:cxn>
                  <a:cxn ang="0">
                    <a:pos x="54" y="0"/>
                  </a:cxn>
                  <a:cxn ang="0">
                    <a:pos x="59" y="6"/>
                  </a:cxn>
                  <a:cxn ang="0">
                    <a:pos x="61" y="4"/>
                  </a:cxn>
                  <a:cxn ang="0">
                    <a:pos x="65" y="15"/>
                  </a:cxn>
                  <a:cxn ang="0">
                    <a:pos x="57" y="21"/>
                  </a:cxn>
                  <a:cxn ang="0">
                    <a:pos x="57" y="26"/>
                  </a:cxn>
                  <a:cxn ang="0">
                    <a:pos x="55" y="27"/>
                  </a:cxn>
                  <a:cxn ang="0">
                    <a:pos x="54" y="33"/>
                  </a:cxn>
                  <a:cxn ang="0">
                    <a:pos x="48" y="34"/>
                  </a:cxn>
                  <a:cxn ang="0">
                    <a:pos x="48" y="36"/>
                  </a:cxn>
                  <a:cxn ang="0">
                    <a:pos x="57" y="43"/>
                  </a:cxn>
                  <a:cxn ang="0">
                    <a:pos x="65" y="77"/>
                  </a:cxn>
                  <a:cxn ang="0">
                    <a:pos x="59" y="86"/>
                  </a:cxn>
                  <a:cxn ang="0">
                    <a:pos x="59" y="149"/>
                  </a:cxn>
                  <a:cxn ang="0">
                    <a:pos x="52" y="152"/>
                  </a:cxn>
                  <a:cxn ang="0">
                    <a:pos x="51" y="162"/>
                  </a:cxn>
                  <a:cxn ang="0">
                    <a:pos x="48" y="189"/>
                  </a:cxn>
                  <a:cxn ang="0">
                    <a:pos x="48" y="203"/>
                  </a:cxn>
                  <a:cxn ang="0">
                    <a:pos x="59" y="212"/>
                  </a:cxn>
                  <a:cxn ang="0">
                    <a:pos x="67" y="216"/>
                  </a:cxn>
                  <a:cxn ang="0">
                    <a:pos x="67" y="219"/>
                  </a:cxn>
                  <a:cxn ang="0">
                    <a:pos x="50" y="215"/>
                  </a:cxn>
                  <a:cxn ang="0">
                    <a:pos x="48" y="212"/>
                  </a:cxn>
                  <a:cxn ang="0">
                    <a:pos x="46" y="215"/>
                  </a:cxn>
                  <a:cxn ang="0">
                    <a:pos x="45" y="215"/>
                  </a:cxn>
                  <a:cxn ang="0">
                    <a:pos x="43" y="205"/>
                  </a:cxn>
                  <a:cxn ang="0">
                    <a:pos x="40" y="159"/>
                  </a:cxn>
                  <a:cxn ang="0">
                    <a:pos x="37" y="159"/>
                  </a:cxn>
                  <a:cxn ang="0">
                    <a:pos x="28" y="199"/>
                  </a:cxn>
                  <a:cxn ang="0">
                    <a:pos x="28" y="225"/>
                  </a:cxn>
                  <a:cxn ang="0">
                    <a:pos x="24" y="237"/>
                  </a:cxn>
                  <a:cxn ang="0">
                    <a:pos x="20" y="240"/>
                  </a:cxn>
                  <a:cxn ang="0">
                    <a:pos x="18" y="233"/>
                  </a:cxn>
                  <a:cxn ang="0">
                    <a:pos x="21" y="226"/>
                  </a:cxn>
                  <a:cxn ang="0">
                    <a:pos x="24" y="210"/>
                  </a:cxn>
                  <a:cxn ang="0">
                    <a:pos x="24" y="152"/>
                  </a:cxn>
                  <a:cxn ang="0">
                    <a:pos x="28" y="97"/>
                  </a:cxn>
                  <a:cxn ang="0">
                    <a:pos x="22" y="92"/>
                  </a:cxn>
                  <a:cxn ang="0">
                    <a:pos x="22" y="83"/>
                  </a:cxn>
                  <a:cxn ang="0">
                    <a:pos x="22" y="68"/>
                  </a:cxn>
                  <a:cxn ang="0">
                    <a:pos x="14" y="73"/>
                  </a:cxn>
                  <a:cxn ang="0">
                    <a:pos x="21" y="81"/>
                  </a:cxn>
                  <a:cxn ang="0">
                    <a:pos x="21" y="90"/>
                  </a:cxn>
                  <a:cxn ang="0">
                    <a:pos x="14" y="85"/>
                  </a:cxn>
                  <a:cxn ang="0">
                    <a:pos x="11" y="79"/>
                  </a:cxn>
                  <a:cxn ang="0">
                    <a:pos x="7" y="81"/>
                  </a:cxn>
                  <a:cxn ang="0">
                    <a:pos x="0" y="72"/>
                  </a:cxn>
                  <a:cxn ang="0">
                    <a:pos x="0" y="68"/>
                  </a:cxn>
                  <a:cxn ang="0">
                    <a:pos x="4" y="67"/>
                  </a:cxn>
                  <a:cxn ang="0">
                    <a:pos x="12" y="56"/>
                  </a:cxn>
                  <a:cxn ang="0">
                    <a:pos x="21" y="47"/>
                  </a:cxn>
                  <a:cxn ang="0">
                    <a:pos x="32" y="37"/>
                  </a:cxn>
                  <a:cxn ang="0">
                    <a:pos x="40" y="33"/>
                  </a:cxn>
                  <a:cxn ang="0">
                    <a:pos x="40" y="25"/>
                  </a:cxn>
                  <a:cxn ang="0">
                    <a:pos x="37" y="21"/>
                  </a:cxn>
                  <a:cxn ang="0">
                    <a:pos x="37" y="12"/>
                  </a:cxn>
                  <a:cxn ang="0">
                    <a:pos x="35" y="10"/>
                  </a:cxn>
                  <a:cxn ang="0">
                    <a:pos x="40" y="3"/>
                  </a:cxn>
                </a:cxnLst>
                <a:rect l="0" t="0" r="r" b="b"/>
                <a:pathLst>
                  <a:path w="68" h="241">
                    <a:moveTo>
                      <a:pt x="40" y="3"/>
                    </a:moveTo>
                    <a:lnTo>
                      <a:pt x="54" y="0"/>
                    </a:lnTo>
                    <a:lnTo>
                      <a:pt x="59" y="6"/>
                    </a:lnTo>
                    <a:lnTo>
                      <a:pt x="61" y="4"/>
                    </a:lnTo>
                    <a:lnTo>
                      <a:pt x="65" y="15"/>
                    </a:lnTo>
                    <a:lnTo>
                      <a:pt x="57" y="21"/>
                    </a:lnTo>
                    <a:lnTo>
                      <a:pt x="57" y="26"/>
                    </a:lnTo>
                    <a:lnTo>
                      <a:pt x="55" y="27"/>
                    </a:lnTo>
                    <a:lnTo>
                      <a:pt x="54" y="33"/>
                    </a:lnTo>
                    <a:lnTo>
                      <a:pt x="48" y="34"/>
                    </a:lnTo>
                    <a:lnTo>
                      <a:pt x="48" y="36"/>
                    </a:lnTo>
                    <a:lnTo>
                      <a:pt x="57" y="43"/>
                    </a:lnTo>
                    <a:lnTo>
                      <a:pt x="65" y="77"/>
                    </a:lnTo>
                    <a:lnTo>
                      <a:pt x="59" y="86"/>
                    </a:lnTo>
                    <a:lnTo>
                      <a:pt x="59" y="149"/>
                    </a:lnTo>
                    <a:lnTo>
                      <a:pt x="52" y="152"/>
                    </a:lnTo>
                    <a:lnTo>
                      <a:pt x="51" y="162"/>
                    </a:lnTo>
                    <a:lnTo>
                      <a:pt x="48" y="189"/>
                    </a:lnTo>
                    <a:lnTo>
                      <a:pt x="48" y="203"/>
                    </a:lnTo>
                    <a:lnTo>
                      <a:pt x="59" y="212"/>
                    </a:lnTo>
                    <a:lnTo>
                      <a:pt x="67" y="216"/>
                    </a:lnTo>
                    <a:lnTo>
                      <a:pt x="67" y="219"/>
                    </a:lnTo>
                    <a:lnTo>
                      <a:pt x="50" y="215"/>
                    </a:lnTo>
                    <a:lnTo>
                      <a:pt x="48" y="212"/>
                    </a:lnTo>
                    <a:lnTo>
                      <a:pt x="46" y="215"/>
                    </a:lnTo>
                    <a:lnTo>
                      <a:pt x="45" y="215"/>
                    </a:lnTo>
                    <a:lnTo>
                      <a:pt x="43" y="205"/>
                    </a:lnTo>
                    <a:lnTo>
                      <a:pt x="40" y="159"/>
                    </a:lnTo>
                    <a:lnTo>
                      <a:pt x="37" y="159"/>
                    </a:lnTo>
                    <a:lnTo>
                      <a:pt x="28" y="199"/>
                    </a:lnTo>
                    <a:lnTo>
                      <a:pt x="28" y="225"/>
                    </a:lnTo>
                    <a:lnTo>
                      <a:pt x="24" y="237"/>
                    </a:lnTo>
                    <a:lnTo>
                      <a:pt x="20" y="240"/>
                    </a:lnTo>
                    <a:lnTo>
                      <a:pt x="18" y="233"/>
                    </a:lnTo>
                    <a:lnTo>
                      <a:pt x="21" y="226"/>
                    </a:lnTo>
                    <a:lnTo>
                      <a:pt x="24" y="210"/>
                    </a:lnTo>
                    <a:lnTo>
                      <a:pt x="24" y="152"/>
                    </a:lnTo>
                    <a:lnTo>
                      <a:pt x="28" y="97"/>
                    </a:lnTo>
                    <a:lnTo>
                      <a:pt x="22" y="92"/>
                    </a:lnTo>
                    <a:lnTo>
                      <a:pt x="22" y="83"/>
                    </a:lnTo>
                    <a:lnTo>
                      <a:pt x="22" y="68"/>
                    </a:lnTo>
                    <a:lnTo>
                      <a:pt x="14" y="73"/>
                    </a:lnTo>
                    <a:lnTo>
                      <a:pt x="21" y="81"/>
                    </a:lnTo>
                    <a:lnTo>
                      <a:pt x="21" y="90"/>
                    </a:lnTo>
                    <a:lnTo>
                      <a:pt x="14" y="85"/>
                    </a:lnTo>
                    <a:lnTo>
                      <a:pt x="11" y="79"/>
                    </a:lnTo>
                    <a:lnTo>
                      <a:pt x="7" y="81"/>
                    </a:lnTo>
                    <a:lnTo>
                      <a:pt x="0" y="72"/>
                    </a:lnTo>
                    <a:lnTo>
                      <a:pt x="0" y="68"/>
                    </a:lnTo>
                    <a:lnTo>
                      <a:pt x="4" y="67"/>
                    </a:lnTo>
                    <a:lnTo>
                      <a:pt x="12" y="56"/>
                    </a:lnTo>
                    <a:lnTo>
                      <a:pt x="21" y="47"/>
                    </a:lnTo>
                    <a:lnTo>
                      <a:pt x="32" y="37"/>
                    </a:lnTo>
                    <a:lnTo>
                      <a:pt x="40" y="33"/>
                    </a:lnTo>
                    <a:lnTo>
                      <a:pt x="40" y="25"/>
                    </a:lnTo>
                    <a:lnTo>
                      <a:pt x="37" y="21"/>
                    </a:lnTo>
                    <a:lnTo>
                      <a:pt x="37" y="12"/>
                    </a:lnTo>
                    <a:lnTo>
                      <a:pt x="35" y="10"/>
                    </a:lnTo>
                    <a:lnTo>
                      <a:pt x="40" y="3"/>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14" name="Freeform 38">
                <a:extLst>
                  <a:ext uri="{FF2B5EF4-FFF2-40B4-BE49-F238E27FC236}">
                    <a16:creationId xmlns:a16="http://schemas.microsoft.com/office/drawing/2014/main" id="{C04F80A8-D36D-D2D5-A1C9-33E33269F2EF}"/>
                  </a:ext>
                </a:extLst>
              </p:cNvPr>
              <p:cNvSpPr>
                <a:spLocks/>
              </p:cNvSpPr>
              <p:nvPr/>
            </p:nvSpPr>
            <p:spPr bwMode="auto">
              <a:xfrm>
                <a:off x="4518" y="1925"/>
                <a:ext cx="38" cy="211"/>
              </a:xfrm>
              <a:custGeom>
                <a:avLst/>
                <a:gdLst/>
                <a:ahLst/>
                <a:cxnLst>
                  <a:cxn ang="0">
                    <a:pos x="24" y="3"/>
                  </a:cxn>
                  <a:cxn ang="0">
                    <a:pos x="16" y="0"/>
                  </a:cxn>
                  <a:cxn ang="0">
                    <a:pos x="8" y="0"/>
                  </a:cxn>
                  <a:cxn ang="0">
                    <a:pos x="2" y="1"/>
                  </a:cxn>
                  <a:cxn ang="0">
                    <a:pos x="0" y="9"/>
                  </a:cxn>
                  <a:cxn ang="0">
                    <a:pos x="0" y="14"/>
                  </a:cxn>
                  <a:cxn ang="0">
                    <a:pos x="4" y="22"/>
                  </a:cxn>
                  <a:cxn ang="0">
                    <a:pos x="6" y="22"/>
                  </a:cxn>
                  <a:cxn ang="0">
                    <a:pos x="2" y="31"/>
                  </a:cxn>
                  <a:cxn ang="0">
                    <a:pos x="0" y="44"/>
                  </a:cxn>
                  <a:cxn ang="0">
                    <a:pos x="0" y="57"/>
                  </a:cxn>
                  <a:cxn ang="0">
                    <a:pos x="0" y="72"/>
                  </a:cxn>
                  <a:cxn ang="0">
                    <a:pos x="2" y="87"/>
                  </a:cxn>
                  <a:cxn ang="0">
                    <a:pos x="7" y="88"/>
                  </a:cxn>
                  <a:cxn ang="0">
                    <a:pos x="7" y="92"/>
                  </a:cxn>
                  <a:cxn ang="0">
                    <a:pos x="10" y="94"/>
                  </a:cxn>
                  <a:cxn ang="0">
                    <a:pos x="10" y="110"/>
                  </a:cxn>
                  <a:cxn ang="0">
                    <a:pos x="12" y="113"/>
                  </a:cxn>
                  <a:cxn ang="0">
                    <a:pos x="12" y="141"/>
                  </a:cxn>
                  <a:cxn ang="0">
                    <a:pos x="12" y="159"/>
                  </a:cxn>
                  <a:cxn ang="0">
                    <a:pos x="8" y="179"/>
                  </a:cxn>
                  <a:cxn ang="0">
                    <a:pos x="7" y="204"/>
                  </a:cxn>
                  <a:cxn ang="0">
                    <a:pos x="11" y="206"/>
                  </a:cxn>
                  <a:cxn ang="0">
                    <a:pos x="11" y="209"/>
                  </a:cxn>
                  <a:cxn ang="0">
                    <a:pos x="17" y="209"/>
                  </a:cxn>
                  <a:cxn ang="0">
                    <a:pos x="18" y="208"/>
                  </a:cxn>
                  <a:cxn ang="0">
                    <a:pos x="21" y="208"/>
                  </a:cxn>
                  <a:cxn ang="0">
                    <a:pos x="21" y="210"/>
                  </a:cxn>
                  <a:cxn ang="0">
                    <a:pos x="25" y="209"/>
                  </a:cxn>
                  <a:cxn ang="0">
                    <a:pos x="35" y="208"/>
                  </a:cxn>
                  <a:cxn ang="0">
                    <a:pos x="35" y="206"/>
                  </a:cxn>
                  <a:cxn ang="0">
                    <a:pos x="26" y="202"/>
                  </a:cxn>
                  <a:cxn ang="0">
                    <a:pos x="26" y="198"/>
                  </a:cxn>
                  <a:cxn ang="0">
                    <a:pos x="34" y="197"/>
                  </a:cxn>
                  <a:cxn ang="0">
                    <a:pos x="34" y="195"/>
                  </a:cxn>
                  <a:cxn ang="0">
                    <a:pos x="29" y="190"/>
                  </a:cxn>
                  <a:cxn ang="0">
                    <a:pos x="29" y="161"/>
                  </a:cxn>
                  <a:cxn ang="0">
                    <a:pos x="30" y="135"/>
                  </a:cxn>
                  <a:cxn ang="0">
                    <a:pos x="30" y="109"/>
                  </a:cxn>
                  <a:cxn ang="0">
                    <a:pos x="30" y="94"/>
                  </a:cxn>
                  <a:cxn ang="0">
                    <a:pos x="30" y="90"/>
                  </a:cxn>
                  <a:cxn ang="0">
                    <a:pos x="30" y="69"/>
                  </a:cxn>
                  <a:cxn ang="0">
                    <a:pos x="37" y="65"/>
                  </a:cxn>
                  <a:cxn ang="0">
                    <a:pos x="37" y="62"/>
                  </a:cxn>
                  <a:cxn ang="0">
                    <a:pos x="23" y="34"/>
                  </a:cxn>
                  <a:cxn ang="0">
                    <a:pos x="16" y="30"/>
                  </a:cxn>
                  <a:cxn ang="0">
                    <a:pos x="17" y="28"/>
                  </a:cxn>
                  <a:cxn ang="0">
                    <a:pos x="21" y="27"/>
                  </a:cxn>
                  <a:cxn ang="0">
                    <a:pos x="21" y="25"/>
                  </a:cxn>
                  <a:cxn ang="0">
                    <a:pos x="23" y="24"/>
                  </a:cxn>
                  <a:cxn ang="0">
                    <a:pos x="23" y="22"/>
                  </a:cxn>
                  <a:cxn ang="0">
                    <a:pos x="24" y="21"/>
                  </a:cxn>
                  <a:cxn ang="0">
                    <a:pos x="23" y="20"/>
                  </a:cxn>
                  <a:cxn ang="0">
                    <a:pos x="24" y="19"/>
                  </a:cxn>
                  <a:cxn ang="0">
                    <a:pos x="21" y="14"/>
                  </a:cxn>
                  <a:cxn ang="0">
                    <a:pos x="23" y="12"/>
                  </a:cxn>
                  <a:cxn ang="0">
                    <a:pos x="21" y="10"/>
                  </a:cxn>
                  <a:cxn ang="0">
                    <a:pos x="24" y="7"/>
                  </a:cxn>
                  <a:cxn ang="0">
                    <a:pos x="24" y="3"/>
                  </a:cxn>
                </a:cxnLst>
                <a:rect l="0" t="0" r="r" b="b"/>
                <a:pathLst>
                  <a:path w="38" h="211">
                    <a:moveTo>
                      <a:pt x="24" y="3"/>
                    </a:moveTo>
                    <a:lnTo>
                      <a:pt x="16" y="0"/>
                    </a:lnTo>
                    <a:lnTo>
                      <a:pt x="8" y="0"/>
                    </a:lnTo>
                    <a:lnTo>
                      <a:pt x="2" y="1"/>
                    </a:lnTo>
                    <a:lnTo>
                      <a:pt x="0" y="9"/>
                    </a:lnTo>
                    <a:lnTo>
                      <a:pt x="0" y="14"/>
                    </a:lnTo>
                    <a:lnTo>
                      <a:pt x="4" y="22"/>
                    </a:lnTo>
                    <a:lnTo>
                      <a:pt x="6" y="22"/>
                    </a:lnTo>
                    <a:lnTo>
                      <a:pt x="2" y="31"/>
                    </a:lnTo>
                    <a:lnTo>
                      <a:pt x="0" y="44"/>
                    </a:lnTo>
                    <a:lnTo>
                      <a:pt x="0" y="57"/>
                    </a:lnTo>
                    <a:lnTo>
                      <a:pt x="0" y="72"/>
                    </a:lnTo>
                    <a:lnTo>
                      <a:pt x="2" y="87"/>
                    </a:lnTo>
                    <a:lnTo>
                      <a:pt x="7" y="88"/>
                    </a:lnTo>
                    <a:lnTo>
                      <a:pt x="7" y="92"/>
                    </a:lnTo>
                    <a:lnTo>
                      <a:pt x="10" y="94"/>
                    </a:lnTo>
                    <a:lnTo>
                      <a:pt x="10" y="110"/>
                    </a:lnTo>
                    <a:lnTo>
                      <a:pt x="12" y="113"/>
                    </a:lnTo>
                    <a:lnTo>
                      <a:pt x="12" y="141"/>
                    </a:lnTo>
                    <a:lnTo>
                      <a:pt x="12" y="159"/>
                    </a:lnTo>
                    <a:lnTo>
                      <a:pt x="8" y="179"/>
                    </a:lnTo>
                    <a:lnTo>
                      <a:pt x="7" y="204"/>
                    </a:lnTo>
                    <a:lnTo>
                      <a:pt x="11" y="206"/>
                    </a:lnTo>
                    <a:lnTo>
                      <a:pt x="11" y="209"/>
                    </a:lnTo>
                    <a:lnTo>
                      <a:pt x="17" y="209"/>
                    </a:lnTo>
                    <a:lnTo>
                      <a:pt x="18" y="208"/>
                    </a:lnTo>
                    <a:lnTo>
                      <a:pt x="21" y="208"/>
                    </a:lnTo>
                    <a:lnTo>
                      <a:pt x="21" y="210"/>
                    </a:lnTo>
                    <a:lnTo>
                      <a:pt x="25" y="209"/>
                    </a:lnTo>
                    <a:lnTo>
                      <a:pt x="35" y="208"/>
                    </a:lnTo>
                    <a:lnTo>
                      <a:pt x="35" y="206"/>
                    </a:lnTo>
                    <a:lnTo>
                      <a:pt x="26" y="202"/>
                    </a:lnTo>
                    <a:lnTo>
                      <a:pt x="26" y="198"/>
                    </a:lnTo>
                    <a:lnTo>
                      <a:pt x="34" y="197"/>
                    </a:lnTo>
                    <a:lnTo>
                      <a:pt x="34" y="195"/>
                    </a:lnTo>
                    <a:lnTo>
                      <a:pt x="29" y="190"/>
                    </a:lnTo>
                    <a:lnTo>
                      <a:pt x="29" y="161"/>
                    </a:lnTo>
                    <a:lnTo>
                      <a:pt x="30" y="135"/>
                    </a:lnTo>
                    <a:lnTo>
                      <a:pt x="30" y="109"/>
                    </a:lnTo>
                    <a:lnTo>
                      <a:pt x="30" y="94"/>
                    </a:lnTo>
                    <a:lnTo>
                      <a:pt x="30" y="90"/>
                    </a:lnTo>
                    <a:lnTo>
                      <a:pt x="30" y="69"/>
                    </a:lnTo>
                    <a:lnTo>
                      <a:pt x="37" y="65"/>
                    </a:lnTo>
                    <a:lnTo>
                      <a:pt x="37" y="62"/>
                    </a:lnTo>
                    <a:lnTo>
                      <a:pt x="23" y="34"/>
                    </a:lnTo>
                    <a:lnTo>
                      <a:pt x="16" y="30"/>
                    </a:lnTo>
                    <a:lnTo>
                      <a:pt x="17" y="28"/>
                    </a:lnTo>
                    <a:lnTo>
                      <a:pt x="21" y="27"/>
                    </a:lnTo>
                    <a:lnTo>
                      <a:pt x="21" y="25"/>
                    </a:lnTo>
                    <a:lnTo>
                      <a:pt x="23" y="24"/>
                    </a:lnTo>
                    <a:lnTo>
                      <a:pt x="23" y="22"/>
                    </a:lnTo>
                    <a:lnTo>
                      <a:pt x="24" y="21"/>
                    </a:lnTo>
                    <a:lnTo>
                      <a:pt x="23" y="20"/>
                    </a:lnTo>
                    <a:lnTo>
                      <a:pt x="24" y="19"/>
                    </a:lnTo>
                    <a:lnTo>
                      <a:pt x="21" y="14"/>
                    </a:lnTo>
                    <a:lnTo>
                      <a:pt x="23" y="12"/>
                    </a:lnTo>
                    <a:lnTo>
                      <a:pt x="21" y="10"/>
                    </a:lnTo>
                    <a:lnTo>
                      <a:pt x="24" y="7"/>
                    </a:lnTo>
                    <a:lnTo>
                      <a:pt x="24" y="3"/>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15" name="Freeform 39">
                <a:extLst>
                  <a:ext uri="{FF2B5EF4-FFF2-40B4-BE49-F238E27FC236}">
                    <a16:creationId xmlns:a16="http://schemas.microsoft.com/office/drawing/2014/main" id="{FEE78536-BF3E-0BA7-0F58-F15BE11D5B80}"/>
                  </a:ext>
                </a:extLst>
              </p:cNvPr>
              <p:cNvSpPr>
                <a:spLocks/>
              </p:cNvSpPr>
              <p:nvPr/>
            </p:nvSpPr>
            <p:spPr bwMode="auto">
              <a:xfrm>
                <a:off x="3391" y="1923"/>
                <a:ext cx="51" cy="190"/>
              </a:xfrm>
              <a:custGeom>
                <a:avLst/>
                <a:gdLst/>
                <a:ahLst/>
                <a:cxnLst>
                  <a:cxn ang="0">
                    <a:pos x="30" y="2"/>
                  </a:cxn>
                  <a:cxn ang="0">
                    <a:pos x="41" y="0"/>
                  </a:cxn>
                  <a:cxn ang="0">
                    <a:pos x="45" y="4"/>
                  </a:cxn>
                  <a:cxn ang="0">
                    <a:pos x="46" y="2"/>
                  </a:cxn>
                  <a:cxn ang="0">
                    <a:pos x="49" y="11"/>
                  </a:cxn>
                  <a:cxn ang="0">
                    <a:pos x="43" y="15"/>
                  </a:cxn>
                  <a:cxn ang="0">
                    <a:pos x="43" y="20"/>
                  </a:cxn>
                  <a:cxn ang="0">
                    <a:pos x="41" y="20"/>
                  </a:cxn>
                  <a:cxn ang="0">
                    <a:pos x="41" y="25"/>
                  </a:cxn>
                  <a:cxn ang="0">
                    <a:pos x="36" y="26"/>
                  </a:cxn>
                  <a:cxn ang="0">
                    <a:pos x="36" y="28"/>
                  </a:cxn>
                  <a:cxn ang="0">
                    <a:pos x="43" y="33"/>
                  </a:cxn>
                  <a:cxn ang="0">
                    <a:pos x="49" y="60"/>
                  </a:cxn>
                  <a:cxn ang="0">
                    <a:pos x="45" y="68"/>
                  </a:cxn>
                  <a:cxn ang="0">
                    <a:pos x="45" y="117"/>
                  </a:cxn>
                  <a:cxn ang="0">
                    <a:pos x="39" y="119"/>
                  </a:cxn>
                  <a:cxn ang="0">
                    <a:pos x="38" y="128"/>
                  </a:cxn>
                  <a:cxn ang="0">
                    <a:pos x="36" y="149"/>
                  </a:cxn>
                  <a:cxn ang="0">
                    <a:pos x="36" y="160"/>
                  </a:cxn>
                  <a:cxn ang="0">
                    <a:pos x="45" y="167"/>
                  </a:cxn>
                  <a:cxn ang="0">
                    <a:pos x="50" y="171"/>
                  </a:cxn>
                  <a:cxn ang="0">
                    <a:pos x="50" y="173"/>
                  </a:cxn>
                  <a:cxn ang="0">
                    <a:pos x="37" y="169"/>
                  </a:cxn>
                  <a:cxn ang="0">
                    <a:pos x="36" y="167"/>
                  </a:cxn>
                  <a:cxn ang="0">
                    <a:pos x="34" y="169"/>
                  </a:cxn>
                  <a:cxn ang="0">
                    <a:pos x="34" y="169"/>
                  </a:cxn>
                  <a:cxn ang="0">
                    <a:pos x="32" y="161"/>
                  </a:cxn>
                  <a:cxn ang="0">
                    <a:pos x="30" y="125"/>
                  </a:cxn>
                  <a:cxn ang="0">
                    <a:pos x="28" y="125"/>
                  </a:cxn>
                  <a:cxn ang="0">
                    <a:pos x="20" y="157"/>
                  </a:cxn>
                  <a:cxn ang="0">
                    <a:pos x="20" y="177"/>
                  </a:cxn>
                  <a:cxn ang="0">
                    <a:pos x="17" y="187"/>
                  </a:cxn>
                  <a:cxn ang="0">
                    <a:pos x="15" y="189"/>
                  </a:cxn>
                  <a:cxn ang="0">
                    <a:pos x="14" y="184"/>
                  </a:cxn>
                  <a:cxn ang="0">
                    <a:pos x="16" y="178"/>
                  </a:cxn>
                  <a:cxn ang="0">
                    <a:pos x="17" y="165"/>
                  </a:cxn>
                  <a:cxn ang="0">
                    <a:pos x="17" y="120"/>
                  </a:cxn>
                  <a:cxn ang="0">
                    <a:pos x="20" y="76"/>
                  </a:cxn>
                  <a:cxn ang="0">
                    <a:pos x="16" y="72"/>
                  </a:cxn>
                  <a:cxn ang="0">
                    <a:pos x="16" y="65"/>
                  </a:cxn>
                  <a:cxn ang="0">
                    <a:pos x="16" y="53"/>
                  </a:cxn>
                  <a:cxn ang="0">
                    <a:pos x="10" y="57"/>
                  </a:cxn>
                  <a:cxn ang="0">
                    <a:pos x="16" y="63"/>
                  </a:cxn>
                  <a:cxn ang="0">
                    <a:pos x="16" y="70"/>
                  </a:cxn>
                  <a:cxn ang="0">
                    <a:pos x="10" y="66"/>
                  </a:cxn>
                  <a:cxn ang="0">
                    <a:pos x="8" y="62"/>
                  </a:cxn>
                  <a:cxn ang="0">
                    <a:pos x="4" y="63"/>
                  </a:cxn>
                  <a:cxn ang="0">
                    <a:pos x="0" y="56"/>
                  </a:cxn>
                  <a:cxn ang="0">
                    <a:pos x="0" y="53"/>
                  </a:cxn>
                  <a:cxn ang="0">
                    <a:pos x="2" y="52"/>
                  </a:cxn>
                  <a:cxn ang="0">
                    <a:pos x="9" y="44"/>
                  </a:cxn>
                  <a:cxn ang="0">
                    <a:pos x="16" y="36"/>
                  </a:cxn>
                  <a:cxn ang="0">
                    <a:pos x="24" y="29"/>
                  </a:cxn>
                  <a:cxn ang="0">
                    <a:pos x="30" y="25"/>
                  </a:cxn>
                  <a:cxn ang="0">
                    <a:pos x="30" y="19"/>
                  </a:cxn>
                  <a:cxn ang="0">
                    <a:pos x="28" y="16"/>
                  </a:cxn>
                  <a:cxn ang="0">
                    <a:pos x="28" y="9"/>
                  </a:cxn>
                  <a:cxn ang="0">
                    <a:pos x="26" y="7"/>
                  </a:cxn>
                  <a:cxn ang="0">
                    <a:pos x="30" y="2"/>
                  </a:cxn>
                </a:cxnLst>
                <a:rect l="0" t="0" r="r" b="b"/>
                <a:pathLst>
                  <a:path w="51" h="190">
                    <a:moveTo>
                      <a:pt x="30" y="2"/>
                    </a:moveTo>
                    <a:lnTo>
                      <a:pt x="41" y="0"/>
                    </a:lnTo>
                    <a:lnTo>
                      <a:pt x="45" y="4"/>
                    </a:lnTo>
                    <a:lnTo>
                      <a:pt x="46" y="2"/>
                    </a:lnTo>
                    <a:lnTo>
                      <a:pt x="49" y="11"/>
                    </a:lnTo>
                    <a:lnTo>
                      <a:pt x="43" y="15"/>
                    </a:lnTo>
                    <a:lnTo>
                      <a:pt x="43" y="20"/>
                    </a:lnTo>
                    <a:lnTo>
                      <a:pt x="41" y="20"/>
                    </a:lnTo>
                    <a:lnTo>
                      <a:pt x="41" y="25"/>
                    </a:lnTo>
                    <a:lnTo>
                      <a:pt x="36" y="26"/>
                    </a:lnTo>
                    <a:lnTo>
                      <a:pt x="36" y="28"/>
                    </a:lnTo>
                    <a:lnTo>
                      <a:pt x="43" y="33"/>
                    </a:lnTo>
                    <a:lnTo>
                      <a:pt x="49" y="60"/>
                    </a:lnTo>
                    <a:lnTo>
                      <a:pt x="45" y="68"/>
                    </a:lnTo>
                    <a:lnTo>
                      <a:pt x="45" y="117"/>
                    </a:lnTo>
                    <a:lnTo>
                      <a:pt x="39" y="119"/>
                    </a:lnTo>
                    <a:lnTo>
                      <a:pt x="38" y="128"/>
                    </a:lnTo>
                    <a:lnTo>
                      <a:pt x="36" y="149"/>
                    </a:lnTo>
                    <a:lnTo>
                      <a:pt x="36" y="160"/>
                    </a:lnTo>
                    <a:lnTo>
                      <a:pt x="45" y="167"/>
                    </a:lnTo>
                    <a:lnTo>
                      <a:pt x="50" y="171"/>
                    </a:lnTo>
                    <a:lnTo>
                      <a:pt x="50" y="173"/>
                    </a:lnTo>
                    <a:lnTo>
                      <a:pt x="37" y="169"/>
                    </a:lnTo>
                    <a:lnTo>
                      <a:pt x="36" y="167"/>
                    </a:lnTo>
                    <a:lnTo>
                      <a:pt x="34" y="169"/>
                    </a:lnTo>
                    <a:lnTo>
                      <a:pt x="34" y="169"/>
                    </a:lnTo>
                    <a:lnTo>
                      <a:pt x="32" y="161"/>
                    </a:lnTo>
                    <a:lnTo>
                      <a:pt x="30" y="125"/>
                    </a:lnTo>
                    <a:lnTo>
                      <a:pt x="28" y="125"/>
                    </a:lnTo>
                    <a:lnTo>
                      <a:pt x="20" y="157"/>
                    </a:lnTo>
                    <a:lnTo>
                      <a:pt x="20" y="177"/>
                    </a:lnTo>
                    <a:lnTo>
                      <a:pt x="17" y="187"/>
                    </a:lnTo>
                    <a:lnTo>
                      <a:pt x="15" y="189"/>
                    </a:lnTo>
                    <a:lnTo>
                      <a:pt x="14" y="184"/>
                    </a:lnTo>
                    <a:lnTo>
                      <a:pt x="16" y="178"/>
                    </a:lnTo>
                    <a:lnTo>
                      <a:pt x="17" y="165"/>
                    </a:lnTo>
                    <a:lnTo>
                      <a:pt x="17" y="120"/>
                    </a:lnTo>
                    <a:lnTo>
                      <a:pt x="20" y="76"/>
                    </a:lnTo>
                    <a:lnTo>
                      <a:pt x="16" y="72"/>
                    </a:lnTo>
                    <a:lnTo>
                      <a:pt x="16" y="65"/>
                    </a:lnTo>
                    <a:lnTo>
                      <a:pt x="16" y="53"/>
                    </a:lnTo>
                    <a:lnTo>
                      <a:pt x="10" y="57"/>
                    </a:lnTo>
                    <a:lnTo>
                      <a:pt x="16" y="63"/>
                    </a:lnTo>
                    <a:lnTo>
                      <a:pt x="16" y="70"/>
                    </a:lnTo>
                    <a:lnTo>
                      <a:pt x="10" y="66"/>
                    </a:lnTo>
                    <a:lnTo>
                      <a:pt x="8" y="62"/>
                    </a:lnTo>
                    <a:lnTo>
                      <a:pt x="4" y="63"/>
                    </a:lnTo>
                    <a:lnTo>
                      <a:pt x="0" y="56"/>
                    </a:lnTo>
                    <a:lnTo>
                      <a:pt x="0" y="53"/>
                    </a:lnTo>
                    <a:lnTo>
                      <a:pt x="2" y="52"/>
                    </a:lnTo>
                    <a:lnTo>
                      <a:pt x="9" y="44"/>
                    </a:lnTo>
                    <a:lnTo>
                      <a:pt x="16" y="36"/>
                    </a:lnTo>
                    <a:lnTo>
                      <a:pt x="24" y="29"/>
                    </a:lnTo>
                    <a:lnTo>
                      <a:pt x="30" y="25"/>
                    </a:lnTo>
                    <a:lnTo>
                      <a:pt x="30" y="19"/>
                    </a:lnTo>
                    <a:lnTo>
                      <a:pt x="28" y="16"/>
                    </a:lnTo>
                    <a:lnTo>
                      <a:pt x="28" y="9"/>
                    </a:lnTo>
                    <a:lnTo>
                      <a:pt x="26" y="7"/>
                    </a:lnTo>
                    <a:lnTo>
                      <a:pt x="30" y="2"/>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16" name="Freeform 40">
                <a:extLst>
                  <a:ext uri="{FF2B5EF4-FFF2-40B4-BE49-F238E27FC236}">
                    <a16:creationId xmlns:a16="http://schemas.microsoft.com/office/drawing/2014/main" id="{435B5915-0D39-29C2-767F-551536ABEE8D}"/>
                  </a:ext>
                </a:extLst>
              </p:cNvPr>
              <p:cNvSpPr>
                <a:spLocks/>
              </p:cNvSpPr>
              <p:nvPr/>
            </p:nvSpPr>
            <p:spPr bwMode="auto">
              <a:xfrm>
                <a:off x="3224" y="1976"/>
                <a:ext cx="25" cy="131"/>
              </a:xfrm>
              <a:custGeom>
                <a:avLst/>
                <a:gdLst/>
                <a:ahLst/>
                <a:cxnLst>
                  <a:cxn ang="0">
                    <a:pos x="19" y="2"/>
                  </a:cxn>
                  <a:cxn ang="0">
                    <a:pos x="19" y="6"/>
                  </a:cxn>
                  <a:cxn ang="0">
                    <a:pos x="19" y="7"/>
                  </a:cxn>
                  <a:cxn ang="0">
                    <a:pos x="20" y="8"/>
                  </a:cxn>
                  <a:cxn ang="0">
                    <a:pos x="19" y="9"/>
                  </a:cxn>
                  <a:cxn ang="0">
                    <a:pos x="19" y="10"/>
                  </a:cxn>
                  <a:cxn ang="0">
                    <a:pos x="18" y="14"/>
                  </a:cxn>
                  <a:cxn ang="0">
                    <a:pos x="18" y="15"/>
                  </a:cxn>
                  <a:cxn ang="0">
                    <a:pos x="23" y="19"/>
                  </a:cxn>
                  <a:cxn ang="0">
                    <a:pos x="24" y="46"/>
                  </a:cxn>
                  <a:cxn ang="0">
                    <a:pos x="22" y="51"/>
                  </a:cxn>
                  <a:cxn ang="0">
                    <a:pos x="23" y="66"/>
                  </a:cxn>
                  <a:cxn ang="0">
                    <a:pos x="21" y="68"/>
                  </a:cxn>
                  <a:cxn ang="0">
                    <a:pos x="20" y="91"/>
                  </a:cxn>
                  <a:cxn ang="0">
                    <a:pos x="19" y="115"/>
                  </a:cxn>
                  <a:cxn ang="0">
                    <a:pos x="20" y="116"/>
                  </a:cxn>
                  <a:cxn ang="0">
                    <a:pos x="24" y="121"/>
                  </a:cxn>
                  <a:cxn ang="0">
                    <a:pos x="23" y="122"/>
                  </a:cxn>
                  <a:cxn ang="0">
                    <a:pos x="22" y="123"/>
                  </a:cxn>
                  <a:cxn ang="0">
                    <a:pos x="19" y="122"/>
                  </a:cxn>
                  <a:cxn ang="0">
                    <a:pos x="17" y="120"/>
                  </a:cxn>
                  <a:cxn ang="0">
                    <a:pos x="15" y="119"/>
                  </a:cxn>
                  <a:cxn ang="0">
                    <a:pos x="15" y="123"/>
                  </a:cxn>
                  <a:cxn ang="0">
                    <a:pos x="14" y="123"/>
                  </a:cxn>
                  <a:cxn ang="0">
                    <a:pos x="16" y="127"/>
                  </a:cxn>
                  <a:cxn ang="0">
                    <a:pos x="15" y="132"/>
                  </a:cxn>
                  <a:cxn ang="0">
                    <a:pos x="14" y="133"/>
                  </a:cxn>
                  <a:cxn ang="0">
                    <a:pos x="11" y="128"/>
                  </a:cxn>
                  <a:cxn ang="0">
                    <a:pos x="11" y="125"/>
                  </a:cxn>
                  <a:cxn ang="0">
                    <a:pos x="10" y="125"/>
                  </a:cxn>
                  <a:cxn ang="0">
                    <a:pos x="8" y="94"/>
                  </a:cxn>
                  <a:cxn ang="0">
                    <a:pos x="10" y="91"/>
                  </a:cxn>
                  <a:cxn ang="0">
                    <a:pos x="7" y="71"/>
                  </a:cxn>
                  <a:cxn ang="0">
                    <a:pos x="5" y="70"/>
                  </a:cxn>
                  <a:cxn ang="0">
                    <a:pos x="5" y="49"/>
                  </a:cxn>
                  <a:cxn ang="0">
                    <a:pos x="0" y="46"/>
                  </a:cxn>
                  <a:cxn ang="0">
                    <a:pos x="2" y="24"/>
                  </a:cxn>
                  <a:cxn ang="0">
                    <a:pos x="9" y="17"/>
                  </a:cxn>
                  <a:cxn ang="0">
                    <a:pos x="11" y="15"/>
                  </a:cxn>
                  <a:cxn ang="0">
                    <a:pos x="11" y="12"/>
                  </a:cxn>
                  <a:cxn ang="0">
                    <a:pos x="11" y="11"/>
                  </a:cxn>
                  <a:cxn ang="0">
                    <a:pos x="9" y="10"/>
                  </a:cxn>
                  <a:cxn ang="0">
                    <a:pos x="8" y="8"/>
                  </a:cxn>
                  <a:cxn ang="0">
                    <a:pos x="8" y="7"/>
                  </a:cxn>
                  <a:cxn ang="0">
                    <a:pos x="8" y="5"/>
                  </a:cxn>
                  <a:cxn ang="0">
                    <a:pos x="8" y="4"/>
                  </a:cxn>
                  <a:cxn ang="0">
                    <a:pos x="10" y="2"/>
                  </a:cxn>
                  <a:cxn ang="0">
                    <a:pos x="11" y="0"/>
                  </a:cxn>
                  <a:cxn ang="0">
                    <a:pos x="12" y="0"/>
                  </a:cxn>
                  <a:cxn ang="0">
                    <a:pos x="14" y="0"/>
                  </a:cxn>
                  <a:cxn ang="0">
                    <a:pos x="16" y="0"/>
                  </a:cxn>
                  <a:cxn ang="0">
                    <a:pos x="17" y="0"/>
                  </a:cxn>
                  <a:cxn ang="0">
                    <a:pos x="19" y="2"/>
                  </a:cxn>
                </a:cxnLst>
                <a:rect l="0" t="0" r="r" b="b"/>
                <a:pathLst>
                  <a:path w="25" h="134">
                    <a:moveTo>
                      <a:pt x="19" y="2"/>
                    </a:moveTo>
                    <a:lnTo>
                      <a:pt x="19" y="6"/>
                    </a:lnTo>
                    <a:lnTo>
                      <a:pt x="19" y="7"/>
                    </a:lnTo>
                    <a:lnTo>
                      <a:pt x="20" y="8"/>
                    </a:lnTo>
                    <a:lnTo>
                      <a:pt x="19" y="9"/>
                    </a:lnTo>
                    <a:lnTo>
                      <a:pt x="19" y="10"/>
                    </a:lnTo>
                    <a:lnTo>
                      <a:pt x="18" y="14"/>
                    </a:lnTo>
                    <a:lnTo>
                      <a:pt x="18" y="15"/>
                    </a:lnTo>
                    <a:lnTo>
                      <a:pt x="23" y="19"/>
                    </a:lnTo>
                    <a:lnTo>
                      <a:pt x="24" y="46"/>
                    </a:lnTo>
                    <a:lnTo>
                      <a:pt x="22" y="51"/>
                    </a:lnTo>
                    <a:lnTo>
                      <a:pt x="23" y="66"/>
                    </a:lnTo>
                    <a:lnTo>
                      <a:pt x="21" y="68"/>
                    </a:lnTo>
                    <a:lnTo>
                      <a:pt x="20" y="91"/>
                    </a:lnTo>
                    <a:lnTo>
                      <a:pt x="19" y="115"/>
                    </a:lnTo>
                    <a:lnTo>
                      <a:pt x="20" y="116"/>
                    </a:lnTo>
                    <a:lnTo>
                      <a:pt x="24" y="121"/>
                    </a:lnTo>
                    <a:lnTo>
                      <a:pt x="23" y="122"/>
                    </a:lnTo>
                    <a:lnTo>
                      <a:pt x="22" y="123"/>
                    </a:lnTo>
                    <a:lnTo>
                      <a:pt x="19" y="122"/>
                    </a:lnTo>
                    <a:lnTo>
                      <a:pt x="17" y="120"/>
                    </a:lnTo>
                    <a:lnTo>
                      <a:pt x="15" y="119"/>
                    </a:lnTo>
                    <a:lnTo>
                      <a:pt x="15" y="123"/>
                    </a:lnTo>
                    <a:lnTo>
                      <a:pt x="14" y="123"/>
                    </a:lnTo>
                    <a:lnTo>
                      <a:pt x="16" y="127"/>
                    </a:lnTo>
                    <a:lnTo>
                      <a:pt x="15" y="132"/>
                    </a:lnTo>
                    <a:lnTo>
                      <a:pt x="14" y="133"/>
                    </a:lnTo>
                    <a:lnTo>
                      <a:pt x="11" y="128"/>
                    </a:lnTo>
                    <a:lnTo>
                      <a:pt x="11" y="125"/>
                    </a:lnTo>
                    <a:lnTo>
                      <a:pt x="10" y="125"/>
                    </a:lnTo>
                    <a:lnTo>
                      <a:pt x="8" y="94"/>
                    </a:lnTo>
                    <a:lnTo>
                      <a:pt x="10" y="91"/>
                    </a:lnTo>
                    <a:lnTo>
                      <a:pt x="7" y="71"/>
                    </a:lnTo>
                    <a:lnTo>
                      <a:pt x="5" y="70"/>
                    </a:lnTo>
                    <a:lnTo>
                      <a:pt x="5" y="49"/>
                    </a:lnTo>
                    <a:lnTo>
                      <a:pt x="0" y="46"/>
                    </a:lnTo>
                    <a:lnTo>
                      <a:pt x="2" y="24"/>
                    </a:lnTo>
                    <a:lnTo>
                      <a:pt x="9" y="17"/>
                    </a:lnTo>
                    <a:lnTo>
                      <a:pt x="11" y="15"/>
                    </a:lnTo>
                    <a:lnTo>
                      <a:pt x="11" y="12"/>
                    </a:lnTo>
                    <a:lnTo>
                      <a:pt x="11" y="11"/>
                    </a:lnTo>
                    <a:lnTo>
                      <a:pt x="9" y="10"/>
                    </a:lnTo>
                    <a:lnTo>
                      <a:pt x="8" y="8"/>
                    </a:lnTo>
                    <a:lnTo>
                      <a:pt x="8" y="7"/>
                    </a:lnTo>
                    <a:lnTo>
                      <a:pt x="8" y="5"/>
                    </a:lnTo>
                    <a:lnTo>
                      <a:pt x="8" y="4"/>
                    </a:lnTo>
                    <a:lnTo>
                      <a:pt x="10" y="2"/>
                    </a:lnTo>
                    <a:lnTo>
                      <a:pt x="11" y="0"/>
                    </a:lnTo>
                    <a:lnTo>
                      <a:pt x="12" y="0"/>
                    </a:lnTo>
                    <a:lnTo>
                      <a:pt x="14" y="0"/>
                    </a:lnTo>
                    <a:lnTo>
                      <a:pt x="16" y="0"/>
                    </a:lnTo>
                    <a:lnTo>
                      <a:pt x="17" y="0"/>
                    </a:lnTo>
                    <a:lnTo>
                      <a:pt x="19" y="2"/>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17" name="Freeform 41">
                <a:extLst>
                  <a:ext uri="{FF2B5EF4-FFF2-40B4-BE49-F238E27FC236}">
                    <a16:creationId xmlns:a16="http://schemas.microsoft.com/office/drawing/2014/main" id="{DCE8E233-1FDD-96BE-D613-C73B2B215FBF}"/>
                  </a:ext>
                </a:extLst>
              </p:cNvPr>
              <p:cNvSpPr>
                <a:spLocks/>
              </p:cNvSpPr>
              <p:nvPr/>
            </p:nvSpPr>
            <p:spPr bwMode="auto">
              <a:xfrm>
                <a:off x="3128" y="1996"/>
                <a:ext cx="57" cy="254"/>
              </a:xfrm>
              <a:custGeom>
                <a:avLst/>
                <a:gdLst/>
                <a:ahLst/>
                <a:cxnLst>
                  <a:cxn ang="0">
                    <a:pos x="40" y="5"/>
                  </a:cxn>
                  <a:cxn ang="0">
                    <a:pos x="40" y="12"/>
                  </a:cxn>
                  <a:cxn ang="0">
                    <a:pos x="40" y="14"/>
                  </a:cxn>
                  <a:cxn ang="0">
                    <a:pos x="42" y="18"/>
                  </a:cxn>
                  <a:cxn ang="0">
                    <a:pos x="40" y="20"/>
                  </a:cxn>
                  <a:cxn ang="0">
                    <a:pos x="41" y="22"/>
                  </a:cxn>
                  <a:cxn ang="0">
                    <a:pos x="39" y="29"/>
                  </a:cxn>
                  <a:cxn ang="0">
                    <a:pos x="39" y="30"/>
                  </a:cxn>
                  <a:cxn ang="0">
                    <a:pos x="48" y="37"/>
                  </a:cxn>
                  <a:cxn ang="0">
                    <a:pos x="52" y="89"/>
                  </a:cxn>
                  <a:cxn ang="0">
                    <a:pos x="47" y="98"/>
                  </a:cxn>
                  <a:cxn ang="0">
                    <a:pos x="49" y="127"/>
                  </a:cxn>
                  <a:cxn ang="0">
                    <a:pos x="46" y="129"/>
                  </a:cxn>
                  <a:cxn ang="0">
                    <a:pos x="44" y="174"/>
                  </a:cxn>
                  <a:cxn ang="0">
                    <a:pos x="42" y="219"/>
                  </a:cxn>
                  <a:cxn ang="0">
                    <a:pos x="42" y="221"/>
                  </a:cxn>
                  <a:cxn ang="0">
                    <a:pos x="52" y="230"/>
                  </a:cxn>
                  <a:cxn ang="0">
                    <a:pos x="50" y="231"/>
                  </a:cxn>
                  <a:cxn ang="0">
                    <a:pos x="47" y="233"/>
                  </a:cxn>
                  <a:cxn ang="0">
                    <a:pos x="42" y="231"/>
                  </a:cxn>
                  <a:cxn ang="0">
                    <a:pos x="36" y="228"/>
                  </a:cxn>
                  <a:cxn ang="0">
                    <a:pos x="32" y="227"/>
                  </a:cxn>
                  <a:cxn ang="0">
                    <a:pos x="32" y="234"/>
                  </a:cxn>
                  <a:cxn ang="0">
                    <a:pos x="30" y="234"/>
                  </a:cxn>
                  <a:cxn ang="0">
                    <a:pos x="33" y="240"/>
                  </a:cxn>
                  <a:cxn ang="0">
                    <a:pos x="32" y="251"/>
                  </a:cxn>
                  <a:cxn ang="0">
                    <a:pos x="28" y="253"/>
                  </a:cxn>
                  <a:cxn ang="0">
                    <a:pos x="23" y="244"/>
                  </a:cxn>
                  <a:cxn ang="0">
                    <a:pos x="23" y="237"/>
                  </a:cxn>
                  <a:cxn ang="0">
                    <a:pos x="21" y="237"/>
                  </a:cxn>
                  <a:cxn ang="0">
                    <a:pos x="19" y="179"/>
                  </a:cxn>
                  <a:cxn ang="0">
                    <a:pos x="21" y="174"/>
                  </a:cxn>
                  <a:cxn ang="0">
                    <a:pos x="15" y="135"/>
                  </a:cxn>
                  <a:cxn ang="0">
                    <a:pos x="11" y="134"/>
                  </a:cxn>
                  <a:cxn ang="0">
                    <a:pos x="10" y="93"/>
                  </a:cxn>
                  <a:cxn ang="0">
                    <a:pos x="0" y="89"/>
                  </a:cxn>
                  <a:cxn ang="0">
                    <a:pos x="4" y="46"/>
                  </a:cxn>
                  <a:cxn ang="0">
                    <a:pos x="19" y="34"/>
                  </a:cxn>
                  <a:cxn ang="0">
                    <a:pos x="23" y="30"/>
                  </a:cxn>
                  <a:cxn ang="0">
                    <a:pos x="23" y="25"/>
                  </a:cxn>
                  <a:cxn ang="0">
                    <a:pos x="22" y="22"/>
                  </a:cxn>
                  <a:cxn ang="0">
                    <a:pos x="20" y="20"/>
                  </a:cxn>
                  <a:cxn ang="0">
                    <a:pos x="18" y="17"/>
                  </a:cxn>
                  <a:cxn ang="0">
                    <a:pos x="17" y="14"/>
                  </a:cxn>
                  <a:cxn ang="0">
                    <a:pos x="17" y="12"/>
                  </a:cxn>
                  <a:cxn ang="0">
                    <a:pos x="18" y="8"/>
                  </a:cxn>
                  <a:cxn ang="0">
                    <a:pos x="20" y="5"/>
                  </a:cxn>
                  <a:cxn ang="0">
                    <a:pos x="23" y="2"/>
                  </a:cxn>
                  <a:cxn ang="0">
                    <a:pos x="26" y="0"/>
                  </a:cxn>
                  <a:cxn ang="0">
                    <a:pos x="30" y="0"/>
                  </a:cxn>
                  <a:cxn ang="0">
                    <a:pos x="33" y="1"/>
                  </a:cxn>
                  <a:cxn ang="0">
                    <a:pos x="36" y="2"/>
                  </a:cxn>
                  <a:cxn ang="0">
                    <a:pos x="40" y="5"/>
                  </a:cxn>
                </a:cxnLst>
                <a:rect l="0" t="0" r="r" b="b"/>
                <a:pathLst>
                  <a:path w="53" h="254">
                    <a:moveTo>
                      <a:pt x="40" y="5"/>
                    </a:moveTo>
                    <a:lnTo>
                      <a:pt x="40" y="12"/>
                    </a:lnTo>
                    <a:lnTo>
                      <a:pt x="40" y="14"/>
                    </a:lnTo>
                    <a:lnTo>
                      <a:pt x="42" y="18"/>
                    </a:lnTo>
                    <a:lnTo>
                      <a:pt x="40" y="20"/>
                    </a:lnTo>
                    <a:lnTo>
                      <a:pt x="41" y="22"/>
                    </a:lnTo>
                    <a:lnTo>
                      <a:pt x="39" y="29"/>
                    </a:lnTo>
                    <a:lnTo>
                      <a:pt x="39" y="30"/>
                    </a:lnTo>
                    <a:lnTo>
                      <a:pt x="48" y="37"/>
                    </a:lnTo>
                    <a:lnTo>
                      <a:pt x="52" y="89"/>
                    </a:lnTo>
                    <a:lnTo>
                      <a:pt x="47" y="98"/>
                    </a:lnTo>
                    <a:lnTo>
                      <a:pt x="49" y="127"/>
                    </a:lnTo>
                    <a:lnTo>
                      <a:pt x="46" y="129"/>
                    </a:lnTo>
                    <a:lnTo>
                      <a:pt x="44" y="174"/>
                    </a:lnTo>
                    <a:lnTo>
                      <a:pt x="42" y="219"/>
                    </a:lnTo>
                    <a:lnTo>
                      <a:pt x="42" y="221"/>
                    </a:lnTo>
                    <a:lnTo>
                      <a:pt x="52" y="230"/>
                    </a:lnTo>
                    <a:lnTo>
                      <a:pt x="50" y="231"/>
                    </a:lnTo>
                    <a:lnTo>
                      <a:pt x="47" y="233"/>
                    </a:lnTo>
                    <a:lnTo>
                      <a:pt x="42" y="231"/>
                    </a:lnTo>
                    <a:lnTo>
                      <a:pt x="36" y="228"/>
                    </a:lnTo>
                    <a:lnTo>
                      <a:pt x="32" y="227"/>
                    </a:lnTo>
                    <a:lnTo>
                      <a:pt x="32" y="234"/>
                    </a:lnTo>
                    <a:lnTo>
                      <a:pt x="30" y="234"/>
                    </a:lnTo>
                    <a:lnTo>
                      <a:pt x="33" y="240"/>
                    </a:lnTo>
                    <a:lnTo>
                      <a:pt x="32" y="251"/>
                    </a:lnTo>
                    <a:lnTo>
                      <a:pt x="28" y="253"/>
                    </a:lnTo>
                    <a:lnTo>
                      <a:pt x="23" y="244"/>
                    </a:lnTo>
                    <a:lnTo>
                      <a:pt x="23" y="237"/>
                    </a:lnTo>
                    <a:lnTo>
                      <a:pt x="21" y="237"/>
                    </a:lnTo>
                    <a:lnTo>
                      <a:pt x="19" y="179"/>
                    </a:lnTo>
                    <a:lnTo>
                      <a:pt x="21" y="174"/>
                    </a:lnTo>
                    <a:lnTo>
                      <a:pt x="15" y="135"/>
                    </a:lnTo>
                    <a:lnTo>
                      <a:pt x="11" y="134"/>
                    </a:lnTo>
                    <a:lnTo>
                      <a:pt x="10" y="93"/>
                    </a:lnTo>
                    <a:lnTo>
                      <a:pt x="0" y="89"/>
                    </a:lnTo>
                    <a:lnTo>
                      <a:pt x="4" y="46"/>
                    </a:lnTo>
                    <a:lnTo>
                      <a:pt x="19" y="34"/>
                    </a:lnTo>
                    <a:lnTo>
                      <a:pt x="23" y="30"/>
                    </a:lnTo>
                    <a:lnTo>
                      <a:pt x="23" y="25"/>
                    </a:lnTo>
                    <a:lnTo>
                      <a:pt x="22" y="22"/>
                    </a:lnTo>
                    <a:lnTo>
                      <a:pt x="20" y="20"/>
                    </a:lnTo>
                    <a:lnTo>
                      <a:pt x="18" y="17"/>
                    </a:lnTo>
                    <a:lnTo>
                      <a:pt x="17" y="14"/>
                    </a:lnTo>
                    <a:lnTo>
                      <a:pt x="17" y="12"/>
                    </a:lnTo>
                    <a:lnTo>
                      <a:pt x="18" y="8"/>
                    </a:lnTo>
                    <a:lnTo>
                      <a:pt x="20" y="5"/>
                    </a:lnTo>
                    <a:lnTo>
                      <a:pt x="23" y="2"/>
                    </a:lnTo>
                    <a:lnTo>
                      <a:pt x="26" y="0"/>
                    </a:lnTo>
                    <a:lnTo>
                      <a:pt x="30" y="0"/>
                    </a:lnTo>
                    <a:lnTo>
                      <a:pt x="33" y="1"/>
                    </a:lnTo>
                    <a:lnTo>
                      <a:pt x="36" y="2"/>
                    </a:lnTo>
                    <a:lnTo>
                      <a:pt x="40" y="5"/>
                    </a:lnTo>
                  </a:path>
                </a:pathLst>
              </a:custGeom>
              <a:solidFill>
                <a:schemeClr va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grpSp>
          <p:nvGrpSpPr>
            <p:cNvPr id="38943" name="Group 42">
              <a:extLst>
                <a:ext uri="{FF2B5EF4-FFF2-40B4-BE49-F238E27FC236}">
                  <a16:creationId xmlns:a16="http://schemas.microsoft.com/office/drawing/2014/main" id="{1353B06F-A5E4-B17E-27EF-1755D89D74D9}"/>
                </a:ext>
              </a:extLst>
            </p:cNvPr>
            <p:cNvGrpSpPr>
              <a:grpSpLocks/>
            </p:cNvGrpSpPr>
            <p:nvPr/>
          </p:nvGrpSpPr>
          <p:grpSpPr bwMode="auto">
            <a:xfrm>
              <a:off x="2883" y="1991"/>
              <a:ext cx="1733" cy="849"/>
              <a:chOff x="2883" y="1991"/>
              <a:chExt cx="1733" cy="849"/>
            </a:xfrm>
          </p:grpSpPr>
          <p:grpSp>
            <p:nvGrpSpPr>
              <p:cNvPr id="38959" name="Group 43">
                <a:extLst>
                  <a:ext uri="{FF2B5EF4-FFF2-40B4-BE49-F238E27FC236}">
                    <a16:creationId xmlns:a16="http://schemas.microsoft.com/office/drawing/2014/main" id="{D7CF2F0A-2726-F583-99EF-A19B8A9E9363}"/>
                  </a:ext>
                </a:extLst>
              </p:cNvPr>
              <p:cNvGrpSpPr>
                <a:grpSpLocks/>
              </p:cNvGrpSpPr>
              <p:nvPr/>
            </p:nvGrpSpPr>
            <p:grpSpPr bwMode="auto">
              <a:xfrm>
                <a:off x="3908" y="2026"/>
                <a:ext cx="279" cy="603"/>
                <a:chOff x="3908" y="2026"/>
                <a:chExt cx="279" cy="603"/>
              </a:xfrm>
            </p:grpSpPr>
            <p:sp>
              <p:nvSpPr>
                <p:cNvPr id="152620" name="Freeform 44">
                  <a:extLst>
                    <a:ext uri="{FF2B5EF4-FFF2-40B4-BE49-F238E27FC236}">
                      <a16:creationId xmlns:a16="http://schemas.microsoft.com/office/drawing/2014/main" id="{0301A8CE-8AF4-7392-6918-2351E499DBA8}"/>
                    </a:ext>
                  </a:extLst>
                </p:cNvPr>
                <p:cNvSpPr>
                  <a:spLocks/>
                </p:cNvSpPr>
                <p:nvPr/>
              </p:nvSpPr>
              <p:spPr bwMode="auto">
                <a:xfrm>
                  <a:off x="3908" y="2025"/>
                  <a:ext cx="176" cy="603"/>
                </a:xfrm>
                <a:custGeom>
                  <a:avLst/>
                  <a:gdLst/>
                  <a:ahLst/>
                  <a:cxnLst>
                    <a:cxn ang="0">
                      <a:pos x="107" y="8"/>
                    </a:cxn>
                    <a:cxn ang="0">
                      <a:pos x="141" y="0"/>
                    </a:cxn>
                    <a:cxn ang="0">
                      <a:pos x="154" y="16"/>
                    </a:cxn>
                    <a:cxn ang="0">
                      <a:pos x="160" y="11"/>
                    </a:cxn>
                    <a:cxn ang="0">
                      <a:pos x="169" y="37"/>
                    </a:cxn>
                    <a:cxn ang="0">
                      <a:pos x="150" y="54"/>
                    </a:cxn>
                    <a:cxn ang="0">
                      <a:pos x="149" y="67"/>
                    </a:cxn>
                    <a:cxn ang="0">
                      <a:pos x="144" y="68"/>
                    </a:cxn>
                    <a:cxn ang="0">
                      <a:pos x="141" y="82"/>
                    </a:cxn>
                    <a:cxn ang="0">
                      <a:pos x="127" y="85"/>
                    </a:cxn>
                    <a:cxn ang="0">
                      <a:pos x="127" y="91"/>
                    </a:cxn>
                    <a:cxn ang="0">
                      <a:pos x="150" y="109"/>
                    </a:cxn>
                    <a:cxn ang="0">
                      <a:pos x="169" y="194"/>
                    </a:cxn>
                    <a:cxn ang="0">
                      <a:pos x="154" y="217"/>
                    </a:cxn>
                    <a:cxn ang="0">
                      <a:pos x="154" y="375"/>
                    </a:cxn>
                    <a:cxn ang="0">
                      <a:pos x="136" y="382"/>
                    </a:cxn>
                    <a:cxn ang="0">
                      <a:pos x="133" y="407"/>
                    </a:cxn>
                    <a:cxn ang="0">
                      <a:pos x="125" y="473"/>
                    </a:cxn>
                    <a:cxn ang="0">
                      <a:pos x="125" y="509"/>
                    </a:cxn>
                    <a:cxn ang="0">
                      <a:pos x="154" y="531"/>
                    </a:cxn>
                    <a:cxn ang="0">
                      <a:pos x="175" y="542"/>
                    </a:cxn>
                    <a:cxn ang="0">
                      <a:pos x="175" y="550"/>
                    </a:cxn>
                    <a:cxn ang="0">
                      <a:pos x="131" y="539"/>
                    </a:cxn>
                    <a:cxn ang="0">
                      <a:pos x="125" y="532"/>
                    </a:cxn>
                    <a:cxn ang="0">
                      <a:pos x="121" y="539"/>
                    </a:cxn>
                    <a:cxn ang="0">
                      <a:pos x="116" y="539"/>
                    </a:cxn>
                    <a:cxn ang="0">
                      <a:pos x="111" y="514"/>
                    </a:cxn>
                    <a:cxn ang="0">
                      <a:pos x="107" y="400"/>
                    </a:cxn>
                    <a:cxn ang="0">
                      <a:pos x="98" y="400"/>
                    </a:cxn>
                    <a:cxn ang="0">
                      <a:pos x="73" y="501"/>
                    </a:cxn>
                    <a:cxn ang="0">
                      <a:pos x="73" y="564"/>
                    </a:cxn>
                    <a:cxn ang="0">
                      <a:pos x="63" y="595"/>
                    </a:cxn>
                    <a:cxn ang="0">
                      <a:pos x="54" y="602"/>
                    </a:cxn>
                    <a:cxn ang="0">
                      <a:pos x="48" y="585"/>
                    </a:cxn>
                    <a:cxn ang="0">
                      <a:pos x="55" y="567"/>
                    </a:cxn>
                    <a:cxn ang="0">
                      <a:pos x="63" y="528"/>
                    </a:cxn>
                    <a:cxn ang="0">
                      <a:pos x="64" y="384"/>
                    </a:cxn>
                    <a:cxn ang="0">
                      <a:pos x="72" y="242"/>
                    </a:cxn>
                    <a:cxn ang="0">
                      <a:pos x="57" y="230"/>
                    </a:cxn>
                    <a:cxn ang="0">
                      <a:pos x="57" y="210"/>
                    </a:cxn>
                    <a:cxn ang="0">
                      <a:pos x="57" y="172"/>
                    </a:cxn>
                    <a:cxn ang="0">
                      <a:pos x="38" y="181"/>
                    </a:cxn>
                    <a:cxn ang="0">
                      <a:pos x="55" y="205"/>
                    </a:cxn>
                    <a:cxn ang="0">
                      <a:pos x="55" y="227"/>
                    </a:cxn>
                    <a:cxn ang="0">
                      <a:pos x="37" y="213"/>
                    </a:cxn>
                    <a:cxn ang="0">
                      <a:pos x="28" y="199"/>
                    </a:cxn>
                    <a:cxn ang="0">
                      <a:pos x="19" y="203"/>
                    </a:cxn>
                    <a:cxn ang="0">
                      <a:pos x="0" y="179"/>
                    </a:cxn>
                    <a:cxn ang="0">
                      <a:pos x="0" y="172"/>
                    </a:cxn>
                    <a:cxn ang="0">
                      <a:pos x="10" y="167"/>
                    </a:cxn>
                    <a:cxn ang="0">
                      <a:pos x="32" y="142"/>
                    </a:cxn>
                    <a:cxn ang="0">
                      <a:pos x="55" y="119"/>
                    </a:cxn>
                    <a:cxn ang="0">
                      <a:pos x="84" y="92"/>
                    </a:cxn>
                    <a:cxn ang="0">
                      <a:pos x="107" y="83"/>
                    </a:cxn>
                    <a:cxn ang="0">
                      <a:pos x="107" y="64"/>
                    </a:cxn>
                    <a:cxn ang="0">
                      <a:pos x="98" y="54"/>
                    </a:cxn>
                    <a:cxn ang="0">
                      <a:pos x="98" y="30"/>
                    </a:cxn>
                    <a:cxn ang="0">
                      <a:pos x="92" y="26"/>
                    </a:cxn>
                    <a:cxn ang="0">
                      <a:pos x="107" y="8"/>
                    </a:cxn>
                  </a:cxnLst>
                  <a:rect l="0" t="0" r="r" b="b"/>
                  <a:pathLst>
                    <a:path w="176" h="603">
                      <a:moveTo>
                        <a:pt x="107" y="8"/>
                      </a:moveTo>
                      <a:lnTo>
                        <a:pt x="141" y="0"/>
                      </a:lnTo>
                      <a:lnTo>
                        <a:pt x="154" y="16"/>
                      </a:lnTo>
                      <a:lnTo>
                        <a:pt x="160" y="11"/>
                      </a:lnTo>
                      <a:lnTo>
                        <a:pt x="169" y="37"/>
                      </a:lnTo>
                      <a:lnTo>
                        <a:pt x="150" y="54"/>
                      </a:lnTo>
                      <a:lnTo>
                        <a:pt x="149" y="67"/>
                      </a:lnTo>
                      <a:lnTo>
                        <a:pt x="144" y="68"/>
                      </a:lnTo>
                      <a:lnTo>
                        <a:pt x="141" y="82"/>
                      </a:lnTo>
                      <a:lnTo>
                        <a:pt x="127" y="85"/>
                      </a:lnTo>
                      <a:lnTo>
                        <a:pt x="127" y="91"/>
                      </a:lnTo>
                      <a:lnTo>
                        <a:pt x="150" y="109"/>
                      </a:lnTo>
                      <a:lnTo>
                        <a:pt x="169" y="194"/>
                      </a:lnTo>
                      <a:lnTo>
                        <a:pt x="154" y="217"/>
                      </a:lnTo>
                      <a:lnTo>
                        <a:pt x="154" y="375"/>
                      </a:lnTo>
                      <a:lnTo>
                        <a:pt x="136" y="382"/>
                      </a:lnTo>
                      <a:lnTo>
                        <a:pt x="133" y="407"/>
                      </a:lnTo>
                      <a:lnTo>
                        <a:pt x="125" y="473"/>
                      </a:lnTo>
                      <a:lnTo>
                        <a:pt x="125" y="509"/>
                      </a:lnTo>
                      <a:lnTo>
                        <a:pt x="154" y="531"/>
                      </a:lnTo>
                      <a:lnTo>
                        <a:pt x="175" y="542"/>
                      </a:lnTo>
                      <a:lnTo>
                        <a:pt x="175" y="550"/>
                      </a:lnTo>
                      <a:lnTo>
                        <a:pt x="131" y="539"/>
                      </a:lnTo>
                      <a:lnTo>
                        <a:pt x="125" y="532"/>
                      </a:lnTo>
                      <a:lnTo>
                        <a:pt x="121" y="539"/>
                      </a:lnTo>
                      <a:lnTo>
                        <a:pt x="116" y="539"/>
                      </a:lnTo>
                      <a:lnTo>
                        <a:pt x="111" y="514"/>
                      </a:lnTo>
                      <a:lnTo>
                        <a:pt x="107" y="400"/>
                      </a:lnTo>
                      <a:lnTo>
                        <a:pt x="98" y="400"/>
                      </a:lnTo>
                      <a:lnTo>
                        <a:pt x="73" y="501"/>
                      </a:lnTo>
                      <a:lnTo>
                        <a:pt x="73" y="564"/>
                      </a:lnTo>
                      <a:lnTo>
                        <a:pt x="63" y="595"/>
                      </a:lnTo>
                      <a:lnTo>
                        <a:pt x="54" y="602"/>
                      </a:lnTo>
                      <a:lnTo>
                        <a:pt x="48" y="585"/>
                      </a:lnTo>
                      <a:lnTo>
                        <a:pt x="55" y="567"/>
                      </a:lnTo>
                      <a:lnTo>
                        <a:pt x="63" y="528"/>
                      </a:lnTo>
                      <a:lnTo>
                        <a:pt x="64" y="384"/>
                      </a:lnTo>
                      <a:lnTo>
                        <a:pt x="72" y="242"/>
                      </a:lnTo>
                      <a:lnTo>
                        <a:pt x="57" y="230"/>
                      </a:lnTo>
                      <a:lnTo>
                        <a:pt x="57" y="210"/>
                      </a:lnTo>
                      <a:lnTo>
                        <a:pt x="57" y="172"/>
                      </a:lnTo>
                      <a:lnTo>
                        <a:pt x="38" y="181"/>
                      </a:lnTo>
                      <a:lnTo>
                        <a:pt x="55" y="205"/>
                      </a:lnTo>
                      <a:lnTo>
                        <a:pt x="55" y="227"/>
                      </a:lnTo>
                      <a:lnTo>
                        <a:pt x="37" y="213"/>
                      </a:lnTo>
                      <a:lnTo>
                        <a:pt x="28" y="199"/>
                      </a:lnTo>
                      <a:lnTo>
                        <a:pt x="19" y="203"/>
                      </a:lnTo>
                      <a:lnTo>
                        <a:pt x="0" y="179"/>
                      </a:lnTo>
                      <a:lnTo>
                        <a:pt x="0" y="172"/>
                      </a:lnTo>
                      <a:lnTo>
                        <a:pt x="10" y="167"/>
                      </a:lnTo>
                      <a:lnTo>
                        <a:pt x="32" y="142"/>
                      </a:lnTo>
                      <a:lnTo>
                        <a:pt x="55" y="119"/>
                      </a:lnTo>
                      <a:lnTo>
                        <a:pt x="84" y="92"/>
                      </a:lnTo>
                      <a:lnTo>
                        <a:pt x="107" y="83"/>
                      </a:lnTo>
                      <a:lnTo>
                        <a:pt x="107" y="64"/>
                      </a:lnTo>
                      <a:lnTo>
                        <a:pt x="98" y="54"/>
                      </a:lnTo>
                      <a:lnTo>
                        <a:pt x="98" y="30"/>
                      </a:lnTo>
                      <a:lnTo>
                        <a:pt x="92" y="26"/>
                      </a:lnTo>
                      <a:lnTo>
                        <a:pt x="107" y="8"/>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1" name="Freeform 45">
                  <a:extLst>
                    <a:ext uri="{FF2B5EF4-FFF2-40B4-BE49-F238E27FC236}">
                      <a16:creationId xmlns:a16="http://schemas.microsoft.com/office/drawing/2014/main" id="{187D5C84-68EE-0362-DB5E-03332981AE51}"/>
                    </a:ext>
                  </a:extLst>
                </p:cNvPr>
                <p:cNvSpPr>
                  <a:spLocks/>
                </p:cNvSpPr>
                <p:nvPr/>
              </p:nvSpPr>
              <p:spPr bwMode="auto">
                <a:xfrm>
                  <a:off x="4059" y="2029"/>
                  <a:ext cx="128" cy="576"/>
                </a:xfrm>
                <a:custGeom>
                  <a:avLst/>
                  <a:gdLst/>
                  <a:ahLst/>
                  <a:cxnLst>
                    <a:cxn ang="0">
                      <a:pos x="30" y="11"/>
                    </a:cxn>
                    <a:cxn ang="0">
                      <a:pos x="30" y="26"/>
                    </a:cxn>
                    <a:cxn ang="0">
                      <a:pos x="32" y="30"/>
                    </a:cxn>
                    <a:cxn ang="0">
                      <a:pos x="26" y="41"/>
                    </a:cxn>
                    <a:cxn ang="0">
                      <a:pos x="30" y="44"/>
                    </a:cxn>
                    <a:cxn ang="0">
                      <a:pos x="29" y="48"/>
                    </a:cxn>
                    <a:cxn ang="0">
                      <a:pos x="32" y="64"/>
                    </a:cxn>
                    <a:cxn ang="0">
                      <a:pos x="32" y="67"/>
                    </a:cxn>
                    <a:cxn ang="0">
                      <a:pos x="10" y="82"/>
                    </a:cxn>
                    <a:cxn ang="0">
                      <a:pos x="0" y="201"/>
                    </a:cxn>
                    <a:cxn ang="0">
                      <a:pos x="13" y="222"/>
                    </a:cxn>
                    <a:cxn ang="0">
                      <a:pos x="8" y="287"/>
                    </a:cxn>
                    <a:cxn ang="0">
                      <a:pos x="17" y="294"/>
                    </a:cxn>
                    <a:cxn ang="0">
                      <a:pos x="21" y="395"/>
                    </a:cxn>
                    <a:cxn ang="0">
                      <a:pos x="27" y="497"/>
                    </a:cxn>
                    <a:cxn ang="0">
                      <a:pos x="25" y="504"/>
                    </a:cxn>
                    <a:cxn ang="0">
                      <a:pos x="3" y="522"/>
                    </a:cxn>
                    <a:cxn ang="0">
                      <a:pos x="5" y="526"/>
                    </a:cxn>
                    <a:cxn ang="0">
                      <a:pos x="13" y="530"/>
                    </a:cxn>
                    <a:cxn ang="0">
                      <a:pos x="27" y="526"/>
                    </a:cxn>
                    <a:cxn ang="0">
                      <a:pos x="40" y="519"/>
                    </a:cxn>
                    <a:cxn ang="0">
                      <a:pos x="50" y="515"/>
                    </a:cxn>
                    <a:cxn ang="0">
                      <a:pos x="50" y="532"/>
                    </a:cxn>
                    <a:cxn ang="0">
                      <a:pos x="55" y="533"/>
                    </a:cxn>
                    <a:cxn ang="0">
                      <a:pos x="47" y="548"/>
                    </a:cxn>
                    <a:cxn ang="0">
                      <a:pos x="51" y="571"/>
                    </a:cxn>
                    <a:cxn ang="0">
                      <a:pos x="58" y="575"/>
                    </a:cxn>
                    <a:cxn ang="0">
                      <a:pos x="71" y="555"/>
                    </a:cxn>
                    <a:cxn ang="0">
                      <a:pos x="71" y="540"/>
                    </a:cxn>
                    <a:cxn ang="0">
                      <a:pos x="76" y="539"/>
                    </a:cxn>
                    <a:cxn ang="0">
                      <a:pos x="82" y="407"/>
                    </a:cxn>
                    <a:cxn ang="0">
                      <a:pos x="76" y="395"/>
                    </a:cxn>
                    <a:cxn ang="0">
                      <a:pos x="91" y="307"/>
                    </a:cxn>
                    <a:cxn ang="0">
                      <a:pos x="100" y="303"/>
                    </a:cxn>
                    <a:cxn ang="0">
                      <a:pos x="103" y="211"/>
                    </a:cxn>
                    <a:cxn ang="0">
                      <a:pos x="127" y="201"/>
                    </a:cxn>
                    <a:cxn ang="0">
                      <a:pos x="117" y="103"/>
                    </a:cxn>
                    <a:cxn ang="0">
                      <a:pos x="81" y="76"/>
                    </a:cxn>
                    <a:cxn ang="0">
                      <a:pos x="71" y="66"/>
                    </a:cxn>
                    <a:cxn ang="0">
                      <a:pos x="71" y="57"/>
                    </a:cxn>
                    <a:cxn ang="0">
                      <a:pos x="75" y="50"/>
                    </a:cxn>
                    <a:cxn ang="0">
                      <a:pos x="79" y="45"/>
                    </a:cxn>
                    <a:cxn ang="0">
                      <a:pos x="83" y="38"/>
                    </a:cxn>
                    <a:cxn ang="0">
                      <a:pos x="85" y="32"/>
                    </a:cxn>
                    <a:cxn ang="0">
                      <a:pos x="85" y="25"/>
                    </a:cxn>
                    <a:cxn ang="0">
                      <a:pos x="83" y="17"/>
                    </a:cxn>
                    <a:cxn ang="0">
                      <a:pos x="78" y="10"/>
                    </a:cxn>
                    <a:cxn ang="0">
                      <a:pos x="71" y="3"/>
                    </a:cxn>
                    <a:cxn ang="0">
                      <a:pos x="64" y="0"/>
                    </a:cxn>
                    <a:cxn ang="0">
                      <a:pos x="56" y="0"/>
                    </a:cxn>
                    <a:cxn ang="0">
                      <a:pos x="47" y="1"/>
                    </a:cxn>
                    <a:cxn ang="0">
                      <a:pos x="40" y="3"/>
                    </a:cxn>
                    <a:cxn ang="0">
                      <a:pos x="30" y="11"/>
                    </a:cxn>
                  </a:cxnLst>
                  <a:rect l="0" t="0" r="r" b="b"/>
                  <a:pathLst>
                    <a:path w="128" h="576">
                      <a:moveTo>
                        <a:pt x="30" y="11"/>
                      </a:moveTo>
                      <a:lnTo>
                        <a:pt x="30" y="26"/>
                      </a:lnTo>
                      <a:lnTo>
                        <a:pt x="32" y="30"/>
                      </a:lnTo>
                      <a:lnTo>
                        <a:pt x="26" y="41"/>
                      </a:lnTo>
                      <a:lnTo>
                        <a:pt x="30" y="44"/>
                      </a:lnTo>
                      <a:lnTo>
                        <a:pt x="29" y="48"/>
                      </a:lnTo>
                      <a:lnTo>
                        <a:pt x="32" y="64"/>
                      </a:lnTo>
                      <a:lnTo>
                        <a:pt x="32" y="67"/>
                      </a:lnTo>
                      <a:lnTo>
                        <a:pt x="10" y="82"/>
                      </a:lnTo>
                      <a:lnTo>
                        <a:pt x="0" y="201"/>
                      </a:lnTo>
                      <a:lnTo>
                        <a:pt x="13" y="222"/>
                      </a:lnTo>
                      <a:lnTo>
                        <a:pt x="8" y="287"/>
                      </a:lnTo>
                      <a:lnTo>
                        <a:pt x="17" y="294"/>
                      </a:lnTo>
                      <a:lnTo>
                        <a:pt x="21" y="395"/>
                      </a:lnTo>
                      <a:lnTo>
                        <a:pt x="27" y="497"/>
                      </a:lnTo>
                      <a:lnTo>
                        <a:pt x="25" y="504"/>
                      </a:lnTo>
                      <a:lnTo>
                        <a:pt x="3" y="522"/>
                      </a:lnTo>
                      <a:lnTo>
                        <a:pt x="5" y="526"/>
                      </a:lnTo>
                      <a:lnTo>
                        <a:pt x="13" y="530"/>
                      </a:lnTo>
                      <a:lnTo>
                        <a:pt x="27" y="526"/>
                      </a:lnTo>
                      <a:lnTo>
                        <a:pt x="40" y="519"/>
                      </a:lnTo>
                      <a:lnTo>
                        <a:pt x="50" y="515"/>
                      </a:lnTo>
                      <a:lnTo>
                        <a:pt x="50" y="532"/>
                      </a:lnTo>
                      <a:lnTo>
                        <a:pt x="55" y="533"/>
                      </a:lnTo>
                      <a:lnTo>
                        <a:pt x="47" y="548"/>
                      </a:lnTo>
                      <a:lnTo>
                        <a:pt x="51" y="571"/>
                      </a:lnTo>
                      <a:lnTo>
                        <a:pt x="58" y="575"/>
                      </a:lnTo>
                      <a:lnTo>
                        <a:pt x="71" y="555"/>
                      </a:lnTo>
                      <a:lnTo>
                        <a:pt x="71" y="540"/>
                      </a:lnTo>
                      <a:lnTo>
                        <a:pt x="76" y="539"/>
                      </a:lnTo>
                      <a:lnTo>
                        <a:pt x="82" y="407"/>
                      </a:lnTo>
                      <a:lnTo>
                        <a:pt x="76" y="395"/>
                      </a:lnTo>
                      <a:lnTo>
                        <a:pt x="91" y="307"/>
                      </a:lnTo>
                      <a:lnTo>
                        <a:pt x="100" y="303"/>
                      </a:lnTo>
                      <a:lnTo>
                        <a:pt x="103" y="211"/>
                      </a:lnTo>
                      <a:lnTo>
                        <a:pt x="127" y="201"/>
                      </a:lnTo>
                      <a:lnTo>
                        <a:pt x="117" y="103"/>
                      </a:lnTo>
                      <a:lnTo>
                        <a:pt x="81" y="76"/>
                      </a:lnTo>
                      <a:lnTo>
                        <a:pt x="71" y="66"/>
                      </a:lnTo>
                      <a:lnTo>
                        <a:pt x="71" y="57"/>
                      </a:lnTo>
                      <a:lnTo>
                        <a:pt x="75" y="50"/>
                      </a:lnTo>
                      <a:lnTo>
                        <a:pt x="79" y="45"/>
                      </a:lnTo>
                      <a:lnTo>
                        <a:pt x="83" y="38"/>
                      </a:lnTo>
                      <a:lnTo>
                        <a:pt x="85" y="32"/>
                      </a:lnTo>
                      <a:lnTo>
                        <a:pt x="85" y="25"/>
                      </a:lnTo>
                      <a:lnTo>
                        <a:pt x="83" y="17"/>
                      </a:lnTo>
                      <a:lnTo>
                        <a:pt x="78" y="10"/>
                      </a:lnTo>
                      <a:lnTo>
                        <a:pt x="71" y="3"/>
                      </a:lnTo>
                      <a:lnTo>
                        <a:pt x="64" y="0"/>
                      </a:lnTo>
                      <a:lnTo>
                        <a:pt x="56" y="0"/>
                      </a:lnTo>
                      <a:lnTo>
                        <a:pt x="47" y="1"/>
                      </a:lnTo>
                      <a:lnTo>
                        <a:pt x="40" y="3"/>
                      </a:lnTo>
                      <a:lnTo>
                        <a:pt x="30" y="11"/>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sp>
            <p:nvSpPr>
              <p:cNvPr id="152622" name="Freeform 46">
                <a:extLst>
                  <a:ext uri="{FF2B5EF4-FFF2-40B4-BE49-F238E27FC236}">
                    <a16:creationId xmlns:a16="http://schemas.microsoft.com/office/drawing/2014/main" id="{F62BB968-E8EC-FA7F-3421-BB5C924D70E6}"/>
                  </a:ext>
                </a:extLst>
              </p:cNvPr>
              <p:cNvSpPr>
                <a:spLocks/>
              </p:cNvSpPr>
              <p:nvPr/>
            </p:nvSpPr>
            <p:spPr bwMode="auto">
              <a:xfrm>
                <a:off x="4471" y="2125"/>
                <a:ext cx="145" cy="716"/>
              </a:xfrm>
              <a:custGeom>
                <a:avLst/>
                <a:gdLst/>
                <a:ahLst/>
                <a:cxnLst>
                  <a:cxn ang="0">
                    <a:pos x="51" y="11"/>
                  </a:cxn>
                  <a:cxn ang="0">
                    <a:pos x="84" y="0"/>
                  </a:cxn>
                  <a:cxn ang="0">
                    <a:pos x="110" y="0"/>
                  </a:cxn>
                  <a:cxn ang="0">
                    <a:pos x="132" y="6"/>
                  </a:cxn>
                  <a:cxn ang="0">
                    <a:pos x="141" y="31"/>
                  </a:cxn>
                  <a:cxn ang="0">
                    <a:pos x="141" y="51"/>
                  </a:cxn>
                  <a:cxn ang="0">
                    <a:pos x="128" y="77"/>
                  </a:cxn>
                  <a:cxn ang="0">
                    <a:pos x="118" y="76"/>
                  </a:cxn>
                  <a:cxn ang="0">
                    <a:pos x="133" y="106"/>
                  </a:cxn>
                  <a:cxn ang="0">
                    <a:pos x="144" y="153"/>
                  </a:cxn>
                  <a:cxn ang="0">
                    <a:pos x="144" y="195"/>
                  </a:cxn>
                  <a:cxn ang="0">
                    <a:pos x="141" y="246"/>
                  </a:cxn>
                  <a:cxn ang="0">
                    <a:pos x="132" y="298"/>
                  </a:cxn>
                  <a:cxn ang="0">
                    <a:pos x="116" y="301"/>
                  </a:cxn>
                  <a:cxn ang="0">
                    <a:pos x="116" y="316"/>
                  </a:cxn>
                  <a:cxn ang="0">
                    <a:pos x="107" y="322"/>
                  </a:cxn>
                  <a:cxn ang="0">
                    <a:pos x="107" y="373"/>
                  </a:cxn>
                  <a:cxn ang="0">
                    <a:pos x="98" y="384"/>
                  </a:cxn>
                  <a:cxn ang="0">
                    <a:pos x="98" y="479"/>
                  </a:cxn>
                  <a:cxn ang="0">
                    <a:pos x="98" y="540"/>
                  </a:cxn>
                  <a:cxn ang="0">
                    <a:pos x="111" y="608"/>
                  </a:cxn>
                  <a:cxn ang="0">
                    <a:pos x="116" y="694"/>
                  </a:cxn>
                  <a:cxn ang="0">
                    <a:pos x="101" y="701"/>
                  </a:cxn>
                  <a:cxn ang="0">
                    <a:pos x="101" y="711"/>
                  </a:cxn>
                  <a:cxn ang="0">
                    <a:pos x="77" y="711"/>
                  </a:cxn>
                  <a:cxn ang="0">
                    <a:pos x="73" y="707"/>
                  </a:cxn>
                  <a:cxn ang="0">
                    <a:pos x="63" y="707"/>
                  </a:cxn>
                  <a:cxn ang="0">
                    <a:pos x="63" y="714"/>
                  </a:cxn>
                  <a:cxn ang="0">
                    <a:pos x="45" y="711"/>
                  </a:cxn>
                  <a:cxn ang="0">
                    <a:pos x="8" y="707"/>
                  </a:cxn>
                  <a:cxn ang="0">
                    <a:pos x="8" y="701"/>
                  </a:cxn>
                  <a:cxn ang="0">
                    <a:pos x="43" y="688"/>
                  </a:cxn>
                  <a:cxn ang="0">
                    <a:pos x="43" y="675"/>
                  </a:cxn>
                  <a:cxn ang="0">
                    <a:pos x="12" y="669"/>
                  </a:cxn>
                  <a:cxn ang="0">
                    <a:pos x="12" y="660"/>
                  </a:cxn>
                  <a:cxn ang="0">
                    <a:pos x="33" y="647"/>
                  </a:cxn>
                  <a:cxn ang="0">
                    <a:pos x="33" y="550"/>
                  </a:cxn>
                  <a:cxn ang="0">
                    <a:pos x="25" y="461"/>
                  </a:cxn>
                  <a:cxn ang="0">
                    <a:pos x="27" y="372"/>
                  </a:cxn>
                  <a:cxn ang="0">
                    <a:pos x="28" y="322"/>
                  </a:cxn>
                  <a:cxn ang="0">
                    <a:pos x="26" y="307"/>
                  </a:cxn>
                  <a:cxn ang="0">
                    <a:pos x="26" y="237"/>
                  </a:cxn>
                  <a:cxn ang="0">
                    <a:pos x="0" y="221"/>
                  </a:cxn>
                  <a:cxn ang="0">
                    <a:pos x="0" y="212"/>
                  </a:cxn>
                  <a:cxn ang="0">
                    <a:pos x="55" y="116"/>
                  </a:cxn>
                  <a:cxn ang="0">
                    <a:pos x="81" y="103"/>
                  </a:cxn>
                  <a:cxn ang="0">
                    <a:pos x="78" y="97"/>
                  </a:cxn>
                  <a:cxn ang="0">
                    <a:pos x="60" y="93"/>
                  </a:cxn>
                  <a:cxn ang="0">
                    <a:pos x="60" y="87"/>
                  </a:cxn>
                  <a:cxn ang="0">
                    <a:pos x="55" y="84"/>
                  </a:cxn>
                  <a:cxn ang="0">
                    <a:pos x="55" y="77"/>
                  </a:cxn>
                  <a:cxn ang="0">
                    <a:pos x="51" y="74"/>
                  </a:cxn>
                  <a:cxn ang="0">
                    <a:pos x="55" y="71"/>
                  </a:cxn>
                  <a:cxn ang="0">
                    <a:pos x="51" y="68"/>
                  </a:cxn>
                  <a:cxn ang="0">
                    <a:pos x="60" y="51"/>
                  </a:cxn>
                  <a:cxn ang="0">
                    <a:pos x="55" y="43"/>
                  </a:cxn>
                  <a:cxn ang="0">
                    <a:pos x="60" y="34"/>
                  </a:cxn>
                  <a:cxn ang="0">
                    <a:pos x="51" y="27"/>
                  </a:cxn>
                  <a:cxn ang="0">
                    <a:pos x="51" y="11"/>
                  </a:cxn>
                </a:cxnLst>
                <a:rect l="0" t="0" r="r" b="b"/>
                <a:pathLst>
                  <a:path w="145" h="715">
                    <a:moveTo>
                      <a:pt x="51" y="11"/>
                    </a:moveTo>
                    <a:lnTo>
                      <a:pt x="84" y="0"/>
                    </a:lnTo>
                    <a:lnTo>
                      <a:pt x="110" y="0"/>
                    </a:lnTo>
                    <a:lnTo>
                      <a:pt x="132" y="6"/>
                    </a:lnTo>
                    <a:lnTo>
                      <a:pt x="141" y="31"/>
                    </a:lnTo>
                    <a:lnTo>
                      <a:pt x="141" y="51"/>
                    </a:lnTo>
                    <a:lnTo>
                      <a:pt x="128" y="77"/>
                    </a:lnTo>
                    <a:lnTo>
                      <a:pt x="118" y="76"/>
                    </a:lnTo>
                    <a:lnTo>
                      <a:pt x="133" y="106"/>
                    </a:lnTo>
                    <a:lnTo>
                      <a:pt x="144" y="153"/>
                    </a:lnTo>
                    <a:lnTo>
                      <a:pt x="144" y="195"/>
                    </a:lnTo>
                    <a:lnTo>
                      <a:pt x="141" y="246"/>
                    </a:lnTo>
                    <a:lnTo>
                      <a:pt x="132" y="298"/>
                    </a:lnTo>
                    <a:lnTo>
                      <a:pt x="116" y="301"/>
                    </a:lnTo>
                    <a:lnTo>
                      <a:pt x="116" y="316"/>
                    </a:lnTo>
                    <a:lnTo>
                      <a:pt x="107" y="322"/>
                    </a:lnTo>
                    <a:lnTo>
                      <a:pt x="107" y="373"/>
                    </a:lnTo>
                    <a:lnTo>
                      <a:pt x="98" y="384"/>
                    </a:lnTo>
                    <a:lnTo>
                      <a:pt x="98" y="479"/>
                    </a:lnTo>
                    <a:lnTo>
                      <a:pt x="98" y="540"/>
                    </a:lnTo>
                    <a:lnTo>
                      <a:pt x="111" y="608"/>
                    </a:lnTo>
                    <a:lnTo>
                      <a:pt x="116" y="694"/>
                    </a:lnTo>
                    <a:lnTo>
                      <a:pt x="101" y="701"/>
                    </a:lnTo>
                    <a:lnTo>
                      <a:pt x="101" y="711"/>
                    </a:lnTo>
                    <a:lnTo>
                      <a:pt x="77" y="711"/>
                    </a:lnTo>
                    <a:lnTo>
                      <a:pt x="73" y="707"/>
                    </a:lnTo>
                    <a:lnTo>
                      <a:pt x="63" y="707"/>
                    </a:lnTo>
                    <a:lnTo>
                      <a:pt x="63" y="714"/>
                    </a:lnTo>
                    <a:lnTo>
                      <a:pt x="45" y="711"/>
                    </a:lnTo>
                    <a:lnTo>
                      <a:pt x="8" y="707"/>
                    </a:lnTo>
                    <a:lnTo>
                      <a:pt x="8" y="701"/>
                    </a:lnTo>
                    <a:lnTo>
                      <a:pt x="43" y="688"/>
                    </a:lnTo>
                    <a:lnTo>
                      <a:pt x="43" y="675"/>
                    </a:lnTo>
                    <a:lnTo>
                      <a:pt x="12" y="669"/>
                    </a:lnTo>
                    <a:lnTo>
                      <a:pt x="12" y="660"/>
                    </a:lnTo>
                    <a:lnTo>
                      <a:pt x="33" y="647"/>
                    </a:lnTo>
                    <a:lnTo>
                      <a:pt x="33" y="550"/>
                    </a:lnTo>
                    <a:lnTo>
                      <a:pt x="25" y="461"/>
                    </a:lnTo>
                    <a:lnTo>
                      <a:pt x="27" y="372"/>
                    </a:lnTo>
                    <a:lnTo>
                      <a:pt x="28" y="322"/>
                    </a:lnTo>
                    <a:lnTo>
                      <a:pt x="26" y="307"/>
                    </a:lnTo>
                    <a:lnTo>
                      <a:pt x="26" y="237"/>
                    </a:lnTo>
                    <a:lnTo>
                      <a:pt x="0" y="221"/>
                    </a:lnTo>
                    <a:lnTo>
                      <a:pt x="0" y="212"/>
                    </a:lnTo>
                    <a:lnTo>
                      <a:pt x="55" y="116"/>
                    </a:lnTo>
                    <a:lnTo>
                      <a:pt x="81" y="103"/>
                    </a:lnTo>
                    <a:lnTo>
                      <a:pt x="78" y="97"/>
                    </a:lnTo>
                    <a:lnTo>
                      <a:pt x="60" y="93"/>
                    </a:lnTo>
                    <a:lnTo>
                      <a:pt x="60" y="87"/>
                    </a:lnTo>
                    <a:lnTo>
                      <a:pt x="55" y="84"/>
                    </a:lnTo>
                    <a:lnTo>
                      <a:pt x="55" y="77"/>
                    </a:lnTo>
                    <a:lnTo>
                      <a:pt x="51" y="74"/>
                    </a:lnTo>
                    <a:lnTo>
                      <a:pt x="55" y="71"/>
                    </a:lnTo>
                    <a:lnTo>
                      <a:pt x="51" y="68"/>
                    </a:lnTo>
                    <a:lnTo>
                      <a:pt x="60" y="51"/>
                    </a:lnTo>
                    <a:lnTo>
                      <a:pt x="55" y="43"/>
                    </a:lnTo>
                    <a:lnTo>
                      <a:pt x="60" y="34"/>
                    </a:lnTo>
                    <a:lnTo>
                      <a:pt x="51" y="27"/>
                    </a:lnTo>
                    <a:lnTo>
                      <a:pt x="51" y="11"/>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3" name="Freeform 47">
                <a:extLst>
                  <a:ext uri="{FF2B5EF4-FFF2-40B4-BE49-F238E27FC236}">
                    <a16:creationId xmlns:a16="http://schemas.microsoft.com/office/drawing/2014/main" id="{F7349F73-CF2F-29C7-4F36-09267D65D4AA}"/>
                  </a:ext>
                </a:extLst>
              </p:cNvPr>
              <p:cNvSpPr>
                <a:spLocks/>
              </p:cNvSpPr>
              <p:nvPr/>
            </p:nvSpPr>
            <p:spPr bwMode="auto">
              <a:xfrm>
                <a:off x="2888" y="2120"/>
                <a:ext cx="105" cy="378"/>
              </a:xfrm>
              <a:custGeom>
                <a:avLst/>
                <a:gdLst/>
                <a:ahLst/>
                <a:cxnLst>
                  <a:cxn ang="0">
                    <a:pos x="41" y="5"/>
                  </a:cxn>
                  <a:cxn ang="0">
                    <a:pos x="36" y="25"/>
                  </a:cxn>
                  <a:cxn ang="0">
                    <a:pos x="39" y="28"/>
                  </a:cxn>
                  <a:cxn ang="0">
                    <a:pos x="43" y="35"/>
                  </a:cxn>
                  <a:cxn ang="0">
                    <a:pos x="47" y="49"/>
                  </a:cxn>
                  <a:cxn ang="0">
                    <a:pos x="43" y="51"/>
                  </a:cxn>
                  <a:cxn ang="0">
                    <a:pos x="19" y="71"/>
                  </a:cxn>
                  <a:cxn ang="0">
                    <a:pos x="4" y="186"/>
                  </a:cxn>
                  <a:cxn ang="0">
                    <a:pos x="0" y="206"/>
                  </a:cxn>
                  <a:cxn ang="0">
                    <a:pos x="7" y="217"/>
                  </a:cxn>
                  <a:cxn ang="0">
                    <a:pos x="11" y="219"/>
                  </a:cxn>
                  <a:cxn ang="0">
                    <a:pos x="11" y="202"/>
                  </a:cxn>
                  <a:cxn ang="0">
                    <a:pos x="11" y="211"/>
                  </a:cxn>
                  <a:cxn ang="0">
                    <a:pos x="18" y="204"/>
                  </a:cxn>
                  <a:cxn ang="0">
                    <a:pos x="20" y="190"/>
                  </a:cxn>
                  <a:cxn ang="0">
                    <a:pos x="34" y="289"/>
                  </a:cxn>
                  <a:cxn ang="0">
                    <a:pos x="41" y="349"/>
                  </a:cxn>
                  <a:cxn ang="0">
                    <a:pos x="37" y="376"/>
                  </a:cxn>
                  <a:cxn ang="0">
                    <a:pos x="54" y="371"/>
                  </a:cxn>
                  <a:cxn ang="0">
                    <a:pos x="49" y="338"/>
                  </a:cxn>
                  <a:cxn ang="0">
                    <a:pos x="56" y="291"/>
                  </a:cxn>
                  <a:cxn ang="0">
                    <a:pos x="58" y="336"/>
                  </a:cxn>
                  <a:cxn ang="0">
                    <a:pos x="61" y="368"/>
                  </a:cxn>
                  <a:cxn ang="0">
                    <a:pos x="75" y="369"/>
                  </a:cxn>
                  <a:cxn ang="0">
                    <a:pos x="80" y="289"/>
                  </a:cxn>
                  <a:cxn ang="0">
                    <a:pos x="86" y="281"/>
                  </a:cxn>
                  <a:cxn ang="0">
                    <a:pos x="102" y="289"/>
                  </a:cxn>
                  <a:cxn ang="0">
                    <a:pos x="94" y="193"/>
                  </a:cxn>
                  <a:cxn ang="0">
                    <a:pos x="96" y="174"/>
                  </a:cxn>
                  <a:cxn ang="0">
                    <a:pos x="94" y="127"/>
                  </a:cxn>
                  <a:cxn ang="0">
                    <a:pos x="71" y="63"/>
                  </a:cxn>
                  <a:cxn ang="0">
                    <a:pos x="70" y="41"/>
                  </a:cxn>
                  <a:cxn ang="0">
                    <a:pos x="75" y="37"/>
                  </a:cxn>
                  <a:cxn ang="0">
                    <a:pos x="80" y="31"/>
                  </a:cxn>
                  <a:cxn ang="0">
                    <a:pos x="77" y="5"/>
                  </a:cxn>
                  <a:cxn ang="0">
                    <a:pos x="64" y="1"/>
                  </a:cxn>
                  <a:cxn ang="0">
                    <a:pos x="53" y="3"/>
                  </a:cxn>
                </a:cxnLst>
                <a:rect l="0" t="0" r="r" b="b"/>
                <a:pathLst>
                  <a:path w="106" h="379">
                    <a:moveTo>
                      <a:pt x="53" y="3"/>
                    </a:moveTo>
                    <a:lnTo>
                      <a:pt x="41" y="5"/>
                    </a:lnTo>
                    <a:lnTo>
                      <a:pt x="36" y="19"/>
                    </a:lnTo>
                    <a:lnTo>
                      <a:pt x="36" y="25"/>
                    </a:lnTo>
                    <a:lnTo>
                      <a:pt x="41" y="25"/>
                    </a:lnTo>
                    <a:lnTo>
                      <a:pt x="39" y="28"/>
                    </a:lnTo>
                    <a:lnTo>
                      <a:pt x="41" y="29"/>
                    </a:lnTo>
                    <a:lnTo>
                      <a:pt x="43" y="35"/>
                    </a:lnTo>
                    <a:lnTo>
                      <a:pt x="44" y="37"/>
                    </a:lnTo>
                    <a:lnTo>
                      <a:pt x="47" y="49"/>
                    </a:lnTo>
                    <a:lnTo>
                      <a:pt x="47" y="51"/>
                    </a:lnTo>
                    <a:lnTo>
                      <a:pt x="43" y="51"/>
                    </a:lnTo>
                    <a:lnTo>
                      <a:pt x="34" y="66"/>
                    </a:lnTo>
                    <a:lnTo>
                      <a:pt x="19" y="71"/>
                    </a:lnTo>
                    <a:lnTo>
                      <a:pt x="11" y="82"/>
                    </a:lnTo>
                    <a:lnTo>
                      <a:pt x="4" y="186"/>
                    </a:lnTo>
                    <a:lnTo>
                      <a:pt x="7" y="187"/>
                    </a:lnTo>
                    <a:lnTo>
                      <a:pt x="0" y="206"/>
                    </a:lnTo>
                    <a:lnTo>
                      <a:pt x="4" y="217"/>
                    </a:lnTo>
                    <a:lnTo>
                      <a:pt x="7" y="217"/>
                    </a:lnTo>
                    <a:lnTo>
                      <a:pt x="8" y="219"/>
                    </a:lnTo>
                    <a:lnTo>
                      <a:pt x="11" y="219"/>
                    </a:lnTo>
                    <a:lnTo>
                      <a:pt x="10" y="208"/>
                    </a:lnTo>
                    <a:lnTo>
                      <a:pt x="11" y="202"/>
                    </a:lnTo>
                    <a:lnTo>
                      <a:pt x="13" y="207"/>
                    </a:lnTo>
                    <a:lnTo>
                      <a:pt x="11" y="211"/>
                    </a:lnTo>
                    <a:lnTo>
                      <a:pt x="13" y="213"/>
                    </a:lnTo>
                    <a:lnTo>
                      <a:pt x="18" y="204"/>
                    </a:lnTo>
                    <a:lnTo>
                      <a:pt x="15" y="189"/>
                    </a:lnTo>
                    <a:lnTo>
                      <a:pt x="20" y="190"/>
                    </a:lnTo>
                    <a:lnTo>
                      <a:pt x="18" y="283"/>
                    </a:lnTo>
                    <a:lnTo>
                      <a:pt x="34" y="289"/>
                    </a:lnTo>
                    <a:lnTo>
                      <a:pt x="43" y="343"/>
                    </a:lnTo>
                    <a:lnTo>
                      <a:pt x="41" y="349"/>
                    </a:lnTo>
                    <a:lnTo>
                      <a:pt x="37" y="371"/>
                    </a:lnTo>
                    <a:lnTo>
                      <a:pt x="37" y="376"/>
                    </a:lnTo>
                    <a:lnTo>
                      <a:pt x="49" y="378"/>
                    </a:lnTo>
                    <a:lnTo>
                      <a:pt x="54" y="371"/>
                    </a:lnTo>
                    <a:lnTo>
                      <a:pt x="51" y="352"/>
                    </a:lnTo>
                    <a:lnTo>
                      <a:pt x="49" y="338"/>
                    </a:lnTo>
                    <a:lnTo>
                      <a:pt x="55" y="291"/>
                    </a:lnTo>
                    <a:lnTo>
                      <a:pt x="56" y="291"/>
                    </a:lnTo>
                    <a:lnTo>
                      <a:pt x="61" y="308"/>
                    </a:lnTo>
                    <a:lnTo>
                      <a:pt x="58" y="336"/>
                    </a:lnTo>
                    <a:lnTo>
                      <a:pt x="54" y="339"/>
                    </a:lnTo>
                    <a:lnTo>
                      <a:pt x="61" y="368"/>
                    </a:lnTo>
                    <a:lnTo>
                      <a:pt x="72" y="371"/>
                    </a:lnTo>
                    <a:lnTo>
                      <a:pt x="75" y="369"/>
                    </a:lnTo>
                    <a:lnTo>
                      <a:pt x="66" y="339"/>
                    </a:lnTo>
                    <a:lnTo>
                      <a:pt x="80" y="289"/>
                    </a:lnTo>
                    <a:lnTo>
                      <a:pt x="86" y="284"/>
                    </a:lnTo>
                    <a:lnTo>
                      <a:pt x="86" y="281"/>
                    </a:lnTo>
                    <a:lnTo>
                      <a:pt x="98" y="282"/>
                    </a:lnTo>
                    <a:lnTo>
                      <a:pt x="102" y="289"/>
                    </a:lnTo>
                    <a:lnTo>
                      <a:pt x="105" y="284"/>
                    </a:lnTo>
                    <a:lnTo>
                      <a:pt x="94" y="193"/>
                    </a:lnTo>
                    <a:lnTo>
                      <a:pt x="96" y="193"/>
                    </a:lnTo>
                    <a:lnTo>
                      <a:pt x="96" y="174"/>
                    </a:lnTo>
                    <a:lnTo>
                      <a:pt x="97" y="172"/>
                    </a:lnTo>
                    <a:lnTo>
                      <a:pt x="94" y="127"/>
                    </a:lnTo>
                    <a:lnTo>
                      <a:pt x="90" y="73"/>
                    </a:lnTo>
                    <a:lnTo>
                      <a:pt x="71" y="63"/>
                    </a:lnTo>
                    <a:lnTo>
                      <a:pt x="64" y="51"/>
                    </a:lnTo>
                    <a:lnTo>
                      <a:pt x="70" y="41"/>
                    </a:lnTo>
                    <a:lnTo>
                      <a:pt x="72" y="42"/>
                    </a:lnTo>
                    <a:lnTo>
                      <a:pt x="75" y="37"/>
                    </a:lnTo>
                    <a:lnTo>
                      <a:pt x="75" y="31"/>
                    </a:lnTo>
                    <a:lnTo>
                      <a:pt x="80" y="31"/>
                    </a:lnTo>
                    <a:lnTo>
                      <a:pt x="82" y="16"/>
                    </a:lnTo>
                    <a:lnTo>
                      <a:pt x="77" y="5"/>
                    </a:lnTo>
                    <a:lnTo>
                      <a:pt x="72" y="1"/>
                    </a:lnTo>
                    <a:lnTo>
                      <a:pt x="64" y="1"/>
                    </a:lnTo>
                    <a:lnTo>
                      <a:pt x="59" y="0"/>
                    </a:lnTo>
                    <a:lnTo>
                      <a:pt x="53" y="3"/>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4" name="Freeform 48">
                <a:extLst>
                  <a:ext uri="{FF2B5EF4-FFF2-40B4-BE49-F238E27FC236}">
                    <a16:creationId xmlns:a16="http://schemas.microsoft.com/office/drawing/2014/main" id="{B95AD605-D313-94A7-3AA7-2EDE95C56A85}"/>
                  </a:ext>
                </a:extLst>
              </p:cNvPr>
              <p:cNvSpPr>
                <a:spLocks/>
              </p:cNvSpPr>
              <p:nvPr/>
            </p:nvSpPr>
            <p:spPr bwMode="auto">
              <a:xfrm>
                <a:off x="3681" y="2028"/>
                <a:ext cx="74" cy="378"/>
              </a:xfrm>
              <a:custGeom>
                <a:avLst/>
                <a:gdLst/>
                <a:ahLst/>
                <a:cxnLst>
                  <a:cxn ang="0">
                    <a:pos x="25" y="5"/>
                  </a:cxn>
                  <a:cxn ang="0">
                    <a:pos x="43" y="0"/>
                  </a:cxn>
                  <a:cxn ang="0">
                    <a:pos x="56" y="0"/>
                  </a:cxn>
                  <a:cxn ang="0">
                    <a:pos x="68" y="3"/>
                  </a:cxn>
                  <a:cxn ang="0">
                    <a:pos x="72" y="16"/>
                  </a:cxn>
                  <a:cxn ang="0">
                    <a:pos x="72" y="27"/>
                  </a:cxn>
                  <a:cxn ang="0">
                    <a:pos x="65" y="40"/>
                  </a:cxn>
                  <a:cxn ang="0">
                    <a:pos x="60" y="40"/>
                  </a:cxn>
                  <a:cxn ang="0">
                    <a:pos x="68" y="56"/>
                  </a:cxn>
                  <a:cxn ang="0">
                    <a:pos x="73" y="80"/>
                  </a:cxn>
                  <a:cxn ang="0">
                    <a:pos x="73" y="102"/>
                  </a:cxn>
                  <a:cxn ang="0">
                    <a:pos x="72" y="129"/>
                  </a:cxn>
                  <a:cxn ang="0">
                    <a:pos x="68" y="156"/>
                  </a:cxn>
                  <a:cxn ang="0">
                    <a:pos x="59" y="158"/>
                  </a:cxn>
                  <a:cxn ang="0">
                    <a:pos x="59" y="165"/>
                  </a:cxn>
                  <a:cxn ang="0">
                    <a:pos x="54" y="169"/>
                  </a:cxn>
                  <a:cxn ang="0">
                    <a:pos x="54" y="197"/>
                  </a:cxn>
                  <a:cxn ang="0">
                    <a:pos x="50" y="202"/>
                  </a:cxn>
                  <a:cxn ang="0">
                    <a:pos x="50" y="253"/>
                  </a:cxn>
                  <a:cxn ang="0">
                    <a:pos x="50" y="285"/>
                  </a:cxn>
                  <a:cxn ang="0">
                    <a:pos x="56" y="320"/>
                  </a:cxn>
                  <a:cxn ang="0">
                    <a:pos x="59" y="366"/>
                  </a:cxn>
                  <a:cxn ang="0">
                    <a:pos x="51" y="370"/>
                  </a:cxn>
                  <a:cxn ang="0">
                    <a:pos x="51" y="376"/>
                  </a:cxn>
                  <a:cxn ang="0">
                    <a:pos x="40" y="376"/>
                  </a:cxn>
                  <a:cxn ang="0">
                    <a:pos x="37" y="373"/>
                  </a:cxn>
                  <a:cxn ang="0">
                    <a:pos x="32" y="373"/>
                  </a:cxn>
                  <a:cxn ang="0">
                    <a:pos x="32" y="376"/>
                  </a:cxn>
                  <a:cxn ang="0">
                    <a:pos x="23" y="376"/>
                  </a:cxn>
                  <a:cxn ang="0">
                    <a:pos x="5" y="373"/>
                  </a:cxn>
                  <a:cxn ang="0">
                    <a:pos x="5" y="370"/>
                  </a:cxn>
                  <a:cxn ang="0">
                    <a:pos x="21" y="363"/>
                  </a:cxn>
                  <a:cxn ang="0">
                    <a:pos x="21" y="356"/>
                  </a:cxn>
                  <a:cxn ang="0">
                    <a:pos x="6" y="353"/>
                  </a:cxn>
                  <a:cxn ang="0">
                    <a:pos x="6" y="349"/>
                  </a:cxn>
                  <a:cxn ang="0">
                    <a:pos x="17" y="342"/>
                  </a:cxn>
                  <a:cxn ang="0">
                    <a:pos x="17" y="290"/>
                  </a:cxn>
                  <a:cxn ang="0">
                    <a:pos x="13" y="243"/>
                  </a:cxn>
                  <a:cxn ang="0">
                    <a:pos x="14" y="196"/>
                  </a:cxn>
                  <a:cxn ang="0">
                    <a:pos x="14" y="169"/>
                  </a:cxn>
                  <a:cxn ang="0">
                    <a:pos x="13" y="161"/>
                  </a:cxn>
                  <a:cxn ang="0">
                    <a:pos x="13" y="124"/>
                  </a:cxn>
                  <a:cxn ang="0">
                    <a:pos x="0" y="116"/>
                  </a:cxn>
                  <a:cxn ang="0">
                    <a:pos x="0" y="112"/>
                  </a:cxn>
                  <a:cxn ang="0">
                    <a:pos x="28" y="61"/>
                  </a:cxn>
                  <a:cxn ang="0">
                    <a:pos x="41" y="54"/>
                  </a:cxn>
                  <a:cxn ang="0">
                    <a:pos x="40" y="51"/>
                  </a:cxn>
                  <a:cxn ang="0">
                    <a:pos x="30" y="49"/>
                  </a:cxn>
                  <a:cxn ang="0">
                    <a:pos x="30" y="46"/>
                  </a:cxn>
                  <a:cxn ang="0">
                    <a:pos x="28" y="44"/>
                  </a:cxn>
                  <a:cxn ang="0">
                    <a:pos x="28" y="40"/>
                  </a:cxn>
                  <a:cxn ang="0">
                    <a:pos x="25" y="39"/>
                  </a:cxn>
                  <a:cxn ang="0">
                    <a:pos x="28" y="37"/>
                  </a:cxn>
                  <a:cxn ang="0">
                    <a:pos x="26" y="35"/>
                  </a:cxn>
                  <a:cxn ang="0">
                    <a:pos x="30" y="27"/>
                  </a:cxn>
                  <a:cxn ang="0">
                    <a:pos x="28" y="22"/>
                  </a:cxn>
                  <a:cxn ang="0">
                    <a:pos x="30" y="18"/>
                  </a:cxn>
                  <a:cxn ang="0">
                    <a:pos x="26" y="14"/>
                  </a:cxn>
                  <a:cxn ang="0">
                    <a:pos x="25" y="5"/>
                  </a:cxn>
                </a:cxnLst>
                <a:rect l="0" t="0" r="r" b="b"/>
                <a:pathLst>
                  <a:path w="74" h="377">
                    <a:moveTo>
                      <a:pt x="25" y="5"/>
                    </a:moveTo>
                    <a:lnTo>
                      <a:pt x="43" y="0"/>
                    </a:lnTo>
                    <a:lnTo>
                      <a:pt x="56" y="0"/>
                    </a:lnTo>
                    <a:lnTo>
                      <a:pt x="68" y="3"/>
                    </a:lnTo>
                    <a:lnTo>
                      <a:pt x="72" y="16"/>
                    </a:lnTo>
                    <a:lnTo>
                      <a:pt x="72" y="27"/>
                    </a:lnTo>
                    <a:lnTo>
                      <a:pt x="65" y="40"/>
                    </a:lnTo>
                    <a:lnTo>
                      <a:pt x="60" y="40"/>
                    </a:lnTo>
                    <a:lnTo>
                      <a:pt x="68" y="56"/>
                    </a:lnTo>
                    <a:lnTo>
                      <a:pt x="73" y="80"/>
                    </a:lnTo>
                    <a:lnTo>
                      <a:pt x="73" y="102"/>
                    </a:lnTo>
                    <a:lnTo>
                      <a:pt x="72" y="129"/>
                    </a:lnTo>
                    <a:lnTo>
                      <a:pt x="68" y="156"/>
                    </a:lnTo>
                    <a:lnTo>
                      <a:pt x="59" y="158"/>
                    </a:lnTo>
                    <a:lnTo>
                      <a:pt x="59" y="165"/>
                    </a:lnTo>
                    <a:lnTo>
                      <a:pt x="54" y="169"/>
                    </a:lnTo>
                    <a:lnTo>
                      <a:pt x="54" y="197"/>
                    </a:lnTo>
                    <a:lnTo>
                      <a:pt x="50" y="202"/>
                    </a:lnTo>
                    <a:lnTo>
                      <a:pt x="50" y="253"/>
                    </a:lnTo>
                    <a:lnTo>
                      <a:pt x="50" y="285"/>
                    </a:lnTo>
                    <a:lnTo>
                      <a:pt x="56" y="320"/>
                    </a:lnTo>
                    <a:lnTo>
                      <a:pt x="59" y="366"/>
                    </a:lnTo>
                    <a:lnTo>
                      <a:pt x="51" y="370"/>
                    </a:lnTo>
                    <a:lnTo>
                      <a:pt x="51" y="376"/>
                    </a:lnTo>
                    <a:lnTo>
                      <a:pt x="40" y="376"/>
                    </a:lnTo>
                    <a:lnTo>
                      <a:pt x="37" y="373"/>
                    </a:lnTo>
                    <a:lnTo>
                      <a:pt x="32" y="373"/>
                    </a:lnTo>
                    <a:lnTo>
                      <a:pt x="32" y="376"/>
                    </a:lnTo>
                    <a:lnTo>
                      <a:pt x="23" y="376"/>
                    </a:lnTo>
                    <a:lnTo>
                      <a:pt x="5" y="373"/>
                    </a:lnTo>
                    <a:lnTo>
                      <a:pt x="5" y="370"/>
                    </a:lnTo>
                    <a:lnTo>
                      <a:pt x="21" y="363"/>
                    </a:lnTo>
                    <a:lnTo>
                      <a:pt x="21" y="356"/>
                    </a:lnTo>
                    <a:lnTo>
                      <a:pt x="6" y="353"/>
                    </a:lnTo>
                    <a:lnTo>
                      <a:pt x="6" y="349"/>
                    </a:lnTo>
                    <a:lnTo>
                      <a:pt x="17" y="342"/>
                    </a:lnTo>
                    <a:lnTo>
                      <a:pt x="17" y="290"/>
                    </a:lnTo>
                    <a:lnTo>
                      <a:pt x="13" y="243"/>
                    </a:lnTo>
                    <a:lnTo>
                      <a:pt x="14" y="196"/>
                    </a:lnTo>
                    <a:lnTo>
                      <a:pt x="14" y="169"/>
                    </a:lnTo>
                    <a:lnTo>
                      <a:pt x="13" y="161"/>
                    </a:lnTo>
                    <a:lnTo>
                      <a:pt x="13" y="124"/>
                    </a:lnTo>
                    <a:lnTo>
                      <a:pt x="0" y="116"/>
                    </a:lnTo>
                    <a:lnTo>
                      <a:pt x="0" y="112"/>
                    </a:lnTo>
                    <a:lnTo>
                      <a:pt x="28" y="61"/>
                    </a:lnTo>
                    <a:lnTo>
                      <a:pt x="41" y="54"/>
                    </a:lnTo>
                    <a:lnTo>
                      <a:pt x="40" y="51"/>
                    </a:lnTo>
                    <a:lnTo>
                      <a:pt x="30" y="49"/>
                    </a:lnTo>
                    <a:lnTo>
                      <a:pt x="30" y="46"/>
                    </a:lnTo>
                    <a:lnTo>
                      <a:pt x="28" y="44"/>
                    </a:lnTo>
                    <a:lnTo>
                      <a:pt x="28" y="40"/>
                    </a:lnTo>
                    <a:lnTo>
                      <a:pt x="25" y="39"/>
                    </a:lnTo>
                    <a:lnTo>
                      <a:pt x="28" y="37"/>
                    </a:lnTo>
                    <a:lnTo>
                      <a:pt x="26" y="35"/>
                    </a:lnTo>
                    <a:lnTo>
                      <a:pt x="30" y="27"/>
                    </a:lnTo>
                    <a:lnTo>
                      <a:pt x="28" y="22"/>
                    </a:lnTo>
                    <a:lnTo>
                      <a:pt x="30" y="18"/>
                    </a:lnTo>
                    <a:lnTo>
                      <a:pt x="26" y="14"/>
                    </a:lnTo>
                    <a:lnTo>
                      <a:pt x="25" y="5"/>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5" name="Freeform 49">
                <a:extLst>
                  <a:ext uri="{FF2B5EF4-FFF2-40B4-BE49-F238E27FC236}">
                    <a16:creationId xmlns:a16="http://schemas.microsoft.com/office/drawing/2014/main" id="{E218ED54-64EF-EE36-C0D2-29AEDC497D33}"/>
                  </a:ext>
                </a:extLst>
              </p:cNvPr>
              <p:cNvSpPr>
                <a:spLocks/>
              </p:cNvSpPr>
              <p:nvPr/>
            </p:nvSpPr>
            <p:spPr bwMode="auto">
              <a:xfrm>
                <a:off x="3565" y="1991"/>
                <a:ext cx="104" cy="337"/>
              </a:xfrm>
              <a:custGeom>
                <a:avLst/>
                <a:gdLst/>
                <a:ahLst/>
                <a:cxnLst>
                  <a:cxn ang="0">
                    <a:pos x="61" y="4"/>
                  </a:cxn>
                  <a:cxn ang="0">
                    <a:pos x="66" y="22"/>
                  </a:cxn>
                  <a:cxn ang="0">
                    <a:pos x="63" y="24"/>
                  </a:cxn>
                  <a:cxn ang="0">
                    <a:pos x="60" y="31"/>
                  </a:cxn>
                  <a:cxn ang="0">
                    <a:pos x="55" y="43"/>
                  </a:cxn>
                  <a:cxn ang="0">
                    <a:pos x="60" y="45"/>
                  </a:cxn>
                  <a:cxn ang="0">
                    <a:pos x="82" y="63"/>
                  </a:cxn>
                  <a:cxn ang="0">
                    <a:pos x="97" y="164"/>
                  </a:cxn>
                  <a:cxn ang="0">
                    <a:pos x="100" y="182"/>
                  </a:cxn>
                  <a:cxn ang="0">
                    <a:pos x="94" y="191"/>
                  </a:cxn>
                  <a:cxn ang="0">
                    <a:pos x="89" y="194"/>
                  </a:cxn>
                  <a:cxn ang="0">
                    <a:pos x="89" y="178"/>
                  </a:cxn>
                  <a:cxn ang="0">
                    <a:pos x="89" y="187"/>
                  </a:cxn>
                  <a:cxn ang="0">
                    <a:pos x="84" y="181"/>
                  </a:cxn>
                  <a:cxn ang="0">
                    <a:pos x="81" y="168"/>
                  </a:cxn>
                  <a:cxn ang="0">
                    <a:pos x="68" y="255"/>
                  </a:cxn>
                  <a:cxn ang="0">
                    <a:pos x="61" y="310"/>
                  </a:cxn>
                  <a:cxn ang="0">
                    <a:pos x="65" y="333"/>
                  </a:cxn>
                  <a:cxn ang="0">
                    <a:pos x="48" y="330"/>
                  </a:cxn>
                  <a:cxn ang="0">
                    <a:pos x="53" y="300"/>
                  </a:cxn>
                  <a:cxn ang="0">
                    <a:pos x="46" y="258"/>
                  </a:cxn>
                  <a:cxn ang="0">
                    <a:pos x="45" y="298"/>
                  </a:cxn>
                  <a:cxn ang="0">
                    <a:pos x="42" y="327"/>
                  </a:cxn>
                  <a:cxn ang="0">
                    <a:pos x="29" y="328"/>
                  </a:cxn>
                  <a:cxn ang="0">
                    <a:pos x="24" y="255"/>
                  </a:cxn>
                  <a:cxn ang="0">
                    <a:pos x="18" y="249"/>
                  </a:cxn>
                  <a:cxn ang="0">
                    <a:pos x="3" y="255"/>
                  </a:cxn>
                  <a:cxn ang="0">
                    <a:pos x="11" y="171"/>
                  </a:cxn>
                  <a:cxn ang="0">
                    <a:pos x="9" y="154"/>
                  </a:cxn>
                  <a:cxn ang="0">
                    <a:pos x="11" y="112"/>
                  </a:cxn>
                  <a:cxn ang="0">
                    <a:pos x="33" y="56"/>
                  </a:cxn>
                  <a:cxn ang="0">
                    <a:pos x="33" y="36"/>
                  </a:cxn>
                  <a:cxn ang="0">
                    <a:pos x="29" y="32"/>
                  </a:cxn>
                  <a:cxn ang="0">
                    <a:pos x="24" y="27"/>
                  </a:cxn>
                  <a:cxn ang="0">
                    <a:pos x="27" y="4"/>
                  </a:cxn>
                  <a:cxn ang="0">
                    <a:pos x="40" y="1"/>
                  </a:cxn>
                  <a:cxn ang="0">
                    <a:pos x="50" y="2"/>
                  </a:cxn>
                </a:cxnLst>
                <a:rect l="0" t="0" r="r" b="b"/>
                <a:pathLst>
                  <a:path w="101" h="337">
                    <a:moveTo>
                      <a:pt x="50" y="2"/>
                    </a:moveTo>
                    <a:lnTo>
                      <a:pt x="61" y="4"/>
                    </a:lnTo>
                    <a:lnTo>
                      <a:pt x="66" y="17"/>
                    </a:lnTo>
                    <a:lnTo>
                      <a:pt x="66" y="22"/>
                    </a:lnTo>
                    <a:lnTo>
                      <a:pt x="61" y="22"/>
                    </a:lnTo>
                    <a:lnTo>
                      <a:pt x="63" y="24"/>
                    </a:lnTo>
                    <a:lnTo>
                      <a:pt x="61" y="25"/>
                    </a:lnTo>
                    <a:lnTo>
                      <a:pt x="60" y="31"/>
                    </a:lnTo>
                    <a:lnTo>
                      <a:pt x="58" y="32"/>
                    </a:lnTo>
                    <a:lnTo>
                      <a:pt x="55" y="43"/>
                    </a:lnTo>
                    <a:lnTo>
                      <a:pt x="55" y="45"/>
                    </a:lnTo>
                    <a:lnTo>
                      <a:pt x="60" y="45"/>
                    </a:lnTo>
                    <a:lnTo>
                      <a:pt x="68" y="58"/>
                    </a:lnTo>
                    <a:lnTo>
                      <a:pt x="82" y="63"/>
                    </a:lnTo>
                    <a:lnTo>
                      <a:pt x="89" y="72"/>
                    </a:lnTo>
                    <a:lnTo>
                      <a:pt x="97" y="164"/>
                    </a:lnTo>
                    <a:lnTo>
                      <a:pt x="94" y="166"/>
                    </a:lnTo>
                    <a:lnTo>
                      <a:pt x="100" y="182"/>
                    </a:lnTo>
                    <a:lnTo>
                      <a:pt x="97" y="191"/>
                    </a:lnTo>
                    <a:lnTo>
                      <a:pt x="94" y="191"/>
                    </a:lnTo>
                    <a:lnTo>
                      <a:pt x="93" y="194"/>
                    </a:lnTo>
                    <a:lnTo>
                      <a:pt x="89" y="194"/>
                    </a:lnTo>
                    <a:lnTo>
                      <a:pt x="91" y="184"/>
                    </a:lnTo>
                    <a:lnTo>
                      <a:pt x="89" y="178"/>
                    </a:lnTo>
                    <a:lnTo>
                      <a:pt x="88" y="183"/>
                    </a:lnTo>
                    <a:lnTo>
                      <a:pt x="89" y="187"/>
                    </a:lnTo>
                    <a:lnTo>
                      <a:pt x="87" y="189"/>
                    </a:lnTo>
                    <a:lnTo>
                      <a:pt x="84" y="181"/>
                    </a:lnTo>
                    <a:lnTo>
                      <a:pt x="86" y="167"/>
                    </a:lnTo>
                    <a:lnTo>
                      <a:pt x="81" y="168"/>
                    </a:lnTo>
                    <a:lnTo>
                      <a:pt x="84" y="251"/>
                    </a:lnTo>
                    <a:lnTo>
                      <a:pt x="68" y="255"/>
                    </a:lnTo>
                    <a:lnTo>
                      <a:pt x="60" y="305"/>
                    </a:lnTo>
                    <a:lnTo>
                      <a:pt x="61" y="310"/>
                    </a:lnTo>
                    <a:lnTo>
                      <a:pt x="65" y="330"/>
                    </a:lnTo>
                    <a:lnTo>
                      <a:pt x="65" y="333"/>
                    </a:lnTo>
                    <a:lnTo>
                      <a:pt x="53" y="336"/>
                    </a:lnTo>
                    <a:lnTo>
                      <a:pt x="48" y="330"/>
                    </a:lnTo>
                    <a:lnTo>
                      <a:pt x="51" y="313"/>
                    </a:lnTo>
                    <a:lnTo>
                      <a:pt x="53" y="300"/>
                    </a:lnTo>
                    <a:lnTo>
                      <a:pt x="48" y="258"/>
                    </a:lnTo>
                    <a:lnTo>
                      <a:pt x="46" y="258"/>
                    </a:lnTo>
                    <a:lnTo>
                      <a:pt x="42" y="273"/>
                    </a:lnTo>
                    <a:lnTo>
                      <a:pt x="45" y="298"/>
                    </a:lnTo>
                    <a:lnTo>
                      <a:pt x="48" y="301"/>
                    </a:lnTo>
                    <a:lnTo>
                      <a:pt x="42" y="327"/>
                    </a:lnTo>
                    <a:lnTo>
                      <a:pt x="31" y="330"/>
                    </a:lnTo>
                    <a:lnTo>
                      <a:pt x="29" y="328"/>
                    </a:lnTo>
                    <a:lnTo>
                      <a:pt x="37" y="302"/>
                    </a:lnTo>
                    <a:lnTo>
                      <a:pt x="24" y="255"/>
                    </a:lnTo>
                    <a:lnTo>
                      <a:pt x="18" y="252"/>
                    </a:lnTo>
                    <a:lnTo>
                      <a:pt x="18" y="249"/>
                    </a:lnTo>
                    <a:lnTo>
                      <a:pt x="6" y="250"/>
                    </a:lnTo>
                    <a:lnTo>
                      <a:pt x="3" y="255"/>
                    </a:lnTo>
                    <a:lnTo>
                      <a:pt x="0" y="252"/>
                    </a:lnTo>
                    <a:lnTo>
                      <a:pt x="11" y="171"/>
                    </a:lnTo>
                    <a:lnTo>
                      <a:pt x="9" y="171"/>
                    </a:lnTo>
                    <a:lnTo>
                      <a:pt x="9" y="154"/>
                    </a:lnTo>
                    <a:lnTo>
                      <a:pt x="8" y="152"/>
                    </a:lnTo>
                    <a:lnTo>
                      <a:pt x="11" y="112"/>
                    </a:lnTo>
                    <a:lnTo>
                      <a:pt x="15" y="65"/>
                    </a:lnTo>
                    <a:lnTo>
                      <a:pt x="33" y="56"/>
                    </a:lnTo>
                    <a:lnTo>
                      <a:pt x="39" y="45"/>
                    </a:lnTo>
                    <a:lnTo>
                      <a:pt x="33" y="36"/>
                    </a:lnTo>
                    <a:lnTo>
                      <a:pt x="31" y="37"/>
                    </a:lnTo>
                    <a:lnTo>
                      <a:pt x="29" y="32"/>
                    </a:lnTo>
                    <a:lnTo>
                      <a:pt x="29" y="27"/>
                    </a:lnTo>
                    <a:lnTo>
                      <a:pt x="24" y="27"/>
                    </a:lnTo>
                    <a:lnTo>
                      <a:pt x="23" y="14"/>
                    </a:lnTo>
                    <a:lnTo>
                      <a:pt x="27" y="4"/>
                    </a:lnTo>
                    <a:lnTo>
                      <a:pt x="32" y="1"/>
                    </a:lnTo>
                    <a:lnTo>
                      <a:pt x="40" y="1"/>
                    </a:lnTo>
                    <a:lnTo>
                      <a:pt x="44" y="0"/>
                    </a:lnTo>
                    <a:lnTo>
                      <a:pt x="50" y="2"/>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6" name="Freeform 50">
                <a:extLst>
                  <a:ext uri="{FF2B5EF4-FFF2-40B4-BE49-F238E27FC236}">
                    <a16:creationId xmlns:a16="http://schemas.microsoft.com/office/drawing/2014/main" id="{3129C28D-B73E-57AD-F934-113F0CDC424F}"/>
                  </a:ext>
                </a:extLst>
              </p:cNvPr>
              <p:cNvSpPr>
                <a:spLocks/>
              </p:cNvSpPr>
              <p:nvPr/>
            </p:nvSpPr>
            <p:spPr bwMode="auto">
              <a:xfrm>
                <a:off x="3022" y="2020"/>
                <a:ext cx="66" cy="237"/>
              </a:xfrm>
              <a:custGeom>
                <a:avLst/>
                <a:gdLst/>
                <a:ahLst/>
                <a:cxnLst>
                  <a:cxn ang="0">
                    <a:pos x="25" y="3"/>
                  </a:cxn>
                  <a:cxn ang="0">
                    <a:pos x="21" y="15"/>
                  </a:cxn>
                  <a:cxn ang="0">
                    <a:pos x="24" y="17"/>
                  </a:cxn>
                  <a:cxn ang="0">
                    <a:pos x="26" y="22"/>
                  </a:cxn>
                  <a:cxn ang="0">
                    <a:pos x="29" y="30"/>
                  </a:cxn>
                  <a:cxn ang="0">
                    <a:pos x="26" y="32"/>
                  </a:cxn>
                  <a:cxn ang="0">
                    <a:pos x="12" y="44"/>
                  </a:cxn>
                  <a:cxn ang="0">
                    <a:pos x="2" y="116"/>
                  </a:cxn>
                  <a:cxn ang="0">
                    <a:pos x="0" y="128"/>
                  </a:cxn>
                  <a:cxn ang="0">
                    <a:pos x="4" y="135"/>
                  </a:cxn>
                  <a:cxn ang="0">
                    <a:pos x="7" y="136"/>
                  </a:cxn>
                  <a:cxn ang="0">
                    <a:pos x="7" y="126"/>
                  </a:cxn>
                  <a:cxn ang="0">
                    <a:pos x="7" y="131"/>
                  </a:cxn>
                  <a:cxn ang="0">
                    <a:pos x="10" y="128"/>
                  </a:cxn>
                  <a:cxn ang="0">
                    <a:pos x="12" y="118"/>
                  </a:cxn>
                  <a:cxn ang="0">
                    <a:pos x="21" y="180"/>
                  </a:cxn>
                  <a:cxn ang="0">
                    <a:pos x="25" y="218"/>
                  </a:cxn>
                  <a:cxn ang="0">
                    <a:pos x="23" y="234"/>
                  </a:cxn>
                  <a:cxn ang="0">
                    <a:pos x="33" y="232"/>
                  </a:cxn>
                  <a:cxn ang="0">
                    <a:pos x="30" y="211"/>
                  </a:cxn>
                  <a:cxn ang="0">
                    <a:pos x="34" y="182"/>
                  </a:cxn>
                  <a:cxn ang="0">
                    <a:pos x="36" y="209"/>
                  </a:cxn>
                  <a:cxn ang="0">
                    <a:pos x="37" y="229"/>
                  </a:cxn>
                  <a:cxn ang="0">
                    <a:pos x="45" y="230"/>
                  </a:cxn>
                  <a:cxn ang="0">
                    <a:pos x="49" y="180"/>
                  </a:cxn>
                  <a:cxn ang="0">
                    <a:pos x="52" y="175"/>
                  </a:cxn>
                  <a:cxn ang="0">
                    <a:pos x="62" y="180"/>
                  </a:cxn>
                  <a:cxn ang="0">
                    <a:pos x="57" y="120"/>
                  </a:cxn>
                  <a:cxn ang="0">
                    <a:pos x="58" y="108"/>
                  </a:cxn>
                  <a:cxn ang="0">
                    <a:pos x="57" y="79"/>
                  </a:cxn>
                  <a:cxn ang="0">
                    <a:pos x="43" y="39"/>
                  </a:cxn>
                  <a:cxn ang="0">
                    <a:pos x="43" y="26"/>
                  </a:cxn>
                  <a:cxn ang="0">
                    <a:pos x="45" y="23"/>
                  </a:cxn>
                  <a:cxn ang="0">
                    <a:pos x="49" y="19"/>
                  </a:cxn>
                  <a:cxn ang="0">
                    <a:pos x="46" y="3"/>
                  </a:cxn>
                  <a:cxn ang="0">
                    <a:pos x="39" y="1"/>
                  </a:cxn>
                  <a:cxn ang="0">
                    <a:pos x="32" y="1"/>
                  </a:cxn>
                </a:cxnLst>
                <a:rect l="0" t="0" r="r" b="b"/>
                <a:pathLst>
                  <a:path w="65" h="237">
                    <a:moveTo>
                      <a:pt x="32" y="1"/>
                    </a:moveTo>
                    <a:lnTo>
                      <a:pt x="25" y="3"/>
                    </a:lnTo>
                    <a:lnTo>
                      <a:pt x="21" y="12"/>
                    </a:lnTo>
                    <a:lnTo>
                      <a:pt x="21" y="15"/>
                    </a:lnTo>
                    <a:lnTo>
                      <a:pt x="25" y="15"/>
                    </a:lnTo>
                    <a:lnTo>
                      <a:pt x="24" y="17"/>
                    </a:lnTo>
                    <a:lnTo>
                      <a:pt x="25" y="18"/>
                    </a:lnTo>
                    <a:lnTo>
                      <a:pt x="26" y="22"/>
                    </a:lnTo>
                    <a:lnTo>
                      <a:pt x="27" y="23"/>
                    </a:lnTo>
                    <a:lnTo>
                      <a:pt x="29" y="30"/>
                    </a:lnTo>
                    <a:lnTo>
                      <a:pt x="29" y="32"/>
                    </a:lnTo>
                    <a:lnTo>
                      <a:pt x="26" y="32"/>
                    </a:lnTo>
                    <a:lnTo>
                      <a:pt x="21" y="41"/>
                    </a:lnTo>
                    <a:lnTo>
                      <a:pt x="12" y="44"/>
                    </a:lnTo>
                    <a:lnTo>
                      <a:pt x="7" y="51"/>
                    </a:lnTo>
                    <a:lnTo>
                      <a:pt x="2" y="116"/>
                    </a:lnTo>
                    <a:lnTo>
                      <a:pt x="4" y="116"/>
                    </a:lnTo>
                    <a:lnTo>
                      <a:pt x="0" y="128"/>
                    </a:lnTo>
                    <a:lnTo>
                      <a:pt x="2" y="135"/>
                    </a:lnTo>
                    <a:lnTo>
                      <a:pt x="4" y="135"/>
                    </a:lnTo>
                    <a:lnTo>
                      <a:pt x="5" y="136"/>
                    </a:lnTo>
                    <a:lnTo>
                      <a:pt x="7" y="136"/>
                    </a:lnTo>
                    <a:lnTo>
                      <a:pt x="5" y="130"/>
                    </a:lnTo>
                    <a:lnTo>
                      <a:pt x="7" y="126"/>
                    </a:lnTo>
                    <a:lnTo>
                      <a:pt x="7" y="129"/>
                    </a:lnTo>
                    <a:lnTo>
                      <a:pt x="7" y="131"/>
                    </a:lnTo>
                    <a:lnTo>
                      <a:pt x="8" y="133"/>
                    </a:lnTo>
                    <a:lnTo>
                      <a:pt x="10" y="128"/>
                    </a:lnTo>
                    <a:lnTo>
                      <a:pt x="9" y="118"/>
                    </a:lnTo>
                    <a:lnTo>
                      <a:pt x="12" y="118"/>
                    </a:lnTo>
                    <a:lnTo>
                      <a:pt x="10" y="176"/>
                    </a:lnTo>
                    <a:lnTo>
                      <a:pt x="21" y="180"/>
                    </a:lnTo>
                    <a:lnTo>
                      <a:pt x="26" y="214"/>
                    </a:lnTo>
                    <a:lnTo>
                      <a:pt x="25" y="218"/>
                    </a:lnTo>
                    <a:lnTo>
                      <a:pt x="23" y="231"/>
                    </a:lnTo>
                    <a:lnTo>
                      <a:pt x="23" y="234"/>
                    </a:lnTo>
                    <a:lnTo>
                      <a:pt x="30" y="236"/>
                    </a:lnTo>
                    <a:lnTo>
                      <a:pt x="33" y="232"/>
                    </a:lnTo>
                    <a:lnTo>
                      <a:pt x="31" y="220"/>
                    </a:lnTo>
                    <a:lnTo>
                      <a:pt x="30" y="211"/>
                    </a:lnTo>
                    <a:lnTo>
                      <a:pt x="34" y="181"/>
                    </a:lnTo>
                    <a:lnTo>
                      <a:pt x="34" y="182"/>
                    </a:lnTo>
                    <a:lnTo>
                      <a:pt x="37" y="192"/>
                    </a:lnTo>
                    <a:lnTo>
                      <a:pt x="36" y="209"/>
                    </a:lnTo>
                    <a:lnTo>
                      <a:pt x="33" y="212"/>
                    </a:lnTo>
                    <a:lnTo>
                      <a:pt x="37" y="229"/>
                    </a:lnTo>
                    <a:lnTo>
                      <a:pt x="44" y="231"/>
                    </a:lnTo>
                    <a:lnTo>
                      <a:pt x="45" y="230"/>
                    </a:lnTo>
                    <a:lnTo>
                      <a:pt x="40" y="212"/>
                    </a:lnTo>
                    <a:lnTo>
                      <a:pt x="49" y="180"/>
                    </a:lnTo>
                    <a:lnTo>
                      <a:pt x="52" y="178"/>
                    </a:lnTo>
                    <a:lnTo>
                      <a:pt x="52" y="175"/>
                    </a:lnTo>
                    <a:lnTo>
                      <a:pt x="60" y="176"/>
                    </a:lnTo>
                    <a:lnTo>
                      <a:pt x="62" y="180"/>
                    </a:lnTo>
                    <a:lnTo>
                      <a:pt x="64" y="178"/>
                    </a:lnTo>
                    <a:lnTo>
                      <a:pt x="57" y="120"/>
                    </a:lnTo>
                    <a:lnTo>
                      <a:pt x="58" y="121"/>
                    </a:lnTo>
                    <a:lnTo>
                      <a:pt x="58" y="108"/>
                    </a:lnTo>
                    <a:lnTo>
                      <a:pt x="59" y="107"/>
                    </a:lnTo>
                    <a:lnTo>
                      <a:pt x="57" y="79"/>
                    </a:lnTo>
                    <a:lnTo>
                      <a:pt x="55" y="45"/>
                    </a:lnTo>
                    <a:lnTo>
                      <a:pt x="43" y="39"/>
                    </a:lnTo>
                    <a:lnTo>
                      <a:pt x="39" y="32"/>
                    </a:lnTo>
                    <a:lnTo>
                      <a:pt x="43" y="26"/>
                    </a:lnTo>
                    <a:lnTo>
                      <a:pt x="44" y="26"/>
                    </a:lnTo>
                    <a:lnTo>
                      <a:pt x="45" y="23"/>
                    </a:lnTo>
                    <a:lnTo>
                      <a:pt x="45" y="19"/>
                    </a:lnTo>
                    <a:lnTo>
                      <a:pt x="49" y="19"/>
                    </a:lnTo>
                    <a:lnTo>
                      <a:pt x="50" y="10"/>
                    </a:lnTo>
                    <a:lnTo>
                      <a:pt x="46" y="3"/>
                    </a:lnTo>
                    <a:lnTo>
                      <a:pt x="44" y="1"/>
                    </a:lnTo>
                    <a:lnTo>
                      <a:pt x="39" y="1"/>
                    </a:lnTo>
                    <a:lnTo>
                      <a:pt x="36" y="0"/>
                    </a:lnTo>
                    <a:lnTo>
                      <a:pt x="32" y="1"/>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grpSp>
          <p:nvGrpSpPr>
            <p:cNvPr id="38944" name="Group 51">
              <a:extLst>
                <a:ext uri="{FF2B5EF4-FFF2-40B4-BE49-F238E27FC236}">
                  <a16:creationId xmlns:a16="http://schemas.microsoft.com/office/drawing/2014/main" id="{9A54986D-6F42-271B-2DCD-AD0F83EE8027}"/>
                </a:ext>
              </a:extLst>
            </p:cNvPr>
            <p:cNvGrpSpPr>
              <a:grpSpLocks/>
            </p:cNvGrpSpPr>
            <p:nvPr/>
          </p:nvGrpSpPr>
          <p:grpSpPr bwMode="auto">
            <a:xfrm>
              <a:off x="2430" y="2042"/>
              <a:ext cx="2415" cy="1059"/>
              <a:chOff x="2430" y="2042"/>
              <a:chExt cx="2415" cy="1059"/>
            </a:xfrm>
          </p:grpSpPr>
          <p:sp>
            <p:nvSpPr>
              <p:cNvPr id="152628" name="Freeform 52">
                <a:extLst>
                  <a:ext uri="{FF2B5EF4-FFF2-40B4-BE49-F238E27FC236}">
                    <a16:creationId xmlns:a16="http://schemas.microsoft.com/office/drawing/2014/main" id="{A4BD77D3-1100-04C5-1D93-8376181242E7}"/>
                  </a:ext>
                </a:extLst>
              </p:cNvPr>
              <p:cNvSpPr>
                <a:spLocks/>
              </p:cNvSpPr>
              <p:nvPr/>
            </p:nvSpPr>
            <p:spPr bwMode="auto">
              <a:xfrm>
                <a:off x="4331" y="2125"/>
                <a:ext cx="210" cy="728"/>
              </a:xfrm>
              <a:custGeom>
                <a:avLst/>
                <a:gdLst/>
                <a:ahLst/>
                <a:cxnLst>
                  <a:cxn ang="0">
                    <a:pos x="81" y="10"/>
                  </a:cxn>
                  <a:cxn ang="0">
                    <a:pos x="70" y="50"/>
                  </a:cxn>
                  <a:cxn ang="0">
                    <a:pos x="77" y="54"/>
                  </a:cxn>
                  <a:cxn ang="0">
                    <a:pos x="84" y="70"/>
                  </a:cxn>
                  <a:cxn ang="0">
                    <a:pos x="94" y="95"/>
                  </a:cxn>
                  <a:cxn ang="0">
                    <a:pos x="84" y="100"/>
                  </a:cxn>
                  <a:cxn ang="0">
                    <a:pos x="37" y="137"/>
                  </a:cxn>
                  <a:cxn ang="0">
                    <a:pos x="7" y="359"/>
                  </a:cxn>
                  <a:cxn ang="0">
                    <a:pos x="0" y="397"/>
                  </a:cxn>
                  <a:cxn ang="0">
                    <a:pos x="13" y="418"/>
                  </a:cxn>
                  <a:cxn ang="0">
                    <a:pos x="22" y="423"/>
                  </a:cxn>
                  <a:cxn ang="0">
                    <a:pos x="22" y="390"/>
                  </a:cxn>
                  <a:cxn ang="0">
                    <a:pos x="22" y="406"/>
                  </a:cxn>
                  <a:cxn ang="0">
                    <a:pos x="33" y="394"/>
                  </a:cxn>
                  <a:cxn ang="0">
                    <a:pos x="40" y="366"/>
                  </a:cxn>
                  <a:cxn ang="0">
                    <a:pos x="68" y="557"/>
                  </a:cxn>
                  <a:cxn ang="0">
                    <a:pos x="81" y="673"/>
                  </a:cxn>
                  <a:cxn ang="0">
                    <a:pos x="74" y="724"/>
                  </a:cxn>
                  <a:cxn ang="0">
                    <a:pos x="108" y="717"/>
                  </a:cxn>
                  <a:cxn ang="0">
                    <a:pos x="98" y="651"/>
                  </a:cxn>
                  <a:cxn ang="0">
                    <a:pos x="111" y="562"/>
                  </a:cxn>
                  <a:cxn ang="0">
                    <a:pos x="115" y="648"/>
                  </a:cxn>
                  <a:cxn ang="0">
                    <a:pos x="121" y="710"/>
                  </a:cxn>
                  <a:cxn ang="0">
                    <a:pos x="149" y="713"/>
                  </a:cxn>
                  <a:cxn ang="0">
                    <a:pos x="159" y="557"/>
                  </a:cxn>
                  <a:cxn ang="0">
                    <a:pos x="171" y="542"/>
                  </a:cxn>
                  <a:cxn ang="0">
                    <a:pos x="203" y="557"/>
                  </a:cxn>
                  <a:cxn ang="0">
                    <a:pos x="186" y="373"/>
                  </a:cxn>
                  <a:cxn ang="0">
                    <a:pos x="189" y="337"/>
                  </a:cxn>
                  <a:cxn ang="0">
                    <a:pos x="186" y="246"/>
                  </a:cxn>
                  <a:cxn ang="0">
                    <a:pos x="139" y="123"/>
                  </a:cxn>
                  <a:cxn ang="0">
                    <a:pos x="139" y="79"/>
                  </a:cxn>
                  <a:cxn ang="0">
                    <a:pos x="149" y="72"/>
                  </a:cxn>
                  <a:cxn ang="0">
                    <a:pos x="159" y="59"/>
                  </a:cxn>
                  <a:cxn ang="0">
                    <a:pos x="152" y="10"/>
                  </a:cxn>
                  <a:cxn ang="0">
                    <a:pos x="126" y="3"/>
                  </a:cxn>
                  <a:cxn ang="0">
                    <a:pos x="106" y="5"/>
                  </a:cxn>
                </a:cxnLst>
                <a:rect l="0" t="0" r="r" b="b"/>
                <a:pathLst>
                  <a:path w="210" h="730">
                    <a:moveTo>
                      <a:pt x="106" y="5"/>
                    </a:moveTo>
                    <a:lnTo>
                      <a:pt x="81" y="10"/>
                    </a:lnTo>
                    <a:lnTo>
                      <a:pt x="70" y="38"/>
                    </a:lnTo>
                    <a:lnTo>
                      <a:pt x="70" y="50"/>
                    </a:lnTo>
                    <a:lnTo>
                      <a:pt x="81" y="50"/>
                    </a:lnTo>
                    <a:lnTo>
                      <a:pt x="77" y="54"/>
                    </a:lnTo>
                    <a:lnTo>
                      <a:pt x="81" y="57"/>
                    </a:lnTo>
                    <a:lnTo>
                      <a:pt x="84" y="70"/>
                    </a:lnTo>
                    <a:lnTo>
                      <a:pt x="88" y="71"/>
                    </a:lnTo>
                    <a:lnTo>
                      <a:pt x="94" y="95"/>
                    </a:lnTo>
                    <a:lnTo>
                      <a:pt x="94" y="100"/>
                    </a:lnTo>
                    <a:lnTo>
                      <a:pt x="84" y="100"/>
                    </a:lnTo>
                    <a:lnTo>
                      <a:pt x="67" y="127"/>
                    </a:lnTo>
                    <a:lnTo>
                      <a:pt x="37" y="137"/>
                    </a:lnTo>
                    <a:lnTo>
                      <a:pt x="22" y="159"/>
                    </a:lnTo>
                    <a:lnTo>
                      <a:pt x="7" y="359"/>
                    </a:lnTo>
                    <a:lnTo>
                      <a:pt x="13" y="361"/>
                    </a:lnTo>
                    <a:lnTo>
                      <a:pt x="0" y="397"/>
                    </a:lnTo>
                    <a:lnTo>
                      <a:pt x="7" y="418"/>
                    </a:lnTo>
                    <a:lnTo>
                      <a:pt x="13" y="418"/>
                    </a:lnTo>
                    <a:lnTo>
                      <a:pt x="16" y="423"/>
                    </a:lnTo>
                    <a:lnTo>
                      <a:pt x="22" y="423"/>
                    </a:lnTo>
                    <a:lnTo>
                      <a:pt x="19" y="402"/>
                    </a:lnTo>
                    <a:lnTo>
                      <a:pt x="22" y="390"/>
                    </a:lnTo>
                    <a:lnTo>
                      <a:pt x="26" y="399"/>
                    </a:lnTo>
                    <a:lnTo>
                      <a:pt x="22" y="406"/>
                    </a:lnTo>
                    <a:lnTo>
                      <a:pt x="26" y="410"/>
                    </a:lnTo>
                    <a:lnTo>
                      <a:pt x="33" y="394"/>
                    </a:lnTo>
                    <a:lnTo>
                      <a:pt x="29" y="365"/>
                    </a:lnTo>
                    <a:lnTo>
                      <a:pt x="40" y="366"/>
                    </a:lnTo>
                    <a:lnTo>
                      <a:pt x="33" y="547"/>
                    </a:lnTo>
                    <a:lnTo>
                      <a:pt x="68" y="557"/>
                    </a:lnTo>
                    <a:lnTo>
                      <a:pt x="84" y="662"/>
                    </a:lnTo>
                    <a:lnTo>
                      <a:pt x="81" y="673"/>
                    </a:lnTo>
                    <a:lnTo>
                      <a:pt x="74" y="716"/>
                    </a:lnTo>
                    <a:lnTo>
                      <a:pt x="74" y="724"/>
                    </a:lnTo>
                    <a:lnTo>
                      <a:pt x="98" y="729"/>
                    </a:lnTo>
                    <a:lnTo>
                      <a:pt x="108" y="717"/>
                    </a:lnTo>
                    <a:lnTo>
                      <a:pt x="102" y="678"/>
                    </a:lnTo>
                    <a:lnTo>
                      <a:pt x="98" y="651"/>
                    </a:lnTo>
                    <a:lnTo>
                      <a:pt x="108" y="562"/>
                    </a:lnTo>
                    <a:lnTo>
                      <a:pt x="111" y="562"/>
                    </a:lnTo>
                    <a:lnTo>
                      <a:pt x="121" y="594"/>
                    </a:lnTo>
                    <a:lnTo>
                      <a:pt x="115" y="648"/>
                    </a:lnTo>
                    <a:lnTo>
                      <a:pt x="108" y="654"/>
                    </a:lnTo>
                    <a:lnTo>
                      <a:pt x="121" y="710"/>
                    </a:lnTo>
                    <a:lnTo>
                      <a:pt x="145" y="717"/>
                    </a:lnTo>
                    <a:lnTo>
                      <a:pt x="149" y="713"/>
                    </a:lnTo>
                    <a:lnTo>
                      <a:pt x="132" y="654"/>
                    </a:lnTo>
                    <a:lnTo>
                      <a:pt x="159" y="557"/>
                    </a:lnTo>
                    <a:lnTo>
                      <a:pt x="171" y="549"/>
                    </a:lnTo>
                    <a:lnTo>
                      <a:pt x="171" y="542"/>
                    </a:lnTo>
                    <a:lnTo>
                      <a:pt x="196" y="543"/>
                    </a:lnTo>
                    <a:lnTo>
                      <a:pt x="203" y="557"/>
                    </a:lnTo>
                    <a:lnTo>
                      <a:pt x="209" y="549"/>
                    </a:lnTo>
                    <a:lnTo>
                      <a:pt x="186" y="373"/>
                    </a:lnTo>
                    <a:lnTo>
                      <a:pt x="189" y="373"/>
                    </a:lnTo>
                    <a:lnTo>
                      <a:pt x="189" y="337"/>
                    </a:lnTo>
                    <a:lnTo>
                      <a:pt x="193" y="332"/>
                    </a:lnTo>
                    <a:lnTo>
                      <a:pt x="186" y="246"/>
                    </a:lnTo>
                    <a:lnTo>
                      <a:pt x="178" y="142"/>
                    </a:lnTo>
                    <a:lnTo>
                      <a:pt x="139" y="123"/>
                    </a:lnTo>
                    <a:lnTo>
                      <a:pt x="127" y="100"/>
                    </a:lnTo>
                    <a:lnTo>
                      <a:pt x="139" y="79"/>
                    </a:lnTo>
                    <a:lnTo>
                      <a:pt x="145" y="82"/>
                    </a:lnTo>
                    <a:lnTo>
                      <a:pt x="149" y="72"/>
                    </a:lnTo>
                    <a:lnTo>
                      <a:pt x="149" y="61"/>
                    </a:lnTo>
                    <a:lnTo>
                      <a:pt x="159" y="59"/>
                    </a:lnTo>
                    <a:lnTo>
                      <a:pt x="162" y="31"/>
                    </a:lnTo>
                    <a:lnTo>
                      <a:pt x="152" y="10"/>
                    </a:lnTo>
                    <a:lnTo>
                      <a:pt x="142" y="3"/>
                    </a:lnTo>
                    <a:lnTo>
                      <a:pt x="126" y="3"/>
                    </a:lnTo>
                    <a:lnTo>
                      <a:pt x="116" y="0"/>
                    </a:lnTo>
                    <a:lnTo>
                      <a:pt x="106" y="5"/>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29" name="Freeform 53">
                <a:extLst>
                  <a:ext uri="{FF2B5EF4-FFF2-40B4-BE49-F238E27FC236}">
                    <a16:creationId xmlns:a16="http://schemas.microsoft.com/office/drawing/2014/main" id="{8AE465F4-9F80-B462-19BB-68BED36C0674}"/>
                  </a:ext>
                </a:extLst>
              </p:cNvPr>
              <p:cNvSpPr>
                <a:spLocks/>
              </p:cNvSpPr>
              <p:nvPr/>
            </p:nvSpPr>
            <p:spPr bwMode="auto">
              <a:xfrm>
                <a:off x="3770" y="2168"/>
                <a:ext cx="211" cy="724"/>
              </a:xfrm>
              <a:custGeom>
                <a:avLst/>
                <a:gdLst/>
                <a:ahLst/>
                <a:cxnLst>
                  <a:cxn ang="0">
                    <a:pos x="133" y="0"/>
                  </a:cxn>
                  <a:cxn ang="0">
                    <a:pos x="87" y="23"/>
                  </a:cxn>
                  <a:cxn ang="0">
                    <a:pos x="86" y="71"/>
                  </a:cxn>
                  <a:cxn ang="0">
                    <a:pos x="63" y="94"/>
                  </a:cxn>
                  <a:cxn ang="0">
                    <a:pos x="15" y="121"/>
                  </a:cxn>
                  <a:cxn ang="0">
                    <a:pos x="7" y="260"/>
                  </a:cxn>
                  <a:cxn ang="0">
                    <a:pos x="39" y="380"/>
                  </a:cxn>
                  <a:cxn ang="0">
                    <a:pos x="73" y="471"/>
                  </a:cxn>
                  <a:cxn ang="0">
                    <a:pos x="66" y="687"/>
                  </a:cxn>
                  <a:cxn ang="0">
                    <a:pos x="72" y="696"/>
                  </a:cxn>
                  <a:cxn ang="0">
                    <a:pos x="105" y="719"/>
                  </a:cxn>
                  <a:cxn ang="0">
                    <a:pos x="123" y="723"/>
                  </a:cxn>
                  <a:cxn ang="0">
                    <a:pos x="135" y="717"/>
                  </a:cxn>
                  <a:cxn ang="0">
                    <a:pos x="128" y="705"/>
                  </a:cxn>
                  <a:cxn ang="0">
                    <a:pos x="112" y="687"/>
                  </a:cxn>
                  <a:cxn ang="0">
                    <a:pos x="119" y="680"/>
                  </a:cxn>
                  <a:cxn ang="0">
                    <a:pos x="161" y="694"/>
                  </a:cxn>
                  <a:cxn ang="0">
                    <a:pos x="164" y="685"/>
                  </a:cxn>
                  <a:cxn ang="0">
                    <a:pos x="161" y="676"/>
                  </a:cxn>
                  <a:cxn ang="0">
                    <a:pos x="148" y="663"/>
                  </a:cxn>
                  <a:cxn ang="0">
                    <a:pos x="162" y="592"/>
                  </a:cxn>
                  <a:cxn ang="0">
                    <a:pos x="176" y="396"/>
                  </a:cxn>
                  <a:cxn ang="0">
                    <a:pos x="183" y="357"/>
                  </a:cxn>
                  <a:cxn ang="0">
                    <a:pos x="171" y="279"/>
                  </a:cxn>
                  <a:cxn ang="0">
                    <a:pos x="181" y="278"/>
                  </a:cxn>
                  <a:cxn ang="0">
                    <a:pos x="189" y="275"/>
                  </a:cxn>
                  <a:cxn ang="0">
                    <a:pos x="197" y="270"/>
                  </a:cxn>
                  <a:cxn ang="0">
                    <a:pos x="203" y="264"/>
                  </a:cxn>
                  <a:cxn ang="0">
                    <a:pos x="210" y="254"/>
                  </a:cxn>
                  <a:cxn ang="0">
                    <a:pos x="204" y="215"/>
                  </a:cxn>
                  <a:cxn ang="0">
                    <a:pos x="154" y="124"/>
                  </a:cxn>
                  <a:cxn ang="0">
                    <a:pos x="135" y="97"/>
                  </a:cxn>
                  <a:cxn ang="0">
                    <a:pos x="157" y="80"/>
                  </a:cxn>
                  <a:cxn ang="0">
                    <a:pos x="159" y="76"/>
                  </a:cxn>
                  <a:cxn ang="0">
                    <a:pos x="166" y="68"/>
                  </a:cxn>
                  <a:cxn ang="0">
                    <a:pos x="165" y="48"/>
                  </a:cxn>
                  <a:cxn ang="0">
                    <a:pos x="168" y="25"/>
                  </a:cxn>
                </a:cxnLst>
                <a:rect l="0" t="0" r="r" b="b"/>
                <a:pathLst>
                  <a:path w="211" h="724">
                    <a:moveTo>
                      <a:pt x="158" y="9"/>
                    </a:moveTo>
                    <a:lnTo>
                      <a:pt x="133" y="0"/>
                    </a:lnTo>
                    <a:lnTo>
                      <a:pt x="105" y="4"/>
                    </a:lnTo>
                    <a:lnTo>
                      <a:pt x="87" y="23"/>
                    </a:lnTo>
                    <a:lnTo>
                      <a:pt x="80" y="45"/>
                    </a:lnTo>
                    <a:lnTo>
                      <a:pt x="86" y="71"/>
                    </a:lnTo>
                    <a:lnTo>
                      <a:pt x="76" y="87"/>
                    </a:lnTo>
                    <a:lnTo>
                      <a:pt x="63" y="94"/>
                    </a:lnTo>
                    <a:lnTo>
                      <a:pt x="26" y="110"/>
                    </a:lnTo>
                    <a:lnTo>
                      <a:pt x="15" y="121"/>
                    </a:lnTo>
                    <a:lnTo>
                      <a:pt x="0" y="236"/>
                    </a:lnTo>
                    <a:lnTo>
                      <a:pt x="7" y="260"/>
                    </a:lnTo>
                    <a:lnTo>
                      <a:pt x="45" y="270"/>
                    </a:lnTo>
                    <a:lnTo>
                      <a:pt x="39" y="380"/>
                    </a:lnTo>
                    <a:lnTo>
                      <a:pt x="66" y="390"/>
                    </a:lnTo>
                    <a:lnTo>
                      <a:pt x="73" y="471"/>
                    </a:lnTo>
                    <a:lnTo>
                      <a:pt x="67" y="610"/>
                    </a:lnTo>
                    <a:lnTo>
                      <a:pt x="66" y="687"/>
                    </a:lnTo>
                    <a:lnTo>
                      <a:pt x="72" y="689"/>
                    </a:lnTo>
                    <a:lnTo>
                      <a:pt x="72" y="696"/>
                    </a:lnTo>
                    <a:lnTo>
                      <a:pt x="93" y="710"/>
                    </a:lnTo>
                    <a:lnTo>
                      <a:pt x="105" y="719"/>
                    </a:lnTo>
                    <a:lnTo>
                      <a:pt x="113" y="723"/>
                    </a:lnTo>
                    <a:lnTo>
                      <a:pt x="123" y="723"/>
                    </a:lnTo>
                    <a:lnTo>
                      <a:pt x="133" y="720"/>
                    </a:lnTo>
                    <a:lnTo>
                      <a:pt x="135" y="717"/>
                    </a:lnTo>
                    <a:lnTo>
                      <a:pt x="133" y="711"/>
                    </a:lnTo>
                    <a:lnTo>
                      <a:pt x="128" y="705"/>
                    </a:lnTo>
                    <a:lnTo>
                      <a:pt x="121" y="695"/>
                    </a:lnTo>
                    <a:lnTo>
                      <a:pt x="112" y="687"/>
                    </a:lnTo>
                    <a:lnTo>
                      <a:pt x="119" y="689"/>
                    </a:lnTo>
                    <a:lnTo>
                      <a:pt x="119" y="680"/>
                    </a:lnTo>
                    <a:lnTo>
                      <a:pt x="148" y="694"/>
                    </a:lnTo>
                    <a:lnTo>
                      <a:pt x="161" y="694"/>
                    </a:lnTo>
                    <a:lnTo>
                      <a:pt x="164" y="689"/>
                    </a:lnTo>
                    <a:lnTo>
                      <a:pt x="164" y="685"/>
                    </a:lnTo>
                    <a:lnTo>
                      <a:pt x="163" y="680"/>
                    </a:lnTo>
                    <a:lnTo>
                      <a:pt x="161" y="676"/>
                    </a:lnTo>
                    <a:lnTo>
                      <a:pt x="153" y="669"/>
                    </a:lnTo>
                    <a:lnTo>
                      <a:pt x="148" y="663"/>
                    </a:lnTo>
                    <a:lnTo>
                      <a:pt x="155" y="661"/>
                    </a:lnTo>
                    <a:lnTo>
                      <a:pt x="162" y="592"/>
                    </a:lnTo>
                    <a:lnTo>
                      <a:pt x="165" y="484"/>
                    </a:lnTo>
                    <a:lnTo>
                      <a:pt x="176" y="396"/>
                    </a:lnTo>
                    <a:lnTo>
                      <a:pt x="180" y="371"/>
                    </a:lnTo>
                    <a:lnTo>
                      <a:pt x="183" y="357"/>
                    </a:lnTo>
                    <a:lnTo>
                      <a:pt x="174" y="303"/>
                    </a:lnTo>
                    <a:lnTo>
                      <a:pt x="171" y="279"/>
                    </a:lnTo>
                    <a:lnTo>
                      <a:pt x="177" y="282"/>
                    </a:lnTo>
                    <a:lnTo>
                      <a:pt x="181" y="278"/>
                    </a:lnTo>
                    <a:lnTo>
                      <a:pt x="183" y="278"/>
                    </a:lnTo>
                    <a:lnTo>
                      <a:pt x="189" y="275"/>
                    </a:lnTo>
                    <a:lnTo>
                      <a:pt x="195" y="276"/>
                    </a:lnTo>
                    <a:lnTo>
                      <a:pt x="197" y="270"/>
                    </a:lnTo>
                    <a:lnTo>
                      <a:pt x="201" y="269"/>
                    </a:lnTo>
                    <a:lnTo>
                      <a:pt x="203" y="264"/>
                    </a:lnTo>
                    <a:lnTo>
                      <a:pt x="207" y="260"/>
                    </a:lnTo>
                    <a:lnTo>
                      <a:pt x="210" y="254"/>
                    </a:lnTo>
                    <a:lnTo>
                      <a:pt x="199" y="230"/>
                    </a:lnTo>
                    <a:lnTo>
                      <a:pt x="204" y="215"/>
                    </a:lnTo>
                    <a:lnTo>
                      <a:pt x="184" y="230"/>
                    </a:lnTo>
                    <a:lnTo>
                      <a:pt x="154" y="124"/>
                    </a:lnTo>
                    <a:lnTo>
                      <a:pt x="130" y="102"/>
                    </a:lnTo>
                    <a:lnTo>
                      <a:pt x="135" y="97"/>
                    </a:lnTo>
                    <a:lnTo>
                      <a:pt x="155" y="94"/>
                    </a:lnTo>
                    <a:lnTo>
                      <a:pt x="157" y="80"/>
                    </a:lnTo>
                    <a:lnTo>
                      <a:pt x="151" y="77"/>
                    </a:lnTo>
                    <a:lnTo>
                      <a:pt x="159" y="76"/>
                    </a:lnTo>
                    <a:lnTo>
                      <a:pt x="158" y="71"/>
                    </a:lnTo>
                    <a:lnTo>
                      <a:pt x="166" y="68"/>
                    </a:lnTo>
                    <a:lnTo>
                      <a:pt x="160" y="50"/>
                    </a:lnTo>
                    <a:lnTo>
                      <a:pt x="165" y="48"/>
                    </a:lnTo>
                    <a:lnTo>
                      <a:pt x="162" y="25"/>
                    </a:lnTo>
                    <a:lnTo>
                      <a:pt x="168" y="25"/>
                    </a:lnTo>
                    <a:lnTo>
                      <a:pt x="158" y="9"/>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0" name="Freeform 54">
                <a:extLst>
                  <a:ext uri="{FF2B5EF4-FFF2-40B4-BE49-F238E27FC236}">
                    <a16:creationId xmlns:a16="http://schemas.microsoft.com/office/drawing/2014/main" id="{DA5AE1FA-CB43-723C-04A9-7776F6CB535C}"/>
                  </a:ext>
                </a:extLst>
              </p:cNvPr>
              <p:cNvSpPr>
                <a:spLocks/>
              </p:cNvSpPr>
              <p:nvPr/>
            </p:nvSpPr>
            <p:spPr bwMode="auto">
              <a:xfrm>
                <a:off x="3358" y="2125"/>
                <a:ext cx="155" cy="691"/>
              </a:xfrm>
              <a:custGeom>
                <a:avLst/>
                <a:gdLst/>
                <a:ahLst/>
                <a:cxnLst>
                  <a:cxn ang="0">
                    <a:pos x="118" y="14"/>
                  </a:cxn>
                  <a:cxn ang="0">
                    <a:pos x="118" y="31"/>
                  </a:cxn>
                  <a:cxn ang="0">
                    <a:pos x="116" y="36"/>
                  </a:cxn>
                  <a:cxn ang="0">
                    <a:pos x="123" y="50"/>
                  </a:cxn>
                  <a:cxn ang="0">
                    <a:pos x="118" y="53"/>
                  </a:cxn>
                  <a:cxn ang="0">
                    <a:pos x="120" y="59"/>
                  </a:cxn>
                  <a:cxn ang="0">
                    <a:pos x="115" y="77"/>
                  </a:cxn>
                  <a:cxn ang="0">
                    <a:pos x="115" y="82"/>
                  </a:cxn>
                  <a:cxn ang="0">
                    <a:pos x="142" y="100"/>
                  </a:cxn>
                  <a:cxn ang="0">
                    <a:pos x="155" y="242"/>
                  </a:cxn>
                  <a:cxn ang="0">
                    <a:pos x="138" y="268"/>
                  </a:cxn>
                  <a:cxn ang="0">
                    <a:pos x="145" y="344"/>
                  </a:cxn>
                  <a:cxn ang="0">
                    <a:pos x="133" y="353"/>
                  </a:cxn>
                  <a:cxn ang="0">
                    <a:pos x="129" y="474"/>
                  </a:cxn>
                  <a:cxn ang="0">
                    <a:pos x="121" y="596"/>
                  </a:cxn>
                  <a:cxn ang="0">
                    <a:pos x="124" y="603"/>
                  </a:cxn>
                  <a:cxn ang="0">
                    <a:pos x="151" y="627"/>
                  </a:cxn>
                  <a:cxn ang="0">
                    <a:pos x="148" y="631"/>
                  </a:cxn>
                  <a:cxn ang="0">
                    <a:pos x="138" y="635"/>
                  </a:cxn>
                  <a:cxn ang="0">
                    <a:pos x="122" y="631"/>
                  </a:cxn>
                  <a:cxn ang="0">
                    <a:pos x="107" y="622"/>
                  </a:cxn>
                  <a:cxn ang="0">
                    <a:pos x="94" y="617"/>
                  </a:cxn>
                  <a:cxn ang="0">
                    <a:pos x="94" y="638"/>
                  </a:cxn>
                  <a:cxn ang="0">
                    <a:pos x="88" y="639"/>
                  </a:cxn>
                  <a:cxn ang="0">
                    <a:pos x="97" y="656"/>
                  </a:cxn>
                  <a:cxn ang="0">
                    <a:pos x="93" y="686"/>
                  </a:cxn>
                  <a:cxn ang="0">
                    <a:pos x="84" y="690"/>
                  </a:cxn>
                  <a:cxn ang="0">
                    <a:pos x="67" y="665"/>
                  </a:cxn>
                  <a:cxn ang="0">
                    <a:pos x="67" y="648"/>
                  </a:cxn>
                  <a:cxn ang="0">
                    <a:pos x="62" y="646"/>
                  </a:cxn>
                  <a:cxn ang="0">
                    <a:pos x="55" y="489"/>
                  </a:cxn>
                  <a:cxn ang="0">
                    <a:pos x="62" y="474"/>
                  </a:cxn>
                  <a:cxn ang="0">
                    <a:pos x="44" y="368"/>
                  </a:cxn>
                  <a:cxn ang="0">
                    <a:pos x="33" y="364"/>
                  </a:cxn>
                  <a:cxn ang="0">
                    <a:pos x="29" y="255"/>
                  </a:cxn>
                  <a:cxn ang="0">
                    <a:pos x="0" y="242"/>
                  </a:cxn>
                  <a:cxn ang="0">
                    <a:pos x="12" y="124"/>
                  </a:cxn>
                  <a:cxn ang="0">
                    <a:pos x="56" y="91"/>
                  </a:cxn>
                  <a:cxn ang="0">
                    <a:pos x="68" y="81"/>
                  </a:cxn>
                  <a:cxn ang="0">
                    <a:pos x="68" y="69"/>
                  </a:cxn>
                  <a:cxn ang="0">
                    <a:pos x="64" y="61"/>
                  </a:cxn>
                  <a:cxn ang="0">
                    <a:pos x="59" y="55"/>
                  </a:cxn>
                  <a:cxn ang="0">
                    <a:pos x="54" y="46"/>
                  </a:cxn>
                  <a:cxn ang="0">
                    <a:pos x="51" y="39"/>
                  </a:cxn>
                  <a:cxn ang="0">
                    <a:pos x="51" y="30"/>
                  </a:cxn>
                  <a:cxn ang="0">
                    <a:pos x="54" y="22"/>
                  </a:cxn>
                  <a:cxn ang="0">
                    <a:pos x="60" y="12"/>
                  </a:cxn>
                  <a:cxn ang="0">
                    <a:pos x="68" y="5"/>
                  </a:cxn>
                  <a:cxn ang="0">
                    <a:pos x="77" y="1"/>
                  </a:cxn>
                  <a:cxn ang="0">
                    <a:pos x="87" y="0"/>
                  </a:cxn>
                  <a:cxn ang="0">
                    <a:pos x="97" y="2"/>
                  </a:cxn>
                  <a:cxn ang="0">
                    <a:pos x="107" y="5"/>
                  </a:cxn>
                  <a:cxn ang="0">
                    <a:pos x="118" y="14"/>
                  </a:cxn>
                </a:cxnLst>
                <a:rect l="0" t="0" r="r" b="b"/>
                <a:pathLst>
                  <a:path w="156" h="691">
                    <a:moveTo>
                      <a:pt x="118" y="14"/>
                    </a:moveTo>
                    <a:lnTo>
                      <a:pt x="118" y="31"/>
                    </a:lnTo>
                    <a:lnTo>
                      <a:pt x="116" y="36"/>
                    </a:lnTo>
                    <a:lnTo>
                      <a:pt x="123" y="50"/>
                    </a:lnTo>
                    <a:lnTo>
                      <a:pt x="118" y="53"/>
                    </a:lnTo>
                    <a:lnTo>
                      <a:pt x="120" y="59"/>
                    </a:lnTo>
                    <a:lnTo>
                      <a:pt x="115" y="77"/>
                    </a:lnTo>
                    <a:lnTo>
                      <a:pt x="115" y="82"/>
                    </a:lnTo>
                    <a:lnTo>
                      <a:pt x="142" y="100"/>
                    </a:lnTo>
                    <a:lnTo>
                      <a:pt x="155" y="242"/>
                    </a:lnTo>
                    <a:lnTo>
                      <a:pt x="138" y="268"/>
                    </a:lnTo>
                    <a:lnTo>
                      <a:pt x="145" y="344"/>
                    </a:lnTo>
                    <a:lnTo>
                      <a:pt x="133" y="353"/>
                    </a:lnTo>
                    <a:lnTo>
                      <a:pt x="129" y="474"/>
                    </a:lnTo>
                    <a:lnTo>
                      <a:pt x="121" y="596"/>
                    </a:lnTo>
                    <a:lnTo>
                      <a:pt x="124" y="603"/>
                    </a:lnTo>
                    <a:lnTo>
                      <a:pt x="151" y="627"/>
                    </a:lnTo>
                    <a:lnTo>
                      <a:pt x="148" y="631"/>
                    </a:lnTo>
                    <a:lnTo>
                      <a:pt x="138" y="635"/>
                    </a:lnTo>
                    <a:lnTo>
                      <a:pt x="122" y="631"/>
                    </a:lnTo>
                    <a:lnTo>
                      <a:pt x="107" y="622"/>
                    </a:lnTo>
                    <a:lnTo>
                      <a:pt x="94" y="617"/>
                    </a:lnTo>
                    <a:lnTo>
                      <a:pt x="94" y="638"/>
                    </a:lnTo>
                    <a:lnTo>
                      <a:pt x="88" y="639"/>
                    </a:lnTo>
                    <a:lnTo>
                      <a:pt x="97" y="656"/>
                    </a:lnTo>
                    <a:lnTo>
                      <a:pt x="93" y="686"/>
                    </a:lnTo>
                    <a:lnTo>
                      <a:pt x="84" y="690"/>
                    </a:lnTo>
                    <a:lnTo>
                      <a:pt x="67" y="665"/>
                    </a:lnTo>
                    <a:lnTo>
                      <a:pt x="67" y="648"/>
                    </a:lnTo>
                    <a:lnTo>
                      <a:pt x="62" y="646"/>
                    </a:lnTo>
                    <a:lnTo>
                      <a:pt x="55" y="489"/>
                    </a:lnTo>
                    <a:lnTo>
                      <a:pt x="62" y="474"/>
                    </a:lnTo>
                    <a:lnTo>
                      <a:pt x="44" y="368"/>
                    </a:lnTo>
                    <a:lnTo>
                      <a:pt x="33" y="364"/>
                    </a:lnTo>
                    <a:lnTo>
                      <a:pt x="29" y="255"/>
                    </a:lnTo>
                    <a:lnTo>
                      <a:pt x="0" y="242"/>
                    </a:lnTo>
                    <a:lnTo>
                      <a:pt x="12" y="124"/>
                    </a:lnTo>
                    <a:lnTo>
                      <a:pt x="56" y="91"/>
                    </a:lnTo>
                    <a:lnTo>
                      <a:pt x="68" y="81"/>
                    </a:lnTo>
                    <a:lnTo>
                      <a:pt x="68" y="69"/>
                    </a:lnTo>
                    <a:lnTo>
                      <a:pt x="64" y="61"/>
                    </a:lnTo>
                    <a:lnTo>
                      <a:pt x="59" y="55"/>
                    </a:lnTo>
                    <a:lnTo>
                      <a:pt x="54" y="46"/>
                    </a:lnTo>
                    <a:lnTo>
                      <a:pt x="51" y="39"/>
                    </a:lnTo>
                    <a:lnTo>
                      <a:pt x="51" y="30"/>
                    </a:lnTo>
                    <a:lnTo>
                      <a:pt x="54" y="22"/>
                    </a:lnTo>
                    <a:lnTo>
                      <a:pt x="60" y="12"/>
                    </a:lnTo>
                    <a:lnTo>
                      <a:pt x="68" y="5"/>
                    </a:lnTo>
                    <a:lnTo>
                      <a:pt x="77" y="1"/>
                    </a:lnTo>
                    <a:lnTo>
                      <a:pt x="87" y="0"/>
                    </a:lnTo>
                    <a:lnTo>
                      <a:pt x="97" y="2"/>
                    </a:lnTo>
                    <a:lnTo>
                      <a:pt x="107" y="5"/>
                    </a:lnTo>
                    <a:lnTo>
                      <a:pt x="118" y="14"/>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1" name="Freeform 55">
                <a:extLst>
                  <a:ext uri="{FF2B5EF4-FFF2-40B4-BE49-F238E27FC236}">
                    <a16:creationId xmlns:a16="http://schemas.microsoft.com/office/drawing/2014/main" id="{7B65C52D-33AF-F970-C93D-803FE27F14EC}"/>
                  </a:ext>
                </a:extLst>
              </p:cNvPr>
              <p:cNvSpPr>
                <a:spLocks/>
              </p:cNvSpPr>
              <p:nvPr/>
            </p:nvSpPr>
            <p:spPr bwMode="auto">
              <a:xfrm>
                <a:off x="3002" y="2119"/>
                <a:ext cx="185" cy="628"/>
              </a:xfrm>
              <a:custGeom>
                <a:avLst/>
                <a:gdLst/>
                <a:ahLst/>
                <a:cxnLst>
                  <a:cxn ang="0">
                    <a:pos x="112" y="8"/>
                  </a:cxn>
                  <a:cxn ang="0">
                    <a:pos x="149" y="0"/>
                  </a:cxn>
                  <a:cxn ang="0">
                    <a:pos x="162" y="15"/>
                  </a:cxn>
                  <a:cxn ang="0">
                    <a:pos x="169" y="10"/>
                  </a:cxn>
                  <a:cxn ang="0">
                    <a:pos x="178" y="38"/>
                  </a:cxn>
                  <a:cxn ang="0">
                    <a:pos x="158" y="55"/>
                  </a:cxn>
                  <a:cxn ang="0">
                    <a:pos x="157" y="69"/>
                  </a:cxn>
                  <a:cxn ang="0">
                    <a:pos x="152" y="71"/>
                  </a:cxn>
                  <a:cxn ang="0">
                    <a:pos x="149" y="85"/>
                  </a:cxn>
                  <a:cxn ang="0">
                    <a:pos x="134" y="88"/>
                  </a:cxn>
                  <a:cxn ang="0">
                    <a:pos x="134" y="94"/>
                  </a:cxn>
                  <a:cxn ang="0">
                    <a:pos x="158" y="112"/>
                  </a:cxn>
                  <a:cxn ang="0">
                    <a:pos x="178" y="202"/>
                  </a:cxn>
                  <a:cxn ang="0">
                    <a:pos x="162" y="226"/>
                  </a:cxn>
                  <a:cxn ang="0">
                    <a:pos x="162" y="390"/>
                  </a:cxn>
                  <a:cxn ang="0">
                    <a:pos x="143" y="397"/>
                  </a:cxn>
                  <a:cxn ang="0">
                    <a:pos x="140" y="423"/>
                  </a:cxn>
                  <a:cxn ang="0">
                    <a:pos x="132" y="493"/>
                  </a:cxn>
                  <a:cxn ang="0">
                    <a:pos x="132" y="530"/>
                  </a:cxn>
                  <a:cxn ang="0">
                    <a:pos x="162" y="553"/>
                  </a:cxn>
                  <a:cxn ang="0">
                    <a:pos x="184" y="565"/>
                  </a:cxn>
                  <a:cxn ang="0">
                    <a:pos x="184" y="572"/>
                  </a:cxn>
                  <a:cxn ang="0">
                    <a:pos x="138" y="561"/>
                  </a:cxn>
                  <a:cxn ang="0">
                    <a:pos x="132" y="554"/>
                  </a:cxn>
                  <a:cxn ang="0">
                    <a:pos x="127" y="561"/>
                  </a:cxn>
                  <a:cxn ang="0">
                    <a:pos x="123" y="561"/>
                  </a:cxn>
                  <a:cxn ang="0">
                    <a:pos x="117" y="535"/>
                  </a:cxn>
                  <a:cxn ang="0">
                    <a:pos x="112" y="416"/>
                  </a:cxn>
                  <a:cxn ang="0">
                    <a:pos x="103" y="416"/>
                  </a:cxn>
                  <a:cxn ang="0">
                    <a:pos x="77" y="521"/>
                  </a:cxn>
                  <a:cxn ang="0">
                    <a:pos x="77" y="587"/>
                  </a:cxn>
                  <a:cxn ang="0">
                    <a:pos x="66" y="619"/>
                  </a:cxn>
                  <a:cxn ang="0">
                    <a:pos x="57" y="627"/>
                  </a:cxn>
                  <a:cxn ang="0">
                    <a:pos x="51" y="609"/>
                  </a:cxn>
                  <a:cxn ang="0">
                    <a:pos x="58" y="590"/>
                  </a:cxn>
                  <a:cxn ang="0">
                    <a:pos x="66" y="550"/>
                  </a:cxn>
                  <a:cxn ang="0">
                    <a:pos x="68" y="399"/>
                  </a:cxn>
                  <a:cxn ang="0">
                    <a:pos x="77" y="252"/>
                  </a:cxn>
                  <a:cxn ang="0">
                    <a:pos x="61" y="240"/>
                  </a:cxn>
                  <a:cxn ang="0">
                    <a:pos x="61" y="218"/>
                  </a:cxn>
                  <a:cxn ang="0">
                    <a:pos x="61" y="179"/>
                  </a:cxn>
                  <a:cxn ang="0">
                    <a:pos x="40" y="189"/>
                  </a:cxn>
                  <a:cxn ang="0">
                    <a:pos x="58" y="214"/>
                  </a:cxn>
                  <a:cxn ang="0">
                    <a:pos x="58" y="237"/>
                  </a:cxn>
                  <a:cxn ang="0">
                    <a:pos x="39" y="222"/>
                  </a:cxn>
                  <a:cxn ang="0">
                    <a:pos x="29" y="208"/>
                  </a:cxn>
                  <a:cxn ang="0">
                    <a:pos x="20" y="211"/>
                  </a:cxn>
                  <a:cxn ang="0">
                    <a:pos x="0" y="187"/>
                  </a:cxn>
                  <a:cxn ang="0">
                    <a:pos x="0" y="179"/>
                  </a:cxn>
                  <a:cxn ang="0">
                    <a:pos x="10" y="175"/>
                  </a:cxn>
                  <a:cxn ang="0">
                    <a:pos x="34" y="147"/>
                  </a:cxn>
                  <a:cxn ang="0">
                    <a:pos x="58" y="123"/>
                  </a:cxn>
                  <a:cxn ang="0">
                    <a:pos x="89" y="95"/>
                  </a:cxn>
                  <a:cxn ang="0">
                    <a:pos x="112" y="86"/>
                  </a:cxn>
                  <a:cxn ang="0">
                    <a:pos x="112" y="66"/>
                  </a:cxn>
                  <a:cxn ang="0">
                    <a:pos x="103" y="56"/>
                  </a:cxn>
                  <a:cxn ang="0">
                    <a:pos x="103" y="31"/>
                  </a:cxn>
                  <a:cxn ang="0">
                    <a:pos x="97" y="26"/>
                  </a:cxn>
                  <a:cxn ang="0">
                    <a:pos x="112" y="8"/>
                  </a:cxn>
                </a:cxnLst>
                <a:rect l="0" t="0" r="r" b="b"/>
                <a:pathLst>
                  <a:path w="185" h="628">
                    <a:moveTo>
                      <a:pt x="112" y="8"/>
                    </a:moveTo>
                    <a:lnTo>
                      <a:pt x="149" y="0"/>
                    </a:lnTo>
                    <a:lnTo>
                      <a:pt x="162" y="15"/>
                    </a:lnTo>
                    <a:lnTo>
                      <a:pt x="169" y="10"/>
                    </a:lnTo>
                    <a:lnTo>
                      <a:pt x="178" y="38"/>
                    </a:lnTo>
                    <a:lnTo>
                      <a:pt x="158" y="55"/>
                    </a:lnTo>
                    <a:lnTo>
                      <a:pt x="157" y="69"/>
                    </a:lnTo>
                    <a:lnTo>
                      <a:pt x="152" y="71"/>
                    </a:lnTo>
                    <a:lnTo>
                      <a:pt x="149" y="85"/>
                    </a:lnTo>
                    <a:lnTo>
                      <a:pt x="134" y="88"/>
                    </a:lnTo>
                    <a:lnTo>
                      <a:pt x="134" y="94"/>
                    </a:lnTo>
                    <a:lnTo>
                      <a:pt x="158" y="112"/>
                    </a:lnTo>
                    <a:lnTo>
                      <a:pt x="178" y="202"/>
                    </a:lnTo>
                    <a:lnTo>
                      <a:pt x="162" y="226"/>
                    </a:lnTo>
                    <a:lnTo>
                      <a:pt x="162" y="390"/>
                    </a:lnTo>
                    <a:lnTo>
                      <a:pt x="143" y="397"/>
                    </a:lnTo>
                    <a:lnTo>
                      <a:pt x="140" y="423"/>
                    </a:lnTo>
                    <a:lnTo>
                      <a:pt x="132" y="493"/>
                    </a:lnTo>
                    <a:lnTo>
                      <a:pt x="132" y="530"/>
                    </a:lnTo>
                    <a:lnTo>
                      <a:pt x="162" y="553"/>
                    </a:lnTo>
                    <a:lnTo>
                      <a:pt x="184" y="565"/>
                    </a:lnTo>
                    <a:lnTo>
                      <a:pt x="184" y="572"/>
                    </a:lnTo>
                    <a:lnTo>
                      <a:pt x="138" y="561"/>
                    </a:lnTo>
                    <a:lnTo>
                      <a:pt x="132" y="554"/>
                    </a:lnTo>
                    <a:lnTo>
                      <a:pt x="127" y="561"/>
                    </a:lnTo>
                    <a:lnTo>
                      <a:pt x="123" y="561"/>
                    </a:lnTo>
                    <a:lnTo>
                      <a:pt x="117" y="535"/>
                    </a:lnTo>
                    <a:lnTo>
                      <a:pt x="112" y="416"/>
                    </a:lnTo>
                    <a:lnTo>
                      <a:pt x="103" y="416"/>
                    </a:lnTo>
                    <a:lnTo>
                      <a:pt x="77" y="521"/>
                    </a:lnTo>
                    <a:lnTo>
                      <a:pt x="77" y="587"/>
                    </a:lnTo>
                    <a:lnTo>
                      <a:pt x="66" y="619"/>
                    </a:lnTo>
                    <a:lnTo>
                      <a:pt x="57" y="627"/>
                    </a:lnTo>
                    <a:lnTo>
                      <a:pt x="51" y="609"/>
                    </a:lnTo>
                    <a:lnTo>
                      <a:pt x="58" y="590"/>
                    </a:lnTo>
                    <a:lnTo>
                      <a:pt x="66" y="550"/>
                    </a:lnTo>
                    <a:lnTo>
                      <a:pt x="68" y="399"/>
                    </a:lnTo>
                    <a:lnTo>
                      <a:pt x="77" y="252"/>
                    </a:lnTo>
                    <a:lnTo>
                      <a:pt x="61" y="240"/>
                    </a:lnTo>
                    <a:lnTo>
                      <a:pt x="61" y="218"/>
                    </a:lnTo>
                    <a:lnTo>
                      <a:pt x="61" y="179"/>
                    </a:lnTo>
                    <a:lnTo>
                      <a:pt x="40" y="189"/>
                    </a:lnTo>
                    <a:lnTo>
                      <a:pt x="58" y="214"/>
                    </a:lnTo>
                    <a:lnTo>
                      <a:pt x="58" y="237"/>
                    </a:lnTo>
                    <a:lnTo>
                      <a:pt x="39" y="222"/>
                    </a:lnTo>
                    <a:lnTo>
                      <a:pt x="29" y="208"/>
                    </a:lnTo>
                    <a:lnTo>
                      <a:pt x="20" y="211"/>
                    </a:lnTo>
                    <a:lnTo>
                      <a:pt x="0" y="187"/>
                    </a:lnTo>
                    <a:lnTo>
                      <a:pt x="0" y="179"/>
                    </a:lnTo>
                    <a:lnTo>
                      <a:pt x="10" y="175"/>
                    </a:lnTo>
                    <a:lnTo>
                      <a:pt x="34" y="147"/>
                    </a:lnTo>
                    <a:lnTo>
                      <a:pt x="58" y="123"/>
                    </a:lnTo>
                    <a:lnTo>
                      <a:pt x="89" y="95"/>
                    </a:lnTo>
                    <a:lnTo>
                      <a:pt x="112" y="86"/>
                    </a:lnTo>
                    <a:lnTo>
                      <a:pt x="112" y="66"/>
                    </a:lnTo>
                    <a:lnTo>
                      <a:pt x="103" y="56"/>
                    </a:lnTo>
                    <a:lnTo>
                      <a:pt x="103" y="31"/>
                    </a:lnTo>
                    <a:lnTo>
                      <a:pt x="97" y="26"/>
                    </a:lnTo>
                    <a:lnTo>
                      <a:pt x="112" y="8"/>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2" name="Freeform 56">
                <a:extLst>
                  <a:ext uri="{FF2B5EF4-FFF2-40B4-BE49-F238E27FC236}">
                    <a16:creationId xmlns:a16="http://schemas.microsoft.com/office/drawing/2014/main" id="{24B3D416-FED9-1170-CB39-2FF8D3AEB64E}"/>
                  </a:ext>
                </a:extLst>
              </p:cNvPr>
              <p:cNvSpPr>
                <a:spLocks/>
              </p:cNvSpPr>
              <p:nvPr/>
            </p:nvSpPr>
            <p:spPr bwMode="auto">
              <a:xfrm>
                <a:off x="2430" y="2134"/>
                <a:ext cx="178" cy="779"/>
              </a:xfrm>
              <a:custGeom>
                <a:avLst/>
                <a:gdLst/>
                <a:ahLst/>
                <a:cxnLst>
                  <a:cxn ang="0">
                    <a:pos x="42" y="16"/>
                  </a:cxn>
                  <a:cxn ang="0">
                    <a:pos x="42" y="35"/>
                  </a:cxn>
                  <a:cxn ang="0">
                    <a:pos x="45" y="41"/>
                  </a:cxn>
                  <a:cxn ang="0">
                    <a:pos x="37" y="56"/>
                  </a:cxn>
                  <a:cxn ang="0">
                    <a:pos x="42" y="60"/>
                  </a:cxn>
                  <a:cxn ang="0">
                    <a:pos x="40" y="66"/>
                  </a:cxn>
                  <a:cxn ang="0">
                    <a:pos x="46" y="88"/>
                  </a:cxn>
                  <a:cxn ang="0">
                    <a:pos x="46" y="92"/>
                  </a:cxn>
                  <a:cxn ang="0">
                    <a:pos x="15" y="113"/>
                  </a:cxn>
                  <a:cxn ang="0">
                    <a:pos x="0" y="273"/>
                  </a:cxn>
                  <a:cxn ang="0">
                    <a:pos x="19" y="301"/>
                  </a:cxn>
                  <a:cxn ang="0">
                    <a:pos x="12" y="388"/>
                  </a:cxn>
                  <a:cxn ang="0">
                    <a:pos x="25" y="398"/>
                  </a:cxn>
                  <a:cxn ang="0">
                    <a:pos x="30" y="534"/>
                  </a:cxn>
                  <a:cxn ang="0">
                    <a:pos x="38" y="672"/>
                  </a:cxn>
                  <a:cxn ang="0">
                    <a:pos x="35" y="680"/>
                  </a:cxn>
                  <a:cxn ang="0">
                    <a:pos x="4" y="706"/>
                  </a:cxn>
                  <a:cxn ang="0">
                    <a:pos x="8" y="711"/>
                  </a:cxn>
                  <a:cxn ang="0">
                    <a:pos x="19" y="715"/>
                  </a:cxn>
                  <a:cxn ang="0">
                    <a:pos x="37" y="711"/>
                  </a:cxn>
                  <a:cxn ang="0">
                    <a:pos x="55" y="701"/>
                  </a:cxn>
                  <a:cxn ang="0">
                    <a:pos x="70" y="695"/>
                  </a:cxn>
                  <a:cxn ang="0">
                    <a:pos x="70" y="719"/>
                  </a:cxn>
                  <a:cxn ang="0">
                    <a:pos x="76" y="720"/>
                  </a:cxn>
                  <a:cxn ang="0">
                    <a:pos x="66" y="739"/>
                  </a:cxn>
                  <a:cxn ang="0">
                    <a:pos x="71" y="773"/>
                  </a:cxn>
                  <a:cxn ang="0">
                    <a:pos x="81" y="777"/>
                  </a:cxn>
                  <a:cxn ang="0">
                    <a:pos x="101" y="750"/>
                  </a:cxn>
                  <a:cxn ang="0">
                    <a:pos x="101" y="730"/>
                  </a:cxn>
                  <a:cxn ang="0">
                    <a:pos x="107" y="728"/>
                  </a:cxn>
                  <a:cxn ang="0">
                    <a:pos x="114" y="551"/>
                  </a:cxn>
                  <a:cxn ang="0">
                    <a:pos x="107" y="534"/>
                  </a:cxn>
                  <a:cxn ang="0">
                    <a:pos x="127" y="415"/>
                  </a:cxn>
                  <a:cxn ang="0">
                    <a:pos x="140" y="410"/>
                  </a:cxn>
                  <a:cxn ang="0">
                    <a:pos x="144" y="287"/>
                  </a:cxn>
                  <a:cxn ang="0">
                    <a:pos x="177" y="273"/>
                  </a:cxn>
                  <a:cxn ang="0">
                    <a:pos x="163" y="140"/>
                  </a:cxn>
                  <a:cxn ang="0">
                    <a:pos x="113" y="103"/>
                  </a:cxn>
                  <a:cxn ang="0">
                    <a:pos x="100" y="91"/>
                  </a:cxn>
                  <a:cxn ang="0">
                    <a:pos x="99" y="78"/>
                  </a:cxn>
                  <a:cxn ang="0">
                    <a:pos x="104" y="69"/>
                  </a:cxn>
                  <a:cxn ang="0">
                    <a:pos x="110" y="62"/>
                  </a:cxn>
                  <a:cxn ang="0">
                    <a:pos x="115" y="52"/>
                  </a:cxn>
                  <a:cxn ang="0">
                    <a:pos x="119" y="44"/>
                  </a:cxn>
                  <a:cxn ang="0">
                    <a:pos x="119" y="34"/>
                  </a:cxn>
                  <a:cxn ang="0">
                    <a:pos x="115" y="25"/>
                  </a:cxn>
                  <a:cxn ang="0">
                    <a:pos x="109" y="14"/>
                  </a:cxn>
                  <a:cxn ang="0">
                    <a:pos x="100" y="6"/>
                  </a:cxn>
                  <a:cxn ang="0">
                    <a:pos x="90" y="2"/>
                  </a:cxn>
                  <a:cxn ang="0">
                    <a:pos x="77" y="0"/>
                  </a:cxn>
                  <a:cxn ang="0">
                    <a:pos x="66" y="2"/>
                  </a:cxn>
                  <a:cxn ang="0">
                    <a:pos x="55" y="5"/>
                  </a:cxn>
                  <a:cxn ang="0">
                    <a:pos x="42" y="16"/>
                  </a:cxn>
                </a:cxnLst>
                <a:rect l="0" t="0" r="r" b="b"/>
                <a:pathLst>
                  <a:path w="178" h="778">
                    <a:moveTo>
                      <a:pt x="42" y="16"/>
                    </a:moveTo>
                    <a:lnTo>
                      <a:pt x="42" y="35"/>
                    </a:lnTo>
                    <a:lnTo>
                      <a:pt x="45" y="41"/>
                    </a:lnTo>
                    <a:lnTo>
                      <a:pt x="37" y="56"/>
                    </a:lnTo>
                    <a:lnTo>
                      <a:pt x="42" y="60"/>
                    </a:lnTo>
                    <a:lnTo>
                      <a:pt x="40" y="66"/>
                    </a:lnTo>
                    <a:lnTo>
                      <a:pt x="46" y="88"/>
                    </a:lnTo>
                    <a:lnTo>
                      <a:pt x="46" y="92"/>
                    </a:lnTo>
                    <a:lnTo>
                      <a:pt x="15" y="113"/>
                    </a:lnTo>
                    <a:lnTo>
                      <a:pt x="0" y="273"/>
                    </a:lnTo>
                    <a:lnTo>
                      <a:pt x="19" y="301"/>
                    </a:lnTo>
                    <a:lnTo>
                      <a:pt x="12" y="388"/>
                    </a:lnTo>
                    <a:lnTo>
                      <a:pt x="25" y="398"/>
                    </a:lnTo>
                    <a:lnTo>
                      <a:pt x="30" y="534"/>
                    </a:lnTo>
                    <a:lnTo>
                      <a:pt x="38" y="672"/>
                    </a:lnTo>
                    <a:lnTo>
                      <a:pt x="35" y="680"/>
                    </a:lnTo>
                    <a:lnTo>
                      <a:pt x="4" y="706"/>
                    </a:lnTo>
                    <a:lnTo>
                      <a:pt x="8" y="711"/>
                    </a:lnTo>
                    <a:lnTo>
                      <a:pt x="19" y="715"/>
                    </a:lnTo>
                    <a:lnTo>
                      <a:pt x="37" y="711"/>
                    </a:lnTo>
                    <a:lnTo>
                      <a:pt x="55" y="701"/>
                    </a:lnTo>
                    <a:lnTo>
                      <a:pt x="70" y="695"/>
                    </a:lnTo>
                    <a:lnTo>
                      <a:pt x="70" y="719"/>
                    </a:lnTo>
                    <a:lnTo>
                      <a:pt x="76" y="720"/>
                    </a:lnTo>
                    <a:lnTo>
                      <a:pt x="66" y="739"/>
                    </a:lnTo>
                    <a:lnTo>
                      <a:pt x="71" y="773"/>
                    </a:lnTo>
                    <a:lnTo>
                      <a:pt x="81" y="777"/>
                    </a:lnTo>
                    <a:lnTo>
                      <a:pt x="101" y="750"/>
                    </a:lnTo>
                    <a:lnTo>
                      <a:pt x="101" y="730"/>
                    </a:lnTo>
                    <a:lnTo>
                      <a:pt x="107" y="728"/>
                    </a:lnTo>
                    <a:lnTo>
                      <a:pt x="114" y="551"/>
                    </a:lnTo>
                    <a:lnTo>
                      <a:pt x="107" y="534"/>
                    </a:lnTo>
                    <a:lnTo>
                      <a:pt x="127" y="415"/>
                    </a:lnTo>
                    <a:lnTo>
                      <a:pt x="140" y="410"/>
                    </a:lnTo>
                    <a:lnTo>
                      <a:pt x="144" y="287"/>
                    </a:lnTo>
                    <a:lnTo>
                      <a:pt x="177" y="273"/>
                    </a:lnTo>
                    <a:lnTo>
                      <a:pt x="163" y="140"/>
                    </a:lnTo>
                    <a:lnTo>
                      <a:pt x="113" y="103"/>
                    </a:lnTo>
                    <a:lnTo>
                      <a:pt x="100" y="91"/>
                    </a:lnTo>
                    <a:lnTo>
                      <a:pt x="99" y="78"/>
                    </a:lnTo>
                    <a:lnTo>
                      <a:pt x="104" y="69"/>
                    </a:lnTo>
                    <a:lnTo>
                      <a:pt x="110" y="62"/>
                    </a:lnTo>
                    <a:lnTo>
                      <a:pt x="115" y="52"/>
                    </a:lnTo>
                    <a:lnTo>
                      <a:pt x="119" y="44"/>
                    </a:lnTo>
                    <a:lnTo>
                      <a:pt x="119" y="34"/>
                    </a:lnTo>
                    <a:lnTo>
                      <a:pt x="115" y="25"/>
                    </a:lnTo>
                    <a:lnTo>
                      <a:pt x="109" y="14"/>
                    </a:lnTo>
                    <a:lnTo>
                      <a:pt x="100" y="6"/>
                    </a:lnTo>
                    <a:lnTo>
                      <a:pt x="90" y="2"/>
                    </a:lnTo>
                    <a:lnTo>
                      <a:pt x="77" y="0"/>
                    </a:lnTo>
                    <a:lnTo>
                      <a:pt x="66" y="2"/>
                    </a:lnTo>
                    <a:lnTo>
                      <a:pt x="55" y="5"/>
                    </a:lnTo>
                    <a:lnTo>
                      <a:pt x="42" y="16"/>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3" name="Freeform 57">
                <a:extLst>
                  <a:ext uri="{FF2B5EF4-FFF2-40B4-BE49-F238E27FC236}">
                    <a16:creationId xmlns:a16="http://schemas.microsoft.com/office/drawing/2014/main" id="{D63BBB88-9CC5-4F01-A783-60CDA602A8B2}"/>
                  </a:ext>
                </a:extLst>
              </p:cNvPr>
              <p:cNvSpPr>
                <a:spLocks/>
              </p:cNvSpPr>
              <p:nvPr/>
            </p:nvSpPr>
            <p:spPr bwMode="auto">
              <a:xfrm>
                <a:off x="4658" y="2042"/>
                <a:ext cx="187" cy="607"/>
              </a:xfrm>
              <a:custGeom>
                <a:avLst/>
                <a:gdLst/>
                <a:ahLst/>
                <a:cxnLst>
                  <a:cxn ang="0">
                    <a:pos x="117" y="0"/>
                  </a:cxn>
                  <a:cxn ang="0">
                    <a:pos x="76" y="19"/>
                  </a:cxn>
                  <a:cxn ang="0">
                    <a:pos x="75" y="60"/>
                  </a:cxn>
                  <a:cxn ang="0">
                    <a:pos x="55" y="79"/>
                  </a:cxn>
                  <a:cxn ang="0">
                    <a:pos x="12" y="101"/>
                  </a:cxn>
                  <a:cxn ang="0">
                    <a:pos x="5" y="218"/>
                  </a:cxn>
                  <a:cxn ang="0">
                    <a:pos x="35" y="319"/>
                  </a:cxn>
                  <a:cxn ang="0">
                    <a:pos x="63" y="395"/>
                  </a:cxn>
                  <a:cxn ang="0">
                    <a:pos x="58" y="576"/>
                  </a:cxn>
                  <a:cxn ang="0">
                    <a:pos x="63" y="584"/>
                  </a:cxn>
                  <a:cxn ang="0">
                    <a:pos x="93" y="603"/>
                  </a:cxn>
                  <a:cxn ang="0">
                    <a:pos x="109" y="606"/>
                  </a:cxn>
                  <a:cxn ang="0">
                    <a:pos x="120" y="601"/>
                  </a:cxn>
                  <a:cxn ang="0">
                    <a:pos x="114" y="591"/>
                  </a:cxn>
                  <a:cxn ang="0">
                    <a:pos x="99" y="576"/>
                  </a:cxn>
                  <a:cxn ang="0">
                    <a:pos x="105" y="570"/>
                  </a:cxn>
                  <a:cxn ang="0">
                    <a:pos x="142" y="582"/>
                  </a:cxn>
                  <a:cxn ang="0">
                    <a:pos x="146" y="574"/>
                  </a:cxn>
                  <a:cxn ang="0">
                    <a:pos x="142" y="567"/>
                  </a:cxn>
                  <a:cxn ang="0">
                    <a:pos x="131" y="556"/>
                  </a:cxn>
                  <a:cxn ang="0">
                    <a:pos x="144" y="497"/>
                  </a:cxn>
                  <a:cxn ang="0">
                    <a:pos x="157" y="332"/>
                  </a:cxn>
                  <a:cxn ang="0">
                    <a:pos x="163" y="300"/>
                  </a:cxn>
                  <a:cxn ang="0">
                    <a:pos x="151" y="234"/>
                  </a:cxn>
                  <a:cxn ang="0">
                    <a:pos x="160" y="233"/>
                  </a:cxn>
                  <a:cxn ang="0">
                    <a:pos x="168" y="230"/>
                  </a:cxn>
                  <a:cxn ang="0">
                    <a:pos x="175" y="226"/>
                  </a:cxn>
                  <a:cxn ang="0">
                    <a:pos x="180" y="221"/>
                  </a:cxn>
                  <a:cxn ang="0">
                    <a:pos x="186" y="212"/>
                  </a:cxn>
                  <a:cxn ang="0">
                    <a:pos x="181" y="180"/>
                  </a:cxn>
                  <a:cxn ang="0">
                    <a:pos x="136" y="104"/>
                  </a:cxn>
                  <a:cxn ang="0">
                    <a:pos x="120" y="82"/>
                  </a:cxn>
                  <a:cxn ang="0">
                    <a:pos x="140" y="68"/>
                  </a:cxn>
                  <a:cxn ang="0">
                    <a:pos x="140" y="64"/>
                  </a:cxn>
                  <a:cxn ang="0">
                    <a:pos x="147" y="57"/>
                  </a:cxn>
                  <a:cxn ang="0">
                    <a:pos x="146" y="40"/>
                  </a:cxn>
                  <a:cxn ang="0">
                    <a:pos x="149" y="22"/>
                  </a:cxn>
                </a:cxnLst>
                <a:rect l="0" t="0" r="r" b="b"/>
                <a:pathLst>
                  <a:path w="187" h="607">
                    <a:moveTo>
                      <a:pt x="140" y="7"/>
                    </a:moveTo>
                    <a:lnTo>
                      <a:pt x="117" y="0"/>
                    </a:lnTo>
                    <a:lnTo>
                      <a:pt x="93" y="4"/>
                    </a:lnTo>
                    <a:lnTo>
                      <a:pt x="76" y="19"/>
                    </a:lnTo>
                    <a:lnTo>
                      <a:pt x="70" y="38"/>
                    </a:lnTo>
                    <a:lnTo>
                      <a:pt x="75" y="60"/>
                    </a:lnTo>
                    <a:lnTo>
                      <a:pt x="67" y="73"/>
                    </a:lnTo>
                    <a:lnTo>
                      <a:pt x="55" y="79"/>
                    </a:lnTo>
                    <a:lnTo>
                      <a:pt x="22" y="93"/>
                    </a:lnTo>
                    <a:lnTo>
                      <a:pt x="12" y="101"/>
                    </a:lnTo>
                    <a:lnTo>
                      <a:pt x="0" y="198"/>
                    </a:lnTo>
                    <a:lnTo>
                      <a:pt x="5" y="218"/>
                    </a:lnTo>
                    <a:lnTo>
                      <a:pt x="39" y="226"/>
                    </a:lnTo>
                    <a:lnTo>
                      <a:pt x="35" y="319"/>
                    </a:lnTo>
                    <a:lnTo>
                      <a:pt x="58" y="328"/>
                    </a:lnTo>
                    <a:lnTo>
                      <a:pt x="63" y="395"/>
                    </a:lnTo>
                    <a:lnTo>
                      <a:pt x="59" y="512"/>
                    </a:lnTo>
                    <a:lnTo>
                      <a:pt x="58" y="576"/>
                    </a:lnTo>
                    <a:lnTo>
                      <a:pt x="63" y="578"/>
                    </a:lnTo>
                    <a:lnTo>
                      <a:pt x="63" y="584"/>
                    </a:lnTo>
                    <a:lnTo>
                      <a:pt x="81" y="595"/>
                    </a:lnTo>
                    <a:lnTo>
                      <a:pt x="93" y="603"/>
                    </a:lnTo>
                    <a:lnTo>
                      <a:pt x="100" y="606"/>
                    </a:lnTo>
                    <a:lnTo>
                      <a:pt x="109" y="606"/>
                    </a:lnTo>
                    <a:lnTo>
                      <a:pt x="118" y="604"/>
                    </a:lnTo>
                    <a:lnTo>
                      <a:pt x="120" y="601"/>
                    </a:lnTo>
                    <a:lnTo>
                      <a:pt x="118" y="596"/>
                    </a:lnTo>
                    <a:lnTo>
                      <a:pt x="114" y="591"/>
                    </a:lnTo>
                    <a:lnTo>
                      <a:pt x="107" y="583"/>
                    </a:lnTo>
                    <a:lnTo>
                      <a:pt x="99" y="576"/>
                    </a:lnTo>
                    <a:lnTo>
                      <a:pt x="105" y="578"/>
                    </a:lnTo>
                    <a:lnTo>
                      <a:pt x="105" y="570"/>
                    </a:lnTo>
                    <a:lnTo>
                      <a:pt x="131" y="582"/>
                    </a:lnTo>
                    <a:lnTo>
                      <a:pt x="142" y="582"/>
                    </a:lnTo>
                    <a:lnTo>
                      <a:pt x="146" y="578"/>
                    </a:lnTo>
                    <a:lnTo>
                      <a:pt x="146" y="574"/>
                    </a:lnTo>
                    <a:lnTo>
                      <a:pt x="145" y="571"/>
                    </a:lnTo>
                    <a:lnTo>
                      <a:pt x="142" y="567"/>
                    </a:lnTo>
                    <a:lnTo>
                      <a:pt x="136" y="561"/>
                    </a:lnTo>
                    <a:lnTo>
                      <a:pt x="131" y="556"/>
                    </a:lnTo>
                    <a:lnTo>
                      <a:pt x="138" y="555"/>
                    </a:lnTo>
                    <a:lnTo>
                      <a:pt x="144" y="497"/>
                    </a:lnTo>
                    <a:lnTo>
                      <a:pt x="146" y="407"/>
                    </a:lnTo>
                    <a:lnTo>
                      <a:pt x="157" y="332"/>
                    </a:lnTo>
                    <a:lnTo>
                      <a:pt x="160" y="311"/>
                    </a:lnTo>
                    <a:lnTo>
                      <a:pt x="163" y="300"/>
                    </a:lnTo>
                    <a:lnTo>
                      <a:pt x="155" y="255"/>
                    </a:lnTo>
                    <a:lnTo>
                      <a:pt x="151" y="234"/>
                    </a:lnTo>
                    <a:lnTo>
                      <a:pt x="157" y="236"/>
                    </a:lnTo>
                    <a:lnTo>
                      <a:pt x="160" y="233"/>
                    </a:lnTo>
                    <a:lnTo>
                      <a:pt x="163" y="233"/>
                    </a:lnTo>
                    <a:lnTo>
                      <a:pt x="168" y="230"/>
                    </a:lnTo>
                    <a:lnTo>
                      <a:pt x="173" y="230"/>
                    </a:lnTo>
                    <a:lnTo>
                      <a:pt x="175" y="226"/>
                    </a:lnTo>
                    <a:lnTo>
                      <a:pt x="178" y="225"/>
                    </a:lnTo>
                    <a:lnTo>
                      <a:pt x="180" y="221"/>
                    </a:lnTo>
                    <a:lnTo>
                      <a:pt x="184" y="218"/>
                    </a:lnTo>
                    <a:lnTo>
                      <a:pt x="186" y="212"/>
                    </a:lnTo>
                    <a:lnTo>
                      <a:pt x="177" y="192"/>
                    </a:lnTo>
                    <a:lnTo>
                      <a:pt x="181" y="180"/>
                    </a:lnTo>
                    <a:lnTo>
                      <a:pt x="163" y="192"/>
                    </a:lnTo>
                    <a:lnTo>
                      <a:pt x="136" y="104"/>
                    </a:lnTo>
                    <a:lnTo>
                      <a:pt x="116" y="86"/>
                    </a:lnTo>
                    <a:lnTo>
                      <a:pt x="120" y="82"/>
                    </a:lnTo>
                    <a:lnTo>
                      <a:pt x="138" y="79"/>
                    </a:lnTo>
                    <a:lnTo>
                      <a:pt x="140" y="68"/>
                    </a:lnTo>
                    <a:lnTo>
                      <a:pt x="133" y="65"/>
                    </a:lnTo>
                    <a:lnTo>
                      <a:pt x="140" y="64"/>
                    </a:lnTo>
                    <a:lnTo>
                      <a:pt x="140" y="60"/>
                    </a:lnTo>
                    <a:lnTo>
                      <a:pt x="147" y="57"/>
                    </a:lnTo>
                    <a:lnTo>
                      <a:pt x="142" y="43"/>
                    </a:lnTo>
                    <a:lnTo>
                      <a:pt x="146" y="40"/>
                    </a:lnTo>
                    <a:lnTo>
                      <a:pt x="144" y="22"/>
                    </a:lnTo>
                    <a:lnTo>
                      <a:pt x="149" y="22"/>
                    </a:lnTo>
                    <a:lnTo>
                      <a:pt x="140" y="7"/>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4" name="Freeform 58">
                <a:extLst>
                  <a:ext uri="{FF2B5EF4-FFF2-40B4-BE49-F238E27FC236}">
                    <a16:creationId xmlns:a16="http://schemas.microsoft.com/office/drawing/2014/main" id="{11BEAF54-353C-ED57-336C-F61CFD72E906}"/>
                  </a:ext>
                </a:extLst>
              </p:cNvPr>
              <p:cNvSpPr>
                <a:spLocks/>
              </p:cNvSpPr>
              <p:nvPr/>
            </p:nvSpPr>
            <p:spPr bwMode="auto">
              <a:xfrm>
                <a:off x="2617" y="2146"/>
                <a:ext cx="166" cy="811"/>
              </a:xfrm>
              <a:custGeom>
                <a:avLst/>
                <a:gdLst/>
                <a:ahLst/>
                <a:cxnLst>
                  <a:cxn ang="0">
                    <a:pos x="108" y="12"/>
                  </a:cxn>
                  <a:cxn ang="0">
                    <a:pos x="69" y="0"/>
                  </a:cxn>
                  <a:cxn ang="0">
                    <a:pos x="40" y="0"/>
                  </a:cxn>
                  <a:cxn ang="0">
                    <a:pos x="14" y="7"/>
                  </a:cxn>
                  <a:cxn ang="0">
                    <a:pos x="4" y="35"/>
                  </a:cxn>
                  <a:cxn ang="0">
                    <a:pos x="4" y="59"/>
                  </a:cxn>
                  <a:cxn ang="0">
                    <a:pos x="18" y="87"/>
                  </a:cxn>
                  <a:cxn ang="0">
                    <a:pos x="30" y="87"/>
                  </a:cxn>
                  <a:cxn ang="0">
                    <a:pos x="14" y="119"/>
                  </a:cxn>
                  <a:cxn ang="0">
                    <a:pos x="0" y="174"/>
                  </a:cxn>
                  <a:cxn ang="0">
                    <a:pos x="0" y="221"/>
                  </a:cxn>
                  <a:cxn ang="0">
                    <a:pos x="4" y="280"/>
                  </a:cxn>
                  <a:cxn ang="0">
                    <a:pos x="14" y="338"/>
                  </a:cxn>
                  <a:cxn ang="0">
                    <a:pos x="33" y="341"/>
                  </a:cxn>
                  <a:cxn ang="0">
                    <a:pos x="33" y="358"/>
                  </a:cxn>
                  <a:cxn ang="0">
                    <a:pos x="43" y="365"/>
                  </a:cxn>
                  <a:cxn ang="0">
                    <a:pos x="43" y="424"/>
                  </a:cxn>
                  <a:cxn ang="0">
                    <a:pos x="53" y="435"/>
                  </a:cxn>
                  <a:cxn ang="0">
                    <a:pos x="53" y="544"/>
                  </a:cxn>
                  <a:cxn ang="0">
                    <a:pos x="53" y="613"/>
                  </a:cxn>
                  <a:cxn ang="0">
                    <a:pos x="38" y="689"/>
                  </a:cxn>
                  <a:cxn ang="0">
                    <a:pos x="32" y="788"/>
                  </a:cxn>
                  <a:cxn ang="0">
                    <a:pos x="49" y="795"/>
                  </a:cxn>
                  <a:cxn ang="0">
                    <a:pos x="49" y="807"/>
                  </a:cxn>
                  <a:cxn ang="0">
                    <a:pos x="77" y="807"/>
                  </a:cxn>
                  <a:cxn ang="0">
                    <a:pos x="82" y="803"/>
                  </a:cxn>
                  <a:cxn ang="0">
                    <a:pos x="93" y="803"/>
                  </a:cxn>
                  <a:cxn ang="0">
                    <a:pos x="93" y="810"/>
                  </a:cxn>
                  <a:cxn ang="0">
                    <a:pos x="113" y="807"/>
                  </a:cxn>
                  <a:cxn ang="0">
                    <a:pos x="156" y="803"/>
                  </a:cxn>
                  <a:cxn ang="0">
                    <a:pos x="156" y="796"/>
                  </a:cxn>
                  <a:cxn ang="0">
                    <a:pos x="117" y="780"/>
                  </a:cxn>
                  <a:cxn ang="0">
                    <a:pos x="117" y="766"/>
                  </a:cxn>
                  <a:cxn ang="0">
                    <a:pos x="152" y="759"/>
                  </a:cxn>
                  <a:cxn ang="0">
                    <a:pos x="152" y="749"/>
                  </a:cxn>
                  <a:cxn ang="0">
                    <a:pos x="128" y="734"/>
                  </a:cxn>
                  <a:cxn ang="0">
                    <a:pos x="128" y="624"/>
                  </a:cxn>
                  <a:cxn ang="0">
                    <a:pos x="136" y="523"/>
                  </a:cxn>
                  <a:cxn ang="0">
                    <a:pos x="134" y="422"/>
                  </a:cxn>
                  <a:cxn ang="0">
                    <a:pos x="132" y="365"/>
                  </a:cxn>
                  <a:cxn ang="0">
                    <a:pos x="136" y="348"/>
                  </a:cxn>
                  <a:cxn ang="0">
                    <a:pos x="136" y="268"/>
                  </a:cxn>
                  <a:cxn ang="0">
                    <a:pos x="165" y="251"/>
                  </a:cxn>
                  <a:cxn ang="0">
                    <a:pos x="165" y="240"/>
                  </a:cxn>
                  <a:cxn ang="0">
                    <a:pos x="103" y="131"/>
                  </a:cxn>
                  <a:cxn ang="0">
                    <a:pos x="72" y="117"/>
                  </a:cxn>
                  <a:cxn ang="0">
                    <a:pos x="77" y="110"/>
                  </a:cxn>
                  <a:cxn ang="0">
                    <a:pos x="97" y="105"/>
                  </a:cxn>
                  <a:cxn ang="0">
                    <a:pos x="97" y="99"/>
                  </a:cxn>
                  <a:cxn ang="0">
                    <a:pos x="103" y="95"/>
                  </a:cxn>
                  <a:cxn ang="0">
                    <a:pos x="103" y="87"/>
                  </a:cxn>
                  <a:cxn ang="0">
                    <a:pos x="108" y="84"/>
                  </a:cxn>
                  <a:cxn ang="0">
                    <a:pos x="103" y="80"/>
                  </a:cxn>
                  <a:cxn ang="0">
                    <a:pos x="107" y="77"/>
                  </a:cxn>
                  <a:cxn ang="0">
                    <a:pos x="97" y="59"/>
                  </a:cxn>
                  <a:cxn ang="0">
                    <a:pos x="103" y="49"/>
                  </a:cxn>
                  <a:cxn ang="0">
                    <a:pos x="97" y="38"/>
                  </a:cxn>
                  <a:cxn ang="0">
                    <a:pos x="107" y="30"/>
                  </a:cxn>
                  <a:cxn ang="0">
                    <a:pos x="108" y="12"/>
                  </a:cxn>
                </a:cxnLst>
                <a:rect l="0" t="0" r="r" b="b"/>
                <a:pathLst>
                  <a:path w="166" h="811">
                    <a:moveTo>
                      <a:pt x="108" y="12"/>
                    </a:moveTo>
                    <a:lnTo>
                      <a:pt x="69" y="0"/>
                    </a:lnTo>
                    <a:lnTo>
                      <a:pt x="40" y="0"/>
                    </a:lnTo>
                    <a:lnTo>
                      <a:pt x="14" y="7"/>
                    </a:lnTo>
                    <a:lnTo>
                      <a:pt x="4" y="35"/>
                    </a:lnTo>
                    <a:lnTo>
                      <a:pt x="4" y="59"/>
                    </a:lnTo>
                    <a:lnTo>
                      <a:pt x="18" y="87"/>
                    </a:lnTo>
                    <a:lnTo>
                      <a:pt x="30" y="87"/>
                    </a:lnTo>
                    <a:lnTo>
                      <a:pt x="14" y="119"/>
                    </a:lnTo>
                    <a:lnTo>
                      <a:pt x="0" y="174"/>
                    </a:lnTo>
                    <a:lnTo>
                      <a:pt x="0" y="221"/>
                    </a:lnTo>
                    <a:lnTo>
                      <a:pt x="4" y="280"/>
                    </a:lnTo>
                    <a:lnTo>
                      <a:pt x="14" y="338"/>
                    </a:lnTo>
                    <a:lnTo>
                      <a:pt x="33" y="341"/>
                    </a:lnTo>
                    <a:lnTo>
                      <a:pt x="33" y="358"/>
                    </a:lnTo>
                    <a:lnTo>
                      <a:pt x="43" y="365"/>
                    </a:lnTo>
                    <a:lnTo>
                      <a:pt x="43" y="424"/>
                    </a:lnTo>
                    <a:lnTo>
                      <a:pt x="53" y="435"/>
                    </a:lnTo>
                    <a:lnTo>
                      <a:pt x="53" y="544"/>
                    </a:lnTo>
                    <a:lnTo>
                      <a:pt x="53" y="613"/>
                    </a:lnTo>
                    <a:lnTo>
                      <a:pt x="38" y="689"/>
                    </a:lnTo>
                    <a:lnTo>
                      <a:pt x="32" y="788"/>
                    </a:lnTo>
                    <a:lnTo>
                      <a:pt x="49" y="795"/>
                    </a:lnTo>
                    <a:lnTo>
                      <a:pt x="49" y="807"/>
                    </a:lnTo>
                    <a:lnTo>
                      <a:pt x="77" y="807"/>
                    </a:lnTo>
                    <a:lnTo>
                      <a:pt x="82" y="803"/>
                    </a:lnTo>
                    <a:lnTo>
                      <a:pt x="93" y="803"/>
                    </a:lnTo>
                    <a:lnTo>
                      <a:pt x="93" y="810"/>
                    </a:lnTo>
                    <a:lnTo>
                      <a:pt x="113" y="807"/>
                    </a:lnTo>
                    <a:lnTo>
                      <a:pt x="156" y="803"/>
                    </a:lnTo>
                    <a:lnTo>
                      <a:pt x="156" y="796"/>
                    </a:lnTo>
                    <a:lnTo>
                      <a:pt x="117" y="780"/>
                    </a:lnTo>
                    <a:lnTo>
                      <a:pt x="117" y="766"/>
                    </a:lnTo>
                    <a:lnTo>
                      <a:pt x="152" y="759"/>
                    </a:lnTo>
                    <a:lnTo>
                      <a:pt x="152" y="749"/>
                    </a:lnTo>
                    <a:lnTo>
                      <a:pt x="128" y="734"/>
                    </a:lnTo>
                    <a:lnTo>
                      <a:pt x="128" y="624"/>
                    </a:lnTo>
                    <a:lnTo>
                      <a:pt x="136" y="523"/>
                    </a:lnTo>
                    <a:lnTo>
                      <a:pt x="134" y="422"/>
                    </a:lnTo>
                    <a:lnTo>
                      <a:pt x="132" y="365"/>
                    </a:lnTo>
                    <a:lnTo>
                      <a:pt x="136" y="348"/>
                    </a:lnTo>
                    <a:lnTo>
                      <a:pt x="136" y="268"/>
                    </a:lnTo>
                    <a:lnTo>
                      <a:pt x="165" y="251"/>
                    </a:lnTo>
                    <a:lnTo>
                      <a:pt x="165" y="240"/>
                    </a:lnTo>
                    <a:lnTo>
                      <a:pt x="103" y="131"/>
                    </a:lnTo>
                    <a:lnTo>
                      <a:pt x="72" y="117"/>
                    </a:lnTo>
                    <a:lnTo>
                      <a:pt x="77" y="110"/>
                    </a:lnTo>
                    <a:lnTo>
                      <a:pt x="97" y="105"/>
                    </a:lnTo>
                    <a:lnTo>
                      <a:pt x="97" y="99"/>
                    </a:lnTo>
                    <a:lnTo>
                      <a:pt x="103" y="95"/>
                    </a:lnTo>
                    <a:lnTo>
                      <a:pt x="103" y="87"/>
                    </a:lnTo>
                    <a:lnTo>
                      <a:pt x="108" y="84"/>
                    </a:lnTo>
                    <a:lnTo>
                      <a:pt x="103" y="80"/>
                    </a:lnTo>
                    <a:lnTo>
                      <a:pt x="107" y="77"/>
                    </a:lnTo>
                    <a:lnTo>
                      <a:pt x="97" y="59"/>
                    </a:lnTo>
                    <a:lnTo>
                      <a:pt x="103" y="49"/>
                    </a:lnTo>
                    <a:lnTo>
                      <a:pt x="97" y="38"/>
                    </a:lnTo>
                    <a:lnTo>
                      <a:pt x="107" y="30"/>
                    </a:lnTo>
                    <a:lnTo>
                      <a:pt x="108" y="12"/>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5" name="Freeform 59">
                <a:extLst>
                  <a:ext uri="{FF2B5EF4-FFF2-40B4-BE49-F238E27FC236}">
                    <a16:creationId xmlns:a16="http://schemas.microsoft.com/office/drawing/2014/main" id="{FE92C8EF-899E-EB58-DDED-33568161B368}"/>
                  </a:ext>
                </a:extLst>
              </p:cNvPr>
              <p:cNvSpPr>
                <a:spLocks/>
              </p:cNvSpPr>
              <p:nvPr/>
            </p:nvSpPr>
            <p:spPr bwMode="auto">
              <a:xfrm>
                <a:off x="2771" y="2257"/>
                <a:ext cx="242" cy="835"/>
              </a:xfrm>
              <a:custGeom>
                <a:avLst/>
                <a:gdLst/>
                <a:ahLst/>
                <a:cxnLst>
                  <a:cxn ang="0">
                    <a:pos x="93" y="11"/>
                  </a:cxn>
                  <a:cxn ang="0">
                    <a:pos x="81" y="57"/>
                  </a:cxn>
                  <a:cxn ang="0">
                    <a:pos x="89" y="62"/>
                  </a:cxn>
                  <a:cxn ang="0">
                    <a:pos x="97" y="80"/>
                  </a:cxn>
                  <a:cxn ang="0">
                    <a:pos x="108" y="108"/>
                  </a:cxn>
                  <a:cxn ang="0">
                    <a:pos x="97" y="114"/>
                  </a:cxn>
                  <a:cxn ang="0">
                    <a:pos x="43" y="156"/>
                  </a:cxn>
                  <a:cxn ang="0">
                    <a:pos x="7" y="409"/>
                  </a:cxn>
                  <a:cxn ang="0">
                    <a:pos x="0" y="452"/>
                  </a:cxn>
                  <a:cxn ang="0">
                    <a:pos x="15" y="477"/>
                  </a:cxn>
                  <a:cxn ang="0">
                    <a:pos x="26" y="483"/>
                  </a:cxn>
                  <a:cxn ang="0">
                    <a:pos x="26" y="444"/>
                  </a:cxn>
                  <a:cxn ang="0">
                    <a:pos x="26" y="464"/>
                  </a:cxn>
                  <a:cxn ang="0">
                    <a:pos x="39" y="450"/>
                  </a:cxn>
                  <a:cxn ang="0">
                    <a:pos x="46" y="418"/>
                  </a:cxn>
                  <a:cxn ang="0">
                    <a:pos x="78" y="636"/>
                  </a:cxn>
                  <a:cxn ang="0">
                    <a:pos x="93" y="769"/>
                  </a:cxn>
                  <a:cxn ang="0">
                    <a:pos x="85" y="828"/>
                  </a:cxn>
                  <a:cxn ang="0">
                    <a:pos x="124" y="820"/>
                  </a:cxn>
                  <a:cxn ang="0">
                    <a:pos x="113" y="744"/>
                  </a:cxn>
                  <a:cxn ang="0">
                    <a:pos x="128" y="642"/>
                  </a:cxn>
                  <a:cxn ang="0">
                    <a:pos x="132" y="742"/>
                  </a:cxn>
                  <a:cxn ang="0">
                    <a:pos x="139" y="812"/>
                  </a:cxn>
                  <a:cxn ang="0">
                    <a:pos x="171" y="814"/>
                  </a:cxn>
                  <a:cxn ang="0">
                    <a:pos x="183" y="636"/>
                  </a:cxn>
                  <a:cxn ang="0">
                    <a:pos x="197" y="619"/>
                  </a:cxn>
                  <a:cxn ang="0">
                    <a:pos x="234" y="636"/>
                  </a:cxn>
                  <a:cxn ang="0">
                    <a:pos x="214" y="425"/>
                  </a:cxn>
                  <a:cxn ang="0">
                    <a:pos x="218" y="384"/>
                  </a:cxn>
                  <a:cxn ang="0">
                    <a:pos x="214" y="280"/>
                  </a:cxn>
                  <a:cxn ang="0">
                    <a:pos x="160" y="140"/>
                  </a:cxn>
                  <a:cxn ang="0">
                    <a:pos x="160" y="91"/>
                  </a:cxn>
                  <a:cxn ang="0">
                    <a:pos x="171" y="83"/>
                  </a:cxn>
                  <a:cxn ang="0">
                    <a:pos x="183" y="69"/>
                  </a:cxn>
                  <a:cxn ang="0">
                    <a:pos x="175" y="11"/>
                  </a:cxn>
                  <a:cxn ang="0">
                    <a:pos x="146" y="3"/>
                  </a:cxn>
                  <a:cxn ang="0">
                    <a:pos x="121" y="6"/>
                  </a:cxn>
                </a:cxnLst>
                <a:rect l="0" t="0" r="r" b="b"/>
                <a:pathLst>
                  <a:path w="242" h="835">
                    <a:moveTo>
                      <a:pt x="121" y="6"/>
                    </a:moveTo>
                    <a:lnTo>
                      <a:pt x="93" y="11"/>
                    </a:lnTo>
                    <a:lnTo>
                      <a:pt x="81" y="43"/>
                    </a:lnTo>
                    <a:lnTo>
                      <a:pt x="81" y="57"/>
                    </a:lnTo>
                    <a:lnTo>
                      <a:pt x="93" y="57"/>
                    </a:lnTo>
                    <a:lnTo>
                      <a:pt x="89" y="62"/>
                    </a:lnTo>
                    <a:lnTo>
                      <a:pt x="93" y="66"/>
                    </a:lnTo>
                    <a:lnTo>
                      <a:pt x="97" y="80"/>
                    </a:lnTo>
                    <a:lnTo>
                      <a:pt x="100" y="82"/>
                    </a:lnTo>
                    <a:lnTo>
                      <a:pt x="108" y="108"/>
                    </a:lnTo>
                    <a:lnTo>
                      <a:pt x="108" y="114"/>
                    </a:lnTo>
                    <a:lnTo>
                      <a:pt x="97" y="114"/>
                    </a:lnTo>
                    <a:lnTo>
                      <a:pt x="77" y="146"/>
                    </a:lnTo>
                    <a:lnTo>
                      <a:pt x="43" y="156"/>
                    </a:lnTo>
                    <a:lnTo>
                      <a:pt x="26" y="181"/>
                    </a:lnTo>
                    <a:lnTo>
                      <a:pt x="7" y="409"/>
                    </a:lnTo>
                    <a:lnTo>
                      <a:pt x="15" y="412"/>
                    </a:lnTo>
                    <a:lnTo>
                      <a:pt x="0" y="452"/>
                    </a:lnTo>
                    <a:lnTo>
                      <a:pt x="7" y="477"/>
                    </a:lnTo>
                    <a:lnTo>
                      <a:pt x="15" y="477"/>
                    </a:lnTo>
                    <a:lnTo>
                      <a:pt x="19" y="483"/>
                    </a:lnTo>
                    <a:lnTo>
                      <a:pt x="26" y="483"/>
                    </a:lnTo>
                    <a:lnTo>
                      <a:pt x="22" y="459"/>
                    </a:lnTo>
                    <a:lnTo>
                      <a:pt x="26" y="444"/>
                    </a:lnTo>
                    <a:lnTo>
                      <a:pt x="30" y="456"/>
                    </a:lnTo>
                    <a:lnTo>
                      <a:pt x="26" y="464"/>
                    </a:lnTo>
                    <a:lnTo>
                      <a:pt x="31" y="469"/>
                    </a:lnTo>
                    <a:lnTo>
                      <a:pt x="39" y="450"/>
                    </a:lnTo>
                    <a:lnTo>
                      <a:pt x="33" y="416"/>
                    </a:lnTo>
                    <a:lnTo>
                      <a:pt x="46" y="418"/>
                    </a:lnTo>
                    <a:lnTo>
                      <a:pt x="39" y="624"/>
                    </a:lnTo>
                    <a:lnTo>
                      <a:pt x="78" y="636"/>
                    </a:lnTo>
                    <a:lnTo>
                      <a:pt x="97" y="757"/>
                    </a:lnTo>
                    <a:lnTo>
                      <a:pt x="93" y="769"/>
                    </a:lnTo>
                    <a:lnTo>
                      <a:pt x="85" y="819"/>
                    </a:lnTo>
                    <a:lnTo>
                      <a:pt x="85" y="828"/>
                    </a:lnTo>
                    <a:lnTo>
                      <a:pt x="113" y="834"/>
                    </a:lnTo>
                    <a:lnTo>
                      <a:pt x="124" y="820"/>
                    </a:lnTo>
                    <a:lnTo>
                      <a:pt x="117" y="776"/>
                    </a:lnTo>
                    <a:lnTo>
                      <a:pt x="113" y="744"/>
                    </a:lnTo>
                    <a:lnTo>
                      <a:pt x="124" y="641"/>
                    </a:lnTo>
                    <a:lnTo>
                      <a:pt x="128" y="642"/>
                    </a:lnTo>
                    <a:lnTo>
                      <a:pt x="139" y="679"/>
                    </a:lnTo>
                    <a:lnTo>
                      <a:pt x="132" y="742"/>
                    </a:lnTo>
                    <a:lnTo>
                      <a:pt x="124" y="747"/>
                    </a:lnTo>
                    <a:lnTo>
                      <a:pt x="139" y="812"/>
                    </a:lnTo>
                    <a:lnTo>
                      <a:pt x="166" y="819"/>
                    </a:lnTo>
                    <a:lnTo>
                      <a:pt x="171" y="814"/>
                    </a:lnTo>
                    <a:lnTo>
                      <a:pt x="151" y="749"/>
                    </a:lnTo>
                    <a:lnTo>
                      <a:pt x="183" y="636"/>
                    </a:lnTo>
                    <a:lnTo>
                      <a:pt x="197" y="627"/>
                    </a:lnTo>
                    <a:lnTo>
                      <a:pt x="197" y="619"/>
                    </a:lnTo>
                    <a:lnTo>
                      <a:pt x="226" y="621"/>
                    </a:lnTo>
                    <a:lnTo>
                      <a:pt x="234" y="636"/>
                    </a:lnTo>
                    <a:lnTo>
                      <a:pt x="241" y="627"/>
                    </a:lnTo>
                    <a:lnTo>
                      <a:pt x="214" y="425"/>
                    </a:lnTo>
                    <a:lnTo>
                      <a:pt x="218" y="426"/>
                    </a:lnTo>
                    <a:lnTo>
                      <a:pt x="218" y="384"/>
                    </a:lnTo>
                    <a:lnTo>
                      <a:pt x="222" y="379"/>
                    </a:lnTo>
                    <a:lnTo>
                      <a:pt x="214" y="280"/>
                    </a:lnTo>
                    <a:lnTo>
                      <a:pt x="206" y="163"/>
                    </a:lnTo>
                    <a:lnTo>
                      <a:pt x="160" y="140"/>
                    </a:lnTo>
                    <a:lnTo>
                      <a:pt x="147" y="114"/>
                    </a:lnTo>
                    <a:lnTo>
                      <a:pt x="160" y="91"/>
                    </a:lnTo>
                    <a:lnTo>
                      <a:pt x="166" y="94"/>
                    </a:lnTo>
                    <a:lnTo>
                      <a:pt x="171" y="83"/>
                    </a:lnTo>
                    <a:lnTo>
                      <a:pt x="171" y="70"/>
                    </a:lnTo>
                    <a:lnTo>
                      <a:pt x="183" y="69"/>
                    </a:lnTo>
                    <a:lnTo>
                      <a:pt x="186" y="36"/>
                    </a:lnTo>
                    <a:lnTo>
                      <a:pt x="175" y="11"/>
                    </a:lnTo>
                    <a:lnTo>
                      <a:pt x="163" y="3"/>
                    </a:lnTo>
                    <a:lnTo>
                      <a:pt x="146" y="3"/>
                    </a:lnTo>
                    <a:lnTo>
                      <a:pt x="133" y="0"/>
                    </a:lnTo>
                    <a:lnTo>
                      <a:pt x="121" y="6"/>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36" name="Freeform 60">
                <a:extLst>
                  <a:ext uri="{FF2B5EF4-FFF2-40B4-BE49-F238E27FC236}">
                    <a16:creationId xmlns:a16="http://schemas.microsoft.com/office/drawing/2014/main" id="{2C6A7F9A-A7E7-FAE0-C235-64018EDDA91C}"/>
                  </a:ext>
                </a:extLst>
              </p:cNvPr>
              <p:cNvSpPr>
                <a:spLocks/>
              </p:cNvSpPr>
              <p:nvPr/>
            </p:nvSpPr>
            <p:spPr bwMode="auto">
              <a:xfrm>
                <a:off x="4083" y="2251"/>
                <a:ext cx="268" cy="849"/>
              </a:xfrm>
              <a:custGeom>
                <a:avLst/>
                <a:gdLst/>
                <a:ahLst/>
                <a:cxnLst>
                  <a:cxn ang="0">
                    <a:pos x="163" y="11"/>
                  </a:cxn>
                  <a:cxn ang="0">
                    <a:pos x="176" y="58"/>
                  </a:cxn>
                  <a:cxn ang="0">
                    <a:pos x="167" y="63"/>
                  </a:cxn>
                  <a:cxn ang="0">
                    <a:pos x="159" y="81"/>
                  </a:cxn>
                  <a:cxn ang="0">
                    <a:pos x="145" y="110"/>
                  </a:cxn>
                  <a:cxn ang="0">
                    <a:pos x="159" y="116"/>
                  </a:cxn>
                  <a:cxn ang="0">
                    <a:pos x="219" y="159"/>
                  </a:cxn>
                  <a:cxn ang="0">
                    <a:pos x="258" y="417"/>
                  </a:cxn>
                  <a:cxn ang="0">
                    <a:pos x="267" y="461"/>
                  </a:cxn>
                  <a:cxn ang="0">
                    <a:pos x="250" y="486"/>
                  </a:cxn>
                  <a:cxn ang="0">
                    <a:pos x="237" y="492"/>
                  </a:cxn>
                  <a:cxn ang="0">
                    <a:pos x="237" y="453"/>
                  </a:cxn>
                  <a:cxn ang="0">
                    <a:pos x="237" y="472"/>
                  </a:cxn>
                  <a:cxn ang="0">
                    <a:pos x="223" y="458"/>
                  </a:cxn>
                  <a:cxn ang="0">
                    <a:pos x="215" y="426"/>
                  </a:cxn>
                  <a:cxn ang="0">
                    <a:pos x="180" y="648"/>
                  </a:cxn>
                  <a:cxn ang="0">
                    <a:pos x="163" y="784"/>
                  </a:cxn>
                  <a:cxn ang="0">
                    <a:pos x="172" y="845"/>
                  </a:cxn>
                  <a:cxn ang="0">
                    <a:pos x="129" y="836"/>
                  </a:cxn>
                  <a:cxn ang="0">
                    <a:pos x="141" y="759"/>
                  </a:cxn>
                  <a:cxn ang="0">
                    <a:pos x="124" y="655"/>
                  </a:cxn>
                  <a:cxn ang="0">
                    <a:pos x="120" y="756"/>
                  </a:cxn>
                  <a:cxn ang="0">
                    <a:pos x="112" y="827"/>
                  </a:cxn>
                  <a:cxn ang="0">
                    <a:pos x="77" y="831"/>
                  </a:cxn>
                  <a:cxn ang="0">
                    <a:pos x="63" y="648"/>
                  </a:cxn>
                  <a:cxn ang="0">
                    <a:pos x="48" y="631"/>
                  </a:cxn>
                  <a:cxn ang="0">
                    <a:pos x="8" y="648"/>
                  </a:cxn>
                  <a:cxn ang="0">
                    <a:pos x="30" y="433"/>
                  </a:cxn>
                  <a:cxn ang="0">
                    <a:pos x="25" y="392"/>
                  </a:cxn>
                  <a:cxn ang="0">
                    <a:pos x="29" y="285"/>
                  </a:cxn>
                  <a:cxn ang="0">
                    <a:pos x="89" y="143"/>
                  </a:cxn>
                  <a:cxn ang="0">
                    <a:pos x="89" y="93"/>
                  </a:cxn>
                  <a:cxn ang="0">
                    <a:pos x="77" y="84"/>
                  </a:cxn>
                  <a:cxn ang="0">
                    <a:pos x="63" y="70"/>
                  </a:cxn>
                  <a:cxn ang="0">
                    <a:pos x="72" y="11"/>
                  </a:cxn>
                  <a:cxn ang="0">
                    <a:pos x="105" y="2"/>
                  </a:cxn>
                  <a:cxn ang="0">
                    <a:pos x="132" y="6"/>
                  </a:cxn>
                </a:cxnLst>
                <a:rect l="0" t="0" r="r" b="b"/>
                <a:pathLst>
                  <a:path w="268" h="851">
                    <a:moveTo>
                      <a:pt x="132" y="6"/>
                    </a:moveTo>
                    <a:lnTo>
                      <a:pt x="163" y="11"/>
                    </a:lnTo>
                    <a:lnTo>
                      <a:pt x="176" y="44"/>
                    </a:lnTo>
                    <a:lnTo>
                      <a:pt x="176" y="58"/>
                    </a:lnTo>
                    <a:lnTo>
                      <a:pt x="163" y="58"/>
                    </a:lnTo>
                    <a:lnTo>
                      <a:pt x="167" y="63"/>
                    </a:lnTo>
                    <a:lnTo>
                      <a:pt x="163" y="67"/>
                    </a:lnTo>
                    <a:lnTo>
                      <a:pt x="159" y="81"/>
                    </a:lnTo>
                    <a:lnTo>
                      <a:pt x="154" y="83"/>
                    </a:lnTo>
                    <a:lnTo>
                      <a:pt x="145" y="110"/>
                    </a:lnTo>
                    <a:lnTo>
                      <a:pt x="145" y="116"/>
                    </a:lnTo>
                    <a:lnTo>
                      <a:pt x="159" y="116"/>
                    </a:lnTo>
                    <a:lnTo>
                      <a:pt x="181" y="148"/>
                    </a:lnTo>
                    <a:lnTo>
                      <a:pt x="219" y="159"/>
                    </a:lnTo>
                    <a:lnTo>
                      <a:pt x="237" y="185"/>
                    </a:lnTo>
                    <a:lnTo>
                      <a:pt x="258" y="417"/>
                    </a:lnTo>
                    <a:lnTo>
                      <a:pt x="249" y="420"/>
                    </a:lnTo>
                    <a:lnTo>
                      <a:pt x="267" y="461"/>
                    </a:lnTo>
                    <a:lnTo>
                      <a:pt x="258" y="486"/>
                    </a:lnTo>
                    <a:lnTo>
                      <a:pt x="250" y="486"/>
                    </a:lnTo>
                    <a:lnTo>
                      <a:pt x="245" y="492"/>
                    </a:lnTo>
                    <a:lnTo>
                      <a:pt x="237" y="492"/>
                    </a:lnTo>
                    <a:lnTo>
                      <a:pt x="241" y="468"/>
                    </a:lnTo>
                    <a:lnTo>
                      <a:pt x="237" y="453"/>
                    </a:lnTo>
                    <a:lnTo>
                      <a:pt x="233" y="465"/>
                    </a:lnTo>
                    <a:lnTo>
                      <a:pt x="237" y="472"/>
                    </a:lnTo>
                    <a:lnTo>
                      <a:pt x="232" y="478"/>
                    </a:lnTo>
                    <a:lnTo>
                      <a:pt x="223" y="458"/>
                    </a:lnTo>
                    <a:lnTo>
                      <a:pt x="229" y="424"/>
                    </a:lnTo>
                    <a:lnTo>
                      <a:pt x="215" y="426"/>
                    </a:lnTo>
                    <a:lnTo>
                      <a:pt x="223" y="637"/>
                    </a:lnTo>
                    <a:lnTo>
                      <a:pt x="180" y="648"/>
                    </a:lnTo>
                    <a:lnTo>
                      <a:pt x="159" y="771"/>
                    </a:lnTo>
                    <a:lnTo>
                      <a:pt x="163" y="784"/>
                    </a:lnTo>
                    <a:lnTo>
                      <a:pt x="172" y="835"/>
                    </a:lnTo>
                    <a:lnTo>
                      <a:pt x="172" y="845"/>
                    </a:lnTo>
                    <a:lnTo>
                      <a:pt x="141" y="850"/>
                    </a:lnTo>
                    <a:lnTo>
                      <a:pt x="129" y="836"/>
                    </a:lnTo>
                    <a:lnTo>
                      <a:pt x="136" y="791"/>
                    </a:lnTo>
                    <a:lnTo>
                      <a:pt x="141" y="759"/>
                    </a:lnTo>
                    <a:lnTo>
                      <a:pt x="128" y="654"/>
                    </a:lnTo>
                    <a:lnTo>
                      <a:pt x="124" y="655"/>
                    </a:lnTo>
                    <a:lnTo>
                      <a:pt x="112" y="692"/>
                    </a:lnTo>
                    <a:lnTo>
                      <a:pt x="120" y="756"/>
                    </a:lnTo>
                    <a:lnTo>
                      <a:pt x="129" y="762"/>
                    </a:lnTo>
                    <a:lnTo>
                      <a:pt x="112" y="827"/>
                    </a:lnTo>
                    <a:lnTo>
                      <a:pt x="81" y="836"/>
                    </a:lnTo>
                    <a:lnTo>
                      <a:pt x="77" y="831"/>
                    </a:lnTo>
                    <a:lnTo>
                      <a:pt x="98" y="763"/>
                    </a:lnTo>
                    <a:lnTo>
                      <a:pt x="63" y="648"/>
                    </a:lnTo>
                    <a:lnTo>
                      <a:pt x="48" y="639"/>
                    </a:lnTo>
                    <a:lnTo>
                      <a:pt x="48" y="631"/>
                    </a:lnTo>
                    <a:lnTo>
                      <a:pt x="17" y="633"/>
                    </a:lnTo>
                    <a:lnTo>
                      <a:pt x="8" y="648"/>
                    </a:lnTo>
                    <a:lnTo>
                      <a:pt x="0" y="639"/>
                    </a:lnTo>
                    <a:lnTo>
                      <a:pt x="30" y="433"/>
                    </a:lnTo>
                    <a:lnTo>
                      <a:pt x="25" y="434"/>
                    </a:lnTo>
                    <a:lnTo>
                      <a:pt x="25" y="392"/>
                    </a:lnTo>
                    <a:lnTo>
                      <a:pt x="20" y="386"/>
                    </a:lnTo>
                    <a:lnTo>
                      <a:pt x="29" y="285"/>
                    </a:lnTo>
                    <a:lnTo>
                      <a:pt x="39" y="166"/>
                    </a:lnTo>
                    <a:lnTo>
                      <a:pt x="89" y="143"/>
                    </a:lnTo>
                    <a:lnTo>
                      <a:pt x="103" y="116"/>
                    </a:lnTo>
                    <a:lnTo>
                      <a:pt x="89" y="93"/>
                    </a:lnTo>
                    <a:lnTo>
                      <a:pt x="81" y="95"/>
                    </a:lnTo>
                    <a:lnTo>
                      <a:pt x="77" y="84"/>
                    </a:lnTo>
                    <a:lnTo>
                      <a:pt x="77" y="71"/>
                    </a:lnTo>
                    <a:lnTo>
                      <a:pt x="63" y="70"/>
                    </a:lnTo>
                    <a:lnTo>
                      <a:pt x="60" y="36"/>
                    </a:lnTo>
                    <a:lnTo>
                      <a:pt x="72" y="11"/>
                    </a:lnTo>
                    <a:lnTo>
                      <a:pt x="85" y="2"/>
                    </a:lnTo>
                    <a:lnTo>
                      <a:pt x="105" y="2"/>
                    </a:lnTo>
                    <a:lnTo>
                      <a:pt x="118" y="0"/>
                    </a:lnTo>
                    <a:lnTo>
                      <a:pt x="132" y="6"/>
                    </a:lnTo>
                  </a:path>
                </a:pathLst>
              </a:custGeom>
              <a:solidFill>
                <a:schemeClr val="folHlink"/>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sp>
          <p:nvSpPr>
            <p:cNvPr id="152637" name="Freeform 61">
              <a:extLst>
                <a:ext uri="{FF2B5EF4-FFF2-40B4-BE49-F238E27FC236}">
                  <a16:creationId xmlns:a16="http://schemas.microsoft.com/office/drawing/2014/main" id="{1EB33CDE-B731-CBFA-10A5-52D131526730}"/>
                </a:ext>
              </a:extLst>
            </p:cNvPr>
            <p:cNvSpPr>
              <a:spLocks/>
            </p:cNvSpPr>
            <p:nvPr/>
          </p:nvSpPr>
          <p:spPr bwMode="auto">
            <a:xfrm>
              <a:off x="3183" y="2118"/>
              <a:ext cx="134" cy="601"/>
            </a:xfrm>
            <a:custGeom>
              <a:avLst/>
              <a:gdLst/>
              <a:ahLst/>
              <a:cxnLst>
                <a:cxn ang="0">
                  <a:pos x="30" y="11"/>
                </a:cxn>
                <a:cxn ang="0">
                  <a:pos x="30" y="27"/>
                </a:cxn>
                <a:cxn ang="0">
                  <a:pos x="33" y="31"/>
                </a:cxn>
                <a:cxn ang="0">
                  <a:pos x="27" y="42"/>
                </a:cxn>
                <a:cxn ang="0">
                  <a:pos x="30" y="46"/>
                </a:cxn>
                <a:cxn ang="0">
                  <a:pos x="30" y="51"/>
                </a:cxn>
                <a:cxn ang="0">
                  <a:pos x="34" y="67"/>
                </a:cxn>
                <a:cxn ang="0">
                  <a:pos x="34" y="70"/>
                </a:cxn>
                <a:cxn ang="0">
                  <a:pos x="10" y="86"/>
                </a:cxn>
                <a:cxn ang="0">
                  <a:pos x="0" y="211"/>
                </a:cxn>
                <a:cxn ang="0">
                  <a:pos x="13" y="232"/>
                </a:cxn>
                <a:cxn ang="0">
                  <a:pos x="8" y="300"/>
                </a:cxn>
                <a:cxn ang="0">
                  <a:pos x="17" y="307"/>
                </a:cxn>
                <a:cxn ang="0">
                  <a:pos x="22" y="413"/>
                </a:cxn>
                <a:cxn ang="0">
                  <a:pos x="28" y="519"/>
                </a:cxn>
                <a:cxn ang="0">
                  <a:pos x="25" y="525"/>
                </a:cxn>
                <a:cxn ang="0">
                  <a:pos x="2" y="545"/>
                </a:cxn>
                <a:cxn ang="0">
                  <a:pos x="5" y="548"/>
                </a:cxn>
                <a:cxn ang="0">
                  <a:pos x="13" y="553"/>
                </a:cxn>
                <a:cxn ang="0">
                  <a:pos x="28" y="548"/>
                </a:cxn>
                <a:cxn ang="0">
                  <a:pos x="41" y="541"/>
                </a:cxn>
                <a:cxn ang="0">
                  <a:pos x="52" y="537"/>
                </a:cxn>
                <a:cxn ang="0">
                  <a:pos x="52" y="555"/>
                </a:cxn>
                <a:cxn ang="0">
                  <a:pos x="57" y="555"/>
                </a:cxn>
                <a:cxn ang="0">
                  <a:pos x="49" y="571"/>
                </a:cxn>
                <a:cxn ang="0">
                  <a:pos x="53" y="596"/>
                </a:cxn>
                <a:cxn ang="0">
                  <a:pos x="61" y="600"/>
                </a:cxn>
                <a:cxn ang="0">
                  <a:pos x="75" y="579"/>
                </a:cxn>
                <a:cxn ang="0">
                  <a:pos x="75" y="563"/>
                </a:cxn>
                <a:cxn ang="0">
                  <a:pos x="79" y="562"/>
                </a:cxn>
                <a:cxn ang="0">
                  <a:pos x="85" y="425"/>
                </a:cxn>
                <a:cxn ang="0">
                  <a:pos x="79" y="412"/>
                </a:cxn>
                <a:cxn ang="0">
                  <a:pos x="95" y="320"/>
                </a:cxn>
                <a:cxn ang="0">
                  <a:pos x="105" y="316"/>
                </a:cxn>
                <a:cxn ang="0">
                  <a:pos x="108" y="221"/>
                </a:cxn>
                <a:cxn ang="0">
                  <a:pos x="133" y="210"/>
                </a:cxn>
                <a:cxn ang="0">
                  <a:pos x="123" y="107"/>
                </a:cxn>
                <a:cxn ang="0">
                  <a:pos x="84" y="79"/>
                </a:cxn>
                <a:cxn ang="0">
                  <a:pos x="75" y="69"/>
                </a:cxn>
                <a:cxn ang="0">
                  <a:pos x="75" y="60"/>
                </a:cxn>
                <a:cxn ang="0">
                  <a:pos x="78" y="53"/>
                </a:cxn>
                <a:cxn ang="0">
                  <a:pos x="82" y="47"/>
                </a:cxn>
                <a:cxn ang="0">
                  <a:pos x="86" y="40"/>
                </a:cxn>
                <a:cxn ang="0">
                  <a:pos x="89" y="33"/>
                </a:cxn>
                <a:cxn ang="0">
                  <a:pos x="89" y="26"/>
                </a:cxn>
                <a:cxn ang="0">
                  <a:pos x="86" y="18"/>
                </a:cxn>
                <a:cxn ang="0">
                  <a:pos x="82" y="10"/>
                </a:cxn>
                <a:cxn ang="0">
                  <a:pos x="75" y="4"/>
                </a:cxn>
                <a:cxn ang="0">
                  <a:pos x="67" y="0"/>
                </a:cxn>
                <a:cxn ang="0">
                  <a:pos x="58" y="0"/>
                </a:cxn>
                <a:cxn ang="0">
                  <a:pos x="49" y="1"/>
                </a:cxn>
                <a:cxn ang="0">
                  <a:pos x="41" y="4"/>
                </a:cxn>
                <a:cxn ang="0">
                  <a:pos x="30" y="11"/>
                </a:cxn>
              </a:cxnLst>
              <a:rect l="0" t="0" r="r" b="b"/>
              <a:pathLst>
                <a:path w="134" h="601">
                  <a:moveTo>
                    <a:pt x="30" y="11"/>
                  </a:moveTo>
                  <a:lnTo>
                    <a:pt x="30" y="27"/>
                  </a:lnTo>
                  <a:lnTo>
                    <a:pt x="33" y="31"/>
                  </a:lnTo>
                  <a:lnTo>
                    <a:pt x="27" y="42"/>
                  </a:lnTo>
                  <a:lnTo>
                    <a:pt x="30" y="46"/>
                  </a:lnTo>
                  <a:lnTo>
                    <a:pt x="30" y="51"/>
                  </a:lnTo>
                  <a:lnTo>
                    <a:pt x="34" y="67"/>
                  </a:lnTo>
                  <a:lnTo>
                    <a:pt x="34" y="70"/>
                  </a:lnTo>
                  <a:lnTo>
                    <a:pt x="10" y="86"/>
                  </a:lnTo>
                  <a:lnTo>
                    <a:pt x="0" y="211"/>
                  </a:lnTo>
                  <a:lnTo>
                    <a:pt x="13" y="232"/>
                  </a:lnTo>
                  <a:lnTo>
                    <a:pt x="8" y="300"/>
                  </a:lnTo>
                  <a:lnTo>
                    <a:pt x="17" y="307"/>
                  </a:lnTo>
                  <a:lnTo>
                    <a:pt x="22" y="413"/>
                  </a:lnTo>
                  <a:lnTo>
                    <a:pt x="28" y="519"/>
                  </a:lnTo>
                  <a:lnTo>
                    <a:pt x="25" y="525"/>
                  </a:lnTo>
                  <a:lnTo>
                    <a:pt x="2" y="545"/>
                  </a:lnTo>
                  <a:lnTo>
                    <a:pt x="5" y="548"/>
                  </a:lnTo>
                  <a:lnTo>
                    <a:pt x="13" y="553"/>
                  </a:lnTo>
                  <a:lnTo>
                    <a:pt x="28" y="548"/>
                  </a:lnTo>
                  <a:lnTo>
                    <a:pt x="41" y="541"/>
                  </a:lnTo>
                  <a:lnTo>
                    <a:pt x="52" y="537"/>
                  </a:lnTo>
                  <a:lnTo>
                    <a:pt x="52" y="555"/>
                  </a:lnTo>
                  <a:lnTo>
                    <a:pt x="57" y="555"/>
                  </a:lnTo>
                  <a:lnTo>
                    <a:pt x="49" y="571"/>
                  </a:lnTo>
                  <a:lnTo>
                    <a:pt x="53" y="596"/>
                  </a:lnTo>
                  <a:lnTo>
                    <a:pt x="61" y="600"/>
                  </a:lnTo>
                  <a:lnTo>
                    <a:pt x="75" y="579"/>
                  </a:lnTo>
                  <a:lnTo>
                    <a:pt x="75" y="563"/>
                  </a:lnTo>
                  <a:lnTo>
                    <a:pt x="79" y="562"/>
                  </a:lnTo>
                  <a:lnTo>
                    <a:pt x="85" y="425"/>
                  </a:lnTo>
                  <a:lnTo>
                    <a:pt x="79" y="412"/>
                  </a:lnTo>
                  <a:lnTo>
                    <a:pt x="95" y="320"/>
                  </a:lnTo>
                  <a:lnTo>
                    <a:pt x="105" y="316"/>
                  </a:lnTo>
                  <a:lnTo>
                    <a:pt x="108" y="221"/>
                  </a:lnTo>
                  <a:lnTo>
                    <a:pt x="133" y="210"/>
                  </a:lnTo>
                  <a:lnTo>
                    <a:pt x="123" y="107"/>
                  </a:lnTo>
                  <a:lnTo>
                    <a:pt x="84" y="79"/>
                  </a:lnTo>
                  <a:lnTo>
                    <a:pt x="75" y="69"/>
                  </a:lnTo>
                  <a:lnTo>
                    <a:pt x="75" y="60"/>
                  </a:lnTo>
                  <a:lnTo>
                    <a:pt x="78" y="53"/>
                  </a:lnTo>
                  <a:lnTo>
                    <a:pt x="82" y="47"/>
                  </a:lnTo>
                  <a:lnTo>
                    <a:pt x="86" y="40"/>
                  </a:lnTo>
                  <a:lnTo>
                    <a:pt x="89" y="33"/>
                  </a:lnTo>
                  <a:lnTo>
                    <a:pt x="89" y="26"/>
                  </a:lnTo>
                  <a:lnTo>
                    <a:pt x="86" y="18"/>
                  </a:lnTo>
                  <a:lnTo>
                    <a:pt x="82" y="10"/>
                  </a:lnTo>
                  <a:lnTo>
                    <a:pt x="75" y="4"/>
                  </a:lnTo>
                  <a:lnTo>
                    <a:pt x="67" y="0"/>
                  </a:lnTo>
                  <a:lnTo>
                    <a:pt x="58" y="0"/>
                  </a:lnTo>
                  <a:lnTo>
                    <a:pt x="49" y="1"/>
                  </a:lnTo>
                  <a:lnTo>
                    <a:pt x="41" y="4"/>
                  </a:lnTo>
                  <a:lnTo>
                    <a:pt x="30" y="11"/>
                  </a:lnTo>
                </a:path>
              </a:pathLst>
            </a:custGeom>
            <a:solidFill>
              <a:srgbClr val="EAEC5E"/>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nvGrpSpPr>
            <p:cNvPr id="38946" name="Group 62">
              <a:extLst>
                <a:ext uri="{FF2B5EF4-FFF2-40B4-BE49-F238E27FC236}">
                  <a16:creationId xmlns:a16="http://schemas.microsoft.com/office/drawing/2014/main" id="{599549E9-CF34-56E5-6925-B31CEC1A9627}"/>
                </a:ext>
              </a:extLst>
            </p:cNvPr>
            <p:cNvGrpSpPr>
              <a:grpSpLocks/>
            </p:cNvGrpSpPr>
            <p:nvPr/>
          </p:nvGrpSpPr>
          <p:grpSpPr bwMode="auto">
            <a:xfrm>
              <a:off x="3210" y="2435"/>
              <a:ext cx="893" cy="924"/>
              <a:chOff x="3210" y="2435"/>
              <a:chExt cx="893" cy="924"/>
            </a:xfrm>
          </p:grpSpPr>
          <p:sp>
            <p:nvSpPr>
              <p:cNvPr id="152639" name="Freeform 63">
                <a:extLst>
                  <a:ext uri="{FF2B5EF4-FFF2-40B4-BE49-F238E27FC236}">
                    <a16:creationId xmlns:a16="http://schemas.microsoft.com/office/drawing/2014/main" id="{AFE91261-5E22-377C-2C4C-A631B9DFFC25}"/>
                  </a:ext>
                </a:extLst>
              </p:cNvPr>
              <p:cNvSpPr>
                <a:spLocks/>
              </p:cNvSpPr>
              <p:nvPr/>
            </p:nvSpPr>
            <p:spPr bwMode="auto">
              <a:xfrm>
                <a:off x="3502" y="2439"/>
                <a:ext cx="269" cy="919"/>
              </a:xfrm>
              <a:custGeom>
                <a:avLst/>
                <a:gdLst/>
                <a:ahLst/>
                <a:cxnLst>
                  <a:cxn ang="0">
                    <a:pos x="104" y="13"/>
                  </a:cxn>
                  <a:cxn ang="0">
                    <a:pos x="91" y="63"/>
                  </a:cxn>
                  <a:cxn ang="0">
                    <a:pos x="100" y="68"/>
                  </a:cxn>
                  <a:cxn ang="0">
                    <a:pos x="108" y="88"/>
                  </a:cxn>
                  <a:cxn ang="0">
                    <a:pos x="121" y="119"/>
                  </a:cxn>
                  <a:cxn ang="0">
                    <a:pos x="108" y="125"/>
                  </a:cxn>
                  <a:cxn ang="0">
                    <a:pos x="48" y="172"/>
                  </a:cxn>
                  <a:cxn ang="0">
                    <a:pos x="9" y="451"/>
                  </a:cxn>
                  <a:cxn ang="0">
                    <a:pos x="0" y="498"/>
                  </a:cxn>
                  <a:cxn ang="0">
                    <a:pos x="17" y="525"/>
                  </a:cxn>
                  <a:cxn ang="0">
                    <a:pos x="30" y="531"/>
                  </a:cxn>
                  <a:cxn ang="0">
                    <a:pos x="30" y="489"/>
                  </a:cxn>
                  <a:cxn ang="0">
                    <a:pos x="30" y="510"/>
                  </a:cxn>
                  <a:cxn ang="0">
                    <a:pos x="44" y="494"/>
                  </a:cxn>
                  <a:cxn ang="0">
                    <a:pos x="52" y="460"/>
                  </a:cxn>
                  <a:cxn ang="0">
                    <a:pos x="87" y="700"/>
                  </a:cxn>
                  <a:cxn ang="0">
                    <a:pos x="104" y="846"/>
                  </a:cxn>
                  <a:cxn ang="0">
                    <a:pos x="95" y="911"/>
                  </a:cxn>
                  <a:cxn ang="0">
                    <a:pos x="138" y="902"/>
                  </a:cxn>
                  <a:cxn ang="0">
                    <a:pos x="125" y="819"/>
                  </a:cxn>
                  <a:cxn ang="0">
                    <a:pos x="142" y="707"/>
                  </a:cxn>
                  <a:cxn ang="0">
                    <a:pos x="147" y="816"/>
                  </a:cxn>
                  <a:cxn ang="0">
                    <a:pos x="155" y="893"/>
                  </a:cxn>
                  <a:cxn ang="0">
                    <a:pos x="190" y="896"/>
                  </a:cxn>
                  <a:cxn ang="0">
                    <a:pos x="203" y="700"/>
                  </a:cxn>
                  <a:cxn ang="0">
                    <a:pos x="219" y="682"/>
                  </a:cxn>
                  <a:cxn ang="0">
                    <a:pos x="259" y="700"/>
                  </a:cxn>
                  <a:cxn ang="0">
                    <a:pos x="237" y="468"/>
                  </a:cxn>
                  <a:cxn ang="0">
                    <a:pos x="242" y="423"/>
                  </a:cxn>
                  <a:cxn ang="0">
                    <a:pos x="238" y="308"/>
                  </a:cxn>
                  <a:cxn ang="0">
                    <a:pos x="178" y="154"/>
                  </a:cxn>
                  <a:cxn ang="0">
                    <a:pos x="177" y="100"/>
                  </a:cxn>
                  <a:cxn ang="0">
                    <a:pos x="190" y="90"/>
                  </a:cxn>
                  <a:cxn ang="0">
                    <a:pos x="203" y="75"/>
                  </a:cxn>
                  <a:cxn ang="0">
                    <a:pos x="194" y="13"/>
                  </a:cxn>
                  <a:cxn ang="0">
                    <a:pos x="162" y="4"/>
                  </a:cxn>
                  <a:cxn ang="0">
                    <a:pos x="135" y="7"/>
                  </a:cxn>
                </a:cxnLst>
                <a:rect l="0" t="0" r="r" b="b"/>
                <a:pathLst>
                  <a:path w="268" h="919">
                    <a:moveTo>
                      <a:pt x="135" y="7"/>
                    </a:moveTo>
                    <a:lnTo>
                      <a:pt x="104" y="13"/>
                    </a:lnTo>
                    <a:lnTo>
                      <a:pt x="91" y="48"/>
                    </a:lnTo>
                    <a:lnTo>
                      <a:pt x="91" y="63"/>
                    </a:lnTo>
                    <a:lnTo>
                      <a:pt x="104" y="63"/>
                    </a:lnTo>
                    <a:lnTo>
                      <a:pt x="100" y="68"/>
                    </a:lnTo>
                    <a:lnTo>
                      <a:pt x="104" y="72"/>
                    </a:lnTo>
                    <a:lnTo>
                      <a:pt x="108" y="88"/>
                    </a:lnTo>
                    <a:lnTo>
                      <a:pt x="112" y="90"/>
                    </a:lnTo>
                    <a:lnTo>
                      <a:pt x="121" y="119"/>
                    </a:lnTo>
                    <a:lnTo>
                      <a:pt x="121" y="125"/>
                    </a:lnTo>
                    <a:lnTo>
                      <a:pt x="108" y="125"/>
                    </a:lnTo>
                    <a:lnTo>
                      <a:pt x="86" y="160"/>
                    </a:lnTo>
                    <a:lnTo>
                      <a:pt x="48" y="172"/>
                    </a:lnTo>
                    <a:lnTo>
                      <a:pt x="30" y="199"/>
                    </a:lnTo>
                    <a:lnTo>
                      <a:pt x="9" y="451"/>
                    </a:lnTo>
                    <a:lnTo>
                      <a:pt x="18" y="453"/>
                    </a:lnTo>
                    <a:lnTo>
                      <a:pt x="0" y="498"/>
                    </a:lnTo>
                    <a:lnTo>
                      <a:pt x="9" y="525"/>
                    </a:lnTo>
                    <a:lnTo>
                      <a:pt x="17" y="525"/>
                    </a:lnTo>
                    <a:lnTo>
                      <a:pt x="22" y="531"/>
                    </a:lnTo>
                    <a:lnTo>
                      <a:pt x="30" y="531"/>
                    </a:lnTo>
                    <a:lnTo>
                      <a:pt x="26" y="505"/>
                    </a:lnTo>
                    <a:lnTo>
                      <a:pt x="30" y="489"/>
                    </a:lnTo>
                    <a:lnTo>
                      <a:pt x="34" y="501"/>
                    </a:lnTo>
                    <a:lnTo>
                      <a:pt x="30" y="510"/>
                    </a:lnTo>
                    <a:lnTo>
                      <a:pt x="35" y="516"/>
                    </a:lnTo>
                    <a:lnTo>
                      <a:pt x="44" y="494"/>
                    </a:lnTo>
                    <a:lnTo>
                      <a:pt x="38" y="458"/>
                    </a:lnTo>
                    <a:lnTo>
                      <a:pt x="52" y="460"/>
                    </a:lnTo>
                    <a:lnTo>
                      <a:pt x="44" y="688"/>
                    </a:lnTo>
                    <a:lnTo>
                      <a:pt x="87" y="700"/>
                    </a:lnTo>
                    <a:lnTo>
                      <a:pt x="108" y="832"/>
                    </a:lnTo>
                    <a:lnTo>
                      <a:pt x="104" y="846"/>
                    </a:lnTo>
                    <a:lnTo>
                      <a:pt x="95" y="901"/>
                    </a:lnTo>
                    <a:lnTo>
                      <a:pt x="95" y="911"/>
                    </a:lnTo>
                    <a:lnTo>
                      <a:pt x="125" y="918"/>
                    </a:lnTo>
                    <a:lnTo>
                      <a:pt x="138" y="902"/>
                    </a:lnTo>
                    <a:lnTo>
                      <a:pt x="131" y="853"/>
                    </a:lnTo>
                    <a:lnTo>
                      <a:pt x="125" y="819"/>
                    </a:lnTo>
                    <a:lnTo>
                      <a:pt x="138" y="706"/>
                    </a:lnTo>
                    <a:lnTo>
                      <a:pt x="142" y="707"/>
                    </a:lnTo>
                    <a:lnTo>
                      <a:pt x="155" y="747"/>
                    </a:lnTo>
                    <a:lnTo>
                      <a:pt x="147" y="816"/>
                    </a:lnTo>
                    <a:lnTo>
                      <a:pt x="138" y="822"/>
                    </a:lnTo>
                    <a:lnTo>
                      <a:pt x="155" y="893"/>
                    </a:lnTo>
                    <a:lnTo>
                      <a:pt x="185" y="902"/>
                    </a:lnTo>
                    <a:lnTo>
                      <a:pt x="190" y="896"/>
                    </a:lnTo>
                    <a:lnTo>
                      <a:pt x="168" y="823"/>
                    </a:lnTo>
                    <a:lnTo>
                      <a:pt x="203" y="700"/>
                    </a:lnTo>
                    <a:lnTo>
                      <a:pt x="219" y="691"/>
                    </a:lnTo>
                    <a:lnTo>
                      <a:pt x="219" y="682"/>
                    </a:lnTo>
                    <a:lnTo>
                      <a:pt x="250" y="684"/>
                    </a:lnTo>
                    <a:lnTo>
                      <a:pt x="259" y="700"/>
                    </a:lnTo>
                    <a:lnTo>
                      <a:pt x="267" y="691"/>
                    </a:lnTo>
                    <a:lnTo>
                      <a:pt x="237" y="468"/>
                    </a:lnTo>
                    <a:lnTo>
                      <a:pt x="242" y="469"/>
                    </a:lnTo>
                    <a:lnTo>
                      <a:pt x="242" y="423"/>
                    </a:lnTo>
                    <a:lnTo>
                      <a:pt x="246" y="416"/>
                    </a:lnTo>
                    <a:lnTo>
                      <a:pt x="238" y="308"/>
                    </a:lnTo>
                    <a:lnTo>
                      <a:pt x="228" y="179"/>
                    </a:lnTo>
                    <a:lnTo>
                      <a:pt x="178" y="154"/>
                    </a:lnTo>
                    <a:lnTo>
                      <a:pt x="163" y="125"/>
                    </a:lnTo>
                    <a:lnTo>
                      <a:pt x="177" y="100"/>
                    </a:lnTo>
                    <a:lnTo>
                      <a:pt x="185" y="103"/>
                    </a:lnTo>
                    <a:lnTo>
                      <a:pt x="190" y="90"/>
                    </a:lnTo>
                    <a:lnTo>
                      <a:pt x="190" y="77"/>
                    </a:lnTo>
                    <a:lnTo>
                      <a:pt x="203" y="75"/>
                    </a:lnTo>
                    <a:lnTo>
                      <a:pt x="207" y="39"/>
                    </a:lnTo>
                    <a:lnTo>
                      <a:pt x="194" y="13"/>
                    </a:lnTo>
                    <a:lnTo>
                      <a:pt x="181" y="4"/>
                    </a:lnTo>
                    <a:lnTo>
                      <a:pt x="162" y="4"/>
                    </a:lnTo>
                    <a:lnTo>
                      <a:pt x="148" y="0"/>
                    </a:lnTo>
                    <a:lnTo>
                      <a:pt x="135" y="7"/>
                    </a:lnTo>
                  </a:path>
                </a:pathLst>
              </a:custGeom>
              <a:solidFill>
                <a:srgbClr val="9FBFFF"/>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40" name="Freeform 64">
                <a:extLst>
                  <a:ext uri="{FF2B5EF4-FFF2-40B4-BE49-F238E27FC236}">
                    <a16:creationId xmlns:a16="http://schemas.microsoft.com/office/drawing/2014/main" id="{E6678BA0-8650-87A4-4053-84A1461E666A}"/>
                  </a:ext>
                </a:extLst>
              </p:cNvPr>
              <p:cNvSpPr>
                <a:spLocks/>
              </p:cNvSpPr>
              <p:nvPr/>
            </p:nvSpPr>
            <p:spPr bwMode="auto">
              <a:xfrm>
                <a:off x="3833" y="2435"/>
                <a:ext cx="270" cy="920"/>
              </a:xfrm>
              <a:custGeom>
                <a:avLst/>
                <a:gdLst/>
                <a:ahLst/>
                <a:cxnLst>
                  <a:cxn ang="0">
                    <a:pos x="100" y="0"/>
                  </a:cxn>
                  <a:cxn ang="0">
                    <a:pos x="159" y="30"/>
                  </a:cxn>
                  <a:cxn ang="0">
                    <a:pos x="160" y="92"/>
                  </a:cxn>
                  <a:cxn ang="0">
                    <a:pos x="188" y="121"/>
                  </a:cxn>
                  <a:cxn ang="0">
                    <a:pos x="249" y="155"/>
                  </a:cxn>
                  <a:cxn ang="0">
                    <a:pos x="261" y="331"/>
                  </a:cxn>
                  <a:cxn ang="0">
                    <a:pos x="219" y="483"/>
                  </a:cxn>
                  <a:cxn ang="0">
                    <a:pos x="177" y="599"/>
                  </a:cxn>
                  <a:cxn ang="0">
                    <a:pos x="185" y="874"/>
                  </a:cxn>
                  <a:cxn ang="0">
                    <a:pos x="177" y="885"/>
                  </a:cxn>
                  <a:cxn ang="0">
                    <a:pos x="135" y="915"/>
                  </a:cxn>
                  <a:cxn ang="0">
                    <a:pos x="112" y="920"/>
                  </a:cxn>
                  <a:cxn ang="0">
                    <a:pos x="96" y="912"/>
                  </a:cxn>
                  <a:cxn ang="0">
                    <a:pos x="105" y="896"/>
                  </a:cxn>
                  <a:cxn ang="0">
                    <a:pos x="126" y="873"/>
                  </a:cxn>
                  <a:cxn ang="0">
                    <a:pos x="117" y="865"/>
                  </a:cxn>
                  <a:cxn ang="0">
                    <a:pos x="64" y="882"/>
                  </a:cxn>
                  <a:cxn ang="0">
                    <a:pos x="59" y="871"/>
                  </a:cxn>
                  <a:cxn ang="0">
                    <a:pos x="64" y="860"/>
                  </a:cxn>
                  <a:cxn ang="0">
                    <a:pos x="81" y="843"/>
                  </a:cxn>
                  <a:cxn ang="0">
                    <a:pos x="62" y="754"/>
                  </a:cxn>
                  <a:cxn ang="0">
                    <a:pos x="44" y="503"/>
                  </a:cxn>
                  <a:cxn ang="0">
                    <a:pos x="35" y="454"/>
                  </a:cxn>
                  <a:cxn ang="0">
                    <a:pos x="50" y="355"/>
                  </a:cxn>
                  <a:cxn ang="0">
                    <a:pos x="38" y="354"/>
                  </a:cxn>
                  <a:cxn ang="0">
                    <a:pos x="28" y="350"/>
                  </a:cxn>
                  <a:cxn ang="0">
                    <a:pos x="17" y="343"/>
                  </a:cxn>
                  <a:cxn ang="0">
                    <a:pos x="11" y="336"/>
                  </a:cxn>
                  <a:cxn ang="0">
                    <a:pos x="0" y="323"/>
                  </a:cxn>
                  <a:cxn ang="0">
                    <a:pos x="8" y="273"/>
                  </a:cxn>
                  <a:cxn ang="0">
                    <a:pos x="73" y="158"/>
                  </a:cxn>
                  <a:cxn ang="0">
                    <a:pos x="96" y="125"/>
                  </a:cxn>
                  <a:cxn ang="0">
                    <a:pos x="68" y="103"/>
                  </a:cxn>
                  <a:cxn ang="0">
                    <a:pos x="66" y="98"/>
                  </a:cxn>
                  <a:cxn ang="0">
                    <a:pos x="58" y="88"/>
                  </a:cxn>
                  <a:cxn ang="0">
                    <a:pos x="59" y="62"/>
                  </a:cxn>
                  <a:cxn ang="0">
                    <a:pos x="55" y="33"/>
                  </a:cxn>
                </a:cxnLst>
                <a:rect l="0" t="0" r="r" b="b"/>
                <a:pathLst>
                  <a:path w="270" h="921">
                    <a:moveTo>
                      <a:pt x="67" y="12"/>
                    </a:moveTo>
                    <a:lnTo>
                      <a:pt x="100" y="0"/>
                    </a:lnTo>
                    <a:lnTo>
                      <a:pt x="135" y="7"/>
                    </a:lnTo>
                    <a:lnTo>
                      <a:pt x="159" y="30"/>
                    </a:lnTo>
                    <a:lnTo>
                      <a:pt x="168" y="58"/>
                    </a:lnTo>
                    <a:lnTo>
                      <a:pt x="160" y="92"/>
                    </a:lnTo>
                    <a:lnTo>
                      <a:pt x="172" y="111"/>
                    </a:lnTo>
                    <a:lnTo>
                      <a:pt x="188" y="121"/>
                    </a:lnTo>
                    <a:lnTo>
                      <a:pt x="236" y="141"/>
                    </a:lnTo>
                    <a:lnTo>
                      <a:pt x="249" y="155"/>
                    </a:lnTo>
                    <a:lnTo>
                      <a:pt x="269" y="301"/>
                    </a:lnTo>
                    <a:lnTo>
                      <a:pt x="261" y="331"/>
                    </a:lnTo>
                    <a:lnTo>
                      <a:pt x="211" y="343"/>
                    </a:lnTo>
                    <a:lnTo>
                      <a:pt x="219" y="483"/>
                    </a:lnTo>
                    <a:lnTo>
                      <a:pt x="185" y="496"/>
                    </a:lnTo>
                    <a:lnTo>
                      <a:pt x="177" y="599"/>
                    </a:lnTo>
                    <a:lnTo>
                      <a:pt x="184" y="776"/>
                    </a:lnTo>
                    <a:lnTo>
                      <a:pt x="185" y="874"/>
                    </a:lnTo>
                    <a:lnTo>
                      <a:pt x="177" y="877"/>
                    </a:lnTo>
                    <a:lnTo>
                      <a:pt x="177" y="885"/>
                    </a:lnTo>
                    <a:lnTo>
                      <a:pt x="151" y="903"/>
                    </a:lnTo>
                    <a:lnTo>
                      <a:pt x="135" y="915"/>
                    </a:lnTo>
                    <a:lnTo>
                      <a:pt x="124" y="919"/>
                    </a:lnTo>
                    <a:lnTo>
                      <a:pt x="112" y="920"/>
                    </a:lnTo>
                    <a:lnTo>
                      <a:pt x="99" y="916"/>
                    </a:lnTo>
                    <a:lnTo>
                      <a:pt x="96" y="912"/>
                    </a:lnTo>
                    <a:lnTo>
                      <a:pt x="99" y="905"/>
                    </a:lnTo>
                    <a:lnTo>
                      <a:pt x="105" y="896"/>
                    </a:lnTo>
                    <a:lnTo>
                      <a:pt x="114" y="884"/>
                    </a:lnTo>
                    <a:lnTo>
                      <a:pt x="126" y="873"/>
                    </a:lnTo>
                    <a:lnTo>
                      <a:pt x="117" y="877"/>
                    </a:lnTo>
                    <a:lnTo>
                      <a:pt x="117" y="865"/>
                    </a:lnTo>
                    <a:lnTo>
                      <a:pt x="80" y="882"/>
                    </a:lnTo>
                    <a:lnTo>
                      <a:pt x="64" y="882"/>
                    </a:lnTo>
                    <a:lnTo>
                      <a:pt x="59" y="877"/>
                    </a:lnTo>
                    <a:lnTo>
                      <a:pt x="59" y="871"/>
                    </a:lnTo>
                    <a:lnTo>
                      <a:pt x="61" y="866"/>
                    </a:lnTo>
                    <a:lnTo>
                      <a:pt x="64" y="860"/>
                    </a:lnTo>
                    <a:lnTo>
                      <a:pt x="73" y="851"/>
                    </a:lnTo>
                    <a:lnTo>
                      <a:pt x="81" y="843"/>
                    </a:lnTo>
                    <a:lnTo>
                      <a:pt x="71" y="841"/>
                    </a:lnTo>
                    <a:lnTo>
                      <a:pt x="62" y="754"/>
                    </a:lnTo>
                    <a:lnTo>
                      <a:pt x="59" y="617"/>
                    </a:lnTo>
                    <a:lnTo>
                      <a:pt x="44" y="503"/>
                    </a:lnTo>
                    <a:lnTo>
                      <a:pt x="39" y="472"/>
                    </a:lnTo>
                    <a:lnTo>
                      <a:pt x="35" y="454"/>
                    </a:lnTo>
                    <a:lnTo>
                      <a:pt x="46" y="386"/>
                    </a:lnTo>
                    <a:lnTo>
                      <a:pt x="50" y="355"/>
                    </a:lnTo>
                    <a:lnTo>
                      <a:pt x="43" y="359"/>
                    </a:lnTo>
                    <a:lnTo>
                      <a:pt x="38" y="354"/>
                    </a:lnTo>
                    <a:lnTo>
                      <a:pt x="35" y="354"/>
                    </a:lnTo>
                    <a:lnTo>
                      <a:pt x="28" y="350"/>
                    </a:lnTo>
                    <a:lnTo>
                      <a:pt x="20" y="350"/>
                    </a:lnTo>
                    <a:lnTo>
                      <a:pt x="17" y="343"/>
                    </a:lnTo>
                    <a:lnTo>
                      <a:pt x="13" y="342"/>
                    </a:lnTo>
                    <a:lnTo>
                      <a:pt x="11" y="336"/>
                    </a:lnTo>
                    <a:lnTo>
                      <a:pt x="4" y="331"/>
                    </a:lnTo>
                    <a:lnTo>
                      <a:pt x="0" y="323"/>
                    </a:lnTo>
                    <a:lnTo>
                      <a:pt x="15" y="292"/>
                    </a:lnTo>
                    <a:lnTo>
                      <a:pt x="8" y="273"/>
                    </a:lnTo>
                    <a:lnTo>
                      <a:pt x="34" y="292"/>
                    </a:lnTo>
                    <a:lnTo>
                      <a:pt x="73" y="158"/>
                    </a:lnTo>
                    <a:lnTo>
                      <a:pt x="102" y="132"/>
                    </a:lnTo>
                    <a:lnTo>
                      <a:pt x="96" y="125"/>
                    </a:lnTo>
                    <a:lnTo>
                      <a:pt x="71" y="121"/>
                    </a:lnTo>
                    <a:lnTo>
                      <a:pt x="68" y="103"/>
                    </a:lnTo>
                    <a:lnTo>
                      <a:pt x="76" y="99"/>
                    </a:lnTo>
                    <a:lnTo>
                      <a:pt x="66" y="98"/>
                    </a:lnTo>
                    <a:lnTo>
                      <a:pt x="68" y="91"/>
                    </a:lnTo>
                    <a:lnTo>
                      <a:pt x="58" y="88"/>
                    </a:lnTo>
                    <a:lnTo>
                      <a:pt x="65" y="66"/>
                    </a:lnTo>
                    <a:lnTo>
                      <a:pt x="59" y="62"/>
                    </a:lnTo>
                    <a:lnTo>
                      <a:pt x="62" y="34"/>
                    </a:lnTo>
                    <a:lnTo>
                      <a:pt x="55" y="33"/>
                    </a:lnTo>
                    <a:lnTo>
                      <a:pt x="67" y="12"/>
                    </a:lnTo>
                  </a:path>
                </a:pathLst>
              </a:custGeom>
              <a:solidFill>
                <a:srgbClr val="3F7FFF"/>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sp>
            <p:nvSpPr>
              <p:cNvPr id="152641" name="Freeform 65">
                <a:extLst>
                  <a:ext uri="{FF2B5EF4-FFF2-40B4-BE49-F238E27FC236}">
                    <a16:creationId xmlns:a16="http://schemas.microsoft.com/office/drawing/2014/main" id="{69AE8E46-03EF-63A5-B9BD-C42325A77266}"/>
                  </a:ext>
                </a:extLst>
              </p:cNvPr>
              <p:cNvSpPr>
                <a:spLocks/>
              </p:cNvSpPr>
              <p:nvPr/>
            </p:nvSpPr>
            <p:spPr bwMode="auto">
              <a:xfrm>
                <a:off x="3210" y="2435"/>
                <a:ext cx="192" cy="924"/>
              </a:xfrm>
              <a:custGeom>
                <a:avLst/>
                <a:gdLst/>
                <a:ahLst/>
                <a:cxnLst>
                  <a:cxn ang="0">
                    <a:pos x="124" y="14"/>
                  </a:cxn>
                  <a:cxn ang="0">
                    <a:pos x="80" y="0"/>
                  </a:cxn>
                  <a:cxn ang="0">
                    <a:pos x="46" y="0"/>
                  </a:cxn>
                  <a:cxn ang="0">
                    <a:pos x="17" y="8"/>
                  </a:cxn>
                  <a:cxn ang="0">
                    <a:pos x="5" y="39"/>
                  </a:cxn>
                  <a:cxn ang="0">
                    <a:pos x="5" y="67"/>
                  </a:cxn>
                  <a:cxn ang="0">
                    <a:pos x="22" y="100"/>
                  </a:cxn>
                  <a:cxn ang="0">
                    <a:pos x="35" y="99"/>
                  </a:cxn>
                  <a:cxn ang="0">
                    <a:pos x="16" y="137"/>
                  </a:cxn>
                  <a:cxn ang="0">
                    <a:pos x="0" y="197"/>
                  </a:cxn>
                  <a:cxn ang="0">
                    <a:pos x="0" y="251"/>
                  </a:cxn>
                  <a:cxn ang="0">
                    <a:pos x="5" y="318"/>
                  </a:cxn>
                  <a:cxn ang="0">
                    <a:pos x="17" y="384"/>
                  </a:cxn>
                  <a:cxn ang="0">
                    <a:pos x="39" y="388"/>
                  </a:cxn>
                  <a:cxn ang="0">
                    <a:pos x="39" y="407"/>
                  </a:cxn>
                  <a:cxn ang="0">
                    <a:pos x="51" y="415"/>
                  </a:cxn>
                  <a:cxn ang="0">
                    <a:pos x="51" y="482"/>
                  </a:cxn>
                  <a:cxn ang="0">
                    <a:pos x="62" y="495"/>
                  </a:cxn>
                  <a:cxn ang="0">
                    <a:pos x="62" y="620"/>
                  </a:cxn>
                  <a:cxn ang="0">
                    <a:pos x="62" y="698"/>
                  </a:cxn>
                  <a:cxn ang="0">
                    <a:pos x="45" y="785"/>
                  </a:cxn>
                  <a:cxn ang="0">
                    <a:pos x="38" y="898"/>
                  </a:cxn>
                  <a:cxn ang="0">
                    <a:pos x="58" y="906"/>
                  </a:cxn>
                  <a:cxn ang="0">
                    <a:pos x="58" y="919"/>
                  </a:cxn>
                  <a:cxn ang="0">
                    <a:pos x="90" y="919"/>
                  </a:cxn>
                  <a:cxn ang="0">
                    <a:pos x="95" y="914"/>
                  </a:cxn>
                  <a:cxn ang="0">
                    <a:pos x="107" y="914"/>
                  </a:cxn>
                  <a:cxn ang="0">
                    <a:pos x="107" y="923"/>
                  </a:cxn>
                  <a:cxn ang="0">
                    <a:pos x="131" y="919"/>
                  </a:cxn>
                  <a:cxn ang="0">
                    <a:pos x="180" y="914"/>
                  </a:cxn>
                  <a:cxn ang="0">
                    <a:pos x="180" y="907"/>
                  </a:cxn>
                  <a:cxn ang="0">
                    <a:pos x="135" y="889"/>
                  </a:cxn>
                  <a:cxn ang="0">
                    <a:pos x="135" y="873"/>
                  </a:cxn>
                  <a:cxn ang="0">
                    <a:pos x="175" y="865"/>
                  </a:cxn>
                  <a:cxn ang="0">
                    <a:pos x="175" y="853"/>
                  </a:cxn>
                  <a:cxn ang="0">
                    <a:pos x="147" y="837"/>
                  </a:cxn>
                  <a:cxn ang="0">
                    <a:pos x="147" y="711"/>
                  </a:cxn>
                  <a:cxn ang="0">
                    <a:pos x="158" y="596"/>
                  </a:cxn>
                  <a:cxn ang="0">
                    <a:pos x="154" y="480"/>
                  </a:cxn>
                  <a:cxn ang="0">
                    <a:pos x="153" y="415"/>
                  </a:cxn>
                  <a:cxn ang="0">
                    <a:pos x="157" y="395"/>
                  </a:cxn>
                  <a:cxn ang="0">
                    <a:pos x="157" y="305"/>
                  </a:cxn>
                  <a:cxn ang="0">
                    <a:pos x="190" y="285"/>
                  </a:cxn>
                  <a:cxn ang="0">
                    <a:pos x="191" y="273"/>
                  </a:cxn>
                  <a:cxn ang="0">
                    <a:pos x="119" y="150"/>
                  </a:cxn>
                  <a:cxn ang="0">
                    <a:pos x="84" y="133"/>
                  </a:cxn>
                  <a:cxn ang="0">
                    <a:pos x="89" y="125"/>
                  </a:cxn>
                  <a:cxn ang="0">
                    <a:pos x="112" y="121"/>
                  </a:cxn>
                  <a:cxn ang="0">
                    <a:pos x="112" y="112"/>
                  </a:cxn>
                  <a:cxn ang="0">
                    <a:pos x="119" y="109"/>
                  </a:cxn>
                  <a:cxn ang="0">
                    <a:pos x="119" y="100"/>
                  </a:cxn>
                  <a:cxn ang="0">
                    <a:pos x="124" y="95"/>
                  </a:cxn>
                  <a:cxn ang="0">
                    <a:pos x="119" y="91"/>
                  </a:cxn>
                  <a:cxn ang="0">
                    <a:pos x="123" y="88"/>
                  </a:cxn>
                  <a:cxn ang="0">
                    <a:pos x="112" y="67"/>
                  </a:cxn>
                  <a:cxn ang="0">
                    <a:pos x="119" y="55"/>
                  </a:cxn>
                  <a:cxn ang="0">
                    <a:pos x="112" y="43"/>
                  </a:cxn>
                  <a:cxn ang="0">
                    <a:pos x="123" y="35"/>
                  </a:cxn>
                  <a:cxn ang="0">
                    <a:pos x="124" y="14"/>
                  </a:cxn>
                </a:cxnLst>
                <a:rect l="0" t="0" r="r" b="b"/>
                <a:pathLst>
                  <a:path w="192" h="924">
                    <a:moveTo>
                      <a:pt x="124" y="14"/>
                    </a:moveTo>
                    <a:lnTo>
                      <a:pt x="80" y="0"/>
                    </a:lnTo>
                    <a:lnTo>
                      <a:pt x="46" y="0"/>
                    </a:lnTo>
                    <a:lnTo>
                      <a:pt x="17" y="8"/>
                    </a:lnTo>
                    <a:lnTo>
                      <a:pt x="5" y="39"/>
                    </a:lnTo>
                    <a:lnTo>
                      <a:pt x="5" y="67"/>
                    </a:lnTo>
                    <a:lnTo>
                      <a:pt x="22" y="100"/>
                    </a:lnTo>
                    <a:lnTo>
                      <a:pt x="35" y="99"/>
                    </a:lnTo>
                    <a:lnTo>
                      <a:pt x="16" y="137"/>
                    </a:lnTo>
                    <a:lnTo>
                      <a:pt x="0" y="197"/>
                    </a:lnTo>
                    <a:lnTo>
                      <a:pt x="0" y="251"/>
                    </a:lnTo>
                    <a:lnTo>
                      <a:pt x="5" y="318"/>
                    </a:lnTo>
                    <a:lnTo>
                      <a:pt x="17" y="384"/>
                    </a:lnTo>
                    <a:lnTo>
                      <a:pt x="39" y="388"/>
                    </a:lnTo>
                    <a:lnTo>
                      <a:pt x="39" y="407"/>
                    </a:lnTo>
                    <a:lnTo>
                      <a:pt x="51" y="415"/>
                    </a:lnTo>
                    <a:lnTo>
                      <a:pt x="51" y="482"/>
                    </a:lnTo>
                    <a:lnTo>
                      <a:pt x="62" y="495"/>
                    </a:lnTo>
                    <a:lnTo>
                      <a:pt x="62" y="620"/>
                    </a:lnTo>
                    <a:lnTo>
                      <a:pt x="62" y="698"/>
                    </a:lnTo>
                    <a:lnTo>
                      <a:pt x="45" y="785"/>
                    </a:lnTo>
                    <a:lnTo>
                      <a:pt x="38" y="898"/>
                    </a:lnTo>
                    <a:lnTo>
                      <a:pt x="58" y="906"/>
                    </a:lnTo>
                    <a:lnTo>
                      <a:pt x="58" y="919"/>
                    </a:lnTo>
                    <a:lnTo>
                      <a:pt x="90" y="919"/>
                    </a:lnTo>
                    <a:lnTo>
                      <a:pt x="95" y="914"/>
                    </a:lnTo>
                    <a:lnTo>
                      <a:pt x="107" y="914"/>
                    </a:lnTo>
                    <a:lnTo>
                      <a:pt x="107" y="923"/>
                    </a:lnTo>
                    <a:lnTo>
                      <a:pt x="131" y="919"/>
                    </a:lnTo>
                    <a:lnTo>
                      <a:pt x="180" y="914"/>
                    </a:lnTo>
                    <a:lnTo>
                      <a:pt x="180" y="907"/>
                    </a:lnTo>
                    <a:lnTo>
                      <a:pt x="135" y="889"/>
                    </a:lnTo>
                    <a:lnTo>
                      <a:pt x="135" y="873"/>
                    </a:lnTo>
                    <a:lnTo>
                      <a:pt x="175" y="865"/>
                    </a:lnTo>
                    <a:lnTo>
                      <a:pt x="175" y="853"/>
                    </a:lnTo>
                    <a:lnTo>
                      <a:pt x="147" y="837"/>
                    </a:lnTo>
                    <a:lnTo>
                      <a:pt x="147" y="711"/>
                    </a:lnTo>
                    <a:lnTo>
                      <a:pt x="158" y="596"/>
                    </a:lnTo>
                    <a:lnTo>
                      <a:pt x="154" y="480"/>
                    </a:lnTo>
                    <a:lnTo>
                      <a:pt x="153" y="415"/>
                    </a:lnTo>
                    <a:lnTo>
                      <a:pt x="157" y="395"/>
                    </a:lnTo>
                    <a:lnTo>
                      <a:pt x="157" y="305"/>
                    </a:lnTo>
                    <a:lnTo>
                      <a:pt x="190" y="285"/>
                    </a:lnTo>
                    <a:lnTo>
                      <a:pt x="191" y="273"/>
                    </a:lnTo>
                    <a:lnTo>
                      <a:pt x="119" y="150"/>
                    </a:lnTo>
                    <a:lnTo>
                      <a:pt x="84" y="133"/>
                    </a:lnTo>
                    <a:lnTo>
                      <a:pt x="89" y="125"/>
                    </a:lnTo>
                    <a:lnTo>
                      <a:pt x="112" y="121"/>
                    </a:lnTo>
                    <a:lnTo>
                      <a:pt x="112" y="112"/>
                    </a:lnTo>
                    <a:lnTo>
                      <a:pt x="119" y="109"/>
                    </a:lnTo>
                    <a:lnTo>
                      <a:pt x="119" y="100"/>
                    </a:lnTo>
                    <a:lnTo>
                      <a:pt x="124" y="95"/>
                    </a:lnTo>
                    <a:lnTo>
                      <a:pt x="119" y="91"/>
                    </a:lnTo>
                    <a:lnTo>
                      <a:pt x="123" y="88"/>
                    </a:lnTo>
                    <a:lnTo>
                      <a:pt x="112" y="67"/>
                    </a:lnTo>
                    <a:lnTo>
                      <a:pt x="119" y="55"/>
                    </a:lnTo>
                    <a:lnTo>
                      <a:pt x="112" y="43"/>
                    </a:lnTo>
                    <a:lnTo>
                      <a:pt x="123" y="35"/>
                    </a:lnTo>
                    <a:lnTo>
                      <a:pt x="124" y="14"/>
                    </a:lnTo>
                  </a:path>
                </a:pathLst>
              </a:custGeom>
              <a:solidFill>
                <a:srgbClr val="3F7FFF"/>
              </a:solidFill>
              <a:ln w="12700" cap="rnd" cmpd="sng">
                <a:noFill/>
                <a:prstDash val="solid"/>
                <a:round/>
                <a:headEnd type="none" w="med" len="med"/>
                <a:tailEnd type="none" w="med" len="med"/>
              </a:ln>
              <a:effectLst>
                <a:outerShdw dist="35921" dir="2700000" algn="ctr" rotWithShape="0">
                  <a:schemeClr val="bg2"/>
                </a:outerShdw>
              </a:effectLst>
            </p:spPr>
            <p:txBody>
              <a:bodyPr/>
              <a:lstStyle/>
              <a:p>
                <a:pPr>
                  <a:defRPr/>
                </a:pPr>
                <a:endParaRPr lang="zh-CN" altLang="en-US">
                  <a:latin typeface="Arial" charset="0"/>
                </a:endParaRPr>
              </a:p>
            </p:txBody>
          </p:sp>
        </p:grpSp>
      </p:grpSp>
      <p:sp>
        <p:nvSpPr>
          <p:cNvPr id="152643" name="Oval 67">
            <a:extLst>
              <a:ext uri="{FF2B5EF4-FFF2-40B4-BE49-F238E27FC236}">
                <a16:creationId xmlns:a16="http://schemas.microsoft.com/office/drawing/2014/main" id="{D012DF6F-35B8-74C5-C379-ECAD3C1AC87D}"/>
              </a:ext>
            </a:extLst>
          </p:cNvPr>
          <p:cNvSpPr>
            <a:spLocks noChangeArrowheads="1"/>
          </p:cNvSpPr>
          <p:nvPr/>
        </p:nvSpPr>
        <p:spPr bwMode="auto">
          <a:xfrm>
            <a:off x="5003800" y="44450"/>
            <a:ext cx="4140200" cy="3544888"/>
          </a:xfrm>
          <a:prstGeom prst="ellipse">
            <a:avLst/>
          </a:prstGeom>
          <a:noFill/>
          <a:ln w="19050">
            <a:solidFill>
              <a:srgbClr val="FFFFA7"/>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453681" name="Rectangle 49">
            <a:extLst>
              <a:ext uri="{FF2B5EF4-FFF2-40B4-BE49-F238E27FC236}">
                <a16:creationId xmlns:a16="http://schemas.microsoft.com/office/drawing/2014/main" id="{4F0FE34A-7D2E-87B2-F260-4986FA243663}"/>
              </a:ext>
            </a:extLst>
          </p:cNvPr>
          <p:cNvSpPr>
            <a:spLocks noChangeArrowheads="1"/>
          </p:cNvSpPr>
          <p:nvPr/>
        </p:nvSpPr>
        <p:spPr bwMode="auto">
          <a:xfrm>
            <a:off x="106363" y="1422400"/>
            <a:ext cx="53292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600" b="1">
                <a:latin typeface="黑体" panose="02010609060101010101" pitchFamily="49" charset="-122"/>
                <a:ea typeface="黑体" panose="02010609060101010101" pitchFamily="49" charset="-122"/>
              </a:rPr>
              <a:t>总体：研究对象的全体</a:t>
            </a:r>
            <a:br>
              <a:rPr lang="zh-CN" altLang="en-US" sz="3600" b="1">
                <a:latin typeface="黑体" panose="02010609060101010101" pitchFamily="49" charset="-122"/>
                <a:ea typeface="黑体" panose="02010609060101010101" pitchFamily="49" charset="-122"/>
              </a:rPr>
            </a:br>
            <a:r>
              <a:rPr lang="zh-CN" altLang="en-US" sz="3600" b="1">
                <a:latin typeface="黑体" panose="02010609060101010101" pitchFamily="49" charset="-122"/>
                <a:ea typeface="黑体" panose="02010609060101010101" pitchFamily="49" charset="-122"/>
              </a:rPr>
              <a:t>个体：每个对象</a:t>
            </a:r>
          </a:p>
        </p:txBody>
      </p:sp>
      <p:sp>
        <p:nvSpPr>
          <p:cNvPr id="2" name="Oval 67">
            <a:extLst>
              <a:ext uri="{FF2B5EF4-FFF2-40B4-BE49-F238E27FC236}">
                <a16:creationId xmlns:a16="http://schemas.microsoft.com/office/drawing/2014/main" id="{A192F5FB-AF62-A311-A82C-6B4C24996836}"/>
              </a:ext>
            </a:extLst>
          </p:cNvPr>
          <p:cNvSpPr>
            <a:spLocks noChangeArrowheads="1"/>
          </p:cNvSpPr>
          <p:nvPr/>
        </p:nvSpPr>
        <p:spPr bwMode="auto">
          <a:xfrm>
            <a:off x="5076825" y="4005263"/>
            <a:ext cx="3886200" cy="2608262"/>
          </a:xfrm>
          <a:prstGeom prst="ellipse">
            <a:avLst/>
          </a:prstGeom>
          <a:noFill/>
          <a:ln w="19050">
            <a:solidFill>
              <a:srgbClr val="FFFFA7"/>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8920" name="Rectangle 51">
            <a:extLst>
              <a:ext uri="{FF2B5EF4-FFF2-40B4-BE49-F238E27FC236}">
                <a16:creationId xmlns:a16="http://schemas.microsoft.com/office/drawing/2014/main" id="{747286E1-B261-5283-4941-BC4CD375EA90}"/>
              </a:ext>
            </a:extLst>
          </p:cNvPr>
          <p:cNvSpPr>
            <a:spLocks noChangeArrowheads="1"/>
          </p:cNvSpPr>
          <p:nvPr/>
        </p:nvSpPr>
        <p:spPr bwMode="auto">
          <a:xfrm>
            <a:off x="5867400" y="616585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1.72</a:t>
            </a:r>
          </a:p>
        </p:txBody>
      </p:sp>
      <p:sp>
        <p:nvSpPr>
          <p:cNvPr id="38921" name="Rectangle 52">
            <a:extLst>
              <a:ext uri="{FF2B5EF4-FFF2-40B4-BE49-F238E27FC236}">
                <a16:creationId xmlns:a16="http://schemas.microsoft.com/office/drawing/2014/main" id="{7EB942EE-9B67-9F25-9977-07AF7743B7D7}"/>
              </a:ext>
            </a:extLst>
          </p:cNvPr>
          <p:cNvSpPr>
            <a:spLocks noChangeArrowheads="1"/>
          </p:cNvSpPr>
          <p:nvPr/>
        </p:nvSpPr>
        <p:spPr bwMode="auto">
          <a:xfrm>
            <a:off x="6659563" y="616585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1.65</a:t>
            </a:r>
          </a:p>
        </p:txBody>
      </p:sp>
      <p:sp>
        <p:nvSpPr>
          <p:cNvPr id="38922" name="Rectangle 53">
            <a:extLst>
              <a:ext uri="{FF2B5EF4-FFF2-40B4-BE49-F238E27FC236}">
                <a16:creationId xmlns:a16="http://schemas.microsoft.com/office/drawing/2014/main" id="{33EF1A73-8511-37D8-9FC8-72E87DCC1943}"/>
              </a:ext>
            </a:extLst>
          </p:cNvPr>
          <p:cNvSpPr>
            <a:spLocks noChangeArrowheads="1"/>
          </p:cNvSpPr>
          <p:nvPr/>
        </p:nvSpPr>
        <p:spPr bwMode="auto">
          <a:xfrm>
            <a:off x="7380288" y="616585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1.73</a:t>
            </a:r>
          </a:p>
        </p:txBody>
      </p:sp>
      <p:sp>
        <p:nvSpPr>
          <p:cNvPr id="38923" name="Rectangle 54">
            <a:extLst>
              <a:ext uri="{FF2B5EF4-FFF2-40B4-BE49-F238E27FC236}">
                <a16:creationId xmlns:a16="http://schemas.microsoft.com/office/drawing/2014/main" id="{0B3D3EDA-72E9-A14A-1E20-6DF7050AB81B}"/>
              </a:ext>
            </a:extLst>
          </p:cNvPr>
          <p:cNvSpPr>
            <a:spLocks noChangeArrowheads="1"/>
          </p:cNvSpPr>
          <p:nvPr/>
        </p:nvSpPr>
        <p:spPr bwMode="auto">
          <a:xfrm>
            <a:off x="6875463" y="5589588"/>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4" name="Rectangle 55">
            <a:extLst>
              <a:ext uri="{FF2B5EF4-FFF2-40B4-BE49-F238E27FC236}">
                <a16:creationId xmlns:a16="http://schemas.microsoft.com/office/drawing/2014/main" id="{1FCC32C9-A710-3946-2452-6B5106FC7F0D}"/>
              </a:ext>
            </a:extLst>
          </p:cNvPr>
          <p:cNvSpPr>
            <a:spLocks noChangeArrowheads="1"/>
          </p:cNvSpPr>
          <p:nvPr/>
        </p:nvSpPr>
        <p:spPr bwMode="auto">
          <a:xfrm>
            <a:off x="5795963" y="45815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5" name="Rectangle 56">
            <a:extLst>
              <a:ext uri="{FF2B5EF4-FFF2-40B4-BE49-F238E27FC236}">
                <a16:creationId xmlns:a16="http://schemas.microsoft.com/office/drawing/2014/main" id="{AEECF5CD-0A8D-C516-5C1D-23F9B9891883}"/>
              </a:ext>
            </a:extLst>
          </p:cNvPr>
          <p:cNvSpPr>
            <a:spLocks noChangeArrowheads="1"/>
          </p:cNvSpPr>
          <p:nvPr/>
        </p:nvSpPr>
        <p:spPr bwMode="auto">
          <a:xfrm>
            <a:off x="543560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6" name="Rectangle 57">
            <a:extLst>
              <a:ext uri="{FF2B5EF4-FFF2-40B4-BE49-F238E27FC236}">
                <a16:creationId xmlns:a16="http://schemas.microsoft.com/office/drawing/2014/main" id="{BF32850D-0D79-2024-2E25-0895D2845FCD}"/>
              </a:ext>
            </a:extLst>
          </p:cNvPr>
          <p:cNvSpPr>
            <a:spLocks noChangeArrowheads="1"/>
          </p:cNvSpPr>
          <p:nvPr/>
        </p:nvSpPr>
        <p:spPr bwMode="auto">
          <a:xfrm>
            <a:off x="7451725" y="47244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7" name="Rectangle 58">
            <a:extLst>
              <a:ext uri="{FF2B5EF4-FFF2-40B4-BE49-F238E27FC236}">
                <a16:creationId xmlns:a16="http://schemas.microsoft.com/office/drawing/2014/main" id="{0B5AF510-86FA-3653-4934-63980A652DED}"/>
              </a:ext>
            </a:extLst>
          </p:cNvPr>
          <p:cNvSpPr>
            <a:spLocks noChangeArrowheads="1"/>
          </p:cNvSpPr>
          <p:nvPr/>
        </p:nvSpPr>
        <p:spPr bwMode="auto">
          <a:xfrm>
            <a:off x="6732588" y="450850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8" name="Rectangle 59">
            <a:extLst>
              <a:ext uri="{FF2B5EF4-FFF2-40B4-BE49-F238E27FC236}">
                <a16:creationId xmlns:a16="http://schemas.microsoft.com/office/drawing/2014/main" id="{9DD15825-CB75-3E80-61B1-D693D9E4B596}"/>
              </a:ext>
            </a:extLst>
          </p:cNvPr>
          <p:cNvSpPr>
            <a:spLocks noChangeArrowheads="1"/>
          </p:cNvSpPr>
          <p:nvPr/>
        </p:nvSpPr>
        <p:spPr bwMode="auto">
          <a:xfrm>
            <a:off x="7164388" y="42211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29" name="Rectangle 60">
            <a:extLst>
              <a:ext uri="{FF2B5EF4-FFF2-40B4-BE49-F238E27FC236}">
                <a16:creationId xmlns:a16="http://schemas.microsoft.com/office/drawing/2014/main" id="{84CEB9D3-6F53-A6B0-2BDC-E1D58B101AC6}"/>
              </a:ext>
            </a:extLst>
          </p:cNvPr>
          <p:cNvSpPr>
            <a:spLocks noChangeArrowheads="1"/>
          </p:cNvSpPr>
          <p:nvPr/>
        </p:nvSpPr>
        <p:spPr bwMode="auto">
          <a:xfrm>
            <a:off x="5867400" y="55895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0" name="Rectangle 61">
            <a:extLst>
              <a:ext uri="{FF2B5EF4-FFF2-40B4-BE49-F238E27FC236}">
                <a16:creationId xmlns:a16="http://schemas.microsoft.com/office/drawing/2014/main" id="{265EEE67-A04F-B544-1D4D-0E4333613B05}"/>
              </a:ext>
            </a:extLst>
          </p:cNvPr>
          <p:cNvSpPr>
            <a:spLocks noChangeArrowheads="1"/>
          </p:cNvSpPr>
          <p:nvPr/>
        </p:nvSpPr>
        <p:spPr bwMode="auto">
          <a:xfrm>
            <a:off x="6372225" y="42926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1" name="Rectangle 62">
            <a:extLst>
              <a:ext uri="{FF2B5EF4-FFF2-40B4-BE49-F238E27FC236}">
                <a16:creationId xmlns:a16="http://schemas.microsoft.com/office/drawing/2014/main" id="{3BEFFB00-4E71-3691-56A4-4CC7289E839B}"/>
              </a:ext>
            </a:extLst>
          </p:cNvPr>
          <p:cNvSpPr>
            <a:spLocks noChangeArrowheads="1"/>
          </p:cNvSpPr>
          <p:nvPr/>
        </p:nvSpPr>
        <p:spPr bwMode="auto">
          <a:xfrm>
            <a:off x="622776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2" name="Rectangle 63">
            <a:extLst>
              <a:ext uri="{FF2B5EF4-FFF2-40B4-BE49-F238E27FC236}">
                <a16:creationId xmlns:a16="http://schemas.microsoft.com/office/drawing/2014/main" id="{CA6181BF-158C-C1FF-8A0E-E10FE198DE6E}"/>
              </a:ext>
            </a:extLst>
          </p:cNvPr>
          <p:cNvSpPr>
            <a:spLocks noChangeArrowheads="1"/>
          </p:cNvSpPr>
          <p:nvPr/>
        </p:nvSpPr>
        <p:spPr bwMode="auto">
          <a:xfrm>
            <a:off x="8172450" y="5300663"/>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3" name="Rectangle 64">
            <a:extLst>
              <a:ext uri="{FF2B5EF4-FFF2-40B4-BE49-F238E27FC236}">
                <a16:creationId xmlns:a16="http://schemas.microsoft.com/office/drawing/2014/main" id="{A29DB02F-F71D-6CE1-8583-3FCBC0B41829}"/>
              </a:ext>
            </a:extLst>
          </p:cNvPr>
          <p:cNvSpPr>
            <a:spLocks noChangeArrowheads="1"/>
          </p:cNvSpPr>
          <p:nvPr/>
        </p:nvSpPr>
        <p:spPr bwMode="auto">
          <a:xfrm>
            <a:off x="687705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4" name="Rectangle 65">
            <a:extLst>
              <a:ext uri="{FF2B5EF4-FFF2-40B4-BE49-F238E27FC236}">
                <a16:creationId xmlns:a16="http://schemas.microsoft.com/office/drawing/2014/main" id="{F8E9CFF3-A85F-6E1E-3767-4115532E584F}"/>
              </a:ext>
            </a:extLst>
          </p:cNvPr>
          <p:cNvSpPr>
            <a:spLocks noChangeArrowheads="1"/>
          </p:cNvSpPr>
          <p:nvPr/>
        </p:nvSpPr>
        <p:spPr bwMode="auto">
          <a:xfrm>
            <a:off x="7812088" y="46529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5" name="Rectangle 66">
            <a:extLst>
              <a:ext uri="{FF2B5EF4-FFF2-40B4-BE49-F238E27FC236}">
                <a16:creationId xmlns:a16="http://schemas.microsoft.com/office/drawing/2014/main" id="{D7515BA3-FC42-1D2A-A85F-78D7512A70B6}"/>
              </a:ext>
            </a:extLst>
          </p:cNvPr>
          <p:cNvSpPr>
            <a:spLocks noChangeArrowheads="1"/>
          </p:cNvSpPr>
          <p:nvPr/>
        </p:nvSpPr>
        <p:spPr bwMode="auto">
          <a:xfrm>
            <a:off x="6084888" y="43656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6" name="Rectangle 67">
            <a:extLst>
              <a:ext uri="{FF2B5EF4-FFF2-40B4-BE49-F238E27FC236}">
                <a16:creationId xmlns:a16="http://schemas.microsoft.com/office/drawing/2014/main" id="{49A8CAC5-264B-5765-DD36-2A01CE63B530}"/>
              </a:ext>
            </a:extLst>
          </p:cNvPr>
          <p:cNvSpPr>
            <a:spLocks noChangeArrowheads="1"/>
          </p:cNvSpPr>
          <p:nvPr/>
        </p:nvSpPr>
        <p:spPr bwMode="auto">
          <a:xfrm>
            <a:off x="788511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t>
            </a:r>
          </a:p>
        </p:txBody>
      </p:sp>
      <p:sp>
        <p:nvSpPr>
          <p:cNvPr id="38937" name="Rectangle 68">
            <a:extLst>
              <a:ext uri="{FF2B5EF4-FFF2-40B4-BE49-F238E27FC236}">
                <a16:creationId xmlns:a16="http://schemas.microsoft.com/office/drawing/2014/main" id="{45861049-B11B-40AF-1178-0CF7F3D7B650}"/>
              </a:ext>
            </a:extLst>
          </p:cNvPr>
          <p:cNvSpPr>
            <a:spLocks noChangeArrowheads="1"/>
          </p:cNvSpPr>
          <p:nvPr/>
        </p:nvSpPr>
        <p:spPr bwMode="auto">
          <a:xfrm>
            <a:off x="6443663" y="52292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8938" name="Rectangle 69">
            <a:extLst>
              <a:ext uri="{FF2B5EF4-FFF2-40B4-BE49-F238E27FC236}">
                <a16:creationId xmlns:a16="http://schemas.microsoft.com/office/drawing/2014/main" id="{D534249B-0C4D-DF13-5EE8-91359DD9DCD7}"/>
              </a:ext>
            </a:extLst>
          </p:cNvPr>
          <p:cNvSpPr>
            <a:spLocks noChangeArrowheads="1"/>
          </p:cNvSpPr>
          <p:nvPr/>
        </p:nvSpPr>
        <p:spPr bwMode="auto">
          <a:xfrm>
            <a:off x="7524750" y="53736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453702" name="Rectangle 70">
            <a:extLst>
              <a:ext uri="{FF2B5EF4-FFF2-40B4-BE49-F238E27FC236}">
                <a16:creationId xmlns:a16="http://schemas.microsoft.com/office/drawing/2014/main" id="{00624629-E171-B969-3F57-8904919A1522}"/>
              </a:ext>
            </a:extLst>
          </p:cNvPr>
          <p:cNvSpPr>
            <a:spLocks noChangeArrowheads="1"/>
          </p:cNvSpPr>
          <p:nvPr/>
        </p:nvSpPr>
        <p:spPr bwMode="auto">
          <a:xfrm>
            <a:off x="5076825" y="3573463"/>
            <a:ext cx="4572000" cy="3284537"/>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3703" name="Text Box 71">
            <a:extLst>
              <a:ext uri="{FF2B5EF4-FFF2-40B4-BE49-F238E27FC236}">
                <a16:creationId xmlns:a16="http://schemas.microsoft.com/office/drawing/2014/main" id="{560B1774-8955-D1DC-9F50-1C6B611C82CF}"/>
              </a:ext>
            </a:extLst>
          </p:cNvPr>
          <p:cNvSpPr txBox="1">
            <a:spLocks noChangeArrowheads="1"/>
          </p:cNvSpPr>
          <p:nvPr/>
        </p:nvSpPr>
        <p:spPr bwMode="auto">
          <a:xfrm>
            <a:off x="-36513" y="3716338"/>
            <a:ext cx="8137526"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kumimoji="1" lang="zh-CN" altLang="en-US" sz="3600" b="1">
                <a:solidFill>
                  <a:srgbClr val="FF0000"/>
                </a:solidFill>
                <a:latin typeface="黑体" panose="02010609060101010101" pitchFamily="49" charset="-122"/>
                <a:ea typeface="黑体" panose="02010609060101010101" pitchFamily="49" charset="-122"/>
              </a:rPr>
              <a:t>总体</a:t>
            </a:r>
            <a:r>
              <a:rPr kumimoji="1" lang="en-US" altLang="zh-CN" sz="3600" b="1">
                <a:solidFill>
                  <a:srgbClr val="FF0000"/>
                </a:solidFill>
                <a:latin typeface="黑体" panose="02010609060101010101" pitchFamily="49" charset="-122"/>
                <a:ea typeface="黑体" panose="02010609060101010101" pitchFamily="49" charset="-122"/>
              </a:rPr>
              <a:t>:</a:t>
            </a:r>
            <a:r>
              <a:rPr kumimoji="1" lang="zh-CN" altLang="en-US" sz="3600" b="1">
                <a:latin typeface="黑体" panose="02010609060101010101" pitchFamily="49" charset="-122"/>
                <a:ea typeface="黑体" panose="02010609060101010101" pitchFamily="49" charset="-122"/>
              </a:rPr>
              <a:t>研究对象的某项数量</a:t>
            </a:r>
          </a:p>
          <a:p>
            <a:pPr eaLnBrk="1" hangingPunct="1">
              <a:lnSpc>
                <a:spcPct val="80000"/>
              </a:lnSpc>
              <a:spcBef>
                <a:spcPct val="20000"/>
              </a:spcBef>
            </a:pPr>
            <a:r>
              <a:rPr kumimoji="1" lang="zh-CN" altLang="en-US" sz="3600" b="1">
                <a:latin typeface="黑体" panose="02010609060101010101" pitchFamily="49" charset="-122"/>
                <a:ea typeface="黑体" panose="02010609060101010101" pitchFamily="49" charset="-122"/>
              </a:rPr>
              <a:t>指标的全部可能的观察值</a:t>
            </a:r>
          </a:p>
        </p:txBody>
      </p:sp>
      <p:sp>
        <p:nvSpPr>
          <p:cNvPr id="453704" name="Rectangle 72">
            <a:extLst>
              <a:ext uri="{FF2B5EF4-FFF2-40B4-BE49-F238E27FC236}">
                <a16:creationId xmlns:a16="http://schemas.microsoft.com/office/drawing/2014/main" id="{026662AD-774D-2D81-81E5-EDB741FE1E33}"/>
              </a:ext>
            </a:extLst>
          </p:cNvPr>
          <p:cNvSpPr>
            <a:spLocks noChangeArrowheads="1"/>
          </p:cNvSpPr>
          <p:nvPr/>
        </p:nvSpPr>
        <p:spPr bwMode="auto">
          <a:xfrm>
            <a:off x="0" y="5157788"/>
            <a:ext cx="7993063"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prstDash val="sysDot"/>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50000"/>
              </a:spcBef>
            </a:pPr>
            <a:r>
              <a:rPr kumimoji="1" lang="zh-CN" altLang="en-US" sz="3600" b="1">
                <a:solidFill>
                  <a:srgbClr val="FF0000"/>
                </a:solidFill>
                <a:latin typeface="黑体" panose="02010609060101010101" pitchFamily="49" charset="-122"/>
                <a:ea typeface="黑体" panose="02010609060101010101" pitchFamily="49" charset="-122"/>
              </a:rPr>
              <a:t>个体</a:t>
            </a:r>
            <a:r>
              <a:rPr kumimoji="1" lang="en-US" altLang="zh-CN" sz="3600" b="1">
                <a:solidFill>
                  <a:srgbClr val="FF0000"/>
                </a:solidFill>
                <a:latin typeface="黑体" panose="02010609060101010101" pitchFamily="49" charset="-122"/>
                <a:ea typeface="黑体" panose="02010609060101010101" pitchFamily="49" charset="-122"/>
              </a:rPr>
              <a:t>:</a:t>
            </a:r>
          </a:p>
          <a:p>
            <a:pPr eaLnBrk="1" hangingPunct="1">
              <a:lnSpc>
                <a:spcPct val="80000"/>
              </a:lnSpc>
              <a:spcBef>
                <a:spcPct val="50000"/>
              </a:spcBef>
            </a:pPr>
            <a:r>
              <a:rPr kumimoji="1" lang="zh-CN" altLang="en-US" sz="3600" b="1">
                <a:latin typeface="黑体" panose="02010609060101010101" pitchFamily="49" charset="-122"/>
                <a:ea typeface="黑体" panose="02010609060101010101" pitchFamily="49" charset="-122"/>
              </a:rPr>
              <a:t>每一个可能观察值为个体</a:t>
            </a:r>
            <a:r>
              <a:rPr kumimoji="1" lang="en-US" altLang="zh-CN" sz="3600" b="1">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2643"/>
                                        </p:tgtEl>
                                        <p:attrNameLst>
                                          <p:attrName>style.visibility</p:attrName>
                                        </p:attrNameLst>
                                      </p:cBhvr>
                                      <p:to>
                                        <p:strVal val="visible"/>
                                      </p:to>
                                    </p:set>
                                    <p:animEffect transition="in" filter="blinds(horizontal)">
                                      <p:cBhvr>
                                        <p:cTn id="12" dur="500"/>
                                        <p:tgtEl>
                                          <p:spTgt spid="1526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3681"/>
                                        </p:tgtEl>
                                        <p:attrNameLst>
                                          <p:attrName>style.visibility</p:attrName>
                                        </p:attrNameLst>
                                      </p:cBhvr>
                                      <p:to>
                                        <p:strVal val="visible"/>
                                      </p:to>
                                    </p:set>
                                    <p:animEffect transition="in" filter="blinds(horizontal)">
                                      <p:cBhvr>
                                        <p:cTn id="17" dur="500"/>
                                        <p:tgtEl>
                                          <p:spTgt spid="4536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xit" presetSubtype="10" fill="hold" grpId="0" nodeType="clickEffect">
                                  <p:stCondLst>
                                    <p:cond delay="0"/>
                                  </p:stCondLst>
                                  <p:childTnLst>
                                    <p:animEffect transition="out" filter="blinds(horizontal)">
                                      <p:cBhvr>
                                        <p:cTn id="21" dur="500"/>
                                        <p:tgtEl>
                                          <p:spTgt spid="453702"/>
                                        </p:tgtEl>
                                      </p:cBhvr>
                                    </p:animEffect>
                                    <p:set>
                                      <p:cBhvr>
                                        <p:cTn id="22" dur="1" fill="hold">
                                          <p:stCondLst>
                                            <p:cond delay="499"/>
                                          </p:stCondLst>
                                        </p:cTn>
                                        <p:tgtEl>
                                          <p:spTgt spid="453702"/>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53703"/>
                                        </p:tgtEl>
                                        <p:attrNameLst>
                                          <p:attrName>style.visibility</p:attrName>
                                        </p:attrNameLst>
                                      </p:cBhvr>
                                      <p:to>
                                        <p:strVal val="visible"/>
                                      </p:to>
                                    </p:set>
                                    <p:animEffect transition="in" filter="blinds(horizontal)">
                                      <p:cBhvr>
                                        <p:cTn id="27" dur="500"/>
                                        <p:tgtEl>
                                          <p:spTgt spid="4537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3704"/>
                                        </p:tgtEl>
                                        <p:attrNameLst>
                                          <p:attrName>style.visibility</p:attrName>
                                        </p:attrNameLst>
                                      </p:cBhvr>
                                      <p:to>
                                        <p:strVal val="visible"/>
                                      </p:to>
                                    </p:set>
                                    <p:animEffect transition="in" filter="wipe(left)">
                                      <p:cBhvr>
                                        <p:cTn id="32" dur="500"/>
                                        <p:tgtEl>
                                          <p:spTgt spid="453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643" grpId="0" animBg="1"/>
      <p:bldP spid="453681" grpId="0"/>
      <p:bldP spid="453702" grpId="0" animBg="1"/>
      <p:bldP spid="453703" grpId="0"/>
      <p:bldP spid="45370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2">
            <a:extLst>
              <a:ext uri="{FF2B5EF4-FFF2-40B4-BE49-F238E27FC236}">
                <a16:creationId xmlns:a16="http://schemas.microsoft.com/office/drawing/2014/main" id="{B8FD8FBB-30FE-78CD-D654-BB49AAE6D08E}"/>
              </a:ext>
            </a:extLst>
          </p:cNvPr>
          <p:cNvSpPr>
            <a:spLocks noChangeArrowheads="1"/>
          </p:cNvSpPr>
          <p:nvPr/>
        </p:nvSpPr>
        <p:spPr bwMode="auto">
          <a:xfrm>
            <a:off x="7019925" y="3789363"/>
            <a:ext cx="288925" cy="863600"/>
          </a:xfrm>
          <a:prstGeom prst="downArrow">
            <a:avLst>
              <a:gd name="adj1" fmla="val 50000"/>
              <a:gd name="adj2" fmla="val 74725"/>
            </a:avLst>
          </a:prstGeom>
          <a:solidFill>
            <a:srgbClr val="800080"/>
          </a:solidFill>
          <a:ln w="38100" algn="ctr">
            <a:solidFill>
              <a:srgbClr val="80008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4395" name="Rectangle 43">
            <a:extLst>
              <a:ext uri="{FF2B5EF4-FFF2-40B4-BE49-F238E27FC236}">
                <a16:creationId xmlns:a16="http://schemas.microsoft.com/office/drawing/2014/main" id="{EB7A7295-A444-F557-CC10-564178138C1A}"/>
              </a:ext>
            </a:extLst>
          </p:cNvPr>
          <p:cNvSpPr>
            <a:spLocks noChangeArrowheads="1"/>
          </p:cNvSpPr>
          <p:nvPr/>
        </p:nvSpPr>
        <p:spPr bwMode="auto">
          <a:xfrm>
            <a:off x="106363" y="1422400"/>
            <a:ext cx="95789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3600" b="1">
                <a:latin typeface="黑体" panose="02010609060101010101" pitchFamily="49" charset="-122"/>
                <a:ea typeface="黑体" panose="02010609060101010101" pitchFamily="49" charset="-122"/>
              </a:rPr>
              <a:t>总体中所包含的个体的个数称为总体的</a:t>
            </a:r>
            <a:r>
              <a:rPr lang="zh-CN" altLang="en-US" sz="3600" b="1">
                <a:solidFill>
                  <a:srgbClr val="FF0000"/>
                </a:solidFill>
                <a:latin typeface="黑体" panose="02010609060101010101" pitchFamily="49" charset="-122"/>
                <a:ea typeface="黑体" panose="02010609060101010101" pitchFamily="49" charset="-122"/>
              </a:rPr>
              <a:t>容量</a:t>
            </a:r>
            <a:r>
              <a:rPr lang="en-US" altLang="zh-CN" sz="3600" b="1">
                <a:latin typeface="黑体" panose="02010609060101010101" pitchFamily="49" charset="-122"/>
                <a:ea typeface="黑体" panose="02010609060101010101" pitchFamily="49" charset="-122"/>
              </a:rPr>
              <a:t>.</a:t>
            </a:r>
          </a:p>
        </p:txBody>
      </p:sp>
      <p:sp>
        <p:nvSpPr>
          <p:cNvPr id="152643" name="Oval 67">
            <a:extLst>
              <a:ext uri="{FF2B5EF4-FFF2-40B4-BE49-F238E27FC236}">
                <a16:creationId xmlns:a16="http://schemas.microsoft.com/office/drawing/2014/main" id="{93CA74B9-D6F1-C6BE-2519-A51CB676D313}"/>
              </a:ext>
            </a:extLst>
          </p:cNvPr>
          <p:cNvSpPr>
            <a:spLocks noChangeArrowheads="1"/>
          </p:cNvSpPr>
          <p:nvPr/>
        </p:nvSpPr>
        <p:spPr bwMode="auto">
          <a:xfrm>
            <a:off x="5076825" y="4005263"/>
            <a:ext cx="3886200" cy="2608262"/>
          </a:xfrm>
          <a:prstGeom prst="ellipse">
            <a:avLst/>
          </a:prstGeom>
          <a:noFill/>
          <a:ln w="19050">
            <a:solidFill>
              <a:srgbClr val="FFFFA7"/>
            </a:solidFill>
            <a:round/>
            <a:headEnd/>
            <a:tailEnd/>
          </a:ln>
          <a:effectLst>
            <a:outerShdw dist="35921" dir="2700000" algn="ctr" rotWithShape="0">
              <a:schemeClr val="bg2"/>
            </a:outerShdw>
          </a:effectLst>
        </p:spPr>
        <p:txBody>
          <a:bodyPr wrap="none" anchor="ctr"/>
          <a:lstStyle/>
          <a:p>
            <a:pPr>
              <a:defRPr/>
            </a:pPr>
            <a:endParaRPr lang="zh-CN" altLang="en-US">
              <a:latin typeface="Arial" charset="0"/>
            </a:endParaRPr>
          </a:p>
        </p:txBody>
      </p:sp>
      <p:sp>
        <p:nvSpPr>
          <p:cNvPr id="39941" name="Rectangle 45">
            <a:extLst>
              <a:ext uri="{FF2B5EF4-FFF2-40B4-BE49-F238E27FC236}">
                <a16:creationId xmlns:a16="http://schemas.microsoft.com/office/drawing/2014/main" id="{53229110-7796-7667-54A8-1C38A3413B5E}"/>
              </a:ext>
            </a:extLst>
          </p:cNvPr>
          <p:cNvSpPr>
            <a:spLocks noChangeArrowheads="1"/>
          </p:cNvSpPr>
          <p:nvPr/>
        </p:nvSpPr>
        <p:spPr bwMode="auto">
          <a:xfrm>
            <a:off x="5867400" y="616585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1.72</a:t>
            </a:r>
          </a:p>
        </p:txBody>
      </p:sp>
      <p:sp>
        <p:nvSpPr>
          <p:cNvPr id="39942" name="Rectangle 46">
            <a:extLst>
              <a:ext uri="{FF2B5EF4-FFF2-40B4-BE49-F238E27FC236}">
                <a16:creationId xmlns:a16="http://schemas.microsoft.com/office/drawing/2014/main" id="{88825BF2-F519-D008-A57D-FB7E32E94AA7}"/>
              </a:ext>
            </a:extLst>
          </p:cNvPr>
          <p:cNvSpPr>
            <a:spLocks noChangeArrowheads="1"/>
          </p:cNvSpPr>
          <p:nvPr/>
        </p:nvSpPr>
        <p:spPr bwMode="auto">
          <a:xfrm>
            <a:off x="6659563" y="616585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t>1.65</a:t>
            </a:r>
          </a:p>
        </p:txBody>
      </p:sp>
      <p:sp>
        <p:nvSpPr>
          <p:cNvPr id="39943" name="Rectangle 47">
            <a:extLst>
              <a:ext uri="{FF2B5EF4-FFF2-40B4-BE49-F238E27FC236}">
                <a16:creationId xmlns:a16="http://schemas.microsoft.com/office/drawing/2014/main" id="{291630F8-D43B-70AE-7571-D53F428C8020}"/>
              </a:ext>
            </a:extLst>
          </p:cNvPr>
          <p:cNvSpPr>
            <a:spLocks noChangeArrowheads="1"/>
          </p:cNvSpPr>
          <p:nvPr/>
        </p:nvSpPr>
        <p:spPr bwMode="auto">
          <a:xfrm>
            <a:off x="7380288" y="61642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FF"/>
                </a:solidFill>
              </a:rPr>
              <a:t>1.73</a:t>
            </a:r>
          </a:p>
        </p:txBody>
      </p:sp>
      <p:sp>
        <p:nvSpPr>
          <p:cNvPr id="39944" name="Rectangle 48">
            <a:extLst>
              <a:ext uri="{FF2B5EF4-FFF2-40B4-BE49-F238E27FC236}">
                <a16:creationId xmlns:a16="http://schemas.microsoft.com/office/drawing/2014/main" id="{0014601E-D5D9-31E9-8AFC-993694C7F0F9}"/>
              </a:ext>
            </a:extLst>
          </p:cNvPr>
          <p:cNvSpPr>
            <a:spLocks noChangeArrowheads="1"/>
          </p:cNvSpPr>
          <p:nvPr/>
        </p:nvSpPr>
        <p:spPr bwMode="auto">
          <a:xfrm>
            <a:off x="6875463" y="5589588"/>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45" name="Rectangle 49">
            <a:extLst>
              <a:ext uri="{FF2B5EF4-FFF2-40B4-BE49-F238E27FC236}">
                <a16:creationId xmlns:a16="http://schemas.microsoft.com/office/drawing/2014/main" id="{A2310ABB-51F8-411D-EE83-B652A35E1A30}"/>
              </a:ext>
            </a:extLst>
          </p:cNvPr>
          <p:cNvSpPr>
            <a:spLocks noChangeArrowheads="1"/>
          </p:cNvSpPr>
          <p:nvPr/>
        </p:nvSpPr>
        <p:spPr bwMode="auto">
          <a:xfrm>
            <a:off x="5795963" y="45815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46" name="Rectangle 50">
            <a:extLst>
              <a:ext uri="{FF2B5EF4-FFF2-40B4-BE49-F238E27FC236}">
                <a16:creationId xmlns:a16="http://schemas.microsoft.com/office/drawing/2014/main" id="{1D10BBFC-846C-3D2B-434F-3BD5FF34B530}"/>
              </a:ext>
            </a:extLst>
          </p:cNvPr>
          <p:cNvSpPr>
            <a:spLocks noChangeArrowheads="1"/>
          </p:cNvSpPr>
          <p:nvPr/>
        </p:nvSpPr>
        <p:spPr bwMode="auto">
          <a:xfrm>
            <a:off x="543560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47" name="Rectangle 51">
            <a:extLst>
              <a:ext uri="{FF2B5EF4-FFF2-40B4-BE49-F238E27FC236}">
                <a16:creationId xmlns:a16="http://schemas.microsoft.com/office/drawing/2014/main" id="{4CE5CDAA-BB66-33D1-5EB1-940B9888F21A}"/>
              </a:ext>
            </a:extLst>
          </p:cNvPr>
          <p:cNvSpPr>
            <a:spLocks noChangeArrowheads="1"/>
          </p:cNvSpPr>
          <p:nvPr/>
        </p:nvSpPr>
        <p:spPr bwMode="auto">
          <a:xfrm>
            <a:off x="7451725" y="47244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48" name="Rectangle 52">
            <a:extLst>
              <a:ext uri="{FF2B5EF4-FFF2-40B4-BE49-F238E27FC236}">
                <a16:creationId xmlns:a16="http://schemas.microsoft.com/office/drawing/2014/main" id="{233A7BC6-9088-9DFB-EFF8-42A2B5F0EAE9}"/>
              </a:ext>
            </a:extLst>
          </p:cNvPr>
          <p:cNvSpPr>
            <a:spLocks noChangeArrowheads="1"/>
          </p:cNvSpPr>
          <p:nvPr/>
        </p:nvSpPr>
        <p:spPr bwMode="auto">
          <a:xfrm>
            <a:off x="6732588" y="4508500"/>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49" name="Rectangle 53">
            <a:extLst>
              <a:ext uri="{FF2B5EF4-FFF2-40B4-BE49-F238E27FC236}">
                <a16:creationId xmlns:a16="http://schemas.microsoft.com/office/drawing/2014/main" id="{E707D15B-9B66-2165-6130-FBE40238F583}"/>
              </a:ext>
            </a:extLst>
          </p:cNvPr>
          <p:cNvSpPr>
            <a:spLocks noChangeArrowheads="1"/>
          </p:cNvSpPr>
          <p:nvPr/>
        </p:nvSpPr>
        <p:spPr bwMode="auto">
          <a:xfrm>
            <a:off x="7164388" y="42211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0" name="Rectangle 54">
            <a:extLst>
              <a:ext uri="{FF2B5EF4-FFF2-40B4-BE49-F238E27FC236}">
                <a16:creationId xmlns:a16="http://schemas.microsoft.com/office/drawing/2014/main" id="{61FE7920-0429-8DAD-728D-E4C76292D634}"/>
              </a:ext>
            </a:extLst>
          </p:cNvPr>
          <p:cNvSpPr>
            <a:spLocks noChangeArrowheads="1"/>
          </p:cNvSpPr>
          <p:nvPr/>
        </p:nvSpPr>
        <p:spPr bwMode="auto">
          <a:xfrm>
            <a:off x="5867400" y="55895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1" name="Rectangle 55">
            <a:extLst>
              <a:ext uri="{FF2B5EF4-FFF2-40B4-BE49-F238E27FC236}">
                <a16:creationId xmlns:a16="http://schemas.microsoft.com/office/drawing/2014/main" id="{790205F6-2371-444A-4192-297038B1E6D7}"/>
              </a:ext>
            </a:extLst>
          </p:cNvPr>
          <p:cNvSpPr>
            <a:spLocks noChangeArrowheads="1"/>
          </p:cNvSpPr>
          <p:nvPr/>
        </p:nvSpPr>
        <p:spPr bwMode="auto">
          <a:xfrm>
            <a:off x="6372225" y="4292600"/>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2" name="Rectangle 56">
            <a:extLst>
              <a:ext uri="{FF2B5EF4-FFF2-40B4-BE49-F238E27FC236}">
                <a16:creationId xmlns:a16="http://schemas.microsoft.com/office/drawing/2014/main" id="{1266F1EA-6488-75B2-8E46-44E3BDAA7D3B}"/>
              </a:ext>
            </a:extLst>
          </p:cNvPr>
          <p:cNvSpPr>
            <a:spLocks noChangeArrowheads="1"/>
          </p:cNvSpPr>
          <p:nvPr/>
        </p:nvSpPr>
        <p:spPr bwMode="auto">
          <a:xfrm>
            <a:off x="622776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3" name="Rectangle 57">
            <a:extLst>
              <a:ext uri="{FF2B5EF4-FFF2-40B4-BE49-F238E27FC236}">
                <a16:creationId xmlns:a16="http://schemas.microsoft.com/office/drawing/2014/main" id="{4A5CFECD-6C71-F495-533D-ADBE973B9B9C}"/>
              </a:ext>
            </a:extLst>
          </p:cNvPr>
          <p:cNvSpPr>
            <a:spLocks noChangeArrowheads="1"/>
          </p:cNvSpPr>
          <p:nvPr/>
        </p:nvSpPr>
        <p:spPr bwMode="auto">
          <a:xfrm>
            <a:off x="8172450" y="5300663"/>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4" name="Rectangle 58">
            <a:extLst>
              <a:ext uri="{FF2B5EF4-FFF2-40B4-BE49-F238E27FC236}">
                <a16:creationId xmlns:a16="http://schemas.microsoft.com/office/drawing/2014/main" id="{A021AF52-9B4A-6CE0-7F69-999611E441D2}"/>
              </a:ext>
            </a:extLst>
          </p:cNvPr>
          <p:cNvSpPr>
            <a:spLocks noChangeArrowheads="1"/>
          </p:cNvSpPr>
          <p:nvPr/>
        </p:nvSpPr>
        <p:spPr bwMode="auto">
          <a:xfrm>
            <a:off x="6877050" y="51577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5" name="Rectangle 59">
            <a:extLst>
              <a:ext uri="{FF2B5EF4-FFF2-40B4-BE49-F238E27FC236}">
                <a16:creationId xmlns:a16="http://schemas.microsoft.com/office/drawing/2014/main" id="{6B25FD3F-62FD-65D1-7BAA-9F578EE353E4}"/>
              </a:ext>
            </a:extLst>
          </p:cNvPr>
          <p:cNvSpPr>
            <a:spLocks noChangeArrowheads="1"/>
          </p:cNvSpPr>
          <p:nvPr/>
        </p:nvSpPr>
        <p:spPr bwMode="auto">
          <a:xfrm>
            <a:off x="7812088" y="46529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6" name="Rectangle 60">
            <a:extLst>
              <a:ext uri="{FF2B5EF4-FFF2-40B4-BE49-F238E27FC236}">
                <a16:creationId xmlns:a16="http://schemas.microsoft.com/office/drawing/2014/main" id="{7F2F87AE-DBC0-ED6C-AE8D-88EA0266695D}"/>
              </a:ext>
            </a:extLst>
          </p:cNvPr>
          <p:cNvSpPr>
            <a:spLocks noChangeArrowheads="1"/>
          </p:cNvSpPr>
          <p:nvPr/>
        </p:nvSpPr>
        <p:spPr bwMode="auto">
          <a:xfrm>
            <a:off x="6084888" y="43656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7" name="Rectangle 61">
            <a:extLst>
              <a:ext uri="{FF2B5EF4-FFF2-40B4-BE49-F238E27FC236}">
                <a16:creationId xmlns:a16="http://schemas.microsoft.com/office/drawing/2014/main" id="{6EA6D394-9DC7-B2EB-459E-698C2F39B46D}"/>
              </a:ext>
            </a:extLst>
          </p:cNvPr>
          <p:cNvSpPr>
            <a:spLocks noChangeArrowheads="1"/>
          </p:cNvSpPr>
          <p:nvPr/>
        </p:nvSpPr>
        <p:spPr bwMode="auto">
          <a:xfrm>
            <a:off x="7885113" y="5084763"/>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a:t>.</a:t>
            </a:r>
          </a:p>
        </p:txBody>
      </p:sp>
      <p:sp>
        <p:nvSpPr>
          <p:cNvPr id="39958" name="Rectangle 62">
            <a:extLst>
              <a:ext uri="{FF2B5EF4-FFF2-40B4-BE49-F238E27FC236}">
                <a16:creationId xmlns:a16="http://schemas.microsoft.com/office/drawing/2014/main" id="{7F735DDE-495D-5AED-6E72-9E66118CC47D}"/>
              </a:ext>
            </a:extLst>
          </p:cNvPr>
          <p:cNvSpPr>
            <a:spLocks noChangeArrowheads="1"/>
          </p:cNvSpPr>
          <p:nvPr/>
        </p:nvSpPr>
        <p:spPr bwMode="auto">
          <a:xfrm>
            <a:off x="6443663" y="5229225"/>
            <a:ext cx="79216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59" name="Rectangle 63">
            <a:extLst>
              <a:ext uri="{FF2B5EF4-FFF2-40B4-BE49-F238E27FC236}">
                <a16:creationId xmlns:a16="http://schemas.microsoft.com/office/drawing/2014/main" id="{3313D87B-BE30-1A4F-FB08-16B9D3BBEB7F}"/>
              </a:ext>
            </a:extLst>
          </p:cNvPr>
          <p:cNvSpPr>
            <a:spLocks noChangeArrowheads="1"/>
          </p:cNvSpPr>
          <p:nvPr/>
        </p:nvSpPr>
        <p:spPr bwMode="auto">
          <a:xfrm>
            <a:off x="7524750" y="5373688"/>
            <a:ext cx="792163"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a:t>
            </a:r>
          </a:p>
        </p:txBody>
      </p:sp>
      <p:sp>
        <p:nvSpPr>
          <p:cNvPr id="39960" name="Rectangle 64">
            <a:extLst>
              <a:ext uri="{FF2B5EF4-FFF2-40B4-BE49-F238E27FC236}">
                <a16:creationId xmlns:a16="http://schemas.microsoft.com/office/drawing/2014/main" id="{D7763265-AA77-B00D-5531-6CDE03B4CC77}"/>
              </a:ext>
            </a:extLst>
          </p:cNvPr>
          <p:cNvSpPr>
            <a:spLocks noChangeArrowheads="1"/>
          </p:cNvSpPr>
          <p:nvPr/>
        </p:nvSpPr>
        <p:spPr bwMode="auto">
          <a:xfrm>
            <a:off x="4716463" y="3716338"/>
            <a:ext cx="4572000" cy="3284537"/>
          </a:xfrm>
          <a:prstGeom prst="rect">
            <a:avLst/>
          </a:prstGeom>
          <a:solidFill>
            <a:schemeClr val="bg1"/>
          </a:solidFill>
          <a:ln>
            <a:noFill/>
          </a:ln>
          <a:extLst>
            <a:ext uri="{91240B29-F687-4F45-9708-019B960494DF}">
              <a14:hiddenLine xmlns:a14="http://schemas.microsoft.com/office/drawing/2010/main" w="38100" algn="ctr">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4417" name="Text Box 65">
            <a:extLst>
              <a:ext uri="{FF2B5EF4-FFF2-40B4-BE49-F238E27FC236}">
                <a16:creationId xmlns:a16="http://schemas.microsoft.com/office/drawing/2014/main" id="{6C033DA8-4F27-ED68-AA52-625ECAF1F193}"/>
              </a:ext>
            </a:extLst>
          </p:cNvPr>
          <p:cNvSpPr txBox="1">
            <a:spLocks noChangeArrowheads="1"/>
          </p:cNvSpPr>
          <p:nvPr/>
        </p:nvSpPr>
        <p:spPr bwMode="auto">
          <a:xfrm>
            <a:off x="323850" y="3141663"/>
            <a:ext cx="813752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0000"/>
              </a:lnSpc>
              <a:spcBef>
                <a:spcPct val="20000"/>
              </a:spcBef>
            </a:pPr>
            <a:r>
              <a:rPr kumimoji="1" lang="zh-CN" altLang="en-US" sz="3600" b="1">
                <a:latin typeface="黑体" panose="02010609060101010101" pitchFamily="49" charset="-122"/>
                <a:ea typeface="黑体" panose="02010609060101010101" pitchFamily="49" charset="-122"/>
              </a:rPr>
              <a:t>容量为有限的称为</a:t>
            </a:r>
            <a:r>
              <a:rPr kumimoji="1" lang="zh-CN" altLang="en-US" sz="3600" b="1">
                <a:solidFill>
                  <a:srgbClr val="FF0000"/>
                </a:solidFill>
                <a:latin typeface="黑体" panose="02010609060101010101" pitchFamily="49" charset="-122"/>
                <a:ea typeface="黑体" panose="02010609060101010101" pitchFamily="49" charset="-122"/>
              </a:rPr>
              <a:t>有限总体</a:t>
            </a:r>
            <a:r>
              <a:rPr kumimoji="1" lang="zh-CN" altLang="en-US" sz="3600" b="1">
                <a:latin typeface="黑体" panose="02010609060101010101" pitchFamily="49" charset="-122"/>
                <a:ea typeface="黑体" panose="02010609060101010101" pitchFamily="49" charset="-122"/>
              </a:rPr>
              <a:t>；</a:t>
            </a:r>
          </a:p>
          <a:p>
            <a:pPr eaLnBrk="1" hangingPunct="1">
              <a:lnSpc>
                <a:spcPct val="80000"/>
              </a:lnSpc>
              <a:spcBef>
                <a:spcPct val="20000"/>
              </a:spcBef>
            </a:pPr>
            <a:r>
              <a:rPr kumimoji="1" lang="zh-CN" altLang="en-US" sz="3600" b="1">
                <a:latin typeface="黑体" panose="02010609060101010101" pitchFamily="49" charset="-122"/>
                <a:ea typeface="黑体" panose="02010609060101010101" pitchFamily="49" charset="-122"/>
              </a:rPr>
              <a:t>容量为无限的称为</a:t>
            </a:r>
            <a:r>
              <a:rPr kumimoji="1" lang="zh-CN" altLang="en-US" sz="3600" b="1">
                <a:solidFill>
                  <a:srgbClr val="FF0000"/>
                </a:solidFill>
                <a:latin typeface="黑体" panose="02010609060101010101" pitchFamily="49" charset="-122"/>
                <a:ea typeface="黑体" panose="02010609060101010101" pitchFamily="49" charset="-122"/>
              </a:rPr>
              <a:t>无限总体</a:t>
            </a:r>
            <a:r>
              <a:rPr kumimoji="1" lang="en-US" altLang="zh-CN" sz="3600" b="1">
                <a:latin typeface="黑体" panose="02010609060101010101" pitchFamily="49" charset="-122"/>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4395"/>
                                        </p:tgtEl>
                                        <p:attrNameLst>
                                          <p:attrName>style.visibility</p:attrName>
                                        </p:attrNameLst>
                                      </p:cBhvr>
                                      <p:to>
                                        <p:strVal val="visible"/>
                                      </p:to>
                                    </p:set>
                                    <p:animEffect transition="in" filter="blinds(horizontal)">
                                      <p:cBhvr>
                                        <p:cTn id="7" dur="500"/>
                                        <p:tgtEl>
                                          <p:spTgt spid="484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84417"/>
                                        </p:tgtEl>
                                        <p:attrNameLst>
                                          <p:attrName>style.visibility</p:attrName>
                                        </p:attrNameLst>
                                      </p:cBhvr>
                                      <p:to>
                                        <p:strVal val="visible"/>
                                      </p:to>
                                    </p:set>
                                    <p:animEffect transition="in" filter="blinds(horizontal)">
                                      <p:cBhvr>
                                        <p:cTn id="12" dur="500"/>
                                        <p:tgtEl>
                                          <p:spTgt spid="4844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95" grpId="0"/>
      <p:bldP spid="484417" grpId="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38100" cap="flat" cmpd="sng" algn="ctr">
          <a:no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ascade">
  <a:themeElements>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fontScheme name="Cascad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no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38100" cap="flat" cmpd="sng" algn="ctr">
          <a:no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Cascade 1">
        <a:dk1>
          <a:srgbClr val="C0C0C0"/>
        </a:dk1>
        <a:lt1>
          <a:srgbClr val="FFFFFF"/>
        </a:lt1>
        <a:dk2>
          <a:srgbClr val="000000"/>
        </a:dk2>
        <a:lt2>
          <a:srgbClr val="FFFFFF"/>
        </a:lt2>
        <a:accent1>
          <a:srgbClr val="FF3300"/>
        </a:accent1>
        <a:accent2>
          <a:srgbClr val="666699"/>
        </a:accent2>
        <a:accent3>
          <a:srgbClr val="AAAAAA"/>
        </a:accent3>
        <a:accent4>
          <a:srgbClr val="DADADA"/>
        </a:accent4>
        <a:accent5>
          <a:srgbClr val="FFADAA"/>
        </a:accent5>
        <a:accent6>
          <a:srgbClr val="5C5C8A"/>
        </a:accent6>
        <a:hlink>
          <a:srgbClr val="FFFF99"/>
        </a:hlink>
        <a:folHlink>
          <a:srgbClr val="FF9900"/>
        </a:folHlink>
      </a:clrScheme>
      <a:clrMap bg1="dk2" tx1="lt1" bg2="dk1" tx2="lt2" accent1="accent1" accent2="accent2" accent3="accent3" accent4="accent4" accent5="accent5" accent6="accent6" hlink="hlink" folHlink="folHlink"/>
    </a:extraClrScheme>
    <a:extraClrScheme>
      <a:clrScheme name="Cascade 2">
        <a:dk1>
          <a:srgbClr val="CC99FF"/>
        </a:dk1>
        <a:lt1>
          <a:srgbClr val="FFFFFF"/>
        </a:lt1>
        <a:dk2>
          <a:srgbClr val="400040"/>
        </a:dk2>
        <a:lt2>
          <a:srgbClr val="FFFFFF"/>
        </a:lt2>
        <a:accent1>
          <a:srgbClr val="FF66FF"/>
        </a:accent1>
        <a:accent2>
          <a:srgbClr val="CC00CC"/>
        </a:accent2>
        <a:accent3>
          <a:srgbClr val="AFAAAF"/>
        </a:accent3>
        <a:accent4>
          <a:srgbClr val="DADADA"/>
        </a:accent4>
        <a:accent5>
          <a:srgbClr val="FFB8FF"/>
        </a:accent5>
        <a:accent6>
          <a:srgbClr val="B900B9"/>
        </a:accent6>
        <a:hlink>
          <a:srgbClr val="FF7C80"/>
        </a:hlink>
        <a:folHlink>
          <a:srgbClr val="990099"/>
        </a:folHlink>
      </a:clrScheme>
      <a:clrMap bg1="dk2" tx1="lt1" bg2="dk1" tx2="lt2" accent1="accent1" accent2="accent2" accent3="accent3" accent4="accent4" accent5="accent5" accent6="accent6" hlink="hlink" folHlink="folHlink"/>
    </a:extraClrScheme>
    <a:extraClrScheme>
      <a:clrScheme name="Cascade 3">
        <a:dk1>
          <a:srgbClr val="CC99FF"/>
        </a:dk1>
        <a:lt1>
          <a:srgbClr val="FFFFFF"/>
        </a:lt1>
        <a:dk2>
          <a:srgbClr val="34022D"/>
        </a:dk2>
        <a:lt2>
          <a:srgbClr val="FFFFFF"/>
        </a:lt2>
        <a:accent1>
          <a:srgbClr val="775EC8"/>
        </a:accent1>
        <a:accent2>
          <a:srgbClr val="9933FF"/>
        </a:accent2>
        <a:accent3>
          <a:srgbClr val="AEAAAD"/>
        </a:accent3>
        <a:accent4>
          <a:srgbClr val="DADADA"/>
        </a:accent4>
        <a:accent5>
          <a:srgbClr val="BDB6E0"/>
        </a:accent5>
        <a:accent6>
          <a:srgbClr val="8A2DE7"/>
        </a:accent6>
        <a:hlink>
          <a:srgbClr val="993366"/>
        </a:hlink>
        <a:folHlink>
          <a:srgbClr val="969696"/>
        </a:folHlink>
      </a:clrScheme>
      <a:clrMap bg1="dk2" tx1="lt1" bg2="dk1" tx2="lt2" accent1="accent1" accent2="accent2" accent3="accent3" accent4="accent4" accent5="accent5" accent6="accent6" hlink="hlink" folHlink="folHlink"/>
    </a:extraClrScheme>
    <a:extraClrScheme>
      <a:clrScheme name="Cascade 4">
        <a:dk1>
          <a:srgbClr val="FFFFCC"/>
        </a:dk1>
        <a:lt1>
          <a:srgbClr val="FFFFFF"/>
        </a:lt1>
        <a:dk2>
          <a:srgbClr val="000066"/>
        </a:dk2>
        <a:lt2>
          <a:srgbClr val="FFFFFF"/>
        </a:lt2>
        <a:accent1>
          <a:srgbClr val="0078F0"/>
        </a:accent1>
        <a:accent2>
          <a:srgbClr val="CCECFF"/>
        </a:accent2>
        <a:accent3>
          <a:srgbClr val="AAAAB8"/>
        </a:accent3>
        <a:accent4>
          <a:srgbClr val="DADADA"/>
        </a:accent4>
        <a:accent5>
          <a:srgbClr val="AABEF6"/>
        </a:accent5>
        <a:accent6>
          <a:srgbClr val="B9D6E7"/>
        </a:accent6>
        <a:hlink>
          <a:srgbClr val="3399FF"/>
        </a:hlink>
        <a:folHlink>
          <a:srgbClr val="FFCC00"/>
        </a:folHlink>
      </a:clrScheme>
      <a:clrMap bg1="dk2" tx1="lt1" bg2="dk1" tx2="lt2" accent1="accent1" accent2="accent2" accent3="accent3" accent4="accent4" accent5="accent5" accent6="accent6" hlink="hlink" folHlink="folHlink"/>
    </a:extraClrScheme>
    <a:extraClrScheme>
      <a:clrScheme name="Cascade 5">
        <a:dk1>
          <a:srgbClr val="00FFFF"/>
        </a:dk1>
        <a:lt1>
          <a:srgbClr val="FFFFFF"/>
        </a:lt1>
        <a:dk2>
          <a:srgbClr val="4E009C"/>
        </a:dk2>
        <a:lt2>
          <a:srgbClr val="FFFFFF"/>
        </a:lt2>
        <a:accent1>
          <a:srgbClr val="00A8A4"/>
        </a:accent1>
        <a:accent2>
          <a:srgbClr val="3399FF"/>
        </a:accent2>
        <a:accent3>
          <a:srgbClr val="B2AACB"/>
        </a:accent3>
        <a:accent4>
          <a:srgbClr val="DADADA"/>
        </a:accent4>
        <a:accent5>
          <a:srgbClr val="AAD1CF"/>
        </a:accent5>
        <a:accent6>
          <a:srgbClr val="2D8A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ascade 6">
        <a:dk1>
          <a:srgbClr val="CCCC33"/>
        </a:dk1>
        <a:lt1>
          <a:srgbClr val="FFFFFF"/>
        </a:lt1>
        <a:dk2>
          <a:srgbClr val="003300"/>
        </a:dk2>
        <a:lt2>
          <a:srgbClr val="FFFFCC"/>
        </a:lt2>
        <a:accent1>
          <a:srgbClr val="008000"/>
        </a:accent1>
        <a:accent2>
          <a:srgbClr val="669900"/>
        </a:accent2>
        <a:accent3>
          <a:srgbClr val="AAADAA"/>
        </a:accent3>
        <a:accent4>
          <a:srgbClr val="DADADA"/>
        </a:accent4>
        <a:accent5>
          <a:srgbClr val="AAC0AA"/>
        </a:accent5>
        <a:accent6>
          <a:srgbClr val="5C8A00"/>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ascade 7">
        <a:dk1>
          <a:srgbClr val="CCCC99"/>
        </a:dk1>
        <a:lt1>
          <a:srgbClr val="FFFFFF"/>
        </a:lt1>
        <a:dk2>
          <a:srgbClr val="800000"/>
        </a:dk2>
        <a:lt2>
          <a:srgbClr val="FFFFFF"/>
        </a:lt2>
        <a:accent1>
          <a:srgbClr val="CC9900"/>
        </a:accent1>
        <a:accent2>
          <a:srgbClr val="996633"/>
        </a:accent2>
        <a:accent3>
          <a:srgbClr val="C0AAAA"/>
        </a:accent3>
        <a:accent4>
          <a:srgbClr val="DADADA"/>
        </a:accent4>
        <a:accent5>
          <a:srgbClr val="E2CAAA"/>
        </a:accent5>
        <a:accent6>
          <a:srgbClr val="8A5C2D"/>
        </a:accent6>
        <a:hlink>
          <a:srgbClr val="FFFFCC"/>
        </a:hlink>
        <a:folHlink>
          <a:srgbClr val="DDD800"/>
        </a:folHlink>
      </a:clrScheme>
      <a:clrMap bg1="dk2" tx1="lt1" bg2="dk1" tx2="lt2" accent1="accent1" accent2="accent2" accent3="accent3" accent4="accent4" accent5="accent5" accent6="accent6" hlink="hlink" folHlink="folHlink"/>
    </a:extraClrScheme>
    <a:extraClrScheme>
      <a:clrScheme name="Cascade 8">
        <a:dk1>
          <a:srgbClr val="204162"/>
        </a:dk1>
        <a:lt1>
          <a:srgbClr val="FFFFFF"/>
        </a:lt1>
        <a:dk2>
          <a:srgbClr val="204162"/>
        </a:dk2>
        <a:lt2>
          <a:srgbClr val="003300"/>
        </a:lt2>
        <a:accent1>
          <a:srgbClr val="99CC00"/>
        </a:accent1>
        <a:accent2>
          <a:srgbClr val="336633"/>
        </a:accent2>
        <a:accent3>
          <a:srgbClr val="FFFFFF"/>
        </a:accent3>
        <a:accent4>
          <a:srgbClr val="1A3653"/>
        </a:accent4>
        <a:accent5>
          <a:srgbClr val="CAE2AA"/>
        </a:accent5>
        <a:accent6>
          <a:srgbClr val="2D5C2D"/>
        </a:accent6>
        <a:hlink>
          <a:srgbClr val="6666FF"/>
        </a:hlink>
        <a:folHlink>
          <a:srgbClr val="C5C248"/>
        </a:folHlink>
      </a:clrScheme>
      <a:clrMap bg1="lt1" tx1="dk1" bg2="lt2" tx2="dk2" accent1="accent1" accent2="accent2" accent3="accent3" accent4="accent4" accent5="accent5" accent6="accent6" hlink="hlink" folHlink="folHlink"/>
    </a:extraClrScheme>
    <a:extraClrScheme>
      <a:clrScheme name="Cascade 9">
        <a:dk1>
          <a:srgbClr val="000000"/>
        </a:dk1>
        <a:lt1>
          <a:srgbClr val="FFFFFF"/>
        </a:lt1>
        <a:dk2>
          <a:srgbClr val="1C1C34"/>
        </a:dk2>
        <a:lt2>
          <a:srgbClr val="000066"/>
        </a:lt2>
        <a:accent1>
          <a:srgbClr val="DDDDDD"/>
        </a:accent1>
        <a:accent2>
          <a:srgbClr val="6699CC"/>
        </a:accent2>
        <a:accent3>
          <a:srgbClr val="FFFFFF"/>
        </a:accent3>
        <a:accent4>
          <a:srgbClr val="000000"/>
        </a:accent4>
        <a:accent5>
          <a:srgbClr val="EBEBEB"/>
        </a:accent5>
        <a:accent6>
          <a:srgbClr val="5C8AB9"/>
        </a:accent6>
        <a:hlink>
          <a:srgbClr val="005A58"/>
        </a:hlink>
        <a:folHlink>
          <a:srgbClr val="808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6781</TotalTime>
  <Words>3360</Words>
  <Application>Microsoft Office PowerPoint</Application>
  <PresentationFormat>全屏显示(4:3)</PresentationFormat>
  <Paragraphs>306</Paragraphs>
  <Slides>54</Slides>
  <Notes>14</Notes>
  <HiddenSlides>9</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5</vt:i4>
      </vt:variant>
      <vt:variant>
        <vt:lpstr>幻灯片标题</vt:lpstr>
      </vt:variant>
      <vt:variant>
        <vt:i4>54</vt:i4>
      </vt:variant>
    </vt:vector>
  </HeadingPairs>
  <TitlesOfParts>
    <vt:vector size="73" baseType="lpstr">
      <vt:lpstr>Arial</vt:lpstr>
      <vt:lpstr>宋体</vt:lpstr>
      <vt:lpstr>Wingdings</vt:lpstr>
      <vt:lpstr>Times New Roman</vt:lpstr>
      <vt:lpstr>Arial Black</vt:lpstr>
      <vt:lpstr>楷体</vt:lpstr>
      <vt:lpstr>楷体_GB2312</vt:lpstr>
      <vt:lpstr>Euclid Symbol</vt:lpstr>
      <vt:lpstr>Symbol</vt:lpstr>
      <vt:lpstr>黑体</vt:lpstr>
      <vt:lpstr>MS PMincho</vt:lpstr>
      <vt:lpstr>Dotum</vt:lpstr>
      <vt:lpstr>Pixel</vt:lpstr>
      <vt:lpstr>Cascade</vt:lpstr>
      <vt:lpstr>Microsoft 公式 3.0</vt:lpstr>
      <vt:lpstr>MathType 6.0 Equation</vt:lpstr>
      <vt:lpstr>Microsoft Equation 3.0</vt:lpstr>
      <vt:lpstr>MathType 5.0 Equation</vt:lpstr>
      <vt:lpstr>位图图像</vt:lpstr>
      <vt:lpstr>     数理统计</vt:lpstr>
      <vt:lpstr>PowerPoint 演示文稿</vt:lpstr>
      <vt:lpstr>PowerPoint 演示文稿</vt:lpstr>
      <vt:lpstr>PowerPoint 演示文稿</vt:lpstr>
      <vt:lpstr>PowerPoint 演示文稿</vt:lpstr>
      <vt:lpstr>PowerPoint 演示文稿</vt:lpstr>
      <vt:lpstr>第六章  样本及抽样分布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P130   综合上述，给出定义</vt:lpstr>
      <vt:lpstr>PowerPoint 演示文稿</vt:lpstr>
      <vt:lpstr>  若X1,X2,...,Xn为F的一个样本,    则X1,X2,...,Xn相互独立, 且它们的分布函数都是F, 所以(X1,X2,...,Xn)的分布函数为</vt:lpstr>
      <vt:lpstr>PowerPoint 演示文稿</vt:lpstr>
      <vt:lpstr>定义 设X1,X2,...,Xn是来自总体X的一个样本, g(X1,X2,...,Xn)是X1,X2,...,Xn的函数, 若g中不含未知参数, 则称g(X1,X2,...,Xn)是一统计量.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c2分布的可加性   设c12~c2(n1), c22~c2(n2), 并且c12, c22独立, 则有        c12+c22~c2(n1+n2).</vt:lpstr>
      <vt:lpstr>c2分布的分位点         对于给定的正数a, 0&lt;a&lt;1,  称满足</vt:lpstr>
      <vt:lpstr>PowerPoint 演示文稿</vt:lpstr>
      <vt:lpstr>PowerPoint 演示文稿</vt:lpstr>
      <vt:lpstr>t分布的分位点     对于给定的a, 0&lt;a&lt;1, 称满足条件</vt:lpstr>
      <vt:lpstr>PowerPoint 演示文稿</vt:lpstr>
      <vt:lpstr>PowerPoint 演示文稿</vt:lpstr>
      <vt:lpstr>PowerPoint 演示文稿</vt:lpstr>
      <vt:lpstr>PowerPoint 演示文稿</vt:lpstr>
      <vt:lpstr>PowerPoint 演示文稿</vt:lpstr>
      <vt:lpstr>定理一    设X1,X2,...,Xn是来自总体N(m,s2)的样本, `X是样本均值, 则有</vt:lpstr>
      <vt:lpstr>PowerPoint 演示文稿</vt:lpstr>
      <vt:lpstr>PowerPoint 演示文稿</vt:lpstr>
      <vt:lpstr>PowerPoint 演示文稿</vt:lpstr>
      <vt:lpstr>PowerPoint 演示文稿</vt:lpstr>
      <vt:lpstr>PowerPoint 演示文稿</vt:lpstr>
      <vt:lpstr>第三节        抽样分布</vt:lpstr>
      <vt:lpstr>PowerPoint 演示文稿</vt:lpstr>
    </vt:vector>
  </TitlesOfParts>
  <Manager/>
  <Company>石家庄经济学院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第六章样本及抽样分布</dc:title>
  <dc:creator>石家庄经济学院数理学院</dc:creator>
  <cp:lastModifiedBy>梁 润宇</cp:lastModifiedBy>
  <cp:revision>718</cp:revision>
  <dcterms:created xsi:type="dcterms:W3CDTF">1996-07-15T15:40:02Z</dcterms:created>
  <dcterms:modified xsi:type="dcterms:W3CDTF">2022-07-31T09:02:41Z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康娜</vt:lpwstr>
  </property>
</Properties>
</file>