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107"/>
  </p:notesMasterIdLst>
  <p:sldIdLst>
    <p:sldId id="349" r:id="rId3"/>
    <p:sldId id="357" r:id="rId4"/>
    <p:sldId id="452" r:id="rId5"/>
    <p:sldId id="463" r:id="rId6"/>
    <p:sldId id="358" r:id="rId7"/>
    <p:sldId id="351" r:id="rId8"/>
    <p:sldId id="352" r:id="rId9"/>
    <p:sldId id="353" r:id="rId10"/>
    <p:sldId id="464" r:id="rId11"/>
    <p:sldId id="361" r:id="rId12"/>
    <p:sldId id="451" r:id="rId13"/>
    <p:sldId id="436" r:id="rId14"/>
    <p:sldId id="356" r:id="rId15"/>
    <p:sldId id="465" r:id="rId16"/>
    <p:sldId id="362" r:id="rId17"/>
    <p:sldId id="453" r:id="rId18"/>
    <p:sldId id="437" r:id="rId19"/>
    <p:sldId id="280" r:id="rId20"/>
    <p:sldId id="367" r:id="rId21"/>
    <p:sldId id="435" r:id="rId22"/>
    <p:sldId id="496" r:id="rId23"/>
    <p:sldId id="497" r:id="rId24"/>
    <p:sldId id="498" r:id="rId25"/>
    <p:sldId id="494" r:id="rId26"/>
    <p:sldId id="495" r:id="rId27"/>
    <p:sldId id="499" r:id="rId28"/>
    <p:sldId id="449" r:id="rId29"/>
    <p:sldId id="468" r:id="rId30"/>
    <p:sldId id="466" r:id="rId31"/>
    <p:sldId id="467" r:id="rId32"/>
    <p:sldId id="450" r:id="rId33"/>
    <p:sldId id="469" r:id="rId34"/>
    <p:sldId id="470" r:id="rId35"/>
    <p:sldId id="369" r:id="rId36"/>
    <p:sldId id="370" r:id="rId37"/>
    <p:sldId id="371" r:id="rId38"/>
    <p:sldId id="487" r:id="rId39"/>
    <p:sldId id="471" r:id="rId40"/>
    <p:sldId id="472" r:id="rId41"/>
    <p:sldId id="473" r:id="rId42"/>
    <p:sldId id="478" r:id="rId43"/>
    <p:sldId id="479" r:id="rId44"/>
    <p:sldId id="476" r:id="rId45"/>
    <p:sldId id="474" r:id="rId46"/>
    <p:sldId id="475" r:id="rId47"/>
    <p:sldId id="486" r:id="rId48"/>
    <p:sldId id="490" r:id="rId49"/>
    <p:sldId id="373" r:id="rId50"/>
    <p:sldId id="374" r:id="rId51"/>
    <p:sldId id="376" r:id="rId52"/>
    <p:sldId id="375" r:id="rId53"/>
    <p:sldId id="377" r:id="rId54"/>
    <p:sldId id="378" r:id="rId55"/>
    <p:sldId id="491" r:id="rId56"/>
    <p:sldId id="379" r:id="rId57"/>
    <p:sldId id="387" r:id="rId58"/>
    <p:sldId id="427" r:id="rId59"/>
    <p:sldId id="428" r:id="rId60"/>
    <p:sldId id="492" r:id="rId61"/>
    <p:sldId id="389" r:id="rId62"/>
    <p:sldId id="438" r:id="rId63"/>
    <p:sldId id="455" r:id="rId64"/>
    <p:sldId id="439" r:id="rId65"/>
    <p:sldId id="440" r:id="rId66"/>
    <p:sldId id="399" r:id="rId67"/>
    <p:sldId id="459" r:id="rId68"/>
    <p:sldId id="482" r:id="rId69"/>
    <p:sldId id="483" r:id="rId70"/>
    <p:sldId id="484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81" r:id="rId81"/>
    <p:sldId id="410" r:id="rId82"/>
    <p:sldId id="411" r:id="rId83"/>
    <p:sldId id="412" r:id="rId84"/>
    <p:sldId id="414" r:id="rId85"/>
    <p:sldId id="415" r:id="rId86"/>
    <p:sldId id="417" r:id="rId87"/>
    <p:sldId id="419" r:id="rId88"/>
    <p:sldId id="460" r:id="rId89"/>
    <p:sldId id="441" r:id="rId90"/>
    <p:sldId id="442" r:id="rId91"/>
    <p:sldId id="443" r:id="rId92"/>
    <p:sldId id="444" r:id="rId93"/>
    <p:sldId id="445" r:id="rId94"/>
    <p:sldId id="446" r:id="rId95"/>
    <p:sldId id="485" r:id="rId96"/>
    <p:sldId id="447" r:id="rId97"/>
    <p:sldId id="448" r:id="rId98"/>
    <p:sldId id="421" r:id="rId99"/>
    <p:sldId id="422" r:id="rId100"/>
    <p:sldId id="423" r:id="rId101"/>
    <p:sldId id="424" r:id="rId102"/>
    <p:sldId id="425" r:id="rId103"/>
    <p:sldId id="426" r:id="rId104"/>
    <p:sldId id="461" r:id="rId105"/>
    <p:sldId id="462" r:id="rId106"/>
  </p:sldIdLst>
  <p:sldSz cx="9144000" cy="6858000" type="screen4x3"/>
  <p:notesSz cx="6858000" cy="9144000"/>
  <p:custShowLst>
    <p:custShow name="自定义放映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33CC"/>
    <a:srgbClr val="800080"/>
    <a:srgbClr val="FFCCFF"/>
    <a:srgbClr val="FF0000"/>
    <a:srgbClr val="00FFCC"/>
    <a:srgbClr val="04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609" autoAdjust="0"/>
  </p:normalViewPr>
  <p:slideViewPr>
    <p:cSldViewPr>
      <p:cViewPr varScale="1">
        <p:scale>
          <a:sx n="72" d="100"/>
          <a:sy n="72" d="100"/>
        </p:scale>
        <p:origin x="1766" y="5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6469EC6-34B1-4325-0570-1B8B75D182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596BE7F-C0AF-ED62-427D-933FE6E0DE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2A53620-01CA-448F-5228-795905C5684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09C7FFE9-9A10-37B4-4549-9AEF1F24DE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EF5BCFBC-8A84-D781-3898-3BE1D6BAEF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416040DF-FD25-F307-FE63-393102438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B104528-2F67-4FAA-A4ED-5FF7F3D81E6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FE4920E-4F78-B960-1A3D-79379475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FA9D24-4277-484C-87C8-653D573F55E0}" type="slidenum">
              <a:rPr lang="zh-CN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1A07DF2-ACA1-BB5B-371F-96C34DFAA1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ED75398-C54D-0E04-4264-25911C849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08603F1-8137-8359-D245-D85B0A296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51218E-C661-4D45-9093-8CD2D6DBA263}" type="slidenum">
              <a:rPr lang="zh-CN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719E341-0E0A-C129-98BC-BB74DAF600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6731174-9409-E655-5BF8-BC3F73AA4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A0DA48D-1800-9D9D-757F-B07C7E052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7E75E8-99CA-434F-A3C5-27D21B9B1D33}" type="slidenum">
              <a:rPr lang="zh-CN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8A71ED4-CEC5-6AE0-9DA8-618B3D7DE3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63E6A46-7E4B-6892-D7AB-B35BF556E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E77DBFFB-B175-8D69-9C5B-A309326D2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751878-0DB7-476E-ABE4-5944BD944301}" type="slidenum">
              <a:rPr lang="zh-CN" altLang="en-US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B7195898-0103-AC28-0E42-C3D1209DBC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3FBDF00-1BF2-41E0-9820-73463CF955F6}" type="slidenum">
              <a:rPr lang="zh-CN" altLang="en-US" sz="1200"/>
              <a:pPr algn="r" eaLnBrk="1" hangingPunct="1"/>
              <a:t>37</a:t>
            </a:fld>
            <a:endParaRPr lang="en-US" altLang="zh-CN" sz="12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688D6713-6BDD-0AA5-07A3-D080BA7EB8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D42C9C52-701C-6F63-A3E1-5EAE323E1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FEFF5D3-4CE3-DF5B-0811-61175FDDC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D1B0B-26CB-45BC-8EE7-5942A9F0929E}" type="slidenum">
              <a:rPr lang="zh-CN" altLang="en-US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351BD0F-9B02-3E30-AD5C-7347BB5AEA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21E831D-244A-050E-D63B-5E10E419E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DF46112B-82E5-6E7B-593B-AA1AC5E72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FF8E59-5C0F-48EC-AC37-B0F868108463}" type="slidenum">
              <a:rPr lang="zh-CN" altLang="en-US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7">
            <a:extLst>
              <a:ext uri="{FF2B5EF4-FFF2-40B4-BE49-F238E27FC236}">
                <a16:creationId xmlns:a16="http://schemas.microsoft.com/office/drawing/2014/main" id="{29D5FE7F-CA40-129E-4E9E-209B51F19B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A62C434-C869-4D8E-B675-B99648DC1248}" type="slidenum">
              <a:rPr lang="en-US" altLang="zh-CN" sz="1200"/>
              <a:pPr algn="r" eaLnBrk="1" hangingPunct="1"/>
              <a:t>66</a:t>
            </a:fld>
            <a:endParaRPr lang="en-US" altLang="zh-CN" sz="1200"/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DFA00860-DC57-4527-4B2C-1AC069FB49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FD0FD316-5E94-3013-FE81-70CC00550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8882F69-32A0-BA07-6868-DE6A6E108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B736EA-10A6-4607-9BFA-1AA1BF4E89EC}" type="slidenum">
              <a:rPr lang="zh-CN" altLang="en-US"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7">
            <a:extLst>
              <a:ext uri="{FF2B5EF4-FFF2-40B4-BE49-F238E27FC236}">
                <a16:creationId xmlns:a16="http://schemas.microsoft.com/office/drawing/2014/main" id="{047EC374-2F27-E3DD-6754-8213D50D6C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950A7F0-148A-4810-95D9-1C8F457CC039}" type="slidenum">
              <a:rPr lang="en-US" altLang="zh-CN" sz="1200"/>
              <a:pPr algn="r" eaLnBrk="1" hangingPunct="1"/>
              <a:t>69</a:t>
            </a:fld>
            <a:endParaRPr lang="en-US" altLang="zh-CN" sz="1200"/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A4EA7A97-4714-8BEC-FA3E-CB5E4CB80D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5BD4D9FC-1F8E-BE69-DFE2-6733337A4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32C315D-B236-9F8D-86B7-A7A1098616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23A739B-2C36-932B-D3AE-FDB352D3B1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099EFEB-0B2A-01BD-421A-57DBF2BC07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CAB6970-98EF-43A7-7429-7EF6B9E33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7C8DC2B9-5FE1-5F54-0A62-27873B8C01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7FA0C753-36BA-1385-FA7A-FCBFA7827D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3A38326-CFD4-2109-BB57-CCD0A536F4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7172011-C408-1A09-8145-B81BA3C1C4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6906D166-334C-0DC0-E082-9ECB7CF78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BA4F1CA1-0A3C-35E7-3230-4010A64DE0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D91CE818-C0BF-234A-D4B2-3065C4083F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F1713BC4-1B2F-A430-E632-D0CB9F73A0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DEB7CFAF-6801-470E-F387-5C5A85E0B1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9245B153-C16C-08FE-3853-4F5B20C009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635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5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A12A7CC-217C-3091-34D5-E250C79FA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4ED78EB-C9A3-4421-59E9-E07C314BB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4BE766D-2511-A2E0-7358-AF241D940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47E41-54C9-4FF8-B589-CFBC4ACCA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34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A7DBF5-0ED5-01D0-E68E-7C8A352214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45430F-8E88-09D2-FF9A-0AF58F454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0C77F-0C51-4BC0-8EC7-CDEAD91F758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E46E19-859B-E679-0982-287C26100D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1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028239-2C6D-DF92-FE24-3B496C91DB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4C4F4F-CEED-B569-642F-0C9B7853D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DCF5D-F782-469F-B263-8915BEE2930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089BB6B-3600-83E4-1AE6-922B1B2D65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34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A08FF-4651-31B0-FBD0-AD328AFB8B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183FC-1368-83A1-D52C-EA5C6AE82F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0CF-D301-4074-B97A-C872B2B070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F8D3AFE-0377-39EB-E2DD-A0101319EF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05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440398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94608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6091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2060575"/>
            <a:ext cx="3457575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5988" y="2060575"/>
            <a:ext cx="3457575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4899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15035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63089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9299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2E23F5-6B4C-C622-9FD6-6BCB739B90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4AC804-2AF0-DC58-B34A-9FBCFB202F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5B5AB-A2E7-46FE-BB10-B6146720CFD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E9CCFC7-9E3B-0F6C-CD50-786D1EA62B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606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00576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83639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8721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6675" y="692150"/>
            <a:ext cx="1766888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92150"/>
            <a:ext cx="5148262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19227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25A51B-312C-8B45-E19E-4347A2F928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C07442-DA1D-8B45-7013-67DAC6C022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D0633-BF21-49FE-BB3A-6DA5DDCED5D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6A9EAD3-FDD1-5FD6-2DFF-C81F04836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5F958C-11B0-6AA2-67C9-B07469DE83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C9BEAF-C0D0-D84B-0411-B742541199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CF1F9-A798-4F4C-B75B-1ACCD2D0B99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F0ADB32-C1AA-CA5A-CE09-8666C8A28F3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3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973D54-9997-F89A-DDA4-590B749651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793CA78-6F7B-4723-6A13-E3C6B735FF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732C8-816A-4166-AD64-B0129D45501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366A4B0-B684-0852-657F-A5C29C5E76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8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89D47-47B8-1424-025A-7B3EC60A8B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E15B6-AEA9-E4A8-F1FA-49562E586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07123-E75E-4795-B534-52734D16174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71F4129-3CCF-A3B2-E4AD-D2F9532919D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0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9948BF6-B2E5-50E8-E861-C794152883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18007-2DDC-A3C4-9825-1C8D5E0D37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7AC98-2A48-4D28-8F1E-4DBBA3EEE4F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B53240-9D93-7F5C-C127-A92C65E453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8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B46576-774E-3BE1-3021-9A4BDC9E09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D1323E-367C-36BE-B452-FC39B282D0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4CD64-D08F-4889-B142-765C732E2DA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CDB9152-2725-6B54-1039-B0886303D2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0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882113-E626-855B-7887-0873DA4EBF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C337F9-C046-26D8-1F02-5008F2889C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0664B-CE9D-47E4-9330-2B178BFB54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C50CE5-3E1E-CB90-26F3-C21519C3BA8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06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1916DA2-4556-79B7-AAFD-32E21A68B1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9C03D1-61EF-EF57-EDBE-9F74184847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79E371A0-B199-4DD8-AA50-A16C071406A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2948" name="Rectangle 14">
            <a:extLst>
              <a:ext uri="{FF2B5EF4-FFF2-40B4-BE49-F238E27FC236}">
                <a16:creationId xmlns:a16="http://schemas.microsoft.com/office/drawing/2014/main" id="{0401E122-70BC-826A-39C4-BEE6E0838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949" name="Rectangle 15">
            <a:extLst>
              <a:ext uri="{FF2B5EF4-FFF2-40B4-BE49-F238E27FC236}">
                <a16:creationId xmlns:a16="http://schemas.microsoft.com/office/drawing/2014/main" id="{D5D9BFEF-681E-D8A0-3206-12901E70C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480" name="Rectangle 16">
            <a:extLst>
              <a:ext uri="{FF2B5EF4-FFF2-40B4-BE49-F238E27FC236}">
                <a16:creationId xmlns:a16="http://schemas.microsoft.com/office/drawing/2014/main" id="{5312D275-A7B1-3907-9FB0-DA09BF5A27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8AD50DF-7AC3-6265-9A83-E5E827B64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9215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05B90C4-0C04-1489-762A-F9430F701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060575"/>
            <a:ext cx="706755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image" Target="../media/image301.wmf"/><Relationship Id="rId7" Type="http://schemas.openxmlformats.org/officeDocument/2006/relationships/image" Target="../media/image303.wmf"/><Relationship Id="rId2" Type="http://schemas.openxmlformats.org/officeDocument/2006/relationships/oleObject" Target="../embeddings/oleObject3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2.bin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321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3" Type="http://schemas.openxmlformats.org/officeDocument/2006/relationships/image" Target="../media/image301.wmf"/><Relationship Id="rId7" Type="http://schemas.openxmlformats.org/officeDocument/2006/relationships/image" Target="../media/image304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5.bin"/><Relationship Id="rId11" Type="http://schemas.openxmlformats.org/officeDocument/2006/relationships/slide" Target="slide17.xml"/><Relationship Id="rId5" Type="http://schemas.openxmlformats.org/officeDocument/2006/relationships/image" Target="../media/image302.wmf"/><Relationship Id="rId10" Type="http://schemas.openxmlformats.org/officeDocument/2006/relationships/image" Target="../media/image305.wmf"/><Relationship Id="rId4" Type="http://schemas.openxmlformats.org/officeDocument/2006/relationships/oleObject" Target="../embeddings/oleObject324.bin"/><Relationship Id="rId9" Type="http://schemas.openxmlformats.org/officeDocument/2006/relationships/oleObject" Target="../embeddings/oleObject327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0.bin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329.bin"/><Relationship Id="rId9" Type="http://schemas.openxmlformats.org/officeDocument/2006/relationships/slide" Target="slide7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5.w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NDEX.PPT#6. &#24187;&#28783;&#29255; 6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6.e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7.wmf"/><Relationship Id="rId3" Type="http://schemas.openxmlformats.org/officeDocument/2006/relationships/image" Target="../media/image46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7.e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5.e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6.e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96.bin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0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3.bin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8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9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9.bin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28.wmf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46.bin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55.bin"/><Relationship Id="rId3" Type="http://schemas.openxmlformats.org/officeDocument/2006/relationships/image" Target="../media/image136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39.emf"/><Relationship Id="rId2" Type="http://schemas.openxmlformats.org/officeDocument/2006/relationships/oleObject" Target="../embeddings/oleObject147.bin"/><Relationship Id="rId16" Type="http://schemas.openxmlformats.org/officeDocument/2006/relationships/oleObject" Target="../embeddings/oleObject1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69.wmf"/><Relationship Id="rId5" Type="http://schemas.openxmlformats.org/officeDocument/2006/relationships/image" Target="../media/image137.emf"/><Relationship Id="rId15" Type="http://schemas.openxmlformats.org/officeDocument/2006/relationships/image" Target="../media/image138.e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40.e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5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image" Target="../media/image105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2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e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5.e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6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6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7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emf"/><Relationship Id="rId4" Type="http://schemas.openxmlformats.org/officeDocument/2006/relationships/oleObject" Target="../embeddings/oleObject17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7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7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66.emf"/><Relationship Id="rId3" Type="http://schemas.openxmlformats.org/officeDocument/2006/relationships/image" Target="../media/image161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85.bin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65.emf"/><Relationship Id="rId5" Type="http://schemas.openxmlformats.org/officeDocument/2006/relationships/image" Target="../media/image162.wmf"/><Relationship Id="rId15" Type="http://schemas.openxmlformats.org/officeDocument/2006/relationships/image" Target="../media/image167.e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64.emf"/><Relationship Id="rId14" Type="http://schemas.openxmlformats.org/officeDocument/2006/relationships/oleObject" Target="../embeddings/oleObject18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7" Type="http://schemas.openxmlformats.org/officeDocument/2006/relationships/image" Target="../media/image175.png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9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103.xml"/><Relationship Id="rId3" Type="http://schemas.openxmlformats.org/officeDocument/2006/relationships/image" Target="../media/image176.wmf"/><Relationship Id="rId7" Type="http://schemas.openxmlformats.org/officeDocument/2006/relationships/image" Target="../media/image178.w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94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8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9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image" Target="../media/image182.emf"/><Relationship Id="rId7" Type="http://schemas.openxmlformats.org/officeDocument/2006/relationships/image" Target="../media/image184.e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86.wmf"/><Relationship Id="rId5" Type="http://schemas.openxmlformats.org/officeDocument/2006/relationships/image" Target="../media/image183.e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85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93.emf"/><Relationship Id="rId3" Type="http://schemas.openxmlformats.org/officeDocument/2006/relationships/image" Target="../media/image188.wmf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210.bin"/><Relationship Id="rId2" Type="http://schemas.openxmlformats.org/officeDocument/2006/relationships/oleObject" Target="../embeddings/oleObject2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92.e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1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212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196.wmf"/><Relationship Id="rId7" Type="http://schemas.openxmlformats.org/officeDocument/2006/relationships/image" Target="../media/image198.e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00.wmf"/><Relationship Id="rId5" Type="http://schemas.openxmlformats.org/officeDocument/2006/relationships/image" Target="../media/image197.e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9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2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7" Type="http://schemas.openxmlformats.org/officeDocument/2006/relationships/image" Target="../media/image210.emf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7.bin"/><Relationship Id="rId5" Type="http://schemas.openxmlformats.org/officeDocument/2006/relationships/image" Target="../media/image209.wmf"/><Relationship Id="rId4" Type="http://schemas.openxmlformats.org/officeDocument/2006/relationships/oleObject" Target="../embeddings/oleObject22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image" Target="../media/image211.wmf"/><Relationship Id="rId7" Type="http://schemas.openxmlformats.org/officeDocument/2006/relationships/image" Target="../media/image213.wmf"/><Relationship Id="rId12" Type="http://schemas.openxmlformats.org/officeDocument/2006/relationships/image" Target="../media/image216.png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14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21.emf"/><Relationship Id="rId3" Type="http://schemas.openxmlformats.org/officeDocument/2006/relationships/image" Target="../media/image217.wmf"/><Relationship Id="rId7" Type="http://schemas.openxmlformats.org/officeDocument/2006/relationships/image" Target="../media/image218.wmf"/><Relationship Id="rId12" Type="http://schemas.openxmlformats.org/officeDocument/2006/relationships/oleObject" Target="../embeddings/oleObject238.bin"/><Relationship Id="rId2" Type="http://schemas.openxmlformats.org/officeDocument/2006/relationships/oleObject" Target="../embeddings/oleObject2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20.e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19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47.bin"/><Relationship Id="rId3" Type="http://schemas.openxmlformats.org/officeDocument/2006/relationships/image" Target="../media/image222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29.wmf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4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image" Target="../media/image231.emf"/><Relationship Id="rId7" Type="http://schemas.openxmlformats.org/officeDocument/2006/relationships/image" Target="../media/image233.emf"/><Relationship Id="rId2" Type="http://schemas.openxmlformats.org/officeDocument/2006/relationships/oleObject" Target="../embeddings/oleObject2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0.bin"/><Relationship Id="rId5" Type="http://schemas.openxmlformats.org/officeDocument/2006/relationships/image" Target="../media/image232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image" Target="../media/image234.wmf"/><Relationship Id="rId7" Type="http://schemas.openxmlformats.org/officeDocument/2006/relationships/image" Target="../media/image236.emf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4.bin"/><Relationship Id="rId5" Type="http://schemas.openxmlformats.org/officeDocument/2006/relationships/image" Target="../media/image235.e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57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4.emf"/><Relationship Id="rId3" Type="http://schemas.openxmlformats.org/officeDocument/2006/relationships/image" Target="../media/image239.wmf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46.emf"/><Relationship Id="rId2" Type="http://schemas.openxmlformats.org/officeDocument/2006/relationships/oleObject" Target="../embeddings/oleObject258.bin"/><Relationship Id="rId16" Type="http://schemas.openxmlformats.org/officeDocument/2006/relationships/oleObject" Target="../embeddings/oleObject2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5" Type="http://schemas.openxmlformats.org/officeDocument/2006/relationships/image" Target="../media/image245.e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42.wmf"/><Relationship Id="rId14" Type="http://schemas.openxmlformats.org/officeDocument/2006/relationships/oleObject" Target="../embeddings/oleObject264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3" Type="http://schemas.openxmlformats.org/officeDocument/2006/relationships/image" Target="../media/image247.wmf"/><Relationship Id="rId7" Type="http://schemas.openxmlformats.org/officeDocument/2006/relationships/image" Target="../media/image249.emf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51.wmf"/><Relationship Id="rId5" Type="http://schemas.openxmlformats.org/officeDocument/2006/relationships/image" Target="../media/image248.emf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50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3" Type="http://schemas.openxmlformats.org/officeDocument/2006/relationships/image" Target="../media/image252.wmf"/><Relationship Id="rId7" Type="http://schemas.openxmlformats.org/officeDocument/2006/relationships/image" Target="../media/image254.wmf"/><Relationship Id="rId2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56.emf"/><Relationship Id="rId5" Type="http://schemas.openxmlformats.org/officeDocument/2006/relationships/image" Target="../media/image253.wmf"/><Relationship Id="rId10" Type="http://schemas.openxmlformats.org/officeDocument/2006/relationships/oleObject" Target="../embeddings/oleObject275.bin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55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61.emf"/><Relationship Id="rId2" Type="http://schemas.openxmlformats.org/officeDocument/2006/relationships/image" Target="../media/image216.png"/><Relationship Id="rId16" Type="http://schemas.openxmlformats.org/officeDocument/2006/relationships/image" Target="../media/image2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60.e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62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69.wmf"/><Relationship Id="rId3" Type="http://schemas.openxmlformats.org/officeDocument/2006/relationships/image" Target="../media/image264.emf"/><Relationship Id="rId7" Type="http://schemas.openxmlformats.org/officeDocument/2006/relationships/image" Target="../media/image266.wmf"/><Relationship Id="rId12" Type="http://schemas.openxmlformats.org/officeDocument/2006/relationships/oleObject" Target="../embeddings/oleObject288.bin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68.wmf"/><Relationship Id="rId5" Type="http://schemas.openxmlformats.org/officeDocument/2006/relationships/image" Target="../media/image265.wmf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67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1.xml"/><Relationship Id="rId4" Type="http://schemas.openxmlformats.org/officeDocument/2006/relationships/slide" Target="slide9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oleObject" Target="../embeddings/oleObject28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1.emf"/><Relationship Id="rId4" Type="http://schemas.openxmlformats.org/officeDocument/2006/relationships/oleObject" Target="../embeddings/oleObject29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oleObject" Target="../embeddings/oleObject29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4.gif"/><Relationship Id="rId5" Type="http://schemas.openxmlformats.org/officeDocument/2006/relationships/image" Target="../media/image273.wmf"/><Relationship Id="rId4" Type="http://schemas.openxmlformats.org/officeDocument/2006/relationships/oleObject" Target="../embeddings/oleObject29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294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3" Type="http://schemas.openxmlformats.org/officeDocument/2006/relationships/image" Target="../media/image277.wmf"/><Relationship Id="rId7" Type="http://schemas.openxmlformats.org/officeDocument/2006/relationships/image" Target="../media/image279.wmf"/><Relationship Id="rId2" Type="http://schemas.openxmlformats.org/officeDocument/2006/relationships/oleObject" Target="../embeddings/oleObject2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81.wmf"/><Relationship Id="rId5" Type="http://schemas.openxmlformats.org/officeDocument/2006/relationships/image" Target="../media/image278.wmf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80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image" Target="../media/image282.emf"/><Relationship Id="rId7" Type="http://schemas.openxmlformats.org/officeDocument/2006/relationships/image" Target="../media/image284.emf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81.wmf"/><Relationship Id="rId5" Type="http://schemas.openxmlformats.org/officeDocument/2006/relationships/image" Target="../media/image283.w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85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7" Type="http://schemas.openxmlformats.org/officeDocument/2006/relationships/image" Target="../media/image288.w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287.wmf"/><Relationship Id="rId4" Type="http://schemas.openxmlformats.org/officeDocument/2006/relationships/oleObject" Target="../embeddings/oleObject306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3" Type="http://schemas.openxmlformats.org/officeDocument/2006/relationships/image" Target="../media/image289.emf"/><Relationship Id="rId7" Type="http://schemas.openxmlformats.org/officeDocument/2006/relationships/image" Target="../media/image291.emf"/><Relationship Id="rId2" Type="http://schemas.openxmlformats.org/officeDocument/2006/relationships/oleObject" Target="../embeddings/oleObject3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288.wmf"/><Relationship Id="rId5" Type="http://schemas.openxmlformats.org/officeDocument/2006/relationships/image" Target="../media/image290.emf"/><Relationship Id="rId10" Type="http://schemas.openxmlformats.org/officeDocument/2006/relationships/oleObject" Target="../embeddings/oleObject312.bin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292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318.bin"/><Relationship Id="rId2" Type="http://schemas.openxmlformats.org/officeDocument/2006/relationships/oleObject" Target="../embeddings/oleObject313.bin"/><Relationship Id="rId16" Type="http://schemas.openxmlformats.org/officeDocument/2006/relationships/image" Target="../media/image300.gi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5" Type="http://schemas.openxmlformats.org/officeDocument/2006/relationships/image" Target="../media/image299.emf"/><Relationship Id="rId10" Type="http://schemas.openxmlformats.org/officeDocument/2006/relationships/oleObject" Target="../embeddings/oleObject317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296.wmf"/><Relationship Id="rId14" Type="http://schemas.openxmlformats.org/officeDocument/2006/relationships/oleObject" Target="../embeddings/oleObject319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36E8D84-BBC1-76F8-F819-3AAAF746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484313"/>
            <a:ext cx="83534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假定某市成年男性的身高服从正态分布，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希望得到平均身高</a:t>
            </a:r>
            <a:r>
              <a:rPr lang="en-US" altLang="zh-CN" sz="3200" b="1" i="1">
                <a:solidFill>
                  <a:schemeClr val="tx2"/>
                </a:solidFill>
                <a:latin typeface="Euclid Symbol" panose="05050102010706020507" pitchFamily="18" charset="2"/>
                <a:ea typeface="楷体_GB2312" pitchFamily="49" charset="-122"/>
              </a:rPr>
              <a:t>m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32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8B471C84-C9DA-C030-6CD2-5395E94F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08275"/>
            <a:ext cx="3322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FF00"/>
              </a:buClr>
              <a:buFontTx/>
              <a:buChar char="•"/>
            </a:pPr>
            <a:r>
              <a:rPr lang="zh-CN" altLang="en-US" sz="32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Euclid Symbol" panose="05050102010706020507" pitchFamily="18" charset="2"/>
              </a:rPr>
              <a:t>m</a:t>
            </a:r>
            <a:r>
              <a:rPr lang="zh-CN" altLang="en-US" sz="32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的大小如何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DD6EA537-AE7C-E429-3C4D-8093790B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29000"/>
            <a:ext cx="474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FF00"/>
              </a:buClr>
              <a:buFontTx/>
              <a:buChar char="•"/>
            </a:pPr>
            <a:r>
              <a:rPr lang="zh-CN" altLang="en-US" sz="32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Euclid Symbol" panose="05050102010706020507" pitchFamily="18" charset="2"/>
              </a:rPr>
              <a:t>m</a:t>
            </a:r>
            <a:r>
              <a:rPr lang="zh-CN" altLang="en-US" sz="32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大概落在什么范围内；</a:t>
            </a:r>
          </a:p>
        </p:txBody>
      </p:sp>
      <p:sp>
        <p:nvSpPr>
          <p:cNvPr id="86021" name="Rectangle 6">
            <a:extLst>
              <a:ext uri="{FF2B5EF4-FFF2-40B4-BE49-F238E27FC236}">
                <a16:creationId xmlns:a16="http://schemas.microsoft.com/office/drawing/2014/main" id="{700D3AE0-0987-FA70-0C09-14DB9E80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292600"/>
            <a:ext cx="825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FF00"/>
              </a:buClr>
              <a:buFontTx/>
              <a:buChar char="•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能否认为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某一说法成立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（如 </a:t>
            </a:r>
            <a:r>
              <a:rPr lang="en-US" altLang="zh-CN" sz="3200" b="1" i="1">
                <a:latin typeface="Euclid Symbol" panose="05050102010706020507" pitchFamily="18" charset="2"/>
                <a:ea typeface="楷体_GB2312" pitchFamily="49" charset="-122"/>
              </a:rPr>
              <a:t>m</a:t>
            </a:r>
            <a:r>
              <a:rPr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1.68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）。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4">
            <a:extLst>
              <a:ext uri="{FF2B5EF4-FFF2-40B4-BE49-F238E27FC236}">
                <a16:creationId xmlns:a16="http://schemas.microsoft.com/office/drawing/2014/main" id="{28B37885-7869-5E37-40C1-77ABCFAC9B03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3386DBA-9772-480C-97FB-1AF583189383}" type="slidenum">
              <a:rPr kumimoji="1" lang="en-US" altLang="zh-CN" sz="1400">
                <a:solidFill>
                  <a:schemeClr val="folHlink"/>
                </a:solidFill>
                <a:latin typeface="Times New Roman" panose="02020603050405020304" pitchFamily="18" charset="0"/>
              </a:rPr>
              <a:pPr algn="r" eaLnBrk="1" hangingPunct="1"/>
              <a:t>10</a:t>
            </a:fld>
            <a:endParaRPr kumimoji="1" lang="en-US" altLang="zh-CN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FC063C74-2BB7-1DF7-356A-B1E829CA4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7838"/>
            <a:ext cx="8137525" cy="647700"/>
          </a:xfrm>
        </p:spPr>
        <p:txBody>
          <a:bodyPr anchor="t"/>
          <a:lstStyle/>
          <a:p>
            <a:pPr eaLnBrk="1" hangingPunct="1"/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样本矩依概率收敛于相应的总体矩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P137</a:t>
            </a:r>
            <a:endParaRPr lang="zh-CN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3604" name="Object 3">
            <a:extLst>
              <a:ext uri="{FF2B5EF4-FFF2-40B4-BE49-F238E27FC236}">
                <a16:creationId xmlns:a16="http://schemas.microsoft.com/office/drawing/2014/main" id="{139FC384-36BE-F1B7-5B5A-DBCA1265FBC1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476375" y="1341438"/>
          <a:ext cx="588486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55520" imgH="431640" progId="Equation.3">
                  <p:embed/>
                </p:oleObj>
              </mc:Choice>
              <mc:Fallback>
                <p:oleObj name="公式" r:id="rId2" imgW="19555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588486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Rectangle 4">
            <a:extLst>
              <a:ext uri="{FF2B5EF4-FFF2-40B4-BE49-F238E27FC236}">
                <a16:creationId xmlns:a16="http://schemas.microsoft.com/office/drawing/2014/main" id="{78F2A7BE-D02D-56D0-4658-28851457647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3068638"/>
            <a:ext cx="8229600" cy="13700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样本矩的连续函数依概率收敛于相应的总体矩的连续函数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1D33C005-D8E2-C334-8EBC-258699108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4581525"/>
          <a:ext cx="60007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93680" imgH="253800" progId="Equation.3">
                  <p:embed/>
                </p:oleObj>
              </mc:Choice>
              <mc:Fallback>
                <p:oleObj name="公式" r:id="rId4" imgW="19936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581525"/>
                        <a:ext cx="60007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D84C81CE-3933-1753-2388-9CF6A7EE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1571625"/>
            <a:ext cx="1230312" cy="4454525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01AD168D-0BC8-0680-D002-AC3A661C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486400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0644" name="Group 4">
            <a:extLst>
              <a:ext uri="{FF2B5EF4-FFF2-40B4-BE49-F238E27FC236}">
                <a16:creationId xmlns:a16="http://schemas.microsoft.com/office/drawing/2014/main" id="{3811C94A-6725-40E4-55A4-208472D0F101}"/>
              </a:ext>
            </a:extLst>
          </p:cNvPr>
          <p:cNvGraphicFramePr>
            <a:graphicFrameLocks noGrp="1"/>
          </p:cNvGraphicFramePr>
          <p:nvPr/>
        </p:nvGraphicFramePr>
        <p:xfrm>
          <a:off x="476250" y="1577975"/>
          <a:ext cx="8305800" cy="44497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9223034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673781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286854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20171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48130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34960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223754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821849"/>
                  </a:ext>
                </a:extLst>
              </a:tr>
              <a:tr h="397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0.7267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3.0777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1.8856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1.6377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1.5332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1.4759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1.4398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1.3722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1.3634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1.3562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1.3502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1.3450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6.3138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2.3534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2.1318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1.9432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1.8595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1.8331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1.7823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1.7709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1.7613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1.7531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1.7459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12.7062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4.3027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3.1824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2.7764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2.5706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2.4469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2.3646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2.3060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2.2622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2.2281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2.2010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2.1788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2.1604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2.1448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2.1315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2.1199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31.8207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6.9646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4.5407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3.7469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3.3649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3.1427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2.8965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2.8214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2.7638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2.7181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2.6810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2.6503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2.6245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2.6025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2.5835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63.6574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9.9248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5.8409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4.6041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4.0322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3.7074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3.4995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3.3554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3.2498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3.1693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3.1058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3.0545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3.0123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2.9768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2.9467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2.9208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94676"/>
                  </a:ext>
                </a:extLst>
              </a:tr>
            </a:tbl>
          </a:graphicData>
        </a:graphic>
      </p:graphicFrame>
      <p:graphicFrame>
        <p:nvGraphicFramePr>
          <p:cNvPr id="79874" name="Object 30">
            <a:extLst>
              <a:ext uri="{FF2B5EF4-FFF2-40B4-BE49-F238E27FC236}">
                <a16:creationId xmlns:a16="http://schemas.microsoft.com/office/drawing/2014/main" id="{8D853C88-25FB-D0E4-D451-C9D241AFF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612900"/>
          <a:ext cx="1905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12900"/>
                        <a:ext cx="19050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1">
            <a:extLst>
              <a:ext uri="{FF2B5EF4-FFF2-40B4-BE49-F238E27FC236}">
                <a16:creationId xmlns:a16="http://schemas.microsoft.com/office/drawing/2014/main" id="{E4AA52AD-C98A-A6F8-8669-515970961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654175"/>
          <a:ext cx="1587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654175"/>
                        <a:ext cx="1587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32">
            <a:extLst>
              <a:ext uri="{FF2B5EF4-FFF2-40B4-BE49-F238E27FC236}">
                <a16:creationId xmlns:a16="http://schemas.microsoft.com/office/drawing/2014/main" id="{370E3CB8-093A-D1A0-9302-91F291DD1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914400"/>
          <a:ext cx="1809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79360" progId="Equation.3">
                  <p:embed/>
                </p:oleObj>
              </mc:Choice>
              <mc:Fallback>
                <p:oleObj name="Equation" r:id="rId6" imgW="16488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914400"/>
                        <a:ext cx="1809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Text Box 33">
            <a:extLst>
              <a:ext uri="{FF2B5EF4-FFF2-40B4-BE49-F238E27FC236}">
                <a16:creationId xmlns:a16="http://schemas.microsoft.com/office/drawing/2014/main" id="{D2FF020E-5D17-63F3-F871-0E1D77E10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7937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分布表</a:t>
            </a:r>
          </a:p>
        </p:txBody>
      </p:sp>
      <p:sp>
        <p:nvSpPr>
          <p:cNvPr id="240674" name="AutoShape 34">
            <a:extLst>
              <a:ext uri="{FF2B5EF4-FFF2-40B4-BE49-F238E27FC236}">
                <a16:creationId xmlns:a16="http://schemas.microsoft.com/office/drawing/2014/main" id="{3FFF4183-0E14-B4BC-EAAB-1EAF581A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733800"/>
            <a:ext cx="2971800" cy="990600"/>
          </a:xfrm>
          <a:prstGeom prst="wedgeRoundRectCallout">
            <a:avLst>
              <a:gd name="adj1" fmla="val 55556"/>
              <a:gd name="adj2" fmla="val 13141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800" b="1">
                <a:latin typeface="Times New Roman" panose="02020603050405020304" pitchFamily="18" charset="0"/>
              </a:rPr>
              <a:t>2.1315</a:t>
            </a:r>
          </a:p>
        </p:txBody>
      </p:sp>
      <p:sp>
        <p:nvSpPr>
          <p:cNvPr id="79907" name="Oval 35">
            <a:hlinkClick r:id="rId8" action="ppaction://hlinksldjump"/>
            <a:extLst>
              <a:ext uri="{FF2B5EF4-FFF2-40B4-BE49-F238E27FC236}">
                <a16:creationId xmlns:a16="http://schemas.microsoft.com/office/drawing/2014/main" id="{E87B5FC8-654F-1CA5-938F-18D9E64B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8" name="AutoShape 3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25B285DF-BC98-E253-90F5-A9E2E2F5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308725"/>
            <a:ext cx="936625" cy="54927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nimBg="1"/>
      <p:bldP spid="240643" grpId="0" animBg="1"/>
      <p:bldP spid="240674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F1D6A7-A07C-CB72-A203-28C86C2A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1571625"/>
            <a:ext cx="1276350" cy="4433888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BF6AB09A-ED4D-F61C-9761-AC8CF9B5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486400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1668" name="Group 4">
            <a:extLst>
              <a:ext uri="{FF2B5EF4-FFF2-40B4-BE49-F238E27FC236}">
                <a16:creationId xmlns:a16="http://schemas.microsoft.com/office/drawing/2014/main" id="{67981D04-0EE1-7385-17AA-1BDE0CB80A0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77975"/>
          <a:ext cx="8305800" cy="44497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81588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44578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6720873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322243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707340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093066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2366292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=0.995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37514"/>
                  </a:ext>
                </a:extLst>
              </a:tr>
              <a:tr h="3903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3.816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4.404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6.262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6.908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3.940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6.571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7.261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2.833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6.304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7.042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7.790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8.547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6.737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9.299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11.037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11.912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590648"/>
                  </a:ext>
                </a:extLst>
              </a:tr>
            </a:tbl>
          </a:graphicData>
        </a:graphic>
      </p:graphicFrame>
      <p:graphicFrame>
        <p:nvGraphicFramePr>
          <p:cNvPr id="80898" name="Object 30">
            <a:extLst>
              <a:ext uri="{FF2B5EF4-FFF2-40B4-BE49-F238E27FC236}">
                <a16:creationId xmlns:a16="http://schemas.microsoft.com/office/drawing/2014/main" id="{577B79BA-889E-64AE-301A-F11D35A3B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54175"/>
          <a:ext cx="1905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54175"/>
                        <a:ext cx="19050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1">
            <a:extLst>
              <a:ext uri="{FF2B5EF4-FFF2-40B4-BE49-F238E27FC236}">
                <a16:creationId xmlns:a16="http://schemas.microsoft.com/office/drawing/2014/main" id="{20D6D80E-B9A7-9CD1-9E49-645173FE5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54175"/>
          <a:ext cx="1381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54175"/>
                        <a:ext cx="1381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2">
            <a:extLst>
              <a:ext uri="{FF2B5EF4-FFF2-40B4-BE49-F238E27FC236}">
                <a16:creationId xmlns:a16="http://schemas.microsoft.com/office/drawing/2014/main" id="{82AFAE20-C2C8-E399-7E2B-ECB7DE2BE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2035175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75960" progId="Equation.3">
                  <p:embed/>
                </p:oleObj>
              </mc:Choice>
              <mc:Fallback>
                <p:oleObj name="Equation" r:id="rId6" imgW="126720" imgH="75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035175"/>
                        <a:ext cx="127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33">
            <a:extLst>
              <a:ext uri="{FF2B5EF4-FFF2-40B4-BE49-F238E27FC236}">
                <a16:creationId xmlns:a16="http://schemas.microsoft.com/office/drawing/2014/main" id="{0816DB2A-9BAE-A314-592B-8896FDCEC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035175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75960" progId="Equation.3">
                  <p:embed/>
                </p:oleObj>
              </mc:Choice>
              <mc:Fallback>
                <p:oleObj name="Equation" r:id="rId8" imgW="126720" imgH="759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35175"/>
                        <a:ext cx="127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34">
            <a:extLst>
              <a:ext uri="{FF2B5EF4-FFF2-40B4-BE49-F238E27FC236}">
                <a16:creationId xmlns:a16="http://schemas.microsoft.com/office/drawing/2014/main" id="{A5A2E35C-5A9E-3330-C82F-79D7827DC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728663"/>
          <a:ext cx="45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728663"/>
                        <a:ext cx="458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1" name="Text Box 35">
            <a:extLst>
              <a:ext uri="{FF2B5EF4-FFF2-40B4-BE49-F238E27FC236}">
                <a16:creationId xmlns:a16="http://schemas.microsoft.com/office/drawing/2014/main" id="{002722E4-847E-C68F-45ED-B0B867D0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7667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分布表</a:t>
            </a:r>
          </a:p>
        </p:txBody>
      </p:sp>
      <p:sp>
        <p:nvSpPr>
          <p:cNvPr id="241700" name="AutoShape 36">
            <a:extLst>
              <a:ext uri="{FF2B5EF4-FFF2-40B4-BE49-F238E27FC236}">
                <a16:creationId xmlns:a16="http://schemas.microsoft.com/office/drawing/2014/main" id="{68A6A632-72E9-F66F-9051-1916F8715E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4267200"/>
            <a:ext cx="2590800" cy="990600"/>
          </a:xfrm>
          <a:prstGeom prst="wedgeRoundRectCallout">
            <a:avLst>
              <a:gd name="adj1" fmla="val -48162"/>
              <a:gd name="adj2" fmla="val 84773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800" b="1">
                <a:latin typeface="Times New Roman" panose="02020603050405020304" pitchFamily="18" charset="0"/>
              </a:rPr>
              <a:t>6.262</a:t>
            </a:r>
          </a:p>
        </p:txBody>
      </p:sp>
      <p:sp>
        <p:nvSpPr>
          <p:cNvPr id="80933" name="Oval 37">
            <a:hlinkClick r:id="rId11" action="ppaction://hlinksldjump"/>
            <a:extLst>
              <a:ext uri="{FF2B5EF4-FFF2-40B4-BE49-F238E27FC236}">
                <a16:creationId xmlns:a16="http://schemas.microsoft.com/office/drawing/2014/main" id="{116B97F0-E70A-4518-C2BF-24879F5A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/>
      <p:bldP spid="241667" grpId="0" animBg="1"/>
      <p:bldP spid="241700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F0B07522-4348-ED02-BD0E-B7247487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1447800"/>
            <a:ext cx="1219200" cy="4433888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4CB4F5C8-7105-B3F8-D423-139E8D45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5334000"/>
            <a:ext cx="8305800" cy="228600"/>
          </a:xfrm>
          <a:prstGeom prst="rect">
            <a:avLst/>
          </a:prstGeom>
          <a:solidFill>
            <a:srgbClr val="FFB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2692" name="Group 4">
            <a:extLst>
              <a:ext uri="{FF2B5EF4-FFF2-40B4-BE49-F238E27FC236}">
                <a16:creationId xmlns:a16="http://schemas.microsoft.com/office/drawing/2014/main" id="{3ED3E86D-F3E6-300D-146F-530FD97B56D0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1447800"/>
          <a:ext cx="8305800" cy="44497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2541157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03637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515675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740443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98212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3567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772167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396532"/>
                  </a:ext>
                </a:extLst>
              </a:tr>
              <a:tr h="3951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9.037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10.219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13.701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14.845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17.117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18.245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19.369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7.779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9.236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10.645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12.017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13.362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14.684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17.275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23.542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3.841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5.991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9.488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11.071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14.067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15.507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16.919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21.026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22.362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23.685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24.996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7.378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9.348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11.143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12.833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14.449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16.013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20.483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21.920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23.337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24.736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26.119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27.488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28.845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9.210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11.345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13.277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15.086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21.666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23.209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24.725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27.688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29.141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30.578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12.838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14.860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16.750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18.548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20.278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23.589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25.188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26.757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28.299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29.891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32.801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31872"/>
                  </a:ext>
                </a:extLst>
              </a:tr>
            </a:tbl>
          </a:graphicData>
        </a:graphic>
      </p:graphicFrame>
      <p:graphicFrame>
        <p:nvGraphicFramePr>
          <p:cNvPr id="81922" name="Object 30">
            <a:extLst>
              <a:ext uri="{FF2B5EF4-FFF2-40B4-BE49-F238E27FC236}">
                <a16:creationId xmlns:a16="http://schemas.microsoft.com/office/drawing/2014/main" id="{D456C4DE-5C41-EE20-F09F-384CD1600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1516063"/>
          <a:ext cx="1905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516063"/>
                        <a:ext cx="19050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1">
            <a:extLst>
              <a:ext uri="{FF2B5EF4-FFF2-40B4-BE49-F238E27FC236}">
                <a16:creationId xmlns:a16="http://schemas.microsoft.com/office/drawing/2014/main" id="{9BBD8CE8-4F9F-3E57-28D7-134633D5B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1504950"/>
          <a:ext cx="176213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504950"/>
                        <a:ext cx="176213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32">
            <a:extLst>
              <a:ext uri="{FF2B5EF4-FFF2-40B4-BE49-F238E27FC236}">
                <a16:creationId xmlns:a16="http://schemas.microsoft.com/office/drawing/2014/main" id="{72B16434-77A0-0DD8-5F36-172F527D0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728663"/>
          <a:ext cx="45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69800" progId="Equation.3">
                  <p:embed/>
                </p:oleObj>
              </mc:Choice>
              <mc:Fallback>
                <p:oleObj name="Equation" r:id="rId6" imgW="41904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728663"/>
                        <a:ext cx="458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3" name="Text Box 33">
            <a:extLst>
              <a:ext uri="{FF2B5EF4-FFF2-40B4-BE49-F238E27FC236}">
                <a16:creationId xmlns:a16="http://schemas.microsoft.com/office/drawing/2014/main" id="{033F4E1F-BFA9-5551-A771-DFA37CE8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7667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分布表</a:t>
            </a:r>
          </a:p>
        </p:txBody>
      </p:sp>
      <p:sp>
        <p:nvSpPr>
          <p:cNvPr id="242722" name="AutoShape 34">
            <a:extLst>
              <a:ext uri="{FF2B5EF4-FFF2-40B4-BE49-F238E27FC236}">
                <a16:creationId xmlns:a16="http://schemas.microsoft.com/office/drawing/2014/main" id="{3E878440-B4E5-4DF0-5E0F-8E5EA4A71F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2800" y="4267200"/>
            <a:ext cx="2209800" cy="838200"/>
          </a:xfrm>
          <a:prstGeom prst="wedgeRoundRectCallout">
            <a:avLst>
              <a:gd name="adj1" fmla="val -47847"/>
              <a:gd name="adj2" fmla="val 9166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800" b="1">
                <a:latin typeface="Times New Roman" panose="02020603050405020304" pitchFamily="18" charset="0"/>
              </a:rPr>
              <a:t>27.488</a:t>
            </a:r>
          </a:p>
        </p:txBody>
      </p:sp>
      <p:sp>
        <p:nvSpPr>
          <p:cNvPr id="81955" name="Oval 35">
            <a:hlinkClick r:id="rId8" action="ppaction://hlinksldjump"/>
            <a:extLst>
              <a:ext uri="{FF2B5EF4-FFF2-40B4-BE49-F238E27FC236}">
                <a16:creationId xmlns:a16="http://schemas.microsoft.com/office/drawing/2014/main" id="{3285B83A-2D3A-7692-AE7E-50DDF764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6" name="AutoShape 3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F721E51-A40D-910C-F59C-5455159F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308725"/>
            <a:ext cx="936625" cy="54927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691" grpId="0" animBg="1"/>
      <p:bldP spid="242722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A49D514-3F4C-DF6E-8011-E60A1D67E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             枢轴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2F1E4E7-76CD-39B5-4795-7125701F6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D5AC7152-D854-1A93-38D8-BD276BB3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7708" r="32669" b="5951"/>
          <a:stretch>
            <a:fillRect/>
          </a:stretch>
        </p:blipFill>
        <p:spPr bwMode="auto">
          <a:xfrm>
            <a:off x="323850" y="692150"/>
            <a:ext cx="806450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94F73AB-96C1-E362-9C2D-63B81C766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             枢轴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2D9FEBB-544A-4319-7953-7975045B7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28E6039E-0EF7-022B-B598-C484E705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27660" r="35612" b="9293"/>
          <a:stretch>
            <a:fillRect/>
          </a:stretch>
        </p:blipFill>
        <p:spPr bwMode="auto">
          <a:xfrm>
            <a:off x="971550" y="2071688"/>
            <a:ext cx="705643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37EADC0-1DD7-7634-BFEA-A08F102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6237288"/>
            <a:ext cx="504825" cy="431800"/>
          </a:xfrm>
          <a:prstGeom prst="actionButtonBackPrevious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12969A75-D4A9-3824-DD08-FD4FDC3C3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76250"/>
          <a:ext cx="6697663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74560" imgH="965160" progId="Equation.3">
                  <p:embed/>
                </p:oleObj>
              </mc:Choice>
              <mc:Fallback>
                <p:oleObj name="公式" r:id="rId2" imgW="237456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6250"/>
                        <a:ext cx="6697663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>
            <a:extLst>
              <a:ext uri="{FF2B5EF4-FFF2-40B4-BE49-F238E27FC236}">
                <a16:creationId xmlns:a16="http://schemas.microsoft.com/office/drawing/2014/main" id="{EE8C90B9-2B28-9C76-58FA-B23C84FF8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602038"/>
          <a:ext cx="2317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19040" progId="Equation.3">
                  <p:embed/>
                </p:oleObj>
              </mc:Choice>
              <mc:Fallback>
                <p:oleObj name="Equation" r:id="rId4" imgW="17776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02038"/>
                        <a:ext cx="2317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>
            <a:extLst>
              <a:ext uri="{FF2B5EF4-FFF2-40B4-BE49-F238E27FC236}">
                <a16:creationId xmlns:a16="http://schemas.microsoft.com/office/drawing/2014/main" id="{E5764BB4-292F-DEA7-6036-E1C5AEC3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95800"/>
          <a:ext cx="2565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507960" progId="Equation.3">
                  <p:embed/>
                </p:oleObj>
              </mc:Choice>
              <mc:Fallback>
                <p:oleObj name="Equation" r:id="rId6" imgW="19684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95800"/>
                        <a:ext cx="2565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>
            <a:extLst>
              <a:ext uri="{FF2B5EF4-FFF2-40B4-BE49-F238E27FC236}">
                <a16:creationId xmlns:a16="http://schemas.microsoft.com/office/drawing/2014/main" id="{283CC8D0-21C7-C7C3-500F-5FB169C42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297363"/>
          <a:ext cx="3016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23800" imgH="939600" progId="Equation.3">
                  <p:embed/>
                </p:oleObj>
              </mc:Choice>
              <mc:Fallback>
                <p:oleObj name="Equation" r:id="rId8" imgW="23238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7363"/>
                        <a:ext cx="30162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>
            <a:extLst>
              <a:ext uri="{FF2B5EF4-FFF2-40B4-BE49-F238E27FC236}">
                <a16:creationId xmlns:a16="http://schemas.microsoft.com/office/drawing/2014/main" id="{ED4C8210-B18D-09CB-4BD8-97D8A4967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0" y="4295775"/>
          <a:ext cx="32829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939600" progId="Equation.3">
                  <p:embed/>
                </p:oleObj>
              </mc:Choice>
              <mc:Fallback>
                <p:oleObj name="Equation" r:id="rId10" imgW="25272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295775"/>
                        <a:ext cx="32829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9D86E46B-C978-8002-43E6-F328F9AB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4188"/>
            <a:ext cx="1147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EB1746D-64B6-300C-A1F9-950552B8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07038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总体均值与方差的矩估计量的表达式不因不同的总体分布而异.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9CDA6FAD-9159-8C9C-DC02-62A27C561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620713"/>
          <a:ext cx="8345487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723600" progId="Equation.DSMT4">
                  <p:embed/>
                </p:oleObj>
              </mc:Choice>
              <mc:Fallback>
                <p:oleObj name="Equation" r:id="rId2" imgW="295884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620713"/>
                        <a:ext cx="8345487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7">
            <a:extLst>
              <a:ext uri="{FF2B5EF4-FFF2-40B4-BE49-F238E27FC236}">
                <a16:creationId xmlns:a16="http://schemas.microsoft.com/office/drawing/2014/main" id="{E27B66E8-6353-DB54-7C83-D85F469A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1147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CFE9723-59E5-6BC4-DCF8-43C9ACEEF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765175"/>
            <a:ext cx="8229600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矩估计法的优缺点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</a:pPr>
            <a:r>
              <a:rPr lang="zh-CN" altLang="en-US" sz="3600" b="1">
                <a:ea typeface="黑体" panose="02010609060101010101" pitchFamily="49" charset="-122"/>
              </a:rPr>
              <a:t>矩估计法的优点：简单易行，不需要知道总体的分布形式，只需要知道总体若干阶矩的形式；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</a:pPr>
            <a:r>
              <a:rPr lang="zh-CN" altLang="en-US" sz="3600" b="1">
                <a:ea typeface="黑体" panose="02010609060101010101" pitchFamily="49" charset="-122"/>
              </a:rPr>
              <a:t>矩估计法的缺点：总体分布形式已知的情形下，矩估计法不能够充分利用总体分布提供的信息。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D0EF5B9C-0A7B-7A28-5021-996D32AB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44538"/>
            <a:ext cx="5673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  二、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最大似然估计法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CD107546-71D0-0AC8-2A5A-B0501670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81359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它是在总体类型已知条件下使用的一种参数估计方法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D770A3A3-FCBD-462F-EE1C-E8F14643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93975"/>
            <a:ext cx="53990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它首先是由德国数学家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高斯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1821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年提出的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07918EC-71C1-425E-55D8-7984B20BDC5E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2386013"/>
            <a:ext cx="1703387" cy="2254250"/>
            <a:chOff x="3840" y="1056"/>
            <a:chExt cx="1073" cy="1532"/>
          </a:xfrm>
        </p:grpSpPr>
        <p:pic>
          <p:nvPicPr>
            <p:cNvPr id="92171" name="Picture 6" descr="GAOSI">
              <a:extLst>
                <a:ext uri="{FF2B5EF4-FFF2-40B4-BE49-F238E27FC236}">
                  <a16:creationId xmlns:a16="http://schemas.microsoft.com/office/drawing/2014/main" id="{81413EAE-C4AF-A12A-0194-1FA230DBD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056"/>
              <a:ext cx="1041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2" name="Rectangle 7">
              <a:extLst>
                <a:ext uri="{FF2B5EF4-FFF2-40B4-BE49-F238E27FC236}">
                  <a16:creationId xmlns:a16="http://schemas.microsoft.com/office/drawing/2014/main" id="{B8EAE780-E825-B590-CFA4-0DFD60215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94"/>
              <a:ext cx="785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Gauss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FC9AD2DD-8117-5B9F-F208-1FD924F9FDE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568825"/>
            <a:ext cx="1917700" cy="2028825"/>
            <a:chOff x="4072" y="2655"/>
            <a:chExt cx="1208" cy="1337"/>
          </a:xfrm>
        </p:grpSpPr>
        <p:pic>
          <p:nvPicPr>
            <p:cNvPr id="92169" name="Picture 9" descr="Fisher">
              <a:extLst>
                <a:ext uri="{FF2B5EF4-FFF2-40B4-BE49-F238E27FC236}">
                  <a16:creationId xmlns:a16="http://schemas.microsoft.com/office/drawing/2014/main" id="{60943BDF-8A04-FAEA-6AEC-B5C49E8C0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" y="2655"/>
              <a:ext cx="1208" cy="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0" name="Rectangle 10">
              <a:extLst>
                <a:ext uri="{FF2B5EF4-FFF2-40B4-BE49-F238E27FC236}">
                  <a16:creationId xmlns:a16="http://schemas.microsoft.com/office/drawing/2014/main" id="{8C72DD66-7A50-0630-166F-DCFD5405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610"/>
              <a:ext cx="813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Fisher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95947" name="Rectangle 11">
            <a:extLst>
              <a:ext uri="{FF2B5EF4-FFF2-40B4-BE49-F238E27FC236}">
                <a16:creationId xmlns:a16="http://schemas.microsoft.com/office/drawing/2014/main" id="{7FD8300B-5C47-C1E9-A419-EA34D46E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55938"/>
            <a:ext cx="54721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                     然而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这个方法常归功于英国统计学家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费歇</a:t>
            </a:r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5948" name="Rectangle 12">
            <a:extLst>
              <a:ext uri="{FF2B5EF4-FFF2-40B4-BE49-F238E27FC236}">
                <a16:creationId xmlns:a16="http://schemas.microsoft.com/office/drawing/2014/main" id="{3FCC64AE-EF97-C0E8-C8AA-52BC0558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851400"/>
            <a:ext cx="53292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费歇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1922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年重新发现了这一方法，并首先研究了这种方法的一些性质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47" grpId="0" autoUpdateAnimBg="0"/>
      <p:bldP spid="2959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A5B9AC16-6EB4-497E-CD47-E3BA26F2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6497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F1E3999-5CE7-3F36-5CA9-0F135A2D1B4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3025" y="693738"/>
            <a:ext cx="882015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</a:t>
            </a:r>
            <a:r>
              <a:rPr lang="en-US" altLang="zh-CN" sz="3600" b="1"/>
              <a:t>A</a:t>
            </a:r>
            <a:r>
              <a:rPr lang="zh-CN" altLang="en-US" sz="3600" b="1"/>
              <a:t>同学和一位猎人一起外出打猎。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一只野兔从前方窜出，只听一声枪响，野兔应声倒地</a:t>
            </a:r>
            <a:r>
              <a:rPr lang="en-US" altLang="zh-CN" sz="3600" b="1"/>
              <a:t>.</a:t>
            </a:r>
            <a:r>
              <a:rPr lang="zh-CN" altLang="en-US" sz="3600" b="1"/>
              <a:t>请推断：是谁开枪？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D858A999-3B1F-083F-E7AD-D1808D2F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437063"/>
            <a:ext cx="84978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猎人射击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最有可能</a:t>
            </a:r>
            <a:r>
              <a:rPr lang="zh-CN" altLang="en-US" sz="3600" b="1">
                <a:solidFill>
                  <a:srgbClr val="0033CC"/>
                </a:solidFill>
              </a:rPr>
              <a:t>一枪命中野兔</a:t>
            </a:r>
            <a:r>
              <a:rPr lang="en-US" altLang="zh-CN" sz="3600" b="1">
                <a:solidFill>
                  <a:srgbClr val="0033CC"/>
                </a:solidFill>
              </a:rPr>
              <a:t>.</a:t>
            </a:r>
            <a:endParaRPr lang="en-US" altLang="zh-CN" sz="3600">
              <a:solidFill>
                <a:srgbClr val="0033CC"/>
              </a:solidFill>
            </a:endParaRPr>
          </a:p>
        </p:txBody>
      </p:sp>
      <p:sp>
        <p:nvSpPr>
          <p:cNvPr id="93189" name="WordArt 5">
            <a:extLst>
              <a:ext uri="{FF2B5EF4-FFF2-40B4-BE49-F238E27FC236}">
                <a16:creationId xmlns:a16="http://schemas.microsoft.com/office/drawing/2014/main" id="{4CA610F9-5C44-EB9C-ED1D-879B381B12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6246299">
            <a:off x="7740651" y="1628775"/>
            <a:ext cx="1439862" cy="865187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 fontAlgn="auto"/>
            <a:r>
              <a:rPr lang="zh-CN" altLang="en-US" sz="3600" i="1" kern="1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80008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BC39D11-9CF1-4FBF-EF38-D02C6EB10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2544B58-740B-ED37-3BAD-9BF1DAE99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198375E0-6B0D-8776-2F36-45585949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16524" r="15727" b="56712"/>
          <a:stretch>
            <a:fillRect/>
          </a:stretch>
        </p:blipFill>
        <p:spPr bwMode="auto">
          <a:xfrm>
            <a:off x="-1588" y="692150"/>
            <a:ext cx="914558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3" name="Rectangle 5">
            <a:extLst>
              <a:ext uri="{FF2B5EF4-FFF2-40B4-BE49-F238E27FC236}">
                <a16:creationId xmlns:a16="http://schemas.microsoft.com/office/drawing/2014/main" id="{CA9769C8-1E54-F35E-ED7E-3DCDFF7F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81300"/>
            <a:ext cx="882015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</a:rPr>
              <a:t>            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看谁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最有可能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产生观察结果；</a:t>
            </a:r>
          </a:p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或者说，看谁使得观察结果出现的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概率最大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78534" name="AutoShape 6">
            <a:extLst>
              <a:ext uri="{FF2B5EF4-FFF2-40B4-BE49-F238E27FC236}">
                <a16:creationId xmlns:a16="http://schemas.microsoft.com/office/drawing/2014/main" id="{7A2FD477-9347-AEB8-1059-75B6FC88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149725"/>
            <a:ext cx="2808287" cy="647700"/>
          </a:xfrm>
          <a:prstGeom prst="wedgeRectCallout">
            <a:avLst>
              <a:gd name="adj1" fmla="val 8731"/>
              <a:gd name="adj2" fmla="val -13235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最大似然原理</a:t>
            </a:r>
          </a:p>
        </p:txBody>
      </p:sp>
      <p:sp>
        <p:nvSpPr>
          <p:cNvPr id="278535" name="Rectangle 7">
            <a:extLst>
              <a:ext uri="{FF2B5EF4-FFF2-40B4-BE49-F238E27FC236}">
                <a16:creationId xmlns:a16="http://schemas.microsoft.com/office/drawing/2014/main" id="{C2070CB3-BF5A-3C5B-A0B3-CC61A4BF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941888"/>
            <a:ext cx="9864725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CC"/>
                </a:solidFill>
              </a:rPr>
              <a:t>                     在参数空间中，</a:t>
            </a:r>
          </a:p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CC"/>
                </a:solidFill>
              </a:rPr>
              <a:t>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看参数为哪个值时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最有可能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产生观察结果；</a:t>
            </a:r>
          </a:p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或者，看参数为哪个值使得观察结果出现的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概率最大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0033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/>
      <p:bldP spid="278534" grpId="0" animBg="1"/>
      <p:bldP spid="2785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>
            <a:extLst>
              <a:ext uri="{FF2B5EF4-FFF2-40B4-BE49-F238E27FC236}">
                <a16:creationId xmlns:a16="http://schemas.microsoft.com/office/drawing/2014/main" id="{C871E8FE-A92C-7116-3169-D63226FF1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6497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9">
            <a:extLst>
              <a:ext uri="{FF2B5EF4-FFF2-40B4-BE49-F238E27FC236}">
                <a16:creationId xmlns:a16="http://schemas.microsoft.com/office/drawing/2014/main" id="{E261FA2F-07CC-C307-3135-C054479467A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11188" y="692150"/>
          <a:ext cx="8101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215640" progId="Equation.DSMT4">
                  <p:embed/>
                </p:oleObj>
              </mc:Choice>
              <mc:Fallback>
                <p:oleObj name="Equation" r:id="rId2" imgW="38606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81010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3">
            <a:extLst>
              <a:ext uri="{FF2B5EF4-FFF2-40B4-BE49-F238E27FC236}">
                <a16:creationId xmlns:a16="http://schemas.microsoft.com/office/drawing/2014/main" id="{73275D54-BA48-C047-ED09-16BF549027B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27088" y="1412875"/>
          <a:ext cx="4176712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1015920" progId="Equation.DSMT4">
                  <p:embed/>
                </p:oleObj>
              </mc:Choice>
              <mc:Fallback>
                <p:oleObj name="Equation" r:id="rId4" imgW="1879560" imgH="1015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4176712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17009FBB-A8DC-E193-E4C3-1D51EFB44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1038225"/>
          <a:ext cx="4610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560" imgH="444240" progId="Equation.3">
                  <p:embed/>
                </p:oleObj>
              </mc:Choice>
              <mc:Fallback>
                <p:oleObj name="Equation" r:id="rId2" imgW="39495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38225"/>
                        <a:ext cx="46101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9BA16606-6470-1BA2-732F-964C67B42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844675"/>
          <a:ext cx="9001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215640" progId="Equation.DSMT4">
                  <p:embed/>
                </p:oleObj>
              </mc:Choice>
              <mc:Fallback>
                <p:oleObj name="Equation" r:id="rId4" imgW="34542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4675"/>
                        <a:ext cx="9001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955D6DCF-30ED-EBCD-9DA7-D4885AA7D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08275"/>
          <a:ext cx="65516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89440" imgH="444240" progId="Equation.3">
                  <p:embed/>
                </p:oleObj>
              </mc:Choice>
              <mc:Fallback>
                <p:oleObj name="Equation" r:id="rId6" imgW="56894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65516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>
            <a:extLst>
              <a:ext uri="{FF2B5EF4-FFF2-40B4-BE49-F238E27FC236}">
                <a16:creationId xmlns:a16="http://schemas.microsoft.com/office/drawing/2014/main" id="{0C9F1504-E6B8-E2CC-6451-25B79D9B8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1628775"/>
          <a:ext cx="9540876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34160" imgH="457200" progId="Equation.3">
                  <p:embed/>
                </p:oleObj>
              </mc:Choice>
              <mc:Fallback>
                <p:oleObj name="Equation" r:id="rId2" imgW="85341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1628775"/>
                        <a:ext cx="9540876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EB91CFC4-C0C6-BE7E-36A2-27997AB2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2492375"/>
          <a:ext cx="8797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0" imgH="444240" progId="Equation.3">
                  <p:embed/>
                </p:oleObj>
              </mc:Choice>
              <mc:Fallback>
                <p:oleObj name="Equation" r:id="rId4" imgW="80010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492375"/>
                        <a:ext cx="8797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DE97F46A-F05B-1FC8-A6B8-7F1E3B375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" y="3357563"/>
          <a:ext cx="52546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52480" imgH="228600" progId="Equation.3">
                  <p:embed/>
                </p:oleObj>
              </mc:Choice>
              <mc:Fallback>
                <p:oleObj name="公式" r:id="rId6" imgW="1752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3357563"/>
                        <a:ext cx="52546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5">
            <a:extLst>
              <a:ext uri="{FF2B5EF4-FFF2-40B4-BE49-F238E27FC236}">
                <a16:creationId xmlns:a16="http://schemas.microsoft.com/office/drawing/2014/main" id="{ACE3548B-24BC-B1A9-7DBF-DC88A49F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7667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是相应的一个样本值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  <p:sp>
        <p:nvSpPr>
          <p:cNvPr id="10248" name="AutoShape 6">
            <a:extLst>
              <a:ext uri="{FF2B5EF4-FFF2-40B4-BE49-F238E27FC236}">
                <a16:creationId xmlns:a16="http://schemas.microsoft.com/office/drawing/2014/main" id="{AF423C27-C6B7-8D91-25A1-7C692605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350"/>
            <a:ext cx="1655763" cy="1223963"/>
          </a:xfrm>
          <a:prstGeom prst="wedgeRectCallout">
            <a:avLst>
              <a:gd name="adj1" fmla="val -88157"/>
              <a:gd name="adj2" fmla="val -2016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观察</a:t>
            </a:r>
          </a:p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结果</a:t>
            </a:r>
          </a:p>
        </p:txBody>
      </p:sp>
      <p:graphicFrame>
        <p:nvGraphicFramePr>
          <p:cNvPr id="165895" name="Object 7">
            <a:extLst>
              <a:ext uri="{FF2B5EF4-FFF2-40B4-BE49-F238E27FC236}">
                <a16:creationId xmlns:a16="http://schemas.microsoft.com/office/drawing/2014/main" id="{5F196526-1536-FD75-D4C7-CAFB83283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5575" y="3068638"/>
          <a:ext cx="2360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320" imgH="431640" progId="Equation.3">
                  <p:embed/>
                </p:oleObj>
              </mc:Choice>
              <mc:Fallback>
                <p:oleObj name="公式" r:id="rId8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3068638"/>
                        <a:ext cx="23606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>
            <a:extLst>
              <a:ext uri="{FF2B5EF4-FFF2-40B4-BE49-F238E27FC236}">
                <a16:creationId xmlns:a16="http://schemas.microsoft.com/office/drawing/2014/main" id="{2CB2DD75-5F8A-629B-1428-1A4E312A8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3463925"/>
          <a:ext cx="1298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31640" imgH="203040" progId="Equation.3">
                  <p:embed/>
                </p:oleObj>
              </mc:Choice>
              <mc:Fallback>
                <p:oleObj name="公式" r:id="rId10" imgW="4316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463925"/>
                        <a:ext cx="1298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5">
            <a:extLst>
              <a:ext uri="{FF2B5EF4-FFF2-40B4-BE49-F238E27FC236}">
                <a16:creationId xmlns:a16="http://schemas.microsoft.com/office/drawing/2014/main" id="{271F50D6-7760-5D1F-E392-5D7DC946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868863"/>
            <a:ext cx="76676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600" b="1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715F7EE2-4768-C9AE-3412-7FADEAB4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8863"/>
            <a:ext cx="3744912" cy="1081087"/>
          </a:xfrm>
          <a:prstGeom prst="wedgeRoundRectCallout">
            <a:avLst>
              <a:gd name="adj1" fmla="val -43597"/>
              <a:gd name="adj2" fmla="val -143685"/>
              <a:gd name="adj3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52707D8C-C99B-4ED4-3D7B-4A7BA3C4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35274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样本的似然函数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FC4F1EE-E4E2-CCA3-CEA3-5071131B8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56388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第七章   参数估计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9F7CB8AC-199D-9814-834A-F87D909D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70038"/>
            <a:ext cx="72390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点估计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估计量的评选标准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 区间估计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正态总体均值与方差的区间估计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第六节  （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）分布参数的区间估计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第七节  单侧置信区间</a:t>
            </a:r>
          </a:p>
        </p:txBody>
      </p:sp>
      <p:pic>
        <p:nvPicPr>
          <p:cNvPr id="147460" name="Picture 4" descr="MCj01828880000[1]">
            <a:extLst>
              <a:ext uri="{FF2B5EF4-FFF2-40B4-BE49-F238E27FC236}">
                <a16:creationId xmlns:a16="http://schemas.microsoft.com/office/drawing/2014/main" id="{1302560F-F6DF-359C-3393-94FC7EAD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1925" y="3789363"/>
            <a:ext cx="2289175" cy="2376487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87045" name="Rectangle 5">
            <a:hlinkClick r:id="rId3" action="ppaction://hlinkpres?slideindex=6&amp;slidetitle=幻灯片 6" tooltip="返回主目录"/>
            <a:extLst>
              <a:ext uri="{FF2B5EF4-FFF2-40B4-BE49-F238E27FC236}">
                <a16:creationId xmlns:a16="http://schemas.microsoft.com/office/drawing/2014/main" id="{C0433C9E-F2F5-0BC0-CAAB-AB7C6696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6308725"/>
            <a:ext cx="576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962DBE9C-C335-9D89-6F05-4C73802F6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93063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如果                           使得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rgbClr val="0033CC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rgbClr val="0033CC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称                            为     的最大似然估计值</a:t>
            </a:r>
            <a:r>
              <a:rPr lang="en-US" altLang="zh-CN" b="1">
                <a:solidFill>
                  <a:srgbClr val="0033CC"/>
                </a:solidFill>
              </a:rPr>
              <a:t>(Maximum Likelihood Estimate)</a:t>
            </a:r>
            <a:r>
              <a:rPr lang="zh-CN" altLang="en-US" b="1">
                <a:solidFill>
                  <a:srgbClr val="0033CC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称                            为     的最大似然估计量</a:t>
            </a:r>
            <a:r>
              <a:rPr lang="en-US" altLang="zh-CN" b="1">
                <a:solidFill>
                  <a:srgbClr val="0033CC"/>
                </a:solidFill>
              </a:rPr>
              <a:t>(Maximum Likelihood Estimator).</a:t>
            </a:r>
            <a:endParaRPr lang="zh-CN" altLang="en-US" b="1">
              <a:solidFill>
                <a:srgbClr val="0033CC"/>
              </a:solidFill>
            </a:endParaRPr>
          </a:p>
        </p:txBody>
      </p:sp>
      <p:sp>
        <p:nvSpPr>
          <p:cNvPr id="11273" name="Rectangle 3">
            <a:extLst>
              <a:ext uri="{FF2B5EF4-FFF2-40B4-BE49-F238E27FC236}">
                <a16:creationId xmlns:a16="http://schemas.microsoft.com/office/drawing/2014/main" id="{5BF000F9-04D5-673F-34B4-E50148BBB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07DBCFB-B74C-B11B-892E-0FA97B96D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268413"/>
          <a:ext cx="24479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DSMT4">
                  <p:embed/>
                </p:oleObj>
              </mc:Choice>
              <mc:Fallback>
                <p:oleObj name="Equation" r:id="rId2" imgW="812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24479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5">
            <a:extLst>
              <a:ext uri="{FF2B5EF4-FFF2-40B4-BE49-F238E27FC236}">
                <a16:creationId xmlns:a16="http://schemas.microsoft.com/office/drawing/2014/main" id="{6957B3F2-D7AE-EFB8-F91C-01EB16D4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7A84FD12-1411-5628-41AE-40DF8BE12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89138"/>
          <a:ext cx="27781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266584" progId="Equation.DSMT4">
                  <p:embed/>
                </p:oleObj>
              </mc:Choice>
              <mc:Fallback>
                <p:oleObj name="Equation" r:id="rId4" imgW="926698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277812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7">
            <a:extLst>
              <a:ext uri="{FF2B5EF4-FFF2-40B4-BE49-F238E27FC236}">
                <a16:creationId xmlns:a16="http://schemas.microsoft.com/office/drawing/2014/main" id="{18BD980E-DA76-4D0E-E3E7-4CC29603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8" name="Object 8">
            <a:extLst>
              <a:ext uri="{FF2B5EF4-FFF2-40B4-BE49-F238E27FC236}">
                <a16:creationId xmlns:a16="http://schemas.microsoft.com/office/drawing/2014/main" id="{8D72803E-A753-0E26-00F8-50B678D8D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01975"/>
          <a:ext cx="24479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228501" progId="Equation.DSMT4">
                  <p:embed/>
                </p:oleObj>
              </mc:Choice>
              <mc:Fallback>
                <p:oleObj name="Equation" r:id="rId6" imgW="81244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01975"/>
                        <a:ext cx="244792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9">
            <a:extLst>
              <a:ext uri="{FF2B5EF4-FFF2-40B4-BE49-F238E27FC236}">
                <a16:creationId xmlns:a16="http://schemas.microsoft.com/office/drawing/2014/main" id="{E07B15AC-581F-68A8-827E-5D1A67FD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9" name="Object 10">
            <a:extLst>
              <a:ext uri="{FF2B5EF4-FFF2-40B4-BE49-F238E27FC236}">
                <a16:creationId xmlns:a16="http://schemas.microsoft.com/office/drawing/2014/main" id="{E452C197-B008-ADB6-1936-47192021B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213100"/>
          <a:ext cx="341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52280" progId="Equation.DSMT4">
                  <p:embed/>
                </p:oleObj>
              </mc:Choice>
              <mc:Fallback>
                <p:oleObj name="Equation" r:id="rId8" imgW="11412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13100"/>
                        <a:ext cx="3413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1">
            <a:extLst>
              <a:ext uri="{FF2B5EF4-FFF2-40B4-BE49-F238E27FC236}">
                <a16:creationId xmlns:a16="http://schemas.microsoft.com/office/drawing/2014/main" id="{6E686266-33A0-BD88-E6E1-E437E181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4988" name="Object 12">
            <a:extLst>
              <a:ext uri="{FF2B5EF4-FFF2-40B4-BE49-F238E27FC236}">
                <a16:creationId xmlns:a16="http://schemas.microsoft.com/office/drawing/2014/main" id="{132CA61F-F6DF-7130-3CC1-9A7901BE3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2792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228600" progId="Equation.DSMT4">
                  <p:embed/>
                </p:oleObj>
              </mc:Choice>
              <mc:Fallback>
                <p:oleObj name="Equation" r:id="rId10" imgW="927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27924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>
            <a:extLst>
              <a:ext uri="{FF2B5EF4-FFF2-40B4-BE49-F238E27FC236}">
                <a16:creationId xmlns:a16="http://schemas.microsoft.com/office/drawing/2014/main" id="{EE1729EF-2F8A-A7F5-0F6E-EAA23304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4990" name="Object 14">
            <a:extLst>
              <a:ext uri="{FF2B5EF4-FFF2-40B4-BE49-F238E27FC236}">
                <a16:creationId xmlns:a16="http://schemas.microsoft.com/office/drawing/2014/main" id="{3CD5844F-EBA3-67EC-3240-E51AD666D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365625"/>
          <a:ext cx="341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51" imgH="152202" progId="Equation.DSMT4">
                  <p:embed/>
                </p:oleObj>
              </mc:Choice>
              <mc:Fallback>
                <p:oleObj name="Equation" r:id="rId12" imgW="114151" imgH="15220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65625"/>
                        <a:ext cx="3413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2840C62-E094-4D4D-A8B2-6400E4D26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858838"/>
          <a:ext cx="749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2680" imgH="990360" progId="Equation.3">
                  <p:embed/>
                </p:oleObj>
              </mc:Choice>
              <mc:Fallback>
                <p:oleObj name="Equation" r:id="rId2" imgW="7492680" imgH="990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858838"/>
                        <a:ext cx="749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3">
            <a:extLst>
              <a:ext uri="{FF2B5EF4-FFF2-40B4-BE49-F238E27FC236}">
                <a16:creationId xmlns:a16="http://schemas.microsoft.com/office/drawing/2014/main" id="{29CA7045-13BE-61A0-B985-D008198D4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775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59440" imgH="965160" progId="Equation.DSMT4">
                  <p:embed/>
                </p:oleObj>
              </mc:Choice>
              <mc:Fallback>
                <p:oleObj name="Equation" r:id="rId4" imgW="775944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775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8" name="Text Box 4">
            <a:extLst>
              <a:ext uri="{FF2B5EF4-FFF2-40B4-BE49-F238E27FC236}">
                <a16:creationId xmlns:a16="http://schemas.microsoft.com/office/drawing/2014/main" id="{7C4E6181-4E92-D80D-7EC0-EE57B09D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33829" name="Object 5">
            <a:extLst>
              <a:ext uri="{FF2B5EF4-FFF2-40B4-BE49-F238E27FC236}">
                <a16:creationId xmlns:a16="http://schemas.microsoft.com/office/drawing/2014/main" id="{7A4F84E8-6859-275B-EC6B-6D88B503D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713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37360" imgH="469800" progId="Equation.3">
                  <p:embed/>
                </p:oleObj>
              </mc:Choice>
              <mc:Fallback>
                <p:oleObj name="Equation" r:id="rId6" imgW="71373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13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0" name="Text Box 6">
            <a:extLst>
              <a:ext uri="{FF2B5EF4-FFF2-40B4-BE49-F238E27FC236}">
                <a16:creationId xmlns:a16="http://schemas.microsoft.com/office/drawing/2014/main" id="{F5F5C6AE-BFF7-37AF-5F5A-454B5AEC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87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似然函数</a:t>
            </a:r>
          </a:p>
        </p:txBody>
      </p:sp>
      <p:graphicFrame>
        <p:nvGraphicFramePr>
          <p:cNvPr id="333831" name="Object 7">
            <a:extLst>
              <a:ext uri="{FF2B5EF4-FFF2-40B4-BE49-F238E27FC236}">
                <a16:creationId xmlns:a16="http://schemas.microsoft.com/office/drawing/2014/main" id="{E0074DEF-16E0-D8A3-8C1E-94427A5F7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810000"/>
          <a:ext cx="384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48040" imgH="952200" progId="Equation.3">
                  <p:embed/>
                </p:oleObj>
              </mc:Choice>
              <mc:Fallback>
                <p:oleObj name="Equation" r:id="rId8" imgW="384804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384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>
            <a:extLst>
              <a:ext uri="{FF2B5EF4-FFF2-40B4-BE49-F238E27FC236}">
                <a16:creationId xmlns:a16="http://schemas.microsoft.com/office/drawing/2014/main" id="{795A8FEF-FA29-3A28-1CBA-AAAB9C354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4800600"/>
          <a:ext cx="290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863280" progId="Equation.3">
                  <p:embed/>
                </p:oleObj>
              </mc:Choice>
              <mc:Fallback>
                <p:oleObj name="Equation" r:id="rId10" imgW="290808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800600"/>
                        <a:ext cx="2908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0A1F02C9-0D2D-91EB-E572-5A3B358D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762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utoUpdateAnimBg="0"/>
      <p:bldP spid="33383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9D6A8F07-4E4E-3E03-3AEE-51CD9B197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990600"/>
          <a:ext cx="624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48160" imgH="838080" progId="Equation.3">
                  <p:embed/>
                </p:oleObj>
              </mc:Choice>
              <mc:Fallback>
                <p:oleObj name="Equation" r:id="rId2" imgW="624816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624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>
            <a:extLst>
              <a:ext uri="{FF2B5EF4-FFF2-40B4-BE49-F238E27FC236}">
                <a16:creationId xmlns:a16="http://schemas.microsoft.com/office/drawing/2014/main" id="{0DED5A95-7FB8-A1A8-49F6-299968F9F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1905000"/>
          <a:ext cx="5257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1269720" progId="Equation.3">
                  <p:embed/>
                </p:oleObj>
              </mc:Choice>
              <mc:Fallback>
                <p:oleObj name="Equation" r:id="rId4" imgW="5257800" imgH="1269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905000"/>
                        <a:ext cx="5257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>
            <a:extLst>
              <a:ext uri="{FF2B5EF4-FFF2-40B4-BE49-F238E27FC236}">
                <a16:creationId xmlns:a16="http://schemas.microsoft.com/office/drawing/2014/main" id="{241DD5E9-589C-5517-B3AF-8BCB4E832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522663"/>
          <a:ext cx="430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05240" imgH="444240" progId="Equation.3">
                  <p:embed/>
                </p:oleObj>
              </mc:Choice>
              <mc:Fallback>
                <p:oleObj name="Equation" r:id="rId6" imgW="4305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522663"/>
                        <a:ext cx="430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>
            <a:extLst>
              <a:ext uri="{FF2B5EF4-FFF2-40B4-BE49-F238E27FC236}">
                <a16:creationId xmlns:a16="http://schemas.microsoft.com/office/drawing/2014/main" id="{E291614C-222F-A88A-398B-0CDDF858E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3306763"/>
          <a:ext cx="2209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406080" progId="Equation.3">
                  <p:embed/>
                </p:oleObj>
              </mc:Choice>
              <mc:Fallback>
                <p:oleObj name="Equation" r:id="rId8" imgW="9651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3306763"/>
                        <a:ext cx="2209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>
            <a:extLst>
              <a:ext uri="{FF2B5EF4-FFF2-40B4-BE49-F238E27FC236}">
                <a16:creationId xmlns:a16="http://schemas.microsoft.com/office/drawing/2014/main" id="{ADE8DD54-6019-93A5-8AC7-B034ABA24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603750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49560" imgH="444240" progId="Equation.3">
                  <p:embed/>
                </p:oleObj>
              </mc:Choice>
              <mc:Fallback>
                <p:oleObj name="Equation" r:id="rId10" imgW="3949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03750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>
            <a:extLst>
              <a:ext uri="{FF2B5EF4-FFF2-40B4-BE49-F238E27FC236}">
                <a16:creationId xmlns:a16="http://schemas.microsoft.com/office/drawing/2014/main" id="{B53DCCBA-E4D2-EB20-85E8-67F7E34E4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36562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838080" progId="Equation.DSMT4">
                  <p:embed/>
                </p:oleObj>
              </mc:Choice>
              <mc:Fallback>
                <p:oleObj name="Equation" r:id="rId12" imgW="237456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65625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3F3B354D-7DB1-1F13-8D76-BF67D139D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858838"/>
          <a:ext cx="749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2680" imgH="990360" progId="Equation.3">
                  <p:embed/>
                </p:oleObj>
              </mc:Choice>
              <mc:Fallback>
                <p:oleObj name="Equation" r:id="rId2" imgW="7492680" imgH="990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858838"/>
                        <a:ext cx="749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4">
            <a:extLst>
              <a:ext uri="{FF2B5EF4-FFF2-40B4-BE49-F238E27FC236}">
                <a16:creationId xmlns:a16="http://schemas.microsoft.com/office/drawing/2014/main" id="{179460D6-C92D-5319-B50D-F1C892391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7ABD98AB-4B2C-0B99-A3C8-750649E9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762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4339" name="Object 10">
            <a:extLst>
              <a:ext uri="{FF2B5EF4-FFF2-40B4-BE49-F238E27FC236}">
                <a16:creationId xmlns:a16="http://schemas.microsoft.com/office/drawing/2014/main" id="{1E9BABB8-C5ED-BADF-BF54-BD610D930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619500"/>
          <a:ext cx="430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444240" progId="Equation.3">
                  <p:embed/>
                </p:oleObj>
              </mc:Choice>
              <mc:Fallback>
                <p:oleObj name="Equation" r:id="rId4" imgW="43052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619500"/>
                        <a:ext cx="430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1">
            <a:extLst>
              <a:ext uri="{FF2B5EF4-FFF2-40B4-BE49-F238E27FC236}">
                <a16:creationId xmlns:a16="http://schemas.microsoft.com/office/drawing/2014/main" id="{487B130D-EBAF-CC3E-05E3-ADFD8BBD9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3403600"/>
          <a:ext cx="2209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406080" progId="Equation.3">
                  <p:embed/>
                </p:oleObj>
              </mc:Choice>
              <mc:Fallback>
                <p:oleObj name="Equation" r:id="rId6" imgW="9651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3403600"/>
                        <a:ext cx="2209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2">
            <a:extLst>
              <a:ext uri="{FF2B5EF4-FFF2-40B4-BE49-F238E27FC236}">
                <a16:creationId xmlns:a16="http://schemas.microsoft.com/office/drawing/2014/main" id="{5FF1364C-50C0-8B1F-5C6C-69DD56BDE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700588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9560" imgH="444240" progId="Equation.3">
                  <p:embed/>
                </p:oleObj>
              </mc:Choice>
              <mc:Fallback>
                <p:oleObj name="Equation" r:id="rId8" imgW="39495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00588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3">
            <a:extLst>
              <a:ext uri="{FF2B5EF4-FFF2-40B4-BE49-F238E27FC236}">
                <a16:creationId xmlns:a16="http://schemas.microsoft.com/office/drawing/2014/main" id="{CE261A03-5639-458D-F6FD-A1F91A973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462463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838080" progId="Equation.DSMT4">
                  <p:embed/>
                </p:oleObj>
              </mc:Choice>
              <mc:Fallback>
                <p:oleObj name="Equation" r:id="rId10" imgW="2374560" imgH="838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2463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4">
            <a:extLst>
              <a:ext uri="{FF2B5EF4-FFF2-40B4-BE49-F238E27FC236}">
                <a16:creationId xmlns:a16="http://schemas.microsoft.com/office/drawing/2014/main" id="{643AD471-C8EF-1E43-4A3D-D18FDD96E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03438"/>
          <a:ext cx="775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59440" imgH="965160" progId="Equation.DSMT4">
                  <p:embed/>
                </p:oleObj>
              </mc:Choice>
              <mc:Fallback>
                <p:oleObj name="Equation" r:id="rId12" imgW="7759440" imgH="965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03438"/>
                        <a:ext cx="775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Object 2">
            <a:extLst>
              <a:ext uri="{FF2B5EF4-FFF2-40B4-BE49-F238E27FC236}">
                <a16:creationId xmlns:a16="http://schemas.microsoft.com/office/drawing/2014/main" id="{8D1DF264-C75B-503F-FF74-765E6C8C7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450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03040" progId="Equation.DSMT4">
                  <p:embed/>
                </p:oleObj>
              </mc:Choice>
              <mc:Fallback>
                <p:oleObj name="Equation" r:id="rId2" imgW="19044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4508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8DF69237-4DAE-9055-16D8-64ED1728377D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765175"/>
            <a:ext cx="7567612" cy="1035050"/>
            <a:chOff x="616" y="1152"/>
            <a:chExt cx="4767" cy="652"/>
          </a:xfrm>
        </p:grpSpPr>
        <p:graphicFrame>
          <p:nvGraphicFramePr>
            <p:cNvPr id="15368" name="Object 4">
              <a:extLst>
                <a:ext uri="{FF2B5EF4-FFF2-40B4-BE49-F238E27FC236}">
                  <a16:creationId xmlns:a16="http://schemas.microsoft.com/office/drawing/2014/main" id="{66163E0C-3268-1E92-BA4A-2AB0AF28AA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" y="1152"/>
            <a:ext cx="47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263760" imgH="228600" progId="Equation.3">
                    <p:embed/>
                  </p:oleObj>
                </mc:Choice>
                <mc:Fallback>
                  <p:oleObj name="公式" r:id="rId4" imgW="32637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152"/>
                          <a:ext cx="476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5">
              <a:extLst>
                <a:ext uri="{FF2B5EF4-FFF2-40B4-BE49-F238E27FC236}">
                  <a16:creationId xmlns:a16="http://schemas.microsoft.com/office/drawing/2014/main" id="{599ABA1E-5B1E-8B8C-67C5-3979040EF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9" y="1488"/>
            <a:ext cx="31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45960" imgH="215640" progId="Equation.DSMT4">
                    <p:embed/>
                  </p:oleObj>
                </mc:Choice>
                <mc:Fallback>
                  <p:oleObj name="Equation" r:id="rId6" imgW="2145960" imgH="215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488"/>
                          <a:ext cx="315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1782" name="Object 6">
            <a:extLst>
              <a:ext uri="{FF2B5EF4-FFF2-40B4-BE49-F238E27FC236}">
                <a16:creationId xmlns:a16="http://schemas.microsoft.com/office/drawing/2014/main" id="{B31851F7-0E1F-72F2-4D17-D77D88A2A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14513"/>
          <a:ext cx="48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3040" imgH="215640" progId="Equation.3">
                  <p:embed/>
                </p:oleObj>
              </mc:Choice>
              <mc:Fallback>
                <p:oleObj name="公式" r:id="rId8" imgW="203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14513"/>
                        <a:ext cx="481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3" name="Object 7">
            <a:extLst>
              <a:ext uri="{FF2B5EF4-FFF2-40B4-BE49-F238E27FC236}">
                <a16:creationId xmlns:a16="http://schemas.microsoft.com/office/drawing/2014/main" id="{B2C6F74C-13D6-714A-764E-2DB25088F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44675"/>
          <a:ext cx="1905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203040" progId="Equation.3">
                  <p:embed/>
                </p:oleObj>
              </mc:Choice>
              <mc:Fallback>
                <p:oleObj name="Equation" r:id="rId10" imgW="7999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1905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4" name="Object 8">
            <a:extLst>
              <a:ext uri="{FF2B5EF4-FFF2-40B4-BE49-F238E27FC236}">
                <a16:creationId xmlns:a16="http://schemas.microsoft.com/office/drawing/2014/main" id="{E48856A6-7574-EA41-A75E-E29F66A96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2420938"/>
          <a:ext cx="50292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0" imgH="482400" progId="Equation.DSMT4">
                  <p:embed/>
                </p:oleObj>
              </mc:Choice>
              <mc:Fallback>
                <p:oleObj name="Equation" r:id="rId12" imgW="228600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20938"/>
                        <a:ext cx="5029200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5" name="Object 9">
            <a:extLst>
              <a:ext uri="{FF2B5EF4-FFF2-40B4-BE49-F238E27FC236}">
                <a16:creationId xmlns:a16="http://schemas.microsoft.com/office/drawing/2014/main" id="{7B8793B4-7347-C400-5EA5-DE07537B5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916113"/>
          <a:ext cx="225266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76240" imgH="812520" progId="Equation.3">
                  <p:embed/>
                </p:oleObj>
              </mc:Choice>
              <mc:Fallback>
                <p:oleObj name="公式" r:id="rId14" imgW="87624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16113"/>
                        <a:ext cx="2252662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6" name="Object 10">
            <a:extLst>
              <a:ext uri="{FF2B5EF4-FFF2-40B4-BE49-F238E27FC236}">
                <a16:creationId xmlns:a16="http://schemas.microsoft.com/office/drawing/2014/main" id="{047A15E0-4764-B9C0-1C3A-658F34FCA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49725"/>
          <a:ext cx="5562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476500" imgH="457200" progId="Equation.3">
                  <p:embed/>
                </p:oleObj>
              </mc:Choice>
              <mc:Fallback>
                <p:oleObj r:id="rId16" imgW="24765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55626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2" name="Object 2">
            <a:extLst>
              <a:ext uri="{FF2B5EF4-FFF2-40B4-BE49-F238E27FC236}">
                <a16:creationId xmlns:a16="http://schemas.microsoft.com/office/drawing/2014/main" id="{0AD60E28-773E-62F2-289C-A5772CF9E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96975"/>
          <a:ext cx="432435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545760" progId="Equation.DSMT4">
                  <p:embed/>
                </p:oleObj>
              </mc:Choice>
              <mc:Fallback>
                <p:oleObj name="Equation" r:id="rId2" imgW="1815840" imgH="545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432435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>
            <a:extLst>
              <a:ext uri="{FF2B5EF4-FFF2-40B4-BE49-F238E27FC236}">
                <a16:creationId xmlns:a16="http://schemas.microsoft.com/office/drawing/2014/main" id="{BB6F7842-4484-0E5A-2614-9F113287A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444240" progId="Equation.3">
                  <p:embed/>
                </p:oleObj>
              </mc:Choice>
              <mc:Fallback>
                <p:oleObj name="Equation" r:id="rId4" imgW="42922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429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4" name="Object 4">
            <a:extLst>
              <a:ext uri="{FF2B5EF4-FFF2-40B4-BE49-F238E27FC236}">
                <a16:creationId xmlns:a16="http://schemas.microsoft.com/office/drawing/2014/main" id="{FC367318-CBD7-D7FE-CE37-525D5C79D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8194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838080" progId="Equation.3">
                  <p:embed/>
                </p:oleObj>
              </mc:Choice>
              <mc:Fallback>
                <p:oleObj name="Equation" r:id="rId6" imgW="21970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>
            <a:extLst>
              <a:ext uri="{FF2B5EF4-FFF2-40B4-BE49-F238E27FC236}">
                <a16:creationId xmlns:a16="http://schemas.microsoft.com/office/drawing/2014/main" id="{789A46AD-3C43-75D8-DF3C-5633A8509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86200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6960" imgH="444240" progId="Equation.3">
                  <p:embed/>
                </p:oleObj>
              </mc:Choice>
              <mc:Fallback>
                <p:oleObj name="Equation" r:id="rId8" imgW="39369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>
            <a:extLst>
              <a:ext uri="{FF2B5EF4-FFF2-40B4-BE49-F238E27FC236}">
                <a16:creationId xmlns:a16="http://schemas.microsoft.com/office/drawing/2014/main" id="{13285C67-AAE4-BE1C-9883-4437693BD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338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838080" progId="Equation.3">
                  <p:embed/>
                </p:oleObj>
              </mc:Choice>
              <mc:Fallback>
                <p:oleObj name="Equation" r:id="rId10" imgW="236196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2">
            <a:extLst>
              <a:ext uri="{FF2B5EF4-FFF2-40B4-BE49-F238E27FC236}">
                <a16:creationId xmlns:a16="http://schemas.microsoft.com/office/drawing/2014/main" id="{859912DE-64B1-7700-AAEF-AD33E664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求最大似然估计值的一般步骤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60771" name="Object 2">
            <a:extLst>
              <a:ext uri="{FF2B5EF4-FFF2-40B4-BE49-F238E27FC236}">
                <a16:creationId xmlns:a16="http://schemas.microsoft.com/office/drawing/2014/main" id="{BEC992C7-9BBD-C044-FB33-1C3858864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557338"/>
          <a:ext cx="427037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57200" progId="Equation.DSMT4">
                  <p:embed/>
                </p:oleObj>
              </mc:Choice>
              <mc:Fallback>
                <p:oleObj name="Equation" r:id="rId2" imgW="15238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4270375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3">
            <a:extLst>
              <a:ext uri="{FF2B5EF4-FFF2-40B4-BE49-F238E27FC236}">
                <a16:creationId xmlns:a16="http://schemas.microsoft.com/office/drawing/2014/main" id="{C167549C-C1AB-5FAA-3F4C-3F50FB6BC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7563"/>
          <a:ext cx="23129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457200" progId="Equation.DSMT4">
                  <p:embed/>
                </p:oleObj>
              </mc:Choice>
              <mc:Fallback>
                <p:oleObj name="Equation" r:id="rId4" imgW="825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231298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4">
            <a:extLst>
              <a:ext uri="{FF2B5EF4-FFF2-40B4-BE49-F238E27FC236}">
                <a16:creationId xmlns:a16="http://schemas.microsoft.com/office/drawing/2014/main" id="{582E4BA1-2E37-E9EC-16CC-51152E5886D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8313" y="4941888"/>
          <a:ext cx="77771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99200" imgH="1422360" progId="Equation.3">
                  <p:embed/>
                </p:oleObj>
              </mc:Choice>
              <mc:Fallback>
                <p:oleObj name="Equation" r:id="rId6" imgW="709920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77771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8DE62FA0-4A7C-38CE-7168-26FAFE0DE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4603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320" imgH="431640" progId="Equation.3">
                  <p:embed/>
                </p:oleObj>
              </mc:Choice>
              <mc:Fallback>
                <p:oleObj name="Equation" r:id="rId2" imgW="3784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4603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>
            <a:extLst>
              <a:ext uri="{FF2B5EF4-FFF2-40B4-BE49-F238E27FC236}">
                <a16:creationId xmlns:a16="http://schemas.microsoft.com/office/drawing/2014/main" id="{A0EA1CA3-CA39-08FC-12C8-8CB93E62A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078038"/>
          <a:ext cx="87042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1800" imgH="444240" progId="Equation.3">
                  <p:embed/>
                </p:oleObj>
              </mc:Choice>
              <mc:Fallback>
                <p:oleObj name="Equation" r:id="rId4" imgW="71118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78038"/>
                        <a:ext cx="87042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4">
            <a:extLst>
              <a:ext uri="{FF2B5EF4-FFF2-40B4-BE49-F238E27FC236}">
                <a16:creationId xmlns:a16="http://schemas.microsoft.com/office/drawing/2014/main" id="{FCE1FE02-CDD0-D2FE-3DED-C60E96602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95613"/>
          <a:ext cx="68564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05440" imgH="457200" progId="Equation.3">
                  <p:embed/>
                </p:oleObj>
              </mc:Choice>
              <mc:Fallback>
                <p:oleObj name="Equation" r:id="rId6" imgW="59054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5613"/>
                        <a:ext cx="68564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9">
            <a:extLst>
              <a:ext uri="{FF2B5EF4-FFF2-40B4-BE49-F238E27FC236}">
                <a16:creationId xmlns:a16="http://schemas.microsoft.com/office/drawing/2014/main" id="{DEBFDA52-31B3-148B-35A4-5F437E3A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2463"/>
            <a:ext cx="35274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样本的似然函数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>
            <a:extLst>
              <a:ext uri="{FF2B5EF4-FFF2-40B4-BE49-F238E27FC236}">
                <a16:creationId xmlns:a16="http://schemas.microsoft.com/office/drawing/2014/main" id="{19586C13-BFA7-C9B4-5891-5F3D61D9A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1628775"/>
          <a:ext cx="9540876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34160" imgH="457200" progId="Equation.3">
                  <p:embed/>
                </p:oleObj>
              </mc:Choice>
              <mc:Fallback>
                <p:oleObj name="Equation" r:id="rId2" imgW="85341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1628775"/>
                        <a:ext cx="9540876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>
            <a:extLst>
              <a:ext uri="{FF2B5EF4-FFF2-40B4-BE49-F238E27FC236}">
                <a16:creationId xmlns:a16="http://schemas.microsoft.com/office/drawing/2014/main" id="{E8F297EE-9FBF-73BD-80E8-CD05637BE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8797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0" imgH="444240" progId="Equation.3">
                  <p:embed/>
                </p:oleObj>
              </mc:Choice>
              <mc:Fallback>
                <p:oleObj name="Equation" r:id="rId4" imgW="80010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8797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>
            <a:extLst>
              <a:ext uri="{FF2B5EF4-FFF2-40B4-BE49-F238E27FC236}">
                <a16:creationId xmlns:a16="http://schemas.microsoft.com/office/drawing/2014/main" id="{55370B7B-2AE0-8C8A-36C8-20DA8C75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7667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是相应的一个样本值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FFEB7A06-F06C-C1F0-3CD8-1A3DDD56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350"/>
            <a:ext cx="1655763" cy="1223963"/>
          </a:xfrm>
          <a:prstGeom prst="wedgeRectCallout">
            <a:avLst>
              <a:gd name="adj1" fmla="val -88157"/>
              <a:gd name="adj2" fmla="val -2016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观察</a:t>
            </a:r>
          </a:p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结果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8A51808A-8DF5-99D0-D875-7AD74FC8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868863"/>
            <a:ext cx="76676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600" b="1"/>
          </a:p>
        </p:txBody>
      </p:sp>
      <p:sp>
        <p:nvSpPr>
          <p:cNvPr id="19463" name="Rectangle 11">
            <a:extLst>
              <a:ext uri="{FF2B5EF4-FFF2-40B4-BE49-F238E27FC236}">
                <a16:creationId xmlns:a16="http://schemas.microsoft.com/office/drawing/2014/main" id="{742DBDA7-5B97-DF32-7399-6ED1496E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35274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样本的似然函数</a:t>
            </a:r>
          </a:p>
        </p:txBody>
      </p:sp>
      <p:sp>
        <p:nvSpPr>
          <p:cNvPr id="300044" name="Rectangle 5">
            <a:extLst>
              <a:ext uri="{FF2B5EF4-FFF2-40B4-BE49-F238E27FC236}">
                <a16:creationId xmlns:a16="http://schemas.microsoft.com/office/drawing/2014/main" id="{57E9E8B3-8051-9D06-08AE-CE29368D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6477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0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69B6507C-9D63-E22C-7EC5-E55C4C7D7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84313"/>
          <a:ext cx="9144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723600" progId="Equation.DSMT4">
                  <p:embed/>
                </p:oleObj>
              </mc:Choice>
              <mc:Fallback>
                <p:oleObj name="Equation" r:id="rId2" imgW="350496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>
            <a:extLst>
              <a:ext uri="{FF2B5EF4-FFF2-40B4-BE49-F238E27FC236}">
                <a16:creationId xmlns:a16="http://schemas.microsoft.com/office/drawing/2014/main" id="{F305631B-CAE9-0EB7-F875-07B78733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7667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是相应的一个样本值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941FC23C-730C-5975-FE57-2E062B78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350"/>
            <a:ext cx="1655763" cy="1223963"/>
          </a:xfrm>
          <a:prstGeom prst="wedgeRectCallout">
            <a:avLst>
              <a:gd name="adj1" fmla="val -88157"/>
              <a:gd name="adj2" fmla="val -2016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观察</a:t>
            </a:r>
          </a:p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结果</a:t>
            </a:r>
          </a:p>
        </p:txBody>
      </p:sp>
      <p:graphicFrame>
        <p:nvGraphicFramePr>
          <p:cNvPr id="297991" name="Object 7">
            <a:extLst>
              <a:ext uri="{FF2B5EF4-FFF2-40B4-BE49-F238E27FC236}">
                <a16:creationId xmlns:a16="http://schemas.microsoft.com/office/drawing/2014/main" id="{2C7C032B-4C0E-FF6A-274F-9B0F5BBED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429000"/>
          <a:ext cx="266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31640" progId="Equation.DSMT4">
                  <p:embed/>
                </p:oleObj>
              </mc:Choice>
              <mc:Fallback>
                <p:oleObj name="Equation" r:id="rId4" imgW="8888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26638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5">
            <a:extLst>
              <a:ext uri="{FF2B5EF4-FFF2-40B4-BE49-F238E27FC236}">
                <a16:creationId xmlns:a16="http://schemas.microsoft.com/office/drawing/2014/main" id="{5817BD87-06C2-35C8-AB3F-ECC15CBB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868863"/>
            <a:ext cx="76676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600" b="1"/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B8A833C1-3451-CDEF-4244-7787F061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35274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样本的似然函数</a:t>
            </a:r>
          </a:p>
        </p:txBody>
      </p:sp>
      <p:graphicFrame>
        <p:nvGraphicFramePr>
          <p:cNvPr id="297996" name="Object 12">
            <a:extLst>
              <a:ext uri="{FF2B5EF4-FFF2-40B4-BE49-F238E27FC236}">
                <a16:creationId xmlns:a16="http://schemas.microsoft.com/office/drawing/2014/main" id="{3606E201-E029-9E0A-BAEA-5554C1C64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4724400"/>
          <a:ext cx="41862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457200" progId="Equation.DSMT4">
                  <p:embed/>
                </p:oleObj>
              </mc:Choice>
              <mc:Fallback>
                <p:oleObj name="Equation" r:id="rId6" imgW="13968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724400"/>
                        <a:ext cx="41862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3">
            <a:extLst>
              <a:ext uri="{FF2B5EF4-FFF2-40B4-BE49-F238E27FC236}">
                <a16:creationId xmlns:a16="http://schemas.microsoft.com/office/drawing/2014/main" id="{4B3001D1-D3EF-EF88-18D6-BB093D3D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3251" r="55716" b="69035"/>
          <a:stretch>
            <a:fillRect/>
          </a:stretch>
        </p:blipFill>
        <p:spPr bwMode="auto">
          <a:xfrm>
            <a:off x="1116013" y="1844675"/>
            <a:ext cx="70818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8" name="Picture 4">
            <a:extLst>
              <a:ext uri="{FF2B5EF4-FFF2-40B4-BE49-F238E27FC236}">
                <a16:creationId xmlns:a16="http://schemas.microsoft.com/office/drawing/2014/main" id="{C1A5C322-86EA-A6A6-4D96-DECBFED4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36539" r="52763" b="53534"/>
          <a:stretch>
            <a:fillRect/>
          </a:stretch>
        </p:blipFill>
        <p:spPr bwMode="auto">
          <a:xfrm>
            <a:off x="1582738" y="3068638"/>
            <a:ext cx="7561262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9" name="Picture 5">
            <a:extLst>
              <a:ext uri="{FF2B5EF4-FFF2-40B4-BE49-F238E27FC236}">
                <a16:creationId xmlns:a16="http://schemas.microsoft.com/office/drawing/2014/main" id="{6408FE41-D349-EF53-7DB8-DDB8DECD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45396" r="52763" b="39085"/>
          <a:stretch>
            <a:fillRect/>
          </a:stretch>
        </p:blipFill>
        <p:spPr bwMode="auto">
          <a:xfrm>
            <a:off x="1585913" y="4005263"/>
            <a:ext cx="75580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6">
            <a:extLst>
              <a:ext uri="{FF2B5EF4-FFF2-40B4-BE49-F238E27FC236}">
                <a16:creationId xmlns:a16="http://schemas.microsoft.com/office/drawing/2014/main" id="{210ACDC1-7789-4CD0-4EE4-15785709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141663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BE690FC8-3177-53C5-3140-72759FD9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1476375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估计方案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07E9F9F2-8A99-A9DE-8F9F-CBA835A2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525"/>
            <a:ext cx="14763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具体实施</a:t>
            </a:r>
          </a:p>
        </p:txBody>
      </p:sp>
      <p:sp>
        <p:nvSpPr>
          <p:cNvPr id="88072" name="Rectangle 9">
            <a:extLst>
              <a:ext uri="{FF2B5EF4-FFF2-40B4-BE49-F238E27FC236}">
                <a16:creationId xmlns:a16="http://schemas.microsoft.com/office/drawing/2014/main" id="{EF9804E1-3BBD-7395-CD0C-33CF9A20A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692150"/>
            <a:ext cx="51816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/>
              <a:t>第一节    点估计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3" name="Object 5">
            <a:extLst>
              <a:ext uri="{FF2B5EF4-FFF2-40B4-BE49-F238E27FC236}">
                <a16:creationId xmlns:a16="http://schemas.microsoft.com/office/drawing/2014/main" id="{4E1EB7C3-3E89-3B76-3ED8-1A8894D1E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52546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52480" imgH="228600" progId="Equation.3">
                  <p:embed/>
                </p:oleObj>
              </mc:Choice>
              <mc:Fallback>
                <p:oleObj name="公式" r:id="rId2" imgW="1752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52546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6">
            <a:extLst>
              <a:ext uri="{FF2B5EF4-FFF2-40B4-BE49-F238E27FC236}">
                <a16:creationId xmlns:a16="http://schemas.microsoft.com/office/drawing/2014/main" id="{D5B93D58-AB80-A39C-A8CE-D795156C1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062163"/>
          <a:ext cx="22844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431640" progId="Equation.DSMT4">
                  <p:embed/>
                </p:oleObj>
              </mc:Choice>
              <mc:Fallback>
                <p:oleObj name="Equation" r:id="rId4" imgW="7617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062163"/>
                        <a:ext cx="22844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>
            <a:extLst>
              <a:ext uri="{FF2B5EF4-FFF2-40B4-BE49-F238E27FC236}">
                <a16:creationId xmlns:a16="http://schemas.microsoft.com/office/drawing/2014/main" id="{582850CD-5E5A-3C99-4498-4FD877747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5425" y="2455863"/>
          <a:ext cx="1298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203040" progId="Equation.3">
                  <p:embed/>
                </p:oleObj>
              </mc:Choice>
              <mc:Fallback>
                <p:oleObj name="公式" r:id="rId6" imgW="4316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425" y="2455863"/>
                        <a:ext cx="1298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AutoShape 8">
            <a:extLst>
              <a:ext uri="{FF2B5EF4-FFF2-40B4-BE49-F238E27FC236}">
                <a16:creationId xmlns:a16="http://schemas.microsoft.com/office/drawing/2014/main" id="{2EABB70C-3662-7257-EA8F-2B2BBFDB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3744913" cy="1441450"/>
          </a:xfrm>
          <a:prstGeom prst="wedgeRoundRectCallout">
            <a:avLst>
              <a:gd name="adj1" fmla="val -43597"/>
              <a:gd name="adj2" fmla="val -120264"/>
              <a:gd name="adj3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10" name="Rectangle 9">
            <a:extLst>
              <a:ext uri="{FF2B5EF4-FFF2-40B4-BE49-F238E27FC236}">
                <a16:creationId xmlns:a16="http://schemas.microsoft.com/office/drawing/2014/main" id="{8B19AED9-74F2-D367-8B84-F93C9462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21163"/>
            <a:ext cx="35274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样本的似然函数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F4AF8734-21C7-3026-9681-5CA38E314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93063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如果                           使得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rgbClr val="0033CC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>
              <a:solidFill>
                <a:srgbClr val="0033CC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称                            为     的最大似然估计值</a:t>
            </a:r>
            <a:r>
              <a:rPr lang="en-US" altLang="zh-CN" b="1">
                <a:solidFill>
                  <a:srgbClr val="0033CC"/>
                </a:solidFill>
              </a:rPr>
              <a:t>(Maximum Likelihood Estimate)</a:t>
            </a:r>
            <a:r>
              <a:rPr lang="zh-CN" altLang="en-US" b="1">
                <a:solidFill>
                  <a:srgbClr val="0033CC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称                            为     的最大似然估计量</a:t>
            </a:r>
            <a:r>
              <a:rPr lang="en-US" altLang="zh-CN" b="1">
                <a:solidFill>
                  <a:srgbClr val="0033CC"/>
                </a:solidFill>
              </a:rPr>
              <a:t>(Maximum Likelihood Estimator).</a:t>
            </a:r>
          </a:p>
        </p:txBody>
      </p:sp>
      <p:sp>
        <p:nvSpPr>
          <p:cNvPr id="22537" name="Rectangle 3">
            <a:extLst>
              <a:ext uri="{FF2B5EF4-FFF2-40B4-BE49-F238E27FC236}">
                <a16:creationId xmlns:a16="http://schemas.microsoft.com/office/drawing/2014/main" id="{ED3A0D7C-4087-4EE4-1BA3-E3C23133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A5F4B934-6A73-F291-845D-BE889D150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268413"/>
          <a:ext cx="24479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DSMT4">
                  <p:embed/>
                </p:oleObj>
              </mc:Choice>
              <mc:Fallback>
                <p:oleObj name="Equation" r:id="rId2" imgW="812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24479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5">
            <a:extLst>
              <a:ext uri="{FF2B5EF4-FFF2-40B4-BE49-F238E27FC236}">
                <a16:creationId xmlns:a16="http://schemas.microsoft.com/office/drawing/2014/main" id="{0F6530E4-8B24-F506-A16E-0DE3E1DD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1" name="Object 6">
            <a:extLst>
              <a:ext uri="{FF2B5EF4-FFF2-40B4-BE49-F238E27FC236}">
                <a16:creationId xmlns:a16="http://schemas.microsoft.com/office/drawing/2014/main" id="{E7F8C78F-366E-38B9-380B-CA967F764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89138"/>
          <a:ext cx="27781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266584" progId="Equation.DSMT4">
                  <p:embed/>
                </p:oleObj>
              </mc:Choice>
              <mc:Fallback>
                <p:oleObj name="Equation" r:id="rId4" imgW="926698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277812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7">
            <a:extLst>
              <a:ext uri="{FF2B5EF4-FFF2-40B4-BE49-F238E27FC236}">
                <a16:creationId xmlns:a16="http://schemas.microsoft.com/office/drawing/2014/main" id="{51A07A69-7428-4BBC-E320-6111B419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2" name="Object 8">
            <a:extLst>
              <a:ext uri="{FF2B5EF4-FFF2-40B4-BE49-F238E27FC236}">
                <a16:creationId xmlns:a16="http://schemas.microsoft.com/office/drawing/2014/main" id="{9E715D44-3CDF-A5E4-AB11-62E8C8AF1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01975"/>
          <a:ext cx="24479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228501" progId="Equation.DSMT4">
                  <p:embed/>
                </p:oleObj>
              </mc:Choice>
              <mc:Fallback>
                <p:oleObj name="Equation" r:id="rId6" imgW="81244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01975"/>
                        <a:ext cx="244792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9">
            <a:extLst>
              <a:ext uri="{FF2B5EF4-FFF2-40B4-BE49-F238E27FC236}">
                <a16:creationId xmlns:a16="http://schemas.microsoft.com/office/drawing/2014/main" id="{6C87E7A8-A1E4-BA67-8C50-38D8BAB5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3" name="Object 10">
            <a:extLst>
              <a:ext uri="{FF2B5EF4-FFF2-40B4-BE49-F238E27FC236}">
                <a16:creationId xmlns:a16="http://schemas.microsoft.com/office/drawing/2014/main" id="{6A1B3D3F-ECDD-5B7D-698B-96C572FA7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213100"/>
          <a:ext cx="341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52280" progId="Equation.DSMT4">
                  <p:embed/>
                </p:oleObj>
              </mc:Choice>
              <mc:Fallback>
                <p:oleObj name="Equation" r:id="rId8" imgW="11412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13100"/>
                        <a:ext cx="3413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1">
            <a:extLst>
              <a:ext uri="{FF2B5EF4-FFF2-40B4-BE49-F238E27FC236}">
                <a16:creationId xmlns:a16="http://schemas.microsoft.com/office/drawing/2014/main" id="{C1EBD955-3278-E576-F51D-FE2EF5FA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5468" name="Object 12">
            <a:extLst>
              <a:ext uri="{FF2B5EF4-FFF2-40B4-BE49-F238E27FC236}">
                <a16:creationId xmlns:a16="http://schemas.microsoft.com/office/drawing/2014/main" id="{7F1AF77D-0DD2-FAC4-C0CB-8C937D318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2792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228600" progId="Equation.DSMT4">
                  <p:embed/>
                </p:oleObj>
              </mc:Choice>
              <mc:Fallback>
                <p:oleObj name="Equation" r:id="rId10" imgW="927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27924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3">
            <a:extLst>
              <a:ext uri="{FF2B5EF4-FFF2-40B4-BE49-F238E27FC236}">
                <a16:creationId xmlns:a16="http://schemas.microsoft.com/office/drawing/2014/main" id="{627BABA8-E9D9-0D20-5936-DD293027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5470" name="Object 14">
            <a:extLst>
              <a:ext uri="{FF2B5EF4-FFF2-40B4-BE49-F238E27FC236}">
                <a16:creationId xmlns:a16="http://schemas.microsoft.com/office/drawing/2014/main" id="{F600D316-BC3C-1B76-985B-403430F87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365625"/>
          <a:ext cx="341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51" imgH="152202" progId="Equation.DSMT4">
                  <p:embed/>
                </p:oleObj>
              </mc:Choice>
              <mc:Fallback>
                <p:oleObj name="Equation" r:id="rId12" imgW="114151" imgH="15220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65625"/>
                        <a:ext cx="3413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>
            <a:extLst>
              <a:ext uri="{FF2B5EF4-FFF2-40B4-BE49-F238E27FC236}">
                <a16:creationId xmlns:a16="http://schemas.microsoft.com/office/drawing/2014/main" id="{3BFF1B67-2E6D-366C-6FB0-BBE8C7EE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37343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似然函数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301059" name="Object 3">
            <a:extLst>
              <a:ext uri="{FF2B5EF4-FFF2-40B4-BE49-F238E27FC236}">
                <a16:creationId xmlns:a16="http://schemas.microsoft.com/office/drawing/2014/main" id="{EBA3DA04-99EA-0667-453D-641D946B3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3906838"/>
          <a:ext cx="29225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6680" imgH="431640" progId="Equation.3">
                  <p:embed/>
                </p:oleObj>
              </mc:Choice>
              <mc:Fallback>
                <p:oleObj name="公式" r:id="rId2" imgW="1066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906838"/>
                        <a:ext cx="292258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4">
            <a:extLst>
              <a:ext uri="{FF2B5EF4-FFF2-40B4-BE49-F238E27FC236}">
                <a16:creationId xmlns:a16="http://schemas.microsoft.com/office/drawing/2014/main" id="{811FD247-F34E-11AB-D2C1-F14D27521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3941763"/>
          <a:ext cx="24304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14400" imgH="431640" progId="Equation.3">
                  <p:embed/>
                </p:oleObj>
              </mc:Choice>
              <mc:Fallback>
                <p:oleObj name="公式" r:id="rId4" imgW="914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3941763"/>
                        <a:ext cx="243046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2" name="Rectangle 6">
            <a:extLst>
              <a:ext uri="{FF2B5EF4-FFF2-40B4-BE49-F238E27FC236}">
                <a16:creationId xmlns:a16="http://schemas.microsoft.com/office/drawing/2014/main" id="{32D19FF2-0222-8A6A-3D88-D3BE1AFF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1260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对数似然函数为</a:t>
            </a:r>
          </a:p>
        </p:txBody>
      </p:sp>
      <p:graphicFrame>
        <p:nvGraphicFramePr>
          <p:cNvPr id="301063" name="Object 7">
            <a:extLst>
              <a:ext uri="{FF2B5EF4-FFF2-40B4-BE49-F238E27FC236}">
                <a16:creationId xmlns:a16="http://schemas.microsoft.com/office/drawing/2014/main" id="{D63AD038-DDBB-B8DC-606C-6C1C6FC1C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5646738"/>
          <a:ext cx="50069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5520" imgH="431640" progId="Equation.3">
                  <p:embed/>
                </p:oleObj>
              </mc:Choice>
              <mc:Fallback>
                <p:oleObj name="公式" r:id="rId6" imgW="1955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646738"/>
                        <a:ext cx="50069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9">
            <a:extLst>
              <a:ext uri="{FF2B5EF4-FFF2-40B4-BE49-F238E27FC236}">
                <a16:creationId xmlns:a16="http://schemas.microsoft.com/office/drawing/2014/main" id="{D713155C-906D-8527-6F5E-4BFB8317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是取自总体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的一个样本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3557" name="Object 10">
            <a:extLst>
              <a:ext uri="{FF2B5EF4-FFF2-40B4-BE49-F238E27FC236}">
                <a16:creationId xmlns:a16="http://schemas.microsoft.com/office/drawing/2014/main" id="{7A10A7A4-290B-B7AF-C869-35F35D10C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1238250"/>
          <a:ext cx="48958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81080" imgH="482400" progId="Equation.3">
                  <p:embed/>
                </p:oleObj>
              </mc:Choice>
              <mc:Fallback>
                <p:oleObj name="公式" r:id="rId8" imgW="19810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238250"/>
                        <a:ext cx="48958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1">
            <a:extLst>
              <a:ext uri="{FF2B5EF4-FFF2-40B4-BE49-F238E27FC236}">
                <a16:creationId xmlns:a16="http://schemas.microsoft.com/office/drawing/2014/main" id="{E5F1395E-F166-C206-F557-ABCF36B59EAA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2549525"/>
            <a:ext cx="4198938" cy="519113"/>
            <a:chOff x="563" y="1286"/>
            <a:chExt cx="2645" cy="327"/>
          </a:xfrm>
        </p:grpSpPr>
        <p:sp>
          <p:nvSpPr>
            <p:cNvPr id="23566" name="Rectangle 12">
              <a:extLst>
                <a:ext uri="{FF2B5EF4-FFF2-40B4-BE49-F238E27FC236}">
                  <a16:creationId xmlns:a16="http://schemas.microsoft.com/office/drawing/2014/main" id="{7A948CB1-F296-7349-96A2-3D54E433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86"/>
              <a:ext cx="26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    求    的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最大似然估计值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3559" name="Object 13">
              <a:extLst>
                <a:ext uri="{FF2B5EF4-FFF2-40B4-BE49-F238E27FC236}">
                  <a16:creationId xmlns:a16="http://schemas.microsoft.com/office/drawing/2014/main" id="{D417C88B-A1DC-924C-E07C-34853C5256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1298"/>
            <a:ext cx="24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680" imgH="177480" progId="Equation.3">
                    <p:embed/>
                  </p:oleObj>
                </mc:Choice>
                <mc:Fallback>
                  <p:oleObj name="公式" r:id="rId10" imgW="1396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298"/>
                          <a:ext cx="24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8" name="Object 14">
            <a:extLst>
              <a:ext uri="{FF2B5EF4-FFF2-40B4-BE49-F238E27FC236}">
                <a16:creationId xmlns:a16="http://schemas.microsoft.com/office/drawing/2014/main" id="{B8AE442E-1D63-5EC9-A668-9B9835067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1628775"/>
          <a:ext cx="396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80" imgH="177480" progId="Equation.3">
                  <p:embed/>
                </p:oleObj>
              </mc:Choice>
              <mc:Fallback>
                <p:oleObj name="公式" r:id="rId12" imgW="13968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628775"/>
                        <a:ext cx="396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5">
            <a:extLst>
              <a:ext uri="{FF2B5EF4-FFF2-40B4-BE49-F238E27FC236}">
                <a16:creationId xmlns:a16="http://schemas.microsoft.com/office/drawing/2014/main" id="{9FE3733B-273B-E9C5-6763-1315280A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524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其中 </a:t>
            </a:r>
            <a:r>
              <a:rPr kumimoji="1" lang="zh-CN" altLang="zh-CN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&gt;0,</a:t>
            </a: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3565" name="Rectangle 5">
            <a:extLst>
              <a:ext uri="{FF2B5EF4-FFF2-40B4-BE49-F238E27FC236}">
                <a16:creationId xmlns:a16="http://schemas.microsoft.com/office/drawing/2014/main" id="{118B7FAB-D015-0733-4508-17023B43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92150"/>
            <a:ext cx="61928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,...,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是相应的一个样本值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utoUpdateAnimBg="0"/>
      <p:bldP spid="30106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Object 2">
            <a:extLst>
              <a:ext uri="{FF2B5EF4-FFF2-40B4-BE49-F238E27FC236}">
                <a16:creationId xmlns:a16="http://schemas.microsoft.com/office/drawing/2014/main" id="{5D5A01E8-1DFC-49F4-C9DC-DD8B448A4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2981325"/>
          <a:ext cx="37703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120" imgH="431640" progId="Equation.3">
                  <p:embed/>
                </p:oleObj>
              </mc:Choice>
              <mc:Fallback>
                <p:oleObj name="公式" r:id="rId2" imgW="1473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981325"/>
                        <a:ext cx="37703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3" name="Rectangle 3">
            <a:extLst>
              <a:ext uri="{FF2B5EF4-FFF2-40B4-BE49-F238E27FC236}">
                <a16:creationId xmlns:a16="http://schemas.microsoft.com/office/drawing/2014/main" id="{34BE3BD3-3373-7568-8922-1588CF59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273300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求导并令其为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2641CADA-533F-7C5A-4DC3-18AE4948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3163888"/>
            <a:ext cx="619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24DC3E48-A0ED-D1A6-3B52-830B02E8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49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从中解得</a:t>
            </a:r>
          </a:p>
        </p:txBody>
      </p:sp>
      <p:graphicFrame>
        <p:nvGraphicFramePr>
          <p:cNvPr id="302086" name="Object 6">
            <a:extLst>
              <a:ext uri="{FF2B5EF4-FFF2-40B4-BE49-F238E27FC236}">
                <a16:creationId xmlns:a16="http://schemas.microsoft.com/office/drawing/2014/main" id="{440DE78D-0BC8-A60F-92C5-63B5F589F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581525"/>
          <a:ext cx="33607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927000" progId="Equation.DSMT4">
                  <p:embed/>
                </p:oleObj>
              </mc:Choice>
              <mc:Fallback>
                <p:oleObj name="Equation" r:id="rId4" imgW="2349360" imgH="92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33607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E2730EAC-581D-10ED-C9FC-5A5EFA4E1E9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934075"/>
            <a:ext cx="4192587" cy="519113"/>
            <a:chOff x="249" y="3657"/>
            <a:chExt cx="2641" cy="327"/>
          </a:xfrm>
        </p:grpSpPr>
        <p:sp>
          <p:nvSpPr>
            <p:cNvPr id="24587" name="Rectangle 8">
              <a:extLst>
                <a:ext uri="{FF2B5EF4-FFF2-40B4-BE49-F238E27FC236}">
                  <a16:creationId xmlns:a16="http://schemas.microsoft.com/office/drawing/2014/main" id="{9187BD4A-5069-0FB3-0D39-4B1B0E0F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657"/>
              <a:ext cx="2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即为   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最大似然估计值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4581" name="Object 9">
              <a:extLst>
                <a:ext uri="{FF2B5EF4-FFF2-40B4-BE49-F238E27FC236}">
                  <a16:creationId xmlns:a16="http://schemas.microsoft.com/office/drawing/2014/main" id="{0DA5C234-4066-8445-6DAF-9D866606D7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" y="3706"/>
            <a:ext cx="24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77480" progId="Equation.3">
                    <p:embed/>
                  </p:oleObj>
                </mc:Choice>
                <mc:Fallback>
                  <p:oleObj name="公式" r:id="rId6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3706"/>
                          <a:ext cx="24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A92C4A8E-FF1C-3C95-3D39-9B9A42B6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8953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对数似然函数为</a:t>
            </a:r>
          </a:p>
        </p:txBody>
      </p:sp>
      <p:graphicFrame>
        <p:nvGraphicFramePr>
          <p:cNvPr id="24580" name="Object 11">
            <a:extLst>
              <a:ext uri="{FF2B5EF4-FFF2-40B4-BE49-F238E27FC236}">
                <a16:creationId xmlns:a16="http://schemas.microsoft.com/office/drawing/2014/main" id="{3DAEB4FB-7A86-1A7D-7D69-6C88DCA4C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1355725"/>
          <a:ext cx="5006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55520" imgH="431640" progId="Equation.3">
                  <p:embed/>
                </p:oleObj>
              </mc:Choice>
              <mc:Fallback>
                <p:oleObj name="公式" r:id="rId8" imgW="19555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355725"/>
                        <a:ext cx="50069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  <p:bldP spid="302084" grpId="0" autoUpdateAnimBg="0"/>
      <p:bldP spid="3020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5663FD2-2F99-21B3-F9E7-A6243A2D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36838"/>
            <a:ext cx="5457825" cy="13684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67023763-F8F3-3279-4653-6D917E045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74882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最大似然估计法也适用于分布中含有多个未知参数的情况. 此时只需令</a:t>
            </a:r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D7A29230-D887-BCDB-15DC-E73173459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781300"/>
          <a:ext cx="50847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520" imgH="927000" progId="Equation.3">
                  <p:embed/>
                </p:oleObj>
              </mc:Choice>
              <mc:Fallback>
                <p:oleObj name="Equation" r:id="rId2" imgW="424152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81300"/>
                        <a:ext cx="50847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C713636F-8C81-33AB-0ACB-08CA83D6D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603750"/>
          <a:ext cx="8467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08680" imgH="1028520" progId="Equation.3">
                  <p:embed/>
                </p:oleObj>
              </mc:Choice>
              <mc:Fallback>
                <p:oleObj name="Equation" r:id="rId4" imgW="770868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03750"/>
                        <a:ext cx="8467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>
            <a:extLst>
              <a:ext uri="{FF2B5EF4-FFF2-40B4-BE49-F238E27FC236}">
                <a16:creationId xmlns:a16="http://schemas.microsoft.com/office/drawing/2014/main" id="{250797A0-877F-6178-89F8-42EC10C7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708275"/>
            <a:ext cx="221138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方程组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nimBg="1"/>
      <p:bldP spid="1710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6B500CAB-3A13-EDD7-02DE-E21CA99B7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404813"/>
          <a:ext cx="7416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16720" imgH="1574640" progId="Equation.3">
                  <p:embed/>
                </p:oleObj>
              </mc:Choice>
              <mc:Fallback>
                <p:oleObj name="Equation" r:id="rId2" imgW="7416720" imgH="1574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04813"/>
                        <a:ext cx="7416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5" name="Text Box 3">
            <a:extLst>
              <a:ext uri="{FF2B5EF4-FFF2-40B4-BE49-F238E27FC236}">
                <a16:creationId xmlns:a16="http://schemas.microsoft.com/office/drawing/2014/main" id="{BD5991DC-1E59-5D78-1E41-3573A3B4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2764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DE01B4D9-92C4-E0BE-B517-01A509180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349500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444240" progId="Equation.DSMT4">
                  <p:embed/>
                </p:oleObj>
              </mc:Choice>
              <mc:Fallback>
                <p:oleObj name="Equation" r:id="rId4" imgW="28065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663F3F10-FD02-2154-565B-A7FA7D701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844675"/>
          <a:ext cx="54705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03360" imgH="1002960" progId="Equation.3">
                  <p:embed/>
                </p:oleObj>
              </mc:Choice>
              <mc:Fallback>
                <p:oleObj name="Equation" r:id="rId6" imgW="420336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44675"/>
                        <a:ext cx="547052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6">
            <a:extLst>
              <a:ext uri="{FF2B5EF4-FFF2-40B4-BE49-F238E27FC236}">
                <a16:creationId xmlns:a16="http://schemas.microsoft.com/office/drawing/2014/main" id="{C587BF4B-2195-3241-EFE1-DAE1FB8B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1725"/>
            <a:ext cx="2376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似然函数为</a:t>
            </a:r>
          </a:p>
        </p:txBody>
      </p:sp>
      <p:graphicFrame>
        <p:nvGraphicFramePr>
          <p:cNvPr id="172039" name="Object 7">
            <a:extLst>
              <a:ext uri="{FF2B5EF4-FFF2-40B4-BE49-F238E27FC236}">
                <a16:creationId xmlns:a16="http://schemas.microsoft.com/office/drawing/2014/main" id="{68F3A48B-2285-F611-88C9-D3CADF8D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335338"/>
          <a:ext cx="565308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1066680" progId="Equation.3">
                  <p:embed/>
                </p:oleObj>
              </mc:Choice>
              <mc:Fallback>
                <p:oleObj name="Equation" r:id="rId8" imgW="4343400" imgH="1066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35338"/>
                        <a:ext cx="5653088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8">
            <a:extLst>
              <a:ext uri="{FF2B5EF4-FFF2-40B4-BE49-F238E27FC236}">
                <a16:creationId xmlns:a16="http://schemas.microsoft.com/office/drawing/2014/main" id="{1BDF51EE-5C64-A3D0-C772-EF7E8531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3889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72041" name="Object 9">
            <a:extLst>
              <a:ext uri="{FF2B5EF4-FFF2-40B4-BE49-F238E27FC236}">
                <a16:creationId xmlns:a16="http://schemas.microsoft.com/office/drawing/2014/main" id="{C7AB83DF-BB9E-F291-1F96-7E63D2DA6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132388"/>
          <a:ext cx="84867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21280" imgH="939600" progId="Equation.3">
                  <p:embed/>
                </p:oleObj>
              </mc:Choice>
              <mc:Fallback>
                <p:oleObj name="Equation" r:id="rId10" imgW="77212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32388"/>
                        <a:ext cx="84867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3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812C147D-A41D-D756-E330-85F573A96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115888"/>
          <a:ext cx="772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21280" imgH="939600" progId="Equation.3">
                  <p:embed/>
                </p:oleObj>
              </mc:Choice>
              <mc:Fallback>
                <p:oleObj name="Equation" r:id="rId2" imgW="772128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15888"/>
                        <a:ext cx="772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6A867B83-9743-68AB-3E9A-A57C93CF5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052513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3880" imgH="1879560" progId="Equation.3">
                  <p:embed/>
                </p:oleObj>
              </mc:Choice>
              <mc:Fallback>
                <p:oleObj name="Equation" r:id="rId4" imgW="3593880" imgH="1879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52513"/>
                        <a:ext cx="35941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90FC5DE2-38CB-77CD-B4D8-532F4C7C9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2998788"/>
          <a:ext cx="1331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15640" progId="Equation.DSMT4">
                  <p:embed/>
                </p:oleObj>
              </mc:Choice>
              <mc:Fallback>
                <p:oleObj name="Equation" r:id="rId6" imgW="4442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998788"/>
                        <a:ext cx="1331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>
            <a:extLst>
              <a:ext uri="{FF2B5EF4-FFF2-40B4-BE49-F238E27FC236}">
                <a16:creationId xmlns:a16="http://schemas.microsoft.com/office/drawing/2014/main" id="{6098DE4B-2FC9-531F-A265-F5A56215B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3789363"/>
          <a:ext cx="361791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406080" progId="Equation.DSMT4">
                  <p:embed/>
                </p:oleObj>
              </mc:Choice>
              <mc:Fallback>
                <p:oleObj name="Equation" r:id="rId8" imgW="12063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789363"/>
                        <a:ext cx="3617913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AutoShape 6">
            <a:extLst>
              <a:ext uri="{FF2B5EF4-FFF2-40B4-BE49-F238E27FC236}">
                <a16:creationId xmlns:a16="http://schemas.microsoft.com/office/drawing/2014/main" id="{0792FB86-5349-5CC3-0B7F-DB24BA9AF8D1}"/>
              </a:ext>
            </a:extLst>
          </p:cNvPr>
          <p:cNvSpPr>
            <a:spLocks/>
          </p:cNvSpPr>
          <p:nvPr/>
        </p:nvSpPr>
        <p:spPr bwMode="auto">
          <a:xfrm>
            <a:off x="4627563" y="3357563"/>
            <a:ext cx="287337" cy="1008062"/>
          </a:xfrm>
          <a:prstGeom prst="leftBrace">
            <a:avLst>
              <a:gd name="adj1" fmla="val 292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F00633AE-D16F-2A8D-821E-F18963B9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29000"/>
            <a:ext cx="338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黑体" panose="02010609060101010101" pitchFamily="49" charset="-122"/>
              </a:rPr>
              <a:t>最大似然估计值</a:t>
            </a:r>
          </a:p>
        </p:txBody>
      </p:sp>
      <p:graphicFrame>
        <p:nvGraphicFramePr>
          <p:cNvPr id="173064" name="Object 8">
            <a:extLst>
              <a:ext uri="{FF2B5EF4-FFF2-40B4-BE49-F238E27FC236}">
                <a16:creationId xmlns:a16="http://schemas.microsoft.com/office/drawing/2014/main" id="{366660AB-6D80-2978-3541-454830E6E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4995863"/>
          <a:ext cx="14462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995863"/>
                        <a:ext cx="14462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>
            <a:extLst>
              <a:ext uri="{FF2B5EF4-FFF2-40B4-BE49-F238E27FC236}">
                <a16:creationId xmlns:a16="http://schemas.microsoft.com/office/drawing/2014/main" id="{D19D6F60-C5A5-CEF2-DD93-7AA2B2373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640388"/>
          <a:ext cx="380841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720" imgH="406080" progId="Equation.DSMT4">
                  <p:embed/>
                </p:oleObj>
              </mc:Choice>
              <mc:Fallback>
                <p:oleObj name="Equation" r:id="rId12" imgW="12697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40388"/>
                        <a:ext cx="3808413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AutoShape 10">
            <a:extLst>
              <a:ext uri="{FF2B5EF4-FFF2-40B4-BE49-F238E27FC236}">
                <a16:creationId xmlns:a16="http://schemas.microsoft.com/office/drawing/2014/main" id="{F8B8192E-A39A-5BDA-26B1-F8622B802AEB}"/>
              </a:ext>
            </a:extLst>
          </p:cNvPr>
          <p:cNvSpPr>
            <a:spLocks/>
          </p:cNvSpPr>
          <p:nvPr/>
        </p:nvSpPr>
        <p:spPr bwMode="auto">
          <a:xfrm>
            <a:off x="4643438" y="5227638"/>
            <a:ext cx="287337" cy="1008062"/>
          </a:xfrm>
          <a:prstGeom prst="leftBrace">
            <a:avLst>
              <a:gd name="adj1" fmla="val 292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7" name="Rectangle 11">
            <a:extLst>
              <a:ext uri="{FF2B5EF4-FFF2-40B4-BE49-F238E27FC236}">
                <a16:creationId xmlns:a16="http://schemas.microsoft.com/office/drawing/2014/main" id="{C91ACC4B-0F62-75CA-DFD9-AA24E85D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73688"/>
            <a:ext cx="338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黑体" panose="02010609060101010101" pitchFamily="49" charset="-122"/>
              </a:rPr>
              <a:t>最大似然估计量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/>
      <p:bldP spid="173066" grpId="0" animBg="1"/>
      <p:bldP spid="1730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>
            <a:extLst>
              <a:ext uri="{FF2B5EF4-FFF2-40B4-BE49-F238E27FC236}">
                <a16:creationId xmlns:a16="http://schemas.microsoft.com/office/drawing/2014/main" id="{005A6F66-10FD-F2AC-ED07-968FDF41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5175"/>
            <a:ext cx="8064500" cy="1677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, x</a:t>
            </a:r>
            <a:r>
              <a:rPr lang="en-US" altLang="zh-CN" sz="2000" baseline="-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i="1" baseline="-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i="1" baseline="-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…, x</a:t>
            </a:r>
            <a:r>
              <a:rPr lang="en-US" altLang="zh-CN" sz="2400" i="1" baseline="-30000"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是来自均匀总体    </a:t>
            </a:r>
          </a:p>
          <a:p>
            <a:pPr>
              <a:defRPr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(0,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sym typeface="Symbol" pitchFamily="18" charset="2"/>
              </a:rPr>
              <a:t>b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的一个样本，试求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  <a:sym typeface="Symbol" pitchFamily="18" charset="2"/>
              </a:rPr>
              <a:t>b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的最大似然估计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ctr">
              <a:defRPr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0D4C77F4-AE9A-933A-2769-8B198BC91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93738"/>
          <a:ext cx="7924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920" imgH="1523880" progId="Equation.3">
                  <p:embed/>
                </p:oleObj>
              </mc:Choice>
              <mc:Fallback>
                <p:oleObj name="Equation" r:id="rId2" imgW="7873920" imgH="1523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3738"/>
                        <a:ext cx="7924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7" name="Text Box 3">
            <a:extLst>
              <a:ext uri="{FF2B5EF4-FFF2-40B4-BE49-F238E27FC236}">
                <a16:creationId xmlns:a16="http://schemas.microsoft.com/office/drawing/2014/main" id="{D1400DC4-5E4A-9C30-182F-8CAB7273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3637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03108" name="Object 4">
            <a:extLst>
              <a:ext uri="{FF2B5EF4-FFF2-40B4-BE49-F238E27FC236}">
                <a16:creationId xmlns:a16="http://schemas.microsoft.com/office/drawing/2014/main" id="{518C453C-63B0-8D5A-9069-BD3169611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47925"/>
          <a:ext cx="441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41200" progId="Equation.3">
                  <p:embed/>
                </p:oleObj>
              </mc:Choice>
              <mc:Fallback>
                <p:oleObj name="Equation" r:id="rId4" imgW="1892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47925"/>
                        <a:ext cx="441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>
            <a:extLst>
              <a:ext uri="{FF2B5EF4-FFF2-40B4-BE49-F238E27FC236}">
                <a16:creationId xmlns:a16="http://schemas.microsoft.com/office/drawing/2014/main" id="{FFEFC7BD-0A38-0D5F-C738-216C0A480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57525"/>
          <a:ext cx="3505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241200" progId="Equation.3">
                  <p:embed/>
                </p:oleObj>
              </mc:Choice>
              <mc:Fallback>
                <p:oleObj name="Equation" r:id="rId6" imgW="16380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57525"/>
                        <a:ext cx="3505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>
            <a:extLst>
              <a:ext uri="{FF2B5EF4-FFF2-40B4-BE49-F238E27FC236}">
                <a16:creationId xmlns:a16="http://schemas.microsoft.com/office/drawing/2014/main" id="{2CCAACE8-0621-62D3-7CCD-AAEFB5CD0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3832225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6560" imgH="444240" progId="Equation.3">
                  <p:embed/>
                </p:oleObj>
              </mc:Choice>
              <mc:Fallback>
                <p:oleObj name="Equation" r:id="rId8" imgW="2806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832225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>
            <a:extLst>
              <a:ext uri="{FF2B5EF4-FFF2-40B4-BE49-F238E27FC236}">
                <a16:creationId xmlns:a16="http://schemas.microsoft.com/office/drawing/2014/main" id="{7E3558B1-ADB6-4B85-9FB0-A032BDB94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4246563"/>
          <a:ext cx="46450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760" imgH="660240" progId="Equation.DSMT4">
                  <p:embed/>
                </p:oleObj>
              </mc:Choice>
              <mc:Fallback>
                <p:oleObj name="Equation" r:id="rId10" imgW="190476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246563"/>
                        <a:ext cx="46450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>
            <a:extLst>
              <a:ext uri="{FF2B5EF4-FFF2-40B4-BE49-F238E27FC236}">
                <a16:creationId xmlns:a16="http://schemas.microsoft.com/office/drawing/2014/main" id="{A8F37B4F-8DA7-386E-55E3-F1F841BE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609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AAB7B0AF-99B7-5A00-661D-CB8234C3C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804863"/>
          <a:ext cx="69040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241200" progId="Equation.3">
                  <p:embed/>
                </p:oleObj>
              </mc:Choice>
              <mc:Fallback>
                <p:oleObj name="Equation" r:id="rId2" imgW="30477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804863"/>
                        <a:ext cx="69040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>
            <a:extLst>
              <a:ext uri="{FF2B5EF4-FFF2-40B4-BE49-F238E27FC236}">
                <a16:creationId xmlns:a16="http://schemas.microsoft.com/office/drawing/2014/main" id="{36109CE1-0A06-558D-4778-DFE6109FD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486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444240" progId="Equation.3">
                  <p:embed/>
                </p:oleObj>
              </mc:Choice>
              <mc:Fallback>
                <p:oleObj name="Equation" r:id="rId4" imgW="48639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486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>
            <a:extLst>
              <a:ext uri="{FF2B5EF4-FFF2-40B4-BE49-F238E27FC236}">
                <a16:creationId xmlns:a16="http://schemas.microsoft.com/office/drawing/2014/main" id="{5B8C63FC-BA4C-FB6E-0509-EF3C5F751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19300"/>
          <a:ext cx="62484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685800" progId="Equation.3">
                  <p:embed/>
                </p:oleObj>
              </mc:Choice>
              <mc:Fallback>
                <p:oleObj name="Equation" r:id="rId6" imgW="24508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19300"/>
                        <a:ext cx="624840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>
            <a:extLst>
              <a:ext uri="{FF2B5EF4-FFF2-40B4-BE49-F238E27FC236}">
                <a16:creationId xmlns:a16="http://schemas.microsoft.com/office/drawing/2014/main" id="{87DD09D7-258C-C646-E294-99D728D6F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24275"/>
          <a:ext cx="8229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920" imgH="241200" progId="Equation.3">
                  <p:embed/>
                </p:oleObj>
              </mc:Choice>
              <mc:Fallback>
                <p:oleObj name="Equation" r:id="rId8" imgW="3301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24275"/>
                        <a:ext cx="8229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6">
            <a:extLst>
              <a:ext uri="{FF2B5EF4-FFF2-40B4-BE49-F238E27FC236}">
                <a16:creationId xmlns:a16="http://schemas.microsoft.com/office/drawing/2014/main" id="{D152E606-C8BF-46EC-2C5B-83647D81D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484688"/>
          <a:ext cx="5943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457200" progId="Equation.3">
                  <p:embed/>
                </p:oleObj>
              </mc:Choice>
              <mc:Fallback>
                <p:oleObj name="Equation" r:id="rId10" imgW="2184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84688"/>
                        <a:ext cx="5943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>
            <a:extLst>
              <a:ext uri="{FF2B5EF4-FFF2-40B4-BE49-F238E27FC236}">
                <a16:creationId xmlns:a16="http://schemas.microsoft.com/office/drawing/2014/main" id="{09BB2A8F-6866-005E-16FA-7E5A5AA01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4345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>
              <a:latin typeface="宋体" panose="02010600030101010101" pitchFamily="2" charset="-122"/>
            </a:endParaRPr>
          </a:p>
          <a:p>
            <a:pPr algn="ctr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F9864201-4BF4-B602-2135-A2FA7771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217613"/>
            <a:ext cx="2328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宋体" panose="02010600030101010101" pitchFamily="2" charset="-122"/>
              </a:rPr>
              <a:t>由大数定律</a:t>
            </a:r>
            <a:r>
              <a:rPr kumimoji="1" lang="en-US" altLang="zh-CN" sz="2800" b="1">
                <a:latin typeface="宋体" panose="02010600030101010101" pitchFamily="2" charset="-122"/>
              </a:rPr>
              <a:t>, 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E7ABAEB0-7C86-FF9F-36CF-F336AC594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1873250"/>
          <a:ext cx="45497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431640" progId="Equation.DSMT4">
                  <p:embed/>
                </p:oleObj>
              </mc:Choice>
              <mc:Fallback>
                <p:oleObj name="Equation" r:id="rId2" imgW="17269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873250"/>
                        <a:ext cx="45497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Rectangle 5">
            <a:extLst>
              <a:ext uri="{FF2B5EF4-FFF2-40B4-BE49-F238E27FC236}">
                <a16:creationId xmlns:a16="http://schemas.microsoft.com/office/drawing/2014/main" id="{56600BC0-C89E-A1AB-4D77-50ED991B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70238"/>
            <a:ext cx="83677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宋体" panose="02010600030101010101" pitchFamily="2" charset="-122"/>
              </a:rPr>
              <a:t>    自然想到把样本均值作为总体均值的一个估计</a:t>
            </a:r>
            <a:r>
              <a:rPr kumimoji="1" lang="en-US" altLang="zh-CN" sz="2800" b="1">
                <a:latin typeface="宋体" panose="02010600030101010101" pitchFamily="2" charset="-122"/>
              </a:rPr>
              <a:t>.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3896" name="AutoShape 8">
            <a:extLst>
              <a:ext uri="{FF2B5EF4-FFF2-40B4-BE49-F238E27FC236}">
                <a16:creationId xmlns:a16="http://schemas.microsoft.com/office/drawing/2014/main" id="{512B7B54-C9FA-3FF7-C5E7-43AEA073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341438"/>
            <a:ext cx="3581400" cy="685800"/>
          </a:xfrm>
          <a:prstGeom prst="wedgeRoundRectCallout">
            <a:avLst>
              <a:gd name="adj1" fmla="val -98051"/>
              <a:gd name="adj2" fmla="val 69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样本均值</a:t>
            </a:r>
          </a:p>
        </p:txBody>
      </p:sp>
      <p:grpSp>
        <p:nvGrpSpPr>
          <p:cNvPr id="1033" name="Group 9">
            <a:extLst>
              <a:ext uri="{FF2B5EF4-FFF2-40B4-BE49-F238E27FC236}">
                <a16:creationId xmlns:a16="http://schemas.microsoft.com/office/drawing/2014/main" id="{983AD7C7-8965-ACCF-35EE-C3F4F43098C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609600"/>
            <a:ext cx="6737350" cy="584200"/>
            <a:chOff x="748" y="384"/>
            <a:chExt cx="4244" cy="368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3E801C96-25AB-BBF3-216A-D4631B77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84"/>
              <a:ext cx="2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宋体" panose="02010600030101010101" pitchFamily="2" charset="-122"/>
                </a:rPr>
                <a:t>我们知道</a:t>
              </a:r>
              <a:r>
                <a:rPr kumimoji="1" lang="en-US" altLang="zh-CN" sz="2800" b="1">
                  <a:latin typeface="宋体" panose="02010600030101010101" pitchFamily="2" charset="-122"/>
                </a:rPr>
                <a:t>,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若            </a:t>
              </a:r>
              <a:r>
                <a:rPr kumimoji="1" lang="en-US" altLang="zh-CN" sz="2800" b="1">
                  <a:latin typeface="宋体" panose="02010600030101010101" pitchFamily="2" charset="-122"/>
                </a:rPr>
                <a:t>,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" name="Object 11">
              <a:extLst>
                <a:ext uri="{FF2B5EF4-FFF2-40B4-BE49-F238E27FC236}">
                  <a16:creationId xmlns:a16="http://schemas.microsoft.com/office/drawing/2014/main" id="{F2703254-541E-4E61-0B7F-1947149A9A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84"/>
            <a:ext cx="13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95200" imgH="583920" progId="Equation.DSMT4">
                    <p:embed/>
                  </p:oleObj>
                </mc:Choice>
                <mc:Fallback>
                  <p:oleObj name="Equation" r:id="rId4" imgW="2095200" imgH="5839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84"/>
                          <a:ext cx="13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2">
              <a:extLst>
                <a:ext uri="{FF2B5EF4-FFF2-40B4-BE49-F238E27FC236}">
                  <a16:creationId xmlns:a16="http://schemas.microsoft.com/office/drawing/2014/main" id="{5A3DB58F-FE3F-8B7F-5A42-E236744CEA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3" y="454"/>
            <a:ext cx="9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720" imgH="393480" progId="Equation.DSMT4">
                    <p:embed/>
                  </p:oleObj>
                </mc:Choice>
                <mc:Fallback>
                  <p:oleObj name="Equation" r:id="rId6" imgW="1485720" imgH="393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454"/>
                          <a:ext cx="9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13">
              <a:extLst>
                <a:ext uri="{FF2B5EF4-FFF2-40B4-BE49-F238E27FC236}">
                  <a16:creationId xmlns:a16="http://schemas.microsoft.com/office/drawing/2014/main" id="{AF3BB3D1-3F55-E235-A379-5A555173F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" y="384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89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A3C4BCAB-DCFE-214C-C184-54A9AC82C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74713"/>
          <a:ext cx="6858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507960" progId="Equation.DSMT4">
                  <p:embed/>
                </p:oleObj>
              </mc:Choice>
              <mc:Fallback>
                <p:oleObj name="Equation" r:id="rId2" imgW="27939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74713"/>
                        <a:ext cx="6858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3">
            <a:extLst>
              <a:ext uri="{FF2B5EF4-FFF2-40B4-BE49-F238E27FC236}">
                <a16:creationId xmlns:a16="http://schemas.microsoft.com/office/drawing/2014/main" id="{96221B61-9151-10AA-D9D6-AB15E7F81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2222500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444240" progId="Equation.3">
                  <p:embed/>
                </p:oleObj>
              </mc:Choice>
              <mc:Fallback>
                <p:oleObj name="Equation" r:id="rId4" imgW="38480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222500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4">
            <a:extLst>
              <a:ext uri="{FF2B5EF4-FFF2-40B4-BE49-F238E27FC236}">
                <a16:creationId xmlns:a16="http://schemas.microsoft.com/office/drawing/2014/main" id="{F4E25EA1-6158-569B-7689-FF62CCF71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62250"/>
          <a:ext cx="3200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79360" progId="Equation.3">
                  <p:embed/>
                </p:oleObj>
              </mc:Choice>
              <mc:Fallback>
                <p:oleObj name="Equation" r:id="rId6" imgW="12189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62250"/>
                        <a:ext cx="3200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>
            <a:extLst>
              <a:ext uri="{FF2B5EF4-FFF2-40B4-BE49-F238E27FC236}">
                <a16:creationId xmlns:a16="http://schemas.microsoft.com/office/drawing/2014/main" id="{D63B09D3-9DDB-AC8B-A4A4-CF534E9BA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806700"/>
          <a:ext cx="3200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304560" progId="Equation.3">
                  <p:embed/>
                </p:oleObj>
              </mc:Choice>
              <mc:Fallback>
                <p:oleObj name="Equation" r:id="rId8" imgW="126972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06700"/>
                        <a:ext cx="3200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>
            <a:extLst>
              <a:ext uri="{FF2B5EF4-FFF2-40B4-BE49-F238E27FC236}">
                <a16:creationId xmlns:a16="http://schemas.microsoft.com/office/drawing/2014/main" id="{1028C7AB-457D-E9DC-2D91-FAA4A6F01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733800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48040" imgH="444240" progId="Equation.3">
                  <p:embed/>
                </p:oleObj>
              </mc:Choice>
              <mc:Fallback>
                <p:oleObj name="Equation" r:id="rId10" imgW="3848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733800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7">
            <a:extLst>
              <a:ext uri="{FF2B5EF4-FFF2-40B4-BE49-F238E27FC236}">
                <a16:creationId xmlns:a16="http://schemas.microsoft.com/office/drawing/2014/main" id="{91905107-CE29-4FEE-03C2-E5129B4A7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95800"/>
          <a:ext cx="196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8480" imgH="558720" progId="Equation.3">
                  <p:embed/>
                </p:oleObj>
              </mc:Choice>
              <mc:Fallback>
                <p:oleObj name="Equation" r:id="rId12" imgW="196848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196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>
            <a:extLst>
              <a:ext uri="{FF2B5EF4-FFF2-40B4-BE49-F238E27FC236}">
                <a16:creationId xmlns:a16="http://schemas.microsoft.com/office/drawing/2014/main" id="{025B114B-8A6A-E8F8-D957-CE17DE9CD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454525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82600" imgH="609480" progId="Equation.3">
                  <p:embed/>
                </p:oleObj>
              </mc:Choice>
              <mc:Fallback>
                <p:oleObj name="Equation" r:id="rId14" imgW="208260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54525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D0BEBD98-5444-D5FB-14DC-3D2873F65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404813"/>
          <a:ext cx="7416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16720" imgH="1574640" progId="Equation.3">
                  <p:embed/>
                </p:oleObj>
              </mc:Choice>
              <mc:Fallback>
                <p:oleObj name="Equation" r:id="rId2" imgW="7416720" imgH="1574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04813"/>
                        <a:ext cx="7416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8">
            <a:extLst>
              <a:ext uri="{FF2B5EF4-FFF2-40B4-BE49-F238E27FC236}">
                <a16:creationId xmlns:a16="http://schemas.microsoft.com/office/drawing/2014/main" id="{610F17C8-A452-2D47-EE19-801AA4935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3889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Text Box 3">
            <a:extLst>
              <a:ext uri="{FF2B5EF4-FFF2-40B4-BE49-F238E27FC236}">
                <a16:creationId xmlns:a16="http://schemas.microsoft.com/office/drawing/2014/main" id="{73C715C6-9C57-FE7E-6A49-C1CBE5852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1125538"/>
            <a:ext cx="776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2779" name="Text Box 5">
            <a:extLst>
              <a:ext uri="{FF2B5EF4-FFF2-40B4-BE49-F238E27FC236}">
                <a16:creationId xmlns:a16="http://schemas.microsoft.com/office/drawing/2014/main" id="{077D1B83-AEDD-08F0-D9B6-13F2550B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1125538"/>
            <a:ext cx="4303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的最大似然估计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311302" name="Text Box 6">
            <a:extLst>
              <a:ext uri="{FF2B5EF4-FFF2-40B4-BE49-F238E27FC236}">
                <a16:creationId xmlns:a16="http://schemas.microsoft.com/office/drawing/2014/main" id="{6EFF9214-F8D1-1CFE-BD9E-F84400E8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355850"/>
            <a:ext cx="776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11303" name="Text Box 7">
            <a:extLst>
              <a:ext uri="{FF2B5EF4-FFF2-40B4-BE49-F238E27FC236}">
                <a16:creationId xmlns:a16="http://schemas.microsoft.com/office/drawing/2014/main" id="{EA2AC1BE-E29D-80EF-AA47-CC4080CE3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427288"/>
            <a:ext cx="4303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的最大似然估计</a:t>
            </a: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graphicFrame>
        <p:nvGraphicFramePr>
          <p:cNvPr id="32770" name="Object 10">
            <a:extLst>
              <a:ext uri="{FF2B5EF4-FFF2-40B4-BE49-F238E27FC236}">
                <a16:creationId xmlns:a16="http://schemas.microsoft.com/office/drawing/2014/main" id="{31474EE0-381B-C0FC-C8FA-1D73AE2FE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836613"/>
          <a:ext cx="270351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06080" progId="Equation.DSMT4">
                  <p:embed/>
                </p:oleObj>
              </mc:Choice>
              <mc:Fallback>
                <p:oleObj name="Equation" r:id="rId2" imgW="90144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6613"/>
                        <a:ext cx="2703513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1">
            <a:extLst>
              <a:ext uri="{FF2B5EF4-FFF2-40B4-BE49-F238E27FC236}">
                <a16:creationId xmlns:a16="http://schemas.microsoft.com/office/drawing/2014/main" id="{7A978A14-30CC-631A-B08D-6EC8603DC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125538"/>
          <a:ext cx="608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03040" progId="Equation.DSMT4">
                  <p:embed/>
                </p:oleObj>
              </mc:Choice>
              <mc:Fallback>
                <p:oleObj name="Equation" r:id="rId4" imgW="2030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25538"/>
                        <a:ext cx="608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8" name="Object 12">
            <a:extLst>
              <a:ext uri="{FF2B5EF4-FFF2-40B4-BE49-F238E27FC236}">
                <a16:creationId xmlns:a16="http://schemas.microsoft.com/office/drawing/2014/main" id="{7D979599-6531-5C33-9C76-048FD4173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578100"/>
          <a:ext cx="455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78100"/>
                        <a:ext cx="455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9" name="Object 13">
            <a:extLst>
              <a:ext uri="{FF2B5EF4-FFF2-40B4-BE49-F238E27FC236}">
                <a16:creationId xmlns:a16="http://schemas.microsoft.com/office/drawing/2014/main" id="{88FE7AA0-D88B-8155-9D70-D32226A8D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30845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444240" progId="Equation.DSMT4">
                  <p:embed/>
                </p:oleObj>
              </mc:Choice>
              <mc:Fallback>
                <p:oleObj name="Equation" r:id="rId8" imgW="1028520" imgH="4442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30845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0" name="Object 14">
            <a:extLst>
              <a:ext uri="{FF2B5EF4-FFF2-40B4-BE49-F238E27FC236}">
                <a16:creationId xmlns:a16="http://schemas.microsoft.com/office/drawing/2014/main" id="{E65FAD4B-0578-6D23-1946-C835CB8E2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4149725"/>
          <a:ext cx="4191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149725"/>
                        <a:ext cx="4191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1" name="Text Box 15">
            <a:extLst>
              <a:ext uri="{FF2B5EF4-FFF2-40B4-BE49-F238E27FC236}">
                <a16:creationId xmlns:a16="http://schemas.microsoft.com/office/drawing/2014/main" id="{8C58DEE4-FD21-5A3E-4239-7E97FF63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149725"/>
            <a:ext cx="776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11312" name="Text Box 16">
            <a:extLst>
              <a:ext uri="{FF2B5EF4-FFF2-40B4-BE49-F238E27FC236}">
                <a16:creationId xmlns:a16="http://schemas.microsoft.com/office/drawing/2014/main" id="{C8F46C11-1533-9F35-2A0B-0AFCF46F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149725"/>
            <a:ext cx="4303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的最大似然估计</a:t>
            </a: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311313" name="Object 17">
            <a:extLst>
              <a:ext uri="{FF2B5EF4-FFF2-40B4-BE49-F238E27FC236}">
                <a16:creationId xmlns:a16="http://schemas.microsoft.com/office/drawing/2014/main" id="{D14A96F9-D6AF-F1CF-2B1A-882E101C7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0363" y="42926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77480" progId="Equation.DSMT4">
                  <p:embed/>
                </p:oleObj>
              </mc:Choice>
              <mc:Fallback>
                <p:oleObj name="Equation" r:id="rId12" imgW="13968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2926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4" name="Text Box 18">
            <a:extLst>
              <a:ext uri="{FF2B5EF4-FFF2-40B4-BE49-F238E27FC236}">
                <a16:creationId xmlns:a16="http://schemas.microsoft.com/office/drawing/2014/main" id="{A5B4FA69-12A2-B192-BFFA-D6660BD8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5156200"/>
            <a:ext cx="776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11315" name="Text Box 19">
            <a:extLst>
              <a:ext uri="{FF2B5EF4-FFF2-40B4-BE49-F238E27FC236}">
                <a16:creationId xmlns:a16="http://schemas.microsoft.com/office/drawing/2014/main" id="{47E3D547-E725-58E8-1A68-AAEEEEF1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156200"/>
            <a:ext cx="4303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的最大似然估计</a:t>
            </a: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graphicFrame>
        <p:nvGraphicFramePr>
          <p:cNvPr id="311316" name="Object 20">
            <a:extLst>
              <a:ext uri="{FF2B5EF4-FFF2-40B4-BE49-F238E27FC236}">
                <a16:creationId xmlns:a16="http://schemas.microsoft.com/office/drawing/2014/main" id="{172406EB-CC3F-FC82-7656-6F3D15CB0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5156200"/>
          <a:ext cx="110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56200"/>
                        <a:ext cx="110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7" name="Object 21">
            <a:extLst>
              <a:ext uri="{FF2B5EF4-FFF2-40B4-BE49-F238E27FC236}">
                <a16:creationId xmlns:a16="http://schemas.microsoft.com/office/drawing/2014/main" id="{3D92FE12-45A3-CE05-D087-E29ED2D38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5013325"/>
          <a:ext cx="11049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317160" progId="Equation.DSMT4">
                  <p:embed/>
                </p:oleObj>
              </mc:Choice>
              <mc:Fallback>
                <p:oleObj name="Equation" r:id="rId16" imgW="368280" imgH="3171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013325"/>
                        <a:ext cx="11049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/>
      <p:bldP spid="311303" grpId="0"/>
      <p:bldP spid="311311" grpId="0"/>
      <p:bldP spid="311312" grpId="0"/>
      <p:bldP spid="311314" grpId="0"/>
      <p:bldP spid="3113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>
            <a:extLst>
              <a:ext uri="{FF2B5EF4-FFF2-40B4-BE49-F238E27FC236}">
                <a16:creationId xmlns:a16="http://schemas.microsoft.com/office/drawing/2014/main" id="{471C907F-7961-2031-FC22-80AF3B82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334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最大似然估计的不变性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01D32DB-595F-9E60-3673-C4E7B5BB28D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49500"/>
            <a:ext cx="7226300" cy="2146300"/>
            <a:chOff x="760" y="816"/>
            <a:chExt cx="4552" cy="1352"/>
          </a:xfrm>
        </p:grpSpPr>
        <p:graphicFrame>
          <p:nvGraphicFramePr>
            <p:cNvPr id="33794" name="Object 4">
              <a:extLst>
                <a:ext uri="{FF2B5EF4-FFF2-40B4-BE49-F238E27FC236}">
                  <a16:creationId xmlns:a16="http://schemas.microsoft.com/office/drawing/2014/main" id="{AD3216A0-68DF-60AD-E037-AE114EE6FD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" y="816"/>
            <a:ext cx="4552" cy="1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26280" imgH="2145960" progId="Equation.3">
                    <p:embed/>
                  </p:oleObj>
                </mc:Choice>
                <mc:Fallback>
                  <p:oleObj name="Equation" r:id="rId2" imgW="7226280" imgH="2145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816"/>
                          <a:ext cx="4552" cy="1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50157C9E-8A17-3B6C-1FC8-47B8A48E5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70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sym typeface="Math5" pitchFamily="2" charset="2"/>
                </a:rPr>
                <a:t>U.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3979BBCD-7772-4F41-F49B-D8D11FBB6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50888"/>
          <a:ext cx="7531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30840" imgH="1549080" progId="Equation.DSMT4">
                  <p:embed/>
                </p:oleObj>
              </mc:Choice>
              <mc:Fallback>
                <p:oleObj name="Equation" r:id="rId2" imgW="7530840" imgH="1549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50888"/>
                        <a:ext cx="7531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79" name="Text Box 3">
            <a:extLst>
              <a:ext uri="{FF2B5EF4-FFF2-40B4-BE49-F238E27FC236}">
                <a16:creationId xmlns:a16="http://schemas.microsoft.com/office/drawing/2014/main" id="{D08F3323-169D-6D46-4B94-0D4C307CC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366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06180" name="Object 4">
            <a:extLst>
              <a:ext uri="{FF2B5EF4-FFF2-40B4-BE49-F238E27FC236}">
                <a16:creationId xmlns:a16="http://schemas.microsoft.com/office/drawing/2014/main" id="{90FCD6E6-8B1B-97E0-D3E5-AB2EB2A59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638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8960" imgH="431640" progId="Equation.3">
                  <p:embed/>
                </p:oleObj>
              </mc:Choice>
              <mc:Fallback>
                <p:oleObj name="Equation" r:id="rId4" imgW="328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638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>
            <a:extLst>
              <a:ext uri="{FF2B5EF4-FFF2-40B4-BE49-F238E27FC236}">
                <a16:creationId xmlns:a16="http://schemas.microsoft.com/office/drawing/2014/main" id="{414787F6-ABC2-3242-D47F-CBB7937E7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2992438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24200" imgH="888840" progId="Equation.3">
                  <p:embed/>
                </p:oleObj>
              </mc:Choice>
              <mc:Fallback>
                <p:oleObj name="Equation" r:id="rId6" imgW="55242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992438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>
            <a:extLst>
              <a:ext uri="{FF2B5EF4-FFF2-40B4-BE49-F238E27FC236}">
                <a16:creationId xmlns:a16="http://schemas.microsoft.com/office/drawing/2014/main" id="{A66CE0C6-1E31-D465-45B2-95B4E04FD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4600575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360" imgH="1028520" progId="Equation.3">
                  <p:embed/>
                </p:oleObj>
              </mc:Choice>
              <mc:Fallback>
                <p:oleObj name="Equation" r:id="rId8" imgW="327636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600575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>
            <a:extLst>
              <a:ext uri="{FF2B5EF4-FFF2-40B4-BE49-F238E27FC236}">
                <a16:creationId xmlns:a16="http://schemas.microsoft.com/office/drawing/2014/main" id="{3C887FB5-80D8-6183-8687-70947E826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4265613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77960" imgH="1841400" progId="Equation.3">
                  <p:embed/>
                </p:oleObj>
              </mc:Choice>
              <mc:Fallback>
                <p:oleObj name="Equation" r:id="rId10" imgW="2577960" imgH="1841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265613"/>
                        <a:ext cx="2578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>
            <a:extLst>
              <a:ext uri="{FF2B5EF4-FFF2-40B4-BE49-F238E27FC236}">
                <a16:creationId xmlns:a16="http://schemas.microsoft.com/office/drawing/2014/main" id="{8F7EF463-504B-131F-AE68-C0AC68F12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22725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43120" imgH="406080" progId="Equation.3">
                  <p:embed/>
                </p:oleObj>
              </mc:Choice>
              <mc:Fallback>
                <p:oleObj name="Equation" r:id="rId12" imgW="35431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22725"/>
                        <a:ext cx="354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>
            <a:extLst>
              <a:ext uri="{FF2B5EF4-FFF2-40B4-BE49-F238E27FC236}">
                <a16:creationId xmlns:a16="http://schemas.microsoft.com/office/drawing/2014/main" id="{C364F72C-5FF0-82F7-A431-FDAC96AF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6937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64E7AA25-8CD2-65E9-247E-766BC052F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828800"/>
            <a:ext cx="564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以及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=0)</a:t>
            </a:r>
            <a:r>
              <a:rPr lang="zh-CN" altLang="en-US" sz="2800" b="1">
                <a:latin typeface="Times New Roman" panose="02020603050405020304" pitchFamily="18" charset="0"/>
              </a:rPr>
              <a:t>的最大似然估计量。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492A3AB3-C548-0777-B513-4651EBB5A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609600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46360" imgH="838080" progId="Equation.3">
                  <p:embed/>
                </p:oleObj>
              </mc:Choice>
              <mc:Fallback>
                <p:oleObj name="Equation" r:id="rId2" imgW="534636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3" name="Object 3">
            <a:extLst>
              <a:ext uri="{FF2B5EF4-FFF2-40B4-BE49-F238E27FC236}">
                <a16:creationId xmlns:a16="http://schemas.microsoft.com/office/drawing/2014/main" id="{AA76BCF4-F182-21FC-ED03-5A40AAE6C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47800"/>
          <a:ext cx="4546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1206360" progId="Equation.3">
                  <p:embed/>
                </p:oleObj>
              </mc:Choice>
              <mc:Fallback>
                <p:oleObj name="Equation" r:id="rId4" imgW="4546440" imgH="1206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4546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4">
            <a:extLst>
              <a:ext uri="{FF2B5EF4-FFF2-40B4-BE49-F238E27FC236}">
                <a16:creationId xmlns:a16="http://schemas.microsoft.com/office/drawing/2014/main" id="{102E11A7-3D5E-5944-3974-C3BBC387A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280" imgH="444240" progId="Equation.3">
                  <p:embed/>
                </p:oleObj>
              </mc:Choice>
              <mc:Fallback>
                <p:oleObj name="Equation" r:id="rId6" imgW="42922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429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>
            <a:extLst>
              <a:ext uri="{FF2B5EF4-FFF2-40B4-BE49-F238E27FC236}">
                <a16:creationId xmlns:a16="http://schemas.microsoft.com/office/drawing/2014/main" id="{7919C450-438F-3B3D-6FCF-1C269A062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8194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838080" progId="Equation.3">
                  <p:embed/>
                </p:oleObj>
              </mc:Choice>
              <mc:Fallback>
                <p:oleObj name="Equation" r:id="rId8" imgW="219708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>
            <a:extLst>
              <a:ext uri="{FF2B5EF4-FFF2-40B4-BE49-F238E27FC236}">
                <a16:creationId xmlns:a16="http://schemas.microsoft.com/office/drawing/2014/main" id="{6BFB7D8B-EFD3-BC18-C145-17128E691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86200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6960" imgH="444240" progId="Equation.3">
                  <p:embed/>
                </p:oleObj>
              </mc:Choice>
              <mc:Fallback>
                <p:oleObj name="Equation" r:id="rId10" imgW="3936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7" name="Object 7">
            <a:extLst>
              <a:ext uri="{FF2B5EF4-FFF2-40B4-BE49-F238E27FC236}">
                <a16:creationId xmlns:a16="http://schemas.microsoft.com/office/drawing/2014/main" id="{0AEA91D8-D784-EBB7-1FD6-39CA93035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338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1960" imgH="838080" progId="Equation.3">
                  <p:embed/>
                </p:oleObj>
              </mc:Choice>
              <mc:Fallback>
                <p:oleObj name="Equation" r:id="rId12" imgW="23619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C5B707E8-2C28-8A7A-2306-27586D85660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157788"/>
            <a:ext cx="7010400" cy="1219200"/>
            <a:chOff x="816" y="2976"/>
            <a:chExt cx="4416" cy="768"/>
          </a:xfrm>
        </p:grpSpPr>
        <p:sp>
          <p:nvSpPr>
            <p:cNvPr id="35852" name="Text Box 9">
              <a:extLst>
                <a:ext uri="{FF2B5EF4-FFF2-40B4-BE49-F238E27FC236}">
                  <a16:creationId xmlns:a16="http://schemas.microsoft.com/office/drawing/2014/main" id="{B45413F2-B9CA-87AB-B49D-700D3D9B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4416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因为                      是     的单调函数，所以，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=0)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的最大似然估计量为</a:t>
              </a:r>
            </a:p>
          </p:txBody>
        </p:sp>
        <p:graphicFrame>
          <p:nvGraphicFramePr>
            <p:cNvPr id="35848" name="Object 10">
              <a:extLst>
                <a:ext uri="{FF2B5EF4-FFF2-40B4-BE49-F238E27FC236}">
                  <a16:creationId xmlns:a16="http://schemas.microsoft.com/office/drawing/2014/main" id="{216E1E62-4D09-BD45-8276-7AE8CA523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" y="2991"/>
            <a:ext cx="133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52200" imgH="228600" progId="Equation.DSMT4">
                    <p:embed/>
                  </p:oleObj>
                </mc:Choice>
                <mc:Fallback>
                  <p:oleObj name="Equation" r:id="rId14" imgW="9522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2991"/>
                          <a:ext cx="133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1">
              <a:extLst>
                <a:ext uri="{FF2B5EF4-FFF2-40B4-BE49-F238E27FC236}">
                  <a16:creationId xmlns:a16="http://schemas.microsoft.com/office/drawing/2014/main" id="{852D18BB-DDB7-5EDC-DA80-E7924D73E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0" y="3012"/>
            <a:ext cx="19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" imgH="177480" progId="Equation.DSMT4">
                    <p:embed/>
                  </p:oleObj>
                </mc:Choice>
                <mc:Fallback>
                  <p:oleObj name="Equation" r:id="rId16" imgW="1396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3012"/>
                          <a:ext cx="19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2">
              <a:extLst>
                <a:ext uri="{FF2B5EF4-FFF2-40B4-BE49-F238E27FC236}">
                  <a16:creationId xmlns:a16="http://schemas.microsoft.com/office/drawing/2014/main" id="{531D5D79-A458-A4E7-E285-77604FA8DF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9" y="3353"/>
            <a:ext cx="823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7960" imgH="241200" progId="Equation.DSMT4">
                    <p:embed/>
                  </p:oleObj>
                </mc:Choice>
                <mc:Fallback>
                  <p:oleObj name="Equation" r:id="rId18" imgW="507960" imgH="241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3353"/>
                          <a:ext cx="823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13740CC-F379-EB87-88DD-313CE2CE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</a:p>
          <a:p>
            <a:pPr eaLnBrk="1" hangingPunct="1"/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P173    2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CB9CDE45-977F-D9F6-4CFE-5B352A189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93738"/>
          <a:ext cx="7924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920" imgH="1523880" progId="Equation.3">
                  <p:embed/>
                </p:oleObj>
              </mc:Choice>
              <mc:Fallback>
                <p:oleObj name="Equation" r:id="rId2" imgW="7873920" imgH="1523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3738"/>
                        <a:ext cx="7924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3">
            <a:extLst>
              <a:ext uri="{FF2B5EF4-FFF2-40B4-BE49-F238E27FC236}">
                <a16:creationId xmlns:a16="http://schemas.microsoft.com/office/drawing/2014/main" id="{6FA806ED-1B8B-D123-A22D-0223E4376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368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EF404635-C151-5DA9-59C3-F76B9FB0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609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graphicFrame>
        <p:nvGraphicFramePr>
          <p:cNvPr id="36867" name="Object 12">
            <a:extLst>
              <a:ext uri="{FF2B5EF4-FFF2-40B4-BE49-F238E27FC236}">
                <a16:creationId xmlns:a16="http://schemas.microsoft.com/office/drawing/2014/main" id="{BCD1F3A8-61E4-643A-2ED4-E4E3DA42C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708275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444240" progId="Equation.3">
                  <p:embed/>
                </p:oleObj>
              </mc:Choice>
              <mc:Fallback>
                <p:oleObj name="Equation" r:id="rId4" imgW="38480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3">
            <a:extLst>
              <a:ext uri="{FF2B5EF4-FFF2-40B4-BE49-F238E27FC236}">
                <a16:creationId xmlns:a16="http://schemas.microsoft.com/office/drawing/2014/main" id="{262CCBF4-F9E3-EA9D-81CB-734412373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716338"/>
          <a:ext cx="196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558720" progId="Equation.3">
                  <p:embed/>
                </p:oleObj>
              </mc:Choice>
              <mc:Fallback>
                <p:oleObj name="Equation" r:id="rId6" imgW="196848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196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4">
            <a:extLst>
              <a:ext uri="{FF2B5EF4-FFF2-40B4-BE49-F238E27FC236}">
                <a16:creationId xmlns:a16="http://schemas.microsoft.com/office/drawing/2014/main" id="{27B314E4-241E-AEE3-2323-86B31C961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644900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600" imgH="609480" progId="Equation.3">
                  <p:embed/>
                </p:oleObj>
              </mc:Choice>
              <mc:Fallback>
                <p:oleObj name="Equation" r:id="rId8" imgW="208260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44900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672250D1-730E-2F9C-A64F-689CB291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9950"/>
            <a:ext cx="920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anose="02020603050405020304" pitchFamily="18" charset="0"/>
              </a:rPr>
              <a:t>(1)</a:t>
            </a:r>
            <a:r>
              <a:rPr kumimoji="1" lang="zh-CN" altLang="en-US" sz="3600" b="1">
                <a:latin typeface="宋体" panose="02010600030101010101" pitchFamily="2" charset="-122"/>
              </a:rPr>
              <a:t>对于同一个参数究竟采用哪一个估计量好</a:t>
            </a:r>
            <a:r>
              <a:rPr kumimoji="1" lang="zh-CN" altLang="en-US" sz="36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9F32ABF6-7F10-D836-5CEB-3C9D5C66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945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(2)</a:t>
            </a:r>
            <a:r>
              <a:rPr kumimoji="1" lang="zh-CN" altLang="en-US" sz="3600" b="1">
                <a:latin typeface="Times New Roman" panose="02020603050405020304" pitchFamily="18" charset="0"/>
              </a:rPr>
              <a:t>评价估计量的标准是什么?</a:t>
            </a: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736AC4E7-39C1-5E62-522A-615EFE8C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71525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第三节    估计量的评选标准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83C9EB01-8224-B953-A284-464793FED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341438"/>
          <a:ext cx="7734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34240" imgH="1663560" progId="Equation.DSMT4">
                  <p:embed/>
                </p:oleObj>
              </mc:Choice>
              <mc:Fallback>
                <p:oleObj name="Equation" r:id="rId2" imgW="7734240" imgH="1663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734300" cy="166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3" name="Text Box 3">
            <a:extLst>
              <a:ext uri="{FF2B5EF4-FFF2-40B4-BE49-F238E27FC236}">
                <a16:creationId xmlns:a16="http://schemas.microsoft.com/office/drawing/2014/main" id="{5FE9828F-BABE-7775-6028-ADC55996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6970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无偏估计的实际意义:  无系统误差.</a:t>
            </a: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DA5FAAA0-F640-7187-1DD2-F47970EE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352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（一）无偏性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>
            <a:extLst>
              <a:ext uri="{FF2B5EF4-FFF2-40B4-BE49-F238E27FC236}">
                <a16:creationId xmlns:a16="http://schemas.microsoft.com/office/drawing/2014/main" id="{8BFC698B-A3F5-01D3-3275-95207166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点估计问题的一般提法</a:t>
            </a:r>
          </a:p>
        </p:txBody>
      </p:sp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49CFD730-C5FA-CAFB-5F62-B1604AC59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211263"/>
          <a:ext cx="7158037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24400" imgH="1562040" progId="Equation.DSMT4">
                  <p:embed/>
                </p:oleObj>
              </mc:Choice>
              <mc:Fallback>
                <p:oleObj name="Equation" r:id="rId2" imgW="7124400" imgH="1562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11263"/>
                        <a:ext cx="7158037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91F3BE49-4AFD-47AA-DC68-A5FB3FA93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38463"/>
          <a:ext cx="85693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94560" imgH="1587240" progId="Equation.3">
                  <p:embed/>
                </p:oleObj>
              </mc:Choice>
              <mc:Fallback>
                <p:oleObj name="Equation" r:id="rId4" imgW="7594560" imgH="1587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38463"/>
                        <a:ext cx="8569325" cy="1790700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14585960-11E1-705C-6C49-9C4250877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56188"/>
          <a:ext cx="5002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03640" imgH="482400" progId="Equation.3">
                  <p:embed/>
                </p:oleObj>
              </mc:Choice>
              <mc:Fallback>
                <p:oleObj name="Equation" r:id="rId6" imgW="50036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56188"/>
                        <a:ext cx="5002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AF38C3AD-601E-4762-C83B-15644F819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5929313"/>
          <a:ext cx="4748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49480" imgH="482400" progId="Equation.3">
                  <p:embed/>
                </p:oleObj>
              </mc:Choice>
              <mc:Fallback>
                <p:oleObj name="Equation" r:id="rId8" imgW="47494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929313"/>
                        <a:ext cx="4748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>
            <a:extLst>
              <a:ext uri="{FF2B5EF4-FFF2-40B4-BE49-F238E27FC236}">
                <a16:creationId xmlns:a16="http://schemas.microsoft.com/office/drawing/2014/main" id="{DF1D88BB-6ED4-32FD-D883-4F1DECDA0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229225"/>
          <a:ext cx="1954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55520" imgH="977760" progId="Equation.3">
                  <p:embed/>
                </p:oleObj>
              </mc:Choice>
              <mc:Fallback>
                <p:oleObj name="公式" r:id="rId10" imgW="195552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29225"/>
                        <a:ext cx="19542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Text Box 2">
            <a:extLst>
              <a:ext uri="{FF2B5EF4-FFF2-40B4-BE49-F238E27FC236}">
                <a16:creationId xmlns:a16="http://schemas.microsoft.com/office/drawing/2014/main" id="{6D1277E8-A61B-804E-73DB-B80B1860B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765175"/>
            <a:ext cx="81375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宋体" panose="02010600030101010101" pitchFamily="2" charset="-122"/>
              </a:rPr>
              <a:t>设总体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3200" b="1">
                <a:latin typeface="宋体" panose="02010600030101010101" pitchFamily="2" charset="-122"/>
              </a:rPr>
              <a:t>的均值为</a:t>
            </a:r>
            <a:r>
              <a:rPr kumimoji="1" lang="zh-CN" altLang="en-US" sz="3200" b="1" i="1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="1">
                <a:latin typeface="宋体" panose="02010600030101010101" pitchFamily="2" charset="-122"/>
              </a:rPr>
              <a:t>,</a:t>
            </a:r>
            <a:r>
              <a:rPr kumimoji="1" lang="zh-CN" altLang="en-US" sz="3200" b="1">
                <a:latin typeface="宋体" panose="02010600030101010101" pitchFamily="2" charset="-122"/>
              </a:rPr>
              <a:t>方差为</a:t>
            </a:r>
            <a:r>
              <a:rPr kumimoji="1" lang="zh-CN" altLang="en-US" sz="3200" b="1" i="1"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>
                <a:latin typeface="宋体" panose="02010600030101010101" pitchFamily="2" charset="-122"/>
              </a:rPr>
              <a:t>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3200" b="1">
                <a:latin typeface="宋体" panose="02010600030101010101" pitchFamily="2" charset="-122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3200" b="1">
                <a:latin typeface="宋体" panose="02010600030101010101" pitchFamily="2" charset="-122"/>
              </a:rPr>
              <a:t>,</a:t>
            </a:r>
            <a:r>
              <a:rPr kumimoji="1" lang="en-US" altLang="en-US" sz="3200" b="1">
                <a:latin typeface="宋体" panose="02010600030101010101" pitchFamily="2" charset="-122"/>
              </a:rPr>
              <a:t>…</a:t>
            </a:r>
            <a:r>
              <a:rPr kumimoji="1" lang="en-US" altLang="zh-CN" sz="3200" b="1">
                <a:latin typeface="宋体" panose="02010600030101010101" pitchFamily="2" charset="-122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宋体" panose="02010600030101010101" pitchFamily="2" charset="-122"/>
              </a:rPr>
              <a:t>为来自总体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3200" b="1">
                <a:latin typeface="宋体" panose="02010600030101010101" pitchFamily="2" charset="-122"/>
              </a:rPr>
              <a:t>的随机样本，记  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宋体" panose="02010600030101010101" pitchFamily="2" charset="-122"/>
              </a:rPr>
              <a:t>  与  分别为样本均值与样本方差，即</a:t>
            </a:r>
          </a:p>
        </p:txBody>
      </p:sp>
      <p:graphicFrame>
        <p:nvGraphicFramePr>
          <p:cNvPr id="38914" name="Object 3">
            <a:extLst>
              <a:ext uri="{FF2B5EF4-FFF2-40B4-BE49-F238E27FC236}">
                <a16:creationId xmlns:a16="http://schemas.microsoft.com/office/drawing/2014/main" id="{58F34991-E426-27F5-A272-A14768A58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852738"/>
          <a:ext cx="54006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457200" progId="Equation.DSMT4">
                  <p:embed/>
                </p:oleObj>
              </mc:Choice>
              <mc:Fallback>
                <p:oleObj name="Equation" r:id="rId3" imgW="25905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52738"/>
                        <a:ext cx="54006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CD1FEB4C-D594-8B70-D335-CF006CA74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4133850"/>
          <a:ext cx="3455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266400" progId="Equation.DSMT4">
                  <p:embed/>
                </p:oleObj>
              </mc:Choice>
              <mc:Fallback>
                <p:oleObj name="Equation" r:id="rId5" imgW="200628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133850"/>
                        <a:ext cx="34559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>
            <a:extLst>
              <a:ext uri="{FF2B5EF4-FFF2-40B4-BE49-F238E27FC236}">
                <a16:creationId xmlns:a16="http://schemas.microsoft.com/office/drawing/2014/main" id="{BD3B9B06-D9F2-B121-91CB-68F22E179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439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7480" imgH="203040" progId="Equation.3">
                  <p:embed/>
                </p:oleObj>
              </mc:Choice>
              <mc:Fallback>
                <p:oleObj name="公式" r:id="rId7" imgW="177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439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>
            <a:extLst>
              <a:ext uri="{FF2B5EF4-FFF2-40B4-BE49-F238E27FC236}">
                <a16:creationId xmlns:a16="http://schemas.microsoft.com/office/drawing/2014/main" id="{47A01B46-3B37-E5EF-9354-5E2EA8702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060575"/>
          <a:ext cx="4206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03040" imgH="203040" progId="Equation.3">
                  <p:embed/>
                </p:oleObj>
              </mc:Choice>
              <mc:Fallback>
                <p:oleObj name="公式" r:id="rId9" imgW="203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4206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0">
            <a:extLst>
              <a:ext uri="{FF2B5EF4-FFF2-40B4-BE49-F238E27FC236}">
                <a16:creationId xmlns:a16="http://schemas.microsoft.com/office/drawing/2014/main" id="{2D3F7CE3-872F-E4F6-A284-6B838765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900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9976E814-7557-D9CE-720F-A1E12399D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549275"/>
          <a:ext cx="922337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83480" imgH="2679480" progId="Equation.3">
                  <p:embed/>
                </p:oleObj>
              </mc:Choice>
              <mc:Fallback>
                <p:oleObj name="Equation" r:id="rId2" imgW="7683480" imgH="267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49275"/>
                        <a:ext cx="9223375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>
            <a:extLst>
              <a:ext uri="{FF2B5EF4-FFF2-40B4-BE49-F238E27FC236}">
                <a16:creationId xmlns:a16="http://schemas.microsoft.com/office/drawing/2014/main" id="{5ACA7FC3-D501-58AB-30A6-BA857672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57636780-864F-43D9-3AC6-29825DFF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229225"/>
            <a:ext cx="8748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思考：总体均值</a:t>
            </a:r>
            <a:r>
              <a:rPr kumimoji="1" lang="zh-CN" altLang="en-US" sz="3200" b="1" i="1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还有没有其他的无偏估计量？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B5DD0F00-C53D-17E3-9F2D-07AB488BA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4895850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(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有效性</a:t>
            </a:r>
          </a:p>
        </p:txBody>
      </p:sp>
      <p:graphicFrame>
        <p:nvGraphicFramePr>
          <p:cNvPr id="188419" name="Object 3">
            <a:extLst>
              <a:ext uri="{FF2B5EF4-FFF2-40B4-BE49-F238E27FC236}">
                <a16:creationId xmlns:a16="http://schemas.microsoft.com/office/drawing/2014/main" id="{1C7C44CC-5E20-F5B4-C1B6-7E33D5E63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441825"/>
          <a:ext cx="8913813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1676160" progId="Equation.3">
                  <p:embed/>
                </p:oleObj>
              </mc:Choice>
              <mc:Fallback>
                <p:oleObj name="Equation" r:id="rId2" imgW="742932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41825"/>
                        <a:ext cx="8913813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4">
            <a:extLst>
              <a:ext uri="{FF2B5EF4-FFF2-40B4-BE49-F238E27FC236}">
                <a16:creationId xmlns:a16="http://schemas.microsoft.com/office/drawing/2014/main" id="{8F01B908-AE0B-5356-CF45-A26FE78C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t="25520" r="19089" b="38583"/>
          <a:stretch>
            <a:fillRect/>
          </a:stretch>
        </p:blipFill>
        <p:spPr bwMode="auto">
          <a:xfrm>
            <a:off x="863600" y="1270000"/>
            <a:ext cx="738028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554DF90C-D7F0-F989-9DDB-2390927E0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2400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>
                <a:ea typeface="黑体" panose="02010609060101010101" pitchFamily="49" charset="-122"/>
              </a:rPr>
              <a:t>（三）相合性</a:t>
            </a:r>
          </a:p>
        </p:txBody>
      </p:sp>
      <p:graphicFrame>
        <p:nvGraphicFramePr>
          <p:cNvPr id="189443" name="Object 3">
            <a:extLst>
              <a:ext uri="{FF2B5EF4-FFF2-40B4-BE49-F238E27FC236}">
                <a16:creationId xmlns:a16="http://schemas.microsoft.com/office/drawing/2014/main" id="{EC067EB3-3279-ABD0-CBA3-491B1113F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060575"/>
          <a:ext cx="8975725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0080" imgH="1676160" progId="Equation.3">
                  <p:embed/>
                </p:oleObj>
              </mc:Choice>
              <mc:Fallback>
                <p:oleObj name="Equation" r:id="rId2" imgW="748008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0575"/>
                        <a:ext cx="8975725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5E34316-2C2D-F4E1-FC5D-1FFA02B57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       </a:t>
            </a:r>
            <a:r>
              <a:rPr lang="zh-CN" altLang="en-US" sz="3600"/>
              <a:t>估计量的评价标准</a:t>
            </a:r>
            <a:endParaRPr lang="en-US" altLang="zh-CN" sz="360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88531AE-95C8-12A0-2996-2066D0221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916113"/>
            <a:ext cx="6130925" cy="3886200"/>
          </a:xfrm>
        </p:spPr>
        <p:txBody>
          <a:bodyPr/>
          <a:lstStyle/>
          <a:p>
            <a:pPr eaLnBrk="1" hangingPunct="1"/>
            <a:r>
              <a:rPr lang="zh-CN" altLang="en-US"/>
              <a:t>无偏性</a:t>
            </a:r>
          </a:p>
          <a:p>
            <a:pPr eaLnBrk="1" hangingPunct="1"/>
            <a:r>
              <a:rPr lang="zh-CN" altLang="en-US"/>
              <a:t>有效性</a:t>
            </a:r>
          </a:p>
          <a:p>
            <a:pPr eaLnBrk="1" hangingPunct="1"/>
            <a:r>
              <a:rPr lang="zh-CN" altLang="en-US"/>
              <a:t>相合性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EA63218-6544-EAA4-EDA5-D35C498B1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</a:p>
          <a:p>
            <a:pPr eaLnBrk="1" hangingPunct="1"/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P175    9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</a:p>
          <a:p>
            <a:pPr eaLnBrk="1" hangingPunct="1"/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思考   </a:t>
            </a:r>
            <a:r>
              <a:rPr lang="en-US" altLang="zh-CN" sz="48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823F24F2-5BBF-5A5F-3547-AA8B63EF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5903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、导弹直接命中敌机将其击毁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B39DE6F-3C27-B6FF-4998-11BFC7C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875088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、导弹接近敌机时引爆，依靠高速飞行的弹片将其击毁</a:t>
            </a:r>
          </a:p>
        </p:txBody>
      </p:sp>
      <p:pic>
        <p:nvPicPr>
          <p:cNvPr id="202756" name="Picture 4" descr="0_12">
            <a:extLst>
              <a:ext uri="{FF2B5EF4-FFF2-40B4-BE49-F238E27FC236}">
                <a16:creationId xmlns:a16="http://schemas.microsoft.com/office/drawing/2014/main" id="{AC0BFAA7-3D62-3C4F-17BA-0774053139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1125538"/>
            <a:ext cx="128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7" name="AutoShape 5">
            <a:extLst>
              <a:ext uri="{FF2B5EF4-FFF2-40B4-BE49-F238E27FC236}">
                <a16:creationId xmlns:a16="http://schemas.microsoft.com/office/drawing/2014/main" id="{C1F46F6A-842E-E668-533A-8C023EBC6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889250"/>
            <a:ext cx="4364038" cy="755650"/>
          </a:xfrm>
          <a:prstGeom prst="wedgeRectCallout">
            <a:avLst>
              <a:gd name="adj1" fmla="val -19005"/>
              <a:gd name="adj2" fmla="val -105463"/>
            </a:avLst>
          </a:prstGeom>
          <a:solidFill>
            <a:srgbClr val="0000FF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要求精确估计敌机位置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763B1320-96F9-CA77-5509-C8364403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第四节   区间估计</a:t>
            </a:r>
          </a:p>
        </p:txBody>
      </p:sp>
      <p:sp>
        <p:nvSpPr>
          <p:cNvPr id="202759" name="Rectangle 7">
            <a:extLst>
              <a:ext uri="{FF2B5EF4-FFF2-40B4-BE49-F238E27FC236}">
                <a16:creationId xmlns:a16="http://schemas.microsoft.com/office/drawing/2014/main" id="{87B75BD0-B9B2-A41C-7595-B15BF9AF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052513"/>
            <a:ext cx="6408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用空空导弹击落敌机的两种模式</a:t>
            </a:r>
          </a:p>
        </p:txBody>
      </p:sp>
      <p:sp>
        <p:nvSpPr>
          <p:cNvPr id="202760" name="AutoShape 8">
            <a:extLst>
              <a:ext uri="{FF2B5EF4-FFF2-40B4-BE49-F238E27FC236}">
                <a16:creationId xmlns:a16="http://schemas.microsoft.com/office/drawing/2014/main" id="{DE853E8D-6D17-3545-7290-4505C12D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02250"/>
            <a:ext cx="5761037" cy="1295400"/>
          </a:xfrm>
          <a:prstGeom prst="wedgeRectCallout">
            <a:avLst>
              <a:gd name="adj1" fmla="val -24898"/>
              <a:gd name="adj2" fmla="val -126347"/>
            </a:avLst>
          </a:prstGeom>
          <a:solidFill>
            <a:srgbClr val="0000FF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不需要估计敌机精确位置，</a:t>
            </a:r>
          </a:p>
          <a:p>
            <a:pPr algn="ctr">
              <a:spcBef>
                <a:spcPct val="2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只需要判断敌机范围，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5" grpId="0"/>
      <p:bldP spid="202757" grpId="0" animBg="1"/>
      <p:bldP spid="202759" grpId="0"/>
      <p:bldP spid="2027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>
            <a:extLst>
              <a:ext uri="{FF2B5EF4-FFF2-40B4-BE49-F238E27FC236}">
                <a16:creationId xmlns:a16="http://schemas.microsoft.com/office/drawing/2014/main" id="{E052D7FA-0DD3-0643-B79D-5A241F81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8178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C1E29E25-5676-2F91-0CE8-88F7112F9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81075"/>
          <a:ext cx="83454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482400" progId="Equation.DSMT4">
                  <p:embed/>
                </p:oleObj>
              </mc:Choice>
              <mc:Fallback>
                <p:oleObj name="Equation" r:id="rId2" imgW="33400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834548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>
            <a:extLst>
              <a:ext uri="{FF2B5EF4-FFF2-40B4-BE49-F238E27FC236}">
                <a16:creationId xmlns:a16="http://schemas.microsoft.com/office/drawing/2014/main" id="{DB2B09EE-96E8-9699-7CF6-F80458329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24175"/>
          <a:ext cx="699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97680" imgH="850680" progId="Equation.3">
                  <p:embed/>
                </p:oleObj>
              </mc:Choice>
              <mc:Fallback>
                <p:oleObj name="Equation" r:id="rId4" imgW="699768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699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7">
            <a:extLst>
              <a:ext uri="{FF2B5EF4-FFF2-40B4-BE49-F238E27FC236}">
                <a16:creationId xmlns:a16="http://schemas.microsoft.com/office/drawing/2014/main" id="{33E07264-5F0A-5802-F35F-9D405872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38" name="Object 2">
            <a:extLst>
              <a:ext uri="{FF2B5EF4-FFF2-40B4-BE49-F238E27FC236}">
                <a16:creationId xmlns:a16="http://schemas.microsoft.com/office/drawing/2014/main" id="{5AD6DFDC-3B6A-8C6E-A04E-461CB06FD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505325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5880" imgH="939600" progId="Equation.3">
                  <p:embed/>
                </p:oleObj>
              </mc:Choice>
              <mc:Fallback>
                <p:oleObj name="Equation" r:id="rId2" imgW="402588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505325"/>
                        <a:ext cx="402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>
            <a:extLst>
              <a:ext uri="{FF2B5EF4-FFF2-40B4-BE49-F238E27FC236}">
                <a16:creationId xmlns:a16="http://schemas.microsoft.com/office/drawing/2014/main" id="{8EC1A5FF-ADE1-D0D1-6062-D8F27B2B2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5610225"/>
          <a:ext cx="675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56120" imgH="914400" progId="Equation.3">
                  <p:embed/>
                </p:oleObj>
              </mc:Choice>
              <mc:Fallback>
                <p:oleObj name="Equation" r:id="rId4" imgW="67561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610225"/>
                        <a:ext cx="675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35F772A1-7D92-A246-E34E-866011C1D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82550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62640" imgH="393480" progId="Equation.3">
                  <p:embed/>
                </p:oleObj>
              </mc:Choice>
              <mc:Fallback>
                <p:oleObj name="Equation" r:id="rId6" imgW="6362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82550"/>
                        <a:ext cx="636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18">
            <a:extLst>
              <a:ext uri="{FF2B5EF4-FFF2-40B4-BE49-F238E27FC236}">
                <a16:creationId xmlns:a16="http://schemas.microsoft.com/office/drawing/2014/main" id="{57B1D5DB-8F21-3E8E-22E1-E32EFD79B84E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287338"/>
            <a:ext cx="7331075" cy="3789362"/>
            <a:chOff x="331" y="1488"/>
            <a:chExt cx="4618" cy="2387"/>
          </a:xfrm>
        </p:grpSpPr>
        <p:sp>
          <p:nvSpPr>
            <p:cNvPr id="44039" name="Freeform 14">
              <a:extLst>
                <a:ext uri="{FF2B5EF4-FFF2-40B4-BE49-F238E27FC236}">
                  <a16:creationId xmlns:a16="http://schemas.microsoft.com/office/drawing/2014/main" id="{F9ECECED-F0A0-DC45-1061-C2822AE602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8" y="3216"/>
              <a:ext cx="720" cy="288"/>
            </a:xfrm>
            <a:custGeom>
              <a:avLst/>
              <a:gdLst>
                <a:gd name="T0" fmla="*/ 0 w 720"/>
                <a:gd name="T1" fmla="*/ 288 h 288"/>
                <a:gd name="T2" fmla="*/ 0 w 720"/>
                <a:gd name="T3" fmla="*/ 0 h 288"/>
                <a:gd name="T4" fmla="*/ 96 w 720"/>
                <a:gd name="T5" fmla="*/ 48 h 288"/>
                <a:gd name="T6" fmla="*/ 192 w 720"/>
                <a:gd name="T7" fmla="*/ 96 h 288"/>
                <a:gd name="T8" fmla="*/ 294 w 720"/>
                <a:gd name="T9" fmla="*/ 132 h 288"/>
                <a:gd name="T10" fmla="*/ 432 w 720"/>
                <a:gd name="T11" fmla="*/ 162 h 288"/>
                <a:gd name="T12" fmla="*/ 576 w 720"/>
                <a:gd name="T13" fmla="*/ 192 h 288"/>
                <a:gd name="T14" fmla="*/ 624 w 720"/>
                <a:gd name="T15" fmla="*/ 192 h 288"/>
                <a:gd name="T16" fmla="*/ 720 w 720"/>
                <a:gd name="T17" fmla="*/ 240 h 288"/>
                <a:gd name="T18" fmla="*/ 720 w 720"/>
                <a:gd name="T19" fmla="*/ 288 h 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0"/>
                <a:gd name="T31" fmla="*/ 0 h 288"/>
                <a:gd name="T32" fmla="*/ 720 w 720"/>
                <a:gd name="T33" fmla="*/ 288 h 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0" h="288">
                  <a:moveTo>
                    <a:pt x="0" y="288"/>
                  </a:moveTo>
                  <a:lnTo>
                    <a:pt x="0" y="0"/>
                  </a:lnTo>
                  <a:lnTo>
                    <a:pt x="96" y="48"/>
                  </a:lnTo>
                  <a:lnTo>
                    <a:pt x="192" y="96"/>
                  </a:lnTo>
                  <a:lnTo>
                    <a:pt x="294" y="132"/>
                  </a:lnTo>
                  <a:lnTo>
                    <a:pt x="432" y="162"/>
                  </a:lnTo>
                  <a:lnTo>
                    <a:pt x="576" y="192"/>
                  </a:lnTo>
                  <a:lnTo>
                    <a:pt x="624" y="192"/>
                  </a:lnTo>
                  <a:lnTo>
                    <a:pt x="720" y="240"/>
                  </a:lnTo>
                  <a:lnTo>
                    <a:pt x="720" y="28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Freeform 4">
              <a:extLst>
                <a:ext uri="{FF2B5EF4-FFF2-40B4-BE49-F238E27FC236}">
                  <a16:creationId xmlns:a16="http://schemas.microsoft.com/office/drawing/2014/main" id="{DCD170D5-8A96-6662-6033-B7F7C5C3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3203"/>
              <a:ext cx="720" cy="288"/>
            </a:xfrm>
            <a:custGeom>
              <a:avLst/>
              <a:gdLst>
                <a:gd name="T0" fmla="*/ 0 w 720"/>
                <a:gd name="T1" fmla="*/ 288 h 288"/>
                <a:gd name="T2" fmla="*/ 0 w 720"/>
                <a:gd name="T3" fmla="*/ 0 h 288"/>
                <a:gd name="T4" fmla="*/ 96 w 720"/>
                <a:gd name="T5" fmla="*/ 48 h 288"/>
                <a:gd name="T6" fmla="*/ 192 w 720"/>
                <a:gd name="T7" fmla="*/ 96 h 288"/>
                <a:gd name="T8" fmla="*/ 294 w 720"/>
                <a:gd name="T9" fmla="*/ 132 h 288"/>
                <a:gd name="T10" fmla="*/ 432 w 720"/>
                <a:gd name="T11" fmla="*/ 162 h 288"/>
                <a:gd name="T12" fmla="*/ 576 w 720"/>
                <a:gd name="T13" fmla="*/ 192 h 288"/>
                <a:gd name="T14" fmla="*/ 624 w 720"/>
                <a:gd name="T15" fmla="*/ 192 h 288"/>
                <a:gd name="T16" fmla="*/ 720 w 720"/>
                <a:gd name="T17" fmla="*/ 240 h 288"/>
                <a:gd name="T18" fmla="*/ 720 w 720"/>
                <a:gd name="T19" fmla="*/ 288 h 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0"/>
                <a:gd name="T31" fmla="*/ 0 h 288"/>
                <a:gd name="T32" fmla="*/ 720 w 720"/>
                <a:gd name="T33" fmla="*/ 288 h 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0" h="288">
                  <a:moveTo>
                    <a:pt x="0" y="288"/>
                  </a:moveTo>
                  <a:lnTo>
                    <a:pt x="0" y="0"/>
                  </a:lnTo>
                  <a:lnTo>
                    <a:pt x="96" y="48"/>
                  </a:lnTo>
                  <a:lnTo>
                    <a:pt x="192" y="96"/>
                  </a:lnTo>
                  <a:lnTo>
                    <a:pt x="294" y="132"/>
                  </a:lnTo>
                  <a:lnTo>
                    <a:pt x="432" y="162"/>
                  </a:lnTo>
                  <a:lnTo>
                    <a:pt x="576" y="192"/>
                  </a:lnTo>
                  <a:lnTo>
                    <a:pt x="624" y="192"/>
                  </a:lnTo>
                  <a:lnTo>
                    <a:pt x="720" y="240"/>
                  </a:lnTo>
                  <a:lnTo>
                    <a:pt x="720" y="28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Freeform 5">
              <a:extLst>
                <a:ext uri="{FF2B5EF4-FFF2-40B4-BE49-F238E27FC236}">
                  <a16:creationId xmlns:a16="http://schemas.microsoft.com/office/drawing/2014/main" id="{544513CB-B7BE-908C-1B06-576E4B9CA8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92" y="1728"/>
              <a:ext cx="1972" cy="1661"/>
            </a:xfrm>
            <a:custGeom>
              <a:avLst/>
              <a:gdLst>
                <a:gd name="T0" fmla="*/ 22 w 1800"/>
                <a:gd name="T1" fmla="*/ 11641 h 237"/>
                <a:gd name="T2" fmla="*/ 65 w 1800"/>
                <a:gd name="T3" fmla="*/ 11592 h 237"/>
                <a:gd name="T4" fmla="*/ 108 w 1800"/>
                <a:gd name="T5" fmla="*/ 11494 h 237"/>
                <a:gd name="T6" fmla="*/ 151 w 1800"/>
                <a:gd name="T7" fmla="*/ 11396 h 237"/>
                <a:gd name="T8" fmla="*/ 194 w 1800"/>
                <a:gd name="T9" fmla="*/ 11199 h 237"/>
                <a:gd name="T10" fmla="*/ 238 w 1800"/>
                <a:gd name="T11" fmla="*/ 11003 h 237"/>
                <a:gd name="T12" fmla="*/ 280 w 1800"/>
                <a:gd name="T13" fmla="*/ 10758 h 237"/>
                <a:gd name="T14" fmla="*/ 324 w 1800"/>
                <a:gd name="T15" fmla="*/ 10513 h 237"/>
                <a:gd name="T16" fmla="*/ 367 w 1800"/>
                <a:gd name="T17" fmla="*/ 10218 h 237"/>
                <a:gd name="T18" fmla="*/ 411 w 1800"/>
                <a:gd name="T19" fmla="*/ 9875 h 237"/>
                <a:gd name="T20" fmla="*/ 454 w 1800"/>
                <a:gd name="T21" fmla="*/ 9531 h 237"/>
                <a:gd name="T22" fmla="*/ 497 w 1800"/>
                <a:gd name="T23" fmla="*/ 9139 h 237"/>
                <a:gd name="T24" fmla="*/ 540 w 1800"/>
                <a:gd name="T25" fmla="*/ 8747 h 237"/>
                <a:gd name="T26" fmla="*/ 583 w 1800"/>
                <a:gd name="T27" fmla="*/ 8347 h 237"/>
                <a:gd name="T28" fmla="*/ 627 w 1800"/>
                <a:gd name="T29" fmla="*/ 7906 h 237"/>
                <a:gd name="T30" fmla="*/ 669 w 1800"/>
                <a:gd name="T31" fmla="*/ 7513 h 237"/>
                <a:gd name="T32" fmla="*/ 713 w 1800"/>
                <a:gd name="T33" fmla="*/ 7072 h 237"/>
                <a:gd name="T34" fmla="*/ 756 w 1800"/>
                <a:gd name="T35" fmla="*/ 6630 h 237"/>
                <a:gd name="T36" fmla="*/ 800 w 1800"/>
                <a:gd name="T37" fmla="*/ 6188 h 237"/>
                <a:gd name="T38" fmla="*/ 842 w 1800"/>
                <a:gd name="T39" fmla="*/ 5796 h 237"/>
                <a:gd name="T40" fmla="*/ 886 w 1800"/>
                <a:gd name="T41" fmla="*/ 5404 h 237"/>
                <a:gd name="T42" fmla="*/ 929 w 1800"/>
                <a:gd name="T43" fmla="*/ 4962 h 237"/>
                <a:gd name="T44" fmla="*/ 972 w 1800"/>
                <a:gd name="T45" fmla="*/ 4570 h 237"/>
                <a:gd name="T46" fmla="*/ 1016 w 1800"/>
                <a:gd name="T47" fmla="*/ 4226 h 237"/>
                <a:gd name="T48" fmla="*/ 1058 w 1800"/>
                <a:gd name="T49" fmla="*/ 3834 h 237"/>
                <a:gd name="T50" fmla="*/ 1102 w 1800"/>
                <a:gd name="T51" fmla="*/ 3490 h 237"/>
                <a:gd name="T52" fmla="*/ 1145 w 1800"/>
                <a:gd name="T53" fmla="*/ 3196 h 237"/>
                <a:gd name="T54" fmla="*/ 1189 w 1800"/>
                <a:gd name="T55" fmla="*/ 2845 h 237"/>
                <a:gd name="T56" fmla="*/ 1231 w 1800"/>
                <a:gd name="T57" fmla="*/ 2600 h 237"/>
                <a:gd name="T58" fmla="*/ 1274 w 1800"/>
                <a:gd name="T59" fmla="*/ 2306 h 237"/>
                <a:gd name="T60" fmla="*/ 1318 w 1800"/>
                <a:gd name="T61" fmla="*/ 2060 h 237"/>
                <a:gd name="T62" fmla="*/ 1361 w 1800"/>
                <a:gd name="T63" fmla="*/ 1815 h 237"/>
                <a:gd name="T64" fmla="*/ 1405 w 1800"/>
                <a:gd name="T65" fmla="*/ 1619 h 237"/>
                <a:gd name="T66" fmla="*/ 1447 w 1800"/>
                <a:gd name="T67" fmla="*/ 1423 h 237"/>
                <a:gd name="T68" fmla="*/ 1491 w 1800"/>
                <a:gd name="T69" fmla="*/ 1226 h 237"/>
                <a:gd name="T70" fmla="*/ 1534 w 1800"/>
                <a:gd name="T71" fmla="*/ 1079 h 237"/>
                <a:gd name="T72" fmla="*/ 1578 w 1800"/>
                <a:gd name="T73" fmla="*/ 932 h 237"/>
                <a:gd name="T74" fmla="*/ 1620 w 1800"/>
                <a:gd name="T75" fmla="*/ 785 h 237"/>
                <a:gd name="T76" fmla="*/ 1663 w 1800"/>
                <a:gd name="T77" fmla="*/ 687 h 237"/>
                <a:gd name="T78" fmla="*/ 1707 w 1800"/>
                <a:gd name="T79" fmla="*/ 540 h 237"/>
                <a:gd name="T80" fmla="*/ 1750 w 1800"/>
                <a:gd name="T81" fmla="*/ 491 h 237"/>
                <a:gd name="T82" fmla="*/ 1793 w 1800"/>
                <a:gd name="T83" fmla="*/ 392 h 237"/>
                <a:gd name="T84" fmla="*/ 1836 w 1800"/>
                <a:gd name="T85" fmla="*/ 294 h 237"/>
                <a:gd name="T86" fmla="*/ 1880 w 1800"/>
                <a:gd name="T87" fmla="*/ 245 h 237"/>
                <a:gd name="T88" fmla="*/ 1923 w 1800"/>
                <a:gd name="T89" fmla="*/ 196 h 237"/>
                <a:gd name="T90" fmla="*/ 1967 w 1800"/>
                <a:gd name="T91" fmla="*/ 147 h 237"/>
                <a:gd name="T92" fmla="*/ 2009 w 1800"/>
                <a:gd name="T93" fmla="*/ 98 h 237"/>
                <a:gd name="T94" fmla="*/ 2052 w 1800"/>
                <a:gd name="T95" fmla="*/ 49 h 237"/>
                <a:gd name="T96" fmla="*/ 2096 w 1800"/>
                <a:gd name="T97" fmla="*/ 0 h 237"/>
                <a:gd name="T98" fmla="*/ 213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2" name="Line 6">
              <a:extLst>
                <a:ext uri="{FF2B5EF4-FFF2-40B4-BE49-F238E27FC236}">
                  <a16:creationId xmlns:a16="http://schemas.microsoft.com/office/drawing/2014/main" id="{D61A95F3-A5FC-E8BE-8497-8A9DB53C9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" y="3496"/>
              <a:ext cx="461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3" name="Freeform 7">
              <a:extLst>
                <a:ext uri="{FF2B5EF4-FFF2-40B4-BE49-F238E27FC236}">
                  <a16:creationId xmlns:a16="http://schemas.microsoft.com/office/drawing/2014/main" id="{D3D29292-BCF0-0C8D-6B5E-BE318044B1F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19" y="1727"/>
              <a:ext cx="1972" cy="1662"/>
            </a:xfrm>
            <a:custGeom>
              <a:avLst/>
              <a:gdLst>
                <a:gd name="T0" fmla="*/ 22 w 1800"/>
                <a:gd name="T1" fmla="*/ 11655 h 237"/>
                <a:gd name="T2" fmla="*/ 65 w 1800"/>
                <a:gd name="T3" fmla="*/ 11606 h 237"/>
                <a:gd name="T4" fmla="*/ 108 w 1800"/>
                <a:gd name="T5" fmla="*/ 11508 h 237"/>
                <a:gd name="T6" fmla="*/ 151 w 1800"/>
                <a:gd name="T7" fmla="*/ 11410 h 237"/>
                <a:gd name="T8" fmla="*/ 194 w 1800"/>
                <a:gd name="T9" fmla="*/ 11213 h 237"/>
                <a:gd name="T10" fmla="*/ 238 w 1800"/>
                <a:gd name="T11" fmla="*/ 11017 h 237"/>
                <a:gd name="T12" fmla="*/ 280 w 1800"/>
                <a:gd name="T13" fmla="*/ 10771 h 237"/>
                <a:gd name="T14" fmla="*/ 324 w 1800"/>
                <a:gd name="T15" fmla="*/ 10526 h 237"/>
                <a:gd name="T16" fmla="*/ 367 w 1800"/>
                <a:gd name="T17" fmla="*/ 10231 h 237"/>
                <a:gd name="T18" fmla="*/ 411 w 1800"/>
                <a:gd name="T19" fmla="*/ 9888 h 237"/>
                <a:gd name="T20" fmla="*/ 454 w 1800"/>
                <a:gd name="T21" fmla="*/ 9537 h 237"/>
                <a:gd name="T22" fmla="*/ 497 w 1800"/>
                <a:gd name="T23" fmla="*/ 9145 h 237"/>
                <a:gd name="T24" fmla="*/ 540 w 1800"/>
                <a:gd name="T25" fmla="*/ 8752 h 237"/>
                <a:gd name="T26" fmla="*/ 583 w 1800"/>
                <a:gd name="T27" fmla="*/ 8359 h 237"/>
                <a:gd name="T28" fmla="*/ 627 w 1800"/>
                <a:gd name="T29" fmla="*/ 7917 h 237"/>
                <a:gd name="T30" fmla="*/ 669 w 1800"/>
                <a:gd name="T31" fmla="*/ 7525 h 237"/>
                <a:gd name="T32" fmla="*/ 713 w 1800"/>
                <a:gd name="T33" fmla="*/ 7083 h 237"/>
                <a:gd name="T34" fmla="*/ 756 w 1800"/>
                <a:gd name="T35" fmla="*/ 6641 h 237"/>
                <a:gd name="T36" fmla="*/ 800 w 1800"/>
                <a:gd name="T37" fmla="*/ 6199 h 237"/>
                <a:gd name="T38" fmla="*/ 842 w 1800"/>
                <a:gd name="T39" fmla="*/ 5799 h 237"/>
                <a:gd name="T40" fmla="*/ 886 w 1800"/>
                <a:gd name="T41" fmla="*/ 5407 h 237"/>
                <a:gd name="T42" fmla="*/ 929 w 1800"/>
                <a:gd name="T43" fmla="*/ 4965 h 237"/>
                <a:gd name="T44" fmla="*/ 972 w 1800"/>
                <a:gd name="T45" fmla="*/ 4572 h 237"/>
                <a:gd name="T46" fmla="*/ 1016 w 1800"/>
                <a:gd name="T47" fmla="*/ 4229 h 237"/>
                <a:gd name="T48" fmla="*/ 1058 w 1800"/>
                <a:gd name="T49" fmla="*/ 3836 h 237"/>
                <a:gd name="T50" fmla="*/ 1102 w 1800"/>
                <a:gd name="T51" fmla="*/ 3492 h 237"/>
                <a:gd name="T52" fmla="*/ 1145 w 1800"/>
                <a:gd name="T53" fmla="*/ 3198 h 237"/>
                <a:gd name="T54" fmla="*/ 1189 w 1800"/>
                <a:gd name="T55" fmla="*/ 2854 h 237"/>
                <a:gd name="T56" fmla="*/ 1231 w 1800"/>
                <a:gd name="T57" fmla="*/ 2609 h 237"/>
                <a:gd name="T58" fmla="*/ 1274 w 1800"/>
                <a:gd name="T59" fmla="*/ 2314 h 237"/>
                <a:gd name="T60" fmla="*/ 1318 w 1800"/>
                <a:gd name="T61" fmla="*/ 2069 h 237"/>
                <a:gd name="T62" fmla="*/ 1361 w 1800"/>
                <a:gd name="T63" fmla="*/ 1816 h 237"/>
                <a:gd name="T64" fmla="*/ 1405 w 1800"/>
                <a:gd name="T65" fmla="*/ 1620 h 237"/>
                <a:gd name="T66" fmla="*/ 1447 w 1800"/>
                <a:gd name="T67" fmla="*/ 1424 h 237"/>
                <a:gd name="T68" fmla="*/ 1491 w 1800"/>
                <a:gd name="T69" fmla="*/ 1227 h 237"/>
                <a:gd name="T70" fmla="*/ 1534 w 1800"/>
                <a:gd name="T71" fmla="*/ 1080 h 237"/>
                <a:gd name="T72" fmla="*/ 1578 w 1800"/>
                <a:gd name="T73" fmla="*/ 933 h 237"/>
                <a:gd name="T74" fmla="*/ 1620 w 1800"/>
                <a:gd name="T75" fmla="*/ 785 h 237"/>
                <a:gd name="T76" fmla="*/ 1663 w 1800"/>
                <a:gd name="T77" fmla="*/ 687 h 237"/>
                <a:gd name="T78" fmla="*/ 1707 w 1800"/>
                <a:gd name="T79" fmla="*/ 540 h 237"/>
                <a:gd name="T80" fmla="*/ 1750 w 1800"/>
                <a:gd name="T81" fmla="*/ 491 h 237"/>
                <a:gd name="T82" fmla="*/ 1793 w 1800"/>
                <a:gd name="T83" fmla="*/ 393 h 237"/>
                <a:gd name="T84" fmla="*/ 1836 w 1800"/>
                <a:gd name="T85" fmla="*/ 295 h 237"/>
                <a:gd name="T86" fmla="*/ 1880 w 1800"/>
                <a:gd name="T87" fmla="*/ 245 h 237"/>
                <a:gd name="T88" fmla="*/ 1923 w 1800"/>
                <a:gd name="T89" fmla="*/ 196 h 237"/>
                <a:gd name="T90" fmla="*/ 1967 w 1800"/>
                <a:gd name="T91" fmla="*/ 147 h 237"/>
                <a:gd name="T92" fmla="*/ 2009 w 1800"/>
                <a:gd name="T93" fmla="*/ 98 h 237"/>
                <a:gd name="T94" fmla="*/ 2052 w 1800"/>
                <a:gd name="T95" fmla="*/ 49 h 237"/>
                <a:gd name="T96" fmla="*/ 2096 w 1800"/>
                <a:gd name="T97" fmla="*/ 0 h 237"/>
                <a:gd name="T98" fmla="*/ 213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4" name="Line 8">
              <a:extLst>
                <a:ext uri="{FF2B5EF4-FFF2-40B4-BE49-F238E27FC236}">
                  <a16:creationId xmlns:a16="http://schemas.microsoft.com/office/drawing/2014/main" id="{C1FF793C-02BC-5085-932A-F63CECEA0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1488"/>
              <a:ext cx="0" cy="201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5" name="Text Box 9">
              <a:extLst>
                <a:ext uri="{FF2B5EF4-FFF2-40B4-BE49-F238E27FC236}">
                  <a16:creationId xmlns:a16="http://schemas.microsoft.com/office/drawing/2014/main" id="{9204DE8C-DD0E-260F-49C5-81E6C83F0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347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Symbol" panose="05050102010706020507" pitchFamily="18" charset="2"/>
                </a:rPr>
                <a:t>0</a:t>
              </a:r>
            </a:p>
          </p:txBody>
        </p:sp>
        <p:sp>
          <p:nvSpPr>
            <p:cNvPr id="44046" name="Line 10">
              <a:extLst>
                <a:ext uri="{FF2B5EF4-FFF2-40B4-BE49-F238E27FC236}">
                  <a16:creationId xmlns:a16="http://schemas.microsoft.com/office/drawing/2014/main" id="{AB557BB7-5026-0186-71F9-9DFE5BAE8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2915"/>
              <a:ext cx="24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11">
              <a:extLst>
                <a:ext uri="{FF2B5EF4-FFF2-40B4-BE49-F238E27FC236}">
                  <a16:creationId xmlns:a16="http://schemas.microsoft.com/office/drawing/2014/main" id="{4E8FAEC5-4DD1-4EBD-032B-9D907B69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531"/>
              <a:ext cx="52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Symbol" panose="05050102010706020507" pitchFamily="18" charset="2"/>
                </a:rPr>
                <a:t>a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44048" name="Text Box 13">
              <a:extLst>
                <a:ext uri="{FF2B5EF4-FFF2-40B4-BE49-F238E27FC236}">
                  <a16:creationId xmlns:a16="http://schemas.microsoft.com/office/drawing/2014/main" id="{32AB9431-E6CF-07D9-5F20-5A7128103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408"/>
              <a:ext cx="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3600" i="1" baseline="-25000">
                  <a:latin typeface="Symbol" panose="05050102010706020507" pitchFamily="18" charset="2"/>
                </a:rPr>
                <a:t>a/2</a:t>
              </a:r>
            </a:p>
          </p:txBody>
        </p:sp>
        <p:sp>
          <p:nvSpPr>
            <p:cNvPr id="44049" name="Line 15">
              <a:extLst>
                <a:ext uri="{FF2B5EF4-FFF2-40B4-BE49-F238E27FC236}">
                  <a16:creationId xmlns:a16="http://schemas.microsoft.com/office/drawing/2014/main" id="{0BA1152D-8A23-CC04-13FD-56ADA7E53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2976"/>
              <a:ext cx="192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Text Box 16">
              <a:extLst>
                <a:ext uri="{FF2B5EF4-FFF2-40B4-BE49-F238E27FC236}">
                  <a16:creationId xmlns:a16="http://schemas.microsoft.com/office/drawing/2014/main" id="{9DC6D09E-18C5-2D0E-FADF-C0595BC82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52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Symbol" panose="05050102010706020507" pitchFamily="18" charset="2"/>
                </a:rPr>
                <a:t>a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44051" name="Text Box 17">
              <a:extLst>
                <a:ext uri="{FF2B5EF4-FFF2-40B4-BE49-F238E27FC236}">
                  <a16:creationId xmlns:a16="http://schemas.microsoft.com/office/drawing/2014/main" id="{442DBF37-190D-00EE-65D0-B33DB924B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408"/>
              <a:ext cx="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Symbol" panose="05050102010706020507" pitchFamily="18" charset="2"/>
                </a:rPr>
                <a:t>-</a:t>
              </a:r>
              <a:r>
                <a:rPr kumimoji="1" lang="en-US" altLang="zh-CN" sz="36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3600" i="1" baseline="-25000">
                  <a:latin typeface="Symbol" panose="05050102010706020507" pitchFamily="18" charset="2"/>
                </a:rPr>
                <a:t>a/2</a:t>
              </a:r>
            </a:p>
          </p:txBody>
        </p:sp>
      </p:grpSp>
      <p:sp>
        <p:nvSpPr>
          <p:cNvPr id="244755" name="Rectangle 19">
            <a:extLst>
              <a:ext uri="{FF2B5EF4-FFF2-40B4-BE49-F238E27FC236}">
                <a16:creationId xmlns:a16="http://schemas.microsoft.com/office/drawing/2014/main" id="{0064C11B-7E3C-2F3A-F14A-D71BE361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508500"/>
            <a:ext cx="1152525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>
            <a:extLst>
              <a:ext uri="{FF2B5EF4-FFF2-40B4-BE49-F238E27FC236}">
                <a16:creationId xmlns:a16="http://schemas.microsoft.com/office/drawing/2014/main" id="{28F5109B-D21A-1FEC-F352-625D89A40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675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56120" imgH="914400" progId="Equation.3">
                  <p:embed/>
                </p:oleObj>
              </mc:Choice>
              <mc:Fallback>
                <p:oleObj name="Equation" r:id="rId2" imgW="67561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675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19">
            <a:extLst>
              <a:ext uri="{FF2B5EF4-FFF2-40B4-BE49-F238E27FC236}">
                <a16:creationId xmlns:a16="http://schemas.microsoft.com/office/drawing/2014/main" id="{B1533E9E-E870-6506-4503-8B23FC82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508500"/>
            <a:ext cx="1152525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9748" name="AutoShape 20">
            <a:extLst>
              <a:ext uri="{FF2B5EF4-FFF2-40B4-BE49-F238E27FC236}">
                <a16:creationId xmlns:a16="http://schemas.microsoft.com/office/drawing/2014/main" id="{13EDCB15-15C5-7AF8-3A6C-25FBD7F9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716338"/>
            <a:ext cx="5715000" cy="1558925"/>
          </a:xfrm>
          <a:prstGeom prst="wedgeRectCallout">
            <a:avLst>
              <a:gd name="adj1" fmla="val -22028"/>
              <a:gd name="adj2" fmla="val 53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可靠度与精度是一对矛盾，一般是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在保证可靠度的条件下尽可能提高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精度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9749" name="Rectangle 21">
            <a:extLst>
              <a:ext uri="{FF2B5EF4-FFF2-40B4-BE49-F238E27FC236}">
                <a16:creationId xmlns:a16="http://schemas.microsoft.com/office/drawing/2014/main" id="{7421399A-6794-5CF6-2212-E33ED778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87475"/>
            <a:ext cx="864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1.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估计要尽量可靠， 即区间包含</a:t>
            </a:r>
            <a:r>
              <a:rPr kumimoji="1" lang="en-US" altLang="zh-CN" sz="2800" b="1">
                <a:latin typeface="Symbol" panose="05050102010706020507" pitchFamily="18" charset="2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的可能性很大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EF8A272F-DD03-BDB7-78B7-0A90E42C0AE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179638"/>
            <a:ext cx="7905750" cy="1217612"/>
            <a:chOff x="507" y="1856"/>
            <a:chExt cx="4980" cy="767"/>
          </a:xfrm>
        </p:grpSpPr>
        <p:sp>
          <p:nvSpPr>
            <p:cNvPr id="45064" name="Rectangle 23">
              <a:extLst>
                <a:ext uri="{FF2B5EF4-FFF2-40B4-BE49-F238E27FC236}">
                  <a16:creationId xmlns:a16="http://schemas.microsoft.com/office/drawing/2014/main" id="{80BBDDCF-FC4E-1989-4C80-402EA3299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1856"/>
              <a:ext cx="4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2.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估计的精度要尽可能的高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如要求区间长度</a:t>
              </a:r>
            </a:p>
          </p:txBody>
        </p:sp>
        <p:sp>
          <p:nvSpPr>
            <p:cNvPr id="45065" name="Rectangle 24">
              <a:extLst>
                <a:ext uri="{FF2B5EF4-FFF2-40B4-BE49-F238E27FC236}">
                  <a16:creationId xmlns:a16="http://schemas.microsoft.com/office/drawing/2014/main" id="{D1625AAF-CB2F-F088-1A3C-D706F62F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242"/>
              <a:ext cx="41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 尽可能短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5059" name="Object 25">
              <a:extLst>
                <a:ext uri="{FF2B5EF4-FFF2-40B4-BE49-F238E27FC236}">
                  <a16:creationId xmlns:a16="http://schemas.microsoft.com/office/drawing/2014/main" id="{3C35F327-EBF2-554E-2679-902651419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2" y="2356"/>
            <a:ext cx="1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330120" progId="Equation.DSMT4">
                    <p:embed/>
                  </p:oleObj>
                </mc:Choice>
                <mc:Fallback>
                  <p:oleObj name="Equation" r:id="rId4" imgW="190440" imgH="33012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356"/>
                          <a:ext cx="1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8" grpId="0" animBg="1" autoUpdateAnimBg="0"/>
      <p:bldP spid="3297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3569A37F-AD50-1289-D918-24A243111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" y="1844675"/>
            <a:ext cx="9447213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3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其一</a:t>
            </a:r>
            <a:r>
              <a:rPr lang="zh-CN" altLang="en-US" sz="32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是如何给出估计，即估计的</a:t>
            </a:r>
            <a:r>
              <a:rPr lang="zh-CN" altLang="en-US" sz="3200" b="1" i="1" u="sng">
                <a:latin typeface="楷体_GB2312" pitchFamily="49" charset="-122"/>
                <a:ea typeface="楷体_GB2312" pitchFamily="49" charset="-122"/>
              </a:rPr>
              <a:t>方法问题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其二</a:t>
            </a:r>
            <a:r>
              <a:rPr lang="zh-CN" altLang="en-US" sz="32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是如何对不同的估计进行评价，即估计的</a:t>
            </a:r>
            <a:r>
              <a:rPr lang="zh-CN" altLang="en-US" sz="3200" b="1" i="1" u="sng">
                <a:latin typeface="楷体_GB2312" pitchFamily="49" charset="-122"/>
                <a:ea typeface="楷体_GB2312" pitchFamily="49" charset="-122"/>
              </a:rPr>
              <a:t>好坏判断标准。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A52B03EA-401C-87DE-FE7F-FF7E0FA3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080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点估计涉及的两个问题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  <p:bldP spid="139266" grpId="1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2">
            <a:extLst>
              <a:ext uri="{FF2B5EF4-FFF2-40B4-BE49-F238E27FC236}">
                <a16:creationId xmlns:a16="http://schemas.microsoft.com/office/drawing/2014/main" id="{A1B85C99-7CE8-944D-F570-9350B992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375"/>
            <a:ext cx="5735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置信区间的定义</a:t>
            </a:r>
          </a:p>
        </p:txBody>
      </p:sp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B47C5674-881A-CC23-5432-09CA947A5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437063"/>
          <a:ext cx="85677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360" imgH="736560" progId="Equation.DSMT4">
                  <p:embed/>
                </p:oleObj>
              </mc:Choice>
              <mc:Fallback>
                <p:oleObj name="Equation" r:id="rId2" imgW="34923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437063"/>
                        <a:ext cx="85677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4">
            <a:extLst>
              <a:ext uri="{FF2B5EF4-FFF2-40B4-BE49-F238E27FC236}">
                <a16:creationId xmlns:a16="http://schemas.microsoft.com/office/drawing/2014/main" id="{B8528999-1E44-66C3-394C-D746C044B04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068388" y="1268413"/>
          <a:ext cx="70437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8960" imgH="1257120" progId="Equation.DSMT4">
                  <p:embed/>
                </p:oleObj>
              </mc:Choice>
              <mc:Fallback>
                <p:oleObj name="Equation" r:id="rId4" imgW="3288960" imgH="1257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268413"/>
                        <a:ext cx="70437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5">
            <a:extLst>
              <a:ext uri="{FF2B5EF4-FFF2-40B4-BE49-F238E27FC236}">
                <a16:creationId xmlns:a16="http://schemas.microsoft.com/office/drawing/2014/main" id="{47CC5043-F1A6-33C6-CECD-2945EF3E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29000"/>
            <a:ext cx="8208962" cy="72072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8" name="Object 2">
            <a:extLst>
              <a:ext uri="{FF2B5EF4-FFF2-40B4-BE49-F238E27FC236}">
                <a16:creationId xmlns:a16="http://schemas.microsoft.com/office/drawing/2014/main" id="{D9402ABE-4601-EE37-626B-7DF411318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068638"/>
          <a:ext cx="8418512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1460160" progId="Equation.DSMT4">
                  <p:embed/>
                </p:oleObj>
              </mc:Choice>
              <mc:Fallback>
                <p:oleObj name="Equation" r:id="rId2" imgW="7315200" imgH="1460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8418512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099" name="Text Box 3">
            <a:extLst>
              <a:ext uri="{FF2B5EF4-FFF2-40B4-BE49-F238E27FC236}">
                <a16:creationId xmlns:a16="http://schemas.microsoft.com/office/drawing/2014/main" id="{6D8CF095-6B2D-7F35-2D55-379B74F7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4195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这样的置信区间常写成</a:t>
            </a:r>
          </a:p>
        </p:txBody>
      </p:sp>
      <p:graphicFrame>
        <p:nvGraphicFramePr>
          <p:cNvPr id="260100" name="Object 4">
            <a:extLst>
              <a:ext uri="{FF2B5EF4-FFF2-40B4-BE49-F238E27FC236}">
                <a16:creationId xmlns:a16="http://schemas.microsoft.com/office/drawing/2014/main" id="{88215C28-CB00-67D3-AE6C-C582C7A49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114925"/>
          <a:ext cx="2511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914400" progId="Equation.3">
                  <p:embed/>
                </p:oleObj>
              </mc:Choice>
              <mc:Fallback>
                <p:oleObj name="Equation" r:id="rId4" imgW="21841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14925"/>
                        <a:ext cx="25114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>
            <a:extLst>
              <a:ext uri="{FF2B5EF4-FFF2-40B4-BE49-F238E27FC236}">
                <a16:creationId xmlns:a16="http://schemas.microsoft.com/office/drawing/2014/main" id="{1BAF05A0-0EA6-957C-458D-ACDF5055B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275"/>
          <a:ext cx="77660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56120" imgH="914400" progId="Equation.DSMT4">
                  <p:embed/>
                </p:oleObj>
              </mc:Choice>
              <mc:Fallback>
                <p:oleObj name="Equation" r:id="rId6" imgW="67561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7660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AutoShape 6">
            <a:extLst>
              <a:ext uri="{FF2B5EF4-FFF2-40B4-BE49-F238E27FC236}">
                <a16:creationId xmlns:a16="http://schemas.microsoft.com/office/drawing/2014/main" id="{64572F76-0EE2-6DF5-056C-0D1E2490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2519362" cy="647700"/>
          </a:xfrm>
          <a:prstGeom prst="wedgeRoundRectCallout">
            <a:avLst>
              <a:gd name="adj1" fmla="val 45148"/>
              <a:gd name="adj2" fmla="val -122551"/>
              <a:gd name="adj3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置信下限</a:t>
            </a:r>
          </a:p>
        </p:txBody>
      </p:sp>
      <p:sp>
        <p:nvSpPr>
          <p:cNvPr id="260103" name="AutoShape 7">
            <a:extLst>
              <a:ext uri="{FF2B5EF4-FFF2-40B4-BE49-F238E27FC236}">
                <a16:creationId xmlns:a16="http://schemas.microsoft.com/office/drawing/2014/main" id="{9E7EE136-7A48-E57A-0819-9E2244E3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989138"/>
            <a:ext cx="2519362" cy="647700"/>
          </a:xfrm>
          <a:prstGeom prst="wedgeRoundRectCallout">
            <a:avLst>
              <a:gd name="adj1" fmla="val -43699"/>
              <a:gd name="adj2" fmla="val -139949"/>
              <a:gd name="adj3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置信上限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2" grpId="0" animBg="1"/>
      <p:bldP spid="26010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78" name="Object 2">
            <a:extLst>
              <a:ext uri="{FF2B5EF4-FFF2-40B4-BE49-F238E27FC236}">
                <a16:creationId xmlns:a16="http://schemas.microsoft.com/office/drawing/2014/main" id="{65F88F89-3DD0-5910-5C68-509820352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412875"/>
          <a:ext cx="5473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03040" progId="Equation.DSMT4">
                  <p:embed/>
                </p:oleObj>
              </mc:Choice>
              <mc:Fallback>
                <p:oleObj name="Equation" r:id="rId2" imgW="18288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54737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>
            <a:extLst>
              <a:ext uri="{FF2B5EF4-FFF2-40B4-BE49-F238E27FC236}">
                <a16:creationId xmlns:a16="http://schemas.microsoft.com/office/drawing/2014/main" id="{D5A5ECDC-A8CB-0D84-93E2-08DDA36F3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341438"/>
          <a:ext cx="36210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41438"/>
                        <a:ext cx="36210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0" name="Object 4">
            <a:extLst>
              <a:ext uri="{FF2B5EF4-FFF2-40B4-BE49-F238E27FC236}">
                <a16:creationId xmlns:a16="http://schemas.microsoft.com/office/drawing/2014/main" id="{FF842D6C-2B65-3CAF-6761-E35727BCF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311400"/>
          <a:ext cx="91662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75440" imgH="901440" progId="Equation.3">
                  <p:embed/>
                </p:oleObj>
              </mc:Choice>
              <mc:Fallback>
                <p:oleObj name="Equation" r:id="rId6" imgW="797544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311400"/>
                        <a:ext cx="91662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Text Box 5">
            <a:extLst>
              <a:ext uri="{FF2B5EF4-FFF2-40B4-BE49-F238E27FC236}">
                <a16:creationId xmlns:a16="http://schemas.microsoft.com/office/drawing/2014/main" id="{F5826F1A-4D43-0259-6451-78D2E195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98863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由一个样本值算得样本均值的观察值</a:t>
            </a:r>
          </a:p>
        </p:txBody>
      </p:sp>
      <p:graphicFrame>
        <p:nvGraphicFramePr>
          <p:cNvPr id="280582" name="Object 6">
            <a:extLst>
              <a:ext uri="{FF2B5EF4-FFF2-40B4-BE49-F238E27FC236}">
                <a16:creationId xmlns:a16="http://schemas.microsoft.com/office/drawing/2014/main" id="{A4E3CA87-58CE-D6E5-C60F-B673D9570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25" y="3678238"/>
          <a:ext cx="1655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368280" progId="Equation.3">
                  <p:embed/>
                </p:oleObj>
              </mc:Choice>
              <mc:Fallback>
                <p:oleObj name="Equation" r:id="rId8" imgW="13334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3678238"/>
                        <a:ext cx="16557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Text Box 7">
            <a:extLst>
              <a:ext uri="{FF2B5EF4-FFF2-40B4-BE49-F238E27FC236}">
                <a16:creationId xmlns:a16="http://schemas.microsoft.com/office/drawing/2014/main" id="{02AEFBC4-1E3C-F91B-8817-0F057AE1A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4025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则置信区间为</a:t>
            </a:r>
          </a:p>
        </p:txBody>
      </p:sp>
      <p:graphicFrame>
        <p:nvGraphicFramePr>
          <p:cNvPr id="280584" name="Object 8">
            <a:extLst>
              <a:ext uri="{FF2B5EF4-FFF2-40B4-BE49-F238E27FC236}">
                <a16:creationId xmlns:a16="http://schemas.microsoft.com/office/drawing/2014/main" id="{E5673472-A56B-CB13-5AB9-BE7724264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630738"/>
          <a:ext cx="2224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393480" progId="Equation.3">
                  <p:embed/>
                </p:oleObj>
              </mc:Choice>
              <mc:Fallback>
                <p:oleObj name="Equation" r:id="rId10" imgW="19303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30738"/>
                        <a:ext cx="2224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5" name="Object 9">
            <a:extLst>
              <a:ext uri="{FF2B5EF4-FFF2-40B4-BE49-F238E27FC236}">
                <a16:creationId xmlns:a16="http://schemas.microsoft.com/office/drawing/2014/main" id="{1F5DAD15-1A53-CA64-0BC0-64387299A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1475" y="4652963"/>
          <a:ext cx="2865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89040" imgH="419040" progId="Equation.3">
                  <p:embed/>
                </p:oleObj>
              </mc:Choice>
              <mc:Fallback>
                <p:oleObj name="Equation" r:id="rId12" imgW="24890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4652963"/>
                        <a:ext cx="2865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">
            <a:extLst>
              <a:ext uri="{FF2B5EF4-FFF2-40B4-BE49-F238E27FC236}">
                <a16:creationId xmlns:a16="http://schemas.microsoft.com/office/drawing/2014/main" id="{D84EF867-F3F0-615B-F386-004F41901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60350"/>
          <a:ext cx="2511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84120" imgH="914400" progId="Equation.DSMT4">
                  <p:embed/>
                </p:oleObj>
              </mc:Choice>
              <mc:Fallback>
                <p:oleObj name="Equation" r:id="rId14" imgW="218412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0350"/>
                        <a:ext cx="25114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AutoShape 11">
            <a:extLst>
              <a:ext uri="{FF2B5EF4-FFF2-40B4-BE49-F238E27FC236}">
                <a16:creationId xmlns:a16="http://schemas.microsoft.com/office/drawing/2014/main" id="{0B19E470-50AC-4F8C-15DE-B20B369E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661025"/>
            <a:ext cx="3600450" cy="863600"/>
          </a:xfrm>
          <a:prstGeom prst="wedgeRoundRectCallout">
            <a:avLst>
              <a:gd name="adj1" fmla="val 20593"/>
              <a:gd name="adj2" fmla="val -104412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不是随机区间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utoUpdateAnimBg="0"/>
      <p:bldP spid="280583" grpId="0" autoUpdateAnimBg="0"/>
      <p:bldP spid="28058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>
            <a:extLst>
              <a:ext uri="{FF2B5EF4-FFF2-40B4-BE49-F238E27FC236}">
                <a16:creationId xmlns:a16="http://schemas.microsoft.com/office/drawing/2014/main" id="{2D150483-88FA-A797-5611-496F2299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25563"/>
            <a:ext cx="833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若反复抽样多次(各次得到的样本容量相等,都是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61123" name="Object 3">
            <a:extLst>
              <a:ext uri="{FF2B5EF4-FFF2-40B4-BE49-F238E27FC236}">
                <a16:creationId xmlns:a16="http://schemas.microsoft.com/office/drawing/2014/main" id="{6541E68F-363F-4067-C7F4-3B25BE342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16113"/>
          <a:ext cx="36449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203040" progId="Equation.DSMT4">
                  <p:embed/>
                </p:oleObj>
              </mc:Choice>
              <mc:Fallback>
                <p:oleObj name="Equation" r:id="rId2" imgW="1409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36449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Text Box 4">
            <a:extLst>
              <a:ext uri="{FF2B5EF4-FFF2-40B4-BE49-F238E27FC236}">
                <a16:creationId xmlns:a16="http://schemas.microsoft.com/office/drawing/2014/main" id="{D2F75FFF-F823-1581-D1DB-5D7E775D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频率稳定于概率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在这样多的区间中,</a:t>
            </a:r>
          </a:p>
        </p:txBody>
      </p:sp>
      <p:graphicFrame>
        <p:nvGraphicFramePr>
          <p:cNvPr id="261125" name="Object 5">
            <a:extLst>
              <a:ext uri="{FF2B5EF4-FFF2-40B4-BE49-F238E27FC236}">
                <a16:creationId xmlns:a16="http://schemas.microsoft.com/office/drawing/2014/main" id="{0983BFB6-5144-19B9-8C3A-3CD13750E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7302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215640" progId="Equation.DSMT4">
                  <p:embed/>
                </p:oleObj>
              </mc:Choice>
              <mc:Fallback>
                <p:oleObj name="Equation" r:id="rId4" imgW="28828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7302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>
            <a:extLst>
              <a:ext uri="{FF2B5EF4-FFF2-40B4-BE49-F238E27FC236}">
                <a16:creationId xmlns:a16="http://schemas.microsoft.com/office/drawing/2014/main" id="{C6809348-1735-F005-7FF8-6440AD80A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92375"/>
          <a:ext cx="6072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457200" progId="Equation.DSMT4">
                  <p:embed/>
                </p:oleObj>
              </mc:Choice>
              <mc:Fallback>
                <p:oleObj name="Equation" r:id="rId6" imgW="24127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60721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0">
            <a:extLst>
              <a:ext uri="{FF2B5EF4-FFF2-40B4-BE49-F238E27FC236}">
                <a16:creationId xmlns:a16="http://schemas.microsoft.com/office/drawing/2014/main" id="{BD499A09-50FA-09EA-A09D-5AA8B4F9F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60350"/>
          <a:ext cx="4876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457200" progId="Equation.DSMT4">
                  <p:embed/>
                </p:oleObj>
              </mc:Choice>
              <mc:Fallback>
                <p:oleObj name="Equation" r:id="rId8" imgW="271764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0350"/>
                        <a:ext cx="4876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2">
            <a:extLst>
              <a:ext uri="{FF2B5EF4-FFF2-40B4-BE49-F238E27FC236}">
                <a16:creationId xmlns:a16="http://schemas.microsoft.com/office/drawing/2014/main" id="{4486A51A-C9B2-4574-944E-4888BC69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例如</a:t>
            </a:r>
          </a:p>
        </p:txBody>
      </p:sp>
      <p:graphicFrame>
        <p:nvGraphicFramePr>
          <p:cNvPr id="50178" name="Object 3">
            <a:extLst>
              <a:ext uri="{FF2B5EF4-FFF2-40B4-BE49-F238E27FC236}">
                <a16:creationId xmlns:a16="http://schemas.microsoft.com/office/drawing/2014/main" id="{488D6414-D402-B909-6CA5-D9B8FDD52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4813"/>
          <a:ext cx="5462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215640" progId="Equation.DSMT4">
                  <p:embed/>
                </p:oleObj>
              </mc:Choice>
              <mc:Fallback>
                <p:oleObj name="Equation" r:id="rId2" imgW="21841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4813"/>
                        <a:ext cx="5462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3668D5AF-79B2-3077-EE71-BEA93B7F9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1052513"/>
          <a:ext cx="8097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200" imgH="215640" progId="Equation.DSMT4">
                  <p:embed/>
                </p:oleObj>
              </mc:Choice>
              <mc:Fallback>
                <p:oleObj name="Equation" r:id="rId4" imgW="32382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052513"/>
                        <a:ext cx="8097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5">
            <a:extLst>
              <a:ext uri="{FF2B5EF4-FFF2-40B4-BE49-F238E27FC236}">
                <a16:creationId xmlns:a16="http://schemas.microsoft.com/office/drawing/2014/main" id="{3CE35D16-D292-496A-58F8-361CFAC5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6475"/>
            <a:ext cx="604837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150" name="Picture 6">
            <a:extLst>
              <a:ext uri="{FF2B5EF4-FFF2-40B4-BE49-F238E27FC236}">
                <a16:creationId xmlns:a16="http://schemas.microsoft.com/office/drawing/2014/main" id="{5986D29E-524A-FE1C-13FB-D84EA481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7457" r="55357" b="9100"/>
          <a:stretch>
            <a:fillRect/>
          </a:stretch>
        </p:blipFill>
        <p:spPr bwMode="auto">
          <a:xfrm>
            <a:off x="0" y="2133600"/>
            <a:ext cx="2160588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2">
            <a:extLst>
              <a:ext uri="{FF2B5EF4-FFF2-40B4-BE49-F238E27FC236}">
                <a16:creationId xmlns:a16="http://schemas.microsoft.com/office/drawing/2014/main" id="{1BEE81C5-9254-6E49-A8E9-3EED659F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8913"/>
            <a:ext cx="7183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求置信区间的一般步骤</a:t>
            </a:r>
            <a:endParaRPr kumimoji="1" lang="zh-CN" altLang="en-US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5043" name="Object 3">
            <a:extLst>
              <a:ext uri="{FF2B5EF4-FFF2-40B4-BE49-F238E27FC236}">
                <a16:creationId xmlns:a16="http://schemas.microsoft.com/office/drawing/2014/main" id="{6801E7E9-09D9-DB49-1BB0-3FE1F0A93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993775"/>
          <a:ext cx="80645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939600" progId="Equation.DSMT4">
                  <p:embed/>
                </p:oleObj>
              </mc:Choice>
              <mc:Fallback>
                <p:oleObj name="Equation" r:id="rId2" imgW="320040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993775"/>
                        <a:ext cx="80645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>
            <a:extLst>
              <a:ext uri="{FF2B5EF4-FFF2-40B4-BE49-F238E27FC236}">
                <a16:creationId xmlns:a16="http://schemas.microsoft.com/office/drawing/2014/main" id="{DE0A4443-4BC5-565B-9744-8262B5AFA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00663"/>
          <a:ext cx="94535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7880" imgH="482400" progId="Equation.DSMT4">
                  <p:embed/>
                </p:oleObj>
              </mc:Choice>
              <mc:Fallback>
                <p:oleObj name="Equation" r:id="rId4" imgW="33778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0663"/>
                        <a:ext cx="94535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>
            <a:extLst>
              <a:ext uri="{FF2B5EF4-FFF2-40B4-BE49-F238E27FC236}">
                <a16:creationId xmlns:a16="http://schemas.microsoft.com/office/drawing/2014/main" id="{D0993689-BAB3-0CEA-9D20-4051BC33F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85471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6040" imgH="457200" progId="Equation.DSMT4">
                  <p:embed/>
                </p:oleObj>
              </mc:Choice>
              <mc:Fallback>
                <p:oleObj name="Equation" r:id="rId6" imgW="34160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85471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AutoShape 6">
            <a:hlinkClick r:id="rId8" action="ppaction://hlinksldjump"/>
            <a:extLst>
              <a:ext uri="{FF2B5EF4-FFF2-40B4-BE49-F238E27FC236}">
                <a16:creationId xmlns:a16="http://schemas.microsoft.com/office/drawing/2014/main" id="{E8F59A79-0448-CD2A-EF41-EFDD30C0E7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40200" y="2420938"/>
            <a:ext cx="1519238" cy="722312"/>
          </a:xfrm>
          <a:prstGeom prst="wedgeRoundRectCallout">
            <a:avLst>
              <a:gd name="adj1" fmla="val -9551"/>
              <a:gd name="adj2" fmla="val 1301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/>
              <a:t>枢轴量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D71753E7-983E-F429-BC97-5D764D71F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08050"/>
            <a:ext cx="79248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关于置信区间的构造有两点说明： 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13CEEA02-EEAE-6DB7-1A75-B21EEC503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82105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关键在于构造枢轴量，一般从</a:t>
            </a:r>
            <a:r>
              <a:rPr lang="zh-CN" altLang="en-US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的点估计出发。</a:t>
            </a: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满足置信度要求的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通常不唯一。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16AEBFE0-6522-B991-EDE0-49C7AE27A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476250"/>
          <a:ext cx="30019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203040" progId="Equation.3">
                  <p:embed/>
                </p:oleObj>
              </mc:Choice>
              <mc:Fallback>
                <p:oleObj name="公式" r:id="rId2" imgW="1002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476250"/>
                        <a:ext cx="30019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>
            <a:extLst>
              <a:ext uri="{FF2B5EF4-FFF2-40B4-BE49-F238E27FC236}">
                <a16:creationId xmlns:a16="http://schemas.microsoft.com/office/drawing/2014/main" id="{1BBBFD94-2757-DF0B-B034-A115A1353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333375"/>
          <a:ext cx="633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37080" imgH="914400" progId="Equation.3">
                  <p:embed/>
                </p:oleObj>
              </mc:Choice>
              <mc:Fallback>
                <p:oleObj name="Equation" r:id="rId4" imgW="63370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33375"/>
                        <a:ext cx="633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6" name="Object 4">
            <a:extLst>
              <a:ext uri="{FF2B5EF4-FFF2-40B4-BE49-F238E27FC236}">
                <a16:creationId xmlns:a16="http://schemas.microsoft.com/office/drawing/2014/main" id="{60048DB1-ED2A-8F18-F59A-D45C0771D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753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30840" imgH="1460160" progId="Equation.3">
                  <p:embed/>
                </p:oleObj>
              </mc:Choice>
              <mc:Fallback>
                <p:oleObj name="Equation" r:id="rId6" imgW="7530840" imgH="1460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753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Freeform 14">
            <a:extLst>
              <a:ext uri="{FF2B5EF4-FFF2-40B4-BE49-F238E27FC236}">
                <a16:creationId xmlns:a16="http://schemas.microsoft.com/office/drawing/2014/main" id="{3D33B7F4-A47C-ED1B-A95E-7CA80C2C270F}"/>
              </a:ext>
            </a:extLst>
          </p:cNvPr>
          <p:cNvSpPr>
            <a:spLocks/>
          </p:cNvSpPr>
          <p:nvPr/>
        </p:nvSpPr>
        <p:spPr bwMode="auto">
          <a:xfrm>
            <a:off x="830263" y="5486400"/>
            <a:ext cx="1589087" cy="750888"/>
          </a:xfrm>
          <a:custGeom>
            <a:avLst/>
            <a:gdLst>
              <a:gd name="T0" fmla="*/ 0 w 1001"/>
              <a:gd name="T1" fmla="*/ 725805494 h 473"/>
              <a:gd name="T2" fmla="*/ 0 w 1001"/>
              <a:gd name="T3" fmla="*/ 0 h 473"/>
              <a:gd name="T4" fmla="*/ 241934964 w 1001"/>
              <a:gd name="T5" fmla="*/ 120967599 h 473"/>
              <a:gd name="T6" fmla="*/ 483869928 w 1001"/>
              <a:gd name="T7" fmla="*/ 241935198 h 473"/>
              <a:gd name="T8" fmla="*/ 740925722 w 1001"/>
              <a:gd name="T9" fmla="*/ 332660860 h 473"/>
              <a:gd name="T10" fmla="*/ 1088707289 w 1001"/>
              <a:gd name="T11" fmla="*/ 408265578 h 473"/>
              <a:gd name="T12" fmla="*/ 1451609586 w 1001"/>
              <a:gd name="T13" fmla="*/ 483870396 h 473"/>
              <a:gd name="T14" fmla="*/ 1572577019 w 1001"/>
              <a:gd name="T15" fmla="*/ 483870396 h 473"/>
              <a:gd name="T16" fmla="*/ 1814512280 w 1001"/>
              <a:gd name="T17" fmla="*/ 604837945 h 473"/>
              <a:gd name="T18" fmla="*/ 1814512280 w 1001"/>
              <a:gd name="T19" fmla="*/ 725805494 h 4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01"/>
              <a:gd name="T31" fmla="*/ 0 h 473"/>
              <a:gd name="T32" fmla="*/ 720 w 1001"/>
              <a:gd name="T33" fmla="*/ 288 h 4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01" h="473">
                <a:moveTo>
                  <a:pt x="998" y="473"/>
                </a:moveTo>
                <a:lnTo>
                  <a:pt x="1001" y="0"/>
                </a:lnTo>
                <a:lnTo>
                  <a:pt x="824" y="133"/>
                </a:lnTo>
                <a:lnTo>
                  <a:pt x="744" y="201"/>
                </a:lnTo>
                <a:lnTo>
                  <a:pt x="609" y="252"/>
                </a:lnTo>
                <a:lnTo>
                  <a:pt x="426" y="295"/>
                </a:lnTo>
                <a:lnTo>
                  <a:pt x="236" y="337"/>
                </a:lnTo>
                <a:lnTo>
                  <a:pt x="168" y="372"/>
                </a:lnTo>
                <a:lnTo>
                  <a:pt x="0" y="399"/>
                </a:lnTo>
                <a:lnTo>
                  <a:pt x="35" y="390"/>
                </a:lnTo>
                <a:lnTo>
                  <a:pt x="53" y="425"/>
                </a:lnTo>
                <a:lnTo>
                  <a:pt x="45" y="473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Freeform 4">
            <a:extLst>
              <a:ext uri="{FF2B5EF4-FFF2-40B4-BE49-F238E27FC236}">
                <a16:creationId xmlns:a16="http://schemas.microsoft.com/office/drawing/2014/main" id="{0A28D329-C353-1D5A-2ED2-669EE19CC4A4}"/>
              </a:ext>
            </a:extLst>
          </p:cNvPr>
          <p:cNvSpPr>
            <a:spLocks/>
          </p:cNvSpPr>
          <p:nvPr/>
        </p:nvSpPr>
        <p:spPr bwMode="auto">
          <a:xfrm>
            <a:off x="6597650" y="5949950"/>
            <a:ext cx="1143000" cy="298450"/>
          </a:xfrm>
          <a:custGeom>
            <a:avLst/>
            <a:gdLst>
              <a:gd name="T0" fmla="*/ 0 w 720"/>
              <a:gd name="T1" fmla="*/ 309279174 h 288"/>
              <a:gd name="T2" fmla="*/ 0 w 720"/>
              <a:gd name="T3" fmla="*/ 0 h 288"/>
              <a:gd name="T4" fmla="*/ 241935017 w 720"/>
              <a:gd name="T5" fmla="*/ 51546869 h 288"/>
              <a:gd name="T6" fmla="*/ 483870034 w 720"/>
              <a:gd name="T7" fmla="*/ 103092702 h 288"/>
              <a:gd name="T8" fmla="*/ 740925885 w 720"/>
              <a:gd name="T9" fmla="*/ 141753392 h 288"/>
              <a:gd name="T10" fmla="*/ 1088707528 w 720"/>
              <a:gd name="T11" fmla="*/ 173969398 h 288"/>
              <a:gd name="T12" fmla="*/ 1451609905 w 720"/>
              <a:gd name="T13" fmla="*/ 206186440 h 288"/>
              <a:gd name="T14" fmla="*/ 1572577364 w 720"/>
              <a:gd name="T15" fmla="*/ 206186440 h 288"/>
              <a:gd name="T16" fmla="*/ 1814512678 w 720"/>
              <a:gd name="T17" fmla="*/ 257732256 h 288"/>
              <a:gd name="T18" fmla="*/ 1814512678 w 720"/>
              <a:gd name="T19" fmla="*/ 309279174 h 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288"/>
              <a:gd name="T32" fmla="*/ 720 w 720"/>
              <a:gd name="T33" fmla="*/ 288 h 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288">
                <a:moveTo>
                  <a:pt x="0" y="288"/>
                </a:moveTo>
                <a:lnTo>
                  <a:pt x="0" y="0"/>
                </a:lnTo>
                <a:lnTo>
                  <a:pt x="96" y="48"/>
                </a:lnTo>
                <a:lnTo>
                  <a:pt x="192" y="96"/>
                </a:lnTo>
                <a:lnTo>
                  <a:pt x="294" y="132"/>
                </a:lnTo>
                <a:lnTo>
                  <a:pt x="432" y="162"/>
                </a:lnTo>
                <a:lnTo>
                  <a:pt x="576" y="192"/>
                </a:lnTo>
                <a:lnTo>
                  <a:pt x="624" y="192"/>
                </a:lnTo>
                <a:lnTo>
                  <a:pt x="720" y="240"/>
                </a:lnTo>
                <a:lnTo>
                  <a:pt x="720" y="288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Freeform 5">
            <a:extLst>
              <a:ext uri="{FF2B5EF4-FFF2-40B4-BE49-F238E27FC236}">
                <a16:creationId xmlns:a16="http://schemas.microsoft.com/office/drawing/2014/main" id="{8C20AE15-C731-033F-99AA-3E19B7C30D6F}"/>
              </a:ext>
            </a:extLst>
          </p:cNvPr>
          <p:cNvSpPr>
            <a:spLocks/>
          </p:cNvSpPr>
          <p:nvPr/>
        </p:nvSpPr>
        <p:spPr bwMode="auto">
          <a:xfrm flipV="1">
            <a:off x="4129088" y="3449638"/>
            <a:ext cx="3130550" cy="2636837"/>
          </a:xfrm>
          <a:custGeom>
            <a:avLst/>
            <a:gdLst>
              <a:gd name="T0" fmla="*/ 54447220 w 1800"/>
              <a:gd name="T1" fmla="*/ 2147483647 h 237"/>
              <a:gd name="T2" fmla="*/ 163339935 w 1800"/>
              <a:gd name="T3" fmla="*/ 2147483647 h 237"/>
              <a:gd name="T4" fmla="*/ 272232663 w 1800"/>
              <a:gd name="T5" fmla="*/ 2147483647 h 237"/>
              <a:gd name="T6" fmla="*/ 381123597 w 1800"/>
              <a:gd name="T7" fmla="*/ 2147483647 h 237"/>
              <a:gd name="T8" fmla="*/ 490018119 w 1800"/>
              <a:gd name="T9" fmla="*/ 2147483647 h 237"/>
              <a:gd name="T10" fmla="*/ 598910793 w 1800"/>
              <a:gd name="T11" fmla="*/ 2147483647 h 237"/>
              <a:gd name="T12" fmla="*/ 707801728 w 1800"/>
              <a:gd name="T13" fmla="*/ 2147483647 h 237"/>
              <a:gd name="T14" fmla="*/ 816696141 w 1800"/>
              <a:gd name="T15" fmla="*/ 2147483647 h 237"/>
              <a:gd name="T16" fmla="*/ 925589032 w 1800"/>
              <a:gd name="T17" fmla="*/ 2147483647 h 237"/>
              <a:gd name="T18" fmla="*/ 1034481706 w 1800"/>
              <a:gd name="T19" fmla="*/ 2147483647 h 237"/>
              <a:gd name="T20" fmla="*/ 1143374380 w 1800"/>
              <a:gd name="T21" fmla="*/ 2147483647 h 237"/>
              <a:gd name="T22" fmla="*/ 1252267053 w 1800"/>
              <a:gd name="T23" fmla="*/ 2147483647 h 237"/>
              <a:gd name="T24" fmla="*/ 1361159727 w 1800"/>
              <a:gd name="T25" fmla="*/ 2147483647 h 237"/>
              <a:gd name="T26" fmla="*/ 1470050662 w 1800"/>
              <a:gd name="T27" fmla="*/ 2147483647 h 237"/>
              <a:gd name="T28" fmla="*/ 1578945075 w 1800"/>
              <a:gd name="T29" fmla="*/ 2147483647 h 237"/>
              <a:gd name="T30" fmla="*/ 1687837749 w 1800"/>
              <a:gd name="T31" fmla="*/ 2147483647 h 237"/>
              <a:gd name="T32" fmla="*/ 1796730422 w 1800"/>
              <a:gd name="T33" fmla="*/ 2147483647 h 237"/>
              <a:gd name="T34" fmla="*/ 1905623531 w 1800"/>
              <a:gd name="T35" fmla="*/ 2147483647 h 237"/>
              <a:gd name="T36" fmla="*/ 2014516205 w 1800"/>
              <a:gd name="T37" fmla="*/ 2147483647 h 237"/>
              <a:gd name="T38" fmla="*/ 2123408879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2147483647 h 237"/>
              <a:gd name="T72" fmla="*/ 2147483647 w 1800"/>
              <a:gd name="T73" fmla="*/ 2147483647 h 237"/>
              <a:gd name="T74" fmla="*/ 2147483647 w 1800"/>
              <a:gd name="T75" fmla="*/ 1980565171 h 237"/>
              <a:gd name="T76" fmla="*/ 2147483647 w 1800"/>
              <a:gd name="T77" fmla="*/ 1733002956 h 237"/>
              <a:gd name="T78" fmla="*/ 2147483647 w 1800"/>
              <a:gd name="T79" fmla="*/ 1361642597 h 237"/>
              <a:gd name="T80" fmla="*/ 2147483647 w 1800"/>
              <a:gd name="T81" fmla="*/ 1237855927 h 237"/>
              <a:gd name="T82" fmla="*/ 2147483647 w 1800"/>
              <a:gd name="T83" fmla="*/ 990282586 h 237"/>
              <a:gd name="T84" fmla="*/ 2147483647 w 1800"/>
              <a:gd name="T85" fmla="*/ 742709245 h 237"/>
              <a:gd name="T86" fmla="*/ 2147483647 w 1800"/>
              <a:gd name="T87" fmla="*/ 618922400 h 237"/>
              <a:gd name="T88" fmla="*/ 2147483647 w 1800"/>
              <a:gd name="T89" fmla="*/ 495146856 h 237"/>
              <a:gd name="T90" fmla="*/ 2147483647 w 1800"/>
              <a:gd name="T91" fmla="*/ 371360185 h 237"/>
              <a:gd name="T92" fmla="*/ 2147483647 w 1800"/>
              <a:gd name="T93" fmla="*/ 247573428 h 237"/>
              <a:gd name="T94" fmla="*/ 2147483647 w 1800"/>
              <a:gd name="T95" fmla="*/ 123786714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E5E55225-1965-DD2D-DAD8-5AF06CF63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6256338"/>
            <a:ext cx="733107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233" name="Freeform 7">
            <a:extLst>
              <a:ext uri="{FF2B5EF4-FFF2-40B4-BE49-F238E27FC236}">
                <a16:creationId xmlns:a16="http://schemas.microsoft.com/office/drawing/2014/main" id="{103EF6FF-6E94-D445-4DCA-518838036348}"/>
              </a:ext>
            </a:extLst>
          </p:cNvPr>
          <p:cNvSpPr>
            <a:spLocks/>
          </p:cNvSpPr>
          <p:nvPr/>
        </p:nvSpPr>
        <p:spPr bwMode="auto">
          <a:xfrm flipH="1" flipV="1">
            <a:off x="996950" y="3448050"/>
            <a:ext cx="3130550" cy="2638425"/>
          </a:xfrm>
          <a:custGeom>
            <a:avLst/>
            <a:gdLst>
              <a:gd name="T0" fmla="*/ 54447220 w 1800"/>
              <a:gd name="T1" fmla="*/ 2147483647 h 237"/>
              <a:gd name="T2" fmla="*/ 163339935 w 1800"/>
              <a:gd name="T3" fmla="*/ 2147483647 h 237"/>
              <a:gd name="T4" fmla="*/ 272232663 w 1800"/>
              <a:gd name="T5" fmla="*/ 2147483647 h 237"/>
              <a:gd name="T6" fmla="*/ 381123597 w 1800"/>
              <a:gd name="T7" fmla="*/ 2147483647 h 237"/>
              <a:gd name="T8" fmla="*/ 490018119 w 1800"/>
              <a:gd name="T9" fmla="*/ 2147483647 h 237"/>
              <a:gd name="T10" fmla="*/ 598910793 w 1800"/>
              <a:gd name="T11" fmla="*/ 2147483647 h 237"/>
              <a:gd name="T12" fmla="*/ 707801728 w 1800"/>
              <a:gd name="T13" fmla="*/ 2147483647 h 237"/>
              <a:gd name="T14" fmla="*/ 816696141 w 1800"/>
              <a:gd name="T15" fmla="*/ 2147483647 h 237"/>
              <a:gd name="T16" fmla="*/ 925589032 w 1800"/>
              <a:gd name="T17" fmla="*/ 2147483647 h 237"/>
              <a:gd name="T18" fmla="*/ 1034481706 w 1800"/>
              <a:gd name="T19" fmla="*/ 2147483647 h 237"/>
              <a:gd name="T20" fmla="*/ 1143374380 w 1800"/>
              <a:gd name="T21" fmla="*/ 2147483647 h 237"/>
              <a:gd name="T22" fmla="*/ 1252267053 w 1800"/>
              <a:gd name="T23" fmla="*/ 2147483647 h 237"/>
              <a:gd name="T24" fmla="*/ 1361159727 w 1800"/>
              <a:gd name="T25" fmla="*/ 2147483647 h 237"/>
              <a:gd name="T26" fmla="*/ 1470050662 w 1800"/>
              <a:gd name="T27" fmla="*/ 2147483647 h 237"/>
              <a:gd name="T28" fmla="*/ 1578945075 w 1800"/>
              <a:gd name="T29" fmla="*/ 2147483647 h 237"/>
              <a:gd name="T30" fmla="*/ 1687837749 w 1800"/>
              <a:gd name="T31" fmla="*/ 2147483647 h 237"/>
              <a:gd name="T32" fmla="*/ 1796730422 w 1800"/>
              <a:gd name="T33" fmla="*/ 2147483647 h 237"/>
              <a:gd name="T34" fmla="*/ 1905623531 w 1800"/>
              <a:gd name="T35" fmla="*/ 2147483647 h 237"/>
              <a:gd name="T36" fmla="*/ 2014516205 w 1800"/>
              <a:gd name="T37" fmla="*/ 2147483647 h 237"/>
              <a:gd name="T38" fmla="*/ 2123408879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2147483647 h 237"/>
              <a:gd name="T72" fmla="*/ 2147483647 w 1800"/>
              <a:gd name="T73" fmla="*/ 2147483647 h 237"/>
              <a:gd name="T74" fmla="*/ 2147483647 w 1800"/>
              <a:gd name="T75" fmla="*/ 1982960260 h 237"/>
              <a:gd name="T76" fmla="*/ 2147483647 w 1800"/>
              <a:gd name="T77" fmla="*/ 1735081965 h 237"/>
              <a:gd name="T78" fmla="*/ 2147483647 w 1800"/>
              <a:gd name="T79" fmla="*/ 1363286440 h 237"/>
              <a:gd name="T80" fmla="*/ 2147483647 w 1800"/>
              <a:gd name="T81" fmla="*/ 1239347293 h 237"/>
              <a:gd name="T82" fmla="*/ 2147483647 w 1800"/>
              <a:gd name="T83" fmla="*/ 991480130 h 237"/>
              <a:gd name="T84" fmla="*/ 2147483647 w 1800"/>
              <a:gd name="T85" fmla="*/ 743612968 h 237"/>
              <a:gd name="T86" fmla="*/ 2147483647 w 1800"/>
              <a:gd name="T87" fmla="*/ 619673646 h 237"/>
              <a:gd name="T88" fmla="*/ 2147483647 w 1800"/>
              <a:gd name="T89" fmla="*/ 495734499 h 237"/>
              <a:gd name="T90" fmla="*/ 2147483647 w 1800"/>
              <a:gd name="T91" fmla="*/ 371806484 h 237"/>
              <a:gd name="T92" fmla="*/ 2147483647 w 1800"/>
              <a:gd name="T93" fmla="*/ 247867249 h 237"/>
              <a:gd name="T94" fmla="*/ 2147483647 w 1800"/>
              <a:gd name="T95" fmla="*/ 123939191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234" name="Line 8">
            <a:extLst>
              <a:ext uri="{FF2B5EF4-FFF2-40B4-BE49-F238E27FC236}">
                <a16:creationId xmlns:a16="http://schemas.microsoft.com/office/drawing/2014/main" id="{91A607D3-BDD6-F248-3386-3DD7A823A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3850" y="3068638"/>
            <a:ext cx="0" cy="32035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235" name="Text Box 9">
            <a:extLst>
              <a:ext uri="{FF2B5EF4-FFF2-40B4-BE49-F238E27FC236}">
                <a16:creationId xmlns:a16="http://schemas.microsoft.com/office/drawing/2014/main" id="{F04A82C5-A590-896A-9D84-0BEEA30A5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62166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Symbol" panose="05050102010706020507" pitchFamily="18" charset="2"/>
              </a:rPr>
              <a:t>0</a:t>
            </a:r>
          </a:p>
        </p:txBody>
      </p:sp>
      <p:sp>
        <p:nvSpPr>
          <p:cNvPr id="52236" name="Line 10">
            <a:extLst>
              <a:ext uri="{FF2B5EF4-FFF2-40B4-BE49-F238E27FC236}">
                <a16:creationId xmlns:a16="http://schemas.microsoft.com/office/drawing/2014/main" id="{BFB72F9D-CC63-5682-82DE-917185FF3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5445125"/>
            <a:ext cx="381000" cy="685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Text Box 11">
            <a:extLst>
              <a:ext uri="{FF2B5EF4-FFF2-40B4-BE49-F238E27FC236}">
                <a16:creationId xmlns:a16="http://schemas.microsoft.com/office/drawing/2014/main" id="{FB23ACCA-961B-C519-EE50-B236178F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8037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Symbol" panose="05050102010706020507" pitchFamily="18" charset="2"/>
              </a:rPr>
              <a:t>0.01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52238" name="Text Box 13">
            <a:extLst>
              <a:ext uri="{FF2B5EF4-FFF2-40B4-BE49-F238E27FC236}">
                <a16:creationId xmlns:a16="http://schemas.microsoft.com/office/drawing/2014/main" id="{CF007123-6AEE-227A-B1B6-8315A7AF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6237288"/>
            <a:ext cx="898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Symbol" panose="05050102010706020507" pitchFamily="18" charset="2"/>
              </a:rPr>
              <a:t>Z</a:t>
            </a:r>
            <a:r>
              <a:rPr kumimoji="1" lang="en-US" altLang="zh-CN" sz="3200" b="1" i="1" baseline="-25000">
                <a:latin typeface="Symbol" panose="05050102010706020507" pitchFamily="18" charset="2"/>
              </a:rPr>
              <a:t>0.01</a:t>
            </a:r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AECB9BAE-5CD7-518D-7F79-29C7917C4F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9688" y="5430838"/>
            <a:ext cx="30480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F48B4187-752C-5300-C721-11E91823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9742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Symbol" panose="05050102010706020507" pitchFamily="18" charset="2"/>
              </a:rPr>
              <a:t>0.04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591D74D6-E613-2FBA-4202-14A19C54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21665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4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3600" i="1">
                <a:solidFill>
                  <a:srgbClr val="04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600" i="1" baseline="-25000">
                <a:solidFill>
                  <a:srgbClr val="040000"/>
                </a:solidFill>
                <a:latin typeface="Symbol" panose="05050102010706020507" pitchFamily="18" charset="2"/>
              </a:rPr>
              <a:t>0.04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Text Box 2">
            <a:extLst>
              <a:ext uri="{FF2B5EF4-FFF2-40B4-BE49-F238E27FC236}">
                <a16:creationId xmlns:a16="http://schemas.microsoft.com/office/drawing/2014/main" id="{7BB081B8-BEDD-9940-7268-727278D9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82089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比较两个置信区间的长度</a:t>
            </a:r>
            <a:r>
              <a:rPr kumimoji="1" lang="en-US" altLang="zh-CN" sz="2400" b="1">
                <a:solidFill>
                  <a:srgbClr val="FF0000"/>
                </a:solidFill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</a:rPr>
              <a:t>长度短表示估计的精度高</a:t>
            </a:r>
            <a:r>
              <a:rPr kumimoji="1" lang="en-US" altLang="zh-CN" sz="2400" b="1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16419" name="Object 3">
            <a:extLst>
              <a:ext uri="{FF2B5EF4-FFF2-40B4-BE49-F238E27FC236}">
                <a16:creationId xmlns:a16="http://schemas.microsoft.com/office/drawing/2014/main" id="{12CE02BE-4B6F-CF60-CA95-03875EF7D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290763"/>
          <a:ext cx="486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63960" imgH="850680" progId="Equation.3">
                  <p:embed/>
                </p:oleObj>
              </mc:Choice>
              <mc:Fallback>
                <p:oleObj name="Equation" r:id="rId2" imgW="486396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90763"/>
                        <a:ext cx="486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0" name="Object 4">
            <a:extLst>
              <a:ext uri="{FF2B5EF4-FFF2-40B4-BE49-F238E27FC236}">
                <a16:creationId xmlns:a16="http://schemas.microsoft.com/office/drawing/2014/main" id="{A19B07E0-AC51-55B1-A4FF-87F6D6610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2675" y="908050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850680" progId="Equation.3">
                  <p:embed/>
                </p:oleObj>
              </mc:Choice>
              <mc:Fallback>
                <p:oleObj name="Equation" r:id="rId4" imgW="443196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908050"/>
                        <a:ext cx="443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5">
            <a:extLst>
              <a:ext uri="{FF2B5EF4-FFF2-40B4-BE49-F238E27FC236}">
                <a16:creationId xmlns:a16="http://schemas.microsoft.com/office/drawing/2014/main" id="{E41D6224-6687-7D0F-BADC-3359660E4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16338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31640" progId="Equation.3">
                  <p:embed/>
                </p:oleObj>
              </mc:Choice>
              <mc:Fallback>
                <p:oleObj name="Equation" r:id="rId6" imgW="19303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7">
            <a:extLst>
              <a:ext uri="{FF2B5EF4-FFF2-40B4-BE49-F238E27FC236}">
                <a16:creationId xmlns:a16="http://schemas.microsoft.com/office/drawing/2014/main" id="{0D9831EF-6BBE-6871-1C73-97888C413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7950" y="2276475"/>
          <a:ext cx="48339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457200" progId="Equation.DSMT4">
                  <p:embed/>
                </p:oleObj>
              </mc:Choice>
              <mc:Fallback>
                <p:oleObj name="Equation" r:id="rId8" imgW="19303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2276475"/>
                        <a:ext cx="48339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8">
            <a:extLst>
              <a:ext uri="{FF2B5EF4-FFF2-40B4-BE49-F238E27FC236}">
                <a16:creationId xmlns:a16="http://schemas.microsoft.com/office/drawing/2014/main" id="{EFD38E73-0D67-0B23-00EF-9AFFAB48C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7950" y="908050"/>
          <a:ext cx="50847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1840" imgH="457200" progId="Equation.DSMT4">
                  <p:embed/>
                </p:oleObj>
              </mc:Choice>
              <mc:Fallback>
                <p:oleObj name="Equation" r:id="rId10" imgW="20318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908050"/>
                        <a:ext cx="508476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5" name="Rectangle 9">
            <a:extLst>
              <a:ext uri="{FF2B5EF4-FFF2-40B4-BE49-F238E27FC236}">
                <a16:creationId xmlns:a16="http://schemas.microsoft.com/office/drawing/2014/main" id="{56B0BFB9-C31D-D909-C3A0-38A128A5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37063"/>
            <a:ext cx="86248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/>
              <a:t>象</a:t>
            </a:r>
            <a:r>
              <a:rPr kumimoji="1" lang="en-US" altLang="zh-CN" sz="3200" b="1" i="1"/>
              <a:t>N</a:t>
            </a:r>
            <a:r>
              <a:rPr kumimoji="1" lang="en-US" altLang="zh-CN" sz="3200" b="1"/>
              <a:t>(0,1)</a:t>
            </a:r>
            <a:r>
              <a:rPr kumimoji="1" lang="zh-CN" altLang="en-US" sz="3200" b="1"/>
              <a:t>分布那样其概率密度的图形是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/>
              <a:t>单峰且对称的情况</a:t>
            </a:r>
            <a:r>
              <a:rPr kumimoji="1" lang="en-US" altLang="zh-CN" sz="3200" b="1"/>
              <a:t>, </a:t>
            </a:r>
            <a:r>
              <a:rPr kumimoji="1" lang="zh-CN" altLang="en-US" sz="3200" b="1"/>
              <a:t>当</a:t>
            </a:r>
            <a:r>
              <a:rPr kumimoji="1" lang="en-US" altLang="zh-CN" sz="3200" b="1" i="1"/>
              <a:t>n</a:t>
            </a:r>
            <a:r>
              <a:rPr kumimoji="1" lang="zh-CN" altLang="en-US" sz="3200" b="1"/>
              <a:t>固定时</a:t>
            </a:r>
            <a:r>
              <a:rPr kumimoji="1" lang="en-US" altLang="zh-CN" sz="3200" b="1"/>
              <a:t>, </a:t>
            </a:r>
            <a:r>
              <a:rPr kumimoji="1" lang="zh-CN" altLang="en-US" sz="3200" b="1"/>
              <a:t>以形如</a:t>
            </a:r>
            <a:r>
              <a:rPr kumimoji="1" lang="en-US" altLang="zh-CN" sz="3200" b="1"/>
              <a:t>(4.5)</a:t>
            </a:r>
            <a:r>
              <a:rPr kumimoji="1" lang="zh-CN" altLang="en-US" sz="3200" b="1"/>
              <a:t>那样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/>
              <a:t>的区间其长度为最短</a:t>
            </a:r>
            <a:r>
              <a:rPr kumimoji="1" lang="en-US" altLang="zh-CN" sz="3200" b="1"/>
              <a:t>.</a:t>
            </a:r>
            <a:endParaRPr kumimoji="1" lang="zh-CN" altLang="en-US" sz="32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A03B113F-68BF-2360-FF4A-A89637DF67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08050"/>
            <a:ext cx="79248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关于置信区间的构造有两点说明： 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8F4161E6-4553-A6E3-06CB-0080029D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82105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关键在于构造枢轴量，一般从</a:t>
            </a:r>
            <a:r>
              <a:rPr lang="zh-CN" altLang="en-US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的点估计出发。</a:t>
            </a: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满足置信度要求的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通常不唯一。若有可能，应选平均长度        达到最短的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。这往往很难实现。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因此，常这样选择 </a:t>
            </a:r>
            <a:r>
              <a:rPr lang="en-US" altLang="zh-CN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，使得两个尾部概率各为</a:t>
            </a:r>
            <a:r>
              <a:rPr lang="zh-CN" altLang="en-US" sz="24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，这样的置信区间称为等尾置信区间。</a:t>
            </a:r>
          </a:p>
        </p:txBody>
      </p:sp>
      <p:graphicFrame>
        <p:nvGraphicFramePr>
          <p:cNvPr id="381956" name="Object 4">
            <a:extLst>
              <a:ext uri="{FF2B5EF4-FFF2-40B4-BE49-F238E27FC236}">
                <a16:creationId xmlns:a16="http://schemas.microsoft.com/office/drawing/2014/main" id="{442A8C3D-0906-784D-574E-984470C5F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708275"/>
          <a:ext cx="1584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279360" progId="Equation.DSMT4">
                  <p:embed/>
                </p:oleObj>
              </mc:Choice>
              <mc:Fallback>
                <p:oleObj name="Equation" r:id="rId3" imgW="6476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15843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86FD44F-884D-FBAC-8B58-517F60ABC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448550" cy="53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ea typeface="楷体_GB2312" pitchFamily="49" charset="-122"/>
              </a:rPr>
              <a:t>一、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u="sng">
                <a:latin typeface="楷体_GB2312" pitchFamily="49" charset="-122"/>
                <a:ea typeface="楷体_GB2312" pitchFamily="49" charset="-122"/>
              </a:rPr>
              <a:t>矩估计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法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1D468D7-B491-647C-4209-9C276DB7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81343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用样本矩去</a:t>
            </a:r>
            <a:r>
              <a:rPr lang="zh-CN" altLang="en-US" sz="3200" b="1" i="1" u="sng"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相应的总体矩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用样本矩的连续函数去</a:t>
            </a:r>
            <a:r>
              <a:rPr lang="zh-CN" altLang="en-US" sz="3200" b="1" i="1" u="sng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相应的总体矩的连续函数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32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F7DB9339-B6EB-8DE1-A456-E50D6D1D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92600"/>
            <a:ext cx="79898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通常采用原点矩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711CC43-C4EE-4F51-78BD-0E84F907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822325"/>
            <a:ext cx="7870825" cy="1311275"/>
          </a:xfrm>
          <a:noFill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第五节  正态总体均值与方差的</a:t>
            </a:r>
            <a:b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区间估计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EF841A70-CD37-4B14-5D99-731A75DD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54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一、单个总体的情况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D21775C6-F730-F71D-1982-4F87EF38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6449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二、两个总体的情况</a:t>
            </a:r>
          </a:p>
        </p:txBody>
      </p:sp>
      <p:sp>
        <p:nvSpPr>
          <p:cNvPr id="102405" name="AutoShape 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4ED2EE76-E301-5F29-F975-FC1993EB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43625"/>
            <a:ext cx="3810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>
            <a:extLst>
              <a:ext uri="{FF2B5EF4-FFF2-40B4-BE49-F238E27FC236}">
                <a16:creationId xmlns:a16="http://schemas.microsoft.com/office/drawing/2014/main" id="{EAE7ABD4-9A25-74C0-7F6E-6CFB9F76B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341438"/>
          <a:ext cx="9069387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86520" imgH="1536480" progId="Equation.3">
                  <p:embed/>
                </p:oleObj>
              </mc:Choice>
              <mc:Fallback>
                <p:oleObj name="Equation" r:id="rId2" imgW="7886520" imgH="1536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41438"/>
                        <a:ext cx="9069387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3">
            <a:extLst>
              <a:ext uri="{FF2B5EF4-FFF2-40B4-BE49-F238E27FC236}">
                <a16:creationId xmlns:a16="http://schemas.microsoft.com/office/drawing/2014/main" id="{8F1C4825-FEC7-0AC0-785D-7896FBF85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853363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一、单个总体        的情况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362F14F0-9C38-8940-91D4-2039BD2B6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49275"/>
          <a:ext cx="170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69800" progId="Equation.3">
                  <p:embed/>
                </p:oleObj>
              </mc:Choice>
              <mc:Fallback>
                <p:oleObj name="Equation" r:id="rId4" imgW="13968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170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87EB8833-D272-6B49-7E04-74E0A7481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9257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98600" imgH="469800" progId="Equation.3">
                  <p:embed/>
                </p:oleObj>
              </mc:Choice>
              <mc:Fallback>
                <p:oleObj name="Equation" r:id="rId6" imgW="2298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92575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>
            <a:extLst>
              <a:ext uri="{FF2B5EF4-FFF2-40B4-BE49-F238E27FC236}">
                <a16:creationId xmlns:a16="http://schemas.microsoft.com/office/drawing/2014/main" id="{08369721-CBC6-5031-1A71-19A980D8C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4868863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2960" imgH="444240" progId="Equation.3">
                  <p:embed/>
                </p:oleObj>
              </mc:Choice>
              <mc:Fallback>
                <p:oleObj name="Equation" r:id="rId8" imgW="6222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868863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>
            <a:extLst>
              <a:ext uri="{FF2B5EF4-FFF2-40B4-BE49-F238E27FC236}">
                <a16:creationId xmlns:a16="http://schemas.microsoft.com/office/drawing/2014/main" id="{4E081EE3-D10A-2511-76ED-F35427E67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775" y="4652963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914400" progId="Equation.3">
                  <p:embed/>
                </p:oleObj>
              </mc:Choice>
              <mc:Fallback>
                <p:oleObj name="Equation" r:id="rId10" imgW="218412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4652963"/>
                        <a:ext cx="218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17F616AD-CB66-8F1C-20CB-1808530DC5A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54388"/>
            <a:ext cx="4103687" cy="579437"/>
            <a:chOff x="521" y="2087"/>
            <a:chExt cx="2585" cy="365"/>
          </a:xfrm>
        </p:grpSpPr>
        <p:graphicFrame>
          <p:nvGraphicFramePr>
            <p:cNvPr id="55303" name="Object 9">
              <a:extLst>
                <a:ext uri="{FF2B5EF4-FFF2-40B4-BE49-F238E27FC236}">
                  <a16:creationId xmlns:a16="http://schemas.microsoft.com/office/drawing/2014/main" id="{52DAB90B-F12D-C63C-FF20-29924C2F69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2132"/>
            <a:ext cx="229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213000" imgH="419040" progId="Equation.3">
                    <p:embed/>
                  </p:oleObj>
                </mc:Choice>
                <mc:Fallback>
                  <p:oleObj name="公式" r:id="rId12" imgW="32130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132"/>
                          <a:ext cx="229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Text Box 10">
              <a:extLst>
                <a:ext uri="{FF2B5EF4-FFF2-40B4-BE49-F238E27FC236}">
                  <a16:creationId xmlns:a16="http://schemas.microsoft.com/office/drawing/2014/main" id="{56E2BC5F-6C5A-33B6-4E5C-7C8C09DC3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87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92F7DD09-0F64-D09B-2BC9-46F6ABADA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914400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469800" progId="Equation.3">
                  <p:embed/>
                </p:oleObj>
              </mc:Choice>
              <mc:Fallback>
                <p:oleObj name="Equation" r:id="rId2" imgW="23367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914400"/>
                        <a:ext cx="233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3A295035-5F6A-3C23-35A4-C8F82B2C4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557338"/>
          <a:ext cx="7556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56400" imgH="1434960" progId="Equation.3">
                  <p:embed/>
                </p:oleObj>
              </mc:Choice>
              <mc:Fallback>
                <p:oleObj name="Equation" r:id="rId4" imgW="7556400" imgH="1434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556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>
            <a:extLst>
              <a:ext uri="{FF2B5EF4-FFF2-40B4-BE49-F238E27FC236}">
                <a16:creationId xmlns:a16="http://schemas.microsoft.com/office/drawing/2014/main" id="{DAE10393-47C5-F7CA-FA8B-9C94D8BE9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2205038"/>
          <a:ext cx="7851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69280" imgH="914400" progId="Equation.3">
                  <p:embed/>
                </p:oleObj>
              </mc:Choice>
              <mc:Fallback>
                <p:oleObj name="Equation" r:id="rId2" imgW="836928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205038"/>
                        <a:ext cx="7851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>
            <a:extLst>
              <a:ext uri="{FF2B5EF4-FFF2-40B4-BE49-F238E27FC236}">
                <a16:creationId xmlns:a16="http://schemas.microsoft.com/office/drawing/2014/main" id="{88A5D83A-FAFD-7829-003E-E9354F3F5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84538"/>
          <a:ext cx="62214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15640" progId="Equation.DSMT4">
                  <p:embed/>
                </p:oleObj>
              </mc:Choice>
              <mc:Fallback>
                <p:oleObj name="Equation" r:id="rId4" imgW="27939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538"/>
                        <a:ext cx="62214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0108A9BB-3938-5717-F15C-FBB8EEB12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321310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914400" progId="Equation.3">
                  <p:embed/>
                </p:oleObj>
              </mc:Choice>
              <mc:Fallback>
                <p:oleObj name="Equation" r:id="rId6" imgW="30603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213100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BCBA1CB8-F4D7-96A8-A879-0E1404487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8913"/>
          <a:ext cx="655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53080" imgH="850680" progId="Equation.3">
                  <p:embed/>
                </p:oleObj>
              </mc:Choice>
              <mc:Fallback>
                <p:oleObj name="Equation" r:id="rId8" imgW="655308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8913"/>
                        <a:ext cx="655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>
            <a:extLst>
              <a:ext uri="{FF2B5EF4-FFF2-40B4-BE49-F238E27FC236}">
                <a16:creationId xmlns:a16="http://schemas.microsoft.com/office/drawing/2014/main" id="{661EE537-3C8D-78FF-5186-8B67A50A5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196975"/>
          <a:ext cx="745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54880" imgH="914400" progId="Equation.3">
                  <p:embed/>
                </p:oleObj>
              </mc:Choice>
              <mc:Fallback>
                <p:oleObj name="Equation" r:id="rId10" imgW="74548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96975"/>
                        <a:ext cx="745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Freeform 14">
            <a:extLst>
              <a:ext uri="{FF2B5EF4-FFF2-40B4-BE49-F238E27FC236}">
                <a16:creationId xmlns:a16="http://schemas.microsoft.com/office/drawing/2014/main" id="{2F3BEEE1-0715-1340-5D98-7F703DD00AA4}"/>
              </a:ext>
            </a:extLst>
          </p:cNvPr>
          <p:cNvSpPr>
            <a:spLocks/>
          </p:cNvSpPr>
          <p:nvPr/>
        </p:nvSpPr>
        <p:spPr bwMode="auto">
          <a:xfrm flipH="1">
            <a:off x="1082675" y="5956300"/>
            <a:ext cx="1143000" cy="457200"/>
          </a:xfrm>
          <a:custGeom>
            <a:avLst/>
            <a:gdLst>
              <a:gd name="T0" fmla="*/ 0 w 720"/>
              <a:gd name="T1" fmla="*/ 725804891 h 288"/>
              <a:gd name="T2" fmla="*/ 0 w 720"/>
              <a:gd name="T3" fmla="*/ 0 h 288"/>
              <a:gd name="T4" fmla="*/ 241935017 w 720"/>
              <a:gd name="T5" fmla="*/ 120967498 h 288"/>
              <a:gd name="T6" fmla="*/ 483870034 w 720"/>
              <a:gd name="T7" fmla="*/ 241934997 h 288"/>
              <a:gd name="T8" fmla="*/ 740925885 w 720"/>
              <a:gd name="T9" fmla="*/ 332660583 h 288"/>
              <a:gd name="T10" fmla="*/ 1088707528 w 720"/>
              <a:gd name="T11" fmla="*/ 408265239 h 288"/>
              <a:gd name="T12" fmla="*/ 1451609905 w 720"/>
              <a:gd name="T13" fmla="*/ 483869993 h 288"/>
              <a:gd name="T14" fmla="*/ 1572577364 w 720"/>
              <a:gd name="T15" fmla="*/ 483869993 h 288"/>
              <a:gd name="T16" fmla="*/ 1814512678 w 720"/>
              <a:gd name="T17" fmla="*/ 604837442 h 288"/>
              <a:gd name="T18" fmla="*/ 1814512678 w 720"/>
              <a:gd name="T19" fmla="*/ 725804891 h 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288"/>
              <a:gd name="T32" fmla="*/ 720 w 720"/>
              <a:gd name="T33" fmla="*/ 288 h 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288">
                <a:moveTo>
                  <a:pt x="0" y="288"/>
                </a:moveTo>
                <a:lnTo>
                  <a:pt x="0" y="0"/>
                </a:lnTo>
                <a:lnTo>
                  <a:pt x="96" y="48"/>
                </a:lnTo>
                <a:lnTo>
                  <a:pt x="192" y="96"/>
                </a:lnTo>
                <a:lnTo>
                  <a:pt x="294" y="132"/>
                </a:lnTo>
                <a:lnTo>
                  <a:pt x="432" y="162"/>
                </a:lnTo>
                <a:lnTo>
                  <a:pt x="576" y="192"/>
                </a:lnTo>
                <a:lnTo>
                  <a:pt x="624" y="192"/>
                </a:lnTo>
                <a:lnTo>
                  <a:pt x="720" y="240"/>
                </a:lnTo>
                <a:lnTo>
                  <a:pt x="720" y="288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Freeform 4">
            <a:extLst>
              <a:ext uri="{FF2B5EF4-FFF2-40B4-BE49-F238E27FC236}">
                <a16:creationId xmlns:a16="http://schemas.microsoft.com/office/drawing/2014/main" id="{BB46BF9E-85C2-DC72-E86C-724C13DAAAD6}"/>
              </a:ext>
            </a:extLst>
          </p:cNvPr>
          <p:cNvSpPr>
            <a:spLocks/>
          </p:cNvSpPr>
          <p:nvPr/>
        </p:nvSpPr>
        <p:spPr bwMode="auto">
          <a:xfrm>
            <a:off x="6484938" y="5935663"/>
            <a:ext cx="1143000" cy="457200"/>
          </a:xfrm>
          <a:custGeom>
            <a:avLst/>
            <a:gdLst>
              <a:gd name="T0" fmla="*/ 0 w 720"/>
              <a:gd name="T1" fmla="*/ 725804891 h 288"/>
              <a:gd name="T2" fmla="*/ 0 w 720"/>
              <a:gd name="T3" fmla="*/ 0 h 288"/>
              <a:gd name="T4" fmla="*/ 241935017 w 720"/>
              <a:gd name="T5" fmla="*/ 120967498 h 288"/>
              <a:gd name="T6" fmla="*/ 483870034 w 720"/>
              <a:gd name="T7" fmla="*/ 241934997 h 288"/>
              <a:gd name="T8" fmla="*/ 740925885 w 720"/>
              <a:gd name="T9" fmla="*/ 332660583 h 288"/>
              <a:gd name="T10" fmla="*/ 1088707528 w 720"/>
              <a:gd name="T11" fmla="*/ 408265239 h 288"/>
              <a:gd name="T12" fmla="*/ 1451609905 w 720"/>
              <a:gd name="T13" fmla="*/ 483869993 h 288"/>
              <a:gd name="T14" fmla="*/ 1572577364 w 720"/>
              <a:gd name="T15" fmla="*/ 483869993 h 288"/>
              <a:gd name="T16" fmla="*/ 1814512678 w 720"/>
              <a:gd name="T17" fmla="*/ 604837442 h 288"/>
              <a:gd name="T18" fmla="*/ 1814512678 w 720"/>
              <a:gd name="T19" fmla="*/ 725804891 h 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288"/>
              <a:gd name="T32" fmla="*/ 720 w 720"/>
              <a:gd name="T33" fmla="*/ 288 h 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288">
                <a:moveTo>
                  <a:pt x="0" y="288"/>
                </a:moveTo>
                <a:lnTo>
                  <a:pt x="0" y="0"/>
                </a:lnTo>
                <a:lnTo>
                  <a:pt x="96" y="48"/>
                </a:lnTo>
                <a:lnTo>
                  <a:pt x="192" y="96"/>
                </a:lnTo>
                <a:lnTo>
                  <a:pt x="294" y="132"/>
                </a:lnTo>
                <a:lnTo>
                  <a:pt x="432" y="162"/>
                </a:lnTo>
                <a:lnTo>
                  <a:pt x="576" y="192"/>
                </a:lnTo>
                <a:lnTo>
                  <a:pt x="624" y="192"/>
                </a:lnTo>
                <a:lnTo>
                  <a:pt x="720" y="240"/>
                </a:lnTo>
                <a:lnTo>
                  <a:pt x="720" y="288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Freeform 5">
            <a:extLst>
              <a:ext uri="{FF2B5EF4-FFF2-40B4-BE49-F238E27FC236}">
                <a16:creationId xmlns:a16="http://schemas.microsoft.com/office/drawing/2014/main" id="{7D87BFAE-48D8-9300-D3F3-FB84C0C370F8}"/>
              </a:ext>
            </a:extLst>
          </p:cNvPr>
          <p:cNvSpPr>
            <a:spLocks/>
          </p:cNvSpPr>
          <p:nvPr/>
        </p:nvSpPr>
        <p:spPr bwMode="auto">
          <a:xfrm flipV="1">
            <a:off x="4359275" y="4005263"/>
            <a:ext cx="3130550" cy="2225675"/>
          </a:xfrm>
          <a:custGeom>
            <a:avLst/>
            <a:gdLst>
              <a:gd name="T0" fmla="*/ 54447220 w 1800"/>
              <a:gd name="T1" fmla="*/ 2147483647 h 237"/>
              <a:gd name="T2" fmla="*/ 163339935 w 1800"/>
              <a:gd name="T3" fmla="*/ 2147483647 h 237"/>
              <a:gd name="T4" fmla="*/ 272232663 w 1800"/>
              <a:gd name="T5" fmla="*/ 2147483647 h 237"/>
              <a:gd name="T6" fmla="*/ 381123597 w 1800"/>
              <a:gd name="T7" fmla="*/ 2147483647 h 237"/>
              <a:gd name="T8" fmla="*/ 490018119 w 1800"/>
              <a:gd name="T9" fmla="*/ 2147483647 h 237"/>
              <a:gd name="T10" fmla="*/ 598910793 w 1800"/>
              <a:gd name="T11" fmla="*/ 2147483647 h 237"/>
              <a:gd name="T12" fmla="*/ 707801728 w 1800"/>
              <a:gd name="T13" fmla="*/ 2147483647 h 237"/>
              <a:gd name="T14" fmla="*/ 816696141 w 1800"/>
              <a:gd name="T15" fmla="*/ 2147483647 h 237"/>
              <a:gd name="T16" fmla="*/ 925589032 w 1800"/>
              <a:gd name="T17" fmla="*/ 2147483647 h 237"/>
              <a:gd name="T18" fmla="*/ 1034481706 w 1800"/>
              <a:gd name="T19" fmla="*/ 2147483647 h 237"/>
              <a:gd name="T20" fmla="*/ 1143374380 w 1800"/>
              <a:gd name="T21" fmla="*/ 2147483647 h 237"/>
              <a:gd name="T22" fmla="*/ 1252267053 w 1800"/>
              <a:gd name="T23" fmla="*/ 2147483647 h 237"/>
              <a:gd name="T24" fmla="*/ 1361159727 w 1800"/>
              <a:gd name="T25" fmla="*/ 2147483647 h 237"/>
              <a:gd name="T26" fmla="*/ 1470050662 w 1800"/>
              <a:gd name="T27" fmla="*/ 2147483647 h 237"/>
              <a:gd name="T28" fmla="*/ 1578945075 w 1800"/>
              <a:gd name="T29" fmla="*/ 2147483647 h 237"/>
              <a:gd name="T30" fmla="*/ 1687837749 w 1800"/>
              <a:gd name="T31" fmla="*/ 2147483647 h 237"/>
              <a:gd name="T32" fmla="*/ 1796730422 w 1800"/>
              <a:gd name="T33" fmla="*/ 2147483647 h 237"/>
              <a:gd name="T34" fmla="*/ 1905623531 w 1800"/>
              <a:gd name="T35" fmla="*/ 2147483647 h 237"/>
              <a:gd name="T36" fmla="*/ 2014516205 w 1800"/>
              <a:gd name="T37" fmla="*/ 2147483647 h 237"/>
              <a:gd name="T38" fmla="*/ 2123408879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1940215834 h 237"/>
              <a:gd name="T72" fmla="*/ 2147483647 w 1800"/>
              <a:gd name="T73" fmla="*/ 1675642308 h 237"/>
              <a:gd name="T74" fmla="*/ 2147483647 w 1800"/>
              <a:gd name="T75" fmla="*/ 1411068783 h 237"/>
              <a:gd name="T76" fmla="*/ 2147483647 w 1800"/>
              <a:gd name="T77" fmla="*/ 1234677041 h 237"/>
              <a:gd name="T78" fmla="*/ 2147483647 w 1800"/>
              <a:gd name="T79" fmla="*/ 970103222 h 237"/>
              <a:gd name="T80" fmla="*/ 2147483647 w 1800"/>
              <a:gd name="T81" fmla="*/ 881912046 h 237"/>
              <a:gd name="T82" fmla="*/ 2147483647 w 1800"/>
              <a:gd name="T83" fmla="*/ 705529696 h 237"/>
              <a:gd name="T84" fmla="*/ 2147483647 w 1800"/>
              <a:gd name="T85" fmla="*/ 529147198 h 237"/>
              <a:gd name="T86" fmla="*/ 2147483647 w 1800"/>
              <a:gd name="T87" fmla="*/ 440956023 h 237"/>
              <a:gd name="T88" fmla="*/ 2147483647 w 1800"/>
              <a:gd name="T89" fmla="*/ 352764848 h 237"/>
              <a:gd name="T90" fmla="*/ 2147483647 w 1800"/>
              <a:gd name="T91" fmla="*/ 264573599 h 237"/>
              <a:gd name="T92" fmla="*/ 2147483647 w 1800"/>
              <a:gd name="T93" fmla="*/ 176382424 h 237"/>
              <a:gd name="T94" fmla="*/ 2147483647 w 1800"/>
              <a:gd name="T95" fmla="*/ 88191212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354" name="Line 6">
            <a:extLst>
              <a:ext uri="{FF2B5EF4-FFF2-40B4-BE49-F238E27FC236}">
                <a16:creationId xmlns:a16="http://schemas.microsoft.com/office/drawing/2014/main" id="{A5EB1A95-E5B9-36E3-6893-955DF13B9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938" y="6400800"/>
            <a:ext cx="733107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355" name="Freeform 7">
            <a:extLst>
              <a:ext uri="{FF2B5EF4-FFF2-40B4-BE49-F238E27FC236}">
                <a16:creationId xmlns:a16="http://schemas.microsoft.com/office/drawing/2014/main" id="{60960344-A0A9-6DDC-40A8-704A0760FC58}"/>
              </a:ext>
            </a:extLst>
          </p:cNvPr>
          <p:cNvSpPr>
            <a:spLocks/>
          </p:cNvSpPr>
          <p:nvPr/>
        </p:nvSpPr>
        <p:spPr bwMode="auto">
          <a:xfrm flipH="1" flipV="1">
            <a:off x="1227138" y="4005263"/>
            <a:ext cx="3130550" cy="2225675"/>
          </a:xfrm>
          <a:custGeom>
            <a:avLst/>
            <a:gdLst>
              <a:gd name="T0" fmla="*/ 54447220 w 1800"/>
              <a:gd name="T1" fmla="*/ 2147483647 h 237"/>
              <a:gd name="T2" fmla="*/ 163339935 w 1800"/>
              <a:gd name="T3" fmla="*/ 2147483647 h 237"/>
              <a:gd name="T4" fmla="*/ 272232663 w 1800"/>
              <a:gd name="T5" fmla="*/ 2147483647 h 237"/>
              <a:gd name="T6" fmla="*/ 381123597 w 1800"/>
              <a:gd name="T7" fmla="*/ 2147483647 h 237"/>
              <a:gd name="T8" fmla="*/ 490018119 w 1800"/>
              <a:gd name="T9" fmla="*/ 2147483647 h 237"/>
              <a:gd name="T10" fmla="*/ 598910793 w 1800"/>
              <a:gd name="T11" fmla="*/ 2147483647 h 237"/>
              <a:gd name="T12" fmla="*/ 707801728 w 1800"/>
              <a:gd name="T13" fmla="*/ 2147483647 h 237"/>
              <a:gd name="T14" fmla="*/ 816696141 w 1800"/>
              <a:gd name="T15" fmla="*/ 2147483647 h 237"/>
              <a:gd name="T16" fmla="*/ 925589032 w 1800"/>
              <a:gd name="T17" fmla="*/ 2147483647 h 237"/>
              <a:gd name="T18" fmla="*/ 1034481706 w 1800"/>
              <a:gd name="T19" fmla="*/ 2147483647 h 237"/>
              <a:gd name="T20" fmla="*/ 1143374380 w 1800"/>
              <a:gd name="T21" fmla="*/ 2147483647 h 237"/>
              <a:gd name="T22" fmla="*/ 1252267053 w 1800"/>
              <a:gd name="T23" fmla="*/ 2147483647 h 237"/>
              <a:gd name="T24" fmla="*/ 1361159727 w 1800"/>
              <a:gd name="T25" fmla="*/ 2147483647 h 237"/>
              <a:gd name="T26" fmla="*/ 1470050662 w 1800"/>
              <a:gd name="T27" fmla="*/ 2147483647 h 237"/>
              <a:gd name="T28" fmla="*/ 1578945075 w 1800"/>
              <a:gd name="T29" fmla="*/ 2147483647 h 237"/>
              <a:gd name="T30" fmla="*/ 1687837749 w 1800"/>
              <a:gd name="T31" fmla="*/ 2147483647 h 237"/>
              <a:gd name="T32" fmla="*/ 1796730422 w 1800"/>
              <a:gd name="T33" fmla="*/ 2147483647 h 237"/>
              <a:gd name="T34" fmla="*/ 1905623531 w 1800"/>
              <a:gd name="T35" fmla="*/ 2147483647 h 237"/>
              <a:gd name="T36" fmla="*/ 2014516205 w 1800"/>
              <a:gd name="T37" fmla="*/ 2147483647 h 237"/>
              <a:gd name="T38" fmla="*/ 2123408879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1940215834 h 237"/>
              <a:gd name="T72" fmla="*/ 2147483647 w 1800"/>
              <a:gd name="T73" fmla="*/ 1675642308 h 237"/>
              <a:gd name="T74" fmla="*/ 2147483647 w 1800"/>
              <a:gd name="T75" fmla="*/ 1411068783 h 237"/>
              <a:gd name="T76" fmla="*/ 2147483647 w 1800"/>
              <a:gd name="T77" fmla="*/ 1234677041 h 237"/>
              <a:gd name="T78" fmla="*/ 2147483647 w 1800"/>
              <a:gd name="T79" fmla="*/ 970103222 h 237"/>
              <a:gd name="T80" fmla="*/ 2147483647 w 1800"/>
              <a:gd name="T81" fmla="*/ 881912046 h 237"/>
              <a:gd name="T82" fmla="*/ 2147483647 w 1800"/>
              <a:gd name="T83" fmla="*/ 705529696 h 237"/>
              <a:gd name="T84" fmla="*/ 2147483647 w 1800"/>
              <a:gd name="T85" fmla="*/ 529147198 h 237"/>
              <a:gd name="T86" fmla="*/ 2147483647 w 1800"/>
              <a:gd name="T87" fmla="*/ 440956023 h 237"/>
              <a:gd name="T88" fmla="*/ 2147483647 w 1800"/>
              <a:gd name="T89" fmla="*/ 352764848 h 237"/>
              <a:gd name="T90" fmla="*/ 2147483647 w 1800"/>
              <a:gd name="T91" fmla="*/ 264573599 h 237"/>
              <a:gd name="T92" fmla="*/ 2147483647 w 1800"/>
              <a:gd name="T93" fmla="*/ 176382424 h 237"/>
              <a:gd name="T94" fmla="*/ 2147483647 w 1800"/>
              <a:gd name="T95" fmla="*/ 88191212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356" name="Line 8">
            <a:extLst>
              <a:ext uri="{FF2B5EF4-FFF2-40B4-BE49-F238E27FC236}">
                <a16:creationId xmlns:a16="http://schemas.microsoft.com/office/drawing/2014/main" id="{44B3EB20-AD97-BBF3-E191-B5BC38AA0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6100" y="3860800"/>
            <a:ext cx="7938" cy="25558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357" name="Text Box 9">
            <a:extLst>
              <a:ext uri="{FF2B5EF4-FFF2-40B4-BE49-F238E27FC236}">
                <a16:creationId xmlns:a16="http://schemas.microsoft.com/office/drawing/2014/main" id="{764EAA45-685D-273D-CEE8-8AC2B189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63611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Symbol" panose="05050102010706020507" pitchFamily="18" charset="2"/>
              </a:rPr>
              <a:t>0</a:t>
            </a:r>
          </a:p>
        </p:txBody>
      </p:sp>
      <p:sp>
        <p:nvSpPr>
          <p:cNvPr id="57358" name="Line 10">
            <a:extLst>
              <a:ext uri="{FF2B5EF4-FFF2-40B4-BE49-F238E27FC236}">
                <a16:creationId xmlns:a16="http://schemas.microsoft.com/office/drawing/2014/main" id="{626292DB-EEDC-1840-3CD1-F3EC3E150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7338" y="5478463"/>
            <a:ext cx="3810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Text Box 11">
            <a:extLst>
              <a:ext uri="{FF2B5EF4-FFF2-40B4-BE49-F238E27FC236}">
                <a16:creationId xmlns:a16="http://schemas.microsoft.com/office/drawing/2014/main" id="{08048031-B7FF-7836-5352-FA996B95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4868863"/>
            <a:ext cx="82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Symbol" panose="05050102010706020507" pitchFamily="18" charset="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57360" name="Text Box 13">
            <a:extLst>
              <a:ext uri="{FF2B5EF4-FFF2-40B4-BE49-F238E27FC236}">
                <a16:creationId xmlns:a16="http://schemas.microsoft.com/office/drawing/2014/main" id="{98A7EF78-AEA2-460D-4714-64097E18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365875"/>
            <a:ext cx="265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/>
              <a:t>t</a:t>
            </a:r>
            <a:r>
              <a:rPr kumimoji="1" lang="en-US" altLang="zh-CN" sz="2800" b="1" i="1" baseline="-25000"/>
              <a:t>a/2</a:t>
            </a:r>
            <a:r>
              <a:rPr kumimoji="1" lang="en-US" altLang="zh-CN" sz="2800" b="1"/>
              <a:t>(n-1)</a:t>
            </a:r>
            <a:endParaRPr kumimoji="1" lang="zh-CN" altLang="en-US" sz="3600" b="1">
              <a:latin typeface="Symbol" panose="05050102010706020507" pitchFamily="18" charset="2"/>
            </a:endParaRPr>
          </a:p>
        </p:txBody>
      </p:sp>
      <p:sp>
        <p:nvSpPr>
          <p:cNvPr id="57361" name="Line 15">
            <a:extLst>
              <a:ext uri="{FF2B5EF4-FFF2-40B4-BE49-F238E27FC236}">
                <a16:creationId xmlns:a16="http://schemas.microsoft.com/office/drawing/2014/main" id="{B4BB978D-E57E-0277-5766-367867B853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875" y="5575300"/>
            <a:ext cx="304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6">
            <a:extLst>
              <a:ext uri="{FF2B5EF4-FFF2-40B4-BE49-F238E27FC236}">
                <a16:creationId xmlns:a16="http://schemas.microsoft.com/office/drawing/2014/main" id="{3A2BAF36-98E7-3E9C-962F-98D89786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4965700"/>
            <a:ext cx="82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Symbol" panose="05050102010706020507" pitchFamily="18" charset="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57363" name="Text Box 17">
            <a:extLst>
              <a:ext uri="{FF2B5EF4-FFF2-40B4-BE49-F238E27FC236}">
                <a16:creationId xmlns:a16="http://schemas.microsoft.com/office/drawing/2014/main" id="{A0918B16-8979-1AE9-CF82-0181F1A9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365875"/>
            <a:ext cx="168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800">
                <a:latin typeface="Symbol" panose="05050102010706020507" pitchFamily="18" charset="2"/>
              </a:rPr>
              <a:t> </a:t>
            </a:r>
            <a:r>
              <a:rPr kumimoji="1" lang="en-US" altLang="zh-CN" sz="2800" b="1" i="1"/>
              <a:t>t</a:t>
            </a:r>
            <a:r>
              <a:rPr kumimoji="1" lang="en-US" altLang="zh-CN" sz="2800" b="1" i="1" baseline="-25000"/>
              <a:t>a/2</a:t>
            </a:r>
            <a:r>
              <a:rPr kumimoji="1" lang="en-US" altLang="zh-CN" sz="2800" b="1"/>
              <a:t>(n-1)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DD850243-76A8-CD82-851F-0F12AB95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913188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8378" name="Text Box 3">
            <a:extLst>
              <a:ext uri="{FF2B5EF4-FFF2-40B4-BE49-F238E27FC236}">
                <a16:creationId xmlns:a16="http://schemas.microsoft.com/office/drawing/2014/main" id="{C8517B03-9B07-8FAE-2193-B8499A12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658813"/>
            <a:ext cx="7696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 有一大批糖果,现从中随机地取16袋, 称得重量(克)如下: </a:t>
            </a:r>
          </a:p>
        </p:txBody>
      </p:sp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00E7BC8C-C2CF-5481-0798-DB76DDE72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793875"/>
          <a:ext cx="659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91240" imgH="939600" progId="Equation.3">
                  <p:embed/>
                </p:oleObj>
              </mc:Choice>
              <mc:Fallback>
                <p:oleObj name="Equation" r:id="rId2" imgW="65912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93875"/>
                        <a:ext cx="659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5">
            <a:extLst>
              <a:ext uri="{FF2B5EF4-FFF2-40B4-BE49-F238E27FC236}">
                <a16:creationId xmlns:a16="http://schemas.microsoft.com/office/drawing/2014/main" id="{8FB0E6B3-3223-01F0-CD7B-6E89D6BA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84475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设袋装糖果的重量服从正态分布, 试求总体均值</a:t>
            </a:r>
          </a:p>
        </p:txBody>
      </p:sp>
      <p:graphicFrame>
        <p:nvGraphicFramePr>
          <p:cNvPr id="221190" name="Object 6">
            <a:extLst>
              <a:ext uri="{FF2B5EF4-FFF2-40B4-BE49-F238E27FC236}">
                <a16:creationId xmlns:a16="http://schemas.microsoft.com/office/drawing/2014/main" id="{E2D817D0-B52C-0CB6-E9C5-5E80D2555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4010025"/>
          <a:ext cx="303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368280" progId="Equation.3">
                  <p:embed/>
                </p:oleObj>
              </mc:Choice>
              <mc:Fallback>
                <p:oleObj name="Equation" r:id="rId4" imgW="303516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010025"/>
                        <a:ext cx="303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>
            <a:extLst>
              <a:ext uri="{FF2B5EF4-FFF2-40B4-BE49-F238E27FC236}">
                <a16:creationId xmlns:a16="http://schemas.microsoft.com/office/drawing/2014/main" id="{BE08B2CA-F6B7-C117-7515-86D46AF59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24388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431640" progId="Equation.3">
                  <p:embed/>
                </p:oleObj>
              </mc:Choice>
              <mc:Fallback>
                <p:oleObj name="Equation" r:id="rId6" imgW="3670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24388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>
            <a:extLst>
              <a:ext uri="{FF2B5EF4-FFF2-40B4-BE49-F238E27FC236}">
                <a16:creationId xmlns:a16="http://schemas.microsoft.com/office/drawing/2014/main" id="{82E70E07-04A3-4DDF-EEDF-AE4DB23F4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101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431640" progId="Equation.3">
                  <p:embed/>
                </p:oleObj>
              </mc:Choice>
              <mc:Fallback>
                <p:oleObj name="Equation" r:id="rId8" imgW="15364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10100"/>
                        <a:ext cx="153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>
            <a:extLst>
              <a:ext uri="{FF2B5EF4-FFF2-40B4-BE49-F238E27FC236}">
                <a16:creationId xmlns:a16="http://schemas.microsoft.com/office/drawing/2014/main" id="{D5C1043F-25BA-AA7B-39A7-E2AFFFFA9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70500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38400" imgH="444240" progId="Equation.3">
                  <p:embed/>
                </p:oleObj>
              </mc:Choice>
              <mc:Fallback>
                <p:oleObj name="Equation" r:id="rId10" imgW="48384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70500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0">
            <a:extLst>
              <a:ext uri="{FF2B5EF4-FFF2-40B4-BE49-F238E27FC236}">
                <a16:creationId xmlns:a16="http://schemas.microsoft.com/office/drawing/2014/main" id="{351E2437-60F0-6803-076B-7227AD330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357563"/>
          <a:ext cx="6002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00120" imgH="215640" progId="Equation.DSMT4">
                  <p:embed/>
                </p:oleObj>
              </mc:Choice>
              <mc:Fallback>
                <p:oleObj name="Equation" r:id="rId12" imgW="240012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6002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>
            <a:extLst>
              <a:ext uri="{FF2B5EF4-FFF2-40B4-BE49-F238E27FC236}">
                <a16:creationId xmlns:a16="http://schemas.microsoft.com/office/drawing/2014/main" id="{4E2F4D66-58F2-DCBF-C28A-64F141E87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648200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368280" progId="Equation.3">
                  <p:embed/>
                </p:oleObj>
              </mc:Choice>
              <mc:Fallback>
                <p:oleObj name="Equation" r:id="rId14" imgW="110484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2">
            <a:extLst>
              <a:ext uri="{FF2B5EF4-FFF2-40B4-BE49-F238E27FC236}">
                <a16:creationId xmlns:a16="http://schemas.microsoft.com/office/drawing/2014/main" id="{7A60C873-2A19-18DF-7EE6-09989AD6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3342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D6BA49FF-48FE-ADB8-62FA-31F01ED1B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692150"/>
          <a:ext cx="622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215640" progId="Equation.DSMT4">
                  <p:embed/>
                </p:oleObj>
              </mc:Choice>
              <mc:Fallback>
                <p:oleObj name="Equation" r:id="rId2" imgW="248904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6229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id="{D373CFA8-8D72-F5A9-3EEC-8B460B836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1593850"/>
          <a:ext cx="393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6960" imgH="914400" progId="Equation.3">
                  <p:embed/>
                </p:oleObj>
              </mc:Choice>
              <mc:Fallback>
                <p:oleObj name="Equation" r:id="rId4" imgW="39369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593850"/>
                        <a:ext cx="393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id="{6581E168-6C9E-286A-15ED-EFDBA79D6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8288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419040" progId="Equation.3">
                  <p:embed/>
                </p:oleObj>
              </mc:Choice>
              <mc:Fallback>
                <p:oleObj name="Equation" r:id="rId6" imgW="3009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3" name="Text Box 5">
            <a:extLst>
              <a:ext uri="{FF2B5EF4-FFF2-40B4-BE49-F238E27FC236}">
                <a16:creationId xmlns:a16="http://schemas.microsoft.com/office/drawing/2014/main" id="{B50A7AF7-DC39-109A-1527-162A4EE44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7467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就是说估计袋装糖果重量的均值在500.4克与507.1克之间, 这个估计的可信程度为95%.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4" name="Object 2">
            <a:extLst>
              <a:ext uri="{FF2B5EF4-FFF2-40B4-BE49-F238E27FC236}">
                <a16:creationId xmlns:a16="http://schemas.microsoft.com/office/drawing/2014/main" id="{5BEE563D-BAE9-F450-C901-47D7EF47D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71613"/>
          <a:ext cx="414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000" imgH="444240" progId="Equation.3">
                  <p:embed/>
                </p:oleObj>
              </mc:Choice>
              <mc:Fallback>
                <p:oleObj name="Equation" r:id="rId2" imgW="41400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71613"/>
                        <a:ext cx="414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>
            <a:extLst>
              <a:ext uri="{FF2B5EF4-FFF2-40B4-BE49-F238E27FC236}">
                <a16:creationId xmlns:a16="http://schemas.microsoft.com/office/drawing/2014/main" id="{75C170A8-549A-E3F3-9731-F3FFF40DA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060575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888840" progId="Equation.3">
                  <p:embed/>
                </p:oleObj>
              </mc:Choice>
              <mc:Fallback>
                <p:oleObj name="Equation" r:id="rId4" imgW="31622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316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" name="Text Box 4">
            <a:extLst>
              <a:ext uri="{FF2B5EF4-FFF2-40B4-BE49-F238E27FC236}">
                <a16:creationId xmlns:a16="http://schemas.microsoft.com/office/drawing/2014/main" id="{786BB2D8-852D-5C99-12D0-C655201E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276475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根据第六章第二节定理二知</a:t>
            </a:r>
          </a:p>
        </p:txBody>
      </p:sp>
      <p:graphicFrame>
        <p:nvGraphicFramePr>
          <p:cNvPr id="60420" name="Object 5">
            <a:extLst>
              <a:ext uri="{FF2B5EF4-FFF2-40B4-BE49-F238E27FC236}">
                <a16:creationId xmlns:a16="http://schemas.microsoft.com/office/drawing/2014/main" id="{9A4BAC1C-CD2F-4700-8FFF-BC998CB58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836613"/>
          <a:ext cx="609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5880" imgH="444240" progId="Equation.3">
                  <p:embed/>
                </p:oleObj>
              </mc:Choice>
              <mc:Fallback>
                <p:oleObj name="Equation" r:id="rId6" imgW="60958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836613"/>
                        <a:ext cx="609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4" name="Group 6">
            <a:extLst>
              <a:ext uri="{FF2B5EF4-FFF2-40B4-BE49-F238E27FC236}">
                <a16:creationId xmlns:a16="http://schemas.microsoft.com/office/drawing/2014/main" id="{E589BEF6-17AD-AF92-E34C-D78A0FFC05B5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115888"/>
            <a:ext cx="4641850" cy="579437"/>
            <a:chOff x="531" y="454"/>
            <a:chExt cx="2924" cy="365"/>
          </a:xfrm>
        </p:grpSpPr>
        <p:graphicFrame>
          <p:nvGraphicFramePr>
            <p:cNvPr id="60422" name="Object 7">
              <a:extLst>
                <a:ext uri="{FF2B5EF4-FFF2-40B4-BE49-F238E27FC236}">
                  <a16:creationId xmlns:a16="http://schemas.microsoft.com/office/drawing/2014/main" id="{60117DC7-61DA-AECF-E9E3-F53B64FAD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6" y="463"/>
            <a:ext cx="258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390840" imgH="419040" progId="Equation.3">
                    <p:embed/>
                  </p:oleObj>
                </mc:Choice>
                <mc:Fallback>
                  <p:oleObj name="公式" r:id="rId8" imgW="339084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463"/>
                          <a:ext cx="258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Text Box 8">
              <a:extLst>
                <a:ext uri="{FF2B5EF4-FFF2-40B4-BE49-F238E27FC236}">
                  <a16:creationId xmlns:a16="http://schemas.microsoft.com/office/drawing/2014/main" id="{7A9EA397-550A-29F6-B232-F0925F86E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454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  <p:graphicFrame>
        <p:nvGraphicFramePr>
          <p:cNvPr id="223241" name="Object 9">
            <a:extLst>
              <a:ext uri="{FF2B5EF4-FFF2-40B4-BE49-F238E27FC236}">
                <a16:creationId xmlns:a16="http://schemas.microsoft.com/office/drawing/2014/main" id="{CBAEE4D6-8345-1785-C627-DB909E44E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3068638"/>
          <a:ext cx="808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089560" imgH="1015920" progId="Equation.3">
                  <p:embed/>
                </p:oleObj>
              </mc:Choice>
              <mc:Fallback>
                <p:oleObj name="Equation" r:id="rId10" imgW="808956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068638"/>
                        <a:ext cx="808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3242" name="Picture 10">
            <a:extLst>
              <a:ext uri="{FF2B5EF4-FFF2-40B4-BE49-F238E27FC236}">
                <a16:creationId xmlns:a16="http://schemas.microsoft.com/office/drawing/2014/main" id="{A2B7AFF0-06F8-0982-0A83-0D735779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4"/>
          <a:stretch>
            <a:fillRect/>
          </a:stretch>
        </p:blipFill>
        <p:spPr bwMode="auto">
          <a:xfrm>
            <a:off x="2771775" y="4005263"/>
            <a:ext cx="575945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>
            <a:extLst>
              <a:ext uri="{FF2B5EF4-FFF2-40B4-BE49-F238E27FC236}">
                <a16:creationId xmlns:a16="http://schemas.microsoft.com/office/drawing/2014/main" id="{AC62FF34-3DD5-CF5C-D5BE-BA091445B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852738"/>
          <a:ext cx="7978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228600" progId="Equation.DSMT4">
                  <p:embed/>
                </p:oleObj>
              </mc:Choice>
              <mc:Fallback>
                <p:oleObj name="Equation" r:id="rId2" imgW="31874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79787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211AB3A8-6F58-63CD-FD19-D0941AA7C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33375"/>
          <a:ext cx="808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89560" imgH="1015920" progId="Equation.3">
                  <p:embed/>
                </p:oleObj>
              </mc:Choice>
              <mc:Fallback>
                <p:oleObj name="Equation" r:id="rId4" imgW="808956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3375"/>
                        <a:ext cx="808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0" name="Object 4">
            <a:extLst>
              <a:ext uri="{FF2B5EF4-FFF2-40B4-BE49-F238E27FC236}">
                <a16:creationId xmlns:a16="http://schemas.microsoft.com/office/drawing/2014/main" id="{FF140C37-009D-5A32-756B-9C5152D44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1557338"/>
          <a:ext cx="717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75160" imgH="1015920" progId="Equation.3">
                  <p:embed/>
                </p:oleObj>
              </mc:Choice>
              <mc:Fallback>
                <p:oleObj name="Equation" r:id="rId6" imgW="717516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557338"/>
                        <a:ext cx="717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>
            <a:extLst>
              <a:ext uri="{FF2B5EF4-FFF2-40B4-BE49-F238E27FC236}">
                <a16:creationId xmlns:a16="http://schemas.microsoft.com/office/drawing/2014/main" id="{92314607-9DE0-83D4-4389-0067E4DE9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3644900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31960" imgH="1015920" progId="Equation.3">
                  <p:embed/>
                </p:oleObj>
              </mc:Choice>
              <mc:Fallback>
                <p:oleObj name="Equation" r:id="rId8" imgW="443196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644900"/>
                        <a:ext cx="443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>
            <a:extLst>
              <a:ext uri="{FF2B5EF4-FFF2-40B4-BE49-F238E27FC236}">
                <a16:creationId xmlns:a16="http://schemas.microsoft.com/office/drawing/2014/main" id="{BAF53814-72B0-1A1C-1BB9-79694FBA1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868863"/>
          <a:ext cx="7813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24080" imgH="215640" progId="Equation.DSMT4">
                  <p:embed/>
                </p:oleObj>
              </mc:Choice>
              <mc:Fallback>
                <p:oleObj name="Equation" r:id="rId10" imgW="31240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7813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>
            <a:extLst>
              <a:ext uri="{FF2B5EF4-FFF2-40B4-BE49-F238E27FC236}">
                <a16:creationId xmlns:a16="http://schemas.microsoft.com/office/drawing/2014/main" id="{8289C019-7811-0A4C-D1CF-53F77D1D4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5649913"/>
          <a:ext cx="4838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38400" imgH="1091880" progId="Equation.3">
                  <p:embed/>
                </p:oleObj>
              </mc:Choice>
              <mc:Fallback>
                <p:oleObj name="Equation" r:id="rId12" imgW="483840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649913"/>
                        <a:ext cx="4838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Text Box 2">
            <a:extLst>
              <a:ext uri="{FF2B5EF4-FFF2-40B4-BE49-F238E27FC236}">
                <a16:creationId xmlns:a16="http://schemas.microsoft.com/office/drawing/2014/main" id="{5FEDDB0A-45E0-EF31-E1E6-E67411DB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685800"/>
            <a:ext cx="7626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宋体" panose="02010600030101010101" pitchFamily="2" charset="-122"/>
              </a:rPr>
              <a:t>续例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1)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求例</a:t>
            </a:r>
            <a:r>
              <a:rPr kumimoji="1" lang="en-US" altLang="zh-CN" sz="2800" b="1">
                <a:latin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中总体标准差</a:t>
            </a:r>
            <a:r>
              <a:rPr kumimoji="1" lang="zh-CN" altLang="en-US" sz="2800" b="1">
                <a:latin typeface="宋体" panose="02010600030101010101" pitchFamily="2" charset="-122"/>
                <a:sym typeface="Math1" pitchFamily="2" charset="2"/>
              </a:rPr>
              <a:t>  </a:t>
            </a:r>
            <a:r>
              <a:rPr kumimoji="1" lang="zh-CN" altLang="en-US" sz="2800" b="1">
                <a:latin typeface="宋体" panose="02010600030101010101" pitchFamily="2" charset="-122"/>
              </a:rPr>
              <a:t>的置信水平为0.95的置信区间.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4F79FEE3-013A-FE99-7E7A-79F9FA23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0081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25284" name="Object 4">
            <a:extLst>
              <a:ext uri="{FF2B5EF4-FFF2-40B4-BE49-F238E27FC236}">
                <a16:creationId xmlns:a16="http://schemas.microsoft.com/office/drawing/2014/main" id="{455BF836-024D-44C4-26C3-233333DDC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844675"/>
          <a:ext cx="626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60760" imgH="838080" progId="Equation.3">
                  <p:embed/>
                </p:oleObj>
              </mc:Choice>
              <mc:Fallback>
                <p:oleObj name="Equation" r:id="rId2" imgW="62607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844675"/>
                        <a:ext cx="626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>
            <a:extLst>
              <a:ext uri="{FF2B5EF4-FFF2-40B4-BE49-F238E27FC236}">
                <a16:creationId xmlns:a16="http://schemas.microsoft.com/office/drawing/2014/main" id="{31842335-457E-7FDD-64F0-93E90D0B3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2846388"/>
          <a:ext cx="394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560" imgH="469800" progId="Equation.3">
                  <p:embed/>
                </p:oleObj>
              </mc:Choice>
              <mc:Fallback>
                <p:oleObj name="Equation" r:id="rId4" imgW="39495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846388"/>
                        <a:ext cx="394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>
            <a:extLst>
              <a:ext uri="{FF2B5EF4-FFF2-40B4-BE49-F238E27FC236}">
                <a16:creationId xmlns:a16="http://schemas.microsoft.com/office/drawing/2014/main" id="{70113ACA-AE93-8CBA-E68B-B58744134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3608388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482400" progId="Equation.3">
                  <p:embed/>
                </p:oleObj>
              </mc:Choice>
              <mc:Fallback>
                <p:oleObj name="Equation" r:id="rId6" imgW="1663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608388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>
            <a:extLst>
              <a:ext uri="{FF2B5EF4-FFF2-40B4-BE49-F238E27FC236}">
                <a16:creationId xmlns:a16="http://schemas.microsoft.com/office/drawing/2014/main" id="{9DBCCF59-079F-9611-1669-3F1DBEDD8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4471988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4720" imgH="419040" progId="Equation.3">
                  <p:embed/>
                </p:oleObj>
              </mc:Choice>
              <mc:Fallback>
                <p:oleObj name="Equation" r:id="rId8" imgW="28447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471988"/>
                        <a:ext cx="284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>
            <a:extLst>
              <a:ext uri="{FF2B5EF4-FFF2-40B4-BE49-F238E27FC236}">
                <a16:creationId xmlns:a16="http://schemas.microsoft.com/office/drawing/2014/main" id="{760C345F-5851-68F0-B4BD-C56D603EB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3608388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482400" progId="Equation.3">
                  <p:embed/>
                </p:oleObj>
              </mc:Choice>
              <mc:Fallback>
                <p:oleObj name="Equation" r:id="rId10" imgW="16635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3608388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9" name="Text Box 9">
            <a:extLst>
              <a:ext uri="{FF2B5EF4-FFF2-40B4-BE49-F238E27FC236}">
                <a16:creationId xmlns:a16="http://schemas.microsoft.com/office/drawing/2014/main" id="{D67C3842-C082-A1F6-2307-9115CD55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19688"/>
            <a:ext cx="564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代入公式得标准差的置信区间</a:t>
            </a:r>
          </a:p>
        </p:txBody>
      </p:sp>
      <p:graphicFrame>
        <p:nvGraphicFramePr>
          <p:cNvPr id="225290" name="Object 10">
            <a:extLst>
              <a:ext uri="{FF2B5EF4-FFF2-40B4-BE49-F238E27FC236}">
                <a16:creationId xmlns:a16="http://schemas.microsoft.com/office/drawing/2014/main" id="{B3BC239F-9B97-437E-7D4C-FA2736B97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5229225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600" imgH="393480" progId="Equation.3">
                  <p:embed/>
                </p:oleObj>
              </mc:Choice>
              <mc:Fallback>
                <p:oleObj name="Equation" r:id="rId12" imgW="1866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229225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1">
            <a:extLst>
              <a:ext uri="{FF2B5EF4-FFF2-40B4-BE49-F238E27FC236}">
                <a16:creationId xmlns:a16="http://schemas.microsoft.com/office/drawing/2014/main" id="{C58B0F98-C292-7AAC-8496-625FA2410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4588" y="968375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228600" progId="Equation.3">
                  <p:embed/>
                </p:oleObj>
              </mc:Choice>
              <mc:Fallback>
                <p:oleObj name="Equation" r:id="rId14" imgW="291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968375"/>
                        <a:ext cx="292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>
            <a:extLst>
              <a:ext uri="{FF2B5EF4-FFF2-40B4-BE49-F238E27FC236}">
                <a16:creationId xmlns:a16="http://schemas.microsoft.com/office/drawing/2014/main" id="{66F7A7BD-8A54-3D26-755E-F5D98A2C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3705225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840" imgH="368280" progId="Equation.3">
                  <p:embed/>
                </p:oleObj>
              </mc:Choice>
              <mc:Fallback>
                <p:oleObj name="Equation" r:id="rId16" imgW="110484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05225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>
            <a:extLst>
              <a:ext uri="{FF2B5EF4-FFF2-40B4-BE49-F238E27FC236}">
                <a16:creationId xmlns:a16="http://schemas.microsoft.com/office/drawing/2014/main" id="{6B3A3119-C329-F0E2-7E40-6D553E927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684588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14400" imgH="368280" progId="Equation.3">
                  <p:embed/>
                </p:oleObj>
              </mc:Choice>
              <mc:Fallback>
                <p:oleObj name="Equation" r:id="rId18" imgW="9144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84588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>
            <a:extLst>
              <a:ext uri="{FF2B5EF4-FFF2-40B4-BE49-F238E27FC236}">
                <a16:creationId xmlns:a16="http://schemas.microsoft.com/office/drawing/2014/main" id="{55CAA3C4-3265-CD43-58C1-1D8A59B8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76288"/>
            <a:ext cx="71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B6CA9205-C9A5-7C8E-332C-41E52A2C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1138"/>
            <a:ext cx="6108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设甲厂产品的某质量指标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endParaRPr kumimoji="1" lang="zh-CN" altLang="zh-CN" sz="28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3347" name="Object 3">
            <a:extLst>
              <a:ext uri="{FF2B5EF4-FFF2-40B4-BE49-F238E27FC236}">
                <a16:creationId xmlns:a16="http://schemas.microsoft.com/office/drawing/2014/main" id="{6302711C-A7F1-D60B-B137-2D93E766E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484313"/>
          <a:ext cx="2752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99920" imgH="203040" progId="Equation.3">
                  <p:embed/>
                </p:oleObj>
              </mc:Choice>
              <mc:Fallback>
                <p:oleObj name="公式" r:id="rId2" imgW="799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27527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48" name="Object 4">
            <a:extLst>
              <a:ext uri="{FF2B5EF4-FFF2-40B4-BE49-F238E27FC236}">
                <a16:creationId xmlns:a16="http://schemas.microsoft.com/office/drawing/2014/main" id="{D664C132-99B2-15D1-4698-9C067C65A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276475"/>
          <a:ext cx="27098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87320" imgH="203040" progId="Equation.3">
                  <p:embed/>
                </p:oleObj>
              </mc:Choice>
              <mc:Fallback>
                <p:oleObj name="公式" r:id="rId4" imgW="787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76475"/>
                        <a:ext cx="270986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Rectangle 5">
            <a:extLst>
              <a:ext uri="{FF2B5EF4-FFF2-40B4-BE49-F238E27FC236}">
                <a16:creationId xmlns:a16="http://schemas.microsoft.com/office/drawing/2014/main" id="{C66821D2-DF7F-8179-5394-25D5A57D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3429000"/>
            <a:ext cx="81359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    为了比较产品质量指标，需要考虑</a:t>
            </a:r>
          </a:p>
        </p:txBody>
      </p:sp>
      <p:graphicFrame>
        <p:nvGraphicFramePr>
          <p:cNvPr id="313350" name="Object 6">
            <a:extLst>
              <a:ext uri="{FF2B5EF4-FFF2-40B4-BE49-F238E27FC236}">
                <a16:creationId xmlns:a16="http://schemas.microsoft.com/office/drawing/2014/main" id="{F5A94E88-F684-F740-E682-6159666B2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292600"/>
          <a:ext cx="29733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63280" imgH="203040" progId="Equation.3">
                  <p:embed/>
                </p:oleObj>
              </mc:Choice>
              <mc:Fallback>
                <p:oleObj name="公式" r:id="rId6" imgW="8632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29733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1" name="Rectangle 7">
            <a:extLst>
              <a:ext uri="{FF2B5EF4-FFF2-40B4-BE49-F238E27FC236}">
                <a16:creationId xmlns:a16="http://schemas.microsoft.com/office/drawing/2014/main" id="{4E2044BD-0056-1063-5861-E562B696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365625"/>
            <a:ext cx="3817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的统计推断问题。</a:t>
            </a:r>
          </a:p>
        </p:txBody>
      </p:sp>
      <p:sp>
        <p:nvSpPr>
          <p:cNvPr id="313352" name="Rectangle 8">
            <a:extLst>
              <a:ext uri="{FF2B5EF4-FFF2-40B4-BE49-F238E27FC236}">
                <a16:creationId xmlns:a16="http://schemas.microsoft.com/office/drawing/2014/main" id="{A70C75F4-1449-AF8C-F9F9-034794103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6108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设乙厂产品的某质量指标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endParaRPr kumimoji="1" lang="zh-CN" altLang="zh-CN" sz="28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E7A4382D-A629-F7CC-424D-9A7E332D3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/>
              <a:t>二、两个总体                              的情况</a:t>
            </a:r>
          </a:p>
        </p:txBody>
      </p:sp>
      <p:graphicFrame>
        <p:nvGraphicFramePr>
          <p:cNvPr id="63493" name="Object 11">
            <a:extLst>
              <a:ext uri="{FF2B5EF4-FFF2-40B4-BE49-F238E27FC236}">
                <a16:creationId xmlns:a16="http://schemas.microsoft.com/office/drawing/2014/main" id="{2C735AD5-A3C6-0E56-6E83-3BC0BDF9B35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582988" y="620713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280" imgH="469800" progId="Equation.DSMT4">
                  <p:embed/>
                </p:oleObj>
              </mc:Choice>
              <mc:Fallback>
                <p:oleObj name="Equation" r:id="rId8" imgW="31492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620713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9" grpId="0"/>
      <p:bldP spid="313351" grpId="0"/>
      <p:bldP spid="3133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B66064E2-EAE4-BC3D-FA13-4D105B99C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620713"/>
          <a:ext cx="57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03040" progId="Equation.3">
                  <p:embed/>
                </p:oleObj>
              </mc:Choice>
              <mc:Fallback>
                <p:oleObj name="Equation" r:id="rId2" imgW="241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5715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314B3566-A59D-59B9-A40B-1236DA65D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617538"/>
          <a:ext cx="66405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215640" progId="Equation.DSMT4">
                  <p:embed/>
                </p:oleObj>
              </mc:Choice>
              <mc:Fallback>
                <p:oleObj name="Equation" r:id="rId4" imgW="29336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617538"/>
                        <a:ext cx="66405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7BB41ABC-2CC9-2044-E8A4-51CDEF779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8275" y="1333500"/>
          <a:ext cx="39560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660240" progId="Equation.DSMT4">
                  <p:embed/>
                </p:oleObj>
              </mc:Choice>
              <mc:Fallback>
                <p:oleObj name="Equation" r:id="rId6" imgW="167616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1333500"/>
                        <a:ext cx="3956050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68E7084F-7867-561D-E018-DA4EFFBFC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208338"/>
          <a:ext cx="65595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208338"/>
                        <a:ext cx="655955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2">
            <a:extLst>
              <a:ext uri="{FF2B5EF4-FFF2-40B4-BE49-F238E27FC236}">
                <a16:creationId xmlns:a16="http://schemas.microsoft.com/office/drawing/2014/main" id="{AF721EC7-13E1-4609-8139-FA07FADCC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748712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/>
              <a:t>二、两个总体                              的情况</a:t>
            </a:r>
          </a:p>
        </p:txBody>
      </p:sp>
      <p:graphicFrame>
        <p:nvGraphicFramePr>
          <p:cNvPr id="64514" name="Object 3">
            <a:extLst>
              <a:ext uri="{FF2B5EF4-FFF2-40B4-BE49-F238E27FC236}">
                <a16:creationId xmlns:a16="http://schemas.microsoft.com/office/drawing/2014/main" id="{58EC68FB-4525-7643-0EDA-C00F1D6CC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76250"/>
          <a:ext cx="3486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69800" progId="Equation.DSMT4">
                  <p:embed/>
                </p:oleObj>
              </mc:Choice>
              <mc:Fallback>
                <p:oleObj name="Equation" r:id="rId2" imgW="31492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6250"/>
                        <a:ext cx="3486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Rectangle 4">
            <a:extLst>
              <a:ext uri="{FF2B5EF4-FFF2-40B4-BE49-F238E27FC236}">
                <a16:creationId xmlns:a16="http://schemas.microsoft.com/office/drawing/2014/main" id="{A458CDFE-7E22-AB9A-F895-AC46F8C8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1138"/>
            <a:ext cx="6108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设产品的某质量指标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endParaRPr kumimoji="1" lang="zh-CN" altLang="zh-CN" sz="28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6309" name="Object 5">
            <a:extLst>
              <a:ext uri="{FF2B5EF4-FFF2-40B4-BE49-F238E27FC236}">
                <a16:creationId xmlns:a16="http://schemas.microsoft.com/office/drawing/2014/main" id="{A4BDB74F-CEF4-4165-D1A2-BAF296BF2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484313"/>
          <a:ext cx="2752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99920" imgH="203040" progId="Equation.3">
                  <p:embed/>
                </p:oleObj>
              </mc:Choice>
              <mc:Fallback>
                <p:oleObj name="公式" r:id="rId4" imgW="7999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4313"/>
                        <a:ext cx="27527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>
            <a:extLst>
              <a:ext uri="{FF2B5EF4-FFF2-40B4-BE49-F238E27FC236}">
                <a16:creationId xmlns:a16="http://schemas.microsoft.com/office/drawing/2014/main" id="{63500473-DFA8-49C3-8A0D-7C72983B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38" y="2306638"/>
            <a:ext cx="91424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由于原材料的改变、或设备条件发生变化、或技术革新等因素的影响，使得产品质量指标可能发生变化，此时产品的质量指标为</a:t>
            </a:r>
            <a:endParaRPr kumimoji="1" lang="zh-CN" altLang="zh-CN" sz="3200" b="1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6311" name="Object 7">
            <a:extLst>
              <a:ext uri="{FF2B5EF4-FFF2-40B4-BE49-F238E27FC236}">
                <a16:creationId xmlns:a16="http://schemas.microsoft.com/office/drawing/2014/main" id="{E5721AE2-E399-CED2-98E6-C55F39172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3313" y="3573463"/>
          <a:ext cx="27098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87320" imgH="203040" progId="Equation.3">
                  <p:embed/>
                </p:oleObj>
              </mc:Choice>
              <mc:Fallback>
                <p:oleObj name="公式" r:id="rId6" imgW="787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3573463"/>
                        <a:ext cx="27098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>
            <a:extLst>
              <a:ext uri="{FF2B5EF4-FFF2-40B4-BE49-F238E27FC236}">
                <a16:creationId xmlns:a16="http://schemas.microsoft.com/office/drawing/2014/main" id="{5FF75EFF-3FF2-8651-7E5C-7F673BC8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65650"/>
            <a:ext cx="817086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 为了了解产品质量指标有多大的变化，需要考虑</a:t>
            </a:r>
          </a:p>
        </p:txBody>
      </p:sp>
      <p:graphicFrame>
        <p:nvGraphicFramePr>
          <p:cNvPr id="226313" name="Object 9">
            <a:extLst>
              <a:ext uri="{FF2B5EF4-FFF2-40B4-BE49-F238E27FC236}">
                <a16:creationId xmlns:a16="http://schemas.microsoft.com/office/drawing/2014/main" id="{4E64435D-6D3D-2F39-D039-0288CED43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975" y="5157788"/>
          <a:ext cx="29733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63280" imgH="203040" progId="Equation.3">
                  <p:embed/>
                </p:oleObj>
              </mc:Choice>
              <mc:Fallback>
                <p:oleObj name="公式" r:id="rId8" imgW="8632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5157788"/>
                        <a:ext cx="29733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4" name="Rectangle 10">
            <a:extLst>
              <a:ext uri="{FF2B5EF4-FFF2-40B4-BE49-F238E27FC236}">
                <a16:creationId xmlns:a16="http://schemas.microsoft.com/office/drawing/2014/main" id="{1F2C096C-A3B6-AAD9-2D08-E209D067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5229225"/>
            <a:ext cx="3167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的统计推断问题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10" grpId="0"/>
      <p:bldP spid="226312" grpId="0"/>
      <p:bldP spid="2263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0B405569-AC7B-73E6-CD40-F480566EC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296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/>
              <a:t>二、两个总体                              的情况</a:t>
            </a:r>
          </a:p>
        </p:txBody>
      </p:sp>
      <p:graphicFrame>
        <p:nvGraphicFramePr>
          <p:cNvPr id="65538" name="Object 3">
            <a:extLst>
              <a:ext uri="{FF2B5EF4-FFF2-40B4-BE49-F238E27FC236}">
                <a16:creationId xmlns:a16="http://schemas.microsoft.com/office/drawing/2014/main" id="{018F22A4-1D9B-A9E5-BA8A-CF65865A3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604838"/>
          <a:ext cx="3486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69800" progId="Equation.3">
                  <p:embed/>
                </p:oleObj>
              </mc:Choice>
              <mc:Fallback>
                <p:oleObj name="Equation" r:id="rId2" imgW="314928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04838"/>
                        <a:ext cx="3486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>
            <a:extLst>
              <a:ext uri="{FF2B5EF4-FFF2-40B4-BE49-F238E27FC236}">
                <a16:creationId xmlns:a16="http://schemas.microsoft.com/office/drawing/2014/main" id="{F5653004-5E01-8F1D-DDCB-916C285C7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16113"/>
          <a:ext cx="8634413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1257120" progId="Equation.DSMT4">
                  <p:embed/>
                </p:oleObj>
              </mc:Choice>
              <mc:Fallback>
                <p:oleObj name="Equation" r:id="rId4" imgW="3454200" imgH="1257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8634413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54" name="Object 2">
            <a:extLst>
              <a:ext uri="{FF2B5EF4-FFF2-40B4-BE49-F238E27FC236}">
                <a16:creationId xmlns:a16="http://schemas.microsoft.com/office/drawing/2014/main" id="{6EFABDAF-A91E-E5CA-A094-315C7262A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352550"/>
          <a:ext cx="347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406080" progId="Equation.3">
                  <p:embed/>
                </p:oleObj>
              </mc:Choice>
              <mc:Fallback>
                <p:oleObj name="Equation" r:id="rId2" imgW="34797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52550"/>
                        <a:ext cx="347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5" name="Object 3">
            <a:extLst>
              <a:ext uri="{FF2B5EF4-FFF2-40B4-BE49-F238E27FC236}">
                <a16:creationId xmlns:a16="http://schemas.microsoft.com/office/drawing/2014/main" id="{263F484B-8E6D-4282-77EE-E0CBD5F39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1052513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1066680" progId="Equation.3">
                  <p:embed/>
                </p:oleObj>
              </mc:Choice>
              <mc:Fallback>
                <p:oleObj name="Equation" r:id="rId4" imgW="251460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052513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>
            <a:extLst>
              <a:ext uri="{FF2B5EF4-FFF2-40B4-BE49-F238E27FC236}">
                <a16:creationId xmlns:a16="http://schemas.microsoft.com/office/drawing/2014/main" id="{31B6DE1B-2E32-A326-7D45-32049F66C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6813" y="1123950"/>
          <a:ext cx="250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640" imgH="1066680" progId="Equation.3">
                  <p:embed/>
                </p:oleObj>
              </mc:Choice>
              <mc:Fallback>
                <p:oleObj name="Equation" r:id="rId6" imgW="250164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123950"/>
                        <a:ext cx="250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>
            <a:extLst>
              <a:ext uri="{FF2B5EF4-FFF2-40B4-BE49-F238E27FC236}">
                <a16:creationId xmlns:a16="http://schemas.microsoft.com/office/drawing/2014/main" id="{4CE7E3EC-2F85-D55A-6009-2AA50B04B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560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00520" imgH="1066680" progId="Equation.3">
                  <p:embed/>
                </p:oleObj>
              </mc:Choice>
              <mc:Fallback>
                <p:oleObj name="Equation" r:id="rId8" imgW="560052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5600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>
            <a:extLst>
              <a:ext uri="{FF2B5EF4-FFF2-40B4-BE49-F238E27FC236}">
                <a16:creationId xmlns:a16="http://schemas.microsoft.com/office/drawing/2014/main" id="{45AFE87C-35CE-0FF0-F448-8233CB6E6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3584575"/>
          <a:ext cx="48895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89160" imgH="1485720" progId="Equation.3">
                  <p:embed/>
                </p:oleObj>
              </mc:Choice>
              <mc:Fallback>
                <p:oleObj name="Equation" r:id="rId10" imgW="4889160" imgH="1485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584575"/>
                        <a:ext cx="48895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4" name="Object 12">
            <a:extLst>
              <a:ext uri="{FF2B5EF4-FFF2-40B4-BE49-F238E27FC236}">
                <a16:creationId xmlns:a16="http://schemas.microsoft.com/office/drawing/2014/main" id="{C6D6B4B0-3986-A78B-E67D-16D186EF4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157788"/>
          <a:ext cx="8464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90840" imgH="228600" progId="Equation.DSMT4">
                  <p:embed/>
                </p:oleObj>
              </mc:Choice>
              <mc:Fallback>
                <p:oleObj name="Equation" r:id="rId12" imgW="339084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7788"/>
                        <a:ext cx="84645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5" name="Object 13">
            <a:extLst>
              <a:ext uri="{FF2B5EF4-FFF2-40B4-BE49-F238E27FC236}">
                <a16:creationId xmlns:a16="http://schemas.microsoft.com/office/drawing/2014/main" id="{46C34757-8C71-B903-17C9-2A9E5136F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740400"/>
          <a:ext cx="389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98800" imgH="1117440" progId="Equation.3">
                  <p:embed/>
                </p:oleObj>
              </mc:Choice>
              <mc:Fallback>
                <p:oleObj name="Equation" r:id="rId14" imgW="3898800" imgH="1117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740400"/>
                        <a:ext cx="3898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5">
            <a:extLst>
              <a:ext uri="{FF2B5EF4-FFF2-40B4-BE49-F238E27FC236}">
                <a16:creationId xmlns:a16="http://schemas.microsoft.com/office/drawing/2014/main" id="{4199D14F-4B18-4390-DC51-C1DF90E87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84175"/>
          <a:ext cx="6181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689440" imgH="431640" progId="Equation.3">
                  <p:embed/>
                </p:oleObj>
              </mc:Choice>
              <mc:Fallback>
                <p:oleObj name="公式" r:id="rId16" imgW="568944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4175"/>
                        <a:ext cx="61817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7">
            <a:extLst>
              <a:ext uri="{FF2B5EF4-FFF2-40B4-BE49-F238E27FC236}">
                <a16:creationId xmlns:a16="http://schemas.microsoft.com/office/drawing/2014/main" id="{01E77BB9-EAE3-802F-EC54-1AF3AD54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33363"/>
            <a:ext cx="2419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方差已知）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8976C47E-D6E0-E087-5439-7E1C54B61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88913"/>
          <a:ext cx="61261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241200" progId="Equation.DSMT4">
                  <p:embed/>
                </p:oleObj>
              </mc:Choice>
              <mc:Fallback>
                <p:oleObj name="Equation" r:id="rId2" imgW="20444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8913"/>
                        <a:ext cx="61261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>
            <a:extLst>
              <a:ext uri="{FF2B5EF4-FFF2-40B4-BE49-F238E27FC236}">
                <a16:creationId xmlns:a16="http://schemas.microsoft.com/office/drawing/2014/main" id="{0ABF6EAC-F80A-1A85-1600-B3815EA0A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289300"/>
          <a:ext cx="7294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228600" progId="Equation.DSMT4">
                  <p:embed/>
                </p:oleObj>
              </mc:Choice>
              <mc:Fallback>
                <p:oleObj name="Equation" r:id="rId4" imgW="2920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9300"/>
                        <a:ext cx="7294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4" name="Object 4">
            <a:extLst>
              <a:ext uri="{FF2B5EF4-FFF2-40B4-BE49-F238E27FC236}">
                <a16:creationId xmlns:a16="http://schemas.microsoft.com/office/drawing/2014/main" id="{65FB8D63-98CB-9D9D-EDB1-4929A3FEA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4284663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51280" imgH="1015920" progId="Equation.3">
                  <p:embed/>
                </p:oleObj>
              </mc:Choice>
              <mc:Fallback>
                <p:oleObj name="Equation" r:id="rId6" imgW="56512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284663"/>
                        <a:ext cx="565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65062E31-F0AB-8E66-298B-68157DDA9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5449888"/>
          <a:ext cx="722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26280" imgH="1002960" progId="Equation.3">
                  <p:embed/>
                </p:oleObj>
              </mc:Choice>
              <mc:Fallback>
                <p:oleObj name="Equation" r:id="rId8" imgW="722628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449888"/>
                        <a:ext cx="722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6" name="Object 6">
            <a:extLst>
              <a:ext uri="{FF2B5EF4-FFF2-40B4-BE49-F238E27FC236}">
                <a16:creationId xmlns:a16="http://schemas.microsoft.com/office/drawing/2014/main" id="{1BC0EBBD-2634-3ED2-3CA0-7C2E3B60B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1268413"/>
          <a:ext cx="574357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98600" imgH="685800" progId="Equation.3">
                  <p:embed/>
                </p:oleObj>
              </mc:Choice>
              <mc:Fallback>
                <p:oleObj name="公式" r:id="rId10" imgW="22986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268413"/>
                        <a:ext cx="574357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>
            <a:extLst>
              <a:ext uri="{FF2B5EF4-FFF2-40B4-BE49-F238E27FC236}">
                <a16:creationId xmlns:a16="http://schemas.microsoft.com/office/drawing/2014/main" id="{80CA41AF-55AB-6099-0044-41BFD6D31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88913"/>
            <a:ext cx="3638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方差未知但相等）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5" name="Group 2">
            <a:extLst>
              <a:ext uri="{FF2B5EF4-FFF2-40B4-BE49-F238E27FC236}">
                <a16:creationId xmlns:a16="http://schemas.microsoft.com/office/drawing/2014/main" id="{FAD4104D-0811-DC6A-250E-485F04EFEA97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735013"/>
            <a:ext cx="8313737" cy="4508500"/>
            <a:chOff x="523" y="463"/>
            <a:chExt cx="5237" cy="2840"/>
          </a:xfrm>
        </p:grpSpPr>
        <p:sp>
          <p:nvSpPr>
            <p:cNvPr id="68616" name="Rectangle 3">
              <a:extLst>
                <a:ext uri="{FF2B5EF4-FFF2-40B4-BE49-F238E27FC236}">
                  <a16:creationId xmlns:a16="http://schemas.microsoft.com/office/drawing/2014/main" id="{E13021DC-0555-2C26-18B1-0F144EFF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463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68617" name="Text Box 4">
              <a:extLst>
                <a:ext uri="{FF2B5EF4-FFF2-40B4-BE49-F238E27FC236}">
                  <a16:creationId xmlns:a16="http://schemas.microsoft.com/office/drawing/2014/main" id="{6F608A03-328E-300D-D508-4BAD001D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476"/>
              <a:ext cx="4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为比较</a:t>
              </a:r>
              <a:r>
                <a:rPr kumimoji="1" lang="en-US" altLang="zh-CN" sz="2800">
                  <a:latin typeface="Times New Roman" panose="02020603050405020304" pitchFamily="18" charset="0"/>
                  <a:sym typeface="Math3" pitchFamily="2" charset="2"/>
                </a:rPr>
                <a:t>І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>
                  <a:latin typeface="Times New Roman" panose="02020603050405020304" pitchFamily="18" charset="0"/>
                  <a:sym typeface="Math3" pitchFamily="2" charset="2"/>
                </a:rPr>
                <a:t>ІІ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Math3" pitchFamily="2" charset="2"/>
                </a:rPr>
                <a:t>两种型号步枪子弹的枪口速度,</a:t>
              </a:r>
            </a:p>
          </p:txBody>
        </p:sp>
        <p:sp>
          <p:nvSpPr>
            <p:cNvPr id="68618" name="Text Box 5">
              <a:extLst>
                <a:ext uri="{FF2B5EF4-FFF2-40B4-BE49-F238E27FC236}">
                  <a16:creationId xmlns:a16="http://schemas.microsoft.com/office/drawing/2014/main" id="{14FB8F28-D071-36C7-0FFE-11806926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5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随机地取</a:t>
              </a:r>
              <a:r>
                <a:rPr kumimoji="1" lang="en-US" altLang="zh-CN" sz="2800">
                  <a:latin typeface="Times New Roman" panose="02020603050405020304" pitchFamily="18" charset="0"/>
                  <a:sym typeface="Math3" pitchFamily="2" charset="2"/>
                </a:rPr>
                <a:t>І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Math3" pitchFamily="2" charset="2"/>
                </a:rPr>
                <a:t>型子弹10发, 得到枪口速度的平均值为</a:t>
              </a:r>
            </a:p>
          </p:txBody>
        </p:sp>
        <p:graphicFrame>
          <p:nvGraphicFramePr>
            <p:cNvPr id="68610" name="Object 6">
              <a:extLst>
                <a:ext uri="{FF2B5EF4-FFF2-40B4-BE49-F238E27FC236}">
                  <a16:creationId xmlns:a16="http://schemas.microsoft.com/office/drawing/2014/main" id="{8B1FD68B-9F23-E273-8BF7-C638BBEB34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8" y="1227"/>
            <a:ext cx="14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73040" imgH="419040" progId="Equation.3">
                    <p:embed/>
                  </p:oleObj>
                </mc:Choice>
                <mc:Fallback>
                  <p:oleObj name="公式" r:id="rId2" imgW="227304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227"/>
                          <a:ext cx="14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1" name="Object 7">
              <a:extLst>
                <a:ext uri="{FF2B5EF4-FFF2-40B4-BE49-F238E27FC236}">
                  <a16:creationId xmlns:a16="http://schemas.microsoft.com/office/drawing/2014/main" id="{93127317-3191-4F78-6340-885B79CF5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1" y="1235"/>
            <a:ext cx="21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16040" imgH="431640" progId="Equation.3">
                    <p:embed/>
                  </p:oleObj>
                </mc:Choice>
                <mc:Fallback>
                  <p:oleObj name="公式" r:id="rId4" imgW="34160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1235"/>
                          <a:ext cx="21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9" name="Rectangle 8">
              <a:extLst>
                <a:ext uri="{FF2B5EF4-FFF2-40B4-BE49-F238E27FC236}">
                  <a16:creationId xmlns:a16="http://schemas.microsoft.com/office/drawing/2014/main" id="{E572FDFC-5E23-068A-63C1-05708978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1191"/>
              <a:ext cx="1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随机地取</a:t>
              </a:r>
              <a:r>
                <a:rPr kumimoji="1" lang="en-US" altLang="zh-CN" sz="2800">
                  <a:latin typeface="Times New Roman" panose="02020603050405020304" pitchFamily="18" charset="0"/>
                  <a:sym typeface="Math3" pitchFamily="2" charset="2"/>
                </a:rPr>
                <a:t>ІІ</a:t>
              </a:r>
              <a:endParaRPr kumimoji="1" lang="zh-CN" altLang="en-US" sz="2800">
                <a:latin typeface="Times New Roman" panose="02020603050405020304" pitchFamily="18" charset="0"/>
                <a:sym typeface="Math3" pitchFamily="2" charset="2"/>
              </a:endParaRPr>
            </a:p>
          </p:txBody>
        </p:sp>
        <p:sp>
          <p:nvSpPr>
            <p:cNvPr id="68620" name="Rectangle 9">
              <a:extLst>
                <a:ext uri="{FF2B5EF4-FFF2-40B4-BE49-F238E27FC236}">
                  <a16:creationId xmlns:a16="http://schemas.microsoft.com/office/drawing/2014/main" id="{C2BBD355-808A-CB89-94B3-F3684E06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536"/>
              <a:ext cx="3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sym typeface="Math3" pitchFamily="2" charset="2"/>
                </a:rPr>
                <a:t>型子弹20发, 得枪口速度平均值为</a:t>
              </a:r>
            </a:p>
          </p:txBody>
        </p:sp>
        <p:graphicFrame>
          <p:nvGraphicFramePr>
            <p:cNvPr id="68612" name="Object 10">
              <a:extLst>
                <a:ext uri="{FF2B5EF4-FFF2-40B4-BE49-F238E27FC236}">
                  <a16:creationId xmlns:a16="http://schemas.microsoft.com/office/drawing/2014/main" id="{7093E378-816E-DAA7-AA90-B460F80FBD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575"/>
            <a:ext cx="1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298600" imgH="419040" progId="Equation.3">
                    <p:embed/>
                  </p:oleObj>
                </mc:Choice>
                <mc:Fallback>
                  <p:oleObj name="公式" r:id="rId6" imgW="229860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575"/>
                          <a:ext cx="14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11">
              <a:extLst>
                <a:ext uri="{FF2B5EF4-FFF2-40B4-BE49-F238E27FC236}">
                  <a16:creationId xmlns:a16="http://schemas.microsoft.com/office/drawing/2014/main" id="{E8E7FDD3-F286-2869-0408-ED928F3C1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0" y="1920"/>
            <a:ext cx="2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441600" imgH="431640" progId="Equation.3">
                    <p:embed/>
                  </p:oleObj>
                </mc:Choice>
                <mc:Fallback>
                  <p:oleObj name="公式" r:id="rId8" imgW="344160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920"/>
                          <a:ext cx="2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1" name="Text Box 12">
              <a:extLst>
                <a:ext uri="{FF2B5EF4-FFF2-40B4-BE49-F238E27FC236}">
                  <a16:creationId xmlns:a16="http://schemas.microsoft.com/office/drawing/2014/main" id="{A428903F-8BC5-8F0C-1FEF-CA5544B58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1864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假设两总体都可认为近似</a:t>
              </a:r>
            </a:p>
          </p:txBody>
        </p:sp>
        <p:sp>
          <p:nvSpPr>
            <p:cNvPr id="68622" name="Text Box 13">
              <a:extLst>
                <a:ext uri="{FF2B5EF4-FFF2-40B4-BE49-F238E27FC236}">
                  <a16:creationId xmlns:a16="http://schemas.microsoft.com/office/drawing/2014/main" id="{51DCE8C8-CEE2-51B7-44DF-82F8F97EE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2256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地服从正态分布,且由生产过程可认为它们的方差</a:t>
              </a:r>
            </a:p>
          </p:txBody>
        </p:sp>
        <p:sp>
          <p:nvSpPr>
            <p:cNvPr id="68623" name="Rectangle 14">
              <a:extLst>
                <a:ext uri="{FF2B5EF4-FFF2-40B4-BE49-F238E27FC236}">
                  <a16:creationId xmlns:a16="http://schemas.microsoft.com/office/drawing/2014/main" id="{D5C19947-5AAD-9625-39AE-A6DF912F3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2605"/>
              <a:ext cx="2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相等, 求两总体均值差</a:t>
              </a:r>
            </a:p>
          </p:txBody>
        </p:sp>
        <p:graphicFrame>
          <p:nvGraphicFramePr>
            <p:cNvPr id="68614" name="Object 15">
              <a:extLst>
                <a:ext uri="{FF2B5EF4-FFF2-40B4-BE49-F238E27FC236}">
                  <a16:creationId xmlns:a16="http://schemas.microsoft.com/office/drawing/2014/main" id="{0C995CD7-BC7D-6427-0B1F-DE638920D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8" y="2627"/>
            <a:ext cx="2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622760" imgH="444240" progId="Equation.3">
                    <p:embed/>
                  </p:oleObj>
                </mc:Choice>
                <mc:Fallback>
                  <p:oleObj name="Equation" r:id="rId10" imgW="462276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2627"/>
                          <a:ext cx="29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Text Box 16">
              <a:extLst>
                <a:ext uri="{FF2B5EF4-FFF2-40B4-BE49-F238E27FC236}">
                  <a16:creationId xmlns:a16="http://schemas.microsoft.com/office/drawing/2014/main" id="{061BE86D-A74A-DBF3-AB16-FE2D630B3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2976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信区间.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83" name="Picture 11">
            <a:extLst>
              <a:ext uri="{FF2B5EF4-FFF2-40B4-BE49-F238E27FC236}">
                <a16:creationId xmlns:a16="http://schemas.microsoft.com/office/drawing/2014/main" id="{94ACB751-BE20-0C7B-7003-11AE38E3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5" b="8742"/>
          <a:stretch>
            <a:fillRect/>
          </a:stretch>
        </p:blipFill>
        <p:spPr bwMode="auto">
          <a:xfrm>
            <a:off x="5003800" y="1700213"/>
            <a:ext cx="395128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42" name="Group 2">
            <a:extLst>
              <a:ext uri="{FF2B5EF4-FFF2-40B4-BE49-F238E27FC236}">
                <a16:creationId xmlns:a16="http://schemas.microsoft.com/office/drawing/2014/main" id="{47387C4B-BB25-6148-457E-3756444474EC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103188"/>
            <a:ext cx="6107113" cy="1165225"/>
            <a:chOff x="536" y="346"/>
            <a:chExt cx="3847" cy="734"/>
          </a:xfrm>
        </p:grpSpPr>
        <p:graphicFrame>
          <p:nvGraphicFramePr>
            <p:cNvPr id="69640" name="Object 3">
              <a:extLst>
                <a:ext uri="{FF2B5EF4-FFF2-40B4-BE49-F238E27FC236}">
                  <a16:creationId xmlns:a16="http://schemas.microsoft.com/office/drawing/2014/main" id="{98CF28E0-0A7C-DBAA-E53A-EB4D84219D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346"/>
            <a:ext cx="3643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232240" imgH="1054080" progId="Equation.3">
                    <p:embed/>
                  </p:oleObj>
                </mc:Choice>
                <mc:Fallback>
                  <p:oleObj name="公式" r:id="rId3" imgW="5232240" imgH="10540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46"/>
                          <a:ext cx="3643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Text Box 4">
              <a:extLst>
                <a:ext uri="{FF2B5EF4-FFF2-40B4-BE49-F238E27FC236}">
                  <a16:creationId xmlns:a16="http://schemas.microsoft.com/office/drawing/2014/main" id="{82D76E6D-FABB-DFC0-F192-874427A03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506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F25F10CE-3756-0136-8B1A-83D8DA404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89138"/>
          <a:ext cx="14620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83920" imgH="533160" progId="Equation.3">
                  <p:embed/>
                </p:oleObj>
              </mc:Choice>
              <mc:Fallback>
                <p:oleObj name="公式" r:id="rId5" imgW="5839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89138"/>
                        <a:ext cx="14620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67FF02EC-895B-DDD7-E06D-28B588EA3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492375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20680" imgH="419040" progId="Equation.3">
                  <p:embed/>
                </p:oleObj>
              </mc:Choice>
              <mc:Fallback>
                <p:oleObj name="Equation" r:id="rId7" imgW="29206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292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7">
            <a:extLst>
              <a:ext uri="{FF2B5EF4-FFF2-40B4-BE49-F238E27FC236}">
                <a16:creationId xmlns:a16="http://schemas.microsoft.com/office/drawing/2014/main" id="{63E9B3E8-A561-C7BB-9BCA-BB2DD0F9C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41438"/>
          <a:ext cx="624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48160" imgH="431640" progId="Equation.3">
                  <p:embed/>
                </p:oleObj>
              </mc:Choice>
              <mc:Fallback>
                <p:oleObj name="Equation" r:id="rId9" imgW="62481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624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>
            <a:extLst>
              <a:ext uri="{FF2B5EF4-FFF2-40B4-BE49-F238E27FC236}">
                <a16:creationId xmlns:a16="http://schemas.microsoft.com/office/drawing/2014/main" id="{D775BF2F-0527-039F-FC5C-A66AB3A27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95218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97280" imgH="482400" progId="Equation.DSMT4">
                  <p:embed/>
                </p:oleObj>
              </mc:Choice>
              <mc:Fallback>
                <p:oleObj name="Equation" r:id="rId11" imgW="37972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95218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>
            <a:extLst>
              <a:ext uri="{FF2B5EF4-FFF2-40B4-BE49-F238E27FC236}">
                <a16:creationId xmlns:a16="http://schemas.microsoft.com/office/drawing/2014/main" id="{C3DA4F24-C1DE-24EC-8EC7-6628D2DD8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437063"/>
          <a:ext cx="82994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14520" imgH="457200" progId="Equation.DSMT4">
                  <p:embed/>
                </p:oleObj>
              </mc:Choice>
              <mc:Fallback>
                <p:oleObj name="Equation" r:id="rId13" imgW="33145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829945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2" name="Object 10">
            <a:extLst>
              <a:ext uri="{FF2B5EF4-FFF2-40B4-BE49-F238E27FC236}">
                <a16:creationId xmlns:a16="http://schemas.microsoft.com/office/drawing/2014/main" id="{9B4AA1A0-F011-BE37-5CC4-B0A364513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16563"/>
          <a:ext cx="759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594560" imgH="1066680" progId="Equation.3">
                  <p:embed/>
                </p:oleObj>
              </mc:Choice>
              <mc:Fallback>
                <p:oleObj name="Equation" r:id="rId15" imgW="759456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759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4" name="Group 2">
            <a:extLst>
              <a:ext uri="{FF2B5EF4-FFF2-40B4-BE49-F238E27FC236}">
                <a16:creationId xmlns:a16="http://schemas.microsoft.com/office/drawing/2014/main" id="{AC2E3A22-F65A-1A12-937C-1C04FD3D7AF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65175"/>
            <a:ext cx="8153400" cy="4473575"/>
            <a:chOff x="528" y="463"/>
            <a:chExt cx="5136" cy="2818"/>
          </a:xfrm>
        </p:grpSpPr>
        <p:sp>
          <p:nvSpPr>
            <p:cNvPr id="70665" name="Rectangle 3">
              <a:extLst>
                <a:ext uri="{FF2B5EF4-FFF2-40B4-BE49-F238E27FC236}">
                  <a16:creationId xmlns:a16="http://schemas.microsoft.com/office/drawing/2014/main" id="{8C471F32-F460-6192-49D3-93782564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463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70666" name="Text Box 4">
              <a:extLst>
                <a:ext uri="{FF2B5EF4-FFF2-40B4-BE49-F238E27FC236}">
                  <a16:creationId xmlns:a16="http://schemas.microsoft.com/office/drawing/2014/main" id="{A3D5D24A-9937-6C6B-6C87-0B47EA23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476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研究由机器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生产的钢管内径, 随</a:t>
              </a:r>
              <a:endParaRPr kumimoji="1" lang="zh-CN" altLang="en-US" sz="2800" b="1">
                <a:latin typeface="Times New Roman" panose="02020603050405020304" pitchFamily="18" charset="0"/>
                <a:sym typeface="Math3" pitchFamily="2" charset="2"/>
              </a:endParaRPr>
            </a:p>
          </p:txBody>
        </p:sp>
        <p:sp>
          <p:nvSpPr>
            <p:cNvPr id="70667" name="Text Box 5">
              <a:extLst>
                <a:ext uri="{FF2B5EF4-FFF2-40B4-BE49-F238E27FC236}">
                  <a16:creationId xmlns:a16="http://schemas.microsoft.com/office/drawing/2014/main" id="{F21679B2-C702-39B9-5206-FED51B7CD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816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机抽取机器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生产的管子 18 只, 测得样本方差为</a:t>
              </a:r>
            </a:p>
          </p:txBody>
        </p:sp>
        <p:sp>
          <p:nvSpPr>
            <p:cNvPr id="70668" name="Rectangle 6">
              <a:extLst>
                <a:ext uri="{FF2B5EF4-FFF2-40B4-BE49-F238E27FC236}">
                  <a16:creationId xmlns:a16="http://schemas.microsoft.com/office/drawing/2014/main" id="{10C740C6-175F-B34C-2053-DA594F1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606"/>
              <a:ext cx="19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均未知, 求方差比</a:t>
              </a:r>
            </a:p>
          </p:txBody>
        </p:sp>
        <p:graphicFrame>
          <p:nvGraphicFramePr>
            <p:cNvPr id="70658" name="Object 7">
              <a:extLst>
                <a:ext uri="{FF2B5EF4-FFF2-40B4-BE49-F238E27FC236}">
                  <a16:creationId xmlns:a16="http://schemas.microsoft.com/office/drawing/2014/main" id="{C08673B1-1E96-E4CE-53E7-2BB29B6B8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2641"/>
            <a:ext cx="23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0" imgH="444240" progId="Equation.3">
                    <p:embed/>
                  </p:oleObj>
                </mc:Choice>
                <mc:Fallback>
                  <p:oleObj name="Equation" r:id="rId2" imgW="368280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641"/>
                          <a:ext cx="23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Text Box 8">
              <a:extLst>
                <a:ext uri="{FF2B5EF4-FFF2-40B4-BE49-F238E27FC236}">
                  <a16:creationId xmlns:a16="http://schemas.microsoft.com/office/drawing/2014/main" id="{4FA1132E-6029-632B-1A1B-D539B3AB6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2954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区间.</a:t>
              </a:r>
            </a:p>
          </p:txBody>
        </p:sp>
        <p:sp>
          <p:nvSpPr>
            <p:cNvPr id="70670" name="Rectangle 9">
              <a:extLst>
                <a:ext uri="{FF2B5EF4-FFF2-40B4-BE49-F238E27FC236}">
                  <a16:creationId xmlns:a16="http://schemas.microsoft.com/office/drawing/2014/main" id="{7D9321AF-F36C-ADAD-09FE-C538526B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9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sym typeface="Math3" pitchFamily="2" charset="2"/>
                </a:rPr>
                <a:t>设两样本相互独</a:t>
              </a:r>
            </a:p>
          </p:txBody>
        </p:sp>
        <p:graphicFrame>
          <p:nvGraphicFramePr>
            <p:cNvPr id="70659" name="Object 10">
              <a:extLst>
                <a:ext uri="{FF2B5EF4-FFF2-40B4-BE49-F238E27FC236}">
                  <a16:creationId xmlns:a16="http://schemas.microsoft.com/office/drawing/2014/main" id="{62AA5268-AECD-7BC3-D6CD-86BFEE263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" y="1156"/>
            <a:ext cx="16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679480" imgH="495000" progId="Equation.3">
                    <p:embed/>
                  </p:oleObj>
                </mc:Choice>
                <mc:Fallback>
                  <p:oleObj name="公式" r:id="rId4" imgW="2679480" imgH="49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1156"/>
                          <a:ext cx="168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Object 11">
              <a:extLst>
                <a:ext uri="{FF2B5EF4-FFF2-40B4-BE49-F238E27FC236}">
                  <a16:creationId xmlns:a16="http://schemas.microsoft.com/office/drawing/2014/main" id="{3C9C1420-7811-EAD7-919A-42B60F593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1505"/>
            <a:ext cx="16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79480" imgH="495000" progId="Equation.3">
                    <p:embed/>
                  </p:oleObj>
                </mc:Choice>
                <mc:Fallback>
                  <p:oleObj name="公式" r:id="rId6" imgW="267948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1505"/>
                          <a:ext cx="168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1" name="Rectangle 12">
              <a:extLst>
                <a:ext uri="{FF2B5EF4-FFF2-40B4-BE49-F238E27FC236}">
                  <a16:creationId xmlns:a16="http://schemas.microsoft.com/office/drawing/2014/main" id="{76123C61-C85B-BBA7-AD4A-C96F4CB92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抽取机器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生产的管子 13 只,  测</a:t>
              </a:r>
            </a:p>
          </p:txBody>
        </p:sp>
        <p:sp>
          <p:nvSpPr>
            <p:cNvPr id="70672" name="Rectangle 13">
              <a:extLst>
                <a:ext uri="{FF2B5EF4-FFF2-40B4-BE49-F238E27FC236}">
                  <a16:creationId xmlns:a16="http://schemas.microsoft.com/office/drawing/2014/main" id="{D8A44884-19A8-35BB-1F63-3D015364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488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得样本方差为</a:t>
              </a:r>
            </a:p>
          </p:txBody>
        </p:sp>
        <p:sp>
          <p:nvSpPr>
            <p:cNvPr id="70673" name="Rectangle 14">
              <a:extLst>
                <a:ext uri="{FF2B5EF4-FFF2-40B4-BE49-F238E27FC236}">
                  <a16:creationId xmlns:a16="http://schemas.microsoft.com/office/drawing/2014/main" id="{36467E08-B139-4236-3188-9B6D2A0C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872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立,且设由机器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生产的钢管内径分别服</a:t>
              </a:r>
            </a:p>
          </p:txBody>
        </p:sp>
        <p:sp>
          <p:nvSpPr>
            <p:cNvPr id="70674" name="Rectangle 15">
              <a:extLst>
                <a:ext uri="{FF2B5EF4-FFF2-40B4-BE49-F238E27FC236}">
                  <a16:creationId xmlns:a16="http://schemas.microsoft.com/office/drawing/2014/main" id="{5A32D46F-9DF8-EB67-91E6-C30563AB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2207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从正态分布</a:t>
              </a:r>
            </a:p>
          </p:txBody>
        </p:sp>
        <p:graphicFrame>
          <p:nvGraphicFramePr>
            <p:cNvPr id="70661" name="Object 16">
              <a:extLst>
                <a:ext uri="{FF2B5EF4-FFF2-40B4-BE49-F238E27FC236}">
                  <a16:creationId xmlns:a16="http://schemas.microsoft.com/office/drawing/2014/main" id="{DACFF8E6-AAA1-F92A-F31D-8CD4615C0B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2" y="2230"/>
            <a:ext cx="20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38200" imgH="469800" progId="Equation.3">
                    <p:embed/>
                  </p:oleObj>
                </mc:Choice>
                <mc:Fallback>
                  <p:oleObj name="Equation" r:id="rId8" imgW="3238200" imgH="469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230"/>
                          <a:ext cx="20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17">
              <a:extLst>
                <a:ext uri="{FF2B5EF4-FFF2-40B4-BE49-F238E27FC236}">
                  <a16:creationId xmlns:a16="http://schemas.microsoft.com/office/drawing/2014/main" id="{E56665F0-943C-FA1B-2116-DE9D7741E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6" y="2195"/>
            <a:ext cx="133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20760" imgH="520560" progId="Equation.3">
                    <p:embed/>
                  </p:oleObj>
                </mc:Choice>
                <mc:Fallback>
                  <p:oleObj name="Equation" r:id="rId10" imgW="2120760" imgH="520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2195"/>
                          <a:ext cx="133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18">
              <a:extLst>
                <a:ext uri="{FF2B5EF4-FFF2-40B4-BE49-F238E27FC236}">
                  <a16:creationId xmlns:a16="http://schemas.microsoft.com/office/drawing/2014/main" id="{639C9FAD-DCCF-7FF0-3B04-23103B3CD9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" y="2592"/>
            <a:ext cx="7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507960" progId="Equation.3">
                    <p:embed/>
                  </p:oleObj>
                </mc:Choice>
                <mc:Fallback>
                  <p:oleObj name="Equation" r:id="rId12" imgW="1206360" imgH="5079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2592"/>
                          <a:ext cx="7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5" name="Rectangle 19">
              <a:extLst>
                <a:ext uri="{FF2B5EF4-FFF2-40B4-BE49-F238E27FC236}">
                  <a16:creationId xmlns:a16="http://schemas.microsoft.com/office/drawing/2014/main" id="{B62DE2DE-4BFB-20B7-C9DD-5D921F5E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59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信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F83E595-75E2-A7F2-F540-9484EBE8A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P175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9569E87-8005-EBC0-C2A4-7CE968E8F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作业：</a:t>
            </a:r>
            <a:r>
              <a:rPr lang="en-US" altLang="zh-CN" sz="3600" b="1"/>
              <a:t> 16;18</a:t>
            </a:r>
          </a:p>
          <a:p>
            <a:pPr eaLnBrk="1" hangingPunct="1"/>
            <a:r>
              <a:rPr lang="zh-CN" altLang="en-US" sz="3600" b="1"/>
              <a:t>思考： </a:t>
            </a:r>
            <a:r>
              <a:rPr lang="en-US" altLang="zh-CN" sz="3600" b="1"/>
              <a:t>19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72306A8-5287-4749-D681-D4187EE65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898525"/>
            <a:ext cx="8231187" cy="762000"/>
          </a:xfrm>
          <a:noFill/>
        </p:spPr>
        <p:txBody>
          <a:bodyPr lIns="90000" tIns="46800" rIns="90000" bIns="46800" anchor="t">
            <a:spAutoFit/>
          </a:bodyPr>
          <a:lstStyle/>
          <a:p>
            <a:pPr algn="ctr" eaLnBrk="1" hangingPunct="1"/>
            <a:r>
              <a:rPr lang="zh-CN" altLang="en-US">
                <a:latin typeface="黑体" panose="02010609060101010101" pitchFamily="49" charset="-122"/>
              </a:rPr>
              <a:t>第七节  单侧置信区间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D4D7713C-7C83-5809-1A8D-049F8D711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3122613"/>
            <a:ext cx="365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二、基本概念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8BC8126-2AC4-6E17-954F-1F6E5F71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4613"/>
            <a:ext cx="3941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374CC197-C81E-B919-4243-2B1EBC53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23749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一、问题的引入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513D3B88-7B01-C3DF-D8E3-3428D5F9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467836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04455" name="AutoShape 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9413FA12-6641-4254-9966-C68FAD19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6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DDA9E5E-FE09-284F-E551-7E64D04F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513013"/>
            <a:ext cx="2847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7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65554C70-0549-3236-CF1B-C74812F1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227388"/>
            <a:ext cx="24860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8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A6330101-99DD-885B-9FD2-6643986F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992563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9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38218A83-157B-F724-4508-12182C134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830763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6D2FD74A-979B-3502-C584-87A06290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8" y="666750"/>
            <a:ext cx="7550150" cy="762000"/>
          </a:xfrm>
          <a:noFill/>
        </p:spPr>
        <p:txBody>
          <a:bodyPr lIns="90000" tIns="46800" rIns="90000" bIns="46800" anchor="t">
            <a:spAutoFit/>
          </a:bodyPr>
          <a:lstStyle/>
          <a:p>
            <a:pPr eaLnBrk="1" hangingPunct="1"/>
            <a:r>
              <a:rPr lang="zh-CN" altLang="en-US"/>
              <a:t>一、问题的引入</a:t>
            </a:r>
            <a:endParaRPr lang="en-US" altLang="zh-CN"/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B9B477B0-7D2B-CC07-3C92-D67B2CDD8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1600200"/>
          <a:ext cx="815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53280" imgH="990360" progId="Equation.3">
                  <p:embed/>
                </p:oleObj>
              </mc:Choice>
              <mc:Fallback>
                <p:oleObj name="Equation" r:id="rId2" imgW="815328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600200"/>
                        <a:ext cx="815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8C9508DA-7911-6131-4505-3597B289B3C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7543800" cy="2655888"/>
            <a:chOff x="528" y="1776"/>
            <a:chExt cx="4752" cy="1673"/>
          </a:xfrm>
        </p:grpSpPr>
        <p:sp>
          <p:nvSpPr>
            <p:cNvPr id="71686" name="Text Box 5">
              <a:extLst>
                <a:ext uri="{FF2B5EF4-FFF2-40B4-BE49-F238E27FC236}">
                  <a16:creationId xmlns:a16="http://schemas.microsoft.com/office/drawing/2014/main" id="{7081ADAC-364E-7EBE-33CE-ED994DA51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76"/>
              <a:ext cx="4752" cy="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        但在某些实际问题中, 例如, 对于设备、元件的寿命来说, 平均寿命长是我们希望的, 我们关心的是平均寿命   的“下限”; 与之相反, 在考虑产品的废品率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时, 我们常关心参数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的“上限”, 这就引出了单侧置信区间的概念.</a:t>
              </a:r>
            </a:p>
          </p:txBody>
        </p:sp>
        <p:graphicFrame>
          <p:nvGraphicFramePr>
            <p:cNvPr id="71683" name="Object 6">
              <a:extLst>
                <a:ext uri="{FF2B5EF4-FFF2-40B4-BE49-F238E27FC236}">
                  <a16:creationId xmlns:a16="http://schemas.microsoft.com/office/drawing/2014/main" id="{DCE69359-F938-55B3-105A-B877CFEDB7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317160" progId="Equation.3">
                    <p:embed/>
                  </p:oleObj>
                </mc:Choice>
                <mc:Fallback>
                  <p:oleObj name="Equation" r:id="rId4" imgW="24120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F81D76A1-76EB-61A7-6705-D64AF855A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620713"/>
          <a:ext cx="781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03040" progId="Equation.DSMT4">
                  <p:embed/>
                </p:oleObj>
              </mc:Choice>
              <mc:Fallback>
                <p:oleObj name="Equation" r:id="rId2" imgW="3301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620713"/>
                        <a:ext cx="7810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FBB50F16-D62D-8767-FC0C-5C417465E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20713"/>
          <a:ext cx="4110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03040" progId="Equation.DSMT4">
                  <p:embed/>
                </p:oleObj>
              </mc:Choice>
              <mc:Fallback>
                <p:oleObj name="Equation" r:id="rId4" imgW="18158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0713"/>
                        <a:ext cx="41100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44C24847-7580-42F9-7A0B-B29E86993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1520825"/>
          <a:ext cx="45545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507960" progId="Equation.DSMT4">
                  <p:embed/>
                </p:oleObj>
              </mc:Choice>
              <mc:Fallback>
                <p:oleObj name="Equation" r:id="rId6" imgW="19303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520825"/>
                        <a:ext cx="4554537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87D5ECC0-847D-5BC3-8B01-71F0BC8A7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213100"/>
          <a:ext cx="73056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431640" progId="Equation.DSMT4">
                  <p:embed/>
                </p:oleObj>
              </mc:Choice>
              <mc:Fallback>
                <p:oleObj name="Equation" r:id="rId8" imgW="29844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213100"/>
                        <a:ext cx="730567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A5F5557C-5AD8-E073-0C4F-809D6BDA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8" y="742950"/>
            <a:ext cx="7092950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二、基本概念</a:t>
            </a:r>
          </a:p>
        </p:txBody>
      </p:sp>
      <p:sp>
        <p:nvSpPr>
          <p:cNvPr id="265219" name="Text Box 3">
            <a:extLst>
              <a:ext uri="{FF2B5EF4-FFF2-40B4-BE49-F238E27FC236}">
                <a16:creationId xmlns:a16="http://schemas.microsoft.com/office/drawing/2014/main" id="{C424B7C3-F9B0-482B-7872-2A9ECB214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1524000"/>
            <a:ext cx="537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1.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单侧置信区间的定义</a:t>
            </a:r>
            <a:endParaRPr kumimoji="1" lang="zh-CN" altLang="en-US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40596E86-CBA3-668C-91B8-9200897AF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2171700"/>
          <a:ext cx="8191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91440" imgH="2070000" progId="Equation.3">
                  <p:embed/>
                </p:oleObj>
              </mc:Choice>
              <mc:Fallback>
                <p:oleObj name="Equation" r:id="rId2" imgW="8191440" imgH="20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171700"/>
                        <a:ext cx="8191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>
            <a:extLst>
              <a:ext uri="{FF2B5EF4-FFF2-40B4-BE49-F238E27FC236}">
                <a16:creationId xmlns:a16="http://schemas.microsoft.com/office/drawing/2014/main" id="{AB0970BC-9D2B-E2EA-DD31-49755A280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4419600"/>
          <a:ext cx="7861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1511280" progId="Equation.3">
                  <p:embed/>
                </p:oleObj>
              </mc:Choice>
              <mc:Fallback>
                <p:oleObj name="Equation" r:id="rId4" imgW="7860960" imgH="1511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419600"/>
                        <a:ext cx="7861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5222" name="Picture 6" descr="卡通人19">
            <a:extLst>
              <a:ext uri="{FF2B5EF4-FFF2-40B4-BE49-F238E27FC236}">
                <a16:creationId xmlns:a16="http://schemas.microsoft.com/office/drawing/2014/main" id="{58544762-F868-5A04-46C6-C810A76D86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47800"/>
            <a:ext cx="450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B7EDA0BD-A30C-C370-44C0-9E62845F1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1254125"/>
          <a:ext cx="754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43800" imgH="1015920" progId="Equation.3">
                  <p:embed/>
                </p:oleObj>
              </mc:Choice>
              <mc:Fallback>
                <p:oleObj name="Equation" r:id="rId2" imgW="754380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254125"/>
                        <a:ext cx="754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FE6C7334-5422-9824-18F0-EBE9D9720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2489200"/>
          <a:ext cx="787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920" imgH="1549080" progId="Equation.3">
                  <p:embed/>
                </p:oleObj>
              </mc:Choice>
              <mc:Fallback>
                <p:oleObj name="Equation" r:id="rId4" imgW="7873920" imgH="1549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489200"/>
                        <a:ext cx="787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2">
            <a:extLst>
              <a:ext uri="{FF2B5EF4-FFF2-40B4-BE49-F238E27FC236}">
                <a16:creationId xmlns:a16="http://schemas.microsoft.com/office/drawing/2014/main" id="{037B36F0-A881-2A38-396B-F6AF098D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6250"/>
            <a:ext cx="766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正态总体均值与方差的单侧置信区间</a:t>
            </a:r>
          </a:p>
        </p:txBody>
      </p:sp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8C17B3E7-BBF2-C596-5889-47702A32C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96975"/>
          <a:ext cx="763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32360" imgH="469800" progId="Equation.3">
                  <p:embed/>
                </p:oleObj>
              </mc:Choice>
              <mc:Fallback>
                <p:oleObj name="Equation" r:id="rId2" imgW="76323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763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DA77BB23-302B-5DFE-64F5-203610F26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16113"/>
          <a:ext cx="435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000" imgH="444240" progId="Equation.3">
                  <p:embed/>
                </p:oleObj>
              </mc:Choice>
              <mc:Fallback>
                <p:oleObj name="Equation" r:id="rId4" imgW="4356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435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>
            <a:extLst>
              <a:ext uri="{FF2B5EF4-FFF2-40B4-BE49-F238E27FC236}">
                <a16:creationId xmlns:a16="http://schemas.microsoft.com/office/drawing/2014/main" id="{68C190E4-1214-AF6A-4D34-853F42CC9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480" imgH="850680" progId="Equation.3">
                  <p:embed/>
                </p:oleObj>
              </mc:Choice>
              <mc:Fallback>
                <p:oleObj name="Equation" r:id="rId6" imgW="289548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289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>
            <a:extLst>
              <a:ext uri="{FF2B5EF4-FFF2-40B4-BE49-F238E27FC236}">
                <a16:creationId xmlns:a16="http://schemas.microsoft.com/office/drawing/2014/main" id="{12610EA9-231A-6F20-3303-80A626FF9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76700"/>
          <a:ext cx="481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13200" imgH="914400" progId="Equation.3">
                  <p:embed/>
                </p:oleObj>
              </mc:Choice>
              <mc:Fallback>
                <p:oleObj name="Equation" r:id="rId8" imgW="4813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481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>
            <a:extLst>
              <a:ext uri="{FF2B5EF4-FFF2-40B4-BE49-F238E27FC236}">
                <a16:creationId xmlns:a16="http://schemas.microsoft.com/office/drawing/2014/main" id="{DADD0087-9FF3-DE58-237A-D188A7F5A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29225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57800" imgH="914400" progId="Equation.DSMT4">
                  <p:embed/>
                </p:oleObj>
              </mc:Choice>
              <mc:Fallback>
                <p:oleObj name="Equation" r:id="rId10" imgW="52578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>
            <a:extLst>
              <a:ext uri="{FF2B5EF4-FFF2-40B4-BE49-F238E27FC236}">
                <a16:creationId xmlns:a16="http://schemas.microsoft.com/office/drawing/2014/main" id="{DA9DEB5F-D6AB-5B69-F2D0-521617DA4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2738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280" imgH="901440" progId="Equation.3">
                  <p:embed/>
                </p:oleObj>
              </mc:Choice>
              <mc:Fallback>
                <p:oleObj name="Equation" r:id="rId2" imgW="358128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1" name="Object 3">
            <a:extLst>
              <a:ext uri="{FF2B5EF4-FFF2-40B4-BE49-F238E27FC236}">
                <a16:creationId xmlns:a16="http://schemas.microsoft.com/office/drawing/2014/main" id="{1737FAE2-52B3-D326-89E1-0BF3E0471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076700"/>
          <a:ext cx="676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215640" progId="Equation.DSMT4">
                  <p:embed/>
                </p:oleObj>
              </mc:Choice>
              <mc:Fallback>
                <p:oleObj name="Equation" r:id="rId4" imgW="27050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6762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>
            <a:extLst>
              <a:ext uri="{FF2B5EF4-FFF2-40B4-BE49-F238E27FC236}">
                <a16:creationId xmlns:a16="http://schemas.microsoft.com/office/drawing/2014/main" id="{57A35955-10C8-FC7F-992A-7CE8DD9B7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797425"/>
          <a:ext cx="309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98520" imgH="850680" progId="Equation.3">
                  <p:embed/>
                </p:oleObj>
              </mc:Choice>
              <mc:Fallback>
                <p:oleObj name="Equation" r:id="rId6" imgW="309852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97425"/>
                        <a:ext cx="309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7">
            <a:extLst>
              <a:ext uri="{FF2B5EF4-FFF2-40B4-BE49-F238E27FC236}">
                <a16:creationId xmlns:a16="http://schemas.microsoft.com/office/drawing/2014/main" id="{5492FC96-8DF2-6A07-2E28-652DD7899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76475"/>
          <a:ext cx="805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51760" imgH="444240" progId="Equation.3">
                  <p:embed/>
                </p:oleObj>
              </mc:Choice>
              <mc:Fallback>
                <p:oleObj name="Equation" r:id="rId8" imgW="80517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805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>
            <a:extLst>
              <a:ext uri="{FF2B5EF4-FFF2-40B4-BE49-F238E27FC236}">
                <a16:creationId xmlns:a16="http://schemas.microsoft.com/office/drawing/2014/main" id="{F9E3B1F2-486B-8BF6-B161-4C7FA77D3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765175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57800" imgH="914400" progId="Equation.DSMT4">
                  <p:embed/>
                </p:oleObj>
              </mc:Choice>
              <mc:Fallback>
                <p:oleObj name="Equation" r:id="rId10" imgW="52578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3" name="Object 5">
            <a:extLst>
              <a:ext uri="{FF2B5EF4-FFF2-40B4-BE49-F238E27FC236}">
                <a16:creationId xmlns:a16="http://schemas.microsoft.com/office/drawing/2014/main" id="{8510611A-8F68-4CE9-22FE-50528A364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981075"/>
          <a:ext cx="429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888840" progId="Equation.3">
                  <p:embed/>
                </p:oleObj>
              </mc:Choice>
              <mc:Fallback>
                <p:oleObj name="Equation" r:id="rId2" imgW="42922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81075"/>
                        <a:ext cx="429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>
            <a:extLst>
              <a:ext uri="{FF2B5EF4-FFF2-40B4-BE49-F238E27FC236}">
                <a16:creationId xmlns:a16="http://schemas.microsoft.com/office/drawing/2014/main" id="{F6C70247-9582-5892-F07C-6FFF85D9A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08275"/>
          <a:ext cx="558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920" imgH="1015920" progId="Equation.3">
                  <p:embed/>
                </p:oleObj>
              </mc:Choice>
              <mc:Fallback>
                <p:oleObj name="Equation" r:id="rId4" imgW="55879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558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8">
            <a:extLst>
              <a:ext uri="{FF2B5EF4-FFF2-40B4-BE49-F238E27FC236}">
                <a16:creationId xmlns:a16="http://schemas.microsoft.com/office/drawing/2014/main" id="{3CA313E4-56E0-63D8-22A7-BB30CD6FD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365625"/>
          <a:ext cx="463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35360" imgH="1015920" progId="Equation.DSMT4">
                  <p:embed/>
                </p:oleObj>
              </mc:Choice>
              <mc:Fallback>
                <p:oleObj name="Equation" r:id="rId6" imgW="4635360" imgH="1015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63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4" name="Object 2">
            <a:extLst>
              <a:ext uri="{FF2B5EF4-FFF2-40B4-BE49-F238E27FC236}">
                <a16:creationId xmlns:a16="http://schemas.microsoft.com/office/drawing/2014/main" id="{8D930DAD-69FE-C4F2-E8B0-E78E91508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2279650"/>
          <a:ext cx="831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18160" imgH="469800" progId="Equation.3">
                  <p:embed/>
                </p:oleObj>
              </mc:Choice>
              <mc:Fallback>
                <p:oleObj name="Equation" r:id="rId2" imgW="83181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279650"/>
                        <a:ext cx="831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>
            <a:extLst>
              <a:ext uri="{FF2B5EF4-FFF2-40B4-BE49-F238E27FC236}">
                <a16:creationId xmlns:a16="http://schemas.microsoft.com/office/drawing/2014/main" id="{9F7C0ACA-8D95-42C0-5802-7FB5FC018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2894013"/>
          <a:ext cx="248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1015920" progId="Equation.3">
                  <p:embed/>
                </p:oleObj>
              </mc:Choice>
              <mc:Fallback>
                <p:oleObj name="Equation" r:id="rId4" imgW="248904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894013"/>
                        <a:ext cx="248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D11BBDBC-B0C9-8016-B2DA-0EC15FB50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4108450"/>
          <a:ext cx="646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64160" imgH="469800" progId="Equation.3">
                  <p:embed/>
                </p:oleObj>
              </mc:Choice>
              <mc:Fallback>
                <p:oleObj name="Equation" r:id="rId6" imgW="64641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108450"/>
                        <a:ext cx="646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>
            <a:extLst>
              <a:ext uri="{FF2B5EF4-FFF2-40B4-BE49-F238E27FC236}">
                <a16:creationId xmlns:a16="http://schemas.microsoft.com/office/drawing/2014/main" id="{B7C66F6E-A3D5-385D-0E38-6885C67BC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4737100"/>
          <a:ext cx="250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01640" imgH="977760" progId="Equation.3">
                  <p:embed/>
                </p:oleObj>
              </mc:Choice>
              <mc:Fallback>
                <p:oleObj name="Equation" r:id="rId8" imgW="250164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737100"/>
                        <a:ext cx="250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6F1D9234-BA5A-A0F1-71D6-1B28BC9A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052513"/>
          <a:ext cx="463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35360" imgH="1015920" progId="Equation.DSMT4">
                  <p:embed/>
                </p:oleObj>
              </mc:Choice>
              <mc:Fallback>
                <p:oleObj name="Equation" r:id="rId10" imgW="463536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52513"/>
                        <a:ext cx="463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Rectangle 2">
            <a:extLst>
              <a:ext uri="{FF2B5EF4-FFF2-40B4-BE49-F238E27FC236}">
                <a16:creationId xmlns:a16="http://schemas.microsoft.com/office/drawing/2014/main" id="{6FA37627-D2E7-B969-3A3C-2D22C1905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706438"/>
            <a:ext cx="7321550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三、典型例题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DB5FD7BF-A1B3-3046-6139-1668912E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90663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 设从一批灯泡中, 随机地取5只作寿命试验,测得寿命(以小时计)为 1050,  1100,  1120,  1250,  1280, 设灯泡寿命服从正态分布, 求灯泡寿命平均值的置信水平为 0.95 的单侧置信下限.</a:t>
            </a:r>
            <a:endParaRPr kumimoji="1" lang="zh-CN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786214A4-C540-7717-83D5-ED375E14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5687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70341" name="Object 5">
            <a:extLst>
              <a:ext uri="{FF2B5EF4-FFF2-40B4-BE49-F238E27FC236}">
                <a16:creationId xmlns:a16="http://schemas.microsoft.com/office/drawing/2014/main" id="{38478A3C-3094-4434-E32F-D91BBE1CC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2225" y="3700463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55320" progId="Equation.3">
                  <p:embed/>
                </p:oleObj>
              </mc:Choice>
              <mc:Fallback>
                <p:oleObj name="Equation" r:id="rId2" imgW="86328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700463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id="{2283279D-F608-F77F-C092-6C8060AC4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0638" y="3700463"/>
          <a:ext cx="140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368280" progId="Equation.3">
                  <p:embed/>
                </p:oleObj>
              </mc:Choice>
              <mc:Fallback>
                <p:oleObj name="Equation" r:id="rId4" imgW="140940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3700463"/>
                        <a:ext cx="1409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id="{B4FB2685-1690-22B4-E05C-332E8ADB1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3700463"/>
          <a:ext cx="180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368280" progId="Equation.3">
                  <p:embed/>
                </p:oleObj>
              </mc:Choice>
              <mc:Fallback>
                <p:oleObj name="Equation" r:id="rId6" imgW="180324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700463"/>
                        <a:ext cx="180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4" name="Object 8">
            <a:extLst>
              <a:ext uri="{FF2B5EF4-FFF2-40B4-BE49-F238E27FC236}">
                <a16:creationId xmlns:a16="http://schemas.microsoft.com/office/drawing/2014/main" id="{425C9F89-B191-9417-2911-DCC9D4258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54500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4760" imgH="431640" progId="Equation.3">
                  <p:embed/>
                </p:oleObj>
              </mc:Choice>
              <mc:Fallback>
                <p:oleObj name="Equation" r:id="rId8" imgW="397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54500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Object 9">
            <a:extLst>
              <a:ext uri="{FF2B5EF4-FFF2-40B4-BE49-F238E27FC236}">
                <a16:creationId xmlns:a16="http://schemas.microsoft.com/office/drawing/2014/main" id="{F5D6A581-C316-13D9-4AE0-A4CF07B91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6550" y="3624263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444240" progId="Equation.3">
                  <p:embed/>
                </p:oleObj>
              </mc:Choice>
              <mc:Fallback>
                <p:oleObj name="Equation" r:id="rId10" imgW="14983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624263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6" name="Object 10">
            <a:extLst>
              <a:ext uri="{FF2B5EF4-FFF2-40B4-BE49-F238E27FC236}">
                <a16:creationId xmlns:a16="http://schemas.microsoft.com/office/drawing/2014/main" id="{0B8229F5-C078-B46D-93B5-0EA92A4FF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18075"/>
          <a:ext cx="547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73440" imgH="444240" progId="Equation.3">
                  <p:embed/>
                </p:oleObj>
              </mc:Choice>
              <mc:Fallback>
                <p:oleObj name="Equation" r:id="rId12" imgW="54734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8075"/>
                        <a:ext cx="547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7" name="Object 11">
            <a:extLst>
              <a:ext uri="{FF2B5EF4-FFF2-40B4-BE49-F238E27FC236}">
                <a16:creationId xmlns:a16="http://schemas.microsoft.com/office/drawing/2014/main" id="{1D0A9506-7966-CB52-4D7F-A384B4779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97500"/>
          <a:ext cx="406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3680" imgH="850680" progId="Equation.3">
                  <p:embed/>
                </p:oleObj>
              </mc:Choice>
              <mc:Fallback>
                <p:oleObj name="Equation" r:id="rId14" imgW="40636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97500"/>
                        <a:ext cx="406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0348" name="Picture 12" descr="灯泡[2]">
            <a:extLst>
              <a:ext uri="{FF2B5EF4-FFF2-40B4-BE49-F238E27FC236}">
                <a16:creationId xmlns:a16="http://schemas.microsoft.com/office/drawing/2014/main" id="{4593AF20-40C2-2C8B-BF3E-733BBC9C2E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1257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349" name="Text Box 13">
            <a:extLst>
              <a:ext uri="{FF2B5EF4-FFF2-40B4-BE49-F238E27FC236}">
                <a16:creationId xmlns:a16="http://schemas.microsoft.com/office/drawing/2014/main" id="{E1C67E5D-D51C-0BE7-7CEB-173513B91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8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/>
      <p:bldP spid="270340" grpId="0" autoUpdateAnimBg="0"/>
      <p:bldP spid="270349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8C335701-49F7-AD97-CD3E-ED6B9152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5838825"/>
            <a:ext cx="1371600" cy="277813"/>
          </a:xfrm>
          <a:prstGeom prst="rect">
            <a:avLst/>
          </a:prstGeom>
          <a:solidFill>
            <a:srgbClr val="66FFFF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6186BFEB-0ECF-9FFD-7260-1DA7268FE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792163"/>
            <a:ext cx="317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标准正态分布表</a:t>
            </a:r>
          </a:p>
        </p:txBody>
      </p:sp>
      <p:graphicFrame>
        <p:nvGraphicFramePr>
          <p:cNvPr id="237572" name="Group 4">
            <a:extLst>
              <a:ext uri="{FF2B5EF4-FFF2-40B4-BE49-F238E27FC236}">
                <a16:creationId xmlns:a16="http://schemas.microsoft.com/office/drawing/2014/main" id="{310377B9-B4B9-A8D1-24B0-B650A0310687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447800"/>
          <a:ext cx="8502650" cy="47259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5082447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12824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03126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82021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811635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733732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971998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23158233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48783517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20908108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377068638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48469"/>
                  </a:ext>
                </a:extLst>
              </a:tr>
              <a:tr h="442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0.5398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0.6179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0.7257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0.7580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0.7881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0.8413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0.8849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0.5832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0.7291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0.7611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0.7910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0.8869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0.5478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0.6628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0.7642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0.7939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0.8212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0.8461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0.8888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0.5910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0.6293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0.6664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0.7673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0.8238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0.8485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0.5557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0.5948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0.6331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0.7995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0.8264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0.8508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0.5596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0.5987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0.6368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0.7422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0.8289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0.8531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0.5239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0.5636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0.6026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0.7454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0.8315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0.5279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0.6443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0.7486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0.8340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0.8577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0.9292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0.6480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0.7823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0.8365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0.8599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0.8810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0.5359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0.6141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0.7224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0.7852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0.8133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0.9177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40814"/>
                  </a:ext>
                </a:extLst>
              </a:tr>
            </a:tbl>
          </a:graphicData>
        </a:graphic>
      </p:graphicFrame>
      <p:sp>
        <p:nvSpPr>
          <p:cNvPr id="237610" name="Line 42">
            <a:extLst>
              <a:ext uri="{FF2B5EF4-FFF2-40B4-BE49-F238E27FC236}">
                <a16:creationId xmlns:a16="http://schemas.microsoft.com/office/drawing/2014/main" id="{9F223BE4-7A52-4BB2-E1F2-7174CAFEC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600" y="5964238"/>
            <a:ext cx="3290888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Line 43">
            <a:extLst>
              <a:ext uri="{FF2B5EF4-FFF2-40B4-BE49-F238E27FC236}">
                <a16:creationId xmlns:a16="http://schemas.microsoft.com/office/drawing/2014/main" id="{11F38B35-1461-291A-F099-2838EFC2B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1563" y="1600200"/>
            <a:ext cx="0" cy="42672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2" name="Text Box 44">
            <a:extLst>
              <a:ext uri="{FF2B5EF4-FFF2-40B4-BE49-F238E27FC236}">
                <a16:creationId xmlns:a16="http://schemas.microsoft.com/office/drawing/2014/main" id="{2FA1E212-F1D7-BC43-CA02-0BC8C6AF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086100"/>
            <a:ext cx="2133600" cy="862013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800" b="1">
                <a:latin typeface="Times New Roman" panose="02020603050405020304" pitchFamily="18" charset="0"/>
              </a:rPr>
              <a:t>1.645</a:t>
            </a:r>
          </a:p>
        </p:txBody>
      </p:sp>
      <p:sp>
        <p:nvSpPr>
          <p:cNvPr id="105517" name="Oval 45">
            <a:hlinkClick r:id="rId2" action="ppaction://hlinksldjump"/>
            <a:extLst>
              <a:ext uri="{FF2B5EF4-FFF2-40B4-BE49-F238E27FC236}">
                <a16:creationId xmlns:a16="http://schemas.microsoft.com/office/drawing/2014/main" id="{7885D922-23AC-202A-B920-F679E2D4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612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4E08C9B9-A1B1-55BC-CBA4-C022408B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2763838"/>
            <a:ext cx="650875" cy="257175"/>
          </a:xfrm>
          <a:prstGeom prst="rect">
            <a:avLst/>
          </a:prstGeom>
          <a:solidFill>
            <a:srgbClr val="66FFFF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8595" name="Group 3">
            <a:extLst>
              <a:ext uri="{FF2B5EF4-FFF2-40B4-BE49-F238E27FC236}">
                <a16:creationId xmlns:a16="http://schemas.microsoft.com/office/drawing/2014/main" id="{7482D99E-2F2C-79C4-0953-5B64A515D7A9}"/>
              </a:ext>
            </a:extLst>
          </p:cNvPr>
          <p:cNvGraphicFramePr>
            <a:graphicFrameLocks noGrp="1"/>
          </p:cNvGraphicFramePr>
          <p:nvPr/>
        </p:nvGraphicFramePr>
        <p:xfrm>
          <a:off x="423863" y="1676400"/>
          <a:ext cx="8348662" cy="4194175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13209695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65747526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348299203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82818070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82248467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474862907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758455653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916939029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219317382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04230955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931938434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35406"/>
                  </a:ext>
                </a:extLst>
              </a:tr>
              <a:tr h="3594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02408"/>
                  </a:ext>
                </a:extLst>
              </a:tr>
            </a:tbl>
          </a:graphicData>
        </a:graphic>
      </p:graphicFrame>
      <p:sp>
        <p:nvSpPr>
          <p:cNvPr id="238633" name="Line 41">
            <a:extLst>
              <a:ext uri="{FF2B5EF4-FFF2-40B4-BE49-F238E27FC236}">
                <a16:creationId xmlns:a16="http://schemas.microsoft.com/office/drawing/2014/main" id="{7B32FC81-A8EB-8EEE-E5D8-F00E2F3490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00" y="2895600"/>
            <a:ext cx="47593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34" name="Line 42">
            <a:extLst>
              <a:ext uri="{FF2B5EF4-FFF2-40B4-BE49-F238E27FC236}">
                <a16:creationId xmlns:a16="http://schemas.microsoft.com/office/drawing/2014/main" id="{63C840AB-B98B-9132-130D-BAA0CFF95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2025" y="1905000"/>
            <a:ext cx="0" cy="858838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35" name="Text Box 43">
            <a:extLst>
              <a:ext uri="{FF2B5EF4-FFF2-40B4-BE49-F238E27FC236}">
                <a16:creationId xmlns:a16="http://schemas.microsoft.com/office/drawing/2014/main" id="{807A1629-64FA-E4FE-1605-4FD3D4C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124200"/>
            <a:ext cx="2133600" cy="862013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800" b="1">
                <a:latin typeface="Times New Roman" panose="02020603050405020304" pitchFamily="18" charset="0"/>
              </a:rPr>
              <a:t>1.96</a:t>
            </a:r>
          </a:p>
        </p:txBody>
      </p:sp>
      <p:sp>
        <p:nvSpPr>
          <p:cNvPr id="106540" name="Rectangle 44">
            <a:extLst>
              <a:ext uri="{FF2B5EF4-FFF2-40B4-BE49-F238E27FC236}">
                <a16:creationId xmlns:a16="http://schemas.microsoft.com/office/drawing/2014/main" id="{D92DE1AA-30D4-55B9-A1A9-936C6371D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685800"/>
            <a:ext cx="2513012" cy="579438"/>
          </a:xfrm>
          <a:noFill/>
        </p:spPr>
        <p:txBody>
          <a:bodyPr anchor="t">
            <a:spAutoFit/>
          </a:bodyPr>
          <a:lstStyle/>
          <a:p>
            <a:pPr eaLnBrk="1" hangingPunct="1"/>
            <a:r>
              <a:rPr lang="zh-CN" altLang="en-US" sz="3200">
                <a:latin typeface="黑体" panose="02010609060101010101" pitchFamily="49" charset="-122"/>
              </a:rPr>
              <a:t>附表2-</a:t>
            </a:r>
            <a:r>
              <a:rPr lang="en-US" altLang="zh-CN" sz="3200"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06541" name="Text Box 45">
            <a:extLst>
              <a:ext uri="{FF2B5EF4-FFF2-40B4-BE49-F238E27FC236}">
                <a16:creationId xmlns:a16="http://schemas.microsoft.com/office/drawing/2014/main" id="{B45F6B46-63B5-3A94-54E7-84A1F7C8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792163"/>
            <a:ext cx="317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标准正态分布表</a:t>
            </a:r>
          </a:p>
        </p:txBody>
      </p:sp>
      <p:sp>
        <p:nvSpPr>
          <p:cNvPr id="106542" name="Oval 46">
            <a:hlinkClick r:id="rId2" action="ppaction://hlinksldjump"/>
            <a:extLst>
              <a:ext uri="{FF2B5EF4-FFF2-40B4-BE49-F238E27FC236}">
                <a16:creationId xmlns:a16="http://schemas.microsoft.com/office/drawing/2014/main" id="{0D83CF67-CA89-3CE3-AE87-417BD6E2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43" name="AutoShape 4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9666060-5824-0E1D-DEA2-2E4DEF5F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308725"/>
            <a:ext cx="936625" cy="54927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635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18" name="Group 2">
            <a:extLst>
              <a:ext uri="{FF2B5EF4-FFF2-40B4-BE49-F238E27FC236}">
                <a16:creationId xmlns:a16="http://schemas.microsoft.com/office/drawing/2014/main" id="{B650C0D3-66B1-A353-C48D-8853C7CEFA56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1692275"/>
          <a:ext cx="8348662" cy="4194175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4137106586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784947019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3482500576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414889083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3878129144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484144824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648339495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875744553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50756339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564769334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3342380062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311317"/>
                  </a:ext>
                </a:extLst>
              </a:tr>
              <a:tr h="3594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0.9495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0.9633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0.9890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20930"/>
                  </a:ext>
                </a:extLst>
              </a:tr>
            </a:tbl>
          </a:graphicData>
        </a:graphic>
      </p:graphicFrame>
      <p:sp>
        <p:nvSpPr>
          <p:cNvPr id="239656" name="Line 40">
            <a:extLst>
              <a:ext uri="{FF2B5EF4-FFF2-40B4-BE49-F238E27FC236}">
                <a16:creationId xmlns:a16="http://schemas.microsoft.com/office/drawing/2014/main" id="{F4F0044C-4210-7B38-F230-CFE37E552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3933825"/>
            <a:ext cx="15843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57" name="Line 41">
            <a:extLst>
              <a:ext uri="{FF2B5EF4-FFF2-40B4-BE49-F238E27FC236}">
                <a16:creationId xmlns:a16="http://schemas.microsoft.com/office/drawing/2014/main" id="{D451D462-FC60-6616-AB6B-BF30C1FCB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1916113"/>
            <a:ext cx="0" cy="187325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58" name="Text Box 42">
            <a:extLst>
              <a:ext uri="{FF2B5EF4-FFF2-40B4-BE49-F238E27FC236}">
                <a16:creationId xmlns:a16="http://schemas.microsoft.com/office/drawing/2014/main" id="{C5E75930-4834-55AF-5B57-AEFE8F37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508500"/>
            <a:ext cx="2133600" cy="862013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800" b="1">
                <a:latin typeface="Times New Roman" panose="02020603050405020304" pitchFamily="18" charset="0"/>
              </a:rPr>
              <a:t>2.326</a:t>
            </a:r>
          </a:p>
        </p:txBody>
      </p:sp>
      <p:sp>
        <p:nvSpPr>
          <p:cNvPr id="107563" name="Rectangle 43">
            <a:extLst>
              <a:ext uri="{FF2B5EF4-FFF2-40B4-BE49-F238E27FC236}">
                <a16:creationId xmlns:a16="http://schemas.microsoft.com/office/drawing/2014/main" id="{D8D67C87-12FD-DD3D-E6D9-0E57A5B1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685800"/>
            <a:ext cx="2513012" cy="579438"/>
          </a:xfrm>
          <a:noFill/>
        </p:spPr>
        <p:txBody>
          <a:bodyPr anchor="t">
            <a:spAutoFit/>
          </a:bodyPr>
          <a:lstStyle/>
          <a:p>
            <a:pPr eaLnBrk="1" hangingPunct="1"/>
            <a:r>
              <a:rPr lang="zh-CN" altLang="en-US" sz="3200">
                <a:latin typeface="黑体" panose="02010609060101010101" pitchFamily="49" charset="-122"/>
              </a:rPr>
              <a:t>附表2-</a:t>
            </a:r>
            <a:r>
              <a:rPr lang="en-US" altLang="zh-CN" sz="3200"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07564" name="Text Box 44">
            <a:extLst>
              <a:ext uri="{FF2B5EF4-FFF2-40B4-BE49-F238E27FC236}">
                <a16:creationId xmlns:a16="http://schemas.microsoft.com/office/drawing/2014/main" id="{8BB67895-852B-216D-7CEF-1C32EB93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792163"/>
            <a:ext cx="317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标准正态分布表</a:t>
            </a:r>
          </a:p>
        </p:txBody>
      </p:sp>
      <p:sp>
        <p:nvSpPr>
          <p:cNvPr id="107565" name="Oval 45">
            <a:hlinkClick r:id="rId2" action="ppaction://hlinksldjump"/>
            <a:extLst>
              <a:ext uri="{FF2B5EF4-FFF2-40B4-BE49-F238E27FC236}">
                <a16:creationId xmlns:a16="http://schemas.microsoft.com/office/drawing/2014/main" id="{C0DA2D00-F93F-1435-77B0-4E7CF4BD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66" name="AutoShape 4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38D5197-4EA5-FAAA-962A-2DEEC0FA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308725"/>
            <a:ext cx="936625" cy="549275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67" name="Rectangle 47">
            <a:extLst>
              <a:ext uri="{FF2B5EF4-FFF2-40B4-BE49-F238E27FC236}">
                <a16:creationId xmlns:a16="http://schemas.microsoft.com/office/drawing/2014/main" id="{AD8EF53F-A40E-16B9-1408-2B1B35E3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789363"/>
            <a:ext cx="1366837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58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cade">
  <a:themeElements>
    <a:clrScheme name="Cascade 9">
      <a:dk1>
        <a:srgbClr val="000000"/>
      </a:dk1>
      <a:lt1>
        <a:srgbClr val="FFFFFF"/>
      </a:lt1>
      <a:dk2>
        <a:srgbClr val="1C1C34"/>
      </a:dk2>
      <a:lt2>
        <a:srgbClr val="000066"/>
      </a:lt2>
      <a:accent1>
        <a:srgbClr val="DDDDDD"/>
      </a:accent1>
      <a:accent2>
        <a:srgbClr val="6699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5C8AB9"/>
      </a:accent6>
      <a:hlink>
        <a:srgbClr val="005A58"/>
      </a:hlink>
      <a:folHlink>
        <a:srgbClr val="8080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2833</TotalTime>
  <Words>4517</Words>
  <Application>Microsoft Office PowerPoint</Application>
  <PresentationFormat>全屏显示(4:3)</PresentationFormat>
  <Paragraphs>1202</Paragraphs>
  <Slides>104</Slides>
  <Notes>7</Notes>
  <HiddenSlides>8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104</vt:i4>
      </vt:variant>
      <vt:variant>
        <vt:lpstr>自定义放映</vt:lpstr>
      </vt:variant>
      <vt:variant>
        <vt:i4>1</vt:i4>
      </vt:variant>
    </vt:vector>
  </HeadingPairs>
  <TitlesOfParts>
    <vt:vector size="124" baseType="lpstr">
      <vt:lpstr>Arial</vt:lpstr>
      <vt:lpstr>宋体</vt:lpstr>
      <vt:lpstr>Wingdings</vt:lpstr>
      <vt:lpstr>Times New Roman</vt:lpstr>
      <vt:lpstr>Arial Black</vt:lpstr>
      <vt:lpstr>楷体</vt:lpstr>
      <vt:lpstr>Euclid Symbol</vt:lpstr>
      <vt:lpstr>楷体_GB2312</vt:lpstr>
      <vt:lpstr>Symbol</vt:lpstr>
      <vt:lpstr>黑体</vt:lpstr>
      <vt:lpstr>Math5</vt:lpstr>
      <vt:lpstr>Math1</vt:lpstr>
      <vt:lpstr>Math3</vt:lpstr>
      <vt:lpstr>Pixel</vt:lpstr>
      <vt:lpstr>Cascade</vt:lpstr>
      <vt:lpstr>MathType 6.0 Equation</vt:lpstr>
      <vt:lpstr>MathType 5.0 Equation</vt:lpstr>
      <vt:lpstr>Microsoft 公式 3.0</vt:lpstr>
      <vt:lpstr>Microsoft Equation 3.0</vt:lpstr>
      <vt:lpstr>PowerPoint 演示文稿</vt:lpstr>
      <vt:lpstr>第七章   参数估计</vt:lpstr>
      <vt:lpstr>第一节    点估计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样本矩依概率收敛于相应的总体矩P137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(二)有效性</vt:lpstr>
      <vt:lpstr>（三）相合性</vt:lpstr>
      <vt:lpstr>             估计量的评价标准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第五节  正态总体均值与方差的 区间估计</vt:lpstr>
      <vt:lpstr>一、单个总体        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二、两个总体                              的情况</vt:lpstr>
      <vt:lpstr>二、两个总体                              的情况</vt:lpstr>
      <vt:lpstr>二、两个总体                              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P175</vt:lpstr>
      <vt:lpstr>第七节  单侧置信区间</vt:lpstr>
      <vt:lpstr>一、问题的引入</vt:lpstr>
      <vt:lpstr>二、基本概念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三、典型例题</vt:lpstr>
      <vt:lpstr>PowerPoint 演示文稿</vt:lpstr>
      <vt:lpstr>附表2-2</vt:lpstr>
      <vt:lpstr>附表2-2</vt:lpstr>
      <vt:lpstr>PowerPoint 演示文稿</vt:lpstr>
      <vt:lpstr>PowerPoint 演示文稿</vt:lpstr>
      <vt:lpstr>PowerPoint 演示文稿</vt:lpstr>
      <vt:lpstr>                   枢轴</vt:lpstr>
      <vt:lpstr>                   枢轴</vt:lpstr>
      <vt:lpstr>自定义放映1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第一节 点估计</dc:title>
  <dc:creator>石家庄经济学院数理学院</dc:creator>
  <cp:lastModifiedBy>梁 润宇</cp:lastModifiedBy>
  <cp:revision>390</cp:revision>
  <dcterms:created xsi:type="dcterms:W3CDTF">1601-01-01T00:00:00Z</dcterms:created>
  <dcterms:modified xsi:type="dcterms:W3CDTF">2022-07-31T09:03:34Z</dcterms:modified>
</cp:coreProperties>
</file>