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48F62-1CAF-400F-B5CF-EE18F9030763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9158-0972-4B49-857A-D9BFABAC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9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8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8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3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0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DE67-81B9-4B51-9951-953CB474DE8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A8A2-D269-4D3A-AD2B-57D806E7D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3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关系数据库标准语言</a:t>
            </a:r>
            <a:r>
              <a:rPr lang="en-US" altLang="zh-CN" dirty="0" smtClean="0"/>
              <a:t>SQL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0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938" y="1714500"/>
            <a:ext cx="7848600" cy="4344988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8.Which employees were hired in March?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Select </a:t>
            </a:r>
            <a:r>
              <a:rPr lang="en-US" altLang="zh-CN" dirty="0" err="1" smtClean="0">
                <a:ea typeface="宋体" panose="02010600030101010101" pitchFamily="2" charset="-122"/>
              </a:rPr>
              <a:t>ename</a:t>
            </a:r>
            <a:r>
              <a:rPr lang="en-US" altLang="zh-CN" dirty="0" smtClean="0">
                <a:ea typeface="宋体" panose="02010600030101010101" pitchFamily="2" charset="-122"/>
              </a:rPr>
              <a:t> “Employee”,</a:t>
            </a:r>
            <a:r>
              <a:rPr lang="en-US" altLang="zh-CN" dirty="0" err="1" smtClean="0">
                <a:ea typeface="宋体" panose="02010600030101010101" pitchFamily="2" charset="-122"/>
              </a:rPr>
              <a:t>hiredate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From </a:t>
            </a:r>
            <a:r>
              <a:rPr lang="en-US" altLang="zh-CN" dirty="0" err="1" smtClean="0">
                <a:ea typeface="宋体" panose="02010600030101010101" pitchFamily="2" charset="-122"/>
              </a:rPr>
              <a:t>emp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Where </a:t>
            </a:r>
            <a:r>
              <a:rPr lang="en-US" altLang="zh-CN" dirty="0" err="1" smtClean="0">
                <a:ea typeface="宋体" panose="02010600030101010101" pitchFamily="2" charset="-122"/>
              </a:rPr>
              <a:t>to_char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hiredate</a:t>
            </a:r>
            <a:r>
              <a:rPr lang="en-US" altLang="zh-CN" dirty="0" smtClean="0">
                <a:ea typeface="宋体" panose="02010600030101010101" pitchFamily="2" charset="-122"/>
              </a:rPr>
              <a:t>,’MON’)=‘</a:t>
            </a:r>
            <a:r>
              <a:rPr lang="en-US" altLang="zh-CN" dirty="0" smtClean="0"/>
              <a:t>March’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0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en-US" altLang="zh-CN" dirty="0" smtClean="0">
                <a:ea typeface="宋体" panose="02010600030101010101" pitchFamily="2" charset="-122"/>
              </a:rPr>
              <a:t>.Show the weekday of the first day of the month in which each employee was hired.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Select </a:t>
            </a:r>
            <a:r>
              <a:rPr lang="en-US" altLang="zh-CN" dirty="0" err="1" smtClean="0">
                <a:ea typeface="宋体" panose="02010600030101010101" pitchFamily="2" charset="-122"/>
              </a:rPr>
              <a:t>ename</a:t>
            </a:r>
            <a:r>
              <a:rPr lang="en-US" altLang="zh-CN" dirty="0" smtClean="0">
                <a:ea typeface="宋体" panose="02010600030101010101" pitchFamily="2" charset="-122"/>
              </a:rPr>
              <a:t> “employee”,</a:t>
            </a:r>
            <a:r>
              <a:rPr lang="en-US" altLang="zh-CN" dirty="0" err="1" smtClean="0">
                <a:ea typeface="宋体" panose="02010600030101010101" pitchFamily="2" charset="-122"/>
              </a:rPr>
              <a:t>hiredate,to_char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trunc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hiredate</a:t>
            </a:r>
            <a:r>
              <a:rPr lang="en-US" altLang="zh-CN" dirty="0" smtClean="0">
                <a:ea typeface="宋体" panose="02010600030101010101" pitchFamily="2" charset="-122"/>
              </a:rPr>
              <a:t>,’month’),’day’)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From </a:t>
            </a:r>
            <a:r>
              <a:rPr lang="en-US" altLang="zh-CN" dirty="0" err="1" smtClean="0">
                <a:ea typeface="宋体" panose="02010600030101010101" pitchFamily="2" charset="-122"/>
              </a:rPr>
              <a:t>emp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7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CON…</a:t>
            </a:r>
            <a:endParaRPr lang="zh-CN" altLang="en-US" smtClean="0"/>
          </a:p>
        </p:txBody>
      </p:sp>
      <p:sp>
        <p:nvSpPr>
          <p:cNvPr id="195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Find the names of all students that have greater gpa than all female students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09875" y="2928939"/>
            <a:ext cx="685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sname</a:t>
            </a:r>
            <a:b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b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gpa&gt; </a:t>
            </a: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all</a:t>
            </a:r>
            <a:b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		(select 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gpa</a:t>
            </a:r>
            <a:b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 student</a:t>
            </a:r>
            <a:b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400" i="1">
                <a:latin typeface="Arial" panose="020B0604020202020204" pitchFamily="34" charset="0"/>
                <a:ea typeface="宋体" panose="02010600030101010101" pitchFamily="2" charset="-122"/>
              </a:rPr>
              <a:t>sex = ‘</a:t>
            </a: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female</a:t>
            </a:r>
            <a:r>
              <a:rPr kumimoji="1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') 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7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Cont…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229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50]: </a:t>
            </a:r>
            <a:r>
              <a:rPr lang="en-US" altLang="zh-CN" b="1" smtClean="0">
                <a:ea typeface="宋体" panose="02010600030101010101" pitchFamily="2" charset="-122"/>
              </a:rPr>
              <a:t>: Find the names of those students who are 18 or younger and whose GPA is higher than the GPA of some students who are 20 or older.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select sName from Student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where Age &lt;= 18 and GPA &gt;some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(select GPA from Student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where Age &gt;= 20) </a:t>
            </a:r>
          </a:p>
        </p:txBody>
      </p:sp>
    </p:spTree>
    <p:extLst>
      <p:ext uri="{BB962C8B-B14F-4D97-AF65-F5344CB8AC3E}">
        <p14:creationId xmlns:p14="http://schemas.microsoft.com/office/powerpoint/2010/main" val="19483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[example 51] Find the names and age of students in </a:t>
            </a:r>
            <a:r>
              <a:rPr lang="en-US" altLang="zh-CN" sz="2400" b="1">
                <a:ea typeface="宋体" panose="02010600030101010101" pitchFamily="2" charset="-122"/>
              </a:rPr>
              <a:t>other</a:t>
            </a:r>
            <a:r>
              <a:rPr lang="en-US" altLang="zh-CN" sz="2400">
                <a:ea typeface="宋体" panose="02010600030101010101" pitchFamily="2" charset="-122"/>
              </a:rPr>
              <a:t> departments that have smaller age than </a:t>
            </a:r>
            <a:r>
              <a:rPr lang="en-US" altLang="zh-CN" sz="2400" b="1">
                <a:ea typeface="宋体" panose="02010600030101010101" pitchFamily="2" charset="-122"/>
              </a:rPr>
              <a:t>any</a:t>
            </a:r>
            <a:r>
              <a:rPr lang="en-US" altLang="zh-CN" sz="2400">
                <a:ea typeface="宋体" panose="02010600030101010101" pitchFamily="2" charset="-122"/>
              </a:rPr>
              <a:t> a student in the department 33. </a:t>
            </a:r>
          </a:p>
          <a:p>
            <a:pPr lvl="2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SELECT Sname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Sage</a:t>
            </a:r>
          </a:p>
          <a:p>
            <a:pPr lvl="2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FROM    Student</a:t>
            </a:r>
          </a:p>
          <a:p>
            <a:pPr lvl="2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WHERE Sage &lt; </a:t>
            </a:r>
            <a:r>
              <a:rPr lang="en-US" altLang="zh-CN">
                <a:solidFill>
                  <a:srgbClr val="D75B5B"/>
                </a:solidFill>
                <a:ea typeface="宋体" panose="02010600030101010101" pitchFamily="2" charset="-122"/>
              </a:rPr>
              <a:t>ANY</a:t>
            </a:r>
            <a:r>
              <a:rPr lang="en-US" altLang="zh-CN">
                <a:ea typeface="宋体" panose="02010600030101010101" pitchFamily="2" charset="-122"/>
              </a:rPr>
              <a:t> (SELECT  Sage</a:t>
            </a:r>
          </a:p>
          <a:p>
            <a:pPr lvl="2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 FROM    Student</a:t>
            </a:r>
          </a:p>
          <a:p>
            <a:pPr lvl="2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 WHERE deptid= ' 33 ')</a:t>
            </a:r>
          </a:p>
          <a:p>
            <a:pPr lvl="2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D75B5B"/>
                </a:solidFill>
                <a:ea typeface="宋体" panose="02010600030101010101" pitchFamily="2" charset="-122"/>
              </a:rPr>
              <a:t>AND </a:t>
            </a:r>
            <a:r>
              <a:rPr lang="en-US" altLang="zh-CN">
                <a:ea typeface="宋体" panose="02010600030101010101" pitchFamily="2" charset="-122"/>
              </a:rPr>
              <a:t>deptid</a:t>
            </a:r>
            <a:r>
              <a:rPr lang="en-US" altLang="zh-CN">
                <a:solidFill>
                  <a:srgbClr val="D75B5B"/>
                </a:solidFill>
                <a:ea typeface="宋体" panose="02010600030101010101" pitchFamily="2" charset="-122"/>
              </a:rPr>
              <a:t> &lt;&gt; ' 33 '</a:t>
            </a:r>
            <a:r>
              <a:rPr lang="en-US" altLang="zh-CN">
                <a:ea typeface="宋体" panose="02010600030101010101" pitchFamily="2" charset="-122"/>
              </a:rPr>
              <a:t> ;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0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51']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Using aggregate function to implement [example 50] 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</a:t>
            </a:r>
            <a:r>
              <a:rPr lang="en-US" altLang="zh-CN" sz="2400">
                <a:ea typeface="宋体" panose="02010600030101010101" pitchFamily="2" charset="-122"/>
              </a:rPr>
              <a:t>SELECT Sname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Sage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FROM Student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WHERE Sage &lt; 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(SELECT </a:t>
            </a:r>
            <a:r>
              <a:rPr lang="en-US" altLang="zh-CN" sz="2400">
                <a:solidFill>
                  <a:srgbClr val="FF3399"/>
                </a:solidFill>
                <a:ea typeface="宋体" panose="02010600030101010101" pitchFamily="2" charset="-122"/>
              </a:rPr>
              <a:t>MAX(Sage)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FROM Student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WHERE deptid= ' 33 ')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AND deptid &lt;&gt; ' 33’;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7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宋体" panose="02010600030101010101" pitchFamily="2" charset="-122"/>
              <a:buNone/>
            </a:pPr>
            <a:r>
              <a:rPr lang="en-US" altLang="zh-CN" sz="2400">
                <a:ea typeface="宋体" panose="02010600030101010101" pitchFamily="2" charset="-122"/>
              </a:rPr>
              <a:t>[</a:t>
            </a:r>
            <a:r>
              <a:rPr lang="en-US" altLang="zh-CN" smtClean="0">
                <a:ea typeface="宋体" panose="02010600030101010101" pitchFamily="2" charset="-122"/>
              </a:rPr>
              <a:t>example 51</a:t>
            </a:r>
            <a:r>
              <a:rPr lang="en-US" altLang="zh-CN" sz="2400">
                <a:ea typeface="宋体" panose="02010600030101010101" pitchFamily="2" charset="-122"/>
              </a:rPr>
              <a:t>] Find the names and age of </a:t>
            </a:r>
            <a:r>
              <a:rPr lang="en-US" altLang="zh-CN" sz="2400" b="1">
                <a:ea typeface="宋体" panose="02010600030101010101" pitchFamily="2" charset="-122"/>
              </a:rPr>
              <a:t>other</a:t>
            </a:r>
            <a:r>
              <a:rPr lang="en-US" altLang="zh-CN" sz="2400">
                <a:ea typeface="宋体" panose="02010600030101010101" pitchFamily="2" charset="-122"/>
              </a:rPr>
              <a:t> departments that have smaller age than </a:t>
            </a:r>
            <a:r>
              <a:rPr lang="en-US" altLang="zh-CN" sz="2400" b="1">
                <a:ea typeface="宋体" panose="02010600030101010101" pitchFamily="2" charset="-122"/>
              </a:rPr>
              <a:t>all the</a:t>
            </a:r>
            <a:r>
              <a:rPr lang="en-US" altLang="zh-CN" sz="2400">
                <a:ea typeface="宋体" panose="02010600030101010101" pitchFamily="2" charset="-122"/>
              </a:rPr>
              <a:t> students in the department 33</a:t>
            </a:r>
            <a:endParaRPr lang="zh-CN" altLang="en-US" sz="2400">
              <a:ea typeface="宋体" panose="02010600030101010101" pitchFamily="2" charset="-122"/>
            </a:endParaRP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SELECT Sname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Sage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FROM Student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WHERE Sage &lt; ALL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(SELECT Sage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FROM Student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WHERE deptid= ' 33 ')</a:t>
            </a:r>
          </a:p>
          <a:p>
            <a:pPr lvl="1">
              <a:buFont typeface="宋体" panose="02010600030101010101" pitchFamily="2" charset="-122"/>
              <a:buNone/>
            </a:pPr>
            <a:r>
              <a:rPr lang="en-US" altLang="zh-CN">
                <a:ea typeface="宋体" panose="02010600030101010101" pitchFamily="2" charset="-122"/>
              </a:rPr>
              <a:t>           AND deptid &lt;&gt; ' 33’;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</a:t>
            </a:r>
            <a:r>
              <a:rPr lang="en-US" altLang="zh-CN" sz="3200">
                <a:ea typeface="宋体" panose="02010600030101010101" pitchFamily="2" charset="-122"/>
              </a:rPr>
              <a:t>example 51’</a:t>
            </a:r>
            <a:r>
              <a:rPr lang="en-US" altLang="zh-CN" smtClean="0">
                <a:ea typeface="宋体" panose="02010600030101010101" pitchFamily="2" charset="-122"/>
              </a:rPr>
              <a:t>]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Aggregate function</a:t>
            </a:r>
          </a:p>
          <a:p>
            <a:pPr>
              <a:buFont typeface="宋体" panose="02010600030101010101" pitchFamily="2" charset="-12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</a:t>
            </a:r>
            <a:r>
              <a:rPr lang="en-US" altLang="zh-CN" smtClean="0">
                <a:ea typeface="宋体" panose="02010600030101010101" pitchFamily="2" charset="-122"/>
              </a:rPr>
              <a:t>SELECT Sname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Sage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FROM Student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WHERE Sage &lt; 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    (SELECT </a:t>
            </a:r>
            <a:r>
              <a:rPr lang="en-US" altLang="zh-CN" smtClean="0">
                <a:solidFill>
                  <a:srgbClr val="FF3399"/>
                </a:solidFill>
                <a:ea typeface="宋体" panose="02010600030101010101" pitchFamily="2" charset="-122"/>
              </a:rPr>
              <a:t>MIN(Sage)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     FROM Student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     WHERE deptid= ' 33 ')</a:t>
            </a:r>
          </a:p>
          <a:p>
            <a:pPr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AND deptid &lt;&gt;' 33 ’;</a:t>
            </a:r>
          </a:p>
          <a:p>
            <a:pPr>
              <a:buFont typeface="宋体" panose="02010600030101010101" pitchFamily="2" charset="-12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Cont…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55]: </a:t>
            </a:r>
            <a:r>
              <a:rPr lang="en-US" altLang="zh-CN" b="1" smtClean="0">
                <a:ea typeface="宋体" panose="02010600030101010101" pitchFamily="2" charset="-122"/>
              </a:rPr>
              <a:t>Find all students who do not take 21003001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select * from Student s where not exists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(select * from sc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where ssn= s.ssn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and Cno = '21003001.')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This query is equivalent to: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select * from Student where ssn not in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(select ssn from sc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where Cno = '21003001.') </a:t>
            </a:r>
          </a:p>
        </p:txBody>
      </p:sp>
    </p:spTree>
    <p:extLst>
      <p:ext uri="{BB962C8B-B14F-4D97-AF65-F5344CB8AC3E}">
        <p14:creationId xmlns:p14="http://schemas.microsoft.com/office/powerpoint/2010/main" val="42137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[Example 56]: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Find the names of all students  who study in the same department with </a:t>
            </a:r>
            <a:r>
              <a:rPr lang="en-US" altLang="zh-CN" sz="2400" b="1">
                <a:ea typeface="宋体" panose="02010600030101010101" pitchFamily="2" charset="-122"/>
              </a:rPr>
              <a:t>a student with sname= </a:t>
            </a:r>
            <a:r>
              <a:rPr lang="en-US" altLang="zh-CN" sz="2000" b="1">
                <a:ea typeface="宋体" panose="02010600030101010101" pitchFamily="2" charset="-122"/>
              </a:rPr>
              <a:t>‘liucheng’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SELECT ssn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DEPTNO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FROM Student S1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WHERE EXISTS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　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SELECT 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   FROM Student S2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   WHERE S2.DEPTNO = S1.DEPTNO AND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           S2.Sname = </a:t>
            </a:r>
            <a:r>
              <a:rPr lang="en-US" altLang="zh-CN">
                <a:ea typeface="宋体" panose="02010600030101010101" pitchFamily="2" charset="-122"/>
              </a:rPr>
              <a:t>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liucheng '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8" y="428626"/>
            <a:ext cx="8229600" cy="720725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37]</a:t>
            </a:r>
            <a:r>
              <a:rPr lang="en-US" altLang="zh-CN" b="1" smtClean="0">
                <a:ea typeface="宋体" panose="02010600030101010101" pitchFamily="2" charset="-122"/>
              </a:rPr>
              <a:t>:  Find all pairs of students who have the same GPA.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select s1.SSN, s2.SSN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from Students s1, Students s2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where s1.GPA = s2.GPA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   and s1.SSN &lt; s2.SSN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2" r="11166"/>
          <a:stretch/>
        </p:blipFill>
        <p:spPr>
          <a:xfrm>
            <a:off x="2889604" y="4766704"/>
            <a:ext cx="5611470" cy="2091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16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Cont…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57]: </a:t>
            </a:r>
            <a:r>
              <a:rPr lang="en-US" altLang="zh-CN" b="1" smtClean="0">
                <a:ea typeface="宋体" panose="02010600030101010101" pitchFamily="2" charset="-122"/>
              </a:rPr>
              <a:t>Find all the students who take all courses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select * from Student 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where not exists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(select * from Course c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where not exists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		(select * from sc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		where ssn= s.ssn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				and Cno = c.Cno))</a:t>
            </a:r>
          </a:p>
        </p:txBody>
      </p:sp>
    </p:spTree>
    <p:extLst>
      <p:ext uri="{BB962C8B-B14F-4D97-AF65-F5344CB8AC3E}">
        <p14:creationId xmlns:p14="http://schemas.microsoft.com/office/powerpoint/2010/main" val="39043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Cont…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58] </a:t>
            </a:r>
            <a:r>
              <a:rPr lang="en-US" altLang="zh-CN" b="1" smtClean="0">
                <a:ea typeface="宋体" panose="02010600030101010101" pitchFamily="2" charset="-122"/>
              </a:rPr>
              <a:t>: </a:t>
            </a:r>
            <a:r>
              <a:rPr lang="en-US" altLang="zh-CN" sz="2400" b="1">
                <a:ea typeface="宋体" panose="02010600030101010101" pitchFamily="2" charset="-122"/>
              </a:rPr>
              <a:t>Find the names and GPAs of those students who take all courses taken by a student with SID = 2006002001.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select Name, GPA from Student 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where not exists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(select * from Course c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  where Cno 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(select Cno from sc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where ssn= 2006002001) and not exists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		(select * from sc 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		where ssn=e.ssn and Cno =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					c.Cno))</a:t>
            </a:r>
          </a:p>
        </p:txBody>
      </p:sp>
    </p:spTree>
    <p:extLst>
      <p:ext uri="{BB962C8B-B14F-4D97-AF65-F5344CB8AC3E}">
        <p14:creationId xmlns:p14="http://schemas.microsoft.com/office/powerpoint/2010/main" val="26937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8213" y="1676400"/>
            <a:ext cx="7848600" cy="4681538"/>
          </a:xfrm>
        </p:spPr>
        <p:txBody>
          <a:bodyPr/>
          <a:lstStyle/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[Example 58’]: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SELECT Name, GPA 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FROM student </a:t>
            </a:r>
            <a:r>
              <a:rPr lang="en-US" altLang="zh-CN" sz="2000">
                <a:solidFill>
                  <a:srgbClr val="FF3399"/>
                </a:solidFill>
                <a:ea typeface="宋体" panose="02010600030101010101" pitchFamily="2" charset="-122"/>
              </a:rPr>
              <a:t>SX</a:t>
            </a: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WHERE NOT EXISTS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(SELECT *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FROM SC </a:t>
            </a:r>
            <a:r>
              <a:rPr lang="en-US" altLang="zh-CN" sz="2000">
                <a:solidFill>
                  <a:srgbClr val="0099FF"/>
                </a:solidFill>
                <a:ea typeface="宋体" panose="02010600030101010101" pitchFamily="2" charset="-122"/>
              </a:rPr>
              <a:t>SCY</a:t>
            </a: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WHERE SCY.Ssn = 2006002001  AND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NOT EXISTS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(SELECT *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FROM SC SCZ</a:t>
            </a:r>
          </a:p>
          <a:p>
            <a:pPr algn="just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WHERE SCZ.Ssn=</a:t>
            </a:r>
            <a:r>
              <a:rPr lang="en-US" altLang="zh-CN" sz="2000">
                <a:solidFill>
                  <a:srgbClr val="FF3399"/>
                </a:solidFill>
                <a:ea typeface="宋体" panose="02010600030101010101" pitchFamily="2" charset="-122"/>
              </a:rPr>
              <a:t>SX</a:t>
            </a:r>
            <a:r>
              <a:rPr lang="en-US" altLang="zh-CN" sz="2000">
                <a:ea typeface="宋体" panose="02010600030101010101" pitchFamily="2" charset="-122"/>
              </a:rPr>
              <a:t>.Ssn AND</a:t>
            </a:r>
          </a:p>
          <a:p>
            <a:pPr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                SCZ.Cno=</a:t>
            </a:r>
            <a:r>
              <a:rPr lang="en-US" altLang="zh-CN" sz="2000">
                <a:solidFill>
                  <a:srgbClr val="0099FF"/>
                </a:solidFill>
                <a:ea typeface="宋体" panose="02010600030101010101" pitchFamily="2" charset="-122"/>
              </a:rPr>
              <a:t>SCY</a:t>
            </a:r>
            <a:r>
              <a:rPr lang="en-US" altLang="zh-CN" sz="2000">
                <a:ea typeface="宋体" panose="02010600030101010101" pitchFamily="2" charset="-122"/>
              </a:rPr>
              <a:t>.Cno))</a:t>
            </a:r>
            <a:r>
              <a:rPr lang="zh-CN" altLang="en-US" sz="2000">
                <a:ea typeface="宋体" panose="02010600030101010101" pitchFamily="2" charset="-12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Cont…</a:t>
            </a:r>
          </a:p>
        </p:txBody>
      </p:sp>
    </p:spTree>
    <p:extLst>
      <p:ext uri="{BB962C8B-B14F-4D97-AF65-F5344CB8AC3E}">
        <p14:creationId xmlns:p14="http://schemas.microsoft.com/office/powerpoint/2010/main" val="14992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altLang="zh-CN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[Example 38]</a:t>
            </a:r>
            <a:r>
              <a:rPr lang="en-US" altLang="zh-CN" b="1" dirty="0" smtClean="0">
                <a:ea typeface="宋体" panose="02010600030101010101" pitchFamily="2" charset="-122"/>
              </a:rPr>
              <a:t>:  Find the names of all students whose GPA is higher than LUOZI 's GPA.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select s1.SNAME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from Student s1, Student s2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where s2.SNAME = ‘LUOZI'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and s1.GPA &gt; s2.GPA </a:t>
            </a:r>
          </a:p>
        </p:txBody>
      </p:sp>
    </p:spTree>
    <p:extLst>
      <p:ext uri="{BB962C8B-B14F-4D97-AF65-F5344CB8AC3E}">
        <p14:creationId xmlns:p14="http://schemas.microsoft.com/office/powerpoint/2010/main" val="6959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08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zh-CN" dirty="0" smtClean="0"/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Find the oldest and most young students in the department of computer science.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zh-CN" altLang="en-US" sz="1600" b="1" dirty="0">
                <a:ea typeface="宋体" panose="02010600030101010101" pitchFamily="2" charset="-122"/>
              </a:rPr>
              <a:t>                                           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990000"/>
                </a:solidFill>
                <a:ea typeface="宋体" panose="02010600030101010101" pitchFamily="2" charset="-122"/>
              </a:rPr>
              <a:t>Select max(sage),  min(sage)</a:t>
            </a:r>
            <a:r>
              <a:rPr lang="en-US" altLang="zh-CN" sz="1600" u="sng" dirty="0">
                <a:ea typeface="宋体" panose="02010600030101010101" pitchFamily="2" charset="-122"/>
              </a:rPr>
              <a:t> 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990000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1600" dirty="0" err="1">
                <a:solidFill>
                  <a:srgbClr val="990000"/>
                </a:solidFill>
                <a:ea typeface="宋体" panose="02010600030101010101" pitchFamily="2" charset="-122"/>
              </a:rPr>
              <a:t>student,dept</a:t>
            </a:r>
            <a:r>
              <a:rPr lang="en-US" altLang="zh-CN" sz="1600" dirty="0">
                <a:solidFill>
                  <a:srgbClr val="990000"/>
                </a:solidFill>
                <a:ea typeface="宋体" panose="02010600030101010101" pitchFamily="2" charset="-122"/>
              </a:rPr>
              <a:t> where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ea typeface="宋体" panose="02010600030101010101" pitchFamily="2" charset="-122"/>
              </a:rPr>
              <a:t>student.deptno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dirty="0" err="1">
                <a:ea typeface="宋体" panose="02010600030101010101" pitchFamily="2" charset="-122"/>
              </a:rPr>
              <a:t>dept.deptno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And </a:t>
            </a:r>
            <a:r>
              <a:rPr lang="en-US" altLang="zh-CN" sz="1600" dirty="0" err="1">
                <a:solidFill>
                  <a:srgbClr val="990000"/>
                </a:solidFill>
                <a:ea typeface="宋体" panose="02010600030101010101" pitchFamily="2" charset="-122"/>
              </a:rPr>
              <a:t>deptname</a:t>
            </a:r>
            <a:r>
              <a:rPr lang="en-US" altLang="zh-CN" sz="1600" dirty="0">
                <a:solidFill>
                  <a:srgbClr val="99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6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‘computer science</a:t>
            </a:r>
            <a:r>
              <a:rPr lang="zh-CN" altLang="en-US" sz="16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endParaRPr lang="zh-CN" altLang="en-US" sz="1600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600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Find the name and age of the oldest student in the department of computer science.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sname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, sage 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student,dept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student.deptno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dept.deptno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deptname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‘computer science</a:t>
            </a:r>
            <a:r>
              <a:rPr lang="zh-CN" altLang="en-US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 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sage=(select max(age) from </a:t>
            </a:r>
            <a:r>
              <a:rPr lang="en-US" altLang="zh-CN" sz="1800" dirty="0" err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student,dept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student.deptno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dept.deptno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solidFill>
                  <a:srgbClr val="990000"/>
                </a:solidFill>
                <a:ea typeface="宋体" panose="02010600030101010101" pitchFamily="2" charset="-122"/>
              </a:rPr>
              <a:t>deptname</a:t>
            </a:r>
            <a:r>
              <a:rPr lang="en-US" altLang="zh-CN" sz="1800" dirty="0">
                <a:solidFill>
                  <a:srgbClr val="99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‘computer science</a:t>
            </a:r>
            <a:r>
              <a:rPr lang="zh-CN" altLang="en-US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 </a:t>
            </a:r>
            <a:r>
              <a:rPr lang="en-US" altLang="zh-CN" sz="1800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600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  <a:buNone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571500" indent="-571500">
              <a:lnSpc>
                <a:spcPct val="80000"/>
              </a:lnSpc>
            </a:pPr>
            <a:endParaRPr lang="en-US" altLang="zh-CN" sz="2000" u="sng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5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08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zh-CN" dirty="0" smtClean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  <a:r>
              <a:rPr lang="zh-CN" altLang="en-US" smtClean="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Select the number of students and the best grade of each course.</a:t>
            </a:r>
            <a:endParaRPr lang="zh-CN" altLang="en-US" sz="3100" b="1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3100">
                <a:solidFill>
                  <a:srgbClr val="990000"/>
                </a:solidFill>
                <a:ea typeface="宋体" panose="02010600030101010101" pitchFamily="2" charset="-122"/>
              </a:rPr>
              <a:t>Select cno,count(*),max(grade)</a:t>
            </a:r>
          </a:p>
          <a:p>
            <a:pPr>
              <a:buFontTx/>
              <a:buNone/>
            </a:pPr>
            <a:r>
              <a:rPr lang="en-US" altLang="zh-CN" sz="3100">
                <a:solidFill>
                  <a:srgbClr val="990000"/>
                </a:solidFill>
                <a:ea typeface="宋体" panose="02010600030101010101" pitchFamily="2" charset="-122"/>
              </a:rPr>
              <a:t>From sc </a:t>
            </a:r>
          </a:p>
          <a:p>
            <a:pPr>
              <a:buFontTx/>
              <a:buNone/>
            </a:pPr>
            <a:r>
              <a:rPr lang="en-US" altLang="zh-CN" sz="3100">
                <a:solidFill>
                  <a:srgbClr val="990000"/>
                </a:solidFill>
                <a:ea typeface="宋体" panose="02010600030101010101" pitchFamily="2" charset="-122"/>
              </a:rPr>
              <a:t>Group by cno</a:t>
            </a:r>
          </a:p>
          <a:p>
            <a:endParaRPr lang="en-US" altLang="zh-CN" sz="3100">
              <a:solidFill>
                <a:srgbClr val="99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6671281" y="3131747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6837609" y="3443963"/>
          <a:ext cx="3745050" cy="278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文档" r:id="rId4" imgW="5404050" imgH="2442342" progId="Word.Document.8">
                  <p:embed/>
                </p:oleObj>
              </mc:Choice>
              <mc:Fallback>
                <p:oleObj name="文档" r:id="rId4" imgW="5404050" imgH="24423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609" y="3443963"/>
                        <a:ext cx="3745050" cy="2783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7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08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zh-CN" dirty="0" smtClean="0"/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  <a:r>
              <a:rPr lang="zh-CN" altLang="en-US" smtClean="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Select the NO. and the total grade of the students whose total grade is more than 200.</a:t>
            </a:r>
            <a:endParaRPr lang="en-US" altLang="zh-CN" sz="4000">
              <a:ea typeface="宋体" panose="02010600030101010101" pitchFamily="2" charset="-122"/>
            </a:endParaRPr>
          </a:p>
          <a:p>
            <a:pPr marL="571500" indent="-571500">
              <a:buNone/>
            </a:pPr>
            <a:endParaRPr lang="en-US" altLang="zh-CN" sz="3100" b="1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 marL="571500" indent="-571500">
              <a:buNone/>
            </a:pPr>
            <a:r>
              <a:rPr lang="en-US" altLang="zh-CN" sz="3100" b="1">
                <a:solidFill>
                  <a:srgbClr val="990000"/>
                </a:solidFill>
                <a:ea typeface="宋体" panose="02010600030101010101" pitchFamily="2" charset="-122"/>
              </a:rPr>
              <a:t>Select sno, sum(grade) from sc</a:t>
            </a:r>
          </a:p>
          <a:p>
            <a:pPr marL="571500" indent="-571500">
              <a:buNone/>
            </a:pPr>
            <a:r>
              <a:rPr lang="en-US" altLang="zh-CN" sz="3100" b="1">
                <a:solidFill>
                  <a:srgbClr val="990000"/>
                </a:solidFill>
                <a:ea typeface="宋体" panose="02010600030101010101" pitchFamily="2" charset="-122"/>
              </a:rPr>
              <a:t> group by sno </a:t>
            </a:r>
          </a:p>
          <a:p>
            <a:pPr marL="571500" indent="-571500">
              <a:buNone/>
            </a:pPr>
            <a:r>
              <a:rPr lang="en-US" altLang="zh-CN" sz="3100" b="1">
                <a:solidFill>
                  <a:srgbClr val="990000"/>
                </a:solidFill>
                <a:ea typeface="宋体" panose="02010600030101010101" pitchFamily="2" charset="-122"/>
              </a:rPr>
              <a:t>having sum(grade)&gt;200</a:t>
            </a:r>
          </a:p>
          <a:p>
            <a:pPr marL="571500" indent="-571500">
              <a:buNone/>
            </a:pPr>
            <a:endParaRPr lang="en-US" altLang="zh-CN" sz="3100" b="1" u="sng">
              <a:solidFill>
                <a:srgbClr val="99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08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zh-CN" dirty="0" smtClean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5</a:t>
            </a:r>
            <a:r>
              <a:rPr lang="zh-CN" altLang="en-US" smtClean="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Select the courses that were selected by none students. List the courses’ NO. and names. </a:t>
            </a:r>
            <a:endParaRPr lang="zh-CN" altLang="en-US" sz="3600">
              <a:ea typeface="宋体" panose="02010600030101010101" pitchFamily="2" charset="-122"/>
            </a:endParaRPr>
          </a:p>
          <a:p>
            <a:pPr marL="609600" indent="-609600">
              <a:buNone/>
            </a:pPr>
            <a:r>
              <a:rPr lang="en-US" altLang="zh-CN" sz="2600">
                <a:solidFill>
                  <a:srgbClr val="990000"/>
                </a:solidFill>
                <a:ea typeface="宋体" panose="02010600030101010101" pitchFamily="2" charset="-122"/>
              </a:rPr>
              <a:t>Select c.cno,cname </a:t>
            </a:r>
          </a:p>
          <a:p>
            <a:pPr marL="609600" indent="-609600">
              <a:buNone/>
            </a:pPr>
            <a:r>
              <a:rPr lang="en-US" altLang="zh-CN" sz="2600">
                <a:solidFill>
                  <a:srgbClr val="990000"/>
                </a:solidFill>
                <a:ea typeface="宋体" panose="02010600030101010101" pitchFamily="2" charset="-122"/>
              </a:rPr>
              <a:t>from course c left join sc on c.cno=sc.cno where sc.cno is null</a:t>
            </a:r>
          </a:p>
          <a:p>
            <a:pPr marL="609600" indent="-609600"/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6" name="Text Box 502"/>
          <p:cNvSpPr txBox="1">
            <a:spLocks noChangeArrowheads="1"/>
          </p:cNvSpPr>
          <p:nvPr/>
        </p:nvSpPr>
        <p:spPr bwMode="auto">
          <a:xfrm>
            <a:off x="1722938" y="3786382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6191250" y="39673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8987" y="4754630"/>
            <a:ext cx="3431886" cy="1434167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73" y="4667349"/>
            <a:ext cx="3429000" cy="1432560"/>
          </a:xfrm>
          <a:prstGeom prst="rect">
            <a:avLst/>
          </a:prstGeom>
        </p:spPr>
      </p:pic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47098"/>
              </p:ext>
            </p:extLst>
          </p:nvPr>
        </p:nvGraphicFramePr>
        <p:xfrm>
          <a:off x="7225472" y="3967356"/>
          <a:ext cx="2715099" cy="20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5" imgW="5404050" imgH="2442342" progId="Word.Document.8">
                  <p:embed/>
                </p:oleObj>
              </mc:Choice>
              <mc:Fallback>
                <p:oleObj name="文档" r:id="rId5" imgW="5404050" imgH="24423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472" y="3967356"/>
                        <a:ext cx="2715099" cy="20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080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zh-CN" dirty="0" smtClean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Select the names, courses NO. and grade of the students whose grade is more than 80.Show the result by descendent order on grade.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Select sname,cno,grade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From student,sc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Where student.ssn=sc.ssn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And grade &gt;80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Order by grade desc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2" r="11166"/>
          <a:stretch/>
        </p:blipFill>
        <p:spPr>
          <a:xfrm>
            <a:off x="6888950" y="2910463"/>
            <a:ext cx="3541923" cy="1320012"/>
          </a:xfrm>
          <a:prstGeom prst="rect">
            <a:avLst/>
          </a:prstGeom>
          <a:noFill/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7302361" y="4335253"/>
          <a:ext cx="2715099" cy="20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文档" r:id="rId4" imgW="5404050" imgH="2442342" progId="Word.Document.8">
                  <p:embed/>
                </p:oleObj>
              </mc:Choice>
              <mc:Fallback>
                <p:oleObj name="文档" r:id="rId4" imgW="5404050" imgH="24423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361" y="4335253"/>
                        <a:ext cx="2715099" cy="20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5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7.select the </a:t>
            </a:r>
            <a:r>
              <a:rPr lang="en-US" altLang="zh-CN" dirty="0" err="1" smtClean="0">
                <a:ea typeface="宋体" panose="02010600030101010101" pitchFamily="2" charset="-122"/>
              </a:rPr>
              <a:t>name,job</a:t>
            </a:r>
            <a:r>
              <a:rPr lang="en-US" altLang="zh-CN" dirty="0" smtClean="0">
                <a:ea typeface="宋体" panose="02010600030101010101" pitchFamily="2" charset="-122"/>
              </a:rPr>
              <a:t> and date of hire of the employees in department 20(format the </a:t>
            </a:r>
            <a:r>
              <a:rPr lang="en-US" altLang="zh-CN" dirty="0" err="1" smtClean="0">
                <a:ea typeface="宋体" panose="02010600030101010101" pitchFamily="2" charset="-122"/>
              </a:rPr>
              <a:t>hiredate</a:t>
            </a:r>
            <a:r>
              <a:rPr lang="en-US" altLang="zh-CN" dirty="0" smtClean="0">
                <a:ea typeface="宋体" panose="02010600030101010101" pitchFamily="2" charset="-122"/>
              </a:rPr>
              <a:t> column using a picture MM/DD/YY).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ename</a:t>
            </a:r>
            <a:r>
              <a:rPr lang="en-US" altLang="zh-CN" sz="2400" dirty="0">
                <a:ea typeface="宋体" panose="02010600030101010101" pitchFamily="2" charset="-122"/>
              </a:rPr>
              <a:t> “</a:t>
            </a:r>
            <a:r>
              <a:rPr lang="en-US" altLang="zh-CN" sz="2400" dirty="0" err="1">
                <a:ea typeface="宋体" panose="02010600030101010101" pitchFamily="2" charset="-122"/>
              </a:rPr>
              <a:t>employee”,job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to_char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hiredate</a:t>
            </a:r>
            <a:r>
              <a:rPr lang="en-US" altLang="zh-CN" sz="2400" dirty="0">
                <a:ea typeface="宋体" panose="02010600030101010101" pitchFamily="2" charset="-122"/>
              </a:rPr>
              <a:t>,’MM/DD/YY’) “</a:t>
            </a:r>
            <a:r>
              <a:rPr lang="en-US" altLang="zh-CN" sz="2400" dirty="0" err="1">
                <a:ea typeface="宋体" panose="02010600030101010101" pitchFamily="2" charset="-122"/>
              </a:rPr>
              <a:t>HireDate</a:t>
            </a:r>
            <a:r>
              <a:rPr lang="en-US" altLang="zh-CN" sz="2400" dirty="0">
                <a:ea typeface="宋体" panose="02010600030101010101" pitchFamily="2" charset="-122"/>
              </a:rPr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From </a:t>
            </a:r>
            <a:r>
              <a:rPr lang="en-US" altLang="zh-CN" sz="2400" dirty="0" err="1">
                <a:ea typeface="宋体" panose="02010600030101010101" pitchFamily="2" charset="-122"/>
              </a:rPr>
              <a:t>emp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Where </a:t>
            </a:r>
            <a:r>
              <a:rPr lang="en-US" altLang="zh-CN" sz="2400" dirty="0" err="1">
                <a:ea typeface="宋体" panose="02010600030101010101" pitchFamily="2" charset="-122"/>
              </a:rPr>
              <a:t>deptno</a:t>
            </a:r>
            <a:r>
              <a:rPr lang="en-US" altLang="zh-CN" sz="2400" dirty="0">
                <a:ea typeface="宋体" panose="02010600030101010101" pitchFamily="2" charset="-122"/>
              </a:rPr>
              <a:t>=20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3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925</Words>
  <Application>Microsoft Office PowerPoint</Application>
  <PresentationFormat>宽屏</PresentationFormat>
  <Paragraphs>172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Monotype Sorts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文档</vt:lpstr>
      <vt:lpstr>练习</vt:lpstr>
      <vt:lpstr>例子</vt:lpstr>
      <vt:lpstr>例子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CON…</vt:lpstr>
      <vt:lpstr>Cont…</vt:lpstr>
      <vt:lpstr>PowerPoint 演示文稿</vt:lpstr>
      <vt:lpstr>PowerPoint 演示文稿</vt:lpstr>
      <vt:lpstr>PowerPoint 演示文稿</vt:lpstr>
      <vt:lpstr>PowerPoint 演示文稿</vt:lpstr>
      <vt:lpstr>Cont…</vt:lpstr>
      <vt:lpstr>PowerPoint 演示文稿</vt:lpstr>
      <vt:lpstr>Cont…</vt:lpstr>
      <vt:lpstr>Cont…</vt:lpstr>
      <vt:lpstr>Cont…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</dc:title>
  <dc:creator>DELL</dc:creator>
  <cp:lastModifiedBy>DELL</cp:lastModifiedBy>
  <cp:revision>2</cp:revision>
  <dcterms:created xsi:type="dcterms:W3CDTF">2020-10-26T07:20:54Z</dcterms:created>
  <dcterms:modified xsi:type="dcterms:W3CDTF">2020-11-02T02:45:51Z</dcterms:modified>
</cp:coreProperties>
</file>