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389" r:id="rId2"/>
    <p:sldId id="390" r:id="rId3"/>
    <p:sldId id="401" r:id="rId4"/>
    <p:sldId id="384" r:id="rId5"/>
    <p:sldId id="391" r:id="rId6"/>
    <p:sldId id="392" r:id="rId7"/>
    <p:sldId id="393" r:id="rId8"/>
    <p:sldId id="40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762" autoAdjust="0"/>
  </p:normalViewPr>
  <p:slideViewPr>
    <p:cSldViewPr snapToGrid="0">
      <p:cViewPr varScale="1">
        <p:scale>
          <a:sx n="94" d="100"/>
          <a:sy n="94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18165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综合举例（续）</a:t>
            </a:r>
            <a:endParaRPr lang="en-US" altLang="zh-CN" sz="36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39750" y="4205288"/>
            <a:ext cx="8424863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altLang="zh-CN" sz="2000" kern="0" dirty="0">
              <a:latin typeface="+mn-lt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 r="6676" b="16857"/>
          <a:stretch/>
        </p:blipFill>
        <p:spPr bwMode="auto">
          <a:xfrm>
            <a:off x="539750" y="1325563"/>
            <a:ext cx="5971142" cy="265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13893"/>
              </p:ext>
            </p:extLst>
          </p:nvPr>
        </p:nvGraphicFramePr>
        <p:xfrm>
          <a:off x="539750" y="4352981"/>
          <a:ext cx="7048825" cy="1433400"/>
        </p:xfrm>
        <a:graphic>
          <a:graphicData uri="http://schemas.openxmlformats.org/drawingml/2006/table">
            <a:tbl>
              <a:tblPr/>
              <a:tblGrid>
                <a:gridCol w="2349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CNAME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CREDIT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Math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002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Multimedia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003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Computer network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Software engineering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005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Bioinformatics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39749" y="5934074"/>
            <a:ext cx="7722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Another example is: Suppose we want to find all the students who have selected all courses provided by the school.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0680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内容占位符 2"/>
          <p:cNvSpPr>
            <a:spLocks noGrp="1"/>
          </p:cNvSpPr>
          <p:nvPr>
            <p:ph idx="4294967295"/>
          </p:nvPr>
        </p:nvSpPr>
        <p:spPr>
          <a:xfrm>
            <a:off x="323850" y="1412875"/>
            <a:ext cx="7696200" cy="5200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We can think of it as three steps: </a:t>
            </a:r>
            <a:endParaRPr lang="zh-CN" altLang="zh-CN" sz="24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1.We can obtain the NO. of all courses provided by the school by: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sz="24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2.We can also find all SSN, cno pairs for which the student has selected courses by:</a:t>
            </a:r>
            <a:endParaRPr lang="zh-CN" altLang="zh-CN" sz="24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3.Now we need to find all students who selected all the courses. The divide operation provides exactly those students: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endParaRPr lang="zh-CN" altLang="zh-CN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16741" name="Object 2"/>
          <p:cNvGraphicFramePr>
            <a:graphicFrameLocks noChangeAspect="1"/>
          </p:cNvGraphicFramePr>
          <p:nvPr/>
        </p:nvGraphicFramePr>
        <p:xfrm>
          <a:off x="3563938" y="2492375"/>
          <a:ext cx="2581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903438" imgH="200380" progId="Equation.3">
                  <p:embed/>
                </p:oleObj>
              </mc:Choice>
              <mc:Fallback>
                <p:oleObj name="Microsoft 公式 3.0" r:id="rId3" imgW="903438" imgH="2003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492375"/>
                        <a:ext cx="25812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3"/>
          <p:cNvGraphicFramePr>
            <a:graphicFrameLocks noChangeAspect="1"/>
          </p:cNvGraphicFramePr>
          <p:nvPr/>
        </p:nvGraphicFramePr>
        <p:xfrm>
          <a:off x="3708400" y="3716338"/>
          <a:ext cx="24955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5" imgW="749160" imgH="241200" progId="Equation.3">
                  <p:embed/>
                </p:oleObj>
              </mc:Choice>
              <mc:Fallback>
                <p:oleObj name="Microsoft 公式 3.0" r:id="rId5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16338"/>
                        <a:ext cx="24955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4"/>
          <p:cNvGraphicFramePr>
            <a:graphicFrameLocks noChangeAspect="1"/>
          </p:cNvGraphicFramePr>
          <p:nvPr/>
        </p:nvGraphicFramePr>
        <p:xfrm>
          <a:off x="3214688" y="5715000"/>
          <a:ext cx="40846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7" imgW="1702578" imgH="238513" progId="Equation.3">
                  <p:embed/>
                </p:oleObj>
              </mc:Choice>
              <mc:Fallback>
                <p:oleObj name="Microsoft 公式 3.0" r:id="rId7" imgW="1702578" imgH="2385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715000"/>
                        <a:ext cx="40846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综合举例（续）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2393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84996" name="Rectangle 83"/>
          <p:cNvSpPr>
            <a:spLocks noChangeArrowheads="1"/>
          </p:cNvSpPr>
          <p:nvPr/>
        </p:nvSpPr>
        <p:spPr bwMode="auto">
          <a:xfrm>
            <a:off x="468313" y="2133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sp>
        <p:nvSpPr>
          <p:cNvPr id="84997" name="Rectangle 91"/>
          <p:cNvSpPr>
            <a:spLocks noChangeArrowheads="1"/>
          </p:cNvSpPr>
          <p:nvPr/>
        </p:nvSpPr>
        <p:spPr bwMode="auto">
          <a:xfrm>
            <a:off x="539750" y="1127125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学生</a:t>
            </a:r>
            <a:r>
              <a:rPr lang="en-US" altLang="zh-CN" sz="2400" b="1"/>
              <a:t>-</a:t>
            </a:r>
            <a:r>
              <a:rPr lang="zh-CN" altLang="en-US" sz="2400" b="1"/>
              <a:t>课程数据库</a:t>
            </a:r>
            <a:r>
              <a:rPr lang="en-US" altLang="zh-CN" sz="2400" b="1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学生关系</a:t>
            </a:r>
            <a:r>
              <a:rPr lang="en-US" altLang="zh-CN" sz="2400" b="1"/>
              <a:t>Student</a:t>
            </a:r>
            <a:r>
              <a:rPr lang="zh-CN" altLang="en-US" sz="2400" b="1"/>
              <a:t>、课程关系</a:t>
            </a:r>
            <a:r>
              <a:rPr lang="en-US" altLang="zh-CN" sz="2400" b="1"/>
              <a:t>Course</a:t>
            </a:r>
            <a:r>
              <a:rPr lang="zh-CN" altLang="en-US" sz="2400" b="1"/>
              <a:t>和选修</a:t>
            </a:r>
            <a:r>
              <a:rPr lang="zh-CN" altLang="en-US" sz="2200" b="1"/>
              <a:t>关系</a:t>
            </a:r>
            <a:r>
              <a:rPr lang="en-US" altLang="zh-CN" sz="2200" b="1"/>
              <a:t>SC</a:t>
            </a:r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</p:nvPr>
        </p:nvGraphicFramePr>
        <p:xfrm>
          <a:off x="1892411" y="2133600"/>
          <a:ext cx="5970490" cy="19796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575"/>
          <p:cNvGraphicFramePr>
            <a:graphicFrameLocks/>
          </p:cNvGraphicFramePr>
          <p:nvPr/>
        </p:nvGraphicFramePr>
        <p:xfrm>
          <a:off x="230743" y="4326269"/>
          <a:ext cx="4277647" cy="2431296"/>
        </p:xfrm>
        <a:graphic>
          <a:graphicData uri="http://schemas.openxmlformats.org/drawingml/2006/table">
            <a:tbl>
              <a:tblPr/>
              <a:tblGrid>
                <a:gridCol w="1069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7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502"/>
          <p:cNvSpPr txBox="1">
            <a:spLocks noChangeArrowheads="1"/>
          </p:cNvSpPr>
          <p:nvPr/>
        </p:nvSpPr>
        <p:spPr bwMode="auto">
          <a:xfrm>
            <a:off x="198938" y="3786381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Course</a:t>
            </a:r>
          </a:p>
        </p:txBody>
      </p:sp>
      <p:graphicFrame>
        <p:nvGraphicFramePr>
          <p:cNvPr id="9" name="Group 384"/>
          <p:cNvGraphicFramePr>
            <a:graphicFrameLocks/>
          </p:cNvGraphicFramePr>
          <p:nvPr/>
        </p:nvGraphicFramePr>
        <p:xfrm>
          <a:off x="4877656" y="4440329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185"/>
          <p:cNvSpPr>
            <a:spLocks noChangeArrowheads="1"/>
          </p:cNvSpPr>
          <p:nvPr/>
        </p:nvSpPr>
        <p:spPr bwMode="auto">
          <a:xfrm>
            <a:off x="4610100" y="4073856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10849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综合举例（续）</a:t>
            </a:r>
            <a:endParaRPr lang="en-US" altLang="zh-CN" sz="360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496300" cy="47371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2.11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</a:t>
            </a:r>
            <a:r>
              <a:rPr lang="en-US" altLang="zh-CN" sz="2200" dirty="0"/>
              <a:t>2</a:t>
            </a:r>
            <a:r>
              <a:rPr lang="zh-CN" altLang="en-US" sz="2200" dirty="0"/>
              <a:t>号课程的学生的学号。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</a:t>
            </a:r>
            <a:r>
              <a:rPr lang="en-US" altLang="zh-CN" sz="2200" dirty="0"/>
              <a:t>(</a:t>
            </a:r>
            <a:r>
              <a:rPr lang="en-US" altLang="zh-CN" sz="2200" dirty="0" err="1"/>
              <a:t>σ</a:t>
            </a:r>
            <a:r>
              <a:rPr lang="en-US" altLang="zh-CN" sz="2200" baseline="-30000" dirty="0" err="1"/>
              <a:t>Cno</a:t>
            </a:r>
            <a:r>
              <a:rPr lang="en-US" altLang="zh-CN" sz="2200" baseline="-30000" dirty="0"/>
              <a:t>=‘2’</a:t>
            </a:r>
            <a:r>
              <a:rPr lang="en-US" altLang="zh-CN" sz="2200" dirty="0"/>
              <a:t>(SC))={201215121,201215122}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2.12</a:t>
            </a:r>
            <a:r>
              <a:rPr lang="en-US" altLang="zh-CN" sz="2200" dirty="0"/>
              <a:t>]  </a:t>
            </a:r>
            <a:r>
              <a:rPr lang="zh-CN" altLang="en-US" sz="2200" dirty="0"/>
              <a:t>查询至少选修了一门其直接先行课为</a:t>
            </a:r>
            <a:r>
              <a:rPr lang="en-US" altLang="zh-CN" sz="2200" dirty="0"/>
              <a:t>5</a:t>
            </a:r>
            <a:r>
              <a:rPr lang="zh-CN" altLang="en-US" sz="2200" dirty="0"/>
              <a:t>号课程的学生姓名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Sname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σ</a:t>
            </a:r>
            <a:r>
              <a:rPr lang="en-US" altLang="zh-CN" sz="2200" baseline="-30000" dirty="0" err="1"/>
              <a:t>Cpno</a:t>
            </a:r>
            <a:r>
              <a:rPr lang="en-US" altLang="zh-CN" sz="2200" baseline="-30000" dirty="0"/>
              <a:t>=‘5’</a:t>
            </a:r>
            <a:r>
              <a:rPr lang="en-US" altLang="zh-CN" sz="2200" dirty="0">
                <a:solidFill>
                  <a:srgbClr val="E02920"/>
                </a:solidFill>
              </a:rPr>
              <a:t>(Course    SC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或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  π</a:t>
            </a:r>
            <a:r>
              <a:rPr lang="en-US" altLang="zh-CN" sz="2200" baseline="-30000" dirty="0" err="1"/>
              <a:t>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(π</a:t>
            </a:r>
            <a:r>
              <a:rPr lang="en-US" altLang="zh-CN" sz="2200" baseline="-30000" dirty="0" err="1"/>
              <a:t>Sno</a:t>
            </a:r>
            <a:r>
              <a:rPr lang="en-US" altLang="zh-CN" sz="2200" baseline="-30000" dirty="0"/>
              <a:t> </a:t>
            </a:r>
            <a:r>
              <a:rPr lang="en-US" altLang="zh-CN" sz="2200" dirty="0">
                <a:solidFill>
                  <a:srgbClr val="E02920"/>
                </a:solidFill>
              </a:rPr>
              <a:t>(</a:t>
            </a:r>
            <a:r>
              <a:rPr lang="en-US" altLang="zh-CN" sz="2200" dirty="0" err="1">
                <a:solidFill>
                  <a:srgbClr val="E02920"/>
                </a:solidFill>
              </a:rPr>
              <a:t>σ</a:t>
            </a:r>
            <a:r>
              <a:rPr lang="en-US" altLang="zh-CN" sz="2200" baseline="-30000" dirty="0" err="1">
                <a:solidFill>
                  <a:srgbClr val="E02920"/>
                </a:solidFill>
              </a:rPr>
              <a:t>Cpno</a:t>
            </a:r>
            <a:r>
              <a:rPr lang="en-US" altLang="zh-CN" sz="2200" baseline="-30000" dirty="0">
                <a:solidFill>
                  <a:srgbClr val="E02920"/>
                </a:solidFill>
              </a:rPr>
              <a:t>='5' </a:t>
            </a:r>
            <a:r>
              <a:rPr lang="en-US" altLang="zh-CN" sz="2200" dirty="0">
                <a:solidFill>
                  <a:srgbClr val="E02920"/>
                </a:solidFill>
              </a:rPr>
              <a:t>(Course)    SC) 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algn="just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2.13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查询选修了全部课程的学生号码和姓名。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 dirty="0"/>
              <a:t>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Sno,Cno</a:t>
            </a:r>
            <a:r>
              <a:rPr lang="en-US" altLang="zh-CN" sz="2200" dirty="0"/>
              <a:t>(SC)÷π</a:t>
            </a:r>
            <a:r>
              <a:rPr lang="en-US" altLang="zh-CN" sz="2200" baseline="-30000" dirty="0" err="1"/>
              <a:t>Cno</a:t>
            </a:r>
            <a:r>
              <a:rPr lang="en-US" altLang="zh-CN" sz="2200" dirty="0"/>
              <a:t>(Course)</a:t>
            </a:r>
            <a:r>
              <a:rPr lang="zh-CN" altLang="en-US" sz="2200" dirty="0"/>
              <a:t> 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dirty="0"/>
              <a:t>(Student)</a:t>
            </a:r>
            <a:r>
              <a:rPr lang="zh-CN" altLang="en-US" sz="2200" dirty="0"/>
              <a:t>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 rot="10800000">
            <a:off x="3011272" y="2492375"/>
            <a:ext cx="990600" cy="914400"/>
            <a:chOff x="6431" y="11824"/>
            <a:chExt cx="705" cy="367"/>
          </a:xfrm>
        </p:grpSpPr>
        <p:sp>
          <p:nvSpPr>
            <p:cNvPr id="113682" name="AutoShape 5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3" name="Text Box 6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69" name="Group 7"/>
          <p:cNvGrpSpPr>
            <a:grpSpLocks/>
          </p:cNvGrpSpPr>
          <p:nvPr/>
        </p:nvGrpSpPr>
        <p:grpSpPr bwMode="auto">
          <a:xfrm rot="10800000">
            <a:off x="3418558" y="2551907"/>
            <a:ext cx="990600" cy="904875"/>
            <a:chOff x="6431" y="11828"/>
            <a:chExt cx="705" cy="363"/>
          </a:xfrm>
        </p:grpSpPr>
        <p:sp>
          <p:nvSpPr>
            <p:cNvPr id="113680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1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0" name="Group 7"/>
          <p:cNvGrpSpPr>
            <a:grpSpLocks/>
          </p:cNvGrpSpPr>
          <p:nvPr/>
        </p:nvGrpSpPr>
        <p:grpSpPr bwMode="auto">
          <a:xfrm rot="10800000">
            <a:off x="3676650" y="3741332"/>
            <a:ext cx="990600" cy="903288"/>
            <a:chOff x="6431" y="11828"/>
            <a:chExt cx="705" cy="363"/>
          </a:xfrm>
        </p:grpSpPr>
        <p:sp>
          <p:nvSpPr>
            <p:cNvPr id="113678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9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1" name="Group 7"/>
          <p:cNvGrpSpPr>
            <a:grpSpLocks/>
          </p:cNvGrpSpPr>
          <p:nvPr/>
        </p:nvGrpSpPr>
        <p:grpSpPr bwMode="auto">
          <a:xfrm rot="10800000">
            <a:off x="4324404" y="3752850"/>
            <a:ext cx="990600" cy="904875"/>
            <a:chOff x="6431" y="11828"/>
            <a:chExt cx="705" cy="363"/>
          </a:xfrm>
        </p:grpSpPr>
        <p:sp>
          <p:nvSpPr>
            <p:cNvPr id="113676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7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3" name="Group 7"/>
          <p:cNvGrpSpPr>
            <a:grpSpLocks/>
          </p:cNvGrpSpPr>
          <p:nvPr/>
        </p:nvGrpSpPr>
        <p:grpSpPr bwMode="auto">
          <a:xfrm rot="10800000">
            <a:off x="3128381" y="4967677"/>
            <a:ext cx="990600" cy="904875"/>
            <a:chOff x="6431" y="11828"/>
            <a:chExt cx="705" cy="363"/>
          </a:xfrm>
        </p:grpSpPr>
        <p:sp>
          <p:nvSpPr>
            <p:cNvPr id="113674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5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30849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2000250"/>
            <a:ext cx="9102725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综合举例（续）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51878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内容占位符 2"/>
          <p:cNvSpPr>
            <a:spLocks noGrp="1"/>
          </p:cNvSpPr>
          <p:nvPr>
            <p:ph idx="4294967295"/>
          </p:nvPr>
        </p:nvSpPr>
        <p:spPr>
          <a:xfrm>
            <a:off x="714375" y="1268186"/>
            <a:ext cx="7848600" cy="2070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Example 1: </a:t>
            </a:r>
            <a:r>
              <a:rPr lang="en-US" altLang="zh-CN" dirty="0">
                <a:ea typeface="宋体" panose="02010600030101010101" pitchFamily="2" charset="-122"/>
              </a:rPr>
              <a:t>Get supplier names for suppliers who supply part P2:</a:t>
            </a:r>
          </a:p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187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47107"/>
              </p:ext>
            </p:extLst>
          </p:nvPr>
        </p:nvGraphicFramePr>
        <p:xfrm>
          <a:off x="2571750" y="2161231"/>
          <a:ext cx="3562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2" imgW="1370262" imgH="238513" progId="Equation.3">
                  <p:embed/>
                </p:oleObj>
              </mc:Choice>
              <mc:Fallback>
                <p:oleObj name="Microsoft 公式 3.0" r:id="rId2" imgW="1370262" imgH="2385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161231"/>
                        <a:ext cx="35623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638175" y="3003001"/>
            <a:ext cx="74295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Example 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2:Get supplier names for suppliers who supply at least one red part:</a:t>
            </a:r>
          </a:p>
        </p:txBody>
      </p:sp>
      <p:graphicFrame>
        <p:nvGraphicFramePr>
          <p:cNvPr id="1187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44102"/>
              </p:ext>
            </p:extLst>
          </p:nvPr>
        </p:nvGraphicFramePr>
        <p:xfrm>
          <a:off x="2216150" y="4025638"/>
          <a:ext cx="4845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4" imgW="1723078" imgH="228440" progId="Equation.3">
                  <p:embed/>
                </p:oleObj>
              </mc:Choice>
              <mc:Fallback>
                <p:oleObj name="Microsoft 公式 3.0" r:id="rId4" imgW="1723078" imgH="228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025638"/>
                        <a:ext cx="48450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综合举例（续）</a:t>
            </a:r>
            <a:endParaRPr lang="en-US" altLang="zh-CN" sz="3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79" y="4626639"/>
            <a:ext cx="4765222" cy="22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内容占位符 2"/>
          <p:cNvSpPr>
            <a:spLocks noGrp="1"/>
          </p:cNvSpPr>
          <p:nvPr>
            <p:ph idx="4294967295"/>
          </p:nvPr>
        </p:nvSpPr>
        <p:spPr>
          <a:xfrm>
            <a:off x="602715" y="1227838"/>
            <a:ext cx="78867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Example 3</a:t>
            </a:r>
            <a:r>
              <a:rPr lang="en-US" altLang="zh-CN" dirty="0">
                <a:ea typeface="宋体" panose="02010600030101010101" pitchFamily="2" charset="-122"/>
              </a:rPr>
              <a:t>:Get supplier names for suppliers who supply all parts:</a:t>
            </a:r>
          </a:p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Example 4:</a:t>
            </a:r>
            <a:r>
              <a:rPr lang="en-US" altLang="zh-CN" dirty="0">
                <a:ea typeface="宋体" panose="02010600030101010101" pitchFamily="2" charset="-122"/>
              </a:rPr>
              <a:t>Get supplier numbers for suppliers who supply at least all those parts supplied by supplier S2:</a:t>
            </a:r>
            <a:endParaRPr lang="zh-CN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198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35961"/>
              </p:ext>
            </p:extLst>
          </p:nvPr>
        </p:nvGraphicFramePr>
        <p:xfrm>
          <a:off x="1951191" y="1981136"/>
          <a:ext cx="5572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2" imgW="1740701" imgH="238513" progId="Equation.3">
                  <p:embed/>
                </p:oleObj>
              </mc:Choice>
              <mc:Fallback>
                <p:oleObj name="Microsoft 公式 3.0" r:id="rId2" imgW="1740701" imgH="2385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191" y="1981136"/>
                        <a:ext cx="55721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715" y="259365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综合举例（续）</a:t>
            </a:r>
            <a:endParaRPr lang="en-US" altLang="zh-CN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553454" y="3829279"/>
            <a:ext cx="6234094" cy="858517"/>
            <a:chOff x="1553454" y="5143729"/>
            <a:chExt cx="6234094" cy="85851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272"/>
            <a:stretch/>
          </p:blipFill>
          <p:spPr>
            <a:xfrm>
              <a:off x="1553454" y="5187273"/>
              <a:ext cx="2699057" cy="78645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351"/>
            <a:stretch/>
          </p:blipFill>
          <p:spPr>
            <a:xfrm>
              <a:off x="4252512" y="5212062"/>
              <a:ext cx="484742" cy="7864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25" r="53211"/>
            <a:stretch/>
          </p:blipFill>
          <p:spPr>
            <a:xfrm>
              <a:off x="7523143" y="5203001"/>
              <a:ext cx="264405" cy="78645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7" r="73931"/>
            <a:stretch/>
          </p:blipFill>
          <p:spPr>
            <a:xfrm>
              <a:off x="4737254" y="5143729"/>
              <a:ext cx="411526" cy="78645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71"/>
            <a:stretch/>
          </p:blipFill>
          <p:spPr>
            <a:xfrm>
              <a:off x="5309518" y="5215794"/>
              <a:ext cx="2317292" cy="78645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80" r="69376"/>
            <a:stretch/>
          </p:blipFill>
          <p:spPr>
            <a:xfrm>
              <a:off x="5148780" y="5185950"/>
              <a:ext cx="253388" cy="786452"/>
            </a:xfrm>
            <a:prstGeom prst="rect">
              <a:avLst/>
            </a:prstGeom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79" y="4626639"/>
            <a:ext cx="4765222" cy="22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2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714375" y="1268186"/>
            <a:ext cx="7848600" cy="207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课后练习题</a:t>
            </a:r>
            <a:r>
              <a:rPr lang="en-US" altLang="zh-CN" b="1" dirty="0">
                <a:ea typeface="宋体" panose="02010600030101010101" pitchFamily="2" charset="-122"/>
              </a:rPr>
              <a:t>6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7324" y="1813592"/>
            <a:ext cx="6429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）求供应工程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零件为红色的供应商号码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SNO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）求没有使用天津供应商生产的红色零件的工程号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JNO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）求至少用了供应商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所供应的全部零件的工程号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JNO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C:\Users\DELL\AppData\Local\Temp\1604285882(1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2"/>
          <a:stretch/>
        </p:blipFill>
        <p:spPr bwMode="auto">
          <a:xfrm>
            <a:off x="1097420" y="2871339"/>
            <a:ext cx="6928929" cy="31680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66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509</Words>
  <Application>Microsoft Macintosh PowerPoint</Application>
  <PresentationFormat>全屏显示(4:3)</PresentationFormat>
  <Paragraphs>148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黑体</vt:lpstr>
      <vt:lpstr>宋体</vt:lpstr>
      <vt:lpstr>Arial</vt:lpstr>
      <vt:lpstr>Calibri</vt:lpstr>
      <vt:lpstr>Calibri Light</vt:lpstr>
      <vt:lpstr>Times New Roman</vt:lpstr>
      <vt:lpstr>Verdana</vt:lpstr>
      <vt:lpstr>Wingdings</vt:lpstr>
      <vt:lpstr>Office 主题</vt:lpstr>
      <vt:lpstr>Microsoft 公式 3.0</vt:lpstr>
      <vt:lpstr>综合举例（续）</vt:lpstr>
      <vt:lpstr>PowerPoint 演示文稿</vt:lpstr>
      <vt:lpstr>专门的关系运算（续）</vt:lpstr>
      <vt:lpstr>综合举例（续）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Jianbin Qin</cp:lastModifiedBy>
  <cp:revision>320</cp:revision>
  <dcterms:created xsi:type="dcterms:W3CDTF">2020-09-13T01:44:02Z</dcterms:created>
  <dcterms:modified xsi:type="dcterms:W3CDTF">2024-01-03T09:38:20Z</dcterms:modified>
</cp:coreProperties>
</file>