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396" r:id="rId2"/>
    <p:sldId id="400" r:id="rId3"/>
    <p:sldId id="402" r:id="rId4"/>
    <p:sldId id="437" r:id="rId5"/>
    <p:sldId id="406" r:id="rId6"/>
    <p:sldId id="409" r:id="rId7"/>
    <p:sldId id="410" r:id="rId8"/>
    <p:sldId id="411" r:id="rId9"/>
    <p:sldId id="414" r:id="rId10"/>
    <p:sldId id="415" r:id="rId11"/>
    <p:sldId id="433" r:id="rId12"/>
    <p:sldId id="416" r:id="rId13"/>
    <p:sldId id="417" r:id="rId14"/>
    <p:sldId id="418" r:id="rId15"/>
    <p:sldId id="422" r:id="rId16"/>
    <p:sldId id="425" r:id="rId17"/>
    <p:sldId id="426" r:id="rId18"/>
    <p:sldId id="429" r:id="rId19"/>
    <p:sldId id="43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497" autoAdjust="0"/>
  </p:normalViewPr>
  <p:slideViewPr>
    <p:cSldViewPr snapToGrid="0">
      <p:cViewPr varScale="1">
        <p:scale>
          <a:sx n="89" d="100"/>
          <a:sy n="89" d="100"/>
        </p:scale>
        <p:origin x="2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3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3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0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9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9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数据查询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D75B5B"/>
                </a:solidFill>
              </a:rPr>
              <a:t>    </a:t>
            </a:r>
            <a:r>
              <a:rPr lang="zh-CN" altLang="en-US" sz="2000">
                <a:solidFill>
                  <a:srgbClr val="FF00FF"/>
                </a:solidFill>
              </a:rPr>
              <a:t>   </a:t>
            </a:r>
            <a:r>
              <a:rPr lang="en-US" altLang="zh-CN" sz="2200">
                <a:solidFill>
                  <a:srgbClr val="FF00FF"/>
                </a:solidFill>
              </a:rPr>
              <a:t>SELECT</a:t>
            </a:r>
            <a:r>
              <a:rPr lang="en-US" altLang="zh-CN" sz="2200"/>
              <a:t> [ALL|DISTINCT] &lt;</a:t>
            </a:r>
            <a:r>
              <a:rPr lang="zh-CN" altLang="en-US" sz="2200"/>
              <a:t>目标列表达式</a:t>
            </a:r>
            <a:r>
              <a:rPr lang="en-US" altLang="zh-CN" sz="2200"/>
              <a:t>&gt;[</a:t>
            </a:r>
            <a:r>
              <a:rPr lang="zh-CN" altLang="en-US" sz="2200"/>
              <a:t>,</a:t>
            </a:r>
            <a:r>
              <a:rPr lang="en-US" altLang="zh-CN" sz="2200"/>
              <a:t>&lt;</a:t>
            </a:r>
            <a:r>
              <a:rPr lang="zh-CN" altLang="en-US" sz="2200"/>
              <a:t>目标列表达式</a:t>
            </a:r>
            <a:r>
              <a:rPr lang="en-US" altLang="zh-CN" sz="2200"/>
              <a:t>&gt;] </a:t>
            </a:r>
            <a:r>
              <a:rPr lang="en-US" altLang="zh-CN" sz="2200">
                <a:latin typeface="Courier New" panose="02070309020205020404" pitchFamily="49" charset="0"/>
              </a:rPr>
              <a:t>…</a:t>
            </a:r>
            <a:endParaRPr lang="en-US" altLang="zh-CN" sz="220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D75B5B"/>
                </a:solidFill>
              </a:rPr>
              <a:t>       </a:t>
            </a:r>
            <a:r>
              <a:rPr lang="en-US" altLang="zh-CN" sz="2200">
                <a:solidFill>
                  <a:srgbClr val="FF00FF"/>
                </a:solidFill>
              </a:rPr>
              <a:t>FROM </a:t>
            </a:r>
            <a:r>
              <a:rPr lang="en-US" altLang="zh-CN" sz="2200"/>
              <a:t>&lt;</a:t>
            </a:r>
            <a:r>
              <a:rPr lang="zh-CN" altLang="en-US" sz="2200"/>
              <a:t>表名或视图名</a:t>
            </a:r>
            <a:r>
              <a:rPr lang="en-US" altLang="zh-CN" sz="2200"/>
              <a:t>&gt;[,&lt;</a:t>
            </a:r>
            <a:r>
              <a:rPr lang="zh-CN" altLang="en-US" sz="2200"/>
              <a:t>表名或视图名</a:t>
            </a:r>
            <a:r>
              <a:rPr lang="en-US" altLang="zh-CN" sz="2200"/>
              <a:t>&gt; ]</a:t>
            </a:r>
            <a:r>
              <a:rPr lang="en-US" altLang="zh-CN" sz="2200">
                <a:latin typeface="Courier New" panose="02070309020205020404" pitchFamily="49" charset="0"/>
              </a:rPr>
              <a:t>…|</a:t>
            </a:r>
            <a:r>
              <a:rPr lang="zh-CN" altLang="en-US" sz="2200">
                <a:latin typeface="Courier New" panose="02070309020205020404" pitchFamily="49" charset="0"/>
              </a:rPr>
              <a:t>(</a:t>
            </a:r>
            <a:r>
              <a:rPr lang="en-US" altLang="zh-CN" sz="2200"/>
              <a:t>SELECT </a:t>
            </a:r>
            <a:r>
              <a:rPr lang="zh-CN" altLang="en-US" sz="220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</a:t>
            </a:r>
            <a:r>
              <a:rPr lang="en-US" altLang="zh-CN" sz="2200"/>
              <a:t>[AS]&lt;</a:t>
            </a:r>
            <a:r>
              <a:rPr lang="zh-CN" altLang="en-US" sz="2200"/>
              <a:t>别名</a:t>
            </a:r>
            <a:r>
              <a:rPr lang="en-US" altLang="zh-CN" sz="220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WHERE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GROUP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1&gt; [ </a:t>
            </a:r>
            <a:r>
              <a:rPr lang="en-US" altLang="zh-CN" sz="2200">
                <a:solidFill>
                  <a:srgbClr val="FF00FF"/>
                </a:solidFill>
              </a:rPr>
              <a:t>HAVING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ORDER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2&gt; [ ASC|DESC ] ]</a:t>
            </a:r>
            <a:r>
              <a:rPr lang="zh-CN" altLang="en-US" sz="220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 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8369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3.32]  </a:t>
            </a:r>
            <a:r>
              <a:rPr lang="zh-CN" altLang="en-US" sz="2400"/>
              <a:t>查询名字中第</a:t>
            </a:r>
            <a:r>
              <a:rPr lang="en-US" altLang="zh-CN" sz="2400"/>
              <a:t>2</a:t>
            </a:r>
            <a:r>
              <a:rPr lang="zh-CN" altLang="en-US" sz="2400"/>
              <a:t>个字为</a:t>
            </a:r>
            <a:r>
              <a:rPr lang="en-US" altLang="zh-CN" sz="2400"/>
              <a:t>"</a:t>
            </a:r>
            <a:r>
              <a:rPr lang="zh-CN" altLang="en-US" sz="2400"/>
              <a:t>阳</a:t>
            </a:r>
            <a:r>
              <a:rPr lang="en-US" altLang="zh-CN" sz="2400"/>
              <a:t>"</a:t>
            </a:r>
            <a:r>
              <a:rPr lang="zh-CN" altLang="en-US" sz="2400"/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zh-CN" altLang="en-US"/>
              <a:t> </a:t>
            </a:r>
            <a:r>
              <a:rPr lang="en-US" altLang="zh-CN"/>
              <a:t>SELECT Sname</a:t>
            </a:r>
            <a:r>
              <a:rPr lang="zh-CN" altLang="en-US"/>
              <a:t>，</a:t>
            </a:r>
            <a:r>
              <a:rPr lang="en-US" altLang="zh-CN"/>
              <a:t>Sno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WHERE  Sname </a:t>
            </a:r>
            <a:r>
              <a:rPr lang="en-US" altLang="zh-CN">
                <a:solidFill>
                  <a:srgbClr val="FF00FF"/>
                </a:solidFill>
              </a:rPr>
              <a:t>LIKE </a:t>
            </a:r>
            <a:r>
              <a:rPr lang="zh-CN" altLang="en-US">
                <a:solidFill>
                  <a:srgbClr val="FF00FF"/>
                </a:solidFill>
              </a:rPr>
              <a:t>'</a:t>
            </a:r>
            <a:r>
              <a:rPr lang="en-US" altLang="zh-CN">
                <a:solidFill>
                  <a:srgbClr val="FF00FF"/>
                </a:solidFill>
              </a:rPr>
              <a:t>__</a:t>
            </a:r>
            <a:r>
              <a:rPr lang="zh-CN" altLang="en-US">
                <a:solidFill>
                  <a:srgbClr val="FF00FF"/>
                </a:solidFill>
              </a:rPr>
              <a:t>阳</a:t>
            </a:r>
            <a:r>
              <a:rPr lang="en-US" altLang="zh-CN">
                <a:solidFill>
                  <a:srgbClr val="FF00FF"/>
                </a:solidFill>
              </a:rPr>
              <a:t>%</a:t>
            </a:r>
            <a:r>
              <a:rPr lang="zh-CN" altLang="en-US">
                <a:solidFill>
                  <a:srgbClr val="FF00FF"/>
                </a:solidFill>
              </a:rPr>
              <a:t>'</a:t>
            </a:r>
            <a:r>
              <a:rPr lang="zh-CN" altLang="en-US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3.33]  </a:t>
            </a:r>
            <a:r>
              <a:rPr lang="zh-CN" altLang="en-US" sz="2400"/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r>
              <a:rPr lang="en-US" altLang="zh-CN"/>
              <a:t>SELECT Sname</a:t>
            </a:r>
            <a:r>
              <a:rPr lang="zh-CN" altLang="en-US"/>
              <a:t>, </a:t>
            </a:r>
            <a:r>
              <a:rPr lang="en-US" altLang="zh-CN"/>
              <a:t>Sno</a:t>
            </a:r>
            <a:r>
              <a:rPr lang="zh-CN" altLang="en-US"/>
              <a:t>, </a:t>
            </a:r>
            <a:r>
              <a:rPr lang="en-US" altLang="zh-CN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WHERE  Sname </a:t>
            </a:r>
            <a:r>
              <a:rPr lang="en-US" altLang="zh-CN">
                <a:solidFill>
                  <a:srgbClr val="FF00FF"/>
                </a:solidFill>
              </a:rPr>
              <a:t>NOT LIKE '</a:t>
            </a:r>
            <a:r>
              <a:rPr lang="zh-CN" altLang="en-US">
                <a:solidFill>
                  <a:srgbClr val="FF00FF"/>
                </a:solidFill>
              </a:rPr>
              <a:t>刘</a:t>
            </a:r>
            <a:r>
              <a:rPr lang="en-US" altLang="zh-CN">
                <a:solidFill>
                  <a:srgbClr val="FF00FF"/>
                </a:solidFill>
              </a:rPr>
              <a:t>%'</a:t>
            </a:r>
            <a:r>
              <a:rPr lang="zh-CN" altLang="en-US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 </a:t>
            </a:r>
            <a:r>
              <a:rPr lang="en-US" altLang="zh-CN" dirty="0"/>
              <a:t>To match strings with that begin with ‘</a:t>
            </a:r>
            <a:r>
              <a:rPr lang="en-US" altLang="zh-CN" dirty="0" err="1"/>
              <a:t>zhang</a:t>
            </a:r>
            <a:r>
              <a:rPr lang="en-US" altLang="zh-CN" dirty="0"/>
              <a:t>’ consisting of exactly eight characters </a:t>
            </a:r>
          </a:p>
          <a:p>
            <a:pPr>
              <a:buNone/>
            </a:pPr>
            <a:r>
              <a:rPr lang="en-US" altLang="zh-CN" dirty="0"/>
              <a:t>           SELECT SNAME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FROM STUDENT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WHERE SNAME LIKE '</a:t>
            </a:r>
            <a:r>
              <a:rPr lang="en-US" altLang="zh-CN" dirty="0" err="1"/>
              <a:t>zhang</a:t>
            </a:r>
            <a:r>
              <a:rPr lang="en-US" altLang="zh-CN" dirty="0"/>
              <a:t> _ _ _’;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</a:t>
            </a:r>
            <a:r>
              <a:rPr lang="en-US" altLang="zh-CN" dirty="0"/>
              <a:t> To match strings that there are must be exactly four characters in the string, the END of which must be an  ‘g’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SELECT SNAME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FROM STUDENT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WHERE SNAME LIKE ' _ _ _g’;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32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 </a:t>
            </a:r>
            <a:r>
              <a:rPr lang="zh-CN" altLang="en-US" sz="2400"/>
              <a:t>使用换码字符将通配符转义为普通字符</a:t>
            </a:r>
            <a:endParaRPr lang="zh-CN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3.34] </a:t>
            </a:r>
            <a:r>
              <a:rPr lang="en-US" altLang="zh-CN" sz="2000"/>
              <a:t> </a:t>
            </a:r>
            <a:r>
              <a:rPr lang="zh-CN" altLang="en-US" sz="2400"/>
              <a:t>查询</a:t>
            </a:r>
            <a:r>
              <a:rPr lang="en-US" altLang="zh-CN" sz="2400"/>
              <a:t>DB_Design</a:t>
            </a:r>
            <a:r>
              <a:rPr lang="zh-CN" altLang="en-US" sz="240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SELECT Cno</a:t>
            </a:r>
            <a:r>
              <a:rPr lang="zh-CN" altLang="en-US" sz="2400"/>
              <a:t>，</a:t>
            </a:r>
            <a:r>
              <a:rPr lang="en-US" altLang="zh-CN" sz="2400"/>
              <a:t>Ccredit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FROM 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WHERE  Cname LIKE 'DB</a:t>
            </a:r>
            <a:r>
              <a:rPr lang="en-US" altLang="zh-CN" sz="2400">
                <a:solidFill>
                  <a:srgbClr val="852121"/>
                </a:solidFill>
              </a:rPr>
              <a:t>\</a:t>
            </a:r>
            <a:r>
              <a:rPr lang="en-US" altLang="zh-CN" sz="2400"/>
              <a:t>_Design' </a:t>
            </a:r>
            <a:r>
              <a:rPr lang="en-US" altLang="zh-CN" sz="2400">
                <a:solidFill>
                  <a:srgbClr val="FF00FF"/>
                </a:solidFill>
              </a:rPr>
              <a:t>ESCAPE '\ ' </a:t>
            </a:r>
            <a:r>
              <a:rPr lang="zh-CN" altLang="en-US" sz="240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3.35]  </a:t>
            </a:r>
            <a:r>
              <a:rPr lang="zh-CN" altLang="en-US" sz="2400"/>
              <a:t>查询以</a:t>
            </a:r>
            <a:r>
              <a:rPr lang="en-US" altLang="zh-CN" sz="2400"/>
              <a:t>"DB_"</a:t>
            </a:r>
            <a:r>
              <a:rPr lang="zh-CN" altLang="en-US" sz="2400"/>
              <a:t>开头，且倒数第</a:t>
            </a:r>
            <a:r>
              <a:rPr lang="en-US" altLang="zh-CN" sz="2400"/>
              <a:t>3</a:t>
            </a:r>
            <a:r>
              <a:rPr lang="zh-CN" altLang="en-US" sz="2400"/>
              <a:t>个字符为 </a:t>
            </a:r>
            <a:r>
              <a:rPr lang="en-US" altLang="zh-CN" sz="2400"/>
              <a:t>i</a:t>
            </a:r>
            <a:r>
              <a:rPr lang="zh-CN" altLang="en-US" sz="2400"/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FROM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WHERE  Cname LIKE  </a:t>
            </a:r>
            <a:r>
              <a:rPr lang="zh-CN" altLang="en-US" sz="2400"/>
              <a:t>'</a:t>
            </a:r>
            <a:r>
              <a:rPr lang="en-US" altLang="zh-CN" sz="2400"/>
              <a:t>DB</a:t>
            </a:r>
            <a:r>
              <a:rPr lang="en-US" altLang="zh-CN" sz="2400">
                <a:solidFill>
                  <a:srgbClr val="852121"/>
                </a:solidFill>
              </a:rPr>
              <a:t>\</a:t>
            </a:r>
            <a:r>
              <a:rPr lang="en-US" altLang="zh-CN" sz="2400"/>
              <a:t>_%i_ _</a:t>
            </a:r>
            <a:r>
              <a:rPr lang="zh-CN" altLang="en-US" sz="2400"/>
              <a:t>'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ESCAPE '\ ' </a:t>
            </a:r>
            <a:r>
              <a:rPr lang="zh-CN" altLang="en-US" sz="240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99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9999"/>
                </a:solidFill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zh-CN" altLang="en-US" sz="2400">
                <a:solidFill>
                  <a:srgbClr val="0099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10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⑤</a:t>
            </a:r>
            <a:r>
              <a:rPr lang="en-US" altLang="zh-CN" sz="3600"/>
              <a:t> </a:t>
            </a:r>
            <a:r>
              <a:rPr lang="zh-CN" altLang="en-US" sz="3600"/>
              <a:t>涉及空值的查询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4625" y="1220851"/>
            <a:ext cx="8435975" cy="5330825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/>
              <a:t>谓词： </a:t>
            </a:r>
            <a:r>
              <a:rPr lang="en-US" altLang="zh-CN" sz="2800" dirty="0"/>
              <a:t>IS NULL </a:t>
            </a:r>
            <a:r>
              <a:rPr lang="zh-CN" altLang="en-US" sz="2800" dirty="0"/>
              <a:t>或 </a:t>
            </a:r>
            <a:r>
              <a:rPr lang="en-US" altLang="zh-CN" sz="2800" dirty="0"/>
              <a:t>IS NOT NULL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 “IS” </a:t>
            </a:r>
            <a:r>
              <a:rPr lang="zh-CN" altLang="en-US" sz="2400" dirty="0"/>
              <a:t>不能用 “</a:t>
            </a:r>
            <a:r>
              <a:rPr lang="en-US" altLang="zh-CN" sz="2400" dirty="0"/>
              <a:t>=” </a:t>
            </a:r>
            <a:r>
              <a:rPr lang="zh-CN" altLang="en-US" sz="2400" dirty="0"/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3.36]  </a:t>
            </a:r>
            <a:r>
              <a:rPr lang="zh-CN" altLang="en-US" sz="2400" dirty="0"/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 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r>
              <a:rPr lang="zh-CN" altLang="en-US" dirty="0"/>
              <a:t>，</a:t>
            </a:r>
            <a:r>
              <a:rPr lang="en-US" altLang="zh-CN" dirty="0" err="1"/>
              <a:t>Cno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FROM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WHERE  Grade IS NULL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3.37]  </a:t>
            </a:r>
            <a:r>
              <a:rPr lang="zh-CN" altLang="en-US" dirty="0"/>
              <a:t>查所有有成绩的学生学号和课程号。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r>
              <a:rPr lang="zh-CN" altLang="en-US" dirty="0"/>
              <a:t>，</a:t>
            </a:r>
            <a:r>
              <a:rPr lang="en-US" altLang="zh-CN" dirty="0" err="1"/>
              <a:t>Cno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FROM 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WHERE  Grade IS NOT NULL</a:t>
            </a:r>
            <a:r>
              <a:rPr lang="zh-CN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542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⑥多重条件查询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逻辑运算符：</a:t>
            </a:r>
            <a:r>
              <a:rPr lang="en-US" altLang="zh-CN"/>
              <a:t>AND</a:t>
            </a:r>
            <a:r>
              <a:rPr lang="zh-CN" altLang="en-US"/>
              <a:t>和 </a:t>
            </a:r>
            <a:r>
              <a:rPr lang="en-US" altLang="zh-CN"/>
              <a:t>OR</a:t>
            </a:r>
            <a:r>
              <a:rPr lang="zh-CN" altLang="en-US"/>
              <a:t>来连接多个查询条件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/>
              <a:t> </a:t>
            </a:r>
            <a:r>
              <a:rPr lang="en-US" altLang="zh-CN" sz="2400"/>
              <a:t>AND</a:t>
            </a:r>
            <a:r>
              <a:rPr lang="zh-CN" altLang="en-US" sz="2400"/>
              <a:t>的优先级高于</a:t>
            </a:r>
            <a:r>
              <a:rPr lang="en-US" altLang="zh-CN" sz="2400"/>
              <a:t>OR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3.38]  </a:t>
            </a:r>
            <a:r>
              <a:rPr lang="zh-CN" altLang="en-US" sz="2400"/>
              <a:t>查询计算机系年龄在</a:t>
            </a:r>
            <a:r>
              <a:rPr lang="en-US" altLang="zh-CN" sz="2400"/>
              <a:t>20</a:t>
            </a:r>
            <a:r>
              <a:rPr lang="zh-CN" altLang="en-US" sz="2400"/>
              <a:t>岁以下的学生姓名。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3200"/>
              <a:t>  </a:t>
            </a:r>
            <a:r>
              <a:rPr lang="en-US" altLang="zh-CN" sz="2400"/>
              <a:t>SELECT Sname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WHERE Sdept= 'CS' AND Sage&lt;20</a:t>
            </a:r>
            <a:r>
              <a:rPr lang="zh-CN" altLang="en-US" sz="2400"/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2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ORDER BY</a:t>
            </a:r>
            <a:r>
              <a:rPr lang="zh-CN" altLang="en-US" sz="3600"/>
              <a:t>子句 （续）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89546"/>
            <a:ext cx="8229600" cy="5256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3.39]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 </a:t>
            </a:r>
            <a:r>
              <a:rPr lang="en-US" altLang="zh-CN" sz="2400" dirty="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WHERE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ORDER BY Grade DESC</a:t>
            </a:r>
            <a:r>
              <a:rPr lang="zh-CN" altLang="en-US" sz="2400" dirty="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3.40]</a:t>
            </a:r>
            <a:r>
              <a:rPr lang="zh-CN" altLang="en-US" sz="2400" dirty="0"/>
              <a:t>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ORDER BY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 DESC</a:t>
            </a:r>
            <a:r>
              <a:rPr lang="zh-CN" altLang="en-US" sz="2400" dirty="0"/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372889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聚集函数（续）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5563"/>
            <a:ext cx="8229600" cy="46243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3.41]  </a:t>
            </a:r>
            <a:r>
              <a:rPr lang="zh-CN" altLang="en-US" sz="2400" dirty="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600" dirty="0"/>
              <a:t> 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COUNT</a:t>
            </a:r>
            <a:r>
              <a:rPr lang="zh-CN" altLang="en-US" sz="2400" dirty="0"/>
              <a:t>(</a:t>
            </a:r>
            <a:r>
              <a:rPr lang="en-US" altLang="zh-CN" sz="2400" dirty="0"/>
              <a:t>*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FROM  Student</a:t>
            </a:r>
            <a:r>
              <a:rPr lang="zh-CN" altLang="en-US" sz="2400" dirty="0"/>
              <a:t>;</a:t>
            </a:r>
            <a:r>
              <a:rPr lang="zh-CN" altLang="en-US" sz="2600" dirty="0">
                <a:latin typeface="Courier New" panose="02070309020205020404" pitchFamily="49" charset="0"/>
              </a:rPr>
              <a:t> </a:t>
            </a:r>
            <a:endParaRPr lang="zh-CN" altLang="en-US" sz="3000" dirty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3.42]  </a:t>
            </a:r>
            <a:r>
              <a:rPr lang="zh-CN" altLang="en-US" sz="2400" dirty="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COUNT</a:t>
            </a:r>
            <a:r>
              <a:rPr lang="zh-CN" altLang="en-US" sz="2400" dirty="0"/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FROM SC</a:t>
            </a:r>
            <a:r>
              <a:rPr lang="zh-CN" altLang="en-US" sz="2400" dirty="0"/>
              <a:t>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</a:t>
            </a: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3.43]  </a:t>
            </a:r>
            <a:r>
              <a:rPr lang="zh-CN" altLang="en-US" sz="2400" dirty="0"/>
              <a:t>计算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FF"/>
                </a:solidFill>
              </a:rPr>
              <a:t>AVG</a:t>
            </a:r>
            <a:r>
              <a:rPr lang="zh-CN" altLang="en-US" dirty="0"/>
              <a:t>(</a:t>
            </a:r>
            <a:r>
              <a:rPr lang="en-US" altLang="zh-CN" dirty="0"/>
              <a:t>Grade</a:t>
            </a:r>
            <a:r>
              <a:rPr lang="zh-CN" altLang="en-US" dirty="0"/>
              <a:t>)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FROM   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WHERE </a:t>
            </a:r>
            <a:r>
              <a:rPr lang="en-US" altLang="zh-CN" dirty="0" err="1"/>
              <a:t>Cno</a:t>
            </a:r>
            <a:r>
              <a:rPr lang="en-US" altLang="zh-CN" dirty="0"/>
              <a:t>= ' 1 '</a:t>
            </a:r>
            <a:r>
              <a:rPr lang="zh-CN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112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 （续）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325563"/>
            <a:ext cx="9144000" cy="5857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[</a:t>
            </a:r>
            <a:r>
              <a:rPr lang="zh-CN" altLang="en-US" sz="2400" dirty="0"/>
              <a:t>例</a:t>
            </a:r>
            <a:r>
              <a:rPr lang="en-US" altLang="zh-CN" sz="2400" dirty="0"/>
              <a:t>3.44]  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号课程的学生最高分数。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MAX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FROM SC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WHERE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='1'</a:t>
            </a:r>
            <a:r>
              <a:rPr lang="zh-CN" altLang="en-US" sz="2400" dirty="0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3.45 ] </a:t>
            </a:r>
            <a:r>
              <a:rPr lang="zh-CN" altLang="en-US" sz="2400" dirty="0"/>
              <a:t>查询学生</a:t>
            </a:r>
            <a:r>
              <a:rPr lang="en-US" altLang="zh-CN" sz="2400" dirty="0"/>
              <a:t>201215012</a:t>
            </a:r>
            <a:r>
              <a:rPr lang="zh-CN" altLang="en-US" sz="2400" dirty="0"/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	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SUM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Ccredit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FROM  </a:t>
            </a:r>
            <a:r>
              <a:rPr lang="en-US" altLang="zh-CN" sz="2400" dirty="0" err="1"/>
              <a:t>SC,Course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='201215012' AND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SC.Cno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Course.Cno</a:t>
            </a:r>
            <a:r>
              <a:rPr lang="en-US" altLang="zh-CN" sz="2400" dirty="0"/>
              <a:t>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algn="just">
              <a:buNone/>
            </a:pPr>
            <a:r>
              <a:rPr lang="zh-CN" altLang="en-US" b="1" dirty="0"/>
              <a:t>总结：</a:t>
            </a:r>
            <a:r>
              <a:rPr lang="en-US" altLang="zh-CN" b="1" dirty="0"/>
              <a:t>SELECT </a:t>
            </a:r>
            <a:r>
              <a:rPr lang="zh-CN" altLang="en-US" b="1" dirty="0">
                <a:solidFill>
                  <a:srgbClr val="FF00FF"/>
                </a:solidFill>
              </a:rPr>
              <a:t>聚合函数</a:t>
            </a:r>
            <a:r>
              <a:rPr lang="en-US" altLang="zh-CN" b="1" dirty="0"/>
              <a:t>   FROM  </a:t>
            </a:r>
            <a:r>
              <a:rPr lang="zh-CN" altLang="en-US" b="1" dirty="0">
                <a:solidFill>
                  <a:srgbClr val="FF00FF"/>
                </a:solidFill>
              </a:rPr>
              <a:t>表格</a:t>
            </a:r>
            <a:r>
              <a:rPr lang="zh-CN" altLang="en-US" b="1" dirty="0"/>
              <a:t> </a:t>
            </a:r>
            <a:r>
              <a:rPr lang="en-US" altLang="zh-CN" b="1" dirty="0"/>
              <a:t>   WHERE </a:t>
            </a:r>
            <a:r>
              <a:rPr lang="zh-CN" altLang="en-US" b="1" dirty="0">
                <a:solidFill>
                  <a:srgbClr val="FF00FF"/>
                </a:solidFill>
              </a:rPr>
              <a:t>条件;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289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46]  </a:t>
            </a:r>
            <a:r>
              <a:rPr lang="zh-CN" altLang="en-US" sz="2400" dirty="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FF"/>
                </a:solidFill>
              </a:rPr>
              <a:t>COUNT</a:t>
            </a:r>
            <a:r>
              <a:rPr lang="zh-CN" altLang="en-US" sz="2400" dirty="0">
                <a:solidFill>
                  <a:srgbClr val="FF00FF"/>
                </a:solidFill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</a:rPr>
              <a:t>Sno</a:t>
            </a:r>
            <a:r>
              <a:rPr lang="zh-CN" altLang="en-US" sz="2400" dirty="0">
                <a:solidFill>
                  <a:srgbClr val="FF00FF"/>
                </a:solidFill>
              </a:rPr>
              <a:t>)</a:t>
            </a:r>
            <a:endParaRPr lang="zh-CN" altLang="en-US" dirty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GROUP BY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;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查询结果可能为：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    COUNT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)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			</a:t>
            </a:r>
            <a:r>
              <a:rPr lang="en-US" altLang="zh-CN" sz="2400" dirty="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dirty="0"/>
              <a:t>		</a:t>
            </a:r>
            <a:r>
              <a:rPr lang="en-US" altLang="zh-CN" sz="2400" dirty="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		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			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		5             48</a:t>
            </a: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2346833" y="3714623"/>
            <a:ext cx="2563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45825"/>
              </p:ext>
            </p:extLst>
          </p:nvPr>
        </p:nvGraphicFramePr>
        <p:xfrm>
          <a:off x="5712903" y="3700976"/>
          <a:ext cx="3431097" cy="2317236"/>
        </p:xfrm>
        <a:graphic>
          <a:graphicData uri="http://schemas.openxmlformats.org/drawingml/2006/table">
            <a:tbl>
              <a:tblPr/>
              <a:tblGrid>
                <a:gridCol w="1754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6852035" y="319615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46596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47]  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FROM  SC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GROUP BY 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HAVING  COUNT</a:t>
            </a:r>
            <a:r>
              <a:rPr lang="zh-CN" altLang="en-US" dirty="0"/>
              <a:t>(</a:t>
            </a:r>
            <a:r>
              <a:rPr lang="en-US" altLang="zh-CN" dirty="0"/>
              <a:t>*</a:t>
            </a:r>
            <a:r>
              <a:rPr lang="zh-CN" altLang="en-US" dirty="0"/>
              <a:t>)</a:t>
            </a:r>
            <a:r>
              <a:rPr lang="en-US" altLang="zh-CN" dirty="0"/>
              <a:t> &gt;3</a:t>
            </a:r>
            <a:r>
              <a:rPr lang="zh-CN" altLang="en-US" dirty="0"/>
              <a:t>;      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 </a:t>
            </a:r>
          </a:p>
        </p:txBody>
      </p:sp>
      <p:graphicFrame>
        <p:nvGraphicFramePr>
          <p:cNvPr id="4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086221"/>
              </p:ext>
            </p:extLst>
          </p:nvPr>
        </p:nvGraphicFramePr>
        <p:xfrm>
          <a:off x="5289136" y="4147721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85"/>
          <p:cNvSpPr>
            <a:spLocks noChangeArrowheads="1"/>
          </p:cNvSpPr>
          <p:nvPr/>
        </p:nvSpPr>
        <p:spPr bwMode="auto">
          <a:xfrm>
            <a:off x="6374892" y="3516313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308902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选择表中的若干列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zh-CN" altLang="en-US" dirty="0"/>
              <a:t>查询指定列</a:t>
            </a:r>
          </a:p>
          <a:p>
            <a:pPr algn="just" eaLnBrk="1" hangingPunct="1"/>
            <a:endParaRPr lang="zh-CN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3.16]  </a:t>
            </a:r>
            <a:r>
              <a:rPr lang="zh-CN" altLang="en-US" sz="2400" dirty="0"/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200" dirty="0"/>
              <a:t>SELECT 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,</a:t>
            </a:r>
            <a:r>
              <a:rPr lang="en-US" altLang="zh-CN" sz="2200" dirty="0" err="1"/>
              <a:t>Sname</a:t>
            </a:r>
            <a:endParaRPr lang="en-US" altLang="zh-CN" sz="22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		FROM Student</a:t>
            </a:r>
            <a:r>
              <a:rPr lang="zh-CN" altLang="en-US" sz="2200" dirty="0"/>
              <a:t>;</a:t>
            </a: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pPr algn="just"/>
            <a:r>
              <a:rPr lang="zh-CN" altLang="en-US" dirty="0"/>
              <a:t>查询全部列</a:t>
            </a:r>
          </a:p>
          <a:p>
            <a:pPr algn="just">
              <a:buNone/>
            </a:pPr>
            <a:endParaRPr lang="zh-CN" altLang="en-US" dirty="0"/>
          </a:p>
          <a:p>
            <a:pPr lvl="1" algn="just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</a:p>
          <a:p>
            <a:pPr lvl="2" algn="just">
              <a:buNone/>
            </a:pPr>
            <a:r>
              <a:rPr lang="en-US" altLang="zh-CN" sz="2400" dirty="0"/>
              <a:t>SELECT 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 </a:t>
            </a:r>
          </a:p>
          <a:p>
            <a:pPr lvl="2" algn="just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</a:p>
          <a:p>
            <a:pPr lvl="2" algn="just">
              <a:buNone/>
            </a:pPr>
            <a:r>
              <a:rPr lang="zh-CN" altLang="en-US" sz="2400" dirty="0"/>
              <a:t>或</a:t>
            </a:r>
          </a:p>
          <a:p>
            <a:pPr lvl="2" algn="just">
              <a:buNone/>
            </a:pPr>
            <a:r>
              <a:rPr lang="en-US" altLang="zh-CN" sz="2400" dirty="0"/>
              <a:t>SELECT  *</a:t>
            </a:r>
          </a:p>
          <a:p>
            <a:pPr lvl="2" algn="just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89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查询经过计算的值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子句的</a:t>
            </a:r>
            <a:r>
              <a:rPr lang="en-US" altLang="zh-CN" dirty="0"/>
              <a:t>&lt;</a:t>
            </a:r>
            <a:r>
              <a:rPr lang="zh-CN" altLang="en-US" dirty="0">
                <a:solidFill>
                  <a:srgbClr val="FF0000"/>
                </a:solidFill>
              </a:rPr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不仅可以为表中的属性列，也可以是表达式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3.19]  </a:t>
            </a:r>
            <a:r>
              <a:rPr lang="zh-CN" altLang="en-US" sz="2400" dirty="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</a:t>
            </a:r>
            <a:r>
              <a:rPr lang="en-US" altLang="zh-CN" dirty="0"/>
              <a:t>2014-Sage          </a:t>
            </a:r>
            <a:r>
              <a:rPr lang="en-US" altLang="zh-CN" sz="2000" dirty="0"/>
              <a:t>/*</a:t>
            </a:r>
            <a:r>
              <a:rPr lang="zh-CN" altLang="en-US" sz="2000" dirty="0"/>
              <a:t>假设当时为</a:t>
            </a:r>
            <a:r>
              <a:rPr lang="en-US" altLang="zh-CN" sz="2000" dirty="0"/>
              <a:t>2014</a:t>
            </a:r>
            <a:r>
              <a:rPr lang="zh-CN" altLang="en-US" sz="2000" dirty="0"/>
              <a:t>年*</a:t>
            </a:r>
            <a:r>
              <a:rPr lang="en-US" altLang="zh-CN" sz="2000" dirty="0"/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FROM Student</a:t>
            </a:r>
            <a:r>
              <a:rPr lang="zh-CN" altLang="en-US" dirty="0"/>
              <a:t>;</a:t>
            </a:r>
            <a:endParaRPr lang="zh-CN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  2014-Sage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李勇         </a:t>
            </a:r>
            <a:r>
              <a:rPr lang="en-US" altLang="zh-CN" sz="2000" dirty="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刘晨         </a:t>
            </a:r>
            <a:r>
              <a:rPr lang="en-US" altLang="zh-CN" sz="2000" dirty="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王敏         </a:t>
            </a:r>
            <a:r>
              <a:rPr lang="en-US" altLang="zh-CN" sz="2000" dirty="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张立         </a:t>
            </a:r>
            <a:r>
              <a:rPr lang="en-US" altLang="zh-CN" sz="2000" dirty="0"/>
              <a:t>1995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查询经过计算的值</a:t>
            </a:r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138174" y="4632833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4484146" y="39047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6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557"/>
              </p:ext>
            </p:extLst>
          </p:nvPr>
        </p:nvGraphicFramePr>
        <p:xfrm>
          <a:off x="4369796" y="4402590"/>
          <a:ext cx="4554070" cy="22235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684" y="1325563"/>
            <a:ext cx="8280400" cy="45672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3.20] </a:t>
            </a:r>
            <a:r>
              <a:rPr lang="zh-CN" altLang="en-US" sz="2400" dirty="0"/>
              <a:t>查询全体学生的姓名、出生年份和所在的院系，要求用小写字母表示系名。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,</a:t>
            </a:r>
            <a:r>
              <a:rPr lang="zh-CN" altLang="en-US" sz="2000" dirty="0"/>
              <a:t>'</a:t>
            </a:r>
            <a:r>
              <a:rPr lang="en-US" altLang="zh-CN" sz="2000" dirty="0"/>
              <a:t>Year of Birth: </a:t>
            </a:r>
            <a:r>
              <a:rPr lang="zh-CN" altLang="en-US" sz="2000" dirty="0"/>
              <a:t>'</a:t>
            </a:r>
            <a:r>
              <a:rPr lang="en-US" altLang="zh-CN" sz="2000" dirty="0"/>
              <a:t>,2014-Sage,LOWER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Sdept</a:t>
            </a:r>
            <a:r>
              <a:rPr lang="zh-CN" altLang="en-US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FROM Student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Sname</a:t>
            </a:r>
            <a:r>
              <a:rPr lang="en-US" altLang="zh-CN" sz="1800" dirty="0"/>
              <a:t>   'Year of Birth:'  2014-Sage   LOWER</a:t>
            </a:r>
            <a:r>
              <a:rPr lang="zh-CN" altLang="en-US" sz="1800" dirty="0"/>
              <a:t>(</a:t>
            </a:r>
            <a:r>
              <a:rPr lang="en-US" altLang="zh-CN" sz="1800" dirty="0" err="1"/>
              <a:t>Sdept</a:t>
            </a:r>
            <a:r>
              <a:rPr lang="zh-CN" altLang="en-US" sz="1800" dirty="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李勇    </a:t>
            </a:r>
            <a:r>
              <a:rPr lang="en-US" altLang="zh-CN" sz="1800" dirty="0"/>
              <a:t>Year of Birth:    1994       	</a:t>
            </a:r>
            <a:r>
              <a:rPr lang="en-US" altLang="zh-CN" sz="1800" dirty="0" err="1"/>
              <a:t>cs</a:t>
            </a:r>
            <a:endParaRPr lang="en-US" altLang="zh-CN" sz="18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刘晨    </a:t>
            </a:r>
            <a:r>
              <a:rPr lang="en-US" altLang="zh-CN" sz="1800" dirty="0"/>
              <a:t>Year of Birth:    1995       	</a:t>
            </a:r>
            <a:r>
              <a:rPr lang="en-US" altLang="zh-CN" sz="1800" dirty="0" err="1"/>
              <a:t>cs</a:t>
            </a:r>
            <a:endParaRPr lang="en-US" altLang="zh-CN" sz="18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王敏    </a:t>
            </a:r>
            <a:r>
              <a:rPr lang="en-US" altLang="zh-CN" sz="1800" dirty="0"/>
              <a:t>Year of Birth:    1996       	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张立    </a:t>
            </a:r>
            <a:r>
              <a:rPr lang="en-US" altLang="zh-CN" sz="1800" dirty="0"/>
              <a:t>Year of Birth:    1995         	is 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827088" y="421957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0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5563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 dirty="0"/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 如果没有指定</a:t>
            </a:r>
            <a:r>
              <a:rPr lang="en-US" altLang="zh-CN" sz="2400" dirty="0">
                <a:solidFill>
                  <a:srgbClr val="FF0000"/>
                </a:solidFill>
              </a:rPr>
              <a:t>DISTINCT</a:t>
            </a:r>
            <a:r>
              <a:rPr lang="zh-CN" altLang="en-US" sz="2400" dirty="0"/>
              <a:t>关键词，则缺省为</a:t>
            </a:r>
            <a:r>
              <a:rPr lang="en-US" altLang="zh-CN" sz="2400" dirty="0"/>
              <a:t>ALL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3.21]  </a:t>
            </a:r>
            <a:r>
              <a:rPr lang="zh-CN" altLang="en-US" dirty="0"/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r>
              <a:rPr lang="en-US" altLang="zh-CN" dirty="0"/>
              <a:t>   FROM SC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SELECT ALL  </a:t>
            </a:r>
            <a:r>
              <a:rPr lang="en-US" altLang="zh-CN" dirty="0" err="1"/>
              <a:t>Sno</a:t>
            </a:r>
            <a:r>
              <a:rPr lang="en-US" altLang="zh-CN" dirty="0"/>
              <a:t>  FROM SC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执行上面的</a:t>
            </a:r>
            <a:r>
              <a:rPr lang="en-US" altLang="zh-CN" dirty="0"/>
              <a:t>SELECT</a:t>
            </a:r>
            <a:r>
              <a:rPr lang="zh-CN" altLang="en-US" dirty="0"/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			   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201215122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选择表中的若干元组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3851275" y="4651375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065927"/>
              </p:ext>
            </p:extLst>
          </p:nvPr>
        </p:nvGraphicFramePr>
        <p:xfrm>
          <a:off x="6258400" y="2792222"/>
          <a:ext cx="2885599" cy="2185668"/>
        </p:xfrm>
        <a:graphic>
          <a:graphicData uri="http://schemas.openxmlformats.org/drawingml/2006/table">
            <a:tbl>
              <a:tblPr/>
              <a:tblGrid>
                <a:gridCol w="945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2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7161450" y="223123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117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①</a:t>
            </a:r>
            <a:r>
              <a:rPr lang="en-US" altLang="zh-CN" sz="3600"/>
              <a:t> </a:t>
            </a:r>
            <a:r>
              <a:rPr lang="zh-CN" altLang="en-US" sz="3600"/>
              <a:t>比较大小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025" y="1325563"/>
            <a:ext cx="807561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3.22]</a:t>
            </a:r>
            <a:r>
              <a:rPr lang="zh-CN" altLang="en-US" sz="2400" dirty="0"/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WHERE  </a:t>
            </a:r>
            <a:r>
              <a:rPr lang="en-US" altLang="zh-CN" dirty="0" err="1"/>
              <a:t>Sdept</a:t>
            </a:r>
            <a:r>
              <a:rPr lang="en-US" altLang="zh-CN" dirty="0"/>
              <a:t>=‘CS’</a:t>
            </a:r>
            <a:r>
              <a:rPr lang="zh-CN" altLang="en-US" dirty="0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3.23]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</a:t>
            </a:r>
            <a:r>
              <a:rPr lang="en-US" altLang="zh-CN" dirty="0"/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WHERE  Sage &lt; 20</a:t>
            </a:r>
            <a:r>
              <a:rPr lang="zh-CN" altLang="en-US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3.24]</a:t>
            </a:r>
            <a:r>
              <a:rPr lang="zh-CN" altLang="en-US" sz="2400" dirty="0"/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Sn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Grade&lt;60</a:t>
            </a:r>
            <a:r>
              <a:rPr lang="zh-CN" altLang="en-US" sz="2400" dirty="0"/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118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② 确定范围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192" y="1325563"/>
            <a:ext cx="8686800" cy="5356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谓词</a:t>
            </a:r>
            <a:r>
              <a:rPr lang="en-US" altLang="zh-CN" dirty="0"/>
              <a:t>:</a:t>
            </a:r>
            <a:r>
              <a:rPr lang="en-US" altLang="zh-CN" sz="2000" dirty="0"/>
              <a:t>   </a:t>
            </a:r>
            <a:r>
              <a:rPr lang="en-US" altLang="zh-CN" sz="2400" dirty="0"/>
              <a:t>BETWEEN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NOT BETWEEN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3.25]</a:t>
            </a:r>
            <a:r>
              <a:rPr lang="en-US" altLang="zh-CN" sz="1800" dirty="0"/>
              <a:t> </a:t>
            </a:r>
            <a:r>
              <a:rPr lang="zh-CN" altLang="en-US" sz="2400" dirty="0"/>
              <a:t>查询年龄在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岁（包括</a:t>
            </a:r>
            <a:r>
              <a:rPr lang="en-US" altLang="zh-CN" sz="2400" dirty="0"/>
              <a:t>20</a:t>
            </a:r>
            <a:r>
              <a:rPr lang="zh-CN" altLang="en-US" sz="2400" dirty="0"/>
              <a:t>岁和</a:t>
            </a:r>
            <a:r>
              <a:rPr lang="en-US" altLang="zh-CN" sz="2400" dirty="0"/>
              <a:t>23</a:t>
            </a:r>
            <a:r>
              <a:rPr lang="zh-CN" altLang="en-US" sz="2400" dirty="0"/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 </a:t>
            </a:r>
            <a:r>
              <a:rPr lang="en-US" altLang="zh-CN" dirty="0" err="1"/>
              <a:t>Sdept</a:t>
            </a:r>
            <a:r>
              <a:rPr lang="zh-CN" altLang="en-US" dirty="0"/>
              <a:t>, </a:t>
            </a:r>
            <a:r>
              <a:rPr lang="en-US" altLang="zh-CN" dirty="0"/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 Sage </a:t>
            </a:r>
            <a:r>
              <a:rPr lang="en-US" altLang="zh-CN" sz="2400" dirty="0">
                <a:solidFill>
                  <a:srgbClr val="FF0000"/>
                </a:solidFill>
              </a:rPr>
              <a:t>BETWEEN 20 AND 23</a:t>
            </a:r>
            <a:r>
              <a:rPr lang="zh-CN" altLang="en-US" sz="2400" dirty="0"/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3.26]  </a:t>
            </a:r>
            <a:r>
              <a:rPr lang="zh-CN" altLang="en-US" sz="2400" dirty="0"/>
              <a:t>查询年龄不在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 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   WHERE Sage </a:t>
            </a:r>
            <a:r>
              <a:rPr lang="en-US" altLang="zh-CN" sz="2400" dirty="0">
                <a:solidFill>
                  <a:srgbClr val="FF0000"/>
                </a:solidFill>
              </a:rPr>
              <a:t>NOT BETWEEN 20 AND 23</a:t>
            </a:r>
            <a:r>
              <a:rPr lang="zh-CN" alt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00824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③</a:t>
            </a:r>
            <a:r>
              <a:rPr lang="en-US" altLang="zh-CN" sz="3600"/>
              <a:t> </a:t>
            </a:r>
            <a:r>
              <a:rPr lang="zh-CN" altLang="en-US" sz="3600"/>
              <a:t>确定集合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谓词：</a:t>
            </a:r>
            <a:r>
              <a:rPr lang="en-US" altLang="zh-CN"/>
              <a:t>IN &lt;</a:t>
            </a:r>
            <a:r>
              <a:rPr lang="zh-CN" altLang="en-US"/>
              <a:t>值表</a:t>
            </a:r>
            <a:r>
              <a:rPr lang="en-US" altLang="zh-CN"/>
              <a:t>&gt;,  NOT IN &lt;</a:t>
            </a:r>
            <a:r>
              <a:rPr lang="zh-CN" altLang="en-US"/>
              <a:t>值表</a:t>
            </a:r>
            <a:r>
              <a:rPr lang="en-US" altLang="zh-CN"/>
              <a:t>&gt;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000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27]</a:t>
            </a:r>
            <a:r>
              <a:rPr lang="zh-CN" altLang="en-US" sz="2400"/>
              <a:t>查询计算机科学系（</a:t>
            </a:r>
            <a:r>
              <a:rPr lang="en-US" altLang="zh-CN" sz="2400"/>
              <a:t>CS</a:t>
            </a:r>
            <a:r>
              <a:rPr lang="zh-CN" altLang="en-US" sz="2400"/>
              <a:t>）、数学系（</a:t>
            </a:r>
            <a:r>
              <a:rPr lang="en-US" altLang="zh-CN" sz="2400"/>
              <a:t>MA</a:t>
            </a:r>
            <a:r>
              <a:rPr lang="zh-CN" altLang="en-US" sz="2400"/>
              <a:t>）和信息系（</a:t>
            </a:r>
            <a:r>
              <a:rPr lang="en-US" altLang="zh-CN" sz="2400"/>
              <a:t>IS</a:t>
            </a:r>
            <a:r>
              <a:rPr lang="zh-CN" altLang="en-US" sz="2400"/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SELECT Sname</a:t>
            </a:r>
            <a:r>
              <a:rPr lang="zh-CN" altLang="en-US" sz="2000"/>
              <a:t>, </a:t>
            </a:r>
            <a:r>
              <a:rPr lang="en-US" altLang="zh-CN" sz="200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WHERE Sdept IN </a:t>
            </a:r>
            <a:r>
              <a:rPr lang="zh-CN" altLang="en-US" sz="2000"/>
              <a:t>(</a:t>
            </a:r>
            <a:r>
              <a:rPr lang="en-US" altLang="zh-CN" sz="2000"/>
              <a:t>'CS','MA’,'IS' </a:t>
            </a:r>
            <a:r>
              <a:rPr lang="zh-CN" altLang="en-US" sz="2000"/>
              <a:t>)</a:t>
            </a:r>
            <a:r>
              <a:rPr lang="en-US" altLang="zh-CN" sz="200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28]</a:t>
            </a:r>
            <a:r>
              <a:rPr lang="zh-CN" altLang="en-US" sz="2400"/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SELECT Sname</a:t>
            </a:r>
            <a:r>
              <a:rPr lang="zh-CN" altLang="en-US" sz="2000"/>
              <a:t>, </a:t>
            </a:r>
            <a:r>
              <a:rPr lang="en-US" altLang="zh-CN" sz="2000"/>
              <a:t>Ssex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  </a:t>
            </a:r>
            <a:r>
              <a:rPr lang="zh-CN" altLang="en-US" sz="2000"/>
              <a:t>    </a:t>
            </a:r>
            <a:r>
              <a:rPr lang="en-US" altLang="zh-CN" sz="2000"/>
              <a:t>WHERE Sdept NOT IN </a:t>
            </a:r>
            <a:r>
              <a:rPr lang="zh-CN" altLang="en-US" sz="2000"/>
              <a:t>(</a:t>
            </a:r>
            <a:r>
              <a:rPr lang="en-US" altLang="zh-CN" sz="2000"/>
              <a:t>'IS','MA’,'CS' </a:t>
            </a:r>
            <a:r>
              <a:rPr lang="zh-CN" altLang="en-US" sz="2000"/>
              <a:t>)</a:t>
            </a:r>
            <a:r>
              <a:rPr lang="en-US" altLang="zh-CN" sz="20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34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3998"/>
            <a:ext cx="8229600" cy="509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/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3.30]  </a:t>
            </a:r>
            <a:r>
              <a:rPr lang="zh-CN" altLang="en-US" sz="2400" dirty="0"/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 </a:t>
            </a:r>
            <a:r>
              <a:rPr lang="en-US" altLang="zh-CN" dirty="0" err="1"/>
              <a:t>Sno</a:t>
            </a:r>
            <a:r>
              <a:rPr lang="zh-CN" altLang="en-US" dirty="0"/>
              <a:t>, </a:t>
            </a:r>
            <a:r>
              <a:rPr lang="en-US" altLang="zh-CN" dirty="0" err="1"/>
              <a:t>Ssex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WHERE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'刘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3.31]  </a:t>
            </a:r>
            <a:r>
              <a:rPr lang="zh-CN" altLang="en-US" sz="2400" dirty="0"/>
              <a:t>查询姓</a:t>
            </a:r>
            <a:r>
              <a:rPr lang="en-US" altLang="zh-CN" sz="2400" dirty="0"/>
              <a:t>"</a:t>
            </a:r>
            <a:r>
              <a:rPr lang="zh-CN" altLang="en-US" sz="2400" dirty="0"/>
              <a:t>欧阳</a:t>
            </a:r>
            <a:r>
              <a:rPr lang="en-US" altLang="zh-CN" sz="2400" dirty="0"/>
              <a:t>"</a:t>
            </a:r>
            <a:r>
              <a:rPr lang="zh-CN" altLang="en-US" sz="2400" dirty="0"/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WHERE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</a:rPr>
              <a:t>LIKE '</a:t>
            </a:r>
            <a:r>
              <a:rPr lang="zh-CN" altLang="en-US" dirty="0">
                <a:solidFill>
                  <a:srgbClr val="FF00FF"/>
                </a:solidFill>
              </a:rPr>
              <a:t>欧阳</a:t>
            </a:r>
            <a:r>
              <a:rPr lang="en-US" altLang="zh-CN" dirty="0">
                <a:solidFill>
                  <a:srgbClr val="FF00FF"/>
                </a:solidFill>
              </a:rPr>
              <a:t>__'</a:t>
            </a:r>
            <a:r>
              <a:rPr lang="zh-CN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153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1788</Words>
  <Application>Microsoft Macintosh PowerPoint</Application>
  <PresentationFormat>全屏显示(4:3)</PresentationFormat>
  <Paragraphs>325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Arial</vt:lpstr>
      <vt:lpstr>Calibri</vt:lpstr>
      <vt:lpstr>Calibri Light</vt:lpstr>
      <vt:lpstr>Courier New</vt:lpstr>
      <vt:lpstr>Wingdings</vt:lpstr>
      <vt:lpstr>Office 主题</vt:lpstr>
      <vt:lpstr>数据查询</vt:lpstr>
      <vt:lpstr>1.选择表中的若干列</vt:lpstr>
      <vt:lpstr>查询经过计算的值</vt:lpstr>
      <vt:lpstr>查询经过计算的值（续）</vt:lpstr>
      <vt:lpstr>2. 选择表中的若干元组</vt:lpstr>
      <vt:lpstr>① 比较大小</vt:lpstr>
      <vt:lpstr>② 确定范围</vt:lpstr>
      <vt:lpstr>③ 确定集合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ORDER BY子句 （续） </vt:lpstr>
      <vt:lpstr>聚集函数（续）</vt:lpstr>
      <vt:lpstr>聚集函数 （续）</vt:lpstr>
      <vt:lpstr>GROUP BY子句（续）</vt:lpstr>
      <vt:lpstr>GROUP BY子句（续）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Jianbin Qin</cp:lastModifiedBy>
  <cp:revision>302</cp:revision>
  <dcterms:created xsi:type="dcterms:W3CDTF">2020-09-13T01:44:02Z</dcterms:created>
  <dcterms:modified xsi:type="dcterms:W3CDTF">2024-01-03T10:32:48Z</dcterms:modified>
</cp:coreProperties>
</file>