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441" r:id="rId2"/>
    <p:sldId id="460" r:id="rId3"/>
    <p:sldId id="536" r:id="rId4"/>
    <p:sldId id="471" r:id="rId5"/>
    <p:sldId id="472" r:id="rId6"/>
    <p:sldId id="474" r:id="rId7"/>
    <p:sldId id="475" r:id="rId8"/>
    <p:sldId id="482" r:id="rId9"/>
    <p:sldId id="484" r:id="rId10"/>
    <p:sldId id="485" r:id="rId11"/>
    <p:sldId id="486" r:id="rId12"/>
    <p:sldId id="491" r:id="rId13"/>
    <p:sldId id="492" r:id="rId14"/>
    <p:sldId id="497" r:id="rId15"/>
    <p:sldId id="49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565" autoAdjust="0"/>
  </p:normalViewPr>
  <p:slideViewPr>
    <p:cSldViewPr snapToGrid="0">
      <p:cViewPr varScale="1">
        <p:scale>
          <a:sx n="90" d="100"/>
          <a:sy n="90" d="100"/>
        </p:scale>
        <p:origin x="2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14743-55CB-4535-BFA3-9EBD9B1C88C9}" type="datetimeFigureOut">
              <a:rPr lang="zh-CN" altLang="en-US" smtClean="0"/>
              <a:t>2024/1/3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58177-CB7F-483B-8710-93D2E5EA7162}" type="slidenum">
              <a:rPr lang="zh-CN" altLang="en-US" smtClean="0"/>
              <a:t>‹#›</a:t>
            </a:fld>
            <a:endParaRPr lang="zh-CN" altLang="en-US"/>
          </a:p>
        </p:txBody>
      </p:sp>
    </p:spTree>
    <p:extLst>
      <p:ext uri="{BB962C8B-B14F-4D97-AF65-F5344CB8AC3E}">
        <p14:creationId xmlns:p14="http://schemas.microsoft.com/office/powerpoint/2010/main" val="418539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1</a:t>
            </a:fld>
            <a:endParaRPr lang="zh-CN" altLang="en-US"/>
          </a:p>
        </p:txBody>
      </p:sp>
    </p:spTree>
    <p:extLst>
      <p:ext uri="{BB962C8B-B14F-4D97-AF65-F5344CB8AC3E}">
        <p14:creationId xmlns:p14="http://schemas.microsoft.com/office/powerpoint/2010/main" val="141609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7</a:t>
            </a:fld>
            <a:endParaRPr lang="zh-CN" altLang="en-US"/>
          </a:p>
        </p:txBody>
      </p:sp>
    </p:spTree>
    <p:extLst>
      <p:ext uri="{BB962C8B-B14F-4D97-AF65-F5344CB8AC3E}">
        <p14:creationId xmlns:p14="http://schemas.microsoft.com/office/powerpoint/2010/main" val="30338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10</a:t>
            </a:fld>
            <a:endParaRPr lang="zh-CN" altLang="en-US"/>
          </a:p>
        </p:txBody>
      </p:sp>
    </p:spTree>
    <p:extLst>
      <p:ext uri="{BB962C8B-B14F-4D97-AF65-F5344CB8AC3E}">
        <p14:creationId xmlns:p14="http://schemas.microsoft.com/office/powerpoint/2010/main" val="259221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r>
              <a:rPr lang="zh-CN" altLang="zh-CN" dirty="0"/>
              <a:t>数据库系统</a:t>
            </a:r>
            <a:endParaRPr lang="zh-CN" altLang="en-US" dirty="0"/>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808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3942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0894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17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0823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661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5278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62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378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942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233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0"/>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23900" y="166370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zh-CN" dirty="0"/>
              <a:t>数据库系统</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dirty="0"/>
          </a:p>
        </p:txBody>
      </p:sp>
    </p:spTree>
    <p:extLst>
      <p:ext uri="{BB962C8B-B14F-4D97-AF65-F5344CB8AC3E}">
        <p14:creationId xmlns:p14="http://schemas.microsoft.com/office/powerpoint/2010/main" val="1319821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phpmyadmin/url.php?url=http://dev.mysql.com/doc/refman/5.5/en/select.html&amp;server=0&amp;token=a8c8eee66b2d285100f6723f9429cc8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localhost/phpmyadmin/url.php?url=http://dev.mysql.com/doc/refman/5.5/en/string-functions.html&amp;server=0&amp;token=a8c8eee66b2d285100f6723f9429cc83#function_right" TargetMode="External"/><Relationship Id="rId4" Type="http://schemas.openxmlformats.org/officeDocument/2006/relationships/hyperlink" Target="http://localhost/phpmyadmin/url.php?url=http://dev.mysql.com/doc/refman/5.5/en/string-functions.html&amp;server=0&amp;token=a8c8eee66b2d285100f6723f9429cc83#function_lef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3600" dirty="0"/>
              <a:t>1. </a:t>
            </a:r>
            <a:r>
              <a:rPr lang="zh-CN" altLang="en-US" sz="3600" dirty="0"/>
              <a:t>连接查询 </a:t>
            </a:r>
          </a:p>
        </p:txBody>
      </p:sp>
      <p:sp>
        <p:nvSpPr>
          <p:cNvPr id="7171" name="Rectangle 3"/>
          <p:cNvSpPr>
            <a:spLocks noGrp="1" noChangeArrowheads="1"/>
          </p:cNvSpPr>
          <p:nvPr>
            <p:ph type="body" idx="4294967295"/>
          </p:nvPr>
        </p:nvSpPr>
        <p:spPr>
          <a:xfrm>
            <a:off x="323850" y="1030288"/>
            <a:ext cx="8505825" cy="5494337"/>
          </a:xfrm>
        </p:spPr>
        <p:txBody>
          <a:bodyPr>
            <a:normAutofit/>
          </a:bodyPr>
          <a:lstStyle/>
          <a:p>
            <a:pPr algn="just" eaLnBrk="1" hangingPunct="1">
              <a:lnSpc>
                <a:spcPct val="150000"/>
              </a:lnSpc>
            </a:pPr>
            <a:r>
              <a:rPr lang="zh-CN" altLang="en-US" dirty="0"/>
              <a:t>连接查询：同时涉及两个以上的表的查询</a:t>
            </a:r>
          </a:p>
          <a:p>
            <a:pPr algn="just" eaLnBrk="1" hangingPunct="1"/>
            <a:r>
              <a:rPr lang="en-US" altLang="zh-CN" dirty="0"/>
              <a:t> </a:t>
            </a:r>
            <a:r>
              <a:rPr lang="zh-CN" altLang="en-US" dirty="0"/>
              <a:t>对应关系代数的</a:t>
            </a:r>
            <a:endParaRPr lang="en-US" altLang="zh-CN" dirty="0"/>
          </a:p>
          <a:p>
            <a:pPr algn="just" eaLnBrk="1" hangingPunct="1"/>
            <a:r>
              <a:rPr lang="en-US" altLang="zh-CN" dirty="0"/>
              <a:t>Join </a:t>
            </a:r>
            <a:r>
              <a:rPr lang="zh-CN" altLang="en-US" dirty="0"/>
              <a:t>（</a:t>
            </a:r>
            <a:r>
              <a:rPr lang="en-US" altLang="zh-CN" dirty="0"/>
              <a:t>inner join</a:t>
            </a:r>
            <a:r>
              <a:rPr lang="zh-CN" altLang="en-US" dirty="0"/>
              <a:t>）</a:t>
            </a:r>
            <a:endParaRPr lang="en-US" altLang="zh-CN" dirty="0"/>
          </a:p>
          <a:p>
            <a:pPr algn="just" eaLnBrk="1" hangingPunct="1"/>
            <a:endParaRPr lang="en-US" altLang="zh-CN" dirty="0"/>
          </a:p>
          <a:p>
            <a:pPr algn="just"/>
            <a:r>
              <a:rPr lang="en-US" altLang="zh-CN" dirty="0"/>
              <a:t>Natural join</a:t>
            </a:r>
          </a:p>
          <a:p>
            <a:pPr algn="just"/>
            <a:endParaRPr lang="en-US" altLang="zh-CN" dirty="0"/>
          </a:p>
          <a:p>
            <a:pPr algn="just"/>
            <a:r>
              <a:rPr lang="en-US" altLang="zh-CN" dirty="0"/>
              <a:t>Left outer join</a:t>
            </a:r>
          </a:p>
          <a:p>
            <a:pPr algn="just"/>
            <a:endParaRPr lang="en-US" altLang="zh-CN" dirty="0"/>
          </a:p>
          <a:p>
            <a:pPr algn="just"/>
            <a:r>
              <a:rPr lang="en-US" altLang="zh-CN" dirty="0"/>
              <a:t>Right outer join</a:t>
            </a:r>
            <a:endParaRPr lang="zh-CN" altLang="en-US" dirty="0"/>
          </a:p>
        </p:txBody>
      </p:sp>
      <p:grpSp>
        <p:nvGrpSpPr>
          <p:cNvPr id="4" name="Group 9"/>
          <p:cNvGrpSpPr>
            <a:grpSpLocks/>
          </p:cNvGrpSpPr>
          <p:nvPr/>
        </p:nvGrpSpPr>
        <p:grpSpPr bwMode="auto">
          <a:xfrm>
            <a:off x="3049182" y="1889262"/>
            <a:ext cx="1295400" cy="677863"/>
            <a:chOff x="2305" y="9420"/>
            <a:chExt cx="705" cy="363"/>
          </a:xfrm>
        </p:grpSpPr>
        <p:sp>
          <p:nvSpPr>
            <p:cNvPr id="5" name="AutoShape 10"/>
            <p:cNvSpPr>
              <a:spLocks noChangeArrowheads="1"/>
            </p:cNvSpPr>
            <p:nvPr/>
          </p:nvSpPr>
          <p:spPr bwMode="auto">
            <a:xfrm rot="5400000" flipV="1">
              <a:off x="2642" y="9423"/>
              <a:ext cx="78" cy="142"/>
            </a:xfrm>
            <a:prstGeom prst="flowChartCollate">
              <a:avLst/>
            </a:prstGeom>
            <a:solidFill>
              <a:srgbClr val="FFFFFF"/>
            </a:solidFill>
            <a:ln w="6350">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 Box 11"/>
            <p:cNvSpPr txBox="1">
              <a:spLocks noChangeArrowheads="1"/>
            </p:cNvSpPr>
            <p:nvPr/>
          </p:nvSpPr>
          <p:spPr bwMode="auto">
            <a:xfrm flipV="1">
              <a:off x="2305" y="942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endParaRPr lang="zh-CN" altLang="zh-CN" sz="2000"/>
            </a:p>
          </p:txBody>
        </p:sp>
      </p:grpSp>
      <p:sp>
        <p:nvSpPr>
          <p:cNvPr id="7" name="矩形 6"/>
          <p:cNvSpPr/>
          <p:nvPr/>
        </p:nvSpPr>
        <p:spPr>
          <a:xfrm>
            <a:off x="633468" y="2763089"/>
            <a:ext cx="7655587"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FF0000"/>
                </a:solidFill>
                <a:latin typeface="Courier New" panose="02070309020205020404" pitchFamily="49" charset="0"/>
              </a:rPr>
              <a:t>inner 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
        <p:nvSpPr>
          <p:cNvPr id="8" name="矩形 7"/>
          <p:cNvSpPr/>
          <p:nvPr/>
        </p:nvSpPr>
        <p:spPr>
          <a:xfrm>
            <a:off x="633468" y="3848247"/>
            <a:ext cx="6792098" cy="369332"/>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natural</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 `</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endParaRPr lang="zh-CN" altLang="en-US" dirty="0"/>
          </a:p>
        </p:txBody>
      </p:sp>
      <p:sp>
        <p:nvSpPr>
          <p:cNvPr id="2" name="矩形 1"/>
          <p:cNvSpPr/>
          <p:nvPr/>
        </p:nvSpPr>
        <p:spPr>
          <a:xfrm flipH="1">
            <a:off x="723900" y="4732723"/>
            <a:ext cx="8281555"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235A81"/>
                </a:solidFill>
                <a:latin typeface="Courier New" panose="02070309020205020404" pitchFamily="49" charset="0"/>
                <a:hlinkClick r:id="rId4"/>
              </a:rPr>
              <a:t>left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outer</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
        <p:nvSpPr>
          <p:cNvPr id="10" name="矩形 9"/>
          <p:cNvSpPr/>
          <p:nvPr/>
        </p:nvSpPr>
        <p:spPr>
          <a:xfrm>
            <a:off x="633468" y="5788553"/>
            <a:ext cx="8371987"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235A81"/>
                </a:solidFill>
                <a:latin typeface="Courier New" panose="02070309020205020404" pitchFamily="49" charset="0"/>
                <a:hlinkClick r:id="rId5"/>
              </a:rPr>
              <a:t>right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outer</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Tree>
    <p:extLst>
      <p:ext uri="{BB962C8B-B14F-4D97-AF65-F5344CB8AC3E}">
        <p14:creationId xmlns:p14="http://schemas.microsoft.com/office/powerpoint/2010/main" val="2091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7" name="Rectangle 3"/>
          <p:cNvSpPr>
            <a:spLocks noGrp="1" noChangeArrowheads="1"/>
          </p:cNvSpPr>
          <p:nvPr>
            <p:ph type="body" idx="4294967295"/>
          </p:nvPr>
        </p:nvSpPr>
        <p:spPr>
          <a:xfrm>
            <a:off x="611188" y="1292514"/>
            <a:ext cx="7772400" cy="5283200"/>
          </a:xfrm>
        </p:spPr>
        <p:txBody>
          <a:bodyPr/>
          <a:lstStyle/>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3.59]  </a:t>
            </a:r>
            <a:r>
              <a:rPr lang="zh-CN" altLang="en-US" sz="2400" dirty="0"/>
              <a:t>查询非计算机科学系中比计算机科学系</a:t>
            </a:r>
            <a:r>
              <a:rPr lang="zh-CN" altLang="en-US" sz="2400" dirty="0">
                <a:solidFill>
                  <a:srgbClr val="FF00FF"/>
                </a:solidFill>
              </a:rPr>
              <a:t>所有</a:t>
            </a:r>
            <a:r>
              <a:rPr lang="zh-CN" altLang="en-US" sz="2400" dirty="0"/>
              <a:t>学生年龄都小的学生姓名及年龄。</a:t>
            </a:r>
          </a:p>
          <a:p>
            <a:pPr marL="609600" indent="-609600" eaLnBrk="1" hangingPunct="1">
              <a:buFont typeface="宋体" panose="02010600030101010101" pitchFamily="2" charset="-122"/>
              <a:buNone/>
            </a:pPr>
            <a:endParaRPr lang="zh-CN" altLang="en-US" sz="2400" dirty="0"/>
          </a:p>
          <a:p>
            <a:pPr marL="990600" lvl="1" indent="-533400">
              <a:buFont typeface="宋体" panose="02010600030101010101" pitchFamily="2" charset="-122"/>
              <a:buNone/>
            </a:pPr>
            <a:r>
              <a:rPr lang="zh-CN" altLang="en-US" dirty="0"/>
              <a:t>方法一：用</a:t>
            </a:r>
            <a:r>
              <a:rPr lang="en-US" altLang="zh-CN" dirty="0"/>
              <a:t>ALL</a:t>
            </a:r>
            <a:r>
              <a:rPr lang="zh-CN" altLang="en-US" dirty="0"/>
              <a:t>谓词</a:t>
            </a:r>
          </a:p>
          <a:p>
            <a:pPr marL="990600" lvl="1" indent="-533400">
              <a:buFont typeface="宋体" panose="02010600030101010101" pitchFamily="2" charset="-122"/>
              <a:buNone/>
            </a:pPr>
            <a:r>
              <a:rPr lang="zh-CN" altLang="en-US" sz="2000" dirty="0"/>
              <a:t>   </a:t>
            </a:r>
            <a:r>
              <a:rPr lang="zh-CN" altLang="en-US" dirty="0"/>
              <a:t> </a:t>
            </a:r>
            <a:r>
              <a:rPr lang="en-US" altLang="zh-CN" dirty="0"/>
              <a:t>SELECT </a:t>
            </a:r>
            <a:r>
              <a:rPr lang="en-US" altLang="zh-CN" dirty="0" err="1"/>
              <a:t>Sname</a:t>
            </a:r>
            <a:r>
              <a:rPr lang="zh-CN" altLang="en-US" dirty="0"/>
              <a:t>,</a:t>
            </a:r>
            <a:r>
              <a:rPr lang="en-US" altLang="zh-CN" dirty="0"/>
              <a:t>Sage</a:t>
            </a:r>
          </a:p>
          <a:p>
            <a:pPr marL="990600" lvl="1" indent="-533400">
              <a:buFont typeface="宋体" panose="02010600030101010101" pitchFamily="2" charset="-122"/>
              <a:buNone/>
            </a:pPr>
            <a:r>
              <a:rPr lang="en-US" altLang="zh-CN" dirty="0"/>
              <a:t>    FROM Student</a:t>
            </a:r>
          </a:p>
          <a:p>
            <a:pPr marL="990600" lvl="1" indent="-533400">
              <a:buFont typeface="宋体" panose="02010600030101010101" pitchFamily="2" charset="-122"/>
              <a:buNone/>
            </a:pPr>
            <a:r>
              <a:rPr lang="en-US" altLang="zh-CN" dirty="0"/>
              <a:t>    WHERE Sage &lt; </a:t>
            </a:r>
            <a:r>
              <a:rPr lang="en-US" altLang="zh-CN" dirty="0">
                <a:solidFill>
                  <a:srgbClr val="FF0000"/>
                </a:solidFill>
              </a:rPr>
              <a:t>ALL</a:t>
            </a:r>
          </a:p>
          <a:p>
            <a:pPr marL="990600" lvl="1" indent="-533400">
              <a:buFont typeface="宋体" panose="02010600030101010101" pitchFamily="2" charset="-122"/>
              <a:buNone/>
            </a:pPr>
            <a:r>
              <a:rPr lang="en-US" altLang="zh-CN" dirty="0"/>
              <a:t>                           </a:t>
            </a:r>
            <a:r>
              <a:rPr lang="zh-CN" altLang="en-US" dirty="0"/>
              <a:t>(</a:t>
            </a:r>
            <a:r>
              <a:rPr lang="en-US" altLang="zh-CN" dirty="0"/>
              <a:t>SELECT Sage</a:t>
            </a:r>
          </a:p>
          <a:p>
            <a:pPr marL="990600" lvl="1" indent="-533400">
              <a:buFont typeface="宋体" panose="02010600030101010101" pitchFamily="2" charset="-122"/>
              <a:buNone/>
            </a:pPr>
            <a:r>
              <a:rPr lang="en-US" altLang="zh-CN" dirty="0"/>
              <a:t>                            FROM Student</a:t>
            </a:r>
          </a:p>
          <a:p>
            <a:pPr marL="990600" lvl="1" indent="-533400">
              <a:buFont typeface="宋体" panose="02010600030101010101" pitchFamily="2" charset="-122"/>
              <a:buNone/>
            </a:pPr>
            <a:r>
              <a:rPr lang="en-US" altLang="zh-CN" dirty="0"/>
              <a:t>                            WHERE </a:t>
            </a:r>
            <a:r>
              <a:rPr lang="en-US" altLang="zh-CN" dirty="0" err="1"/>
              <a:t>Sdept</a:t>
            </a:r>
            <a:r>
              <a:rPr lang="en-US" altLang="zh-CN" dirty="0"/>
              <a:t>= ' CS '</a:t>
            </a:r>
            <a:r>
              <a:rPr lang="zh-CN" altLang="en-US" dirty="0"/>
              <a:t>)</a:t>
            </a:r>
            <a:endParaRPr lang="zh-CN" altLang="en-US" sz="2800" dirty="0"/>
          </a:p>
          <a:p>
            <a:pPr marL="990600" lvl="1" indent="-533400">
              <a:buFont typeface="宋体" panose="02010600030101010101" pitchFamily="2" charset="-122"/>
              <a:buNone/>
            </a:pPr>
            <a:r>
              <a:rPr lang="en-US" altLang="zh-CN" dirty="0"/>
              <a:t>      AND </a:t>
            </a:r>
            <a:r>
              <a:rPr lang="en-US" altLang="zh-CN" dirty="0" err="1"/>
              <a:t>Sdept</a:t>
            </a:r>
            <a:r>
              <a:rPr lang="en-US" altLang="zh-CN" dirty="0"/>
              <a:t> &lt;&gt; ' CS ’;</a:t>
            </a:r>
          </a:p>
        </p:txBody>
      </p:sp>
    </p:spTree>
    <p:extLst>
      <p:ext uri="{BB962C8B-B14F-4D97-AF65-F5344CB8AC3E}">
        <p14:creationId xmlns:p14="http://schemas.microsoft.com/office/powerpoint/2010/main" val="7371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3251" name="Rectangle 3"/>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a:t>       </a:t>
            </a:r>
            <a:r>
              <a:rPr lang="zh-CN" altLang="en-US" sz="2400"/>
              <a:t>方法二：用聚集函数</a:t>
            </a:r>
          </a:p>
          <a:p>
            <a:pPr marL="609600" indent="-609600" eaLnBrk="1" hangingPunct="1">
              <a:lnSpc>
                <a:spcPct val="12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Sage &lt; </a:t>
            </a:r>
          </a:p>
          <a:p>
            <a:pPr marL="609600" indent="-609600" eaLnBrk="1" hangingPunct="1">
              <a:lnSpc>
                <a:spcPct val="120000"/>
              </a:lnSpc>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20000"/>
              </a:lnSpc>
              <a:buFont typeface="宋体" panose="02010600030101010101" pitchFamily="2" charset="-122"/>
              <a:buNone/>
            </a:pPr>
            <a:r>
              <a:rPr lang="en-US" altLang="zh-CN" sz="2400"/>
              <a:t>          AND Sdept &lt;&gt;' CS </a:t>
            </a:r>
            <a:r>
              <a:rPr lang="zh-CN" altLang="en-US" sz="2400"/>
              <a:t>'</a:t>
            </a:r>
            <a:r>
              <a:rPr lang="en-US" altLang="zh-CN" sz="2400"/>
              <a:t>;</a:t>
            </a:r>
          </a:p>
        </p:txBody>
      </p:sp>
    </p:spTree>
    <p:extLst>
      <p:ext uri="{BB962C8B-B14F-4D97-AF65-F5344CB8AC3E}">
        <p14:creationId xmlns:p14="http://schemas.microsoft.com/office/powerpoint/2010/main" val="353495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8371" name="Rectangle 3"/>
          <p:cNvSpPr>
            <a:spLocks noGrp="1" noChangeArrowheads="1"/>
          </p:cNvSpPr>
          <p:nvPr>
            <p:ph type="body" idx="4294967295"/>
          </p:nvPr>
        </p:nvSpPr>
        <p:spPr>
          <a:xfrm>
            <a:off x="174625" y="1252826"/>
            <a:ext cx="8435975" cy="6434137"/>
          </a:xfrm>
        </p:spPr>
        <p:txBody>
          <a:bodyPr/>
          <a:lstStyle/>
          <a:p>
            <a:pPr eaLnBrk="1" hangingPunct="1">
              <a:buFont typeface="宋体" panose="02010600030101010101" pitchFamily="2" charset="-122"/>
              <a:buNone/>
            </a:pPr>
            <a:r>
              <a:rPr lang="en-US" altLang="zh-CN" sz="2400" dirty="0"/>
              <a:t>[</a:t>
            </a:r>
            <a:r>
              <a:rPr lang="zh-CN" altLang="en-US" sz="2400" dirty="0"/>
              <a:t>例 </a:t>
            </a:r>
            <a:r>
              <a:rPr lang="en-US" altLang="zh-CN" sz="2400" dirty="0"/>
              <a:t>3.60]</a:t>
            </a:r>
            <a:r>
              <a:rPr lang="zh-CN" altLang="en-US" sz="2400" dirty="0"/>
              <a:t>查询所有选修了</a:t>
            </a:r>
            <a:r>
              <a:rPr lang="en-US" altLang="zh-CN" sz="2400" dirty="0"/>
              <a:t>1</a:t>
            </a:r>
            <a:r>
              <a:rPr lang="zh-CN" altLang="en-US" sz="2400" dirty="0"/>
              <a:t>号课程的学生姓名。</a:t>
            </a:r>
          </a:p>
          <a:p>
            <a:pPr eaLnBrk="1" hangingPunct="1">
              <a:buFont typeface="宋体" panose="02010600030101010101" pitchFamily="2" charset="-122"/>
              <a:buNone/>
            </a:pPr>
            <a:r>
              <a:rPr lang="zh-CN" altLang="en-US" sz="2400" dirty="0"/>
              <a:t> 思路分析：</a:t>
            </a:r>
          </a:p>
          <a:p>
            <a:pPr lvl="1"/>
            <a:r>
              <a:rPr lang="zh-CN" altLang="en-US" sz="2200" dirty="0"/>
              <a:t>本查询涉及</a:t>
            </a:r>
            <a:r>
              <a:rPr lang="en-US" altLang="zh-CN" sz="2200" dirty="0"/>
              <a:t>Student</a:t>
            </a:r>
            <a:r>
              <a:rPr lang="zh-CN" altLang="en-US" sz="2200" dirty="0"/>
              <a:t>和</a:t>
            </a:r>
            <a:r>
              <a:rPr lang="en-US" altLang="zh-CN" sz="2200" dirty="0"/>
              <a:t>SC</a:t>
            </a:r>
            <a:r>
              <a:rPr lang="zh-CN" altLang="en-US" sz="2200" dirty="0"/>
              <a:t>关系</a:t>
            </a:r>
          </a:p>
          <a:p>
            <a:pPr lvl="1"/>
            <a:r>
              <a:rPr lang="zh-CN" altLang="en-US" sz="2200" dirty="0"/>
              <a:t>在</a:t>
            </a:r>
            <a:r>
              <a:rPr lang="en-US" altLang="zh-CN" sz="2200" dirty="0"/>
              <a:t>Student</a:t>
            </a:r>
            <a:r>
              <a:rPr lang="zh-CN" altLang="en-US" sz="2200" dirty="0"/>
              <a:t>中依次取每个元组的</a:t>
            </a:r>
            <a:r>
              <a:rPr lang="en-US" altLang="zh-CN" sz="2200" dirty="0" err="1"/>
              <a:t>Sno</a:t>
            </a:r>
            <a:r>
              <a:rPr lang="zh-CN" altLang="en-US" sz="2200" dirty="0"/>
              <a:t>值，用此值去检查</a:t>
            </a:r>
            <a:r>
              <a:rPr lang="en-US" altLang="zh-CN" sz="2200" dirty="0"/>
              <a:t>SC</a:t>
            </a:r>
            <a:r>
              <a:rPr lang="zh-CN" altLang="en-US" sz="2200" dirty="0"/>
              <a:t>表</a:t>
            </a:r>
          </a:p>
          <a:p>
            <a:pPr lvl="1"/>
            <a:r>
              <a:rPr lang="zh-CN" altLang="en-US" sz="2200" dirty="0"/>
              <a:t>若</a:t>
            </a:r>
            <a:r>
              <a:rPr lang="en-US" altLang="zh-CN" sz="2200" dirty="0"/>
              <a:t>SC</a:t>
            </a:r>
            <a:r>
              <a:rPr lang="zh-CN" altLang="en-US" sz="2200" dirty="0"/>
              <a:t>中存在这样的元组，其</a:t>
            </a:r>
            <a:r>
              <a:rPr lang="en-US" altLang="zh-CN" sz="2200" dirty="0" err="1"/>
              <a:t>Sno</a:t>
            </a:r>
            <a:r>
              <a:rPr lang="zh-CN" altLang="en-US" sz="2200" dirty="0"/>
              <a:t>值等于此</a:t>
            </a:r>
            <a:r>
              <a:rPr lang="en-US" altLang="zh-CN" sz="2200" dirty="0" err="1"/>
              <a:t>Student.Sno</a:t>
            </a:r>
            <a:r>
              <a:rPr lang="zh-CN" altLang="en-US" sz="2200" dirty="0"/>
              <a:t>值，并且其</a:t>
            </a:r>
            <a:r>
              <a:rPr lang="en-US" altLang="zh-CN" sz="2200" dirty="0" err="1"/>
              <a:t>Cno</a:t>
            </a:r>
            <a:r>
              <a:rPr lang="en-US" altLang="zh-CN" sz="2200" dirty="0"/>
              <a:t>= ‘1’</a:t>
            </a:r>
            <a:r>
              <a:rPr lang="zh-CN" altLang="en-US" sz="2200" dirty="0"/>
              <a:t>，则取此</a:t>
            </a:r>
            <a:r>
              <a:rPr lang="en-US" altLang="zh-CN" sz="2200" dirty="0" err="1"/>
              <a:t>Student.Sname</a:t>
            </a:r>
            <a:r>
              <a:rPr lang="zh-CN" altLang="en-US" sz="2200" dirty="0"/>
              <a:t>送入结果表</a:t>
            </a:r>
            <a:endParaRPr lang="en-US" altLang="zh-CN" sz="2200" dirty="0"/>
          </a:p>
          <a:p>
            <a:pPr eaLnBrk="1" hangingPunct="1">
              <a:buFont typeface="Wingdings" panose="05000000000000000000" pitchFamily="2" charset="2"/>
              <a:buNone/>
            </a:pPr>
            <a:r>
              <a:rPr lang="zh-CN" altLang="en-US" sz="2000" dirty="0"/>
              <a:t>    </a:t>
            </a:r>
            <a:endParaRPr lang="en-US" altLang="zh-CN" sz="2000" dirty="0"/>
          </a:p>
          <a:p>
            <a:pPr eaLnBrk="1" hangingPunct="1">
              <a:buFont typeface="Wingdings" panose="05000000000000000000" pitchFamily="2" charset="2"/>
              <a:buNone/>
            </a:pPr>
            <a:r>
              <a:rPr lang="en-US" altLang="zh-CN" sz="2000" dirty="0"/>
              <a:t>   </a:t>
            </a:r>
            <a:r>
              <a:rPr lang="zh-CN" altLang="en-US" sz="2000" dirty="0"/>
              <a:t> </a:t>
            </a:r>
            <a:r>
              <a:rPr lang="en-US" altLang="zh-CN" sz="2400" dirty="0"/>
              <a:t> SELECT </a:t>
            </a:r>
            <a:r>
              <a:rPr lang="en-US" altLang="zh-CN" sz="2400" dirty="0" err="1"/>
              <a:t>Sname</a:t>
            </a:r>
            <a:endParaRPr lang="en-US" altLang="zh-CN" sz="2400" dirty="0"/>
          </a:p>
          <a:p>
            <a:pPr eaLnBrk="1" hangingPunct="1">
              <a:buFont typeface="Wingdings" panose="05000000000000000000" pitchFamily="2" charset="2"/>
              <a:buNone/>
            </a:pPr>
            <a:r>
              <a:rPr lang="en-US" altLang="zh-CN" sz="2400" dirty="0"/>
              <a:t>     FROM</a:t>
            </a:r>
            <a:r>
              <a:rPr lang="en-US" altLang="zh-CN" sz="2400" dirty="0">
                <a:solidFill>
                  <a:srgbClr val="FF00FF"/>
                </a:solidFill>
              </a:rPr>
              <a:t> Student</a:t>
            </a:r>
            <a:endParaRPr lang="en-US" altLang="zh-CN" dirty="0">
              <a:solidFill>
                <a:srgbClr val="FF00FF"/>
              </a:solidFill>
            </a:endParaRPr>
          </a:p>
          <a:p>
            <a:pPr eaLnBrk="1" hangingPunct="1">
              <a:buFont typeface="Wingdings" panose="05000000000000000000" pitchFamily="2" charset="2"/>
              <a:buNone/>
            </a:pPr>
            <a:r>
              <a:rPr lang="en-US" altLang="zh-CN" sz="2400" dirty="0"/>
              <a:t>     WHERE EXISTS</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a:solidFill>
                  <a:srgbClr val="FF00FF"/>
                </a:solidFill>
              </a:rPr>
              <a:t>*</a:t>
            </a:r>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a:t>
            </a:r>
            <a:r>
              <a:rPr lang="en-US" altLang="zh-CN" sz="2400" dirty="0" err="1"/>
              <a:t>Sno</a:t>
            </a:r>
            <a:r>
              <a:rPr lang="en-US" altLang="zh-CN" sz="2400" dirty="0"/>
              <a:t>=</a:t>
            </a:r>
            <a:r>
              <a:rPr lang="en-US" altLang="zh-CN" sz="2400" dirty="0" err="1">
                <a:solidFill>
                  <a:srgbClr val="FF00FF"/>
                </a:solidFill>
              </a:rPr>
              <a:t>Student.Sno</a:t>
            </a:r>
            <a:r>
              <a:rPr lang="en-US" altLang="zh-CN" sz="2400" dirty="0"/>
              <a:t> AND </a:t>
            </a:r>
            <a:r>
              <a:rPr lang="en-US" altLang="zh-CN" sz="2400" dirty="0" err="1"/>
              <a:t>Cno</a:t>
            </a:r>
            <a:r>
              <a:rPr lang="en-US" altLang="zh-CN" sz="2400" dirty="0"/>
              <a:t>= ' 1 '</a:t>
            </a:r>
            <a:r>
              <a:rPr lang="zh-CN" altLang="en-US" sz="2400" dirty="0"/>
              <a:t>);</a:t>
            </a:r>
          </a:p>
          <a:p>
            <a:pPr eaLnBrk="1" hangingPunct="1">
              <a:buFont typeface="Wingdings" panose="05000000000000000000" pitchFamily="2" charset="2"/>
              <a:buNone/>
            </a:pPr>
            <a:r>
              <a:rPr lang="zh-CN" altLang="en-US" sz="2000" dirty="0">
                <a:latin typeface="宋体" panose="02010600030101010101" pitchFamily="2" charset="-122"/>
              </a:rPr>
              <a:t>  </a:t>
            </a:r>
            <a:endParaRPr lang="zh-CN" altLang="en-US" sz="2000" dirty="0"/>
          </a:p>
        </p:txBody>
      </p:sp>
      <p:sp>
        <p:nvSpPr>
          <p:cNvPr id="2" name="矩形 1"/>
          <p:cNvSpPr/>
          <p:nvPr/>
        </p:nvSpPr>
        <p:spPr>
          <a:xfrm>
            <a:off x="3957781" y="3992664"/>
            <a:ext cx="4572000" cy="1477328"/>
          </a:xfrm>
          <a:prstGeom prst="rect">
            <a:avLst/>
          </a:prstGeom>
        </p:spPr>
        <p:txBody>
          <a:bodyPr>
            <a:spAutoFit/>
          </a:bodyPr>
          <a:lstStyle/>
          <a:p>
            <a:pPr>
              <a:buFont typeface="Wingdings" panose="05000000000000000000" pitchFamily="2" charset="2"/>
              <a:buNone/>
            </a:pPr>
            <a:r>
              <a:rPr lang="en-US" altLang="zh-CN" dirty="0"/>
              <a:t>Using of </a:t>
            </a:r>
            <a:r>
              <a:rPr lang="en-US" altLang="zh-CN" dirty="0" err="1"/>
              <a:t>Jonning</a:t>
            </a:r>
            <a:r>
              <a:rPr lang="en-US" altLang="zh-CN" dirty="0"/>
              <a:t> table:</a:t>
            </a:r>
          </a:p>
          <a:p>
            <a:pPr lvl="1">
              <a:buFont typeface="Wingdings" panose="05000000000000000000" pitchFamily="2" charset="2"/>
              <a:buNone/>
            </a:pPr>
            <a:r>
              <a:rPr lang="en-US" altLang="zh-CN" dirty="0">
                <a:latin typeface="宋体" panose="02010600030101010101" pitchFamily="2" charset="-122"/>
              </a:rPr>
              <a:t>SELECT </a:t>
            </a:r>
            <a:r>
              <a:rPr lang="en-US" altLang="zh-CN" dirty="0" err="1">
                <a:latin typeface="宋体" panose="02010600030101010101" pitchFamily="2" charset="-122"/>
              </a:rPr>
              <a:t>Sname</a:t>
            </a:r>
            <a:endParaRPr lang="en-US" altLang="zh-CN" dirty="0">
              <a:latin typeface="宋体" panose="02010600030101010101" pitchFamily="2" charset="-122"/>
            </a:endParaRPr>
          </a:p>
          <a:p>
            <a:pPr lvl="1">
              <a:buFont typeface="Wingdings" panose="05000000000000000000" pitchFamily="2" charset="2"/>
              <a:buNone/>
            </a:pPr>
            <a:r>
              <a:rPr lang="en-US" altLang="zh-CN" dirty="0">
                <a:latin typeface="宋体" panose="02010600030101010101" pitchFamily="2" charset="-122"/>
              </a:rPr>
              <a:t>FROM Student, SC</a:t>
            </a:r>
          </a:p>
          <a:p>
            <a:pPr lvl="1">
              <a:buFont typeface="Wingdings" panose="05000000000000000000" pitchFamily="2" charset="2"/>
              <a:buNone/>
            </a:pPr>
            <a:r>
              <a:rPr lang="en-US" altLang="zh-CN" dirty="0">
                <a:latin typeface="宋体" panose="02010600030101010101" pitchFamily="2" charset="-122"/>
              </a:rPr>
              <a:t>WHERE </a:t>
            </a:r>
            <a:r>
              <a:rPr lang="en-US" altLang="zh-CN" dirty="0" err="1">
                <a:latin typeface="宋体" panose="02010600030101010101" pitchFamily="2" charset="-122"/>
              </a:rPr>
              <a:t>Student.Sno</a:t>
            </a:r>
            <a:r>
              <a:rPr lang="en-US" altLang="zh-CN" dirty="0">
                <a:latin typeface="宋体" panose="02010600030101010101" pitchFamily="2" charset="-122"/>
              </a:rPr>
              <a:t>=</a:t>
            </a:r>
            <a:r>
              <a:rPr lang="en-US" altLang="zh-CN" dirty="0" err="1">
                <a:latin typeface="宋体" panose="02010600030101010101" pitchFamily="2" charset="-122"/>
              </a:rPr>
              <a:t>SC.Sno</a:t>
            </a:r>
            <a:r>
              <a:rPr lang="en-US" altLang="zh-CN" dirty="0">
                <a:latin typeface="宋体" panose="02010600030101010101" pitchFamily="2" charset="-122"/>
              </a:rPr>
              <a:t> AND </a:t>
            </a:r>
          </a:p>
          <a:p>
            <a:pPr lvl="1">
              <a:buFont typeface="Wingdings" panose="05000000000000000000" pitchFamily="2" charset="2"/>
              <a:buNone/>
            </a:pPr>
            <a:r>
              <a:rPr lang="en-US" altLang="zh-CN" dirty="0">
                <a:latin typeface="宋体" panose="02010600030101010101" pitchFamily="2" charset="-122"/>
              </a:rPr>
              <a:t>			</a:t>
            </a:r>
            <a:r>
              <a:rPr lang="en-US" altLang="zh-CN" dirty="0" err="1">
                <a:latin typeface="宋体" panose="02010600030101010101" pitchFamily="2" charset="-122"/>
              </a:rPr>
              <a:t>SC.Cno</a:t>
            </a:r>
            <a:r>
              <a:rPr lang="en-US" altLang="zh-CN" dirty="0">
                <a:latin typeface="宋体" panose="02010600030101010101" pitchFamily="2" charset="-122"/>
              </a:rPr>
              <a:t>= '1';</a:t>
            </a:r>
            <a:endParaRPr lang="en-US" altLang="zh-CN" sz="2400" dirty="0">
              <a:latin typeface="宋体" panose="02010600030101010101" pitchFamily="2" charset="-122"/>
            </a:endParaRPr>
          </a:p>
        </p:txBody>
      </p:sp>
    </p:spTree>
    <p:extLst>
      <p:ext uri="{BB962C8B-B14F-4D97-AF65-F5344CB8AC3E}">
        <p14:creationId xmlns:p14="http://schemas.microsoft.com/office/powerpoint/2010/main" val="38028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9395" name="Rectangle 3"/>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3.61]  </a:t>
            </a:r>
            <a:r>
              <a:rPr lang="zh-CN" altLang="en-US" sz="2400" dirty="0"/>
              <a:t>查询没有选修</a:t>
            </a:r>
            <a:r>
              <a:rPr lang="en-US" altLang="zh-CN" sz="2400" dirty="0">
                <a:latin typeface="宋体" panose="02010600030101010101" pitchFamily="2" charset="-122"/>
              </a:rPr>
              <a:t>1</a:t>
            </a:r>
            <a:r>
              <a:rPr lang="zh-CN" altLang="en-US" sz="2400" dirty="0"/>
              <a:t>号课程的学生姓名。</a:t>
            </a:r>
            <a:endParaRPr lang="zh-CN" altLang="en-US" sz="2400" dirty="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dirty="0"/>
              <a:t>     </a:t>
            </a:r>
            <a:r>
              <a:rPr lang="en-US" altLang="zh-CN" sz="2400" dirty="0"/>
              <a:t>SELECT </a:t>
            </a:r>
            <a:r>
              <a:rPr lang="en-US" altLang="zh-CN" sz="2400" dirty="0" err="1"/>
              <a:t>Sname</a:t>
            </a:r>
            <a:endParaRPr lang="en-US" altLang="zh-CN" sz="2400" dirty="0"/>
          </a:p>
          <a:p>
            <a:pPr algn="just" eaLnBrk="1" hangingPunct="1">
              <a:lnSpc>
                <a:spcPct val="110000"/>
              </a:lnSpc>
              <a:buFont typeface="Wingdings" panose="05000000000000000000" pitchFamily="2" charset="2"/>
              <a:buNone/>
            </a:pPr>
            <a:r>
              <a:rPr lang="en-US" altLang="zh-CN" sz="2400" dirty="0"/>
              <a:t>     FROM     </a:t>
            </a:r>
            <a:r>
              <a:rPr lang="en-US" altLang="zh-CN" sz="2400" dirty="0">
                <a:solidFill>
                  <a:srgbClr val="FF00FF"/>
                </a:solidFill>
              </a:rPr>
              <a:t>Student</a:t>
            </a:r>
          </a:p>
          <a:p>
            <a:pPr algn="just" eaLnBrk="1" hangingPunct="1">
              <a:lnSpc>
                <a:spcPct val="110000"/>
              </a:lnSpc>
              <a:buFont typeface="Wingdings" panose="05000000000000000000" pitchFamily="2" charset="2"/>
              <a:buNone/>
            </a:pPr>
            <a:r>
              <a:rPr lang="en-US" altLang="zh-CN" sz="2400" dirty="0"/>
              <a:t>     WHERE NOT EXISTS</a:t>
            </a:r>
          </a:p>
          <a:p>
            <a:pPr algn="just" eaLnBrk="1" hangingPunct="1">
              <a:lnSpc>
                <a:spcPct val="110000"/>
              </a:lnSpc>
              <a:buFont typeface="Wingdings" panose="05000000000000000000" pitchFamily="2" charset="2"/>
              <a:buNone/>
            </a:pPr>
            <a:r>
              <a:rPr lang="en-US" altLang="zh-CN" sz="2400" dirty="0"/>
              <a:t>                   </a:t>
            </a:r>
            <a:r>
              <a:rPr lang="zh-CN" altLang="en-US" sz="2400" dirty="0"/>
              <a:t>(</a:t>
            </a:r>
            <a:r>
              <a:rPr lang="en-US" altLang="zh-CN" sz="2400" dirty="0"/>
              <a:t>SELECT *</a:t>
            </a:r>
          </a:p>
          <a:p>
            <a:pPr algn="just" eaLnBrk="1" hangingPunct="1">
              <a:lnSpc>
                <a:spcPct val="110000"/>
              </a:lnSpc>
              <a:buFont typeface="Wingdings" panose="05000000000000000000" pitchFamily="2" charset="2"/>
              <a:buNone/>
            </a:pPr>
            <a:r>
              <a:rPr lang="en-US" altLang="zh-CN" sz="2400" dirty="0"/>
              <a:t>                    FROM SC</a:t>
            </a:r>
          </a:p>
          <a:p>
            <a:pPr eaLnBrk="1" hangingPunct="1">
              <a:lnSpc>
                <a:spcPct val="110000"/>
              </a:lnSpc>
              <a:buFont typeface="Wingdings" panose="05000000000000000000" pitchFamily="2" charset="2"/>
              <a:buNone/>
            </a:pPr>
            <a:r>
              <a:rPr lang="en-US" altLang="zh-CN" sz="2400" dirty="0"/>
              <a:t>                    WHERE </a:t>
            </a:r>
            <a:r>
              <a:rPr lang="en-US" altLang="zh-CN" sz="2400" dirty="0" err="1"/>
              <a:t>Sno</a:t>
            </a:r>
            <a:r>
              <a:rPr lang="en-US" altLang="zh-CN" sz="2400" dirty="0"/>
              <a:t> = </a:t>
            </a:r>
            <a:r>
              <a:rPr lang="en-US" altLang="zh-CN" sz="2400" dirty="0" err="1">
                <a:solidFill>
                  <a:srgbClr val="FF00FF"/>
                </a:solidFill>
              </a:rPr>
              <a:t>Student.</a:t>
            </a:r>
            <a:r>
              <a:rPr lang="en-US" altLang="zh-CN" sz="2400" dirty="0" err="1"/>
              <a:t>Sno</a:t>
            </a:r>
            <a:r>
              <a:rPr lang="en-US" altLang="zh-CN" sz="2400" dirty="0"/>
              <a:t> AND </a:t>
            </a:r>
            <a:r>
              <a:rPr lang="en-US" altLang="zh-CN" sz="2400" dirty="0" err="1"/>
              <a:t>Cno</a:t>
            </a:r>
            <a:r>
              <a:rPr lang="en-US" altLang="zh-CN" sz="2400" dirty="0"/>
              <a:t>='1'</a:t>
            </a:r>
            <a:r>
              <a:rPr lang="zh-CN" altLang="en-US" sz="2400" dirty="0"/>
              <a:t>);</a:t>
            </a:r>
          </a:p>
        </p:txBody>
      </p:sp>
    </p:spTree>
    <p:extLst>
      <p:ext uri="{BB962C8B-B14F-4D97-AF65-F5344CB8AC3E}">
        <p14:creationId xmlns:p14="http://schemas.microsoft.com/office/powerpoint/2010/main" val="191950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4515" name="Rectangle 3"/>
          <p:cNvSpPr>
            <a:spLocks noGrp="1" noChangeArrowheads="1"/>
          </p:cNvSpPr>
          <p:nvPr>
            <p:ph type="body" idx="4294967295"/>
          </p:nvPr>
        </p:nvSpPr>
        <p:spPr/>
        <p:txBody>
          <a:bodyPr>
            <a:normAutofit/>
          </a:bodyPr>
          <a:lstStyle/>
          <a:p>
            <a:pPr eaLnBrk="1" hangingPunct="1">
              <a:lnSpc>
                <a:spcPct val="110000"/>
              </a:lnSpc>
              <a:buFont typeface="Wingdings" panose="05000000000000000000" pitchFamily="2" charset="2"/>
              <a:buNone/>
            </a:pPr>
            <a:r>
              <a:rPr lang="en-US" altLang="zh-CN" sz="2400" dirty="0"/>
              <a:t> [</a:t>
            </a:r>
            <a:r>
              <a:rPr lang="zh-CN" altLang="en-US" sz="2400" dirty="0"/>
              <a:t>例 </a:t>
            </a:r>
            <a:r>
              <a:rPr lang="en-US" altLang="zh-CN" sz="2400" dirty="0"/>
              <a:t>3.63]</a:t>
            </a:r>
            <a:r>
              <a:rPr lang="zh-CN" altLang="en-US" sz="2400" dirty="0"/>
              <a:t>查询至少选修了学生</a:t>
            </a:r>
            <a:r>
              <a:rPr lang="en-US" altLang="zh-CN" sz="2400" dirty="0"/>
              <a:t>201215122</a:t>
            </a:r>
            <a:r>
              <a:rPr lang="zh-CN" altLang="en-US" sz="2400" dirty="0"/>
              <a:t>选修的全部课程的学生号码。</a:t>
            </a:r>
          </a:p>
          <a:p>
            <a:pPr eaLnBrk="1" hangingPunct="1">
              <a:lnSpc>
                <a:spcPct val="110000"/>
              </a:lnSpc>
              <a:buFont typeface="Wingdings" panose="05000000000000000000" pitchFamily="2" charset="2"/>
              <a:buNone/>
            </a:pPr>
            <a:endParaRPr lang="zh-CN" altLang="en-US" sz="2400" dirty="0"/>
          </a:p>
          <a:p>
            <a:pPr eaLnBrk="1" hangingPunct="1">
              <a:lnSpc>
                <a:spcPct val="110000"/>
              </a:lnSpc>
              <a:buFont typeface="Wingdings" panose="05000000000000000000" pitchFamily="2" charset="2"/>
              <a:buNone/>
            </a:pPr>
            <a:r>
              <a:rPr lang="zh-CN" altLang="en-US" sz="2400" dirty="0"/>
              <a:t>解题思路：</a:t>
            </a:r>
          </a:p>
          <a:p>
            <a:pPr eaLnBrk="1" hangingPunct="1">
              <a:lnSpc>
                <a:spcPct val="110000"/>
              </a:lnSpc>
              <a:buFont typeface="Wingdings" panose="05000000000000000000" pitchFamily="2" charset="2"/>
              <a:buChar char="n"/>
            </a:pPr>
            <a:r>
              <a:rPr lang="zh-CN" altLang="en-US" sz="2400" dirty="0"/>
              <a:t>用逻辑蕴涵表达：查询学号为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201215122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a:t>
            </a:r>
            <a:endParaRPr lang="en-US" altLang="zh-CN" sz="2400" dirty="0"/>
          </a:p>
          <a:p>
            <a:pPr eaLnBrk="1" hangingPunct="1">
              <a:lnSpc>
                <a:spcPct val="110000"/>
              </a:lnSpc>
              <a:buFont typeface="Wingdings" panose="05000000000000000000" pitchFamily="2" charset="2"/>
              <a:buChar char="n"/>
            </a:pPr>
            <a:endParaRPr lang="en-US" altLang="zh-CN" sz="2400" dirty="0"/>
          </a:p>
          <a:p>
            <a:pPr>
              <a:lnSpc>
                <a:spcPct val="110000"/>
              </a:lnSpc>
              <a:buFont typeface="Wingdings" panose="05000000000000000000" pitchFamily="2" charset="2"/>
              <a:buChar char="n"/>
            </a:pPr>
            <a:r>
              <a:rPr lang="zh-CN" altLang="en-US" sz="2400" dirty="0"/>
              <a:t>转换为：选取</a:t>
            </a:r>
            <a:r>
              <a:rPr lang="en-US" altLang="zh-CN" sz="2400" dirty="0"/>
              <a:t>x</a:t>
            </a:r>
            <a:r>
              <a:rPr lang="zh-CN" altLang="en-US" sz="2400" dirty="0"/>
              <a:t>， 满足不存在这样的课程</a:t>
            </a:r>
            <a:r>
              <a:rPr lang="en-US" altLang="zh-CN" sz="2400" dirty="0"/>
              <a:t>y</a:t>
            </a:r>
            <a:r>
              <a:rPr lang="zh-CN" altLang="en-US" sz="2400" dirty="0"/>
              <a:t>，学生</a:t>
            </a:r>
            <a:r>
              <a:rPr lang="en-US" altLang="zh-CN" sz="2400" dirty="0"/>
              <a:t>201215122</a:t>
            </a:r>
            <a:r>
              <a:rPr lang="zh-CN" altLang="en-US" sz="2400" dirty="0"/>
              <a:t>选修了</a:t>
            </a:r>
            <a:r>
              <a:rPr lang="en-US" altLang="zh-CN" sz="2400" dirty="0"/>
              <a:t>y</a:t>
            </a:r>
            <a:r>
              <a:rPr lang="zh-CN" altLang="en-US" sz="2400" dirty="0"/>
              <a:t>，而学生</a:t>
            </a:r>
            <a:r>
              <a:rPr lang="en-US" altLang="zh-CN" sz="2400" dirty="0"/>
              <a:t>x</a:t>
            </a:r>
            <a:r>
              <a:rPr lang="zh-CN" altLang="en-US" sz="2400" dirty="0"/>
              <a:t>没有选。</a:t>
            </a:r>
          </a:p>
        </p:txBody>
      </p:sp>
    </p:spTree>
    <p:extLst>
      <p:ext uri="{BB962C8B-B14F-4D97-AF65-F5344CB8AC3E}">
        <p14:creationId xmlns:p14="http://schemas.microsoft.com/office/powerpoint/2010/main" val="42668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cs typeface="Times New Roman" panose="02020603050405020304" pitchFamily="18" charset="0"/>
              </a:rPr>
              <a:t> </a:t>
            </a:r>
          </a:p>
        </p:txBody>
      </p:sp>
      <p:sp>
        <p:nvSpPr>
          <p:cNvPr id="66563" name="Rectangle 3"/>
          <p:cNvSpPr>
            <a:spLocks noGrp="1" noChangeArrowheads="1"/>
          </p:cNvSpPr>
          <p:nvPr>
            <p:ph type="body" idx="4294967295"/>
          </p:nvPr>
        </p:nvSpPr>
        <p:spPr>
          <a:xfrm>
            <a:off x="602642" y="1302673"/>
            <a:ext cx="8455900" cy="4994275"/>
          </a:xfrm>
        </p:spPr>
        <p:txBody>
          <a:bodyPr>
            <a:normAutofit lnSpcReduction="10000"/>
          </a:bodyPr>
          <a:lstStyle/>
          <a:p>
            <a:pPr algn="just" eaLnBrk="1" hangingPunct="1">
              <a:buFont typeface="Wingdings" panose="05000000000000000000" pitchFamily="2" charset="2"/>
              <a:buChar char="n"/>
            </a:pPr>
            <a:r>
              <a:rPr lang="zh-CN" altLang="en-US" sz="2400" dirty="0"/>
              <a:t>用</a:t>
            </a:r>
            <a:r>
              <a:rPr lang="en-US" altLang="zh-CN" sz="2400" dirty="0"/>
              <a:t>NOT EXISTS</a:t>
            </a:r>
            <a:r>
              <a:rPr lang="zh-CN" altLang="en-US" sz="2400" dirty="0"/>
              <a:t>谓词表示： </a:t>
            </a:r>
            <a:r>
              <a:rPr lang="zh-CN" altLang="en-US" sz="2200" dirty="0"/>
              <a:t>    </a:t>
            </a:r>
          </a:p>
          <a:p>
            <a:pPr algn="just" eaLnBrk="1" hangingPunct="1">
              <a:buSzPct val="50000"/>
              <a:buFont typeface="宋体" panose="02010600030101010101" pitchFamily="2" charset="-122"/>
              <a:buNone/>
            </a:pPr>
            <a:r>
              <a:rPr lang="zh-CN" altLang="en-US" sz="2200" dirty="0"/>
              <a:t>       </a:t>
            </a:r>
            <a:r>
              <a:rPr lang="en-US" altLang="zh-CN" sz="2200" dirty="0"/>
              <a:t>SELECT DISTINCT </a:t>
            </a:r>
            <a:r>
              <a:rPr lang="en-US" altLang="zh-CN" sz="2200" dirty="0" err="1"/>
              <a:t>Sno</a:t>
            </a:r>
            <a:endParaRPr lang="en-US" altLang="zh-CN" sz="2200" dirty="0"/>
          </a:p>
          <a:p>
            <a:pPr algn="just" eaLnBrk="1" hangingPunct="1">
              <a:buSzPct val="50000"/>
              <a:buFont typeface="宋体" panose="02010600030101010101" pitchFamily="2" charset="-122"/>
              <a:buNone/>
            </a:pPr>
            <a:r>
              <a:rPr lang="en-US" altLang="zh-CN" sz="2200" dirty="0"/>
              <a:t>       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                                                       </a:t>
            </a:r>
            <a:r>
              <a:rPr lang="zh-CN" altLang="en-US" sz="2200" dirty="0">
                <a:solidFill>
                  <a:srgbClr val="FF0000"/>
                </a:solidFill>
              </a:rPr>
              <a:t>不存在</a:t>
            </a:r>
            <a:endParaRPr lang="en-US" altLang="zh-CN" sz="2200" dirty="0">
              <a:solidFill>
                <a:srgbClr val="FF0000"/>
              </a:solidFill>
            </a:endParaRP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a:t>
            </a:r>
            <a:r>
              <a:rPr lang="en-US" altLang="zh-CN" sz="2200" dirty="0" err="1"/>
              <a:t>SCY.Sno</a:t>
            </a:r>
            <a:r>
              <a:rPr lang="en-US" altLang="zh-CN" sz="2200" dirty="0"/>
              <a:t> = ' 201215122 '  AND</a:t>
            </a:r>
          </a:p>
          <a:p>
            <a:pPr algn="just" eaLnBrk="1" hangingPunct="1">
              <a:buSzPct val="50000"/>
              <a:buFont typeface="宋体" panose="02010600030101010101" pitchFamily="2" charset="-122"/>
              <a:buNone/>
            </a:pPr>
            <a:r>
              <a:rPr lang="en-US" altLang="zh-CN" sz="2200" dirty="0"/>
              <a:t>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SCZ</a:t>
            </a:r>
          </a:p>
          <a:p>
            <a:pPr algn="just" eaLnBrk="1" hangingPunct="1">
              <a:buSzPct val="50000"/>
              <a:buFont typeface="宋体" panose="02010600030101010101" pitchFamily="2" charset="-122"/>
              <a:buNone/>
            </a:pPr>
            <a:r>
              <a:rPr lang="en-US" altLang="zh-CN" sz="2200" dirty="0"/>
              <a:t>                                     WHERE </a:t>
            </a:r>
            <a:r>
              <a:rPr lang="en-US" altLang="zh-CN" sz="2200" dirty="0" err="1"/>
              <a:t>SCZ.Sno</a:t>
            </a:r>
            <a:r>
              <a:rPr lang="en-US" altLang="zh-CN" sz="2200" dirty="0"/>
              <a:t>=</a:t>
            </a:r>
            <a:r>
              <a:rPr lang="en-US" altLang="zh-CN" sz="2200" dirty="0" err="1">
                <a:solidFill>
                  <a:srgbClr val="FF3399"/>
                </a:solidFill>
              </a:rPr>
              <a:t>SCX</a:t>
            </a:r>
            <a:r>
              <a:rPr lang="en-US" altLang="zh-CN" sz="2200" dirty="0" err="1"/>
              <a:t>.Sno</a:t>
            </a:r>
            <a:r>
              <a:rPr lang="en-US" altLang="zh-CN" sz="2200" dirty="0"/>
              <a:t> AND</a:t>
            </a:r>
          </a:p>
          <a:p>
            <a:pPr eaLnBrk="1" hangingPunct="1">
              <a:buSzPct val="50000"/>
              <a:buFont typeface="宋体" panose="02010600030101010101" pitchFamily="2" charset="-122"/>
              <a:buNone/>
            </a:pPr>
            <a:r>
              <a:rPr lang="en-US" altLang="zh-CN" sz="2200" dirty="0"/>
              <a:t>                                                   </a:t>
            </a:r>
            <a:r>
              <a:rPr lang="en-US" altLang="zh-CN" sz="2200" dirty="0" err="1"/>
              <a:t>SCZ.Cno</a:t>
            </a:r>
            <a:r>
              <a:rPr lang="en-US" altLang="zh-CN" sz="2200" dirty="0"/>
              <a:t>=</a:t>
            </a:r>
            <a:r>
              <a:rPr lang="en-US" altLang="zh-CN" sz="2200" dirty="0" err="1">
                <a:solidFill>
                  <a:srgbClr val="0099FF"/>
                </a:solidFill>
              </a:rPr>
              <a:t>SCY</a:t>
            </a:r>
            <a:r>
              <a:rPr lang="en-US" altLang="zh-CN" sz="2200" dirty="0" err="1"/>
              <a:t>.Cno</a:t>
            </a:r>
            <a:r>
              <a:rPr lang="zh-CN" altLang="en-US" sz="2200" dirty="0"/>
              <a:t>));</a:t>
            </a:r>
          </a:p>
        </p:txBody>
      </p:sp>
      <p:sp>
        <p:nvSpPr>
          <p:cNvPr id="2" name="矩形 1"/>
          <p:cNvSpPr/>
          <p:nvPr/>
        </p:nvSpPr>
        <p:spPr>
          <a:xfrm>
            <a:off x="6551348" y="3688715"/>
            <a:ext cx="2507194" cy="1754326"/>
          </a:xfrm>
          <a:prstGeom prst="rect">
            <a:avLst/>
          </a:prstGeom>
        </p:spPr>
        <p:txBody>
          <a:bodyPr wrap="square">
            <a:spAutoFit/>
          </a:bodyPr>
          <a:lstStyle/>
          <a:p>
            <a:r>
              <a:rPr lang="zh-CN" altLang="en-US" dirty="0">
                <a:solidFill>
                  <a:srgbClr val="FF0000"/>
                </a:solidFill>
              </a:rPr>
              <a:t>学生</a:t>
            </a:r>
            <a:r>
              <a:rPr lang="en-US" altLang="zh-CN" dirty="0">
                <a:solidFill>
                  <a:srgbClr val="FF0000"/>
                </a:solidFill>
              </a:rPr>
              <a:t>201215122</a:t>
            </a:r>
            <a:r>
              <a:rPr lang="zh-CN" altLang="en-US" dirty="0">
                <a:solidFill>
                  <a:srgbClr val="FF0000"/>
                </a:solidFill>
              </a:rPr>
              <a:t>选修了</a:t>
            </a:r>
            <a:r>
              <a:rPr lang="en-US" altLang="zh-CN" dirty="0">
                <a:solidFill>
                  <a:srgbClr val="FF0000"/>
                </a:solidFill>
              </a:rPr>
              <a:t>y</a:t>
            </a:r>
          </a:p>
          <a:p>
            <a:r>
              <a:rPr lang="zh-CN" altLang="en-US" dirty="0">
                <a:solidFill>
                  <a:srgbClr val="FF0000"/>
                </a:solidFill>
              </a:rPr>
              <a:t>，</a:t>
            </a:r>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而学生</a:t>
            </a:r>
            <a:r>
              <a:rPr lang="en-US" altLang="zh-CN" dirty="0">
                <a:solidFill>
                  <a:srgbClr val="FF0000"/>
                </a:solidFill>
              </a:rPr>
              <a:t>x</a:t>
            </a:r>
            <a:r>
              <a:rPr lang="zh-CN" altLang="en-US" dirty="0">
                <a:solidFill>
                  <a:srgbClr val="FF0000"/>
                </a:solidFill>
              </a:rPr>
              <a:t>没有选  </a:t>
            </a:r>
          </a:p>
          <a:p>
            <a:r>
              <a:rPr lang="en-US" altLang="zh-CN" dirty="0">
                <a:solidFill>
                  <a:srgbClr val="FF0000"/>
                </a:solidFill>
              </a:rPr>
              <a:t>(</a:t>
            </a:r>
            <a:r>
              <a:rPr lang="zh-CN" altLang="en-US" dirty="0">
                <a:solidFill>
                  <a:srgbClr val="FF0000"/>
                </a:solidFill>
              </a:rPr>
              <a:t>转换为：不存在选修了所有</a:t>
            </a:r>
            <a:r>
              <a:rPr lang="en-US" altLang="zh-CN" dirty="0">
                <a:solidFill>
                  <a:srgbClr val="FF0000"/>
                </a:solidFill>
              </a:rPr>
              <a:t>y)</a:t>
            </a:r>
            <a:endParaRPr lang="zh-CN" altLang="en-US" dirty="0">
              <a:solidFill>
                <a:srgbClr val="FF0000"/>
              </a:solidFill>
            </a:endParaRPr>
          </a:p>
        </p:txBody>
      </p:sp>
    </p:spTree>
    <p:extLst>
      <p:ext uri="{BB962C8B-B14F-4D97-AF65-F5344CB8AC3E}">
        <p14:creationId xmlns:p14="http://schemas.microsoft.com/office/powerpoint/2010/main" val="251235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3600" dirty="0"/>
              <a:t>(4) </a:t>
            </a:r>
            <a:r>
              <a:rPr lang="zh-CN" altLang="en-US" sz="3600" dirty="0"/>
              <a:t>多表连接</a:t>
            </a:r>
          </a:p>
        </p:txBody>
      </p:sp>
      <p:sp>
        <p:nvSpPr>
          <p:cNvPr id="26627" name="Rectangle 3"/>
          <p:cNvSpPr>
            <a:spLocks noGrp="1" noChangeArrowheads="1"/>
          </p:cNvSpPr>
          <p:nvPr>
            <p:ph type="body" idx="4294967295"/>
          </p:nvPr>
        </p:nvSpPr>
        <p:spPr>
          <a:xfrm>
            <a:off x="611188" y="1268413"/>
            <a:ext cx="8075612" cy="4114800"/>
          </a:xfrm>
        </p:spPr>
        <p:txBody>
          <a:bodyPr>
            <a:normAutofit lnSpcReduction="10000"/>
          </a:bodyPr>
          <a:lstStyle/>
          <a:p>
            <a:pPr eaLnBrk="1" hangingPunct="1">
              <a:lnSpc>
                <a:spcPct val="170000"/>
              </a:lnSpc>
            </a:pPr>
            <a:r>
              <a:rPr lang="zh-CN" altLang="en-US" sz="2400" dirty="0"/>
              <a:t>多表连接：两个以上的表进行连接</a:t>
            </a:r>
            <a:endParaRPr lang="zh-CN" altLang="en-US" dirty="0"/>
          </a:p>
          <a:p>
            <a:pPr algn="just" eaLnBrk="1" hangingPunct="1">
              <a:buFont typeface="Wingdings" panose="05000000000000000000" pitchFamily="2" charset="2"/>
              <a:buNone/>
            </a:pPr>
            <a:endParaRPr lang="zh-CN" altLang="en-US" sz="3200" dirty="0"/>
          </a:p>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p>
          <a:p>
            <a:pPr lvl="1" algn="just">
              <a:lnSpc>
                <a:spcPct val="120000"/>
              </a:lnSpc>
              <a:buFont typeface="Wingdings" panose="05000000000000000000" pitchFamily="2" charset="2"/>
              <a:buNone/>
            </a:pPr>
            <a:r>
              <a:rPr lang="zh-CN" altLang="en-US" dirty="0"/>
              <a:t>  </a:t>
            </a:r>
            <a:r>
              <a:rPr lang="en-US" altLang="zh-CN" dirty="0"/>
              <a:t>SELECT </a:t>
            </a:r>
            <a:r>
              <a:rPr lang="en-US" altLang="zh-CN" dirty="0" err="1"/>
              <a:t>Student.Sno</a:t>
            </a:r>
            <a:r>
              <a:rPr lang="zh-CN" altLang="en-US" dirty="0"/>
              <a:t>, </a:t>
            </a:r>
            <a:r>
              <a:rPr lang="en-US" altLang="zh-CN" dirty="0" err="1"/>
              <a:t>Sname</a:t>
            </a:r>
            <a:r>
              <a:rPr lang="zh-CN" altLang="en-US" dirty="0"/>
              <a:t>, </a:t>
            </a:r>
            <a:r>
              <a:rPr lang="en-US" altLang="zh-CN" dirty="0" err="1"/>
              <a:t>Cname</a:t>
            </a:r>
            <a:r>
              <a:rPr lang="zh-CN" altLang="en-US" dirty="0"/>
              <a:t>, </a:t>
            </a:r>
            <a:r>
              <a:rPr lang="en-US" altLang="zh-CN" dirty="0"/>
              <a:t>Grade</a:t>
            </a:r>
          </a:p>
          <a:p>
            <a:pPr lvl="1" algn="just">
              <a:lnSpc>
                <a:spcPct val="120000"/>
              </a:lnSpc>
              <a:buFont typeface="Wingdings" panose="05000000000000000000" pitchFamily="2" charset="2"/>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Font typeface="Wingdings" panose="05000000000000000000" pitchFamily="2" charset="2"/>
              <a:buNone/>
            </a:pPr>
            <a:r>
              <a:rPr lang="en-US" altLang="zh-CN" dirty="0"/>
              <a:t>   WHERE </a:t>
            </a:r>
            <a:r>
              <a:rPr lang="en-US" altLang="zh-CN" dirty="0" err="1"/>
              <a:t>Student.Sno</a:t>
            </a:r>
            <a:r>
              <a:rPr lang="en-US" altLang="zh-CN" dirty="0"/>
              <a:t> = </a:t>
            </a:r>
            <a:r>
              <a:rPr lang="en-US" altLang="zh-CN" dirty="0" err="1"/>
              <a:t>SC.Sno</a:t>
            </a:r>
            <a:r>
              <a:rPr lang="en-US" altLang="zh-CN" dirty="0"/>
              <a:t> </a:t>
            </a:r>
          </a:p>
          <a:p>
            <a:pPr lvl="1" algn="just">
              <a:lnSpc>
                <a:spcPct val="120000"/>
              </a:lnSpc>
              <a:buFont typeface="Wingdings" panose="05000000000000000000" pitchFamily="2" charset="2"/>
              <a:buNone/>
            </a:pPr>
            <a:r>
              <a:rPr lang="en-US" altLang="zh-CN" dirty="0"/>
              <a:t>                  AND </a:t>
            </a:r>
            <a:r>
              <a:rPr lang="en-US" altLang="zh-CN" dirty="0" err="1"/>
              <a:t>SC.Cno</a:t>
            </a:r>
            <a:r>
              <a:rPr lang="en-US" altLang="zh-CN" dirty="0"/>
              <a:t> = </a:t>
            </a:r>
            <a:r>
              <a:rPr lang="en-US" altLang="zh-CN" dirty="0" err="1"/>
              <a:t>Course.Cno</a:t>
            </a:r>
            <a:r>
              <a:rPr lang="zh-CN" altLang="en-US" dirty="0"/>
              <a:t>;</a:t>
            </a:r>
          </a:p>
          <a:p>
            <a:pPr algn="just" eaLnBrk="1" hangingPunct="1">
              <a:lnSpc>
                <a:spcPct val="120000"/>
              </a:lnSpc>
              <a:buFont typeface="Wingdings" panose="05000000000000000000" pitchFamily="2" charset="2"/>
              <a:buNone/>
            </a:pPr>
            <a:r>
              <a:rPr lang="zh-CN" altLang="en-US" sz="2000" dirty="0">
                <a:latin typeface="Courier New" panose="02070309020205020404" pitchFamily="49" charset="0"/>
              </a:rPr>
              <a:t> </a:t>
            </a:r>
          </a:p>
        </p:txBody>
      </p:sp>
    </p:spTree>
    <p:extLst>
      <p:ext uri="{BB962C8B-B14F-4D97-AF65-F5344CB8AC3E}">
        <p14:creationId xmlns:p14="http://schemas.microsoft.com/office/powerpoint/2010/main" val="21470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dirty="0"/>
              <a:t>多表连接</a:t>
            </a:r>
            <a:endParaRPr lang="en-US" altLang="zh-CN" dirty="0"/>
          </a:p>
        </p:txBody>
      </p:sp>
      <p:sp>
        <p:nvSpPr>
          <p:cNvPr id="148483" name="Rectangle 3"/>
          <p:cNvSpPr>
            <a:spLocks noGrp="1" noChangeArrowheads="1"/>
          </p:cNvSpPr>
          <p:nvPr>
            <p:ph type="body" idx="1"/>
          </p:nvPr>
        </p:nvSpPr>
        <p:spPr>
          <a:xfrm>
            <a:off x="457200" y="1676400"/>
            <a:ext cx="8229600" cy="4495800"/>
          </a:xfrm>
        </p:spPr>
        <p:txBody>
          <a:bodyPr>
            <a:normAutofit/>
          </a:bodyPr>
          <a:lstStyle/>
          <a:p>
            <a:pPr>
              <a:lnSpc>
                <a:spcPct val="80000"/>
              </a:lnSpc>
            </a:pPr>
            <a:r>
              <a:rPr lang="zh-CN" altLang="en-US" sz="2000" dirty="0"/>
              <a:t>表名可以缩写，以简化查询中键入的内容。</a:t>
            </a:r>
            <a:endParaRPr lang="en-US" altLang="zh-CN" sz="2000" dirty="0"/>
          </a:p>
          <a:p>
            <a:pPr>
              <a:lnSpc>
                <a:spcPct val="80000"/>
              </a:lnSpc>
            </a:pP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rPr>
              <a:t>[Example 36]</a:t>
            </a:r>
            <a:r>
              <a:rPr lang="en-US" altLang="zh-CN" sz="2000" b="1" dirty="0">
                <a:ea typeface="宋体" panose="02010600030101010101" pitchFamily="2" charset="-122"/>
              </a:rPr>
              <a:t>: Find the names and GPAs of all students who take Math. </a:t>
            </a:r>
            <a:endParaRPr lang="en-US" altLang="zh-CN" sz="2000" dirty="0">
              <a:ea typeface="宋体" panose="02010600030101010101" pitchFamily="2" charset="-122"/>
            </a:endParaRPr>
          </a:p>
          <a:p>
            <a:pPr>
              <a:lnSpc>
                <a:spcPct val="80000"/>
              </a:lnSpc>
              <a:buFont typeface="Wingdings" panose="05000000000000000000" pitchFamily="2" charset="2"/>
              <a:buNone/>
            </a:pPr>
            <a:r>
              <a:rPr lang="en-US" altLang="zh-CN" sz="2000" dirty="0">
                <a:ea typeface="宋体" panose="02010600030101010101" pitchFamily="2" charset="-122"/>
              </a:rPr>
              <a:t>   select SNAME, GPA </a:t>
            </a:r>
          </a:p>
          <a:p>
            <a:pPr>
              <a:lnSpc>
                <a:spcPct val="80000"/>
              </a:lnSpc>
              <a:buFont typeface="Wingdings" panose="05000000000000000000" pitchFamily="2" charset="2"/>
              <a:buNone/>
            </a:pPr>
            <a:r>
              <a:rPr lang="en-US" altLang="zh-CN" sz="2000" dirty="0">
                <a:ea typeface="宋体" panose="02010600030101010101" pitchFamily="2" charset="-122"/>
              </a:rPr>
              <a:t>   from Students s, SC e, Courses c</a:t>
            </a:r>
          </a:p>
          <a:p>
            <a:pPr>
              <a:lnSpc>
                <a:spcPct val="80000"/>
              </a:lnSpc>
              <a:buFont typeface="Wingdings" panose="05000000000000000000" pitchFamily="2" charset="2"/>
              <a:buNone/>
            </a:pPr>
            <a:r>
              <a:rPr lang="en-US" altLang="zh-CN" sz="2000" dirty="0">
                <a:ea typeface="宋体" panose="02010600030101010101" pitchFamily="2" charset="-122"/>
              </a:rPr>
              <a:t>   where CNAME= ‘Math'</a:t>
            </a:r>
          </a:p>
          <a:p>
            <a:pPr>
              <a:lnSpc>
                <a:spcPct val="80000"/>
              </a:lnSpc>
              <a:buFont typeface="Wingdings" panose="05000000000000000000" pitchFamily="2" charset="2"/>
              <a:buNone/>
            </a:pPr>
            <a:r>
              <a:rPr lang="en-US" altLang="zh-CN" sz="2000" dirty="0">
                <a:ea typeface="宋体" panose="02010600030101010101" pitchFamily="2" charset="-122"/>
              </a:rPr>
              <a:t>           and </a:t>
            </a:r>
            <a:r>
              <a:rPr lang="en-US" altLang="zh-CN" sz="2000" dirty="0" err="1">
                <a:ea typeface="宋体" panose="02010600030101010101" pitchFamily="2" charset="-122"/>
              </a:rPr>
              <a:t>s.SSN</a:t>
            </a:r>
            <a:r>
              <a:rPr lang="en-US" altLang="zh-CN" sz="2000" dirty="0">
                <a:ea typeface="宋体" panose="02010600030101010101" pitchFamily="2" charset="-122"/>
              </a:rPr>
              <a:t> = </a:t>
            </a:r>
            <a:r>
              <a:rPr lang="en-US" altLang="zh-CN" sz="2000" dirty="0" err="1">
                <a:ea typeface="宋体" panose="02010600030101010101" pitchFamily="2" charset="-122"/>
              </a:rPr>
              <a:t>e.SSN</a:t>
            </a:r>
            <a:endParaRPr lang="en-US" altLang="zh-CN" sz="2000" dirty="0">
              <a:ea typeface="宋体" panose="02010600030101010101" pitchFamily="2" charset="-122"/>
            </a:endParaRPr>
          </a:p>
          <a:p>
            <a:pPr>
              <a:lnSpc>
                <a:spcPct val="80000"/>
              </a:lnSpc>
              <a:buFont typeface="Wingdings" panose="05000000000000000000" pitchFamily="2" charset="2"/>
              <a:buNone/>
            </a:pPr>
            <a:r>
              <a:rPr lang="en-US" altLang="zh-CN" sz="2000" dirty="0">
                <a:ea typeface="宋体" panose="02010600030101010101" pitchFamily="2" charset="-122"/>
              </a:rPr>
              <a:t>           and </a:t>
            </a:r>
            <a:r>
              <a:rPr lang="en-US" altLang="zh-CN" sz="2000" dirty="0" err="1">
                <a:ea typeface="宋体" panose="02010600030101010101" pitchFamily="2" charset="-122"/>
              </a:rPr>
              <a:t>e.CNO</a:t>
            </a:r>
            <a:r>
              <a:rPr lang="en-US" altLang="zh-CN" sz="2000" dirty="0">
                <a:ea typeface="宋体" panose="02010600030101010101" pitchFamily="2" charset="-122"/>
              </a:rPr>
              <a:t> = </a:t>
            </a:r>
            <a:r>
              <a:rPr lang="en-US" altLang="zh-CN" sz="2000" dirty="0" err="1">
                <a:ea typeface="宋体" panose="02010600030101010101" pitchFamily="2" charset="-122"/>
              </a:rPr>
              <a:t>c.CNO</a:t>
            </a:r>
            <a:r>
              <a:rPr lang="en-US" altLang="zh-CN" sz="2000" dirty="0">
                <a:ea typeface="宋体" panose="02010600030101010101" pitchFamily="2" charset="-122"/>
              </a:rPr>
              <a:t> </a:t>
            </a:r>
          </a:p>
          <a:p>
            <a:pPr>
              <a:lnSpc>
                <a:spcPct val="80000"/>
              </a:lnSpc>
              <a:buFont typeface="Wingdings" panose="05000000000000000000" pitchFamily="2" charset="2"/>
              <a:buNone/>
            </a:pPr>
            <a:r>
              <a:rPr lang="en-US" altLang="zh-CN" sz="2000" dirty="0">
                <a:ea typeface="宋体" panose="02010600030101010101" pitchFamily="2" charset="-122"/>
              </a:rPr>
              <a:t> </a:t>
            </a:r>
          </a:p>
          <a:p>
            <a:pPr>
              <a:lnSpc>
                <a:spcPct val="80000"/>
              </a:lnSpc>
            </a:pPr>
            <a:r>
              <a:rPr lang="en-US" altLang="zh-CN" sz="2000" dirty="0">
                <a:ea typeface="宋体" panose="02010600030101010101" pitchFamily="2" charset="-122"/>
              </a:rPr>
              <a:t>s, e and c </a:t>
            </a:r>
            <a:r>
              <a:rPr lang="zh-CN" altLang="en-US" sz="2000" dirty="0">
                <a:ea typeface="宋体" panose="02010600030101010101" pitchFamily="2" charset="-122"/>
              </a:rPr>
              <a:t>是别名</a:t>
            </a:r>
            <a:r>
              <a:rPr lang="en-US" altLang="zh-CN" sz="2000" dirty="0">
                <a:ea typeface="宋体" panose="02010600030101010101" pitchFamily="2" charset="-122"/>
              </a:rPr>
              <a:t>. </a:t>
            </a:r>
          </a:p>
        </p:txBody>
      </p:sp>
      <p:pic>
        <p:nvPicPr>
          <p:cNvPr id="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872" r="11166"/>
          <a:stretch/>
        </p:blipFill>
        <p:spPr>
          <a:xfrm>
            <a:off x="5364951" y="2777017"/>
            <a:ext cx="3541923" cy="1320012"/>
          </a:xfrm>
          <a:prstGeom prst="rect">
            <a:avLst/>
          </a:prstGeom>
          <a:noFill/>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558115" y="4097029"/>
            <a:ext cx="3431886" cy="1434167"/>
          </a:xfrm>
          <a:prstGeom prst="rect">
            <a:avLst/>
          </a:prstGeom>
          <a:noFill/>
        </p:spPr>
      </p:pic>
      <p:graphicFrame>
        <p:nvGraphicFramePr>
          <p:cNvPr id="6" name="Object 7"/>
          <p:cNvGraphicFramePr>
            <a:graphicFrameLocks noChangeAspect="1"/>
          </p:cNvGraphicFramePr>
          <p:nvPr>
            <p:extLst>
              <p:ext uri="{D42A27DB-BD31-4B8C-83A1-F6EECF244321}">
                <p14:modId xmlns:p14="http://schemas.microsoft.com/office/powerpoint/2010/main" val="1937489079"/>
              </p:ext>
            </p:extLst>
          </p:nvPr>
        </p:nvGraphicFramePr>
        <p:xfrm>
          <a:off x="5895501" y="5417041"/>
          <a:ext cx="2715099" cy="2017925"/>
        </p:xfrm>
        <a:graphic>
          <a:graphicData uri="http://schemas.openxmlformats.org/presentationml/2006/ole">
            <mc:AlternateContent xmlns:mc="http://schemas.openxmlformats.org/markup-compatibility/2006">
              <mc:Choice xmlns:v="urn:schemas-microsoft-com:vml" Requires="v">
                <p:oleObj name="文档" r:id="rId4" imgW="5404050" imgH="2442342" progId="Word.Document.8">
                  <p:embed/>
                </p:oleObj>
              </mc:Choice>
              <mc:Fallback>
                <p:oleObj name="文档" r:id="rId4" imgW="5404050" imgH="244234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5501" y="5417041"/>
                        <a:ext cx="2715099" cy="20179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552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7" dur="500"/>
                                        <p:tgtEl>
                                          <p:spTgt spid="1484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10" dur="500"/>
                                        <p:tgtEl>
                                          <p:spTgt spid="1484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13" dur="500"/>
                                        <p:tgtEl>
                                          <p:spTgt spid="14848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16" dur="500"/>
                                        <p:tgtEl>
                                          <p:spTgt spid="14848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19"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1" name="Rectangle 3"/>
          <p:cNvSpPr>
            <a:spLocks noGrp="1" noChangeArrowheads="1"/>
          </p:cNvSpPr>
          <p:nvPr>
            <p:ph type="body" idx="4294967295"/>
          </p:nvPr>
        </p:nvSpPr>
        <p:spPr>
          <a:xfrm>
            <a:off x="458788" y="1412875"/>
            <a:ext cx="8577262" cy="4267200"/>
          </a:xfrm>
        </p:spPr>
        <p:txBody>
          <a:bodyPr>
            <a:normAutofit fontScale="92500" lnSpcReduction="10000"/>
          </a:bodyPr>
          <a:lstStyle/>
          <a:p>
            <a:pPr eaLnBrk="1" hangingPunct="1">
              <a:lnSpc>
                <a:spcPct val="80000"/>
              </a:lnSpc>
              <a:buFont typeface="Wingdings" panose="05000000000000000000" pitchFamily="2" charset="2"/>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p>
          <a:p>
            <a:pPr eaLnBrk="1" hangingPunct="1">
              <a:lnSpc>
                <a:spcPct val="80000"/>
              </a:lnSpc>
              <a:buFont typeface="Wingdings" panose="05000000000000000000" pitchFamily="2" charset="2"/>
              <a:buNone/>
            </a:pPr>
            <a:r>
              <a:rPr lang="zh-CN" altLang="en-US" sz="2400" dirty="0"/>
              <a:t> 	</a:t>
            </a:r>
            <a:r>
              <a:rPr lang="en-US" altLang="zh-CN" sz="2200" dirty="0"/>
              <a:t>SELECT </a:t>
            </a:r>
            <a:r>
              <a:rPr lang="en-US" altLang="zh-CN" sz="2200" dirty="0" err="1"/>
              <a:t>Sno</a:t>
            </a:r>
            <a:r>
              <a:rPr lang="zh-CN" altLang="en-US" sz="2200" dirty="0"/>
              <a:t>,</a:t>
            </a:r>
            <a:r>
              <a:rPr lang="en-US" altLang="zh-CN" sz="2200" dirty="0" err="1"/>
              <a:t>Sname</a:t>
            </a:r>
            <a:r>
              <a:rPr lang="en-US" altLang="zh-CN" sz="2200" dirty="0"/>
              <a:t>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err="1">
                <a:solidFill>
                  <a:srgbClr val="FF3399"/>
                </a:solidFill>
              </a:rPr>
              <a:t>Sno</a:t>
            </a:r>
            <a:r>
              <a:rPr lang="zh-CN" altLang="en-US" sz="2200" dirty="0">
                <a:solidFill>
                  <a:srgbClr val="FF3399"/>
                </a:solidFill>
              </a:rPr>
              <a:t>和</a:t>
            </a:r>
            <a:r>
              <a:rPr lang="en-US" altLang="zh-CN" sz="2200" dirty="0" err="1">
                <a:solidFill>
                  <a:srgbClr val="FF3399"/>
                </a:solidFill>
              </a:rPr>
              <a:t>Sname</a:t>
            </a:r>
            <a:endParaRPr lang="en-US" altLang="zh-CN" sz="2200" dirty="0"/>
          </a:p>
          <a:p>
            <a:pPr eaLnBrk="1" hangingPunct="1">
              <a:lnSpc>
                <a:spcPct val="80000"/>
              </a:lnSpc>
              <a:buFont typeface="Wingdings" panose="05000000000000000000" pitchFamily="2" charset="2"/>
              <a:buNone/>
            </a:pPr>
            <a:r>
              <a:rPr lang="en-US" altLang="zh-CN" sz="2200" dirty="0"/>
              <a:t> 	WHERE </a:t>
            </a:r>
            <a:r>
              <a:rPr lang="en-US" altLang="zh-CN" sz="2200" dirty="0" err="1"/>
              <a:t>Sno</a:t>
            </a:r>
            <a:r>
              <a:rPr lang="en-US" altLang="zh-CN" sz="2200" dirty="0"/>
              <a:t>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a:t>
            </a:r>
            <a:r>
              <a:rPr lang="en-US" altLang="zh-CN" sz="2200" dirty="0" err="1"/>
              <a:t>Sno</a:t>
            </a:r>
            <a:r>
              <a:rPr lang="en-US" altLang="zh-CN" sz="2200" dirty="0"/>
              <a:t>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p>
          <a:p>
            <a:pPr eaLnBrk="1" hangingPunct="1">
              <a:lnSpc>
                <a:spcPct val="80000"/>
              </a:lnSpc>
              <a:buFont typeface="Wingdings" panose="05000000000000000000" pitchFamily="2" charset="2"/>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Cno</a:t>
            </a:r>
            <a:r>
              <a:rPr lang="en-US" altLang="zh-CN" sz="2200" dirty="0"/>
              <a:t>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a:t>
            </a:r>
            <a:r>
              <a:rPr lang="en-US" altLang="zh-CN" sz="2200" dirty="0" err="1"/>
              <a:t>Cno</a:t>
            </a:r>
            <a:r>
              <a:rPr lang="en-US" altLang="zh-CN" sz="2200" dirty="0"/>
              <a:t>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Cname</a:t>
            </a:r>
            <a:r>
              <a:rPr lang="en-US" altLang="zh-CN" sz="2200" dirty="0"/>
              <a:t>= </a:t>
            </a:r>
            <a:r>
              <a:rPr lang="zh-CN" altLang="en-US" sz="2200" dirty="0"/>
              <a:t>'信息系统'                      </a:t>
            </a:r>
          </a:p>
          <a:p>
            <a:pPr eaLnBrk="1" hangingPunct="1">
              <a:lnSpc>
                <a:spcPct val="80000"/>
              </a:lnSpc>
              <a:buFont typeface="Wingdings" panose="05000000000000000000" pitchFamily="2" charset="2"/>
              <a:buNone/>
            </a:pPr>
            <a:r>
              <a:rPr lang="zh-CN" altLang="en-US" sz="2200" dirty="0"/>
              <a:t>		          )</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a:t>
            </a:r>
          </a:p>
        </p:txBody>
      </p:sp>
    </p:spTree>
    <p:extLst>
      <p:ext uri="{BB962C8B-B14F-4D97-AF65-F5344CB8AC3E}">
        <p14:creationId xmlns:p14="http://schemas.microsoft.com/office/powerpoint/2010/main" val="182032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8915" name="Rectangle 3"/>
          <p:cNvSpPr>
            <a:spLocks noGrp="1" noChangeArrowheads="1"/>
          </p:cNvSpPr>
          <p:nvPr>
            <p:ph type="body" idx="4294967295"/>
          </p:nvPr>
        </p:nvSpPr>
        <p:spPr/>
        <p:txBody>
          <a:bodyPr/>
          <a:lstStyle/>
          <a:p>
            <a:pPr lvl="1">
              <a:buFont typeface="Wingdings" panose="05000000000000000000" pitchFamily="2" charset="2"/>
              <a:buNone/>
            </a:pPr>
            <a:r>
              <a:rPr lang="zh-CN" altLang="en-US" sz="2800" dirty="0">
                <a:latin typeface="宋体" panose="02010600030101010101" pitchFamily="2" charset="-122"/>
              </a:rPr>
              <a:t>用连接查询实现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zh-CN" dirty="0">
              <a:latin typeface="宋体" panose="02010600030101010101" pitchFamily="2" charset="-122"/>
            </a:endParaRPr>
          </a:p>
          <a:p>
            <a:pPr eaLnBrk="1" hangingPunct="1">
              <a:lnSpc>
                <a:spcPct val="130000"/>
              </a:lnSpc>
              <a:buFont typeface="Wingdings" panose="05000000000000000000" pitchFamily="2" charset="2"/>
              <a:buNone/>
            </a:pPr>
            <a:r>
              <a:rPr lang="en-US" altLang="zh-CN" dirty="0"/>
              <a:t>     </a:t>
            </a:r>
            <a:r>
              <a:rPr lang="en-US" altLang="zh-CN" sz="2400" dirty="0"/>
              <a:t>SELECT </a:t>
            </a:r>
            <a:r>
              <a:rPr lang="en-US" altLang="zh-CN" sz="2400" dirty="0" err="1"/>
              <a:t>Sno</a:t>
            </a:r>
            <a:r>
              <a:rPr lang="zh-CN" altLang="en-US" sz="2400" dirty="0"/>
              <a:t>,</a:t>
            </a:r>
            <a:r>
              <a:rPr lang="en-US" altLang="zh-CN" sz="2400" dirty="0" err="1"/>
              <a:t>Sname</a:t>
            </a:r>
            <a:endParaRPr lang="en-US" altLang="zh-CN" sz="2400" dirty="0"/>
          </a:p>
          <a:p>
            <a:pPr eaLnBrk="1" hangingPunct="1">
              <a:lnSpc>
                <a:spcPct val="130000"/>
              </a:lnSpc>
              <a:buFont typeface="Wingdings" panose="05000000000000000000" pitchFamily="2" charset="2"/>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p>
          <a:p>
            <a:pPr eaLnBrk="1" hangingPunct="1">
              <a:lnSpc>
                <a:spcPct val="130000"/>
              </a:lnSpc>
              <a:buFont typeface="Wingdings" panose="05000000000000000000"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  AND</a:t>
            </a:r>
          </a:p>
          <a:p>
            <a:pPr eaLnBrk="1" hangingPunct="1">
              <a:lnSpc>
                <a:spcPct val="130000"/>
              </a:lnSpc>
              <a:buFont typeface="Wingdings" panose="05000000000000000000" pitchFamily="2" charset="2"/>
              <a:buNone/>
            </a:pPr>
            <a:r>
              <a:rPr lang="en-US" altLang="zh-CN" sz="2400" dirty="0"/>
              <a:t>                     </a:t>
            </a:r>
            <a:r>
              <a:rPr lang="en-US" altLang="zh-CN" sz="2400" dirty="0" err="1"/>
              <a:t>SC.Cno</a:t>
            </a:r>
            <a:r>
              <a:rPr lang="en-US" altLang="zh-CN" sz="2400" dirty="0"/>
              <a:t> = </a:t>
            </a:r>
            <a:r>
              <a:rPr lang="en-US" altLang="zh-CN" sz="2400" dirty="0" err="1"/>
              <a:t>Course.Cno</a:t>
            </a:r>
            <a:r>
              <a:rPr lang="en-US" altLang="zh-CN" sz="2400" dirty="0"/>
              <a:t> AND</a:t>
            </a:r>
          </a:p>
          <a:p>
            <a:pPr eaLnBrk="1" hangingPunct="1">
              <a:lnSpc>
                <a:spcPct val="130000"/>
              </a:lnSpc>
              <a:buFont typeface="Wingdings" panose="05000000000000000000" pitchFamily="2" charset="2"/>
              <a:buNone/>
            </a:pPr>
            <a:r>
              <a:rPr lang="en-US" altLang="zh-CN" sz="2400" dirty="0"/>
              <a:t>                     </a:t>
            </a:r>
            <a:r>
              <a:rPr lang="en-US" altLang="zh-CN" sz="2400" dirty="0" err="1"/>
              <a:t>Course.Cname</a:t>
            </a:r>
            <a:r>
              <a:rPr lang="en-US" altLang="zh-CN" sz="2400" dirty="0"/>
              <a:t>=</a:t>
            </a:r>
            <a:r>
              <a:rPr lang="zh-CN" altLang="en-US" sz="2400" dirty="0"/>
              <a:t>'信息系统'</a:t>
            </a:r>
            <a:r>
              <a:rPr lang="en-US" altLang="zh-CN" sz="2400" dirty="0"/>
              <a:t>;</a:t>
            </a:r>
            <a:endParaRPr lang="zh-CN" altLang="en-US" dirty="0">
              <a:latin typeface="宋体" panose="02010600030101010101" pitchFamily="2" charset="-122"/>
            </a:endParaRPr>
          </a:p>
        </p:txBody>
      </p:sp>
    </p:spTree>
    <p:extLst>
      <p:ext uri="{BB962C8B-B14F-4D97-AF65-F5344CB8AC3E}">
        <p14:creationId xmlns:p14="http://schemas.microsoft.com/office/powerpoint/2010/main" val="222628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3600" dirty="0"/>
              <a:t>(2). </a:t>
            </a:r>
            <a:r>
              <a:rPr lang="zh-CN" altLang="en-US" sz="3600" dirty="0"/>
              <a:t>带有比较运算符的子查询</a:t>
            </a:r>
          </a:p>
        </p:txBody>
      </p:sp>
      <p:sp>
        <p:nvSpPr>
          <p:cNvPr id="40963" name="Rectangle 3"/>
          <p:cNvSpPr>
            <a:spLocks noGrp="1" noChangeArrowheads="1"/>
          </p:cNvSpPr>
          <p:nvPr>
            <p:ph type="body" idx="4294967295"/>
          </p:nvPr>
        </p:nvSpPr>
        <p:spPr>
          <a:xfrm>
            <a:off x="457200" y="1098550"/>
            <a:ext cx="8229600" cy="4854575"/>
          </a:xfrm>
        </p:spPr>
        <p:txBody>
          <a:bodyPr>
            <a:normAutofit lnSpcReduction="10000"/>
          </a:bodyPr>
          <a:lstStyle/>
          <a:p>
            <a:pPr eaLnBrk="1" hangingPunct="1">
              <a:lnSpc>
                <a:spcPct val="150000"/>
              </a:lnSpc>
            </a:pPr>
            <a:r>
              <a:rPr lang="en-US" altLang="zh-CN" sz="2400" dirty="0"/>
              <a:t> </a:t>
            </a:r>
            <a:r>
              <a:rPr lang="zh-CN" altLang="en-US" dirty="0"/>
              <a:t>当能确切知道</a:t>
            </a:r>
            <a:r>
              <a:rPr lang="zh-CN" altLang="en-US" dirty="0">
                <a:solidFill>
                  <a:srgbClr val="FF0000"/>
                </a:solidFill>
              </a:rPr>
              <a:t>内层查询返回单值</a:t>
            </a:r>
            <a:r>
              <a:rPr lang="zh-CN" altLang="en-US" dirty="0"/>
              <a:t>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p>
          <a:p>
            <a:pPr eaLnBrk="1" hangingPunct="1">
              <a:buFont typeface="宋体" panose="02010600030101010101" pitchFamily="2" charset="-122"/>
              <a:buNone/>
            </a:pPr>
            <a:r>
              <a:rPr lang="zh-CN" altLang="en-US" sz="2400" dirty="0"/>
              <a:t>在</a:t>
            </a:r>
            <a:r>
              <a:rPr lang="en-US" altLang="zh-CN" sz="2400" dirty="0"/>
              <a:t>[</a:t>
            </a:r>
            <a:r>
              <a:rPr lang="zh-CN" altLang="en-US" sz="2400" dirty="0"/>
              <a:t>例 </a:t>
            </a:r>
            <a:r>
              <a:rPr lang="en-US" altLang="zh-CN" sz="2400" dirty="0"/>
              <a:t>3.55]</a:t>
            </a:r>
            <a:r>
              <a:rPr lang="zh-CN" altLang="en-US" sz="2400" dirty="0"/>
              <a:t>中，由于一个学生只可能在一个系学习，则可以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p>
          <a:p>
            <a:pPr eaLnBrk="1" hangingPunct="1">
              <a:buFont typeface="宋体" panose="02010600030101010101" pitchFamily="2" charset="-12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Sdept</a:t>
            </a:r>
            <a:r>
              <a:rPr lang="en-US" altLang="zh-CN" sz="2400" dirty="0"/>
              <a: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Sname</a:t>
            </a:r>
            <a:r>
              <a:rPr lang="en-US" altLang="zh-CN" sz="2400" dirty="0"/>
              <a:t>= </a:t>
            </a:r>
            <a:r>
              <a:rPr lang="zh-CN" altLang="en-US" sz="2400" dirty="0"/>
              <a:t>'刘晨');</a:t>
            </a:r>
          </a:p>
          <a:p>
            <a:pPr eaLnBrk="1" hangingPunct="1">
              <a:lnSpc>
                <a:spcPct val="160000"/>
              </a:lnSpc>
            </a:pPr>
            <a:endParaRPr lang="zh-CN" altLang="en-US" sz="2400" dirty="0"/>
          </a:p>
          <a:p>
            <a:pPr eaLnBrk="1" hangingPunct="1">
              <a:buFont typeface="Wingdings" panose="05000000000000000000" pitchFamily="2" charset="2"/>
              <a:buNone/>
            </a:pPr>
            <a:endParaRPr lang="en-US" altLang="zh-CN" sz="2400" dirty="0"/>
          </a:p>
        </p:txBody>
      </p:sp>
    </p:spTree>
    <p:extLst>
      <p:ext uri="{BB962C8B-B14F-4D97-AF65-F5344CB8AC3E}">
        <p14:creationId xmlns:p14="http://schemas.microsoft.com/office/powerpoint/2010/main" val="307688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198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 </a:t>
            </a:r>
            <a:r>
              <a:rPr lang="en-US" altLang="zh-CN" sz="2400"/>
              <a:t>3.57 ]</a:t>
            </a:r>
            <a:r>
              <a:rPr lang="zh-CN" altLang="en-US" sz="2400"/>
              <a:t>找出每个学生超过他选修课程平均成绩的课程号。</a:t>
            </a:r>
          </a:p>
          <a:p>
            <a:pPr eaLnBrk="1" hangingPunct="1">
              <a:buFont typeface="Wingdings" panose="05000000000000000000" pitchFamily="2" charset="2"/>
              <a:buNone/>
            </a:pPr>
            <a:r>
              <a:rPr lang="zh-CN" altLang="en-US"/>
              <a:t>   </a:t>
            </a:r>
            <a:r>
              <a:rPr lang="en-US" altLang="zh-CN" sz="2400"/>
              <a:t>SELECT Sno</a:t>
            </a:r>
            <a:r>
              <a:rPr lang="zh-CN" altLang="en-US" sz="2400"/>
              <a:t>, </a:t>
            </a:r>
            <a:r>
              <a:rPr lang="en-US" altLang="zh-CN" sz="2400"/>
              <a:t>Cno</a:t>
            </a:r>
          </a:p>
          <a:p>
            <a:pPr eaLnBrk="1" hangingPunct="1">
              <a:buFont typeface="Wingdings" panose="05000000000000000000" pitchFamily="2" charset="2"/>
              <a:buNone/>
            </a:pPr>
            <a:r>
              <a:rPr lang="en-US" altLang="zh-CN" sz="2400"/>
              <a:t>    FROM    SC  x</a:t>
            </a:r>
          </a:p>
          <a:p>
            <a:pPr eaLnBrk="1" hangingPunct="1">
              <a:buFont typeface="Wingdings" panose="05000000000000000000" pitchFamily="2" charset="2"/>
              <a:buNone/>
            </a:pPr>
            <a:r>
              <a:rPr lang="en-US" altLang="zh-CN" sz="2400"/>
              <a:t>    WHERE Grade &gt;=</a:t>
            </a:r>
            <a:r>
              <a:rPr lang="zh-CN" altLang="en-US" sz="2400"/>
              <a:t>(</a:t>
            </a:r>
            <a:r>
              <a:rPr lang="en-US" altLang="zh-CN" sz="2400"/>
              <a:t>SELECT AVG（Grade） </a:t>
            </a:r>
          </a:p>
          <a:p>
            <a:pPr eaLnBrk="1" hangingPunct="1">
              <a:buFont typeface="Wingdings" panose="05000000000000000000" pitchFamily="2" charset="2"/>
              <a:buNone/>
            </a:pPr>
            <a:r>
              <a:rPr lang="en-US" altLang="zh-CN" sz="2400"/>
              <a:t>		                        FROM  SC y</a:t>
            </a:r>
          </a:p>
          <a:p>
            <a:pPr eaLnBrk="1" hangingPunct="1">
              <a:buFont typeface="Wingdings" panose="05000000000000000000" pitchFamily="2" charset="2"/>
              <a:buNone/>
            </a:pPr>
            <a:r>
              <a:rPr lang="en-US" altLang="zh-CN" sz="2400"/>
              <a:t>                                   WHERE y.Sno=x.Sno</a:t>
            </a:r>
            <a:r>
              <a:rPr lang="zh-CN" altLang="en-US" sz="2400"/>
              <a:t>)</a:t>
            </a:r>
            <a:r>
              <a:rPr lang="en-US" altLang="zh-CN" sz="2400"/>
              <a:t>;</a:t>
            </a:r>
          </a:p>
        </p:txBody>
      </p:sp>
      <p:sp>
        <p:nvSpPr>
          <p:cNvPr id="41988" name="AutoShape 4"/>
          <p:cNvSpPr>
            <a:spLocks noChangeArrowheads="1"/>
          </p:cNvSpPr>
          <p:nvPr/>
        </p:nvSpPr>
        <p:spPr bwMode="auto">
          <a:xfrm>
            <a:off x="5039879" y="2050329"/>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相关子查询 </a:t>
            </a:r>
          </a:p>
        </p:txBody>
      </p:sp>
      <p:sp>
        <p:nvSpPr>
          <p:cNvPr id="2" name="矩形 1"/>
          <p:cNvSpPr/>
          <p:nvPr/>
        </p:nvSpPr>
        <p:spPr>
          <a:xfrm>
            <a:off x="273628" y="4438839"/>
            <a:ext cx="8022936" cy="2308324"/>
          </a:xfrm>
          <a:prstGeom prst="rect">
            <a:avLst/>
          </a:prstGeom>
        </p:spPr>
        <p:txBody>
          <a:bodyPr wrap="square">
            <a:spAutoFit/>
          </a:bodyPr>
          <a:lstStyle/>
          <a:p>
            <a:pPr>
              <a:lnSpc>
                <a:spcPct val="160000"/>
              </a:lnSpc>
            </a:pPr>
            <a:r>
              <a:rPr lang="zh-CN" altLang="en-US" dirty="0">
                <a:solidFill>
                  <a:srgbClr val="FF0000"/>
                </a:solidFill>
              </a:rPr>
              <a:t>         相关子查询：子查询的查询条件依赖于父查询</a:t>
            </a:r>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p>
          <a:p>
            <a:pPr lvl="1">
              <a:lnSpc>
                <a:spcPct val="160000"/>
              </a:lnSpc>
            </a:pPr>
            <a:r>
              <a:rPr lang="zh-CN" altLang="en-US" dirty="0"/>
              <a:t>然后再取外层表的下一个元组</a:t>
            </a:r>
          </a:p>
          <a:p>
            <a:pPr lvl="1">
              <a:lnSpc>
                <a:spcPct val="160000"/>
              </a:lnSpc>
            </a:pPr>
            <a:r>
              <a:rPr lang="zh-CN" altLang="en-US" dirty="0"/>
              <a:t>重复这一过程，直至外层表全部检查完为止</a:t>
            </a:r>
          </a:p>
        </p:txBody>
      </p:sp>
    </p:spTree>
    <p:extLst>
      <p:ext uri="{BB962C8B-B14F-4D97-AF65-F5344CB8AC3E}">
        <p14:creationId xmlns:p14="http://schemas.microsoft.com/office/powerpoint/2010/main" val="211218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9155" name="Rectangle 3"/>
          <p:cNvSpPr>
            <a:spLocks noGrp="1" noChangeArrowheads="1"/>
          </p:cNvSpPr>
          <p:nvPr>
            <p:ph type="body" idx="4294967295"/>
          </p:nvPr>
        </p:nvSpPr>
        <p:spPr>
          <a:xfrm>
            <a:off x="714664" y="1488210"/>
            <a:ext cx="7886700" cy="4351338"/>
          </a:xfrm>
        </p:spPr>
        <p:txBody>
          <a:bodyPr/>
          <a:lstStyle/>
          <a:p>
            <a:pPr marL="609600" indent="-609600" eaLnBrk="1" hangingPunct="1">
              <a:buFont typeface="宋体" panose="02010600030101010101" pitchFamily="2" charset="-122"/>
              <a:buNone/>
            </a:pPr>
            <a:r>
              <a:rPr lang="en-US" altLang="zh-CN" sz="2400" dirty="0"/>
              <a:t>[</a:t>
            </a:r>
            <a:r>
              <a:rPr lang="zh-CN" altLang="en-US" sz="2400" dirty="0"/>
              <a:t>例 </a:t>
            </a:r>
            <a:r>
              <a:rPr lang="en-US" altLang="zh-CN" sz="2400" dirty="0"/>
              <a:t>3.58]  </a:t>
            </a:r>
            <a:r>
              <a:rPr lang="zh-CN" altLang="en-US" sz="2400" dirty="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a:t>
            </a:r>
          </a:p>
          <a:p>
            <a:pPr marL="609600" indent="-609600" eaLnBrk="1" hangingPunct="1">
              <a:lnSpc>
                <a:spcPct val="110000"/>
              </a:lnSpc>
              <a:buFont typeface="宋体" panose="02010600030101010101" pitchFamily="2" charset="-122"/>
              <a:buNone/>
            </a:pPr>
            <a:r>
              <a:rPr lang="en-US" altLang="zh-CN" sz="2400" dirty="0"/>
              <a:t>    FROM    Student</a:t>
            </a:r>
          </a:p>
          <a:p>
            <a:pPr marL="609600" indent="-609600" eaLnBrk="1" hangingPunct="1">
              <a:lnSpc>
                <a:spcPct val="110000"/>
              </a:lnSpc>
              <a:buFont typeface="宋体" panose="02010600030101010101" pitchFamily="2" charset="-122"/>
              <a:buNone/>
            </a:pPr>
            <a:r>
              <a:rPr lang="en-US" altLang="zh-CN" sz="2400" dirty="0"/>
              <a:t>    WHERE Sage &lt; </a:t>
            </a:r>
            <a:r>
              <a:rPr lang="en-US" altLang="zh-CN" sz="2400" dirty="0">
                <a:solidFill>
                  <a:srgbClr val="D75B5B"/>
                </a:solidFill>
              </a:rPr>
              <a:t>ANY</a:t>
            </a:r>
            <a:r>
              <a:rPr lang="en-US" altLang="zh-CN" sz="2400" dirty="0"/>
              <a:t> </a:t>
            </a:r>
            <a:r>
              <a:rPr lang="zh-CN" altLang="en-US" sz="2400" dirty="0"/>
              <a:t>(</a:t>
            </a:r>
            <a:r>
              <a:rPr lang="en-US" altLang="zh-CN" sz="2400" dirty="0"/>
              <a:t>SELECT  Sage</a:t>
            </a:r>
          </a:p>
          <a:p>
            <a:pPr marL="609600" indent="-609600" eaLnBrk="1" hangingPunct="1">
              <a:lnSpc>
                <a:spcPct val="110000"/>
              </a:lnSpc>
              <a:buFont typeface="宋体" panose="02010600030101010101" pitchFamily="2" charset="-122"/>
              <a:buNone/>
            </a:pPr>
            <a:r>
              <a:rPr lang="en-US" altLang="zh-CN" sz="2400" dirty="0"/>
              <a:t>                                         FROM    Student</a:t>
            </a:r>
          </a:p>
          <a:p>
            <a:pPr marL="609600" indent="-609600" eaLnBrk="1" hangingPunct="1">
              <a:lnSpc>
                <a:spcPct val="110000"/>
              </a:lnSpc>
              <a:buFont typeface="宋体" panose="02010600030101010101" pitchFamily="2" charset="-122"/>
              <a:buNone/>
            </a:pPr>
            <a:r>
              <a:rPr lang="en-US" altLang="zh-CN" sz="2400" dirty="0"/>
              <a:t>                                         WHERE </a:t>
            </a:r>
            <a:r>
              <a:rPr lang="en-US" altLang="zh-CN" sz="2400" dirty="0" err="1"/>
              <a:t>Sdept</a:t>
            </a:r>
            <a:r>
              <a:rPr lang="en-US" altLang="zh-CN" sz="2400" dirty="0"/>
              <a:t>= ' CS '</a:t>
            </a:r>
            <a:r>
              <a:rPr lang="zh-CN" altLang="en-US" sz="2400" dirty="0"/>
              <a:t>)</a:t>
            </a:r>
          </a:p>
          <a:p>
            <a:pPr marL="609600" indent="-609600" eaLnBrk="1" hangingPunct="1">
              <a:lnSpc>
                <a:spcPct val="110000"/>
              </a:lnSpc>
              <a:buFont typeface="宋体" panose="02010600030101010101" pitchFamily="2" charset="-122"/>
              <a:buNone/>
            </a:pPr>
            <a:r>
              <a:rPr lang="en-US" altLang="zh-CN" sz="2400" dirty="0"/>
              <a:t>     </a:t>
            </a:r>
            <a:r>
              <a:rPr lang="en-US" altLang="zh-CN" sz="2400" dirty="0">
                <a:solidFill>
                  <a:srgbClr val="D75B5B"/>
                </a:solidFill>
              </a:rPr>
              <a:t>AND </a:t>
            </a:r>
            <a:r>
              <a:rPr lang="en-US" altLang="zh-CN" sz="2400" dirty="0" err="1">
                <a:solidFill>
                  <a:srgbClr val="D75B5B"/>
                </a:solidFill>
              </a:rPr>
              <a:t>Sdept</a:t>
            </a:r>
            <a:r>
              <a:rPr lang="en-US" altLang="zh-CN" sz="2400" dirty="0">
                <a:solidFill>
                  <a:srgbClr val="D75B5B"/>
                </a:solidFill>
              </a:rPr>
              <a:t> &lt;&gt; ‘CS '</a:t>
            </a:r>
            <a:r>
              <a:rPr lang="en-US" altLang="zh-CN" sz="2400" dirty="0"/>
              <a:t> </a:t>
            </a:r>
            <a:r>
              <a:rPr lang="en-US" altLang="zh-CN" sz="2000" dirty="0"/>
              <a:t>;           /*</a:t>
            </a:r>
            <a:r>
              <a:rPr lang="zh-CN" altLang="en-US" sz="2000" dirty="0"/>
              <a:t>父查询块中的条件 *</a:t>
            </a:r>
            <a:r>
              <a:rPr lang="en-US" altLang="zh-CN" sz="2000" dirty="0"/>
              <a:t>/</a:t>
            </a:r>
          </a:p>
        </p:txBody>
      </p:sp>
    </p:spTree>
    <p:extLst>
      <p:ext uri="{BB962C8B-B14F-4D97-AF65-F5344CB8AC3E}">
        <p14:creationId xmlns:p14="http://schemas.microsoft.com/office/powerpoint/2010/main" val="234775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1203" name="Rectangle 1027"/>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a:t>用聚集函数实现</a:t>
            </a:r>
            <a:r>
              <a:rPr lang="en-US" altLang="zh-CN"/>
              <a:t>[</a:t>
            </a:r>
            <a:r>
              <a:rPr lang="zh-CN" altLang="en-US"/>
              <a:t>例 </a:t>
            </a:r>
            <a:r>
              <a:rPr lang="en-US" altLang="zh-CN"/>
              <a:t>3.58]</a:t>
            </a:r>
            <a:r>
              <a:rPr lang="en-US" altLang="zh-CN" sz="2400"/>
              <a:t> </a:t>
            </a:r>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en-US" altLang="zh-CN" sz="2400"/>
              <a:t>     SELECT Sname</a:t>
            </a:r>
            <a:r>
              <a:rPr lang="zh-CN" altLang="en-US" sz="2400"/>
              <a:t>,</a:t>
            </a:r>
            <a:r>
              <a:rPr lang="en-US" altLang="zh-CN" sz="2400"/>
              <a:t>Sage</a:t>
            </a:r>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Sage &lt; </a:t>
            </a:r>
          </a:p>
          <a:p>
            <a:pPr marL="609600" indent="-609600" eaLnBrk="1" hangingPunct="1">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MAX（Sage）</a:t>
            </a:r>
            <a:endParaRPr lang="en-US" altLang="zh-CN" sz="2400"/>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Sdept= </a:t>
            </a:r>
            <a:r>
              <a:rPr lang="zh-CN" altLang="en-US" sz="2400"/>
              <a:t>'</a:t>
            </a:r>
            <a:r>
              <a:rPr lang="en-US" altLang="zh-CN" sz="2400"/>
              <a:t>CS '</a:t>
            </a:r>
            <a:r>
              <a:rPr lang="zh-CN" altLang="en-US" sz="2400"/>
              <a:t>)</a:t>
            </a:r>
          </a:p>
          <a:p>
            <a:pPr marL="609600" indent="-609600" eaLnBrk="1" hangingPunct="1">
              <a:buFont typeface="宋体" panose="02010600030101010101" pitchFamily="2" charset="-122"/>
              <a:buNone/>
            </a:pPr>
            <a:r>
              <a:rPr lang="en-US" altLang="zh-CN" sz="2400"/>
              <a:t>       AND Sdept &lt;&gt; ' CS </a:t>
            </a:r>
            <a:r>
              <a:rPr lang="zh-CN" altLang="en-US" sz="2400"/>
              <a:t>'</a:t>
            </a:r>
            <a:r>
              <a:rPr lang="en-US" altLang="zh-CN" sz="2400"/>
              <a:t>;</a:t>
            </a:r>
          </a:p>
        </p:txBody>
      </p:sp>
    </p:spTree>
    <p:extLst>
      <p:ext uri="{BB962C8B-B14F-4D97-AF65-F5344CB8AC3E}">
        <p14:creationId xmlns:p14="http://schemas.microsoft.com/office/powerpoint/2010/main" val="14257949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TotalTime>
  <Words>1384</Words>
  <Application>Microsoft Macintosh PowerPoint</Application>
  <PresentationFormat>全屏显示(4:3)</PresentationFormat>
  <Paragraphs>168</Paragraphs>
  <Slides>15</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黑体</vt:lpstr>
      <vt:lpstr>宋体</vt:lpstr>
      <vt:lpstr>Arial</vt:lpstr>
      <vt:lpstr>Calibri</vt:lpstr>
      <vt:lpstr>Calibri Light</vt:lpstr>
      <vt:lpstr>Courier New</vt:lpstr>
      <vt:lpstr>Times New Roman</vt:lpstr>
      <vt:lpstr>Wingdings</vt:lpstr>
      <vt:lpstr>Office 主题</vt:lpstr>
      <vt:lpstr>文档</vt:lpstr>
      <vt:lpstr>1. 连接查询 </vt:lpstr>
      <vt:lpstr>(4) 多表连接</vt:lpstr>
      <vt:lpstr>多表连接</vt:lpstr>
      <vt:lpstr>带有IN谓词的子查询（续）</vt:lpstr>
      <vt:lpstr>带有IN谓词的子查询（续）</vt:lpstr>
      <vt:lpstr>(2). 带有比较运算符的子查询</vt:lpstr>
      <vt:lpstr>带有比较运算符的子查询（续）</vt:lpstr>
      <vt:lpstr>带有ANY（SOME）或ALL谓词的子查询 （续）</vt:lpstr>
      <vt:lpstr>带有ANY（SOME）或ALL谓词的子查询 （续）</vt:lpstr>
      <vt:lpstr>带有ANY（SOME）或ALL谓词的子查询 （续）</vt:lpstr>
      <vt:lpstr>带有ANY（SOME）或ALL谓词的子查询 （续）</vt:lpstr>
      <vt:lpstr>带有EXISTS谓词的子查询（续）</vt:lpstr>
      <vt:lpstr>带有EXISTS谓词的子查询（续）</vt:lpstr>
      <vt:lpstr>带有EXISTS谓词的子查询（续）</vt:lpstr>
      <vt:lpstr>带有EXISTS谓词的子查询（续）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Jianbin Qin</cp:lastModifiedBy>
  <cp:revision>433</cp:revision>
  <dcterms:created xsi:type="dcterms:W3CDTF">2020-09-13T01:44:02Z</dcterms:created>
  <dcterms:modified xsi:type="dcterms:W3CDTF">2024-01-03T10:35:39Z</dcterms:modified>
</cp:coreProperties>
</file>