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handoutMasterIdLst>
    <p:handoutMasterId r:id="rId36"/>
  </p:handoutMasterIdLst>
  <p:sldIdLst>
    <p:sldId id="626" r:id="rId2"/>
    <p:sldId id="628" r:id="rId3"/>
    <p:sldId id="651" r:id="rId4"/>
    <p:sldId id="652" r:id="rId5"/>
    <p:sldId id="634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69" r:id="rId15"/>
    <p:sldId id="673" r:id="rId16"/>
    <p:sldId id="674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5" r:id="rId25"/>
    <p:sldId id="687" r:id="rId26"/>
    <p:sldId id="689" r:id="rId27"/>
    <p:sldId id="690" r:id="rId28"/>
    <p:sldId id="691" r:id="rId29"/>
    <p:sldId id="692" r:id="rId30"/>
    <p:sldId id="693" r:id="rId31"/>
    <p:sldId id="695" r:id="rId32"/>
    <p:sldId id="696" r:id="rId33"/>
    <p:sldId id="697" r:id="rId3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71565" autoAdjust="0"/>
  </p:normalViewPr>
  <p:slideViewPr>
    <p:cSldViewPr snapToGrid="0">
      <p:cViewPr varScale="1">
        <p:scale>
          <a:sx n="90" d="100"/>
          <a:sy n="90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Theorem</a:t>
            </a:r>
            <a:r>
              <a:rPr lang="en-US" altLang="zh-CN" dirty="0">
                <a:ea typeface="+mn-ea"/>
              </a:rPr>
              <a:t>: Armstrong's Axioms are </a:t>
            </a:r>
            <a:r>
              <a:rPr lang="en-US" altLang="zh-CN" dirty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>
                <a:ea typeface="+mn-ea"/>
              </a:rPr>
              <a:t> and </a:t>
            </a:r>
            <a:r>
              <a:rPr lang="en-US" altLang="zh-CN" dirty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>
                <a:ea typeface="+mn-ea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>
                <a:ea typeface="+mn-ea"/>
              </a:rPr>
              <a:t> --- no incorrect FD can be generated from F using Armstrong's Axioms.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>
                <a:ea typeface="+mn-ea"/>
              </a:rPr>
              <a:t> --- Given a set of FDs F, all FDs in F</a:t>
            </a:r>
            <a:r>
              <a:rPr lang="en-US" altLang="zh-CN" baseline="30000" dirty="0">
                <a:ea typeface="+mn-ea"/>
              </a:rPr>
              <a:t>+</a:t>
            </a:r>
            <a:r>
              <a:rPr lang="en-US" altLang="zh-CN" dirty="0">
                <a:ea typeface="+mn-ea"/>
              </a:rPr>
              <a:t> can be generated using Armstrong's Axioms.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0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6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B209-EADF-4AFA-BAF3-A7E64F9F72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477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478A5-F597-4FD4-9395-F8159E79F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395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BBE2-B91A-4772-A4DF-1C358F25F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4228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20D2-8959-48FE-BB27-DE3969B63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4196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146D2-9265-46BF-A4AD-36E5F18D8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674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2D832-ED1B-4C16-9AF7-7B464536D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7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FD378-B11B-4F13-8A70-71E62CE313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0532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AABAB-3043-4BFF-B9B7-FB335E578E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525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38645-2989-4EEF-B1C7-59764E857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6744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0917-9884-4E33-97CF-3CA46DA962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52414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C042-469C-4594-94A4-912623A44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6902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CF73-56BF-40E6-B565-E53FD9FAD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26322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39D30-A044-4BFC-9BCF-79E793682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2325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CD13-85A3-490A-821D-1FCBD4659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472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365A-04FF-4B65-8C98-BFDA0EFF6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1198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706DE-43CF-45B1-B649-14BE407FC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1510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57A5-7AC7-4904-9DFF-8A2365684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3009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585B-86DC-4402-BF9D-8C9C09097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375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B137-C981-4B36-99E8-5441B0164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89921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043B4-67BF-47CA-B1EB-EC2E9594A1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5653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B6CF-73FB-42DD-81A9-1811B3475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8867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1B535-F44E-40D1-94E8-F0AD4487A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3599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DA1A-F38D-4E9D-83CC-72C5B2C25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86805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C22AF-FF8E-4917-BE81-C99B9D6E94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86116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C659-A281-45E4-98FE-B5426447C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3209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02E1-20DD-41A1-ADF4-8435633160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7425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3" y="137706"/>
            <a:ext cx="7344946" cy="846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214" y="1652461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214" y="3924594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83E2F-C430-4571-ADB7-89C90A971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37283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50" r:id="rId12"/>
    <p:sldLayoutId id="2147483752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83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7" r:id="rId30"/>
    <p:sldLayoutId id="2147483799" r:id="rId31"/>
    <p:sldLayoutId id="2147483801" r:id="rId32"/>
    <p:sldLayoutId id="2147483802" r:id="rId33"/>
    <p:sldLayoutId id="2147483803" r:id="rId34"/>
    <p:sldLayoutId id="2147483804" r:id="rId35"/>
    <p:sldLayoutId id="2147483805" r:id="rId36"/>
    <p:sldLayoutId id="2147483807" r:id="rId37"/>
    <p:sldLayoutId id="214748380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en-US" altLang="zh-CN" dirty="0">
                <a:ea typeface="宋体" panose="02010600030101010101" pitchFamily="2" charset="-122"/>
              </a:rPr>
              <a:t>(1974):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1 自反律（</a:t>
            </a:r>
            <a:r>
              <a:rPr lang="en-US" altLang="zh-CN" dirty="0">
                <a:sym typeface="Calibri" pitchFamily="34" charset="0"/>
              </a:rPr>
              <a:t>reflexivity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</a:t>
            </a:r>
            <a:r>
              <a:rPr lang="en-US" altLang="zh-CN" i="1" dirty="0">
                <a:sym typeface="Calibri" pitchFamily="34" charset="0"/>
              </a:rPr>
              <a:t>Y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A2</a:t>
            </a:r>
            <a:r>
              <a:rPr lang="zh-CN" altLang="en-US" dirty="0">
                <a:sym typeface="Calibri" pitchFamily="34" charset="0"/>
              </a:rPr>
              <a:t> 增广律（</a:t>
            </a:r>
            <a:r>
              <a:rPr lang="en-US" altLang="zh-CN" dirty="0">
                <a:sym typeface="Calibri" pitchFamily="34" charset="0"/>
              </a:rPr>
              <a:t>augmentation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所蕴涵，且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A3</a:t>
            </a:r>
            <a:r>
              <a:rPr lang="zh-CN" altLang="en-US" dirty="0">
                <a:sym typeface="Calibri" pitchFamily="34" charset="0"/>
              </a:rPr>
              <a:t> 传递律（</a:t>
            </a:r>
            <a:r>
              <a:rPr lang="en-US" altLang="zh-CN" dirty="0">
                <a:sym typeface="Calibri" pitchFamily="34" charset="0"/>
              </a:rPr>
              <a:t>transitivity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502B0A-830E-3A07-E8C1-550B7D36D75D}"/>
              </a:ext>
            </a:extLst>
          </p:cNvPr>
          <p:cNvSpPr txBox="1"/>
          <p:nvPr/>
        </p:nvSpPr>
        <p:spPr>
          <a:xfrm>
            <a:off x="457200" y="5584636"/>
            <a:ext cx="4572000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分解规则（</a:t>
            </a:r>
            <a:r>
              <a:rPr lang="en-US" altLang="zh-CN" dirty="0">
                <a:sym typeface="Calibri" pitchFamily="34" charset="0"/>
              </a:rPr>
              <a:t>decomposition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      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8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2 (cont’)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List Candidate keys of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B-&gt;D, E-&gt;A}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</a:pP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Let  be a </a:t>
            </a:r>
            <a:r>
              <a:rPr lang="en-US" altLang="zh-TW" sz="2500" i="1" dirty="0">
                <a:ea typeface="PMingLiU" pitchFamily="18" charset="-120"/>
                <a:sym typeface="Symbol" panose="05050102010706020507" pitchFamily="18" charset="2"/>
              </a:rPr>
              <a:t>candidate key</a:t>
            </a: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 for R</a:t>
            </a:r>
          </a:p>
          <a:p>
            <a:pPr marL="549275" indent="-549275" defTabSz="823913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  R, there is no  </a:t>
            </a:r>
            <a:r>
              <a:rPr lang="en-US" altLang="zh-TW" sz="2500" dirty="0" err="1">
                <a:ea typeface="PMingLiU" pitchFamily="18" charset="-120"/>
                <a:sym typeface="Symbol" panose="05050102010706020507" pitchFamily="18" charset="2"/>
              </a:rPr>
              <a:t>s.t.</a:t>
            </a: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   ,   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A?		B?	C?	D?	E?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BC?	BD?	CD?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Candidate keys :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    E   BC   CD</a:t>
            </a:r>
          </a:p>
        </p:txBody>
      </p:sp>
    </p:spTree>
    <p:extLst>
      <p:ext uri="{BB962C8B-B14F-4D97-AF65-F5344CB8AC3E}">
        <p14:creationId xmlns:p14="http://schemas.microsoft.com/office/powerpoint/2010/main" val="280127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47"/>
            <a:ext cx="9144000" cy="863600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>
                <a:ea typeface="宋体" panose="02010600030101010101" pitchFamily="2" charset="-122"/>
              </a:rPr>
              <a:t>(1)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4783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Let F be a set of FDs in relation schema R(A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Method 1 (can be automated)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(1) for each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compute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if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= 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</a:t>
            </a:r>
            <a:r>
              <a:rPr lang="en-US" altLang="zh-CN" baseline="-1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...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-10000" dirty="0"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ea typeface="宋体" panose="02010600030101010101" pitchFamily="2" charset="-122"/>
              </a:rPr>
              <a:t>then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is a candidate key;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9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6916"/>
            <a:ext cx="9144000" cy="720725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/>
              <a:t>(2)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8081962" cy="4051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 for each pair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i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j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if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or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a candidate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then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not a candidate key;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else compute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if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...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then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 is a candidate key; </a:t>
            </a:r>
          </a:p>
        </p:txBody>
      </p:sp>
    </p:spTree>
    <p:extLst>
      <p:ext uri="{BB962C8B-B14F-4D97-AF65-F5344CB8AC3E}">
        <p14:creationId xmlns:p14="http://schemas.microsoft.com/office/powerpoint/2010/main" val="355649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5600"/>
            <a:ext cx="9144000" cy="58737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确定候选码</a:t>
            </a:r>
            <a:r>
              <a:rPr lang="en-US" altLang="zh-CN" sz="4000" dirty="0"/>
              <a:t>(3)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(3) for each triple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, i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j, i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k, j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if any subset of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a candidate key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then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not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else compute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if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 = A</a:t>
            </a:r>
            <a:r>
              <a:rPr lang="en-US" altLang="zh-CN" sz="3100" baseline="-10000">
                <a:ea typeface="宋体" panose="02010600030101010101" pitchFamily="2" charset="-122"/>
              </a:rPr>
              <a:t>1</a:t>
            </a:r>
            <a:r>
              <a:rPr lang="en-US" altLang="zh-CN" sz="3100">
                <a:ea typeface="宋体" panose="02010600030101010101" pitchFamily="2" charset="-122"/>
              </a:rPr>
              <a:t> A</a:t>
            </a:r>
            <a:r>
              <a:rPr lang="en-US" altLang="zh-CN" sz="3100" baseline="-10000">
                <a:ea typeface="宋体" panose="02010600030101010101" pitchFamily="2" charset="-122"/>
              </a:rPr>
              <a:t>2</a:t>
            </a:r>
            <a:r>
              <a:rPr lang="en-US" altLang="zh-CN" sz="3100">
                <a:ea typeface="宋体" panose="02010600030101010101" pitchFamily="2" charset="-122"/>
              </a:rPr>
              <a:t> ... A</a:t>
            </a:r>
            <a:r>
              <a:rPr lang="en-US" altLang="zh-CN" sz="3100" baseline="-10000">
                <a:ea typeface="宋体" panose="02010600030101010101" pitchFamily="2" charset="-122"/>
              </a:rPr>
              <a:t>n</a:t>
            </a:r>
            <a:r>
              <a:rPr lang="en-US" altLang="zh-CN" sz="310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   then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 </a:t>
            </a:r>
            <a:r>
              <a:rPr lang="en-US" altLang="zh-CN" sz="3100">
                <a:ea typeface="宋体" panose="02010600030101010101" pitchFamily="2" charset="-122"/>
              </a:rPr>
              <a:t>is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(4) . . . . . .</a:t>
            </a:r>
          </a:p>
        </p:txBody>
      </p:sp>
    </p:spTree>
    <p:extLst>
      <p:ext uri="{BB962C8B-B14F-4D97-AF65-F5344CB8AC3E}">
        <p14:creationId xmlns:p14="http://schemas.microsoft.com/office/powerpoint/2010/main" val="127939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>
                <a:ea typeface="宋体" panose="02010600030101010101" pitchFamily="2" charset="-122"/>
              </a:rPr>
              <a:t>(5)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F={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T1 (</a:t>
            </a:r>
            <a:r>
              <a:rPr lang="zh-CN" altLang="en-US" sz="2400" b="1" dirty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T2 (</a:t>
            </a:r>
            <a:r>
              <a:rPr lang="zh-CN" altLang="en-US" sz="2400" b="1" dirty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>
                <a:ea typeface="宋体" panose="02010600030101010101" pitchFamily="2" charset="-122"/>
              </a:rPr>
              <a:t>动物属性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>
                <a:ea typeface="宋体" panose="02010600030101010101" pitchFamily="2" charset="-122"/>
              </a:rPr>
              <a:t>动物名称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>
                <a:ea typeface="宋体" panose="02010600030101010101" pitchFamily="2" charset="-122"/>
              </a:rPr>
              <a:t>动物居住地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动物属性              动物名称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动物属性             动物居住地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943226" y="50638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928144" y="53912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50925" y="578809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69639" name="组合 6"/>
          <p:cNvGrpSpPr>
            <a:grpSpLocks/>
          </p:cNvGrpSpPr>
          <p:nvPr/>
        </p:nvGrpSpPr>
        <p:grpSpPr bwMode="auto">
          <a:xfrm>
            <a:off x="3127376" y="4955887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3974" y="1286597"/>
            <a:ext cx="849788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判定一个分解是否无损连接性 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适用于分解为多个关系模式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6.2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算法   判定无损连接性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输入：关系模式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R(A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它的函数依赖集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以及分解  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={R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方法：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构造表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：构造一个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列的表，第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行对应于关系模式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列对应于属性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填表（根据属性的分配）：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∈R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baseline="-250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则在第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列上放符号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否则放符号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37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86022"/>
              </p:ext>
            </p:extLst>
          </p:nvPr>
        </p:nvGraphicFramePr>
        <p:xfrm>
          <a:off x="2917969" y="3283801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69" y="3283801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(6) </a:t>
            </a:r>
          </a:p>
        </p:txBody>
      </p:sp>
    </p:spTree>
    <p:extLst>
      <p:ext uri="{BB962C8B-B14F-4D97-AF65-F5344CB8AC3E}">
        <p14:creationId xmlns:p14="http://schemas.microsoft.com/office/powerpoint/2010/main" val="361690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</a:rPr>
              <a:t>(6)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13752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更新表（根据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更新）：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逐一检查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中的每一个函数依赖，并修改表中的元素。方法：取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中一个函数依赖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en-US" b="1" dirty="0">
                <a:latin typeface="Arial" panose="020B0604020202020204" pitchFamily="34" charset="0"/>
                <a:ea typeface="楷体_GB2312" pitchFamily="49" charset="-122"/>
              </a:rPr>
              <a:t>→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，在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的列中寻找相同的行，然后将这些行中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的分量改为相同的符号，如果其中有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则将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改为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若其中无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，则改为某一个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循环更新：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反复检查第（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）步，至无改变为止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判断：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  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无损连接性；如果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中所有函数依赖都不能再修改表中的内容，且没有发现这样的行，则分解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不具有无损连接性。</a:t>
            </a:r>
          </a:p>
        </p:txBody>
      </p:sp>
      <p:graphicFrame>
        <p:nvGraphicFramePr>
          <p:cNvPr id="747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9660"/>
              </p:ext>
            </p:extLst>
          </p:nvPr>
        </p:nvGraphicFramePr>
        <p:xfrm>
          <a:off x="8132763" y="5752320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68" imgH="164957" progId="Equation.3">
                  <p:embed/>
                </p:oleObj>
              </mc:Choice>
              <mc:Fallback>
                <p:oleObj name="公式" r:id="rId2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5752320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9275"/>
              </p:ext>
            </p:extLst>
          </p:nvPr>
        </p:nvGraphicFramePr>
        <p:xfrm>
          <a:off x="7947937" y="4838667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937" y="4838667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88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举例：已知</a:t>
            </a:r>
            <a:r>
              <a:rPr lang="en-US" altLang="zh-CN" dirty="0">
                <a:ea typeface="宋体" panose="02010600030101010101" pitchFamily="2" charset="-122"/>
              </a:rPr>
              <a:t>R&lt;U,F&gt;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U={A,B,C,D,E}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F={A→C,B→C,C→D,DE→C,CE→A}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的一个分解为</a:t>
            </a:r>
            <a:r>
              <a:rPr lang="en-US" altLang="zh-CN" dirty="0">
                <a:ea typeface="宋体" panose="02010600030101010101" pitchFamily="2" charset="-122"/>
              </a:rPr>
              <a:t>R1(AD)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R2(AB)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R3(BE)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R4(CDE)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R5(AE)</a:t>
            </a:r>
            <a:r>
              <a:rPr lang="zh-CN" altLang="en-US" dirty="0">
                <a:ea typeface="宋体" panose="02010600030101010101" pitchFamily="2" charset="-122"/>
              </a:rPr>
              <a:t>，判断这个分解是否具有无损连接性。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4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229600" cy="49841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① </a:t>
            </a:r>
            <a:r>
              <a:rPr lang="zh-CN" altLang="en-US" dirty="0">
                <a:ea typeface="宋体" panose="02010600030101010101" pitchFamily="2" charset="-122"/>
              </a:rPr>
              <a:t>构造一个初始的二维表，若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属性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模式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中的属性，则填</a:t>
            </a:r>
            <a:r>
              <a:rPr lang="en-US" altLang="zh-CN" dirty="0" err="1">
                <a:ea typeface="宋体" panose="02010600030101010101" pitchFamily="2" charset="-122"/>
              </a:rPr>
              <a:t>aj</a:t>
            </a:r>
            <a:r>
              <a:rPr lang="zh-CN" altLang="en-US" dirty="0">
                <a:ea typeface="宋体" panose="02010600030101010101" pitchFamily="2" charset="-122"/>
              </a:rPr>
              <a:t>，否则填</a:t>
            </a:r>
            <a:r>
              <a:rPr lang="en-US" altLang="zh-CN" dirty="0" err="1">
                <a:ea typeface="宋体" panose="02010600030101010101" pitchFamily="2" charset="-122"/>
              </a:rPr>
              <a:t>bij</a:t>
            </a:r>
            <a:r>
              <a:rPr lang="zh-CN" altLang="en-US" dirty="0">
                <a:ea typeface="宋体" panose="02010600030101010101" pitchFamily="2" charset="-122"/>
              </a:rPr>
              <a:t>。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/>
              <a:t>分解为</a:t>
            </a:r>
            <a:r>
              <a:rPr lang="en-US" altLang="zh-CN" dirty="0"/>
              <a:t>R1(AD)</a:t>
            </a:r>
            <a:r>
              <a:rPr lang="zh-CN" altLang="en-US" dirty="0"/>
              <a:t>，</a:t>
            </a:r>
            <a:r>
              <a:rPr lang="en-US" altLang="zh-CN" dirty="0"/>
              <a:t>R2(AB)</a:t>
            </a:r>
            <a:r>
              <a:rPr lang="zh-CN" altLang="en-US" dirty="0"/>
              <a:t>，</a:t>
            </a:r>
            <a:r>
              <a:rPr lang="en-US" altLang="zh-CN" dirty="0"/>
              <a:t>R3(BE)</a:t>
            </a:r>
            <a:r>
              <a:rPr lang="zh-CN" altLang="en-US" dirty="0"/>
              <a:t>，</a:t>
            </a:r>
            <a:r>
              <a:rPr lang="en-US" altLang="zh-CN" dirty="0"/>
              <a:t>R4(CDE)</a:t>
            </a:r>
            <a:r>
              <a:rPr lang="zh-CN" altLang="en-US" dirty="0"/>
              <a:t>，</a:t>
            </a:r>
            <a:r>
              <a:rPr lang="en-US" altLang="zh-CN" dirty="0"/>
              <a:t>R5(AE)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② </a:t>
            </a:r>
            <a:r>
              <a:rPr lang="zh-CN" altLang="en-US" dirty="0"/>
              <a:t>根据</a:t>
            </a:r>
            <a:r>
              <a:rPr lang="en-US" altLang="zh-CN" dirty="0"/>
              <a:t>A→C</a:t>
            </a:r>
            <a:r>
              <a:rPr lang="zh-CN" altLang="en-US" dirty="0"/>
              <a:t>，对上表进行处理，由于属性列</a:t>
            </a:r>
            <a:r>
              <a:rPr lang="en-US" altLang="zh-CN" dirty="0"/>
              <a:t>A</a:t>
            </a:r>
            <a:r>
              <a:rPr lang="zh-CN" altLang="en-US" dirty="0"/>
              <a:t>上第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行相同均为</a:t>
            </a:r>
            <a:r>
              <a:rPr lang="en-US" altLang="zh-CN" dirty="0"/>
              <a:t>a1</a:t>
            </a:r>
            <a:r>
              <a:rPr lang="zh-CN" altLang="en-US" dirty="0"/>
              <a:t>，所以将属性列</a:t>
            </a:r>
            <a:r>
              <a:rPr lang="en-US" altLang="zh-CN" dirty="0"/>
              <a:t>C</a:t>
            </a:r>
            <a:r>
              <a:rPr lang="zh-CN" altLang="en-US" dirty="0"/>
              <a:t>上的</a:t>
            </a:r>
            <a:r>
              <a:rPr lang="en-US" altLang="zh-CN" dirty="0"/>
              <a:t>b13</a:t>
            </a:r>
            <a:r>
              <a:rPr lang="zh-CN" altLang="en-US" dirty="0"/>
              <a:t>、</a:t>
            </a:r>
            <a:r>
              <a:rPr lang="en-US" altLang="zh-CN" dirty="0"/>
              <a:t>b23</a:t>
            </a:r>
            <a:r>
              <a:rPr lang="zh-CN" altLang="en-US" dirty="0"/>
              <a:t>、</a:t>
            </a:r>
            <a:r>
              <a:rPr lang="en-US" altLang="zh-CN" dirty="0"/>
              <a:t>b53</a:t>
            </a:r>
            <a:r>
              <a:rPr lang="zh-CN" altLang="en-US" dirty="0"/>
              <a:t>改为同一个符号</a:t>
            </a:r>
            <a:r>
              <a:rPr lang="en-US" altLang="zh-CN" dirty="0"/>
              <a:t>b13</a:t>
            </a:r>
            <a:r>
              <a:rPr lang="zh-CN" altLang="en-US" dirty="0"/>
              <a:t>（取行号最小值）。 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8" y="2792916"/>
            <a:ext cx="5257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95" y="1676400"/>
            <a:ext cx="46815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4878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③ </a:t>
            </a:r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dirty="0">
                <a:ea typeface="宋体" panose="02010600030101010101" pitchFamily="2" charset="-122"/>
              </a:rPr>
              <a:t>B→C</a:t>
            </a:r>
            <a:r>
              <a:rPr lang="zh-CN" altLang="en-US" dirty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上第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行相同均为</a:t>
            </a:r>
            <a:r>
              <a:rPr lang="en-US" altLang="zh-CN" dirty="0">
                <a:ea typeface="宋体" panose="02010600030101010101" pitchFamily="2" charset="-122"/>
              </a:rPr>
              <a:t>a2</a:t>
            </a:r>
            <a:r>
              <a:rPr lang="zh-CN" altLang="en-US" dirty="0">
                <a:ea typeface="宋体" panose="02010600030101010101" pitchFamily="2" charset="-122"/>
              </a:rPr>
              <a:t>，所以将属性列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上的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b33</a:t>
            </a:r>
            <a:r>
              <a:rPr lang="zh-CN" altLang="en-US" dirty="0">
                <a:ea typeface="宋体" panose="02010600030101010101" pitchFamily="2" charset="-122"/>
              </a:rPr>
              <a:t>改为同一个符号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（取行号最小值）。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00113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(2)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382000" cy="52740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公理系统三条推理规则可以得到下面三条推理规则：</a:t>
            </a:r>
            <a:endParaRPr lang="zh-CN" altLang="en-US" sz="32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合并规则（</a:t>
            </a:r>
            <a:r>
              <a:rPr lang="en-US" altLang="zh-CN" dirty="0">
                <a:sym typeface="Calibri" pitchFamily="34" charset="0"/>
              </a:rPr>
              <a:t>union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6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伪传递规则（</a:t>
            </a:r>
            <a:r>
              <a:rPr lang="en-US" altLang="zh-CN" dirty="0">
                <a:sym typeface="Calibri" pitchFamily="34" charset="0"/>
              </a:rPr>
              <a:t>pseudo transitivity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dirty="0">
                <a:sym typeface="Calibri" pitchFamily="34" charset="0"/>
              </a:rPr>
              <a:t>      </a:t>
            </a: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WY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XW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8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分解规则（</a:t>
            </a:r>
            <a:r>
              <a:rPr lang="en-US" altLang="zh-CN" dirty="0">
                <a:sym typeface="Calibri" pitchFamily="34" charset="0"/>
              </a:rPr>
              <a:t>decomposition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      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Armstrong</a:t>
            </a:r>
            <a:r>
              <a:rPr lang="zh-CN" altLang="en-US" sz="2800" dirty="0">
                <a:solidFill>
                  <a:srgbClr val="FF0000"/>
                </a:solidFill>
                <a:sym typeface="Calibri" pitchFamily="34" charset="0"/>
              </a:rPr>
              <a:t>公理系统是有效的、完备的</a:t>
            </a:r>
          </a:p>
        </p:txBody>
      </p:sp>
    </p:spTree>
    <p:extLst>
      <p:ext uri="{BB962C8B-B14F-4D97-AF65-F5344CB8AC3E}">
        <p14:creationId xmlns:p14="http://schemas.microsoft.com/office/powerpoint/2010/main" val="32370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6" y="1607272"/>
            <a:ext cx="47529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3291" y="4406756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④ </a:t>
            </a:r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dirty="0">
                <a:ea typeface="宋体" panose="02010600030101010101" pitchFamily="2" charset="-122"/>
              </a:rPr>
              <a:t>C→D</a:t>
            </a:r>
            <a:r>
              <a:rPr lang="zh-CN" altLang="en-US" dirty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上第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行相同均为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，所以将属性列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上的值均改为同一个符号</a:t>
            </a:r>
            <a:r>
              <a:rPr lang="en-US" altLang="zh-CN" dirty="0">
                <a:ea typeface="宋体" panose="02010600030101010101" pitchFamily="2" charset="-122"/>
              </a:rPr>
              <a:t>a4</a:t>
            </a:r>
            <a:r>
              <a:rPr lang="zh-CN" altLang="en-US" dirty="0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2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21" y="1555318"/>
            <a:ext cx="46799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552950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⑤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DE→C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DE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a4a5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a3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3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7" y="1678709"/>
            <a:ext cx="41767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47429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⑥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CE→A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CE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a3a5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a1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5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78036"/>
            <a:ext cx="8229600" cy="4610100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65" y="1409845"/>
            <a:ext cx="467995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2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01037"/>
            <a:ext cx="7772400" cy="887413"/>
          </a:xfrm>
        </p:spPr>
        <p:txBody>
          <a:bodyPr/>
          <a:lstStyle/>
          <a:p>
            <a:r>
              <a:rPr lang="zh-CN" altLang="en-US" sz="2800" dirty="0"/>
              <a:t>保持函数依赖分解</a:t>
            </a:r>
            <a:r>
              <a:rPr lang="en-US" altLang="zh-CN" sz="2800" dirty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97" y="1468293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Suppose R(City, Street, </a:t>
            </a:r>
            <a:r>
              <a:rPr lang="en-US" altLang="zh-CN" dirty="0" err="1">
                <a:ea typeface="宋体" panose="02010600030101010101" pitchFamily="2" charset="-122"/>
              </a:rPr>
              <a:t>Zipcode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 = {CS        Z, Z        C}, R1(S, Z), R2(C, Z).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R1</a:t>
            </a:r>
            <a:r>
              <a:rPr lang="en-US" altLang="zh-CN" dirty="0">
                <a:ea typeface="宋体" panose="02010600030101010101" pitchFamily="2" charset="-122"/>
              </a:rPr>
              <a:t>(F) = {S        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 Z        </a:t>
            </a:r>
            <a:r>
              <a:rPr lang="en-US" altLang="zh-CN" dirty="0" err="1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, S Z        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SZ        Z, SZ       SZ}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R2</a:t>
            </a:r>
            <a:r>
              <a:rPr lang="en-US" altLang="zh-CN" dirty="0">
                <a:ea typeface="宋体" panose="02010600030101010101" pitchFamily="2" charset="-122"/>
              </a:rPr>
              <a:t>(F) = {Z        C, C       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Z         </a:t>
            </a:r>
            <a:r>
              <a:rPr lang="en-US" altLang="zh-CN" dirty="0" err="1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CZ        C, CZ        Z, CZ        CZ}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253259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12122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31237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170252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926196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209492" y="32347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862859" y="32175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4669560" y="425911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3237346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919000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120717" y="373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932546" y="37339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702522" y="37938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921" y="5086394"/>
            <a:ext cx="83247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:</a:t>
            </a:r>
            <a:r>
              <a:rPr lang="zh-CN" altLang="en-US" sz="2400" dirty="0"/>
              <a:t>对关系</a:t>
            </a:r>
            <a:r>
              <a:rPr lang="en-US" altLang="zh-CN" sz="2400" dirty="0"/>
              <a:t> R </a:t>
            </a:r>
            <a:r>
              <a:rPr lang="zh-CN" altLang="en-US" sz="2400" dirty="0"/>
              <a:t>和函数依赖</a:t>
            </a:r>
            <a:r>
              <a:rPr lang="en-US" altLang="zh-CN" sz="2400" dirty="0"/>
              <a:t>F, </a:t>
            </a:r>
            <a:r>
              <a:rPr lang="zh-CN" altLang="en-US" sz="2400" dirty="0"/>
              <a:t>分解</a:t>
            </a:r>
            <a:r>
              <a:rPr lang="en-US" altLang="zh-CN" sz="2400" dirty="0"/>
              <a:t> {R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, ..., R</a:t>
            </a:r>
            <a:r>
              <a:rPr lang="en-US" altLang="zh-CN" sz="2400" baseline="-10000" dirty="0"/>
              <a:t>n</a:t>
            </a:r>
            <a:r>
              <a:rPr lang="en-US" altLang="zh-CN" sz="2400" dirty="0"/>
              <a:t>} </a:t>
            </a:r>
            <a:r>
              <a:rPr lang="zh-CN" altLang="en-US" sz="2400" dirty="0"/>
              <a:t>保持函数依赖</a:t>
            </a:r>
            <a:r>
              <a:rPr lang="en-US" altLang="zh-CN" sz="2400" dirty="0"/>
              <a:t>,</a:t>
            </a:r>
            <a:r>
              <a:rPr lang="zh-CN" altLang="en-US" sz="2400" dirty="0"/>
              <a:t>如果满足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F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= (F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 </a:t>
            </a:r>
            <a:r>
              <a:rPr lang="en-US" altLang="zh-CN" sz="2400" dirty="0"/>
              <a:t>F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. . .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</a:t>
            </a:r>
            <a:r>
              <a:rPr lang="en-US" altLang="zh-CN" sz="2400" baseline="-10000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where F</a:t>
            </a:r>
            <a:r>
              <a:rPr lang="en-US" altLang="zh-CN" sz="2400" baseline="-10000" dirty="0"/>
              <a:t>i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10000" dirty="0" err="1"/>
              <a:t>Ri</a:t>
            </a:r>
            <a:r>
              <a:rPr lang="en-US" altLang="zh-CN" sz="2400" dirty="0"/>
              <a:t>(F),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..., n.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2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035"/>
            <a:ext cx="9144000" cy="735013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(2) 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859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在上面例子中</a:t>
            </a:r>
            <a:r>
              <a:rPr lang="en-US" altLang="zh-CN" dirty="0">
                <a:ea typeface="宋体" panose="02010600030101010101" pitchFamily="2" charset="-122"/>
              </a:rPr>
              <a:t>, {R1, R2} 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的一个分解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因为</a:t>
            </a:r>
            <a:r>
              <a:rPr lang="en-US" altLang="zh-CN" dirty="0">
                <a:ea typeface="宋体" panose="02010600030101010101" pitchFamily="2" charset="-122"/>
              </a:rPr>
              <a:t> CS         Z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但是 </a:t>
            </a:r>
            <a:r>
              <a:rPr lang="en-US" altLang="zh-CN" dirty="0">
                <a:ea typeface="宋体" panose="02010600030101010101" pitchFamily="2" charset="-122"/>
              </a:rPr>
              <a:t>CS         Z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R1</a:t>
            </a:r>
            <a:r>
              <a:rPr lang="en-US" altLang="zh-CN" dirty="0">
                <a:ea typeface="宋体" panose="02010600030101010101" pitchFamily="2" charset="-122"/>
              </a:rPr>
              <a:t>(F)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</a:t>
            </a:r>
            <a:r>
              <a:rPr lang="en-US" altLang="zh-CN" baseline="-10000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1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(F))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所以这个分解不能保持函数依赖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763713" y="28460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684049" y="337372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2071"/>
            <a:ext cx="8496300" cy="649288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/>
              <a:t>(3)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5064"/>
            <a:ext cx="86868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判定是否保持函数依赖分解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3200" dirty="0"/>
              <a:t>Algorithm DP</a:t>
            </a:r>
          </a:p>
          <a:p>
            <a:pPr>
              <a:buNone/>
            </a:pPr>
            <a:r>
              <a:rPr lang="en-US" altLang="zh-CN" sz="3200" dirty="0"/>
              <a:t>Input: A relation schema R, A set of FDs F in R, a decomposition {R</a:t>
            </a:r>
            <a:r>
              <a:rPr lang="en-US" altLang="zh-CN" sz="3200" baseline="-10000" dirty="0"/>
              <a:t>1</a:t>
            </a:r>
            <a:r>
              <a:rPr lang="en-US" altLang="zh-CN" sz="3200" dirty="0"/>
              <a:t>, R</a:t>
            </a:r>
            <a:r>
              <a:rPr lang="en-US" altLang="zh-CN" sz="3200" baseline="-10000" dirty="0"/>
              <a:t>2</a:t>
            </a:r>
            <a:r>
              <a:rPr lang="en-US" altLang="zh-CN" sz="3200" dirty="0"/>
              <a:t>, ..., R</a:t>
            </a:r>
            <a:r>
              <a:rPr lang="en-US" altLang="zh-CN" sz="3200" baseline="-10000" dirty="0"/>
              <a:t>n</a:t>
            </a:r>
            <a:r>
              <a:rPr lang="en-US" altLang="zh-CN" sz="3200" dirty="0"/>
              <a:t>} of 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for every X          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dirty="0">
                <a:ea typeface="宋体" panose="02010600030101010101" pitchFamily="2" charset="-122"/>
              </a:rPr>
              <a:t> F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000" dirty="0">
                <a:ea typeface="宋体" panose="02010600030101010101" pitchFamily="2" charset="-122"/>
              </a:rPr>
              <a:t>   if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sz="3000" dirty="0" err="1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ea typeface="宋体" panose="02010600030101010101" pitchFamily="2" charset="-122"/>
              </a:rPr>
              <a:t> such that XY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000" dirty="0" err="1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>
                <a:ea typeface="宋体" panose="02010600030101010101" pitchFamily="2" charset="-122"/>
              </a:rPr>
              <a:t>i</a:t>
            </a:r>
            <a:endParaRPr lang="en-US" altLang="zh-CN" sz="3000" baseline="-10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aseline="-10000" dirty="0">
                <a:ea typeface="宋体" panose="02010600030101010101" pitchFamily="2" charset="-122"/>
              </a:rPr>
              <a:t>             </a:t>
            </a:r>
            <a:r>
              <a:rPr lang="en-US" altLang="zh-CN" sz="3000" dirty="0">
                <a:ea typeface="宋体" panose="02010600030101010101" pitchFamily="2" charset="-122"/>
              </a:rPr>
              <a:t>then X       Y is preserved; 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en-US" altLang="zh-CN" sz="3000" dirty="0">
                <a:ea typeface="宋体" panose="02010600030101010101" pitchFamily="2" charset="-122"/>
              </a:rPr>
              <a:t>    else use </a:t>
            </a:r>
            <a:r>
              <a:rPr lang="en-US" altLang="zh-CN" sz="3000" dirty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  <a:r>
              <a:rPr lang="en-US" altLang="zh-CN" sz="3000" dirty="0">
                <a:ea typeface="宋体" panose="02010600030101010101" pitchFamily="2" charset="-122"/>
              </a:rPr>
              <a:t> to find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3000" dirty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       if 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dirty="0">
                <a:ea typeface="宋体" panose="02010600030101010101" pitchFamily="2" charset="-122"/>
              </a:rPr>
              <a:t> W then X       Y is preserved;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if every X        Y is preserved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then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dependency-preserving;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else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not dependency-preserving;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766600" y="30169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780454" y="388980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134448" y="47108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548390" y="50984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82" y="249382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(4)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18" y="1789979"/>
            <a:ext cx="82296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W :=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repeat for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from 1 to n do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W := W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((W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10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10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);   </a:t>
            </a: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在每个分解后的关系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10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中寻找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可以确定的属性集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until there is no change to W;</a:t>
            </a:r>
          </a:p>
        </p:txBody>
      </p:sp>
    </p:spTree>
    <p:extLst>
      <p:ext uri="{BB962C8B-B14F-4D97-AF65-F5344CB8AC3E}">
        <p14:creationId xmlns:p14="http://schemas.microsoft.com/office/powerpoint/2010/main" val="217903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(5)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示例</a:t>
            </a:r>
            <a:r>
              <a:rPr lang="en-US" altLang="zh-CN" dirty="0">
                <a:ea typeface="宋体" panose="02010600030101010101" pitchFamily="2" charset="-122"/>
              </a:rPr>
              <a:t>: Suppose R(A, B, C, D),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 = {A          B, B          C, C         D, D        A 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R1(A,B), R2(B,C), R3(C,D).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Is {R1, R2, R3} dependency-preserving?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AB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R1, A         B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BC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R2, B         C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R3, C         D is preserved.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431203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764847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4098781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90862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939184" y="42406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39184" y="4754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3015384" y="529056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保持函数依赖分解</a:t>
            </a:r>
            <a:r>
              <a:rPr lang="en-US" altLang="zh-CN" dirty="0"/>
              <a:t>(6)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For D           A, use Algorithm XYGP to compute W.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 dirty="0">
                <a:ea typeface="宋体" panose="02010600030101010101" pitchFamily="2" charset="-122"/>
              </a:rPr>
              <a:t>: W = D;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 iteration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(D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(ABCD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= CD;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717964" y="16798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属性的闭包</a:t>
            </a:r>
            <a:endParaRPr lang="zh-CN" altLang="en-US" sz="3600" dirty="0">
              <a:sym typeface="微软雅黑" pitchFamily="34" charset="-122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在关系模式</a:t>
            </a:r>
            <a:r>
              <a:rPr lang="en-US" altLang="zh-CN" i="1" dirty="0">
                <a:sym typeface="Calibri" pitchFamily="34" charset="0"/>
              </a:rPr>
              <a:t>R</a:t>
            </a:r>
            <a:r>
              <a:rPr lang="en-US" altLang="zh-CN" dirty="0">
                <a:sym typeface="Calibri" pitchFamily="34" charset="0"/>
              </a:rPr>
              <a:t>&lt;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,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&gt;</a:t>
            </a:r>
            <a:r>
              <a:rPr lang="zh-CN" altLang="en-US" dirty="0">
                <a:sym typeface="Calibri" pitchFamily="34" charset="0"/>
              </a:rPr>
              <a:t>中为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所逻辑蕴涵的函数依赖的全体叫作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的闭包，记为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 +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设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为属性集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上的一组函数依赖，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i="1" dirty="0">
                <a:sym typeface="Calibri" pitchFamily="34" charset="0"/>
              </a:rPr>
              <a:t>、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8000" dirty="0">
                <a:sym typeface="Calibri" pitchFamily="34" charset="0"/>
              </a:rPr>
              <a:t>+</a:t>
            </a:r>
            <a:r>
              <a:rPr lang="en-US" altLang="zh-CN" dirty="0">
                <a:sym typeface="Calibri" pitchFamily="34" charset="0"/>
              </a:rPr>
              <a:t>={ 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|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能由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公理导出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8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称为</a:t>
            </a:r>
            <a:r>
              <a:rPr lang="zh-CN" altLang="en-US" b="1" dirty="0">
                <a:sym typeface="Calibri" pitchFamily="34" charset="0"/>
              </a:rPr>
              <a:t>属性集</a:t>
            </a:r>
            <a:r>
              <a:rPr lang="en-US" altLang="zh-CN" b="1" i="1" dirty="0">
                <a:sym typeface="Calibri" pitchFamily="34" charset="0"/>
              </a:rPr>
              <a:t>X</a:t>
            </a:r>
            <a:r>
              <a:rPr lang="zh-CN" altLang="en-US" b="1" dirty="0">
                <a:sym typeface="Calibri" pitchFamily="34" charset="0"/>
              </a:rPr>
              <a:t>关于函数依赖集</a:t>
            </a:r>
            <a:r>
              <a:rPr lang="en-US" altLang="zh-CN" b="1" i="1" dirty="0">
                <a:sym typeface="Calibri" pitchFamily="34" charset="0"/>
              </a:rPr>
              <a:t>F</a:t>
            </a:r>
            <a:r>
              <a:rPr lang="zh-CN" altLang="en-US" b="1" dirty="0">
                <a:sym typeface="Calibri" pitchFamily="34" charset="0"/>
              </a:rPr>
              <a:t>的闭包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79426" y="5640401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 = { A | X            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31180" y="584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8512" y="6141006"/>
            <a:ext cx="453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Theorem</a:t>
            </a:r>
            <a:r>
              <a:rPr lang="en-US" altLang="zh-CN" dirty="0"/>
              <a:t>: X              Y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if and only if Y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. 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090738" y="63489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02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336"/>
            <a:ext cx="9144000" cy="811213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/>
              <a:t>(7)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765" y="1112549"/>
            <a:ext cx="7715250" cy="3900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second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= 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(C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= BCD;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BCD;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350111"/>
            <a:ext cx="9297699" cy="390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third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ABCD;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ea typeface="宋体" panose="02010600030101010101" pitchFamily="2" charset="-122"/>
              </a:rPr>
              <a:t>W, D         A is also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Hence, {R1, R2, R3} is a dependency-preserving decomposition.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05338" y="61341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Let Relation Schema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Let F = {A-&gt;BC, CD-&gt;E, B-&gt;D, E-&gt;A}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into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and  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If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</p:txBody>
      </p:sp>
    </p:spTree>
    <p:extLst>
      <p:ext uri="{BB962C8B-B14F-4D97-AF65-F5344CB8AC3E}">
        <p14:creationId xmlns:p14="http://schemas.microsoft.com/office/powerpoint/2010/main" val="10018240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7"/>
            <a:ext cx="8415338" cy="4800167"/>
          </a:xfrm>
        </p:spPr>
        <p:txBody>
          <a:bodyPr>
            <a:normAutofit/>
          </a:bodyPr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= (A, B, C, D, E)  and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inot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and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i="1" dirty="0">
                <a:latin typeface="Book Antiqua" panose="02040602050305030304" pitchFamily="18" charset="0"/>
              </a:rPr>
              <a:t>  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1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2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B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C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} is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 of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Book Antiqua" panose="02040602050305030304" pitchFamily="18" charset="0"/>
              </a:rPr>
              <a:t>A-&gt;BC 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so lossless-join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NO 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144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068638"/>
          <a:ext cx="1881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203112" progId="Equation.3">
                  <p:embed/>
                </p:oleObj>
              </mc:Choice>
              <mc:Fallback>
                <p:oleObj name="Equation" r:id="rId2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881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0387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>
            <a:normAutofit/>
          </a:bodyPr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  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500" i="1" dirty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err="1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A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B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i="1" dirty="0">
                <a:latin typeface="Book Antiqua" panose="02040602050305030304" pitchFamily="18" charset="0"/>
              </a:rPr>
              <a:t>       </a:t>
            </a:r>
            <a:r>
              <a:rPr lang="en-US" altLang="zh-CN" sz="2500" i="1" dirty="0" err="1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D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E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} is not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, so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>
                <a:latin typeface="Book Antiqua" panose="02040602050305030304" pitchFamily="18" charset="0"/>
                <a:ea typeface="宋体" panose="02010600030101010101" pitchFamily="2" charset="-122"/>
              </a:rPr>
              <a:t>No </a:t>
            </a: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861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0225" y="2520950"/>
          <a:ext cx="1881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25" imgH="203112" progId="Equation.3">
                  <p:embed/>
                </p:oleObj>
              </mc:Choice>
              <mc:Fallback>
                <p:oleObj name="公式" r:id="rId2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520950"/>
                        <a:ext cx="1881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425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计算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  </a:t>
            </a:r>
            <a:r>
              <a:rPr lang="en-US" altLang="zh-CN" sz="3600" dirty="0"/>
              <a:t>(1)</a:t>
            </a:r>
            <a:r>
              <a:rPr lang="en-US" altLang="zh-CN" sz="2800" b="1" baseline="30000" dirty="0"/>
              <a:t> </a:t>
            </a:r>
            <a:endParaRPr lang="zh-CN" altLang="en-US" sz="3600" dirty="0">
              <a:sym typeface="微软雅黑" pitchFamily="34" charset="-122"/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求闭包的算法 （算法</a:t>
            </a:r>
            <a:r>
              <a:rPr lang="en-US" altLang="zh-CN" dirty="0">
                <a:sym typeface="Calibri" pitchFamily="34" charset="0"/>
              </a:rPr>
              <a:t>6.1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求属性集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）关于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上的函数依赖集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的闭包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sz="3200" baseline="30000" dirty="0">
                <a:sym typeface="Calibri" pitchFamily="34" charset="0"/>
              </a:rPr>
              <a:t>+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       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初始化</a:t>
            </a:r>
            <a:r>
              <a:rPr lang="zh-CN" altLang="en-US" dirty="0">
                <a:sym typeface="Calibri" pitchFamily="34" charset="0"/>
              </a:rPr>
              <a:t>：令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baseline="30000" dirty="0">
                <a:sym typeface="Calibri" pitchFamily="34" charset="0"/>
              </a:rPr>
              <a:t>0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=0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求</a:t>
            </a: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zh-CN" altLang="en-US" b="1" dirty="0">
                <a:sym typeface="Times New Roman" pitchFamily="18" charset="0"/>
              </a:rPr>
              <a:t>对</a:t>
            </a:r>
            <a:r>
              <a:rPr lang="en-US" altLang="zh-CN" b="1" i="1" dirty="0"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ym typeface="Times New Roman" pitchFamily="18" charset="0"/>
              </a:rPr>
              <a:t>i</a:t>
            </a:r>
            <a:r>
              <a:rPr lang="en-US" altLang="zh-CN" b="1" baseline="60000" dirty="0">
                <a:sym typeface="Times New Roman" pitchFamily="18" charset="0"/>
              </a:rPr>
              <a:t>)</a:t>
            </a:r>
            <a:r>
              <a:rPr lang="zh-CN" altLang="en-US" b="1" dirty="0">
                <a:sym typeface="Times New Roman" pitchFamily="18" charset="0"/>
              </a:rPr>
              <a:t>中的每个元素，依次检查相应的函数依赖</a:t>
            </a:r>
            <a:r>
              <a:rPr lang="en-US" altLang="zh-CN" b="1" dirty="0">
                <a:sym typeface="Times New Roman" pitchFamily="18" charset="0"/>
              </a:rPr>
              <a:t>,</a:t>
            </a:r>
            <a:r>
              <a:rPr lang="zh-CN" altLang="en-US" b="1" dirty="0">
                <a:sym typeface="Times New Roman" pitchFamily="18" charset="0"/>
              </a:rPr>
              <a:t>将依赖它的属性加入</a:t>
            </a:r>
            <a:r>
              <a:rPr lang="en-US" altLang="zh-CN" b="1" i="1" dirty="0">
                <a:sym typeface="Times New Roman" pitchFamily="18" charset="0"/>
              </a:rPr>
              <a:t>B</a:t>
            </a:r>
            <a:r>
              <a:rPr lang="en-US" altLang="zh-CN" b="1" dirty="0">
                <a:sym typeface="Times New Roman" pitchFamily="18" charset="0"/>
              </a:rPr>
              <a:t> 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并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∪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 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baseline="30000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判断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 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相等或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就是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，</a:t>
            </a:r>
          </a:p>
          <a:p>
            <a:pPr marL="514350" indent="-514350">
              <a:buNone/>
            </a:pPr>
            <a:r>
              <a:rPr lang="en-US" altLang="zh-CN" dirty="0">
                <a:sym typeface="Calibri" pitchFamily="34" charset="0"/>
              </a:rPr>
              <a:t>	</a:t>
            </a:r>
            <a:r>
              <a:rPr lang="zh-CN" altLang="en-US" dirty="0">
                <a:sym typeface="Calibri" pitchFamily="34" charset="0"/>
              </a:rPr>
              <a:t>算法终止。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dirty="0">
                <a:sym typeface="Calibri" pitchFamily="34" charset="0"/>
              </a:rPr>
              <a:t>若否，则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1，返回第</a:t>
            </a:r>
            <a:r>
              <a:rPr lang="zh-CN" altLang="en-US" dirty="0"/>
              <a:t>②</a:t>
            </a:r>
            <a:r>
              <a:rPr lang="zh-CN" altLang="en-US" dirty="0">
                <a:sym typeface="Calibri" pitchFamily="34" charset="0"/>
              </a:rPr>
              <a:t>步。</a:t>
            </a:r>
            <a:endParaRPr lang="zh-CN" altLang="en-US" dirty="0"/>
          </a:p>
          <a:p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33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en-US" altLang="zh-CN" baseline="30000" dirty="0"/>
              <a:t>+  </a:t>
            </a:r>
            <a:r>
              <a:rPr lang="en-US" altLang="zh-CN" dirty="0"/>
              <a:t>(2)</a:t>
            </a:r>
            <a:r>
              <a:rPr lang="en-US" altLang="zh-CN" sz="3600" b="1" baseline="30000" dirty="0"/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69231"/>
            <a:ext cx="7772400" cy="47640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[Example]  Relation :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AC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Question: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i="1" baseline="-25000" dirty="0">
                <a:ea typeface="宋体" panose="02010600030101010101" pitchFamily="2" charset="-122"/>
              </a:rPr>
              <a:t>F</a:t>
            </a:r>
            <a:r>
              <a:rPr lang="en-US" altLang="zh-CN" i="1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?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Solution:</a:t>
            </a:r>
            <a:r>
              <a:rPr lang="zh-CN" altLang="en-US" sz="1600" dirty="0"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(1)</a:t>
            </a:r>
            <a:r>
              <a:rPr lang="en-US" altLang="zh-CN" sz="1600" i="1" dirty="0">
                <a:ea typeface="宋体" panose="02010600030101010101" pitchFamily="2" charset="-122"/>
              </a:rPr>
              <a:t>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en-US" altLang="zh-CN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CD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(2)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≠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i="1" dirty="0">
                <a:ea typeface="宋体" panose="02010600030101010101" pitchFamily="2" charset="-122"/>
              </a:rPr>
              <a:t>    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(3)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=U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End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	</a:t>
            </a: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F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1600" dirty="0">
                <a:ea typeface="宋体" panose="02010600030101010101" pitchFamily="2" charset="-122"/>
              </a:rPr>
              <a:t> 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Relation schema: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A-&gt;D, B-&gt;D, E-&gt;A}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Find A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BC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Find Candidate keys of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956174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52888" y="2244725"/>
            <a:ext cx="2101394" cy="46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A-&gt;BC  A-&gt;D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052888" y="2787562"/>
            <a:ext cx="11382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</p:spTree>
    <p:extLst>
      <p:ext uri="{BB962C8B-B14F-4D97-AF65-F5344CB8AC3E}">
        <p14:creationId xmlns:p14="http://schemas.microsoft.com/office/powerpoint/2010/main" val="3638154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=BD</a:t>
            </a:r>
            <a:endParaRPr lang="en-US" altLang="zh-CN" i="1" dirty="0">
              <a:solidFill>
                <a:srgbClr val="FF0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FontTx/>
              <a:buAutoNum type="arabicPeriod"/>
            </a:pP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051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343775" cy="846138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  <p:extLst>
      <p:ext uri="{BB962C8B-B14F-4D97-AF65-F5344CB8AC3E}">
        <p14:creationId xmlns:p14="http://schemas.microsoft.com/office/powerpoint/2010/main" val="43277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		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Therefore BC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=ABCDE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Hence candidate keys are??</a:t>
            </a: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528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052888" y="2714625"/>
            <a:ext cx="11382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16375" y="3284538"/>
            <a:ext cx="912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E-&gt;A</a:t>
            </a: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759" y="193146"/>
            <a:ext cx="7343775" cy="846137"/>
          </a:xfrm>
        </p:spPr>
        <p:txBody>
          <a:bodyPr/>
          <a:lstStyle/>
          <a:p>
            <a:r>
              <a:rPr lang="en-US" altLang="zh-CN" sz="4000" dirty="0">
                <a:latin typeface="Victorian LET"/>
                <a:ea typeface="宋体" panose="02010600030101010101" pitchFamily="2" charset="-122"/>
              </a:rPr>
              <a:t>Worked Example 1  (</a:t>
            </a:r>
            <a:r>
              <a:rPr lang="en-US" altLang="zh-CN" sz="4000" dirty="0" err="1">
                <a:latin typeface="Victorian LET"/>
                <a:ea typeface="宋体" panose="02010600030101010101" pitchFamily="2" charset="-122"/>
              </a:rPr>
              <a:t>cont</a:t>
            </a:r>
            <a:r>
              <a:rPr lang="en-US" altLang="zh-CN" sz="4000" dirty="0">
                <a:latin typeface="Victorian LET"/>
                <a:ea typeface="宋体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8275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2796</TotalTime>
  <Words>2923</Words>
  <Application>Microsoft Macintosh PowerPoint</Application>
  <PresentationFormat>全屏显示(4:3)</PresentationFormat>
  <Paragraphs>267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黑体</vt:lpstr>
      <vt:lpstr>楷体_GB2312</vt:lpstr>
      <vt:lpstr>宋体</vt:lpstr>
      <vt:lpstr>微软雅黑</vt:lpstr>
      <vt:lpstr>PMingLiU</vt:lpstr>
      <vt:lpstr>Victorian LET</vt:lpstr>
      <vt:lpstr>Arial</vt:lpstr>
      <vt:lpstr>Book Antiqua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计算F+ (1)</vt:lpstr>
      <vt:lpstr>计算F+ (2) </vt:lpstr>
      <vt:lpstr>属性的闭包</vt:lpstr>
      <vt:lpstr>计算X+  (1) </vt:lpstr>
      <vt:lpstr>计算X+  (2) </vt:lpstr>
      <vt:lpstr>Worked Example 1:</vt:lpstr>
      <vt:lpstr>Worked Example 1  (cont’)</vt:lpstr>
      <vt:lpstr>Worked Example 1  (cont’)</vt:lpstr>
      <vt:lpstr>Worked Example 1  (cont’)</vt:lpstr>
      <vt:lpstr>Example 2 (cont’)</vt:lpstr>
      <vt:lpstr>确定候选码(1)</vt:lpstr>
      <vt:lpstr>确定候选码(2)</vt:lpstr>
      <vt:lpstr>确定候选码(3)</vt:lpstr>
      <vt:lpstr>无损连接分解(5) </vt:lpstr>
      <vt:lpstr>PowerPoint 演示文稿</vt:lpstr>
      <vt:lpstr>PowerPoint 演示文稿</vt:lpstr>
      <vt:lpstr>举例</vt:lpstr>
      <vt:lpstr>举例</vt:lpstr>
      <vt:lpstr>举例</vt:lpstr>
      <vt:lpstr>举例</vt:lpstr>
      <vt:lpstr>举例</vt:lpstr>
      <vt:lpstr>举例</vt:lpstr>
      <vt:lpstr>举例</vt:lpstr>
      <vt:lpstr>保持函数依赖分解(1) </vt:lpstr>
      <vt:lpstr>保持函数依赖分解(2) </vt:lpstr>
      <vt:lpstr>保持函数依赖分解(3) </vt:lpstr>
      <vt:lpstr>保持函数依赖分解(4) </vt:lpstr>
      <vt:lpstr>保持函数依赖分解(5) </vt:lpstr>
      <vt:lpstr>保持函数依赖分解(6) </vt:lpstr>
      <vt:lpstr>保持函数依赖分解(7) </vt:lpstr>
      <vt:lpstr>Example 1:</vt:lpstr>
      <vt:lpstr>Example 1:</vt:lpstr>
      <vt:lpstr>Example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624</cp:revision>
  <cp:lastPrinted>2020-11-03T04:09:11Z</cp:lastPrinted>
  <dcterms:created xsi:type="dcterms:W3CDTF">2020-09-13T01:44:02Z</dcterms:created>
  <dcterms:modified xsi:type="dcterms:W3CDTF">2024-01-03T10:38:17Z</dcterms:modified>
</cp:coreProperties>
</file>