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576" r:id="rId2"/>
    <p:sldId id="636" r:id="rId3"/>
    <p:sldId id="637" r:id="rId4"/>
    <p:sldId id="622" r:id="rId5"/>
    <p:sldId id="647" r:id="rId6"/>
    <p:sldId id="648" r:id="rId7"/>
    <p:sldId id="652" r:id="rId8"/>
    <p:sldId id="653" r:id="rId9"/>
    <p:sldId id="655" r:id="rId10"/>
    <p:sldId id="656" r:id="rId11"/>
    <p:sldId id="65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1497" autoAdjust="0"/>
  </p:normalViewPr>
  <p:slideViewPr>
    <p:cSldViewPr snapToGrid="0">
      <p:cViewPr varScale="1">
        <p:scale>
          <a:sx n="89" d="100"/>
          <a:sy n="89" d="100"/>
        </p:scale>
        <p:origin x="2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3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4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19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>
                <a:sym typeface="微软雅黑" panose="020B0503020204020204" pitchFamily="34" charset="-122"/>
              </a:rPr>
              <a:t>范式（续）</a:t>
            </a:r>
            <a:endParaRPr lang="zh-CN" sz="3600" dirty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314325" y="838200"/>
            <a:ext cx="8229600" cy="1852613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ym typeface="Calibri" panose="020F0502020204030204" pitchFamily="34" charset="0"/>
              </a:rPr>
              <a:t>各种范式之间存在联系：</a:t>
            </a:r>
            <a:endParaRPr lang="zh-CN" altLang="en-US" sz="3600" dirty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某一关系模式</a:t>
            </a:r>
            <a:r>
              <a:rPr lang="en-US" altLang="zh-CN" dirty="0">
                <a:sym typeface="Calibri" panose="020F0502020204030204" pitchFamily="34" charset="0"/>
              </a:rPr>
              <a:t>R</a:t>
            </a:r>
            <a:r>
              <a:rPr lang="zh-CN" altLang="en-US" dirty="0">
                <a:sym typeface="Calibri" panose="020F0502020204030204" pitchFamily="34" charset="0"/>
              </a:rPr>
              <a:t>为第</a:t>
            </a:r>
            <a:r>
              <a:rPr lang="en-US" altLang="zh-CN" dirty="0">
                <a:sym typeface="Calibri" panose="020F0502020204030204" pitchFamily="34" charset="0"/>
              </a:rPr>
              <a:t>n</a:t>
            </a:r>
            <a:r>
              <a:rPr lang="zh-CN" altLang="en-US" dirty="0">
                <a:sym typeface="Calibri" panose="020F0502020204030204" pitchFamily="34" charset="0"/>
              </a:rPr>
              <a:t>范式，可简记为</a:t>
            </a:r>
            <a:r>
              <a:rPr lang="en-US" altLang="zh-CN" dirty="0" err="1">
                <a:solidFill>
                  <a:srgbClr val="FF00FF"/>
                </a:solidFill>
                <a:sym typeface="Calibri" panose="020F0502020204030204" pitchFamily="34" charset="0"/>
              </a:rPr>
              <a:t>R∈nNF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dirty="0">
              <a:sym typeface="Calibri" panose="020F0502020204030204" pitchFamily="34" charset="0"/>
            </a:endParaRPr>
          </a:p>
        </p:txBody>
      </p:sp>
      <p:pic>
        <p:nvPicPr>
          <p:cNvPr id="41990" name="Object 1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575" y="1628775"/>
            <a:ext cx="70231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12" descr="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2350" y="2852738"/>
            <a:ext cx="2800350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Rectangle 3"/>
          <p:cNvSpPr>
            <a:spLocks noChangeArrowheads="1"/>
          </p:cNvSpPr>
          <p:nvPr/>
        </p:nvSpPr>
        <p:spPr bwMode="auto">
          <a:xfrm>
            <a:off x="314325" y="2738438"/>
            <a:ext cx="5788025" cy="3714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一个低一级范式的关系模式，通过模式分解（</a:t>
            </a:r>
            <a:r>
              <a:rPr lang="en-US" altLang="zh-CN" sz="2800" b="1" dirty="0">
                <a:solidFill>
                  <a:srgbClr val="000000"/>
                </a:solidFill>
                <a:sym typeface="Arial" panose="020B0604020202020204" pitchFamily="34" charset="0"/>
              </a:rPr>
              <a:t>schema decomposition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）可以转换为若干个高一级范式的关系模式的集合，这种过程就叫</a:t>
            </a: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规范化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sym typeface="Arial" panose="020B0604020202020204" pitchFamily="34" charset="0"/>
              </a:rPr>
              <a:t>normalization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84750851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87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b="1" dirty="0">
                <a:sym typeface="微软雅黑" pitchFamily="34" charset="-122"/>
              </a:rPr>
              <a:t>最小函数依赖应用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基于最小函数依赖集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分解成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BCNF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，并保持无损链接分解</a:t>
            </a:r>
            <a:r>
              <a:rPr lang="zh-CN" altLang="en-US" dirty="0">
                <a:sym typeface="Calibri" pitchFamily="34" charset="0"/>
              </a:rPr>
              <a:t>（参考课本</a:t>
            </a:r>
            <a:r>
              <a:rPr lang="en-US" altLang="zh-CN" dirty="0">
                <a:sym typeface="Calibri" pitchFamily="34" charset="0"/>
              </a:rPr>
              <a:t>199</a:t>
            </a:r>
            <a:r>
              <a:rPr lang="zh-CN" altLang="en-US" dirty="0">
                <a:sym typeface="Calibri" pitchFamily="34" charset="0"/>
              </a:rPr>
              <a:t>）：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Calibri" pitchFamily="34" charset="0"/>
              </a:rPr>
              <a:t>1. </a:t>
            </a:r>
            <a:r>
              <a:rPr lang="zh-CN" altLang="en-US" dirty="0">
                <a:sym typeface="Calibri" pitchFamily="34" charset="0"/>
              </a:rPr>
              <a:t>先按照上页步骤分解为</a:t>
            </a:r>
            <a:r>
              <a:rPr lang="en-US" altLang="zh-CN" dirty="0">
                <a:sym typeface="Calibri" pitchFamily="34" charset="0"/>
              </a:rPr>
              <a:t>3NF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Calibri" pitchFamily="34" charset="0"/>
              </a:rPr>
              <a:t>2. </a:t>
            </a:r>
            <a:r>
              <a:rPr lang="zh-CN" altLang="en-US" dirty="0">
                <a:sym typeface="Calibri" pitchFamily="34" charset="0"/>
              </a:rPr>
              <a:t>若某个表</a:t>
            </a:r>
            <a:r>
              <a:rPr lang="en-US" altLang="zh-CN" dirty="0" err="1">
                <a:sym typeface="Calibri" pitchFamily="34" charset="0"/>
              </a:rPr>
              <a:t>Ui</a:t>
            </a:r>
            <a:r>
              <a:rPr lang="zh-CN" altLang="en-US" dirty="0">
                <a:sym typeface="Calibri" pitchFamily="34" charset="0"/>
              </a:rPr>
              <a:t>不属于</a:t>
            </a:r>
            <a:r>
              <a:rPr lang="en-US" altLang="zh-CN" dirty="0">
                <a:sym typeface="Calibri" pitchFamily="34" charset="0"/>
              </a:rPr>
              <a:t>BCNF</a:t>
            </a:r>
            <a:r>
              <a:rPr lang="zh-CN" altLang="en-US" dirty="0">
                <a:sym typeface="Calibri" pitchFamily="34" charset="0"/>
              </a:rPr>
              <a:t>，原因是存在关系 </a:t>
            </a:r>
            <a:r>
              <a:rPr lang="en-US" altLang="zh-CN" dirty="0">
                <a:sym typeface="Calibri" pitchFamily="34" charset="0"/>
              </a:rPr>
              <a:t>X-&gt;A</a:t>
            </a:r>
            <a:r>
              <a:rPr lang="zh-CN" altLang="en-US" dirty="0">
                <a:sym typeface="Calibri" pitchFamily="34" charset="0"/>
              </a:rPr>
              <a:t>，则， </a:t>
            </a:r>
            <a:r>
              <a:rPr lang="en-US" altLang="zh-CN" dirty="0">
                <a:sym typeface="Calibri" pitchFamily="34" charset="0"/>
              </a:rPr>
              <a:t>XA</a:t>
            </a:r>
            <a:r>
              <a:rPr lang="zh-CN" altLang="en-US" dirty="0">
                <a:sym typeface="Calibri" pitchFamily="34" charset="0"/>
              </a:rPr>
              <a:t>分解为一个表，</a:t>
            </a:r>
            <a:r>
              <a:rPr lang="en-US" altLang="zh-CN" dirty="0" err="1">
                <a:sym typeface="Calibri" pitchFamily="34" charset="0"/>
              </a:rPr>
              <a:t>Ui</a:t>
            </a:r>
            <a:r>
              <a:rPr lang="en-US" altLang="zh-CN" dirty="0">
                <a:sym typeface="Calibri" pitchFamily="34" charset="0"/>
              </a:rPr>
              <a:t>-A </a:t>
            </a:r>
            <a:r>
              <a:rPr lang="zh-CN" altLang="en-US" dirty="0">
                <a:sym typeface="Calibri" pitchFamily="34" charset="0"/>
              </a:rPr>
              <a:t>剩余属性一个表。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如：</a:t>
            </a:r>
            <a:r>
              <a:rPr lang="en-US" altLang="zh-CN" dirty="0"/>
              <a:t> U={A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 }</a:t>
            </a:r>
            <a:r>
              <a:rPr lang="zh-CN" altLang="zh-CN" dirty="0"/>
              <a:t>，</a:t>
            </a:r>
            <a:r>
              <a:rPr lang="en-US" altLang="zh-CN" dirty="0"/>
              <a:t>F = {AB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D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E</a:t>
            </a:r>
            <a:r>
              <a:rPr lang="zh-CN" altLang="zh-CN" dirty="0"/>
              <a:t>，</a:t>
            </a:r>
            <a:r>
              <a:rPr lang="en-US" altLang="zh-CN" dirty="0"/>
              <a:t>C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 }</a:t>
            </a:r>
            <a:r>
              <a:rPr lang="zh-CN" altLang="en-US" dirty="0"/>
              <a:t>， 分解为</a:t>
            </a:r>
            <a:r>
              <a:rPr lang="en-US" altLang="zh-CN" dirty="0"/>
              <a:t>3NF </a:t>
            </a:r>
            <a:r>
              <a:rPr lang="zh-CN" altLang="en-US" dirty="0"/>
              <a:t>为 </a:t>
            </a:r>
            <a:r>
              <a:rPr lang="en-US" altLang="zh-CN" dirty="0"/>
              <a:t>R1</a:t>
            </a:r>
            <a:r>
              <a:rPr lang="zh-CN" altLang="zh-CN" dirty="0"/>
              <a:t>（</a:t>
            </a:r>
            <a:r>
              <a:rPr lang="en-US" altLang="zh-CN" u="sng" dirty="0"/>
              <a:t>A</a:t>
            </a:r>
            <a:r>
              <a:rPr lang="zh-CN" altLang="zh-CN" u="sng" dirty="0"/>
              <a:t>，</a:t>
            </a:r>
            <a:r>
              <a:rPr lang="en-US" altLang="zh-CN" u="sng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）  </a:t>
            </a:r>
            <a:r>
              <a:rPr lang="en-US" altLang="zh-CN" dirty="0"/>
              <a:t>R2</a:t>
            </a:r>
            <a:r>
              <a:rPr lang="zh-CN" altLang="zh-CN" dirty="0"/>
              <a:t>（</a:t>
            </a:r>
            <a:r>
              <a:rPr lang="en-US" altLang="zh-CN" u="sng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） </a:t>
            </a:r>
            <a:r>
              <a:rPr lang="en-US" altLang="zh-CN" dirty="0"/>
              <a:t>R3</a:t>
            </a:r>
            <a:r>
              <a:rPr lang="zh-CN" altLang="zh-CN" dirty="0"/>
              <a:t>（</a:t>
            </a:r>
            <a:r>
              <a:rPr lang="en-US" altLang="zh-CN" u="sng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</a:t>
            </a:r>
            <a:r>
              <a:rPr lang="zh-CN" altLang="zh-CN" dirty="0"/>
              <a:t>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ym typeface="Calibri" pitchFamily="34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R1 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不属于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BCNF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， 分解为 （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），（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）</a:t>
            </a:r>
          </a:p>
          <a:p>
            <a:pPr>
              <a:lnSpc>
                <a:spcPct val="150000"/>
              </a:lnSpc>
            </a:pPr>
            <a:endParaRPr lang="zh-CN" altLang="en-US" dirty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05740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微软雅黑" pitchFamily="34" charset="-122"/>
              </a:rPr>
              <a:t>最小函数依赖应用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2200" dirty="0"/>
              <a:t>假设有一个名为参加的关系，该关系有属性：职工（职工名）、工程（工程名）、时数（花费在工程上的小时数）和工资（职工的工资）；一个参加记录描述一个职工花费在一个工程上的总时数和他的工资；另外，一个职工可以参加多个工程，多个职工可以参加同一个工程</a:t>
            </a:r>
            <a:r>
              <a:rPr lang="en-US" altLang="zh-CN" sz="2200" dirty="0"/>
              <a:t>(</a:t>
            </a:r>
            <a:r>
              <a:rPr lang="zh-CN" altLang="zh-CN" sz="2200" dirty="0"/>
              <a:t>用</a:t>
            </a:r>
            <a:r>
              <a:rPr lang="en-US" altLang="zh-CN" sz="2200" dirty="0"/>
              <a:t>A</a:t>
            </a:r>
            <a:r>
              <a:rPr lang="zh-CN" altLang="zh-CN" sz="2200" dirty="0"/>
              <a:t>、</a:t>
            </a:r>
            <a:r>
              <a:rPr lang="en-US" altLang="zh-CN" sz="2200" dirty="0"/>
              <a:t>B</a:t>
            </a:r>
            <a:r>
              <a:rPr lang="zh-CN" altLang="zh-CN" sz="2200" dirty="0"/>
              <a:t>、</a:t>
            </a:r>
            <a:r>
              <a:rPr lang="en-US" altLang="zh-CN" sz="2200" dirty="0"/>
              <a:t>C</a:t>
            </a:r>
            <a:r>
              <a:rPr lang="zh-CN" altLang="zh-CN" sz="2200" dirty="0"/>
              <a:t>、</a:t>
            </a:r>
            <a:r>
              <a:rPr lang="en-US" altLang="zh-CN" sz="2200" dirty="0"/>
              <a:t>D</a:t>
            </a:r>
            <a:r>
              <a:rPr lang="zh-CN" altLang="zh-CN" sz="2200" dirty="0"/>
              <a:t>分别代表属性职工、工程、时数和工资</a:t>
            </a:r>
            <a:r>
              <a:rPr lang="en-US" altLang="zh-CN" sz="2200" dirty="0"/>
              <a:t>)</a:t>
            </a:r>
            <a:r>
              <a:rPr lang="zh-CN" altLang="zh-CN" sz="2200" dirty="0"/>
              <a:t>。请回答如下各问题：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   关系：</a:t>
            </a:r>
            <a:r>
              <a:rPr lang="en-US" altLang="zh-CN" sz="2200" dirty="0"/>
              <a:t>R(A, B , C, D  ), F { A B--</a:t>
            </a:r>
            <a:r>
              <a:rPr lang="en-US" altLang="zh-CN" sz="2200" dirty="0">
                <a:sym typeface="Wingdings" panose="05000000000000000000" pitchFamily="2" charset="2"/>
              </a:rPr>
              <a:t></a:t>
            </a:r>
            <a:r>
              <a:rPr lang="en-US" altLang="zh-CN" sz="2200" dirty="0"/>
              <a:t>C,  A B--</a:t>
            </a:r>
            <a:r>
              <a:rPr lang="en-US" altLang="zh-CN" sz="2200" dirty="0">
                <a:sym typeface="Wingdings" panose="05000000000000000000" pitchFamily="2" charset="2"/>
              </a:rPr>
              <a:t></a:t>
            </a:r>
            <a:r>
              <a:rPr lang="en-US" altLang="zh-CN" sz="2200" dirty="0"/>
              <a:t>D, BC--</a:t>
            </a:r>
            <a:r>
              <a:rPr lang="en-US" altLang="zh-CN" sz="2200" dirty="0">
                <a:sym typeface="Wingdings" panose="05000000000000000000" pitchFamily="2" charset="2"/>
              </a:rPr>
              <a:t></a:t>
            </a:r>
            <a:r>
              <a:rPr lang="en-US" altLang="zh-CN" sz="2200" dirty="0"/>
              <a:t>D}</a:t>
            </a:r>
            <a:endParaRPr lang="zh-CN" altLang="zh-CN" sz="2200" dirty="0"/>
          </a:p>
          <a:p>
            <a:endParaRPr lang="zh-CN" altLang="zh-CN" sz="2200" dirty="0"/>
          </a:p>
          <a:p>
            <a:r>
              <a:rPr lang="en-US" altLang="zh-CN" sz="2200" dirty="0"/>
              <a:t>1)    </a:t>
            </a:r>
            <a:r>
              <a:rPr lang="zh-CN" altLang="zh-CN" sz="2200" dirty="0"/>
              <a:t>确定这个关系的关键字；</a:t>
            </a:r>
            <a:r>
              <a:rPr lang="en-US" altLang="zh-CN" sz="2200" dirty="0"/>
              <a:t>AB</a:t>
            </a:r>
          </a:p>
          <a:p>
            <a:r>
              <a:rPr lang="en-US" altLang="zh-CN" sz="2200" dirty="0"/>
              <a:t>2</a:t>
            </a:r>
            <a:r>
              <a:rPr lang="zh-CN" altLang="en-US" sz="2200" dirty="0"/>
              <a:t>） </a:t>
            </a:r>
            <a:r>
              <a:rPr lang="zh-CN" altLang="zh-CN" sz="2200" dirty="0"/>
              <a:t>计算该关系上函数依赖集的最小覆盖。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            F { A B</a:t>
            </a:r>
            <a:r>
              <a:rPr lang="en-US" altLang="zh-CN" sz="2200" dirty="0">
                <a:sym typeface="Wingdings" panose="05000000000000000000" pitchFamily="2" charset="2"/>
              </a:rPr>
              <a:t></a:t>
            </a:r>
            <a:r>
              <a:rPr lang="en-US" altLang="zh-CN" sz="2200" dirty="0"/>
              <a:t>C, BC</a:t>
            </a:r>
            <a:r>
              <a:rPr lang="en-US" altLang="zh-CN" sz="2200" dirty="0">
                <a:sym typeface="Wingdings" panose="05000000000000000000" pitchFamily="2" charset="2"/>
              </a:rPr>
              <a:t></a:t>
            </a:r>
            <a:r>
              <a:rPr lang="en-US" altLang="zh-CN" sz="2200" dirty="0"/>
              <a:t>D}</a:t>
            </a:r>
            <a:endParaRPr lang="zh-CN" altLang="zh-CN" sz="2200" dirty="0"/>
          </a:p>
          <a:p>
            <a:r>
              <a:rPr lang="en-US" altLang="zh-CN" sz="2200" dirty="0"/>
              <a:t>3)    </a:t>
            </a:r>
            <a:r>
              <a:rPr lang="zh-CN" altLang="zh-CN" sz="2200" dirty="0"/>
              <a:t>将该关系分解成尽可能高的范式，并指明是第几范式？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400" dirty="0"/>
              <a:t>          </a:t>
            </a:r>
            <a:r>
              <a:rPr lang="zh-CN" altLang="zh-CN" sz="2400" dirty="0"/>
              <a:t>分解为</a:t>
            </a:r>
            <a:r>
              <a:rPr lang="en-US" altLang="zh-CN" sz="2400" dirty="0"/>
              <a:t> BCNF</a:t>
            </a:r>
            <a:r>
              <a:rPr lang="zh-CN" altLang="zh-CN" sz="2400" dirty="0"/>
              <a:t>，  </a:t>
            </a:r>
            <a:r>
              <a:rPr lang="en-US" altLang="zh-CN" sz="2400" dirty="0"/>
              <a:t>R1{ A</a:t>
            </a:r>
            <a:r>
              <a:rPr lang="zh-CN" altLang="zh-CN" sz="2400" dirty="0"/>
              <a:t>，</a:t>
            </a:r>
            <a:r>
              <a:rPr lang="en-US" altLang="zh-CN" sz="2400" dirty="0"/>
              <a:t>B</a:t>
            </a:r>
            <a:r>
              <a:rPr lang="zh-CN" altLang="zh-CN" sz="2400" dirty="0"/>
              <a:t>，</a:t>
            </a:r>
            <a:r>
              <a:rPr lang="en-US" altLang="zh-CN" sz="2400" dirty="0"/>
              <a:t>C}     R2{B C D}</a:t>
            </a:r>
            <a:endParaRPr lang="zh-CN" altLang="zh-CN" sz="2200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64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4"/>
          <p:cNvSpPr txBox="1">
            <a:spLocks noGrp="1"/>
          </p:cNvSpPr>
          <p:nvPr/>
        </p:nvSpPr>
        <p:spPr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en-US" altLang="zh-CN" sz="1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An Introduction to Database System</a:t>
            </a:r>
          </a:p>
        </p:txBody>
      </p:sp>
      <p:sp>
        <p:nvSpPr>
          <p:cNvPr id="5325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4000" dirty="0">
                <a:ea typeface="宋体" panose="02010600030101010101" pitchFamily="2" charset="-122"/>
              </a:rPr>
              <a:t>EXAMPLES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5478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828800"/>
            <a:ext cx="8507413" cy="4495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[EX1] C</a:t>
            </a:r>
            <a:r>
              <a:rPr lang="zh-CN" altLang="en-US" sz="2600" dirty="0"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ea typeface="宋体" panose="02010600030101010101" pitchFamily="2" charset="-122"/>
              </a:rPr>
              <a:t>Cno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Cname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Pcno</a:t>
            </a:r>
            <a:r>
              <a:rPr lang="zh-CN" altLang="en-US" sz="2600" dirty="0"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140000"/>
              </a:lnSpc>
              <a:buChar char="¨"/>
            </a:pPr>
            <a:r>
              <a:rPr lang="en-US" altLang="zh-CN" sz="2400" dirty="0">
                <a:ea typeface="宋体" panose="02010600030101010101" pitchFamily="2" charset="-122"/>
              </a:rPr>
              <a:t>C∈3NF</a:t>
            </a:r>
          </a:p>
          <a:p>
            <a:pPr lvl="1" eaLnBrk="1" hangingPunct="1">
              <a:lnSpc>
                <a:spcPct val="140000"/>
              </a:lnSpc>
              <a:buChar char="¨"/>
            </a:pPr>
            <a:r>
              <a:rPr lang="en-US" altLang="zh-CN" sz="2400" dirty="0">
                <a:ea typeface="宋体" panose="02010600030101010101" pitchFamily="2" charset="-122"/>
              </a:rPr>
              <a:t>C∈BCNF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[EX2] S</a:t>
            </a:r>
            <a:r>
              <a:rPr lang="zh-CN" altLang="en-US" sz="2600" dirty="0"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ea typeface="宋体" panose="02010600030101010101" pitchFamily="2" charset="-122"/>
              </a:rPr>
              <a:t>Sno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Sname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Sdept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Sage</a:t>
            </a:r>
            <a:r>
              <a:rPr lang="zh-CN" altLang="en-US" sz="2600" dirty="0"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Suppose the relation s has two keys:Sno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Sname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S∈3NF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 ∈ BCNF</a:t>
            </a:r>
          </a:p>
        </p:txBody>
      </p:sp>
    </p:spTree>
    <p:extLst>
      <p:ext uri="{BB962C8B-B14F-4D97-AF65-F5344CB8AC3E}">
        <p14:creationId xmlns:p14="http://schemas.microsoft.com/office/powerpoint/2010/main" val="38220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4"/>
          <p:cNvSpPr txBox="1">
            <a:spLocks noGrp="1"/>
          </p:cNvSpPr>
          <p:nvPr/>
        </p:nvSpPr>
        <p:spPr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en-US" altLang="zh-CN" sz="1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An Introduction to Database System</a:t>
            </a:r>
          </a:p>
        </p:txBody>
      </p:sp>
      <p:sp>
        <p:nvSpPr>
          <p:cNvPr id="548867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600" dirty="0">
                <a:ea typeface="宋体" panose="02010600030101010101" pitchFamily="2" charset="-122"/>
              </a:rPr>
              <a:t>［</a:t>
            </a:r>
            <a:r>
              <a:rPr lang="en-US" altLang="zh-CN" sz="2600" dirty="0">
                <a:ea typeface="宋体" panose="02010600030101010101" pitchFamily="2" charset="-122"/>
              </a:rPr>
              <a:t>EX3</a:t>
            </a:r>
            <a:r>
              <a:rPr lang="zh-CN" altLang="en-US" sz="2600" dirty="0">
                <a:ea typeface="宋体" panose="02010600030101010101" pitchFamily="2" charset="-122"/>
              </a:rPr>
              <a:t>］</a:t>
            </a:r>
            <a:r>
              <a:rPr lang="en-US" altLang="zh-CN" sz="2600" dirty="0">
                <a:ea typeface="宋体" panose="02010600030101010101" pitchFamily="2" charset="-122"/>
              </a:rPr>
              <a:t>SJP</a:t>
            </a:r>
            <a:r>
              <a:rPr lang="zh-CN" altLang="en-US" sz="2600" dirty="0"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ea typeface="宋体" panose="02010600030101010101" pitchFamily="2" charset="-122"/>
              </a:rPr>
              <a:t>S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J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P</a:t>
            </a:r>
            <a:r>
              <a:rPr lang="zh-CN" altLang="en-US" sz="2600" dirty="0">
                <a:ea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600" dirty="0">
              <a:ea typeface="宋体" panose="02010600030101010101" pitchFamily="2" charset="-122"/>
            </a:endParaRPr>
          </a:p>
          <a:p>
            <a:pPr marL="1085850" lvl="2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FD</a:t>
            </a:r>
            <a:r>
              <a:rPr lang="zh-CN" altLang="en-US" sz="2200" dirty="0">
                <a:ea typeface="宋体" panose="02010600030101010101" pitchFamily="2" charset="-122"/>
              </a:rPr>
              <a:t>：（</a:t>
            </a:r>
            <a:r>
              <a:rPr lang="en-US" altLang="zh-CN" sz="2200" dirty="0">
                <a:ea typeface="宋体" panose="02010600030101010101" pitchFamily="2" charset="-122"/>
              </a:rPr>
              <a:t>S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J</a:t>
            </a:r>
            <a:r>
              <a:rPr lang="zh-CN" altLang="en-US" sz="2200" dirty="0">
                <a:ea typeface="宋体" panose="02010600030101010101" pitchFamily="2" charset="-122"/>
              </a:rPr>
              <a:t>）→</a:t>
            </a:r>
            <a:r>
              <a:rPr lang="en-US" altLang="zh-CN" sz="2200" dirty="0">
                <a:ea typeface="宋体" panose="02010600030101010101" pitchFamily="2" charset="-122"/>
              </a:rPr>
              <a:t>P</a:t>
            </a:r>
            <a:r>
              <a:rPr lang="zh-CN" altLang="en-US" sz="2200" dirty="0">
                <a:ea typeface="宋体" panose="02010600030101010101" pitchFamily="2" charset="-122"/>
              </a:rPr>
              <a:t>；</a:t>
            </a:r>
            <a:r>
              <a:rPr lang="en-US" altLang="zh-CN" sz="2200" dirty="0">
                <a:ea typeface="宋体" panose="02010600030101010101" pitchFamily="2" charset="-122"/>
              </a:rPr>
              <a:t>(J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P</a:t>
            </a:r>
            <a:r>
              <a:rPr lang="zh-CN" altLang="en-US" sz="2200" dirty="0">
                <a:ea typeface="宋体" panose="02010600030101010101" pitchFamily="2" charset="-122"/>
              </a:rPr>
              <a:t>）→</a:t>
            </a:r>
            <a:r>
              <a:rPr lang="en-US" altLang="zh-CN" sz="2200" dirty="0">
                <a:ea typeface="宋体" panose="02010600030101010101" pitchFamily="2" charset="-122"/>
              </a:rPr>
              <a:t>S</a:t>
            </a:r>
          </a:p>
          <a:p>
            <a:pPr marL="1085850" lvl="2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zh-CN" altLang="en-US" sz="2200" dirty="0"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ea typeface="宋体" panose="02010600030101010101" pitchFamily="2" charset="-122"/>
              </a:rPr>
              <a:t>S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J</a:t>
            </a:r>
            <a:r>
              <a:rPr lang="zh-CN" altLang="en-US" sz="2200" dirty="0">
                <a:ea typeface="宋体" panose="02010600030101010101" pitchFamily="2" charset="-122"/>
              </a:rPr>
              <a:t>）</a:t>
            </a:r>
            <a:r>
              <a:rPr lang="en-US" altLang="zh-CN" sz="2200" dirty="0">
                <a:ea typeface="宋体" panose="02010600030101010101" pitchFamily="2" charset="-122"/>
              </a:rPr>
              <a:t>AND</a:t>
            </a:r>
            <a:r>
              <a:rPr lang="zh-CN" altLang="en-US" sz="2200" dirty="0"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ea typeface="宋体" panose="02010600030101010101" pitchFamily="2" charset="-122"/>
              </a:rPr>
              <a:t>J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P</a:t>
            </a:r>
            <a:r>
              <a:rPr lang="zh-CN" altLang="en-US" sz="2200" dirty="0">
                <a:ea typeface="宋体" panose="02010600030101010101" pitchFamily="2" charset="-122"/>
              </a:rPr>
              <a:t>）</a:t>
            </a:r>
            <a:r>
              <a:rPr lang="en-US" altLang="zh-CN" sz="2200" dirty="0">
                <a:ea typeface="宋体" panose="02010600030101010101" pitchFamily="2" charset="-122"/>
              </a:rPr>
              <a:t>are candidate keys</a:t>
            </a:r>
            <a:endParaRPr lang="zh-CN" altLang="en-US" sz="2200" dirty="0">
              <a:ea typeface="宋体" panose="02010600030101010101" pitchFamily="2" charset="-122"/>
            </a:endParaRPr>
          </a:p>
          <a:p>
            <a:pPr marL="1085850" lvl="2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SJP∈3NF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</a:p>
          <a:p>
            <a:pPr marL="1085850" lvl="2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SJP∈BCNF</a:t>
            </a:r>
          </a:p>
        </p:txBody>
      </p:sp>
    </p:spTree>
    <p:extLst>
      <p:ext uri="{BB962C8B-B14F-4D97-AF65-F5344CB8AC3E}">
        <p14:creationId xmlns:p14="http://schemas.microsoft.com/office/powerpoint/2010/main" val="16770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60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457200" y="1237813"/>
            <a:ext cx="8579296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>
                <a:sym typeface="微软雅黑" panose="020B0503020204020204" pitchFamily="34" charset="-122"/>
              </a:rPr>
              <a:t>规范化小结（续）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686800" cy="4854575"/>
          </a:xfrm>
        </p:spPr>
        <p:txBody>
          <a:bodyPr/>
          <a:lstStyle/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关系模式规范化的基本步骤</a:t>
            </a:r>
            <a:endParaRPr 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sz="2400" dirty="0">
                <a:sym typeface="Calibri" panose="020F0502020204030204" pitchFamily="34" charset="0"/>
              </a:rPr>
              <a:t>                             </a:t>
            </a:r>
            <a:r>
              <a:rPr lang="zh-CN" altLang="en-US" sz="2400" dirty="0">
                <a:sym typeface="Calibri" panose="020F0502020204030204" pitchFamily="34" charset="0"/>
              </a:rPr>
              <a:t>     </a:t>
            </a:r>
            <a:r>
              <a:rPr lang="en-US" altLang="zh-CN" sz="2400" dirty="0">
                <a:sym typeface="Calibri" panose="020F0502020204030204" pitchFamily="34" charset="0"/>
              </a:rPr>
              <a:t>1NF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 dirty="0">
                <a:sym typeface="Calibri" panose="020F0502020204030204" pitchFamily="34" charset="0"/>
              </a:rPr>
              <a:t>消除非主属性对码的部分函数依赖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消除决定因素        </a:t>
            </a:r>
            <a:r>
              <a:rPr lang="en-US" altLang="zh-CN" sz="2400" dirty="0">
                <a:sym typeface="Calibri" panose="020F0502020204030204" pitchFamily="34" charset="0"/>
              </a:rPr>
              <a:t>2NF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非码的非平凡         ↓      消除非主属性对码的传递函数依赖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函数依赖                 </a:t>
            </a:r>
            <a:r>
              <a:rPr lang="en-US" altLang="zh-CN" sz="2400" dirty="0">
                <a:sym typeface="Calibri" panose="020F0502020204030204" pitchFamily="34" charset="0"/>
              </a:rPr>
              <a:t>3NF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         ↓      </a:t>
            </a:r>
            <a:r>
              <a:rPr lang="zh-CN" altLang="en-US" sz="2400" dirty="0">
                <a:sym typeface="Calibri" panose="020F0502020204030204" pitchFamily="34" charset="0"/>
              </a:rPr>
              <a:t>消除主属性对码的部分和传递函数依赖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                                  </a:t>
            </a:r>
            <a:r>
              <a:rPr lang="en-US" altLang="zh-CN" sz="2400" dirty="0">
                <a:sym typeface="Calibri" panose="020F0502020204030204" pitchFamily="34" charset="0"/>
              </a:rPr>
              <a:t>BCNF 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</a:t>
            </a:r>
            <a:endParaRPr lang="zh-CN" altLang="en-US" sz="2400" dirty="0">
              <a:sym typeface="Calibri" panose="020F0502020204030204" pitchFamily="34" charset="0"/>
            </a:endParaRPr>
          </a:p>
        </p:txBody>
      </p:sp>
      <p:sp>
        <p:nvSpPr>
          <p:cNvPr id="86023" name="Line 4"/>
          <p:cNvSpPr>
            <a:spLocks noChangeShapeType="1"/>
          </p:cNvSpPr>
          <p:nvPr/>
        </p:nvSpPr>
        <p:spPr bwMode="auto">
          <a:xfrm flipH="1">
            <a:off x="2554189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122066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Box 1"/>
          <p:cNvSpPr>
            <a:spLocks noChangeArrowheads="1"/>
          </p:cNvSpPr>
          <p:nvPr/>
        </p:nvSpPr>
        <p:spPr bwMode="auto">
          <a:xfrm>
            <a:off x="3131840" y="5939988"/>
            <a:ext cx="302577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sym typeface="Arial" panose="020B0604020202020204" pitchFamily="34" charset="0"/>
              </a:rPr>
              <a:t>6.8 </a:t>
            </a:r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规范化过程</a:t>
            </a:r>
          </a:p>
        </p:txBody>
      </p:sp>
    </p:spTree>
    <p:extLst>
      <p:ext uri="{BB962C8B-B14F-4D97-AF65-F5344CB8AC3E}">
        <p14:creationId xmlns:p14="http://schemas.microsoft.com/office/powerpoint/2010/main" val="12532747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366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81075"/>
            <a:ext cx="8229600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Calibri" pitchFamily="34" charset="0"/>
              </a:rPr>
              <a:t>定义</a:t>
            </a:r>
            <a:r>
              <a:rPr lang="en-US" altLang="zh-CN" dirty="0">
                <a:sym typeface="Calibri" pitchFamily="34" charset="0"/>
              </a:rPr>
              <a:t>6.15  </a:t>
            </a:r>
            <a:r>
              <a:rPr lang="zh-CN" altLang="en-US" dirty="0">
                <a:sym typeface="Calibri" pitchFamily="34" charset="0"/>
              </a:rPr>
              <a:t>如果函数依赖集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满足下列条件，则称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为一个极小函数依赖集，亦称为最小依赖集或最小覆盖。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ym typeface="Calibri" pitchFamily="34" charset="0"/>
              </a:rPr>
              <a:t>（</a:t>
            </a:r>
            <a:r>
              <a:rPr lang="en-US" altLang="zh-CN" dirty="0">
                <a:sym typeface="Calibri" pitchFamily="34" charset="0"/>
              </a:rPr>
              <a:t>1</a:t>
            </a:r>
            <a:r>
              <a:rPr lang="zh-CN" altLang="en-US" dirty="0">
                <a:sym typeface="Calibri" pitchFamily="34" charset="0"/>
              </a:rPr>
              <a:t>）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中任一函数依赖的右部仅含有一个属性。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>
                <a:sym typeface="Calibri" pitchFamily="34" charset="0"/>
              </a:rPr>
              <a:t>（</a:t>
            </a:r>
            <a:r>
              <a:rPr lang="en-US" altLang="zh-CN" dirty="0">
                <a:sym typeface="Calibri" pitchFamily="34" charset="0"/>
              </a:rPr>
              <a:t>2</a:t>
            </a:r>
            <a:r>
              <a:rPr lang="zh-CN" altLang="en-US" dirty="0">
                <a:sym typeface="Calibri" pitchFamily="34" charset="0"/>
              </a:rPr>
              <a:t>）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中不存在这样的函数依赖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>
                <a:sym typeface="Calibri" pitchFamily="34" charset="0"/>
              </a:rPr>
              <a:t> </a:t>
            </a:r>
            <a:r>
              <a:rPr lang="zh-CN" altLang="en-US" dirty="0">
                <a:sym typeface="Calibri" pitchFamily="34" charset="0"/>
              </a:rPr>
              <a:t>使得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与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ym typeface="Calibri" pitchFamily="34" charset="0"/>
              </a:rPr>
              <a:t>    	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dirty="0">
                <a:sym typeface="Calibri" pitchFamily="34" charset="0"/>
              </a:rPr>
              <a:t>-{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}</a:t>
            </a:r>
            <a:r>
              <a:rPr lang="zh-CN" altLang="en-US" dirty="0">
                <a:sym typeface="Calibri" pitchFamily="34" charset="0"/>
              </a:rPr>
              <a:t>等价。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ym typeface="Calibri" pitchFamily="34" charset="0"/>
              </a:rPr>
              <a:t> （</a:t>
            </a:r>
            <a:r>
              <a:rPr lang="en-US" altLang="zh-CN" dirty="0">
                <a:sym typeface="Calibri" pitchFamily="34" charset="0"/>
              </a:rPr>
              <a:t>3</a:t>
            </a:r>
            <a:r>
              <a:rPr lang="zh-CN" altLang="en-US" dirty="0">
                <a:sym typeface="Calibri" pitchFamily="34" charset="0"/>
              </a:rPr>
              <a:t>）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中不存在这样的函数依赖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→A</a:t>
            </a:r>
            <a:r>
              <a:rPr lang="zh-CN" altLang="en-US" dirty="0">
                <a:sym typeface="Calibri" pitchFamily="34" charset="0"/>
              </a:rPr>
              <a:t>， 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dirty="0">
                <a:sym typeface="Calibri" pitchFamily="34" charset="0"/>
              </a:rPr>
              <a:t>有真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ym typeface="Calibri" pitchFamily="34" charset="0"/>
              </a:rPr>
              <a:t>         子集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使得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dirty="0">
                <a:sym typeface="Calibri" pitchFamily="34" charset="0"/>
              </a:rPr>
              <a:t>-{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}∪{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}</a:t>
            </a:r>
            <a:r>
              <a:rPr lang="zh-CN" altLang="en-US" dirty="0">
                <a:sym typeface="Calibri" pitchFamily="34" charset="0"/>
              </a:rPr>
              <a:t>与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等价。 </a:t>
            </a:r>
            <a:endParaRPr lang="zh-CN" altLang="en-US" dirty="0"/>
          </a:p>
        </p:txBody>
      </p:sp>
      <p:sp>
        <p:nvSpPr>
          <p:cNvPr id="113669" name="AutoShape 6"/>
          <p:cNvSpPr>
            <a:spLocks noChangeArrowheads="1"/>
          </p:cNvSpPr>
          <p:nvPr/>
        </p:nvSpPr>
        <p:spPr bwMode="auto">
          <a:xfrm>
            <a:off x="5149107" y="1321692"/>
            <a:ext cx="3168650" cy="1296988"/>
          </a:xfrm>
          <a:prstGeom prst="wedgeRoundRectCallout">
            <a:avLst>
              <a:gd name="adj1" fmla="val -45087"/>
              <a:gd name="adj2" fmla="val 93477"/>
              <a:gd name="adj3" fmla="val 16667"/>
            </a:avLst>
          </a:prstGeom>
          <a:gradFill rotWithShape="1">
            <a:gsLst>
              <a:gs pos="0">
                <a:srgbClr val="A3C2FF"/>
              </a:gs>
              <a:gs pos="34998">
                <a:srgbClr val="BD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42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即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中的函数依赖均不能由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中其他函数依赖导出</a:t>
            </a:r>
          </a:p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+mn-lt"/>
              <a:sym typeface="Times New Roman" pitchFamily="18" charset="0"/>
            </a:endParaRPr>
          </a:p>
        </p:txBody>
      </p:sp>
      <p:sp>
        <p:nvSpPr>
          <p:cNvPr id="113670" name="AutoShape 7"/>
          <p:cNvSpPr>
            <a:spLocks noChangeArrowheads="1"/>
          </p:cNvSpPr>
          <p:nvPr/>
        </p:nvSpPr>
        <p:spPr bwMode="auto">
          <a:xfrm>
            <a:off x="5834062" y="5037137"/>
            <a:ext cx="3311525" cy="1296988"/>
          </a:xfrm>
          <a:prstGeom prst="wedgeRoundRectCallout">
            <a:avLst>
              <a:gd name="adj1" fmla="val -42946"/>
              <a:gd name="adj2" fmla="val -70777"/>
              <a:gd name="adj3" fmla="val 16667"/>
            </a:avLst>
          </a:prstGeom>
          <a:gradFill rotWithShape="1">
            <a:gsLst>
              <a:gs pos="0">
                <a:srgbClr val="A3C2FF"/>
              </a:gs>
              <a:gs pos="34998">
                <a:srgbClr val="BD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42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中各函数依赖左部均为最小属性集（不存在冗余属性）</a:t>
            </a:r>
          </a:p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+mn-lt"/>
              <a:sym typeface="Times New Roman" pitchFamily="18" charset="0"/>
            </a:endParaRPr>
          </a:p>
        </p:txBody>
      </p:sp>
      <p:sp>
        <p:nvSpPr>
          <p:cNvPr id="113671" name="Rectangle 2"/>
          <p:cNvSpPr>
            <a:spLocks noGrp="1" noChangeArrowheads="1"/>
          </p:cNvSpPr>
          <p:nvPr/>
        </p:nvSpPr>
        <p:spPr bwMode="auto">
          <a:xfrm>
            <a:off x="85344" y="94704"/>
            <a:ext cx="4139184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最小函数依赖</a:t>
            </a:r>
          </a:p>
        </p:txBody>
      </p:sp>
    </p:spTree>
    <p:extLst>
      <p:ext uri="{BB962C8B-B14F-4D97-AF65-F5344CB8AC3E}">
        <p14:creationId xmlns:p14="http://schemas.microsoft.com/office/powerpoint/2010/main" val="1123858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bldLvl="0" animBg="1" autoUpdateAnimBg="0"/>
      <p:bldP spid="113670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46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2296" y="1319276"/>
            <a:ext cx="8609013" cy="58801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ym typeface="Calibri" pitchFamily="34" charset="0"/>
              </a:rPr>
              <a:t>[</a:t>
            </a:r>
            <a:r>
              <a:rPr lang="zh-CN" altLang="en-US" dirty="0">
                <a:sym typeface="Calibri" pitchFamily="34" charset="0"/>
              </a:rPr>
              <a:t>例</a:t>
            </a:r>
            <a:r>
              <a:rPr lang="en-US" altLang="zh-CN" dirty="0">
                <a:sym typeface="Calibri" pitchFamily="34" charset="0"/>
              </a:rPr>
              <a:t>6.12] </a:t>
            </a:r>
            <a:r>
              <a:rPr lang="zh-CN" altLang="en-US" dirty="0">
                <a:sym typeface="Calibri" pitchFamily="34" charset="0"/>
              </a:rPr>
              <a:t>考察</a:t>
            </a:r>
            <a:r>
              <a:rPr lang="en-US" altLang="zh-CN" dirty="0">
                <a:sym typeface="Calibri" pitchFamily="34" charset="0"/>
              </a:rPr>
              <a:t>6.1</a:t>
            </a:r>
            <a:r>
              <a:rPr lang="zh-CN" altLang="en-US" dirty="0">
                <a:sym typeface="Calibri" pitchFamily="34" charset="0"/>
              </a:rPr>
              <a:t>节中的关系模式</a:t>
            </a:r>
            <a:r>
              <a:rPr lang="en-US" altLang="zh-CN" i="1" dirty="0">
                <a:sym typeface="Calibri" pitchFamily="34" charset="0"/>
              </a:rPr>
              <a:t>S</a:t>
            </a:r>
            <a:r>
              <a:rPr lang="en-US" altLang="zh-CN" dirty="0">
                <a:sym typeface="Calibri" pitchFamily="34" charset="0"/>
              </a:rPr>
              <a:t>&lt;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en-US" altLang="zh-CN" dirty="0">
                <a:sym typeface="Calibri" pitchFamily="34" charset="0"/>
              </a:rPr>
              <a:t>,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dirty="0">
                <a:sym typeface="Calibri" pitchFamily="34" charset="0"/>
              </a:rPr>
              <a:t>&gt;</a:t>
            </a:r>
            <a:r>
              <a:rPr lang="zh-CN" altLang="en-US" dirty="0">
                <a:sym typeface="Calibri" pitchFamily="34" charset="0"/>
              </a:rPr>
              <a:t>，其中：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sym typeface="Calibri" pitchFamily="34" charset="0"/>
              </a:rPr>
              <a:t>         </a:t>
            </a:r>
            <a:r>
              <a:rPr lang="en-US" altLang="zh-CN" sz="2400" i="1" dirty="0">
                <a:sym typeface="Calibri" pitchFamily="34" charset="0"/>
              </a:rPr>
              <a:t>U</a:t>
            </a:r>
            <a:r>
              <a:rPr lang="en-US" altLang="zh-CN" sz="2400" dirty="0">
                <a:sym typeface="Calibri" pitchFamily="34" charset="0"/>
              </a:rPr>
              <a:t>={S</a:t>
            </a:r>
            <a:r>
              <a:rPr lang="zh-CN" altLang="en-US" sz="2400" dirty="0">
                <a:sym typeface="Calibri" pitchFamily="34" charset="0"/>
              </a:rPr>
              <a:t>no, </a:t>
            </a:r>
            <a:r>
              <a:rPr lang="en-US" altLang="zh-CN" sz="2400" dirty="0">
                <a:sym typeface="Calibri" pitchFamily="34" charset="0"/>
              </a:rPr>
              <a:t>S</a:t>
            </a:r>
            <a:r>
              <a:rPr lang="zh-CN" altLang="en-US" sz="2400" dirty="0">
                <a:sym typeface="Calibri" pitchFamily="34" charset="0"/>
              </a:rPr>
              <a:t>dept, </a:t>
            </a:r>
            <a:r>
              <a:rPr lang="en-US" altLang="zh-CN" sz="2400" dirty="0">
                <a:sym typeface="Calibri" pitchFamily="34" charset="0"/>
              </a:rPr>
              <a:t>M</a:t>
            </a:r>
            <a:r>
              <a:rPr lang="zh-CN" altLang="en-US" sz="2400" dirty="0">
                <a:sym typeface="Calibri" pitchFamily="34" charset="0"/>
              </a:rPr>
              <a:t>name, </a:t>
            </a:r>
            <a:r>
              <a:rPr lang="en-US" altLang="zh-CN" sz="2400" dirty="0">
                <a:sym typeface="Calibri" pitchFamily="34" charset="0"/>
              </a:rPr>
              <a:t>C</a:t>
            </a:r>
            <a:r>
              <a:rPr lang="zh-CN" altLang="en-US" sz="2400" dirty="0">
                <a:sym typeface="Calibri" pitchFamily="34" charset="0"/>
              </a:rPr>
              <a:t>no, </a:t>
            </a:r>
            <a:r>
              <a:rPr lang="en-US" altLang="zh-CN" sz="2400" dirty="0">
                <a:sym typeface="Calibri" pitchFamily="34" charset="0"/>
              </a:rPr>
              <a:t>G</a:t>
            </a:r>
            <a:r>
              <a:rPr lang="zh-CN" altLang="en-US" sz="2400" dirty="0">
                <a:sym typeface="Calibri" pitchFamily="34" charset="0"/>
              </a:rPr>
              <a:t>rade</a:t>
            </a:r>
            <a:r>
              <a:rPr lang="en-US" altLang="zh-CN" sz="2400" dirty="0">
                <a:sym typeface="Calibri" pitchFamily="34" charset="0"/>
              </a:rPr>
              <a:t>}</a:t>
            </a:r>
            <a:r>
              <a:rPr lang="zh-CN" altLang="en-US" sz="2400" dirty="0">
                <a:sym typeface="Calibri" pitchFamily="34" charset="0"/>
              </a:rPr>
              <a:t>，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ym typeface="Calibri" pitchFamily="34" charset="0"/>
              </a:rPr>
              <a:t>         </a:t>
            </a:r>
            <a:r>
              <a:rPr lang="en-US" altLang="zh-CN" sz="2400" i="1" dirty="0">
                <a:sym typeface="Calibri" pitchFamily="34" charset="0"/>
              </a:rPr>
              <a:t>F</a:t>
            </a:r>
            <a:r>
              <a:rPr lang="en-US" altLang="zh-CN" sz="2400" dirty="0">
                <a:sym typeface="Calibri" pitchFamily="34" charset="0"/>
              </a:rPr>
              <a:t>={S</a:t>
            </a:r>
            <a:r>
              <a:rPr lang="zh-CN" altLang="en-US" sz="2400" dirty="0">
                <a:sym typeface="Calibri" pitchFamily="34" charset="0"/>
              </a:rPr>
              <a:t>no</a:t>
            </a:r>
            <a:r>
              <a:rPr lang="en-US" altLang="zh-CN" sz="2400" dirty="0">
                <a:sym typeface="Calibri" pitchFamily="34" charset="0"/>
              </a:rPr>
              <a:t>→S</a:t>
            </a:r>
            <a:r>
              <a:rPr lang="zh-CN" altLang="en-US" sz="2400" dirty="0">
                <a:sym typeface="Calibri" pitchFamily="34" charset="0"/>
              </a:rPr>
              <a:t>dept, </a:t>
            </a:r>
            <a:r>
              <a:rPr lang="en-US" altLang="zh-CN" sz="2400" dirty="0">
                <a:sym typeface="Calibri" pitchFamily="34" charset="0"/>
              </a:rPr>
              <a:t>S</a:t>
            </a:r>
            <a:r>
              <a:rPr lang="zh-CN" altLang="en-US" sz="2400" dirty="0">
                <a:sym typeface="Calibri" pitchFamily="34" charset="0"/>
              </a:rPr>
              <a:t>dept</a:t>
            </a:r>
            <a:r>
              <a:rPr lang="en-US" altLang="zh-CN" sz="2400" dirty="0">
                <a:sym typeface="Calibri" pitchFamily="34" charset="0"/>
              </a:rPr>
              <a:t>→M</a:t>
            </a:r>
            <a:r>
              <a:rPr lang="zh-CN" altLang="en-US" sz="2400" dirty="0">
                <a:sym typeface="Calibri" pitchFamily="34" charset="0"/>
              </a:rPr>
              <a:t>name, </a:t>
            </a:r>
            <a:r>
              <a:rPr lang="en-US" altLang="zh-CN" sz="2400" dirty="0">
                <a:sym typeface="Calibri" pitchFamily="34" charset="0"/>
              </a:rPr>
              <a:t>(S</a:t>
            </a:r>
            <a:r>
              <a:rPr lang="zh-CN" altLang="en-US" sz="2400" dirty="0">
                <a:sym typeface="Calibri" pitchFamily="34" charset="0"/>
              </a:rPr>
              <a:t>no,</a:t>
            </a:r>
            <a:r>
              <a:rPr lang="en-US" altLang="zh-CN" sz="2400" dirty="0">
                <a:sym typeface="Calibri" pitchFamily="34" charset="0"/>
              </a:rPr>
              <a:t>C</a:t>
            </a:r>
            <a:r>
              <a:rPr lang="zh-CN" altLang="en-US" sz="2400" dirty="0">
                <a:sym typeface="Calibri" pitchFamily="34" charset="0"/>
              </a:rPr>
              <a:t>no</a:t>
            </a:r>
            <a:r>
              <a:rPr lang="en-US" altLang="zh-CN" sz="2400" dirty="0">
                <a:sym typeface="Calibri" pitchFamily="34" charset="0"/>
              </a:rPr>
              <a:t>)</a:t>
            </a:r>
            <a:r>
              <a:rPr lang="zh-CN" altLang="en-US" sz="2400" dirty="0">
                <a:sym typeface="Calibri" pitchFamily="34" charset="0"/>
              </a:rPr>
              <a:t>→</a:t>
            </a:r>
            <a:r>
              <a:rPr lang="en-US" altLang="zh-CN" sz="2400" dirty="0">
                <a:sym typeface="Calibri" pitchFamily="34" charset="0"/>
              </a:rPr>
              <a:t>Gr</a:t>
            </a:r>
            <a:r>
              <a:rPr lang="zh-CN" altLang="en-US" sz="2400" dirty="0">
                <a:sym typeface="Calibri" pitchFamily="34" charset="0"/>
              </a:rPr>
              <a:t>ade</a:t>
            </a:r>
            <a:r>
              <a:rPr lang="en-US" altLang="zh-CN" sz="2400" dirty="0">
                <a:sym typeface="Calibri" pitchFamily="34" charset="0"/>
              </a:rPr>
              <a:t>} </a:t>
            </a:r>
            <a:r>
              <a:rPr lang="zh-CN" altLang="en-US" sz="2400" dirty="0">
                <a:sym typeface="Calibri" pitchFamily="34" charset="0"/>
              </a:rPr>
              <a:t>        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sym typeface="Calibri" pitchFamily="34" charset="0"/>
              </a:rPr>
              <a:t>             </a:t>
            </a:r>
            <a:r>
              <a:rPr lang="en-US" altLang="zh-CN" sz="2400" i="1" dirty="0">
                <a:sym typeface="Calibri" pitchFamily="34" charset="0"/>
              </a:rPr>
              <a:t>F</a:t>
            </a:r>
            <a:r>
              <a:rPr lang="zh-CN" altLang="en-US" sz="2400" dirty="0">
                <a:sym typeface="Calibri" pitchFamily="34" charset="0"/>
              </a:rPr>
              <a:t>是最小覆盖</a:t>
            </a:r>
            <a:endParaRPr lang="en-US" dirty="0">
              <a:sym typeface="Calibri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sym typeface="Calibri" pitchFamily="34" charset="0"/>
              </a:rPr>
              <a:t>         </a:t>
            </a:r>
            <a:r>
              <a:rPr lang="en-US" altLang="zh-CN" sz="2400" i="1" dirty="0">
                <a:sym typeface="Calibri" pitchFamily="34" charset="0"/>
              </a:rPr>
              <a:t>F </a:t>
            </a:r>
            <a:r>
              <a:rPr lang="zh-CN" altLang="en-US" sz="2400" dirty="0">
                <a:sym typeface="Calibri" pitchFamily="34" charset="0"/>
              </a:rPr>
              <a:t>' </a:t>
            </a:r>
            <a:r>
              <a:rPr lang="en-US" altLang="zh-CN" sz="2400" dirty="0">
                <a:sym typeface="Calibri" pitchFamily="34" charset="0"/>
              </a:rPr>
              <a:t>={S</a:t>
            </a:r>
            <a:r>
              <a:rPr lang="zh-CN" altLang="en-US" sz="2400" dirty="0">
                <a:sym typeface="Calibri" pitchFamily="34" charset="0"/>
              </a:rPr>
              <a:t>no</a:t>
            </a:r>
            <a:r>
              <a:rPr lang="en-US" altLang="zh-CN" sz="2400" dirty="0">
                <a:sym typeface="Calibri" pitchFamily="34" charset="0"/>
              </a:rPr>
              <a:t>→S</a:t>
            </a:r>
            <a:r>
              <a:rPr lang="zh-CN" altLang="en-US" sz="2400" dirty="0">
                <a:sym typeface="Calibri" pitchFamily="34" charset="0"/>
              </a:rPr>
              <a:t>dept, </a:t>
            </a:r>
            <a:r>
              <a:rPr lang="en-US" altLang="zh-CN" sz="2400" dirty="0">
                <a:sym typeface="Calibri" pitchFamily="34" charset="0"/>
              </a:rPr>
              <a:t>S</a:t>
            </a:r>
            <a:r>
              <a:rPr lang="zh-CN" altLang="en-US" sz="2400" dirty="0">
                <a:sym typeface="Calibri" pitchFamily="34" charset="0"/>
              </a:rPr>
              <a:t>no</a:t>
            </a:r>
            <a:r>
              <a:rPr lang="en-US" altLang="zh-CN" sz="2400" dirty="0">
                <a:sym typeface="Calibri" pitchFamily="34" charset="0"/>
              </a:rPr>
              <a:t>→M</a:t>
            </a:r>
            <a:r>
              <a:rPr lang="zh-CN" altLang="en-US" sz="2400" dirty="0">
                <a:sym typeface="Calibri" pitchFamily="34" charset="0"/>
              </a:rPr>
              <a:t>name, </a:t>
            </a:r>
            <a:r>
              <a:rPr lang="en-US" altLang="zh-CN" sz="2400" dirty="0">
                <a:sym typeface="Calibri" pitchFamily="34" charset="0"/>
              </a:rPr>
              <a:t>S</a:t>
            </a:r>
            <a:r>
              <a:rPr lang="zh-CN" altLang="en-US" sz="2400" dirty="0">
                <a:sym typeface="Calibri" pitchFamily="34" charset="0"/>
              </a:rPr>
              <a:t>dept</a:t>
            </a:r>
            <a:r>
              <a:rPr lang="en-US" altLang="zh-CN" sz="2400" dirty="0">
                <a:sym typeface="Calibri" pitchFamily="34" charset="0"/>
              </a:rPr>
              <a:t>→M</a:t>
            </a:r>
            <a:r>
              <a:rPr lang="zh-CN" altLang="en-US" sz="2400" dirty="0">
                <a:sym typeface="Calibri" pitchFamily="34" charset="0"/>
              </a:rPr>
              <a:t>name,</a:t>
            </a:r>
            <a:endParaRPr lang="en-US" altLang="zh-CN" sz="2400" dirty="0">
              <a:sym typeface="Calibri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ym typeface="Calibri" pitchFamily="34" charset="0"/>
              </a:rPr>
              <a:t>              (S</a:t>
            </a:r>
            <a:r>
              <a:rPr lang="zh-CN" altLang="en-US" sz="2400" dirty="0">
                <a:sym typeface="Calibri" pitchFamily="34" charset="0"/>
              </a:rPr>
              <a:t>no,</a:t>
            </a:r>
            <a:r>
              <a:rPr lang="en-US" altLang="zh-CN" sz="2400" dirty="0">
                <a:sym typeface="Calibri" pitchFamily="34" charset="0"/>
              </a:rPr>
              <a:t>C</a:t>
            </a:r>
            <a:r>
              <a:rPr lang="zh-CN" altLang="en-US" sz="2400" dirty="0">
                <a:sym typeface="Calibri" pitchFamily="34" charset="0"/>
              </a:rPr>
              <a:t>no</a:t>
            </a:r>
            <a:r>
              <a:rPr lang="en-US" altLang="zh-CN" sz="2400" dirty="0">
                <a:sym typeface="Calibri" pitchFamily="34" charset="0"/>
              </a:rPr>
              <a:t>)→G</a:t>
            </a:r>
            <a:r>
              <a:rPr lang="zh-CN" altLang="en-US" sz="2400" dirty="0">
                <a:sym typeface="Calibri" pitchFamily="34" charset="0"/>
              </a:rPr>
              <a:t>rade, </a:t>
            </a:r>
            <a:r>
              <a:rPr lang="en-US" altLang="zh-CN" sz="2400" dirty="0">
                <a:sym typeface="Calibri" pitchFamily="34" charset="0"/>
              </a:rPr>
              <a:t>(</a:t>
            </a:r>
            <a:r>
              <a:rPr lang="en-US" altLang="zh-CN" sz="2400" dirty="0" err="1">
                <a:sym typeface="Calibri" pitchFamily="34" charset="0"/>
              </a:rPr>
              <a:t>Sn</a:t>
            </a:r>
            <a:r>
              <a:rPr lang="zh-CN" altLang="en-US" sz="2400" dirty="0">
                <a:sym typeface="Calibri" pitchFamily="34" charset="0"/>
              </a:rPr>
              <a:t>o,</a:t>
            </a:r>
            <a:r>
              <a:rPr lang="en-US" altLang="zh-CN" sz="2400" dirty="0">
                <a:sym typeface="Calibri" pitchFamily="34" charset="0"/>
              </a:rPr>
              <a:t>S</a:t>
            </a:r>
            <a:r>
              <a:rPr lang="zh-CN" altLang="en-US" sz="2400" dirty="0">
                <a:sym typeface="Calibri" pitchFamily="34" charset="0"/>
              </a:rPr>
              <a:t>dept</a:t>
            </a:r>
            <a:r>
              <a:rPr lang="en-US" altLang="zh-CN" sz="2400" dirty="0">
                <a:sym typeface="Calibri" pitchFamily="34" charset="0"/>
              </a:rPr>
              <a:t>)→S</a:t>
            </a:r>
            <a:r>
              <a:rPr lang="zh-CN" altLang="en-US" sz="2400" dirty="0">
                <a:sym typeface="Calibri" pitchFamily="34" charset="0"/>
              </a:rPr>
              <a:t>dept</a:t>
            </a:r>
            <a:r>
              <a:rPr lang="en-US" altLang="zh-CN" sz="2400" dirty="0">
                <a:sym typeface="Calibri" pitchFamily="34" charset="0"/>
              </a:rPr>
              <a:t>}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ym typeface="Calibri" pitchFamily="34" charset="0"/>
              </a:rPr>
              <a:t>            </a:t>
            </a:r>
            <a:r>
              <a:rPr lang="en-US" altLang="zh-CN" sz="2400" i="1" dirty="0">
                <a:sym typeface="Calibri" pitchFamily="34" charset="0"/>
              </a:rPr>
              <a:t>F </a:t>
            </a:r>
            <a:r>
              <a:rPr lang="zh-CN" altLang="en-US" sz="2400" dirty="0">
                <a:sym typeface="Calibri" pitchFamily="34" charset="0"/>
              </a:rPr>
              <a:t>'不是最小覆盖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dirty="0">
                <a:sym typeface="Calibri" pitchFamily="34" charset="0"/>
              </a:rPr>
              <a:t>因为：</a:t>
            </a:r>
            <a:r>
              <a:rPr lang="en-US" altLang="zh-CN" sz="2400" i="1" dirty="0">
                <a:sym typeface="Calibri" pitchFamily="34" charset="0"/>
              </a:rPr>
              <a:t>F </a:t>
            </a:r>
            <a:r>
              <a:rPr lang="zh-CN" altLang="en-US" sz="2400" dirty="0">
                <a:sym typeface="Calibri" pitchFamily="34" charset="0"/>
              </a:rPr>
              <a:t>'</a:t>
            </a:r>
            <a:r>
              <a:rPr lang="en-US" altLang="zh-CN" sz="2400" dirty="0">
                <a:sym typeface="Calibri" pitchFamily="34" charset="0"/>
              </a:rPr>
              <a:t>- {S</a:t>
            </a:r>
            <a:r>
              <a:rPr lang="zh-CN" altLang="en-US" sz="2400" dirty="0">
                <a:sym typeface="Calibri" pitchFamily="34" charset="0"/>
              </a:rPr>
              <a:t>no</a:t>
            </a:r>
            <a:r>
              <a:rPr lang="en-US" altLang="zh-CN" sz="2400" dirty="0">
                <a:sym typeface="Calibri" pitchFamily="34" charset="0"/>
              </a:rPr>
              <a:t>→M</a:t>
            </a:r>
            <a:r>
              <a:rPr lang="zh-CN" altLang="en-US" sz="2400" dirty="0">
                <a:sym typeface="Calibri" pitchFamily="34" charset="0"/>
              </a:rPr>
              <a:t>name</a:t>
            </a:r>
            <a:r>
              <a:rPr lang="en-US" altLang="zh-CN" sz="2400" dirty="0">
                <a:sym typeface="Calibri" pitchFamily="34" charset="0"/>
              </a:rPr>
              <a:t>}  </a:t>
            </a:r>
            <a:r>
              <a:rPr lang="zh-CN" altLang="en-US" sz="2400" dirty="0">
                <a:sym typeface="Calibri" pitchFamily="34" charset="0"/>
              </a:rPr>
              <a:t>与 </a:t>
            </a:r>
            <a:r>
              <a:rPr lang="en-US" altLang="zh-CN" sz="2400" i="1" dirty="0">
                <a:sym typeface="Calibri" pitchFamily="34" charset="0"/>
              </a:rPr>
              <a:t>F </a:t>
            </a:r>
            <a:r>
              <a:rPr lang="zh-CN" altLang="en-US" sz="2400" dirty="0">
                <a:sym typeface="Calibri" pitchFamily="34" charset="0"/>
              </a:rPr>
              <a:t>'等价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en-US" altLang="zh-CN" sz="2400" i="1" dirty="0">
                <a:sym typeface="Calibri" pitchFamily="34" charset="0"/>
              </a:rPr>
              <a:t>F </a:t>
            </a:r>
            <a:r>
              <a:rPr lang="zh-CN" altLang="en-US" sz="2400" dirty="0">
                <a:sym typeface="Calibri" pitchFamily="34" charset="0"/>
              </a:rPr>
              <a:t>'</a:t>
            </a:r>
            <a:r>
              <a:rPr lang="en-US" altLang="zh-CN" sz="2400" dirty="0">
                <a:sym typeface="Calibri" pitchFamily="34" charset="0"/>
              </a:rPr>
              <a:t>- {(S</a:t>
            </a:r>
            <a:r>
              <a:rPr lang="zh-CN" altLang="en-US" sz="2400" dirty="0">
                <a:sym typeface="Calibri" pitchFamily="34" charset="0"/>
              </a:rPr>
              <a:t>no,</a:t>
            </a:r>
            <a:r>
              <a:rPr lang="en-US" altLang="zh-CN" sz="2400" dirty="0">
                <a:sym typeface="Calibri" pitchFamily="34" charset="0"/>
              </a:rPr>
              <a:t>S</a:t>
            </a:r>
            <a:r>
              <a:rPr lang="zh-CN" altLang="en-US" sz="2400" dirty="0">
                <a:sym typeface="Calibri" pitchFamily="34" charset="0"/>
              </a:rPr>
              <a:t>dept</a:t>
            </a:r>
            <a:r>
              <a:rPr lang="en-US" altLang="zh-CN" sz="2400" dirty="0">
                <a:sym typeface="Calibri" pitchFamily="34" charset="0"/>
              </a:rPr>
              <a:t>)→S</a:t>
            </a:r>
            <a:r>
              <a:rPr lang="zh-CN" altLang="en-US" sz="2400" dirty="0">
                <a:sym typeface="Calibri" pitchFamily="34" charset="0"/>
              </a:rPr>
              <a:t>dept</a:t>
            </a:r>
            <a:r>
              <a:rPr lang="en-US" altLang="zh-CN" sz="2400" dirty="0">
                <a:sym typeface="Calibri" pitchFamily="34" charset="0"/>
              </a:rPr>
              <a:t>} </a:t>
            </a:r>
            <a:r>
              <a:rPr lang="zh-CN" altLang="en-US" sz="2400" dirty="0">
                <a:sym typeface="Calibri" pitchFamily="34" charset="0"/>
              </a:rPr>
              <a:t>也与</a:t>
            </a:r>
            <a:r>
              <a:rPr lang="en-US" altLang="zh-CN" sz="2400" i="1" dirty="0">
                <a:sym typeface="Calibri" pitchFamily="34" charset="0"/>
              </a:rPr>
              <a:t>F </a:t>
            </a:r>
            <a:r>
              <a:rPr lang="zh-CN" altLang="en-US" sz="2400" dirty="0">
                <a:sym typeface="Calibri" pitchFamily="34" charset="0"/>
              </a:rPr>
              <a:t>'等价</a:t>
            </a:r>
            <a:endParaRPr lang="en-US" sz="2400" dirty="0">
              <a:sym typeface="Calibri" pitchFamily="34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latin typeface="宋体" pitchFamily="2" charset="-122"/>
              <a:sym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US" sz="2400" dirty="0">
              <a:sym typeface="Calibri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85344" y="94704"/>
            <a:ext cx="4139184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最小函数依赖</a:t>
            </a:r>
          </a:p>
        </p:txBody>
      </p:sp>
    </p:spTree>
    <p:extLst>
      <p:ext uri="{BB962C8B-B14F-4D97-AF65-F5344CB8AC3E}">
        <p14:creationId xmlns:p14="http://schemas.microsoft.com/office/powerpoint/2010/main" val="6532291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87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b="1" dirty="0">
                <a:sym typeface="微软雅黑" pitchFamily="34" charset="-122"/>
              </a:rPr>
              <a:t>最小函数依赖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Calibri" pitchFamily="34" charset="0"/>
              </a:rPr>
              <a:t>求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极小依赖集的过程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① 用分解的法则，使</a:t>
            </a:r>
            <a:r>
              <a:rPr lang="en-US" altLang="zh-CN" dirty="0"/>
              <a:t>F</a:t>
            </a:r>
            <a:r>
              <a:rPr lang="zh-CN" altLang="zh-CN" dirty="0"/>
              <a:t>中的任何一个函数依赖的右部仅含有一个属性；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zh-CN" altLang="zh-CN" dirty="0"/>
              <a:t>　② 去掉多余的函数依赖：从第一个函数依赖</a:t>
            </a:r>
            <a:r>
              <a:rPr lang="en-US" altLang="zh-CN" dirty="0"/>
              <a:t>X</a:t>
            </a:r>
            <a:r>
              <a:rPr lang="zh-CN" altLang="zh-CN" dirty="0"/>
              <a:t>→</a:t>
            </a:r>
            <a:r>
              <a:rPr lang="en-US" altLang="zh-CN" dirty="0"/>
              <a:t>Y</a:t>
            </a:r>
            <a:r>
              <a:rPr lang="zh-CN" altLang="zh-CN" dirty="0"/>
              <a:t>开始将其从</a:t>
            </a:r>
            <a:r>
              <a:rPr lang="en-US" altLang="zh-CN" dirty="0"/>
              <a:t>F</a:t>
            </a:r>
            <a:r>
              <a:rPr lang="zh-CN" altLang="zh-CN" dirty="0"/>
              <a:t>中去掉，然后在剩下的函数依赖中求</a:t>
            </a:r>
            <a:r>
              <a:rPr lang="en-US" altLang="zh-CN" dirty="0"/>
              <a:t>X</a:t>
            </a:r>
            <a:r>
              <a:rPr lang="zh-CN" altLang="zh-CN" dirty="0"/>
              <a:t>的闭包</a:t>
            </a:r>
            <a:r>
              <a:rPr lang="en-US" altLang="zh-CN" dirty="0"/>
              <a:t>X+</a:t>
            </a:r>
            <a:r>
              <a:rPr lang="zh-CN" altLang="zh-CN" dirty="0"/>
              <a:t>，看</a:t>
            </a:r>
            <a:r>
              <a:rPr lang="en-US" altLang="zh-CN" dirty="0"/>
              <a:t>X+</a:t>
            </a:r>
            <a:r>
              <a:rPr lang="zh-CN" altLang="zh-CN" dirty="0"/>
              <a:t>是否包含</a:t>
            </a:r>
            <a:r>
              <a:rPr lang="en-US" altLang="zh-CN" dirty="0"/>
              <a:t>Y</a:t>
            </a:r>
            <a:r>
              <a:rPr lang="zh-CN" altLang="zh-CN" dirty="0"/>
              <a:t>，若是，则去掉</a:t>
            </a:r>
            <a:r>
              <a:rPr lang="en-US" altLang="zh-CN" dirty="0"/>
              <a:t>X</a:t>
            </a:r>
            <a:r>
              <a:rPr lang="zh-CN" altLang="zh-CN" dirty="0"/>
              <a:t>→</a:t>
            </a:r>
            <a:r>
              <a:rPr lang="en-US" altLang="zh-CN" dirty="0"/>
              <a:t>Y</a:t>
            </a:r>
            <a:r>
              <a:rPr lang="zh-CN" altLang="zh-CN" dirty="0"/>
              <a:t>；否则不能去掉，依次做下去。直到找不到冗余的函数依赖；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　　③去掉各依赖左部多余的属性。一个一个地检查函数依赖左部非单个属性的依赖。例如</a:t>
            </a:r>
            <a:r>
              <a:rPr lang="en-US" altLang="zh-CN" dirty="0"/>
              <a:t>XY</a:t>
            </a:r>
            <a:r>
              <a:rPr lang="zh-CN" altLang="zh-CN" dirty="0"/>
              <a:t>→</a:t>
            </a:r>
            <a:r>
              <a:rPr lang="en-US" altLang="zh-CN" dirty="0"/>
              <a:t>A</a:t>
            </a:r>
            <a:r>
              <a:rPr lang="zh-CN" altLang="zh-CN" dirty="0"/>
              <a:t>，若要判</a:t>
            </a:r>
            <a:r>
              <a:rPr lang="en-US" altLang="zh-CN" dirty="0"/>
              <a:t>Y</a:t>
            </a:r>
            <a:r>
              <a:rPr lang="zh-CN" altLang="zh-CN" dirty="0"/>
              <a:t>为多余的，则以</a:t>
            </a:r>
            <a:r>
              <a:rPr lang="en-US" altLang="zh-CN" dirty="0"/>
              <a:t>X</a:t>
            </a:r>
            <a:r>
              <a:rPr lang="zh-CN" altLang="zh-CN" dirty="0"/>
              <a:t>→</a:t>
            </a:r>
            <a:r>
              <a:rPr lang="en-US" altLang="zh-CN" dirty="0"/>
              <a:t>A</a:t>
            </a:r>
            <a:r>
              <a:rPr lang="zh-CN" altLang="zh-CN" dirty="0"/>
              <a:t>代替</a:t>
            </a:r>
            <a:r>
              <a:rPr lang="en-US" altLang="zh-CN" dirty="0"/>
              <a:t>XY</a:t>
            </a:r>
            <a:r>
              <a:rPr lang="zh-CN" altLang="zh-CN" dirty="0"/>
              <a:t>→</a:t>
            </a:r>
            <a:r>
              <a:rPr lang="en-US" altLang="zh-CN" dirty="0"/>
              <a:t>A</a:t>
            </a:r>
            <a:r>
              <a:rPr lang="zh-CN" altLang="zh-CN" dirty="0"/>
              <a:t>是否等价？若</a:t>
            </a:r>
            <a:r>
              <a:rPr lang="en-US" altLang="zh-CN" dirty="0"/>
              <a:t>A </a:t>
            </a:r>
            <a:r>
              <a:rPr lang="zh-CN" altLang="en-US"/>
              <a:t>属于</a:t>
            </a:r>
            <a:r>
              <a:rPr lang="en-US" altLang="zh-CN"/>
              <a:t> </a:t>
            </a:r>
            <a:r>
              <a:rPr lang="en-US" altLang="zh-CN" dirty="0"/>
              <a:t>(X)+</a:t>
            </a:r>
            <a:r>
              <a:rPr lang="zh-CN" altLang="zh-CN" dirty="0"/>
              <a:t>，则</a:t>
            </a:r>
            <a:r>
              <a:rPr lang="en-US" altLang="zh-CN" dirty="0"/>
              <a:t>Y</a:t>
            </a:r>
            <a:r>
              <a:rPr lang="zh-CN" altLang="zh-CN" dirty="0"/>
              <a:t>是多余属性，可以去掉。</a:t>
            </a:r>
            <a:endParaRPr lang="zh-CN" altLang="en-US" dirty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317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981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b="1" dirty="0">
                <a:sym typeface="微软雅黑" pitchFamily="34" charset="-122"/>
              </a:rPr>
              <a:t>最小函数依赖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zh-CN" dirty="0">
                <a:sym typeface="Calibri" pitchFamily="34" charset="0"/>
              </a:rPr>
              <a:t>[</a:t>
            </a:r>
            <a:r>
              <a:rPr lang="zh-CN" altLang="en-US" dirty="0">
                <a:sym typeface="Calibri" pitchFamily="34" charset="0"/>
              </a:rPr>
              <a:t>例</a:t>
            </a:r>
            <a:r>
              <a:rPr lang="en-US" altLang="zh-CN" dirty="0">
                <a:sym typeface="Calibri" pitchFamily="34" charset="0"/>
              </a:rPr>
              <a:t>6.13]  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dirty="0">
                <a:sym typeface="Calibri" pitchFamily="34" charset="0"/>
              </a:rPr>
              <a:t>={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B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i="1" dirty="0">
                <a:sym typeface="Calibri" pitchFamily="34" charset="0"/>
              </a:rPr>
              <a:t>B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i="1" dirty="0">
                <a:sym typeface="Calibri" pitchFamily="34" charset="0"/>
              </a:rPr>
              <a:t>B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C</a:t>
            </a:r>
            <a:r>
              <a:rPr lang="zh-CN" altLang="en-US" dirty="0">
                <a:sym typeface="Calibri" pitchFamily="34" charset="0"/>
              </a:rPr>
              <a:t>, 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C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i="1" dirty="0">
                <a:sym typeface="Calibri" pitchFamily="34" charset="0"/>
              </a:rPr>
              <a:t>C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}</a:t>
            </a:r>
            <a:endParaRPr lang="zh-CN" altLang="en-US" dirty="0">
              <a:sym typeface="Calibri" pitchFamily="34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sym typeface="Calibri" pitchFamily="34" charset="0"/>
              </a:rPr>
              <a:t>       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的最小依赖集：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sym typeface="Calibri" pitchFamily="34" charset="0"/>
              </a:rPr>
              <a:t>          	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i="1" baseline="-25000" dirty="0">
                <a:sym typeface="Calibri" pitchFamily="34" charset="0"/>
              </a:rPr>
              <a:t>m1</a:t>
            </a:r>
            <a:r>
              <a:rPr lang="en-US" altLang="zh-CN" dirty="0">
                <a:sym typeface="Calibri" pitchFamily="34" charset="0"/>
              </a:rPr>
              <a:t>= {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B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i="1" dirty="0">
                <a:sym typeface="Calibri" pitchFamily="34" charset="0"/>
              </a:rPr>
              <a:t>B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C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i="1" dirty="0">
                <a:sym typeface="Calibri" pitchFamily="34" charset="0"/>
              </a:rPr>
              <a:t>C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A</a:t>
            </a:r>
            <a:r>
              <a:rPr lang="en-US" altLang="zh-CN" dirty="0">
                <a:sym typeface="Calibri" pitchFamily="34" charset="0"/>
              </a:rPr>
              <a:t>}  </a:t>
            </a:r>
            <a:endParaRPr lang="zh-CN" altLang="en-US" dirty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950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87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b="1" dirty="0">
                <a:sym typeface="微软雅黑" pitchFamily="34" charset="-122"/>
              </a:rPr>
              <a:t>最小函数依赖应用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663701"/>
            <a:ext cx="7886700" cy="49323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基于最小函数依赖集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分解成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3NF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，并保持函数依赖 （课本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198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）</a:t>
            </a:r>
            <a:r>
              <a:rPr lang="zh-CN" altLang="en-US" dirty="0">
                <a:sym typeface="Calibri" pitchFamily="34" charset="0"/>
              </a:rPr>
              <a:t>：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Calibri" pitchFamily="34" charset="0"/>
              </a:rPr>
              <a:t>1. </a:t>
            </a:r>
            <a:r>
              <a:rPr lang="zh-CN" altLang="en-US" dirty="0">
                <a:sym typeface="Calibri" pitchFamily="34" charset="0"/>
              </a:rPr>
              <a:t>求最小函数依赖集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Calibri" pitchFamily="34" charset="0"/>
              </a:rPr>
              <a:t>2. F</a:t>
            </a:r>
            <a:r>
              <a:rPr lang="zh-CN" altLang="en-US" dirty="0">
                <a:sym typeface="Calibri" pitchFamily="34" charset="0"/>
              </a:rPr>
              <a:t>中未出现的属性单独一个表</a:t>
            </a:r>
            <a:r>
              <a:rPr lang="en-US" altLang="zh-CN" dirty="0">
                <a:sym typeface="Calibri" pitchFamily="34" charset="0"/>
              </a:rPr>
              <a:t>{U0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dirty="0">
                <a:sym typeface="Calibri" pitchFamily="34" charset="0"/>
              </a:rPr>
              <a:t>F0}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Calibri" pitchFamily="34" charset="0"/>
              </a:rPr>
              <a:t>3. </a:t>
            </a:r>
            <a:r>
              <a:rPr lang="zh-CN" altLang="en-US" dirty="0">
                <a:sym typeface="Calibri" pitchFamily="34" charset="0"/>
              </a:rPr>
              <a:t>根据最小函数依赖集中的关系分解，每个关系分解为一个表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Calibri" pitchFamily="34" charset="0"/>
              </a:rPr>
              <a:t>4. </a:t>
            </a:r>
            <a:r>
              <a:rPr lang="zh-CN" altLang="en-US" dirty="0">
                <a:sym typeface="Calibri" pitchFamily="34" charset="0"/>
              </a:rPr>
              <a:t>若</a:t>
            </a:r>
            <a:r>
              <a:rPr lang="en-US" altLang="zh-CN" dirty="0" err="1">
                <a:sym typeface="Calibri" pitchFamily="34" charset="0"/>
              </a:rPr>
              <a:t>Ui</a:t>
            </a:r>
            <a:r>
              <a:rPr lang="zh-CN" altLang="en-US" dirty="0">
                <a:sym typeface="Calibri" pitchFamily="34" charset="0"/>
              </a:rPr>
              <a:t>包含在</a:t>
            </a:r>
            <a:r>
              <a:rPr lang="en-US" altLang="zh-CN" dirty="0" err="1">
                <a:sym typeface="Calibri" pitchFamily="34" charset="0"/>
              </a:rPr>
              <a:t>Uj</a:t>
            </a:r>
            <a:r>
              <a:rPr lang="zh-CN" altLang="en-US" dirty="0">
                <a:sym typeface="Calibri" pitchFamily="34" charset="0"/>
              </a:rPr>
              <a:t>中，去掉</a:t>
            </a:r>
            <a:r>
              <a:rPr lang="en-US" altLang="zh-CN" dirty="0" err="1">
                <a:sym typeface="Calibri" pitchFamily="34" charset="0"/>
              </a:rPr>
              <a:t>Ui</a:t>
            </a:r>
            <a:endParaRPr lang="en-US" altLang="zh-CN" dirty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如：</a:t>
            </a:r>
            <a:r>
              <a:rPr lang="en-US" altLang="zh-CN" dirty="0"/>
              <a:t> U={A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 }</a:t>
            </a:r>
            <a:r>
              <a:rPr lang="zh-CN" altLang="zh-CN" dirty="0"/>
              <a:t>，</a:t>
            </a:r>
            <a:r>
              <a:rPr lang="en-US" altLang="zh-CN" dirty="0"/>
              <a:t>F = {AB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D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E</a:t>
            </a:r>
            <a:r>
              <a:rPr lang="zh-CN" altLang="zh-CN" dirty="0"/>
              <a:t>，</a:t>
            </a:r>
            <a:r>
              <a:rPr lang="en-US" altLang="zh-CN" dirty="0"/>
              <a:t>C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 }</a:t>
            </a:r>
            <a:r>
              <a:rPr lang="zh-CN" altLang="en-US" dirty="0"/>
              <a:t>， 分解为</a:t>
            </a:r>
            <a:r>
              <a:rPr lang="en-US" altLang="zh-CN" dirty="0"/>
              <a:t>3NF </a:t>
            </a:r>
            <a:r>
              <a:rPr lang="zh-CN" altLang="en-US" dirty="0"/>
              <a:t>为 </a:t>
            </a:r>
            <a:r>
              <a:rPr lang="en-US" altLang="zh-CN" dirty="0"/>
              <a:t>R1</a:t>
            </a:r>
            <a:r>
              <a:rPr lang="zh-CN" altLang="zh-CN" dirty="0"/>
              <a:t>（</a:t>
            </a:r>
            <a:r>
              <a:rPr lang="en-US" altLang="zh-CN" u="sng" dirty="0"/>
              <a:t>A</a:t>
            </a:r>
            <a:r>
              <a:rPr lang="zh-CN" altLang="zh-CN" u="sng" dirty="0"/>
              <a:t>，</a:t>
            </a:r>
            <a:r>
              <a:rPr lang="en-US" altLang="zh-CN" u="sng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）  </a:t>
            </a:r>
            <a:r>
              <a:rPr lang="en-US" altLang="zh-CN" dirty="0"/>
              <a:t>R2</a:t>
            </a:r>
            <a:r>
              <a:rPr lang="zh-CN" altLang="zh-CN" dirty="0"/>
              <a:t>（</a:t>
            </a:r>
            <a:r>
              <a:rPr lang="en-US" altLang="zh-CN" u="sng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） </a:t>
            </a:r>
            <a:r>
              <a:rPr lang="en-US" altLang="zh-CN" dirty="0"/>
              <a:t>R3</a:t>
            </a:r>
            <a:r>
              <a:rPr lang="zh-CN" altLang="zh-CN" dirty="0"/>
              <a:t>（</a:t>
            </a:r>
            <a:r>
              <a:rPr lang="en-US" altLang="zh-CN" u="sng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</a:t>
            </a:r>
            <a:r>
              <a:rPr lang="zh-CN" altLang="zh-CN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若要求同时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保持函数依赖 和无损连接，确定码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是否存在一个表里面 （参考</a:t>
            </a:r>
            <a:r>
              <a:rPr lang="en-US" altLang="zh-CN" dirty="0">
                <a:solidFill>
                  <a:srgbClr val="FF0000"/>
                </a:solidFill>
                <a:sym typeface="Calibri" pitchFamily="34" charset="0"/>
              </a:rPr>
              <a:t>P199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），如果未存在，添加一个码的表</a:t>
            </a:r>
            <a:endParaRPr lang="zh-CN" altLang="en-US" dirty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340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</TotalTime>
  <Words>1336</Words>
  <Application>Microsoft Macintosh PowerPoint</Application>
  <PresentationFormat>全屏显示(4:3)</PresentationFormat>
  <Paragraphs>93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Monotype Sorts</vt:lpstr>
      <vt:lpstr>Symbol</vt:lpstr>
      <vt:lpstr>Times New Roman</vt:lpstr>
      <vt:lpstr>Wingdings</vt:lpstr>
      <vt:lpstr>Office 主题</vt:lpstr>
      <vt:lpstr>范式（续）</vt:lpstr>
      <vt:lpstr>EXAMPLES</vt:lpstr>
      <vt:lpstr>PowerPoint 演示文稿</vt:lpstr>
      <vt:lpstr>规范化小结（续）</vt:lpstr>
      <vt:lpstr>PowerPoint 演示文稿</vt:lpstr>
      <vt:lpstr>PowerPoint 演示文稿</vt:lpstr>
      <vt:lpstr>最小函数依赖</vt:lpstr>
      <vt:lpstr>最小函数依赖</vt:lpstr>
      <vt:lpstr>最小函数依赖应用</vt:lpstr>
      <vt:lpstr>最小函数依赖应用</vt:lpstr>
      <vt:lpstr>最小函数依赖应用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Jianbin Qin</cp:lastModifiedBy>
  <cp:revision>498</cp:revision>
  <dcterms:created xsi:type="dcterms:W3CDTF">2020-09-13T01:44:02Z</dcterms:created>
  <dcterms:modified xsi:type="dcterms:W3CDTF">2024-01-03T10:39:23Z</dcterms:modified>
</cp:coreProperties>
</file>