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handoutMasterIdLst>
    <p:handoutMasterId r:id="rId9"/>
  </p:handoutMasterIdLst>
  <p:sldIdLst>
    <p:sldId id="822" r:id="rId2"/>
    <p:sldId id="823" r:id="rId3"/>
    <p:sldId id="824" r:id="rId4"/>
    <p:sldId id="825" r:id="rId5"/>
    <p:sldId id="829" r:id="rId6"/>
    <p:sldId id="830" r:id="rId7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565" autoAdjust="0"/>
  </p:normalViewPr>
  <p:slideViewPr>
    <p:cSldViewPr snapToGrid="0">
      <p:cViewPr varScale="1">
        <p:scale>
          <a:sx n="90" d="100"/>
          <a:sy n="90" d="100"/>
        </p:scale>
        <p:origin x="2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1A9A8-C18D-484C-B828-6040E470E756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BC43F-A4E1-4EA4-B1DA-8AFDE111F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12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9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45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08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838200"/>
          </a:xfrm>
        </p:spPr>
        <p:txBody>
          <a:bodyPr/>
          <a:lstStyle/>
          <a:p>
            <a:r>
              <a:rPr lang="zh-CN" altLang="en-US" sz="3400" dirty="0"/>
              <a:t>复杂</a:t>
            </a:r>
            <a:r>
              <a:rPr lang="en-US" altLang="zh-CN" sz="3400" dirty="0"/>
              <a:t>EER </a:t>
            </a:r>
            <a:r>
              <a:rPr lang="zh-CN" altLang="en-US" sz="3400" dirty="0"/>
              <a:t>图转换</a:t>
            </a:r>
            <a:endParaRPr lang="en-US" altLang="zh-CN" sz="3400" dirty="0">
              <a:ea typeface="宋体" panose="02010600030101010101" pitchFamily="2" charset="-122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981200" y="14478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Cities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905000" y="1447800"/>
            <a:ext cx="14478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3810000" y="1219200"/>
            <a:ext cx="1628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C_name</a:t>
            </a:r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>
            <a:off x="33528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228600" y="3048000"/>
            <a:ext cx="1222375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Emp#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>
            <a:off x="4038600" y="1828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0" name="Rectangle 10"/>
          <p:cNvSpPr>
            <a:spLocks noChangeArrowheads="1"/>
          </p:cNvSpPr>
          <p:nvPr/>
        </p:nvSpPr>
        <p:spPr bwMode="auto">
          <a:xfrm>
            <a:off x="3810000" y="1905000"/>
            <a:ext cx="2078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Population</a:t>
            </a:r>
          </a:p>
        </p:txBody>
      </p:sp>
      <p:sp>
        <p:nvSpPr>
          <p:cNvPr id="102411" name="Line 11"/>
          <p:cNvSpPr>
            <a:spLocks noChangeShapeType="1"/>
          </p:cNvSpPr>
          <p:nvPr/>
        </p:nvSpPr>
        <p:spPr bwMode="auto">
          <a:xfrm flipH="1" flipV="1">
            <a:off x="3352800" y="1973263"/>
            <a:ext cx="457200" cy="160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1600200" y="38100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Employees</a:t>
            </a:r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1524000" y="3810000"/>
            <a:ext cx="23622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14" name="Rectangle 14"/>
          <p:cNvSpPr>
            <a:spLocks noChangeArrowheads="1"/>
          </p:cNvSpPr>
          <p:nvPr/>
        </p:nvSpPr>
        <p:spPr bwMode="auto">
          <a:xfrm>
            <a:off x="381000" y="51054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Managers</a:t>
            </a:r>
          </a:p>
        </p:txBody>
      </p:sp>
      <p:sp>
        <p:nvSpPr>
          <p:cNvPr id="102415" name="Rectangle 15"/>
          <p:cNvSpPr>
            <a:spLocks noChangeArrowheads="1"/>
          </p:cNvSpPr>
          <p:nvPr/>
        </p:nvSpPr>
        <p:spPr bwMode="auto">
          <a:xfrm>
            <a:off x="304800" y="5105400"/>
            <a:ext cx="22098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16" name="Rectangle 16"/>
          <p:cNvSpPr>
            <a:spLocks noChangeArrowheads="1"/>
          </p:cNvSpPr>
          <p:nvPr/>
        </p:nvSpPr>
        <p:spPr bwMode="auto">
          <a:xfrm>
            <a:off x="2971800" y="5105400"/>
            <a:ext cx="2971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Programmers</a:t>
            </a:r>
          </a:p>
        </p:txBody>
      </p:sp>
      <p:sp>
        <p:nvSpPr>
          <p:cNvPr id="102417" name="Rectangle 17"/>
          <p:cNvSpPr>
            <a:spLocks noChangeArrowheads="1"/>
          </p:cNvSpPr>
          <p:nvPr/>
        </p:nvSpPr>
        <p:spPr bwMode="auto">
          <a:xfrm>
            <a:off x="2895600" y="5105400"/>
            <a:ext cx="30480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18" name="AutoShape 20"/>
          <p:cNvSpPr>
            <a:spLocks noChangeArrowheads="1"/>
          </p:cNvSpPr>
          <p:nvPr/>
        </p:nvSpPr>
        <p:spPr bwMode="auto">
          <a:xfrm>
            <a:off x="1600200" y="2514600"/>
            <a:ext cx="22098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19" name="Text Box 21"/>
          <p:cNvSpPr txBox="1">
            <a:spLocks noChangeArrowheads="1"/>
          </p:cNvSpPr>
          <p:nvPr/>
        </p:nvSpPr>
        <p:spPr bwMode="auto">
          <a:xfrm>
            <a:off x="1981200" y="2590800"/>
            <a:ext cx="1335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live_in</a:t>
            </a:r>
          </a:p>
        </p:txBody>
      </p:sp>
      <p:sp>
        <p:nvSpPr>
          <p:cNvPr id="102420" name="Line 22"/>
          <p:cNvSpPr>
            <a:spLocks noChangeShapeType="1"/>
          </p:cNvSpPr>
          <p:nvPr/>
        </p:nvSpPr>
        <p:spPr bwMode="auto">
          <a:xfrm>
            <a:off x="304800" y="3657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1" name="Rectangle 23"/>
          <p:cNvSpPr>
            <a:spLocks noChangeArrowheads="1"/>
          </p:cNvSpPr>
          <p:nvPr/>
        </p:nvSpPr>
        <p:spPr bwMode="auto">
          <a:xfrm>
            <a:off x="4191000" y="4191000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Hobbies</a:t>
            </a:r>
          </a:p>
        </p:txBody>
      </p:sp>
      <p:sp>
        <p:nvSpPr>
          <p:cNvPr id="102422" name="Rectangle 24"/>
          <p:cNvSpPr>
            <a:spLocks noChangeArrowheads="1"/>
          </p:cNvSpPr>
          <p:nvPr/>
        </p:nvSpPr>
        <p:spPr bwMode="auto">
          <a:xfrm>
            <a:off x="685800" y="6096000"/>
            <a:ext cx="1425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Budget</a:t>
            </a:r>
          </a:p>
        </p:txBody>
      </p:sp>
      <p:sp>
        <p:nvSpPr>
          <p:cNvPr id="102423" name="Rectangle 25"/>
          <p:cNvSpPr>
            <a:spLocks noChangeArrowheads="1"/>
          </p:cNvSpPr>
          <p:nvPr/>
        </p:nvSpPr>
        <p:spPr bwMode="auto">
          <a:xfrm>
            <a:off x="2514600" y="6096000"/>
            <a:ext cx="370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years_of_experience</a:t>
            </a:r>
          </a:p>
        </p:txBody>
      </p:sp>
      <p:sp>
        <p:nvSpPr>
          <p:cNvPr id="102424" name="Rectangle 26"/>
          <p:cNvSpPr>
            <a:spLocks noChangeArrowheads="1"/>
          </p:cNvSpPr>
          <p:nvPr/>
        </p:nvSpPr>
        <p:spPr bwMode="auto">
          <a:xfrm>
            <a:off x="6858000" y="22860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102425" name="Rectangle 27"/>
          <p:cNvSpPr>
            <a:spLocks noChangeArrowheads="1"/>
          </p:cNvSpPr>
          <p:nvPr/>
        </p:nvSpPr>
        <p:spPr bwMode="auto">
          <a:xfrm>
            <a:off x="6781800" y="2286000"/>
            <a:ext cx="19050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26" name="AutoShape 28"/>
          <p:cNvSpPr>
            <a:spLocks noChangeArrowheads="1"/>
          </p:cNvSpPr>
          <p:nvPr/>
        </p:nvSpPr>
        <p:spPr bwMode="auto">
          <a:xfrm>
            <a:off x="3962400" y="2895600"/>
            <a:ext cx="25908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27" name="Text Box 29"/>
          <p:cNvSpPr txBox="1">
            <a:spLocks noChangeArrowheads="1"/>
          </p:cNvSpPr>
          <p:nvPr/>
        </p:nvSpPr>
        <p:spPr bwMode="auto">
          <a:xfrm>
            <a:off x="4343400" y="2971800"/>
            <a:ext cx="1719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work_on</a:t>
            </a:r>
          </a:p>
        </p:txBody>
      </p:sp>
      <p:sp>
        <p:nvSpPr>
          <p:cNvPr id="102428" name="AutoShape 30"/>
          <p:cNvSpPr>
            <a:spLocks noChangeArrowheads="1"/>
          </p:cNvSpPr>
          <p:nvPr/>
        </p:nvSpPr>
        <p:spPr bwMode="auto">
          <a:xfrm>
            <a:off x="7086600" y="3733800"/>
            <a:ext cx="15240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29" name="Text Box 31"/>
          <p:cNvSpPr txBox="1">
            <a:spLocks noChangeArrowheads="1"/>
          </p:cNvSpPr>
          <p:nvPr/>
        </p:nvSpPr>
        <p:spPr bwMode="auto">
          <a:xfrm>
            <a:off x="7467600" y="3810000"/>
            <a:ext cx="749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use</a:t>
            </a:r>
          </a:p>
        </p:txBody>
      </p:sp>
      <p:sp>
        <p:nvSpPr>
          <p:cNvPr id="102430" name="Rectangle 32"/>
          <p:cNvSpPr>
            <a:spLocks noChangeArrowheads="1"/>
          </p:cNvSpPr>
          <p:nvPr/>
        </p:nvSpPr>
        <p:spPr bwMode="auto">
          <a:xfrm>
            <a:off x="6553200" y="51054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Languages</a:t>
            </a:r>
          </a:p>
        </p:txBody>
      </p:sp>
      <p:sp>
        <p:nvSpPr>
          <p:cNvPr id="102431" name="Rectangle 33"/>
          <p:cNvSpPr>
            <a:spLocks noChangeArrowheads="1"/>
          </p:cNvSpPr>
          <p:nvPr/>
        </p:nvSpPr>
        <p:spPr bwMode="auto">
          <a:xfrm>
            <a:off x="6553200" y="5105400"/>
            <a:ext cx="22860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32" name="Rectangle 34"/>
          <p:cNvSpPr>
            <a:spLocks noChangeArrowheads="1"/>
          </p:cNvSpPr>
          <p:nvPr/>
        </p:nvSpPr>
        <p:spPr bwMode="auto">
          <a:xfrm>
            <a:off x="6096000" y="1295400"/>
            <a:ext cx="1154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Proj#</a:t>
            </a:r>
          </a:p>
        </p:txBody>
      </p:sp>
      <p:sp>
        <p:nvSpPr>
          <p:cNvPr id="102433" name="Rectangle 35"/>
          <p:cNvSpPr>
            <a:spLocks noChangeArrowheads="1"/>
          </p:cNvSpPr>
          <p:nvPr/>
        </p:nvSpPr>
        <p:spPr bwMode="auto">
          <a:xfrm>
            <a:off x="7620000" y="12954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102434" name="Line 36"/>
          <p:cNvSpPr>
            <a:spLocks noChangeShapeType="1"/>
          </p:cNvSpPr>
          <p:nvPr/>
        </p:nvSpPr>
        <p:spPr bwMode="auto">
          <a:xfrm>
            <a:off x="78486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5" name="Line 37"/>
          <p:cNvSpPr>
            <a:spLocks noChangeShapeType="1"/>
          </p:cNvSpPr>
          <p:nvPr/>
        </p:nvSpPr>
        <p:spPr bwMode="auto">
          <a:xfrm flipV="1">
            <a:off x="784860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6" name="Line 38"/>
          <p:cNvSpPr>
            <a:spLocks noChangeShapeType="1"/>
          </p:cNvSpPr>
          <p:nvPr/>
        </p:nvSpPr>
        <p:spPr bwMode="auto">
          <a:xfrm flipV="1">
            <a:off x="5715000" y="4114800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7" name="Line 39"/>
          <p:cNvSpPr>
            <a:spLocks noChangeShapeType="1"/>
          </p:cNvSpPr>
          <p:nvPr/>
        </p:nvSpPr>
        <p:spPr bwMode="auto">
          <a:xfrm>
            <a:off x="2667000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8" name="Line 40"/>
          <p:cNvSpPr>
            <a:spLocks noChangeShapeType="1"/>
          </p:cNvSpPr>
          <p:nvPr/>
        </p:nvSpPr>
        <p:spPr bwMode="auto">
          <a:xfrm flipH="1" flipV="1">
            <a:off x="2667000" y="213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9" name="Line 41"/>
          <p:cNvSpPr>
            <a:spLocks noChangeShapeType="1"/>
          </p:cNvSpPr>
          <p:nvPr/>
        </p:nvSpPr>
        <p:spPr bwMode="auto">
          <a:xfrm flipV="1">
            <a:off x="5791200" y="26670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0" name="Line 42"/>
          <p:cNvSpPr>
            <a:spLocks noChangeShapeType="1"/>
          </p:cNvSpPr>
          <p:nvPr/>
        </p:nvSpPr>
        <p:spPr bwMode="auto">
          <a:xfrm flipV="1">
            <a:off x="3810000" y="35052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1" name="Line 43"/>
          <p:cNvSpPr>
            <a:spLocks noChangeShapeType="1"/>
          </p:cNvSpPr>
          <p:nvPr/>
        </p:nvSpPr>
        <p:spPr bwMode="auto">
          <a:xfrm>
            <a:off x="6248400" y="190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2" name="Line 44"/>
          <p:cNvSpPr>
            <a:spLocks noChangeShapeType="1"/>
          </p:cNvSpPr>
          <p:nvPr/>
        </p:nvSpPr>
        <p:spPr bwMode="auto">
          <a:xfrm flipV="1">
            <a:off x="4343400" y="5791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3" name="Line 45"/>
          <p:cNvSpPr>
            <a:spLocks noChangeShapeType="1"/>
          </p:cNvSpPr>
          <p:nvPr/>
        </p:nvSpPr>
        <p:spPr bwMode="auto">
          <a:xfrm flipV="1">
            <a:off x="1371600" y="5791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4" name="Line 46"/>
          <p:cNvSpPr>
            <a:spLocks noChangeShapeType="1"/>
          </p:cNvSpPr>
          <p:nvPr/>
        </p:nvSpPr>
        <p:spPr bwMode="auto">
          <a:xfrm>
            <a:off x="74676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5" name="Line 47"/>
          <p:cNvSpPr>
            <a:spLocks noChangeShapeType="1"/>
          </p:cNvSpPr>
          <p:nvPr/>
        </p:nvSpPr>
        <p:spPr bwMode="auto">
          <a:xfrm>
            <a:off x="8153400" y="190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6" name="Line 48"/>
          <p:cNvSpPr>
            <a:spLocks noChangeShapeType="1"/>
          </p:cNvSpPr>
          <p:nvPr/>
        </p:nvSpPr>
        <p:spPr bwMode="auto">
          <a:xfrm flipH="1" flipV="1">
            <a:off x="6629400" y="1905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7" name="Rectangle 49"/>
          <p:cNvSpPr>
            <a:spLocks noChangeArrowheads="1"/>
          </p:cNvSpPr>
          <p:nvPr/>
        </p:nvSpPr>
        <p:spPr bwMode="auto">
          <a:xfrm>
            <a:off x="6934200" y="6096000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L_name</a:t>
            </a:r>
          </a:p>
        </p:txBody>
      </p:sp>
      <p:sp>
        <p:nvSpPr>
          <p:cNvPr id="102448" name="Rectangle 50"/>
          <p:cNvSpPr>
            <a:spLocks noChangeArrowheads="1"/>
          </p:cNvSpPr>
          <p:nvPr/>
        </p:nvSpPr>
        <p:spPr bwMode="auto">
          <a:xfrm>
            <a:off x="5943600" y="3581400"/>
            <a:ext cx="1268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Hours</a:t>
            </a:r>
          </a:p>
        </p:txBody>
      </p:sp>
      <p:sp>
        <p:nvSpPr>
          <p:cNvPr id="102449" name="Line 51"/>
          <p:cNvSpPr>
            <a:spLocks noChangeShapeType="1"/>
          </p:cNvSpPr>
          <p:nvPr/>
        </p:nvSpPr>
        <p:spPr bwMode="auto">
          <a:xfrm>
            <a:off x="5562600" y="3581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0" name="Oval 52"/>
          <p:cNvSpPr>
            <a:spLocks noChangeArrowheads="1"/>
          </p:cNvSpPr>
          <p:nvPr/>
        </p:nvSpPr>
        <p:spPr bwMode="auto">
          <a:xfrm>
            <a:off x="4114800" y="4267200"/>
            <a:ext cx="1752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51" name="Oval 53"/>
          <p:cNvSpPr>
            <a:spLocks noChangeArrowheads="1"/>
          </p:cNvSpPr>
          <p:nvPr/>
        </p:nvSpPr>
        <p:spPr bwMode="auto">
          <a:xfrm>
            <a:off x="4038600" y="4191000"/>
            <a:ext cx="19050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52" name="Line 54"/>
          <p:cNvSpPr>
            <a:spLocks noChangeShapeType="1"/>
          </p:cNvSpPr>
          <p:nvPr/>
        </p:nvSpPr>
        <p:spPr bwMode="auto">
          <a:xfrm>
            <a:off x="3886200" y="41148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3" name="Line 55"/>
          <p:cNvSpPr>
            <a:spLocks noChangeShapeType="1"/>
          </p:cNvSpPr>
          <p:nvPr/>
        </p:nvSpPr>
        <p:spPr bwMode="auto">
          <a:xfrm>
            <a:off x="1295400" y="4114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4" name="Line 56"/>
          <p:cNvSpPr>
            <a:spLocks noChangeShapeType="1"/>
          </p:cNvSpPr>
          <p:nvPr/>
        </p:nvSpPr>
        <p:spPr bwMode="auto">
          <a:xfrm flipV="1">
            <a:off x="1143000" y="4495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5" name="Line 57"/>
          <p:cNvSpPr>
            <a:spLocks noChangeShapeType="1"/>
          </p:cNvSpPr>
          <p:nvPr/>
        </p:nvSpPr>
        <p:spPr bwMode="auto">
          <a:xfrm>
            <a:off x="1447800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6" name="Text Box 58"/>
          <p:cNvSpPr txBox="1">
            <a:spLocks noChangeArrowheads="1"/>
          </p:cNvSpPr>
          <p:nvPr/>
        </p:nvSpPr>
        <p:spPr bwMode="auto">
          <a:xfrm>
            <a:off x="26511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2457" name="Text Box 59"/>
          <p:cNvSpPr txBox="1">
            <a:spLocks noChangeArrowheads="1"/>
          </p:cNvSpPr>
          <p:nvPr/>
        </p:nvSpPr>
        <p:spPr bwMode="auto">
          <a:xfrm>
            <a:off x="2651125" y="3267075"/>
            <a:ext cx="481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102458" name="Text Box 60"/>
          <p:cNvSpPr txBox="1">
            <a:spLocks noChangeArrowheads="1"/>
          </p:cNvSpPr>
          <p:nvPr/>
        </p:nvSpPr>
        <p:spPr bwMode="auto">
          <a:xfrm>
            <a:off x="3733800" y="32766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102459" name="Text Box 61"/>
          <p:cNvSpPr txBox="1">
            <a:spLocks noChangeArrowheads="1"/>
          </p:cNvSpPr>
          <p:nvPr/>
        </p:nvSpPr>
        <p:spPr bwMode="auto">
          <a:xfrm>
            <a:off x="6096000" y="2438400"/>
            <a:ext cx="34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02460" name="AutoShape 62"/>
          <p:cNvSpPr>
            <a:spLocks noChangeArrowheads="1"/>
          </p:cNvSpPr>
          <p:nvPr/>
        </p:nvSpPr>
        <p:spPr bwMode="auto">
          <a:xfrm rot="-3684537">
            <a:off x="1849437" y="4703763"/>
            <a:ext cx="688975" cy="228600"/>
          </a:xfrm>
          <a:prstGeom prst="rightArrow">
            <a:avLst>
              <a:gd name="adj1" fmla="val 50000"/>
              <a:gd name="adj2" fmla="val 753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61" name="AutoShape 63"/>
          <p:cNvSpPr>
            <a:spLocks noChangeArrowheads="1"/>
          </p:cNvSpPr>
          <p:nvPr/>
        </p:nvSpPr>
        <p:spPr bwMode="auto">
          <a:xfrm rot="-6416096">
            <a:off x="2997200" y="4687888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3509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r>
              <a:rPr lang="zh-CN" altLang="en-US" sz="3400" dirty="0"/>
              <a:t>复杂</a:t>
            </a:r>
            <a:r>
              <a:rPr lang="en-US" altLang="zh-CN" sz="3400" dirty="0"/>
              <a:t>EER </a:t>
            </a:r>
            <a:r>
              <a:rPr lang="zh-CN" altLang="en-US" sz="3400" dirty="0"/>
              <a:t>图转换</a:t>
            </a:r>
            <a:endParaRPr lang="en-US" altLang="zh-CN" sz="3400" dirty="0">
              <a:ea typeface="宋体" panose="02010600030101010101" pitchFamily="2" charset="-122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Use method 1: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Employees(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Emp#</a:t>
            </a:r>
            <a:r>
              <a:rPr lang="en-US" altLang="zh-CN" sz="2800">
                <a:ea typeface="宋体" panose="02010600030101010101" pitchFamily="2" charset="-122"/>
              </a:rPr>
              <a:t>, Name, Age, C_name)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Employee-Hobby(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Emp#</a:t>
            </a:r>
            <a:r>
              <a:rPr lang="en-US" altLang="zh-CN" sz="2800">
                <a:ea typeface="宋体" panose="02010600030101010101" pitchFamily="2" charset="-122"/>
              </a:rPr>
              <a:t>, 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Hobby</a:t>
            </a:r>
            <a:r>
              <a:rPr lang="en-US" altLang="zh-CN" sz="280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Managers(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Emp#</a:t>
            </a:r>
            <a:r>
              <a:rPr lang="en-US" altLang="zh-CN" sz="2800">
                <a:ea typeface="宋体" panose="02010600030101010101" pitchFamily="2" charset="-122"/>
              </a:rPr>
              <a:t>, Budget)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Programmers(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Emp#</a:t>
            </a:r>
            <a:r>
              <a:rPr lang="en-US" altLang="zh-CN" sz="2800">
                <a:ea typeface="宋体" panose="02010600030101010101" pitchFamily="2" charset="-122"/>
              </a:rPr>
              <a:t>, Years_of_experience)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Cities(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C_name</a:t>
            </a:r>
            <a:r>
              <a:rPr lang="en-US" altLang="zh-CN" sz="2800">
                <a:ea typeface="宋体" panose="02010600030101010101" pitchFamily="2" charset="-122"/>
              </a:rPr>
              <a:t>, Population)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Projects(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Proj#</a:t>
            </a:r>
            <a:r>
              <a:rPr lang="en-US" altLang="zh-CN" sz="2800">
                <a:ea typeface="宋体" panose="02010600030101010101" pitchFamily="2" charset="-122"/>
              </a:rPr>
              <a:t>, Name)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Languages(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L_name</a:t>
            </a:r>
            <a:r>
              <a:rPr lang="en-US" altLang="zh-CN" sz="280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Work_on(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Emp#</a:t>
            </a:r>
            <a:r>
              <a:rPr lang="en-US" altLang="zh-CN" sz="2800">
                <a:ea typeface="宋体" panose="02010600030101010101" pitchFamily="2" charset="-122"/>
              </a:rPr>
              <a:t>, 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Proj#</a:t>
            </a:r>
            <a:r>
              <a:rPr lang="en-US" altLang="zh-CN" sz="2800">
                <a:ea typeface="宋体" panose="02010600030101010101" pitchFamily="2" charset="-122"/>
              </a:rPr>
              <a:t>, Hours)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Use(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Emp#</a:t>
            </a:r>
            <a:r>
              <a:rPr lang="en-US" altLang="zh-CN" sz="2800">
                <a:ea typeface="宋体" panose="02010600030101010101" pitchFamily="2" charset="-122"/>
              </a:rPr>
              <a:t>, 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Proj#</a:t>
            </a:r>
            <a:r>
              <a:rPr lang="en-US" altLang="zh-CN" sz="2800">
                <a:ea typeface="宋体" panose="02010600030101010101" pitchFamily="2" charset="-122"/>
              </a:rPr>
              <a:t>, 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L_name</a:t>
            </a:r>
            <a:r>
              <a:rPr lang="en-US" altLang="zh-CN" sz="2800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045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r>
              <a:rPr lang="zh-CN" altLang="en-US" sz="3400" dirty="0"/>
              <a:t>复杂</a:t>
            </a:r>
            <a:r>
              <a:rPr lang="en-US" altLang="zh-CN" sz="3400" dirty="0"/>
              <a:t>EER </a:t>
            </a:r>
            <a:r>
              <a:rPr lang="zh-CN" altLang="en-US" sz="3400" dirty="0"/>
              <a:t>图转换</a:t>
            </a:r>
            <a:endParaRPr lang="en-US" altLang="zh-CN" sz="3400" dirty="0">
              <a:ea typeface="宋体" panose="02010600030101010101" pitchFamily="2" charset="-122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Use method 2: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Employees(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>
                <a:ea typeface="宋体" panose="02010600030101010101" pitchFamily="2" charset="-122"/>
              </a:rPr>
              <a:t>, Name, Age, </a:t>
            </a:r>
            <a:r>
              <a:rPr lang="en-US" altLang="zh-CN" dirty="0" err="1">
                <a:ea typeface="宋体" panose="02010600030101010101" pitchFamily="2" charset="-122"/>
              </a:rPr>
              <a:t>C_name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Employee-Hobby(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Hobby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Managers(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Manager-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>
                <a:ea typeface="宋体" panose="02010600030101010101" pitchFamily="2" charset="-122"/>
              </a:rPr>
              <a:t>, Name, Age, Budget, </a:t>
            </a:r>
            <a:r>
              <a:rPr lang="en-US" altLang="zh-CN" dirty="0" err="1">
                <a:ea typeface="宋体" panose="02010600030101010101" pitchFamily="2" charset="-122"/>
              </a:rPr>
              <a:t>C_name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Manager-Hobby(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Manager-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Hobby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Programmers(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Programmer-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>
                <a:ea typeface="宋体" panose="02010600030101010101" pitchFamily="2" charset="-122"/>
              </a:rPr>
              <a:t>, Name, Age, </a:t>
            </a:r>
            <a:r>
              <a:rPr lang="en-US" altLang="zh-CN" dirty="0" err="1">
                <a:ea typeface="宋体" panose="02010600030101010101" pitchFamily="2" charset="-122"/>
              </a:rPr>
              <a:t>Years_of_experience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C_name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Programmer-Hobby(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Programmer-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Hobby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917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85800"/>
          </a:xfrm>
        </p:spPr>
        <p:txBody>
          <a:bodyPr/>
          <a:lstStyle/>
          <a:p>
            <a:r>
              <a:rPr lang="zh-CN" altLang="en-US" sz="3400" dirty="0"/>
              <a:t>复杂</a:t>
            </a:r>
            <a:r>
              <a:rPr lang="en-US" altLang="zh-CN" sz="3400" dirty="0"/>
              <a:t>EER </a:t>
            </a:r>
            <a:r>
              <a:rPr lang="zh-CN" altLang="en-US" sz="3400" dirty="0"/>
              <a:t>图转换</a:t>
            </a:r>
            <a:endParaRPr lang="en-US" altLang="zh-CN" sz="3400" dirty="0">
              <a:ea typeface="宋体" panose="02010600030101010101" pitchFamily="2" charset="-122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Cities(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C_name</a:t>
            </a:r>
            <a:r>
              <a:rPr lang="en-US" altLang="zh-CN" dirty="0">
                <a:ea typeface="宋体" panose="02010600030101010101" pitchFamily="2" charset="-122"/>
              </a:rPr>
              <a:t>, Population)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Projects(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Proj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>
                <a:ea typeface="宋体" panose="02010600030101010101" pitchFamily="2" charset="-122"/>
              </a:rPr>
              <a:t>, Name)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Languages(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L_name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Work_on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Proj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>
                <a:ea typeface="宋体" panose="02010600030101010101" pitchFamily="2" charset="-122"/>
              </a:rPr>
              <a:t>, Hours)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Manager-</a:t>
            </a:r>
            <a:r>
              <a:rPr lang="en-US" altLang="zh-CN" dirty="0" err="1">
                <a:ea typeface="宋体" panose="02010600030101010101" pitchFamily="2" charset="-122"/>
              </a:rPr>
              <a:t>Work_on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Manager-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Proj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>
                <a:ea typeface="宋体" panose="02010600030101010101" pitchFamily="2" charset="-122"/>
              </a:rPr>
              <a:t>, Hours)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Programmer-</a:t>
            </a:r>
            <a:r>
              <a:rPr lang="en-US" altLang="zh-CN" dirty="0" err="1">
                <a:ea typeface="宋体" panose="02010600030101010101" pitchFamily="2" charset="-122"/>
              </a:rPr>
              <a:t>Work_on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Programmer-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Proj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>
                <a:ea typeface="宋体" panose="02010600030101010101" pitchFamily="2" charset="-122"/>
              </a:rPr>
              <a:t>, Hours)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Use(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Programmer-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Proj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L_name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90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/>
              <a:t>把下列</a:t>
            </a:r>
            <a:r>
              <a:rPr lang="en-US" altLang="zh-CN" sz="3600" dirty="0"/>
              <a:t>E-R</a:t>
            </a:r>
            <a:r>
              <a:rPr lang="zh-CN" altLang="en-US" sz="3600" dirty="0"/>
              <a:t>模型转换为关系模型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28" y="1402642"/>
            <a:ext cx="7592485" cy="7716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05" b="23841"/>
          <a:stretch/>
        </p:blipFill>
        <p:spPr>
          <a:xfrm>
            <a:off x="3861798" y="1900589"/>
            <a:ext cx="5265578" cy="48576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50" y="2174275"/>
            <a:ext cx="3581900" cy="19624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82"/>
          <a:stretch/>
        </p:blipFill>
        <p:spPr>
          <a:xfrm>
            <a:off x="1" y="4572388"/>
            <a:ext cx="5436524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/>
              <a:t>把下列</a:t>
            </a:r>
            <a:r>
              <a:rPr lang="en-US" altLang="zh-CN" sz="3600" dirty="0"/>
              <a:t>E-R</a:t>
            </a:r>
            <a:r>
              <a:rPr lang="zh-CN" altLang="en-US" sz="3600" dirty="0"/>
              <a:t>模型转换为关系模型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5" b="71256"/>
          <a:stretch/>
        </p:blipFill>
        <p:spPr>
          <a:xfrm>
            <a:off x="337859" y="1407460"/>
            <a:ext cx="8002117" cy="7039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1" r="2754"/>
          <a:stretch/>
        </p:blipFill>
        <p:spPr>
          <a:xfrm>
            <a:off x="4962698" y="2111434"/>
            <a:ext cx="4272742" cy="4655126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5640" y="2258364"/>
            <a:ext cx="5078457" cy="2018980"/>
            <a:chOff x="65640" y="2258364"/>
            <a:chExt cx="5078457" cy="201898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261"/>
            <a:stretch/>
          </p:blipFill>
          <p:spPr>
            <a:xfrm>
              <a:off x="156461" y="2258364"/>
              <a:ext cx="4987636" cy="809738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89"/>
            <a:stretch/>
          </p:blipFill>
          <p:spPr>
            <a:xfrm>
              <a:off x="65640" y="3049483"/>
              <a:ext cx="4077269" cy="1227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2734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2901</TotalTime>
  <Words>278</Words>
  <Application>Microsoft Macintosh PowerPoint</Application>
  <PresentationFormat>全屏显示(4:3)</PresentationFormat>
  <Paragraphs>58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复杂EER 图转换</vt:lpstr>
      <vt:lpstr>复杂EER 图转换</vt:lpstr>
      <vt:lpstr>复杂EER 图转换</vt:lpstr>
      <vt:lpstr>复杂EER 图转换</vt:lpstr>
      <vt:lpstr>把下列E-R模型转换为关系模型</vt:lpstr>
      <vt:lpstr>把下列E-R模型转换为关系模型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Jianbin Qin</cp:lastModifiedBy>
  <cp:revision>842</cp:revision>
  <cp:lastPrinted>2020-11-03T04:09:11Z</cp:lastPrinted>
  <dcterms:created xsi:type="dcterms:W3CDTF">2020-09-13T01:44:02Z</dcterms:created>
  <dcterms:modified xsi:type="dcterms:W3CDTF">2024-01-03T10:40:59Z</dcterms:modified>
</cp:coreProperties>
</file>