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handoutMasterIdLst>
    <p:handoutMasterId r:id="rId17"/>
  </p:handoutMasterIdLst>
  <p:sldIdLst>
    <p:sldId id="849" r:id="rId2"/>
    <p:sldId id="851" r:id="rId3"/>
    <p:sldId id="853" r:id="rId4"/>
    <p:sldId id="855" r:id="rId5"/>
    <p:sldId id="856" r:id="rId6"/>
    <p:sldId id="922" r:id="rId7"/>
    <p:sldId id="924" r:id="rId8"/>
    <p:sldId id="923" r:id="rId9"/>
    <p:sldId id="936" r:id="rId10"/>
    <p:sldId id="960" r:id="rId11"/>
    <p:sldId id="961" r:id="rId12"/>
    <p:sldId id="962" r:id="rId13"/>
    <p:sldId id="963" r:id="rId14"/>
    <p:sldId id="964" r:id="rId15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71497" autoAdjust="0"/>
  </p:normalViewPr>
  <p:slideViewPr>
    <p:cSldViewPr snapToGrid="0">
      <p:cViewPr varScale="1">
        <p:scale>
          <a:sx n="89" d="100"/>
          <a:sy n="89" d="100"/>
        </p:scale>
        <p:origin x="2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A9A8-C18D-484C-B828-6040E470E756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C43F-A4E1-4EA4-B1DA-8AFDE111F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1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）丢失修改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1438"/>
            <a:ext cx="8229600" cy="498316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两个事务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读入同一数据并修改，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的提交结果破坏了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提交的结果，导致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的修改被丢失。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上面飞机订票例子就属此类 </a:t>
            </a: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87806"/>
              </p:ext>
            </p:extLst>
          </p:nvPr>
        </p:nvGraphicFramePr>
        <p:xfrm>
          <a:off x="4480560" y="2429690"/>
          <a:ext cx="4780824" cy="4694008"/>
        </p:xfrm>
        <a:graphic>
          <a:graphicData uri="http://schemas.openxmlformats.org/drawingml/2006/table">
            <a:tbl>
              <a:tblPr/>
              <a:tblGrid>
                <a:gridCol w="229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1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①     R(A)=16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②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R(A)=16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③     A←A-1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W(A)=15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④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A←A-1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  W(A)=15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52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/>
              <a:t>练习</a:t>
            </a:r>
            <a:endParaRPr lang="zh-CN" altLang="zh-CN" sz="3600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48418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/>
              <a:t>课后练习题</a:t>
            </a:r>
            <a:r>
              <a:rPr lang="en-US" altLang="zh-CN" dirty="0"/>
              <a:t>9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750"/>
          <a:stretch/>
        </p:blipFill>
        <p:spPr>
          <a:xfrm>
            <a:off x="-744583" y="1581342"/>
            <a:ext cx="9349497" cy="46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6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/>
              <a:t>练习</a:t>
            </a:r>
            <a:endParaRPr lang="zh-CN" altLang="zh-CN" sz="3600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48418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/>
              <a:t>课后练习题</a:t>
            </a:r>
            <a:r>
              <a:rPr lang="en-US" altLang="zh-CN" dirty="0"/>
              <a:t>9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17" y="1209178"/>
            <a:ext cx="5827586" cy="56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6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/>
              <a:t>练习</a:t>
            </a:r>
            <a:endParaRPr lang="zh-CN" altLang="zh-CN" sz="3600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48418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/>
              <a:t>课后练习题</a:t>
            </a:r>
            <a:r>
              <a:rPr lang="en-US" altLang="zh-CN" dirty="0"/>
              <a:t>9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17" y="1197208"/>
            <a:ext cx="6029167" cy="55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/>
              <a:t>练习</a:t>
            </a:r>
            <a:endParaRPr lang="zh-CN" altLang="zh-CN" sz="3600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48418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/>
              <a:t>课后练习题</a:t>
            </a:r>
            <a:r>
              <a:rPr lang="en-US" altLang="zh-CN" dirty="0"/>
              <a:t>9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85" y="1681088"/>
            <a:ext cx="6576630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7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/>
              <a:t>练习</a:t>
            </a:r>
            <a:endParaRPr lang="zh-CN" altLang="zh-CN" sz="3600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48418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/>
              <a:t>课后练习题</a:t>
            </a:r>
            <a:r>
              <a:rPr lang="en-US" altLang="zh-CN" dirty="0"/>
              <a:t>9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8" y="1750918"/>
            <a:ext cx="7985072" cy="48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 lIns="90170" tIns="46990" rIns="90170" bIns="46990">
            <a:normAutofit fontScale="90000"/>
          </a:bodyPr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  <a:r>
              <a:rPr lang="en-US" altLang="zh-CN" sz="3600" dirty="0"/>
              <a:t> </a:t>
            </a:r>
            <a:r>
              <a:rPr lang="zh-CN" altLang="en-US" sz="3600" dirty="0"/>
              <a:t>不可重复读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5056187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不可重复读是指事务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读取数据后，事务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执行更新操作，使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无法再现前一次读取结果。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不可重复读包括三种情况：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）事务</a:t>
            </a:r>
            <a:r>
              <a:rPr lang="en-US" altLang="zh-CN" sz="3200" dirty="0"/>
              <a:t>T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读取某一数据后，</a:t>
            </a:r>
            <a:r>
              <a:rPr lang="zh-CN" altLang="en-US" sz="3200" dirty="0">
                <a:solidFill>
                  <a:srgbClr val="FF00FF"/>
                </a:solidFill>
              </a:rPr>
              <a:t>事务</a:t>
            </a:r>
            <a:r>
              <a:rPr lang="en-US" altLang="zh-CN" sz="3200" dirty="0">
                <a:solidFill>
                  <a:srgbClr val="FF00FF"/>
                </a:solidFill>
              </a:rPr>
              <a:t>T</a:t>
            </a:r>
            <a:r>
              <a:rPr lang="en-US" altLang="zh-CN" sz="3200" baseline="-25000" dirty="0">
                <a:solidFill>
                  <a:srgbClr val="FF00FF"/>
                </a:solidFill>
              </a:rPr>
              <a:t>2</a:t>
            </a:r>
            <a:r>
              <a:rPr lang="zh-CN" altLang="en-US" sz="3200" dirty="0">
                <a:solidFill>
                  <a:srgbClr val="FF00FF"/>
                </a:solidFill>
              </a:rPr>
              <a:t>对其做了修改</a:t>
            </a:r>
            <a:r>
              <a:rPr lang="zh-CN" altLang="en-US" sz="3200" dirty="0"/>
              <a:t>，或</a:t>
            </a:r>
            <a:r>
              <a:rPr lang="zh-CN" altLang="en-US" sz="3200" dirty="0">
                <a:solidFill>
                  <a:srgbClr val="FF00FF"/>
                </a:solidFill>
              </a:rPr>
              <a:t>事务</a:t>
            </a:r>
            <a:r>
              <a:rPr lang="en-US" altLang="zh-CN" sz="3200" dirty="0">
                <a:solidFill>
                  <a:srgbClr val="FF00FF"/>
                </a:solidFill>
              </a:rPr>
              <a:t>T</a:t>
            </a:r>
            <a:r>
              <a:rPr lang="en-US" altLang="zh-CN" sz="3200" baseline="-25000" dirty="0">
                <a:solidFill>
                  <a:srgbClr val="FF00FF"/>
                </a:solidFill>
              </a:rPr>
              <a:t>2</a:t>
            </a:r>
            <a:r>
              <a:rPr lang="zh-CN" altLang="en-US" sz="3200" dirty="0">
                <a:solidFill>
                  <a:srgbClr val="FF00FF"/>
                </a:solidFill>
              </a:rPr>
              <a:t>删除了其中部分记录，或事务</a:t>
            </a:r>
            <a:r>
              <a:rPr lang="en-US" altLang="zh-CN" sz="3200" dirty="0">
                <a:solidFill>
                  <a:srgbClr val="FF00FF"/>
                </a:solidFill>
              </a:rPr>
              <a:t>T</a:t>
            </a:r>
            <a:r>
              <a:rPr lang="en-US" altLang="zh-CN" sz="3200" baseline="-25000" dirty="0">
                <a:solidFill>
                  <a:srgbClr val="FF00FF"/>
                </a:solidFill>
              </a:rPr>
              <a:t>2</a:t>
            </a:r>
            <a:r>
              <a:rPr lang="zh-CN" altLang="en-US" sz="3200" dirty="0">
                <a:solidFill>
                  <a:srgbClr val="FF00FF"/>
                </a:solidFill>
              </a:rPr>
              <a:t>插入了一些记录，</a:t>
            </a:r>
            <a:r>
              <a:rPr lang="zh-CN" altLang="en-US" sz="3200" dirty="0"/>
              <a:t>当事务</a:t>
            </a:r>
            <a:r>
              <a:rPr lang="en-US" altLang="zh-CN" sz="3200" dirty="0"/>
              <a:t>T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再次读该数据时，得到与前一次不同的值 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898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600"/>
              <a:t>不可重复读（续）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59338" y="1700213"/>
            <a:ext cx="4038600" cy="44958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200"/>
              <a:t>T</a:t>
            </a:r>
            <a:r>
              <a:rPr lang="en-US" altLang="zh-CN" sz="2200" baseline="-25000"/>
              <a:t>1</a:t>
            </a:r>
            <a:r>
              <a:rPr lang="zh-CN" altLang="en-US" sz="2200"/>
              <a:t>读取</a:t>
            </a:r>
            <a:r>
              <a:rPr lang="en-US" altLang="zh-CN" sz="2200"/>
              <a:t>B=100</a:t>
            </a:r>
            <a:r>
              <a:rPr lang="zh-CN" altLang="en-US" sz="2200"/>
              <a:t>进行运算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200"/>
              <a:t>T</a:t>
            </a:r>
            <a:r>
              <a:rPr lang="en-US" altLang="zh-CN" sz="2200" baseline="-25000"/>
              <a:t>2</a:t>
            </a:r>
            <a:r>
              <a:rPr lang="zh-CN" altLang="en-US" sz="2200"/>
              <a:t>读取同一数据</a:t>
            </a:r>
            <a:r>
              <a:rPr lang="en-US" altLang="zh-CN" sz="2200"/>
              <a:t>B</a:t>
            </a:r>
            <a:r>
              <a:rPr lang="zh-CN" altLang="en-US" sz="2200"/>
              <a:t>，对其进行修改后将</a:t>
            </a:r>
            <a:r>
              <a:rPr lang="en-US" altLang="zh-CN" sz="2200"/>
              <a:t>B=200</a:t>
            </a:r>
            <a:r>
              <a:rPr lang="zh-CN" altLang="en-US" sz="2200"/>
              <a:t>写回数据库。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200"/>
              <a:t>T</a:t>
            </a:r>
            <a:r>
              <a:rPr lang="en-US" altLang="zh-CN" sz="2200" baseline="-25000"/>
              <a:t>1</a:t>
            </a:r>
            <a:r>
              <a:rPr lang="zh-CN" altLang="en-US" sz="2200"/>
              <a:t>为了对读取值校对重读</a:t>
            </a:r>
            <a:r>
              <a:rPr lang="en-US" altLang="zh-CN" sz="2200"/>
              <a:t>B</a:t>
            </a:r>
            <a:r>
              <a:rPr lang="zh-CN" altLang="en-US" sz="2200"/>
              <a:t>，</a:t>
            </a:r>
            <a:r>
              <a:rPr lang="en-US" altLang="zh-CN" sz="2200"/>
              <a:t>B</a:t>
            </a:r>
            <a:r>
              <a:rPr lang="zh-CN" altLang="en-US" sz="2200"/>
              <a:t>已为</a:t>
            </a:r>
            <a:r>
              <a:rPr lang="en-US" altLang="zh-CN" sz="2200"/>
              <a:t>200</a:t>
            </a:r>
            <a:r>
              <a:rPr lang="zh-CN" altLang="en-US" sz="2200"/>
              <a:t>，与第一次读取值不一致 </a:t>
            </a:r>
          </a:p>
        </p:txBody>
      </p:sp>
      <p:graphicFrame>
        <p:nvGraphicFramePr>
          <p:cNvPr id="17412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46090614"/>
              </p:ext>
            </p:extLst>
          </p:nvPr>
        </p:nvGraphicFramePr>
        <p:xfrm>
          <a:off x="642938" y="1696403"/>
          <a:ext cx="3967162" cy="4727615"/>
        </p:xfrm>
        <a:graphic>
          <a:graphicData uri="http://schemas.openxmlformats.org/drawingml/2006/table">
            <a:tbl>
              <a:tblPr/>
              <a:tblGrid>
                <a:gridCol w="198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① R(A)=50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R(B)=100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求和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=150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②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R(B)=100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B←B*2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</a:t>
                      </a: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(B)=200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③  R(A)=50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R(B)=200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求和</a:t>
                      </a: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=250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2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(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验算不对</a:t>
                      </a: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496" name="Text Box 177"/>
          <p:cNvSpPr txBox="1">
            <a:spLocks noChangeArrowheads="1"/>
          </p:cNvSpPr>
          <p:nvPr/>
        </p:nvSpPr>
        <p:spPr bwMode="auto">
          <a:xfrm>
            <a:off x="1934369" y="6491287"/>
            <a:ext cx="138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100000"/>
              <a:buFont typeface="Wingdings" panose="05000000000000000000" pitchFamily="2" charset="2"/>
              <a:buNone/>
            </a:pPr>
            <a:r>
              <a:rPr lang="zh-CN" altLang="zh-CN" b="1">
                <a:latin typeface="Times New Roman" panose="02020603050405020304" pitchFamily="18" charset="0"/>
              </a:rPr>
              <a:t>不可重复读 </a:t>
            </a:r>
          </a:p>
        </p:txBody>
      </p:sp>
      <p:sp>
        <p:nvSpPr>
          <p:cNvPr id="19497" name="Rectangle 178"/>
          <p:cNvSpPr>
            <a:spLocks noChangeArrowheads="1"/>
          </p:cNvSpPr>
          <p:nvPr/>
        </p:nvSpPr>
        <p:spPr bwMode="auto">
          <a:xfrm>
            <a:off x="262119" y="1207453"/>
            <a:ext cx="11747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lang="zh-CN" altLang="zh-CN" sz="2600" b="1" dirty="0">
                <a:latin typeface="Times New Roman" panose="02020603050405020304" pitchFamily="18" charset="0"/>
              </a:rPr>
              <a:t>例如：</a:t>
            </a:r>
          </a:p>
        </p:txBody>
      </p:sp>
    </p:spTree>
    <p:extLst>
      <p:ext uri="{BB962C8B-B14F-4D97-AF65-F5344CB8AC3E}">
        <p14:creationId xmlns:p14="http://schemas.microsoft.com/office/powerpoint/2010/main" val="264331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93675"/>
            <a:ext cx="7391400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3</a:t>
            </a:r>
            <a:r>
              <a:rPr lang="zh-CN" altLang="en-US" sz="3600" dirty="0"/>
              <a:t>）</a:t>
            </a:r>
            <a:r>
              <a:rPr lang="en-US" altLang="zh-CN" sz="3600" dirty="0"/>
              <a:t> </a:t>
            </a:r>
            <a:r>
              <a:rPr lang="zh-CN" altLang="en-US" sz="3600" dirty="0"/>
              <a:t>读“脏”数据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读“脏”数据是指：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/>
              <a:t>事务</a:t>
            </a:r>
            <a:r>
              <a:rPr lang="en-US" altLang="zh-CN"/>
              <a:t>T</a:t>
            </a:r>
            <a:r>
              <a:rPr lang="en-US" altLang="zh-CN" baseline="-25000"/>
              <a:t>1</a:t>
            </a:r>
            <a:r>
              <a:rPr lang="zh-CN" altLang="en-US"/>
              <a:t>修改某一数据，并将其写回磁盘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/>
              <a:t>事务</a:t>
            </a:r>
            <a:r>
              <a:rPr lang="en-US" altLang="zh-CN"/>
              <a:t>T</a:t>
            </a:r>
            <a:r>
              <a:rPr lang="en-US" altLang="zh-CN" baseline="-25000"/>
              <a:t>2</a:t>
            </a:r>
            <a:r>
              <a:rPr lang="zh-CN" altLang="en-US"/>
              <a:t>读取同一数据后，</a:t>
            </a:r>
            <a:r>
              <a:rPr lang="en-US" altLang="zh-CN"/>
              <a:t>T</a:t>
            </a:r>
            <a:r>
              <a:rPr lang="en-US" altLang="zh-CN" baseline="-25000"/>
              <a:t>1</a:t>
            </a:r>
            <a:r>
              <a:rPr lang="zh-CN" altLang="en-US"/>
              <a:t>由于某种原因被撤销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/>
              <a:t>这时</a:t>
            </a:r>
            <a:r>
              <a:rPr lang="en-US" altLang="zh-CN"/>
              <a:t>T</a:t>
            </a:r>
            <a:r>
              <a:rPr lang="en-US" altLang="zh-CN" baseline="-25000"/>
              <a:t>1</a:t>
            </a:r>
            <a:r>
              <a:rPr lang="zh-CN" altLang="en-US"/>
              <a:t>已修改过的数据恢复原值，</a:t>
            </a:r>
            <a:r>
              <a:rPr lang="en-US" altLang="zh-CN"/>
              <a:t>T</a:t>
            </a:r>
            <a:r>
              <a:rPr lang="en-US" altLang="zh-CN" baseline="-25000"/>
              <a:t>2</a:t>
            </a:r>
            <a:r>
              <a:rPr lang="zh-CN" altLang="en-US"/>
              <a:t>读到的数据就与数据库中的数据不一致</a:t>
            </a:r>
          </a:p>
          <a:p>
            <a:pPr lvl="1" algn="just" eaLnBrk="1" hangingPunct="1">
              <a:lnSpc>
                <a:spcPct val="160000"/>
              </a:lnSpc>
            </a:pPr>
            <a:r>
              <a:rPr lang="en-US" altLang="zh-CN"/>
              <a:t>T</a:t>
            </a:r>
            <a:r>
              <a:rPr lang="en-US" altLang="zh-CN" baseline="-25000"/>
              <a:t>2</a:t>
            </a:r>
            <a:r>
              <a:rPr lang="zh-CN" altLang="en-US"/>
              <a:t>读到的数据就为“脏”数据，即不正确的数据 </a:t>
            </a:r>
          </a:p>
        </p:txBody>
      </p:sp>
    </p:spTree>
    <p:extLst>
      <p:ext uri="{BB962C8B-B14F-4D97-AF65-F5344CB8AC3E}">
        <p14:creationId xmlns:p14="http://schemas.microsoft.com/office/powerpoint/2010/main" val="241555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600"/>
              <a:t>读“脏”数据（续）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51299246"/>
              </p:ext>
            </p:extLst>
          </p:nvPr>
        </p:nvGraphicFramePr>
        <p:xfrm>
          <a:off x="689769" y="1548401"/>
          <a:ext cx="4103687" cy="4545014"/>
        </p:xfrm>
        <a:graphic>
          <a:graphicData uri="http://schemas.openxmlformats.org/drawingml/2006/table">
            <a:tbl>
              <a:tblPr/>
              <a:tblGrid>
                <a:gridCol w="2303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40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①  R(C)=100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C←C*2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W(C)=200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②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R(C)=200</a:t>
                      </a: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73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③  ROLLBACK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C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恢复为</a:t>
                      </a: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562" name="Text Box 177"/>
          <p:cNvSpPr txBox="1">
            <a:spLocks noChangeArrowheads="1"/>
          </p:cNvSpPr>
          <p:nvPr/>
        </p:nvSpPr>
        <p:spPr bwMode="auto">
          <a:xfrm>
            <a:off x="585063" y="1091201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例如</a:t>
            </a:r>
          </a:p>
        </p:txBody>
      </p:sp>
      <p:sp>
        <p:nvSpPr>
          <p:cNvPr id="22563" name="Rectangle 178"/>
          <p:cNvSpPr>
            <a:spLocks noChangeArrowheads="1"/>
          </p:cNvSpPr>
          <p:nvPr/>
        </p:nvSpPr>
        <p:spPr bwMode="auto">
          <a:xfrm>
            <a:off x="2049463" y="6092825"/>
            <a:ext cx="138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None/>
            </a:pPr>
            <a:r>
              <a:rPr lang="zh-CN" altLang="zh-CN" b="1">
                <a:latin typeface="Times New Roman" panose="02020603050405020304" pitchFamily="18" charset="0"/>
              </a:rPr>
              <a:t>读“脏”数据 </a:t>
            </a:r>
          </a:p>
        </p:txBody>
      </p:sp>
      <p:sp>
        <p:nvSpPr>
          <p:cNvPr id="22564" name="Text Box 180"/>
          <p:cNvSpPr txBox="1">
            <a:spLocks noChangeArrowheads="1"/>
          </p:cNvSpPr>
          <p:nvPr/>
        </p:nvSpPr>
        <p:spPr bwMode="auto">
          <a:xfrm>
            <a:off x="5580063" y="2565400"/>
            <a:ext cx="2611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100000"/>
              <a:buFont typeface="Wingdings" panose="05000000000000000000" pitchFamily="2" charset="2"/>
              <a:buNone/>
            </a:pPr>
            <a:endParaRPr lang="zh-CN" altLang="zh-CN" b="1">
              <a:latin typeface="Times New Roman" panose="02020603050405020304" pitchFamily="18" charset="0"/>
            </a:endParaRPr>
          </a:p>
        </p:txBody>
      </p:sp>
      <p:sp>
        <p:nvSpPr>
          <p:cNvPr id="22565" name="Text Box 181"/>
          <p:cNvSpPr txBox="1">
            <a:spLocks noChangeArrowheads="1"/>
          </p:cNvSpPr>
          <p:nvPr/>
        </p:nvSpPr>
        <p:spPr bwMode="auto">
          <a:xfrm>
            <a:off x="6516688" y="2425700"/>
            <a:ext cx="194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100000"/>
              <a:buFont typeface="Wingdings" panose="05000000000000000000" pitchFamily="2" charset="2"/>
              <a:buNone/>
            </a:pPr>
            <a:endParaRPr lang="zh-CN" altLang="zh-CN" b="1">
              <a:latin typeface="Times New Roman" panose="02020603050405020304" pitchFamily="18" charset="0"/>
            </a:endParaRPr>
          </a:p>
        </p:txBody>
      </p:sp>
      <p:sp>
        <p:nvSpPr>
          <p:cNvPr id="22566" name="Text Box 182"/>
          <p:cNvSpPr txBox="1">
            <a:spLocks noChangeArrowheads="1"/>
          </p:cNvSpPr>
          <p:nvPr/>
        </p:nvSpPr>
        <p:spPr bwMode="auto">
          <a:xfrm>
            <a:off x="5003800" y="1293813"/>
            <a:ext cx="3600450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SzPct val="85000"/>
              <a:buFont typeface="Wingdings" panose="05000000000000000000" pitchFamily="2" charset="2"/>
              <a:buChar char="n"/>
            </a:pP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</a:rPr>
              <a:t>将</a:t>
            </a: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  <a:r>
              <a:rPr lang="zh-CN" altLang="en-US" sz="2200" b="1">
                <a:latin typeface="Times New Roman" panose="02020603050405020304" pitchFamily="18" charset="0"/>
              </a:rPr>
              <a:t>值修改为</a:t>
            </a:r>
            <a:r>
              <a:rPr lang="en-US" altLang="zh-CN" sz="2200" b="1">
                <a:latin typeface="Times New Roman" panose="02020603050405020304" pitchFamily="18" charset="0"/>
              </a:rPr>
              <a:t>200</a:t>
            </a:r>
            <a:r>
              <a:rPr lang="zh-CN" altLang="en-US" sz="2200" b="1">
                <a:latin typeface="Times New Roman" panose="02020603050405020304" pitchFamily="18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200" b="1">
                <a:latin typeface="Times New Roman" panose="02020603050405020304" pitchFamily="18" charset="0"/>
              </a:rPr>
              <a:t>读到</a:t>
            </a: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  <a:r>
              <a:rPr lang="zh-CN" altLang="en-US" sz="2200" b="1">
                <a:latin typeface="Times New Roman" panose="02020603050405020304" pitchFamily="18" charset="0"/>
              </a:rPr>
              <a:t>为</a:t>
            </a:r>
            <a:r>
              <a:rPr lang="en-US" altLang="zh-CN" sz="2200" b="1">
                <a:latin typeface="Times New Roman" panose="02020603050405020304" pitchFamily="18" charset="0"/>
              </a:rPr>
              <a:t>200</a:t>
            </a:r>
          </a:p>
          <a:p>
            <a:pPr eaLnBrk="1" hangingPunct="1">
              <a:lnSpc>
                <a:spcPct val="140000"/>
              </a:lnSpc>
              <a:buSzPct val="85000"/>
              <a:buFont typeface="Wingdings" panose="05000000000000000000" pitchFamily="2" charset="2"/>
              <a:buChar char="n"/>
            </a:pP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</a:rPr>
              <a:t>由于某种原因撤销，其修改作废，</a:t>
            </a: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  <a:r>
              <a:rPr lang="zh-CN" altLang="en-US" sz="2200" b="1">
                <a:latin typeface="Times New Roman" panose="02020603050405020304" pitchFamily="18" charset="0"/>
              </a:rPr>
              <a:t>恢复原值</a:t>
            </a:r>
            <a:r>
              <a:rPr lang="en-US" altLang="zh-CN" sz="2200" b="1">
                <a:latin typeface="Times New Roman" panose="02020603050405020304" pitchFamily="18" charset="0"/>
              </a:rPr>
              <a:t>100</a:t>
            </a:r>
          </a:p>
          <a:p>
            <a:pPr eaLnBrk="1" hangingPunct="1">
              <a:lnSpc>
                <a:spcPct val="14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b="1">
                <a:latin typeface="Times New Roman" panose="02020603050405020304" pitchFamily="18" charset="0"/>
              </a:rPr>
              <a:t>这时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200" b="1">
                <a:latin typeface="Times New Roman" panose="02020603050405020304" pitchFamily="18" charset="0"/>
              </a:rPr>
              <a:t>读到的</a:t>
            </a: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  <a:r>
              <a:rPr lang="zh-CN" altLang="en-US" sz="2200" b="1">
                <a:latin typeface="Times New Roman" panose="02020603050405020304" pitchFamily="18" charset="0"/>
              </a:rPr>
              <a:t>为</a:t>
            </a:r>
            <a:r>
              <a:rPr lang="en-US" altLang="zh-CN" sz="2200" b="1">
                <a:latin typeface="Times New Roman" panose="02020603050405020304" pitchFamily="18" charset="0"/>
              </a:rPr>
              <a:t>200</a:t>
            </a:r>
            <a:r>
              <a:rPr lang="zh-CN" altLang="en-US" sz="2200" b="1">
                <a:latin typeface="Times New Roman" panose="02020603050405020304" pitchFamily="18" charset="0"/>
              </a:rPr>
              <a:t>，与数据库内容不一致，就是“脏”数据 </a:t>
            </a:r>
          </a:p>
        </p:txBody>
      </p:sp>
    </p:spTree>
    <p:extLst>
      <p:ext uri="{BB962C8B-B14F-4D97-AF65-F5344CB8AC3E}">
        <p14:creationId xmlns:p14="http://schemas.microsoft.com/office/powerpoint/2010/main" val="332460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600"/>
              <a:t>使用封锁机制解决丢失修改问题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66862827"/>
              </p:ext>
            </p:extLst>
          </p:nvPr>
        </p:nvGraphicFramePr>
        <p:xfrm>
          <a:off x="865982" y="1199291"/>
          <a:ext cx="4546600" cy="5546856"/>
        </p:xfrm>
        <a:graphic>
          <a:graphicData uri="http://schemas.openxmlformats.org/drawingml/2006/table">
            <a:tbl>
              <a:tblPr/>
              <a:tblGrid>
                <a:gridCol w="227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①    Xlock 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②    R(A)=16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Xlock 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③    A←A-1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W(A)=15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Commit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Unlock 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④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获得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Xlock 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R(A)=15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A←A-1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⑤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W(A)=14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Commit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Unlock 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7937" name="Text Box 194"/>
          <p:cNvSpPr txBox="1">
            <a:spLocks noChangeArrowheads="1"/>
          </p:cNvSpPr>
          <p:nvPr/>
        </p:nvSpPr>
        <p:spPr bwMode="auto">
          <a:xfrm>
            <a:off x="221457" y="1227931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100000"/>
              <a:buFont typeface="Wingdings" panose="05000000000000000000" pitchFamily="2" charset="2"/>
              <a:buNone/>
            </a:pPr>
            <a:r>
              <a:rPr lang="zh-CN" altLang="zh-CN" b="1" dirty="0">
                <a:latin typeface="Times New Roman" panose="02020603050405020304" pitchFamily="18" charset="0"/>
              </a:rPr>
              <a:t>例：</a:t>
            </a:r>
          </a:p>
        </p:txBody>
      </p:sp>
      <p:sp>
        <p:nvSpPr>
          <p:cNvPr id="37938" name="Text Box 240"/>
          <p:cNvSpPr txBox="1">
            <a:spLocks noChangeArrowheads="1"/>
          </p:cNvSpPr>
          <p:nvPr/>
        </p:nvSpPr>
        <p:spPr bwMode="auto">
          <a:xfrm>
            <a:off x="5580063" y="1557338"/>
            <a:ext cx="3455987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>
                <a:latin typeface="Times New Roman" panose="02020603050405020304" pitchFamily="18" charset="0"/>
              </a:rPr>
              <a:t>事务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</a:rPr>
              <a:t>在读</a:t>
            </a:r>
            <a:r>
              <a:rPr lang="en-US" altLang="zh-CN" sz="2200" b="1">
                <a:latin typeface="Times New Roman" panose="02020603050405020304" pitchFamily="18" charset="0"/>
              </a:rPr>
              <a:t>A</a:t>
            </a:r>
            <a:r>
              <a:rPr lang="zh-CN" altLang="en-US" sz="2200" b="1">
                <a:latin typeface="Times New Roman" panose="02020603050405020304" pitchFamily="18" charset="0"/>
              </a:rPr>
              <a:t>进行修改之前先对</a:t>
            </a:r>
            <a:r>
              <a:rPr lang="en-US" altLang="zh-CN" sz="2200" b="1">
                <a:latin typeface="Times New Roman" panose="02020603050405020304" pitchFamily="18" charset="0"/>
              </a:rPr>
              <a:t>A</a:t>
            </a:r>
            <a:r>
              <a:rPr lang="zh-CN" altLang="en-US" sz="2200" b="1">
                <a:latin typeface="Times New Roman" panose="02020603050405020304" pitchFamily="18" charset="0"/>
              </a:rPr>
              <a:t>加</a:t>
            </a:r>
            <a:r>
              <a:rPr lang="en-US" altLang="zh-CN" sz="2200" b="1">
                <a:latin typeface="Times New Roman" panose="02020603050405020304" pitchFamily="18" charset="0"/>
              </a:rPr>
              <a:t>X</a:t>
            </a:r>
            <a:r>
              <a:rPr lang="zh-CN" altLang="en-US" sz="2200" b="1">
                <a:latin typeface="Times New Roman" panose="02020603050405020304" pitchFamily="18" charset="0"/>
              </a:rPr>
              <a:t>锁</a:t>
            </a:r>
          </a:p>
          <a:p>
            <a:pPr eaLnBrk="1" hangingPunct="1">
              <a:spcBef>
                <a:spcPct val="500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>
                <a:latin typeface="Times New Roman" panose="02020603050405020304" pitchFamily="18" charset="0"/>
              </a:rPr>
              <a:t>当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200" b="1">
                <a:latin typeface="Times New Roman" panose="02020603050405020304" pitchFamily="18" charset="0"/>
              </a:rPr>
              <a:t>再请求对</a:t>
            </a:r>
            <a:r>
              <a:rPr lang="en-US" altLang="zh-CN" sz="2200" b="1">
                <a:latin typeface="Times New Roman" panose="02020603050405020304" pitchFamily="18" charset="0"/>
              </a:rPr>
              <a:t>A</a:t>
            </a:r>
            <a:r>
              <a:rPr lang="zh-CN" altLang="en-US" sz="2200" b="1">
                <a:latin typeface="Times New Roman" panose="02020603050405020304" pitchFamily="18" charset="0"/>
              </a:rPr>
              <a:t>加</a:t>
            </a:r>
            <a:r>
              <a:rPr lang="en-US" altLang="zh-CN" sz="2200" b="1">
                <a:latin typeface="Times New Roman" panose="02020603050405020304" pitchFamily="18" charset="0"/>
              </a:rPr>
              <a:t>X</a:t>
            </a:r>
            <a:r>
              <a:rPr lang="zh-CN" altLang="en-US" sz="2200" b="1">
                <a:latin typeface="Times New Roman" panose="02020603050405020304" pitchFamily="18" charset="0"/>
              </a:rPr>
              <a:t>锁时被拒绝</a:t>
            </a:r>
          </a:p>
          <a:p>
            <a:pPr eaLnBrk="1" hangingPunct="1">
              <a:spcBef>
                <a:spcPct val="50000"/>
              </a:spcBef>
              <a:buSzPct val="100000"/>
              <a:buFont typeface="Wingdings" panose="05000000000000000000" pitchFamily="2" charset="2"/>
              <a:buChar char="n"/>
            </a:pP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200" b="1">
                <a:latin typeface="Times New Roman" panose="02020603050405020304" pitchFamily="18" charset="0"/>
              </a:rPr>
              <a:t>只能等待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</a:rPr>
              <a:t>释放</a:t>
            </a:r>
            <a:r>
              <a:rPr lang="en-US" altLang="zh-CN" sz="2200" b="1">
                <a:latin typeface="Times New Roman" panose="02020603050405020304" pitchFamily="18" charset="0"/>
              </a:rPr>
              <a:t>A</a:t>
            </a:r>
            <a:r>
              <a:rPr lang="zh-CN" altLang="en-US" sz="2200" b="1">
                <a:latin typeface="Times New Roman" panose="02020603050405020304" pitchFamily="18" charset="0"/>
              </a:rPr>
              <a:t>上的锁后获得对</a:t>
            </a:r>
            <a:r>
              <a:rPr lang="en-US" altLang="zh-CN" sz="2200" b="1">
                <a:latin typeface="Times New Roman" panose="02020603050405020304" pitchFamily="18" charset="0"/>
              </a:rPr>
              <a:t>A</a:t>
            </a:r>
            <a:r>
              <a:rPr lang="zh-CN" altLang="en-US" sz="2200" b="1">
                <a:latin typeface="Times New Roman" panose="02020603050405020304" pitchFamily="18" charset="0"/>
              </a:rPr>
              <a:t>的</a:t>
            </a:r>
            <a:r>
              <a:rPr lang="en-US" altLang="zh-CN" sz="2200" b="1">
                <a:latin typeface="Times New Roman" panose="02020603050405020304" pitchFamily="18" charset="0"/>
              </a:rPr>
              <a:t>X</a:t>
            </a:r>
            <a:r>
              <a:rPr lang="zh-CN" altLang="en-US" sz="2200" b="1">
                <a:latin typeface="Times New Roman" panose="02020603050405020304" pitchFamily="18" charset="0"/>
              </a:rPr>
              <a:t>锁</a:t>
            </a:r>
          </a:p>
          <a:p>
            <a:pPr eaLnBrk="1" hangingPunct="1">
              <a:spcBef>
                <a:spcPct val="500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>
                <a:latin typeface="Times New Roman" panose="02020603050405020304" pitchFamily="18" charset="0"/>
              </a:rPr>
              <a:t>这时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200" b="1">
                <a:latin typeface="Times New Roman" panose="02020603050405020304" pitchFamily="18" charset="0"/>
              </a:rPr>
              <a:t>读到的</a:t>
            </a:r>
            <a:r>
              <a:rPr lang="en-US" altLang="zh-CN" sz="2200" b="1">
                <a:latin typeface="Times New Roman" panose="02020603050405020304" pitchFamily="18" charset="0"/>
              </a:rPr>
              <a:t>A</a:t>
            </a:r>
            <a:r>
              <a:rPr lang="zh-CN" altLang="en-US" sz="2200" b="1">
                <a:latin typeface="Times New Roman" panose="02020603050405020304" pitchFamily="18" charset="0"/>
              </a:rPr>
              <a:t>已经是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</a:rPr>
              <a:t>更新过的值</a:t>
            </a:r>
            <a:r>
              <a:rPr lang="en-US" altLang="zh-CN" sz="2200" b="1">
                <a:latin typeface="Times New Roman" panose="02020603050405020304" pitchFamily="18" charset="0"/>
              </a:rPr>
              <a:t>15</a:t>
            </a:r>
          </a:p>
          <a:p>
            <a:pPr eaLnBrk="1" hangingPunct="1">
              <a:spcBef>
                <a:spcPct val="50000"/>
              </a:spcBef>
              <a:buSzPct val="100000"/>
              <a:buFont typeface="Wingdings" panose="05000000000000000000" pitchFamily="2" charset="2"/>
              <a:buChar char="n"/>
            </a:pP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200" b="1">
                <a:latin typeface="Times New Roman" panose="02020603050405020304" pitchFamily="18" charset="0"/>
              </a:rPr>
              <a:t>按此新的</a:t>
            </a:r>
            <a:r>
              <a:rPr lang="en-US" altLang="zh-CN" sz="2200" b="1">
                <a:latin typeface="Times New Roman" panose="02020603050405020304" pitchFamily="18" charset="0"/>
              </a:rPr>
              <a:t>A</a:t>
            </a:r>
            <a:r>
              <a:rPr lang="zh-CN" altLang="en-US" sz="2200" b="1">
                <a:latin typeface="Times New Roman" panose="02020603050405020304" pitchFamily="18" charset="0"/>
              </a:rPr>
              <a:t>值进行运算，并将结果值</a:t>
            </a:r>
            <a:r>
              <a:rPr lang="en-US" altLang="zh-CN" sz="2200" b="1">
                <a:latin typeface="Times New Roman" panose="02020603050405020304" pitchFamily="18" charset="0"/>
              </a:rPr>
              <a:t>A=14</a:t>
            </a:r>
            <a:r>
              <a:rPr lang="zh-CN" altLang="en-US" sz="2200" b="1">
                <a:latin typeface="Times New Roman" panose="02020603050405020304" pitchFamily="18" charset="0"/>
              </a:rPr>
              <a:t>写回到磁盘。避免了丢失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</a:rPr>
              <a:t>的更新。</a:t>
            </a:r>
          </a:p>
        </p:txBody>
      </p:sp>
      <p:sp>
        <p:nvSpPr>
          <p:cNvPr id="37939" name="Text Box 241"/>
          <p:cNvSpPr txBox="1">
            <a:spLocks noChangeArrowheads="1"/>
          </p:cNvSpPr>
          <p:nvPr/>
        </p:nvSpPr>
        <p:spPr bwMode="auto">
          <a:xfrm>
            <a:off x="5804352" y="1127125"/>
            <a:ext cx="23764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100000"/>
              <a:buFont typeface="Wingdings" panose="05000000000000000000" pitchFamily="2" charset="2"/>
              <a:buNone/>
            </a:pPr>
            <a:r>
              <a:rPr lang="zh-CN" altLang="zh-CN" sz="2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没有丢失修改</a:t>
            </a:r>
          </a:p>
        </p:txBody>
      </p:sp>
    </p:spTree>
    <p:extLst>
      <p:ext uri="{BB962C8B-B14F-4D97-AF65-F5344CB8AC3E}">
        <p14:creationId xmlns:p14="http://schemas.microsoft.com/office/powerpoint/2010/main" val="292145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88913"/>
            <a:ext cx="7391400" cy="5635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600"/>
              <a:t>使用封锁机制解决不可重复读问题</a:t>
            </a:r>
          </a:p>
        </p:txBody>
      </p:sp>
      <p:graphicFrame>
        <p:nvGraphicFramePr>
          <p:cNvPr id="4198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36463958"/>
              </p:ext>
            </p:extLst>
          </p:nvPr>
        </p:nvGraphicFramePr>
        <p:xfrm>
          <a:off x="500019" y="1252538"/>
          <a:ext cx="3025775" cy="5576895"/>
        </p:xfrm>
        <a:graphic>
          <a:graphicData uri="http://schemas.openxmlformats.org/drawingml/2006/table">
            <a:tbl>
              <a:tblPr/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2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①  Slock 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Slock 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R(A)=50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R(B)=100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求和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=150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②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Xlock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③  R(A)=50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R(B)=100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求和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=150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Commit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Unlock 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Unlock 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④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获得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XlockB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R(B)=100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B←B*2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⑤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W(B)=200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Commit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Unlock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2049" name="Text Box 773"/>
          <p:cNvSpPr txBox="1">
            <a:spLocks noChangeArrowheads="1"/>
          </p:cNvSpPr>
          <p:nvPr/>
        </p:nvSpPr>
        <p:spPr bwMode="auto">
          <a:xfrm>
            <a:off x="4067175" y="1411288"/>
            <a:ext cx="446563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Times New Roman" panose="02020603050405020304" pitchFamily="18" charset="0"/>
              </a:rPr>
              <a:t>事务</a:t>
            </a:r>
            <a:r>
              <a:rPr lang="en-US" altLang="zh-CN" sz="2000" b="1">
                <a:latin typeface="Times New Roman" panose="02020603050405020304" pitchFamily="18" charset="0"/>
              </a:rPr>
              <a:t>T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</a:rPr>
              <a:t>在读</a:t>
            </a:r>
            <a:r>
              <a:rPr lang="en-US" altLang="zh-CN" sz="2000" b="1">
                <a:latin typeface="Times New Roman" panose="02020603050405020304" pitchFamily="18" charset="0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</a:rPr>
              <a:t>之前，先对</a:t>
            </a:r>
            <a:r>
              <a:rPr lang="en-US" altLang="zh-CN" sz="2000" b="1">
                <a:latin typeface="Times New Roman" panose="02020603050405020304" pitchFamily="18" charset="0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</a:rPr>
              <a:t>加</a:t>
            </a:r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r>
              <a:rPr lang="zh-CN" altLang="en-US" sz="2000" b="1">
                <a:latin typeface="Times New Roman" panose="02020603050405020304" pitchFamily="18" charset="0"/>
              </a:rPr>
              <a:t>锁</a:t>
            </a:r>
          </a:p>
          <a:p>
            <a:pPr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Times New Roman" panose="02020603050405020304" pitchFamily="18" charset="0"/>
              </a:rPr>
              <a:t>其他事务只能再对</a:t>
            </a:r>
            <a:r>
              <a:rPr lang="en-US" altLang="zh-CN" sz="2000" b="1">
                <a:latin typeface="Times New Roman" panose="02020603050405020304" pitchFamily="18" charset="0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</a:rPr>
              <a:t>加</a:t>
            </a:r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r>
              <a:rPr lang="zh-CN" altLang="en-US" sz="2000" b="1">
                <a:latin typeface="Times New Roman" panose="02020603050405020304" pitchFamily="18" charset="0"/>
              </a:rPr>
              <a:t>锁，而不能加</a:t>
            </a:r>
            <a:r>
              <a:rPr lang="en-US" altLang="zh-CN" sz="2000" b="1">
                <a:latin typeface="Times New Roman" panose="02020603050405020304" pitchFamily="18" charset="0"/>
              </a:rPr>
              <a:t>X</a:t>
            </a:r>
            <a:r>
              <a:rPr lang="zh-CN" altLang="en-US" sz="2000" b="1">
                <a:latin typeface="Times New Roman" panose="02020603050405020304" pitchFamily="18" charset="0"/>
              </a:rPr>
              <a:t>锁，即其他事务只能读</a:t>
            </a:r>
            <a:r>
              <a:rPr lang="en-US" altLang="zh-CN" sz="2000" b="1">
                <a:latin typeface="Times New Roman" panose="02020603050405020304" pitchFamily="18" charset="0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</a:rPr>
              <a:t>，而不能修改</a:t>
            </a:r>
          </a:p>
          <a:p>
            <a:pPr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Times New Roman" panose="02020603050405020304" pitchFamily="18" charset="0"/>
              </a:rPr>
              <a:t>当</a:t>
            </a:r>
            <a:r>
              <a:rPr lang="en-US" altLang="zh-CN" sz="2000" b="1">
                <a:latin typeface="Times New Roman" panose="02020603050405020304" pitchFamily="18" charset="0"/>
              </a:rPr>
              <a:t>T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为修改</a:t>
            </a:r>
            <a:r>
              <a:rPr lang="en-US" altLang="zh-CN" sz="2000" b="1"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</a:rPr>
              <a:t>而申请对</a:t>
            </a:r>
            <a:r>
              <a:rPr lang="en-US" altLang="zh-CN" sz="2000" b="1"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</a:rPr>
              <a:t>的</a:t>
            </a:r>
            <a:r>
              <a:rPr lang="en-US" altLang="zh-CN" sz="2000" b="1">
                <a:latin typeface="Times New Roman" panose="02020603050405020304" pitchFamily="18" charset="0"/>
              </a:rPr>
              <a:t>X</a:t>
            </a:r>
            <a:r>
              <a:rPr lang="zh-CN" altLang="en-US" sz="2000" b="1">
                <a:latin typeface="Times New Roman" panose="02020603050405020304" pitchFamily="18" charset="0"/>
              </a:rPr>
              <a:t>锁时被拒绝只能等待</a:t>
            </a:r>
            <a:r>
              <a:rPr lang="en-US" altLang="zh-CN" sz="2000" b="1">
                <a:latin typeface="Times New Roman" panose="02020603050405020304" pitchFamily="18" charset="0"/>
              </a:rPr>
              <a:t>T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</a:rPr>
              <a:t>释放</a:t>
            </a:r>
            <a:r>
              <a:rPr lang="en-US" altLang="zh-CN" sz="2000" b="1"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</a:rPr>
              <a:t>上的锁</a:t>
            </a:r>
          </a:p>
          <a:p>
            <a:pPr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b="1">
                <a:latin typeface="Times New Roman" panose="02020603050405020304" pitchFamily="18" charset="0"/>
              </a:rPr>
              <a:t>T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</a:rPr>
              <a:t>为验算再读</a:t>
            </a:r>
            <a:r>
              <a:rPr lang="en-US" altLang="zh-CN" sz="2000" b="1">
                <a:latin typeface="Times New Roman" panose="02020603050405020304" pitchFamily="18" charset="0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</a:rPr>
              <a:t>，这时读出的</a:t>
            </a:r>
            <a:r>
              <a:rPr lang="en-US" altLang="zh-CN" sz="2000" b="1"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</a:rPr>
              <a:t>仍是</a:t>
            </a:r>
            <a:r>
              <a:rPr lang="en-US" altLang="zh-CN" sz="2000" b="1">
                <a:latin typeface="Times New Roman" panose="02020603050405020304" pitchFamily="18" charset="0"/>
              </a:rPr>
              <a:t>100</a:t>
            </a:r>
            <a:r>
              <a:rPr lang="zh-CN" altLang="en-US" sz="2000" b="1">
                <a:latin typeface="Times New Roman" panose="02020603050405020304" pitchFamily="18" charset="0"/>
              </a:rPr>
              <a:t>，求和结果仍为</a:t>
            </a:r>
            <a:r>
              <a:rPr lang="en-US" altLang="zh-CN" sz="2000" b="1">
                <a:latin typeface="Times New Roman" panose="02020603050405020304" pitchFamily="18" charset="0"/>
              </a:rPr>
              <a:t>150</a:t>
            </a:r>
            <a:r>
              <a:rPr lang="zh-CN" altLang="en-US" sz="2000" b="1">
                <a:latin typeface="Times New Roman" panose="02020603050405020304" pitchFamily="18" charset="0"/>
              </a:rPr>
              <a:t>，即可重复读</a:t>
            </a:r>
          </a:p>
          <a:p>
            <a:pPr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b="1">
                <a:latin typeface="Times New Roman" panose="02020603050405020304" pitchFamily="18" charset="0"/>
              </a:rPr>
              <a:t>T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</a:rPr>
              <a:t>结束才释放</a:t>
            </a:r>
            <a:r>
              <a:rPr lang="en-US" altLang="zh-CN" sz="2000" b="1">
                <a:latin typeface="Times New Roman" panose="02020603050405020304" pitchFamily="18" charset="0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</a:rPr>
              <a:t>上的</a:t>
            </a:r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r>
              <a:rPr lang="zh-CN" altLang="en-US" sz="2000" b="1">
                <a:latin typeface="Times New Roman" panose="02020603050405020304" pitchFamily="18" charset="0"/>
              </a:rPr>
              <a:t>锁。</a:t>
            </a:r>
            <a:r>
              <a:rPr lang="en-US" altLang="zh-CN" sz="2000" b="1">
                <a:latin typeface="Times New Roman" panose="02020603050405020304" pitchFamily="18" charset="0"/>
              </a:rPr>
              <a:t>T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才获得对</a:t>
            </a:r>
            <a:r>
              <a:rPr lang="en-US" altLang="zh-CN" sz="2000" b="1">
                <a:latin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</a:rPr>
              <a:t>的</a:t>
            </a:r>
            <a:r>
              <a:rPr lang="en-US" altLang="zh-CN" sz="2000" b="1">
                <a:latin typeface="Times New Roman" panose="02020603050405020304" pitchFamily="18" charset="0"/>
              </a:rPr>
              <a:t>X</a:t>
            </a:r>
            <a:r>
              <a:rPr lang="zh-CN" altLang="en-US" sz="2000" b="1">
                <a:latin typeface="Times New Roman" panose="02020603050405020304" pitchFamily="18" charset="0"/>
              </a:rPr>
              <a:t>锁 </a:t>
            </a:r>
          </a:p>
        </p:txBody>
      </p:sp>
      <p:sp>
        <p:nvSpPr>
          <p:cNvPr id="42050" name="Text Box 774"/>
          <p:cNvSpPr txBox="1">
            <a:spLocks noChangeArrowheads="1"/>
          </p:cNvSpPr>
          <p:nvPr/>
        </p:nvSpPr>
        <p:spPr bwMode="auto">
          <a:xfrm>
            <a:off x="4371975" y="1052513"/>
            <a:ext cx="121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100000"/>
              <a:buFont typeface="Wingdings" panose="05000000000000000000" pitchFamily="2" charset="2"/>
              <a:buNone/>
            </a:pPr>
            <a:r>
              <a:rPr lang="zh-CN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可重复读</a:t>
            </a:r>
          </a:p>
        </p:txBody>
      </p:sp>
    </p:spTree>
    <p:extLst>
      <p:ext uri="{BB962C8B-B14F-4D97-AF65-F5344CB8AC3E}">
        <p14:creationId xmlns:p14="http://schemas.microsoft.com/office/powerpoint/2010/main" val="429202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8913"/>
            <a:ext cx="7991475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600"/>
              <a:t>使用封锁机制解决读“脏”数据问题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41057730"/>
              </p:ext>
            </p:extLst>
          </p:nvPr>
        </p:nvGraphicFramePr>
        <p:xfrm>
          <a:off x="765175" y="1249363"/>
          <a:ext cx="3786188" cy="5556248"/>
        </p:xfrm>
        <a:graphic>
          <a:graphicData uri="http://schemas.openxmlformats.org/drawingml/2006/table">
            <a:tbl>
              <a:tblPr/>
              <a:tblGrid>
                <a:gridCol w="2069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4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①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Xlock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R(C)=100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C←C*2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W(C)=200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②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Slock C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③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ROLLBACK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(C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恢复为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100)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Unlock C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④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获得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Slock C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R(C)=100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⑤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Commit C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Unlock 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9985" name="Text Box 222"/>
          <p:cNvSpPr txBox="1">
            <a:spLocks noChangeArrowheads="1"/>
          </p:cNvSpPr>
          <p:nvPr/>
        </p:nvSpPr>
        <p:spPr bwMode="auto">
          <a:xfrm>
            <a:off x="223044" y="1215370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100000"/>
              <a:buFont typeface="Wingdings" panose="05000000000000000000" pitchFamily="2" charset="2"/>
              <a:buNone/>
            </a:pPr>
            <a:r>
              <a:rPr lang="zh-CN" altLang="zh-CN" sz="2400" b="1"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39986" name="Text Box 225"/>
          <p:cNvSpPr txBox="1">
            <a:spLocks noChangeArrowheads="1"/>
          </p:cNvSpPr>
          <p:nvPr/>
        </p:nvSpPr>
        <p:spPr bwMode="auto">
          <a:xfrm>
            <a:off x="4787900" y="1477963"/>
            <a:ext cx="4248150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>
                <a:latin typeface="Times New Roman" panose="02020603050405020304" pitchFamily="18" charset="0"/>
              </a:rPr>
              <a:t>事务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</a:rPr>
              <a:t>在对</a:t>
            </a: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  <a:r>
              <a:rPr lang="zh-CN" altLang="en-US" sz="2200" b="1">
                <a:latin typeface="Times New Roman" panose="02020603050405020304" pitchFamily="18" charset="0"/>
              </a:rPr>
              <a:t>进行修改之前，先对</a:t>
            </a: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  <a:r>
              <a:rPr lang="zh-CN" altLang="en-US" sz="2200" b="1">
                <a:latin typeface="Times New Roman" panose="02020603050405020304" pitchFamily="18" charset="0"/>
              </a:rPr>
              <a:t>加</a:t>
            </a:r>
            <a:r>
              <a:rPr lang="en-US" altLang="zh-CN" sz="2200" b="1">
                <a:latin typeface="Times New Roman" panose="02020603050405020304" pitchFamily="18" charset="0"/>
              </a:rPr>
              <a:t>X</a:t>
            </a:r>
            <a:r>
              <a:rPr lang="zh-CN" altLang="en-US" sz="2200" b="1">
                <a:latin typeface="Times New Roman" panose="02020603050405020304" pitchFamily="18" charset="0"/>
              </a:rPr>
              <a:t>锁，修改其值后写回磁盘</a:t>
            </a:r>
          </a:p>
          <a:p>
            <a:pPr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200" b="1">
                <a:latin typeface="Times New Roman" panose="02020603050405020304" pitchFamily="18" charset="0"/>
              </a:rPr>
              <a:t>请求在</a:t>
            </a: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  <a:r>
              <a:rPr lang="zh-CN" altLang="en-US" sz="2200" b="1">
                <a:latin typeface="Times New Roman" panose="02020603050405020304" pitchFamily="18" charset="0"/>
              </a:rPr>
              <a:t>上加</a:t>
            </a:r>
            <a:r>
              <a:rPr lang="en-US" altLang="zh-CN" sz="2200" b="1">
                <a:latin typeface="Times New Roman" panose="02020603050405020304" pitchFamily="18" charset="0"/>
              </a:rPr>
              <a:t>S</a:t>
            </a:r>
            <a:r>
              <a:rPr lang="zh-CN" altLang="en-US" sz="2200" b="1">
                <a:latin typeface="Times New Roman" panose="02020603050405020304" pitchFamily="18" charset="0"/>
              </a:rPr>
              <a:t>锁，因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</a:rPr>
              <a:t>已在</a:t>
            </a: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  <a:r>
              <a:rPr lang="zh-CN" altLang="en-US" sz="2200" b="1">
                <a:latin typeface="Times New Roman" panose="02020603050405020304" pitchFamily="18" charset="0"/>
              </a:rPr>
              <a:t>上加了</a:t>
            </a:r>
            <a:r>
              <a:rPr lang="en-US" altLang="zh-CN" sz="2200" b="1">
                <a:latin typeface="Times New Roman" panose="02020603050405020304" pitchFamily="18" charset="0"/>
              </a:rPr>
              <a:t>X</a:t>
            </a:r>
            <a:r>
              <a:rPr lang="zh-CN" altLang="en-US" sz="2200" b="1">
                <a:latin typeface="Times New Roman" panose="02020603050405020304" pitchFamily="18" charset="0"/>
              </a:rPr>
              <a:t>锁，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200" b="1">
                <a:latin typeface="Times New Roman" panose="02020603050405020304" pitchFamily="18" charset="0"/>
              </a:rPr>
              <a:t>只能等待</a:t>
            </a:r>
          </a:p>
          <a:p>
            <a:pPr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</a:rPr>
              <a:t>因某种原因被撤销，</a:t>
            </a: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  <a:r>
              <a:rPr lang="zh-CN" altLang="en-US" sz="2200" b="1">
                <a:latin typeface="Times New Roman" panose="02020603050405020304" pitchFamily="18" charset="0"/>
              </a:rPr>
              <a:t>恢复为原值</a:t>
            </a:r>
            <a:r>
              <a:rPr lang="en-US" altLang="zh-CN" sz="2200" b="1">
                <a:latin typeface="Times New Roman" panose="02020603050405020304" pitchFamily="18" charset="0"/>
              </a:rPr>
              <a:t>100</a:t>
            </a:r>
          </a:p>
          <a:p>
            <a:pPr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</a:rPr>
              <a:t>释放</a:t>
            </a: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  <a:r>
              <a:rPr lang="zh-CN" altLang="en-US" sz="2200" b="1">
                <a:latin typeface="Times New Roman" panose="02020603050405020304" pitchFamily="18" charset="0"/>
              </a:rPr>
              <a:t>上的</a:t>
            </a:r>
            <a:r>
              <a:rPr lang="en-US" altLang="zh-CN" sz="2200" b="1">
                <a:latin typeface="Times New Roman" panose="02020603050405020304" pitchFamily="18" charset="0"/>
              </a:rPr>
              <a:t>X</a:t>
            </a:r>
            <a:r>
              <a:rPr lang="zh-CN" altLang="en-US" sz="2200" b="1">
                <a:latin typeface="Times New Roman" panose="02020603050405020304" pitchFamily="18" charset="0"/>
              </a:rPr>
              <a:t>锁后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200" b="1">
                <a:latin typeface="Times New Roman" panose="02020603050405020304" pitchFamily="18" charset="0"/>
              </a:rPr>
              <a:t>获得</a:t>
            </a:r>
            <a:r>
              <a:rPr lang="en-US" altLang="zh-CN" sz="2200" b="1">
                <a:latin typeface="Times New Roman" panose="02020603050405020304" pitchFamily="18" charset="0"/>
              </a:rPr>
              <a:t>C</a:t>
            </a:r>
            <a:r>
              <a:rPr lang="zh-CN" altLang="en-US" sz="2200" b="1">
                <a:latin typeface="Times New Roman" panose="02020603050405020304" pitchFamily="18" charset="0"/>
              </a:rPr>
              <a:t>上的</a:t>
            </a:r>
            <a:r>
              <a:rPr lang="en-US" altLang="zh-CN" sz="2200" b="1">
                <a:latin typeface="Times New Roman" panose="02020603050405020304" pitchFamily="18" charset="0"/>
              </a:rPr>
              <a:t>S</a:t>
            </a:r>
            <a:r>
              <a:rPr lang="zh-CN" altLang="en-US" sz="2200" b="1">
                <a:latin typeface="Times New Roman" panose="02020603050405020304" pitchFamily="18" charset="0"/>
              </a:rPr>
              <a:t>锁，读</a:t>
            </a:r>
            <a:r>
              <a:rPr lang="en-US" altLang="zh-CN" sz="2200" b="1">
                <a:latin typeface="Times New Roman" panose="02020603050405020304" pitchFamily="18" charset="0"/>
              </a:rPr>
              <a:t>C=100</a:t>
            </a:r>
            <a:r>
              <a:rPr lang="zh-CN" altLang="en-US" sz="2200" b="1">
                <a:latin typeface="Times New Roman" panose="02020603050405020304" pitchFamily="18" charset="0"/>
              </a:rPr>
              <a:t>。避免了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en-US" altLang="zh-CN" sz="22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200" b="1">
                <a:latin typeface="Times New Roman" panose="02020603050405020304" pitchFamily="18" charset="0"/>
              </a:rPr>
              <a:t>读“脏”数据</a:t>
            </a:r>
          </a:p>
        </p:txBody>
      </p:sp>
      <p:sp>
        <p:nvSpPr>
          <p:cNvPr id="39987" name="Text Box 226"/>
          <p:cNvSpPr txBox="1">
            <a:spLocks noChangeArrowheads="1"/>
          </p:cNvSpPr>
          <p:nvPr/>
        </p:nvSpPr>
        <p:spPr bwMode="auto">
          <a:xfrm>
            <a:off x="4602957" y="1080651"/>
            <a:ext cx="22415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SzPct val="100000"/>
              <a:buFont typeface="Wingdings" panose="05000000000000000000" pitchFamily="2" charset="2"/>
              <a:buNone/>
            </a:pPr>
            <a:r>
              <a:rPr lang="zh-CN" altLang="zh-CN" sz="2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不读“脏”数据</a:t>
            </a:r>
            <a:r>
              <a:rPr lang="zh-CN" altLang="zh-CN" sz="2200" b="1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169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600"/>
              <a:t>死锁（续）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96105"/>
              </p:ext>
            </p:extLst>
          </p:nvPr>
        </p:nvGraphicFramePr>
        <p:xfrm>
          <a:off x="1233721" y="1281026"/>
          <a:ext cx="5761037" cy="5011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2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T</a:t>
                      </a:r>
                      <a:r>
                        <a:rPr lang="en-US" sz="2000" b="1" kern="100" baseline="-25000" dirty="0">
                          <a:effectLst/>
                        </a:rPr>
                        <a:t>1</a:t>
                      </a:r>
                      <a:endParaRPr lang="zh-CN" sz="20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T</a:t>
                      </a:r>
                      <a:r>
                        <a:rPr lang="en-US" sz="2000" b="1" kern="100" baseline="-25000">
                          <a:effectLst/>
                        </a:rPr>
                        <a:t>2</a:t>
                      </a:r>
                      <a:endParaRPr lang="zh-CN" sz="20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</a:rPr>
                        <a:t>L</a:t>
                      </a:r>
                      <a:r>
                        <a:rPr lang="en-US" sz="2000" b="1" kern="100" dirty="0">
                          <a:effectLst/>
                        </a:rPr>
                        <a:t>ock R</a:t>
                      </a:r>
                      <a:r>
                        <a:rPr lang="en-US" sz="2000" b="1" kern="100" baseline="-25000" dirty="0">
                          <a:effectLst/>
                        </a:rPr>
                        <a:t>1</a:t>
                      </a:r>
                      <a:endParaRPr lang="zh-CN" sz="20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•</a:t>
                      </a:r>
                      <a:endParaRPr lang="en-US" altLang="zh-CN" sz="2000" b="1" kern="100" dirty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00" dirty="0">
                          <a:effectLst/>
                        </a:rPr>
                        <a:t>•</a:t>
                      </a:r>
                      <a:endParaRPr lang="en-US" altLang="zh-CN" sz="2000" b="1" kern="100" dirty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00" dirty="0">
                          <a:effectLst/>
                        </a:rPr>
                        <a:t>•</a:t>
                      </a:r>
                      <a:endParaRPr lang="zh-CN" sz="20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5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•</a:t>
                      </a:r>
                      <a:endParaRPr lang="zh-CN" sz="20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Lock R</a:t>
                      </a:r>
                      <a:r>
                        <a:rPr lang="en-US" sz="2000" b="1" kern="100" baseline="-25000">
                          <a:effectLst/>
                        </a:rPr>
                        <a:t>2</a:t>
                      </a:r>
                      <a:endParaRPr lang="zh-CN" sz="20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•</a:t>
                      </a:r>
                      <a:endParaRPr lang="en-US" altLang="zh-CN" sz="2000" b="1" kern="100" dirty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00" dirty="0">
                          <a:effectLst/>
                        </a:rPr>
                        <a:t>•</a:t>
                      </a:r>
                      <a:endParaRPr lang="zh-CN" sz="20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2000" b="1" kern="100" dirty="0">
                          <a:effectLst/>
                        </a:rPr>
                        <a:t>•</a:t>
                      </a:r>
                      <a:endParaRPr lang="en-US" altLang="zh-CN" sz="2000" b="1" kern="100" dirty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00" dirty="0">
                          <a:effectLst/>
                        </a:rPr>
                        <a:t>•</a:t>
                      </a:r>
                      <a:endParaRPr lang="zh-CN" sz="20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Lock R</a:t>
                      </a:r>
                      <a:r>
                        <a:rPr lang="en-US" sz="2000" b="1" kern="100" baseline="-25000" dirty="0">
                          <a:effectLst/>
                        </a:rPr>
                        <a:t>2</a:t>
                      </a:r>
                      <a:endParaRPr lang="zh-CN" sz="20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•</a:t>
                      </a:r>
                      <a:endParaRPr lang="zh-CN" sz="20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等待</a:t>
                      </a:r>
                      <a:endParaRPr lang="zh-CN" sz="20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等待</a:t>
                      </a:r>
                      <a:endParaRPr lang="zh-CN" sz="20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等待</a:t>
                      </a:r>
                      <a:endParaRPr lang="zh-CN" sz="20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Lock R</a:t>
                      </a:r>
                      <a:r>
                        <a:rPr lang="en-US" sz="2000" b="1" kern="100" baseline="-25000">
                          <a:effectLst/>
                        </a:rPr>
                        <a:t>1</a:t>
                      </a:r>
                      <a:endParaRPr lang="zh-CN" sz="20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等待</a:t>
                      </a:r>
                      <a:endParaRPr lang="zh-CN" sz="20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等待</a:t>
                      </a:r>
                      <a:endParaRPr lang="zh-CN" sz="20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等待</a:t>
                      </a:r>
                      <a:endParaRPr lang="zh-CN" sz="20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等待</a:t>
                      </a:r>
                      <a:endParaRPr lang="zh-CN" sz="2000" b="1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4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•</a:t>
                      </a:r>
                      <a:endParaRPr lang="en-US" altLang="zh-CN" sz="2000" b="1" kern="100" dirty="0"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00" dirty="0">
                          <a:effectLst/>
                        </a:rPr>
                        <a:t>•</a:t>
                      </a:r>
                      <a:endParaRPr lang="en-US" altLang="zh-CN" sz="2000" b="1" kern="100" dirty="0">
                        <a:effectLst/>
                        <a:latin typeface="宋体"/>
                        <a:cs typeface="Courier New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1" kern="100" dirty="0">
                          <a:effectLst/>
                        </a:rPr>
                        <a:t>•</a:t>
                      </a:r>
                      <a:endParaRPr lang="zh-CN" sz="2000" b="1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645585" y="6354676"/>
            <a:ext cx="10985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2000" b="1" kern="100" dirty="0"/>
              <a:t>(b) </a:t>
            </a:r>
            <a:r>
              <a:rPr lang="zh-CN" altLang="zh-CN" sz="2000" b="1" kern="100" dirty="0"/>
              <a:t>死锁</a:t>
            </a:r>
            <a:endParaRPr lang="zh-CN" altLang="zh-CN" sz="2000" b="1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525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2819</TotalTime>
  <Words>1053</Words>
  <Application>Microsoft Macintosh PowerPoint</Application>
  <PresentationFormat>全屏显示(4:3)</PresentationFormat>
  <Paragraphs>190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（1）丢失修改</vt:lpstr>
      <vt:lpstr>（2） 不可重复读</vt:lpstr>
      <vt:lpstr>不可重复读（续）</vt:lpstr>
      <vt:lpstr>（3） 读“脏”数据</vt:lpstr>
      <vt:lpstr>读“脏”数据（续）</vt:lpstr>
      <vt:lpstr>使用封锁机制解决丢失修改问题</vt:lpstr>
      <vt:lpstr>使用封锁机制解决不可重复读问题</vt:lpstr>
      <vt:lpstr>使用封锁机制解决读“脏”数据问题</vt:lpstr>
      <vt:lpstr>死锁（续）</vt:lpstr>
      <vt:lpstr>练习</vt:lpstr>
      <vt:lpstr>练习</vt:lpstr>
      <vt:lpstr>练习</vt:lpstr>
      <vt:lpstr>练习</vt:lpstr>
      <vt:lpstr>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Jianbin Qin</cp:lastModifiedBy>
  <cp:revision>820</cp:revision>
  <cp:lastPrinted>2020-11-03T04:09:11Z</cp:lastPrinted>
  <dcterms:created xsi:type="dcterms:W3CDTF">2020-09-13T01:44:02Z</dcterms:created>
  <dcterms:modified xsi:type="dcterms:W3CDTF">2024-01-03T10:43:10Z</dcterms:modified>
</cp:coreProperties>
</file>