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5" r:id="rId9"/>
    <p:sldId id="267" r:id="rId10"/>
    <p:sldId id="268" r:id="rId11"/>
    <p:sldId id="279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3CA-7A7D-4FFD-8CB2-E0CAF5B1178F}" type="datetimeFigureOut">
              <a:rPr lang="en-HK" smtClean="0"/>
              <a:t>26/10/2022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98C31-388F-470D-8AD0-D0F8E444AF4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812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26F0-7CC6-493C-8F20-100D7AA7FAC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4592E-039D-4510-9EA7-1B614CBD637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9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5D-CF33-4CF7-B800-08C8DE33EC9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388" indent="-17938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37F8-84C6-4D69-8BCA-D781D6DFBE57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672D-7876-46F6-BB28-1658EA8B6F5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4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C08A-D741-4E78-B02C-DA11BA5A933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4BF-9FEE-4C18-80CB-F04A0C278DC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B50C-C430-4856-990E-C18BA95E6E2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1FCA-A705-4B96-9573-C67823ECBE8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814855-014C-4A7C-ADDD-F7B81728AA2C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B1BC-9946-443C-9FBF-383A5EC0FEA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09DA96-88D4-42EF-B7D9-EB8AB415F2B5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atting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HTML is a </a:t>
            </a:r>
            <a:r>
              <a:rPr lang="en-HK" dirty="0" err="1"/>
              <a:t>markup</a:t>
            </a:r>
            <a:r>
              <a:rPr lang="en-HK" dirty="0"/>
              <a:t> language used to control how web pages appear in a browser.</a:t>
            </a:r>
          </a:p>
          <a:p>
            <a:r>
              <a:rPr lang="en-HK" dirty="0"/>
              <a:t>HTML consists of key components called tags. Examples:</a:t>
            </a:r>
          </a:p>
          <a:p>
            <a:pPr lvl="1"/>
            <a:r>
              <a:rPr lang="en-HK" dirty="0"/>
              <a:t>&lt;h1&gt; &lt;/h1&gt;</a:t>
            </a:r>
          </a:p>
          <a:p>
            <a:pPr lvl="1"/>
            <a:r>
              <a:rPr lang="en-HK" dirty="0"/>
              <a:t>&lt;html&gt; &lt;/html&gt;</a:t>
            </a:r>
          </a:p>
          <a:p>
            <a:pPr lvl="1"/>
            <a:r>
              <a:rPr lang="en-HK" dirty="0"/>
              <a:t>&lt;body&gt; &lt;/body&gt;</a:t>
            </a:r>
          </a:p>
          <a:p>
            <a:pPr lvl="1"/>
            <a:r>
              <a:rPr lang="en-HK" dirty="0"/>
              <a:t>&lt;p&gt; &lt;/p&gt;</a:t>
            </a:r>
          </a:p>
          <a:p>
            <a:r>
              <a:rPr lang="en-HK" dirty="0"/>
              <a:t>Tags are often used in pairs.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8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Hyperlinks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Now, return to helloworld.html and change the link: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In a browser, test whether the link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34199" y="2287753"/>
            <a:ext cx="511075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&lt;!DOCTYPE html&gt;</a:t>
            </a:r>
          </a:p>
          <a:p>
            <a:r>
              <a:rPr lang="en-HK" dirty="0"/>
              <a:t>&lt;html&gt;</a:t>
            </a:r>
          </a:p>
          <a:p>
            <a:r>
              <a:rPr lang="en-HK" dirty="0"/>
              <a:t>  &lt;head&gt;</a:t>
            </a:r>
          </a:p>
          <a:p>
            <a:r>
              <a:rPr lang="en-HK" dirty="0"/>
              <a:t>    &lt;title&gt;This is a title&lt;/title&gt;</a:t>
            </a:r>
          </a:p>
          <a:p>
            <a:r>
              <a:rPr lang="en-HK" dirty="0"/>
              <a:t>  &lt;/head&gt;</a:t>
            </a:r>
          </a:p>
          <a:p>
            <a:r>
              <a:rPr lang="en-HK" dirty="0"/>
              <a:t>  &lt;body&gt;</a:t>
            </a:r>
          </a:p>
          <a:p>
            <a:r>
              <a:rPr lang="en-HK" dirty="0"/>
              <a:t>   &lt;h1&gt;Heading 1&lt;/h1&gt;</a:t>
            </a:r>
          </a:p>
          <a:p>
            <a:r>
              <a:rPr lang="en-HK" dirty="0"/>
              <a:t>    &lt;p&gt;&lt;b&gt;Hello&lt;/b&gt; &lt;</a:t>
            </a:r>
            <a:r>
              <a:rPr lang="en-HK" dirty="0" err="1"/>
              <a:t>i</a:t>
            </a:r>
            <a:r>
              <a:rPr lang="en-HK" dirty="0"/>
              <a:t>&gt;world!&lt;/</a:t>
            </a:r>
            <a:r>
              <a:rPr lang="en-HK" dirty="0" err="1"/>
              <a:t>i</a:t>
            </a:r>
            <a:r>
              <a:rPr lang="en-HK" dirty="0"/>
              <a:t>&gt;&lt;/p&gt;</a:t>
            </a:r>
          </a:p>
          <a:p>
            <a:r>
              <a:rPr lang="en-HK" dirty="0"/>
              <a:t>    &lt;p&gt; Go to </a:t>
            </a:r>
            <a:r>
              <a:rPr lang="en-HK" dirty="0">
                <a:solidFill>
                  <a:srgbClr val="FF0000"/>
                </a:solidFill>
              </a:rPr>
              <a:t>&lt;a </a:t>
            </a:r>
            <a:r>
              <a:rPr lang="en-HK" dirty="0" err="1">
                <a:solidFill>
                  <a:srgbClr val="0070C0"/>
                </a:solidFill>
              </a:rPr>
              <a:t>href</a:t>
            </a:r>
            <a:r>
              <a:rPr lang="en-HK" dirty="0"/>
              <a:t>="page2.html"</a:t>
            </a:r>
            <a:r>
              <a:rPr lang="en-HK" dirty="0">
                <a:solidFill>
                  <a:srgbClr val="FF0000"/>
                </a:solidFill>
              </a:rPr>
              <a:t>&gt;</a:t>
            </a:r>
            <a:r>
              <a:rPr lang="en-HK" dirty="0"/>
              <a:t>Page 2</a:t>
            </a:r>
            <a:r>
              <a:rPr lang="en-HK" dirty="0">
                <a:solidFill>
                  <a:srgbClr val="FF0000"/>
                </a:solidFill>
              </a:rPr>
              <a:t>&lt;/a&gt;</a:t>
            </a:r>
            <a:r>
              <a:rPr lang="en-HK" dirty="0"/>
              <a:t>. &lt;/p&gt;</a:t>
            </a:r>
          </a:p>
          <a:p>
            <a:r>
              <a:rPr lang="en-HK" dirty="0"/>
              <a:t>  &lt;/body&gt;</a:t>
            </a:r>
          </a:p>
          <a:p>
            <a:r>
              <a:rPr lang="en-HK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125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Hyperlinks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You can specify where to open the linked document using the </a:t>
            </a:r>
            <a:r>
              <a:rPr lang="en-HK" dirty="0">
                <a:solidFill>
                  <a:srgbClr val="FF0000"/>
                </a:solidFill>
              </a:rPr>
              <a:t>target</a:t>
            </a:r>
            <a:r>
              <a:rPr lang="en-HK" dirty="0"/>
              <a:t> attribute.</a:t>
            </a:r>
          </a:p>
          <a:p>
            <a:r>
              <a:rPr lang="en-HK" dirty="0"/>
              <a:t>target="_blank" opens the page in a </a:t>
            </a:r>
            <a:r>
              <a:rPr lang="en-HK" dirty="0">
                <a:solidFill>
                  <a:srgbClr val="FF0000"/>
                </a:solidFill>
              </a:rPr>
              <a:t>new</a:t>
            </a:r>
            <a:r>
              <a:rPr lang="en-HK" dirty="0"/>
              <a:t> window or tab.</a:t>
            </a:r>
          </a:p>
          <a:p>
            <a:r>
              <a:rPr lang="en-HK" dirty="0"/>
              <a:t>target="_self" is the default and opens the linked page in the </a:t>
            </a:r>
            <a:r>
              <a:rPr lang="en-HK" dirty="0">
                <a:solidFill>
                  <a:srgbClr val="FF0000"/>
                </a:solidFill>
              </a:rPr>
              <a:t>same</a:t>
            </a:r>
            <a:r>
              <a:rPr lang="en-HK" dirty="0"/>
              <a:t> window. 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9944" y="3666059"/>
            <a:ext cx="6651757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&lt;!DOCTYPE html&gt;</a:t>
            </a:r>
          </a:p>
          <a:p>
            <a:r>
              <a:rPr lang="en-HK" dirty="0"/>
              <a:t>&lt;html&gt;</a:t>
            </a:r>
          </a:p>
          <a:p>
            <a:r>
              <a:rPr lang="en-HK" dirty="0"/>
              <a:t>  &lt;head&gt;</a:t>
            </a:r>
          </a:p>
          <a:p>
            <a:r>
              <a:rPr lang="en-HK" dirty="0"/>
              <a:t>    &lt;title&gt;This is a title&lt;/title&gt;</a:t>
            </a:r>
          </a:p>
          <a:p>
            <a:r>
              <a:rPr lang="en-HK" dirty="0"/>
              <a:t>  &lt;/head&gt;</a:t>
            </a:r>
          </a:p>
          <a:p>
            <a:r>
              <a:rPr lang="en-HK" dirty="0"/>
              <a:t>  &lt;body&gt;</a:t>
            </a:r>
          </a:p>
          <a:p>
            <a:r>
              <a:rPr lang="en-HK" dirty="0"/>
              <a:t>   &lt;h1&gt;Heading 1&lt;/h1&gt;</a:t>
            </a:r>
          </a:p>
          <a:p>
            <a:r>
              <a:rPr lang="en-HK" dirty="0"/>
              <a:t>    &lt;p&gt;&lt;b&gt;Hello&lt;/b&gt; &lt;</a:t>
            </a:r>
            <a:r>
              <a:rPr lang="en-HK" dirty="0" err="1"/>
              <a:t>i</a:t>
            </a:r>
            <a:r>
              <a:rPr lang="en-HK" dirty="0"/>
              <a:t>&gt;world!&lt;/</a:t>
            </a:r>
            <a:r>
              <a:rPr lang="en-HK" dirty="0" err="1"/>
              <a:t>i</a:t>
            </a:r>
            <a:r>
              <a:rPr lang="en-HK" dirty="0"/>
              <a:t>&gt;&lt;/p&gt;</a:t>
            </a:r>
          </a:p>
          <a:p>
            <a:r>
              <a:rPr lang="en-HK" dirty="0"/>
              <a:t>    &lt;p&gt; Go to &lt;a </a:t>
            </a:r>
            <a:r>
              <a:rPr lang="en-HK" dirty="0" err="1"/>
              <a:t>href</a:t>
            </a:r>
            <a:r>
              <a:rPr lang="en-HK" dirty="0"/>
              <a:t>="page2.html" </a:t>
            </a:r>
            <a:r>
              <a:rPr lang="en-HK" dirty="0">
                <a:solidFill>
                  <a:srgbClr val="FF0000"/>
                </a:solidFill>
              </a:rPr>
              <a:t>target="_blank"</a:t>
            </a:r>
            <a:r>
              <a:rPr lang="en-HK" dirty="0"/>
              <a:t>&gt;Page 2&lt;/a&gt;. &lt;/p&gt;</a:t>
            </a:r>
          </a:p>
          <a:p>
            <a:r>
              <a:rPr lang="en-HK" dirty="0"/>
              <a:t>  &lt;/body&gt;</a:t>
            </a:r>
          </a:p>
          <a:p>
            <a:r>
              <a:rPr lang="en-HK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6316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Download an image / picture from the Internet and save it in the Lab1Web folder. </a:t>
            </a:r>
          </a:p>
          <a:p>
            <a:r>
              <a:rPr lang="en-HK" dirty="0"/>
              <a:t>We now add the picture at the end of helloworld.html</a:t>
            </a:r>
          </a:p>
          <a:p>
            <a:r>
              <a:rPr lang="en-HK" dirty="0"/>
              <a:t>I have named my image "myimage.jpg". To insert this image onto the page, I need to use the &lt;</a:t>
            </a:r>
            <a:r>
              <a:rPr lang="en-HK" dirty="0" err="1"/>
              <a:t>img</a:t>
            </a:r>
            <a:r>
              <a:rPr lang="en-HK" dirty="0"/>
              <a:t>&gt; tag:</a:t>
            </a:r>
          </a:p>
          <a:p>
            <a:pPr marL="0" indent="0" algn="ctr">
              <a:buNone/>
            </a:pPr>
            <a:r>
              <a:rPr lang="en-HK" dirty="0">
                <a:solidFill>
                  <a:srgbClr val="FF0000"/>
                </a:solidFill>
              </a:rPr>
              <a:t>&lt;</a:t>
            </a:r>
            <a:r>
              <a:rPr lang="en-HK" dirty="0" err="1" smtClean="0">
                <a:solidFill>
                  <a:srgbClr val="FF0000"/>
                </a:solidFill>
              </a:rPr>
              <a:t>img</a:t>
            </a:r>
            <a:r>
              <a:rPr lang="en-HK" smtClean="0"/>
              <a:t> </a:t>
            </a:r>
            <a:r>
              <a:rPr lang="en-HK" smtClean="0">
                <a:solidFill>
                  <a:srgbClr val="0070C0"/>
                </a:solidFill>
              </a:rPr>
              <a:t>src</a:t>
            </a:r>
            <a:r>
              <a:rPr lang="en-HK" dirty="0"/>
              <a:t>="myimage.jpg"</a:t>
            </a:r>
            <a:r>
              <a:rPr lang="en-HK" dirty="0">
                <a:solidFill>
                  <a:srgbClr val="FF0000"/>
                </a:solidFill>
              </a:rPr>
              <a:t>&gt;</a:t>
            </a:r>
          </a:p>
          <a:p>
            <a:r>
              <a:rPr lang="en-HK" dirty="0"/>
              <a:t>See the next page for the complete html code.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Images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3812" y="2220686"/>
            <a:ext cx="51107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&lt;!DOCTYPE html&gt;</a:t>
            </a:r>
          </a:p>
          <a:p>
            <a:r>
              <a:rPr lang="en-HK" dirty="0"/>
              <a:t>&lt;html&gt;</a:t>
            </a:r>
          </a:p>
          <a:p>
            <a:r>
              <a:rPr lang="en-HK" dirty="0"/>
              <a:t>  &lt;head&gt;</a:t>
            </a:r>
          </a:p>
          <a:p>
            <a:r>
              <a:rPr lang="en-HK" dirty="0"/>
              <a:t>    &lt;title&gt;This is a title&lt;/title&gt;</a:t>
            </a:r>
          </a:p>
          <a:p>
            <a:r>
              <a:rPr lang="en-HK" dirty="0"/>
              <a:t>  &lt;/head&gt;</a:t>
            </a:r>
          </a:p>
          <a:p>
            <a:r>
              <a:rPr lang="en-HK" dirty="0"/>
              <a:t>  &lt;body&gt;</a:t>
            </a:r>
          </a:p>
          <a:p>
            <a:r>
              <a:rPr lang="en-HK" dirty="0"/>
              <a:t>   &lt;h1&gt;Heading 1&lt;/h1&gt;</a:t>
            </a:r>
          </a:p>
          <a:p>
            <a:r>
              <a:rPr lang="en-HK" dirty="0"/>
              <a:t>    &lt;p&gt;&lt;b&gt;Hello&lt;/b&gt; &lt;</a:t>
            </a:r>
            <a:r>
              <a:rPr lang="en-HK" dirty="0" err="1"/>
              <a:t>i</a:t>
            </a:r>
            <a:r>
              <a:rPr lang="en-HK" dirty="0"/>
              <a:t>&gt;world!&lt;/</a:t>
            </a:r>
            <a:r>
              <a:rPr lang="en-HK" dirty="0" err="1"/>
              <a:t>i</a:t>
            </a:r>
            <a:r>
              <a:rPr lang="en-HK" dirty="0"/>
              <a:t>&gt;&lt;/p&gt;</a:t>
            </a:r>
          </a:p>
          <a:p>
            <a:r>
              <a:rPr lang="en-HK" dirty="0"/>
              <a:t>    &lt;p&gt; Go to &lt;a </a:t>
            </a:r>
            <a:r>
              <a:rPr lang="en-HK" dirty="0" err="1"/>
              <a:t>href</a:t>
            </a:r>
            <a:r>
              <a:rPr lang="en-HK" dirty="0"/>
              <a:t>="page2.html"&gt;Page 2&lt;/a&gt;. &lt;/p&gt;</a:t>
            </a:r>
          </a:p>
          <a:p>
            <a:r>
              <a:rPr lang="en-HK" dirty="0"/>
              <a:t>    </a:t>
            </a:r>
            <a:r>
              <a:rPr lang="en-HK" dirty="0">
                <a:solidFill>
                  <a:srgbClr val="FF0000"/>
                </a:solidFill>
              </a:rPr>
              <a:t>&lt;</a:t>
            </a:r>
            <a:r>
              <a:rPr lang="en-HK" dirty="0" err="1">
                <a:solidFill>
                  <a:srgbClr val="FF0000"/>
                </a:solidFill>
              </a:rPr>
              <a:t>img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 err="1">
                <a:solidFill>
                  <a:srgbClr val="FF0000"/>
                </a:solidFill>
              </a:rPr>
              <a:t>src</a:t>
            </a:r>
            <a:r>
              <a:rPr lang="en-HK" dirty="0">
                <a:solidFill>
                  <a:srgbClr val="FF0000"/>
                </a:solidFill>
              </a:rPr>
              <a:t>="myimage.jpg"&gt;</a:t>
            </a:r>
          </a:p>
          <a:p>
            <a:r>
              <a:rPr lang="en-HK" dirty="0"/>
              <a:t>  &lt;/body&gt;</a:t>
            </a:r>
          </a:p>
          <a:p>
            <a:r>
              <a:rPr lang="en-HK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8985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CSS stands for </a:t>
            </a:r>
            <a:r>
              <a:rPr lang="en-HK" b="1" dirty="0"/>
              <a:t>C</a:t>
            </a:r>
            <a:r>
              <a:rPr lang="en-HK" dirty="0"/>
              <a:t>ascading </a:t>
            </a:r>
            <a:r>
              <a:rPr lang="en-HK" b="1" dirty="0"/>
              <a:t>S</a:t>
            </a:r>
            <a:r>
              <a:rPr lang="en-HK" dirty="0"/>
              <a:t>tyle </a:t>
            </a:r>
            <a:r>
              <a:rPr lang="en-HK" b="1" dirty="0"/>
              <a:t>S</a:t>
            </a:r>
            <a:r>
              <a:rPr lang="en-HK" dirty="0"/>
              <a:t>heets.</a:t>
            </a:r>
          </a:p>
          <a:p>
            <a:r>
              <a:rPr lang="en-HK" dirty="0"/>
              <a:t>CSS is a language that defines the styles of different elements in an HTML document. </a:t>
            </a:r>
          </a:p>
          <a:p>
            <a:r>
              <a:rPr lang="en-HK" dirty="0"/>
              <a:t>You can define CSS styles within an HTML document. These styles will only affect the current document.</a:t>
            </a:r>
          </a:p>
          <a:p>
            <a:r>
              <a:rPr lang="en-HK" dirty="0"/>
              <a:t>Let's add styles to &lt;body&gt;, &lt;h1&gt; and &lt;p&gt; to our helloworld.html.</a:t>
            </a:r>
          </a:p>
          <a:p>
            <a:r>
              <a:rPr lang="en-HK" dirty="0"/>
              <a:t>We define the styles inside the tags &lt;head&gt; and &lt;/head&gt;. See the next slide.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1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CSS (Cont'd)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/>
          <a:lstStyle/>
          <a:p>
            <a:r>
              <a:rPr lang="en-HK" dirty="0"/>
              <a:t>What is the advantage of CSS? </a:t>
            </a:r>
            <a:br>
              <a:rPr lang="en-HK" dirty="0"/>
            </a:br>
            <a:r>
              <a:rPr lang="en-HK" dirty="0"/>
              <a:t/>
            </a:r>
            <a:br>
              <a:rPr lang="en-HK" dirty="0"/>
            </a:br>
            <a:r>
              <a:rPr lang="en-HK" dirty="0"/>
              <a:t>Can't we format each element </a:t>
            </a:r>
            <a:br>
              <a:rPr lang="en-HK" dirty="0"/>
            </a:br>
            <a:r>
              <a:rPr lang="en-HK" dirty="0"/>
              <a:t>in the HTML document one by </a:t>
            </a:r>
            <a:br>
              <a:rPr lang="en-HK" dirty="0"/>
            </a:br>
            <a:r>
              <a:rPr lang="en-HK" dirty="0"/>
              <a:t>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11710" y="256458"/>
            <a:ext cx="4250452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 This is a title &lt;/title&gt;</a:t>
            </a:r>
          </a:p>
          <a:p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background-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text-align: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font-family: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font-size: 20px;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&lt;h1&gt;Heading 1&lt;/h1&gt;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&lt;p&gt;Hello world!&lt;/p&gt;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6347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CSS (Cont'd)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CSS selectors are used to "find" (or select) HTML elements based on their element name, id, class, etc.</a:t>
            </a:r>
          </a:p>
          <a:p>
            <a:r>
              <a:rPr lang="en-HK" dirty="0"/>
              <a:t>The element selector selects elements based on the element name. For example:</a:t>
            </a:r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180975" indent="0">
              <a:buNone/>
            </a:pPr>
            <a:r>
              <a:rPr lang="en-HK" dirty="0"/>
              <a:t>with the above, all &lt;p&gt; elements will be selected and formatted with the defined styles.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3346" y="3257249"/>
            <a:ext cx="38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font-family: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 font-size: 20px;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180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External Style Sheet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14052"/>
          </a:xfrm>
        </p:spPr>
        <p:txBody>
          <a:bodyPr/>
          <a:lstStyle/>
          <a:p>
            <a:r>
              <a:rPr lang="en-HK" dirty="0"/>
              <a:t>What if I want to apply the same styles on page2.html? Do I need to copy and past everything from &lt;style&gt; to &lt;/style&gt; and paste in the &lt;head&gt; section of page2.html?</a:t>
            </a:r>
          </a:p>
          <a:p>
            <a:r>
              <a:rPr lang="en-HK" dirty="0"/>
              <a:t>What if I have many pages? Should I copy and paste the same styles on to these pages one by one?</a:t>
            </a:r>
          </a:p>
          <a:p>
            <a:pPr lvl="1"/>
            <a:r>
              <a:rPr lang="en-HK" dirty="0"/>
              <a:t>What is the problem of this approach?</a:t>
            </a:r>
          </a:p>
          <a:p>
            <a:r>
              <a:rPr lang="en-HK" dirty="0"/>
              <a:t>You can save the styles in a file. In each html document that applies these styles, refer to this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External Style Sheet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Copy the contents enclosed by &lt;style&gt; and &lt;/style&gt; into a different text file. Name the text file "lab1css.css":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932" y="2974312"/>
            <a:ext cx="445827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white;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text-align: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font-family: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font-size: 20px;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HK" dirty="0"/>
          </a:p>
        </p:txBody>
      </p:sp>
      <p:sp>
        <p:nvSpPr>
          <p:cNvPr id="6" name="TextBox 5"/>
          <p:cNvSpPr txBox="1"/>
          <p:nvPr/>
        </p:nvSpPr>
        <p:spPr>
          <a:xfrm>
            <a:off x="1024932" y="260498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lab1css.css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0893" y="2944412"/>
            <a:ext cx="289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When you save this file in Notepad, please use "Save As…" and </a:t>
            </a:r>
            <a:r>
              <a:rPr lang="en-HK" dirty="0" err="1"/>
              <a:t>specifiy</a:t>
            </a:r>
            <a:r>
              <a:rPr lang="en-HK" dirty="0"/>
              <a:t> "lab1css.css" (</a:t>
            </a:r>
            <a:r>
              <a:rPr lang="en-HK" dirty="0">
                <a:solidFill>
                  <a:srgbClr val="FF0000"/>
                </a:solidFill>
              </a:rPr>
              <a:t>with double quotation marks</a:t>
            </a:r>
            <a:r>
              <a:rPr lang="en-HK" dirty="0"/>
              <a:t>) as the file name. Otherwise, the file may be saved as lab1css.css.txt.</a:t>
            </a:r>
          </a:p>
        </p:txBody>
      </p:sp>
    </p:spTree>
    <p:extLst>
      <p:ext uri="{BB962C8B-B14F-4D97-AF65-F5344CB8AC3E}">
        <p14:creationId xmlns:p14="http://schemas.microsoft.com/office/powerpoint/2010/main" val="253074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External Style Sheet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Now, in both helloworld.html and page2.html, refer to this file in the &lt;head&gt; section of the html document using the &lt;link&gt;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901" y="2916180"/>
            <a:ext cx="859401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&lt;title&gt;This is a title&lt;/title&gt;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&lt;link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="lab1css.css"&gt;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&lt;h1&gt;Heading 1&lt;/h1&gt;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&lt;p&gt;Hello world!&lt;/p&gt;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HK" dirty="0"/>
          </a:p>
        </p:txBody>
      </p:sp>
      <p:sp>
        <p:nvSpPr>
          <p:cNvPr id="6" name="TextBox 5"/>
          <p:cNvSpPr txBox="1"/>
          <p:nvPr/>
        </p:nvSpPr>
        <p:spPr>
          <a:xfrm>
            <a:off x="355901" y="2546848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helloworld.html</a:t>
            </a:r>
          </a:p>
        </p:txBody>
      </p:sp>
    </p:spTree>
    <p:extLst>
      <p:ext uri="{BB962C8B-B14F-4D97-AF65-F5344CB8AC3E}">
        <p14:creationId xmlns:p14="http://schemas.microsoft.com/office/powerpoint/2010/main" val="37893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Simple “Hello World”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You can write web pages using any text editor. Today, we will use </a:t>
            </a:r>
            <a:r>
              <a:rPr lang="en-HK" dirty="0">
                <a:solidFill>
                  <a:srgbClr val="FF0000"/>
                </a:solidFill>
              </a:rPr>
              <a:t>Notepad</a:t>
            </a:r>
            <a:r>
              <a:rPr lang="en-HK" dirty="0"/>
              <a:t>.</a:t>
            </a:r>
          </a:p>
          <a:p>
            <a:r>
              <a:rPr lang="en-HK" dirty="0"/>
              <a:t>Copy and paste the following text into Notepad. Save it as “helloworld.html”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262" y="3336980"/>
            <a:ext cx="2188420" cy="1962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sz="1350" dirty="0"/>
              <a:t>&lt;!DOCTYPE html&gt;</a:t>
            </a:r>
          </a:p>
          <a:p>
            <a:r>
              <a:rPr lang="en-HK" sz="1350" dirty="0"/>
              <a:t>&lt;html&gt;</a:t>
            </a:r>
          </a:p>
          <a:p>
            <a:r>
              <a:rPr lang="en-HK" sz="1350" dirty="0"/>
              <a:t>  &lt;head&gt;</a:t>
            </a:r>
          </a:p>
          <a:p>
            <a:r>
              <a:rPr lang="en-HK" sz="1350" dirty="0"/>
              <a:t>    &lt;title&gt;This is a title&lt;/title&gt;</a:t>
            </a:r>
          </a:p>
          <a:p>
            <a:r>
              <a:rPr lang="en-HK" sz="1350" dirty="0"/>
              <a:t>  &lt;/head&gt;</a:t>
            </a:r>
          </a:p>
          <a:p>
            <a:r>
              <a:rPr lang="en-HK" sz="1350" dirty="0"/>
              <a:t>  &lt;body&gt;</a:t>
            </a:r>
          </a:p>
          <a:p>
            <a:r>
              <a:rPr lang="en-HK" sz="1350" dirty="0"/>
              <a:t>    &lt;p&gt;Hello world!&lt;/p&gt;</a:t>
            </a:r>
          </a:p>
          <a:p>
            <a:r>
              <a:rPr lang="en-HK" sz="1350" dirty="0"/>
              <a:t>  &lt;/body&gt;</a:t>
            </a:r>
          </a:p>
          <a:p>
            <a:r>
              <a:rPr lang="en-HK" sz="1350" dirty="0"/>
              <a:t>&lt;/html&gt;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77" y="3107869"/>
            <a:ext cx="4584483" cy="3078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262" y="5407429"/>
            <a:ext cx="249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Don’t forget to use double quotation marks to enclose the file name.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358019" y="5407429"/>
            <a:ext cx="1339109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0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External Style Sheet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921" y="2454779"/>
            <a:ext cx="873187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Page 2&lt;/title&gt;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="lab1css.css"&gt;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&lt;h1&gt;Heading 1&lt;/h1&gt;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&lt;p&gt;This is Page 2.&lt;/p&gt;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HK" dirty="0"/>
          </a:p>
        </p:txBody>
      </p:sp>
      <p:sp>
        <p:nvSpPr>
          <p:cNvPr id="6" name="TextBox 5"/>
          <p:cNvSpPr txBox="1"/>
          <p:nvPr/>
        </p:nvSpPr>
        <p:spPr>
          <a:xfrm>
            <a:off x="228921" y="2085447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page2.html</a:t>
            </a:r>
          </a:p>
        </p:txBody>
      </p:sp>
    </p:spTree>
    <p:extLst>
      <p:ext uri="{BB962C8B-B14F-4D97-AF65-F5344CB8AC3E}">
        <p14:creationId xmlns:p14="http://schemas.microsoft.com/office/powerpoint/2010/main" val="418148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Inline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If a specific element is very special, you can overwrite the internal or external style sheets using inline styles. </a:t>
            </a:r>
          </a:p>
          <a:p>
            <a:r>
              <a:rPr lang="en-HK" dirty="0"/>
              <a:t>For example, perhaps the paragraph "Hello world!" is very special and you want to give it a different </a:t>
            </a:r>
            <a:r>
              <a:rPr lang="en-HK" dirty="0" err="1"/>
              <a:t>color</a:t>
            </a:r>
            <a:r>
              <a:rPr lang="en-HK" dirty="0"/>
              <a:t> than other paragraphs in the website.</a:t>
            </a:r>
          </a:p>
          <a:p>
            <a:r>
              <a:rPr lang="en-HK" dirty="0"/>
              <a:t>You can rewrite that paragraph to:</a:t>
            </a:r>
          </a:p>
          <a:p>
            <a:pPr marL="0" indent="0" algn="ctr">
              <a:buNone/>
            </a:pPr>
            <a:r>
              <a:rPr lang="en-HK" dirty="0"/>
              <a:t>&lt;p style="</a:t>
            </a:r>
            <a:r>
              <a:rPr lang="en-HK" dirty="0" err="1"/>
              <a:t>color:red</a:t>
            </a:r>
            <a:r>
              <a:rPr lang="en-HK" dirty="0"/>
              <a:t>;"&gt;Hello world!&lt;/p&gt;</a:t>
            </a:r>
          </a:p>
          <a:p>
            <a:r>
              <a:rPr lang="en-HK" dirty="0"/>
              <a:t>See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Inline Styles (Cont'd)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288" y="2344247"/>
            <a:ext cx="859401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&lt;title&gt;This is a title&lt;/title&gt;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="lab1css.css"&gt;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&lt;h1&gt;Heading 1&lt;/h1&gt;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;"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&gt;Hello world!&lt;/p&gt;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88" y="1974915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helloworld.html</a:t>
            </a:r>
          </a:p>
        </p:txBody>
      </p:sp>
    </p:spTree>
    <p:extLst>
      <p:ext uri="{BB962C8B-B14F-4D97-AF65-F5344CB8AC3E}">
        <p14:creationId xmlns:p14="http://schemas.microsoft.com/office/powerpoint/2010/main" val="1249430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Divisions in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Starting from this slide, the concepts presented become quite complex. </a:t>
            </a:r>
          </a:p>
          <a:p>
            <a:r>
              <a:rPr lang="en-HK" dirty="0"/>
              <a:t>There is no need to go through the following slides if you find the contents too difficult.</a:t>
            </a:r>
          </a:p>
          <a:p>
            <a:r>
              <a:rPr lang="en-HK" dirty="0"/>
              <a:t>A typical web page </a:t>
            </a:r>
            <a:br>
              <a:rPr lang="en-HK" dirty="0"/>
            </a:br>
            <a:r>
              <a:rPr lang="en-HK" dirty="0"/>
              <a:t>design divides </a:t>
            </a:r>
            <a:br>
              <a:rPr lang="en-HK" dirty="0"/>
            </a:br>
            <a:r>
              <a:rPr lang="en-HK" dirty="0"/>
              <a:t>the page into </a:t>
            </a:r>
            <a:br>
              <a:rPr lang="en-HK" dirty="0"/>
            </a:br>
            <a:r>
              <a:rPr lang="en-HK" dirty="0"/>
              <a:t>different sections. 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76246" y="3093590"/>
            <a:ext cx="5124660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86295" y="5595630"/>
            <a:ext cx="5114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76246" y="3496753"/>
            <a:ext cx="5114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720799" y="3496753"/>
            <a:ext cx="0" cy="2088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9927" y="5595629"/>
            <a:ext cx="80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Footer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86295" y="4147514"/>
            <a:ext cx="134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Navigation Bar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70729" y="4473377"/>
            <a:ext cx="19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Main Content Page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79927" y="312742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651908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For each of the sections, you can create a &lt;div&gt; element and assign a </a:t>
            </a:r>
            <a:r>
              <a:rPr lang="en-HK" dirty="0">
                <a:solidFill>
                  <a:srgbClr val="FF0000"/>
                </a:solidFill>
              </a:rPr>
              <a:t>class</a:t>
            </a:r>
            <a:r>
              <a:rPr lang="en-HK" dirty="0"/>
              <a:t> to it so that you can refer to the specific &lt;div&gt; element easily. </a:t>
            </a:r>
          </a:p>
          <a:p>
            <a:r>
              <a:rPr lang="en-US" altLang="zh-CN" dirty="0"/>
              <a:t>For example, we can name the class for the header </a:t>
            </a:r>
            <a:r>
              <a:rPr lang="en-US" altLang="zh-CN" dirty="0" err="1">
                <a:solidFill>
                  <a:srgbClr val="FF0000"/>
                </a:solidFill>
              </a:rPr>
              <a:t>header</a:t>
            </a:r>
            <a:r>
              <a:rPr lang="en-US" altLang="zh-CN" dirty="0"/>
              <a:t>, the navigation bar </a:t>
            </a:r>
            <a:r>
              <a:rPr lang="en-US" altLang="zh-CN" dirty="0">
                <a:solidFill>
                  <a:srgbClr val="FF0000"/>
                </a:solidFill>
              </a:rPr>
              <a:t>sidebar</a:t>
            </a:r>
            <a:r>
              <a:rPr lang="en-US" altLang="zh-CN" dirty="0"/>
              <a:t>, the footer </a:t>
            </a:r>
            <a:r>
              <a:rPr lang="en-US" altLang="zh-CN" dirty="0" err="1">
                <a:solidFill>
                  <a:srgbClr val="FF0000"/>
                </a:solidFill>
              </a:rPr>
              <a:t>footer</a:t>
            </a:r>
            <a:r>
              <a:rPr lang="en-US" altLang="zh-CN" dirty="0"/>
              <a:t> and the main content </a:t>
            </a:r>
            <a:r>
              <a:rPr lang="en-US" altLang="zh-CN" dirty="0" err="1">
                <a:solidFill>
                  <a:srgbClr val="FF0000"/>
                </a:solidFill>
              </a:rPr>
              <a:t>content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We will also need to define a container to hold these &lt;div&gt; elements together. The container will also be a &lt;div&gt; element. We will call this class </a:t>
            </a:r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It is like a big box containing smaller boxes.</a:t>
            </a:r>
          </a:p>
          <a:p>
            <a:r>
              <a:rPr lang="en-US" altLang="zh-CN" dirty="0"/>
              <a:t>Then, we can define the properties of these classes…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0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&lt;div&gt; (Cont'd)</a:t>
            </a:r>
            <a:endParaRPr lang="en-HK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lab1css.css, we will add the following codes to define the property of these classes.</a:t>
            </a:r>
            <a:endParaRPr lang="en-HK" dirty="0"/>
          </a:p>
        </p:txBody>
      </p:sp>
      <p:sp>
        <p:nvSpPr>
          <p:cNvPr id="5" name="TextBox 4"/>
          <p:cNvSpPr txBox="1"/>
          <p:nvPr/>
        </p:nvSpPr>
        <p:spPr>
          <a:xfrm>
            <a:off x="441120" y="4265605"/>
            <a:ext cx="40927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.sidebar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float: left;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width: 15%;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blue;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7976" y="2632151"/>
            <a:ext cx="41247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.content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width: 85%;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left;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green;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121" y="2632151"/>
            <a:ext cx="40927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.header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float: left;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width: 100%;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pink;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7976" y="4217851"/>
            <a:ext cx="412471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.footer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yellow;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clear:both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47975" y="5514048"/>
            <a:ext cx="412471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.container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width: 960px;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purple;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747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&lt;div&gt; (Cont'd)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722" y="2149256"/>
            <a:ext cx="5527598" cy="3858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/>
          <p:cNvSpPr/>
          <p:nvPr/>
        </p:nvSpPr>
        <p:spPr>
          <a:xfrm>
            <a:off x="320543" y="2310029"/>
            <a:ext cx="5222511" cy="602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/>
          <p:cNvSpPr/>
          <p:nvPr/>
        </p:nvSpPr>
        <p:spPr>
          <a:xfrm>
            <a:off x="320543" y="3042405"/>
            <a:ext cx="1616023" cy="2250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/>
          <p:cNvSpPr/>
          <p:nvPr/>
        </p:nvSpPr>
        <p:spPr>
          <a:xfrm>
            <a:off x="2099101" y="3042405"/>
            <a:ext cx="3478389" cy="22508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/>
          <p:cNvSpPr/>
          <p:nvPr/>
        </p:nvSpPr>
        <p:spPr>
          <a:xfrm>
            <a:off x="320543" y="5414970"/>
            <a:ext cx="5222511" cy="49236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/>
          <p:cNvSpPr txBox="1"/>
          <p:nvPr/>
        </p:nvSpPr>
        <p:spPr>
          <a:xfrm>
            <a:off x="5839855" y="2376060"/>
            <a:ext cx="314701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class="container"&gt;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class="header"&gt;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&lt;h1&gt; header &lt;/h1&gt;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class="sidebar"&gt;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&lt;h2&gt; sidebar &lt;/h2&gt;</a:t>
            </a: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class="content"&gt;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&lt;p&gt; content &lt;/p&gt;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&lt;div class="footer"&gt;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&lt;p&gt; footer &lt;/p&gt;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3530" y="2006728"/>
            <a:ext cx="292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Within the &lt;body&gt; element…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35507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5292" y="486331"/>
            <a:ext cx="7837402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Page 3&lt;/title&gt;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="lab1css.css"&gt;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class="container"&gt;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class="header"&gt;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 Header&lt;/h1&gt;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class="sidebar"&gt;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&lt;h2&gt;Sidebar &lt;/h2&gt;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class="content"&gt;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&lt;p&gt; contents 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 class="footer"&gt;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&lt;p&gt;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&gt;footer&lt;/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&lt;/p&gt;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&lt;/div&gt;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5108" y="101938"/>
            <a:ext cx="556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other words, create page3.html with contents below: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74136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Play with the different parameters in lab1css.css</a:t>
            </a:r>
          </a:p>
          <a:p>
            <a:pPr lvl="1"/>
            <a:r>
              <a:rPr lang="en-HK" dirty="0"/>
              <a:t>Change the .container width to 100% (instead of 960px)</a:t>
            </a:r>
          </a:p>
          <a:p>
            <a:pPr lvl="1"/>
            <a:r>
              <a:rPr lang="en-HK" dirty="0"/>
              <a:t>Change the .content width to 75%</a:t>
            </a:r>
          </a:p>
          <a:p>
            <a:pPr lvl="1"/>
            <a:r>
              <a:rPr lang="en-HK" dirty="0"/>
              <a:t>Change the .content float to </a:t>
            </a:r>
            <a:r>
              <a:rPr lang="en-HK" dirty="0">
                <a:solidFill>
                  <a:srgbClr val="FF0000"/>
                </a:solidFill>
              </a:rPr>
              <a:t>right</a:t>
            </a:r>
          </a:p>
          <a:p>
            <a:pPr lvl="1"/>
            <a:r>
              <a:rPr lang="en-HK" dirty="0"/>
              <a:t>Remove "</a:t>
            </a:r>
            <a:r>
              <a:rPr lang="en-HK" dirty="0" err="1"/>
              <a:t>clear:both</a:t>
            </a:r>
            <a:r>
              <a:rPr lang="en-HK" dirty="0"/>
              <a:t>;" from .footer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&lt;</a:t>
            </a:r>
            <a:r>
              <a:rPr lang="en-HK" dirty="0" err="1"/>
              <a:t>Div</a:t>
            </a:r>
            <a:r>
              <a:rPr lang="en-HK" dirty="0"/>
              <a:t>&gt;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 would like the footer to stay at the bottom of the page…</a:t>
            </a:r>
          </a:p>
          <a:p>
            <a:pPr lvl="1"/>
            <a:r>
              <a:rPr lang="en-HK" dirty="0"/>
              <a:t>Solution 1: Ensure there is enough contents in .content and .sidebar</a:t>
            </a:r>
          </a:p>
          <a:p>
            <a:pPr lvl="1"/>
            <a:r>
              <a:rPr lang="en-HK" dirty="0"/>
              <a:t>Solution 2: Change the .footer declaration in lab1css.css to:</a:t>
            </a:r>
          </a:p>
          <a:p>
            <a:pPr lvl="1"/>
            <a:endParaRPr lang="en-HK" dirty="0"/>
          </a:p>
          <a:p>
            <a:pPr lvl="1"/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93442" y="3125037"/>
            <a:ext cx="40446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.footer {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yellow;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clear:both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position: absolute;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bottom: 0;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left: 0;</a:t>
            </a:r>
          </a:p>
          <a:p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right: 0;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844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 &lt;!DOCTYPE html&gt; declaration defines this document to be HTML5</a:t>
            </a:r>
          </a:p>
          <a:p>
            <a:r>
              <a:rPr lang="en-HK" dirty="0"/>
              <a:t>The &lt;html&gt; element is the root element of an HTML page</a:t>
            </a:r>
          </a:p>
          <a:p>
            <a:r>
              <a:rPr lang="en-HK" dirty="0"/>
              <a:t>The &lt;head&gt; element contains meta information about the document</a:t>
            </a:r>
          </a:p>
          <a:p>
            <a:r>
              <a:rPr lang="en-HK" dirty="0"/>
              <a:t>The &lt;body&gt; element contains the visible page content</a:t>
            </a:r>
          </a:p>
          <a:p>
            <a:r>
              <a:rPr lang="en-HK" dirty="0"/>
              <a:t>The &lt;p&gt; element defines a paragraph</a:t>
            </a:r>
          </a:p>
          <a:p>
            <a:r>
              <a:rPr lang="en-HK" dirty="0"/>
              <a:t>Question:</a:t>
            </a:r>
          </a:p>
          <a:p>
            <a:pPr marL="0" indent="0" algn="ctr">
              <a:buNone/>
            </a:pPr>
            <a:r>
              <a:rPr lang="en-HK" sz="2800" dirty="0"/>
              <a:t>What do &lt;title&gt; and &lt;/title&gt; do?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6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7B0777-9116-4557-BF87-D279C45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CSS Box Model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833D653-57B8-4866-98B2-D648EE12A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6" y="2210236"/>
            <a:ext cx="3156016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D841A-EA5E-4D90-B416-990BA5C421D0}"/>
              </a:ext>
            </a:extLst>
          </p:cNvPr>
          <p:cNvSpPr/>
          <p:nvPr/>
        </p:nvSpPr>
        <p:spPr>
          <a:xfrm>
            <a:off x="228601" y="2210236"/>
            <a:ext cx="4086224" cy="41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</a:rPr>
              <a:t>CSS box consists of 4 elements surrounding the given object:</a:t>
            </a:r>
          </a:p>
          <a:p>
            <a:pPr marL="342900" indent="-342900">
              <a:buAutoNum type="arabicPeriod"/>
            </a:pPr>
            <a:r>
              <a:rPr lang="en-HK" sz="2400" dirty="0">
                <a:solidFill>
                  <a:schemeClr val="tx1"/>
                </a:solidFill>
              </a:rPr>
              <a:t>Padding</a:t>
            </a:r>
          </a:p>
          <a:p>
            <a:pPr marL="342900" indent="-342900">
              <a:buAutoNum type="arabicPeriod"/>
            </a:pPr>
            <a:r>
              <a:rPr lang="en-HK" sz="2400" dirty="0">
                <a:solidFill>
                  <a:schemeClr val="tx1"/>
                </a:solidFill>
              </a:rPr>
              <a:t>Margin</a:t>
            </a:r>
          </a:p>
          <a:p>
            <a:pPr marL="342900" indent="-342900">
              <a:buAutoNum type="arabicPeriod"/>
            </a:pPr>
            <a:r>
              <a:rPr lang="en-HK" sz="2400" dirty="0">
                <a:solidFill>
                  <a:schemeClr val="tx1"/>
                </a:solidFill>
              </a:rPr>
              <a:t>Width</a:t>
            </a:r>
          </a:p>
          <a:p>
            <a:pPr marL="342900" indent="-342900">
              <a:buAutoNum type="arabicPeriod"/>
            </a:pPr>
            <a:r>
              <a:rPr lang="en-HK" sz="2400" dirty="0">
                <a:solidFill>
                  <a:schemeClr val="tx1"/>
                </a:solidFill>
              </a:rPr>
              <a:t>Height</a:t>
            </a:r>
          </a:p>
          <a:p>
            <a:endParaRPr lang="en-HK" sz="2400" dirty="0">
              <a:solidFill>
                <a:schemeClr val="tx1"/>
              </a:solidFill>
            </a:endParaRPr>
          </a:p>
          <a:p>
            <a:r>
              <a:rPr lang="en-HK" sz="2400" dirty="0">
                <a:solidFill>
                  <a:schemeClr val="tx1"/>
                </a:solidFill>
              </a:rPr>
              <a:t>We can set the sizes of the elements in term of the number of pixels or other measurement units.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36062-5F71-475C-86CA-AAB878A09EE9}"/>
              </a:ext>
            </a:extLst>
          </p:cNvPr>
          <p:cNvCxnSpPr>
            <a:cxnSpLocks/>
          </p:cNvCxnSpPr>
          <p:nvPr/>
        </p:nvCxnSpPr>
        <p:spPr>
          <a:xfrm>
            <a:off x="5686441" y="3462571"/>
            <a:ext cx="360000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58BAA-2B9A-43F8-A563-2096FE246F2D}"/>
              </a:ext>
            </a:extLst>
          </p:cNvPr>
          <p:cNvSpPr/>
          <p:nvPr/>
        </p:nvSpPr>
        <p:spPr>
          <a:xfrm>
            <a:off x="4485768" y="3185737"/>
            <a:ext cx="1190625" cy="51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2400" dirty="0">
                <a:solidFill>
                  <a:schemeClr val="tx1"/>
                </a:solidFill>
              </a:rPr>
              <a:t>Border</a:t>
            </a:r>
          </a:p>
        </p:txBody>
      </p:sp>
    </p:spTree>
    <p:extLst>
      <p:ext uri="{BB962C8B-B14F-4D97-AF65-F5344CB8AC3E}">
        <p14:creationId xmlns:p14="http://schemas.microsoft.com/office/powerpoint/2010/main" val="329086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Now, add a heading before the paragraph </a:t>
            </a:r>
            <a:br>
              <a:rPr lang="en-HK" dirty="0"/>
            </a:br>
            <a:r>
              <a:rPr lang="en-HK" dirty="0"/>
              <a:t>using the &lt;h1&gt; and &lt;/h1&gt; tags.</a:t>
            </a:r>
          </a:p>
          <a:p>
            <a:r>
              <a:rPr lang="en-HK" dirty="0"/>
              <a:t>What happens if you change </a:t>
            </a:r>
            <a:br>
              <a:rPr lang="en-HK" dirty="0"/>
            </a:br>
            <a:r>
              <a:rPr lang="en-HK" dirty="0"/>
              <a:t>&lt;h1&gt; to &lt;h</a:t>
            </a:r>
            <a:r>
              <a:rPr lang="en-HK" dirty="0">
                <a:solidFill>
                  <a:srgbClr val="FF0000"/>
                </a:solidFill>
              </a:rPr>
              <a:t>3</a:t>
            </a:r>
            <a:r>
              <a:rPr lang="en-HK" dirty="0"/>
              <a:t>&gt; and &lt;/h1&gt; to &lt;/h</a:t>
            </a:r>
            <a:r>
              <a:rPr lang="en-HK" dirty="0">
                <a:solidFill>
                  <a:srgbClr val="FF0000"/>
                </a:solidFill>
              </a:rPr>
              <a:t>3</a:t>
            </a:r>
            <a:r>
              <a:rPr lang="en-HK" dirty="0"/>
              <a:t>&gt;?</a:t>
            </a:r>
            <a:br>
              <a:rPr lang="en-HK" dirty="0"/>
            </a:br>
            <a:r>
              <a:rPr lang="en-H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3248" y="2880917"/>
            <a:ext cx="2486115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1350" dirty="0"/>
              <a:t>&lt;!DOCTYPE html&gt;</a:t>
            </a:r>
          </a:p>
          <a:p>
            <a:r>
              <a:rPr lang="en-HK" sz="1350" dirty="0"/>
              <a:t>&lt;html&gt;</a:t>
            </a:r>
          </a:p>
          <a:p>
            <a:r>
              <a:rPr lang="en-HK" sz="1350" dirty="0"/>
              <a:t>  &lt;head&gt;</a:t>
            </a:r>
          </a:p>
          <a:p>
            <a:r>
              <a:rPr lang="en-HK" sz="1350" dirty="0"/>
              <a:t>    &lt;title&gt;This is a title&lt;/title&gt;</a:t>
            </a:r>
          </a:p>
          <a:p>
            <a:r>
              <a:rPr lang="en-HK" sz="1350" dirty="0"/>
              <a:t>  &lt;/head&gt;</a:t>
            </a:r>
          </a:p>
          <a:p>
            <a:r>
              <a:rPr lang="en-HK" sz="1350" dirty="0"/>
              <a:t>  &lt;body&gt;</a:t>
            </a:r>
          </a:p>
          <a:p>
            <a:r>
              <a:rPr lang="en-HK" sz="1350" dirty="0"/>
              <a:t>   </a:t>
            </a:r>
            <a:r>
              <a:rPr lang="en-HK" sz="1350" dirty="0">
                <a:solidFill>
                  <a:srgbClr val="FF0000"/>
                </a:solidFill>
              </a:rPr>
              <a:t>&lt;h1&gt;Heading 1&lt;/h1&gt;</a:t>
            </a:r>
          </a:p>
          <a:p>
            <a:r>
              <a:rPr lang="en-HK" sz="1350" dirty="0"/>
              <a:t>    &lt;p&gt;Hello world!&lt;/p&gt;</a:t>
            </a:r>
          </a:p>
          <a:p>
            <a:r>
              <a:rPr lang="en-HK" sz="1350" dirty="0"/>
              <a:t>  &lt;/body&gt;</a:t>
            </a:r>
          </a:p>
          <a:p>
            <a:r>
              <a:rPr lang="en-HK" sz="1350" dirty="0"/>
              <a:t>&lt;/html&gt;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31135" y="2353941"/>
            <a:ext cx="1830706" cy="1863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a number of tags for formatting, including:</a:t>
            </a:r>
          </a:p>
          <a:p>
            <a:pPr lvl="1"/>
            <a:r>
              <a:rPr lang="en-HK" dirty="0"/>
              <a:t>&lt;b&gt; and &lt;/b&gt; : enclosed text is in boldface</a:t>
            </a:r>
          </a:p>
          <a:p>
            <a:pPr lvl="1"/>
            <a:r>
              <a:rPr lang="en-HK" dirty="0"/>
              <a:t>&lt;</a:t>
            </a:r>
            <a:r>
              <a:rPr lang="en-HK" dirty="0" err="1"/>
              <a:t>i</a:t>
            </a:r>
            <a:r>
              <a:rPr lang="en-HK" dirty="0"/>
              <a:t>&gt; and &lt;/</a:t>
            </a:r>
            <a:r>
              <a:rPr lang="en-HK" dirty="0" err="1"/>
              <a:t>i</a:t>
            </a:r>
            <a:r>
              <a:rPr lang="en-HK" dirty="0"/>
              <a:t>&gt; : enclosed text is italicized</a:t>
            </a:r>
          </a:p>
          <a:p>
            <a:pPr lvl="1"/>
            <a:r>
              <a:rPr lang="en-HK" dirty="0"/>
              <a:t>For other, please refer to </a:t>
            </a:r>
            <a:r>
              <a:rPr lang="en-HK" dirty="0">
                <a:hlinkClick r:id="rId2"/>
              </a:rPr>
              <a:t>https://www.w3schools.com/html/html_formatting.asp</a:t>
            </a:r>
            <a:endParaRPr lang="en-HK" dirty="0"/>
          </a:p>
          <a:p>
            <a:r>
              <a:rPr lang="en-HK" dirty="0"/>
              <a:t>Try making the word “Hello” bold and “world” italic.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1348" y="3994615"/>
            <a:ext cx="3058871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1350" dirty="0"/>
              <a:t>&lt;!DOCTYPE html&gt;</a:t>
            </a:r>
          </a:p>
          <a:p>
            <a:r>
              <a:rPr lang="en-HK" sz="1350" dirty="0"/>
              <a:t>&lt;html&gt;</a:t>
            </a:r>
          </a:p>
          <a:p>
            <a:r>
              <a:rPr lang="en-HK" sz="1350" dirty="0"/>
              <a:t>  &lt;head&gt;</a:t>
            </a:r>
          </a:p>
          <a:p>
            <a:r>
              <a:rPr lang="en-HK" sz="1350" dirty="0"/>
              <a:t>    &lt;title&gt;This is a title&lt;/title&gt;</a:t>
            </a:r>
          </a:p>
          <a:p>
            <a:r>
              <a:rPr lang="en-HK" sz="1350" dirty="0"/>
              <a:t>  &lt;/head&gt;</a:t>
            </a:r>
          </a:p>
          <a:p>
            <a:r>
              <a:rPr lang="en-HK" sz="1350" dirty="0"/>
              <a:t>  &lt;body&gt;</a:t>
            </a:r>
          </a:p>
          <a:p>
            <a:r>
              <a:rPr lang="en-HK" sz="1350" dirty="0"/>
              <a:t>   &lt;h1&gt;Heading 1&lt;/h1&gt;</a:t>
            </a:r>
          </a:p>
          <a:p>
            <a:r>
              <a:rPr lang="en-HK" sz="1350" dirty="0"/>
              <a:t>    &lt;p&gt;</a:t>
            </a:r>
            <a:r>
              <a:rPr lang="en-HK" sz="1350" dirty="0">
                <a:solidFill>
                  <a:srgbClr val="FF0000"/>
                </a:solidFill>
              </a:rPr>
              <a:t>&lt;b&gt;</a:t>
            </a:r>
            <a:r>
              <a:rPr lang="en-HK" sz="1350" dirty="0"/>
              <a:t>Hello</a:t>
            </a:r>
            <a:r>
              <a:rPr lang="en-HK" sz="1350" dirty="0">
                <a:solidFill>
                  <a:srgbClr val="FF0000"/>
                </a:solidFill>
              </a:rPr>
              <a:t>&lt;/b&gt;</a:t>
            </a:r>
            <a:r>
              <a:rPr lang="en-HK" sz="1350" dirty="0"/>
              <a:t> </a:t>
            </a:r>
            <a:r>
              <a:rPr lang="en-HK" sz="1350" dirty="0">
                <a:solidFill>
                  <a:srgbClr val="FF0000"/>
                </a:solidFill>
              </a:rPr>
              <a:t>&lt;</a:t>
            </a:r>
            <a:r>
              <a:rPr lang="en-HK" sz="1350" dirty="0" err="1">
                <a:solidFill>
                  <a:srgbClr val="FF0000"/>
                </a:solidFill>
              </a:rPr>
              <a:t>i</a:t>
            </a:r>
            <a:r>
              <a:rPr lang="en-HK" sz="1350" dirty="0">
                <a:solidFill>
                  <a:srgbClr val="FF0000"/>
                </a:solidFill>
              </a:rPr>
              <a:t>&gt;</a:t>
            </a:r>
            <a:r>
              <a:rPr lang="en-HK" sz="1350" dirty="0"/>
              <a:t>world</a:t>
            </a:r>
            <a:r>
              <a:rPr lang="en-HK" sz="1350" dirty="0">
                <a:solidFill>
                  <a:srgbClr val="FF0000"/>
                </a:solidFill>
              </a:rPr>
              <a:t>&lt;/</a:t>
            </a:r>
            <a:r>
              <a:rPr lang="en-HK" sz="1350" dirty="0" err="1">
                <a:solidFill>
                  <a:srgbClr val="FF0000"/>
                </a:solidFill>
              </a:rPr>
              <a:t>i</a:t>
            </a:r>
            <a:r>
              <a:rPr lang="en-HK" sz="1350" dirty="0">
                <a:solidFill>
                  <a:srgbClr val="FF0000"/>
                </a:solidFill>
              </a:rPr>
              <a:t>&gt;</a:t>
            </a:r>
            <a:r>
              <a:rPr lang="en-HK" sz="1350" dirty="0"/>
              <a:t>!&lt;/p&gt;</a:t>
            </a:r>
          </a:p>
          <a:p>
            <a:r>
              <a:rPr lang="en-HK" sz="1350" dirty="0"/>
              <a:t>  &lt;/body&gt;</a:t>
            </a:r>
          </a:p>
          <a:p>
            <a:r>
              <a:rPr lang="en-HK" sz="135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61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Lists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There are two types of lists: Unordered &lt;</a:t>
            </a:r>
            <a:r>
              <a:rPr lang="en-HK" dirty="0" err="1"/>
              <a:t>ul</a:t>
            </a:r>
            <a:r>
              <a:rPr lang="en-HK" dirty="0"/>
              <a:t>&gt; and Ordered &lt;</a:t>
            </a:r>
            <a:r>
              <a:rPr lang="en-HK" dirty="0" err="1"/>
              <a:t>ol</a:t>
            </a:r>
            <a:r>
              <a:rPr lang="en-HK" dirty="0"/>
              <a:t>&gt;.</a:t>
            </a:r>
          </a:p>
          <a:p>
            <a:r>
              <a:rPr lang="en-HK" dirty="0"/>
              <a:t>Compare the difference between the following: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0855" y="2772501"/>
            <a:ext cx="373211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a title&lt;/title&gt;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&lt;h1&gt;Heading 1&lt;/h1&gt;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&lt;p&gt;Hello world!&lt;/p&gt;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&lt;p&gt;Unordered List:&lt;/p&gt;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HK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1&lt;/li&gt;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2&lt;/li&gt;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3&lt;/li&gt;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HK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863" y="2748120"/>
            <a:ext cx="373211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&lt;title&gt;This is a title&lt;/title&gt;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&lt;h1&gt;Heading 1&lt;/h1&gt;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&lt;p&gt;Hello world!&lt;/p&gt;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&lt;p&gt;Ordered List:&lt;/p&gt;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HK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1&lt;/li&gt;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2&lt;/li&gt;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&lt;li&gt;item 2&lt;/li&gt;</a:t>
            </a:r>
          </a:p>
          <a:p>
            <a:r>
              <a:rPr lang="en-HK" sz="13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HK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en-HK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HK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049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r>
              <a:rPr lang="en-HK" dirty="0"/>
              <a:t>Now, add the following paragraph after the “Hello world paragraph:</a:t>
            </a:r>
          </a:p>
          <a:p>
            <a:pPr lvl="1"/>
            <a:r>
              <a:rPr lang="en-HK" dirty="0"/>
              <a:t>&lt;p&gt; Go to Google. &lt;/p&gt;</a:t>
            </a:r>
          </a:p>
          <a:p>
            <a:r>
              <a:rPr lang="en-HK" dirty="0"/>
              <a:t>We would like to take the user to the Google website when the word “Google” is clicked.</a:t>
            </a:r>
          </a:p>
          <a:p>
            <a:r>
              <a:rPr lang="en-HK" dirty="0"/>
              <a:t>This is done by the &lt;a&gt; and &lt;/a&gt; tags. You will need to provide the web address within the &lt;a&gt; tag by defining the “</a:t>
            </a:r>
            <a:r>
              <a:rPr lang="en-HK" dirty="0" err="1"/>
              <a:t>href</a:t>
            </a:r>
            <a:r>
              <a:rPr lang="en-HK" dirty="0"/>
              <a:t>” attribute, e.g.,</a:t>
            </a:r>
          </a:p>
          <a:p>
            <a:pPr marL="0" indent="0" algn="ctr">
              <a:buNone/>
            </a:pPr>
            <a:r>
              <a:rPr lang="en-HK" dirty="0">
                <a:solidFill>
                  <a:srgbClr val="FF0000"/>
                </a:solidFill>
              </a:rPr>
              <a:t>&lt;a</a:t>
            </a:r>
            <a:r>
              <a:rPr lang="en-HK" dirty="0"/>
              <a:t> </a:t>
            </a:r>
            <a:r>
              <a:rPr lang="en-HK" dirty="0" err="1"/>
              <a:t>href</a:t>
            </a:r>
            <a:r>
              <a:rPr lang="en-HK" dirty="0"/>
              <a:t>="</a:t>
            </a:r>
            <a:r>
              <a:rPr lang="en-HK" i="1" dirty="0" err="1"/>
              <a:t>url</a:t>
            </a:r>
            <a:r>
              <a:rPr lang="en-HK" dirty="0"/>
              <a:t>"</a:t>
            </a:r>
            <a:r>
              <a:rPr lang="en-HK" dirty="0">
                <a:solidFill>
                  <a:srgbClr val="FF0000"/>
                </a:solidFill>
              </a:rPr>
              <a:t>&gt;</a:t>
            </a:r>
            <a:r>
              <a:rPr lang="en-HK" i="1" dirty="0"/>
              <a:t>link text</a:t>
            </a:r>
            <a:r>
              <a:rPr lang="en-HK" dirty="0">
                <a:solidFill>
                  <a:srgbClr val="FF0000"/>
                </a:solidFill>
              </a:rPr>
              <a:t>&lt;/a&gt;</a:t>
            </a:r>
            <a:r>
              <a:rPr lang="en-H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6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Hyperlinks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316" y="2200590"/>
            <a:ext cx="636225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&lt;!DOCTYPE html&gt;</a:t>
            </a:r>
          </a:p>
          <a:p>
            <a:r>
              <a:rPr lang="en-HK" dirty="0"/>
              <a:t>&lt;html&gt;</a:t>
            </a:r>
          </a:p>
          <a:p>
            <a:r>
              <a:rPr lang="en-HK" dirty="0"/>
              <a:t>  &lt;head&gt;</a:t>
            </a:r>
          </a:p>
          <a:p>
            <a:r>
              <a:rPr lang="en-HK" dirty="0"/>
              <a:t>    &lt;title&gt;This is a title&lt;/title&gt;</a:t>
            </a:r>
          </a:p>
          <a:p>
            <a:r>
              <a:rPr lang="en-HK" dirty="0"/>
              <a:t>  &lt;/head&gt;</a:t>
            </a:r>
          </a:p>
          <a:p>
            <a:r>
              <a:rPr lang="en-HK" dirty="0"/>
              <a:t>  &lt;body&gt;</a:t>
            </a:r>
          </a:p>
          <a:p>
            <a:r>
              <a:rPr lang="en-HK" dirty="0"/>
              <a:t>   &lt;h1&gt;Heading 1&lt;/h1&gt;</a:t>
            </a:r>
          </a:p>
          <a:p>
            <a:r>
              <a:rPr lang="en-HK" dirty="0"/>
              <a:t>    &lt;p&gt;&lt;b&gt;Hello&lt;/b&gt; &lt;</a:t>
            </a:r>
            <a:r>
              <a:rPr lang="en-HK" dirty="0" err="1"/>
              <a:t>i</a:t>
            </a:r>
            <a:r>
              <a:rPr lang="en-HK" dirty="0"/>
              <a:t>&gt;world!&lt;/</a:t>
            </a:r>
            <a:r>
              <a:rPr lang="en-HK" dirty="0" err="1"/>
              <a:t>i</a:t>
            </a:r>
            <a:r>
              <a:rPr lang="en-HK" dirty="0"/>
              <a:t>&gt;&lt;/p&gt;</a:t>
            </a:r>
          </a:p>
          <a:p>
            <a:r>
              <a:rPr lang="en-HK" dirty="0"/>
              <a:t>    &lt;p&gt; Go to </a:t>
            </a:r>
            <a:r>
              <a:rPr lang="en-HK" dirty="0">
                <a:solidFill>
                  <a:srgbClr val="FF0000"/>
                </a:solidFill>
              </a:rPr>
              <a:t>&lt;a </a:t>
            </a:r>
            <a:r>
              <a:rPr lang="en-HK" dirty="0" err="1">
                <a:solidFill>
                  <a:srgbClr val="0070C0"/>
                </a:solidFill>
              </a:rPr>
              <a:t>href</a:t>
            </a:r>
            <a:r>
              <a:rPr lang="en-HK" dirty="0"/>
              <a:t>="http://www.google.com"</a:t>
            </a:r>
            <a:r>
              <a:rPr lang="en-HK" dirty="0">
                <a:solidFill>
                  <a:srgbClr val="FF0000"/>
                </a:solidFill>
              </a:rPr>
              <a:t>&gt;</a:t>
            </a:r>
            <a:r>
              <a:rPr lang="en-HK" dirty="0"/>
              <a:t>Google</a:t>
            </a:r>
            <a:r>
              <a:rPr lang="en-HK" dirty="0">
                <a:solidFill>
                  <a:srgbClr val="FF0000"/>
                </a:solidFill>
              </a:rPr>
              <a:t>&lt;/a&gt;</a:t>
            </a:r>
            <a:r>
              <a:rPr lang="en-HK" dirty="0"/>
              <a:t>. &lt;/p&gt;</a:t>
            </a:r>
          </a:p>
          <a:p>
            <a:r>
              <a:rPr lang="en-HK" dirty="0"/>
              <a:t>  &lt;/body&gt;</a:t>
            </a:r>
          </a:p>
          <a:p>
            <a:r>
              <a:rPr lang="en-HK" dirty="0"/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50453" y="5702804"/>
            <a:ext cx="3928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This is called an absolute URL because the complete address is specified.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05530" y="4762919"/>
            <a:ext cx="472272" cy="952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5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Hyperlinks (Cont’d)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However, if you want to link to another webpage that is stored in the same folder, you can use a </a:t>
            </a:r>
            <a:r>
              <a:rPr lang="en-HK" dirty="0">
                <a:solidFill>
                  <a:srgbClr val="FF0000"/>
                </a:solidFill>
              </a:rPr>
              <a:t>relative</a:t>
            </a:r>
            <a:r>
              <a:rPr lang="en-HK" dirty="0"/>
              <a:t> URL.</a:t>
            </a:r>
          </a:p>
          <a:p>
            <a:r>
              <a:rPr lang="en-HK" dirty="0"/>
              <a:t>Now, save your helloworld.html in a folder called "Lab1Web"</a:t>
            </a:r>
          </a:p>
          <a:p>
            <a:r>
              <a:rPr lang="en-HK" dirty="0"/>
              <a:t>Create a second webpage. Let's call it "page2.html"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96829" y="3436537"/>
            <a:ext cx="293977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HK" dirty="0"/>
              <a:t>&lt;!DOCTYPE html&gt;</a:t>
            </a:r>
          </a:p>
          <a:p>
            <a:r>
              <a:rPr lang="en-HK" dirty="0"/>
              <a:t>&lt;html&gt;</a:t>
            </a:r>
          </a:p>
          <a:p>
            <a:r>
              <a:rPr lang="en-HK" dirty="0"/>
              <a:t>  &lt;head&gt;</a:t>
            </a:r>
          </a:p>
          <a:p>
            <a:r>
              <a:rPr lang="en-HK" dirty="0"/>
              <a:t>    &lt;title&gt;This is Page 2&lt;/title&gt;</a:t>
            </a:r>
          </a:p>
          <a:p>
            <a:r>
              <a:rPr lang="en-HK" dirty="0"/>
              <a:t>  &lt;/head&gt;</a:t>
            </a:r>
          </a:p>
          <a:p>
            <a:r>
              <a:rPr lang="en-HK" dirty="0"/>
              <a:t>  &lt;body&gt;</a:t>
            </a:r>
          </a:p>
          <a:p>
            <a:r>
              <a:rPr lang="en-HK" dirty="0"/>
              <a:t>    &lt;h1&gt;Heading 1&lt;/h1&gt;</a:t>
            </a:r>
          </a:p>
          <a:p>
            <a:r>
              <a:rPr lang="en-HK" dirty="0"/>
              <a:t>    &lt;p&gt;This is Page 2.&lt;/p&gt;</a:t>
            </a:r>
          </a:p>
          <a:p>
            <a:r>
              <a:rPr lang="en-HK" dirty="0"/>
              <a:t>  &lt;/body&gt;</a:t>
            </a:r>
          </a:p>
          <a:p>
            <a:r>
              <a:rPr lang="en-HK" dirty="0"/>
              <a:t>&lt;/html&gt;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6677" y="3436537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page2.html</a:t>
            </a:r>
          </a:p>
        </p:txBody>
      </p:sp>
    </p:spTree>
    <p:extLst>
      <p:ext uri="{BB962C8B-B14F-4D97-AF65-F5344CB8AC3E}">
        <p14:creationId xmlns:p14="http://schemas.microsoft.com/office/powerpoint/2010/main" val="1592521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479</TotalTime>
  <Words>2724</Words>
  <Application>Microsoft Office PowerPoint</Application>
  <PresentationFormat>全屏显示(4:3)</PresentationFormat>
  <Paragraphs>431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Courier New</vt:lpstr>
      <vt:lpstr>Retrospect</vt:lpstr>
      <vt:lpstr>HTML</vt:lpstr>
      <vt:lpstr>A Simple “Hello World” Page</vt:lpstr>
      <vt:lpstr>Explanation</vt:lpstr>
      <vt:lpstr>Exercise</vt:lpstr>
      <vt:lpstr>Formatting</vt:lpstr>
      <vt:lpstr>Lists</vt:lpstr>
      <vt:lpstr>Hyperlinks</vt:lpstr>
      <vt:lpstr>Hyperlinks (Cont’d)</vt:lpstr>
      <vt:lpstr>Hyperlinks (Cont’d)</vt:lpstr>
      <vt:lpstr>Hyperlinks (Cont’d)</vt:lpstr>
      <vt:lpstr>Hyperlinks (Cont’d)</vt:lpstr>
      <vt:lpstr>Images</vt:lpstr>
      <vt:lpstr>Images (Cont'd)</vt:lpstr>
      <vt:lpstr>CSS</vt:lpstr>
      <vt:lpstr>CSS (Cont'd) </vt:lpstr>
      <vt:lpstr>CSS (Cont'd) </vt:lpstr>
      <vt:lpstr>External Style Sheet </vt:lpstr>
      <vt:lpstr>External Style Sheet </vt:lpstr>
      <vt:lpstr>External Style Sheet (Cont'd)</vt:lpstr>
      <vt:lpstr>External Style Sheet (Cont'd)</vt:lpstr>
      <vt:lpstr>Inline Styles</vt:lpstr>
      <vt:lpstr>Inline Styles (Cont'd)</vt:lpstr>
      <vt:lpstr>Divisions in a Web Page</vt:lpstr>
      <vt:lpstr>&lt;div&gt;</vt:lpstr>
      <vt:lpstr>&lt;div&gt; (Cont'd)</vt:lpstr>
      <vt:lpstr>&lt;div&gt; (Cont'd)</vt:lpstr>
      <vt:lpstr>PowerPoint 演示文稿</vt:lpstr>
      <vt:lpstr>Exercise</vt:lpstr>
      <vt:lpstr>&lt;Div&gt; (Cont'd)</vt:lpstr>
      <vt:lpstr>CSS Box Model</vt:lpstr>
    </vt:vector>
  </TitlesOfParts>
  <Company>Lingnan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</dc:title>
  <dc:creator>HUI Wan Yee Wendy</dc:creator>
  <cp:lastModifiedBy>szu</cp:lastModifiedBy>
  <cp:revision>31</cp:revision>
  <dcterms:created xsi:type="dcterms:W3CDTF">2018-09-05T04:18:36Z</dcterms:created>
  <dcterms:modified xsi:type="dcterms:W3CDTF">2022-10-26T02:33:17Z</dcterms:modified>
</cp:coreProperties>
</file>