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BF99B-FB83-4451-8B3A-3AA4058B0A25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DD088-3A57-4AAD-8514-636C7E100E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36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楷体_GB2312" pitchFamily="49" charset="-122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956929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5729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0957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4314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12725" y="990600"/>
            <a:ext cx="4254500" cy="5651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19625" y="990600"/>
            <a:ext cx="4254500" cy="56515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0-</a:t>
            </a:r>
            <a:fld id="{817A94DC-FA62-4393-9D5C-D523F3E1913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760481137"/>
      </p:ext>
    </p:extLst>
  </p:cSld>
  <p:clrMapOvr>
    <a:masterClrMapping/>
  </p:clrMapOvr>
  <p:transition spd="slow">
    <p:blinds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12725" y="990600"/>
            <a:ext cx="4254500" cy="5651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990600"/>
            <a:ext cx="4254500" cy="5651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0-</a:t>
            </a:r>
            <a:fld id="{3926FC46-D035-4025-97F1-78C1F8F013F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54849014"/>
      </p:ext>
    </p:extLst>
  </p:cSld>
  <p:clrMapOvr>
    <a:masterClrMapping/>
  </p:clrMapOvr>
  <p:transition spd="slow"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3861048"/>
            <a:ext cx="6660232" cy="1828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                  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建立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周宇          </a:t>
            </a:r>
            <a:r>
              <a:rPr lang="zh-CN" altLang="en-US" dirty="0" smtClean="0"/>
              <a:t>    深圳大学            计算机与软件学院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备注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060848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从</a:t>
            </a:r>
            <a:r>
              <a:rPr lang="en-US" altLang="zh-CN" dirty="0" smtClean="0">
                <a:solidFill>
                  <a:srgbClr val="FF0000"/>
                </a:solidFill>
              </a:rPr>
              <a:t>0~1023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TCP</a:t>
            </a:r>
            <a:r>
              <a:rPr lang="zh-CN" altLang="en-US" dirty="0" smtClean="0">
                <a:solidFill>
                  <a:srgbClr val="FF0000"/>
                </a:solidFill>
              </a:rPr>
              <a:t>端口号是保留给已知的特定服务的，你不应该使用这些端口。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780928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我们从</a:t>
            </a:r>
            <a:r>
              <a:rPr lang="en-US" altLang="zh-CN" dirty="0" smtClean="0">
                <a:solidFill>
                  <a:srgbClr val="FF0000"/>
                </a:solidFill>
              </a:rPr>
              <a:t>1024-65535</a:t>
            </a:r>
            <a:r>
              <a:rPr lang="zh-CN" altLang="en-US" dirty="0" smtClean="0">
                <a:solidFill>
                  <a:srgbClr val="FF0000"/>
                </a:solidFill>
              </a:rPr>
              <a:t>之间挑出</a:t>
            </a:r>
            <a:r>
              <a:rPr lang="en-US" altLang="zh-CN" dirty="0" smtClean="0">
                <a:solidFill>
                  <a:srgbClr val="FF0000"/>
                </a:solidFill>
              </a:rPr>
              <a:t>5000</a:t>
            </a:r>
            <a:r>
              <a:rPr lang="zh-CN" altLang="en-US" dirty="0" smtClean="0">
                <a:solidFill>
                  <a:srgbClr val="FF0000"/>
                </a:solidFill>
              </a:rPr>
              <a:t>这个端口给聊天服务器使用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怎么知道要跟哪个端口沟通？</a:t>
            </a:r>
            <a:endParaRPr lang="en-US" altLang="zh-CN" dirty="0" smtClean="0"/>
          </a:p>
          <a:p>
            <a:r>
              <a:rPr lang="zh-CN" altLang="en-US" dirty="0" smtClean="0"/>
              <a:t>不同程序可以共享一个端口吗？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916832"/>
            <a:ext cx="914400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900" dirty="0" smtClean="0"/>
              <a:t>本节课我们知道了建立</a:t>
            </a:r>
            <a:r>
              <a:rPr lang="en-US" altLang="zh-CN" sz="2900" dirty="0" smtClean="0"/>
              <a:t>socket</a:t>
            </a:r>
            <a:r>
              <a:rPr lang="zh-CN" altLang="en-US" sz="2900" dirty="0" smtClean="0"/>
              <a:t>连接。客户端与服务器都已经知道对方的</a:t>
            </a:r>
            <a:r>
              <a:rPr lang="en-US" altLang="zh-CN" sz="2900" dirty="0" smtClean="0"/>
              <a:t>IP</a:t>
            </a:r>
            <a:r>
              <a:rPr lang="zh-CN" altLang="en-US" sz="2900" dirty="0" smtClean="0"/>
              <a:t>地址和端口号。</a:t>
            </a:r>
            <a:endParaRPr lang="en-US" altLang="zh-CN" sz="2900" dirty="0" smtClean="0"/>
          </a:p>
          <a:p>
            <a:endParaRPr lang="en-US" altLang="zh-CN" sz="2900" dirty="0" smtClean="0"/>
          </a:p>
          <a:p>
            <a:r>
              <a:rPr lang="zh-CN" altLang="en-US" sz="2900" dirty="0" smtClean="0"/>
              <a:t>下节课将介绍用户与服务器之间如何通信，如何传送数据？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672" y="1852191"/>
            <a:ext cx="8305800" cy="4529137"/>
          </a:xfrm>
          <a:noFill/>
        </p:spPr>
        <p:txBody>
          <a:bodyPr lIns="90488" tIns="44450" rIns="90488" bIns="44450">
            <a:normAutofit/>
          </a:bodyPr>
          <a:lstStyle/>
          <a:p>
            <a:pPr>
              <a:buNone/>
            </a:pPr>
            <a:r>
              <a:rPr lang="en-US" altLang="zh-CN" sz="2800" dirty="0" smtClean="0">
                <a:solidFill>
                  <a:srgbClr val="008080"/>
                </a:solidFill>
                <a:latin typeface="楷体_GB2312" pitchFamily="49" charset="-122"/>
              </a:rPr>
              <a:t>Java</a:t>
            </a:r>
            <a:r>
              <a:rPr lang="zh-CN" altLang="en-US" sz="2800" dirty="0" smtClean="0">
                <a:solidFill>
                  <a:srgbClr val="008080"/>
                </a:solidFill>
                <a:latin typeface="楷体_GB2312" pitchFamily="49" charset="-122"/>
              </a:rPr>
              <a:t>语言基础                 **</a:t>
            </a:r>
            <a:endParaRPr lang="en-US" altLang="zh-CN" sz="2800" dirty="0" smtClean="0">
              <a:solidFill>
                <a:srgbClr val="008080"/>
              </a:solidFill>
              <a:latin typeface="楷体_GB2312" pitchFamily="49" charset="-122"/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rgbClr val="008080"/>
                </a:solidFill>
                <a:latin typeface="Times New Roman" pitchFamily="18" charset="0"/>
              </a:rPr>
              <a:t>类和对象的意义                              ***</a:t>
            </a:r>
            <a:endParaRPr lang="en-US" altLang="zh-CN" sz="2800" dirty="0" smtClean="0">
              <a:solidFill>
                <a:srgbClr val="008080"/>
              </a:solidFill>
              <a:latin typeface="Times New Roman" pitchFamily="18" charset="0"/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rgbClr val="008080"/>
                </a:solidFill>
                <a:latin typeface="Times New Roman" pitchFamily="18" charset="0"/>
              </a:rPr>
              <a:t>网络通信基本原理                          **</a:t>
            </a:r>
            <a:endParaRPr lang="en-US" altLang="zh-CN" sz="2800" dirty="0" smtClean="0">
              <a:solidFill>
                <a:srgbClr val="008080"/>
              </a:solidFill>
              <a:latin typeface="Times New Roman" pitchFamily="18" charset="0"/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rgbClr val="008080"/>
                </a:solidFill>
                <a:latin typeface="Times New Roman" pitchFamily="18" charset="0"/>
              </a:rPr>
              <a:t>编程操作                                          **** </a:t>
            </a:r>
            <a:endParaRPr lang="en-US" altLang="zh-CN" sz="2800" dirty="0" smtClean="0">
              <a:solidFill>
                <a:srgbClr val="008080"/>
              </a:solidFill>
              <a:latin typeface="Times New Roman" pitchFamily="18" charset="0"/>
            </a:endParaRPr>
          </a:p>
          <a:p>
            <a:pPr>
              <a:buNone/>
            </a:pPr>
            <a:endParaRPr lang="en-US" altLang="zh-CN" dirty="0" smtClean="0">
              <a:latin typeface="Times New Roman" pitchFamily="18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学习基础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互联网编程的意义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93675" y="1609724"/>
            <a:ext cx="8712200" cy="4483572"/>
          </a:xfrm>
        </p:spPr>
        <p:txBody>
          <a:bodyPr/>
          <a:lstStyle/>
          <a:p>
            <a:endParaRPr lang="en-US" altLang="zh-CN" sz="2800" dirty="0" smtClean="0">
              <a:latin typeface="楷体_GB2312" pitchFamily="49" charset="-122"/>
              <a:ea typeface="楷体_GB2312" pitchFamily="49" charset="-122"/>
            </a:endParaRPr>
          </a:p>
          <a:p>
            <a:pPr marL="0"/>
            <a:r>
              <a:rPr lang="zh-CN" altLang="en-US" sz="1800" dirty="0" smtClean="0"/>
              <a:t>不同于本地操作，你的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程序可以向外扩展并触及其他计算机上的程序。</a:t>
            </a:r>
            <a:endParaRPr lang="en-US" altLang="zh-CN" sz="1800" dirty="0" smtClean="0"/>
          </a:p>
          <a:p>
            <a:pPr marL="0"/>
            <a:r>
              <a:rPr lang="zh-CN" altLang="en-US" sz="1800" dirty="0" smtClean="0"/>
              <a:t>基本的通信底层细节已经由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的</a:t>
            </a:r>
            <a:r>
              <a:rPr lang="en-US" altLang="zh-CN" sz="1800" dirty="0" err="1" smtClean="0"/>
              <a:t>.net</a:t>
            </a:r>
            <a:r>
              <a:rPr lang="zh-CN" altLang="en-US" sz="1800" dirty="0" smtClean="0"/>
              <a:t>库函数处理。</a:t>
            </a:r>
            <a:endParaRPr lang="en-US" altLang="zh-CN" sz="1800" dirty="0" smtClean="0"/>
          </a:p>
          <a:p>
            <a:pPr marL="0"/>
            <a:r>
              <a:rPr lang="en-US" altLang="zh-CN" sz="1800" dirty="0" smtClean="0"/>
              <a:t>Java</a:t>
            </a:r>
            <a:r>
              <a:rPr lang="zh-CN" altLang="en-US" sz="1800" dirty="0" smtClean="0"/>
              <a:t>使用</a:t>
            </a:r>
            <a:r>
              <a:rPr lang="en-US" altLang="zh-CN" sz="1800" dirty="0" smtClean="0"/>
              <a:t>socket</a:t>
            </a:r>
            <a:r>
              <a:rPr lang="zh-CN" altLang="en-US" sz="1800" dirty="0" smtClean="0"/>
              <a:t>来连接外面的世界。通过学习，我们会创建客户端</a:t>
            </a:r>
            <a:r>
              <a:rPr lang="en-US" altLang="zh-CN" sz="1800" dirty="0" smtClean="0"/>
              <a:t>socket</a:t>
            </a:r>
            <a:r>
              <a:rPr lang="zh-CN" altLang="en-US" sz="1800" dirty="0" smtClean="0"/>
              <a:t>、服务器端</a:t>
            </a:r>
            <a:r>
              <a:rPr lang="en-US" altLang="zh-CN" sz="1800" dirty="0" smtClean="0"/>
              <a:t>socket</a:t>
            </a:r>
            <a:r>
              <a:rPr lang="zh-CN" altLang="en-US" sz="1800" dirty="0" smtClean="0"/>
              <a:t>，并且会让两端相互交谈。甚至设计出功能完整、多线程的聊天程序客户端。</a:t>
            </a:r>
            <a:endParaRPr lang="en-US" altLang="zh-CN" sz="1800" dirty="0" smtClean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典型应用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聊天程序概述（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700808"/>
            <a:ext cx="370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聊天建立的条件：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284984"/>
            <a:ext cx="5256584" cy="319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5496" y="227687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客户端必须要认识服务器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496" y="285293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服务器必须要认识所有的客户端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典型应用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聊天程序概述（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90872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客户端连接到服务器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988840"/>
            <a:ext cx="3713225" cy="110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836712"/>
            <a:ext cx="3672408" cy="116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51520" y="2134597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服务器建立连接并把客户端加到来宾清单中。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3068960"/>
            <a:ext cx="3759324" cy="113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79512" y="3286725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另一个用户连接上来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436510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A</a:t>
            </a:r>
            <a:r>
              <a:rPr lang="zh-CN" altLang="en-US" dirty="0" smtClean="0"/>
              <a:t>送出信息到聊天服务器上</a:t>
            </a:r>
            <a:endParaRPr lang="zh-CN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4008" y="4221498"/>
            <a:ext cx="3672408" cy="100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179512" y="53732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服务器将信息送给所有的来宾</a:t>
            </a:r>
            <a:endParaRPr lang="zh-CN" alt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4008" y="5373216"/>
            <a:ext cx="382029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53400" cy="80196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连接、传送与接收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628800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要让客户端能够工作，有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件事必须先学：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1988840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）如何建立客户端与服务器之间的初始连接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）如何传送信息到服务器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）如何接收来自服务器的信息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2924944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连接：用户通过建立</a:t>
            </a:r>
            <a:r>
              <a:rPr lang="en-US" altLang="zh-CN" b="1" dirty="0" smtClean="0">
                <a:solidFill>
                  <a:srgbClr val="FF0000"/>
                </a:solidFill>
              </a:rPr>
              <a:t>socket</a:t>
            </a:r>
            <a:r>
              <a:rPr lang="zh-CN" altLang="en-US" b="1" dirty="0" smtClean="0"/>
              <a:t>连接来连接服务器。</a:t>
            </a:r>
            <a:endParaRPr lang="zh-CN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3" y="3247727"/>
            <a:ext cx="3960441" cy="1261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3528" y="414908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传送：用户送出信息给服务器</a:t>
            </a:r>
            <a:endParaRPr lang="zh-CN" alt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4838" y="4437111"/>
            <a:ext cx="4037402" cy="12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95536" y="530120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接收：用户从服务器接收信息。</a:t>
            </a:r>
            <a:endParaRPr lang="zh-CN" altLang="en-US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7" y="5589240"/>
            <a:ext cx="3949085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8153400" cy="74252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844824"/>
            <a:ext cx="8964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要连接到其他的机器上，我们会需要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的连接。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是个代表两台机器之间网络连接的对象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java.net.Socket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什么是连接？</a:t>
            </a:r>
            <a:r>
              <a:rPr lang="zh-CN" altLang="en-US" dirty="0" smtClean="0"/>
              <a:t>两台机器之间的一种关系，让两个软件相互认识对方。最重要的是两者知道如何与对方通信，也就是说知道如何发送数据给对方。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153400" cy="74252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连接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700808"/>
            <a:ext cx="889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要创建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连接你得知道两项关于服务器的信息：它在哪里以及用哪个接口来收发数据。也就是说：</a:t>
            </a:r>
            <a:r>
              <a:rPr lang="en-US" altLang="zh-CN" b="1" dirty="0" smtClean="0"/>
              <a:t>IP</a:t>
            </a:r>
            <a:r>
              <a:rPr lang="zh-CN" altLang="en-US" b="1" dirty="0" smtClean="0"/>
              <a:t>地址</a:t>
            </a:r>
            <a:r>
              <a:rPr lang="zh-CN" altLang="en-US" dirty="0" smtClean="0"/>
              <a:t>与</a:t>
            </a:r>
            <a:r>
              <a:rPr lang="zh-CN" altLang="en-US" b="1" dirty="0" smtClean="0"/>
              <a:t>端口号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20888"/>
            <a:ext cx="862012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31640" y="5805264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Socket </a:t>
            </a:r>
            <a:r>
              <a:rPr lang="en-US" altLang="zh-CN" dirty="0" err="1" smtClean="0"/>
              <a:t>chatSocket</a:t>
            </a:r>
            <a:r>
              <a:rPr lang="en-US" altLang="zh-CN" dirty="0" smtClean="0"/>
              <a:t> = new Socket(“196.164.1.103”, 5000)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6309320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Socket</a:t>
            </a:r>
            <a:r>
              <a:rPr lang="zh-CN" altLang="en-US" dirty="0" smtClean="0">
                <a:solidFill>
                  <a:srgbClr val="FF0000"/>
                </a:solidFill>
              </a:rPr>
              <a:t>连接的建立代表两台机器之间存有对方的信息，包括网络地址和</a:t>
            </a:r>
            <a:r>
              <a:rPr lang="en-US" altLang="zh-CN" dirty="0" smtClean="0">
                <a:solidFill>
                  <a:srgbClr val="FF0000"/>
                </a:solidFill>
              </a:rPr>
              <a:t>TCP</a:t>
            </a:r>
            <a:r>
              <a:rPr lang="zh-CN" altLang="en-US" dirty="0" smtClean="0">
                <a:solidFill>
                  <a:srgbClr val="FF0000"/>
                </a:solidFill>
              </a:rPr>
              <a:t>的端口号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端口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916832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TCP(Transmission Control </a:t>
            </a:r>
            <a:r>
              <a:rPr lang="en-US" altLang="zh-CN" dirty="0" err="1" smtClean="0"/>
              <a:t>Protocal</a:t>
            </a:r>
            <a:r>
              <a:rPr lang="en-US" altLang="zh-CN" dirty="0" smtClean="0"/>
              <a:t>) </a:t>
            </a:r>
            <a:r>
              <a:rPr lang="zh-CN" altLang="en-US" dirty="0" smtClean="0"/>
              <a:t>是面向连接的通信协议，通过三次握手建立连接，通信完成时要拆除连接，由于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是面向连接的所以只能用于端到端的通信。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TCP</a:t>
            </a:r>
            <a:r>
              <a:rPr lang="zh-CN" altLang="en-US" dirty="0" smtClean="0"/>
              <a:t>端口只是一个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位宽、用来识别服务器上特定程序的数字。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068960"/>
            <a:ext cx="252028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067944" y="3429000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这些数字代表在服务器上执行软件的逻辑识别。注意，你在及其的背后找不到这些端口插孔。每个服务器上都有</a:t>
            </a:r>
            <a:r>
              <a:rPr lang="en-US" altLang="zh-CN" dirty="0" smtClean="0"/>
              <a:t>65536</a:t>
            </a:r>
            <a:r>
              <a:rPr lang="zh-CN" altLang="en-US" dirty="0" smtClean="0"/>
              <a:t>个端口（</a:t>
            </a:r>
            <a:r>
              <a:rPr lang="en-US" altLang="zh-CN" dirty="0" smtClean="0"/>
              <a:t>0~65535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4869160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在编写服务器程序时，你会加入程序代码来指定想要使用哪个端口号。对于聊天程序，我们选择</a:t>
            </a:r>
            <a:r>
              <a:rPr lang="en-US" altLang="zh-CN" dirty="0" smtClean="0"/>
              <a:t>5000.</a:t>
            </a:r>
            <a:r>
              <a:rPr lang="zh-CN" altLang="en-US" dirty="0" smtClean="0"/>
              <a:t>没有特定理由，只是因为介于</a:t>
            </a:r>
            <a:r>
              <a:rPr lang="en-US" altLang="zh-CN" dirty="0" smtClean="0"/>
              <a:t>1024-65535</a:t>
            </a:r>
            <a:r>
              <a:rPr lang="zh-CN" altLang="en-US" dirty="0" smtClean="0"/>
              <a:t>之间。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363</TotalTime>
  <Words>640</Words>
  <Application>Microsoft Office PowerPoint</Application>
  <PresentationFormat>全屏显示(4:3)</PresentationFormat>
  <Paragraphs>55</Paragraphs>
  <Slides>12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中性</vt:lpstr>
      <vt:lpstr>                   socket建立</vt:lpstr>
      <vt:lpstr>学习基础</vt:lpstr>
      <vt:lpstr>互联网编程的意义</vt:lpstr>
      <vt:lpstr>典型应用-聊天程序概述（1）</vt:lpstr>
      <vt:lpstr>典型应用-聊天程序概述（2）</vt:lpstr>
      <vt:lpstr>连接、传送与接收</vt:lpstr>
      <vt:lpstr>什么是Socket？</vt:lpstr>
      <vt:lpstr>Socket连接</vt:lpstr>
      <vt:lpstr>TCP端口</vt:lpstr>
      <vt:lpstr>备注</vt:lpstr>
      <vt:lpstr>思考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端美科技高校合作产学研发展计划</dc:title>
  <cp:lastModifiedBy>Andy</cp:lastModifiedBy>
  <cp:revision>50</cp:revision>
  <dcterms:modified xsi:type="dcterms:W3CDTF">2020-03-13T03:13:10Z</dcterms:modified>
</cp:coreProperties>
</file>