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1" r:id="rId3"/>
    <p:sldId id="312" r:id="rId4"/>
    <p:sldId id="282" r:id="rId5"/>
    <p:sldId id="283" r:id="rId6"/>
    <p:sldId id="284" r:id="rId7"/>
    <p:sldId id="310" r:id="rId8"/>
    <p:sldId id="285" r:id="rId9"/>
    <p:sldId id="286" r:id="rId10"/>
    <p:sldId id="287" r:id="rId11"/>
    <p:sldId id="288" r:id="rId12"/>
    <p:sldId id="289" r:id="rId13"/>
    <p:sldId id="306" r:id="rId14"/>
    <p:sldId id="290" r:id="rId15"/>
    <p:sldId id="291" r:id="rId16"/>
    <p:sldId id="292" r:id="rId17"/>
    <p:sldId id="319" r:id="rId18"/>
    <p:sldId id="320" r:id="rId19"/>
    <p:sldId id="32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206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9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3861048"/>
            <a:ext cx="6660232" cy="1828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/>
              <a:t>网络</a:t>
            </a:r>
            <a:r>
              <a:rPr lang="zh-CN" altLang="en-US" dirty="0" smtClean="0"/>
              <a:t>传输</a:t>
            </a:r>
            <a:r>
              <a:rPr lang="zh-CN" altLang="en-US" dirty="0"/>
              <a:t>基础</a:t>
            </a:r>
            <a:r>
              <a:rPr lang="zh-CN" altLang="en-US" dirty="0" smtClean="0"/>
              <a:t>知识（补充）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周宇          深圳大学      计算机与软件学院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相位、频率和振幅</a:t>
            </a:r>
            <a:endParaRPr lang="zh-CN" altLang="en-US" dirty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22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pic>
        <p:nvPicPr>
          <p:cNvPr id="2355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72816"/>
            <a:ext cx="4968552" cy="46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25624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正弦波时域和频域</a:t>
            </a:r>
            <a:endParaRPr lang="zh-CN" altLang="en-US" dirty="0"/>
          </a:p>
        </p:txBody>
      </p:sp>
      <p:pic>
        <p:nvPicPr>
          <p:cNvPr id="2102" name="Picture 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6840760" cy="455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092280" y="3573016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用频谱图中的单个峰值课表示时域图中一个完整的正弦波。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28740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正弦波时域和频域</a:t>
            </a:r>
            <a:endParaRPr lang="zh-CN" altLang="en-US" dirty="0"/>
          </a:p>
        </p:txBody>
      </p:sp>
      <p:sp>
        <p:nvSpPr>
          <p:cNvPr id="13314" name="内容占位符 4"/>
          <p:cNvSpPr>
            <a:spLocks noGrp="1"/>
          </p:cNvSpPr>
          <p:nvPr>
            <p:ph idx="1"/>
          </p:nvPr>
        </p:nvSpPr>
        <p:spPr bwMode="auto">
          <a:xfrm>
            <a:off x="539552" y="1556792"/>
            <a:ext cx="8085910" cy="448437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2200" dirty="0" smtClean="0"/>
              <a:t>当我们处理多个正弦波时，频域更简洁有用。例如，对三个不同振幅和频率的正弦波，可以通过频域中的三个尖峰表示。</a:t>
            </a:r>
            <a:endParaRPr lang="en-US" altLang="zh-CN" sz="2200" dirty="0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43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43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7848872" cy="305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242933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数字信号</a:t>
            </a:r>
            <a:endParaRPr lang="zh-CN" altLang="en-US" dirty="0"/>
          </a:p>
        </p:txBody>
      </p:sp>
      <p:sp>
        <p:nvSpPr>
          <p:cNvPr id="36" name="内容占位符 4"/>
          <p:cNvSpPr>
            <a:spLocks noGrp="1"/>
          </p:cNvSpPr>
          <p:nvPr>
            <p:ph idx="1"/>
          </p:nvPr>
        </p:nvSpPr>
        <p:spPr bwMode="auto">
          <a:xfrm>
            <a:off x="611560" y="1556792"/>
            <a:ext cx="8153400" cy="449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/>
              <a:t>数据除了可以用模拟信号表示以外，还可以使用数字信号表示。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可以编码为</a:t>
            </a:r>
            <a:r>
              <a:rPr lang="zh-CN" altLang="en-US" sz="2400" b="1" dirty="0" smtClean="0"/>
              <a:t>正电平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可以编码为</a:t>
            </a:r>
            <a:r>
              <a:rPr lang="zh-CN" altLang="en-US" sz="2400" b="1" dirty="0" smtClean="0"/>
              <a:t>零电平。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/>
              <a:t>一</a:t>
            </a:r>
            <a:r>
              <a:rPr lang="zh-CN" altLang="en-US" sz="2400" dirty="0" smtClean="0"/>
              <a:t>个数字信号可以多于两个电平。在这种情况，每个电平就可以发送多个位。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电平</a:t>
            </a:r>
            <a:endParaRPr lang="zh-CN" altLang="en-US" dirty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53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53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53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95571"/>
            <a:ext cx="5904656" cy="504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81462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 bwMode="auto">
          <a:xfrm>
            <a:off x="611560" y="1556792"/>
            <a:ext cx="8153400" cy="449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/>
              <a:t>一</a:t>
            </a:r>
            <a:r>
              <a:rPr lang="zh-CN" altLang="en-US" sz="2400" dirty="0" smtClean="0"/>
              <a:t>个数字信号有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个电平。那么每个电平需要多少个位？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</a:t>
            </a: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75656" y="256490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8 = 3</a:t>
            </a:r>
          </a:p>
          <a:p>
            <a:pPr algn="ctr"/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每个信号电平用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位表示。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35200" y="2876550"/>
          <a:ext cx="114300" cy="420688"/>
        </p:xfrm>
        <a:graphic>
          <a:graphicData uri="http://schemas.openxmlformats.org/presentationml/2006/ole">
            <p:oleObj spid="_x0000_s27649" name="Equation" r:id="rId3" imgW="114120" imgH="1774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476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比特率</a:t>
            </a:r>
            <a:endParaRPr lang="zh-CN" altLang="en-US" dirty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63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63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63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21" name="内容占位符 4"/>
          <p:cNvSpPr>
            <a:spLocks noGrp="1"/>
          </p:cNvSpPr>
          <p:nvPr>
            <p:ph idx="1"/>
          </p:nvPr>
        </p:nvSpPr>
        <p:spPr bwMode="auto">
          <a:xfrm>
            <a:off x="611560" y="1556792"/>
            <a:ext cx="8153400" cy="449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/>
              <a:t>比特率是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秒钟发送的位数，单位是</a:t>
            </a:r>
            <a:r>
              <a:rPr lang="en-US" altLang="zh-CN" sz="2400" i="1" dirty="0" smtClean="0"/>
              <a:t>bps</a:t>
            </a:r>
            <a:r>
              <a:rPr lang="zh-CN" altLang="en-US" sz="2400" dirty="0" smtClean="0"/>
              <a:t>，或者</a:t>
            </a:r>
            <a:r>
              <a:rPr lang="en-US" altLang="zh-CN" sz="2400" i="1" dirty="0" smtClean="0"/>
              <a:t>b/s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/>
              <a:t>假定我们需要每分钟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页的速率下载文本文档。所需的通道比特率是多少？（假设一页平均包含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行，每行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个字符）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429309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100×24×80×8/60 </a:t>
            </a:r>
            <a:r>
              <a:rPr lang="en-US" altLang="zh-CN" dirty="0" smtClean="0"/>
              <a:t>= </a:t>
            </a:r>
            <a:r>
              <a:rPr lang="en-US" altLang="zh-CN" dirty="0" smtClean="0"/>
              <a:t>25600bps </a:t>
            </a:r>
            <a:r>
              <a:rPr lang="en-US" altLang="zh-CN" dirty="0" smtClean="0"/>
              <a:t>= </a:t>
            </a:r>
            <a:r>
              <a:rPr lang="en-US" altLang="zh-CN" dirty="0" smtClean="0"/>
              <a:t>125.6kbps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047813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数据速率限制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数据通信中一个非常重要的问题是：在一个同行道中能够以多快的速率发送数据，即每秒的比特数。数据速率取决于三种因素：</a:t>
            </a:r>
            <a:endParaRPr lang="en-US" altLang="zh-CN" dirty="0" smtClean="0"/>
          </a:p>
          <a:p>
            <a:r>
              <a:rPr lang="zh-CN" altLang="en-US" dirty="0" smtClean="0"/>
              <a:t>有效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r>
              <a:rPr lang="zh-CN" altLang="en-US" dirty="0" smtClean="0"/>
              <a:t>使用的信号电平数</a:t>
            </a:r>
            <a:endParaRPr lang="en-US" altLang="zh-CN" dirty="0" smtClean="0"/>
          </a:p>
          <a:p>
            <a:r>
              <a:rPr lang="zh-CN" altLang="en-US" dirty="0" smtClean="0"/>
              <a:t>通道的质量（噪声）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0176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香农定理（</a:t>
            </a:r>
            <a:r>
              <a:rPr lang="en-US" altLang="zh-CN" dirty="0" smtClean="0"/>
              <a:t>Shannon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通道的容量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ym typeface="Webdings"/>
              </a:rPr>
              <a:t></a:t>
            </a:r>
            <a:r>
              <a:rPr lang="en-US" altLang="zh-CN" dirty="0" smtClean="0">
                <a:sym typeface="Webdings"/>
              </a:rPr>
              <a:t>log</a:t>
            </a:r>
            <a:r>
              <a:rPr lang="en-US" altLang="zh-CN" baseline="-25000" dirty="0" smtClean="0">
                <a:sym typeface="Webdings"/>
              </a:rPr>
              <a:t>2</a:t>
            </a:r>
            <a:r>
              <a:rPr lang="en-US" altLang="zh-CN" dirty="0" smtClean="0">
                <a:sym typeface="Webdings"/>
              </a:rPr>
              <a:t>(1+SNR)</a:t>
            </a:r>
          </a:p>
          <a:p>
            <a:r>
              <a:rPr lang="zh-CN" altLang="en-US" dirty="0" smtClean="0">
                <a:sym typeface="Webdings"/>
              </a:rPr>
              <a:t>我们可以计算一条常规电话线路理论上的最高比特率。通常情况下，电话线路带宽为</a:t>
            </a:r>
            <a:r>
              <a:rPr lang="en-US" altLang="zh-CN" dirty="0" smtClean="0">
                <a:sym typeface="Webdings"/>
              </a:rPr>
              <a:t>3KHz</a:t>
            </a:r>
            <a:r>
              <a:rPr lang="zh-CN" altLang="en-US" dirty="0" smtClean="0">
                <a:sym typeface="Webdings"/>
              </a:rPr>
              <a:t>。信噪比通常为</a:t>
            </a:r>
            <a:r>
              <a:rPr lang="en-US" altLang="zh-CN" dirty="0" smtClean="0">
                <a:sym typeface="Webdings"/>
              </a:rPr>
              <a:t>3162</a:t>
            </a:r>
            <a:r>
              <a:rPr lang="zh-CN" altLang="en-US" dirty="0" smtClean="0">
                <a:sym typeface="Webdings"/>
              </a:rPr>
              <a:t>。对于这一通道，其容量计算为：</a:t>
            </a:r>
            <a:endParaRPr lang="en-US" altLang="zh-CN" dirty="0" smtClean="0">
              <a:sym typeface="Webdings"/>
            </a:endParaRPr>
          </a:p>
          <a:p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293096"/>
            <a:ext cx="6912768" cy="94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奈奎斯特定理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比特率 </a:t>
            </a:r>
            <a:r>
              <a:rPr lang="en-US" altLang="zh-CN" dirty="0" smtClean="0"/>
              <a:t>= 2</a:t>
            </a:r>
            <a:r>
              <a:rPr lang="en-US" altLang="zh-CN" dirty="0" smtClean="0"/>
              <a:t>×</a:t>
            </a:r>
            <a:r>
              <a:rPr lang="zh-CN" altLang="en-US" dirty="0" smtClean="0"/>
              <a:t>带宽</a:t>
            </a:r>
            <a:r>
              <a:rPr lang="en-US" altLang="zh-CN" dirty="0" smtClean="0"/>
              <a:t>×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L, L</a:t>
            </a:r>
            <a:r>
              <a:rPr lang="zh-CN" altLang="en-US" dirty="0" smtClean="0"/>
              <a:t>为电平数量</a:t>
            </a:r>
            <a:endParaRPr lang="en-US" altLang="zh-CN" dirty="0" smtClean="0"/>
          </a:p>
          <a:p>
            <a:r>
              <a:rPr lang="zh-CN" altLang="en-US" dirty="0" smtClean="0"/>
              <a:t>另一个角度：采样频率大于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倍的带宽，信号才可以完整恢复。</a:t>
            </a:r>
            <a:endParaRPr lang="en-US" altLang="zh-CN" dirty="0" smtClean="0"/>
          </a:p>
          <a:p>
            <a:r>
              <a:rPr lang="zh-CN" altLang="en-US" dirty="0" smtClean="0"/>
              <a:t>我们需要带宽为</a:t>
            </a:r>
            <a:r>
              <a:rPr lang="en-US" altLang="zh-CN" dirty="0" smtClean="0"/>
              <a:t>20KHz</a:t>
            </a:r>
            <a:r>
              <a:rPr lang="zh-CN" altLang="en-US" dirty="0" smtClean="0"/>
              <a:t>的无噪声通道发送</a:t>
            </a:r>
            <a:r>
              <a:rPr lang="en-US" altLang="zh-CN" dirty="0" smtClean="0"/>
              <a:t>265kbps</a:t>
            </a:r>
            <a:r>
              <a:rPr lang="zh-CN" altLang="en-US" dirty="0" smtClean="0"/>
              <a:t>。我们需要多少信号电平？</a:t>
            </a:r>
            <a:endParaRPr lang="zh-CN" altLang="en-US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21088"/>
            <a:ext cx="642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C00000"/>
                </a:solidFill>
              </a:rPr>
              <a:t>数据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信号传输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647" y="1533797"/>
            <a:ext cx="8577833" cy="51355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dirty="0" smtClean="0"/>
              <a:t>数据和信号的关系</a:t>
            </a:r>
            <a:endParaRPr lang="en-US" altLang="zh-CN" sz="2800" dirty="0" smtClean="0"/>
          </a:p>
        </p:txBody>
      </p:sp>
      <p:pic>
        <p:nvPicPr>
          <p:cNvPr id="34818" name="Picture 2" descr="https://p9-bk.byteimg.com/tos-cn-i-mlhdmxsy5m/0486f12704ef4fe9a27d1cdcc6702873~tplv-mlhdmxsy5m-q75:0:0.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700" y="3183963"/>
            <a:ext cx="2257212" cy="3053349"/>
          </a:xfrm>
          <a:prstGeom prst="rect">
            <a:avLst/>
          </a:prstGeom>
          <a:noFill/>
        </p:spPr>
      </p:pic>
      <p:pic>
        <p:nvPicPr>
          <p:cNvPr id="34820" name="Picture 4" descr="测量信号相似性- MATLAB &amp; Simulink Example - MathWorks 中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068960"/>
            <a:ext cx="4176464" cy="313234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2492896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数据要进行传输，必须转换成电磁信号。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38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思考和学习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数据是怎么通过光纤</a:t>
            </a:r>
            <a:r>
              <a:rPr lang="en-US" altLang="zh-CN" dirty="0" smtClean="0"/>
              <a:t>/</a:t>
            </a:r>
            <a:r>
              <a:rPr lang="zh-CN" altLang="en-US" dirty="0" smtClean="0"/>
              <a:t>光缆传输的？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38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模拟与数字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513533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数据可以是模拟的也可以是数字的。</a:t>
            </a:r>
            <a:endParaRPr lang="en-US" altLang="zh-CN" sz="2800" dirty="0" smtClean="0"/>
          </a:p>
          <a:p>
            <a:r>
              <a:rPr lang="zh-CN" altLang="en-US" sz="2800" dirty="0" smtClean="0"/>
              <a:t>模拟数据：连续状态的信息 （连续值）</a:t>
            </a:r>
            <a:endParaRPr lang="en-US" altLang="zh-CN" sz="2800" dirty="0" smtClean="0"/>
          </a:p>
          <a:p>
            <a:r>
              <a:rPr lang="zh-CN" altLang="en-US" sz="2800" dirty="0" smtClean="0"/>
              <a:t>数字数据：离散状态的信息 （离散值）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温度，高度，性别等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6476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模拟与数字</a:t>
            </a:r>
            <a:endParaRPr lang="zh-CN" altLang="en-US" dirty="0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 bwMode="auto">
          <a:xfrm>
            <a:off x="467544" y="1700808"/>
            <a:ext cx="8153400" cy="449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800" dirty="0" smtClean="0"/>
              <a:t>信号可以是模拟的也可以是数字的</a:t>
            </a:r>
            <a:endParaRPr lang="en-US" altLang="zh-CN" sz="2800" dirty="0" smtClean="0"/>
          </a:p>
          <a:p>
            <a:r>
              <a:rPr lang="zh-CN" altLang="en-US" sz="2800" dirty="0" smtClean="0"/>
              <a:t>模拟信号在一个范围内可以有无穷多个取值</a:t>
            </a:r>
            <a:endParaRPr lang="en-US" altLang="zh-CN" sz="2800" dirty="0" smtClean="0"/>
          </a:p>
          <a:p>
            <a:r>
              <a:rPr lang="zh-CN" altLang="en-US" sz="2800" dirty="0" smtClean="0"/>
              <a:t>数字信号只能有有限个数值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429000"/>
            <a:ext cx="3512112" cy="268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429000"/>
            <a:ext cx="4031256" cy="267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2668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周期模拟信号</a:t>
            </a:r>
            <a:endParaRPr lang="zh-CN" altLang="en-US" dirty="0"/>
          </a:p>
        </p:txBody>
      </p:sp>
      <p:sp>
        <p:nvSpPr>
          <p:cNvPr id="9218" name="内容占位符 4"/>
          <p:cNvSpPr>
            <a:spLocks noGrp="1"/>
          </p:cNvSpPr>
          <p:nvPr>
            <p:ph idx="1"/>
          </p:nvPr>
        </p:nvSpPr>
        <p:spPr bwMode="auto">
          <a:xfrm>
            <a:off x="611560" y="1484784"/>
            <a:ext cx="8153400" cy="449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/>
              <a:t>周期模拟信号：简单类型或复合类型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/>
              <a:t>简单类型：正弦波 （</a:t>
            </a:r>
            <a:r>
              <a:rPr lang="en-US" altLang="zh-CN" sz="2400" dirty="0" smtClean="0"/>
              <a:t>sine wave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/>
              <a:t>复合类型：多个正弦波信号组成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92048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正弦波</a:t>
            </a:r>
            <a:endParaRPr lang="zh-CN" alt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393310" cy="290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相位、频率和振幅</a:t>
            </a:r>
            <a:endParaRPr lang="zh-CN" altLang="en-US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pic>
        <p:nvPicPr>
          <p:cNvPr id="2457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540360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516216" y="2060848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相位：与</a:t>
            </a:r>
            <a:r>
              <a:rPr lang="en-US" altLang="zh-CN" b="1" dirty="0" smtClean="0"/>
              <a:t>t=0</a:t>
            </a:r>
            <a:r>
              <a:rPr lang="zh-CN" altLang="en-US" b="1" dirty="0" smtClean="0"/>
              <a:t>偏移 </a:t>
            </a:r>
            <a:r>
              <a:rPr lang="en-US" altLang="zh-CN" b="1" dirty="0" smtClean="0"/>
              <a:t>0~180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频率：信号变化的快慢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6588224" y="4725144"/>
            <a:ext cx="1872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相位频率相同但</a:t>
            </a:r>
            <a:endParaRPr lang="en-US" altLang="zh-CN" b="1" dirty="0" smtClean="0"/>
          </a:p>
          <a:p>
            <a:r>
              <a:rPr lang="zh-CN" altLang="en-US" b="1" dirty="0" smtClean="0"/>
              <a:t>振幅不同的两个</a:t>
            </a:r>
            <a:r>
              <a:rPr lang="zh-CN" altLang="en-US" b="1" dirty="0" smtClean="0"/>
              <a:t>信号。</a:t>
            </a:r>
            <a:endParaRPr lang="zh-CN" altLang="en-US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789040"/>
            <a:ext cx="209210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451371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相位、频率和振幅</a:t>
            </a:r>
            <a:endParaRPr lang="zh-CN" altLang="en-US" dirty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112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pic>
        <p:nvPicPr>
          <p:cNvPr id="1078" name="Picture 5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47837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6012160" y="2780928"/>
            <a:ext cx="2699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振幅和相位相同但频率不同</a:t>
            </a:r>
            <a:r>
              <a:rPr lang="zh-CN" altLang="en-US" b="1" dirty="0" smtClean="0"/>
              <a:t>的两个</a:t>
            </a:r>
            <a:r>
              <a:rPr lang="zh-CN" altLang="en-US" b="1" dirty="0" smtClean="0"/>
              <a:t>信号。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6084168" y="4581128"/>
            <a:ext cx="2699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如果信号始终不变化，则其频率是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，如果信号瞬间发生变化，则其频率值是无穷大。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102826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1805</TotalTime>
  <Words>573</Words>
  <Application>Microsoft Office PowerPoint</Application>
  <PresentationFormat>全屏显示(4:3)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中性</vt:lpstr>
      <vt:lpstr>MathType 7.0 Equation</vt:lpstr>
      <vt:lpstr> 网络传输基础知识（补充）</vt:lpstr>
      <vt:lpstr>数据/信号传输</vt:lpstr>
      <vt:lpstr>思考和学习</vt:lpstr>
      <vt:lpstr>模拟与数字</vt:lpstr>
      <vt:lpstr>模拟与数字</vt:lpstr>
      <vt:lpstr>周期模拟信号</vt:lpstr>
      <vt:lpstr>正弦波</vt:lpstr>
      <vt:lpstr>相位、频率和振幅</vt:lpstr>
      <vt:lpstr>相位、频率和振幅</vt:lpstr>
      <vt:lpstr>相位、频率和振幅</vt:lpstr>
      <vt:lpstr>正弦波时域和频域</vt:lpstr>
      <vt:lpstr>正弦波时域和频域</vt:lpstr>
      <vt:lpstr>数字信号</vt:lpstr>
      <vt:lpstr>电平</vt:lpstr>
      <vt:lpstr>问题</vt:lpstr>
      <vt:lpstr>比特率</vt:lpstr>
      <vt:lpstr>数据速率限制</vt:lpstr>
      <vt:lpstr>香农定理（Shannon）</vt:lpstr>
      <vt:lpstr>奈奎斯特定理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cp:lastModifiedBy>dell</cp:lastModifiedBy>
  <cp:revision>124</cp:revision>
  <dcterms:modified xsi:type="dcterms:W3CDTF">2023-02-28T05:24:46Z</dcterms:modified>
</cp:coreProperties>
</file>