
<file path=[Content_Types].xml><?xml version="1.0" encoding="utf-8"?>
<Types xmlns="http://schemas.openxmlformats.org/package/2006/content-types">
  <Default Extension="png" ContentType="image/png"/>
  <Default Extension="vsd" ContentType="application/vnd.visio"/>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311" r:id="rId3"/>
    <p:sldId id="312" r:id="rId4"/>
    <p:sldId id="282" r:id="rId5"/>
    <p:sldId id="283" r:id="rId6"/>
    <p:sldId id="284" r:id="rId7"/>
    <p:sldId id="310" r:id="rId8"/>
    <p:sldId id="285" r:id="rId9"/>
    <p:sldId id="286" r:id="rId10"/>
    <p:sldId id="287" r:id="rId11"/>
    <p:sldId id="288" r:id="rId12"/>
    <p:sldId id="289" r:id="rId13"/>
    <p:sldId id="306" r:id="rId14"/>
    <p:sldId id="290" r:id="rId15"/>
    <p:sldId id="291" r:id="rId16"/>
    <p:sldId id="292" r:id="rId17"/>
    <p:sldId id="319" r:id="rId18"/>
    <p:sldId id="293" r:id="rId19"/>
    <p:sldId id="294" r:id="rId20"/>
    <p:sldId id="295" r:id="rId21"/>
    <p:sldId id="313" r:id="rId22"/>
    <p:sldId id="315" r:id="rId23"/>
    <p:sldId id="320" r:id="rId24"/>
    <p:sldId id="316" r:id="rId25"/>
    <p:sldId id="318" r:id="rId26"/>
    <p:sldId id="321" r:id="rId27"/>
    <p:sldId id="317" r:id="rId28"/>
    <p:sldId id="296" r:id="rId29"/>
    <p:sldId id="297" r:id="rId30"/>
    <p:sldId id="299" r:id="rId31"/>
    <p:sldId id="300" r:id="rId32"/>
    <p:sldId id="301" r:id="rId33"/>
    <p:sldId id="302" r:id="rId34"/>
    <p:sldId id="303" r:id="rId35"/>
    <p:sldId id="304" r:id="rId36"/>
    <p:sldId id="305" r:id="rId37"/>
    <p:sldId id="307" r:id="rId38"/>
    <p:sldId id="308" r:id="rId39"/>
    <p:sldId id="309"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234" y="245"/>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FBF99B-FB83-4451-8B3A-3AA4058B0A25}" type="datetimeFigureOut">
              <a:rPr lang="zh-CN" altLang="en-US" smtClean="0"/>
              <a:pPr/>
              <a:t>2020/3/12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5DD088-3A57-4AAD-8514-636C7E100E2E}" type="slidenum">
              <a:rPr lang="zh-CN" altLang="en-US" smtClean="0"/>
              <a:pPr/>
              <a:t>‹#›</a:t>
            </a:fld>
            <a:endParaRPr lang="zh-CN" altLang="en-US"/>
          </a:p>
        </p:txBody>
      </p:sp>
    </p:spTree>
    <p:extLst>
      <p:ext uri="{BB962C8B-B14F-4D97-AF65-F5344CB8AC3E}">
        <p14:creationId xmlns:p14="http://schemas.microsoft.com/office/powerpoint/2010/main" val="211974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86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EEE3C0D-21BE-4A36-AFAF-A4FD2AAD31FB}" type="slidenum">
              <a:rPr lang="zh-CN" altLang="en-US" smtClean="0"/>
              <a:pPr/>
              <a:t>34</a:t>
            </a:fld>
            <a:endParaRPr lang="zh-CN" altLang="en-US" smtClean="0"/>
          </a:p>
        </p:txBody>
      </p:sp>
    </p:spTree>
    <p:extLst>
      <p:ext uri="{BB962C8B-B14F-4D97-AF65-F5344CB8AC3E}">
        <p14:creationId xmlns:p14="http://schemas.microsoft.com/office/powerpoint/2010/main" val="3866190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530820CF-B880-4189-942D-D702A7CBA730}" type="datetimeFigureOut">
              <a:rPr lang="zh-CN" altLang="en-US" smtClean="0"/>
              <a:pPr/>
              <a:t>2020/3/12</a:t>
            </a:fld>
            <a:endParaRPr lang="zh-CN" alt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CN" altLang="en-US"/>
          </a:p>
        </p:txBody>
      </p:sp>
      <p:sp>
        <p:nvSpPr>
          <p:cNvPr id="29" name="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530820CF-B880-4189-942D-D702A7CBA730}" type="datetimeFigureOut">
              <a:rPr lang="zh-CN" altLang="en-US" smtClean="0"/>
              <a:pPr/>
              <a:t>2020/3/12</a:t>
            </a:fld>
            <a:endParaRPr lang="zh-CN" altLang="en-US"/>
          </a:p>
        </p:txBody>
      </p:sp>
      <p:sp>
        <p:nvSpPr>
          <p:cNvPr id="5" name="页脚占位符 4"/>
          <p:cNvSpPr>
            <a:spLocks noGrp="1"/>
          </p:cNvSpPr>
          <p:nvPr>
            <p:ph type="ftr" sz="quarter" idx="11"/>
          </p:nvPr>
        </p:nvSpPr>
        <p:spPr>
          <a:xfrm>
            <a:off x="457201" y="6248207"/>
            <a:ext cx="5573483" cy="365125"/>
          </a:xfrm>
        </p:spPr>
        <p:txBody>
          <a:bodyPr/>
          <a:lstStyle/>
          <a:p>
            <a:endParaRPr lang="zh-CN"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pPr/>
              <a:t>2020/3/12</a:t>
            </a:fld>
            <a:endParaRPr lang="zh-CN" altLang="en-US"/>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日期占位符 7"/>
          <p:cNvSpPr>
            <a:spLocks noGrp="1"/>
          </p:cNvSpPr>
          <p:nvPr>
            <p:ph type="dt" sz="half" idx="15"/>
          </p:nvPr>
        </p:nvSpPr>
        <p:spPr/>
        <p:txBody>
          <a:bodyPr rtlCol="0"/>
          <a:lstStyle/>
          <a:p>
            <a:fld id="{530820CF-B880-4189-942D-D702A7CBA730}" type="datetimeFigureOut">
              <a:rPr lang="zh-CN" altLang="en-US" smtClean="0"/>
              <a:pPr/>
              <a:t>2020/3/12</a:t>
            </a:fld>
            <a:endParaRPr lang="zh-CN" altLang="en-US"/>
          </a:p>
        </p:txBody>
      </p:sp>
      <p:sp>
        <p:nvSpPr>
          <p:cNvPr id="10" name="灯片编号占位符 9"/>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2" name="页脚占位符 11"/>
          <p:cNvSpPr>
            <a:spLocks noGrp="1"/>
          </p:cNvSpPr>
          <p:nvPr>
            <p:ph type="ftr" sz="quarter" idx="17"/>
          </p:nvPr>
        </p:nvSpPr>
        <p:spPr/>
        <p:txBody>
          <a:bodyPr rtlCol="0"/>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5"/>
          </p:nvPr>
        </p:nvSpPr>
        <p:spPr/>
        <p:txBody>
          <a:bodyPr rtlCol="0"/>
          <a:lstStyle/>
          <a:p>
            <a:fld id="{530820CF-B880-4189-942D-D702A7CBA730}" type="datetimeFigureOut">
              <a:rPr lang="zh-CN" altLang="en-US" smtClean="0"/>
              <a:pPr/>
              <a:t>2020/3/12</a:t>
            </a:fld>
            <a:endParaRPr lang="zh-CN" altLang="en-US"/>
          </a:p>
        </p:txBody>
      </p:sp>
      <p:sp>
        <p:nvSpPr>
          <p:cNvPr id="12" name="灯片编号占位符 11"/>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4" name="页脚占位符 13"/>
          <p:cNvSpPr>
            <a:spLocks noGrp="1"/>
          </p:cNvSpPr>
          <p:nvPr>
            <p:ph type="ftr" sz="quarter" idx="17"/>
          </p:nvPr>
        </p:nvSpPr>
        <p:spPr/>
        <p:txBody>
          <a:bodyPr rtlCol="0"/>
          <a:lstStyle/>
          <a:p>
            <a:endParaRPr lang="zh-CN" alt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2020/3/12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2020/3/12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fld id="{530820CF-B880-4189-942D-D702A7CBA730}" type="datetimeFigureOut">
              <a:rPr lang="zh-CN" altLang="en-US" smtClean="0"/>
              <a:pPr/>
              <a:t>2020/3/12</a:t>
            </a:fld>
            <a:endParaRPr lang="zh-CN" altLang="en-US"/>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endParaRPr lang="zh-CN" alt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530820CF-B880-4189-942D-D702A7CBA730}" type="datetimeFigureOut">
              <a:rPr lang="zh-CN" altLang="en-US" smtClean="0"/>
              <a:pPr/>
              <a:t>2020/3/12</a:t>
            </a:fld>
            <a:endParaRPr lang="zh-CN" altLang="en-US"/>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CN" altLang="en-US"/>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Microsoft_Visio_2003-2010_Drawing22.vsd"/><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Microsoft_Visio_2003-2010_Drawing33.vsd"/><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Microsoft_Visio_2003-2010_Drawing44.vsd"/><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7.emf"/><Relationship Id="rId5" Type="http://schemas.openxmlformats.org/officeDocument/2006/relationships/oleObject" Target="../embeddings/oleObject4.bin"/><Relationship Id="rId4" Type="http://schemas.openxmlformats.org/officeDocument/2006/relationships/image" Target="../media/image16.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Microsoft_Visio_2003-2010_Drawing55.vsd"/><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8.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Microsoft_Visio_2003-2010_Drawing66.vsd"/><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9.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Microsoft_Visio_2003-2010_Drawing77.vsd"/><Relationship Id="rId7"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3.emf"/><Relationship Id="rId5" Type="http://schemas.openxmlformats.org/officeDocument/2006/relationships/oleObject" Target="../embeddings/Microsoft_Visio_2003-2010_Drawing88.vsd"/><Relationship Id="rId4" Type="http://schemas.openxmlformats.org/officeDocument/2006/relationships/image" Target="../media/image22.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Visio_2003-2010_Drawing11.vsd"/><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483768" y="3861048"/>
            <a:ext cx="6660232" cy="1828800"/>
          </a:xfrm>
        </p:spPr>
        <p:txBody>
          <a:bodyPr>
            <a:normAutofit/>
          </a:bodyPr>
          <a:lstStyle/>
          <a:p>
            <a:r>
              <a:rPr lang="zh-CN" altLang="en-US" dirty="0" smtClean="0"/>
              <a:t>             网络</a:t>
            </a:r>
            <a:r>
              <a:rPr lang="zh-CN" altLang="en-US" dirty="0" smtClean="0"/>
              <a:t>传输</a:t>
            </a:r>
            <a:r>
              <a:rPr lang="zh-CN" altLang="en-US" dirty="0"/>
              <a:t>基础知识</a:t>
            </a:r>
            <a:endParaRPr lang="zh-CN" altLang="en-US" dirty="0"/>
          </a:p>
        </p:txBody>
      </p:sp>
      <p:sp>
        <p:nvSpPr>
          <p:cNvPr id="3" name="副标题 2"/>
          <p:cNvSpPr>
            <a:spLocks noGrp="1"/>
          </p:cNvSpPr>
          <p:nvPr>
            <p:ph type="subTitle" idx="1"/>
          </p:nvPr>
        </p:nvSpPr>
        <p:spPr/>
        <p:txBody>
          <a:bodyPr>
            <a:normAutofit/>
          </a:bodyPr>
          <a:lstStyle/>
          <a:p>
            <a:r>
              <a:rPr lang="zh-CN" altLang="en-US" dirty="0" smtClean="0"/>
              <a:t>周宇          </a:t>
            </a:r>
            <a:r>
              <a:rPr lang="zh-CN" altLang="en-US" dirty="0" smtClean="0"/>
              <a:t>深圳大学      计算机与软件学院</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交换技术：</a:t>
            </a:r>
            <a:r>
              <a:rPr lang="zh-CN" altLang="en-US" dirty="0" smtClean="0"/>
              <a:t>分组交换</a:t>
            </a:r>
            <a:endParaRPr lang="zh-CN" altLang="en-US" dirty="0"/>
          </a:p>
        </p:txBody>
      </p:sp>
      <p:sp>
        <p:nvSpPr>
          <p:cNvPr id="12290" name="内容占位符 4"/>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85000" lnSpcReduction="20000"/>
          </a:bodyPr>
          <a:lstStyle/>
          <a:p>
            <a:pPr eaLnBrk="1" hangingPunct="1">
              <a:buFont typeface="Wingdings 2" panose="05020102010507070707" pitchFamily="18" charset="2"/>
              <a:buNone/>
            </a:pPr>
            <a:endParaRPr lang="en-US" altLang="zh-CN" sz="2000" dirty="0" smtClean="0">
              <a:solidFill>
                <a:srgbClr val="215978"/>
              </a:solidFill>
              <a:ea typeface="宋体" panose="02010600030101010101" pitchFamily="2" charset="-122"/>
            </a:endParaRPr>
          </a:p>
          <a:p>
            <a:pPr eaLnBrk="1" hangingPunct="1">
              <a:lnSpc>
                <a:spcPct val="150000"/>
              </a:lnSpc>
              <a:buFont typeface="Wingdings" panose="05000000000000000000" pitchFamily="2" charset="2"/>
              <a:buChar char="Ø"/>
            </a:pPr>
            <a:r>
              <a:rPr lang="zh-CN" altLang="en-US" sz="2600" dirty="0" smtClean="0"/>
              <a:t>数据报交换</a:t>
            </a:r>
            <a:endParaRPr lang="en-US" altLang="zh-CN" sz="2600" dirty="0" smtClean="0"/>
          </a:p>
          <a:p>
            <a:pPr eaLnBrk="1" hangingPunct="1">
              <a:lnSpc>
                <a:spcPct val="150000"/>
              </a:lnSpc>
              <a:buFont typeface="Wingdings" panose="05000000000000000000" pitchFamily="2" charset="2"/>
              <a:buNone/>
            </a:pPr>
            <a:r>
              <a:rPr lang="zh-CN" altLang="en-US" sz="2600" dirty="0" smtClean="0"/>
              <a:t>任何</a:t>
            </a:r>
            <a:r>
              <a:rPr lang="zh-CN" altLang="zh-CN" sz="2600" dirty="0" smtClean="0"/>
              <a:t>分组都当作单独的“小报文”处理，</a:t>
            </a:r>
            <a:r>
              <a:rPr lang="zh-CN" altLang="en-US" sz="2600" dirty="0" smtClean="0"/>
              <a:t>以</a:t>
            </a:r>
            <a:r>
              <a:rPr lang="zh-CN" altLang="zh-CN" sz="2600" dirty="0" smtClean="0"/>
              <a:t>报文交换</a:t>
            </a:r>
            <a:r>
              <a:rPr lang="zh-CN" altLang="en-US" sz="2600" dirty="0" smtClean="0"/>
              <a:t>方式</a:t>
            </a:r>
            <a:r>
              <a:rPr lang="zh-CN" altLang="zh-CN" sz="2600" dirty="0" smtClean="0"/>
              <a:t>单独处理</a:t>
            </a:r>
            <a:r>
              <a:rPr lang="zh-CN" altLang="en-US" sz="2600" dirty="0" smtClean="0"/>
              <a:t>分组</a:t>
            </a:r>
            <a:endParaRPr lang="en-US" altLang="zh-CN" sz="2600" dirty="0" smtClean="0"/>
          </a:p>
          <a:p>
            <a:pPr eaLnBrk="1" hangingPunct="1">
              <a:lnSpc>
                <a:spcPct val="150000"/>
              </a:lnSpc>
              <a:buFont typeface="Wingdings" panose="05000000000000000000" pitchFamily="2" charset="2"/>
              <a:buChar char="Ø"/>
            </a:pPr>
            <a:r>
              <a:rPr lang="zh-CN" altLang="en-US" sz="2600" dirty="0" smtClean="0"/>
              <a:t>虚电路交换</a:t>
            </a:r>
            <a:endParaRPr lang="en-US" altLang="zh-CN" sz="2600" dirty="0" smtClean="0"/>
          </a:p>
          <a:p>
            <a:pPr eaLnBrk="1" hangingPunct="1">
              <a:lnSpc>
                <a:spcPct val="150000"/>
              </a:lnSpc>
              <a:buFont typeface="Wingdings" panose="05000000000000000000" pitchFamily="2" charset="2"/>
              <a:buNone/>
            </a:pPr>
            <a:r>
              <a:rPr lang="zh-CN" altLang="en-US" sz="2600" dirty="0" smtClean="0"/>
              <a:t>通信双方在</a:t>
            </a:r>
            <a:r>
              <a:rPr lang="zh-CN" altLang="zh-CN" sz="2600" dirty="0" smtClean="0"/>
              <a:t>开始发送和接收</a:t>
            </a:r>
            <a:r>
              <a:rPr lang="zh-CN" altLang="en-US" sz="2600" dirty="0" smtClean="0"/>
              <a:t>分组</a:t>
            </a:r>
            <a:r>
              <a:rPr lang="zh-CN" altLang="zh-CN" sz="2600" dirty="0" smtClean="0"/>
              <a:t>之前</a:t>
            </a:r>
            <a:r>
              <a:rPr lang="zh-CN" altLang="en-US" sz="2600" dirty="0" smtClean="0"/>
              <a:t>，</a:t>
            </a:r>
            <a:r>
              <a:rPr lang="zh-CN" altLang="zh-CN" sz="2600" dirty="0" smtClean="0"/>
              <a:t>需要建立逻辑</a:t>
            </a:r>
            <a:r>
              <a:rPr lang="zh-CN" altLang="en-US" sz="2600" dirty="0" smtClean="0"/>
              <a:t>链路（虚电路）。</a:t>
            </a:r>
            <a:endParaRPr lang="en-US" altLang="zh-CN" sz="2600" dirty="0" smtClean="0"/>
          </a:p>
          <a:p>
            <a:pPr eaLnBrk="1" hangingPunct="1">
              <a:lnSpc>
                <a:spcPct val="150000"/>
              </a:lnSpc>
              <a:buFont typeface="Wingdings" panose="05000000000000000000" pitchFamily="2" charset="2"/>
              <a:buNone/>
            </a:pPr>
            <a:r>
              <a:rPr lang="zh-CN" altLang="zh-CN" sz="2600" dirty="0" smtClean="0"/>
              <a:t>所有分组都必须沿着事先建立的虚电路传输，</a:t>
            </a:r>
            <a:r>
              <a:rPr lang="zh-CN" altLang="en-US" sz="2600" dirty="0" smtClean="0"/>
              <a:t>需要</a:t>
            </a:r>
            <a:r>
              <a:rPr lang="zh-CN" altLang="zh-CN" sz="2600" dirty="0" smtClean="0"/>
              <a:t>虚呼叫建立和拆除</a:t>
            </a:r>
            <a:r>
              <a:rPr lang="zh-CN" altLang="en-US" sz="2600" dirty="0" smtClean="0"/>
              <a:t>。</a:t>
            </a:r>
            <a:endParaRPr lang="en-US" altLang="zh-CN" sz="2600" dirty="0" smtClean="0"/>
          </a:p>
        </p:txBody>
      </p:sp>
      <p:sp>
        <p:nvSpPr>
          <p:cNvPr id="1229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229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229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229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229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229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Tree>
    <p:extLst>
      <p:ext uri="{BB962C8B-B14F-4D97-AF65-F5344CB8AC3E}">
        <p14:creationId xmlns:p14="http://schemas.microsoft.com/office/powerpoint/2010/main" val="292562421"/>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0">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29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29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29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331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331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331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331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332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332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graphicFrame>
        <p:nvGraphicFramePr>
          <p:cNvPr id="13322" name="Object 3"/>
          <p:cNvGraphicFramePr>
            <a:graphicFrameLocks noChangeAspect="1"/>
          </p:cNvGraphicFramePr>
          <p:nvPr>
            <p:extLst>
              <p:ext uri="{D42A27DB-BD31-4B8C-83A1-F6EECF244321}">
                <p14:modId xmlns:p14="http://schemas.microsoft.com/office/powerpoint/2010/main" val="1803705773"/>
              </p:ext>
            </p:extLst>
          </p:nvPr>
        </p:nvGraphicFramePr>
        <p:xfrm>
          <a:off x="396081" y="1700808"/>
          <a:ext cx="8351838" cy="4541837"/>
        </p:xfrm>
        <a:graphic>
          <a:graphicData uri="http://schemas.openxmlformats.org/presentationml/2006/ole">
            <mc:AlternateContent xmlns:mc="http://schemas.openxmlformats.org/markup-compatibility/2006">
              <mc:Choice xmlns:v="urn:schemas-microsoft-com:vml" Requires="v">
                <p:oleObj spid="_x0000_s2101" name="Visio" r:id="rId3" imgW="7417268" imgH="4102694" progId="Visio.Drawing.11">
                  <p:embed/>
                </p:oleObj>
              </mc:Choice>
              <mc:Fallback>
                <p:oleObj name="Visio" r:id="rId3" imgW="7417268" imgH="4102694"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081" y="1700808"/>
                        <a:ext cx="8351838" cy="4541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标题 1"/>
          <p:cNvSpPr>
            <a:spLocks noGrp="1"/>
          </p:cNvSpPr>
          <p:nvPr>
            <p:ph type="title"/>
          </p:nvPr>
        </p:nvSpPr>
        <p:spPr/>
        <p:txBody>
          <a:bodyPr>
            <a:normAutofit/>
          </a:bodyPr>
          <a:lstStyle/>
          <a:p>
            <a:r>
              <a:rPr lang="zh-CN" altLang="en-US" dirty="0"/>
              <a:t>三种交换</a:t>
            </a:r>
            <a:r>
              <a:rPr lang="zh-CN" altLang="en-US" dirty="0" smtClean="0"/>
              <a:t>技术</a:t>
            </a:r>
            <a:endParaRPr lang="zh-CN" altLang="en-US" dirty="0"/>
          </a:p>
        </p:txBody>
      </p:sp>
    </p:spTree>
    <p:extLst>
      <p:ext uri="{BB962C8B-B14F-4D97-AF65-F5344CB8AC3E}">
        <p14:creationId xmlns:p14="http://schemas.microsoft.com/office/powerpoint/2010/main" val="4002874081"/>
      </p:ext>
    </p:extLst>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网络协议</a:t>
            </a:r>
            <a:endParaRPr lang="zh-CN" altLang="en-US" dirty="0"/>
          </a:p>
        </p:txBody>
      </p:sp>
      <p:sp>
        <p:nvSpPr>
          <p:cNvPr id="13314" name="内容占位符 4"/>
          <p:cNvSpPr>
            <a:spLocks noGrp="1"/>
          </p:cNvSpPr>
          <p:nvPr>
            <p:ph idx="1"/>
          </p:nvPr>
        </p:nvSpPr>
        <p:spPr bwMode="auto">
          <a:xfrm>
            <a:off x="539552" y="1556792"/>
            <a:ext cx="8085910" cy="448437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lnSpc>
                <a:spcPct val="150000"/>
              </a:lnSpc>
              <a:buFont typeface="Wingdings" panose="05000000000000000000" pitchFamily="2" charset="2"/>
              <a:buNone/>
              <a:defRPr/>
            </a:pPr>
            <a:r>
              <a:rPr lang="zh-CN" altLang="zh-CN" sz="2200" b="1" dirty="0" smtClean="0"/>
              <a:t>网络协议</a:t>
            </a:r>
          </a:p>
          <a:p>
            <a:pPr eaLnBrk="1" hangingPunct="1">
              <a:lnSpc>
                <a:spcPct val="150000"/>
              </a:lnSpc>
              <a:buFont typeface="Wingdings" panose="05000000000000000000" pitchFamily="2" charset="2"/>
              <a:buChar char="u"/>
              <a:defRPr/>
            </a:pPr>
            <a:r>
              <a:rPr lang="en-US" altLang="zh-CN" sz="2200" dirty="0" smtClean="0"/>
              <a:t> </a:t>
            </a:r>
            <a:r>
              <a:rPr lang="zh-CN" altLang="zh-CN" sz="2200" dirty="0" smtClean="0"/>
              <a:t>采用统一的信息交换规则，规定信息格式</a:t>
            </a:r>
            <a:r>
              <a:rPr lang="zh-CN" altLang="en-US" sz="2200" dirty="0" smtClean="0"/>
              <a:t>，规定如何</a:t>
            </a:r>
            <a:r>
              <a:rPr lang="zh-CN" altLang="zh-CN" sz="2200" dirty="0" smtClean="0"/>
              <a:t>发送和接收信息</a:t>
            </a:r>
            <a:endParaRPr lang="en-US" altLang="zh-CN" sz="2200" dirty="0" smtClean="0"/>
          </a:p>
          <a:p>
            <a:pPr eaLnBrk="1" hangingPunct="1">
              <a:lnSpc>
                <a:spcPct val="150000"/>
              </a:lnSpc>
              <a:buFont typeface="Wingdings" panose="05000000000000000000" pitchFamily="2" charset="2"/>
              <a:buNone/>
              <a:defRPr/>
            </a:pPr>
            <a:r>
              <a:rPr lang="zh-CN" altLang="en-US" sz="2200" b="1" dirty="0" smtClean="0"/>
              <a:t>网络</a:t>
            </a:r>
            <a:r>
              <a:rPr lang="zh-CN" altLang="zh-CN" sz="2200" b="1" dirty="0" smtClean="0"/>
              <a:t>协议分层</a:t>
            </a:r>
            <a:endParaRPr lang="en-US" altLang="zh-CN" sz="2200" b="1" dirty="0" smtClean="0"/>
          </a:p>
          <a:p>
            <a:pPr eaLnBrk="1" hangingPunct="1">
              <a:lnSpc>
                <a:spcPct val="150000"/>
              </a:lnSpc>
              <a:buFont typeface="Wingdings" panose="05000000000000000000" pitchFamily="2" charset="2"/>
              <a:buChar char="u"/>
              <a:defRPr/>
            </a:pPr>
            <a:r>
              <a:rPr lang="en-US" altLang="zh-CN" sz="2200" dirty="0" smtClean="0"/>
              <a:t> </a:t>
            </a:r>
            <a:r>
              <a:rPr lang="zh-CN" altLang="zh-CN" sz="2200" dirty="0" smtClean="0"/>
              <a:t>将网络的整体功能分解为功能层，用协议规定功能</a:t>
            </a:r>
            <a:r>
              <a:rPr lang="zh-CN" altLang="en-US" sz="2200" dirty="0" smtClean="0"/>
              <a:t>。</a:t>
            </a:r>
            <a:endParaRPr lang="en-US" altLang="zh-CN" sz="2200" dirty="0" smtClean="0"/>
          </a:p>
          <a:p>
            <a:pPr eaLnBrk="1" hangingPunct="1">
              <a:lnSpc>
                <a:spcPct val="150000"/>
              </a:lnSpc>
              <a:buFont typeface="Wingdings" panose="05000000000000000000" pitchFamily="2" charset="2"/>
              <a:buChar char="u"/>
              <a:defRPr/>
            </a:pPr>
            <a:r>
              <a:rPr lang="en-US" altLang="zh-CN" sz="2200" dirty="0" smtClean="0"/>
              <a:t> </a:t>
            </a:r>
            <a:r>
              <a:rPr lang="zh-CN" altLang="zh-CN" sz="2200" dirty="0" smtClean="0"/>
              <a:t>同等功能层之间采用协议</a:t>
            </a:r>
            <a:r>
              <a:rPr lang="zh-CN" altLang="en-US" sz="2200" dirty="0" smtClean="0"/>
              <a:t>进行。</a:t>
            </a:r>
            <a:endParaRPr lang="en-US" altLang="zh-CN" sz="2200" dirty="0" smtClean="0"/>
          </a:p>
          <a:p>
            <a:pPr eaLnBrk="1" hangingPunct="1">
              <a:lnSpc>
                <a:spcPct val="150000"/>
              </a:lnSpc>
              <a:buFont typeface="Wingdings" panose="05000000000000000000" pitchFamily="2" charset="2"/>
              <a:buChar char="u"/>
              <a:defRPr/>
            </a:pPr>
            <a:r>
              <a:rPr lang="en-US" altLang="zh-CN" sz="2200" dirty="0" smtClean="0"/>
              <a:t> </a:t>
            </a:r>
            <a:r>
              <a:rPr lang="zh-CN" altLang="zh-CN" sz="2200" dirty="0" smtClean="0"/>
              <a:t>相邻功能层之间</a:t>
            </a:r>
            <a:r>
              <a:rPr lang="zh-CN" altLang="en-US" sz="2200" dirty="0" smtClean="0"/>
              <a:t>采用</a:t>
            </a:r>
            <a:r>
              <a:rPr lang="zh-CN" altLang="zh-CN" sz="2200" dirty="0" smtClean="0"/>
              <a:t>接口进行</a:t>
            </a:r>
            <a:r>
              <a:rPr lang="zh-CN" altLang="en-US" sz="2200" dirty="0" smtClean="0"/>
              <a:t>交互</a:t>
            </a:r>
            <a:r>
              <a:rPr lang="zh-CN" altLang="zh-CN" sz="2200" dirty="0" smtClean="0"/>
              <a:t>。</a:t>
            </a:r>
            <a:endParaRPr lang="en-US" altLang="zh-CN" sz="2200" dirty="0" smtClean="0"/>
          </a:p>
        </p:txBody>
      </p:sp>
      <p:sp>
        <p:nvSpPr>
          <p:cNvPr id="143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434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434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434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434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434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434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434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Tree>
    <p:extLst>
      <p:ext uri="{BB962C8B-B14F-4D97-AF65-F5344CB8AC3E}">
        <p14:creationId xmlns:p14="http://schemas.microsoft.com/office/powerpoint/2010/main" val="1924293348"/>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31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31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31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3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网络协议</a:t>
            </a:r>
            <a:endParaRPr lang="zh-CN" altLang="en-US" dirty="0"/>
          </a:p>
        </p:txBody>
      </p:sp>
      <p:grpSp>
        <p:nvGrpSpPr>
          <p:cNvPr id="4" name="Group 2"/>
          <p:cNvGrpSpPr>
            <a:grpSpLocks/>
          </p:cNvGrpSpPr>
          <p:nvPr/>
        </p:nvGrpSpPr>
        <p:grpSpPr bwMode="auto">
          <a:xfrm>
            <a:off x="683568" y="1988840"/>
            <a:ext cx="7704856" cy="3816424"/>
            <a:chOff x="4743" y="2257"/>
            <a:chExt cx="5565" cy="3443"/>
          </a:xfrm>
        </p:grpSpPr>
        <p:grpSp>
          <p:nvGrpSpPr>
            <p:cNvPr id="5" name="Group 3"/>
            <p:cNvGrpSpPr>
              <a:grpSpLocks/>
            </p:cNvGrpSpPr>
            <p:nvPr/>
          </p:nvGrpSpPr>
          <p:grpSpPr bwMode="auto">
            <a:xfrm>
              <a:off x="4743" y="2257"/>
              <a:ext cx="5565" cy="3443"/>
              <a:chOff x="3792" y="1959"/>
              <a:chExt cx="5565" cy="3443"/>
            </a:xfrm>
          </p:grpSpPr>
          <p:sp>
            <p:nvSpPr>
              <p:cNvPr id="10" name="Text Box 4"/>
              <p:cNvSpPr txBox="1">
                <a:spLocks noChangeArrowheads="1"/>
              </p:cNvSpPr>
              <p:nvPr/>
            </p:nvSpPr>
            <p:spPr bwMode="auto">
              <a:xfrm>
                <a:off x="4845" y="2285"/>
                <a:ext cx="1050" cy="522"/>
              </a:xfrm>
              <a:prstGeom prst="rect">
                <a:avLst/>
              </a:prstGeom>
              <a:solidFill>
                <a:srgbClr val="FFFFFF"/>
              </a:solidFill>
              <a:ln w="12700">
                <a:solidFill>
                  <a:srgbClr val="000000"/>
                </a:solidFill>
                <a:miter lim="800000"/>
                <a:headEnd/>
                <a:tailEnd/>
              </a:ln>
              <a:effectLst>
                <a:outerShdw dist="35921" dir="2700000" algn="ctr" rotWithShape="0">
                  <a:srgbClr val="808080"/>
                </a:outerShdw>
              </a:effec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rgbClr val="215978"/>
                    </a:solidFill>
                    <a:latin typeface="Calibri" panose="020F0502020204030204" pitchFamily="34" charset="0"/>
                  </a:rPr>
                  <a:t>用户</a:t>
                </a:r>
                <a:endParaRPr lang="zh-CN" altLang="en-US" sz="1600">
                  <a:solidFill>
                    <a:srgbClr val="215978"/>
                  </a:solidFill>
                  <a:latin typeface="Times New Roman" panose="02020603050405020304" pitchFamily="18" charset="0"/>
                </a:endParaRPr>
              </a:p>
              <a:p>
                <a:pPr algn="ctr" eaLnBrk="1" hangingPunct="1"/>
                <a:r>
                  <a:rPr lang="zh-CN" altLang="en-US" sz="1600">
                    <a:solidFill>
                      <a:srgbClr val="215978"/>
                    </a:solidFill>
                    <a:latin typeface="Calibri" panose="020F0502020204030204" pitchFamily="34" charset="0"/>
                  </a:rPr>
                  <a:t>（写信人）</a:t>
                </a:r>
                <a:endParaRPr lang="zh-CN" altLang="zh-CN" sz="1600">
                  <a:solidFill>
                    <a:srgbClr val="215978"/>
                  </a:solidFill>
                </a:endParaRPr>
              </a:p>
            </p:txBody>
          </p:sp>
          <p:sp>
            <p:nvSpPr>
              <p:cNvPr id="11" name="Text Box 5"/>
              <p:cNvSpPr txBox="1">
                <a:spLocks noChangeArrowheads="1"/>
              </p:cNvSpPr>
              <p:nvPr/>
            </p:nvSpPr>
            <p:spPr bwMode="auto">
              <a:xfrm>
                <a:off x="7152" y="2285"/>
                <a:ext cx="1050" cy="510"/>
              </a:xfrm>
              <a:prstGeom prst="rect">
                <a:avLst/>
              </a:prstGeom>
              <a:solidFill>
                <a:srgbClr val="FFFFFF"/>
              </a:solidFill>
              <a:ln w="12700">
                <a:solidFill>
                  <a:srgbClr val="000000"/>
                </a:solidFill>
                <a:miter lim="800000"/>
                <a:headEnd/>
                <a:tailEnd/>
              </a:ln>
              <a:effectLst>
                <a:outerShdw dist="35921" dir="2700000" algn="ctr" rotWithShape="0">
                  <a:srgbClr val="808080"/>
                </a:outerShdw>
              </a:effec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rgbClr val="215978"/>
                    </a:solidFill>
                    <a:latin typeface="Calibri" panose="020F0502020204030204" pitchFamily="34" charset="0"/>
                  </a:rPr>
                  <a:t>用户</a:t>
                </a:r>
                <a:endParaRPr lang="zh-CN" altLang="en-US" sz="1600">
                  <a:solidFill>
                    <a:srgbClr val="215978"/>
                  </a:solidFill>
                  <a:latin typeface="Times New Roman" panose="02020603050405020304" pitchFamily="18" charset="0"/>
                </a:endParaRPr>
              </a:p>
              <a:p>
                <a:pPr algn="ctr" eaLnBrk="1" hangingPunct="1"/>
                <a:r>
                  <a:rPr lang="zh-CN" altLang="en-US" sz="1600">
                    <a:solidFill>
                      <a:srgbClr val="215978"/>
                    </a:solidFill>
                    <a:latin typeface="Calibri" panose="020F0502020204030204" pitchFamily="34" charset="0"/>
                  </a:rPr>
                  <a:t>（收信人）</a:t>
                </a:r>
                <a:endParaRPr lang="zh-CN" altLang="zh-CN" sz="1600">
                  <a:solidFill>
                    <a:srgbClr val="215978"/>
                  </a:solidFill>
                </a:endParaRPr>
              </a:p>
            </p:txBody>
          </p:sp>
          <p:sp>
            <p:nvSpPr>
              <p:cNvPr id="12" name="Text Box 6"/>
              <p:cNvSpPr txBox="1">
                <a:spLocks noChangeArrowheads="1"/>
              </p:cNvSpPr>
              <p:nvPr/>
            </p:nvSpPr>
            <p:spPr bwMode="auto">
              <a:xfrm>
                <a:off x="4842" y="3062"/>
                <a:ext cx="1050" cy="510"/>
              </a:xfrm>
              <a:prstGeom prst="rect">
                <a:avLst/>
              </a:prstGeom>
              <a:solidFill>
                <a:srgbClr val="FFFFFF"/>
              </a:solidFill>
              <a:ln w="12700">
                <a:solidFill>
                  <a:srgbClr val="000000"/>
                </a:solidFill>
                <a:miter lim="800000"/>
                <a:headEnd/>
                <a:tailEnd/>
              </a:ln>
              <a:effectLst>
                <a:outerShdw dist="35921" dir="2700000" algn="ctr" rotWithShape="0">
                  <a:srgbClr val="808080"/>
                </a:outerShdw>
              </a:effectLst>
            </p:spPr>
            <p:txBody>
              <a:bodyPr lIns="0" tIns="7200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dirty="0">
                    <a:solidFill>
                      <a:srgbClr val="215978"/>
                    </a:solidFill>
                    <a:latin typeface="Calibri" panose="020F0502020204030204" pitchFamily="34" charset="0"/>
                  </a:rPr>
                  <a:t>邮政局</a:t>
                </a:r>
                <a:endParaRPr lang="zh-CN" altLang="zh-CN" sz="1600" dirty="0">
                  <a:solidFill>
                    <a:srgbClr val="215978"/>
                  </a:solidFill>
                </a:endParaRPr>
              </a:p>
            </p:txBody>
          </p:sp>
          <p:sp>
            <p:nvSpPr>
              <p:cNvPr id="13" name="Text Box 7"/>
              <p:cNvSpPr txBox="1">
                <a:spLocks noChangeArrowheads="1"/>
              </p:cNvSpPr>
              <p:nvPr/>
            </p:nvSpPr>
            <p:spPr bwMode="auto">
              <a:xfrm>
                <a:off x="7152" y="3020"/>
                <a:ext cx="1050" cy="509"/>
              </a:xfrm>
              <a:prstGeom prst="rect">
                <a:avLst/>
              </a:prstGeom>
              <a:solidFill>
                <a:srgbClr val="FFFFFF"/>
              </a:solidFill>
              <a:ln w="12700">
                <a:solidFill>
                  <a:srgbClr val="000000"/>
                </a:solidFill>
                <a:miter lim="800000"/>
                <a:headEnd/>
                <a:tailEnd/>
              </a:ln>
              <a:effectLst>
                <a:outerShdw dist="35921" dir="2700000" algn="ctr" rotWithShape="0">
                  <a:srgbClr val="808080"/>
                </a:outerShdw>
              </a:effectLst>
            </p:spPr>
            <p:txBody>
              <a:bodyPr lIns="0" tIns="7200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rgbClr val="215978"/>
                    </a:solidFill>
                    <a:latin typeface="Calibri" panose="020F0502020204030204" pitchFamily="34" charset="0"/>
                  </a:rPr>
                  <a:t>邮政局</a:t>
                </a:r>
                <a:endParaRPr lang="zh-CN" altLang="zh-CN" sz="1600">
                  <a:solidFill>
                    <a:srgbClr val="215978"/>
                  </a:solidFill>
                </a:endParaRPr>
              </a:p>
            </p:txBody>
          </p:sp>
          <p:sp>
            <p:nvSpPr>
              <p:cNvPr id="14" name="Text Box 8"/>
              <p:cNvSpPr txBox="1">
                <a:spLocks noChangeArrowheads="1"/>
              </p:cNvSpPr>
              <p:nvPr/>
            </p:nvSpPr>
            <p:spPr bwMode="auto">
              <a:xfrm>
                <a:off x="4842" y="3842"/>
                <a:ext cx="1050" cy="510"/>
              </a:xfrm>
              <a:prstGeom prst="rect">
                <a:avLst/>
              </a:prstGeom>
              <a:solidFill>
                <a:srgbClr val="FFFFFF"/>
              </a:solidFill>
              <a:ln w="12700">
                <a:solidFill>
                  <a:srgbClr val="000000"/>
                </a:solidFill>
                <a:miter lim="800000"/>
                <a:headEnd/>
                <a:tailEnd/>
              </a:ln>
              <a:effectLst>
                <a:outerShdw dist="35921" dir="2700000" algn="ctr" rotWithShape="0">
                  <a:srgbClr val="808080"/>
                </a:outerShdw>
              </a:effectLst>
            </p:spPr>
            <p:txBody>
              <a:bodyPr lIns="0" tIns="7200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rgbClr val="215978"/>
                    </a:solidFill>
                    <a:latin typeface="Calibri" panose="020F0502020204030204" pitchFamily="34" charset="0"/>
                  </a:rPr>
                  <a:t>运输部门</a:t>
                </a:r>
                <a:endParaRPr lang="zh-CN" altLang="zh-CN" sz="1600">
                  <a:solidFill>
                    <a:srgbClr val="215978"/>
                  </a:solidFill>
                </a:endParaRPr>
              </a:p>
            </p:txBody>
          </p:sp>
          <p:sp>
            <p:nvSpPr>
              <p:cNvPr id="15" name="Text Box 9"/>
              <p:cNvSpPr txBox="1">
                <a:spLocks noChangeArrowheads="1"/>
              </p:cNvSpPr>
              <p:nvPr/>
            </p:nvSpPr>
            <p:spPr bwMode="auto">
              <a:xfrm>
                <a:off x="7152" y="3842"/>
                <a:ext cx="1050" cy="510"/>
              </a:xfrm>
              <a:prstGeom prst="rect">
                <a:avLst/>
              </a:prstGeom>
              <a:solidFill>
                <a:srgbClr val="FFFFFF"/>
              </a:solidFill>
              <a:ln w="12700">
                <a:solidFill>
                  <a:srgbClr val="000000"/>
                </a:solidFill>
                <a:miter lim="800000"/>
                <a:headEnd/>
                <a:tailEnd/>
              </a:ln>
              <a:effectLst>
                <a:outerShdw dist="35921" dir="2700000" algn="ctr" rotWithShape="0">
                  <a:srgbClr val="808080"/>
                </a:outerShdw>
              </a:effectLst>
            </p:spPr>
            <p:txBody>
              <a:bodyPr lIns="0" tIns="7200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rgbClr val="215978"/>
                    </a:solidFill>
                    <a:latin typeface="Calibri" panose="020F0502020204030204" pitchFamily="34" charset="0"/>
                  </a:rPr>
                  <a:t>运输部门</a:t>
                </a:r>
                <a:endParaRPr lang="zh-CN" altLang="zh-CN" sz="1600">
                  <a:solidFill>
                    <a:srgbClr val="215978"/>
                  </a:solidFill>
                </a:endParaRPr>
              </a:p>
            </p:txBody>
          </p:sp>
          <p:sp>
            <p:nvSpPr>
              <p:cNvPr id="16" name="Line 10"/>
              <p:cNvSpPr>
                <a:spLocks noChangeShapeType="1"/>
              </p:cNvSpPr>
              <p:nvPr/>
            </p:nvSpPr>
            <p:spPr bwMode="auto">
              <a:xfrm>
                <a:off x="5892" y="2594"/>
                <a:ext cx="126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1"/>
              <p:cNvSpPr>
                <a:spLocks noChangeShapeType="1"/>
              </p:cNvSpPr>
              <p:nvPr/>
            </p:nvSpPr>
            <p:spPr bwMode="auto">
              <a:xfrm>
                <a:off x="5892" y="3374"/>
                <a:ext cx="126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2"/>
              <p:cNvSpPr>
                <a:spLocks noChangeShapeType="1"/>
              </p:cNvSpPr>
              <p:nvPr/>
            </p:nvSpPr>
            <p:spPr bwMode="auto">
              <a:xfrm>
                <a:off x="5892" y="4154"/>
                <a:ext cx="126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Freeform 13"/>
              <p:cNvSpPr>
                <a:spLocks/>
              </p:cNvSpPr>
              <p:nvPr/>
            </p:nvSpPr>
            <p:spPr bwMode="auto">
              <a:xfrm>
                <a:off x="5367" y="4346"/>
                <a:ext cx="2310" cy="312"/>
              </a:xfrm>
              <a:custGeom>
                <a:avLst/>
                <a:gdLst>
                  <a:gd name="T0" fmla="*/ 0 w 2835"/>
                  <a:gd name="T1" fmla="*/ 0 h 312"/>
                  <a:gd name="T2" fmla="*/ 0 w 2835"/>
                  <a:gd name="T3" fmla="*/ 312 h 312"/>
                  <a:gd name="T4" fmla="*/ 197 w 2835"/>
                  <a:gd name="T5" fmla="*/ 312 h 312"/>
                  <a:gd name="T6" fmla="*/ 197 w 2835"/>
                  <a:gd name="T7" fmla="*/ 0 h 312"/>
                  <a:gd name="T8" fmla="*/ 0 60000 65536"/>
                  <a:gd name="T9" fmla="*/ 0 60000 65536"/>
                  <a:gd name="T10" fmla="*/ 0 60000 65536"/>
                  <a:gd name="T11" fmla="*/ 0 60000 65536"/>
                  <a:gd name="T12" fmla="*/ 0 w 2835"/>
                  <a:gd name="T13" fmla="*/ 0 h 312"/>
                  <a:gd name="T14" fmla="*/ 2835 w 2835"/>
                  <a:gd name="T15" fmla="*/ 312 h 312"/>
                </a:gdLst>
                <a:ahLst/>
                <a:cxnLst>
                  <a:cxn ang="T8">
                    <a:pos x="T0" y="T1"/>
                  </a:cxn>
                  <a:cxn ang="T9">
                    <a:pos x="T2" y="T3"/>
                  </a:cxn>
                  <a:cxn ang="T10">
                    <a:pos x="T4" y="T5"/>
                  </a:cxn>
                  <a:cxn ang="T11">
                    <a:pos x="T6" y="T7"/>
                  </a:cxn>
                </a:cxnLst>
                <a:rect l="T12" t="T13" r="T14" b="T15"/>
                <a:pathLst>
                  <a:path w="2835" h="312">
                    <a:moveTo>
                      <a:pt x="0" y="0"/>
                    </a:moveTo>
                    <a:lnTo>
                      <a:pt x="0" y="312"/>
                    </a:lnTo>
                    <a:lnTo>
                      <a:pt x="2835" y="312"/>
                    </a:lnTo>
                    <a:lnTo>
                      <a:pt x="283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 name="Text Box 14"/>
              <p:cNvSpPr txBox="1">
                <a:spLocks noChangeArrowheads="1"/>
              </p:cNvSpPr>
              <p:nvPr/>
            </p:nvSpPr>
            <p:spPr bwMode="auto">
              <a:xfrm>
                <a:off x="8412" y="2369"/>
                <a:ext cx="84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dirty="0">
                    <a:latin typeface="Calibri" panose="020F0502020204030204" pitchFamily="34" charset="0"/>
                  </a:rPr>
                  <a:t>用户子系统</a:t>
                </a:r>
                <a:endParaRPr lang="zh-CN" altLang="zh-CN" sz="1600" dirty="0"/>
              </a:p>
            </p:txBody>
          </p:sp>
          <p:sp>
            <p:nvSpPr>
              <p:cNvPr id="21" name="Text Box 15"/>
              <p:cNvSpPr txBox="1">
                <a:spLocks noChangeArrowheads="1"/>
              </p:cNvSpPr>
              <p:nvPr/>
            </p:nvSpPr>
            <p:spPr bwMode="auto">
              <a:xfrm>
                <a:off x="8412" y="3122"/>
                <a:ext cx="84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Calibri" panose="020F0502020204030204" pitchFamily="34" charset="0"/>
                  </a:rPr>
                  <a:t>邮政子系统</a:t>
                </a:r>
                <a:endParaRPr lang="zh-CN" altLang="zh-CN" sz="1600"/>
              </a:p>
            </p:txBody>
          </p:sp>
          <p:sp>
            <p:nvSpPr>
              <p:cNvPr id="22" name="Text Box 16"/>
              <p:cNvSpPr txBox="1">
                <a:spLocks noChangeArrowheads="1"/>
              </p:cNvSpPr>
              <p:nvPr/>
            </p:nvSpPr>
            <p:spPr bwMode="auto">
              <a:xfrm>
                <a:off x="8412" y="3938"/>
                <a:ext cx="84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Calibri" panose="020F0502020204030204" pitchFamily="34" charset="0"/>
                  </a:rPr>
                  <a:t>运输子系统</a:t>
                </a:r>
                <a:endParaRPr lang="zh-CN" altLang="zh-CN" sz="1600"/>
              </a:p>
            </p:txBody>
          </p:sp>
          <p:sp>
            <p:nvSpPr>
              <p:cNvPr id="23" name="Text Box 17"/>
              <p:cNvSpPr txBox="1">
                <a:spLocks noChangeArrowheads="1"/>
              </p:cNvSpPr>
              <p:nvPr/>
            </p:nvSpPr>
            <p:spPr bwMode="auto">
              <a:xfrm>
                <a:off x="6102" y="2337"/>
                <a:ext cx="84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dirty="0">
                    <a:latin typeface="Calibri" panose="020F0502020204030204" pitchFamily="34" charset="0"/>
                  </a:rPr>
                  <a:t>用户间约定</a:t>
                </a:r>
                <a:endParaRPr lang="zh-CN" altLang="zh-CN" sz="1600" dirty="0"/>
              </a:p>
            </p:txBody>
          </p:sp>
          <p:sp>
            <p:nvSpPr>
              <p:cNvPr id="24" name="Text Box 18"/>
              <p:cNvSpPr txBox="1">
                <a:spLocks noChangeArrowheads="1"/>
              </p:cNvSpPr>
              <p:nvPr/>
            </p:nvSpPr>
            <p:spPr bwMode="auto">
              <a:xfrm>
                <a:off x="6102" y="3122"/>
                <a:ext cx="84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Calibri" panose="020F0502020204030204" pitchFamily="34" charset="0"/>
                  </a:rPr>
                  <a:t>邮局间约定</a:t>
                </a:r>
                <a:endParaRPr lang="zh-CN" altLang="zh-CN" sz="1600"/>
              </a:p>
            </p:txBody>
          </p:sp>
          <p:sp>
            <p:nvSpPr>
              <p:cNvPr id="25" name="Text Box 19"/>
              <p:cNvSpPr txBox="1">
                <a:spLocks noChangeArrowheads="1"/>
              </p:cNvSpPr>
              <p:nvPr/>
            </p:nvSpPr>
            <p:spPr bwMode="auto">
              <a:xfrm>
                <a:off x="5997" y="3905"/>
                <a:ext cx="105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Calibri" panose="020F0502020204030204" pitchFamily="34" charset="0"/>
                  </a:rPr>
                  <a:t>运输部门间约定</a:t>
                </a:r>
                <a:endParaRPr lang="zh-CN" altLang="zh-CN" sz="1600"/>
              </a:p>
            </p:txBody>
          </p:sp>
          <p:sp>
            <p:nvSpPr>
              <p:cNvPr id="26" name="Text Box 20"/>
              <p:cNvSpPr txBox="1">
                <a:spLocks noChangeArrowheads="1"/>
              </p:cNvSpPr>
              <p:nvPr/>
            </p:nvSpPr>
            <p:spPr bwMode="auto">
              <a:xfrm>
                <a:off x="3792" y="2594"/>
                <a:ext cx="105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Calibri" panose="020F0502020204030204" pitchFamily="34" charset="0"/>
                  </a:rPr>
                  <a:t>用户</a:t>
                </a:r>
                <a:r>
                  <a:rPr lang="en-US" altLang="zh-CN" sz="1600">
                    <a:latin typeface="Calibri" panose="020F0502020204030204" pitchFamily="34" charset="0"/>
                  </a:rPr>
                  <a:t>/</a:t>
                </a:r>
                <a:r>
                  <a:rPr lang="zh-CN" altLang="en-US" sz="1600">
                    <a:latin typeface="Calibri" panose="020F0502020204030204" pitchFamily="34" charset="0"/>
                  </a:rPr>
                  <a:t>邮局</a:t>
                </a:r>
                <a:endParaRPr lang="zh-CN" altLang="en-US" sz="1600">
                  <a:latin typeface="Times New Roman" panose="02020603050405020304" pitchFamily="18" charset="0"/>
                </a:endParaRPr>
              </a:p>
              <a:p>
                <a:pPr algn="ctr" eaLnBrk="1" hangingPunct="1"/>
                <a:r>
                  <a:rPr lang="zh-CN" altLang="en-US" sz="1600">
                    <a:latin typeface="Calibri" panose="020F0502020204030204" pitchFamily="34" charset="0"/>
                  </a:rPr>
                  <a:t>约定</a:t>
                </a:r>
                <a:endParaRPr lang="zh-CN" altLang="zh-CN" sz="1600"/>
              </a:p>
            </p:txBody>
          </p:sp>
          <p:sp>
            <p:nvSpPr>
              <p:cNvPr id="27" name="Text Box 21"/>
              <p:cNvSpPr txBox="1">
                <a:spLocks noChangeArrowheads="1"/>
              </p:cNvSpPr>
              <p:nvPr/>
            </p:nvSpPr>
            <p:spPr bwMode="auto">
              <a:xfrm>
                <a:off x="3852" y="3374"/>
                <a:ext cx="94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Calibri" panose="020F0502020204030204" pitchFamily="34" charset="0"/>
                  </a:rPr>
                  <a:t>邮局</a:t>
                </a:r>
                <a:r>
                  <a:rPr lang="en-US" altLang="zh-CN" sz="1600">
                    <a:latin typeface="Calibri" panose="020F0502020204030204" pitchFamily="34" charset="0"/>
                  </a:rPr>
                  <a:t>/</a:t>
                </a:r>
                <a:r>
                  <a:rPr lang="zh-CN" altLang="en-US" sz="1600">
                    <a:latin typeface="Calibri" panose="020F0502020204030204" pitchFamily="34" charset="0"/>
                  </a:rPr>
                  <a:t>运输</a:t>
                </a:r>
                <a:endParaRPr lang="zh-CN" altLang="en-US" sz="1600">
                  <a:latin typeface="Times New Roman" panose="02020603050405020304" pitchFamily="18" charset="0"/>
                </a:endParaRPr>
              </a:p>
              <a:p>
                <a:pPr algn="ctr" eaLnBrk="1" hangingPunct="1"/>
                <a:r>
                  <a:rPr lang="zh-CN" altLang="en-US" sz="1600">
                    <a:latin typeface="Calibri" panose="020F0502020204030204" pitchFamily="34" charset="0"/>
                  </a:rPr>
                  <a:t>部门约定</a:t>
                </a:r>
                <a:endParaRPr lang="zh-CN" altLang="zh-CN" sz="1600"/>
              </a:p>
            </p:txBody>
          </p:sp>
          <p:sp>
            <p:nvSpPr>
              <p:cNvPr id="28" name="Text Box 22"/>
              <p:cNvSpPr txBox="1">
                <a:spLocks noChangeArrowheads="1"/>
              </p:cNvSpPr>
              <p:nvPr/>
            </p:nvSpPr>
            <p:spPr bwMode="auto">
              <a:xfrm>
                <a:off x="5157" y="1959"/>
                <a:ext cx="420"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Calibri" panose="020F0502020204030204" pitchFamily="34" charset="0"/>
                  </a:rPr>
                  <a:t>甲地</a:t>
                </a:r>
                <a:endParaRPr lang="zh-CN" altLang="zh-CN" sz="1600"/>
              </a:p>
            </p:txBody>
          </p:sp>
          <p:sp>
            <p:nvSpPr>
              <p:cNvPr id="29" name="Text Box 23"/>
              <p:cNvSpPr txBox="1">
                <a:spLocks noChangeArrowheads="1"/>
              </p:cNvSpPr>
              <p:nvPr/>
            </p:nvSpPr>
            <p:spPr bwMode="auto">
              <a:xfrm>
                <a:off x="7467" y="1959"/>
                <a:ext cx="420"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Calibri" panose="020F0502020204030204" pitchFamily="34" charset="0"/>
                  </a:rPr>
                  <a:t>乙地</a:t>
                </a:r>
                <a:endParaRPr lang="zh-CN" altLang="zh-CN" sz="1600"/>
              </a:p>
            </p:txBody>
          </p:sp>
          <p:sp>
            <p:nvSpPr>
              <p:cNvPr id="30" name="Line 24"/>
              <p:cNvSpPr>
                <a:spLocks noChangeShapeType="1"/>
              </p:cNvSpPr>
              <p:nvPr/>
            </p:nvSpPr>
            <p:spPr bwMode="auto">
              <a:xfrm>
                <a:off x="5952" y="4550"/>
                <a:ext cx="1155"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1" name="Text Box 25"/>
              <p:cNvSpPr txBox="1">
                <a:spLocks noChangeArrowheads="1"/>
              </p:cNvSpPr>
              <p:nvPr/>
            </p:nvSpPr>
            <p:spPr bwMode="auto">
              <a:xfrm>
                <a:off x="3897" y="4934"/>
                <a:ext cx="54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Calibri" panose="020F0502020204030204" pitchFamily="34" charset="0"/>
                  </a:rPr>
                  <a:t> </a:t>
                </a:r>
                <a:r>
                  <a:rPr lang="zh-CN" altLang="en-US" sz="2000">
                    <a:latin typeface="Calibri" panose="020F0502020204030204" pitchFamily="34" charset="0"/>
                  </a:rPr>
                  <a:t>邮政系统分层模型</a:t>
                </a:r>
                <a:endParaRPr lang="zh-CN" altLang="zh-CN" sz="2000"/>
              </a:p>
            </p:txBody>
          </p:sp>
          <p:sp>
            <p:nvSpPr>
              <p:cNvPr id="32" name="AutoShape 26"/>
              <p:cNvSpPr>
                <a:spLocks/>
              </p:cNvSpPr>
              <p:nvPr/>
            </p:nvSpPr>
            <p:spPr bwMode="auto">
              <a:xfrm>
                <a:off x="4674" y="2516"/>
                <a:ext cx="102" cy="624"/>
              </a:xfrm>
              <a:prstGeom prst="leftBrace">
                <a:avLst>
                  <a:gd name="adj1" fmla="val 5098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Goudy Old Style" pitchFamily="18" charset="0"/>
                </a:endParaRPr>
              </a:p>
            </p:txBody>
          </p:sp>
          <p:sp>
            <p:nvSpPr>
              <p:cNvPr id="33" name="AutoShape 27"/>
              <p:cNvSpPr>
                <a:spLocks/>
              </p:cNvSpPr>
              <p:nvPr/>
            </p:nvSpPr>
            <p:spPr bwMode="auto">
              <a:xfrm>
                <a:off x="4674" y="3374"/>
                <a:ext cx="102" cy="624"/>
              </a:xfrm>
              <a:prstGeom prst="leftBrace">
                <a:avLst>
                  <a:gd name="adj1" fmla="val 5098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Goudy Old Style" pitchFamily="18" charset="0"/>
                </a:endParaRPr>
              </a:p>
            </p:txBody>
          </p:sp>
          <p:sp>
            <p:nvSpPr>
              <p:cNvPr id="34" name="AutoShape 28"/>
              <p:cNvSpPr>
                <a:spLocks/>
              </p:cNvSpPr>
              <p:nvPr/>
            </p:nvSpPr>
            <p:spPr bwMode="auto">
              <a:xfrm flipH="1">
                <a:off x="8250" y="2498"/>
                <a:ext cx="102" cy="624"/>
              </a:xfrm>
              <a:prstGeom prst="leftBrace">
                <a:avLst>
                  <a:gd name="adj1" fmla="val 5098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Goudy Old Style" pitchFamily="18" charset="0"/>
                </a:endParaRPr>
              </a:p>
            </p:txBody>
          </p:sp>
          <p:sp>
            <p:nvSpPr>
              <p:cNvPr id="35" name="AutoShape 29"/>
              <p:cNvSpPr>
                <a:spLocks/>
              </p:cNvSpPr>
              <p:nvPr/>
            </p:nvSpPr>
            <p:spPr bwMode="auto">
              <a:xfrm flipH="1">
                <a:off x="8250" y="3374"/>
                <a:ext cx="102" cy="624"/>
              </a:xfrm>
              <a:prstGeom prst="leftBrace">
                <a:avLst>
                  <a:gd name="adj1" fmla="val 5098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Goudy Old Style" pitchFamily="18" charset="0"/>
                </a:endParaRPr>
              </a:p>
            </p:txBody>
          </p:sp>
        </p:grpSp>
        <p:cxnSp>
          <p:nvCxnSpPr>
            <p:cNvPr id="6" name="AutoShape 30"/>
            <p:cNvCxnSpPr>
              <a:cxnSpLocks noChangeShapeType="1"/>
            </p:cNvCxnSpPr>
            <p:nvPr/>
          </p:nvCxnSpPr>
          <p:spPr bwMode="auto">
            <a:xfrm>
              <a:off x="6318" y="3105"/>
              <a:ext cx="0" cy="25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 name="AutoShape 31"/>
            <p:cNvCxnSpPr>
              <a:cxnSpLocks noChangeShapeType="1"/>
            </p:cNvCxnSpPr>
            <p:nvPr/>
          </p:nvCxnSpPr>
          <p:spPr bwMode="auto">
            <a:xfrm>
              <a:off x="6311" y="3904"/>
              <a:ext cx="0" cy="25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 name="AutoShape 32"/>
            <p:cNvCxnSpPr>
              <a:cxnSpLocks noChangeShapeType="1"/>
            </p:cNvCxnSpPr>
            <p:nvPr/>
          </p:nvCxnSpPr>
          <p:spPr bwMode="auto">
            <a:xfrm flipV="1">
              <a:off x="8628" y="3105"/>
              <a:ext cx="0" cy="2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 name="AutoShape 33"/>
            <p:cNvCxnSpPr>
              <a:cxnSpLocks noChangeShapeType="1"/>
            </p:cNvCxnSpPr>
            <p:nvPr/>
          </p:nvCxnSpPr>
          <p:spPr bwMode="auto">
            <a:xfrm flipV="1">
              <a:off x="8634" y="3891"/>
              <a:ext cx="0" cy="2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互联网</a:t>
            </a:r>
            <a:r>
              <a:rPr lang="zh-CN" altLang="en-US" dirty="0" smtClean="0"/>
              <a:t>体系结构</a:t>
            </a:r>
            <a:endParaRPr lang="zh-CN" altLang="en-US" dirty="0"/>
          </a:p>
        </p:txBody>
      </p:sp>
      <p:sp>
        <p:nvSpPr>
          <p:cNvPr id="1536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536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536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536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536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536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536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537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537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grpSp>
        <p:nvGrpSpPr>
          <p:cNvPr id="5" name="Group 3"/>
          <p:cNvGrpSpPr>
            <a:grpSpLocks/>
          </p:cNvGrpSpPr>
          <p:nvPr/>
        </p:nvGrpSpPr>
        <p:grpSpPr bwMode="auto">
          <a:xfrm>
            <a:off x="1391648" y="2305336"/>
            <a:ext cx="5922003" cy="4072103"/>
            <a:chOff x="4893" y="11359"/>
            <a:chExt cx="5872" cy="3980"/>
          </a:xfrm>
        </p:grpSpPr>
        <p:grpSp>
          <p:nvGrpSpPr>
            <p:cNvPr id="6" name="Group 4"/>
            <p:cNvGrpSpPr>
              <a:grpSpLocks/>
            </p:cNvGrpSpPr>
            <p:nvPr/>
          </p:nvGrpSpPr>
          <p:grpSpPr bwMode="auto">
            <a:xfrm>
              <a:off x="4893" y="11359"/>
              <a:ext cx="5872" cy="3980"/>
              <a:chOff x="2790" y="1788"/>
              <a:chExt cx="5872" cy="3980"/>
            </a:xfrm>
          </p:grpSpPr>
          <p:grpSp>
            <p:nvGrpSpPr>
              <p:cNvPr id="7" name="Group 5"/>
              <p:cNvGrpSpPr>
                <a:grpSpLocks/>
              </p:cNvGrpSpPr>
              <p:nvPr/>
            </p:nvGrpSpPr>
            <p:grpSpPr bwMode="auto">
              <a:xfrm>
                <a:off x="3687" y="2126"/>
                <a:ext cx="1890" cy="2964"/>
                <a:chOff x="3687" y="2126"/>
                <a:chExt cx="1890" cy="2964"/>
              </a:xfrm>
            </p:grpSpPr>
            <p:grpSp>
              <p:nvGrpSpPr>
                <p:cNvPr id="8" name="Group 6"/>
                <p:cNvGrpSpPr>
                  <a:grpSpLocks/>
                </p:cNvGrpSpPr>
                <p:nvPr/>
              </p:nvGrpSpPr>
              <p:grpSpPr bwMode="auto">
                <a:xfrm>
                  <a:off x="3687" y="2126"/>
                  <a:ext cx="1890" cy="2964"/>
                  <a:chOff x="3687" y="2126"/>
                  <a:chExt cx="1890" cy="2964"/>
                </a:xfrm>
              </p:grpSpPr>
              <p:sp>
                <p:nvSpPr>
                  <p:cNvPr id="15398" name="AutoShape 7"/>
                  <p:cNvSpPr>
                    <a:spLocks noChangeArrowheads="1"/>
                  </p:cNvSpPr>
                  <p:nvPr/>
                </p:nvSpPr>
                <p:spPr bwMode="auto">
                  <a:xfrm>
                    <a:off x="3687" y="2126"/>
                    <a:ext cx="1890" cy="2964"/>
                  </a:xfrm>
                  <a:prstGeom prst="cube">
                    <a:avLst>
                      <a:gd name="adj" fmla="val 6718"/>
                    </a:avLst>
                  </a:prstGeom>
                  <a:solidFill>
                    <a:srgbClr val="FFFFFF"/>
                  </a:solidFill>
                  <a:ln w="1270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bg1"/>
                      </a:solidFill>
                      <a:latin typeface="Goudy Old Style" pitchFamily="18" charset="0"/>
                    </a:endParaRPr>
                  </a:p>
                </p:txBody>
              </p:sp>
              <p:sp>
                <p:nvSpPr>
                  <p:cNvPr id="2" name="Text Box 8"/>
                  <p:cNvSpPr txBox="1">
                    <a:spLocks noChangeArrowheads="1"/>
                  </p:cNvSpPr>
                  <p:nvPr/>
                </p:nvSpPr>
                <p:spPr bwMode="auto">
                  <a:xfrm>
                    <a:off x="3843" y="2357"/>
                    <a:ext cx="1529" cy="2711"/>
                  </a:xfrm>
                  <a:prstGeom prst="rect">
                    <a:avLst/>
                  </a:prstGeom>
                  <a:solidFill>
                    <a:srgbClr val="FFFFFF"/>
                  </a:solidFill>
                  <a:ln w="9525">
                    <a:noFill/>
                    <a:miter lim="800000"/>
                    <a:headEnd/>
                    <a:tailEnd/>
                  </a:ln>
                </p:spPr>
                <p:txBody>
                  <a:bodyPr lIns="0" tIns="0" rIns="0" bIns="0"/>
                  <a:lstStyle/>
                  <a:p>
                    <a:pPr algn="just" eaLnBrk="1" hangingPunct="1">
                      <a:lnSpc>
                        <a:spcPts val="3000"/>
                      </a:lnSpc>
                      <a:buFont typeface="Calibri" pitchFamily="34" charset="0"/>
                      <a:buChar char="7"/>
                      <a:defRPr/>
                    </a:pPr>
                    <a:r>
                      <a:rPr lang="zh-CN" altLang="en-US" b="1" dirty="0">
                        <a:solidFill>
                          <a:srgbClr val="0070C0"/>
                        </a:solidFill>
                        <a:latin typeface="Calibri" pitchFamily="34" charset="0"/>
                        <a:cs typeface="宋体" pitchFamily="2" charset="-122"/>
                      </a:rPr>
                      <a:t>   应用层</a:t>
                    </a:r>
                    <a:endParaRPr lang="zh-CN" altLang="en-US" b="1" dirty="0">
                      <a:solidFill>
                        <a:srgbClr val="0070C0"/>
                      </a:solidFill>
                      <a:latin typeface="Times New Roman" pitchFamily="18" charset="0"/>
                      <a:cs typeface="宋体" pitchFamily="2" charset="-122"/>
                    </a:endParaRPr>
                  </a:p>
                  <a:p>
                    <a:pPr algn="just" eaLnBrk="1" hangingPunct="1">
                      <a:lnSpc>
                        <a:spcPts val="3000"/>
                      </a:lnSpc>
                      <a:buFont typeface="Calibri" pitchFamily="34" charset="0"/>
                      <a:buChar char="6"/>
                      <a:defRPr/>
                    </a:pPr>
                    <a:r>
                      <a:rPr lang="zh-CN" altLang="en-US" b="1" dirty="0">
                        <a:solidFill>
                          <a:srgbClr val="0070C0"/>
                        </a:solidFill>
                        <a:latin typeface="Calibri" pitchFamily="34" charset="0"/>
                        <a:cs typeface="宋体" pitchFamily="2" charset="-122"/>
                      </a:rPr>
                      <a:t>   表示层</a:t>
                    </a:r>
                    <a:endParaRPr lang="zh-CN" altLang="en-US" b="1" dirty="0">
                      <a:solidFill>
                        <a:srgbClr val="0070C0"/>
                      </a:solidFill>
                      <a:latin typeface="Times New Roman" pitchFamily="18" charset="0"/>
                      <a:cs typeface="宋体" pitchFamily="2" charset="-122"/>
                    </a:endParaRPr>
                  </a:p>
                  <a:p>
                    <a:pPr algn="just" eaLnBrk="1" hangingPunct="1">
                      <a:lnSpc>
                        <a:spcPts val="3000"/>
                      </a:lnSpc>
                      <a:buFont typeface="Calibri" pitchFamily="34" charset="0"/>
                      <a:buChar char="5"/>
                      <a:defRPr/>
                    </a:pPr>
                    <a:r>
                      <a:rPr lang="zh-CN" altLang="en-US" b="1" dirty="0">
                        <a:solidFill>
                          <a:srgbClr val="0070C0"/>
                        </a:solidFill>
                        <a:latin typeface="Calibri" pitchFamily="34" charset="0"/>
                        <a:cs typeface="宋体" pitchFamily="2" charset="-122"/>
                      </a:rPr>
                      <a:t>   会话层</a:t>
                    </a:r>
                    <a:endParaRPr lang="zh-CN" altLang="en-US" b="1" dirty="0">
                      <a:solidFill>
                        <a:srgbClr val="0070C0"/>
                      </a:solidFill>
                      <a:latin typeface="Times New Roman" pitchFamily="18" charset="0"/>
                      <a:cs typeface="宋体" pitchFamily="2" charset="-122"/>
                    </a:endParaRPr>
                  </a:p>
                  <a:p>
                    <a:pPr algn="just" eaLnBrk="1" hangingPunct="1">
                      <a:lnSpc>
                        <a:spcPts val="3000"/>
                      </a:lnSpc>
                      <a:buFont typeface="Calibri" pitchFamily="34" charset="0"/>
                      <a:buChar char="4"/>
                      <a:defRPr/>
                    </a:pPr>
                    <a:r>
                      <a:rPr lang="zh-CN" altLang="en-US" b="1" dirty="0">
                        <a:solidFill>
                          <a:srgbClr val="0070C0"/>
                        </a:solidFill>
                        <a:latin typeface="Calibri" pitchFamily="34" charset="0"/>
                        <a:cs typeface="宋体" pitchFamily="2" charset="-122"/>
                      </a:rPr>
                      <a:t>   传输层</a:t>
                    </a:r>
                    <a:endParaRPr lang="zh-CN" altLang="en-US" b="1" dirty="0">
                      <a:solidFill>
                        <a:srgbClr val="0070C0"/>
                      </a:solidFill>
                      <a:latin typeface="Times New Roman" pitchFamily="18" charset="0"/>
                      <a:cs typeface="宋体" pitchFamily="2" charset="-122"/>
                    </a:endParaRPr>
                  </a:p>
                  <a:p>
                    <a:pPr algn="just" eaLnBrk="1" hangingPunct="1">
                      <a:lnSpc>
                        <a:spcPts val="3000"/>
                      </a:lnSpc>
                      <a:buFont typeface="Calibri" pitchFamily="34" charset="0"/>
                      <a:buChar char="3"/>
                      <a:defRPr/>
                    </a:pPr>
                    <a:r>
                      <a:rPr lang="zh-CN" altLang="en-US" b="1" dirty="0">
                        <a:solidFill>
                          <a:srgbClr val="0070C0"/>
                        </a:solidFill>
                        <a:latin typeface="Calibri" pitchFamily="34" charset="0"/>
                        <a:cs typeface="宋体" pitchFamily="2" charset="-122"/>
                      </a:rPr>
                      <a:t>   网络层</a:t>
                    </a:r>
                    <a:endParaRPr lang="zh-CN" altLang="en-US" b="1" dirty="0">
                      <a:solidFill>
                        <a:srgbClr val="0070C0"/>
                      </a:solidFill>
                      <a:latin typeface="Times New Roman" pitchFamily="18" charset="0"/>
                      <a:cs typeface="宋体" pitchFamily="2" charset="-122"/>
                    </a:endParaRPr>
                  </a:p>
                  <a:p>
                    <a:pPr algn="just" eaLnBrk="1" hangingPunct="1">
                      <a:lnSpc>
                        <a:spcPts val="3000"/>
                      </a:lnSpc>
                      <a:buFont typeface="Calibri" pitchFamily="34" charset="0"/>
                      <a:buChar char="2"/>
                      <a:defRPr/>
                    </a:pPr>
                    <a:r>
                      <a:rPr lang="zh-CN" altLang="en-US" b="1" dirty="0">
                        <a:solidFill>
                          <a:srgbClr val="0070C0"/>
                        </a:solidFill>
                        <a:latin typeface="Calibri" pitchFamily="34" charset="0"/>
                        <a:cs typeface="宋体" pitchFamily="2" charset="-122"/>
                      </a:rPr>
                      <a:t>   </a:t>
                    </a:r>
                    <a:r>
                      <a:rPr lang="zh-CN" altLang="en-US" b="1" kern="0" dirty="0">
                        <a:solidFill>
                          <a:srgbClr val="0070C0"/>
                        </a:solidFill>
                        <a:latin typeface="Calibri" pitchFamily="34" charset="0"/>
                        <a:cs typeface="宋体" pitchFamily="2" charset="-122"/>
                      </a:rPr>
                      <a:t>数据链路层</a:t>
                    </a:r>
                    <a:endParaRPr lang="en-US" altLang="zh-CN" b="1" kern="0" dirty="0">
                      <a:solidFill>
                        <a:srgbClr val="0070C0"/>
                      </a:solidFill>
                      <a:latin typeface="Calibri" pitchFamily="34" charset="0"/>
                      <a:cs typeface="宋体" pitchFamily="2" charset="-122"/>
                    </a:endParaRPr>
                  </a:p>
                  <a:p>
                    <a:pPr algn="just" eaLnBrk="1" hangingPunct="1">
                      <a:lnSpc>
                        <a:spcPts val="3000"/>
                      </a:lnSpc>
                      <a:defRPr/>
                    </a:pPr>
                    <a:r>
                      <a:rPr lang="en-US" altLang="zh-CN" sz="1600" b="1" kern="0" dirty="0">
                        <a:solidFill>
                          <a:srgbClr val="0070C0"/>
                        </a:solidFill>
                        <a:latin typeface="Calibri" pitchFamily="34" charset="0"/>
                        <a:cs typeface="宋体" pitchFamily="2" charset="-122"/>
                      </a:rPr>
                      <a:t>1   </a:t>
                    </a:r>
                    <a:r>
                      <a:rPr lang="zh-CN" altLang="en-US" b="1" kern="0" dirty="0">
                        <a:solidFill>
                          <a:srgbClr val="0070C0"/>
                        </a:solidFill>
                        <a:latin typeface="Calibri" pitchFamily="34" charset="0"/>
                        <a:cs typeface="宋体" pitchFamily="2" charset="-122"/>
                      </a:rPr>
                      <a:t>物理层</a:t>
                    </a:r>
                    <a:endParaRPr lang="zh-CN" b="1" dirty="0">
                      <a:solidFill>
                        <a:srgbClr val="0070C0"/>
                      </a:solidFill>
                      <a:cs typeface="宋体" pitchFamily="2" charset="-122"/>
                    </a:endParaRPr>
                  </a:p>
                </p:txBody>
              </p:sp>
            </p:grpSp>
            <p:grpSp>
              <p:nvGrpSpPr>
                <p:cNvPr id="9" name="Group 9"/>
                <p:cNvGrpSpPr>
                  <a:grpSpLocks/>
                </p:cNvGrpSpPr>
                <p:nvPr/>
              </p:nvGrpSpPr>
              <p:grpSpPr bwMode="auto">
                <a:xfrm>
                  <a:off x="3687" y="2594"/>
                  <a:ext cx="1890" cy="1989"/>
                  <a:chOff x="3687" y="2594"/>
                  <a:chExt cx="1890" cy="1989"/>
                </a:xfrm>
              </p:grpSpPr>
              <p:sp>
                <p:nvSpPr>
                  <p:cNvPr id="15392" name="Freeform 10"/>
                  <p:cNvSpPr>
                    <a:spLocks/>
                  </p:cNvSpPr>
                  <p:nvPr/>
                </p:nvSpPr>
                <p:spPr bwMode="auto">
                  <a:xfrm>
                    <a:off x="3687" y="2594"/>
                    <a:ext cx="1890" cy="156"/>
                  </a:xfrm>
                  <a:custGeom>
                    <a:avLst/>
                    <a:gdLst>
                      <a:gd name="T0" fmla="*/ 0 w 1890"/>
                      <a:gd name="T1" fmla="*/ 156 h 156"/>
                      <a:gd name="T2" fmla="*/ 1785 w 1890"/>
                      <a:gd name="T3" fmla="*/ 156 h 156"/>
                      <a:gd name="T4" fmla="*/ 1890 w 1890"/>
                      <a:gd name="T5" fmla="*/ 0 h 156"/>
                      <a:gd name="T6" fmla="*/ 0 60000 65536"/>
                      <a:gd name="T7" fmla="*/ 0 60000 65536"/>
                      <a:gd name="T8" fmla="*/ 0 60000 65536"/>
                      <a:gd name="T9" fmla="*/ 0 w 1890"/>
                      <a:gd name="T10" fmla="*/ 0 h 156"/>
                      <a:gd name="T11" fmla="*/ 1890 w 1890"/>
                      <a:gd name="T12" fmla="*/ 156 h 156"/>
                    </a:gdLst>
                    <a:ahLst/>
                    <a:cxnLst>
                      <a:cxn ang="T6">
                        <a:pos x="T0" y="T1"/>
                      </a:cxn>
                      <a:cxn ang="T7">
                        <a:pos x="T2" y="T3"/>
                      </a:cxn>
                      <a:cxn ang="T8">
                        <a:pos x="T4" y="T5"/>
                      </a:cxn>
                    </a:cxnLst>
                    <a:rect l="T9" t="T10" r="T11" b="T12"/>
                    <a:pathLst>
                      <a:path w="1890" h="156">
                        <a:moveTo>
                          <a:pt x="0" y="156"/>
                        </a:moveTo>
                        <a:lnTo>
                          <a:pt x="1785" y="156"/>
                        </a:lnTo>
                        <a:lnTo>
                          <a:pt x="189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3" name="Freeform 11"/>
                  <p:cNvSpPr>
                    <a:spLocks/>
                  </p:cNvSpPr>
                  <p:nvPr/>
                </p:nvSpPr>
                <p:spPr bwMode="auto">
                  <a:xfrm>
                    <a:off x="3687" y="2984"/>
                    <a:ext cx="1890" cy="156"/>
                  </a:xfrm>
                  <a:custGeom>
                    <a:avLst/>
                    <a:gdLst>
                      <a:gd name="T0" fmla="*/ 0 w 1890"/>
                      <a:gd name="T1" fmla="*/ 156 h 156"/>
                      <a:gd name="T2" fmla="*/ 1785 w 1890"/>
                      <a:gd name="T3" fmla="*/ 156 h 156"/>
                      <a:gd name="T4" fmla="*/ 1890 w 1890"/>
                      <a:gd name="T5" fmla="*/ 0 h 156"/>
                      <a:gd name="T6" fmla="*/ 0 60000 65536"/>
                      <a:gd name="T7" fmla="*/ 0 60000 65536"/>
                      <a:gd name="T8" fmla="*/ 0 60000 65536"/>
                      <a:gd name="T9" fmla="*/ 0 w 1890"/>
                      <a:gd name="T10" fmla="*/ 0 h 156"/>
                      <a:gd name="T11" fmla="*/ 1890 w 1890"/>
                      <a:gd name="T12" fmla="*/ 156 h 156"/>
                    </a:gdLst>
                    <a:ahLst/>
                    <a:cxnLst>
                      <a:cxn ang="T6">
                        <a:pos x="T0" y="T1"/>
                      </a:cxn>
                      <a:cxn ang="T7">
                        <a:pos x="T2" y="T3"/>
                      </a:cxn>
                      <a:cxn ang="T8">
                        <a:pos x="T4" y="T5"/>
                      </a:cxn>
                    </a:cxnLst>
                    <a:rect l="T9" t="T10" r="T11" b="T12"/>
                    <a:pathLst>
                      <a:path w="1890" h="156">
                        <a:moveTo>
                          <a:pt x="0" y="156"/>
                        </a:moveTo>
                        <a:lnTo>
                          <a:pt x="1785" y="156"/>
                        </a:lnTo>
                        <a:lnTo>
                          <a:pt x="189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4" name="Freeform 12"/>
                  <p:cNvSpPr>
                    <a:spLocks/>
                  </p:cNvSpPr>
                  <p:nvPr/>
                </p:nvSpPr>
                <p:spPr bwMode="auto">
                  <a:xfrm>
                    <a:off x="3687" y="3322"/>
                    <a:ext cx="1890" cy="156"/>
                  </a:xfrm>
                  <a:custGeom>
                    <a:avLst/>
                    <a:gdLst>
                      <a:gd name="T0" fmla="*/ 0 w 1890"/>
                      <a:gd name="T1" fmla="*/ 156 h 156"/>
                      <a:gd name="T2" fmla="*/ 1785 w 1890"/>
                      <a:gd name="T3" fmla="*/ 156 h 156"/>
                      <a:gd name="T4" fmla="*/ 1890 w 1890"/>
                      <a:gd name="T5" fmla="*/ 0 h 156"/>
                      <a:gd name="T6" fmla="*/ 0 60000 65536"/>
                      <a:gd name="T7" fmla="*/ 0 60000 65536"/>
                      <a:gd name="T8" fmla="*/ 0 60000 65536"/>
                      <a:gd name="T9" fmla="*/ 0 w 1890"/>
                      <a:gd name="T10" fmla="*/ 0 h 156"/>
                      <a:gd name="T11" fmla="*/ 1890 w 1890"/>
                      <a:gd name="T12" fmla="*/ 156 h 156"/>
                    </a:gdLst>
                    <a:ahLst/>
                    <a:cxnLst>
                      <a:cxn ang="T6">
                        <a:pos x="T0" y="T1"/>
                      </a:cxn>
                      <a:cxn ang="T7">
                        <a:pos x="T2" y="T3"/>
                      </a:cxn>
                      <a:cxn ang="T8">
                        <a:pos x="T4" y="T5"/>
                      </a:cxn>
                    </a:cxnLst>
                    <a:rect l="T9" t="T10" r="T11" b="T12"/>
                    <a:pathLst>
                      <a:path w="1890" h="156">
                        <a:moveTo>
                          <a:pt x="0" y="156"/>
                        </a:moveTo>
                        <a:lnTo>
                          <a:pt x="1785" y="156"/>
                        </a:lnTo>
                        <a:lnTo>
                          <a:pt x="189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5" name="Freeform 13"/>
                  <p:cNvSpPr>
                    <a:spLocks/>
                  </p:cNvSpPr>
                  <p:nvPr/>
                </p:nvSpPr>
                <p:spPr bwMode="auto">
                  <a:xfrm>
                    <a:off x="3687" y="3686"/>
                    <a:ext cx="1890" cy="156"/>
                  </a:xfrm>
                  <a:custGeom>
                    <a:avLst/>
                    <a:gdLst>
                      <a:gd name="T0" fmla="*/ 0 w 1890"/>
                      <a:gd name="T1" fmla="*/ 156 h 156"/>
                      <a:gd name="T2" fmla="*/ 1785 w 1890"/>
                      <a:gd name="T3" fmla="*/ 156 h 156"/>
                      <a:gd name="T4" fmla="*/ 1890 w 1890"/>
                      <a:gd name="T5" fmla="*/ 0 h 156"/>
                      <a:gd name="T6" fmla="*/ 0 60000 65536"/>
                      <a:gd name="T7" fmla="*/ 0 60000 65536"/>
                      <a:gd name="T8" fmla="*/ 0 60000 65536"/>
                      <a:gd name="T9" fmla="*/ 0 w 1890"/>
                      <a:gd name="T10" fmla="*/ 0 h 156"/>
                      <a:gd name="T11" fmla="*/ 1890 w 1890"/>
                      <a:gd name="T12" fmla="*/ 156 h 156"/>
                    </a:gdLst>
                    <a:ahLst/>
                    <a:cxnLst>
                      <a:cxn ang="T6">
                        <a:pos x="T0" y="T1"/>
                      </a:cxn>
                      <a:cxn ang="T7">
                        <a:pos x="T2" y="T3"/>
                      </a:cxn>
                      <a:cxn ang="T8">
                        <a:pos x="T4" y="T5"/>
                      </a:cxn>
                    </a:cxnLst>
                    <a:rect l="T9" t="T10" r="T11" b="T12"/>
                    <a:pathLst>
                      <a:path w="1890" h="156">
                        <a:moveTo>
                          <a:pt x="0" y="156"/>
                        </a:moveTo>
                        <a:lnTo>
                          <a:pt x="1785" y="156"/>
                        </a:lnTo>
                        <a:lnTo>
                          <a:pt x="189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6" name="Freeform 14"/>
                  <p:cNvSpPr>
                    <a:spLocks/>
                  </p:cNvSpPr>
                  <p:nvPr/>
                </p:nvSpPr>
                <p:spPr bwMode="auto">
                  <a:xfrm>
                    <a:off x="3687" y="4050"/>
                    <a:ext cx="1890" cy="156"/>
                  </a:xfrm>
                  <a:custGeom>
                    <a:avLst/>
                    <a:gdLst>
                      <a:gd name="T0" fmla="*/ 0 w 1890"/>
                      <a:gd name="T1" fmla="*/ 156 h 156"/>
                      <a:gd name="T2" fmla="*/ 1785 w 1890"/>
                      <a:gd name="T3" fmla="*/ 156 h 156"/>
                      <a:gd name="T4" fmla="*/ 1890 w 1890"/>
                      <a:gd name="T5" fmla="*/ 0 h 156"/>
                      <a:gd name="T6" fmla="*/ 0 60000 65536"/>
                      <a:gd name="T7" fmla="*/ 0 60000 65536"/>
                      <a:gd name="T8" fmla="*/ 0 60000 65536"/>
                      <a:gd name="T9" fmla="*/ 0 w 1890"/>
                      <a:gd name="T10" fmla="*/ 0 h 156"/>
                      <a:gd name="T11" fmla="*/ 1890 w 1890"/>
                      <a:gd name="T12" fmla="*/ 156 h 156"/>
                    </a:gdLst>
                    <a:ahLst/>
                    <a:cxnLst>
                      <a:cxn ang="T6">
                        <a:pos x="T0" y="T1"/>
                      </a:cxn>
                      <a:cxn ang="T7">
                        <a:pos x="T2" y="T3"/>
                      </a:cxn>
                      <a:cxn ang="T8">
                        <a:pos x="T4" y="T5"/>
                      </a:cxn>
                    </a:cxnLst>
                    <a:rect l="T9" t="T10" r="T11" b="T12"/>
                    <a:pathLst>
                      <a:path w="1890" h="156">
                        <a:moveTo>
                          <a:pt x="0" y="156"/>
                        </a:moveTo>
                        <a:lnTo>
                          <a:pt x="1785" y="156"/>
                        </a:lnTo>
                        <a:lnTo>
                          <a:pt x="189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7" name="Freeform 15"/>
                  <p:cNvSpPr>
                    <a:spLocks/>
                  </p:cNvSpPr>
                  <p:nvPr/>
                </p:nvSpPr>
                <p:spPr bwMode="auto">
                  <a:xfrm>
                    <a:off x="3687" y="4427"/>
                    <a:ext cx="1890" cy="156"/>
                  </a:xfrm>
                  <a:custGeom>
                    <a:avLst/>
                    <a:gdLst>
                      <a:gd name="T0" fmla="*/ 0 w 1890"/>
                      <a:gd name="T1" fmla="*/ 156 h 156"/>
                      <a:gd name="T2" fmla="*/ 1785 w 1890"/>
                      <a:gd name="T3" fmla="*/ 156 h 156"/>
                      <a:gd name="T4" fmla="*/ 1890 w 1890"/>
                      <a:gd name="T5" fmla="*/ 0 h 156"/>
                      <a:gd name="T6" fmla="*/ 0 60000 65536"/>
                      <a:gd name="T7" fmla="*/ 0 60000 65536"/>
                      <a:gd name="T8" fmla="*/ 0 60000 65536"/>
                      <a:gd name="T9" fmla="*/ 0 w 1890"/>
                      <a:gd name="T10" fmla="*/ 0 h 156"/>
                      <a:gd name="T11" fmla="*/ 1890 w 1890"/>
                      <a:gd name="T12" fmla="*/ 156 h 156"/>
                    </a:gdLst>
                    <a:ahLst/>
                    <a:cxnLst>
                      <a:cxn ang="T6">
                        <a:pos x="T0" y="T1"/>
                      </a:cxn>
                      <a:cxn ang="T7">
                        <a:pos x="T2" y="T3"/>
                      </a:cxn>
                      <a:cxn ang="T8">
                        <a:pos x="T4" y="T5"/>
                      </a:cxn>
                    </a:cxnLst>
                    <a:rect l="T9" t="T10" r="T11" b="T12"/>
                    <a:pathLst>
                      <a:path w="1890" h="156">
                        <a:moveTo>
                          <a:pt x="0" y="156"/>
                        </a:moveTo>
                        <a:lnTo>
                          <a:pt x="1785" y="156"/>
                        </a:lnTo>
                        <a:lnTo>
                          <a:pt x="189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10" name="Group 16"/>
              <p:cNvGrpSpPr>
                <a:grpSpLocks/>
              </p:cNvGrpSpPr>
              <p:nvPr/>
            </p:nvGrpSpPr>
            <p:grpSpPr bwMode="auto">
              <a:xfrm>
                <a:off x="5984" y="2126"/>
                <a:ext cx="2008" cy="2964"/>
                <a:chOff x="5984" y="2126"/>
                <a:chExt cx="2008" cy="2964"/>
              </a:xfrm>
            </p:grpSpPr>
            <p:sp>
              <p:nvSpPr>
                <p:cNvPr id="15384" name="AutoShape 17"/>
                <p:cNvSpPr>
                  <a:spLocks noChangeArrowheads="1"/>
                </p:cNvSpPr>
                <p:nvPr/>
              </p:nvSpPr>
              <p:spPr bwMode="auto">
                <a:xfrm>
                  <a:off x="5997" y="2126"/>
                  <a:ext cx="1995" cy="2964"/>
                </a:xfrm>
                <a:prstGeom prst="cube">
                  <a:avLst>
                    <a:gd name="adj" fmla="val 6718"/>
                  </a:avLst>
                </a:prstGeom>
                <a:solidFill>
                  <a:srgbClr val="FFFFFF"/>
                </a:solidFill>
                <a:ln w="1270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bg1"/>
                    </a:solidFill>
                    <a:latin typeface="Goudy Old Style" pitchFamily="18" charset="0"/>
                  </a:endParaRPr>
                </a:p>
              </p:txBody>
            </p:sp>
            <p:sp>
              <p:nvSpPr>
                <p:cNvPr id="35866" name="Text Box 18"/>
                <p:cNvSpPr txBox="1">
                  <a:spLocks noChangeArrowheads="1"/>
                </p:cNvSpPr>
                <p:nvPr/>
              </p:nvSpPr>
              <p:spPr bwMode="auto">
                <a:xfrm>
                  <a:off x="6086" y="2385"/>
                  <a:ext cx="1785" cy="2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ts val="3000"/>
                    </a:lnSpc>
                    <a:defRPr/>
                  </a:pPr>
                  <a:r>
                    <a:rPr lang="en-US" altLang="zh-CN" kern="0" dirty="0" smtClean="0">
                      <a:solidFill>
                        <a:srgbClr val="FF0000"/>
                      </a:solidFill>
                      <a:latin typeface="Calibri" pitchFamily="34" charset="0"/>
                      <a:ea typeface="+mn-ea"/>
                      <a:cs typeface="宋体" pitchFamily="2" charset="-122"/>
                    </a:rPr>
                    <a:t>4 </a:t>
                  </a:r>
                  <a:r>
                    <a:rPr lang="zh-CN" altLang="en-US" kern="0" dirty="0" smtClean="0">
                      <a:solidFill>
                        <a:srgbClr val="FF0000"/>
                      </a:solidFill>
                      <a:latin typeface="Calibri" pitchFamily="34" charset="0"/>
                      <a:ea typeface="+mn-ea"/>
                      <a:cs typeface="宋体" pitchFamily="2" charset="-122"/>
                    </a:rPr>
                    <a:t>应用层</a:t>
                  </a:r>
                  <a:endParaRPr lang="zh-CN" altLang="en-US" kern="0" dirty="0">
                    <a:solidFill>
                      <a:srgbClr val="FF0000"/>
                    </a:solidFill>
                    <a:latin typeface="Calibri" pitchFamily="34" charset="0"/>
                    <a:ea typeface="+mn-ea"/>
                    <a:cs typeface="宋体" pitchFamily="2" charset="-122"/>
                  </a:endParaRPr>
                </a:p>
                <a:p>
                  <a:pPr algn="just" eaLnBrk="1" hangingPunct="1">
                    <a:lnSpc>
                      <a:spcPts val="3000"/>
                    </a:lnSpc>
                    <a:defRPr/>
                  </a:pPr>
                  <a:r>
                    <a:rPr lang="en-US" altLang="zh-CN" kern="0" dirty="0">
                      <a:solidFill>
                        <a:srgbClr val="FF0000"/>
                      </a:solidFill>
                      <a:latin typeface="Calibri" pitchFamily="34" charset="0"/>
                      <a:ea typeface="+mn-ea"/>
                      <a:cs typeface="宋体" pitchFamily="2" charset="-122"/>
                    </a:rPr>
                    <a:t>(HTTP,DNS,SNMP</a:t>
                  </a:r>
                </a:p>
                <a:p>
                  <a:pPr algn="just" eaLnBrk="1" hangingPunct="1">
                    <a:lnSpc>
                      <a:spcPts val="3000"/>
                    </a:lnSpc>
                    <a:defRPr/>
                  </a:pPr>
                  <a:r>
                    <a:rPr lang="en-US" altLang="zh-CN" kern="0" dirty="0">
                      <a:solidFill>
                        <a:srgbClr val="FF0000"/>
                      </a:solidFill>
                      <a:latin typeface="Calibri" pitchFamily="34" charset="0"/>
                      <a:ea typeface="+mn-ea"/>
                      <a:cs typeface="宋体" pitchFamily="2" charset="-122"/>
                    </a:rPr>
                    <a:t>TELNET,FTP,SMTP)</a:t>
                  </a:r>
                </a:p>
                <a:p>
                  <a:pPr algn="just" eaLnBrk="1" hangingPunct="1">
                    <a:lnSpc>
                      <a:spcPts val="3000"/>
                    </a:lnSpc>
                    <a:defRPr/>
                  </a:pPr>
                  <a:r>
                    <a:rPr lang="en-US" altLang="zh-CN" kern="0" dirty="0" smtClean="0">
                      <a:solidFill>
                        <a:srgbClr val="FF0000"/>
                      </a:solidFill>
                      <a:latin typeface="Calibri" pitchFamily="34" charset="0"/>
                      <a:ea typeface="+mn-ea"/>
                      <a:cs typeface="宋体" pitchFamily="2" charset="-122"/>
                    </a:rPr>
                    <a:t>3 </a:t>
                  </a:r>
                  <a:r>
                    <a:rPr lang="zh-CN" altLang="en-US" kern="0" dirty="0" smtClean="0">
                      <a:solidFill>
                        <a:srgbClr val="FF0000"/>
                      </a:solidFill>
                      <a:latin typeface="Calibri" pitchFamily="34" charset="0"/>
                      <a:ea typeface="+mn-ea"/>
                      <a:cs typeface="宋体" pitchFamily="2" charset="-122"/>
                    </a:rPr>
                    <a:t>传输层 </a:t>
                  </a:r>
                  <a:r>
                    <a:rPr lang="en-US" altLang="zh-CN" kern="0" dirty="0" smtClean="0">
                      <a:solidFill>
                        <a:srgbClr val="FF0000"/>
                      </a:solidFill>
                      <a:latin typeface="Calibri" pitchFamily="34" charset="0"/>
                      <a:ea typeface="+mn-ea"/>
                      <a:cs typeface="宋体" pitchFamily="2" charset="-122"/>
                    </a:rPr>
                    <a:t>TCP,UDP</a:t>
                  </a:r>
                  <a:endParaRPr lang="en-US" altLang="zh-CN" kern="0" dirty="0">
                    <a:solidFill>
                      <a:srgbClr val="FF0000"/>
                    </a:solidFill>
                    <a:latin typeface="Calibri" pitchFamily="34" charset="0"/>
                    <a:ea typeface="+mn-ea"/>
                    <a:cs typeface="宋体" pitchFamily="2" charset="-122"/>
                  </a:endParaRPr>
                </a:p>
                <a:p>
                  <a:pPr algn="just" eaLnBrk="1" hangingPunct="1">
                    <a:lnSpc>
                      <a:spcPts val="3000"/>
                    </a:lnSpc>
                    <a:defRPr/>
                  </a:pPr>
                  <a:r>
                    <a:rPr lang="en-US" altLang="zh-CN" kern="0" dirty="0" smtClean="0">
                      <a:solidFill>
                        <a:srgbClr val="FF0000"/>
                      </a:solidFill>
                      <a:latin typeface="Calibri" pitchFamily="34" charset="0"/>
                      <a:ea typeface="+mn-ea"/>
                      <a:cs typeface="宋体" pitchFamily="2" charset="-122"/>
                    </a:rPr>
                    <a:t>2  </a:t>
                  </a:r>
                  <a:r>
                    <a:rPr lang="zh-CN" altLang="en-US" kern="0" dirty="0" smtClean="0">
                      <a:solidFill>
                        <a:srgbClr val="FF0000"/>
                      </a:solidFill>
                      <a:latin typeface="Calibri" pitchFamily="34" charset="0"/>
                      <a:ea typeface="+mn-ea"/>
                      <a:cs typeface="宋体" pitchFamily="2" charset="-122"/>
                    </a:rPr>
                    <a:t>网络互联层 </a:t>
                  </a:r>
                  <a:r>
                    <a:rPr lang="en-US" altLang="zh-CN" kern="0" dirty="0" smtClean="0">
                      <a:solidFill>
                        <a:srgbClr val="FF0000"/>
                      </a:solidFill>
                      <a:latin typeface="Calibri" pitchFamily="34" charset="0"/>
                      <a:ea typeface="+mn-ea"/>
                      <a:cs typeface="宋体" pitchFamily="2" charset="-122"/>
                    </a:rPr>
                    <a:t>IP</a:t>
                  </a:r>
                  <a:endParaRPr lang="en-US" altLang="zh-CN" kern="0" dirty="0">
                    <a:solidFill>
                      <a:srgbClr val="FF0000"/>
                    </a:solidFill>
                    <a:latin typeface="Calibri" pitchFamily="34" charset="0"/>
                    <a:ea typeface="+mn-ea"/>
                    <a:cs typeface="宋体" pitchFamily="2" charset="-122"/>
                  </a:endParaRPr>
                </a:p>
                <a:p>
                  <a:pPr algn="just" eaLnBrk="1" hangingPunct="1">
                    <a:lnSpc>
                      <a:spcPts val="3000"/>
                    </a:lnSpc>
                    <a:defRPr/>
                  </a:pPr>
                  <a:r>
                    <a:rPr lang="en-US" altLang="zh-CN" kern="0" dirty="0" smtClean="0">
                      <a:solidFill>
                        <a:srgbClr val="FF0000"/>
                      </a:solidFill>
                      <a:latin typeface="Calibri" pitchFamily="34" charset="0"/>
                      <a:ea typeface="+mn-ea"/>
                      <a:cs typeface="宋体" pitchFamily="2" charset="-122"/>
                    </a:rPr>
                    <a:t>1 </a:t>
                  </a:r>
                  <a:r>
                    <a:rPr lang="zh-CN" altLang="en-US" kern="0" dirty="0" smtClean="0">
                      <a:solidFill>
                        <a:srgbClr val="FF0000"/>
                      </a:solidFill>
                      <a:latin typeface="Calibri" pitchFamily="34" charset="0"/>
                      <a:ea typeface="+mn-ea"/>
                      <a:cs typeface="宋体" pitchFamily="2" charset="-122"/>
                    </a:rPr>
                    <a:t>网络接口层</a:t>
                  </a:r>
                  <a:r>
                    <a:rPr lang="en-US" altLang="zh-CN" kern="0" dirty="0">
                      <a:solidFill>
                        <a:srgbClr val="FF0000"/>
                      </a:solidFill>
                      <a:latin typeface="Calibri" pitchFamily="34" charset="0"/>
                      <a:ea typeface="+mn-ea"/>
                      <a:cs typeface="宋体" pitchFamily="2" charset="-122"/>
                    </a:rPr>
                    <a:t>/</a:t>
                  </a:r>
                  <a:r>
                    <a:rPr lang="zh-CN" altLang="en-US" kern="0" dirty="0">
                      <a:solidFill>
                        <a:srgbClr val="FF0000"/>
                      </a:solidFill>
                      <a:latin typeface="Calibri" pitchFamily="34" charset="0"/>
                      <a:ea typeface="+mn-ea"/>
                      <a:cs typeface="宋体" pitchFamily="2" charset="-122"/>
                    </a:rPr>
                    <a:t>主机网络层</a:t>
                  </a:r>
                  <a:endParaRPr lang="zh-CN" altLang="zh-CN" kern="0" dirty="0">
                    <a:solidFill>
                      <a:srgbClr val="FF0000"/>
                    </a:solidFill>
                    <a:latin typeface="Calibri" pitchFamily="34" charset="0"/>
                    <a:ea typeface="+mn-ea"/>
                    <a:cs typeface="宋体" pitchFamily="2" charset="-122"/>
                  </a:endParaRPr>
                </a:p>
              </p:txBody>
            </p:sp>
            <p:grpSp>
              <p:nvGrpSpPr>
                <p:cNvPr id="11" name="Group 19"/>
                <p:cNvGrpSpPr>
                  <a:grpSpLocks/>
                </p:cNvGrpSpPr>
                <p:nvPr/>
              </p:nvGrpSpPr>
              <p:grpSpPr bwMode="auto">
                <a:xfrm>
                  <a:off x="5984" y="3309"/>
                  <a:ext cx="1995" cy="910"/>
                  <a:chOff x="5997" y="3309"/>
                  <a:chExt cx="1995" cy="910"/>
                </a:xfrm>
              </p:grpSpPr>
              <p:sp>
                <p:nvSpPr>
                  <p:cNvPr id="15387" name="Freeform 20"/>
                  <p:cNvSpPr>
                    <a:spLocks/>
                  </p:cNvSpPr>
                  <p:nvPr/>
                </p:nvSpPr>
                <p:spPr bwMode="auto">
                  <a:xfrm>
                    <a:off x="5997" y="3309"/>
                    <a:ext cx="1995" cy="156"/>
                  </a:xfrm>
                  <a:custGeom>
                    <a:avLst/>
                    <a:gdLst>
                      <a:gd name="T0" fmla="*/ 0 w 1995"/>
                      <a:gd name="T1" fmla="*/ 156 h 156"/>
                      <a:gd name="T2" fmla="*/ 1890 w 1995"/>
                      <a:gd name="T3" fmla="*/ 156 h 156"/>
                      <a:gd name="T4" fmla="*/ 1995 w 1995"/>
                      <a:gd name="T5" fmla="*/ 0 h 156"/>
                      <a:gd name="T6" fmla="*/ 0 60000 65536"/>
                      <a:gd name="T7" fmla="*/ 0 60000 65536"/>
                      <a:gd name="T8" fmla="*/ 0 60000 65536"/>
                      <a:gd name="T9" fmla="*/ 0 w 1995"/>
                      <a:gd name="T10" fmla="*/ 0 h 156"/>
                      <a:gd name="T11" fmla="*/ 1995 w 1995"/>
                      <a:gd name="T12" fmla="*/ 156 h 156"/>
                    </a:gdLst>
                    <a:ahLst/>
                    <a:cxnLst>
                      <a:cxn ang="T6">
                        <a:pos x="T0" y="T1"/>
                      </a:cxn>
                      <a:cxn ang="T7">
                        <a:pos x="T2" y="T3"/>
                      </a:cxn>
                      <a:cxn ang="T8">
                        <a:pos x="T4" y="T5"/>
                      </a:cxn>
                    </a:cxnLst>
                    <a:rect l="T9" t="T10" r="T11" b="T12"/>
                    <a:pathLst>
                      <a:path w="1995" h="156">
                        <a:moveTo>
                          <a:pt x="0" y="156"/>
                        </a:moveTo>
                        <a:lnTo>
                          <a:pt x="1890" y="156"/>
                        </a:lnTo>
                        <a:lnTo>
                          <a:pt x="1995"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8" name="Freeform 21"/>
                  <p:cNvSpPr>
                    <a:spLocks/>
                  </p:cNvSpPr>
                  <p:nvPr/>
                </p:nvSpPr>
                <p:spPr bwMode="auto">
                  <a:xfrm>
                    <a:off x="5997" y="3699"/>
                    <a:ext cx="1995" cy="156"/>
                  </a:xfrm>
                  <a:custGeom>
                    <a:avLst/>
                    <a:gdLst>
                      <a:gd name="T0" fmla="*/ 0 w 1995"/>
                      <a:gd name="T1" fmla="*/ 156 h 156"/>
                      <a:gd name="T2" fmla="*/ 1890 w 1995"/>
                      <a:gd name="T3" fmla="*/ 156 h 156"/>
                      <a:gd name="T4" fmla="*/ 1995 w 1995"/>
                      <a:gd name="T5" fmla="*/ 0 h 156"/>
                      <a:gd name="T6" fmla="*/ 0 60000 65536"/>
                      <a:gd name="T7" fmla="*/ 0 60000 65536"/>
                      <a:gd name="T8" fmla="*/ 0 60000 65536"/>
                      <a:gd name="T9" fmla="*/ 0 w 1995"/>
                      <a:gd name="T10" fmla="*/ 0 h 156"/>
                      <a:gd name="T11" fmla="*/ 1995 w 1995"/>
                      <a:gd name="T12" fmla="*/ 156 h 156"/>
                    </a:gdLst>
                    <a:ahLst/>
                    <a:cxnLst>
                      <a:cxn ang="T6">
                        <a:pos x="T0" y="T1"/>
                      </a:cxn>
                      <a:cxn ang="T7">
                        <a:pos x="T2" y="T3"/>
                      </a:cxn>
                      <a:cxn ang="T8">
                        <a:pos x="T4" y="T5"/>
                      </a:cxn>
                    </a:cxnLst>
                    <a:rect l="T9" t="T10" r="T11" b="T12"/>
                    <a:pathLst>
                      <a:path w="1995" h="156">
                        <a:moveTo>
                          <a:pt x="0" y="156"/>
                        </a:moveTo>
                        <a:lnTo>
                          <a:pt x="1890" y="156"/>
                        </a:lnTo>
                        <a:lnTo>
                          <a:pt x="1995"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9" name="Freeform 22"/>
                  <p:cNvSpPr>
                    <a:spLocks/>
                  </p:cNvSpPr>
                  <p:nvPr/>
                </p:nvSpPr>
                <p:spPr bwMode="auto">
                  <a:xfrm>
                    <a:off x="5997" y="4063"/>
                    <a:ext cx="1995" cy="156"/>
                  </a:xfrm>
                  <a:custGeom>
                    <a:avLst/>
                    <a:gdLst>
                      <a:gd name="T0" fmla="*/ 0 w 1995"/>
                      <a:gd name="T1" fmla="*/ 156 h 156"/>
                      <a:gd name="T2" fmla="*/ 1890 w 1995"/>
                      <a:gd name="T3" fmla="*/ 156 h 156"/>
                      <a:gd name="T4" fmla="*/ 1995 w 1995"/>
                      <a:gd name="T5" fmla="*/ 0 h 156"/>
                      <a:gd name="T6" fmla="*/ 0 60000 65536"/>
                      <a:gd name="T7" fmla="*/ 0 60000 65536"/>
                      <a:gd name="T8" fmla="*/ 0 60000 65536"/>
                      <a:gd name="T9" fmla="*/ 0 w 1995"/>
                      <a:gd name="T10" fmla="*/ 0 h 156"/>
                      <a:gd name="T11" fmla="*/ 1995 w 1995"/>
                      <a:gd name="T12" fmla="*/ 156 h 156"/>
                    </a:gdLst>
                    <a:ahLst/>
                    <a:cxnLst>
                      <a:cxn ang="T6">
                        <a:pos x="T0" y="T1"/>
                      </a:cxn>
                      <a:cxn ang="T7">
                        <a:pos x="T2" y="T3"/>
                      </a:cxn>
                      <a:cxn ang="T8">
                        <a:pos x="T4" y="T5"/>
                      </a:cxn>
                    </a:cxnLst>
                    <a:rect l="T9" t="T10" r="T11" b="T12"/>
                    <a:pathLst>
                      <a:path w="1995" h="156">
                        <a:moveTo>
                          <a:pt x="0" y="156"/>
                        </a:moveTo>
                        <a:lnTo>
                          <a:pt x="1890" y="156"/>
                        </a:lnTo>
                        <a:lnTo>
                          <a:pt x="1995"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15381" name="Text Box 23"/>
              <p:cNvSpPr txBox="1">
                <a:spLocks noChangeArrowheads="1"/>
              </p:cNvSpPr>
              <p:nvPr/>
            </p:nvSpPr>
            <p:spPr bwMode="auto">
              <a:xfrm>
                <a:off x="6627" y="1788"/>
                <a:ext cx="73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Calibri" panose="020F0502020204030204" pitchFamily="34" charset="0"/>
                  </a:rPr>
                  <a:t>TCP/IP</a:t>
                </a:r>
                <a:endParaRPr lang="zh-CN" altLang="zh-CN"/>
              </a:p>
            </p:txBody>
          </p:sp>
          <p:sp>
            <p:nvSpPr>
              <p:cNvPr id="15382" name="Text Box 24"/>
              <p:cNvSpPr txBox="1">
                <a:spLocks noChangeArrowheads="1"/>
              </p:cNvSpPr>
              <p:nvPr/>
            </p:nvSpPr>
            <p:spPr bwMode="auto">
              <a:xfrm>
                <a:off x="2790" y="1788"/>
                <a:ext cx="3213"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dirty="0" smtClean="0">
                    <a:latin typeface="Calibri" panose="020F0502020204030204" pitchFamily="34" charset="0"/>
                  </a:rPr>
                  <a:t>ISO-OSI </a:t>
                </a:r>
                <a:r>
                  <a:rPr lang="en-US" altLang="zh-CN" sz="1600" dirty="0" smtClean="0">
                    <a:latin typeface="Calibri" panose="020F0502020204030204" pitchFamily="34" charset="0"/>
                  </a:rPr>
                  <a:t>(Open System Interconnect)</a:t>
                </a:r>
                <a:endParaRPr lang="zh-CN" altLang="zh-CN" sz="1600" dirty="0"/>
              </a:p>
            </p:txBody>
          </p:sp>
          <p:sp>
            <p:nvSpPr>
              <p:cNvPr id="15383" name="Text Box 25"/>
              <p:cNvSpPr txBox="1">
                <a:spLocks noChangeArrowheads="1"/>
              </p:cNvSpPr>
              <p:nvPr/>
            </p:nvSpPr>
            <p:spPr bwMode="auto">
              <a:xfrm>
                <a:off x="3307" y="5300"/>
                <a:ext cx="535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latin typeface="Calibri" panose="020F0502020204030204" pitchFamily="34" charset="0"/>
                  </a:rPr>
                  <a:t>TCP/IP</a:t>
                </a:r>
                <a:r>
                  <a:rPr lang="zh-CN" altLang="en-US" dirty="0">
                    <a:latin typeface="Calibri" panose="020F0502020204030204" pitchFamily="34" charset="0"/>
                  </a:rPr>
                  <a:t>与</a:t>
                </a:r>
                <a:r>
                  <a:rPr lang="en-US" altLang="zh-CN" dirty="0">
                    <a:latin typeface="Calibri" panose="020F0502020204030204" pitchFamily="34" charset="0"/>
                  </a:rPr>
                  <a:t>ISO-OSI</a:t>
                </a:r>
                <a:r>
                  <a:rPr lang="zh-CN" altLang="en-US" dirty="0">
                    <a:latin typeface="Calibri" panose="020F0502020204030204" pitchFamily="34" charset="0"/>
                  </a:rPr>
                  <a:t>体系结果的对比</a:t>
                </a:r>
                <a:endParaRPr lang="zh-CN" altLang="zh-CN" dirty="0"/>
              </a:p>
            </p:txBody>
          </p:sp>
        </p:grpSp>
        <p:cxnSp>
          <p:nvCxnSpPr>
            <p:cNvPr id="15374" name="AutoShape 26"/>
            <p:cNvCxnSpPr>
              <a:cxnSpLocks noChangeShapeType="1"/>
            </p:cNvCxnSpPr>
            <p:nvPr/>
          </p:nvCxnSpPr>
          <p:spPr bwMode="auto">
            <a:xfrm>
              <a:off x="7586" y="13787"/>
              <a:ext cx="527" cy="0"/>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15375" name="AutoShape 27"/>
            <p:cNvCxnSpPr>
              <a:cxnSpLocks noChangeShapeType="1"/>
            </p:cNvCxnSpPr>
            <p:nvPr/>
          </p:nvCxnSpPr>
          <p:spPr bwMode="auto">
            <a:xfrm>
              <a:off x="7579" y="13416"/>
              <a:ext cx="527" cy="0"/>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15376" name="AutoShape 28"/>
            <p:cNvCxnSpPr>
              <a:cxnSpLocks noChangeShapeType="1"/>
            </p:cNvCxnSpPr>
            <p:nvPr/>
          </p:nvCxnSpPr>
          <p:spPr bwMode="auto">
            <a:xfrm>
              <a:off x="7592" y="14651"/>
              <a:ext cx="527" cy="0"/>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15377" name="AutoShape 29"/>
            <p:cNvCxnSpPr>
              <a:cxnSpLocks noChangeShapeType="1"/>
            </p:cNvCxnSpPr>
            <p:nvPr/>
          </p:nvCxnSpPr>
          <p:spPr bwMode="auto">
            <a:xfrm>
              <a:off x="7579" y="13026"/>
              <a:ext cx="527" cy="0"/>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15378" name="AutoShape 30"/>
            <p:cNvCxnSpPr>
              <a:cxnSpLocks noChangeShapeType="1"/>
            </p:cNvCxnSpPr>
            <p:nvPr/>
          </p:nvCxnSpPr>
          <p:spPr bwMode="auto">
            <a:xfrm>
              <a:off x="7579" y="11830"/>
              <a:ext cx="527" cy="0"/>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238146229"/>
      </p:ext>
    </p:extLst>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网络不同层的协议</a:t>
            </a:r>
            <a:endParaRPr lang="zh-CN" altLang="en-US" dirty="0"/>
          </a:p>
        </p:txBody>
      </p:sp>
      <p:pic>
        <p:nvPicPr>
          <p:cNvPr id="11268" name="Picture 4" descr="http://javaarm.com/file/java/javase/Other.Base.Libraries/Networking/Java-Network-Programming_EllioteRustyHarold_4th-Edition_2014_study/1.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1628800"/>
            <a:ext cx="7448919" cy="4766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6091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网络</a:t>
            </a:r>
            <a:r>
              <a:rPr lang="zh-CN" altLang="en-US" dirty="0" smtClean="0"/>
              <a:t>体系结构</a:t>
            </a:r>
            <a:endParaRPr lang="zh-CN" altLang="en-US" dirty="0"/>
          </a:p>
        </p:txBody>
      </p:sp>
      <p:sp>
        <p:nvSpPr>
          <p:cNvPr id="1638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638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638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639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639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639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639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639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grpSp>
        <p:nvGrpSpPr>
          <p:cNvPr id="4" name="Group 2"/>
          <p:cNvGrpSpPr>
            <a:grpSpLocks/>
          </p:cNvGrpSpPr>
          <p:nvPr/>
        </p:nvGrpSpPr>
        <p:grpSpPr bwMode="auto">
          <a:xfrm>
            <a:off x="5940425" y="2708275"/>
            <a:ext cx="3095625" cy="3600450"/>
            <a:chOff x="6837" y="11422"/>
            <a:chExt cx="3150" cy="3184"/>
          </a:xfrm>
        </p:grpSpPr>
        <p:grpSp>
          <p:nvGrpSpPr>
            <p:cNvPr id="5" name="Group 3"/>
            <p:cNvGrpSpPr>
              <a:grpSpLocks/>
            </p:cNvGrpSpPr>
            <p:nvPr/>
          </p:nvGrpSpPr>
          <p:grpSpPr bwMode="auto">
            <a:xfrm>
              <a:off x="7677" y="11486"/>
              <a:ext cx="1575" cy="2496"/>
              <a:chOff x="3372" y="2126"/>
              <a:chExt cx="1575" cy="2496"/>
            </a:xfrm>
          </p:grpSpPr>
          <p:sp>
            <p:nvSpPr>
              <p:cNvPr id="16400" name="Text Box 4"/>
              <p:cNvSpPr txBox="1">
                <a:spLocks noChangeArrowheads="1"/>
              </p:cNvSpPr>
              <p:nvPr/>
            </p:nvSpPr>
            <p:spPr bwMode="auto">
              <a:xfrm>
                <a:off x="3372" y="2126"/>
                <a:ext cx="1470" cy="2496"/>
              </a:xfrm>
              <a:prstGeom prst="rect">
                <a:avLst/>
              </a:prstGeom>
              <a:solidFill>
                <a:srgbClr val="FFFFFF"/>
              </a:solidFill>
              <a:ln w="9525">
                <a:miter lim="800000"/>
                <a:headEnd/>
                <a:tailEnd/>
              </a:ln>
              <a:scene3d>
                <a:camera prst="legacyObliqueTopRight"/>
                <a:lightRig rig="legacyFlat3" dir="b"/>
              </a:scene3d>
              <a:sp3d extrusionH="176200" prstMaterial="legacyMatte">
                <a:bevelT w="13500" h="13500" prst="angle"/>
                <a:bevelB w="13500" h="13500" prst="angle"/>
                <a:extrusionClr>
                  <a:srgbClr val="C0C0C0"/>
                </a:extrusionClr>
                <a:contourClr>
                  <a:srgbClr val="FFFFFF"/>
                </a:contourClr>
              </a:sp3d>
            </p:spPr>
            <p:txBody>
              <a:bodyPr>
                <a:flatTx/>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200000"/>
                  </a:lnSpc>
                </a:pPr>
                <a:r>
                  <a:rPr lang="zh-CN" altLang="en-US">
                    <a:solidFill>
                      <a:schemeClr val="bg1"/>
                    </a:solidFill>
                    <a:latin typeface="Calibri" panose="020F0502020204030204" pitchFamily="34" charset="0"/>
                  </a:rPr>
                  <a:t>应用层</a:t>
                </a:r>
                <a:endParaRPr lang="zh-CN" altLang="en-US">
                  <a:solidFill>
                    <a:schemeClr val="bg1"/>
                  </a:solidFill>
                  <a:latin typeface="Times New Roman" panose="02020603050405020304" pitchFamily="18" charset="0"/>
                </a:endParaRPr>
              </a:p>
              <a:p>
                <a:pPr algn="ctr" eaLnBrk="1" hangingPunct="1">
                  <a:lnSpc>
                    <a:spcPct val="200000"/>
                  </a:lnSpc>
                </a:pPr>
                <a:r>
                  <a:rPr lang="zh-CN" altLang="en-US">
                    <a:solidFill>
                      <a:schemeClr val="bg1"/>
                    </a:solidFill>
                    <a:latin typeface="Calibri" panose="020F0502020204030204" pitchFamily="34" charset="0"/>
                  </a:rPr>
                  <a:t>传输层</a:t>
                </a:r>
                <a:endParaRPr lang="zh-CN" altLang="en-US">
                  <a:solidFill>
                    <a:schemeClr val="bg1"/>
                  </a:solidFill>
                  <a:latin typeface="Times New Roman" panose="02020603050405020304" pitchFamily="18" charset="0"/>
                </a:endParaRPr>
              </a:p>
              <a:p>
                <a:pPr algn="ctr" eaLnBrk="1" hangingPunct="1">
                  <a:lnSpc>
                    <a:spcPct val="200000"/>
                  </a:lnSpc>
                </a:pPr>
                <a:r>
                  <a:rPr lang="zh-CN" altLang="en-US">
                    <a:solidFill>
                      <a:schemeClr val="bg1"/>
                    </a:solidFill>
                    <a:latin typeface="Calibri" panose="020F0502020204030204" pitchFamily="34" charset="0"/>
                  </a:rPr>
                  <a:t>网络层</a:t>
                </a:r>
                <a:endParaRPr lang="zh-CN" altLang="en-US">
                  <a:solidFill>
                    <a:schemeClr val="bg1"/>
                  </a:solidFill>
                  <a:latin typeface="Times New Roman" panose="02020603050405020304" pitchFamily="18" charset="0"/>
                </a:endParaRPr>
              </a:p>
              <a:p>
                <a:pPr algn="ctr" eaLnBrk="1" hangingPunct="1">
                  <a:lnSpc>
                    <a:spcPct val="200000"/>
                  </a:lnSpc>
                </a:pPr>
                <a:r>
                  <a:rPr lang="zh-CN" altLang="en-US">
                    <a:solidFill>
                      <a:schemeClr val="bg1"/>
                    </a:solidFill>
                    <a:latin typeface="Calibri" panose="020F0502020204030204" pitchFamily="34" charset="0"/>
                  </a:rPr>
                  <a:t>数据链路层</a:t>
                </a:r>
                <a:endParaRPr lang="zh-CN" altLang="en-US">
                  <a:solidFill>
                    <a:schemeClr val="bg1"/>
                  </a:solidFill>
                  <a:latin typeface="Times New Roman" panose="02020603050405020304" pitchFamily="18" charset="0"/>
                </a:endParaRPr>
              </a:p>
              <a:p>
                <a:pPr algn="ctr" eaLnBrk="1" hangingPunct="1">
                  <a:lnSpc>
                    <a:spcPct val="200000"/>
                  </a:lnSpc>
                </a:pPr>
                <a:r>
                  <a:rPr lang="zh-CN" altLang="en-US">
                    <a:solidFill>
                      <a:schemeClr val="bg1"/>
                    </a:solidFill>
                    <a:latin typeface="Calibri" panose="020F0502020204030204" pitchFamily="34" charset="0"/>
                  </a:rPr>
                  <a:t>物理层</a:t>
                </a:r>
                <a:endParaRPr lang="zh-CN" altLang="zh-CN">
                  <a:solidFill>
                    <a:schemeClr val="bg1"/>
                  </a:solidFill>
                </a:endParaRPr>
              </a:p>
            </p:txBody>
          </p:sp>
          <p:sp>
            <p:nvSpPr>
              <p:cNvPr id="16401" name="Freeform 5"/>
              <p:cNvSpPr>
                <a:spLocks/>
              </p:cNvSpPr>
              <p:nvPr/>
            </p:nvSpPr>
            <p:spPr bwMode="auto">
              <a:xfrm>
                <a:off x="3372" y="2529"/>
                <a:ext cx="1575" cy="156"/>
              </a:xfrm>
              <a:custGeom>
                <a:avLst/>
                <a:gdLst>
                  <a:gd name="T0" fmla="*/ 0 w 1575"/>
                  <a:gd name="T1" fmla="*/ 156 h 156"/>
                  <a:gd name="T2" fmla="*/ 1470 w 1575"/>
                  <a:gd name="T3" fmla="*/ 156 h 156"/>
                  <a:gd name="T4" fmla="*/ 1575 w 1575"/>
                  <a:gd name="T5" fmla="*/ 0 h 156"/>
                  <a:gd name="T6" fmla="*/ 0 60000 65536"/>
                  <a:gd name="T7" fmla="*/ 0 60000 65536"/>
                  <a:gd name="T8" fmla="*/ 0 60000 65536"/>
                  <a:gd name="T9" fmla="*/ 0 w 1575"/>
                  <a:gd name="T10" fmla="*/ 0 h 156"/>
                  <a:gd name="T11" fmla="*/ 1575 w 1575"/>
                  <a:gd name="T12" fmla="*/ 156 h 156"/>
                </a:gdLst>
                <a:ahLst/>
                <a:cxnLst>
                  <a:cxn ang="T6">
                    <a:pos x="T0" y="T1"/>
                  </a:cxn>
                  <a:cxn ang="T7">
                    <a:pos x="T2" y="T3"/>
                  </a:cxn>
                  <a:cxn ang="T8">
                    <a:pos x="T4" y="T5"/>
                  </a:cxn>
                </a:cxnLst>
                <a:rect l="T9" t="T10" r="T11" b="T12"/>
                <a:pathLst>
                  <a:path w="1575" h="156">
                    <a:moveTo>
                      <a:pt x="0" y="156"/>
                    </a:moveTo>
                    <a:lnTo>
                      <a:pt x="1470" y="156"/>
                    </a:lnTo>
                    <a:lnTo>
                      <a:pt x="1575" y="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02" name="Freeform 6"/>
              <p:cNvSpPr>
                <a:spLocks/>
              </p:cNvSpPr>
              <p:nvPr/>
            </p:nvSpPr>
            <p:spPr bwMode="auto">
              <a:xfrm>
                <a:off x="3372" y="2984"/>
                <a:ext cx="1575" cy="156"/>
              </a:xfrm>
              <a:custGeom>
                <a:avLst/>
                <a:gdLst>
                  <a:gd name="T0" fmla="*/ 0 w 1575"/>
                  <a:gd name="T1" fmla="*/ 156 h 156"/>
                  <a:gd name="T2" fmla="*/ 1470 w 1575"/>
                  <a:gd name="T3" fmla="*/ 156 h 156"/>
                  <a:gd name="T4" fmla="*/ 1575 w 1575"/>
                  <a:gd name="T5" fmla="*/ 0 h 156"/>
                  <a:gd name="T6" fmla="*/ 0 60000 65536"/>
                  <a:gd name="T7" fmla="*/ 0 60000 65536"/>
                  <a:gd name="T8" fmla="*/ 0 60000 65536"/>
                  <a:gd name="T9" fmla="*/ 0 w 1575"/>
                  <a:gd name="T10" fmla="*/ 0 h 156"/>
                  <a:gd name="T11" fmla="*/ 1575 w 1575"/>
                  <a:gd name="T12" fmla="*/ 156 h 156"/>
                </a:gdLst>
                <a:ahLst/>
                <a:cxnLst>
                  <a:cxn ang="T6">
                    <a:pos x="T0" y="T1"/>
                  </a:cxn>
                  <a:cxn ang="T7">
                    <a:pos x="T2" y="T3"/>
                  </a:cxn>
                  <a:cxn ang="T8">
                    <a:pos x="T4" y="T5"/>
                  </a:cxn>
                </a:cxnLst>
                <a:rect l="T9" t="T10" r="T11" b="T12"/>
                <a:pathLst>
                  <a:path w="1575" h="156">
                    <a:moveTo>
                      <a:pt x="0" y="156"/>
                    </a:moveTo>
                    <a:lnTo>
                      <a:pt x="1470" y="156"/>
                    </a:lnTo>
                    <a:lnTo>
                      <a:pt x="1575" y="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03" name="Freeform 7"/>
              <p:cNvSpPr>
                <a:spLocks/>
              </p:cNvSpPr>
              <p:nvPr/>
            </p:nvSpPr>
            <p:spPr bwMode="auto">
              <a:xfrm>
                <a:off x="3372" y="3465"/>
                <a:ext cx="1575" cy="156"/>
              </a:xfrm>
              <a:custGeom>
                <a:avLst/>
                <a:gdLst>
                  <a:gd name="T0" fmla="*/ 0 w 1575"/>
                  <a:gd name="T1" fmla="*/ 156 h 156"/>
                  <a:gd name="T2" fmla="*/ 1470 w 1575"/>
                  <a:gd name="T3" fmla="*/ 156 h 156"/>
                  <a:gd name="T4" fmla="*/ 1575 w 1575"/>
                  <a:gd name="T5" fmla="*/ 0 h 156"/>
                  <a:gd name="T6" fmla="*/ 0 60000 65536"/>
                  <a:gd name="T7" fmla="*/ 0 60000 65536"/>
                  <a:gd name="T8" fmla="*/ 0 60000 65536"/>
                  <a:gd name="T9" fmla="*/ 0 w 1575"/>
                  <a:gd name="T10" fmla="*/ 0 h 156"/>
                  <a:gd name="T11" fmla="*/ 1575 w 1575"/>
                  <a:gd name="T12" fmla="*/ 156 h 156"/>
                </a:gdLst>
                <a:ahLst/>
                <a:cxnLst>
                  <a:cxn ang="T6">
                    <a:pos x="T0" y="T1"/>
                  </a:cxn>
                  <a:cxn ang="T7">
                    <a:pos x="T2" y="T3"/>
                  </a:cxn>
                  <a:cxn ang="T8">
                    <a:pos x="T4" y="T5"/>
                  </a:cxn>
                </a:cxnLst>
                <a:rect l="T9" t="T10" r="T11" b="T12"/>
                <a:pathLst>
                  <a:path w="1575" h="156">
                    <a:moveTo>
                      <a:pt x="0" y="156"/>
                    </a:moveTo>
                    <a:lnTo>
                      <a:pt x="1470" y="156"/>
                    </a:lnTo>
                    <a:lnTo>
                      <a:pt x="1575" y="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04" name="Freeform 8"/>
              <p:cNvSpPr>
                <a:spLocks/>
              </p:cNvSpPr>
              <p:nvPr/>
            </p:nvSpPr>
            <p:spPr bwMode="auto">
              <a:xfrm>
                <a:off x="3372" y="3920"/>
                <a:ext cx="1575" cy="156"/>
              </a:xfrm>
              <a:custGeom>
                <a:avLst/>
                <a:gdLst>
                  <a:gd name="T0" fmla="*/ 0 w 1575"/>
                  <a:gd name="T1" fmla="*/ 156 h 156"/>
                  <a:gd name="T2" fmla="*/ 1470 w 1575"/>
                  <a:gd name="T3" fmla="*/ 156 h 156"/>
                  <a:gd name="T4" fmla="*/ 1575 w 1575"/>
                  <a:gd name="T5" fmla="*/ 0 h 156"/>
                  <a:gd name="T6" fmla="*/ 0 60000 65536"/>
                  <a:gd name="T7" fmla="*/ 0 60000 65536"/>
                  <a:gd name="T8" fmla="*/ 0 60000 65536"/>
                  <a:gd name="T9" fmla="*/ 0 w 1575"/>
                  <a:gd name="T10" fmla="*/ 0 h 156"/>
                  <a:gd name="T11" fmla="*/ 1575 w 1575"/>
                  <a:gd name="T12" fmla="*/ 156 h 156"/>
                </a:gdLst>
                <a:ahLst/>
                <a:cxnLst>
                  <a:cxn ang="T6">
                    <a:pos x="T0" y="T1"/>
                  </a:cxn>
                  <a:cxn ang="T7">
                    <a:pos x="T2" y="T3"/>
                  </a:cxn>
                  <a:cxn ang="T8">
                    <a:pos x="T4" y="T5"/>
                  </a:cxn>
                </a:cxnLst>
                <a:rect l="T9" t="T10" r="T11" b="T12"/>
                <a:pathLst>
                  <a:path w="1575" h="156">
                    <a:moveTo>
                      <a:pt x="0" y="156"/>
                    </a:moveTo>
                    <a:lnTo>
                      <a:pt x="1470" y="156"/>
                    </a:lnTo>
                    <a:lnTo>
                      <a:pt x="1575" y="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6398" name="Text Box 9"/>
            <p:cNvSpPr txBox="1">
              <a:spLocks noChangeArrowheads="1"/>
            </p:cNvSpPr>
            <p:nvPr/>
          </p:nvSpPr>
          <p:spPr bwMode="auto">
            <a:xfrm>
              <a:off x="7362" y="11422"/>
              <a:ext cx="210" cy="2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ct val="200000"/>
                </a:lnSpc>
              </a:pPr>
              <a:r>
                <a:rPr lang="en-US" altLang="zh-CN">
                  <a:latin typeface="Calibri" panose="020F0502020204030204" pitchFamily="34" charset="0"/>
                </a:rPr>
                <a:t>5</a:t>
              </a:r>
            </a:p>
            <a:p>
              <a:pPr algn="r" eaLnBrk="1" hangingPunct="1">
                <a:lnSpc>
                  <a:spcPct val="200000"/>
                </a:lnSpc>
              </a:pPr>
              <a:r>
                <a:rPr lang="en-US" altLang="zh-CN">
                  <a:latin typeface="Calibri" panose="020F0502020204030204" pitchFamily="34" charset="0"/>
                </a:rPr>
                <a:t>4</a:t>
              </a:r>
            </a:p>
            <a:p>
              <a:pPr algn="r" eaLnBrk="1" hangingPunct="1">
                <a:lnSpc>
                  <a:spcPct val="200000"/>
                </a:lnSpc>
              </a:pPr>
              <a:r>
                <a:rPr lang="en-US" altLang="zh-CN">
                  <a:latin typeface="Calibri" panose="020F0502020204030204" pitchFamily="34" charset="0"/>
                </a:rPr>
                <a:t>3</a:t>
              </a:r>
            </a:p>
            <a:p>
              <a:pPr algn="r" eaLnBrk="1" hangingPunct="1">
                <a:lnSpc>
                  <a:spcPct val="200000"/>
                </a:lnSpc>
              </a:pPr>
              <a:r>
                <a:rPr lang="en-US" altLang="zh-CN">
                  <a:latin typeface="Calibri" panose="020F0502020204030204" pitchFamily="34" charset="0"/>
                </a:rPr>
                <a:t>2</a:t>
              </a:r>
            </a:p>
            <a:p>
              <a:pPr algn="r" eaLnBrk="1" hangingPunct="1">
                <a:lnSpc>
                  <a:spcPct val="200000"/>
                </a:lnSpc>
              </a:pPr>
              <a:r>
                <a:rPr lang="en-US" altLang="zh-CN">
                  <a:latin typeface="Calibri" panose="020F0502020204030204" pitchFamily="34" charset="0"/>
                </a:rPr>
                <a:t>1</a:t>
              </a:r>
              <a:endParaRPr lang="zh-CN" altLang="zh-CN"/>
            </a:p>
          </p:txBody>
        </p:sp>
        <p:sp>
          <p:nvSpPr>
            <p:cNvPr id="2" name="Text Box 10"/>
            <p:cNvSpPr txBox="1">
              <a:spLocks noChangeArrowheads="1"/>
            </p:cNvSpPr>
            <p:nvPr/>
          </p:nvSpPr>
          <p:spPr bwMode="auto">
            <a:xfrm>
              <a:off x="6837" y="13983"/>
              <a:ext cx="3150" cy="623"/>
            </a:xfrm>
            <a:prstGeom prst="rect">
              <a:avLst/>
            </a:prstGeom>
            <a:noFill/>
            <a:ln w="9525">
              <a:noFill/>
              <a:miter lim="800000"/>
              <a:headEnd/>
              <a:tailEnd/>
            </a:ln>
          </p:spPr>
          <p:txBody>
            <a:bodyPr/>
            <a:lstStyle/>
            <a:p>
              <a:pPr algn="ctr" eaLnBrk="1" hangingPunct="1">
                <a:defRPr/>
              </a:pPr>
              <a:r>
                <a:rPr lang="en-US" altLang="zh-CN" dirty="0">
                  <a:latin typeface="Calibri" pitchFamily="34" charset="0"/>
                  <a:cs typeface="宋体" pitchFamily="2" charset="-122"/>
                </a:rPr>
                <a:t> </a:t>
              </a:r>
              <a:r>
                <a:rPr lang="zh-CN" altLang="en-US" dirty="0" smtClean="0">
                  <a:solidFill>
                    <a:srgbClr val="FF0000"/>
                  </a:solidFill>
                  <a:latin typeface="Calibri" pitchFamily="34" charset="0"/>
                  <a:cs typeface="宋体" pitchFamily="2" charset="-122"/>
                </a:rPr>
                <a:t>互联网</a:t>
              </a:r>
              <a:r>
                <a:rPr lang="zh-CN" altLang="en-US" dirty="0" smtClean="0">
                  <a:solidFill>
                    <a:srgbClr val="FF0000"/>
                  </a:solidFill>
                  <a:latin typeface="Calibri" pitchFamily="34" charset="0"/>
                  <a:cs typeface="宋体" pitchFamily="2" charset="-122"/>
                </a:rPr>
                <a:t>体系结构</a:t>
              </a:r>
              <a:endParaRPr lang="zh-CN" dirty="0">
                <a:solidFill>
                  <a:srgbClr val="FF0000"/>
                </a:solidFill>
                <a:cs typeface="宋体" pitchFamily="2" charset="-122"/>
              </a:endParaRPr>
            </a:p>
          </p:txBody>
        </p:sp>
      </p:grpSp>
      <p:sp>
        <p:nvSpPr>
          <p:cNvPr id="16396" name="矩形 52"/>
          <p:cNvSpPr>
            <a:spLocks noChangeArrowheads="1"/>
          </p:cNvSpPr>
          <p:nvPr/>
        </p:nvSpPr>
        <p:spPr bwMode="auto">
          <a:xfrm>
            <a:off x="253446" y="1762417"/>
            <a:ext cx="5976938"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b="1" dirty="0">
                <a:latin typeface="仿宋" panose="02010609060101010101" pitchFamily="49" charset="-122"/>
                <a:ea typeface="仿宋" panose="02010609060101010101" pitchFamily="49" charset="-122"/>
              </a:rPr>
              <a:t>1. </a:t>
            </a:r>
            <a:r>
              <a:rPr lang="zh-CN" altLang="zh-CN" b="1" dirty="0">
                <a:latin typeface="仿宋" panose="02010609060101010101" pitchFamily="49" charset="-122"/>
                <a:ea typeface="仿宋" panose="02010609060101010101" pitchFamily="49" charset="-122"/>
              </a:rPr>
              <a:t>物理层</a:t>
            </a:r>
            <a:r>
              <a:rPr lang="zh-CN" altLang="en-US" b="1" dirty="0">
                <a:latin typeface="仿宋" panose="02010609060101010101" pitchFamily="49" charset="-122"/>
                <a:ea typeface="仿宋" panose="02010609060101010101" pitchFamily="49" charset="-122"/>
              </a:rPr>
              <a:t>：</a:t>
            </a:r>
            <a:r>
              <a:rPr lang="zh-CN" altLang="zh-CN" dirty="0">
                <a:latin typeface="仿宋" panose="02010609060101010101" pitchFamily="49" charset="-122"/>
                <a:ea typeface="仿宋" panose="02010609060101010101" pitchFamily="49" charset="-122"/>
              </a:rPr>
              <a:t>透明地传送比特流</a:t>
            </a:r>
            <a:endParaRPr lang="en-US" altLang="zh-CN" dirty="0">
              <a:latin typeface="仿宋" panose="02010609060101010101" pitchFamily="49" charset="-122"/>
              <a:ea typeface="仿宋" panose="02010609060101010101" pitchFamily="49" charset="-122"/>
            </a:endParaRPr>
          </a:p>
          <a:p>
            <a:pPr eaLnBrk="1" hangingPunct="1">
              <a:lnSpc>
                <a:spcPct val="150000"/>
              </a:lnSpc>
            </a:pPr>
            <a:r>
              <a:rPr lang="en-US" altLang="zh-CN" b="1" dirty="0">
                <a:latin typeface="仿宋" panose="02010609060101010101" pitchFamily="49" charset="-122"/>
                <a:ea typeface="仿宋" panose="02010609060101010101" pitchFamily="49" charset="-122"/>
              </a:rPr>
              <a:t>2. </a:t>
            </a:r>
            <a:r>
              <a:rPr lang="zh-CN" altLang="zh-CN" b="1" dirty="0">
                <a:latin typeface="仿宋" panose="02010609060101010101" pitchFamily="49" charset="-122"/>
                <a:ea typeface="仿宋" panose="02010609060101010101" pitchFamily="49" charset="-122"/>
              </a:rPr>
              <a:t>数据链路层</a:t>
            </a:r>
            <a:r>
              <a:rPr lang="zh-CN" altLang="en-US" b="1" dirty="0">
                <a:latin typeface="仿宋" panose="02010609060101010101" pitchFamily="49" charset="-122"/>
                <a:ea typeface="仿宋" panose="02010609060101010101" pitchFamily="49" charset="-122"/>
              </a:rPr>
              <a:t>：</a:t>
            </a:r>
            <a:r>
              <a:rPr lang="zh-CN" altLang="zh-CN" dirty="0">
                <a:latin typeface="仿宋" panose="02010609060101010101" pitchFamily="49" charset="-122"/>
                <a:ea typeface="仿宋" panose="02010609060101010101" pitchFamily="49" charset="-122"/>
              </a:rPr>
              <a:t>在两个相邻结点间的线路上无差错地传送以帧为单位的数据。</a:t>
            </a:r>
            <a:endParaRPr lang="en-US" altLang="zh-CN" dirty="0">
              <a:latin typeface="仿宋" panose="02010609060101010101" pitchFamily="49" charset="-122"/>
              <a:ea typeface="仿宋" panose="02010609060101010101" pitchFamily="49" charset="-122"/>
            </a:endParaRPr>
          </a:p>
          <a:p>
            <a:pPr eaLnBrk="1" hangingPunct="1">
              <a:lnSpc>
                <a:spcPct val="150000"/>
              </a:lnSpc>
            </a:pPr>
            <a:r>
              <a:rPr lang="en-US" altLang="zh-CN" b="1" dirty="0">
                <a:latin typeface="仿宋" panose="02010609060101010101" pitchFamily="49" charset="-122"/>
                <a:ea typeface="仿宋" panose="02010609060101010101" pitchFamily="49" charset="-122"/>
              </a:rPr>
              <a:t>3. </a:t>
            </a:r>
            <a:r>
              <a:rPr lang="zh-CN" altLang="zh-CN" b="1" dirty="0">
                <a:latin typeface="仿宋" panose="02010609060101010101" pitchFamily="49" charset="-122"/>
                <a:ea typeface="仿宋" panose="02010609060101010101" pitchFamily="49" charset="-122"/>
              </a:rPr>
              <a:t>网络层</a:t>
            </a:r>
            <a:r>
              <a:rPr lang="zh-CN" altLang="en-US" b="1" dirty="0">
                <a:latin typeface="仿宋" panose="02010609060101010101" pitchFamily="49" charset="-122"/>
                <a:ea typeface="仿宋" panose="02010609060101010101" pitchFamily="49" charset="-122"/>
              </a:rPr>
              <a:t>：</a:t>
            </a:r>
            <a:r>
              <a:rPr lang="zh-CN" altLang="zh-CN" dirty="0">
                <a:latin typeface="仿宋" panose="02010609060101010101" pitchFamily="49" charset="-122"/>
                <a:ea typeface="仿宋" panose="02010609060101010101" pitchFamily="49" charset="-122"/>
              </a:rPr>
              <a:t>完成主机间报文传输</a:t>
            </a:r>
            <a:r>
              <a:rPr lang="zh-CN" altLang="en-US" dirty="0">
                <a:latin typeface="仿宋" panose="02010609060101010101" pitchFamily="49" charset="-122"/>
                <a:ea typeface="仿宋" panose="02010609060101010101" pitchFamily="49" charset="-122"/>
              </a:rPr>
              <a:t>，</a:t>
            </a:r>
            <a:r>
              <a:rPr lang="zh-CN" altLang="zh-CN" dirty="0">
                <a:latin typeface="仿宋" panose="02010609060101010101" pitchFamily="49" charset="-122"/>
                <a:ea typeface="仿宋" panose="02010609060101010101" pitchFamily="49" charset="-122"/>
              </a:rPr>
              <a:t>选择合适的路由，使发送方报文能够正确无误地按照地址找到目的站，并交付给目的站。</a:t>
            </a:r>
            <a:endParaRPr lang="en-US" altLang="zh-CN" dirty="0">
              <a:latin typeface="仿宋" panose="02010609060101010101" pitchFamily="49" charset="-122"/>
              <a:ea typeface="仿宋" panose="02010609060101010101" pitchFamily="49" charset="-122"/>
            </a:endParaRPr>
          </a:p>
          <a:p>
            <a:pPr eaLnBrk="1" hangingPunct="1">
              <a:lnSpc>
                <a:spcPct val="150000"/>
              </a:lnSpc>
            </a:pPr>
            <a:r>
              <a:rPr lang="en-US" altLang="zh-CN" b="1" dirty="0">
                <a:latin typeface="仿宋" panose="02010609060101010101" pitchFamily="49" charset="-122"/>
                <a:ea typeface="仿宋" panose="02010609060101010101" pitchFamily="49" charset="-122"/>
              </a:rPr>
              <a:t>4. </a:t>
            </a:r>
            <a:r>
              <a:rPr lang="zh-CN" altLang="zh-CN" b="1" dirty="0">
                <a:latin typeface="仿宋" panose="02010609060101010101" pitchFamily="49" charset="-122"/>
                <a:ea typeface="仿宋" panose="02010609060101010101" pitchFamily="49" charset="-122"/>
              </a:rPr>
              <a:t>传输层</a:t>
            </a:r>
            <a:r>
              <a:rPr lang="zh-CN" altLang="en-US" b="1" dirty="0">
                <a:latin typeface="仿宋" panose="02010609060101010101" pitchFamily="49" charset="-122"/>
                <a:ea typeface="仿宋" panose="02010609060101010101" pitchFamily="49" charset="-122"/>
              </a:rPr>
              <a:t>：</a:t>
            </a:r>
            <a:r>
              <a:rPr lang="zh-CN" altLang="zh-CN" dirty="0">
                <a:latin typeface="仿宋" panose="02010609060101010101" pitchFamily="49" charset="-122"/>
                <a:ea typeface="仿宋" panose="02010609060101010101" pitchFamily="49" charset="-122"/>
              </a:rPr>
              <a:t>进行通信的两个进程之间提供一个可靠的端到端的服务</a:t>
            </a:r>
            <a:r>
              <a:rPr lang="zh-CN" altLang="en-US" dirty="0">
                <a:latin typeface="仿宋" panose="02010609060101010101" pitchFamily="49" charset="-122"/>
                <a:ea typeface="仿宋" panose="02010609060101010101" pitchFamily="49" charset="-122"/>
              </a:rPr>
              <a:t>。</a:t>
            </a:r>
            <a:endParaRPr lang="en-US" altLang="zh-CN" dirty="0">
              <a:latin typeface="仿宋" panose="02010609060101010101" pitchFamily="49" charset="-122"/>
              <a:ea typeface="仿宋" panose="02010609060101010101" pitchFamily="49" charset="-122"/>
            </a:endParaRPr>
          </a:p>
          <a:p>
            <a:pPr eaLnBrk="1" hangingPunct="1">
              <a:lnSpc>
                <a:spcPct val="150000"/>
              </a:lnSpc>
            </a:pPr>
            <a:r>
              <a:rPr lang="en-US" altLang="zh-CN" b="1" dirty="0">
                <a:latin typeface="仿宋" panose="02010609060101010101" pitchFamily="49" charset="-122"/>
                <a:ea typeface="仿宋" panose="02010609060101010101" pitchFamily="49" charset="-122"/>
              </a:rPr>
              <a:t>5. </a:t>
            </a:r>
            <a:r>
              <a:rPr lang="zh-CN" altLang="zh-CN" b="1" dirty="0">
                <a:latin typeface="仿宋" panose="02010609060101010101" pitchFamily="49" charset="-122"/>
                <a:ea typeface="仿宋" panose="02010609060101010101" pitchFamily="49" charset="-122"/>
              </a:rPr>
              <a:t>应用层</a:t>
            </a:r>
            <a:r>
              <a:rPr lang="zh-CN" altLang="en-US" b="1" dirty="0">
                <a:latin typeface="仿宋" panose="02010609060101010101" pitchFamily="49" charset="-122"/>
                <a:ea typeface="仿宋" panose="02010609060101010101" pitchFamily="49" charset="-122"/>
              </a:rPr>
              <a:t>：</a:t>
            </a:r>
            <a:r>
              <a:rPr lang="zh-CN" altLang="zh-CN" dirty="0">
                <a:latin typeface="仿宋" panose="02010609060101010101" pitchFamily="49" charset="-122"/>
                <a:ea typeface="仿宋" panose="02010609060101010101" pitchFamily="49" charset="-122"/>
              </a:rPr>
              <a:t>确定进程之间通信的性质</a:t>
            </a:r>
            <a:r>
              <a:rPr lang="zh-CN" altLang="en-US" dirty="0">
                <a:latin typeface="仿宋" panose="02010609060101010101" pitchFamily="49" charset="-122"/>
                <a:ea typeface="仿宋" panose="02010609060101010101" pitchFamily="49" charset="-122"/>
              </a:rPr>
              <a:t>，</a:t>
            </a:r>
            <a:r>
              <a:rPr lang="zh-CN" altLang="zh-CN" dirty="0">
                <a:latin typeface="仿宋" panose="02010609060101010101" pitchFamily="49" charset="-122"/>
                <a:ea typeface="仿宋" panose="02010609060101010101" pitchFamily="49" charset="-122"/>
              </a:rPr>
              <a:t>满足用户的需要。</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404781364"/>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9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9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smtClean="0"/>
              <a:t>IP</a:t>
            </a:r>
            <a:r>
              <a:rPr lang="zh-CN" altLang="en-US" dirty="0" smtClean="0"/>
              <a:t>协议属于</a:t>
            </a:r>
            <a:r>
              <a:rPr lang="en-US" altLang="zh-CN" dirty="0" smtClean="0"/>
              <a:t>TCP/IP</a:t>
            </a:r>
            <a:r>
              <a:rPr lang="zh-CN" altLang="en-US" dirty="0" smtClean="0"/>
              <a:t>协议中的？</a:t>
            </a:r>
            <a:endParaRPr lang="en-US" altLang="zh-CN" dirty="0" smtClean="0"/>
          </a:p>
          <a:p>
            <a:pPr marL="0" indent="0">
              <a:buNone/>
            </a:pPr>
            <a:r>
              <a:rPr lang="en-US" altLang="zh-CN" dirty="0" smtClean="0"/>
              <a:t>A </a:t>
            </a:r>
            <a:r>
              <a:rPr lang="zh-CN" altLang="en-US" dirty="0" smtClean="0"/>
              <a:t>物理层</a:t>
            </a:r>
            <a:endParaRPr lang="en-US" altLang="zh-CN" dirty="0" smtClean="0"/>
          </a:p>
          <a:p>
            <a:pPr marL="0" indent="0">
              <a:buNone/>
            </a:pPr>
            <a:r>
              <a:rPr lang="en-US" altLang="zh-CN" dirty="0" smtClean="0"/>
              <a:t>B </a:t>
            </a:r>
            <a:r>
              <a:rPr lang="zh-CN" altLang="en-US" dirty="0" smtClean="0"/>
              <a:t>网络接口层</a:t>
            </a:r>
            <a:endParaRPr lang="en-US" altLang="zh-CN" dirty="0" smtClean="0"/>
          </a:p>
          <a:p>
            <a:pPr marL="0" indent="0">
              <a:buNone/>
            </a:pPr>
            <a:r>
              <a:rPr lang="en-US" altLang="zh-CN" dirty="0" smtClean="0"/>
              <a:t>C </a:t>
            </a:r>
            <a:r>
              <a:rPr lang="zh-CN" altLang="en-US" dirty="0" smtClean="0"/>
              <a:t>网络互连层</a:t>
            </a:r>
            <a:endParaRPr lang="en-US" altLang="zh-CN" dirty="0" smtClean="0"/>
          </a:p>
          <a:p>
            <a:pPr marL="0" indent="0">
              <a:buNone/>
            </a:pPr>
            <a:r>
              <a:rPr lang="en-US" altLang="zh-CN" dirty="0" smtClean="0"/>
              <a:t>D </a:t>
            </a:r>
            <a:r>
              <a:rPr lang="zh-CN" altLang="en-US" dirty="0" smtClean="0"/>
              <a:t>传输层</a:t>
            </a:r>
            <a:endParaRPr lang="en-US" altLang="zh-CN" dirty="0" smtClean="0"/>
          </a:p>
          <a:p>
            <a:pPr marL="0" indent="0">
              <a:buNone/>
            </a:pPr>
            <a:endParaRPr lang="en-US" altLang="zh-CN" dirty="0"/>
          </a:p>
        </p:txBody>
      </p:sp>
    </p:spTree>
    <p:extLst>
      <p:ext uri="{BB962C8B-B14F-4D97-AF65-F5344CB8AC3E}">
        <p14:creationId xmlns:p14="http://schemas.microsoft.com/office/powerpoint/2010/main" val="20176544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网络体系结构</a:t>
            </a:r>
            <a:endParaRPr lang="zh-CN" altLang="en-US" dirty="0"/>
          </a:p>
        </p:txBody>
      </p:sp>
      <p:sp>
        <p:nvSpPr>
          <p:cNvPr id="174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741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741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741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741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741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741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741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741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graphicFrame>
        <p:nvGraphicFramePr>
          <p:cNvPr id="17420" name="Object 1"/>
          <p:cNvGraphicFramePr>
            <a:graphicFrameLocks noChangeAspect="1"/>
          </p:cNvGraphicFramePr>
          <p:nvPr>
            <p:extLst>
              <p:ext uri="{D42A27DB-BD31-4B8C-83A1-F6EECF244321}">
                <p14:modId xmlns:p14="http://schemas.microsoft.com/office/powerpoint/2010/main" val="2713548522"/>
              </p:ext>
            </p:extLst>
          </p:nvPr>
        </p:nvGraphicFramePr>
        <p:xfrm>
          <a:off x="1115616" y="1988840"/>
          <a:ext cx="7129463" cy="4581525"/>
        </p:xfrm>
        <a:graphic>
          <a:graphicData uri="http://schemas.openxmlformats.org/presentationml/2006/ole">
            <mc:AlternateContent xmlns:mc="http://schemas.openxmlformats.org/markup-compatibility/2006">
              <mc:Choice xmlns:v="urn:schemas-microsoft-com:vml" Requires="v">
                <p:oleObj spid="_x0000_s3126" name="Visio" r:id="rId3" imgW="4386753" imgH="3084523" progId="Visio.Drawing.11">
                  <p:embed/>
                </p:oleObj>
              </mc:Choice>
              <mc:Fallback>
                <p:oleObj name="Visio" r:id="rId3" imgW="4386753" imgH="3084523"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1988840"/>
                        <a:ext cx="7129463" cy="458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1619672" y="1628800"/>
            <a:ext cx="1080120" cy="369332"/>
          </a:xfrm>
          <a:prstGeom prst="rect">
            <a:avLst/>
          </a:prstGeom>
          <a:noFill/>
        </p:spPr>
        <p:txBody>
          <a:bodyPr wrap="square" rtlCol="0">
            <a:spAutoFit/>
          </a:bodyPr>
          <a:lstStyle/>
          <a:p>
            <a:r>
              <a:rPr lang="zh-CN" altLang="en-US" dirty="0" smtClean="0"/>
              <a:t>计算机</a:t>
            </a:r>
            <a:r>
              <a:rPr lang="en-US" altLang="zh-CN" dirty="0" smtClean="0"/>
              <a:t>A</a:t>
            </a:r>
            <a:endParaRPr lang="zh-CN" altLang="en-US" dirty="0"/>
          </a:p>
        </p:txBody>
      </p:sp>
      <p:sp>
        <p:nvSpPr>
          <p:cNvPr id="15" name="TextBox 14"/>
          <p:cNvSpPr txBox="1"/>
          <p:nvPr/>
        </p:nvSpPr>
        <p:spPr>
          <a:xfrm>
            <a:off x="6732240" y="1691516"/>
            <a:ext cx="1080120" cy="369332"/>
          </a:xfrm>
          <a:prstGeom prst="rect">
            <a:avLst/>
          </a:prstGeom>
          <a:noFill/>
        </p:spPr>
        <p:txBody>
          <a:bodyPr wrap="square" rtlCol="0">
            <a:spAutoFit/>
          </a:bodyPr>
          <a:lstStyle/>
          <a:p>
            <a:r>
              <a:rPr lang="zh-CN" altLang="en-US" dirty="0" smtClean="0"/>
              <a:t>计算机</a:t>
            </a:r>
            <a:r>
              <a:rPr lang="en-US" altLang="zh-CN" dirty="0"/>
              <a:t>B</a:t>
            </a:r>
            <a:endParaRPr lang="zh-CN" altLang="en-US" dirty="0"/>
          </a:p>
        </p:txBody>
      </p:sp>
    </p:spTree>
    <p:extLst>
      <p:ext uri="{BB962C8B-B14F-4D97-AF65-F5344CB8AC3E}">
        <p14:creationId xmlns:p14="http://schemas.microsoft.com/office/powerpoint/2010/main" val="146612205"/>
      </p:ext>
    </p:extLst>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IP</a:t>
            </a:r>
            <a:r>
              <a:rPr lang="zh-CN" altLang="en-US" dirty="0" smtClean="0"/>
              <a:t>、</a:t>
            </a:r>
            <a:r>
              <a:rPr lang="en-US" altLang="zh-CN" dirty="0" smtClean="0"/>
              <a:t>TCP</a:t>
            </a:r>
            <a:r>
              <a:rPr lang="zh-CN" altLang="en-US" dirty="0"/>
              <a:t>和</a:t>
            </a:r>
            <a:r>
              <a:rPr lang="en-US" altLang="zh-CN" dirty="0" smtClean="0"/>
              <a:t>UDP</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IP</a:t>
            </a:r>
            <a:r>
              <a:rPr lang="zh-CN" altLang="en-US" dirty="0" smtClean="0"/>
              <a:t>健壮：一个路由器故障，不妨碍网络运行</a:t>
            </a:r>
            <a:endParaRPr lang="en-US" altLang="zh-CN" dirty="0" smtClean="0"/>
          </a:p>
          <a:p>
            <a:pPr lvl="1"/>
            <a:r>
              <a:rPr lang="zh-CN" altLang="en-US" dirty="0" smtClean="0"/>
              <a:t>任意两点之间有多个路由</a:t>
            </a:r>
            <a:endParaRPr lang="en-US" altLang="zh-CN" dirty="0" smtClean="0"/>
          </a:p>
          <a:p>
            <a:r>
              <a:rPr lang="en-US" altLang="zh-CN" dirty="0" smtClean="0"/>
              <a:t>IP</a:t>
            </a:r>
            <a:r>
              <a:rPr lang="zh-CN" altLang="en-US" dirty="0" smtClean="0"/>
              <a:t>平台无关：兼容不同类型计算机</a:t>
            </a:r>
            <a:endParaRPr lang="en-US" altLang="zh-CN" dirty="0" smtClean="0"/>
          </a:p>
          <a:p>
            <a:r>
              <a:rPr lang="en-US" altLang="zh-CN" dirty="0" smtClean="0"/>
              <a:t>IP</a:t>
            </a:r>
            <a:r>
              <a:rPr lang="zh-CN" altLang="en-US" dirty="0" smtClean="0"/>
              <a:t>不能保证数据包的到达顺序</a:t>
            </a:r>
            <a:endParaRPr lang="en-US" altLang="zh-CN" dirty="0" smtClean="0"/>
          </a:p>
          <a:p>
            <a:pPr lvl="1"/>
            <a:r>
              <a:rPr lang="en-US" altLang="zh-CN" dirty="0" smtClean="0"/>
              <a:t>TCP</a:t>
            </a:r>
            <a:r>
              <a:rPr lang="zh-CN" altLang="en-US" dirty="0" smtClean="0"/>
              <a:t>在</a:t>
            </a:r>
            <a:r>
              <a:rPr lang="en-US" altLang="zh-CN" dirty="0" smtClean="0"/>
              <a:t>IP</a:t>
            </a:r>
            <a:r>
              <a:rPr lang="zh-CN" altLang="en-US" dirty="0" smtClean="0"/>
              <a:t>之上解决这一问题，但有代价</a:t>
            </a:r>
            <a:endParaRPr lang="en-US" altLang="zh-CN" dirty="0" smtClean="0"/>
          </a:p>
          <a:p>
            <a:r>
              <a:rPr lang="en-US" altLang="zh-CN" dirty="0" smtClean="0"/>
              <a:t>UDP</a:t>
            </a:r>
            <a:r>
              <a:rPr lang="zh-CN" altLang="en-US" dirty="0" smtClean="0"/>
              <a:t>是不可靠协议</a:t>
            </a:r>
            <a:endParaRPr lang="en-US" altLang="zh-CN" dirty="0" smtClean="0"/>
          </a:p>
          <a:p>
            <a:pPr lvl="1"/>
            <a:r>
              <a:rPr lang="zh-CN" altLang="en-US" dirty="0" smtClean="0"/>
              <a:t>不能保证包的顺序</a:t>
            </a:r>
            <a:endParaRPr lang="en-US" altLang="zh-CN" dirty="0" smtClean="0"/>
          </a:p>
          <a:p>
            <a:pPr lvl="1"/>
            <a:r>
              <a:rPr lang="zh-CN" altLang="en-US" dirty="0" smtClean="0"/>
              <a:t>也不能保证一定到达</a:t>
            </a:r>
            <a:endParaRPr lang="en-US" altLang="zh-CN" dirty="0" smtClean="0"/>
          </a:p>
          <a:p>
            <a:r>
              <a:rPr lang="en-US" altLang="zh-CN" dirty="0" smtClean="0"/>
              <a:t>Java</a:t>
            </a:r>
            <a:r>
              <a:rPr lang="zh-CN" altLang="en-US" dirty="0" smtClean="0"/>
              <a:t>不支持发送原始</a:t>
            </a:r>
            <a:r>
              <a:rPr lang="en-US" altLang="zh-CN" dirty="0" smtClean="0"/>
              <a:t>IP</a:t>
            </a:r>
            <a:r>
              <a:rPr lang="zh-CN" altLang="en-US" dirty="0" smtClean="0"/>
              <a:t>数据</a:t>
            </a:r>
            <a:endParaRPr lang="en-US" altLang="zh-CN" dirty="0" smtClean="0"/>
          </a:p>
          <a:p>
            <a:pPr lvl="1"/>
            <a:r>
              <a:rPr lang="zh-CN" altLang="en-US" dirty="0" smtClean="0"/>
              <a:t>只支持</a:t>
            </a:r>
            <a:r>
              <a:rPr lang="en-US" altLang="zh-CN" dirty="0" smtClean="0"/>
              <a:t>TCP</a:t>
            </a:r>
            <a:r>
              <a:rPr lang="zh-CN" altLang="en-US" dirty="0" smtClean="0"/>
              <a:t>和</a:t>
            </a:r>
            <a:r>
              <a:rPr lang="en-US" altLang="zh-CN" dirty="0" smtClean="0"/>
              <a:t>UDP</a:t>
            </a:r>
            <a:r>
              <a:rPr lang="zh-CN" altLang="en-US" dirty="0" smtClean="0"/>
              <a:t>，以及在二者之上的应用层协议</a:t>
            </a:r>
            <a:endParaRPr lang="zh-CN" altLang="en-US" dirty="0"/>
          </a:p>
        </p:txBody>
      </p:sp>
    </p:spTree>
    <p:extLst>
      <p:ext uri="{BB962C8B-B14F-4D97-AF65-F5344CB8AC3E}">
        <p14:creationId xmlns:p14="http://schemas.microsoft.com/office/powerpoint/2010/main" val="1371566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normAutofit/>
          </a:bodyPr>
          <a:lstStyle/>
          <a:p>
            <a:pPr algn="l"/>
            <a:r>
              <a:rPr lang="zh-CN" altLang="en-US" dirty="0" smtClean="0">
                <a:solidFill>
                  <a:srgbClr val="C00000"/>
                </a:solidFill>
              </a:rPr>
              <a:t>概念</a:t>
            </a:r>
            <a:endParaRPr lang="zh-CN" altLang="en-US" dirty="0" smtClean="0">
              <a:solidFill>
                <a:srgbClr val="C00000"/>
              </a:solidFill>
            </a:endParaRPr>
          </a:p>
        </p:txBody>
      </p:sp>
      <p:sp>
        <p:nvSpPr>
          <p:cNvPr id="3" name="内容占位符 2"/>
          <p:cNvSpPr>
            <a:spLocks noGrp="1"/>
          </p:cNvSpPr>
          <p:nvPr>
            <p:ph idx="1"/>
          </p:nvPr>
        </p:nvSpPr>
        <p:spPr>
          <a:xfrm>
            <a:off x="314647" y="1533797"/>
            <a:ext cx="8577833" cy="5135563"/>
          </a:xfrm>
        </p:spPr>
        <p:txBody>
          <a:bodyPr>
            <a:normAutofit/>
          </a:bodyPr>
          <a:lstStyle/>
          <a:p>
            <a:pPr>
              <a:spcBef>
                <a:spcPts val="1200"/>
              </a:spcBef>
              <a:buFont typeface="Wingdings" pitchFamily="2" charset="2"/>
              <a:buChar char="Ø"/>
            </a:pPr>
            <a:r>
              <a:rPr lang="zh-CN" altLang="en-US" sz="2800" dirty="0"/>
              <a:t>网络</a:t>
            </a:r>
            <a:r>
              <a:rPr lang="zh-CN" altLang="en-US" sz="2800" dirty="0" smtClean="0"/>
              <a:t>：</a:t>
            </a:r>
            <a:r>
              <a:rPr lang="zh-CN" altLang="en-US" sz="2800" dirty="0" smtClean="0"/>
              <a:t>是最广的，是汉语里面最广义的“网络”，如各种电网、</a:t>
            </a:r>
            <a:r>
              <a:rPr lang="zh-CN" altLang="en-US" sz="2800" dirty="0" smtClean="0"/>
              <a:t>神经网络等</a:t>
            </a:r>
            <a:r>
              <a:rPr lang="zh-CN" altLang="en-US" sz="2800" dirty="0" smtClean="0"/>
              <a:t>。</a:t>
            </a:r>
            <a:endParaRPr lang="en-US" altLang="zh-CN" sz="2800" dirty="0" smtClean="0"/>
          </a:p>
          <a:p>
            <a:pPr>
              <a:spcBef>
                <a:spcPts val="1200"/>
              </a:spcBef>
              <a:buFont typeface="Wingdings" pitchFamily="2" charset="2"/>
              <a:buChar char="Ø"/>
            </a:pPr>
            <a:r>
              <a:rPr lang="zh-CN" altLang="en-US" sz="2800" dirty="0" smtClean="0"/>
              <a:t>互联网：因特网和其他类似的由计算机相互连接而成的大型计算机网络系统都是互联网，</a:t>
            </a:r>
            <a:r>
              <a:rPr lang="en-US" altLang="zh-CN" sz="2800" dirty="0" smtClean="0"/>
              <a:t>Internet</a:t>
            </a:r>
            <a:r>
              <a:rPr lang="zh-CN" altLang="en-US" sz="2800" dirty="0" smtClean="0"/>
              <a:t>是互联网中最大的一个</a:t>
            </a:r>
            <a:r>
              <a:rPr lang="zh-CN" altLang="en-US" sz="2800" dirty="0" smtClean="0"/>
              <a:t>。</a:t>
            </a:r>
            <a:endParaRPr lang="en-US" altLang="zh-CN" sz="2800" dirty="0" smtClean="0"/>
          </a:p>
        </p:txBody>
      </p:sp>
    </p:spTree>
    <p:extLst>
      <p:ext uri="{BB962C8B-B14F-4D97-AF65-F5344CB8AC3E}">
        <p14:creationId xmlns:p14="http://schemas.microsoft.com/office/powerpoint/2010/main" val="32838763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IP</a:t>
            </a:r>
            <a:r>
              <a:rPr lang="zh-CN" altLang="en-US" dirty="0" smtClean="0"/>
              <a:t>地址与域名</a:t>
            </a:r>
            <a:endParaRPr lang="zh-CN" altLang="en-US" dirty="0"/>
          </a:p>
        </p:txBody>
      </p:sp>
      <p:sp>
        <p:nvSpPr>
          <p:cNvPr id="3" name="内容占位符 2"/>
          <p:cNvSpPr>
            <a:spLocks noGrp="1"/>
          </p:cNvSpPr>
          <p:nvPr>
            <p:ph idx="1"/>
          </p:nvPr>
        </p:nvSpPr>
        <p:spPr>
          <a:xfrm>
            <a:off x="395536" y="1628800"/>
            <a:ext cx="8153400" cy="4495800"/>
          </a:xfrm>
        </p:spPr>
        <p:txBody>
          <a:bodyPr/>
          <a:lstStyle/>
          <a:p>
            <a:r>
              <a:rPr lang="en-US" altLang="zh-CN" sz="2400" dirty="0" smtClean="0"/>
              <a:t>IPv4</a:t>
            </a:r>
            <a:r>
              <a:rPr lang="zh-CN" altLang="en-US" sz="2400" dirty="0" smtClean="0"/>
              <a:t>：</a:t>
            </a:r>
            <a:r>
              <a:rPr lang="en-US" altLang="zh-CN" sz="2400" dirty="0" smtClean="0"/>
              <a:t>32 bits</a:t>
            </a:r>
          </a:p>
          <a:p>
            <a:r>
              <a:rPr lang="en-US" altLang="zh-CN" sz="2400" dirty="0" smtClean="0"/>
              <a:t>IPv6</a:t>
            </a:r>
            <a:r>
              <a:rPr lang="zh-CN" altLang="en-US" sz="2400" dirty="0" smtClean="0"/>
              <a:t>：</a:t>
            </a:r>
            <a:r>
              <a:rPr lang="en-US" altLang="zh-CN" sz="2400" dirty="0" smtClean="0"/>
              <a:t>128 bits</a:t>
            </a:r>
          </a:p>
          <a:p>
            <a:r>
              <a:rPr lang="zh-CN" altLang="en-US" sz="2400" dirty="0" smtClean="0"/>
              <a:t>域名</a:t>
            </a:r>
            <a:r>
              <a:rPr lang="zh-CN" altLang="en-US" sz="2400" dirty="0"/>
              <a:t>与</a:t>
            </a:r>
            <a:r>
              <a:rPr lang="en-US" altLang="zh-CN" sz="2400" dirty="0" smtClean="0"/>
              <a:t> </a:t>
            </a:r>
            <a:r>
              <a:rPr lang="en-US" altLang="zh-CN" sz="2400" dirty="0" smtClean="0"/>
              <a:t>Domain Name System (DNS)</a:t>
            </a:r>
            <a:r>
              <a:rPr lang="zh-CN" altLang="en-US" sz="2400" dirty="0" smtClean="0"/>
              <a:t>服务</a:t>
            </a:r>
            <a:endParaRPr lang="en-US" altLang="zh-CN" sz="2400" dirty="0" smtClean="0"/>
          </a:p>
          <a:p>
            <a:r>
              <a:rPr lang="zh-CN" altLang="en-US" sz="2400" dirty="0" smtClean="0"/>
              <a:t>主机域名转换为</a:t>
            </a:r>
            <a:r>
              <a:rPr lang="en-US" altLang="zh-CN" sz="2400" dirty="0" smtClean="0"/>
              <a:t>IP</a:t>
            </a:r>
          </a:p>
          <a:p>
            <a:pPr marL="0" indent="0">
              <a:buNone/>
            </a:pPr>
            <a:endParaRPr lang="en-US" altLang="zh-CN" dirty="0" smtClean="0"/>
          </a:p>
          <a:p>
            <a:pPr marL="0" indent="0">
              <a:buNone/>
            </a:pPr>
            <a:endParaRPr lang="zh-CN" altLang="en-US" dirty="0"/>
          </a:p>
        </p:txBody>
      </p:sp>
      <p:graphicFrame>
        <p:nvGraphicFramePr>
          <p:cNvPr id="4" name="Object 1"/>
          <p:cNvGraphicFramePr>
            <a:graphicFrameLocks noChangeAspect="1"/>
          </p:cNvGraphicFramePr>
          <p:nvPr>
            <p:extLst>
              <p:ext uri="{D42A27DB-BD31-4B8C-83A1-F6EECF244321}">
                <p14:modId xmlns:p14="http://schemas.microsoft.com/office/powerpoint/2010/main" val="1298200094"/>
              </p:ext>
            </p:extLst>
          </p:nvPr>
        </p:nvGraphicFramePr>
        <p:xfrm>
          <a:off x="3203848" y="2852936"/>
          <a:ext cx="5861296" cy="4176464"/>
        </p:xfrm>
        <a:graphic>
          <a:graphicData uri="http://schemas.openxmlformats.org/presentationml/2006/ole">
            <mc:AlternateContent xmlns:mc="http://schemas.openxmlformats.org/markup-compatibility/2006">
              <mc:Choice xmlns:v="urn:schemas-microsoft-com:vml" Requires="v">
                <p:oleObj spid="_x0000_s4152" name="Visio" r:id="rId3" imgW="3711978" imgH="2252710" progId="Visio.Drawing.11">
                  <p:embed/>
                </p:oleObj>
              </mc:Choice>
              <mc:Fallback>
                <p:oleObj name="Visio" r:id="rId3" imgW="3711978" imgH="225271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8" y="2852936"/>
                        <a:ext cx="5861296" cy="4176464"/>
                      </a:xfrm>
                      <a:prstGeom prst="rect">
                        <a:avLst/>
                      </a:prstGeom>
                      <a:noFill/>
                    </p:spPr>
                  </p:pic>
                </p:oleObj>
              </mc:Fallback>
            </mc:AlternateContent>
          </a:graphicData>
        </a:graphic>
      </p:graphicFrame>
    </p:spTree>
    <p:extLst>
      <p:ext uri="{BB962C8B-B14F-4D97-AF65-F5344CB8AC3E}">
        <p14:creationId xmlns:p14="http://schemas.microsoft.com/office/powerpoint/2010/main" val="3421756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内容占位符 4"/>
          <p:cNvSpPr>
            <a:spLocks noGrp="1"/>
          </p:cNvSpPr>
          <p:nvPr>
            <p:ph idx="1"/>
          </p:nvPr>
        </p:nvSpPr>
        <p:spPr>
          <a:xfrm>
            <a:off x="323528" y="260648"/>
            <a:ext cx="8970003" cy="2664296"/>
          </a:xfrm>
        </p:spPr>
        <p:txBody>
          <a:bodyPr>
            <a:normAutofit fontScale="85000" lnSpcReduction="10000"/>
          </a:bodyPr>
          <a:lstStyle/>
          <a:p>
            <a:pPr>
              <a:lnSpc>
                <a:spcPct val="150000"/>
              </a:lnSpc>
              <a:spcBef>
                <a:spcPct val="0"/>
              </a:spcBef>
              <a:buFont typeface="Wingdings" pitchFamily="2" charset="2"/>
              <a:buNone/>
              <a:defRPr/>
            </a:pPr>
            <a:r>
              <a:rPr lang="en-US" altLang="zh-CN" sz="5200" dirty="0">
                <a:solidFill>
                  <a:schemeClr val="tx2"/>
                </a:solidFill>
                <a:latin typeface="+mj-lt"/>
                <a:ea typeface="+mj-ea"/>
                <a:cs typeface="+mj-cs"/>
              </a:rPr>
              <a:t>IPv4</a:t>
            </a:r>
            <a:r>
              <a:rPr lang="zh-CN" altLang="zh-CN" sz="5200" dirty="0">
                <a:solidFill>
                  <a:schemeClr val="tx2"/>
                </a:solidFill>
                <a:latin typeface="+mj-lt"/>
                <a:ea typeface="+mj-ea"/>
                <a:cs typeface="+mj-cs"/>
              </a:rPr>
              <a:t>地址</a:t>
            </a:r>
            <a:endParaRPr lang="en-US" altLang="zh-CN" sz="5200" dirty="0">
              <a:solidFill>
                <a:schemeClr val="tx2"/>
              </a:solidFill>
              <a:latin typeface="+mj-lt"/>
              <a:ea typeface="+mj-ea"/>
              <a:cs typeface="+mj-cs"/>
            </a:endParaRPr>
          </a:p>
          <a:p>
            <a:pPr marL="0" indent="0">
              <a:lnSpc>
                <a:spcPct val="150000"/>
              </a:lnSpc>
              <a:spcBef>
                <a:spcPts val="1200"/>
              </a:spcBef>
              <a:buNone/>
              <a:defRPr/>
            </a:pPr>
            <a:r>
              <a:rPr lang="zh-CN" altLang="zh-CN" sz="3000" dirty="0" smtClean="0"/>
              <a:t>地址长度</a:t>
            </a:r>
            <a:r>
              <a:rPr lang="zh-CN" altLang="en-US" sz="3000" dirty="0" smtClean="0"/>
              <a:t>：</a:t>
            </a:r>
            <a:r>
              <a:rPr lang="en-US" altLang="zh-CN" sz="3000" dirty="0" smtClean="0"/>
              <a:t>32</a:t>
            </a:r>
            <a:r>
              <a:rPr lang="zh-CN" altLang="zh-CN" sz="3000" dirty="0" smtClean="0"/>
              <a:t>位，用点分十进制</a:t>
            </a:r>
            <a:r>
              <a:rPr lang="zh-CN" altLang="en-US" sz="3000" dirty="0" smtClean="0"/>
              <a:t>（</a:t>
            </a:r>
            <a:r>
              <a:rPr lang="en-US" altLang="zh-CN" sz="3000" dirty="0" err="1" smtClean="0"/>
              <a:t>x.x.x.x</a:t>
            </a:r>
            <a:r>
              <a:rPr lang="zh-CN" altLang="en-US" sz="3000" dirty="0" smtClean="0"/>
              <a:t>）</a:t>
            </a:r>
            <a:r>
              <a:rPr lang="zh-CN" altLang="zh-CN" sz="3000" dirty="0" smtClean="0"/>
              <a:t>表示</a:t>
            </a:r>
            <a:r>
              <a:rPr lang="zh-CN" altLang="en-US" sz="3000" dirty="0" smtClean="0"/>
              <a:t>（</a:t>
            </a:r>
            <a:r>
              <a:rPr lang="en-US" altLang="zh-CN" sz="3000" dirty="0" smtClean="0"/>
              <a:t>x=0~255</a:t>
            </a:r>
            <a:r>
              <a:rPr lang="zh-CN" altLang="en-US" sz="3000" dirty="0" smtClean="0"/>
              <a:t>）</a:t>
            </a:r>
            <a:endParaRPr lang="en-US" altLang="zh-CN" sz="3000" dirty="0"/>
          </a:p>
          <a:p>
            <a:pPr marL="0" indent="0">
              <a:lnSpc>
                <a:spcPct val="150000"/>
              </a:lnSpc>
              <a:spcBef>
                <a:spcPts val="1200"/>
              </a:spcBef>
              <a:buNone/>
              <a:defRPr/>
            </a:pPr>
            <a:r>
              <a:rPr lang="zh-CN" altLang="zh-CN" sz="2400" dirty="0" smtClean="0"/>
              <a:t>标准</a:t>
            </a:r>
            <a:r>
              <a:rPr lang="en-US" altLang="zh-CN" sz="2400" dirty="0"/>
              <a:t>IPv4</a:t>
            </a:r>
            <a:r>
              <a:rPr lang="zh-CN" altLang="zh-CN" sz="2400" dirty="0"/>
              <a:t>地址的分类</a:t>
            </a:r>
            <a:r>
              <a:rPr lang="zh-CN" altLang="en-US" sz="2400" dirty="0"/>
              <a:t>：</a:t>
            </a:r>
            <a:endParaRPr lang="zh-CN" altLang="zh-CN" sz="2400" dirty="0"/>
          </a:p>
          <a:p>
            <a:pPr>
              <a:lnSpc>
                <a:spcPct val="150000"/>
              </a:lnSpc>
              <a:buFont typeface="Wingdings 2" pitchFamily="18" charset="2"/>
              <a:buNone/>
              <a:defRPr/>
            </a:pPr>
            <a:endParaRPr lang="zh-CN" altLang="zh-CN" sz="2000" dirty="0" smtClean="0">
              <a:latin typeface="Times New Roman" pitchFamily="18" charset="0"/>
              <a:cs typeface="Times New Roman" pitchFamily="18" charset="0"/>
            </a:endParaRPr>
          </a:p>
        </p:txBody>
      </p:sp>
      <p:sp>
        <p:nvSpPr>
          <p:cNvPr id="2765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zh-CN" altLang="en-US"/>
          </a:p>
        </p:txBody>
      </p:sp>
      <p:sp>
        <p:nvSpPr>
          <p:cNvPr id="27652"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zh-CN" altLang="en-US"/>
          </a:p>
        </p:txBody>
      </p:sp>
      <p:sp>
        <p:nvSpPr>
          <p:cNvPr id="2765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zh-CN" altLang="en-US"/>
          </a:p>
        </p:txBody>
      </p:sp>
      <p:sp>
        <p:nvSpPr>
          <p:cNvPr id="2765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zh-CN" altLang="en-US"/>
          </a:p>
        </p:txBody>
      </p:sp>
      <p:sp>
        <p:nvSpPr>
          <p:cNvPr id="2765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zh-CN" altLang="en-US"/>
          </a:p>
        </p:txBody>
      </p:sp>
      <p:graphicFrame>
        <p:nvGraphicFramePr>
          <p:cNvPr id="18440" name="Object 3"/>
          <p:cNvGraphicFramePr>
            <a:graphicFrameLocks noChangeAspect="1"/>
          </p:cNvGraphicFramePr>
          <p:nvPr>
            <p:extLst>
              <p:ext uri="{D42A27DB-BD31-4B8C-83A1-F6EECF244321}">
                <p14:modId xmlns:p14="http://schemas.microsoft.com/office/powerpoint/2010/main" val="2930264778"/>
              </p:ext>
            </p:extLst>
          </p:nvPr>
        </p:nvGraphicFramePr>
        <p:xfrm>
          <a:off x="-36512" y="2564904"/>
          <a:ext cx="9217024" cy="4104456"/>
        </p:xfrm>
        <a:graphic>
          <a:graphicData uri="http://schemas.openxmlformats.org/presentationml/2006/ole">
            <mc:AlternateContent xmlns:mc="http://schemas.openxmlformats.org/markup-compatibility/2006">
              <mc:Choice xmlns:v="urn:schemas-microsoft-com:vml" Requires="v">
                <p:oleObj spid="_x0000_s8213" name="Visio" r:id="rId3" imgW="7000582" imgH="2608742" progId="Visio.Drawing.11">
                  <p:embed/>
                </p:oleObj>
              </mc:Choice>
              <mc:Fallback>
                <p:oleObj name="Visio" r:id="rId3" imgW="7000582" imgH="260874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12" y="2564904"/>
                        <a:ext cx="9217024" cy="410445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6743564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18440"/>
                                        </p:tgtEl>
                                        <p:attrNameLst>
                                          <p:attrName>style.visibility</p:attrName>
                                        </p:attrNameLst>
                                      </p:cBhvr>
                                      <p:to>
                                        <p:strVal val="visible"/>
                                      </p:to>
                                    </p:set>
                                    <p:anim calcmode="lin" valueType="num">
                                      <p:cBhvr additive="base">
                                        <p:cTn id="15" dur="500" fill="hold"/>
                                        <p:tgtEl>
                                          <p:spTgt spid="18440"/>
                                        </p:tgtEl>
                                        <p:attrNameLst>
                                          <p:attrName>ppt_x</p:attrName>
                                        </p:attrNameLst>
                                      </p:cBhvr>
                                      <p:tavLst>
                                        <p:tav tm="0">
                                          <p:val>
                                            <p:strVal val="#ppt_x"/>
                                          </p:val>
                                        </p:tav>
                                        <p:tav tm="100000">
                                          <p:val>
                                            <p:strVal val="#ppt_x"/>
                                          </p:val>
                                        </p:tav>
                                      </p:tavLst>
                                    </p:anim>
                                    <p:anim calcmode="lin" valueType="num">
                                      <p:cBhvr additive="base">
                                        <p:cTn id="16" dur="500" fill="hold"/>
                                        <p:tgtEl>
                                          <p:spTgt spid="184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4"/>
          <p:cNvSpPr>
            <a:spLocks noGrp="1"/>
          </p:cNvSpPr>
          <p:nvPr>
            <p:ph idx="1"/>
          </p:nvPr>
        </p:nvSpPr>
        <p:spPr>
          <a:xfrm>
            <a:off x="107950" y="152400"/>
            <a:ext cx="8229600" cy="136683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a:lnSpc>
                <a:spcPct val="150000"/>
              </a:lnSpc>
              <a:spcBef>
                <a:spcPct val="0"/>
              </a:spcBef>
              <a:buFont typeface="Wingdings 2" pitchFamily="18" charset="2"/>
              <a:buNone/>
              <a:defRPr/>
            </a:pPr>
            <a:r>
              <a:rPr lang="en-US" altLang="zh-CN" sz="4400" dirty="0" smtClean="0">
                <a:latin typeface="+mj-lt"/>
                <a:ea typeface="+mj-ea"/>
                <a:cs typeface="+mj-cs"/>
              </a:rPr>
              <a:t>IPv4</a:t>
            </a:r>
            <a:r>
              <a:rPr lang="zh-CN" altLang="zh-CN" sz="4400" dirty="0">
                <a:latin typeface="+mj-lt"/>
                <a:ea typeface="+mj-ea"/>
                <a:cs typeface="+mj-cs"/>
              </a:rPr>
              <a:t>地址概念与地址划分方法</a:t>
            </a:r>
            <a:endParaRPr lang="en-US" altLang="zh-CN" sz="4400" dirty="0">
              <a:latin typeface="+mj-lt"/>
              <a:ea typeface="+mj-ea"/>
              <a:cs typeface="+mj-cs"/>
            </a:endParaRPr>
          </a:p>
        </p:txBody>
      </p:sp>
      <p:sp>
        <p:nvSpPr>
          <p:cNvPr id="2969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zh-CN" altLang="en-US"/>
          </a:p>
        </p:txBody>
      </p:sp>
      <p:sp>
        <p:nvSpPr>
          <p:cNvPr id="29700"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zh-CN" altLang="en-US"/>
          </a:p>
        </p:txBody>
      </p:sp>
      <p:sp>
        <p:nvSpPr>
          <p:cNvPr id="2970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endParaRPr lang="zh-CN" altLang="en-US"/>
          </a:p>
        </p:txBody>
      </p:sp>
      <p:graphicFrame>
        <p:nvGraphicFramePr>
          <p:cNvPr id="29702" name="Object 3"/>
          <p:cNvGraphicFramePr>
            <a:graphicFrameLocks noChangeAspect="1"/>
          </p:cNvGraphicFramePr>
          <p:nvPr>
            <p:extLst>
              <p:ext uri="{D42A27DB-BD31-4B8C-83A1-F6EECF244321}">
                <p14:modId xmlns:p14="http://schemas.microsoft.com/office/powerpoint/2010/main" val="389415204"/>
              </p:ext>
            </p:extLst>
          </p:nvPr>
        </p:nvGraphicFramePr>
        <p:xfrm>
          <a:off x="611560" y="1782688"/>
          <a:ext cx="8196263" cy="2438400"/>
        </p:xfrm>
        <a:graphic>
          <a:graphicData uri="http://schemas.openxmlformats.org/presentationml/2006/ole">
            <mc:AlternateContent xmlns:mc="http://schemas.openxmlformats.org/markup-compatibility/2006">
              <mc:Choice xmlns:v="urn:schemas-microsoft-com:vml" Requires="v">
                <p:oleObj spid="_x0000_s9237" name="Visio" r:id="rId3" imgW="5076835" imgH="1510597" progId="Visio.Drawing.11">
                  <p:embed/>
                </p:oleObj>
              </mc:Choice>
              <mc:Fallback>
                <p:oleObj name="Visio" r:id="rId3" imgW="5076835" imgH="1510597"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782688"/>
                        <a:ext cx="8196263"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0487" name="图片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6494" y="4441403"/>
            <a:ext cx="516255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8" name="图片 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148064" y="4828753"/>
            <a:ext cx="379730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13774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487"/>
                                        </p:tgtEl>
                                        <p:attrNameLst>
                                          <p:attrName>style.visibility</p:attrName>
                                        </p:attrNameLst>
                                      </p:cBhvr>
                                      <p:to>
                                        <p:strVal val="visible"/>
                                      </p:to>
                                    </p:set>
                                    <p:anim calcmode="lin" valueType="num">
                                      <p:cBhvr additive="base">
                                        <p:cTn id="7" dur="500" fill="hold"/>
                                        <p:tgtEl>
                                          <p:spTgt spid="20487"/>
                                        </p:tgtEl>
                                        <p:attrNameLst>
                                          <p:attrName>ppt_x</p:attrName>
                                        </p:attrNameLst>
                                      </p:cBhvr>
                                      <p:tavLst>
                                        <p:tav tm="0">
                                          <p:val>
                                            <p:strVal val="#ppt_x"/>
                                          </p:val>
                                        </p:tav>
                                        <p:tav tm="100000">
                                          <p:val>
                                            <p:strVal val="#ppt_x"/>
                                          </p:val>
                                        </p:tav>
                                      </p:tavLst>
                                    </p:anim>
                                    <p:anim calcmode="lin" valueType="num">
                                      <p:cBhvr additive="base">
                                        <p:cTn id="8" dur="500" fill="hold"/>
                                        <p:tgtEl>
                                          <p:spTgt spid="2048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04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smtClean="0"/>
              <a:t>下列</a:t>
            </a:r>
            <a:r>
              <a:rPr lang="en-US" altLang="zh-CN" dirty="0" smtClean="0"/>
              <a:t>IP</a:t>
            </a:r>
            <a:r>
              <a:rPr lang="zh-CN" altLang="en-US" dirty="0" smtClean="0"/>
              <a:t>地址中属于</a:t>
            </a:r>
            <a:r>
              <a:rPr lang="en-US" altLang="zh-CN" dirty="0" smtClean="0"/>
              <a:t>B</a:t>
            </a:r>
            <a:r>
              <a:rPr lang="zh-CN" altLang="en-US" dirty="0" smtClean="0"/>
              <a:t>类地址的是？</a:t>
            </a:r>
            <a:endParaRPr lang="en-US" altLang="zh-CN" dirty="0" smtClean="0"/>
          </a:p>
          <a:p>
            <a:pPr marL="0" indent="0">
              <a:buNone/>
            </a:pPr>
            <a:r>
              <a:rPr lang="en-US" altLang="zh-CN" dirty="0" smtClean="0"/>
              <a:t>A 129.20.3.1</a:t>
            </a:r>
          </a:p>
          <a:p>
            <a:pPr marL="0" indent="0">
              <a:buNone/>
            </a:pPr>
            <a:r>
              <a:rPr lang="en-US" altLang="zh-CN" dirty="0" smtClean="0"/>
              <a:t>B 127.30.2.3</a:t>
            </a:r>
          </a:p>
          <a:p>
            <a:pPr marL="0" indent="0">
              <a:buNone/>
            </a:pPr>
            <a:r>
              <a:rPr lang="en-US" altLang="zh-CN" dirty="0" smtClean="0"/>
              <a:t>C 193.100.12.1</a:t>
            </a:r>
          </a:p>
          <a:p>
            <a:pPr marL="0" indent="0">
              <a:buNone/>
            </a:pPr>
            <a:r>
              <a:rPr lang="en-US" altLang="zh-CN" dirty="0" smtClean="0"/>
              <a:t>D 224.0.1.1</a:t>
            </a:r>
          </a:p>
        </p:txBody>
      </p:sp>
    </p:spTree>
    <p:extLst>
      <p:ext uri="{BB962C8B-B14F-4D97-AF65-F5344CB8AC3E}">
        <p14:creationId xmlns:p14="http://schemas.microsoft.com/office/powerpoint/2010/main" val="10405344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3"/>
          <p:cNvSpPr>
            <a:spLocks noGrp="1"/>
          </p:cNvSpPr>
          <p:nvPr>
            <p:ph type="title"/>
          </p:nvPr>
        </p:nvSpPr>
        <p:spPr>
          <a:xfrm>
            <a:off x="171450" y="152400"/>
            <a:ext cx="6840538" cy="10795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noAutofit/>
          </a:bodyPr>
          <a:lstStyle/>
          <a:p>
            <a:pPr marL="342900" indent="-342900" algn="l">
              <a:lnSpc>
                <a:spcPct val="150000"/>
              </a:lnSpc>
              <a:buClr>
                <a:schemeClr val="folHlink"/>
              </a:buClr>
              <a:buSzPct val="85000"/>
            </a:pPr>
            <a:r>
              <a:rPr lang="en-US" altLang="zh-CN" dirty="0" smtClean="0">
                <a:solidFill>
                  <a:schemeClr val="tx1"/>
                </a:solidFill>
              </a:rPr>
              <a:t>IPv6</a:t>
            </a:r>
            <a:r>
              <a:rPr lang="zh-CN" altLang="en-US" dirty="0" smtClean="0">
                <a:solidFill>
                  <a:schemeClr val="tx1"/>
                </a:solidFill>
              </a:rPr>
              <a:t>地址格式（</a:t>
            </a:r>
            <a:r>
              <a:rPr lang="en-US" altLang="zh-CN" dirty="0" smtClean="0">
                <a:solidFill>
                  <a:schemeClr val="tx1"/>
                </a:solidFill>
              </a:rPr>
              <a:t>128bit</a:t>
            </a:r>
            <a:r>
              <a:rPr lang="zh-CN" altLang="en-US" dirty="0" smtClean="0">
                <a:solidFill>
                  <a:schemeClr val="tx1"/>
                </a:solidFill>
              </a:rPr>
              <a:t>）</a:t>
            </a:r>
            <a:endParaRPr lang="zh-CN" altLang="zh-CN" dirty="0" smtClean="0">
              <a:solidFill>
                <a:schemeClr val="tx1"/>
              </a:solidFill>
            </a:endParaRPr>
          </a:p>
        </p:txBody>
      </p:sp>
      <p:sp>
        <p:nvSpPr>
          <p:cNvPr id="21507" name="矩形 1"/>
          <p:cNvSpPr>
            <a:spLocks noChangeArrowheads="1"/>
          </p:cNvSpPr>
          <p:nvPr/>
        </p:nvSpPr>
        <p:spPr bwMode="auto">
          <a:xfrm>
            <a:off x="-35685" y="1844823"/>
            <a:ext cx="2672358" cy="507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lnSpc>
                <a:spcPct val="150000"/>
              </a:lnSpc>
            </a:pPr>
            <a:r>
              <a:rPr lang="zh-CN" altLang="zh-CN" sz="2000" b="1" dirty="0">
                <a:solidFill>
                  <a:srgbClr val="FF0000"/>
                </a:solidFill>
              </a:rPr>
              <a:t>冒分十六进制表示法</a:t>
            </a:r>
            <a:endParaRPr lang="zh-CN" altLang="en-US" sz="2000" dirty="0">
              <a:solidFill>
                <a:srgbClr val="FF0000"/>
              </a:solidFill>
              <a:latin typeface="Times New Roman" pitchFamily="18" charset="0"/>
              <a:cs typeface="Times New Roman" pitchFamily="18" charset="0"/>
            </a:endParaRPr>
          </a:p>
        </p:txBody>
      </p:sp>
      <p:sp>
        <p:nvSpPr>
          <p:cNvPr id="3072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
        <p:nvSpPr>
          <p:cNvPr id="3072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graphicFrame>
        <p:nvGraphicFramePr>
          <p:cNvPr id="21510" name="对象 3"/>
          <p:cNvGraphicFramePr>
            <a:graphicFrameLocks noChangeAspect="1"/>
          </p:cNvGraphicFramePr>
          <p:nvPr>
            <p:extLst>
              <p:ext uri="{D42A27DB-BD31-4B8C-83A1-F6EECF244321}">
                <p14:modId xmlns:p14="http://schemas.microsoft.com/office/powerpoint/2010/main" val="2484678243"/>
              </p:ext>
            </p:extLst>
          </p:nvPr>
        </p:nvGraphicFramePr>
        <p:xfrm>
          <a:off x="1403648" y="2492896"/>
          <a:ext cx="6864244" cy="2952328"/>
        </p:xfrm>
        <a:graphic>
          <a:graphicData uri="http://schemas.openxmlformats.org/presentationml/2006/ole">
            <mc:AlternateContent xmlns:mc="http://schemas.openxmlformats.org/markup-compatibility/2006">
              <mc:Choice xmlns:v="urn:schemas-microsoft-com:vml" Requires="v">
                <p:oleObj spid="_x0000_s10280" name="Visio" r:id="rId3" imgW="4705680" imgH="1780594" progId="Visio.Drawing.11">
                  <p:embed/>
                </p:oleObj>
              </mc:Choice>
              <mc:Fallback>
                <p:oleObj name="Visio" r:id="rId3" imgW="4705680" imgH="178059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2492896"/>
                        <a:ext cx="6864244" cy="2952328"/>
                      </a:xfrm>
                      <a:prstGeom prst="rect">
                        <a:avLst/>
                      </a:prstGeom>
                      <a:noFill/>
                      <a:ln>
                        <a:noFill/>
                      </a:ln>
                    </p:spPr>
                  </p:pic>
                </p:oleObj>
              </mc:Fallback>
            </mc:AlternateContent>
          </a:graphicData>
        </a:graphic>
      </p:graphicFrame>
      <p:sp>
        <p:nvSpPr>
          <p:cNvPr id="3072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graphicFrame>
        <p:nvGraphicFramePr>
          <p:cNvPr id="21512" name="对象 5"/>
          <p:cNvGraphicFramePr>
            <a:graphicFrameLocks noChangeAspect="1"/>
          </p:cNvGraphicFramePr>
          <p:nvPr>
            <p:extLst>
              <p:ext uri="{D42A27DB-BD31-4B8C-83A1-F6EECF244321}">
                <p14:modId xmlns:p14="http://schemas.microsoft.com/office/powerpoint/2010/main" val="1013165677"/>
              </p:ext>
            </p:extLst>
          </p:nvPr>
        </p:nvGraphicFramePr>
        <p:xfrm>
          <a:off x="1299750" y="5661248"/>
          <a:ext cx="7319962" cy="508000"/>
        </p:xfrm>
        <a:graphic>
          <a:graphicData uri="http://schemas.openxmlformats.org/presentationml/2006/ole">
            <mc:AlternateContent xmlns:mc="http://schemas.openxmlformats.org/markup-compatibility/2006">
              <mc:Choice xmlns:v="urn:schemas-microsoft-com:vml" Requires="v">
                <p:oleObj spid="_x0000_s10281" name="Visio" r:id="rId5" imgW="4696485" imgH="322799" progId="Visio.Drawing.11">
                  <p:embed/>
                </p:oleObj>
              </mc:Choice>
              <mc:Fallback>
                <p:oleObj name="Visio" r:id="rId5" imgW="4696485" imgH="322799"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9750" y="5661248"/>
                        <a:ext cx="731996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439966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1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15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a:spLocks noChangeArrowheads="1"/>
          </p:cNvSpPr>
          <p:nvPr/>
        </p:nvSpPr>
        <p:spPr bwMode="auto">
          <a:xfrm>
            <a:off x="395536" y="1556792"/>
            <a:ext cx="76327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50000"/>
              </a:lnSpc>
            </a:pPr>
            <a:r>
              <a:rPr lang="en-US" altLang="zh-CN" sz="2000" b="1" dirty="0">
                <a:latin typeface="Times New Roman" pitchFamily="18" charset="0"/>
                <a:cs typeface="Times New Roman" pitchFamily="18" charset="0"/>
              </a:rPr>
              <a:t>0</a:t>
            </a:r>
            <a:r>
              <a:rPr lang="zh-CN" altLang="zh-CN" sz="2000" b="1" dirty="0" smtClean="0">
                <a:latin typeface="Times New Roman" pitchFamily="18" charset="0"/>
                <a:cs typeface="Times New Roman" pitchFamily="18" charset="0"/>
              </a:rPr>
              <a:t>位</a:t>
            </a:r>
            <a:r>
              <a:rPr lang="zh-CN" altLang="en-US" sz="2000" b="1" dirty="0" smtClean="0">
                <a:latin typeface="Times New Roman" pitchFamily="18" charset="0"/>
                <a:cs typeface="Times New Roman" pitchFamily="18" charset="0"/>
              </a:rPr>
              <a:t>压缩：</a:t>
            </a:r>
            <a:endParaRPr lang="en-US" altLang="zh-CN" sz="2000" b="1" dirty="0" smtClean="0">
              <a:latin typeface="Times New Roman" pitchFamily="18" charset="0"/>
              <a:cs typeface="Times New Roman" pitchFamily="18" charset="0"/>
            </a:endParaRPr>
          </a:p>
          <a:p>
            <a:pPr eaLnBrk="1" hangingPunct="1">
              <a:lnSpc>
                <a:spcPct val="150000"/>
              </a:lnSpc>
            </a:pPr>
            <a:r>
              <a:rPr lang="zh-CN" altLang="en-US" sz="2000" b="1" dirty="0" smtClean="0"/>
              <a:t>地址 </a:t>
            </a:r>
            <a:r>
              <a:rPr lang="en-US" altLang="zh-CN" sz="2000" b="1" dirty="0" smtClean="0"/>
              <a:t>FEDC:0000:0000:00DC:0000:7076:0010</a:t>
            </a:r>
            <a:r>
              <a:rPr lang="zh-CN" altLang="en-US" sz="2000" b="1" dirty="0" smtClean="0"/>
              <a:t>可以写为：</a:t>
            </a:r>
            <a:endParaRPr lang="en-US" altLang="zh-CN" sz="2000" b="1" dirty="0" smtClean="0"/>
          </a:p>
          <a:p>
            <a:pPr eaLnBrk="1" hangingPunct="1">
              <a:lnSpc>
                <a:spcPct val="150000"/>
              </a:lnSpc>
            </a:pPr>
            <a:r>
              <a:rPr lang="en-US" altLang="zh-CN" sz="2000" b="1" dirty="0"/>
              <a:t> </a:t>
            </a:r>
            <a:r>
              <a:rPr lang="en-US" altLang="zh-CN" sz="2000" b="1" dirty="0" smtClean="0"/>
              <a:t>       </a:t>
            </a:r>
            <a:r>
              <a:rPr lang="en-US" altLang="zh-CN" sz="2000" b="1" dirty="0" smtClean="0">
                <a:solidFill>
                  <a:srgbClr val="FF0000"/>
                </a:solidFill>
              </a:rPr>
              <a:t>FEDC::DC:0:7076:10</a:t>
            </a:r>
            <a:endParaRPr lang="zh-CN" altLang="zh-CN" sz="2000" b="1" dirty="0">
              <a:solidFill>
                <a:srgbClr val="FF0000"/>
              </a:solidFill>
            </a:endParaRPr>
          </a:p>
          <a:p>
            <a:pPr eaLnBrk="1" hangingPunct="1">
              <a:lnSpc>
                <a:spcPct val="150000"/>
              </a:lnSpc>
            </a:pPr>
            <a:r>
              <a:rPr lang="en-US" altLang="zh-CN" sz="2000" dirty="0"/>
              <a:t>    </a:t>
            </a:r>
            <a:r>
              <a:rPr lang="zh-CN" altLang="zh-CN" sz="2000" dirty="0"/>
              <a:t>①</a:t>
            </a:r>
            <a:r>
              <a:rPr lang="en-US" altLang="zh-CN" sz="2000" dirty="0"/>
              <a:t> </a:t>
            </a:r>
            <a:r>
              <a:rPr lang="zh-CN" altLang="zh-CN" sz="2000" dirty="0"/>
              <a:t>在使用零压缩法时，不能将一个位段的有效</a:t>
            </a:r>
            <a:r>
              <a:rPr lang="en-US" altLang="zh-CN" sz="2000" dirty="0"/>
              <a:t>0</a:t>
            </a:r>
            <a:r>
              <a:rPr lang="zh-CN" altLang="zh-CN" sz="2000" dirty="0"/>
              <a:t>压缩掉。</a:t>
            </a:r>
          </a:p>
          <a:p>
            <a:pPr eaLnBrk="1" hangingPunct="1">
              <a:lnSpc>
                <a:spcPct val="150000"/>
              </a:lnSpc>
            </a:pPr>
            <a:r>
              <a:rPr lang="en-US" altLang="zh-CN" sz="2000" dirty="0"/>
              <a:t>    </a:t>
            </a:r>
            <a:r>
              <a:rPr lang="zh-CN" altLang="zh-CN" sz="2000" dirty="0"/>
              <a:t>②</a:t>
            </a:r>
            <a:r>
              <a:rPr lang="en-US" altLang="zh-CN" sz="2000" dirty="0"/>
              <a:t> </a:t>
            </a:r>
            <a:r>
              <a:rPr lang="zh-CN" altLang="zh-CN" sz="2000" dirty="0"/>
              <a:t>冒号在一个地址中只能出现一次</a:t>
            </a:r>
            <a:r>
              <a:rPr lang="zh-CN" altLang="zh-CN" sz="2000" dirty="0" smtClean="0"/>
              <a:t>。</a:t>
            </a:r>
            <a:endParaRPr lang="en-US" altLang="zh-CN" sz="2000" dirty="0" smtClean="0"/>
          </a:p>
        </p:txBody>
      </p:sp>
      <p:sp>
        <p:nvSpPr>
          <p:cNvPr id="5" name="矩形 1"/>
          <p:cNvSpPr>
            <a:spLocks noChangeArrowheads="1"/>
          </p:cNvSpPr>
          <p:nvPr/>
        </p:nvSpPr>
        <p:spPr bwMode="auto">
          <a:xfrm>
            <a:off x="487645" y="4293096"/>
            <a:ext cx="8351838"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50000"/>
              </a:lnSpc>
            </a:pPr>
            <a:r>
              <a:rPr lang="en-US" altLang="zh-CN" sz="2000" dirty="0">
                <a:latin typeface="Times New Roman" pitchFamily="18" charset="0"/>
                <a:cs typeface="Times New Roman" pitchFamily="18" charset="0"/>
              </a:rPr>
              <a:t>IPv4</a:t>
            </a:r>
            <a:r>
              <a:rPr lang="zh-CN" altLang="zh-CN" sz="2000" dirty="0">
                <a:latin typeface="Times New Roman" pitchFamily="18" charset="0"/>
                <a:cs typeface="Times New Roman" pitchFamily="18" charset="0"/>
              </a:rPr>
              <a:t>地址嵌入</a:t>
            </a:r>
            <a:r>
              <a:rPr lang="en-US" altLang="zh-CN" sz="2000" dirty="0">
                <a:latin typeface="Times New Roman" pitchFamily="18" charset="0"/>
                <a:cs typeface="Times New Roman" pitchFamily="18" charset="0"/>
              </a:rPr>
              <a:t>IPv6</a:t>
            </a:r>
            <a:r>
              <a:rPr lang="zh-CN" altLang="zh-CN" sz="2000" dirty="0">
                <a:latin typeface="Times New Roman" pitchFamily="18" charset="0"/>
                <a:cs typeface="Times New Roman" pitchFamily="18" charset="0"/>
              </a:rPr>
              <a:t>地址中，格式：</a:t>
            </a:r>
            <a:r>
              <a:rPr lang="en-US" altLang="zh-CN" sz="2400" b="1" dirty="0">
                <a:latin typeface="Times New Roman" pitchFamily="18" charset="0"/>
                <a:cs typeface="Times New Roman" pitchFamily="18" charset="0"/>
              </a:rPr>
              <a:t>x: x: x: x: x: x:d.d.d.d</a:t>
            </a:r>
            <a:endParaRPr lang="zh-CN" altLang="zh-CN" sz="2400" b="1" dirty="0">
              <a:latin typeface="Times New Roman" pitchFamily="18" charset="0"/>
              <a:cs typeface="Times New Roman" pitchFamily="18" charset="0"/>
            </a:endParaRPr>
          </a:p>
          <a:p>
            <a:pPr eaLnBrk="1" hangingPunct="1">
              <a:lnSpc>
                <a:spcPct val="150000"/>
              </a:lnSpc>
            </a:pPr>
            <a:r>
              <a:rPr lang="zh-CN" altLang="zh-CN" sz="2000" dirty="0">
                <a:latin typeface="Times New Roman" pitchFamily="18" charset="0"/>
                <a:cs typeface="Times New Roman" pitchFamily="18" charset="0"/>
              </a:rPr>
              <a:t>其前</a:t>
            </a:r>
            <a:r>
              <a:rPr lang="en-US" altLang="zh-CN" sz="2000" dirty="0">
                <a:latin typeface="Times New Roman" pitchFamily="18" charset="0"/>
                <a:cs typeface="Times New Roman" pitchFamily="18" charset="0"/>
              </a:rPr>
              <a:t>96</a:t>
            </a:r>
            <a:r>
              <a:rPr lang="zh-CN" altLang="zh-CN" sz="2000" dirty="0">
                <a:latin typeface="Times New Roman" pitchFamily="18" charset="0"/>
                <a:cs typeface="Times New Roman" pitchFamily="18" charset="0"/>
              </a:rPr>
              <a:t>位采用冒分十六进制表示，后</a:t>
            </a:r>
            <a:r>
              <a:rPr lang="en-US" altLang="zh-CN" sz="2000" dirty="0">
                <a:latin typeface="Times New Roman" pitchFamily="18" charset="0"/>
                <a:cs typeface="Times New Roman" pitchFamily="18" charset="0"/>
              </a:rPr>
              <a:t>32</a:t>
            </a:r>
            <a:r>
              <a:rPr lang="zh-CN" altLang="zh-CN" sz="2000" dirty="0">
                <a:latin typeface="Times New Roman" pitchFamily="18" charset="0"/>
                <a:cs typeface="Times New Roman" pitchFamily="18" charset="0"/>
              </a:rPr>
              <a:t>位地址使用</a:t>
            </a:r>
            <a:r>
              <a:rPr lang="en-US" altLang="zh-CN" sz="2000" dirty="0">
                <a:latin typeface="Times New Roman" pitchFamily="18" charset="0"/>
                <a:cs typeface="Times New Roman" pitchFamily="18" charset="0"/>
              </a:rPr>
              <a:t>IPv4</a:t>
            </a:r>
            <a:r>
              <a:rPr lang="zh-CN" altLang="zh-CN" sz="2000" dirty="0">
                <a:latin typeface="Times New Roman" pitchFamily="18" charset="0"/>
                <a:cs typeface="Times New Roman" pitchFamily="18" charset="0"/>
              </a:rPr>
              <a:t>的点分十进制表示</a:t>
            </a:r>
            <a:r>
              <a:rPr lang="zh-CN" altLang="en-US" sz="2000" dirty="0">
                <a:latin typeface="Times New Roman" pitchFamily="18" charset="0"/>
                <a:cs typeface="Times New Roman" pitchFamily="18" charset="0"/>
              </a:rPr>
              <a:t>。</a:t>
            </a:r>
            <a:endParaRPr lang="en-US" altLang="zh-CN" sz="2000" dirty="0">
              <a:latin typeface="Times New Roman" pitchFamily="18" charset="0"/>
              <a:cs typeface="Times New Roman" pitchFamily="18" charset="0"/>
            </a:endParaRPr>
          </a:p>
          <a:p>
            <a:pPr eaLnBrk="1" hangingPunct="1">
              <a:lnSpc>
                <a:spcPct val="150000"/>
              </a:lnSpc>
            </a:pPr>
            <a:r>
              <a:rPr lang="zh-CN" altLang="zh-CN" sz="2000" dirty="0">
                <a:latin typeface="Times New Roman" pitchFamily="18" charset="0"/>
                <a:cs typeface="Times New Roman" pitchFamily="18" charset="0"/>
              </a:rPr>
              <a:t>例如</a:t>
            </a:r>
            <a:r>
              <a:rPr lang="zh-CN" altLang="en-US"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	::192.168.0.1  </a:t>
            </a:r>
            <a:r>
              <a:rPr lang="zh-CN" altLang="zh-CN" sz="2000" dirty="0">
                <a:latin typeface="Times New Roman" pitchFamily="18" charset="0"/>
                <a:cs typeface="Times New Roman" pitchFamily="18" charset="0"/>
              </a:rPr>
              <a:t>与</a:t>
            </a:r>
            <a:r>
              <a:rPr lang="en-US" altLang="zh-CN" sz="2000" dirty="0">
                <a:latin typeface="Times New Roman" pitchFamily="18" charset="0"/>
                <a:cs typeface="Times New Roman" pitchFamily="18" charset="0"/>
              </a:rPr>
              <a:t>  ::FFFF:192.168.0.1</a:t>
            </a:r>
            <a:endParaRPr lang="zh-CN" altLang="zh-CN" sz="2000" dirty="0">
              <a:latin typeface="Times New Roman" pitchFamily="18" charset="0"/>
              <a:cs typeface="Times New Roman" pitchFamily="18" charset="0"/>
            </a:endParaRPr>
          </a:p>
        </p:txBody>
      </p:sp>
      <p:sp>
        <p:nvSpPr>
          <p:cNvPr id="7" name="标题 3"/>
          <p:cNvSpPr>
            <a:spLocks noGrp="1"/>
          </p:cNvSpPr>
          <p:nvPr>
            <p:ph type="title"/>
          </p:nvPr>
        </p:nvSpPr>
        <p:spPr>
          <a:xfrm>
            <a:off x="171450" y="152400"/>
            <a:ext cx="6840538" cy="10795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noAutofit/>
          </a:bodyPr>
          <a:lstStyle/>
          <a:p>
            <a:pPr marL="342900" indent="-342900" algn="l">
              <a:lnSpc>
                <a:spcPct val="150000"/>
              </a:lnSpc>
              <a:buClr>
                <a:schemeClr val="folHlink"/>
              </a:buClr>
              <a:buSzPct val="85000"/>
            </a:pPr>
            <a:r>
              <a:rPr lang="en-US" altLang="zh-CN" dirty="0" smtClean="0">
                <a:solidFill>
                  <a:schemeClr val="tx1"/>
                </a:solidFill>
              </a:rPr>
              <a:t>IPv6</a:t>
            </a:r>
            <a:r>
              <a:rPr lang="zh-CN" altLang="en-US" dirty="0" smtClean="0">
                <a:solidFill>
                  <a:schemeClr val="tx1"/>
                </a:solidFill>
              </a:rPr>
              <a:t>地址格式</a:t>
            </a:r>
            <a:endParaRPr lang="zh-CN" altLang="zh-CN" dirty="0" smtClean="0">
              <a:solidFill>
                <a:schemeClr val="tx1"/>
              </a:solidFill>
            </a:endParaRPr>
          </a:p>
        </p:txBody>
      </p:sp>
    </p:spTree>
    <p:extLst>
      <p:ext uri="{BB962C8B-B14F-4D97-AF65-F5344CB8AC3E}">
        <p14:creationId xmlns:p14="http://schemas.microsoft.com/office/powerpoint/2010/main" val="36463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fontScale="92500" lnSpcReduction="20000"/>
          </a:bodyPr>
          <a:lstStyle/>
          <a:p>
            <a:r>
              <a:rPr lang="zh-CN" altLang="en-US" dirty="0" smtClean="0"/>
              <a:t>下列可以正确表示</a:t>
            </a:r>
            <a:r>
              <a:rPr lang="en-US" altLang="zh-CN" dirty="0" smtClean="0"/>
              <a:t>IPv6</a:t>
            </a:r>
            <a:r>
              <a:rPr lang="zh-CN" altLang="en-US" dirty="0" smtClean="0"/>
              <a:t>地址的个数是？</a:t>
            </a:r>
            <a:endParaRPr lang="en-US" altLang="zh-CN" dirty="0" smtClean="0"/>
          </a:p>
          <a:p>
            <a:pPr marL="0" indent="0">
              <a:buNone/>
            </a:pPr>
            <a:r>
              <a:rPr lang="en-US" altLang="zh-CN" dirty="0" smtClean="0">
                <a:latin typeface="+mj-ea"/>
                <a:ea typeface="+mj-ea"/>
              </a:rPr>
              <a:t>1</a:t>
            </a:r>
            <a:r>
              <a:rPr lang="zh-CN" altLang="en-US" dirty="0" smtClean="0">
                <a:latin typeface="+mj-ea"/>
                <a:ea typeface="+mj-ea"/>
              </a:rPr>
              <a:t>）</a:t>
            </a:r>
            <a:r>
              <a:rPr lang="en-US" altLang="zh-CN" dirty="0" smtClean="0">
                <a:latin typeface="+mj-ea"/>
                <a:ea typeface="+mj-ea"/>
              </a:rPr>
              <a:t>68E6:7C48:FFFE:FFFF:3D20:1180:695A:FF01</a:t>
            </a:r>
          </a:p>
          <a:p>
            <a:pPr marL="0" indent="0">
              <a:buNone/>
            </a:pPr>
            <a:r>
              <a:rPr lang="en-US" altLang="zh-CN" dirty="0" smtClean="0">
                <a:latin typeface="+mj-ea"/>
                <a:ea typeface="+mj-ea"/>
              </a:rPr>
              <a:t>2</a:t>
            </a:r>
            <a:r>
              <a:rPr lang="zh-CN" altLang="en-US" dirty="0" smtClean="0">
                <a:latin typeface="+mj-ea"/>
                <a:ea typeface="+mj-ea"/>
              </a:rPr>
              <a:t>）</a:t>
            </a:r>
            <a:r>
              <a:rPr lang="en-US" altLang="zh-CN" dirty="0" smtClean="0">
                <a:latin typeface="+mj-ea"/>
                <a:ea typeface="+mj-ea"/>
              </a:rPr>
              <a:t>72E6</a:t>
            </a:r>
            <a:r>
              <a:rPr lang="en-US" altLang="zh-CN" dirty="0">
                <a:latin typeface="+mj-ea"/>
                <a:ea typeface="+mj-ea"/>
              </a:rPr>
              <a:t>::</a:t>
            </a:r>
            <a:r>
              <a:rPr lang="en-US" altLang="zh-CN" dirty="0" smtClean="0">
                <a:latin typeface="+mj-ea"/>
                <a:ea typeface="+mj-ea"/>
              </a:rPr>
              <a:t>CFFE:3D20:1180:295A:FF01</a:t>
            </a:r>
          </a:p>
          <a:p>
            <a:pPr marL="0" indent="0">
              <a:buNone/>
            </a:pPr>
            <a:r>
              <a:rPr lang="en-US" altLang="zh-CN" dirty="0" smtClean="0">
                <a:latin typeface="+mj-ea"/>
                <a:ea typeface="+mj-ea"/>
              </a:rPr>
              <a:t>3</a:t>
            </a:r>
            <a:r>
              <a:rPr lang="zh-CN" altLang="en-US" dirty="0" smtClean="0">
                <a:latin typeface="+mj-ea"/>
                <a:ea typeface="+mj-ea"/>
              </a:rPr>
              <a:t>）</a:t>
            </a:r>
            <a:r>
              <a:rPr lang="en-US" altLang="zh-CN" dirty="0" smtClean="0">
                <a:latin typeface="+mj-ea"/>
                <a:ea typeface="+mj-ea"/>
              </a:rPr>
              <a:t>6C48:23:FFFE:FFFF:3D20:1180:95A:FF01</a:t>
            </a:r>
          </a:p>
          <a:p>
            <a:pPr marL="0" indent="0">
              <a:buNone/>
            </a:pPr>
            <a:r>
              <a:rPr lang="en-US" altLang="zh-CN" dirty="0" smtClean="0">
                <a:latin typeface="+mj-ea"/>
                <a:ea typeface="+mj-ea"/>
              </a:rPr>
              <a:t>4</a:t>
            </a:r>
            <a:r>
              <a:rPr lang="zh-CN" altLang="en-US" dirty="0" smtClean="0">
                <a:latin typeface="+mj-ea"/>
                <a:ea typeface="+mj-ea"/>
              </a:rPr>
              <a:t>）</a:t>
            </a:r>
            <a:r>
              <a:rPr lang="en-US" altLang="zh-CN" dirty="0" smtClean="0">
                <a:latin typeface="+mj-ea"/>
                <a:ea typeface="+mj-ea"/>
              </a:rPr>
              <a:t>::192.31.20.46</a:t>
            </a:r>
          </a:p>
          <a:p>
            <a:pPr marL="0" indent="0">
              <a:buNone/>
            </a:pPr>
            <a:endParaRPr lang="en-US" altLang="zh-CN" dirty="0" smtClean="0">
              <a:latin typeface="+mj-ea"/>
              <a:ea typeface="+mj-ea"/>
            </a:endParaRPr>
          </a:p>
          <a:p>
            <a:pPr marL="0" indent="0">
              <a:buNone/>
            </a:pPr>
            <a:r>
              <a:rPr lang="en-US" altLang="zh-CN" dirty="0" smtClean="0"/>
              <a:t>A 1</a:t>
            </a:r>
            <a:r>
              <a:rPr lang="zh-CN" altLang="en-US" dirty="0" smtClean="0"/>
              <a:t>个</a:t>
            </a:r>
            <a:endParaRPr lang="en-US" altLang="zh-CN" dirty="0" smtClean="0"/>
          </a:p>
          <a:p>
            <a:pPr marL="0" indent="0">
              <a:buNone/>
            </a:pPr>
            <a:r>
              <a:rPr lang="en-US" altLang="zh-CN" dirty="0" smtClean="0"/>
              <a:t>B 2</a:t>
            </a:r>
            <a:r>
              <a:rPr lang="zh-CN" altLang="en-US" dirty="0" smtClean="0"/>
              <a:t>个</a:t>
            </a:r>
            <a:endParaRPr lang="en-US" altLang="zh-CN" dirty="0" smtClean="0"/>
          </a:p>
          <a:p>
            <a:pPr marL="0" indent="0">
              <a:buNone/>
            </a:pPr>
            <a:r>
              <a:rPr lang="en-US" altLang="zh-CN" dirty="0" smtClean="0"/>
              <a:t>C 3</a:t>
            </a:r>
            <a:r>
              <a:rPr lang="zh-CN" altLang="en-US" dirty="0" smtClean="0"/>
              <a:t>个</a:t>
            </a:r>
            <a:endParaRPr lang="en-US" altLang="zh-CN" dirty="0" smtClean="0"/>
          </a:p>
          <a:p>
            <a:pPr marL="0" indent="0">
              <a:buNone/>
            </a:pPr>
            <a:r>
              <a:rPr lang="en-US" altLang="zh-CN" dirty="0" smtClean="0"/>
              <a:t>D 4</a:t>
            </a:r>
            <a:r>
              <a:rPr lang="zh-CN" altLang="en-US" dirty="0" smtClean="0"/>
              <a:t>个</a:t>
            </a:r>
            <a:endParaRPr lang="zh-CN" altLang="en-US" dirty="0"/>
          </a:p>
        </p:txBody>
      </p:sp>
    </p:spTree>
    <p:extLst>
      <p:ext uri="{BB962C8B-B14F-4D97-AF65-F5344CB8AC3E}">
        <p14:creationId xmlns:p14="http://schemas.microsoft.com/office/powerpoint/2010/main" val="25871527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3"/>
          <p:cNvSpPr>
            <a:spLocks noGrp="1"/>
          </p:cNvSpPr>
          <p:nvPr>
            <p:ph type="title"/>
          </p:nvPr>
        </p:nvSpPr>
        <p:spPr>
          <a:xfrm>
            <a:off x="179734" y="-9872"/>
            <a:ext cx="6840538" cy="9906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noAutofit/>
          </a:bodyPr>
          <a:lstStyle/>
          <a:p>
            <a:pPr marL="342900" indent="-342900" algn="l">
              <a:lnSpc>
                <a:spcPct val="150000"/>
              </a:lnSpc>
              <a:buClr>
                <a:schemeClr val="folHlink"/>
              </a:buClr>
              <a:buSzPct val="85000"/>
            </a:pPr>
            <a:r>
              <a:rPr lang="en-US" altLang="zh-CN" dirty="0" smtClean="0">
                <a:solidFill>
                  <a:schemeClr val="tx1"/>
                </a:solidFill>
              </a:rPr>
              <a:t>IPv6</a:t>
            </a:r>
            <a:r>
              <a:rPr lang="zh-CN" altLang="en-US" dirty="0" smtClean="0">
                <a:solidFill>
                  <a:schemeClr val="tx1"/>
                </a:solidFill>
              </a:rPr>
              <a:t>前缀格式</a:t>
            </a:r>
            <a:endParaRPr lang="zh-CN" altLang="zh-CN" dirty="0" smtClean="0">
              <a:solidFill>
                <a:schemeClr val="tx1"/>
              </a:solidFill>
            </a:endParaRPr>
          </a:p>
        </p:txBody>
      </p:sp>
      <p:sp>
        <p:nvSpPr>
          <p:cNvPr id="2" name="矩形 1"/>
          <p:cNvSpPr/>
          <p:nvPr/>
        </p:nvSpPr>
        <p:spPr>
          <a:xfrm>
            <a:off x="228600" y="1448569"/>
            <a:ext cx="8353425" cy="1476375"/>
          </a:xfrm>
          <a:prstGeom prst="rect">
            <a:avLst/>
          </a:prstGeom>
        </p:spPr>
        <p:txBody>
          <a:bodyPr>
            <a:spAutoFit/>
          </a:bodyPr>
          <a:lstStyle/>
          <a:p>
            <a:pPr marL="342900" indent="-342900">
              <a:lnSpc>
                <a:spcPct val="150000"/>
              </a:lnSpc>
              <a:buFont typeface="Wingdings" panose="05000000000000000000" pitchFamily="2" charset="2"/>
              <a:buChar char="Ø"/>
              <a:defRPr/>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IPv6</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不支持子网掩码，它只支持前缀长度表示法。</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Wingdings" panose="05000000000000000000" pitchFamily="2" charset="2"/>
              <a:buChar char="Ø"/>
              <a:defRPr/>
            </a:pP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前缀是</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IPv6</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地址的一部分，用作</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IPv6</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路由或子网标识。</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indent="355600">
              <a:lnSpc>
                <a:spcPct val="150000"/>
              </a:lnSpc>
              <a:defRPr/>
            </a:pP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格式</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IPv6</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地址</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前缀长度</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a:t>
            </a:r>
            <a:endParaRPr lang="zh-CN"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74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sp>
        <p:nvSpPr>
          <p:cNvPr id="3174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1302918841"/>
              </p:ext>
            </p:extLst>
          </p:nvPr>
        </p:nvGraphicFramePr>
        <p:xfrm>
          <a:off x="397073" y="3140968"/>
          <a:ext cx="8207375" cy="3422652"/>
        </p:xfrm>
        <a:graphic>
          <a:graphicData uri="http://schemas.openxmlformats.org/drawingml/2006/table">
            <a:tbl>
              <a:tblPr firstRow="1" firstCol="1" bandRow="1">
                <a:tableStyleId>{5C22544A-7EE6-4342-B048-85BDC9FD1C3A}</a:tableStyleId>
              </a:tblPr>
              <a:tblGrid>
                <a:gridCol w="1655874">
                  <a:extLst>
                    <a:ext uri="{9D8B030D-6E8A-4147-A177-3AD203B41FA5}">
                      <a16:colId xmlns:a16="http://schemas.microsoft.com/office/drawing/2014/main" xmlns="" val="20000"/>
                    </a:ext>
                  </a:extLst>
                </a:gridCol>
                <a:gridCol w="1871857">
                  <a:extLst>
                    <a:ext uri="{9D8B030D-6E8A-4147-A177-3AD203B41FA5}">
                      <a16:colId xmlns:a16="http://schemas.microsoft.com/office/drawing/2014/main" xmlns="" val="20001"/>
                    </a:ext>
                  </a:extLst>
                </a:gridCol>
                <a:gridCol w="4679644">
                  <a:extLst>
                    <a:ext uri="{9D8B030D-6E8A-4147-A177-3AD203B41FA5}">
                      <a16:colId xmlns:a16="http://schemas.microsoft.com/office/drawing/2014/main" xmlns="" val="20002"/>
                    </a:ext>
                  </a:extLst>
                </a:gridCol>
              </a:tblGrid>
              <a:tr h="430180">
                <a:tc>
                  <a:txBody>
                    <a:bodyPr/>
                    <a:lstStyle/>
                    <a:p>
                      <a:pPr algn="ctr">
                        <a:lnSpc>
                          <a:spcPct val="115000"/>
                        </a:lnSpc>
                        <a:spcAft>
                          <a:spcPts val="0"/>
                        </a:spcAft>
                      </a:pPr>
                      <a:r>
                        <a:rPr lang="zh-CN" sz="1800" b="0" kern="100" dirty="0">
                          <a:solidFill>
                            <a:schemeClr val="tx2"/>
                          </a:solidFill>
                          <a:effectLst/>
                          <a:latin typeface="楷体" panose="02010609060101010101" pitchFamily="49" charset="-122"/>
                          <a:ea typeface="楷体" panose="02010609060101010101" pitchFamily="49" charset="-122"/>
                        </a:rPr>
                        <a:t>地址类型</a:t>
                      </a:r>
                    </a:p>
                  </a:txBody>
                  <a:tcPr marL="68567" marR="68567" marT="0" marB="0" anchor="ctr"/>
                </a:tc>
                <a:tc>
                  <a:txBody>
                    <a:bodyPr/>
                    <a:lstStyle/>
                    <a:p>
                      <a:pPr algn="ctr">
                        <a:lnSpc>
                          <a:spcPct val="115000"/>
                        </a:lnSpc>
                        <a:spcAft>
                          <a:spcPts val="0"/>
                        </a:spcAft>
                      </a:pPr>
                      <a:r>
                        <a:rPr lang="en-US" sz="1800" b="0" kern="100" dirty="0">
                          <a:solidFill>
                            <a:schemeClr val="tx2"/>
                          </a:solidFill>
                          <a:effectLst/>
                          <a:latin typeface="楷体" panose="02010609060101010101" pitchFamily="49" charset="-122"/>
                          <a:ea typeface="楷体" panose="02010609060101010101" pitchFamily="49" charset="-122"/>
                        </a:rPr>
                        <a:t>IPv6</a:t>
                      </a:r>
                      <a:r>
                        <a:rPr lang="zh-CN" sz="1800" b="0" kern="100" dirty="0">
                          <a:solidFill>
                            <a:schemeClr val="tx2"/>
                          </a:solidFill>
                          <a:effectLst/>
                          <a:latin typeface="楷体" panose="02010609060101010101" pitchFamily="49" charset="-122"/>
                          <a:ea typeface="楷体" panose="02010609060101010101" pitchFamily="49" charset="-122"/>
                        </a:rPr>
                        <a:t>前缀表示</a:t>
                      </a:r>
                    </a:p>
                  </a:txBody>
                  <a:tcPr marL="68567" marR="68567" marT="0" marB="0" anchor="ctr"/>
                </a:tc>
                <a:tc>
                  <a:txBody>
                    <a:bodyPr/>
                    <a:lstStyle/>
                    <a:p>
                      <a:pPr algn="ctr">
                        <a:lnSpc>
                          <a:spcPct val="115000"/>
                        </a:lnSpc>
                        <a:spcAft>
                          <a:spcPts val="0"/>
                        </a:spcAft>
                      </a:pPr>
                      <a:r>
                        <a:rPr lang="zh-CN" sz="1800" b="0" kern="100" dirty="0">
                          <a:solidFill>
                            <a:schemeClr val="tx2"/>
                          </a:solidFill>
                          <a:effectLst/>
                          <a:latin typeface="楷体" panose="02010609060101010101" pitchFamily="49" charset="-122"/>
                          <a:ea typeface="楷体" panose="02010609060101010101" pitchFamily="49" charset="-122"/>
                        </a:rPr>
                        <a:t>含义</a:t>
                      </a:r>
                    </a:p>
                  </a:txBody>
                  <a:tcPr marL="68567" marR="68567" marT="0" marB="0" anchor="ctr"/>
                </a:tc>
                <a:extLst>
                  <a:ext uri="{0D108BD9-81ED-4DB2-BD59-A6C34878D82A}">
                    <a16:rowId xmlns:a16="http://schemas.microsoft.com/office/drawing/2014/main" xmlns="" val="10000"/>
                  </a:ext>
                </a:extLst>
              </a:tr>
              <a:tr h="432650">
                <a:tc>
                  <a:txBody>
                    <a:bodyPr/>
                    <a:lstStyle/>
                    <a:p>
                      <a:pPr algn="just">
                        <a:lnSpc>
                          <a:spcPct val="115000"/>
                        </a:lnSpc>
                        <a:spcAft>
                          <a:spcPts val="0"/>
                        </a:spcAft>
                      </a:pPr>
                      <a:r>
                        <a:rPr lang="zh-CN" sz="1800" b="0" kern="100" dirty="0">
                          <a:solidFill>
                            <a:schemeClr val="tx1"/>
                          </a:solidFill>
                          <a:effectLst/>
                        </a:rPr>
                        <a:t>未指定</a:t>
                      </a:r>
                      <a:endParaRPr lang="zh-CN" sz="1800" b="0" kern="100" dirty="0">
                        <a:solidFill>
                          <a:schemeClr val="tx1"/>
                        </a:solidFill>
                        <a:effectLst/>
                        <a:latin typeface="Times New Roman"/>
                        <a:ea typeface="宋体"/>
                      </a:endParaRPr>
                    </a:p>
                  </a:txBody>
                  <a:tcPr marL="68567" marR="68567" marT="0" marB="0" anchor="ctr"/>
                </a:tc>
                <a:tc>
                  <a:txBody>
                    <a:bodyPr/>
                    <a:lstStyle/>
                    <a:p>
                      <a:pPr indent="42545" algn="just">
                        <a:lnSpc>
                          <a:spcPct val="115000"/>
                        </a:lnSpc>
                        <a:spcAft>
                          <a:spcPts val="0"/>
                        </a:spcAft>
                      </a:pPr>
                      <a:r>
                        <a:rPr lang="en-US" sz="1800" b="0" kern="100">
                          <a:solidFill>
                            <a:schemeClr val="tx1"/>
                          </a:solidFill>
                          <a:effectLst/>
                        </a:rPr>
                        <a:t>::/128</a:t>
                      </a:r>
                      <a:endParaRPr lang="zh-CN" sz="1800" b="0" kern="100">
                        <a:solidFill>
                          <a:schemeClr val="tx1"/>
                        </a:solidFill>
                        <a:effectLst/>
                        <a:latin typeface="Times New Roman"/>
                        <a:ea typeface="宋体"/>
                      </a:endParaRPr>
                    </a:p>
                  </a:txBody>
                  <a:tcPr marL="68567" marR="68567" marT="0" marB="0" anchor="ctr"/>
                </a:tc>
                <a:tc>
                  <a:txBody>
                    <a:bodyPr/>
                    <a:lstStyle/>
                    <a:p>
                      <a:pPr algn="just">
                        <a:lnSpc>
                          <a:spcPct val="115000"/>
                        </a:lnSpc>
                        <a:spcAft>
                          <a:spcPts val="0"/>
                        </a:spcAft>
                      </a:pPr>
                      <a:r>
                        <a:rPr lang="zh-CN" sz="1800" b="0" kern="100">
                          <a:solidFill>
                            <a:schemeClr val="tx1"/>
                          </a:solidFill>
                          <a:effectLst/>
                        </a:rPr>
                        <a:t>表示不存在的地址，不能被分配给任意节点</a:t>
                      </a:r>
                      <a:endParaRPr lang="zh-CN" sz="1800" b="0" kern="100">
                        <a:solidFill>
                          <a:schemeClr val="tx1"/>
                        </a:solidFill>
                        <a:effectLst/>
                        <a:latin typeface="Times New Roman"/>
                        <a:ea typeface="宋体"/>
                      </a:endParaRPr>
                    </a:p>
                  </a:txBody>
                  <a:tcPr marL="68567" marR="68567" marT="0" marB="0" anchor="ctr"/>
                </a:tc>
                <a:extLst>
                  <a:ext uri="{0D108BD9-81ED-4DB2-BD59-A6C34878D82A}">
                    <a16:rowId xmlns:a16="http://schemas.microsoft.com/office/drawing/2014/main" xmlns="" val="10001"/>
                  </a:ext>
                </a:extLst>
              </a:tr>
              <a:tr h="432650">
                <a:tc>
                  <a:txBody>
                    <a:bodyPr/>
                    <a:lstStyle/>
                    <a:p>
                      <a:pPr algn="just">
                        <a:lnSpc>
                          <a:spcPct val="115000"/>
                        </a:lnSpc>
                        <a:spcAft>
                          <a:spcPts val="0"/>
                        </a:spcAft>
                      </a:pPr>
                      <a:r>
                        <a:rPr lang="zh-CN" sz="1800" b="0" kern="100" dirty="0">
                          <a:solidFill>
                            <a:schemeClr val="tx1"/>
                          </a:solidFill>
                          <a:effectLst/>
                        </a:rPr>
                        <a:t>环回地址</a:t>
                      </a:r>
                      <a:endParaRPr lang="zh-CN" sz="1800" b="0" kern="100" dirty="0">
                        <a:solidFill>
                          <a:schemeClr val="tx1"/>
                        </a:solidFill>
                        <a:effectLst/>
                        <a:latin typeface="Times New Roman"/>
                        <a:ea typeface="宋体"/>
                      </a:endParaRPr>
                    </a:p>
                  </a:txBody>
                  <a:tcPr marL="68567" marR="68567" marT="0" marB="0" anchor="ctr"/>
                </a:tc>
                <a:tc>
                  <a:txBody>
                    <a:bodyPr/>
                    <a:lstStyle/>
                    <a:p>
                      <a:pPr indent="42545" algn="just">
                        <a:lnSpc>
                          <a:spcPct val="115000"/>
                        </a:lnSpc>
                        <a:spcAft>
                          <a:spcPts val="0"/>
                        </a:spcAft>
                      </a:pPr>
                      <a:r>
                        <a:rPr lang="en-US" sz="1800" b="0" kern="100" dirty="0">
                          <a:solidFill>
                            <a:schemeClr val="tx1"/>
                          </a:solidFill>
                          <a:effectLst/>
                        </a:rPr>
                        <a:t>::1/28</a:t>
                      </a:r>
                      <a:endParaRPr lang="zh-CN" sz="1800" b="0" kern="100" dirty="0">
                        <a:solidFill>
                          <a:schemeClr val="tx1"/>
                        </a:solidFill>
                        <a:effectLst/>
                        <a:latin typeface="Times New Roman"/>
                        <a:ea typeface="宋体"/>
                      </a:endParaRPr>
                    </a:p>
                  </a:txBody>
                  <a:tcPr marL="68567" marR="68567" marT="0" marB="0" anchor="ctr"/>
                </a:tc>
                <a:tc>
                  <a:txBody>
                    <a:bodyPr/>
                    <a:lstStyle/>
                    <a:p>
                      <a:pPr algn="just">
                        <a:lnSpc>
                          <a:spcPct val="115000"/>
                        </a:lnSpc>
                        <a:spcAft>
                          <a:spcPts val="0"/>
                        </a:spcAft>
                      </a:pPr>
                      <a:r>
                        <a:rPr lang="zh-CN" sz="1800" b="0" kern="100">
                          <a:solidFill>
                            <a:schemeClr val="tx1"/>
                          </a:solidFill>
                          <a:effectLst/>
                        </a:rPr>
                        <a:t>表示节点自身，不能被分配给任意物理接口</a:t>
                      </a:r>
                      <a:endParaRPr lang="zh-CN" sz="1800" b="0" kern="100">
                        <a:solidFill>
                          <a:schemeClr val="tx1"/>
                        </a:solidFill>
                        <a:effectLst/>
                        <a:latin typeface="Times New Roman"/>
                        <a:ea typeface="宋体"/>
                      </a:endParaRPr>
                    </a:p>
                  </a:txBody>
                  <a:tcPr marL="68567" marR="68567" marT="0" marB="0" anchor="ctr"/>
                </a:tc>
                <a:extLst>
                  <a:ext uri="{0D108BD9-81ED-4DB2-BD59-A6C34878D82A}">
                    <a16:rowId xmlns:a16="http://schemas.microsoft.com/office/drawing/2014/main" xmlns="" val="10002"/>
                  </a:ext>
                </a:extLst>
              </a:tr>
              <a:tr h="432650">
                <a:tc>
                  <a:txBody>
                    <a:bodyPr/>
                    <a:lstStyle/>
                    <a:p>
                      <a:pPr algn="just">
                        <a:lnSpc>
                          <a:spcPct val="115000"/>
                        </a:lnSpc>
                        <a:spcAft>
                          <a:spcPts val="0"/>
                        </a:spcAft>
                      </a:pPr>
                      <a:r>
                        <a:rPr lang="zh-CN" sz="1800" b="0" kern="100">
                          <a:solidFill>
                            <a:schemeClr val="tx1"/>
                          </a:solidFill>
                          <a:effectLst/>
                        </a:rPr>
                        <a:t>组播地址</a:t>
                      </a:r>
                      <a:endParaRPr lang="zh-CN" sz="1800" b="0" kern="100">
                        <a:solidFill>
                          <a:schemeClr val="tx1"/>
                        </a:solidFill>
                        <a:effectLst/>
                        <a:latin typeface="Times New Roman"/>
                        <a:ea typeface="宋体"/>
                      </a:endParaRPr>
                    </a:p>
                  </a:txBody>
                  <a:tcPr marL="68567" marR="68567" marT="0" marB="0" anchor="ctr"/>
                </a:tc>
                <a:tc>
                  <a:txBody>
                    <a:bodyPr/>
                    <a:lstStyle/>
                    <a:p>
                      <a:pPr indent="42545" algn="just">
                        <a:lnSpc>
                          <a:spcPct val="115000"/>
                        </a:lnSpc>
                        <a:spcAft>
                          <a:spcPts val="0"/>
                        </a:spcAft>
                      </a:pPr>
                      <a:r>
                        <a:rPr lang="en-US" sz="1800" b="0" kern="100" dirty="0">
                          <a:solidFill>
                            <a:schemeClr val="tx1"/>
                          </a:solidFill>
                          <a:effectLst/>
                        </a:rPr>
                        <a:t>FF00::/8</a:t>
                      </a:r>
                      <a:endParaRPr lang="zh-CN" sz="1800" b="0" kern="100" dirty="0">
                        <a:solidFill>
                          <a:schemeClr val="tx1"/>
                        </a:solidFill>
                        <a:effectLst/>
                        <a:latin typeface="Times New Roman"/>
                        <a:ea typeface="宋体"/>
                      </a:endParaRPr>
                    </a:p>
                  </a:txBody>
                  <a:tcPr marL="68567" marR="68567" marT="0" marB="0" anchor="ctr"/>
                </a:tc>
                <a:tc>
                  <a:txBody>
                    <a:bodyPr/>
                    <a:lstStyle/>
                    <a:p>
                      <a:pPr algn="just">
                        <a:lnSpc>
                          <a:spcPct val="115000"/>
                        </a:lnSpc>
                        <a:spcAft>
                          <a:spcPts val="0"/>
                        </a:spcAft>
                      </a:pPr>
                      <a:r>
                        <a:rPr lang="zh-CN" sz="1800" b="0" kern="100">
                          <a:solidFill>
                            <a:schemeClr val="tx1"/>
                          </a:solidFill>
                          <a:effectLst/>
                        </a:rPr>
                        <a:t>表示发送给某个组播地址</a:t>
                      </a:r>
                      <a:endParaRPr lang="zh-CN" sz="1800" b="0" kern="100">
                        <a:solidFill>
                          <a:schemeClr val="tx1"/>
                        </a:solidFill>
                        <a:effectLst/>
                        <a:latin typeface="Times New Roman"/>
                        <a:ea typeface="宋体"/>
                      </a:endParaRPr>
                    </a:p>
                  </a:txBody>
                  <a:tcPr marL="68567" marR="68567" marT="0" marB="0" anchor="ctr"/>
                </a:tc>
                <a:extLst>
                  <a:ext uri="{0D108BD9-81ED-4DB2-BD59-A6C34878D82A}">
                    <a16:rowId xmlns:a16="http://schemas.microsoft.com/office/drawing/2014/main" xmlns="" val="10003"/>
                  </a:ext>
                </a:extLst>
              </a:tr>
              <a:tr h="630936">
                <a:tc>
                  <a:txBody>
                    <a:bodyPr/>
                    <a:lstStyle/>
                    <a:p>
                      <a:pPr algn="just">
                        <a:lnSpc>
                          <a:spcPct val="115000"/>
                        </a:lnSpc>
                        <a:spcAft>
                          <a:spcPts val="0"/>
                        </a:spcAft>
                      </a:pPr>
                      <a:r>
                        <a:rPr lang="zh-CN" sz="1800" b="0" kern="100" dirty="0">
                          <a:solidFill>
                            <a:schemeClr val="tx1"/>
                          </a:solidFill>
                          <a:effectLst/>
                        </a:rPr>
                        <a:t>链路本地地址</a:t>
                      </a:r>
                      <a:endParaRPr lang="zh-CN" sz="1800" b="0" kern="100" dirty="0">
                        <a:solidFill>
                          <a:schemeClr val="tx1"/>
                        </a:solidFill>
                        <a:effectLst/>
                        <a:latin typeface="Times New Roman"/>
                        <a:ea typeface="宋体"/>
                      </a:endParaRPr>
                    </a:p>
                  </a:txBody>
                  <a:tcPr marL="68567" marR="68567" marT="0" marB="0" anchor="ctr"/>
                </a:tc>
                <a:tc>
                  <a:txBody>
                    <a:bodyPr/>
                    <a:lstStyle/>
                    <a:p>
                      <a:pPr indent="42545" algn="just">
                        <a:lnSpc>
                          <a:spcPct val="115000"/>
                        </a:lnSpc>
                        <a:spcAft>
                          <a:spcPts val="0"/>
                        </a:spcAft>
                      </a:pPr>
                      <a:r>
                        <a:rPr lang="en-US" sz="1800" b="0" kern="100">
                          <a:solidFill>
                            <a:schemeClr val="tx1"/>
                          </a:solidFill>
                          <a:effectLst/>
                        </a:rPr>
                        <a:t>FE80::/10</a:t>
                      </a:r>
                      <a:endParaRPr lang="zh-CN" sz="1800" b="0" kern="100">
                        <a:solidFill>
                          <a:schemeClr val="tx1"/>
                        </a:solidFill>
                        <a:effectLst/>
                        <a:latin typeface="Times New Roman"/>
                        <a:ea typeface="宋体"/>
                      </a:endParaRPr>
                    </a:p>
                  </a:txBody>
                  <a:tcPr marL="68567" marR="68567" marT="0" marB="0" anchor="ctr"/>
                </a:tc>
                <a:tc>
                  <a:txBody>
                    <a:bodyPr/>
                    <a:lstStyle/>
                    <a:p>
                      <a:pPr algn="just">
                        <a:lnSpc>
                          <a:spcPct val="115000"/>
                        </a:lnSpc>
                        <a:spcAft>
                          <a:spcPts val="0"/>
                        </a:spcAft>
                      </a:pPr>
                      <a:r>
                        <a:rPr lang="zh-CN" sz="1800" b="0" kern="100" dirty="0">
                          <a:solidFill>
                            <a:schemeClr val="tx1"/>
                          </a:solidFill>
                          <a:effectLst/>
                        </a:rPr>
                        <a:t>表示仅在本地链路上使用的地址，用于地址配置等场景</a:t>
                      </a:r>
                      <a:endParaRPr lang="zh-CN" sz="1800" b="0" kern="100" dirty="0">
                        <a:solidFill>
                          <a:schemeClr val="tx1"/>
                        </a:solidFill>
                        <a:effectLst/>
                        <a:latin typeface="Times New Roman"/>
                        <a:ea typeface="宋体"/>
                      </a:endParaRPr>
                    </a:p>
                  </a:txBody>
                  <a:tcPr marL="68567" marR="68567" marT="0" marB="0" anchor="ctr"/>
                </a:tc>
                <a:extLst>
                  <a:ext uri="{0D108BD9-81ED-4DB2-BD59-A6C34878D82A}">
                    <a16:rowId xmlns:a16="http://schemas.microsoft.com/office/drawing/2014/main" xmlns="" val="10004"/>
                  </a:ext>
                </a:extLst>
              </a:tr>
              <a:tr h="432650">
                <a:tc>
                  <a:txBody>
                    <a:bodyPr/>
                    <a:lstStyle/>
                    <a:p>
                      <a:pPr algn="just">
                        <a:lnSpc>
                          <a:spcPct val="115000"/>
                        </a:lnSpc>
                        <a:spcAft>
                          <a:spcPts val="0"/>
                        </a:spcAft>
                      </a:pPr>
                      <a:r>
                        <a:rPr lang="zh-CN" sz="1800" b="0" kern="100">
                          <a:solidFill>
                            <a:schemeClr val="tx1"/>
                          </a:solidFill>
                          <a:effectLst/>
                        </a:rPr>
                        <a:t>站点本地地址</a:t>
                      </a:r>
                      <a:endParaRPr lang="zh-CN" sz="1800" b="0" kern="100">
                        <a:solidFill>
                          <a:schemeClr val="tx1"/>
                        </a:solidFill>
                        <a:effectLst/>
                        <a:latin typeface="Times New Roman"/>
                        <a:ea typeface="宋体"/>
                      </a:endParaRPr>
                    </a:p>
                  </a:txBody>
                  <a:tcPr marL="68567" marR="68567" marT="0" marB="0" anchor="ctr"/>
                </a:tc>
                <a:tc>
                  <a:txBody>
                    <a:bodyPr/>
                    <a:lstStyle/>
                    <a:p>
                      <a:pPr indent="42545" algn="just">
                        <a:lnSpc>
                          <a:spcPct val="115000"/>
                        </a:lnSpc>
                        <a:spcAft>
                          <a:spcPts val="0"/>
                        </a:spcAft>
                      </a:pPr>
                      <a:r>
                        <a:rPr lang="en-US" sz="1800" b="0" kern="100">
                          <a:solidFill>
                            <a:schemeClr val="tx1"/>
                          </a:solidFill>
                          <a:effectLst/>
                        </a:rPr>
                        <a:t>FEC0::/10</a:t>
                      </a:r>
                      <a:endParaRPr lang="zh-CN" sz="1800" b="0" kern="100">
                        <a:solidFill>
                          <a:schemeClr val="tx1"/>
                        </a:solidFill>
                        <a:effectLst/>
                        <a:latin typeface="Times New Roman"/>
                        <a:ea typeface="宋体"/>
                      </a:endParaRPr>
                    </a:p>
                  </a:txBody>
                  <a:tcPr marL="68567" marR="68567" marT="0" marB="0" anchor="ctr"/>
                </a:tc>
                <a:tc>
                  <a:txBody>
                    <a:bodyPr/>
                    <a:lstStyle/>
                    <a:p>
                      <a:pPr algn="just">
                        <a:lnSpc>
                          <a:spcPct val="115000"/>
                        </a:lnSpc>
                        <a:spcAft>
                          <a:spcPts val="0"/>
                        </a:spcAft>
                      </a:pPr>
                      <a:r>
                        <a:rPr lang="zh-CN" sz="1800" b="0" kern="100" dirty="0">
                          <a:solidFill>
                            <a:schemeClr val="tx1"/>
                          </a:solidFill>
                          <a:effectLst/>
                        </a:rPr>
                        <a:t>表示仅用于站点内部的地址，已废除</a:t>
                      </a:r>
                      <a:endParaRPr lang="zh-CN" sz="1800" b="0" kern="100" dirty="0">
                        <a:solidFill>
                          <a:schemeClr val="tx1"/>
                        </a:solidFill>
                        <a:effectLst/>
                        <a:latin typeface="Times New Roman"/>
                        <a:ea typeface="宋体"/>
                      </a:endParaRPr>
                    </a:p>
                  </a:txBody>
                  <a:tcPr marL="68567" marR="68567" marT="0" marB="0" anchor="ctr"/>
                </a:tc>
                <a:extLst>
                  <a:ext uri="{0D108BD9-81ED-4DB2-BD59-A6C34878D82A}">
                    <a16:rowId xmlns:a16="http://schemas.microsoft.com/office/drawing/2014/main" xmlns="" val="10005"/>
                  </a:ext>
                </a:extLst>
              </a:tr>
              <a:tr h="630936">
                <a:tc>
                  <a:txBody>
                    <a:bodyPr/>
                    <a:lstStyle/>
                    <a:p>
                      <a:pPr algn="just">
                        <a:lnSpc>
                          <a:spcPct val="115000"/>
                        </a:lnSpc>
                        <a:spcAft>
                          <a:spcPts val="0"/>
                        </a:spcAft>
                      </a:pPr>
                      <a:r>
                        <a:rPr lang="zh-CN" sz="1800" b="0" kern="100" dirty="0">
                          <a:solidFill>
                            <a:schemeClr val="tx1"/>
                          </a:solidFill>
                          <a:effectLst/>
                        </a:rPr>
                        <a:t>全球单播地址</a:t>
                      </a:r>
                      <a:endParaRPr lang="zh-CN" sz="1800" b="0" kern="100" dirty="0">
                        <a:solidFill>
                          <a:schemeClr val="tx1"/>
                        </a:solidFill>
                        <a:effectLst/>
                        <a:latin typeface="Times New Roman"/>
                        <a:ea typeface="宋体"/>
                      </a:endParaRPr>
                    </a:p>
                  </a:txBody>
                  <a:tcPr marL="68567" marR="68567" marT="0" marB="0" anchor="ctr"/>
                </a:tc>
                <a:tc>
                  <a:txBody>
                    <a:bodyPr/>
                    <a:lstStyle/>
                    <a:p>
                      <a:pPr indent="42545" algn="just">
                        <a:lnSpc>
                          <a:spcPct val="115000"/>
                        </a:lnSpc>
                        <a:spcAft>
                          <a:spcPts val="0"/>
                        </a:spcAft>
                      </a:pPr>
                      <a:r>
                        <a:rPr lang="zh-CN" sz="1800" b="0" kern="100" dirty="0">
                          <a:solidFill>
                            <a:schemeClr val="tx1"/>
                          </a:solidFill>
                          <a:effectLst/>
                        </a:rPr>
                        <a:t>其他所有</a:t>
                      </a:r>
                      <a:endParaRPr lang="zh-CN" sz="1800" b="0" kern="100" dirty="0">
                        <a:solidFill>
                          <a:schemeClr val="tx1"/>
                        </a:solidFill>
                        <a:effectLst/>
                        <a:latin typeface="Times New Roman"/>
                        <a:ea typeface="宋体"/>
                      </a:endParaRPr>
                    </a:p>
                  </a:txBody>
                  <a:tcPr marL="68567" marR="68567" marT="0" marB="0" anchor="ctr"/>
                </a:tc>
                <a:tc>
                  <a:txBody>
                    <a:bodyPr/>
                    <a:lstStyle/>
                    <a:p>
                      <a:pPr algn="just">
                        <a:lnSpc>
                          <a:spcPct val="115000"/>
                        </a:lnSpc>
                        <a:spcAft>
                          <a:spcPts val="0"/>
                        </a:spcAft>
                      </a:pPr>
                      <a:r>
                        <a:rPr lang="zh-CN" sz="1800" b="0" kern="100" dirty="0">
                          <a:solidFill>
                            <a:schemeClr val="tx1"/>
                          </a:solidFill>
                          <a:effectLst/>
                        </a:rPr>
                        <a:t>表示可被分配到公网的地址，是全球可路由的</a:t>
                      </a:r>
                      <a:endParaRPr lang="zh-CN" sz="1800" b="0" kern="100" dirty="0">
                        <a:solidFill>
                          <a:schemeClr val="tx1"/>
                        </a:solidFill>
                        <a:effectLst/>
                        <a:latin typeface="Times New Roman"/>
                        <a:ea typeface="宋体"/>
                      </a:endParaRPr>
                    </a:p>
                  </a:txBody>
                  <a:tcPr marL="68567" marR="68567" marT="0" marB="0" anchor="ct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7664412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端口</a:t>
            </a:r>
            <a:r>
              <a:rPr lang="en-US" altLang="zh-CN" dirty="0" smtClean="0"/>
              <a:t>/Port</a:t>
            </a:r>
            <a:endParaRPr lang="zh-CN" altLang="en-US" dirty="0"/>
          </a:p>
        </p:txBody>
      </p:sp>
      <p:sp>
        <p:nvSpPr>
          <p:cNvPr id="25602" name="内容占位符 4"/>
          <p:cNvSpPr>
            <a:spLocks noGrp="1"/>
          </p:cNvSpPr>
          <p:nvPr>
            <p:ph idx="1"/>
          </p:nvPr>
        </p:nvSpPr>
        <p:spPr bwMode="auto">
          <a:xfrm>
            <a:off x="444008" y="1600200"/>
            <a:ext cx="8153400" cy="449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buFont typeface="Wingdings" panose="05000000000000000000" pitchFamily="2" charset="2"/>
              <a:buNone/>
            </a:pPr>
            <a:r>
              <a:rPr lang="zh-CN" altLang="en-US" sz="2000" dirty="0" smtClean="0">
                <a:solidFill>
                  <a:srgbClr val="215978"/>
                </a:solidFill>
                <a:latin typeface="Times New Roman" panose="02020603050405020304" pitchFamily="18" charset="0"/>
                <a:ea typeface="宋体" panose="02010600030101010101" pitchFamily="2" charset="-122"/>
                <a:cs typeface="Times New Roman" panose="02020603050405020304" pitchFamily="18" charset="0"/>
              </a:rPr>
              <a:t>解决多个网络应用程序同时工作问题</a:t>
            </a:r>
            <a:endParaRPr lang="en-US" altLang="zh-CN" sz="2000" dirty="0">
              <a:solidFill>
                <a:srgbClr val="215978"/>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None/>
            </a:pPr>
            <a:r>
              <a:rPr lang="zh-CN" altLang="zh-CN" sz="2000" dirty="0" smtClean="0">
                <a:solidFill>
                  <a:srgbClr val="215978"/>
                </a:solidFill>
                <a:latin typeface="Times New Roman" panose="02020603050405020304" pitchFamily="18" charset="0"/>
                <a:ea typeface="宋体" panose="02010600030101010101" pitchFamily="2" charset="-122"/>
                <a:cs typeface="Times New Roman" panose="02020603050405020304" pitchFamily="18" charset="0"/>
              </a:rPr>
              <a:t>端口号的分配</a:t>
            </a:r>
          </a:p>
        </p:txBody>
      </p:sp>
      <p:sp>
        <p:nvSpPr>
          <p:cNvPr id="2560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0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0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0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0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5608" name="Object 3"/>
          <p:cNvGraphicFramePr>
            <a:graphicFrameLocks noChangeAspect="1"/>
          </p:cNvGraphicFramePr>
          <p:nvPr>
            <p:extLst>
              <p:ext uri="{D42A27DB-BD31-4B8C-83A1-F6EECF244321}">
                <p14:modId xmlns:p14="http://schemas.microsoft.com/office/powerpoint/2010/main" val="2530760047"/>
              </p:ext>
            </p:extLst>
          </p:nvPr>
        </p:nvGraphicFramePr>
        <p:xfrm>
          <a:off x="2340744" y="2204219"/>
          <a:ext cx="6335712" cy="720725"/>
        </p:xfrm>
        <a:graphic>
          <a:graphicData uri="http://schemas.openxmlformats.org/presentationml/2006/ole">
            <mc:AlternateContent xmlns:mc="http://schemas.openxmlformats.org/markup-compatibility/2006">
              <mc:Choice xmlns:v="urn:schemas-microsoft-com:vml" Requires="v">
                <p:oleObj spid="_x0000_s5174" name="Visio" r:id="rId3" imgW="3623290" imgH="466711" progId="Visio.Drawing.11">
                  <p:embed/>
                </p:oleObj>
              </mc:Choice>
              <mc:Fallback>
                <p:oleObj name="Visio" r:id="rId3" imgW="3623290" imgH="466711"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0744" y="2204219"/>
                        <a:ext cx="6335712"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460409021"/>
              </p:ext>
            </p:extLst>
          </p:nvPr>
        </p:nvGraphicFramePr>
        <p:xfrm>
          <a:off x="710699" y="2924944"/>
          <a:ext cx="7343775" cy="3529008"/>
        </p:xfrm>
        <a:graphic>
          <a:graphicData uri="http://schemas.openxmlformats.org/drawingml/2006/table">
            <a:tbl>
              <a:tblPr/>
              <a:tblGrid>
                <a:gridCol w="817562">
                  <a:extLst>
                    <a:ext uri="{9D8B030D-6E8A-4147-A177-3AD203B41FA5}"/>
                  </a:extLst>
                </a:gridCol>
                <a:gridCol w="911225">
                  <a:extLst>
                    <a:ext uri="{9D8B030D-6E8A-4147-A177-3AD203B41FA5}"/>
                  </a:extLst>
                </a:gridCol>
                <a:gridCol w="1692275">
                  <a:extLst>
                    <a:ext uri="{9D8B030D-6E8A-4147-A177-3AD203B41FA5}"/>
                  </a:extLst>
                </a:gridCol>
                <a:gridCol w="250825">
                  <a:extLst>
                    <a:ext uri="{9D8B030D-6E8A-4147-A177-3AD203B41FA5}"/>
                  </a:extLst>
                </a:gridCol>
                <a:gridCol w="976313">
                  <a:extLst>
                    <a:ext uri="{9D8B030D-6E8A-4147-A177-3AD203B41FA5}"/>
                  </a:extLst>
                </a:gridCol>
                <a:gridCol w="881062">
                  <a:extLst>
                    <a:ext uri="{9D8B030D-6E8A-4147-A177-3AD203B41FA5}"/>
                  </a:extLst>
                </a:gridCol>
                <a:gridCol w="1814513">
                  <a:extLst>
                    <a:ext uri="{9D8B030D-6E8A-4147-A177-3AD203B41FA5}"/>
                  </a:extLst>
                </a:gridCol>
              </a:tblGrid>
              <a:tr h="392112">
                <a:tc gridSpan="3">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表</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5-1  UDP</a:t>
                      </a:r>
                      <a:r>
                        <a:rPr kumimoji="0" lang="zh-CN"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常用的熟知端口号</a:t>
                      </a:r>
                      <a:endPar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E0E8E9"/>
                    </a:solidFill>
                  </a:tcPr>
                </a:tc>
                <a:tc hMerge="1">
                  <a:txBody>
                    <a:bodyPr/>
                    <a:lstStyle/>
                    <a:p>
                      <a:endParaRPr lang="zh-CN" altLang="en-US"/>
                    </a:p>
                  </a:txBody>
                  <a:tcPr/>
                </a:tc>
                <a:tc hMerge="1">
                  <a:txBody>
                    <a:bodyPr/>
                    <a:lstStyle/>
                    <a:p>
                      <a:endParaRPr lang="zh-CN" altLang="en-US"/>
                    </a:p>
                  </a:txBody>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a:noFill/>
                    </a:lnT>
                    <a:lnB>
                      <a:noFill/>
                    </a:lnB>
                    <a:lnTlToBr>
                      <a:noFill/>
                    </a:lnTlToBr>
                    <a:lnBlToTr>
                      <a:noFill/>
                    </a:lnBlToTr>
                    <a:solidFill>
                      <a:srgbClr val="E0E8E9"/>
                    </a:solidFill>
                  </a:tcPr>
                </a:tc>
                <a:tc gridSpan="3">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表</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5-2  TCP</a:t>
                      </a:r>
                      <a:r>
                        <a:rPr kumimoji="0" lang="zh-CN"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常用的熟知端口号</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E0E8E9"/>
                    </a:solidFill>
                  </a:tcPr>
                </a:tc>
                <a:tc hMerge="1">
                  <a:txBody>
                    <a:bodyPr/>
                    <a:lstStyle/>
                    <a:p>
                      <a:endParaRPr lang="zh-CN" altLang="en-US"/>
                    </a:p>
                  </a:txBody>
                  <a:tcPr/>
                </a:tc>
                <a:tc hMerge="1">
                  <a:txBody>
                    <a:bodyPr/>
                    <a:lstStyle/>
                    <a:p>
                      <a:endParaRPr lang="zh-CN" altLang="en-US"/>
                    </a:p>
                  </a:txBody>
                  <a:tcPr/>
                </a:tc>
                <a:extLst>
                  <a:ext uri="{0D108BD9-81ED-4DB2-BD59-A6C34878D82A}"/>
                </a:extLst>
              </a:tr>
              <a:tr h="392112">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端口号</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8E9"/>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服务进程</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8E9"/>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说</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zh-CN"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明</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8E9"/>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a:noFill/>
                    </a:lnT>
                    <a:lnB>
                      <a:noFill/>
                    </a:lnB>
                    <a:lnTlToBr>
                      <a:noFill/>
                    </a:lnTlToBr>
                    <a:lnBlToTr>
                      <a:noFill/>
                    </a:lnBlToTr>
                    <a:solidFill>
                      <a:srgbClr val="E0E8E9"/>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端口号</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8E9"/>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服务进程</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8E9"/>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说</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zh-CN"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明</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8E9"/>
                    </a:solidFill>
                  </a:tcPr>
                </a:tc>
                <a:extLst>
                  <a:ext uri="{0D108BD9-81ED-4DB2-BD59-A6C34878D82A}"/>
                </a:extLst>
              </a:tr>
              <a:tr h="392112">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53</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E0E8E9"/>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Domain</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E0E8E9"/>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域名服务</a:t>
                      </a:r>
                      <a:endPar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E0E8E9"/>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a:noFill/>
                    </a:lnT>
                    <a:lnB>
                      <a:noFill/>
                    </a:lnB>
                    <a:lnTlToBr>
                      <a:noFill/>
                    </a:lnTlToBr>
                    <a:lnBlToTr>
                      <a:noFill/>
                    </a:lnBlToTr>
                    <a:solidFill>
                      <a:srgbClr val="E0E8E9"/>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E0E8E9"/>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FTP</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E0E8E9"/>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文件传输（数据连接）</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E0E8E9"/>
                    </a:solidFill>
                  </a:tcPr>
                </a:tc>
                <a:extLst>
                  <a:ext uri="{0D108BD9-81ED-4DB2-BD59-A6C34878D82A}"/>
                </a:extLst>
              </a:tr>
              <a:tr h="392112">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67/68</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a:noFill/>
                    </a:lnT>
                    <a:lnB>
                      <a:noFill/>
                    </a:lnB>
                    <a:lnTlToBr>
                      <a:noFill/>
                    </a:lnTlToBr>
                    <a:lnBlToTr>
                      <a:noFill/>
                    </a:lnBlToTr>
                    <a:solidFill>
                      <a:srgbClr val="E0E8E9"/>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DHCP</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a:noFill/>
                    </a:lnT>
                    <a:lnB>
                      <a:noFill/>
                    </a:lnB>
                    <a:lnTlToBr>
                      <a:noFill/>
                    </a:lnTlToBr>
                    <a:lnBlToTr>
                      <a:noFill/>
                    </a:lnBlToTr>
                    <a:solidFill>
                      <a:srgbClr val="E0E8E9"/>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动态主机配置协议</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a:noFill/>
                    </a:lnT>
                    <a:lnB>
                      <a:noFill/>
                    </a:lnB>
                    <a:lnTlToBr>
                      <a:noFill/>
                    </a:lnTlToBr>
                    <a:lnBlToTr>
                      <a:noFill/>
                    </a:lnBlToTr>
                    <a:solidFill>
                      <a:srgbClr val="E0E8E9"/>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a:noFill/>
                    </a:lnT>
                    <a:lnB>
                      <a:noFill/>
                    </a:lnB>
                    <a:lnTlToBr>
                      <a:noFill/>
                    </a:lnTlToBr>
                    <a:lnBlToTr>
                      <a:noFill/>
                    </a:lnBlToTr>
                    <a:solidFill>
                      <a:srgbClr val="E0E8E9"/>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21</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a:noFill/>
                    </a:lnT>
                    <a:lnB>
                      <a:noFill/>
                    </a:lnB>
                    <a:lnTlToBr>
                      <a:noFill/>
                    </a:lnTlToBr>
                    <a:lnBlToTr>
                      <a:noFill/>
                    </a:lnBlToTr>
                    <a:solidFill>
                      <a:srgbClr val="E0E8E9"/>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FTP</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a:noFill/>
                    </a:lnT>
                    <a:lnB>
                      <a:noFill/>
                    </a:lnB>
                    <a:lnTlToBr>
                      <a:noFill/>
                    </a:lnTlToBr>
                    <a:lnBlToTr>
                      <a:noFill/>
                    </a:lnBlToTr>
                    <a:solidFill>
                      <a:srgbClr val="E0E8E9"/>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文件传输（控制连接）</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a:noFill/>
                    </a:lnT>
                    <a:lnB>
                      <a:noFill/>
                    </a:lnB>
                    <a:lnTlToBr>
                      <a:noFill/>
                    </a:lnTlToBr>
                    <a:lnBlToTr>
                      <a:noFill/>
                    </a:lnBlToTr>
                    <a:solidFill>
                      <a:srgbClr val="E0E8E9"/>
                    </a:solidFill>
                  </a:tcPr>
                </a:tc>
                <a:extLst>
                  <a:ext uri="{0D108BD9-81ED-4DB2-BD59-A6C34878D82A}"/>
                </a:extLst>
              </a:tr>
              <a:tr h="392112">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69</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a:noFill/>
                    </a:lnT>
                    <a:lnB>
                      <a:noFill/>
                    </a:lnB>
                    <a:lnTlToBr>
                      <a:noFill/>
                    </a:lnTlToBr>
                    <a:lnBlToTr>
                      <a:noFill/>
                    </a:lnBlToTr>
                    <a:solidFill>
                      <a:srgbClr val="E0E8E9"/>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TFTP</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a:noFill/>
                    </a:lnT>
                    <a:lnB>
                      <a:noFill/>
                    </a:lnB>
                    <a:lnTlToBr>
                      <a:noFill/>
                    </a:lnTlToBr>
                    <a:lnBlToTr>
                      <a:noFill/>
                    </a:lnBlToTr>
                    <a:solidFill>
                      <a:srgbClr val="E0E8E9"/>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简单文件传输协议</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a:noFill/>
                    </a:lnT>
                    <a:lnB>
                      <a:noFill/>
                    </a:lnB>
                    <a:lnTlToBr>
                      <a:noFill/>
                    </a:lnTlToBr>
                    <a:lnBlToTr>
                      <a:noFill/>
                    </a:lnBlToTr>
                    <a:solidFill>
                      <a:srgbClr val="E0E8E9"/>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a:noFill/>
                    </a:lnT>
                    <a:lnB>
                      <a:noFill/>
                    </a:lnB>
                    <a:lnTlToBr>
                      <a:noFill/>
                    </a:lnTlToBr>
                    <a:lnBlToTr>
                      <a:noFill/>
                    </a:lnBlToTr>
                    <a:solidFill>
                      <a:srgbClr val="E0E8E9"/>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23</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a:noFill/>
                    </a:lnT>
                    <a:lnB>
                      <a:noFill/>
                    </a:lnB>
                    <a:lnTlToBr>
                      <a:noFill/>
                    </a:lnTlToBr>
                    <a:lnBlToTr>
                      <a:noFill/>
                    </a:lnBlToTr>
                    <a:solidFill>
                      <a:srgbClr val="E0E8E9"/>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TELNET</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a:noFill/>
                    </a:lnT>
                    <a:lnB>
                      <a:noFill/>
                    </a:lnB>
                    <a:lnTlToBr>
                      <a:noFill/>
                    </a:lnTlToBr>
                    <a:lnBlToTr>
                      <a:noFill/>
                    </a:lnBlToTr>
                    <a:solidFill>
                      <a:srgbClr val="E0E8E9"/>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网络虚拟终端协议</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a:noFill/>
                    </a:lnT>
                    <a:lnB>
                      <a:noFill/>
                    </a:lnB>
                    <a:lnTlToBr>
                      <a:noFill/>
                    </a:lnTlToBr>
                    <a:lnBlToTr>
                      <a:noFill/>
                    </a:lnBlToTr>
                    <a:solidFill>
                      <a:srgbClr val="E0E8E9"/>
                    </a:solidFill>
                  </a:tcPr>
                </a:tc>
                <a:extLst>
                  <a:ext uri="{0D108BD9-81ED-4DB2-BD59-A6C34878D82A}"/>
                </a:extLst>
              </a:tr>
              <a:tr h="392112">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111</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a:noFill/>
                    </a:lnT>
                    <a:lnB>
                      <a:noFill/>
                    </a:lnB>
                    <a:lnTlToBr>
                      <a:noFill/>
                    </a:lnTlToBr>
                    <a:lnBlToTr>
                      <a:noFill/>
                    </a:lnBlToTr>
                    <a:solidFill>
                      <a:srgbClr val="E0E8E9"/>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RPC</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a:noFill/>
                    </a:lnT>
                    <a:lnB>
                      <a:noFill/>
                    </a:lnB>
                    <a:lnTlToBr>
                      <a:noFill/>
                    </a:lnTlToBr>
                    <a:lnBlToTr>
                      <a:noFill/>
                    </a:lnBlToTr>
                    <a:solidFill>
                      <a:srgbClr val="E0E8E9"/>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远程过程调用</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a:noFill/>
                    </a:lnT>
                    <a:lnB>
                      <a:noFill/>
                    </a:lnB>
                    <a:lnTlToBr>
                      <a:noFill/>
                    </a:lnTlToBr>
                    <a:lnBlToTr>
                      <a:noFill/>
                    </a:lnBlToTr>
                    <a:solidFill>
                      <a:srgbClr val="E0E8E9"/>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a:noFill/>
                    </a:lnT>
                    <a:lnB>
                      <a:noFill/>
                    </a:lnB>
                    <a:lnTlToBr>
                      <a:noFill/>
                    </a:lnTlToBr>
                    <a:lnBlToTr>
                      <a:noFill/>
                    </a:lnBlToTr>
                    <a:solidFill>
                      <a:srgbClr val="E0E8E9"/>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25</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a:noFill/>
                    </a:lnT>
                    <a:lnB>
                      <a:noFill/>
                    </a:lnB>
                    <a:lnTlToBr>
                      <a:noFill/>
                    </a:lnTlToBr>
                    <a:lnBlToTr>
                      <a:noFill/>
                    </a:lnBlToTr>
                    <a:solidFill>
                      <a:srgbClr val="E0E8E9"/>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SMTP</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a:noFill/>
                    </a:lnT>
                    <a:lnB>
                      <a:noFill/>
                    </a:lnB>
                    <a:lnTlToBr>
                      <a:noFill/>
                    </a:lnTlToBr>
                    <a:lnBlToTr>
                      <a:noFill/>
                    </a:lnBlToTr>
                    <a:solidFill>
                      <a:srgbClr val="E0E8E9"/>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简单邮件传输协议</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a:noFill/>
                    </a:lnT>
                    <a:lnB>
                      <a:noFill/>
                    </a:lnB>
                    <a:lnTlToBr>
                      <a:noFill/>
                    </a:lnTlToBr>
                    <a:lnBlToTr>
                      <a:noFill/>
                    </a:lnBlToTr>
                    <a:solidFill>
                      <a:srgbClr val="E0E8E9"/>
                    </a:solidFill>
                  </a:tcPr>
                </a:tc>
                <a:extLst>
                  <a:ext uri="{0D108BD9-81ED-4DB2-BD59-A6C34878D82A}"/>
                </a:extLst>
              </a:tr>
              <a:tr h="392112">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123</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a:noFill/>
                    </a:lnT>
                    <a:lnB>
                      <a:noFill/>
                    </a:lnB>
                    <a:lnTlToBr>
                      <a:noFill/>
                    </a:lnTlToBr>
                    <a:lnBlToTr>
                      <a:noFill/>
                    </a:lnBlToTr>
                    <a:solidFill>
                      <a:srgbClr val="E0E8E9"/>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NTP</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a:noFill/>
                    </a:lnT>
                    <a:lnB>
                      <a:noFill/>
                    </a:lnB>
                    <a:lnTlToBr>
                      <a:noFill/>
                    </a:lnTlToBr>
                    <a:lnBlToTr>
                      <a:noFill/>
                    </a:lnBlToTr>
                    <a:solidFill>
                      <a:srgbClr val="E0E8E9"/>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网络时间协议</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a:noFill/>
                    </a:lnT>
                    <a:lnB>
                      <a:noFill/>
                    </a:lnB>
                    <a:lnTlToBr>
                      <a:noFill/>
                    </a:lnTlToBr>
                    <a:lnBlToTr>
                      <a:noFill/>
                    </a:lnBlToTr>
                    <a:solidFill>
                      <a:srgbClr val="E0E8E9"/>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a:noFill/>
                    </a:lnT>
                    <a:lnB>
                      <a:noFill/>
                    </a:lnB>
                    <a:lnTlToBr>
                      <a:noFill/>
                    </a:lnTlToBr>
                    <a:lnBlToTr>
                      <a:noFill/>
                    </a:lnBlToTr>
                    <a:solidFill>
                      <a:srgbClr val="E0E8E9"/>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80</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a:noFill/>
                    </a:lnT>
                    <a:lnB>
                      <a:noFill/>
                    </a:lnB>
                    <a:lnTlToBr>
                      <a:noFill/>
                    </a:lnTlToBr>
                    <a:lnBlToTr>
                      <a:noFill/>
                    </a:lnBlToTr>
                    <a:solidFill>
                      <a:srgbClr val="E0E8E9"/>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HTTP</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a:noFill/>
                    </a:lnT>
                    <a:lnB>
                      <a:noFill/>
                    </a:lnB>
                    <a:lnTlToBr>
                      <a:noFill/>
                    </a:lnTlToBr>
                    <a:lnBlToTr>
                      <a:noFill/>
                    </a:lnBlToTr>
                    <a:solidFill>
                      <a:srgbClr val="E0E8E9"/>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超文本传输协议</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a:noFill/>
                    </a:lnT>
                    <a:lnB>
                      <a:noFill/>
                    </a:lnB>
                    <a:lnTlToBr>
                      <a:noFill/>
                    </a:lnTlToBr>
                    <a:lnBlToTr>
                      <a:noFill/>
                    </a:lnBlToTr>
                    <a:solidFill>
                      <a:srgbClr val="E0E8E9"/>
                    </a:solidFill>
                  </a:tcPr>
                </a:tc>
                <a:extLst>
                  <a:ext uri="{0D108BD9-81ED-4DB2-BD59-A6C34878D82A}"/>
                </a:extLst>
              </a:tr>
              <a:tr h="392112">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161/162</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a:noFill/>
                    </a:lnT>
                    <a:lnB>
                      <a:noFill/>
                    </a:lnB>
                    <a:lnTlToBr>
                      <a:noFill/>
                    </a:lnTlToBr>
                    <a:lnBlToTr>
                      <a:noFill/>
                    </a:lnBlToTr>
                    <a:solidFill>
                      <a:srgbClr val="E0E8E9"/>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SNMP</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a:noFill/>
                    </a:lnT>
                    <a:lnB>
                      <a:noFill/>
                    </a:lnB>
                    <a:lnTlToBr>
                      <a:noFill/>
                    </a:lnTlToBr>
                    <a:lnBlToTr>
                      <a:noFill/>
                    </a:lnBlToTr>
                    <a:solidFill>
                      <a:srgbClr val="E0E8E9"/>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简单网络管理协议</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a:noFill/>
                    </a:lnT>
                    <a:lnB>
                      <a:noFill/>
                    </a:lnB>
                    <a:lnTlToBr>
                      <a:noFill/>
                    </a:lnTlToBr>
                    <a:lnBlToTr>
                      <a:noFill/>
                    </a:lnBlToTr>
                    <a:solidFill>
                      <a:srgbClr val="E0E8E9"/>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a:noFill/>
                    </a:lnT>
                    <a:lnB>
                      <a:noFill/>
                    </a:lnB>
                    <a:lnTlToBr>
                      <a:noFill/>
                    </a:lnTlToBr>
                    <a:lnBlToTr>
                      <a:noFill/>
                    </a:lnBlToTr>
                    <a:solidFill>
                      <a:srgbClr val="E0E8E9"/>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119</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a:noFill/>
                    </a:lnT>
                    <a:lnB>
                      <a:noFill/>
                    </a:lnB>
                    <a:lnTlToBr>
                      <a:noFill/>
                    </a:lnTlToBr>
                    <a:lnBlToTr>
                      <a:noFill/>
                    </a:lnBlToTr>
                    <a:solidFill>
                      <a:srgbClr val="E0E8E9"/>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NNTP</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a:noFill/>
                    </a:lnT>
                    <a:lnB>
                      <a:noFill/>
                    </a:lnB>
                    <a:lnTlToBr>
                      <a:noFill/>
                    </a:lnTlToBr>
                    <a:lnBlToTr>
                      <a:noFill/>
                    </a:lnBlToTr>
                    <a:solidFill>
                      <a:srgbClr val="E0E8E9"/>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网络新闻传输协议</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a:noFill/>
                    </a:lnT>
                    <a:lnB>
                      <a:noFill/>
                    </a:lnB>
                    <a:lnTlToBr>
                      <a:noFill/>
                    </a:lnTlToBr>
                    <a:lnBlToTr>
                      <a:noFill/>
                    </a:lnBlToTr>
                    <a:solidFill>
                      <a:srgbClr val="E0E8E9"/>
                    </a:solidFill>
                  </a:tcPr>
                </a:tc>
                <a:extLst>
                  <a:ext uri="{0D108BD9-81ED-4DB2-BD59-A6C34878D82A}"/>
                </a:extLst>
              </a:tr>
              <a:tr h="392112">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520</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E0E8E9"/>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RIP</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E0E8E9"/>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路由信息协议</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E0E8E9"/>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a:noFill/>
                    </a:lnT>
                    <a:lnB>
                      <a:noFill/>
                    </a:lnB>
                    <a:lnTlToBr>
                      <a:noFill/>
                    </a:lnTlToBr>
                    <a:lnBlToTr>
                      <a:noFill/>
                    </a:lnBlToTr>
                    <a:solidFill>
                      <a:srgbClr val="E0E8E9"/>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179</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E0E8E9"/>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BGP</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E0E8E9"/>
                    </a:solidFill>
                  </a:tcPr>
                </a:tc>
                <a:tc>
                  <a:txBody>
                    <a:bodyPr/>
                    <a:lstStyle>
                      <a:lvl1pPr>
                        <a:spcBef>
                          <a:spcPct val="20000"/>
                        </a:spcBef>
                        <a:buClr>
                          <a:schemeClr val="hlink"/>
                        </a:buClr>
                        <a:buFont typeface="Wingdings" panose="05000000000000000000" pitchFamily="2" charset="2"/>
                        <a:defRPr sz="24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边界路由协议</a:t>
                      </a:r>
                      <a:endPar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68570" marR="6857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E0E8E9"/>
                    </a:solidFill>
                  </a:tcPr>
                </a:tc>
                <a:extLst>
                  <a:ext uri="{0D108BD9-81ED-4DB2-BD59-A6C34878D82A}"/>
                </a:extLst>
              </a:tr>
            </a:tbl>
          </a:graphicData>
        </a:graphic>
      </p:graphicFrame>
    </p:spTree>
    <p:extLst>
      <p:ext uri="{BB962C8B-B14F-4D97-AF65-F5344CB8AC3E}">
        <p14:creationId xmlns:p14="http://schemas.microsoft.com/office/powerpoint/2010/main" val="24818341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4"/>
          <p:cNvSpPr>
            <a:spLocks noGrp="1"/>
          </p:cNvSpPr>
          <p:nvPr>
            <p:ph idx="1"/>
          </p:nvPr>
        </p:nvSpPr>
        <p:spPr bwMode="auto">
          <a:xfrm>
            <a:off x="250825" y="1556320"/>
            <a:ext cx="8229600" cy="19446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buFont typeface="Wingdings 2" panose="05020102010507070707" pitchFamily="18" charset="2"/>
              <a:buNone/>
            </a:pPr>
            <a:r>
              <a:rPr lang="zh-CN" altLang="zh-CN" sz="2000" dirty="0" smtClean="0">
                <a:solidFill>
                  <a:srgbClr val="215978"/>
                </a:solidFill>
                <a:latin typeface="Times New Roman" panose="02020603050405020304" pitchFamily="18" charset="0"/>
                <a:ea typeface="宋体" panose="02010600030101010101" pitchFamily="2" charset="-122"/>
                <a:cs typeface="Times New Roman" panose="02020603050405020304" pitchFamily="18" charset="0"/>
              </a:rPr>
              <a:t> 应用进程标识的基本方法</a:t>
            </a:r>
            <a:endParaRPr lang="en-US" altLang="zh-CN" sz="2000" dirty="0" smtClean="0">
              <a:solidFill>
                <a:srgbClr val="215978"/>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Ø"/>
            </a:pPr>
            <a:r>
              <a:rPr lang="zh-CN" altLang="zh-CN" sz="2000" b="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传输层</a:t>
            </a:r>
            <a:r>
              <a:rPr lang="zh-CN" altLang="en-US" sz="2000" b="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进程</a:t>
            </a:r>
            <a:r>
              <a:rPr lang="zh-CN" altLang="zh-CN" sz="2000" b="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寻址</a:t>
            </a:r>
            <a:r>
              <a:rPr lang="zh-CN" altLang="en-US" sz="2000" b="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000" b="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通过</a:t>
            </a:r>
            <a:r>
              <a:rPr lang="en-US" altLang="zh-CN" sz="2000" b="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TCP/UDP</a:t>
            </a:r>
            <a:r>
              <a:rPr lang="zh-CN" altLang="zh-CN" sz="2000" b="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端口</a:t>
            </a:r>
            <a:r>
              <a:rPr lang="zh-CN" altLang="en-US" sz="2000" b="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号</a:t>
            </a:r>
            <a:r>
              <a:rPr lang="zh-CN" altLang="zh-CN" sz="2000" b="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实现</a:t>
            </a:r>
          </a:p>
        </p:txBody>
      </p:sp>
      <p:sp>
        <p:nvSpPr>
          <p:cNvPr id="2457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4583" name="对象 2"/>
          <p:cNvGraphicFramePr>
            <a:graphicFrameLocks noChangeAspect="1"/>
          </p:cNvGraphicFramePr>
          <p:nvPr>
            <p:extLst>
              <p:ext uri="{D42A27DB-BD31-4B8C-83A1-F6EECF244321}">
                <p14:modId xmlns:p14="http://schemas.microsoft.com/office/powerpoint/2010/main" val="712748009"/>
              </p:ext>
            </p:extLst>
          </p:nvPr>
        </p:nvGraphicFramePr>
        <p:xfrm>
          <a:off x="649378" y="2554877"/>
          <a:ext cx="7607300" cy="3600450"/>
        </p:xfrm>
        <a:graphic>
          <a:graphicData uri="http://schemas.openxmlformats.org/presentationml/2006/ole">
            <mc:AlternateContent xmlns:mc="http://schemas.openxmlformats.org/markup-compatibility/2006">
              <mc:Choice xmlns:v="urn:schemas-microsoft-com:vml" Requires="v">
                <p:oleObj spid="_x0000_s6198" name="Visio" r:id="rId3" imgW="5956601" imgH="2827506" progId="Visio.Drawing.11">
                  <p:embed/>
                </p:oleObj>
              </mc:Choice>
              <mc:Fallback>
                <p:oleObj name="Visio" r:id="rId3" imgW="5956601" imgH="2827506"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378" y="2554877"/>
                        <a:ext cx="7607300" cy="3600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标题 1"/>
          <p:cNvSpPr>
            <a:spLocks noGrp="1"/>
          </p:cNvSpPr>
          <p:nvPr>
            <p:ph type="title"/>
          </p:nvPr>
        </p:nvSpPr>
        <p:spPr>
          <a:xfrm>
            <a:off x="467544" y="332656"/>
            <a:ext cx="7543800" cy="693110"/>
          </a:xfrm>
        </p:spPr>
        <p:txBody>
          <a:bodyPr>
            <a:normAutofit fontScale="90000"/>
          </a:bodyPr>
          <a:lstStyle/>
          <a:p>
            <a:r>
              <a:rPr lang="zh-CN" altLang="en-US" dirty="0" smtClean="0"/>
              <a:t>端口</a:t>
            </a:r>
            <a:r>
              <a:rPr lang="en-US" altLang="zh-CN" dirty="0" smtClean="0"/>
              <a:t>/Port</a:t>
            </a:r>
            <a:endParaRPr lang="zh-CN" altLang="en-US" dirty="0"/>
          </a:p>
        </p:txBody>
      </p:sp>
    </p:spTree>
    <p:extLst>
      <p:ext uri="{BB962C8B-B14F-4D97-AF65-F5344CB8AC3E}">
        <p14:creationId xmlns:p14="http://schemas.microsoft.com/office/powerpoint/2010/main" val="25648438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00000"/>
                </a:solidFill>
              </a:rPr>
              <a:t>概念</a:t>
            </a:r>
            <a:endParaRPr lang="zh-CN" altLang="en-US" dirty="0"/>
          </a:p>
        </p:txBody>
      </p:sp>
      <p:sp>
        <p:nvSpPr>
          <p:cNvPr id="3" name="内容占位符 2"/>
          <p:cNvSpPr>
            <a:spLocks noGrp="1"/>
          </p:cNvSpPr>
          <p:nvPr>
            <p:ph sz="quarter" idx="1"/>
          </p:nvPr>
        </p:nvSpPr>
        <p:spPr>
          <a:xfrm>
            <a:off x="323528" y="1600200"/>
            <a:ext cx="8153400" cy="4495800"/>
          </a:xfrm>
        </p:spPr>
        <p:txBody>
          <a:bodyPr>
            <a:normAutofit fontScale="92500" lnSpcReduction="10000"/>
          </a:bodyPr>
          <a:lstStyle/>
          <a:p>
            <a:pPr algn="just">
              <a:spcBef>
                <a:spcPts val="1200"/>
              </a:spcBef>
              <a:buFont typeface="Wingdings" pitchFamily="2" charset="2"/>
              <a:buChar char="Ø"/>
            </a:pPr>
            <a:r>
              <a:rPr lang="en-US" altLang="zh-CN" sz="3000" dirty="0">
                <a:solidFill>
                  <a:srgbClr val="FF0000"/>
                </a:solidFill>
              </a:rPr>
              <a:t>Internet</a:t>
            </a:r>
            <a:r>
              <a:rPr lang="zh-CN" altLang="en-US" sz="3000" dirty="0"/>
              <a:t>：中文直译因特网，是由于许多小的网络</a:t>
            </a:r>
            <a:r>
              <a:rPr lang="en-US" altLang="zh-CN" sz="3000" dirty="0"/>
              <a:t>(</a:t>
            </a:r>
            <a:r>
              <a:rPr lang="zh-CN" altLang="en-US" sz="3000" dirty="0"/>
              <a:t>子网</a:t>
            </a:r>
            <a:r>
              <a:rPr lang="en-US" altLang="zh-CN" sz="3000" dirty="0"/>
              <a:t>)</a:t>
            </a:r>
            <a:r>
              <a:rPr lang="zh-CN" altLang="en-US" sz="3000" dirty="0"/>
              <a:t>互联而成的一个广域网，每个子网中连接着若干台计算机</a:t>
            </a:r>
            <a:r>
              <a:rPr lang="en-US" altLang="zh-CN" sz="3000" dirty="0"/>
              <a:t>(</a:t>
            </a:r>
            <a:r>
              <a:rPr lang="zh-CN" altLang="en-US" sz="3000" dirty="0"/>
              <a:t>主机</a:t>
            </a:r>
            <a:r>
              <a:rPr lang="en-US" altLang="zh-CN" sz="3000" dirty="0"/>
              <a:t>)</a:t>
            </a:r>
            <a:r>
              <a:rPr lang="zh-CN" altLang="en-US" sz="3000" dirty="0"/>
              <a:t>。主要由计算机和电缆组成。</a:t>
            </a:r>
            <a:r>
              <a:rPr lang="zh-CN" altLang="en-US" sz="3000" b="1" dirty="0"/>
              <a:t>因为 </a:t>
            </a:r>
            <a:r>
              <a:rPr lang="en-US" altLang="zh-CN" sz="3000" b="1" dirty="0"/>
              <a:t>Internet</a:t>
            </a:r>
            <a:r>
              <a:rPr lang="zh-CN" altLang="en-US" sz="3000" b="1" dirty="0"/>
              <a:t>是互联网中最大的一个，所以也常将</a:t>
            </a:r>
            <a:r>
              <a:rPr lang="en-US" altLang="zh-CN" sz="3000" b="1" dirty="0"/>
              <a:t>Internet</a:t>
            </a:r>
            <a:r>
              <a:rPr lang="zh-CN" altLang="en-US" sz="3000" b="1" dirty="0"/>
              <a:t>称为互联网</a:t>
            </a:r>
            <a:r>
              <a:rPr lang="zh-CN" altLang="en-US" sz="3000" dirty="0"/>
              <a:t>。</a:t>
            </a:r>
            <a:endParaRPr lang="en-US" altLang="zh-CN" sz="3000" dirty="0"/>
          </a:p>
          <a:p>
            <a:pPr algn="just">
              <a:spcBef>
                <a:spcPts val="1200"/>
              </a:spcBef>
              <a:buFont typeface="Wingdings" pitchFamily="2" charset="2"/>
              <a:buChar char="Ø"/>
            </a:pPr>
            <a:r>
              <a:rPr lang="en-US" altLang="zh-CN" sz="3000" dirty="0"/>
              <a:t>Web</a:t>
            </a:r>
            <a:r>
              <a:rPr lang="zh-CN" altLang="en-US" sz="3000" dirty="0"/>
              <a:t>：</a:t>
            </a:r>
            <a:r>
              <a:rPr lang="en-US" altLang="zh-CN" sz="3000" dirty="0"/>
              <a:t>www(world wide web),</a:t>
            </a:r>
            <a:r>
              <a:rPr lang="zh-CN" altLang="en-US" sz="3000" dirty="0"/>
              <a:t> 万维网。它使用超文本技术将遍布全球的各种信息资源链接起来，以便于用户访问。 </a:t>
            </a:r>
            <a:r>
              <a:rPr lang="en-US" altLang="zh-CN" sz="3000" dirty="0"/>
              <a:t>web</a:t>
            </a:r>
            <a:r>
              <a:rPr lang="zh-CN" altLang="en-US" sz="3000" dirty="0"/>
              <a:t>是</a:t>
            </a:r>
            <a:r>
              <a:rPr lang="en-US" altLang="zh-CN" sz="3000" dirty="0"/>
              <a:t>Internet</a:t>
            </a:r>
            <a:r>
              <a:rPr lang="zh-CN" altLang="en-US" sz="3000" dirty="0"/>
              <a:t>上的一个应用层服务， 除了</a:t>
            </a:r>
            <a:r>
              <a:rPr lang="en-US" altLang="zh-CN" sz="3000" dirty="0"/>
              <a:t>web</a:t>
            </a:r>
            <a:r>
              <a:rPr lang="zh-CN" altLang="en-US" sz="3000" dirty="0"/>
              <a:t>外，</a:t>
            </a:r>
            <a:r>
              <a:rPr lang="en-US" altLang="zh-CN" sz="3000" dirty="0"/>
              <a:t>QQ</a:t>
            </a:r>
            <a:r>
              <a:rPr lang="zh-CN" altLang="en-US" sz="3000" dirty="0"/>
              <a:t>、</a:t>
            </a:r>
            <a:r>
              <a:rPr lang="en-US" altLang="zh-CN" sz="3000" dirty="0"/>
              <a:t>E-mail</a:t>
            </a:r>
            <a:r>
              <a:rPr lang="zh-CN" altLang="en-US" sz="3000" dirty="0"/>
              <a:t>等也是</a:t>
            </a:r>
            <a:r>
              <a:rPr lang="en-US" altLang="zh-CN" sz="3000" dirty="0"/>
              <a:t>Internet</a:t>
            </a:r>
            <a:r>
              <a:rPr lang="zh-CN" altLang="en-US" sz="3000" dirty="0"/>
              <a:t>上其他类型的应用层服务。</a:t>
            </a:r>
          </a:p>
          <a:p>
            <a:pPr marL="0" indent="0">
              <a:buNone/>
            </a:pPr>
            <a:endParaRPr lang="zh-CN" altLang="en-US" dirty="0"/>
          </a:p>
        </p:txBody>
      </p:sp>
    </p:spTree>
    <p:extLst>
      <p:ext uri="{BB962C8B-B14F-4D97-AF65-F5344CB8AC3E}">
        <p14:creationId xmlns:p14="http://schemas.microsoft.com/office/powerpoint/2010/main" val="3873839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代理服务器</a:t>
            </a:r>
            <a:r>
              <a:rPr lang="en-US" altLang="zh-CN" dirty="0" smtClean="0"/>
              <a:t>/Proxy</a:t>
            </a:r>
            <a:endParaRPr lang="zh-CN" altLang="en-US" dirty="0"/>
          </a:p>
        </p:txBody>
      </p:sp>
      <p:sp>
        <p:nvSpPr>
          <p:cNvPr id="3" name="内容占位符 2"/>
          <p:cNvSpPr>
            <a:spLocks noGrp="1"/>
          </p:cNvSpPr>
          <p:nvPr>
            <p:ph idx="1"/>
          </p:nvPr>
        </p:nvSpPr>
        <p:spPr>
          <a:xfrm>
            <a:off x="323528" y="1484784"/>
            <a:ext cx="7922260" cy="3343547"/>
          </a:xfrm>
        </p:spPr>
        <p:txBody>
          <a:bodyPr>
            <a:normAutofit/>
          </a:bodyPr>
          <a:lstStyle/>
          <a:p>
            <a:pPr marL="0" indent="0">
              <a:buNone/>
            </a:pPr>
            <a:r>
              <a:rPr lang="zh-CN" altLang="en-US" dirty="0" smtClean="0"/>
              <a:t>作用：</a:t>
            </a:r>
            <a:endParaRPr lang="en-US" altLang="zh-CN" dirty="0" smtClean="0"/>
          </a:p>
          <a:p>
            <a:r>
              <a:rPr lang="zh-CN" altLang="en-US" sz="2400" dirty="0" smtClean="0"/>
              <a:t>中间人作用，绕开防火墙</a:t>
            </a:r>
            <a:endParaRPr lang="en-US" altLang="zh-CN" sz="2400" dirty="0" smtClean="0"/>
          </a:p>
          <a:p>
            <a:pPr lvl="1"/>
            <a:r>
              <a:rPr lang="zh-CN" altLang="en-US" sz="2400" dirty="0"/>
              <a:t>防火墙工作在网际层或传输层</a:t>
            </a:r>
            <a:endParaRPr lang="en-US" altLang="zh-CN" sz="2400" dirty="0"/>
          </a:p>
          <a:p>
            <a:pPr lvl="1"/>
            <a:r>
              <a:rPr lang="zh-CN" altLang="en-US" sz="2400" dirty="0"/>
              <a:t>代理工作在应用层</a:t>
            </a:r>
            <a:r>
              <a:rPr lang="en-US" altLang="zh-CN" sz="2400" dirty="0"/>
              <a:t>(HTTP Proxy</a:t>
            </a:r>
            <a:r>
              <a:rPr lang="zh-CN" altLang="en-US" sz="2400" dirty="0"/>
              <a:t>），传输层</a:t>
            </a:r>
            <a:r>
              <a:rPr lang="en-US" altLang="zh-CN" sz="2400" dirty="0"/>
              <a:t>(Socks)</a:t>
            </a:r>
          </a:p>
          <a:p>
            <a:r>
              <a:rPr lang="zh-CN" altLang="en-US" sz="2400" dirty="0" smtClean="0"/>
              <a:t>检查访问数据，保密</a:t>
            </a:r>
            <a:endParaRPr lang="en-US" altLang="zh-CN" sz="2400" dirty="0" smtClean="0"/>
          </a:p>
          <a:p>
            <a:r>
              <a:rPr lang="zh-CN" altLang="en-US" sz="2400" dirty="0" smtClean="0"/>
              <a:t>通过缓存数据降低网络流量，提升响应速度</a:t>
            </a:r>
            <a:endParaRPr lang="en-US" altLang="zh-CN" sz="2400" dirty="0" smtClean="0"/>
          </a:p>
          <a:p>
            <a:r>
              <a:rPr lang="zh-CN" altLang="en-US" sz="2400" dirty="0" smtClean="0"/>
              <a:t>缺点：无法应对所有协议</a:t>
            </a:r>
            <a:endParaRPr lang="en-US" altLang="zh-CN" sz="2400" dirty="0" smtClean="0"/>
          </a:p>
          <a:p>
            <a:endParaRPr lang="zh-CN" altLang="en-US" dirty="0"/>
          </a:p>
        </p:txBody>
      </p:sp>
      <p:pic>
        <p:nvPicPr>
          <p:cNvPr id="27650" name="Picture 2" descr="http://javaarm.com/file/java/javase/Other.Base.Libraries/Networking/Java-Network-Programming_EllioteRustyHarold_4th-Edition_2014_study/1.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39952" y="4293096"/>
            <a:ext cx="4840809" cy="2107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8879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4" name="标题 1"/>
          <p:cNvSpPr>
            <a:spLocks noGrp="1"/>
          </p:cNvSpPr>
          <p:nvPr>
            <p:ph type="title"/>
          </p:nvPr>
        </p:nvSpPr>
        <p:spPr/>
        <p:txBody>
          <a:bodyPr>
            <a:normAutofit/>
          </a:bodyPr>
          <a:lstStyle/>
          <a:p>
            <a:r>
              <a:rPr lang="zh-CN" altLang="en-US" dirty="0"/>
              <a:t>客服</a:t>
            </a:r>
            <a:r>
              <a:rPr lang="en-US" altLang="zh-CN" dirty="0"/>
              <a:t>/</a:t>
            </a:r>
            <a:r>
              <a:rPr lang="zh-CN" altLang="en-US" dirty="0"/>
              <a:t>服务器</a:t>
            </a:r>
            <a:r>
              <a:rPr lang="zh-CN" altLang="en-US" dirty="0" smtClean="0"/>
              <a:t>模型</a:t>
            </a:r>
            <a:endParaRPr lang="zh-CN" altLang="en-US" dirty="0"/>
          </a:p>
        </p:txBody>
      </p:sp>
      <p:pic>
        <p:nvPicPr>
          <p:cNvPr id="28674" name="Picture 2" descr="http://javaarm.com/file/java/javase/Other.Base.Libraries/Networking/Java-Network-Programming_EllioteRustyHarold_4th-Edition_2014_study/1.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8009" y="1270000"/>
            <a:ext cx="8106091" cy="4806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004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客服</a:t>
            </a:r>
            <a:r>
              <a:rPr lang="en-US" altLang="zh-CN" dirty="0"/>
              <a:t>/</a:t>
            </a:r>
            <a:r>
              <a:rPr lang="zh-CN" altLang="en-US" dirty="0"/>
              <a:t>服务器</a:t>
            </a:r>
            <a:r>
              <a:rPr lang="zh-CN" altLang="en-US" dirty="0" smtClean="0"/>
              <a:t>模型</a:t>
            </a:r>
            <a:endParaRPr lang="zh-CN" altLang="en-US" dirty="0"/>
          </a:p>
        </p:txBody>
      </p:sp>
      <p:sp>
        <p:nvSpPr>
          <p:cNvPr id="26626" name="内容占位符 4"/>
          <p:cNvSpPr>
            <a:spLocks noGrp="1"/>
          </p:cNvSpPr>
          <p:nvPr>
            <p:ph idx="1"/>
          </p:nvPr>
        </p:nvSpPr>
        <p:spPr bwMode="auto">
          <a:xfrm>
            <a:off x="467544" y="1484784"/>
            <a:ext cx="8153400" cy="5040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p>
            <a:pPr eaLnBrk="1" hangingPunct="1">
              <a:lnSpc>
                <a:spcPct val="150000"/>
              </a:lnSpc>
              <a:buFont typeface="Wingdings 2" panose="05020102010507070707" pitchFamily="18" charset="2"/>
              <a:buNone/>
            </a:pPr>
            <a:r>
              <a:rPr lang="en-US" altLang="zh-CN" sz="2000" dirty="0" smtClean="0">
                <a:solidFill>
                  <a:srgbClr val="215978"/>
                </a:solidFill>
                <a:latin typeface="Times New Roman" panose="02020603050405020304" pitchFamily="18" charset="0"/>
                <a:ea typeface="宋体" panose="02010600030101010101" pitchFamily="2" charset="-122"/>
                <a:cs typeface="Times New Roman" panose="02020603050405020304" pitchFamily="18" charset="0"/>
              </a:rPr>
              <a:t>C/S</a:t>
            </a:r>
            <a:r>
              <a:rPr lang="zh-CN" altLang="zh-CN" sz="2000" dirty="0" smtClean="0">
                <a:solidFill>
                  <a:srgbClr val="215978"/>
                </a:solidFill>
                <a:latin typeface="Times New Roman" panose="02020603050405020304" pitchFamily="18" charset="0"/>
                <a:ea typeface="宋体" panose="02010600030101010101" pitchFamily="2" charset="-122"/>
                <a:cs typeface="Times New Roman" panose="02020603050405020304" pitchFamily="18" charset="0"/>
              </a:rPr>
              <a:t>工作模式与</a:t>
            </a:r>
            <a:r>
              <a:rPr lang="en-US" altLang="zh-CN" sz="2000" dirty="0" smtClean="0">
                <a:solidFill>
                  <a:srgbClr val="215978"/>
                </a:solidFill>
                <a:latin typeface="Times New Roman" panose="02020603050405020304" pitchFamily="18" charset="0"/>
                <a:ea typeface="宋体" panose="02010600030101010101" pitchFamily="2" charset="-122"/>
                <a:cs typeface="Times New Roman" panose="02020603050405020304" pitchFamily="18" charset="0"/>
              </a:rPr>
              <a:t>P2P</a:t>
            </a:r>
            <a:r>
              <a:rPr lang="zh-CN" altLang="zh-CN" sz="2000" dirty="0" smtClean="0">
                <a:solidFill>
                  <a:srgbClr val="215978"/>
                </a:solidFill>
                <a:latin typeface="Times New Roman" panose="02020603050405020304" pitchFamily="18" charset="0"/>
                <a:ea typeface="宋体" panose="02010600030101010101" pitchFamily="2" charset="-122"/>
                <a:cs typeface="Times New Roman" panose="02020603050405020304" pitchFamily="18" charset="0"/>
              </a:rPr>
              <a:t>工作模式</a:t>
            </a:r>
            <a:endParaRPr lang="en-US" altLang="zh-CN" sz="2000" dirty="0" smtClean="0">
              <a:solidFill>
                <a:schemeClr val="tx2"/>
              </a:solidFill>
              <a:latin typeface="仿宋" panose="02010609060101010101" pitchFamily="49" charset="-122"/>
              <a:ea typeface="仿宋" panose="02010609060101010101" pitchFamily="49" charset="-122"/>
              <a:cs typeface="Times New Roman" panose="02020603050405020304" pitchFamily="18" charset="0"/>
            </a:endParaRPr>
          </a:p>
        </p:txBody>
      </p:sp>
      <p:sp>
        <p:nvSpPr>
          <p:cNvPr id="2662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2662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6629" name="对象 3"/>
          <p:cNvGraphicFramePr>
            <a:graphicFrameLocks noChangeAspect="1"/>
          </p:cNvGraphicFramePr>
          <p:nvPr>
            <p:extLst>
              <p:ext uri="{D42A27DB-BD31-4B8C-83A1-F6EECF244321}">
                <p14:modId xmlns:p14="http://schemas.microsoft.com/office/powerpoint/2010/main" val="3300277563"/>
              </p:ext>
            </p:extLst>
          </p:nvPr>
        </p:nvGraphicFramePr>
        <p:xfrm>
          <a:off x="2820516" y="4581128"/>
          <a:ext cx="3695700" cy="2232025"/>
        </p:xfrm>
        <a:graphic>
          <a:graphicData uri="http://schemas.openxmlformats.org/presentationml/2006/ole">
            <mc:AlternateContent xmlns:mc="http://schemas.openxmlformats.org/markup-compatibility/2006">
              <mc:Choice xmlns:v="urn:schemas-microsoft-com:vml" Requires="v">
                <p:oleObj spid="_x0000_s7272" name="Visio" r:id="rId3" imgW="2523231" imgH="1526496" progId="Visio.Drawing.11">
                  <p:embed/>
                </p:oleObj>
              </mc:Choice>
              <mc:Fallback>
                <p:oleObj name="Visio" r:id="rId3" imgW="2523231" imgH="1526496"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0516" y="4581128"/>
                        <a:ext cx="3695700" cy="223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0" name="Object 3"/>
          <p:cNvGraphicFramePr>
            <a:graphicFrameLocks noChangeAspect="1"/>
          </p:cNvGraphicFramePr>
          <p:nvPr>
            <p:extLst>
              <p:ext uri="{D42A27DB-BD31-4B8C-83A1-F6EECF244321}">
                <p14:modId xmlns:p14="http://schemas.microsoft.com/office/powerpoint/2010/main" val="3585693658"/>
              </p:ext>
            </p:extLst>
          </p:nvPr>
        </p:nvGraphicFramePr>
        <p:xfrm>
          <a:off x="1619672" y="1916832"/>
          <a:ext cx="6080125" cy="2616200"/>
        </p:xfrm>
        <a:graphic>
          <a:graphicData uri="http://schemas.openxmlformats.org/presentationml/2006/ole">
            <mc:AlternateContent xmlns:mc="http://schemas.openxmlformats.org/markup-compatibility/2006">
              <mc:Choice xmlns:v="urn:schemas-microsoft-com:vml" Requires="v">
                <p:oleObj spid="_x0000_s7273" name="Visio" r:id="rId5" imgW="3612716" imgH="1551237" progId="Visio.Drawing.11">
                  <p:embed/>
                </p:oleObj>
              </mc:Choice>
              <mc:Fallback>
                <p:oleObj name="Visio" r:id="rId5" imgW="3612716" imgH="1551237" progId="Visio.Drawing.11">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672" y="1916832"/>
                        <a:ext cx="6080125" cy="2616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内容占位符 4"/>
          <p:cNvSpPr txBox="1">
            <a:spLocks/>
          </p:cNvSpPr>
          <p:nvPr/>
        </p:nvSpPr>
        <p:spPr bwMode="auto">
          <a:xfrm>
            <a:off x="115888" y="3706813"/>
            <a:ext cx="1944687" cy="30241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10000"/>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a:lnSpc>
                <a:spcPct val="150000"/>
              </a:lnSpc>
              <a:buFont typeface="Wingdings" panose="05000000000000000000" pitchFamily="2" charset="2"/>
              <a:buChar char="l"/>
              <a:defRPr/>
            </a:pPr>
            <a:r>
              <a:rPr lang="zh-CN" altLang="zh-CN" sz="2000" b="0" kern="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服务器程序在固定的</a:t>
            </a:r>
            <a:r>
              <a:rPr lang="en-US" altLang="zh-CN" sz="2000" b="0" kern="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IP</a:t>
            </a:r>
            <a:r>
              <a:rPr lang="zh-CN" altLang="zh-CN" sz="2000" b="0" kern="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地址和熟知的端口号上一直处于打开状态</a:t>
            </a:r>
            <a:endParaRPr lang="en-US" altLang="zh-CN" sz="2000" b="0" kern="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l"/>
              <a:defRPr/>
            </a:pPr>
            <a:r>
              <a:rPr lang="zh-CN" altLang="zh-CN" sz="2000" b="0" kern="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客户端之间不能够直接通信</a:t>
            </a:r>
            <a:endParaRPr lang="en-US" altLang="zh-CN" sz="2000" b="0" kern="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pitchFamily="2" charset="2"/>
              <a:buChar char="l"/>
              <a:defRPr/>
            </a:pPr>
            <a:endParaRPr lang="zh-CN" altLang="zh-CN" sz="2000" b="0" kern="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632" name="矩形 1"/>
          <p:cNvSpPr>
            <a:spLocks noChangeArrowheads="1"/>
          </p:cNvSpPr>
          <p:nvPr/>
        </p:nvSpPr>
        <p:spPr bwMode="auto">
          <a:xfrm>
            <a:off x="6735763" y="4657725"/>
            <a:ext cx="208471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Wingdings" panose="05000000000000000000" pitchFamily="2" charset="2"/>
              <a:buChar char="Ø"/>
            </a:pPr>
            <a:r>
              <a:rPr lang="en-US" altLang="zh-CN" dirty="0">
                <a:solidFill>
                  <a:schemeClr val="tx2"/>
                </a:solidFill>
                <a:latin typeface="Times New Roman" panose="02020603050405020304" pitchFamily="18" charset="0"/>
                <a:cs typeface="Times New Roman" panose="02020603050405020304" pitchFamily="18" charset="0"/>
              </a:rPr>
              <a:t>P2P</a:t>
            </a:r>
            <a:r>
              <a:rPr lang="zh-CN" altLang="zh-CN" dirty="0">
                <a:solidFill>
                  <a:schemeClr val="tx2"/>
                </a:solidFill>
                <a:latin typeface="Times New Roman" panose="02020603050405020304" pitchFamily="18" charset="0"/>
                <a:cs typeface="Times New Roman" panose="02020603050405020304" pitchFamily="18" charset="0"/>
              </a:rPr>
              <a:t>网络并不是一个新的网络结构，而是一种新的网络应用模式</a:t>
            </a:r>
            <a:endParaRPr lang="en-US" altLang="zh-CN" dirty="0">
              <a:solidFill>
                <a:schemeClr val="tx2"/>
              </a:solidFill>
              <a:latin typeface="Times New Roman" panose="02020603050405020304" pitchFamily="18" charset="0"/>
              <a:cs typeface="Times New Roman" panose="02020603050405020304" pitchFamily="18" charset="0"/>
            </a:endParaRPr>
          </a:p>
        </p:txBody>
      </p:sp>
      <p:pic>
        <p:nvPicPr>
          <p:cNvPr id="26633"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24763" y="3160713"/>
            <a:ext cx="1368425" cy="112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586450"/>
      </p:ext>
    </p:extLst>
  </p:cSld>
  <p:clrMapOvr>
    <a:masterClrMapping/>
  </p:clrMapOvr>
  <p:transition>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Internet</a:t>
            </a:r>
            <a:r>
              <a:rPr lang="zh-CN" altLang="en-US" dirty="0" smtClean="0"/>
              <a:t>标准</a:t>
            </a:r>
            <a:endParaRPr lang="zh-CN" altLang="en-US" dirty="0"/>
          </a:p>
        </p:txBody>
      </p:sp>
      <p:sp>
        <p:nvSpPr>
          <p:cNvPr id="3" name="内容占位符 2"/>
          <p:cNvSpPr>
            <a:spLocks noGrp="1"/>
          </p:cNvSpPr>
          <p:nvPr>
            <p:ph idx="1"/>
          </p:nvPr>
        </p:nvSpPr>
        <p:spPr>
          <a:xfrm>
            <a:off x="379040" y="1600200"/>
            <a:ext cx="8153400" cy="4495800"/>
          </a:xfrm>
        </p:spPr>
        <p:txBody>
          <a:bodyPr>
            <a:normAutofit fontScale="85000" lnSpcReduction="20000"/>
          </a:bodyPr>
          <a:lstStyle/>
          <a:p>
            <a:r>
              <a:rPr lang="en-US" altLang="zh-CN" dirty="0" smtClean="0"/>
              <a:t>Internet</a:t>
            </a:r>
            <a:r>
              <a:rPr lang="zh-CN" altLang="en-US" dirty="0" smtClean="0"/>
              <a:t>工程任务组</a:t>
            </a:r>
            <a:endParaRPr lang="en-US" altLang="zh-CN" dirty="0" smtClean="0"/>
          </a:p>
          <a:p>
            <a:pPr lvl="1"/>
            <a:r>
              <a:rPr lang="en-US" altLang="zh-CN" dirty="0" smtClean="0"/>
              <a:t>Internet </a:t>
            </a:r>
            <a:r>
              <a:rPr lang="en-US" altLang="zh-CN" dirty="0"/>
              <a:t>Engineering Task Force (</a:t>
            </a:r>
            <a:r>
              <a:rPr lang="en-US" altLang="zh-CN" dirty="0" smtClean="0"/>
              <a:t>IETF)</a:t>
            </a:r>
          </a:p>
          <a:p>
            <a:pPr lvl="1"/>
            <a:r>
              <a:rPr lang="zh-CN" altLang="en-US" dirty="0" smtClean="0"/>
              <a:t>开放的民间团体</a:t>
            </a:r>
            <a:endParaRPr lang="en-US" altLang="zh-CN" dirty="0" smtClean="0"/>
          </a:p>
          <a:p>
            <a:pPr lvl="1"/>
            <a:r>
              <a:rPr lang="zh-CN" altLang="en-US" dirty="0" smtClean="0"/>
              <a:t>跟踪而非引导</a:t>
            </a:r>
            <a:endParaRPr lang="en-US" altLang="zh-CN" dirty="0" smtClean="0"/>
          </a:p>
          <a:p>
            <a:pPr lvl="1"/>
            <a:r>
              <a:rPr lang="zh-CN" altLang="en-US" dirty="0" smtClean="0"/>
              <a:t>标准：</a:t>
            </a:r>
            <a:r>
              <a:rPr lang="en-US" altLang="zh-CN" dirty="0" smtClean="0"/>
              <a:t>TCP/IP</a:t>
            </a:r>
            <a:r>
              <a:rPr lang="zh-CN" altLang="en-US" dirty="0" smtClean="0"/>
              <a:t>、</a:t>
            </a:r>
            <a:r>
              <a:rPr lang="en-US" altLang="zh-CN" dirty="0" smtClean="0"/>
              <a:t>MIME</a:t>
            </a:r>
            <a:r>
              <a:rPr lang="zh-CN" altLang="en-US" dirty="0" smtClean="0"/>
              <a:t>和</a:t>
            </a:r>
            <a:r>
              <a:rPr lang="en-US" altLang="zh-CN" dirty="0" smtClean="0"/>
              <a:t>SMTP</a:t>
            </a:r>
          </a:p>
          <a:p>
            <a:pPr lvl="1"/>
            <a:r>
              <a:rPr lang="en-US" altLang="zh-CN" dirty="0"/>
              <a:t>Request for comments, </a:t>
            </a:r>
            <a:r>
              <a:rPr lang="en-US" altLang="zh-CN" dirty="0" smtClean="0"/>
              <a:t>RFC</a:t>
            </a:r>
          </a:p>
          <a:p>
            <a:r>
              <a:rPr lang="zh-CN" altLang="en-US" dirty="0" smtClean="0"/>
              <a:t>国际互联网协会</a:t>
            </a:r>
            <a:endParaRPr lang="en-US" altLang="zh-CN" dirty="0" smtClean="0"/>
          </a:p>
          <a:p>
            <a:pPr lvl="1"/>
            <a:r>
              <a:rPr lang="en-US" altLang="zh-CN" dirty="0" smtClean="0"/>
              <a:t>World </a:t>
            </a:r>
            <a:r>
              <a:rPr lang="en-US" altLang="zh-CN" dirty="0"/>
              <a:t>Wide Web Consortium (W3C</a:t>
            </a:r>
            <a:r>
              <a:rPr lang="en-US" altLang="zh-CN" dirty="0" smtClean="0"/>
              <a:t>)</a:t>
            </a:r>
          </a:p>
          <a:p>
            <a:pPr lvl="1"/>
            <a:r>
              <a:rPr lang="zh-CN" altLang="en-US" dirty="0" smtClean="0"/>
              <a:t>厂商组织，缴纳会费，专家讨论</a:t>
            </a:r>
            <a:r>
              <a:rPr lang="en-US" altLang="zh-CN" dirty="0" smtClean="0"/>
              <a:t>+</a:t>
            </a:r>
            <a:r>
              <a:rPr lang="zh-CN" altLang="en-US" dirty="0" smtClean="0"/>
              <a:t>总裁批准</a:t>
            </a:r>
            <a:endParaRPr lang="en-US" altLang="zh-CN" dirty="0" smtClean="0"/>
          </a:p>
          <a:p>
            <a:pPr lvl="1"/>
            <a:r>
              <a:rPr lang="zh-CN" altLang="en-US" dirty="0" smtClean="0"/>
              <a:t>引导标准</a:t>
            </a:r>
            <a:endParaRPr lang="en-US" altLang="zh-CN" dirty="0" smtClean="0"/>
          </a:p>
          <a:p>
            <a:pPr lvl="1"/>
            <a:r>
              <a:rPr lang="en-US" altLang="zh-CN" dirty="0" smtClean="0"/>
              <a:t>HTTP</a:t>
            </a:r>
            <a:r>
              <a:rPr lang="zh-CN" altLang="en-US" dirty="0" smtClean="0"/>
              <a:t>、</a:t>
            </a:r>
            <a:r>
              <a:rPr lang="en-US" altLang="zh-CN" dirty="0" smtClean="0"/>
              <a:t>HTML</a:t>
            </a:r>
            <a:r>
              <a:rPr lang="zh-CN" altLang="en-US" dirty="0" smtClean="0"/>
              <a:t>和</a:t>
            </a:r>
            <a:r>
              <a:rPr lang="en-US" altLang="zh-CN" dirty="0" smtClean="0"/>
              <a:t>XML</a:t>
            </a:r>
          </a:p>
          <a:p>
            <a:pPr lvl="1"/>
            <a:r>
              <a:rPr lang="zh-CN" altLang="en-US" dirty="0" smtClean="0"/>
              <a:t>注解</a:t>
            </a:r>
            <a:r>
              <a:rPr lang="en-US" altLang="zh-CN" dirty="0" smtClean="0"/>
              <a:t>, </a:t>
            </a:r>
            <a:r>
              <a:rPr lang="zh-CN" altLang="en-US" dirty="0" smtClean="0"/>
              <a:t>工作</a:t>
            </a:r>
            <a:r>
              <a:rPr lang="zh-CN" altLang="en-US" dirty="0" smtClean="0"/>
              <a:t>草案，候选推荐，提议推荐，推荐</a:t>
            </a:r>
            <a:endParaRPr lang="en-US" altLang="zh-CN" dirty="0" smtClean="0"/>
          </a:p>
          <a:p>
            <a:pPr lvl="1"/>
            <a:endParaRPr lang="zh-CN" altLang="en-US" dirty="0"/>
          </a:p>
        </p:txBody>
      </p:sp>
    </p:spTree>
    <p:extLst>
      <p:ext uri="{BB962C8B-B14F-4D97-AF65-F5344CB8AC3E}">
        <p14:creationId xmlns:p14="http://schemas.microsoft.com/office/powerpoint/2010/main" val="13422323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1555725"/>
            <a:ext cx="489585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矩形 7"/>
          <p:cNvSpPr>
            <a:spLocks noChangeArrowheads="1"/>
          </p:cNvSpPr>
          <p:nvPr/>
        </p:nvSpPr>
        <p:spPr bwMode="auto">
          <a:xfrm>
            <a:off x="5364038" y="1602805"/>
            <a:ext cx="360045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由</a:t>
            </a:r>
            <a:r>
              <a:rPr lang="en-US" altLang="zh-CN" dirty="0" err="1"/>
              <a:t>google</a:t>
            </a:r>
            <a:r>
              <a:rPr lang="zh-CN" altLang="en-US" dirty="0"/>
              <a:t>领导的</a:t>
            </a:r>
            <a:r>
              <a:rPr lang="en-US" altLang="zh-CN" dirty="0"/>
              <a:t>OHA</a:t>
            </a:r>
            <a:r>
              <a:rPr lang="zh-CN" altLang="en-US" dirty="0"/>
              <a:t>是一个软硬件开发者组织，目标是加速智能移动设备的发展，提供用户更多更好更便宜的服务</a:t>
            </a:r>
            <a:endParaRPr lang="en-US" altLang="zh-CN" dirty="0"/>
          </a:p>
          <a:p>
            <a:pPr eaLnBrk="1" hangingPunct="1"/>
            <a:endParaRPr lang="en-US" altLang="zh-CN" dirty="0"/>
          </a:p>
          <a:p>
            <a:pPr eaLnBrk="1" hangingPunct="1"/>
            <a:r>
              <a:rPr lang="en-US" altLang="zh-CN" dirty="0"/>
              <a:t>Android</a:t>
            </a:r>
            <a:r>
              <a:rPr lang="zh-CN" altLang="en-US" dirty="0"/>
              <a:t>与</a:t>
            </a:r>
            <a:r>
              <a:rPr lang="en-US" altLang="zh-CN" dirty="0" err="1"/>
              <a:t>google</a:t>
            </a:r>
            <a:endParaRPr lang="zh-CN" altLang="en-US" dirty="0"/>
          </a:p>
        </p:txBody>
      </p:sp>
      <p:sp>
        <p:nvSpPr>
          <p:cNvPr id="27652" name="矩形 8"/>
          <p:cNvSpPr>
            <a:spLocks noChangeArrowheads="1"/>
          </p:cNvSpPr>
          <p:nvPr/>
        </p:nvSpPr>
        <p:spPr bwMode="auto">
          <a:xfrm>
            <a:off x="250800" y="5314974"/>
            <a:ext cx="61214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t>Android</a:t>
            </a:r>
            <a:r>
              <a:rPr lang="en-US" altLang="zh-CN" dirty="0"/>
              <a:t> </a:t>
            </a:r>
            <a:r>
              <a:rPr lang="zh-CN" altLang="en-US" dirty="0"/>
              <a:t>软件系列包括操作系统、中间件和一些关键应用。</a:t>
            </a:r>
          </a:p>
          <a:p>
            <a:pPr eaLnBrk="1" hangingPunct="1"/>
            <a:r>
              <a:rPr lang="en-US" altLang="zh-CN" b="1" dirty="0"/>
              <a:t>Android</a:t>
            </a:r>
            <a:r>
              <a:rPr lang="zh-CN" altLang="en-US" dirty="0"/>
              <a:t>是基于</a:t>
            </a:r>
            <a:r>
              <a:rPr lang="en-US" altLang="zh-CN" b="1" dirty="0"/>
              <a:t>JAVA</a:t>
            </a:r>
            <a:r>
              <a:rPr lang="zh-CN" altLang="en-US" dirty="0"/>
              <a:t>的系统，运行在 </a:t>
            </a:r>
            <a:r>
              <a:rPr lang="en-US" altLang="zh-CN" b="1" dirty="0"/>
              <a:t>Linux </a:t>
            </a:r>
            <a:r>
              <a:rPr lang="en-US" altLang="zh-CN" b="1" dirty="0" smtClean="0"/>
              <a:t>2.6</a:t>
            </a:r>
            <a:r>
              <a:rPr lang="zh-CN" altLang="en-US" b="1" dirty="0" smtClean="0"/>
              <a:t>核</a:t>
            </a:r>
            <a:r>
              <a:rPr lang="zh-CN" altLang="en-US" dirty="0" smtClean="0"/>
              <a:t>之上</a:t>
            </a:r>
            <a:r>
              <a:rPr lang="zh-CN" altLang="en-US" dirty="0"/>
              <a:t>。</a:t>
            </a:r>
          </a:p>
          <a:p>
            <a:pPr eaLnBrk="1" hangingPunct="1"/>
            <a:r>
              <a:rPr lang="en-US" altLang="zh-CN" b="1" dirty="0"/>
              <a:t>Android SDK</a:t>
            </a:r>
            <a:r>
              <a:rPr lang="en-US" altLang="zh-CN" dirty="0"/>
              <a:t> </a:t>
            </a:r>
            <a:r>
              <a:rPr lang="zh-CN" altLang="en-US" dirty="0"/>
              <a:t>提供多种开发所必要的工具与</a:t>
            </a:r>
            <a:r>
              <a:rPr lang="en-US" altLang="zh-CN" b="1" dirty="0"/>
              <a:t>API</a:t>
            </a:r>
            <a:r>
              <a:rPr lang="zh-CN" altLang="en-US" dirty="0"/>
              <a:t>。</a:t>
            </a:r>
          </a:p>
        </p:txBody>
      </p:sp>
      <p:sp>
        <p:nvSpPr>
          <p:cNvPr id="2" name="标题 1"/>
          <p:cNvSpPr>
            <a:spLocks noGrp="1"/>
          </p:cNvSpPr>
          <p:nvPr>
            <p:ph type="title"/>
          </p:nvPr>
        </p:nvSpPr>
        <p:spPr/>
        <p:txBody>
          <a:bodyPr>
            <a:normAutofit/>
          </a:bodyPr>
          <a:lstStyle/>
          <a:p>
            <a:r>
              <a:rPr lang="en-US" altLang="zh-CN" dirty="0" smtClean="0"/>
              <a:t>Android</a:t>
            </a:r>
            <a:endParaRPr lang="zh-CN" altLang="en-US" dirty="0"/>
          </a:p>
        </p:txBody>
      </p:sp>
    </p:spTree>
    <p:extLst>
      <p:ext uri="{BB962C8B-B14F-4D97-AF65-F5344CB8AC3E}">
        <p14:creationId xmlns:p14="http://schemas.microsoft.com/office/powerpoint/2010/main" val="2286200774"/>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1"/>
          <p:cNvSpPr txBox="1">
            <a:spLocks noGrp="1"/>
          </p:cNvSpPr>
          <p:nvPr/>
        </p:nvSpPr>
        <p:spPr bwMode="auto">
          <a:xfrm>
            <a:off x="323850" y="64008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1E1D6B5-C431-4476-85C8-CD77DFF39D03}" type="datetime1">
              <a:rPr lang="zh-CN" altLang="en-US" sz="1000">
                <a:latin typeface="Verdana" panose="020B0604030504040204" pitchFamily="34" charset="0"/>
              </a:rPr>
              <a:pPr eaLnBrk="1" hangingPunct="1"/>
              <a:t>2020/3/12</a:t>
            </a:fld>
            <a:endParaRPr lang="en-US" altLang="zh-CN" sz="1000">
              <a:latin typeface="Verdana" panose="020B0604030504040204" pitchFamily="34" charset="0"/>
            </a:endParaRPr>
          </a:p>
        </p:txBody>
      </p:sp>
      <p:sp>
        <p:nvSpPr>
          <p:cNvPr id="29699" name="页脚占位符 2"/>
          <p:cNvSpPr txBox="1">
            <a:spLocks noGrp="1"/>
          </p:cNvSpPr>
          <p:nvPr/>
        </p:nvSpPr>
        <p:spPr bwMode="auto">
          <a:xfrm>
            <a:off x="3132138" y="64008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solidFill>
                  <a:srgbClr val="00CC00"/>
                </a:solidFill>
                <a:latin typeface="Verdana" panose="020B0604030504040204" pitchFamily="34" charset="0"/>
              </a:rPr>
              <a:t> </a:t>
            </a:r>
          </a:p>
        </p:txBody>
      </p:sp>
      <p:sp>
        <p:nvSpPr>
          <p:cNvPr id="29700" name="灯片编号占位符 3"/>
          <p:cNvSpPr txBox="1">
            <a:spLocks noGrp="1"/>
          </p:cNvSpPr>
          <p:nvPr/>
        </p:nvSpPr>
        <p:spPr bwMode="auto">
          <a:xfrm>
            <a:off x="7010400" y="64008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8EBC7DCD-7A9B-498E-8984-9AB8EAF1110F}" type="slidenum">
              <a:rPr lang="en-US" altLang="zh-CN" sz="1000">
                <a:latin typeface="Verdana" panose="020B0604030504040204" pitchFamily="34" charset="0"/>
              </a:rPr>
              <a:pPr algn="r" eaLnBrk="1" hangingPunct="1"/>
              <a:t>35</a:t>
            </a:fld>
            <a:endParaRPr lang="en-US" altLang="zh-CN" sz="1000">
              <a:latin typeface="Verdana" panose="020B0604030504040204" pitchFamily="34" charset="0"/>
            </a:endParaRPr>
          </a:p>
        </p:txBody>
      </p:sp>
      <p:pic>
        <p:nvPicPr>
          <p:cNvPr id="29701"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1513" y="1125538"/>
            <a:ext cx="7812087" cy="560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normAutofit/>
          </a:bodyPr>
          <a:lstStyle/>
          <a:p>
            <a:r>
              <a:rPr lang="en-US" altLang="zh-CN" dirty="0" smtClean="0"/>
              <a:t>Android</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00839676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3059113" y="1700808"/>
            <a:ext cx="5365750" cy="2033587"/>
            <a:chOff x="2915816" y="1425459"/>
            <a:chExt cx="4648200" cy="3505200"/>
          </a:xfrm>
        </p:grpSpPr>
        <p:sp>
          <p:nvSpPr>
            <p:cNvPr id="3" name="Rectangle 2"/>
            <p:cNvSpPr/>
            <p:nvPr/>
          </p:nvSpPr>
          <p:spPr>
            <a:xfrm>
              <a:off x="2915816" y="1425459"/>
              <a:ext cx="2438242" cy="1524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748" name="TextBox 3"/>
            <p:cNvSpPr txBox="1">
              <a:spLocks noChangeArrowheads="1"/>
            </p:cNvSpPr>
            <p:nvPr/>
          </p:nvSpPr>
          <p:spPr bwMode="auto">
            <a:xfrm>
              <a:off x="3313251" y="1652394"/>
              <a:ext cx="1563386" cy="1114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smtClean="0">
                  <a:latin typeface="Calibri" panose="020F0502020204030204" pitchFamily="34" charset="0"/>
                </a:rPr>
                <a:t>Android Studio /Eclipse </a:t>
              </a:r>
              <a:r>
                <a:rPr lang="en-US" altLang="zh-CN" dirty="0">
                  <a:latin typeface="Calibri" panose="020F0502020204030204" pitchFamily="34" charset="0"/>
                </a:rPr>
                <a:t>IDE</a:t>
              </a:r>
            </a:p>
          </p:txBody>
        </p:sp>
        <p:sp>
          <p:nvSpPr>
            <p:cNvPr id="5" name="Rectangle 4"/>
            <p:cNvSpPr/>
            <p:nvPr/>
          </p:nvSpPr>
          <p:spPr>
            <a:xfrm>
              <a:off x="5887638" y="1425459"/>
              <a:ext cx="1676378" cy="1524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30750" name="TextBox 5"/>
            <p:cNvSpPr txBox="1">
              <a:spLocks noChangeArrowheads="1"/>
            </p:cNvSpPr>
            <p:nvPr/>
          </p:nvSpPr>
          <p:spPr bwMode="auto">
            <a:xfrm>
              <a:off x="6116216" y="1806459"/>
              <a:ext cx="1219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latin typeface="Calibri" panose="020F0502020204030204" pitchFamily="34" charset="0"/>
                </a:rPr>
                <a:t>Android</a:t>
              </a:r>
            </a:p>
            <a:p>
              <a:pPr algn="ctr" eaLnBrk="1" hangingPunct="1"/>
              <a:r>
                <a:rPr lang="en-US" altLang="zh-CN" dirty="0">
                  <a:latin typeface="Calibri" panose="020F0502020204030204" pitchFamily="34" charset="0"/>
                </a:rPr>
                <a:t>SDK</a:t>
              </a:r>
            </a:p>
          </p:txBody>
        </p:sp>
        <p:sp>
          <p:nvSpPr>
            <p:cNvPr id="7" name="Rectangle 6"/>
            <p:cNvSpPr/>
            <p:nvPr/>
          </p:nvSpPr>
          <p:spPr>
            <a:xfrm>
              <a:off x="3296748" y="3406541"/>
              <a:ext cx="1676378" cy="1524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30752" name="TextBox 7"/>
            <p:cNvSpPr txBox="1">
              <a:spLocks noChangeArrowheads="1"/>
            </p:cNvSpPr>
            <p:nvPr/>
          </p:nvSpPr>
          <p:spPr bwMode="auto">
            <a:xfrm>
              <a:off x="3525416" y="3677701"/>
              <a:ext cx="1219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Calibri" panose="020F0502020204030204" pitchFamily="34" charset="0"/>
                </a:rPr>
                <a:t>Android</a:t>
              </a:r>
            </a:p>
            <a:p>
              <a:pPr algn="ctr" eaLnBrk="1" hangingPunct="1"/>
              <a:r>
                <a:rPr lang="en-US" altLang="zh-CN">
                  <a:latin typeface="Calibri" panose="020F0502020204030204" pitchFamily="34" charset="0"/>
                </a:rPr>
                <a:t>Emulator</a:t>
              </a:r>
            </a:p>
          </p:txBody>
        </p:sp>
        <p:sp>
          <p:nvSpPr>
            <p:cNvPr id="9" name="Rectangle 8"/>
            <p:cNvSpPr/>
            <p:nvPr/>
          </p:nvSpPr>
          <p:spPr>
            <a:xfrm>
              <a:off x="5887638" y="3406541"/>
              <a:ext cx="1676378" cy="1524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30754" name="TextBox 9"/>
            <p:cNvSpPr txBox="1">
              <a:spLocks noChangeArrowheads="1"/>
            </p:cNvSpPr>
            <p:nvPr/>
          </p:nvSpPr>
          <p:spPr bwMode="auto">
            <a:xfrm>
              <a:off x="6116216" y="3454535"/>
              <a:ext cx="1219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Calibri" panose="020F0502020204030204" pitchFamily="34" charset="0"/>
                </a:rPr>
                <a:t>Android</a:t>
              </a:r>
            </a:p>
            <a:p>
              <a:pPr algn="ctr" eaLnBrk="1" hangingPunct="1"/>
              <a:r>
                <a:rPr lang="en-US" altLang="zh-CN">
                  <a:latin typeface="Calibri" panose="020F0502020204030204" pitchFamily="34" charset="0"/>
                </a:rPr>
                <a:t>Mobile</a:t>
              </a:r>
            </a:p>
            <a:p>
              <a:pPr algn="ctr" eaLnBrk="1" hangingPunct="1"/>
              <a:r>
                <a:rPr lang="en-US" altLang="zh-CN">
                  <a:latin typeface="Calibri" panose="020F0502020204030204" pitchFamily="34" charset="0"/>
                </a:rPr>
                <a:t>Device</a:t>
              </a:r>
            </a:p>
          </p:txBody>
        </p:sp>
        <p:cxnSp>
          <p:nvCxnSpPr>
            <p:cNvPr id="12" name="Straight Connector 11"/>
            <p:cNvCxnSpPr>
              <a:stCxn id="3" idx="3"/>
              <a:endCxn id="5" idx="1"/>
            </p:cNvCxnSpPr>
            <p:nvPr/>
          </p:nvCxnSpPr>
          <p:spPr>
            <a:xfrm>
              <a:off x="5354058" y="2186151"/>
              <a:ext cx="5335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354058" y="2949577"/>
              <a:ext cx="533580" cy="456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3" idx="2"/>
              <a:endCxn id="7" idx="0"/>
            </p:cNvCxnSpPr>
            <p:nvPr/>
          </p:nvCxnSpPr>
          <p:spPr>
            <a:xfrm rot="5400000">
              <a:off x="3907142" y="3178060"/>
              <a:ext cx="456963"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 name="组合 14"/>
          <p:cNvGrpSpPr>
            <a:grpSpLocks/>
          </p:cNvGrpSpPr>
          <p:nvPr/>
        </p:nvGrpSpPr>
        <p:grpSpPr bwMode="auto">
          <a:xfrm>
            <a:off x="471488" y="3972520"/>
            <a:ext cx="8229600" cy="2627313"/>
            <a:chOff x="762000" y="2590800"/>
            <a:chExt cx="8229600" cy="2627313"/>
          </a:xfrm>
        </p:grpSpPr>
        <p:sp>
          <p:nvSpPr>
            <p:cNvPr id="17" name="Rectangle 2"/>
            <p:cNvSpPr/>
            <p:nvPr/>
          </p:nvSpPr>
          <p:spPr>
            <a:xfrm>
              <a:off x="762000" y="2971800"/>
              <a:ext cx="1600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726" name="TextBox 3"/>
            <p:cNvSpPr txBox="1">
              <a:spLocks noChangeArrowheads="1"/>
            </p:cNvSpPr>
            <p:nvPr/>
          </p:nvSpPr>
          <p:spPr bwMode="auto">
            <a:xfrm>
              <a:off x="914400" y="2971800"/>
              <a:ext cx="1295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Calibri" panose="020F0502020204030204" pitchFamily="34" charset="0"/>
                </a:rPr>
                <a:t>Android Manifest</a:t>
              </a:r>
            </a:p>
          </p:txBody>
        </p:sp>
        <p:sp>
          <p:nvSpPr>
            <p:cNvPr id="19" name="Rectangle 4"/>
            <p:cNvSpPr/>
            <p:nvPr/>
          </p:nvSpPr>
          <p:spPr>
            <a:xfrm>
              <a:off x="762000" y="4038600"/>
              <a:ext cx="1600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728" name="TextBox 5"/>
            <p:cNvSpPr txBox="1">
              <a:spLocks noChangeArrowheads="1"/>
            </p:cNvSpPr>
            <p:nvPr/>
          </p:nvSpPr>
          <p:spPr bwMode="auto">
            <a:xfrm>
              <a:off x="914400" y="4038600"/>
              <a:ext cx="1295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Calibri" panose="020F0502020204030204" pitchFamily="34" charset="0"/>
                </a:rPr>
                <a:t>Resource XML</a:t>
              </a:r>
            </a:p>
          </p:txBody>
        </p:sp>
        <p:sp>
          <p:nvSpPr>
            <p:cNvPr id="21" name="Rectangle 6"/>
            <p:cNvSpPr/>
            <p:nvPr/>
          </p:nvSpPr>
          <p:spPr>
            <a:xfrm>
              <a:off x="2743200" y="2590800"/>
              <a:ext cx="1600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730" name="TextBox 7"/>
            <p:cNvSpPr txBox="1">
              <a:spLocks noChangeArrowheads="1"/>
            </p:cNvSpPr>
            <p:nvPr/>
          </p:nvSpPr>
          <p:spPr bwMode="auto">
            <a:xfrm>
              <a:off x="2895600" y="2743200"/>
              <a:ext cx="1295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latin typeface="Calibri" panose="020F0502020204030204" pitchFamily="34" charset="0"/>
                </a:rPr>
                <a:t>Java Source </a:t>
              </a:r>
            </a:p>
          </p:txBody>
        </p:sp>
        <p:sp>
          <p:nvSpPr>
            <p:cNvPr id="23" name="Rectangle 8"/>
            <p:cNvSpPr/>
            <p:nvPr/>
          </p:nvSpPr>
          <p:spPr>
            <a:xfrm>
              <a:off x="2743200" y="3581400"/>
              <a:ext cx="1600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732" name="TextBox 9"/>
            <p:cNvSpPr txBox="1">
              <a:spLocks noChangeArrowheads="1"/>
            </p:cNvSpPr>
            <p:nvPr/>
          </p:nvSpPr>
          <p:spPr bwMode="auto">
            <a:xfrm>
              <a:off x="2895600" y="3581400"/>
              <a:ext cx="1295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Calibri" panose="020F0502020204030204" pitchFamily="34" charset="0"/>
                </a:rPr>
                <a:t>Generated Class</a:t>
              </a:r>
            </a:p>
          </p:txBody>
        </p:sp>
        <p:sp>
          <p:nvSpPr>
            <p:cNvPr id="25" name="Rectangle 10"/>
            <p:cNvSpPr/>
            <p:nvPr/>
          </p:nvSpPr>
          <p:spPr>
            <a:xfrm>
              <a:off x="4724400" y="3581400"/>
              <a:ext cx="1219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734" name="TextBox 11"/>
            <p:cNvSpPr txBox="1">
              <a:spLocks noChangeArrowheads="1"/>
            </p:cNvSpPr>
            <p:nvPr/>
          </p:nvSpPr>
          <p:spPr bwMode="auto">
            <a:xfrm>
              <a:off x="4724400" y="3581400"/>
              <a:ext cx="1295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Calibri" panose="020F0502020204030204" pitchFamily="34" charset="0"/>
                </a:rPr>
                <a:t>Java Compiler</a:t>
              </a:r>
            </a:p>
          </p:txBody>
        </p:sp>
        <p:cxnSp>
          <p:nvCxnSpPr>
            <p:cNvPr id="27" name="Elbow Connector 26"/>
            <p:cNvCxnSpPr>
              <a:stCxn id="17" idx="3"/>
              <a:endCxn id="23" idx="1"/>
            </p:cNvCxnSpPr>
            <p:nvPr/>
          </p:nvCxnSpPr>
          <p:spPr>
            <a:xfrm>
              <a:off x="2362200" y="3276600"/>
              <a:ext cx="381000" cy="6096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8" name="Elbow Connector 33"/>
            <p:cNvCxnSpPr>
              <a:stCxn id="19" idx="3"/>
              <a:endCxn id="23" idx="1"/>
            </p:cNvCxnSpPr>
            <p:nvPr/>
          </p:nvCxnSpPr>
          <p:spPr>
            <a:xfrm flipV="1">
              <a:off x="2362200" y="3886200"/>
              <a:ext cx="381000" cy="4572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9" name="Rectangle 48"/>
            <p:cNvSpPr/>
            <p:nvPr/>
          </p:nvSpPr>
          <p:spPr>
            <a:xfrm>
              <a:off x="2743200" y="4572000"/>
              <a:ext cx="1600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738" name="TextBox 49"/>
            <p:cNvSpPr txBox="1">
              <a:spLocks noChangeArrowheads="1"/>
            </p:cNvSpPr>
            <p:nvPr/>
          </p:nvSpPr>
          <p:spPr bwMode="auto">
            <a:xfrm>
              <a:off x="2895600" y="4572000"/>
              <a:ext cx="1295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Calibri" panose="020F0502020204030204" pitchFamily="34" charset="0"/>
                </a:rPr>
                <a:t>Android Libraries</a:t>
              </a:r>
            </a:p>
          </p:txBody>
        </p:sp>
        <p:cxnSp>
          <p:nvCxnSpPr>
            <p:cNvPr id="31" name="Straight Connector 59"/>
            <p:cNvCxnSpPr>
              <a:stCxn id="23" idx="3"/>
              <a:endCxn id="30734" idx="1"/>
            </p:cNvCxnSpPr>
            <p:nvPr/>
          </p:nvCxnSpPr>
          <p:spPr>
            <a:xfrm>
              <a:off x="4343400" y="3886200"/>
              <a:ext cx="381000" cy="19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Elbow Connector 62"/>
            <p:cNvCxnSpPr>
              <a:stCxn id="21" idx="3"/>
              <a:endCxn id="30734" idx="1"/>
            </p:cNvCxnSpPr>
            <p:nvPr/>
          </p:nvCxnSpPr>
          <p:spPr>
            <a:xfrm>
              <a:off x="4343400" y="2895600"/>
              <a:ext cx="381000" cy="100965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3" name="Elbow Connector 66"/>
            <p:cNvCxnSpPr>
              <a:stCxn id="29" idx="3"/>
              <a:endCxn id="30734" idx="1"/>
            </p:cNvCxnSpPr>
            <p:nvPr/>
          </p:nvCxnSpPr>
          <p:spPr>
            <a:xfrm flipV="1">
              <a:off x="4343400" y="3905250"/>
              <a:ext cx="381000" cy="97155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4" name="Rectangle 69"/>
            <p:cNvSpPr/>
            <p:nvPr/>
          </p:nvSpPr>
          <p:spPr>
            <a:xfrm>
              <a:off x="6324600" y="3581400"/>
              <a:ext cx="1219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743" name="TextBox 70"/>
            <p:cNvSpPr txBox="1">
              <a:spLocks noChangeArrowheads="1"/>
            </p:cNvSpPr>
            <p:nvPr/>
          </p:nvSpPr>
          <p:spPr bwMode="auto">
            <a:xfrm>
              <a:off x="6324600" y="3581400"/>
              <a:ext cx="1295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Calibri" panose="020F0502020204030204" pitchFamily="34" charset="0"/>
                </a:rPr>
                <a:t>.dex</a:t>
              </a:r>
            </a:p>
            <a:p>
              <a:pPr algn="ctr" eaLnBrk="1" hangingPunct="1"/>
              <a:r>
                <a:rPr lang="en-US" altLang="zh-CN">
                  <a:latin typeface="Calibri" panose="020F0502020204030204" pitchFamily="34" charset="0"/>
                </a:rPr>
                <a:t>File</a:t>
              </a:r>
            </a:p>
          </p:txBody>
        </p:sp>
        <p:cxnSp>
          <p:nvCxnSpPr>
            <p:cNvPr id="36" name="Straight Connector 72"/>
            <p:cNvCxnSpPr>
              <a:stCxn id="30734" idx="3"/>
              <a:endCxn id="30743" idx="1"/>
            </p:cNvCxnSpPr>
            <p:nvPr/>
          </p:nvCxnSpPr>
          <p:spPr>
            <a:xfrm>
              <a:off x="6019800" y="3905250"/>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Rectangle 73"/>
            <p:cNvSpPr/>
            <p:nvPr/>
          </p:nvSpPr>
          <p:spPr>
            <a:xfrm>
              <a:off x="7696200" y="3581400"/>
              <a:ext cx="1219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746" name="TextBox 74"/>
            <p:cNvSpPr txBox="1">
              <a:spLocks noChangeArrowheads="1"/>
            </p:cNvSpPr>
            <p:nvPr/>
          </p:nvSpPr>
          <p:spPr bwMode="auto">
            <a:xfrm>
              <a:off x="7696200" y="3581400"/>
              <a:ext cx="1295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Calibri" panose="020F0502020204030204" pitchFamily="34" charset="0"/>
                </a:rPr>
                <a:t>Dalvik</a:t>
              </a:r>
            </a:p>
            <a:p>
              <a:pPr algn="ctr" eaLnBrk="1" hangingPunct="1"/>
              <a:r>
                <a:rPr lang="en-US" altLang="zh-CN">
                  <a:latin typeface="Calibri" panose="020F0502020204030204" pitchFamily="34" charset="0"/>
                </a:rPr>
                <a:t>VM</a:t>
              </a:r>
            </a:p>
          </p:txBody>
        </p:sp>
      </p:grpSp>
      <p:sp>
        <p:nvSpPr>
          <p:cNvPr id="2" name="标题 1"/>
          <p:cNvSpPr>
            <a:spLocks noGrp="1"/>
          </p:cNvSpPr>
          <p:nvPr>
            <p:ph type="title"/>
          </p:nvPr>
        </p:nvSpPr>
        <p:spPr/>
        <p:txBody>
          <a:bodyPr>
            <a:normAutofit/>
          </a:bodyPr>
          <a:lstStyle/>
          <a:p>
            <a:r>
              <a:rPr lang="zh-CN" altLang="en-US" dirty="0"/>
              <a:t>安卓应用程序</a:t>
            </a:r>
            <a:r>
              <a:rPr lang="zh-CN" altLang="en-US" dirty="0" smtClean="0"/>
              <a:t>开发</a:t>
            </a:r>
            <a:endParaRPr lang="zh-CN" altLang="en-US" dirty="0"/>
          </a:p>
        </p:txBody>
      </p:sp>
    </p:spTree>
    <p:extLst>
      <p:ext uri="{BB962C8B-B14F-4D97-AF65-F5344CB8AC3E}">
        <p14:creationId xmlns:p14="http://schemas.microsoft.com/office/powerpoint/2010/main" val="7749880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Socket</a:t>
            </a:r>
            <a:r>
              <a:rPr lang="zh-CN" altLang="en-US" dirty="0" smtClean="0"/>
              <a:t>数据传输</a:t>
            </a:r>
            <a:endParaRPr lang="zh-CN" altLang="en-US" dirty="0"/>
          </a:p>
        </p:txBody>
      </p:sp>
      <p:sp>
        <p:nvSpPr>
          <p:cNvPr id="3" name="内容占位符 2"/>
          <p:cNvSpPr>
            <a:spLocks noGrp="1"/>
          </p:cNvSpPr>
          <p:nvPr>
            <p:ph sz="quarter" idx="1"/>
          </p:nvPr>
        </p:nvSpPr>
        <p:spPr>
          <a:xfrm>
            <a:off x="179512" y="1600200"/>
            <a:ext cx="8784976" cy="4495800"/>
          </a:xfrm>
        </p:spPr>
        <p:txBody>
          <a:bodyPr/>
          <a:lstStyle/>
          <a:p>
            <a:r>
              <a:rPr lang="en-US" altLang="zh-CN" dirty="0" err="1" smtClean="0"/>
              <a:t>BufferedReader</a:t>
            </a:r>
            <a:endParaRPr lang="en-US" altLang="zh-CN" dirty="0" smtClean="0"/>
          </a:p>
          <a:p>
            <a:pPr>
              <a:buNone/>
            </a:pPr>
            <a:r>
              <a:rPr lang="zh-CN" altLang="en-US" dirty="0" smtClean="0"/>
              <a:t>   用串流</a:t>
            </a:r>
            <a:r>
              <a:rPr lang="en-US" altLang="zh-CN" dirty="0" smtClean="0"/>
              <a:t>(stream)</a:t>
            </a:r>
            <a:r>
              <a:rPr lang="zh-CN" altLang="en-US" dirty="0" smtClean="0"/>
              <a:t>通过</a:t>
            </a:r>
            <a:r>
              <a:rPr lang="en-US" altLang="zh-CN" dirty="0" smtClean="0"/>
              <a:t>socket</a:t>
            </a:r>
            <a:r>
              <a:rPr lang="zh-CN" altLang="en-US" dirty="0" smtClean="0"/>
              <a:t>连接来进行沟通。</a:t>
            </a:r>
            <a:r>
              <a:rPr lang="en-US" altLang="zh-CN" dirty="0" smtClean="0"/>
              <a:t>Java</a:t>
            </a:r>
            <a:r>
              <a:rPr lang="zh-CN" altLang="en-US" dirty="0" smtClean="0"/>
              <a:t>的优点在于大部分的输入和输出工作并不在乎链接串流的上游实际是什么。也就是说使用</a:t>
            </a:r>
            <a:r>
              <a:rPr lang="en-US" altLang="zh-CN" dirty="0" err="1" smtClean="0"/>
              <a:t>BufferReader</a:t>
            </a:r>
            <a:r>
              <a:rPr lang="zh-CN" altLang="en-US" dirty="0" smtClean="0"/>
              <a:t>不管</a:t>
            </a:r>
            <a:r>
              <a:rPr lang="en-US" altLang="zh-CN" dirty="0" smtClean="0"/>
              <a:t>stream</a:t>
            </a:r>
            <a:r>
              <a:rPr lang="zh-CN" altLang="en-US" dirty="0" smtClean="0"/>
              <a:t>来自文件或者</a:t>
            </a:r>
            <a:r>
              <a:rPr lang="en-US" altLang="zh-CN" dirty="0" smtClean="0"/>
              <a:t>socket</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496" y="228600"/>
            <a:ext cx="8153400" cy="990600"/>
          </a:xfrm>
        </p:spPr>
        <p:txBody>
          <a:bodyPr/>
          <a:lstStyle/>
          <a:p>
            <a:r>
              <a:rPr lang="zh-CN" altLang="en-US" dirty="0" smtClean="0"/>
              <a:t>从</a:t>
            </a:r>
            <a:r>
              <a:rPr lang="en-US" altLang="zh-CN" dirty="0" smtClean="0"/>
              <a:t>Socket</a:t>
            </a:r>
            <a:r>
              <a:rPr lang="zh-CN" altLang="en-US" dirty="0" smtClean="0"/>
              <a:t>上读取数据</a:t>
            </a:r>
            <a:endParaRPr lang="zh-CN" altLang="en-US" dirty="0"/>
          </a:p>
        </p:txBody>
      </p:sp>
      <p:sp>
        <p:nvSpPr>
          <p:cNvPr id="3" name="内容占位符 2"/>
          <p:cNvSpPr>
            <a:spLocks noGrp="1"/>
          </p:cNvSpPr>
          <p:nvPr>
            <p:ph sz="quarter" idx="1"/>
          </p:nvPr>
        </p:nvSpPr>
        <p:spPr>
          <a:xfrm>
            <a:off x="36512" y="1556792"/>
            <a:ext cx="9144000" cy="4495800"/>
          </a:xfrm>
        </p:spPr>
        <p:txBody>
          <a:bodyPr>
            <a:normAutofit/>
          </a:bodyPr>
          <a:lstStyle/>
          <a:p>
            <a:pPr>
              <a:buNone/>
            </a:pPr>
            <a:r>
              <a:rPr lang="en-US" altLang="zh-CN" sz="2400" dirty="0" smtClean="0"/>
              <a:t>1 </a:t>
            </a:r>
            <a:r>
              <a:rPr lang="zh-CN" altLang="en-US" sz="2400" dirty="0" smtClean="0"/>
              <a:t>建立对服务器的</a:t>
            </a:r>
            <a:r>
              <a:rPr lang="en-US" altLang="zh-CN" sz="2400" dirty="0" smtClean="0"/>
              <a:t>Socket</a:t>
            </a:r>
            <a:r>
              <a:rPr lang="zh-CN" altLang="en-US" sz="2400" dirty="0" smtClean="0"/>
              <a:t>连接</a:t>
            </a:r>
            <a:endParaRPr lang="en-US" altLang="zh-CN" sz="2400" dirty="0" smtClean="0"/>
          </a:p>
          <a:p>
            <a:pPr>
              <a:buNone/>
            </a:pPr>
            <a:r>
              <a:rPr lang="en-US" altLang="zh-CN" sz="2400" dirty="0" smtClean="0"/>
              <a:t>Socket </a:t>
            </a:r>
            <a:r>
              <a:rPr lang="en-US" altLang="zh-CN" sz="2400" dirty="0" err="1" smtClean="0"/>
              <a:t>chatSocket</a:t>
            </a:r>
            <a:r>
              <a:rPr lang="en-US" altLang="zh-CN" sz="2400" dirty="0" smtClean="0"/>
              <a:t> = new Socket(“127.0.0.1”, 5000);</a:t>
            </a:r>
          </a:p>
          <a:p>
            <a:pPr>
              <a:buNone/>
            </a:pPr>
            <a:r>
              <a:rPr lang="en-US" altLang="zh-CN" sz="2400" dirty="0" smtClean="0"/>
              <a:t>2 </a:t>
            </a:r>
            <a:r>
              <a:rPr lang="zh-CN" altLang="en-US" sz="2400" dirty="0" smtClean="0"/>
              <a:t>建立连接到</a:t>
            </a:r>
            <a:r>
              <a:rPr lang="en-US" altLang="zh-CN" sz="2400" dirty="0" smtClean="0"/>
              <a:t>socket</a:t>
            </a:r>
            <a:r>
              <a:rPr lang="zh-CN" altLang="en-US" sz="2400" dirty="0" smtClean="0"/>
              <a:t>上输入串流的</a:t>
            </a:r>
            <a:r>
              <a:rPr lang="en-US" altLang="zh-CN" sz="2400" dirty="0" smtClean="0"/>
              <a:t>InputStreamReader</a:t>
            </a:r>
          </a:p>
          <a:p>
            <a:pPr>
              <a:buNone/>
            </a:pPr>
            <a:r>
              <a:rPr lang="en-US" altLang="zh-CN" sz="2400" dirty="0" smtClean="0"/>
              <a:t>InputStreamReader stream = </a:t>
            </a:r>
          </a:p>
          <a:p>
            <a:pPr>
              <a:buNone/>
            </a:pPr>
            <a:r>
              <a:rPr lang="en-US" altLang="zh-CN" sz="2400" dirty="0" smtClean="0"/>
              <a:t>new InputStreamReader(</a:t>
            </a:r>
            <a:r>
              <a:rPr lang="en-US" altLang="zh-CN" sz="2400" dirty="0" err="1" smtClean="0"/>
              <a:t>chatSocket.getInputStream</a:t>
            </a:r>
            <a:r>
              <a:rPr lang="en-US" altLang="zh-CN" sz="2400" dirty="0" smtClean="0"/>
              <a:t>());</a:t>
            </a:r>
          </a:p>
          <a:p>
            <a:pPr>
              <a:buNone/>
            </a:pPr>
            <a:r>
              <a:rPr lang="en-US" altLang="zh-CN" sz="2400" dirty="0" smtClean="0"/>
              <a:t>3 </a:t>
            </a:r>
            <a:r>
              <a:rPr lang="zh-CN" altLang="en-US" sz="2400" dirty="0" smtClean="0"/>
              <a:t>建立</a:t>
            </a:r>
            <a:r>
              <a:rPr lang="en-US" altLang="zh-CN" sz="2400" dirty="0" err="1" smtClean="0"/>
              <a:t>BufferedReader</a:t>
            </a:r>
            <a:r>
              <a:rPr lang="zh-CN" altLang="en-US" sz="2400" dirty="0" smtClean="0"/>
              <a:t>来读取</a:t>
            </a:r>
            <a:endParaRPr lang="en-US" altLang="zh-CN" sz="2400" dirty="0" smtClean="0"/>
          </a:p>
          <a:p>
            <a:pPr>
              <a:buNone/>
            </a:pPr>
            <a:r>
              <a:rPr lang="en-US" altLang="zh-CN" sz="2400" dirty="0" err="1" smtClean="0"/>
              <a:t>BufferedReader</a:t>
            </a:r>
            <a:r>
              <a:rPr lang="en-US" altLang="zh-CN" sz="2400" dirty="0" smtClean="0"/>
              <a:t> reader = new </a:t>
            </a:r>
            <a:r>
              <a:rPr lang="en-US" altLang="zh-CN" sz="2400" dirty="0" err="1" smtClean="0"/>
              <a:t>BufferedReader</a:t>
            </a:r>
            <a:r>
              <a:rPr lang="en-US" altLang="zh-CN" sz="2400" dirty="0" smtClean="0"/>
              <a:t>(stream);</a:t>
            </a:r>
          </a:p>
          <a:p>
            <a:pPr>
              <a:buNone/>
            </a:pPr>
            <a:r>
              <a:rPr lang="en-US" altLang="zh-CN" sz="2400" dirty="0" smtClean="0"/>
              <a:t>String message = </a:t>
            </a:r>
            <a:r>
              <a:rPr lang="en-US" altLang="zh-CN" sz="2400" dirty="0" err="1" smtClean="0"/>
              <a:t>reader.readLine</a:t>
            </a:r>
            <a:r>
              <a:rPr lang="en-US" altLang="zh-CN" sz="2400" dirty="0" smtClean="0"/>
              <a:t>(); </a:t>
            </a:r>
            <a:endParaRPr lang="zh-CN" altLang="en-US" sz="2400" dirty="0"/>
          </a:p>
        </p:txBody>
      </p:sp>
      <p:sp>
        <p:nvSpPr>
          <p:cNvPr id="4" name="矩形 3"/>
          <p:cNvSpPr/>
          <p:nvPr/>
        </p:nvSpPr>
        <p:spPr>
          <a:xfrm>
            <a:off x="323528" y="5661248"/>
            <a:ext cx="1080120"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Client</a:t>
            </a:r>
            <a:endParaRPr lang="zh-CN" altLang="en-US" dirty="0"/>
          </a:p>
        </p:txBody>
      </p:sp>
      <p:sp>
        <p:nvSpPr>
          <p:cNvPr id="5" name="矩形 4"/>
          <p:cNvSpPr/>
          <p:nvPr/>
        </p:nvSpPr>
        <p:spPr>
          <a:xfrm>
            <a:off x="2051720" y="5877272"/>
            <a:ext cx="115212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Buffered characters</a:t>
            </a:r>
            <a:endParaRPr lang="zh-CN" altLang="en-US" dirty="0"/>
          </a:p>
        </p:txBody>
      </p:sp>
      <p:sp>
        <p:nvSpPr>
          <p:cNvPr id="6" name="矩形 5"/>
          <p:cNvSpPr/>
          <p:nvPr/>
        </p:nvSpPr>
        <p:spPr>
          <a:xfrm>
            <a:off x="3923928" y="5877272"/>
            <a:ext cx="115212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characters</a:t>
            </a:r>
            <a:endParaRPr lang="zh-CN" altLang="en-US" dirty="0"/>
          </a:p>
        </p:txBody>
      </p:sp>
      <p:sp>
        <p:nvSpPr>
          <p:cNvPr id="7" name="矩形 6"/>
          <p:cNvSpPr/>
          <p:nvPr/>
        </p:nvSpPr>
        <p:spPr>
          <a:xfrm>
            <a:off x="5868144" y="5877272"/>
            <a:ext cx="100811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011010011</a:t>
            </a:r>
            <a:endParaRPr lang="zh-CN" altLang="en-US" dirty="0"/>
          </a:p>
        </p:txBody>
      </p:sp>
      <p:sp>
        <p:nvSpPr>
          <p:cNvPr id="8" name="矩形 7"/>
          <p:cNvSpPr/>
          <p:nvPr/>
        </p:nvSpPr>
        <p:spPr>
          <a:xfrm>
            <a:off x="7740352" y="5661248"/>
            <a:ext cx="1080120"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Server</a:t>
            </a:r>
            <a:endParaRPr lang="zh-CN" altLang="en-US" dirty="0"/>
          </a:p>
        </p:txBody>
      </p:sp>
      <p:cxnSp>
        <p:nvCxnSpPr>
          <p:cNvPr id="10" name="直接箭头连接符 9"/>
          <p:cNvCxnSpPr/>
          <p:nvPr/>
        </p:nvCxnSpPr>
        <p:spPr>
          <a:xfrm flipH="1">
            <a:off x="6948264" y="6093296"/>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5148064" y="6093296"/>
            <a:ext cx="6480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3203848" y="6093296"/>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1475656" y="6093296"/>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907704" y="5445224"/>
            <a:ext cx="1440160" cy="369332"/>
          </a:xfrm>
          <a:prstGeom prst="rect">
            <a:avLst/>
          </a:prstGeom>
          <a:noFill/>
        </p:spPr>
        <p:txBody>
          <a:bodyPr wrap="square" rtlCol="0">
            <a:spAutoFit/>
          </a:bodyPr>
          <a:lstStyle/>
          <a:p>
            <a:r>
              <a:rPr lang="zh-CN" altLang="en-US" dirty="0" smtClean="0"/>
              <a:t>缓冲区字符</a:t>
            </a:r>
            <a:endParaRPr lang="zh-CN" altLang="en-US" dirty="0"/>
          </a:p>
        </p:txBody>
      </p:sp>
      <p:sp>
        <p:nvSpPr>
          <p:cNvPr id="18" name="TextBox 17"/>
          <p:cNvSpPr txBox="1"/>
          <p:nvPr/>
        </p:nvSpPr>
        <p:spPr>
          <a:xfrm>
            <a:off x="1835696" y="6381328"/>
            <a:ext cx="1800200" cy="369332"/>
          </a:xfrm>
          <a:prstGeom prst="rect">
            <a:avLst/>
          </a:prstGeom>
          <a:noFill/>
        </p:spPr>
        <p:txBody>
          <a:bodyPr wrap="square" rtlCol="0">
            <a:spAutoFit/>
          </a:bodyPr>
          <a:lstStyle/>
          <a:p>
            <a:r>
              <a:rPr lang="en-US" altLang="zh-CN" dirty="0" err="1" smtClean="0"/>
              <a:t>BufferedReader</a:t>
            </a:r>
            <a:endParaRPr lang="zh-CN" altLang="en-US" dirty="0"/>
          </a:p>
        </p:txBody>
      </p:sp>
      <p:sp>
        <p:nvSpPr>
          <p:cNvPr id="19" name="TextBox 18"/>
          <p:cNvSpPr txBox="1"/>
          <p:nvPr/>
        </p:nvSpPr>
        <p:spPr>
          <a:xfrm>
            <a:off x="3851920" y="5445224"/>
            <a:ext cx="1440160" cy="369332"/>
          </a:xfrm>
          <a:prstGeom prst="rect">
            <a:avLst/>
          </a:prstGeom>
          <a:noFill/>
        </p:spPr>
        <p:txBody>
          <a:bodyPr wrap="square" rtlCol="0">
            <a:spAutoFit/>
          </a:bodyPr>
          <a:lstStyle/>
          <a:p>
            <a:r>
              <a:rPr lang="zh-CN" altLang="en-US" dirty="0" smtClean="0"/>
              <a:t>转换成字符</a:t>
            </a:r>
            <a:endParaRPr lang="zh-CN" altLang="en-US" dirty="0"/>
          </a:p>
        </p:txBody>
      </p:sp>
      <p:sp>
        <p:nvSpPr>
          <p:cNvPr id="20" name="TextBox 19"/>
          <p:cNvSpPr txBox="1"/>
          <p:nvPr/>
        </p:nvSpPr>
        <p:spPr>
          <a:xfrm>
            <a:off x="5508104" y="5435932"/>
            <a:ext cx="2088232" cy="369332"/>
          </a:xfrm>
          <a:prstGeom prst="rect">
            <a:avLst/>
          </a:prstGeom>
          <a:noFill/>
        </p:spPr>
        <p:txBody>
          <a:bodyPr wrap="square" rtlCol="0">
            <a:spAutoFit/>
          </a:bodyPr>
          <a:lstStyle/>
          <a:p>
            <a:r>
              <a:rPr lang="zh-CN" altLang="en-US" dirty="0" smtClean="0"/>
              <a:t>来自服务器的字节</a:t>
            </a:r>
            <a:endParaRPr lang="zh-CN" altLang="en-US" dirty="0"/>
          </a:p>
        </p:txBody>
      </p:sp>
      <p:sp>
        <p:nvSpPr>
          <p:cNvPr id="21" name="TextBox 20"/>
          <p:cNvSpPr txBox="1"/>
          <p:nvPr/>
        </p:nvSpPr>
        <p:spPr>
          <a:xfrm>
            <a:off x="3491880" y="6372036"/>
            <a:ext cx="2160240" cy="369332"/>
          </a:xfrm>
          <a:prstGeom prst="rect">
            <a:avLst/>
          </a:prstGeom>
          <a:noFill/>
        </p:spPr>
        <p:txBody>
          <a:bodyPr wrap="square" rtlCol="0">
            <a:spAutoFit/>
          </a:bodyPr>
          <a:lstStyle/>
          <a:p>
            <a:r>
              <a:rPr lang="en-US" altLang="zh-CN" dirty="0" smtClean="0"/>
              <a:t>InputStreamReader</a:t>
            </a:r>
            <a:endParaRPr lang="zh-CN" altLang="en-US" dirty="0"/>
          </a:p>
        </p:txBody>
      </p:sp>
      <p:sp>
        <p:nvSpPr>
          <p:cNvPr id="22" name="TextBox 21"/>
          <p:cNvSpPr txBox="1"/>
          <p:nvPr/>
        </p:nvSpPr>
        <p:spPr>
          <a:xfrm>
            <a:off x="5580112" y="6381328"/>
            <a:ext cx="1656184" cy="369332"/>
          </a:xfrm>
          <a:prstGeom prst="rect">
            <a:avLst/>
          </a:prstGeom>
          <a:noFill/>
        </p:spPr>
        <p:txBody>
          <a:bodyPr wrap="square" rtlCol="0">
            <a:spAutoFit/>
          </a:bodyPr>
          <a:lstStyle/>
          <a:p>
            <a:r>
              <a:rPr lang="en-US" altLang="zh-CN" dirty="0" smtClean="0"/>
              <a:t>Socket</a:t>
            </a:r>
            <a:r>
              <a:rPr lang="zh-CN" altLang="en-US" dirty="0" smtClean="0"/>
              <a:t>输入流</a:t>
            </a:r>
            <a:endParaRPr lang="zh-CN" altLang="en-US" dirty="0"/>
          </a:p>
        </p:txBody>
      </p:sp>
      <p:sp>
        <p:nvSpPr>
          <p:cNvPr id="23" name="TextBox 22"/>
          <p:cNvSpPr txBox="1"/>
          <p:nvPr/>
        </p:nvSpPr>
        <p:spPr>
          <a:xfrm>
            <a:off x="7703840" y="5229200"/>
            <a:ext cx="1440160" cy="369332"/>
          </a:xfrm>
          <a:prstGeom prst="rect">
            <a:avLst/>
          </a:prstGeom>
          <a:noFill/>
        </p:spPr>
        <p:txBody>
          <a:bodyPr wrap="square" rtlCol="0">
            <a:spAutoFit/>
          </a:bodyPr>
          <a:lstStyle/>
          <a:p>
            <a:r>
              <a:rPr lang="zh-CN" altLang="en-US" dirty="0" smtClean="0"/>
              <a:t>数据来源</a:t>
            </a:r>
            <a:endParaRPr lang="zh-CN" altLang="en-US" dirty="0"/>
          </a:p>
        </p:txBody>
      </p:sp>
      <p:sp>
        <p:nvSpPr>
          <p:cNvPr id="24" name="TextBox 23"/>
          <p:cNvSpPr txBox="1"/>
          <p:nvPr/>
        </p:nvSpPr>
        <p:spPr>
          <a:xfrm>
            <a:off x="251520" y="5229200"/>
            <a:ext cx="1440160" cy="369332"/>
          </a:xfrm>
          <a:prstGeom prst="rect">
            <a:avLst/>
          </a:prstGeom>
          <a:noFill/>
        </p:spPr>
        <p:txBody>
          <a:bodyPr wrap="square" rtlCol="0">
            <a:spAutoFit/>
          </a:bodyPr>
          <a:lstStyle/>
          <a:p>
            <a:r>
              <a:rPr lang="zh-CN" altLang="en-US" dirty="0" smtClean="0"/>
              <a:t>数据到达</a:t>
            </a:r>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28600"/>
            <a:ext cx="8153400" cy="990600"/>
          </a:xfrm>
        </p:spPr>
        <p:txBody>
          <a:bodyPr/>
          <a:lstStyle/>
          <a:p>
            <a:r>
              <a:rPr lang="zh-CN" altLang="en-US" dirty="0" smtClean="0"/>
              <a:t>写数据到</a:t>
            </a:r>
            <a:r>
              <a:rPr lang="en-US" altLang="zh-CN" dirty="0" smtClean="0"/>
              <a:t>socket</a:t>
            </a:r>
            <a:r>
              <a:rPr lang="zh-CN" altLang="en-US" dirty="0" smtClean="0"/>
              <a:t>上</a:t>
            </a:r>
            <a:endParaRPr lang="zh-CN" altLang="en-US" dirty="0"/>
          </a:p>
        </p:txBody>
      </p:sp>
      <p:sp>
        <p:nvSpPr>
          <p:cNvPr id="3" name="内容占位符 2"/>
          <p:cNvSpPr>
            <a:spLocks noGrp="1"/>
          </p:cNvSpPr>
          <p:nvPr>
            <p:ph sz="quarter" idx="1"/>
          </p:nvPr>
        </p:nvSpPr>
        <p:spPr>
          <a:xfrm>
            <a:off x="251520" y="1600200"/>
            <a:ext cx="8514528" cy="4495800"/>
          </a:xfrm>
        </p:spPr>
        <p:txBody>
          <a:bodyPr>
            <a:normAutofit/>
          </a:bodyPr>
          <a:lstStyle/>
          <a:p>
            <a:pPr>
              <a:buNone/>
            </a:pPr>
            <a:r>
              <a:rPr lang="en-US" altLang="zh-CN" sz="2600" dirty="0" smtClean="0"/>
              <a:t>1 </a:t>
            </a:r>
            <a:r>
              <a:rPr lang="zh-CN" altLang="en-US" sz="2600" dirty="0" smtClean="0"/>
              <a:t>对服务器建立</a:t>
            </a:r>
            <a:r>
              <a:rPr lang="en-US" altLang="zh-CN" sz="2600" dirty="0" smtClean="0"/>
              <a:t>Socket</a:t>
            </a:r>
            <a:r>
              <a:rPr lang="zh-CN" altLang="en-US" sz="2600" dirty="0" smtClean="0"/>
              <a:t>连接</a:t>
            </a:r>
            <a:endParaRPr lang="en-US" altLang="zh-CN" sz="2600" dirty="0" smtClean="0"/>
          </a:p>
          <a:p>
            <a:pPr>
              <a:buNone/>
            </a:pPr>
            <a:r>
              <a:rPr lang="en-US" altLang="zh-CN" sz="2600" dirty="0" smtClean="0"/>
              <a:t>Socket </a:t>
            </a:r>
            <a:r>
              <a:rPr lang="en-US" altLang="zh-CN" sz="2600" dirty="0" err="1" smtClean="0"/>
              <a:t>chatSocket</a:t>
            </a:r>
            <a:r>
              <a:rPr lang="en-US" altLang="zh-CN" sz="2600" dirty="0" smtClean="0"/>
              <a:t> = new Socket(“127.0.0.1”, 5000);</a:t>
            </a:r>
          </a:p>
          <a:p>
            <a:pPr>
              <a:buNone/>
            </a:pPr>
            <a:r>
              <a:rPr lang="en-US" altLang="zh-CN" sz="2600" dirty="0" smtClean="0"/>
              <a:t>2 </a:t>
            </a:r>
            <a:r>
              <a:rPr lang="zh-CN" altLang="en-US" sz="2600" dirty="0" smtClean="0"/>
              <a:t>建立连接到</a:t>
            </a:r>
            <a:r>
              <a:rPr lang="en-US" altLang="zh-CN" sz="2600" dirty="0" smtClean="0"/>
              <a:t>socket</a:t>
            </a:r>
            <a:r>
              <a:rPr lang="zh-CN" altLang="en-US" sz="2600" dirty="0" smtClean="0"/>
              <a:t>的</a:t>
            </a:r>
            <a:r>
              <a:rPr lang="en-US" altLang="zh-CN" sz="2600" dirty="0" smtClean="0"/>
              <a:t>PrintWriter</a:t>
            </a:r>
          </a:p>
          <a:p>
            <a:pPr>
              <a:buNone/>
            </a:pPr>
            <a:r>
              <a:rPr lang="en-US" altLang="zh-CN" sz="2600" dirty="0" smtClean="0"/>
              <a:t>PrintWriter writer  = </a:t>
            </a:r>
          </a:p>
          <a:p>
            <a:pPr>
              <a:buNone/>
            </a:pPr>
            <a:r>
              <a:rPr lang="en-US" altLang="zh-CN" sz="2600" dirty="0" smtClean="0"/>
              <a:t>new PrintWriter(</a:t>
            </a:r>
            <a:r>
              <a:rPr lang="en-US" altLang="zh-CN" sz="2600" dirty="0" err="1" smtClean="0"/>
              <a:t>chatSocket.getOutputStream</a:t>
            </a:r>
            <a:r>
              <a:rPr lang="en-US" altLang="zh-CN" sz="2600" dirty="0" smtClean="0"/>
              <a:t>());</a:t>
            </a:r>
          </a:p>
          <a:p>
            <a:pPr>
              <a:buNone/>
            </a:pPr>
            <a:r>
              <a:rPr lang="en-US" altLang="zh-CN" sz="2600" dirty="0" smtClean="0"/>
              <a:t>3 </a:t>
            </a:r>
            <a:r>
              <a:rPr lang="zh-CN" altLang="en-US" sz="2600" dirty="0" smtClean="0"/>
              <a:t>写入数据</a:t>
            </a:r>
            <a:endParaRPr lang="en-US" altLang="zh-CN" sz="2600" dirty="0" smtClean="0"/>
          </a:p>
          <a:p>
            <a:pPr>
              <a:buNone/>
            </a:pPr>
            <a:r>
              <a:rPr lang="en-US" altLang="zh-CN" sz="2600" dirty="0" smtClean="0"/>
              <a:t>writer. </a:t>
            </a:r>
            <a:r>
              <a:rPr lang="en-US" altLang="zh-CN" sz="2600" dirty="0" err="1" smtClean="0"/>
              <a:t>println</a:t>
            </a:r>
            <a:r>
              <a:rPr lang="en-US" altLang="zh-CN" sz="2600" dirty="0" smtClean="0"/>
              <a:t>(“message to send”);</a:t>
            </a:r>
          </a:p>
          <a:p>
            <a:pPr>
              <a:buNone/>
            </a:pPr>
            <a:r>
              <a:rPr lang="en-US" altLang="zh-CN" sz="2600" dirty="0" err="1" smtClean="0"/>
              <a:t>writer.print</a:t>
            </a:r>
            <a:r>
              <a:rPr lang="en-US" altLang="zh-CN" sz="2600" dirty="0" smtClean="0"/>
              <a:t>(“another message”); </a:t>
            </a:r>
            <a:endParaRPr lang="zh-CN" altLang="en-US" sz="2600" dirty="0" smtClean="0"/>
          </a:p>
          <a:p>
            <a:pPr>
              <a:buNone/>
            </a:pPr>
            <a:endParaRPr lang="zh-CN" altLang="en-US" dirty="0"/>
          </a:p>
        </p:txBody>
      </p:sp>
      <p:sp>
        <p:nvSpPr>
          <p:cNvPr id="4" name="矩形 3"/>
          <p:cNvSpPr/>
          <p:nvPr/>
        </p:nvSpPr>
        <p:spPr>
          <a:xfrm>
            <a:off x="323528" y="5795972"/>
            <a:ext cx="1080120"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Client</a:t>
            </a:r>
            <a:endParaRPr lang="zh-CN" altLang="en-US" dirty="0"/>
          </a:p>
        </p:txBody>
      </p:sp>
      <p:sp>
        <p:nvSpPr>
          <p:cNvPr id="5" name="矩形 4"/>
          <p:cNvSpPr/>
          <p:nvPr/>
        </p:nvSpPr>
        <p:spPr>
          <a:xfrm>
            <a:off x="2627784" y="6011996"/>
            <a:ext cx="115212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“massage”</a:t>
            </a:r>
            <a:endParaRPr lang="zh-CN" altLang="en-US" dirty="0"/>
          </a:p>
        </p:txBody>
      </p:sp>
      <p:sp>
        <p:nvSpPr>
          <p:cNvPr id="7" name="矩形 6"/>
          <p:cNvSpPr/>
          <p:nvPr/>
        </p:nvSpPr>
        <p:spPr>
          <a:xfrm>
            <a:off x="5508104" y="6011996"/>
            <a:ext cx="100811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011010011</a:t>
            </a:r>
            <a:endParaRPr lang="zh-CN" altLang="en-US" dirty="0"/>
          </a:p>
        </p:txBody>
      </p:sp>
      <p:sp>
        <p:nvSpPr>
          <p:cNvPr id="8" name="矩形 7"/>
          <p:cNvSpPr/>
          <p:nvPr/>
        </p:nvSpPr>
        <p:spPr>
          <a:xfrm>
            <a:off x="7740352" y="5795972"/>
            <a:ext cx="1080120"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Server</a:t>
            </a:r>
            <a:endParaRPr lang="zh-CN" altLang="en-US" dirty="0"/>
          </a:p>
        </p:txBody>
      </p:sp>
      <p:sp>
        <p:nvSpPr>
          <p:cNvPr id="13" name="TextBox 12"/>
          <p:cNvSpPr txBox="1"/>
          <p:nvPr/>
        </p:nvSpPr>
        <p:spPr>
          <a:xfrm>
            <a:off x="2843808" y="5589240"/>
            <a:ext cx="1440160" cy="369332"/>
          </a:xfrm>
          <a:prstGeom prst="rect">
            <a:avLst/>
          </a:prstGeom>
          <a:noFill/>
        </p:spPr>
        <p:txBody>
          <a:bodyPr wrap="square" rtlCol="0">
            <a:spAutoFit/>
          </a:bodyPr>
          <a:lstStyle/>
          <a:p>
            <a:r>
              <a:rPr lang="zh-CN" altLang="en-US" dirty="0" smtClean="0"/>
              <a:t>字符</a:t>
            </a:r>
            <a:endParaRPr lang="zh-CN" altLang="en-US" dirty="0"/>
          </a:p>
        </p:txBody>
      </p:sp>
      <p:sp>
        <p:nvSpPr>
          <p:cNvPr id="14" name="TextBox 13"/>
          <p:cNvSpPr txBox="1"/>
          <p:nvPr/>
        </p:nvSpPr>
        <p:spPr>
          <a:xfrm>
            <a:off x="2627784" y="6516052"/>
            <a:ext cx="1800200" cy="369332"/>
          </a:xfrm>
          <a:prstGeom prst="rect">
            <a:avLst/>
          </a:prstGeom>
          <a:noFill/>
        </p:spPr>
        <p:txBody>
          <a:bodyPr wrap="square" rtlCol="0">
            <a:spAutoFit/>
          </a:bodyPr>
          <a:lstStyle/>
          <a:p>
            <a:r>
              <a:rPr lang="en-US" altLang="zh-CN" dirty="0" smtClean="0"/>
              <a:t>PrintWriter</a:t>
            </a:r>
            <a:endParaRPr lang="zh-CN" altLang="en-US" dirty="0"/>
          </a:p>
        </p:txBody>
      </p:sp>
      <p:sp>
        <p:nvSpPr>
          <p:cNvPr id="16" name="TextBox 15"/>
          <p:cNvSpPr txBox="1"/>
          <p:nvPr/>
        </p:nvSpPr>
        <p:spPr>
          <a:xfrm>
            <a:off x="5292080" y="5570656"/>
            <a:ext cx="2016224" cy="369332"/>
          </a:xfrm>
          <a:prstGeom prst="rect">
            <a:avLst/>
          </a:prstGeom>
          <a:noFill/>
        </p:spPr>
        <p:txBody>
          <a:bodyPr wrap="square" rtlCol="0">
            <a:spAutoFit/>
          </a:bodyPr>
          <a:lstStyle/>
          <a:p>
            <a:r>
              <a:rPr lang="zh-CN" altLang="en-US" dirty="0" smtClean="0"/>
              <a:t>写入服务器的字节</a:t>
            </a:r>
            <a:endParaRPr lang="zh-CN" altLang="en-US" dirty="0"/>
          </a:p>
        </p:txBody>
      </p:sp>
      <p:sp>
        <p:nvSpPr>
          <p:cNvPr id="18" name="TextBox 17"/>
          <p:cNvSpPr txBox="1"/>
          <p:nvPr/>
        </p:nvSpPr>
        <p:spPr>
          <a:xfrm>
            <a:off x="5292080" y="6516052"/>
            <a:ext cx="1656184" cy="369332"/>
          </a:xfrm>
          <a:prstGeom prst="rect">
            <a:avLst/>
          </a:prstGeom>
          <a:noFill/>
        </p:spPr>
        <p:txBody>
          <a:bodyPr wrap="square" rtlCol="0">
            <a:spAutoFit/>
          </a:bodyPr>
          <a:lstStyle/>
          <a:p>
            <a:r>
              <a:rPr lang="en-US" altLang="zh-CN" dirty="0" smtClean="0"/>
              <a:t>Socket</a:t>
            </a:r>
            <a:r>
              <a:rPr lang="zh-CN" altLang="en-US" dirty="0" smtClean="0"/>
              <a:t>输出</a:t>
            </a:r>
            <a:endParaRPr lang="zh-CN" altLang="en-US" dirty="0"/>
          </a:p>
        </p:txBody>
      </p:sp>
      <p:sp>
        <p:nvSpPr>
          <p:cNvPr id="19" name="TextBox 18"/>
          <p:cNvSpPr txBox="1"/>
          <p:nvPr/>
        </p:nvSpPr>
        <p:spPr>
          <a:xfrm>
            <a:off x="7703840" y="5363924"/>
            <a:ext cx="1440160" cy="369332"/>
          </a:xfrm>
          <a:prstGeom prst="rect">
            <a:avLst/>
          </a:prstGeom>
          <a:noFill/>
        </p:spPr>
        <p:txBody>
          <a:bodyPr wrap="square" rtlCol="0">
            <a:spAutoFit/>
          </a:bodyPr>
          <a:lstStyle/>
          <a:p>
            <a:r>
              <a:rPr lang="zh-CN" altLang="en-US" dirty="0" smtClean="0"/>
              <a:t>数据到达</a:t>
            </a:r>
            <a:endParaRPr lang="zh-CN" altLang="en-US" dirty="0"/>
          </a:p>
        </p:txBody>
      </p:sp>
      <p:sp>
        <p:nvSpPr>
          <p:cNvPr id="20" name="TextBox 19"/>
          <p:cNvSpPr txBox="1"/>
          <p:nvPr/>
        </p:nvSpPr>
        <p:spPr>
          <a:xfrm>
            <a:off x="251520" y="5363924"/>
            <a:ext cx="1440160" cy="369332"/>
          </a:xfrm>
          <a:prstGeom prst="rect">
            <a:avLst/>
          </a:prstGeom>
          <a:noFill/>
        </p:spPr>
        <p:txBody>
          <a:bodyPr wrap="square" rtlCol="0">
            <a:spAutoFit/>
          </a:bodyPr>
          <a:lstStyle/>
          <a:p>
            <a:r>
              <a:rPr lang="zh-CN" altLang="en-US" dirty="0" smtClean="0"/>
              <a:t>数据来源</a:t>
            </a:r>
            <a:endParaRPr lang="zh-CN" altLang="en-US" dirty="0"/>
          </a:p>
        </p:txBody>
      </p:sp>
      <p:cxnSp>
        <p:nvCxnSpPr>
          <p:cNvPr id="22" name="直接箭头连接符 21"/>
          <p:cNvCxnSpPr/>
          <p:nvPr/>
        </p:nvCxnSpPr>
        <p:spPr>
          <a:xfrm>
            <a:off x="1475656" y="6237312"/>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3851920" y="6237312"/>
            <a:ext cx="15121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6588224" y="6237312"/>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计算机网络</a:t>
            </a:r>
            <a:endParaRPr lang="zh-CN" altLang="en-US" dirty="0"/>
          </a:p>
        </p:txBody>
      </p:sp>
      <p:sp>
        <p:nvSpPr>
          <p:cNvPr id="3" name="内容占位符 2"/>
          <p:cNvSpPr>
            <a:spLocks noGrp="1"/>
          </p:cNvSpPr>
          <p:nvPr>
            <p:ph idx="1"/>
          </p:nvPr>
        </p:nvSpPr>
        <p:spPr>
          <a:xfrm>
            <a:off x="467544" y="1556792"/>
            <a:ext cx="8280920" cy="5135336"/>
          </a:xfrm>
        </p:spPr>
        <p:txBody>
          <a:bodyPr/>
          <a:lstStyle/>
          <a:p>
            <a:r>
              <a:rPr lang="zh-CN" altLang="en-US" dirty="0" smtClean="0"/>
              <a:t>节点</a:t>
            </a:r>
            <a:r>
              <a:rPr lang="en-US" altLang="zh-CN" dirty="0" smtClean="0"/>
              <a:t>/node</a:t>
            </a:r>
            <a:r>
              <a:rPr lang="zh-CN" altLang="en-US" dirty="0" smtClean="0"/>
              <a:t>：计算机、打印机、路由器、网关等</a:t>
            </a:r>
            <a:endParaRPr lang="en-US" altLang="zh-CN" dirty="0" smtClean="0"/>
          </a:p>
          <a:p>
            <a:r>
              <a:rPr lang="zh-CN" altLang="en-US" dirty="0" smtClean="0"/>
              <a:t>主机</a:t>
            </a:r>
            <a:r>
              <a:rPr lang="en-US" altLang="zh-CN" dirty="0" smtClean="0"/>
              <a:t>/host</a:t>
            </a:r>
            <a:r>
              <a:rPr lang="zh-CN" altLang="en-US" dirty="0" smtClean="0"/>
              <a:t>：计算机节点</a:t>
            </a:r>
            <a:endParaRPr lang="en-US" altLang="zh-CN" dirty="0" smtClean="0"/>
          </a:p>
          <a:p>
            <a:r>
              <a:rPr lang="zh-CN" altLang="en-US" dirty="0" smtClean="0"/>
              <a:t>地址</a:t>
            </a:r>
            <a:r>
              <a:rPr lang="en-US" altLang="zh-CN" dirty="0" smtClean="0"/>
              <a:t>/address</a:t>
            </a:r>
            <a:r>
              <a:rPr lang="zh-CN" altLang="en-US" dirty="0" smtClean="0"/>
              <a:t>：</a:t>
            </a:r>
            <a:r>
              <a:rPr lang="en-US" altLang="zh-CN" dirty="0" smtClean="0"/>
              <a:t>IPv4</a:t>
            </a:r>
            <a:r>
              <a:rPr lang="zh-CN" altLang="en-US" dirty="0" smtClean="0"/>
              <a:t>、</a:t>
            </a:r>
            <a:r>
              <a:rPr lang="en-US" altLang="zh-CN" dirty="0" smtClean="0"/>
              <a:t>IPv6</a:t>
            </a:r>
            <a:r>
              <a:rPr lang="zh-CN" altLang="en-US" dirty="0" smtClean="0"/>
              <a:t>、</a:t>
            </a:r>
            <a:r>
              <a:rPr lang="en-US" altLang="zh-CN" dirty="0" smtClean="0"/>
              <a:t>MAC</a:t>
            </a:r>
          </a:p>
          <a:p>
            <a:r>
              <a:rPr lang="zh-CN" altLang="en-US" dirty="0" smtClean="0"/>
              <a:t>交换：现代计算机网络都是包交换网络</a:t>
            </a:r>
            <a:endParaRPr lang="en-US" altLang="zh-CN" dirty="0" smtClean="0"/>
          </a:p>
          <a:p>
            <a:r>
              <a:rPr lang="zh-CN" altLang="en-US" dirty="0" smtClean="0"/>
              <a:t>协议</a:t>
            </a:r>
            <a:r>
              <a:rPr lang="en-US" altLang="zh-CN" dirty="0" smtClean="0"/>
              <a:t>/protocol</a:t>
            </a:r>
            <a:r>
              <a:rPr lang="zh-CN" altLang="en-US" dirty="0" smtClean="0"/>
              <a:t>：通讯规则</a:t>
            </a:r>
            <a:endParaRPr lang="zh-CN" altLang="en-US" dirty="0"/>
          </a:p>
        </p:txBody>
      </p:sp>
    </p:spTree>
    <p:extLst>
      <p:ext uri="{BB962C8B-B14F-4D97-AF65-F5344CB8AC3E}">
        <p14:creationId xmlns:p14="http://schemas.microsoft.com/office/powerpoint/2010/main" val="4264761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数据交换技术</a:t>
            </a:r>
            <a:endParaRPr lang="zh-CN" altLang="en-US" dirty="0"/>
          </a:p>
        </p:txBody>
      </p:sp>
      <p:sp>
        <p:nvSpPr>
          <p:cNvPr id="8194" name="内容占位符 2"/>
          <p:cNvSpPr>
            <a:spLocks noGrp="1"/>
          </p:cNvSpPr>
          <p:nvPr>
            <p:ph idx="1"/>
          </p:nvPr>
        </p:nvSpPr>
        <p:spPr bwMode="auto">
          <a:xfrm>
            <a:off x="467544" y="1700808"/>
            <a:ext cx="8153400" cy="449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r>
              <a:rPr lang="en-US" altLang="zh-CN" sz="2900" dirty="0" smtClean="0"/>
              <a:t>3</a:t>
            </a:r>
            <a:r>
              <a:rPr lang="zh-CN" altLang="en-US" sz="2900" dirty="0" smtClean="0"/>
              <a:t>种交换技术</a:t>
            </a:r>
            <a:endParaRPr lang="en-US" altLang="zh-CN" sz="2900" dirty="0" smtClean="0"/>
          </a:p>
          <a:p>
            <a:pPr lvl="2"/>
            <a:r>
              <a:rPr lang="zh-CN" altLang="en-US" sz="2900" dirty="0" smtClean="0"/>
              <a:t>电路交换（线路</a:t>
            </a:r>
            <a:r>
              <a:rPr lang="en-US" altLang="zh-CN" sz="2900" dirty="0" smtClean="0"/>
              <a:t>/</a:t>
            </a:r>
            <a:r>
              <a:rPr lang="zh-CN" altLang="en-US" sz="2900" dirty="0" smtClean="0"/>
              <a:t>电话交换）</a:t>
            </a:r>
          </a:p>
          <a:p>
            <a:pPr lvl="2"/>
            <a:r>
              <a:rPr lang="zh-CN" altLang="en-US" sz="2900" dirty="0" smtClean="0"/>
              <a:t>报文交换</a:t>
            </a:r>
          </a:p>
          <a:p>
            <a:pPr lvl="2"/>
            <a:r>
              <a:rPr lang="zh-CN" altLang="en-US" sz="2900" dirty="0" smtClean="0"/>
              <a:t>分组交换（包交换）</a:t>
            </a:r>
          </a:p>
          <a:p>
            <a:pPr eaLnBrk="1" hangingPunct="1">
              <a:lnSpc>
                <a:spcPct val="150000"/>
              </a:lnSpc>
              <a:buFont typeface="Wingdings 2" panose="05020102010507070707" pitchFamily="18" charset="2"/>
              <a:buNone/>
            </a:pPr>
            <a:r>
              <a:rPr lang="en-US" altLang="zh-CN" b="0" dirty="0" smtClean="0">
                <a:solidFill>
                  <a:schemeClr val="tx2"/>
                </a:solidFill>
                <a:latin typeface="宋体" panose="02010600030101010101" pitchFamily="2" charset="-122"/>
                <a:ea typeface="宋体" panose="02010600030101010101" pitchFamily="2" charset="-122"/>
              </a:rPr>
              <a:t>  </a:t>
            </a:r>
            <a:endParaRPr lang="zh-CN" altLang="en-US" dirty="0" smtClean="0">
              <a:ea typeface="宋体" panose="02010600030101010101" pitchFamily="2" charset="-122"/>
            </a:endParaRPr>
          </a:p>
        </p:txBody>
      </p:sp>
    </p:spTree>
    <p:extLst>
      <p:ext uri="{BB962C8B-B14F-4D97-AF65-F5344CB8AC3E}">
        <p14:creationId xmlns:p14="http://schemas.microsoft.com/office/powerpoint/2010/main" val="34266821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电路交换</a:t>
            </a:r>
            <a:r>
              <a:rPr lang="zh-CN" altLang="en-US" dirty="0"/>
              <a:t>（线路交换）</a:t>
            </a:r>
          </a:p>
        </p:txBody>
      </p:sp>
      <p:sp>
        <p:nvSpPr>
          <p:cNvPr id="9218" name="内容占位符 4"/>
          <p:cNvSpPr>
            <a:spLocks noGrp="1"/>
          </p:cNvSpPr>
          <p:nvPr>
            <p:ph idx="1"/>
          </p:nvPr>
        </p:nvSpPr>
        <p:spPr bwMode="auto">
          <a:xfrm>
            <a:off x="611560" y="1484784"/>
            <a:ext cx="8153400" cy="449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eaLnBrk="1" hangingPunct="1">
              <a:lnSpc>
                <a:spcPct val="150000"/>
              </a:lnSpc>
              <a:buFont typeface="Wingdings 2" panose="05020102010507070707" pitchFamily="18" charset="2"/>
              <a:buNone/>
            </a:pPr>
            <a:r>
              <a:rPr lang="en-US" altLang="zh-CN" sz="2400" dirty="0" smtClean="0"/>
              <a:t>    </a:t>
            </a:r>
            <a:r>
              <a:rPr lang="zh-CN" altLang="zh-CN" sz="2400" dirty="0" smtClean="0"/>
              <a:t>①</a:t>
            </a:r>
            <a:r>
              <a:rPr lang="en-US" altLang="zh-CN" sz="2400" dirty="0" smtClean="0"/>
              <a:t> </a:t>
            </a:r>
            <a:r>
              <a:rPr lang="zh-CN" altLang="zh-CN" sz="2400" dirty="0" smtClean="0"/>
              <a:t>线路建立：</a:t>
            </a:r>
            <a:r>
              <a:rPr lang="zh-CN" altLang="en-US" sz="2400" dirty="0" smtClean="0"/>
              <a:t>发送方提出</a:t>
            </a:r>
            <a:r>
              <a:rPr lang="zh-CN" altLang="zh-CN" sz="2400" dirty="0" smtClean="0"/>
              <a:t>连接请求</a:t>
            </a:r>
            <a:r>
              <a:rPr lang="zh-CN" altLang="en-US" sz="2400" dirty="0" smtClean="0"/>
              <a:t>，</a:t>
            </a:r>
            <a:r>
              <a:rPr lang="zh-CN" altLang="zh-CN" sz="2400" dirty="0" smtClean="0"/>
              <a:t>完成逐个结点的接续过程</a:t>
            </a:r>
            <a:r>
              <a:rPr lang="zh-CN" altLang="en-US" sz="2400" dirty="0" smtClean="0"/>
              <a:t>。</a:t>
            </a:r>
            <a:r>
              <a:rPr lang="zh-CN" altLang="zh-CN" sz="2400" dirty="0" smtClean="0"/>
              <a:t>建立由源站到目的站的传输链路</a:t>
            </a:r>
            <a:r>
              <a:rPr lang="zh-CN" altLang="en-US" sz="2400" dirty="0" smtClean="0"/>
              <a:t>。</a:t>
            </a:r>
            <a:endParaRPr lang="en-US" altLang="zh-CN" sz="2400" dirty="0" smtClean="0"/>
          </a:p>
          <a:p>
            <a:pPr eaLnBrk="1" hangingPunct="1">
              <a:lnSpc>
                <a:spcPct val="150000"/>
              </a:lnSpc>
              <a:buFont typeface="Wingdings 2" panose="05020102010507070707" pitchFamily="18" charset="2"/>
              <a:buNone/>
            </a:pPr>
            <a:r>
              <a:rPr lang="en-US" altLang="zh-CN" sz="2400" dirty="0" smtClean="0"/>
              <a:t>    </a:t>
            </a:r>
            <a:r>
              <a:rPr lang="zh-CN" altLang="zh-CN" sz="2400" dirty="0" smtClean="0"/>
              <a:t>② 数据传输：全双工传输</a:t>
            </a:r>
            <a:endParaRPr lang="en-US" altLang="zh-CN" sz="2400" dirty="0" smtClean="0"/>
          </a:p>
          <a:p>
            <a:pPr eaLnBrk="1" hangingPunct="1">
              <a:lnSpc>
                <a:spcPct val="150000"/>
              </a:lnSpc>
              <a:buFont typeface="Wingdings 2" panose="05020102010507070707" pitchFamily="18" charset="2"/>
              <a:buNone/>
            </a:pPr>
            <a:r>
              <a:rPr lang="en-US" altLang="zh-CN" sz="2400" dirty="0" smtClean="0"/>
              <a:t>    </a:t>
            </a:r>
            <a:r>
              <a:rPr lang="zh-CN" altLang="zh-CN" sz="2400" dirty="0" smtClean="0"/>
              <a:t>③</a:t>
            </a:r>
            <a:r>
              <a:rPr lang="en-US" altLang="zh-CN" sz="2400" dirty="0" smtClean="0"/>
              <a:t> </a:t>
            </a:r>
            <a:r>
              <a:rPr lang="zh-CN" altLang="zh-CN" sz="2400" dirty="0" smtClean="0"/>
              <a:t>电路拆除：数据传输</a:t>
            </a:r>
            <a:r>
              <a:rPr lang="zh-CN" altLang="en-US" sz="2400" dirty="0" smtClean="0"/>
              <a:t>结束</a:t>
            </a:r>
            <a:r>
              <a:rPr lang="zh-CN" altLang="zh-CN" sz="2400" dirty="0" smtClean="0"/>
              <a:t>，由源站</a:t>
            </a:r>
            <a:r>
              <a:rPr lang="zh-CN" altLang="en-US" sz="2400" dirty="0" smtClean="0"/>
              <a:t>（</a:t>
            </a:r>
            <a:r>
              <a:rPr lang="zh-CN" altLang="zh-CN" sz="2400" dirty="0" smtClean="0"/>
              <a:t>目的站</a:t>
            </a:r>
            <a:r>
              <a:rPr lang="zh-CN" altLang="en-US" sz="2400" dirty="0" smtClean="0"/>
              <a:t>）</a:t>
            </a:r>
            <a:r>
              <a:rPr lang="zh-CN" altLang="zh-CN" sz="2400" dirty="0" smtClean="0"/>
              <a:t>提出终止通信</a:t>
            </a:r>
            <a:r>
              <a:rPr lang="zh-CN" altLang="en-US" sz="2400" dirty="0" smtClean="0"/>
              <a:t>。</a:t>
            </a:r>
            <a:r>
              <a:rPr lang="zh-CN" altLang="zh-CN" sz="2400" dirty="0" smtClean="0"/>
              <a:t>各</a:t>
            </a:r>
            <a:r>
              <a:rPr lang="zh-CN" altLang="en-US" sz="2400" dirty="0" smtClean="0"/>
              <a:t>结点</a:t>
            </a:r>
            <a:r>
              <a:rPr lang="zh-CN" altLang="zh-CN" sz="2400" dirty="0" smtClean="0"/>
              <a:t>拆除</a:t>
            </a:r>
            <a:r>
              <a:rPr lang="zh-CN" altLang="en-US" sz="2400" dirty="0" smtClean="0"/>
              <a:t>相应</a:t>
            </a:r>
            <a:r>
              <a:rPr lang="zh-CN" altLang="zh-CN" sz="2400" dirty="0" smtClean="0"/>
              <a:t>的连接，释放信道资源。</a:t>
            </a:r>
            <a:endParaRPr lang="en-US" altLang="zh-CN" sz="2400" dirty="0" smtClean="0"/>
          </a:p>
        </p:txBody>
      </p:sp>
      <p:sp>
        <p:nvSpPr>
          <p:cNvPr id="921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922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922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922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922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pic>
        <p:nvPicPr>
          <p:cNvPr id="9224"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688" y="4725144"/>
            <a:ext cx="5657850" cy="16097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9204871"/>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工作模式</a:t>
            </a:r>
            <a:endParaRPr lang="zh-CN" altLang="en-US" dirty="0"/>
          </a:p>
        </p:txBody>
      </p:sp>
      <p:pic>
        <p:nvPicPr>
          <p:cNvPr id="36866" name="Picture 2"/>
          <p:cNvPicPr>
            <a:picLocks noGrp="1" noChangeAspect="1" noChangeArrowheads="1"/>
          </p:cNvPicPr>
          <p:nvPr>
            <p:ph sz="quarter" idx="1"/>
          </p:nvPr>
        </p:nvPicPr>
        <p:blipFill>
          <a:blip r:embed="rId2" cstate="print"/>
          <a:srcRect/>
          <a:stretch>
            <a:fillRect/>
          </a:stretch>
        </p:blipFill>
        <p:spPr bwMode="auto">
          <a:xfrm>
            <a:off x="4572000" y="1844824"/>
            <a:ext cx="2448272" cy="1386370"/>
          </a:xfrm>
          <a:prstGeom prst="rect">
            <a:avLst/>
          </a:prstGeom>
          <a:noFill/>
          <a:ln w="9525">
            <a:noFill/>
            <a:miter lim="800000"/>
            <a:headEnd/>
            <a:tailEnd/>
          </a:ln>
        </p:spPr>
      </p:pic>
      <p:pic>
        <p:nvPicPr>
          <p:cNvPr id="36867" name="Picture 3"/>
          <p:cNvPicPr>
            <a:picLocks noChangeAspect="1" noChangeArrowheads="1"/>
          </p:cNvPicPr>
          <p:nvPr/>
        </p:nvPicPr>
        <p:blipFill>
          <a:blip r:embed="rId3" cstate="print"/>
          <a:srcRect/>
          <a:stretch>
            <a:fillRect/>
          </a:stretch>
        </p:blipFill>
        <p:spPr bwMode="auto">
          <a:xfrm>
            <a:off x="4571999" y="3501008"/>
            <a:ext cx="2358703" cy="1224136"/>
          </a:xfrm>
          <a:prstGeom prst="rect">
            <a:avLst/>
          </a:prstGeom>
          <a:noFill/>
          <a:ln w="9525">
            <a:noFill/>
            <a:miter lim="800000"/>
            <a:headEnd/>
            <a:tailEnd/>
          </a:ln>
        </p:spPr>
      </p:pic>
      <p:pic>
        <p:nvPicPr>
          <p:cNvPr id="36868" name="Picture 4"/>
          <p:cNvPicPr>
            <a:picLocks noChangeAspect="1" noChangeArrowheads="1"/>
          </p:cNvPicPr>
          <p:nvPr/>
        </p:nvPicPr>
        <p:blipFill>
          <a:blip r:embed="rId4" cstate="print"/>
          <a:srcRect/>
          <a:stretch>
            <a:fillRect/>
          </a:stretch>
        </p:blipFill>
        <p:spPr bwMode="auto">
          <a:xfrm>
            <a:off x="4572000" y="5157191"/>
            <a:ext cx="2520280" cy="1237229"/>
          </a:xfrm>
          <a:prstGeom prst="rect">
            <a:avLst/>
          </a:prstGeom>
          <a:noFill/>
          <a:ln w="9525">
            <a:noFill/>
            <a:miter lim="800000"/>
            <a:headEnd/>
            <a:tailEnd/>
          </a:ln>
        </p:spPr>
      </p:pic>
      <p:sp>
        <p:nvSpPr>
          <p:cNvPr id="7" name="TextBox 6"/>
          <p:cNvSpPr txBox="1"/>
          <p:nvPr/>
        </p:nvSpPr>
        <p:spPr>
          <a:xfrm>
            <a:off x="1259632" y="2132856"/>
            <a:ext cx="1944216" cy="584775"/>
          </a:xfrm>
          <a:prstGeom prst="rect">
            <a:avLst/>
          </a:prstGeom>
          <a:noFill/>
        </p:spPr>
        <p:txBody>
          <a:bodyPr wrap="square" rtlCol="0">
            <a:spAutoFit/>
          </a:bodyPr>
          <a:lstStyle/>
          <a:p>
            <a:r>
              <a:rPr lang="zh-CN" altLang="en-US" sz="3200" b="1" dirty="0" smtClean="0">
                <a:solidFill>
                  <a:srgbClr val="00B0F0"/>
                </a:solidFill>
              </a:rPr>
              <a:t>单工：</a:t>
            </a:r>
            <a:endParaRPr lang="zh-CN" altLang="en-US" sz="3200" b="1" dirty="0">
              <a:solidFill>
                <a:srgbClr val="00B0F0"/>
              </a:solidFill>
            </a:endParaRPr>
          </a:p>
        </p:txBody>
      </p:sp>
      <p:sp>
        <p:nvSpPr>
          <p:cNvPr id="8" name="TextBox 7"/>
          <p:cNvSpPr txBox="1"/>
          <p:nvPr/>
        </p:nvSpPr>
        <p:spPr>
          <a:xfrm>
            <a:off x="1259632" y="3717031"/>
            <a:ext cx="1944216" cy="584775"/>
          </a:xfrm>
          <a:prstGeom prst="rect">
            <a:avLst/>
          </a:prstGeom>
          <a:noFill/>
        </p:spPr>
        <p:txBody>
          <a:bodyPr wrap="square" rtlCol="0">
            <a:spAutoFit/>
          </a:bodyPr>
          <a:lstStyle/>
          <a:p>
            <a:r>
              <a:rPr lang="zh-CN" altLang="en-US" sz="3200" b="1" dirty="0" smtClean="0">
                <a:solidFill>
                  <a:srgbClr val="00B0F0"/>
                </a:solidFill>
              </a:rPr>
              <a:t>半双工：</a:t>
            </a:r>
            <a:endParaRPr lang="zh-CN" altLang="en-US" sz="3200" b="1" dirty="0">
              <a:solidFill>
                <a:srgbClr val="00B0F0"/>
              </a:solidFill>
            </a:endParaRPr>
          </a:p>
        </p:txBody>
      </p:sp>
      <p:sp>
        <p:nvSpPr>
          <p:cNvPr id="9" name="TextBox 8"/>
          <p:cNvSpPr txBox="1"/>
          <p:nvPr/>
        </p:nvSpPr>
        <p:spPr>
          <a:xfrm>
            <a:off x="1313219" y="5429448"/>
            <a:ext cx="1944216" cy="584775"/>
          </a:xfrm>
          <a:prstGeom prst="rect">
            <a:avLst/>
          </a:prstGeom>
          <a:noFill/>
        </p:spPr>
        <p:txBody>
          <a:bodyPr wrap="square" rtlCol="0">
            <a:spAutoFit/>
          </a:bodyPr>
          <a:lstStyle/>
          <a:p>
            <a:r>
              <a:rPr lang="zh-CN" altLang="en-US" sz="3200" b="1" dirty="0" smtClean="0">
                <a:solidFill>
                  <a:srgbClr val="00B0F0"/>
                </a:solidFill>
              </a:rPr>
              <a:t>全双工：</a:t>
            </a:r>
            <a:endParaRPr lang="zh-CN" altLang="en-US" sz="3200" b="1" dirty="0">
              <a:solidFill>
                <a:srgbClr val="00B0F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报文交换（存储转发）</a:t>
            </a:r>
          </a:p>
        </p:txBody>
      </p:sp>
      <p:sp>
        <p:nvSpPr>
          <p:cNvPr id="10242" name="内容占位符 4"/>
          <p:cNvSpPr>
            <a:spLocks noGrp="1"/>
          </p:cNvSpPr>
          <p:nvPr>
            <p:ph idx="1"/>
          </p:nvPr>
        </p:nvSpPr>
        <p:spPr bwMode="auto">
          <a:xfrm>
            <a:off x="467544" y="1484784"/>
            <a:ext cx="8153400" cy="449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lnSpc>
                <a:spcPct val="150000"/>
              </a:lnSpc>
              <a:buFont typeface="Wingdings 2" panose="05020102010507070707" pitchFamily="18" charset="2"/>
              <a:buNone/>
            </a:pPr>
            <a:r>
              <a:rPr lang="zh-CN" altLang="en-US" sz="2200" dirty="0" smtClean="0"/>
              <a:t>    过程：</a:t>
            </a:r>
            <a:r>
              <a:rPr lang="zh-CN" altLang="zh-CN" sz="2200" dirty="0" smtClean="0"/>
              <a:t>结点接收一个报文之后，</a:t>
            </a:r>
            <a:r>
              <a:rPr lang="zh-CN" altLang="zh-CN" sz="2200" b="1" dirty="0" smtClean="0"/>
              <a:t>报文</a:t>
            </a:r>
            <a:r>
              <a:rPr lang="zh-CN" altLang="en-US" sz="2200" b="1" dirty="0" smtClean="0"/>
              <a:t>缓存（</a:t>
            </a:r>
            <a:r>
              <a:rPr lang="zh-CN" altLang="zh-CN" sz="2200" b="1" dirty="0" smtClean="0"/>
              <a:t>存储设备</a:t>
            </a:r>
            <a:r>
              <a:rPr lang="zh-CN" altLang="en-US" sz="2200" b="1" dirty="0" smtClean="0"/>
              <a:t>）</a:t>
            </a:r>
            <a:r>
              <a:rPr lang="zh-CN" altLang="zh-CN" sz="2200" b="1" dirty="0" smtClean="0"/>
              <a:t>，</a:t>
            </a:r>
            <a:r>
              <a:rPr lang="zh-CN" altLang="zh-CN" sz="2200" dirty="0" smtClean="0"/>
              <a:t>根据报文中目的地址转发到下一个结点</a:t>
            </a:r>
            <a:r>
              <a:rPr lang="zh-CN" altLang="en-US" sz="2200" dirty="0" smtClean="0"/>
              <a:t>（</a:t>
            </a:r>
            <a:r>
              <a:rPr lang="zh-CN" altLang="zh-CN" sz="2200" dirty="0" smtClean="0"/>
              <a:t>如此往复，直到报文到达目的站</a:t>
            </a:r>
            <a:r>
              <a:rPr lang="zh-CN" altLang="en-US" sz="2200" dirty="0" smtClean="0"/>
              <a:t>）</a:t>
            </a:r>
            <a:r>
              <a:rPr lang="zh-CN" altLang="zh-CN" sz="2200" dirty="0" smtClean="0"/>
              <a:t>。</a:t>
            </a:r>
            <a:endParaRPr lang="en-US" altLang="zh-CN" sz="2200" dirty="0" smtClean="0"/>
          </a:p>
          <a:p>
            <a:pPr eaLnBrk="1" hangingPunct="1">
              <a:lnSpc>
                <a:spcPct val="150000"/>
              </a:lnSpc>
              <a:buFont typeface="Wingdings" panose="05000000000000000000" pitchFamily="2" charset="2"/>
              <a:buNone/>
            </a:pPr>
            <a:r>
              <a:rPr lang="en-US" altLang="zh-CN" sz="2200" dirty="0" smtClean="0"/>
              <a:t>    </a:t>
            </a:r>
            <a:r>
              <a:rPr lang="zh-CN" altLang="en-US" sz="2200" dirty="0" smtClean="0"/>
              <a:t>特点：</a:t>
            </a:r>
            <a:r>
              <a:rPr lang="zh-CN" altLang="zh-CN" sz="2200" dirty="0" smtClean="0"/>
              <a:t>不</a:t>
            </a:r>
            <a:r>
              <a:rPr lang="zh-CN" altLang="en-US" sz="2200" dirty="0" smtClean="0"/>
              <a:t>需要</a:t>
            </a:r>
            <a:r>
              <a:rPr lang="zh-CN" altLang="zh-CN" sz="2200" dirty="0" smtClean="0"/>
              <a:t>通信双方预先建立专用的数据通路</a:t>
            </a:r>
            <a:r>
              <a:rPr lang="zh-CN" altLang="en-US" sz="2200" dirty="0" smtClean="0"/>
              <a:t>（无需</a:t>
            </a:r>
            <a:r>
              <a:rPr lang="zh-CN" altLang="zh-CN" sz="2200" dirty="0" smtClean="0"/>
              <a:t>建立</a:t>
            </a:r>
            <a:r>
              <a:rPr lang="zh-CN" altLang="en-US" sz="2200" dirty="0" smtClean="0"/>
              <a:t>链路、</a:t>
            </a:r>
            <a:r>
              <a:rPr lang="zh-CN" altLang="zh-CN" sz="2200" dirty="0" smtClean="0"/>
              <a:t>拆除</a:t>
            </a:r>
            <a:r>
              <a:rPr lang="zh-CN" altLang="en-US" sz="2200" dirty="0" smtClean="0"/>
              <a:t>链路</a:t>
            </a:r>
            <a:r>
              <a:rPr lang="zh-CN" altLang="zh-CN" sz="2200" dirty="0" smtClean="0"/>
              <a:t>过程</a:t>
            </a:r>
            <a:r>
              <a:rPr lang="zh-CN" altLang="en-US" sz="2200" dirty="0" smtClean="0"/>
              <a:t>）。</a:t>
            </a:r>
            <a:endParaRPr lang="en-US" altLang="zh-CN" sz="2200" dirty="0" smtClean="0"/>
          </a:p>
          <a:p>
            <a:pPr eaLnBrk="1" hangingPunct="1">
              <a:lnSpc>
                <a:spcPct val="150000"/>
              </a:lnSpc>
              <a:buFont typeface="Wingdings" panose="05000000000000000000" pitchFamily="2" charset="2"/>
              <a:buNone/>
            </a:pPr>
            <a:r>
              <a:rPr lang="en-US" altLang="zh-CN" sz="2200" dirty="0" smtClean="0"/>
              <a:t>    </a:t>
            </a:r>
            <a:r>
              <a:rPr lang="zh-CN" altLang="zh-CN" sz="2200" dirty="0" smtClean="0"/>
              <a:t>缺点：</a:t>
            </a:r>
            <a:r>
              <a:rPr lang="zh-CN" altLang="en-US" sz="2200" dirty="0" smtClean="0"/>
              <a:t>需要</a:t>
            </a:r>
            <a:r>
              <a:rPr lang="zh-CN" altLang="zh-CN" sz="2200" dirty="0" smtClean="0"/>
              <a:t>对完整报文</a:t>
            </a:r>
            <a:r>
              <a:rPr lang="zh-CN" altLang="en-US" sz="2200" dirty="0" smtClean="0"/>
              <a:t>进行</a:t>
            </a:r>
            <a:r>
              <a:rPr lang="zh-CN" altLang="zh-CN" sz="2200" dirty="0" smtClean="0"/>
              <a:t>存储</a:t>
            </a:r>
            <a:r>
              <a:rPr lang="en-US" altLang="zh-CN" sz="2200" dirty="0" smtClean="0"/>
              <a:t>/</a:t>
            </a:r>
            <a:r>
              <a:rPr lang="zh-CN" altLang="zh-CN" sz="2200" dirty="0" smtClean="0"/>
              <a:t>转发，结点存储</a:t>
            </a:r>
            <a:r>
              <a:rPr lang="en-US" altLang="zh-CN" sz="2200" dirty="0" smtClean="0"/>
              <a:t>/</a:t>
            </a:r>
            <a:r>
              <a:rPr lang="zh-CN" altLang="zh-CN" sz="2200" dirty="0" smtClean="0"/>
              <a:t>转发的时延较大，不适用于</a:t>
            </a:r>
            <a:r>
              <a:rPr lang="zh-CN" altLang="en-US" sz="2200" dirty="0" smtClean="0"/>
              <a:t>高实时性</a:t>
            </a:r>
            <a:r>
              <a:rPr lang="zh-CN" altLang="zh-CN" sz="2200" dirty="0" smtClean="0"/>
              <a:t>通信</a:t>
            </a:r>
            <a:r>
              <a:rPr lang="zh-CN" altLang="en-US" sz="2200" dirty="0" smtClean="0"/>
              <a:t>。</a:t>
            </a:r>
            <a:endParaRPr lang="zh-CN" altLang="zh-CN" sz="2200" dirty="0" smtClean="0"/>
          </a:p>
        </p:txBody>
      </p:sp>
      <p:sp>
        <p:nvSpPr>
          <p:cNvPr id="1024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024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024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024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024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pic>
        <p:nvPicPr>
          <p:cNvPr id="10248"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3728" y="5266295"/>
            <a:ext cx="5184576" cy="147507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5137130"/>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交换技术：</a:t>
            </a:r>
            <a:r>
              <a:rPr lang="zh-CN" altLang="en-US" dirty="0" smtClean="0"/>
              <a:t>分组交换</a:t>
            </a:r>
            <a:endParaRPr lang="zh-CN" altLang="en-US" dirty="0"/>
          </a:p>
        </p:txBody>
      </p:sp>
      <p:sp>
        <p:nvSpPr>
          <p:cNvPr id="8194" name="内容占位符 4"/>
          <p:cNvSpPr>
            <a:spLocks noGrp="1"/>
          </p:cNvSpPr>
          <p:nvPr>
            <p:ph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2" panose="05020102010507070707" pitchFamily="18" charset="2"/>
              <a:buNone/>
              <a:defRPr/>
            </a:pPr>
            <a:endParaRPr lang="en-US" altLang="zh-CN" sz="2000" dirty="0" smtClean="0">
              <a:solidFill>
                <a:srgbClr val="215978"/>
              </a:solidFill>
              <a:ea typeface="宋体" panose="02010600030101010101" pitchFamily="2" charset="-122"/>
            </a:endParaRPr>
          </a:p>
          <a:p>
            <a:pPr eaLnBrk="1" hangingPunct="1">
              <a:lnSpc>
                <a:spcPct val="150000"/>
              </a:lnSpc>
              <a:buFont typeface="Wingdings 2" panose="05020102010507070707" pitchFamily="18" charset="2"/>
              <a:buNone/>
              <a:defRPr/>
            </a:pPr>
            <a:r>
              <a:rPr lang="zh-CN" altLang="zh-CN" sz="2200" dirty="0" smtClean="0"/>
              <a:t>属于</a:t>
            </a:r>
            <a:r>
              <a:rPr lang="zh-CN" altLang="en-US" sz="2200" dirty="0" smtClean="0"/>
              <a:t>“</a:t>
            </a:r>
            <a:r>
              <a:rPr lang="zh-CN" altLang="zh-CN" sz="2200" dirty="0" smtClean="0"/>
              <a:t>存储</a:t>
            </a:r>
            <a:r>
              <a:rPr lang="en-US" altLang="zh-CN" sz="2200" dirty="0" smtClean="0"/>
              <a:t>/</a:t>
            </a:r>
            <a:r>
              <a:rPr lang="zh-CN" altLang="zh-CN" sz="2200" dirty="0" smtClean="0"/>
              <a:t>转发”交换方式</a:t>
            </a:r>
            <a:endParaRPr lang="en-US" altLang="zh-CN" sz="2200" dirty="0" smtClean="0"/>
          </a:p>
          <a:p>
            <a:pPr marL="0" indent="0" eaLnBrk="1" hangingPunct="1">
              <a:lnSpc>
                <a:spcPct val="150000"/>
              </a:lnSpc>
              <a:buFont typeface="Wingdings" panose="05000000000000000000" pitchFamily="2" charset="2"/>
              <a:buNone/>
              <a:defRPr/>
            </a:pPr>
            <a:r>
              <a:rPr lang="zh-CN" altLang="en-US" sz="2200" dirty="0" smtClean="0"/>
              <a:t>    报文被划分为分组，每个分组独立转发</a:t>
            </a:r>
            <a:endParaRPr lang="en-US" altLang="zh-CN" sz="2200" dirty="0" smtClean="0"/>
          </a:p>
        </p:txBody>
      </p:sp>
      <p:sp>
        <p:nvSpPr>
          <p:cNvPr id="1126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126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126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127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127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sp>
        <p:nvSpPr>
          <p:cNvPr id="1127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Goudy Old Style" pitchFamily="18" charset="0"/>
            </a:endParaRPr>
          </a:p>
        </p:txBody>
      </p:sp>
      <p:graphicFrame>
        <p:nvGraphicFramePr>
          <p:cNvPr id="11273" name="Object 1"/>
          <p:cNvGraphicFramePr>
            <a:graphicFrameLocks noChangeAspect="1"/>
          </p:cNvGraphicFramePr>
          <p:nvPr/>
        </p:nvGraphicFramePr>
        <p:xfrm>
          <a:off x="109413" y="3645247"/>
          <a:ext cx="8855075" cy="2232025"/>
        </p:xfrm>
        <a:graphic>
          <a:graphicData uri="http://schemas.openxmlformats.org/presentationml/2006/ole">
            <mc:AlternateContent xmlns:mc="http://schemas.openxmlformats.org/markup-compatibility/2006">
              <mc:Choice xmlns:v="urn:schemas-microsoft-com:vml" Requires="v">
                <p:oleObj spid="_x0000_s1077" name="Visio" r:id="rId3" imgW="6053274" imgH="1222659" progId="Visio.Drawing.11">
                  <p:embed/>
                </p:oleObj>
              </mc:Choice>
              <mc:Fallback>
                <p:oleObj name="Visio" r:id="rId3" imgW="6053274" imgH="1222659"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413" y="3645247"/>
                        <a:ext cx="8855075" cy="223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10282673"/>
      </p:ext>
    </p:extLst>
  </p:cSld>
  <p:clrMapOvr>
    <a:masterClrMapping/>
  </p:clrMapOvr>
  <p:transition>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1664</TotalTime>
  <Words>1877</Words>
  <Application>Microsoft Office PowerPoint</Application>
  <PresentationFormat>全屏显示(4:3)</PresentationFormat>
  <Paragraphs>345</Paragraphs>
  <Slides>39</Slides>
  <Notes>1</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39</vt:i4>
      </vt:variant>
    </vt:vector>
  </HeadingPairs>
  <TitlesOfParts>
    <vt:vector size="43" baseType="lpstr">
      <vt:lpstr>中性</vt:lpstr>
      <vt:lpstr>Visio</vt:lpstr>
      <vt:lpstr>Microsoft Office Visio 绘图</vt:lpstr>
      <vt:lpstr>Microsoft Visio Drawing</vt:lpstr>
      <vt:lpstr>             网络传输基础知识</vt:lpstr>
      <vt:lpstr>概念</vt:lpstr>
      <vt:lpstr>概念</vt:lpstr>
      <vt:lpstr>计算机网络</vt:lpstr>
      <vt:lpstr>数据交换技术</vt:lpstr>
      <vt:lpstr>电路交换（线路交换）</vt:lpstr>
      <vt:lpstr>工作模式</vt:lpstr>
      <vt:lpstr>报文交换（存储转发）</vt:lpstr>
      <vt:lpstr>交换技术：分组交换</vt:lpstr>
      <vt:lpstr>交换技术：分组交换</vt:lpstr>
      <vt:lpstr>三种交换技术</vt:lpstr>
      <vt:lpstr>网络协议</vt:lpstr>
      <vt:lpstr>网络协议</vt:lpstr>
      <vt:lpstr>互联网体系结构</vt:lpstr>
      <vt:lpstr>网络不同层的协议</vt:lpstr>
      <vt:lpstr>网络体系结构</vt:lpstr>
      <vt:lpstr>PowerPoint 演示文稿</vt:lpstr>
      <vt:lpstr>网络体系结构</vt:lpstr>
      <vt:lpstr>IP、TCP和UDP</vt:lpstr>
      <vt:lpstr>IP地址与域名</vt:lpstr>
      <vt:lpstr>PowerPoint 演示文稿</vt:lpstr>
      <vt:lpstr>PowerPoint 演示文稿</vt:lpstr>
      <vt:lpstr>PowerPoint 演示文稿</vt:lpstr>
      <vt:lpstr>IPv6地址格式（128bit）</vt:lpstr>
      <vt:lpstr>IPv6地址格式</vt:lpstr>
      <vt:lpstr>PowerPoint 演示文稿</vt:lpstr>
      <vt:lpstr>IPv6前缀格式</vt:lpstr>
      <vt:lpstr>端口/Port</vt:lpstr>
      <vt:lpstr>端口/Port</vt:lpstr>
      <vt:lpstr>代理服务器/Proxy</vt:lpstr>
      <vt:lpstr>客服/服务器模型</vt:lpstr>
      <vt:lpstr>客服/服务器模型</vt:lpstr>
      <vt:lpstr>Internet标准</vt:lpstr>
      <vt:lpstr>Android</vt:lpstr>
      <vt:lpstr>Android</vt:lpstr>
      <vt:lpstr>安卓应用程序开发</vt:lpstr>
      <vt:lpstr>Socket数据传输</vt:lpstr>
      <vt:lpstr>从Socket上读取数据</vt:lpstr>
      <vt:lpstr>写数据到socket上</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端美科技高校合作产学研发展计划</dc:title>
  <cp:lastModifiedBy>Andy</cp:lastModifiedBy>
  <cp:revision>108</cp:revision>
  <dcterms:modified xsi:type="dcterms:W3CDTF">2020-03-13T03:09:16Z</dcterms:modified>
</cp:coreProperties>
</file>