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16" r:id="rId3"/>
    <p:sldId id="318" r:id="rId4"/>
    <p:sldId id="319" r:id="rId5"/>
    <p:sldId id="282" r:id="rId6"/>
    <p:sldId id="283" r:id="rId7"/>
    <p:sldId id="310" r:id="rId8"/>
    <p:sldId id="284" r:id="rId9"/>
    <p:sldId id="285" r:id="rId10"/>
    <p:sldId id="311" r:id="rId11"/>
    <p:sldId id="286" r:id="rId12"/>
    <p:sldId id="287" r:id="rId13"/>
    <p:sldId id="288" r:id="rId14"/>
    <p:sldId id="289" r:id="rId15"/>
    <p:sldId id="306" r:id="rId16"/>
    <p:sldId id="312" r:id="rId17"/>
    <p:sldId id="320" r:id="rId18"/>
    <p:sldId id="290" r:id="rId19"/>
    <p:sldId id="291" r:id="rId20"/>
    <p:sldId id="292" r:id="rId21"/>
    <p:sldId id="293" r:id="rId22"/>
    <p:sldId id="294" r:id="rId23"/>
    <p:sldId id="295" r:id="rId24"/>
    <p:sldId id="313" r:id="rId25"/>
    <p:sldId id="296" r:id="rId26"/>
    <p:sldId id="314" r:id="rId27"/>
    <p:sldId id="315" r:id="rId28"/>
    <p:sldId id="307" r:id="rId29"/>
    <p:sldId id="308" r:id="rId30"/>
    <p:sldId id="309" r:id="rId31"/>
    <p:sldId id="322" r:id="rId32"/>
    <p:sldId id="323" r:id="rId33"/>
    <p:sldId id="324" r:id="rId34"/>
    <p:sldId id="325" r:id="rId35"/>
    <p:sldId id="326" r:id="rId36"/>
    <p:sldId id="327" r:id="rId37"/>
    <p:sldId id="328" r:id="rId38"/>
    <p:sldId id="329" r:id="rId39"/>
    <p:sldId id="333" r:id="rId40"/>
    <p:sldId id="334" r:id="rId41"/>
    <p:sldId id="335" r:id="rId42"/>
    <p:sldId id="336" r:id="rId43"/>
    <p:sldId id="337" r:id="rId44"/>
    <p:sldId id="338" r:id="rId45"/>
    <p:sldId id="344" r:id="rId46"/>
    <p:sldId id="339" r:id="rId47"/>
    <p:sldId id="340"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1374" y="2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FBF99B-FB83-4451-8B3A-3AA4058B0A25}" type="datetimeFigureOut">
              <a:rPr lang="zh-CN" altLang="en-US" smtClean="0"/>
              <a:pPr/>
              <a:t>2021/3/26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5DD088-3A57-4AAD-8514-636C7E100E2E}" type="slidenum">
              <a:rPr lang="zh-CN" altLang="en-US" smtClean="0"/>
              <a:pPr/>
              <a:t>‹#›</a:t>
            </a:fld>
            <a:endParaRPr lang="zh-CN" altLang="en-US"/>
          </a:p>
        </p:txBody>
      </p:sp>
    </p:spTree>
    <p:extLst>
      <p:ext uri="{BB962C8B-B14F-4D97-AF65-F5344CB8AC3E}">
        <p14:creationId xmlns="" xmlns:p14="http://schemas.microsoft.com/office/powerpoint/2010/main" val="130982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5DD088-3A57-4AAD-8514-636C7E100E2E}" type="slidenum">
              <a:rPr lang="zh-CN" altLang="en-US" smtClean="0"/>
              <a:pPr/>
              <a:t>30</a:t>
            </a:fld>
            <a:endParaRPr lang="zh-CN" altLang="en-US"/>
          </a:p>
        </p:txBody>
      </p:sp>
    </p:spTree>
    <p:extLst>
      <p:ext uri="{BB962C8B-B14F-4D97-AF65-F5344CB8AC3E}">
        <p14:creationId xmlns="" xmlns:p14="http://schemas.microsoft.com/office/powerpoint/2010/main" val="403020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1143000" y="685800"/>
            <a:ext cx="4572000" cy="3429000"/>
          </a:xfrm>
          <a:ln/>
        </p:spPr>
      </p:sp>
      <p:sp>
        <p:nvSpPr>
          <p:cNvPr id="19459" name="备注占位符 2"/>
          <p:cNvSpPr>
            <a:spLocks noGrp="1"/>
          </p:cNvSpPr>
          <p:nvPr>
            <p:ph type="body" idx="1"/>
          </p:nvPr>
        </p:nvSpPr>
        <p:spPr>
          <a:noFill/>
        </p:spPr>
        <p:txBody>
          <a:bodyPr/>
          <a:lstStyle/>
          <a:p>
            <a:endParaRPr lang="zh-CN" altLang="en-US" smtClean="0">
              <a:ea typeface="宋体" charset="-122"/>
            </a:endParaRPr>
          </a:p>
        </p:txBody>
      </p:sp>
      <p:sp>
        <p:nvSpPr>
          <p:cNvPr id="19460" name="灯片编号占位符 3"/>
          <p:cNvSpPr>
            <a:spLocks noGrp="1"/>
          </p:cNvSpPr>
          <p:nvPr>
            <p:ph type="sldNum" sz="quarter" idx="5"/>
          </p:nvPr>
        </p:nvSpPr>
        <p:spPr>
          <a:noFill/>
        </p:spPr>
        <p:txBody>
          <a:bodyPr/>
          <a:lstStyle>
            <a:lvl1pPr defTabSz="914423">
              <a:defRPr>
                <a:solidFill>
                  <a:schemeClr val="tx1"/>
                </a:solidFill>
                <a:latin typeface="Arial" charset="0"/>
                <a:ea typeface="宋体" charset="-122"/>
              </a:defRPr>
            </a:lvl1pPr>
            <a:lvl2pPr marL="685817" indent="-263776" defTabSz="914423">
              <a:defRPr>
                <a:solidFill>
                  <a:schemeClr val="tx1"/>
                </a:solidFill>
                <a:latin typeface="Arial" charset="0"/>
                <a:ea typeface="宋体" charset="-122"/>
              </a:defRPr>
            </a:lvl2pPr>
            <a:lvl3pPr marL="1055103" indent="-211021" defTabSz="914423">
              <a:defRPr>
                <a:solidFill>
                  <a:schemeClr val="tx1"/>
                </a:solidFill>
                <a:latin typeface="Arial" charset="0"/>
                <a:ea typeface="宋体" charset="-122"/>
              </a:defRPr>
            </a:lvl3pPr>
            <a:lvl4pPr marL="1477145" indent="-211021" defTabSz="914423">
              <a:defRPr>
                <a:solidFill>
                  <a:schemeClr val="tx1"/>
                </a:solidFill>
                <a:latin typeface="Arial" charset="0"/>
                <a:ea typeface="宋体" charset="-122"/>
              </a:defRPr>
            </a:lvl4pPr>
            <a:lvl5pPr marL="1899186" indent="-211021" defTabSz="914423">
              <a:defRPr>
                <a:solidFill>
                  <a:schemeClr val="tx1"/>
                </a:solidFill>
                <a:latin typeface="Arial" charset="0"/>
                <a:ea typeface="宋体" charset="-122"/>
              </a:defRPr>
            </a:lvl5pPr>
            <a:lvl6pPr marL="2321227" indent="-211021" defTabSz="914423" eaLnBrk="0" fontAlgn="base" hangingPunct="0">
              <a:spcBef>
                <a:spcPct val="0"/>
              </a:spcBef>
              <a:spcAft>
                <a:spcPct val="0"/>
              </a:spcAft>
              <a:defRPr>
                <a:solidFill>
                  <a:schemeClr val="tx1"/>
                </a:solidFill>
                <a:latin typeface="Arial" charset="0"/>
                <a:ea typeface="宋体" charset="-122"/>
              </a:defRPr>
            </a:lvl6pPr>
            <a:lvl7pPr marL="2743269" indent="-211021" defTabSz="914423" eaLnBrk="0" fontAlgn="base" hangingPunct="0">
              <a:spcBef>
                <a:spcPct val="0"/>
              </a:spcBef>
              <a:spcAft>
                <a:spcPct val="0"/>
              </a:spcAft>
              <a:defRPr>
                <a:solidFill>
                  <a:schemeClr val="tx1"/>
                </a:solidFill>
                <a:latin typeface="Arial" charset="0"/>
                <a:ea typeface="宋体" charset="-122"/>
              </a:defRPr>
            </a:lvl7pPr>
            <a:lvl8pPr marL="3165310" indent="-211021" defTabSz="914423" eaLnBrk="0" fontAlgn="base" hangingPunct="0">
              <a:spcBef>
                <a:spcPct val="0"/>
              </a:spcBef>
              <a:spcAft>
                <a:spcPct val="0"/>
              </a:spcAft>
              <a:defRPr>
                <a:solidFill>
                  <a:schemeClr val="tx1"/>
                </a:solidFill>
                <a:latin typeface="Arial" charset="0"/>
                <a:ea typeface="宋体" charset="-122"/>
              </a:defRPr>
            </a:lvl8pPr>
            <a:lvl9pPr marL="3587351" indent="-211021" defTabSz="914423" eaLnBrk="0" fontAlgn="base" hangingPunct="0">
              <a:spcBef>
                <a:spcPct val="0"/>
              </a:spcBef>
              <a:spcAft>
                <a:spcPct val="0"/>
              </a:spcAft>
              <a:defRPr>
                <a:solidFill>
                  <a:schemeClr val="tx1"/>
                </a:solidFill>
                <a:latin typeface="Arial" charset="0"/>
                <a:ea typeface="宋体" charset="-122"/>
              </a:defRPr>
            </a:lvl9pPr>
          </a:lstStyle>
          <a:p>
            <a:fld id="{AB790D44-5CFF-4C27-BDFC-22A96E28D9B6}" type="slidenum">
              <a:rPr lang="en-US" altLang="zh-CN"/>
              <a:pPr/>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2021/3/26</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2021/3/26</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2021/3/26</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2021/3/26</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2021/3/26</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2021/3/26</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3768" y="3861048"/>
            <a:ext cx="6660232" cy="1828800"/>
          </a:xfrm>
        </p:spPr>
        <p:txBody>
          <a:bodyPr>
            <a:normAutofit/>
          </a:bodyPr>
          <a:lstStyle/>
          <a:p>
            <a:r>
              <a:rPr lang="zh-CN" altLang="en-US" dirty="0" smtClean="0"/>
              <a:t>                       </a:t>
            </a:r>
            <a:r>
              <a:rPr lang="en-US" altLang="zh-CN" dirty="0" smtClean="0"/>
              <a:t>I/O Stream</a:t>
            </a:r>
            <a:endParaRPr lang="zh-CN" altLang="en-US" dirty="0"/>
          </a:p>
        </p:txBody>
      </p:sp>
      <p:sp>
        <p:nvSpPr>
          <p:cNvPr id="3" name="副标题 2"/>
          <p:cNvSpPr>
            <a:spLocks noGrp="1"/>
          </p:cNvSpPr>
          <p:nvPr>
            <p:ph type="subTitle" idx="1"/>
          </p:nvPr>
        </p:nvSpPr>
        <p:spPr/>
        <p:txBody>
          <a:bodyPr/>
          <a:lstStyle/>
          <a:p>
            <a:r>
              <a:rPr lang="zh-CN" altLang="en-US" dirty="0" smtClean="0"/>
              <a:t>周宇          助理教授            深圳大学</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字符生成协议实现</a:t>
            </a:r>
            <a:r>
              <a:rPr lang="en-US" altLang="zh-CN" dirty="0" smtClean="0"/>
              <a:t>(2)</a:t>
            </a:r>
            <a:endParaRPr lang="zh-CN" altLang="en-US" dirty="0"/>
          </a:p>
        </p:txBody>
      </p:sp>
      <p:sp>
        <p:nvSpPr>
          <p:cNvPr id="3" name="内容占位符 2"/>
          <p:cNvSpPr>
            <a:spLocks noGrp="1"/>
          </p:cNvSpPr>
          <p:nvPr>
            <p:ph sz="quarter" idx="1"/>
          </p:nvPr>
        </p:nvSpPr>
        <p:spPr>
          <a:xfrm>
            <a:off x="612648" y="1600200"/>
            <a:ext cx="8153400" cy="3845024"/>
          </a:xfrm>
        </p:spPr>
        <p:txBody>
          <a:bodyPr>
            <a:normAutofit fontScale="92500" lnSpcReduction="10000"/>
          </a:bodyPr>
          <a:lstStyle/>
          <a:p>
            <a:pPr>
              <a:buNone/>
            </a:pPr>
            <a:r>
              <a:rPr lang="en-US" altLang="zh-CN" sz="2400" dirty="0" smtClean="0"/>
              <a:t>public static void generateCharacters(outputStream out) throws IOException{</a:t>
            </a:r>
          </a:p>
          <a:p>
            <a:pPr>
              <a:buNone/>
            </a:pPr>
            <a:r>
              <a:rPr lang="en-US" altLang="zh-CN" sz="2400" dirty="0" smtClean="0"/>
              <a:t>…</a:t>
            </a:r>
          </a:p>
          <a:p>
            <a:pPr>
              <a:buNone/>
            </a:pPr>
            <a:r>
              <a:rPr lang="en-US" altLang="zh-CN" sz="2400" dirty="0" smtClean="0"/>
              <a:t>while (true) {/</a:t>
            </a:r>
            <a:r>
              <a:rPr lang="zh-CN" altLang="en-US" sz="2400" dirty="0" smtClean="0"/>
              <a:t>*无限循环*</a:t>
            </a:r>
            <a:r>
              <a:rPr lang="en-US" altLang="zh-CN" sz="2400" dirty="0" smtClean="0"/>
              <a:t>/</a:t>
            </a:r>
          </a:p>
          <a:p>
            <a:pPr>
              <a:buNone/>
            </a:pPr>
            <a:r>
              <a:rPr lang="en-US" altLang="zh-CN" sz="2400" dirty="0" smtClean="0"/>
              <a:t>   for (…)</a:t>
            </a:r>
          </a:p>
          <a:p>
            <a:pPr>
              <a:buNone/>
            </a:pPr>
            <a:r>
              <a:rPr lang="en-US" altLang="zh-CN" sz="2400" b="1" dirty="0" smtClean="0"/>
              <a:t>     line[i – start] </a:t>
            </a:r>
            <a:r>
              <a:rPr lang="en-US" altLang="zh-CN" sz="2400" dirty="0" smtClean="0"/>
              <a:t>= (byte) ((i - firstPrintableCharacter) % numberOfPrintableCharacters + firstPrintableCharacter);</a:t>
            </a:r>
          </a:p>
          <a:p>
            <a:pPr>
              <a:buNone/>
            </a:pPr>
            <a:r>
              <a:rPr lang="en-US" altLang="zh-CN" sz="2400" dirty="0" smtClean="0"/>
              <a:t> }</a:t>
            </a:r>
          </a:p>
          <a:p>
            <a:pPr>
              <a:buNone/>
            </a:pPr>
            <a:r>
              <a:rPr lang="en-US" altLang="zh-CN" sz="2400" dirty="0" smtClean="0"/>
              <a:t>Line[72] =(byte) ‘\r’; //</a:t>
            </a:r>
            <a:r>
              <a:rPr lang="zh-CN" altLang="en-US" sz="2400" dirty="0" smtClean="0"/>
              <a:t>回车</a:t>
            </a:r>
            <a:r>
              <a:rPr lang="en-US" altLang="zh-CN" sz="2400" dirty="0" smtClean="0"/>
              <a:t> </a:t>
            </a:r>
          </a:p>
          <a:p>
            <a:pPr>
              <a:buNone/>
            </a:pP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刷新输出流</a:t>
            </a:r>
            <a:endParaRPr lang="zh-CN" altLang="en-US" dirty="0"/>
          </a:p>
        </p:txBody>
      </p:sp>
      <p:sp>
        <p:nvSpPr>
          <p:cNvPr id="8194" name="内容占位符 4"/>
          <p:cNvSpPr>
            <a:spLocks noGrp="1"/>
          </p:cNvSpPr>
          <p:nvPr>
            <p:ph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2" panose="05020102010507070707" pitchFamily="18" charset="2"/>
              <a:buNone/>
              <a:defRPr/>
            </a:pPr>
            <a:r>
              <a:rPr lang="zh-CN" altLang="en-US" sz="2400" dirty="0" smtClean="0">
                <a:ea typeface="宋体" panose="02010600030101010101" pitchFamily="2" charset="-122"/>
              </a:rPr>
              <a:t>在写入数据完成后，刷新输出流非常重要。</a:t>
            </a:r>
            <a:endParaRPr lang="en-US" altLang="zh-CN" sz="2400" dirty="0" smtClean="0">
              <a:ea typeface="宋体" panose="02010600030101010101" pitchFamily="2" charset="-122"/>
            </a:endParaRPr>
          </a:p>
          <a:p>
            <a:pPr eaLnBrk="1" hangingPunct="1">
              <a:buFont typeface="Wingdings 2" panose="05020102010507070707" pitchFamily="18" charset="2"/>
              <a:buNone/>
              <a:defRPr/>
            </a:pPr>
            <a:r>
              <a:rPr lang="en-US" altLang="zh-CN" sz="2400" dirty="0" smtClean="0">
                <a:ea typeface="宋体" panose="02010600030101010101" pitchFamily="2" charset="-122"/>
              </a:rPr>
              <a:t>flush()</a:t>
            </a:r>
            <a:r>
              <a:rPr lang="zh-CN" altLang="en-US" sz="2400" dirty="0" smtClean="0">
                <a:ea typeface="宋体" panose="02010600030101010101" pitchFamily="2" charset="-122"/>
              </a:rPr>
              <a:t>可以强迫缓冲的流发送数据，即使缓冲区还没有满。</a:t>
            </a:r>
            <a:endParaRPr lang="en-US" altLang="zh-CN" sz="2400" dirty="0" smtClean="0">
              <a:ea typeface="宋体" panose="02010600030101010101" pitchFamily="2" charset="-122"/>
            </a:endParaRPr>
          </a:p>
          <a:p>
            <a:pPr eaLnBrk="1" hangingPunct="1">
              <a:buFont typeface="Wingdings 2" panose="05020102010507070707" pitchFamily="18" charset="2"/>
              <a:buNone/>
              <a:defRPr/>
            </a:pPr>
            <a:endParaRPr lang="en-US" altLang="zh-CN" sz="2400" dirty="0" smtClean="0">
              <a:ea typeface="宋体" panose="02010600030101010101" pitchFamily="2" charset="-122"/>
            </a:endParaRPr>
          </a:p>
          <a:p>
            <a:pPr eaLnBrk="1" hangingPunct="1">
              <a:buFont typeface="Wingdings 2" panose="05020102010507070707" pitchFamily="18" charset="2"/>
              <a:buNone/>
              <a:defRPr/>
            </a:pPr>
            <a:r>
              <a:rPr lang="zh-CN" altLang="en-US" sz="2400" dirty="0" smtClean="0">
                <a:ea typeface="宋体" panose="02010600030101010101" pitchFamily="2" charset="-122"/>
              </a:rPr>
              <a:t>注意事项：</a:t>
            </a:r>
            <a:endParaRPr lang="en-US" altLang="zh-CN" sz="2400" dirty="0" smtClean="0">
              <a:ea typeface="宋体" panose="02010600030101010101" pitchFamily="2" charset="-122"/>
            </a:endParaRPr>
          </a:p>
          <a:p>
            <a:pPr marL="457200" indent="-457200" eaLnBrk="1" hangingPunct="1">
              <a:buNone/>
              <a:defRPr/>
            </a:pPr>
            <a:r>
              <a:rPr lang="en-US" altLang="zh-CN" sz="2400" dirty="0" smtClean="0">
                <a:ea typeface="宋体" panose="02010600030101010101" pitchFamily="2" charset="-122"/>
              </a:rPr>
              <a:t>1 </a:t>
            </a:r>
            <a:r>
              <a:rPr lang="zh-CN" altLang="en-US" sz="2400" dirty="0" smtClean="0">
                <a:ea typeface="宋体" panose="02010600030101010101" pitchFamily="2" charset="-122"/>
              </a:rPr>
              <a:t>刷新操作的时机，有必要时必须进行操作</a:t>
            </a:r>
            <a:endParaRPr lang="en-US" altLang="zh-CN" sz="2400" dirty="0" smtClean="0">
              <a:ea typeface="宋体" panose="02010600030101010101" pitchFamily="2" charset="-122"/>
            </a:endParaRPr>
          </a:p>
          <a:p>
            <a:pPr marL="457200" indent="-457200" eaLnBrk="1" hangingPunct="1">
              <a:buNone/>
              <a:defRPr/>
            </a:pPr>
            <a:r>
              <a:rPr lang="en-US" altLang="zh-CN" sz="2400" dirty="0" smtClean="0">
                <a:ea typeface="宋体" panose="02010600030101010101" pitchFamily="2" charset="-122"/>
              </a:rPr>
              <a:t>2 </a:t>
            </a:r>
            <a:r>
              <a:rPr lang="zh-CN" altLang="en-US" sz="2400" dirty="0" smtClean="0">
                <a:ea typeface="宋体" panose="02010600030101010101" pitchFamily="2" charset="-122"/>
              </a:rPr>
              <a:t>关闭流时需要立刻刷新输出所有流，否则数据丢失</a:t>
            </a:r>
            <a:endParaRPr lang="en-US" altLang="zh-CN" sz="2400" dirty="0" smtClean="0">
              <a:ea typeface="宋体" panose="02010600030101010101" pitchFamily="2" charset="-122"/>
            </a:endParaRPr>
          </a:p>
          <a:p>
            <a:pPr marL="457200" indent="-457200" eaLnBrk="1" hangingPunct="1">
              <a:buNone/>
              <a:defRPr/>
            </a:pPr>
            <a:r>
              <a:rPr lang="en-US" altLang="zh-CN" sz="2400" dirty="0" smtClean="0">
                <a:ea typeface="宋体" panose="02010600030101010101" pitchFamily="2" charset="-122"/>
              </a:rPr>
              <a:t>3 </a:t>
            </a:r>
            <a:r>
              <a:rPr lang="zh-CN" altLang="en-US" sz="2400" dirty="0" smtClean="0">
                <a:ea typeface="宋体" panose="02010600030101010101" pitchFamily="2" charset="-122"/>
              </a:rPr>
              <a:t>当结束一个流操作时，要调用他的</a:t>
            </a:r>
            <a:r>
              <a:rPr lang="en-US" altLang="zh-CN" sz="2400" dirty="0" smtClean="0">
                <a:ea typeface="宋体" panose="02010600030101010101" pitchFamily="2" charset="-122"/>
              </a:rPr>
              <a:t>close()</a:t>
            </a:r>
            <a:r>
              <a:rPr lang="zh-CN" altLang="en-US" sz="2400" dirty="0" smtClean="0">
                <a:ea typeface="宋体" panose="02010600030101010101" pitchFamily="2" charset="-122"/>
              </a:rPr>
              <a:t>方法将其关闭</a:t>
            </a:r>
            <a:endParaRPr lang="en-US" altLang="zh-CN" sz="2400" dirty="0" smtClean="0">
              <a:ea typeface="宋体" panose="02010600030101010101" pitchFamily="2" charset="-122"/>
            </a:endParaRPr>
          </a:p>
          <a:p>
            <a:pPr marL="457200" indent="-457200" eaLnBrk="1" hangingPunct="1">
              <a:buNone/>
              <a:defRPr/>
            </a:pPr>
            <a:r>
              <a:rPr lang="en-US" altLang="zh-CN" sz="2400" dirty="0" smtClean="0">
                <a:ea typeface="宋体" panose="02010600030101010101" pitchFamily="2" charset="-122"/>
              </a:rPr>
              <a:t>4 </a:t>
            </a:r>
            <a:r>
              <a:rPr lang="zh-CN" altLang="en-US" sz="2400" dirty="0" smtClean="0">
                <a:ea typeface="宋体" panose="02010600030101010101" pitchFamily="2" charset="-122"/>
              </a:rPr>
              <a:t>长时间运行应用程序，未关闭流，可能会引起文件句柄，网络端口和其他资源的泄露。</a:t>
            </a:r>
            <a:endParaRPr lang="en-US" altLang="zh-CN" sz="2400" dirty="0" smtClean="0">
              <a:ea typeface="宋体" panose="02010600030101010101" pitchFamily="2" charset="-122"/>
            </a:endParaRPr>
          </a:p>
          <a:p>
            <a:pPr marL="457200" indent="-457200" eaLnBrk="1" hangingPunct="1">
              <a:buFont typeface="Wingdings 2" panose="05020102010507070707" pitchFamily="18" charset="2"/>
              <a:buAutoNum type="arabicPeriod"/>
              <a:defRPr/>
            </a:pPr>
            <a:endParaRPr lang="en-US" altLang="zh-CN" sz="2000" dirty="0" smtClean="0">
              <a:ea typeface="宋体" panose="02010600030101010101" pitchFamily="2" charset="-122"/>
            </a:endParaRPr>
          </a:p>
        </p:txBody>
      </p:sp>
      <p:sp>
        <p:nvSpPr>
          <p:cNvPr id="11267"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68"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69"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0"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1"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2"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 xmlns:p14="http://schemas.microsoft.com/office/powerpoint/2010/main" val="4210282673"/>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输入流</a:t>
            </a:r>
            <a:endParaRPr lang="zh-CN" altLang="en-US" dirty="0"/>
          </a:p>
        </p:txBody>
      </p:sp>
      <p:sp>
        <p:nvSpPr>
          <p:cNvPr id="12290" name="内容占位符 4"/>
          <p:cNvSpPr>
            <a:spLocks noGrp="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buFont typeface="Wingdings 2" panose="05020102010507070707" pitchFamily="18" charset="2"/>
              <a:buNone/>
            </a:pPr>
            <a:r>
              <a:rPr lang="en-US" altLang="zh-CN" sz="2400" dirty="0" smtClean="0">
                <a:solidFill>
                  <a:schemeClr val="tx2"/>
                </a:solidFill>
                <a:latin typeface="宋体" pitchFamily="2" charset="-122"/>
                <a:ea typeface="宋体" pitchFamily="2" charset="-122"/>
              </a:rPr>
              <a:t>Java</a:t>
            </a:r>
            <a:r>
              <a:rPr lang="zh-CN" altLang="en-US" sz="2400" dirty="0" smtClean="0">
                <a:solidFill>
                  <a:schemeClr val="tx2"/>
                </a:solidFill>
                <a:latin typeface="宋体" pitchFamily="2" charset="-122"/>
                <a:ea typeface="宋体" pitchFamily="2" charset="-122"/>
              </a:rPr>
              <a:t>的基本输入类是</a:t>
            </a:r>
            <a:r>
              <a:rPr lang="en-US" altLang="zh-CN" sz="2400" dirty="0" smtClean="0">
                <a:solidFill>
                  <a:schemeClr val="tx2"/>
                </a:solidFill>
                <a:latin typeface="宋体" pitchFamily="2" charset="-122"/>
                <a:ea typeface="宋体" pitchFamily="2" charset="-122"/>
              </a:rPr>
              <a:t>Java.io.Inputstream:</a:t>
            </a:r>
          </a:p>
          <a:p>
            <a:pPr eaLnBrk="1" hangingPunct="1">
              <a:buFont typeface="Wingdings 2" panose="05020102010507070707" pitchFamily="18" charset="2"/>
              <a:buNone/>
            </a:pPr>
            <a:r>
              <a:rPr lang="en-US" altLang="zh-CN" sz="2400" dirty="0" smtClean="0">
                <a:solidFill>
                  <a:schemeClr val="tx2"/>
                </a:solidFill>
                <a:latin typeface="宋体" pitchFamily="2" charset="-122"/>
                <a:ea typeface="宋体" pitchFamily="2" charset="-122"/>
              </a:rPr>
              <a:t>Public abstract class InputStream </a:t>
            </a:r>
            <a:endParaRPr lang="en-US" altLang="zh-CN" sz="2400" dirty="0" smtClean="0">
              <a:solidFill>
                <a:srgbClr val="215978"/>
              </a:solidFill>
              <a:latin typeface="宋体" pitchFamily="2" charset="-122"/>
              <a:ea typeface="宋体" pitchFamily="2" charset="-122"/>
            </a:endParaRPr>
          </a:p>
        </p:txBody>
      </p:sp>
      <p:sp>
        <p:nvSpPr>
          <p:cNvPr id="12291"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2"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3"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4"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5"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6"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 xmlns:p14="http://schemas.microsoft.com/office/powerpoint/2010/main" val="292562421"/>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6"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7"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8"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9"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20"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21"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2" name="标题 1"/>
          <p:cNvSpPr>
            <a:spLocks noGrp="1"/>
          </p:cNvSpPr>
          <p:nvPr>
            <p:ph type="title"/>
          </p:nvPr>
        </p:nvSpPr>
        <p:spPr/>
        <p:txBody>
          <a:bodyPr>
            <a:normAutofit/>
          </a:bodyPr>
          <a:lstStyle/>
          <a:p>
            <a:r>
              <a:rPr lang="zh-CN" altLang="en-US" dirty="0" smtClean="0"/>
              <a:t>输入流的基本方法</a:t>
            </a:r>
            <a:endParaRPr lang="zh-CN" altLang="en-US" dirty="0"/>
          </a:p>
        </p:txBody>
      </p:sp>
      <p:sp>
        <p:nvSpPr>
          <p:cNvPr id="11" name="TextBox 10"/>
          <p:cNvSpPr txBox="1"/>
          <p:nvPr/>
        </p:nvSpPr>
        <p:spPr>
          <a:xfrm>
            <a:off x="107504" y="1700808"/>
            <a:ext cx="8784976" cy="2677656"/>
          </a:xfrm>
          <a:prstGeom prst="rect">
            <a:avLst/>
          </a:prstGeom>
          <a:noFill/>
        </p:spPr>
        <p:txBody>
          <a:bodyPr wrap="square" rtlCol="0">
            <a:spAutoFit/>
          </a:bodyPr>
          <a:lstStyle/>
          <a:p>
            <a:r>
              <a:rPr lang="zh-CN" altLang="en-US" sz="2400" dirty="0" smtClean="0"/>
              <a:t>读取原始字节的所需的基本方法：</a:t>
            </a:r>
            <a:endParaRPr lang="en-US" altLang="zh-CN" sz="2400" dirty="0" smtClean="0"/>
          </a:p>
          <a:p>
            <a:r>
              <a:rPr lang="en-US" altLang="zh-CN" sz="2400" dirty="0" smtClean="0"/>
              <a:t>public abstract int read() throws IOException</a:t>
            </a:r>
          </a:p>
          <a:p>
            <a:r>
              <a:rPr lang="en-US" altLang="zh-CN" sz="2400" dirty="0" smtClean="0"/>
              <a:t>public int read(byte[] input) throws IOException</a:t>
            </a:r>
          </a:p>
          <a:p>
            <a:r>
              <a:rPr lang="en-US" altLang="zh-CN" sz="2400" dirty="0" smtClean="0"/>
              <a:t>public int read(byte[] input, int offset, int length) throws IOException</a:t>
            </a:r>
          </a:p>
          <a:p>
            <a:r>
              <a:rPr lang="en-US" altLang="zh-CN" sz="2400" dirty="0" smtClean="0"/>
              <a:t>public long skip(long n) throws IOException</a:t>
            </a:r>
          </a:p>
          <a:p>
            <a:r>
              <a:rPr lang="en-US" altLang="zh-CN" sz="2400" dirty="0" smtClean="0"/>
              <a:t>public int available() throws IOException</a:t>
            </a:r>
          </a:p>
          <a:p>
            <a:r>
              <a:rPr lang="en-US" altLang="zh-CN" sz="2400" dirty="0" smtClean="0"/>
              <a:t>public void close() throws IOException</a:t>
            </a:r>
            <a:endParaRPr lang="zh-CN" altLang="en-US" sz="2400" dirty="0"/>
          </a:p>
        </p:txBody>
      </p:sp>
      <p:sp>
        <p:nvSpPr>
          <p:cNvPr id="12" name="TextBox 11"/>
          <p:cNvSpPr txBox="1"/>
          <p:nvPr/>
        </p:nvSpPr>
        <p:spPr>
          <a:xfrm>
            <a:off x="129560" y="4797152"/>
            <a:ext cx="8762920" cy="461665"/>
          </a:xfrm>
          <a:prstGeom prst="rect">
            <a:avLst/>
          </a:prstGeom>
          <a:noFill/>
        </p:spPr>
        <p:txBody>
          <a:bodyPr wrap="square" rtlCol="0">
            <a:spAutoFit/>
          </a:bodyPr>
          <a:lstStyle/>
          <a:p>
            <a:r>
              <a:rPr lang="en-US" altLang="zh-CN" sz="2400" dirty="0" smtClean="0"/>
              <a:t>InputStream</a:t>
            </a:r>
            <a:r>
              <a:rPr lang="zh-CN" altLang="en-US" sz="2400" dirty="0" smtClean="0"/>
              <a:t>的具体子类使用这些方法从特定介质中读取数据。</a:t>
            </a:r>
            <a:endParaRPr lang="zh-CN" altLang="en-US" sz="2400" dirty="0"/>
          </a:p>
        </p:txBody>
      </p:sp>
    </p:spTree>
    <p:extLst>
      <p:ext uri="{BB962C8B-B14F-4D97-AF65-F5344CB8AC3E}">
        <p14:creationId xmlns="" xmlns:p14="http://schemas.microsoft.com/office/powerpoint/2010/main" val="4002874081"/>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输入流</a:t>
            </a:r>
            <a:r>
              <a:rPr lang="en-US" altLang="zh-CN" dirty="0" smtClean="0"/>
              <a:t>read()</a:t>
            </a:r>
            <a:endParaRPr lang="zh-CN" altLang="en-US" dirty="0"/>
          </a:p>
        </p:txBody>
      </p:sp>
      <p:sp>
        <p:nvSpPr>
          <p:cNvPr id="13314" name="内容占位符 4"/>
          <p:cNvSpPr>
            <a:spLocks noGrp="1"/>
          </p:cNvSpPr>
          <p:nvPr>
            <p:ph idx="1"/>
          </p:nvPr>
        </p:nvSpPr>
        <p:spPr bwMode="auto">
          <a:xfrm>
            <a:off x="539552" y="1556792"/>
            <a:ext cx="8085910" cy="448437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150000"/>
              </a:lnSpc>
              <a:buFont typeface="Wingdings" panose="05000000000000000000" pitchFamily="2" charset="2"/>
              <a:buNone/>
              <a:defRPr/>
            </a:pPr>
            <a:r>
              <a:rPr lang="en-US" altLang="zh-CN" sz="2000" dirty="0" smtClean="0">
                <a:ea typeface="宋体" panose="02010600030101010101" pitchFamily="2" charset="-122"/>
              </a:rPr>
              <a:t>read()</a:t>
            </a:r>
            <a:r>
              <a:rPr lang="zh-CN" altLang="en-US" sz="2000" dirty="0" smtClean="0">
                <a:ea typeface="宋体" panose="02010600030101010101" pitchFamily="2" charset="-122"/>
              </a:rPr>
              <a:t>方法是</a:t>
            </a:r>
            <a:r>
              <a:rPr lang="en-US" altLang="zh-CN" sz="2000" dirty="0" smtClean="0">
                <a:ea typeface="宋体" panose="02010600030101010101" pitchFamily="2" charset="-122"/>
              </a:rPr>
              <a:t>InputStream</a:t>
            </a:r>
            <a:r>
              <a:rPr lang="zh-CN" altLang="en-US" sz="2000" dirty="0" smtClean="0">
                <a:ea typeface="宋体" panose="02010600030101010101" pitchFamily="2" charset="-122"/>
              </a:rPr>
              <a:t>的基本方法：</a:t>
            </a:r>
            <a:endParaRPr lang="en-US" altLang="zh-CN" sz="2000" dirty="0" smtClean="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smtClean="0">
                <a:ea typeface="宋体" panose="02010600030101010101" pitchFamily="2" charset="-122"/>
              </a:rPr>
              <a:t>1 </a:t>
            </a:r>
            <a:r>
              <a:rPr lang="zh-CN" altLang="en-US" sz="2000" dirty="0" smtClean="0">
                <a:ea typeface="宋体" panose="02010600030101010101" pitchFamily="2" charset="-122"/>
              </a:rPr>
              <a:t>无参数</a:t>
            </a:r>
            <a:endParaRPr lang="en-US" altLang="zh-CN" sz="2000" dirty="0" smtClean="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smtClean="0">
                <a:ea typeface="宋体" panose="02010600030101010101" pitchFamily="2" charset="-122"/>
              </a:rPr>
              <a:t>2 </a:t>
            </a:r>
            <a:r>
              <a:rPr lang="zh-CN" altLang="en-US" sz="2000" dirty="0" smtClean="0">
                <a:ea typeface="宋体" panose="02010600030101010101" pitchFamily="2" charset="-122"/>
              </a:rPr>
              <a:t>从输入流的源中读取</a:t>
            </a:r>
            <a:r>
              <a:rPr lang="en-US" altLang="zh-CN" sz="2000" dirty="0" smtClean="0">
                <a:ea typeface="宋体" panose="02010600030101010101" pitchFamily="2" charset="-122"/>
              </a:rPr>
              <a:t>1</a:t>
            </a:r>
            <a:r>
              <a:rPr lang="zh-CN" altLang="en-US" sz="2000" dirty="0" smtClean="0">
                <a:ea typeface="宋体" panose="02010600030101010101" pitchFamily="2" charset="-122"/>
              </a:rPr>
              <a:t>字节数据，作为一个</a:t>
            </a:r>
            <a:r>
              <a:rPr lang="en-US" altLang="zh-CN" sz="2000" dirty="0" smtClean="0">
                <a:ea typeface="宋体" panose="02010600030101010101" pitchFamily="2" charset="-122"/>
              </a:rPr>
              <a:t>0</a:t>
            </a:r>
            <a:r>
              <a:rPr lang="zh-CN" altLang="en-US" sz="2000" dirty="0" smtClean="0">
                <a:ea typeface="宋体" panose="02010600030101010101" pitchFamily="2" charset="-122"/>
              </a:rPr>
              <a:t>到</a:t>
            </a:r>
            <a:r>
              <a:rPr lang="en-US" altLang="zh-CN" sz="2000" dirty="0" smtClean="0">
                <a:ea typeface="宋体" panose="02010600030101010101" pitchFamily="2" charset="-122"/>
              </a:rPr>
              <a:t>255</a:t>
            </a:r>
            <a:r>
              <a:rPr lang="zh-CN" altLang="en-US" sz="2000" dirty="0" smtClean="0">
                <a:ea typeface="宋体" panose="02010600030101010101" pitchFamily="2" charset="-122"/>
              </a:rPr>
              <a:t>的</a:t>
            </a:r>
            <a:r>
              <a:rPr lang="en-US" altLang="zh-CN" sz="2000" dirty="0" smtClean="0">
                <a:ea typeface="宋体" panose="02010600030101010101" pitchFamily="2" charset="-122"/>
              </a:rPr>
              <a:t>int</a:t>
            </a:r>
            <a:r>
              <a:rPr lang="zh-CN" altLang="en-US" sz="2000" dirty="0" smtClean="0">
                <a:ea typeface="宋体" panose="02010600030101010101" pitchFamily="2" charset="-122"/>
              </a:rPr>
              <a:t>返回。</a:t>
            </a:r>
            <a:endParaRPr lang="en-US" altLang="zh-CN" sz="2000" dirty="0" smtClean="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smtClean="0">
                <a:ea typeface="宋体" panose="02010600030101010101" pitchFamily="2" charset="-122"/>
              </a:rPr>
              <a:t>3 </a:t>
            </a:r>
            <a:r>
              <a:rPr lang="zh-CN" altLang="en-US" sz="2000" dirty="0" smtClean="0">
                <a:ea typeface="宋体" panose="02010600030101010101" pitchFamily="2" charset="-122"/>
              </a:rPr>
              <a:t>流的结束通过返回</a:t>
            </a:r>
            <a:r>
              <a:rPr lang="en-US" altLang="zh-CN" sz="2000" dirty="0" smtClean="0">
                <a:ea typeface="宋体" panose="02010600030101010101" pitchFamily="2" charset="-122"/>
              </a:rPr>
              <a:t>-1</a:t>
            </a:r>
            <a:r>
              <a:rPr lang="zh-CN" altLang="en-US" sz="2000" dirty="0" smtClean="0">
                <a:ea typeface="宋体" panose="02010600030101010101" pitchFamily="2" charset="-122"/>
              </a:rPr>
              <a:t>来表示。</a:t>
            </a:r>
            <a:endParaRPr lang="en-US" altLang="zh-CN" sz="2000" dirty="0" smtClean="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smtClean="0">
                <a:ea typeface="宋体" panose="02010600030101010101" pitchFamily="2" charset="-122"/>
              </a:rPr>
              <a:t>4 read()</a:t>
            </a:r>
            <a:r>
              <a:rPr lang="zh-CN" altLang="en-US" sz="2000" dirty="0" smtClean="0">
                <a:ea typeface="宋体" panose="02010600030101010101" pitchFamily="2" charset="-122"/>
              </a:rPr>
              <a:t>方法会等待并阻塞其后任何代码的执行，直到有</a:t>
            </a:r>
            <a:r>
              <a:rPr lang="en-US" altLang="zh-CN" sz="2000" dirty="0" smtClean="0">
                <a:ea typeface="宋体" panose="02010600030101010101" pitchFamily="2" charset="-122"/>
              </a:rPr>
              <a:t>1</a:t>
            </a:r>
            <a:r>
              <a:rPr lang="zh-CN" altLang="en-US" sz="2000" dirty="0" smtClean="0">
                <a:ea typeface="宋体" panose="02010600030101010101" pitchFamily="2" charset="-122"/>
              </a:rPr>
              <a:t>个</a:t>
            </a:r>
            <a:r>
              <a:rPr lang="en-US" altLang="zh-CN" sz="2000" dirty="0" smtClean="0">
                <a:ea typeface="宋体" panose="02010600030101010101" pitchFamily="2" charset="-122"/>
              </a:rPr>
              <a:t>byte</a:t>
            </a:r>
            <a:r>
              <a:rPr lang="zh-CN" altLang="en-US" sz="2000" dirty="0" smtClean="0">
                <a:ea typeface="宋体" panose="02010600030101010101" pitchFamily="2" charset="-122"/>
              </a:rPr>
              <a:t>数据可以读取。</a:t>
            </a:r>
            <a:endParaRPr lang="en-US" altLang="zh-CN" sz="2000" dirty="0" smtClean="0">
              <a:ea typeface="宋体" panose="02010600030101010101" pitchFamily="2" charset="-122"/>
            </a:endParaRPr>
          </a:p>
          <a:p>
            <a:pPr eaLnBrk="1" hangingPunct="1">
              <a:lnSpc>
                <a:spcPct val="150000"/>
              </a:lnSpc>
              <a:buFont typeface="Wingdings" panose="05000000000000000000" pitchFamily="2" charset="2"/>
              <a:buNone/>
              <a:defRPr/>
            </a:pPr>
            <a:r>
              <a:rPr lang="en-US" altLang="zh-CN" sz="2000" dirty="0" smtClean="0">
                <a:ea typeface="宋体" panose="02010600030101010101" pitchFamily="2" charset="-122"/>
              </a:rPr>
              <a:t>5 </a:t>
            </a:r>
            <a:r>
              <a:rPr lang="zh-CN" altLang="en-US" sz="2000" dirty="0" smtClean="0">
                <a:ea typeface="宋体" panose="02010600030101010101" pitchFamily="2" charset="-122"/>
              </a:rPr>
              <a:t>输入和输出可能很慢，如果程序在做其他重要工作，尽量将</a:t>
            </a:r>
            <a:r>
              <a:rPr lang="en-US" altLang="zh-CN" sz="2000" dirty="0" smtClean="0">
                <a:ea typeface="宋体" panose="02010600030101010101" pitchFamily="2" charset="-122"/>
              </a:rPr>
              <a:t>I/O</a:t>
            </a:r>
            <a:r>
              <a:rPr lang="zh-CN" altLang="en-US" sz="2000" dirty="0" smtClean="0">
                <a:ea typeface="宋体" panose="02010600030101010101" pitchFamily="2" charset="-122"/>
              </a:rPr>
              <a:t>放在单独的线程中。</a:t>
            </a:r>
            <a:endParaRPr lang="en-US" altLang="zh-CN" sz="2000" dirty="0" smtClean="0">
              <a:ea typeface="宋体" panose="02010600030101010101" pitchFamily="2" charset="-122"/>
            </a:endParaRP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0"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1"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2"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3"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4"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5"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6"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 xmlns:p14="http://schemas.microsoft.com/office/powerpoint/2010/main" val="1924293348"/>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输入流实例</a:t>
            </a:r>
            <a:endParaRPr lang="zh-CN" altLang="en-US" dirty="0"/>
          </a:p>
        </p:txBody>
      </p:sp>
      <p:sp>
        <p:nvSpPr>
          <p:cNvPr id="36" name="TextBox 35"/>
          <p:cNvSpPr txBox="1"/>
          <p:nvPr/>
        </p:nvSpPr>
        <p:spPr>
          <a:xfrm>
            <a:off x="395536" y="1844824"/>
            <a:ext cx="8748464" cy="461665"/>
          </a:xfrm>
          <a:prstGeom prst="rect">
            <a:avLst/>
          </a:prstGeom>
          <a:noFill/>
        </p:spPr>
        <p:txBody>
          <a:bodyPr wrap="square" rtlCol="0">
            <a:spAutoFit/>
          </a:bodyPr>
          <a:lstStyle/>
          <a:p>
            <a:r>
              <a:rPr lang="zh-CN" altLang="en-US" sz="2400" dirty="0" smtClean="0"/>
              <a:t>从</a:t>
            </a:r>
            <a:r>
              <a:rPr lang="en-US" altLang="zh-CN" sz="2400" dirty="0" smtClean="0"/>
              <a:t>InputStream in </a:t>
            </a:r>
            <a:r>
              <a:rPr lang="zh-CN" altLang="en-US" sz="2400" dirty="0" smtClean="0"/>
              <a:t>中读取</a:t>
            </a:r>
            <a:r>
              <a:rPr lang="en-US" altLang="zh-CN" sz="2400" dirty="0" smtClean="0"/>
              <a:t>10</a:t>
            </a:r>
            <a:r>
              <a:rPr lang="zh-CN" altLang="en-US" sz="2400" dirty="0" smtClean="0"/>
              <a:t>个</a:t>
            </a:r>
            <a:r>
              <a:rPr lang="en-US" altLang="zh-CN" sz="2400" dirty="0" smtClean="0"/>
              <a:t>byte</a:t>
            </a:r>
            <a:r>
              <a:rPr lang="zh-CN" altLang="en-US" sz="2400" dirty="0" smtClean="0"/>
              <a:t>并存储在</a:t>
            </a:r>
            <a:r>
              <a:rPr lang="en-US" altLang="zh-CN" sz="2400" dirty="0" smtClean="0"/>
              <a:t>byte</a:t>
            </a:r>
            <a:r>
              <a:rPr lang="zh-CN" altLang="en-US" sz="2400" dirty="0" smtClean="0"/>
              <a:t>数组</a:t>
            </a:r>
            <a:r>
              <a:rPr lang="en-US" altLang="zh-CN" sz="2400" dirty="0" smtClean="0"/>
              <a:t>input</a:t>
            </a:r>
            <a:r>
              <a:rPr lang="zh-CN" altLang="en-US" sz="2400" dirty="0" smtClean="0"/>
              <a:t>中。</a:t>
            </a:r>
            <a:endParaRPr lang="zh-CN" altLang="en-US" sz="2400" dirty="0"/>
          </a:p>
        </p:txBody>
      </p:sp>
      <p:sp>
        <p:nvSpPr>
          <p:cNvPr id="37" name="TextBox 36"/>
          <p:cNvSpPr txBox="1"/>
          <p:nvPr/>
        </p:nvSpPr>
        <p:spPr>
          <a:xfrm>
            <a:off x="539552" y="2420888"/>
            <a:ext cx="8208912" cy="2308324"/>
          </a:xfrm>
          <a:prstGeom prst="rect">
            <a:avLst/>
          </a:prstGeom>
          <a:noFill/>
        </p:spPr>
        <p:txBody>
          <a:bodyPr wrap="square" rtlCol="0">
            <a:spAutoFit/>
          </a:bodyPr>
          <a:lstStyle/>
          <a:p>
            <a:r>
              <a:rPr lang="en-US" altLang="zh-CN" sz="2400" dirty="0" smtClean="0"/>
              <a:t>byte[ ] input = new byte[10];</a:t>
            </a:r>
          </a:p>
          <a:p>
            <a:r>
              <a:rPr lang="en-US" altLang="zh-CN" sz="2400" dirty="0" smtClean="0"/>
              <a:t>for (int i=0; i &lt; </a:t>
            </a:r>
            <a:r>
              <a:rPr lang="en-US" altLang="zh-CN" sz="2400" dirty="0" err="1" smtClean="0"/>
              <a:t>input.length</a:t>
            </a:r>
            <a:r>
              <a:rPr lang="en-US" altLang="zh-CN" sz="2400" dirty="0" smtClean="0"/>
              <a:t>; i++) {</a:t>
            </a:r>
          </a:p>
          <a:p>
            <a:r>
              <a:rPr lang="en-US" altLang="zh-CN" sz="2400" dirty="0" smtClean="0"/>
              <a:t>    int b = </a:t>
            </a:r>
            <a:r>
              <a:rPr lang="en-US" altLang="zh-CN" sz="2400" dirty="0" err="1" smtClean="0"/>
              <a:t>in.read</a:t>
            </a:r>
            <a:r>
              <a:rPr lang="en-US" altLang="zh-CN" sz="2400" dirty="0" smtClean="0"/>
              <a:t>();</a:t>
            </a:r>
          </a:p>
          <a:p>
            <a:r>
              <a:rPr lang="en-US" altLang="zh-CN" sz="2400" dirty="0" smtClean="0"/>
              <a:t>    if (b == -1) break;</a:t>
            </a:r>
          </a:p>
          <a:p>
            <a:r>
              <a:rPr lang="en-US" altLang="zh-CN" sz="2400" dirty="0" smtClean="0"/>
              <a:t>    input[i] = (byte) b;</a:t>
            </a:r>
          </a:p>
          <a:p>
            <a:r>
              <a:rPr lang="en-US" altLang="zh-CN" sz="2400" dirty="0" smtClean="0"/>
              <a:t>} </a:t>
            </a:r>
            <a:endParaRPr lang="zh-CN" altLang="en-US" sz="2400" dirty="0"/>
          </a:p>
        </p:txBody>
      </p:sp>
      <p:sp>
        <p:nvSpPr>
          <p:cNvPr id="38" name="TextBox 37"/>
          <p:cNvSpPr txBox="1"/>
          <p:nvPr/>
        </p:nvSpPr>
        <p:spPr>
          <a:xfrm>
            <a:off x="395536" y="4581128"/>
            <a:ext cx="8352928" cy="1477328"/>
          </a:xfrm>
          <a:prstGeom prst="rect">
            <a:avLst/>
          </a:prstGeom>
          <a:noFill/>
        </p:spPr>
        <p:txBody>
          <a:bodyPr wrap="square" rtlCol="0">
            <a:spAutoFit/>
          </a:bodyPr>
          <a:lstStyle/>
          <a:p>
            <a:r>
              <a:rPr lang="zh-CN" altLang="en-US" sz="2400" dirty="0" smtClean="0"/>
              <a:t>注意：</a:t>
            </a:r>
            <a:endParaRPr lang="en-US" altLang="zh-CN" sz="2400" dirty="0" smtClean="0"/>
          </a:p>
          <a:p>
            <a:r>
              <a:rPr lang="en-US" altLang="zh-CN" sz="2400" dirty="0" smtClean="0"/>
              <a:t>int</a:t>
            </a:r>
            <a:r>
              <a:rPr lang="zh-CN" altLang="en-US" sz="2400" dirty="0" smtClean="0"/>
              <a:t>有符号数和无符号数的转换</a:t>
            </a:r>
            <a:endParaRPr lang="en-US" altLang="zh-CN" sz="2400" dirty="0" smtClean="0"/>
          </a:p>
          <a:p>
            <a:r>
              <a:rPr lang="en-US" altLang="zh-CN" sz="2400" dirty="0" smtClean="0"/>
              <a:t>Int i = b &gt;=0 </a:t>
            </a:r>
            <a:r>
              <a:rPr lang="zh-CN" altLang="en-US" sz="2400" dirty="0" smtClean="0"/>
              <a:t>？</a:t>
            </a:r>
            <a:r>
              <a:rPr lang="en-US" altLang="zh-CN" sz="2400" dirty="0" smtClean="0"/>
              <a:t>b : 256+b;</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153400" cy="990600"/>
          </a:xfrm>
        </p:spPr>
        <p:txBody>
          <a:bodyPr/>
          <a:lstStyle/>
          <a:p>
            <a:r>
              <a:rPr lang="zh-CN" altLang="en-US" dirty="0" smtClean="0"/>
              <a:t>多字节读取数据</a:t>
            </a:r>
            <a:endParaRPr lang="zh-CN" altLang="en-US" dirty="0"/>
          </a:p>
        </p:txBody>
      </p:sp>
      <p:sp>
        <p:nvSpPr>
          <p:cNvPr id="3" name="内容占位符 2"/>
          <p:cNvSpPr>
            <a:spLocks noGrp="1"/>
          </p:cNvSpPr>
          <p:nvPr>
            <p:ph sz="quarter" idx="1"/>
          </p:nvPr>
        </p:nvSpPr>
        <p:spPr>
          <a:xfrm>
            <a:off x="179512" y="1600200"/>
            <a:ext cx="8586536" cy="4495800"/>
          </a:xfrm>
        </p:spPr>
        <p:txBody>
          <a:bodyPr>
            <a:normAutofit/>
          </a:bodyPr>
          <a:lstStyle/>
          <a:p>
            <a:pPr>
              <a:buNone/>
            </a:pPr>
            <a:r>
              <a:rPr lang="zh-CN" altLang="en-US" sz="2400" dirty="0" smtClean="0"/>
              <a:t>同单</a:t>
            </a:r>
            <a:r>
              <a:rPr lang="en-US" altLang="zh-CN" sz="2400" dirty="0" smtClean="0"/>
              <a:t>byte</a:t>
            </a:r>
            <a:r>
              <a:rPr lang="zh-CN" altLang="en-US" sz="2400" dirty="0" smtClean="0"/>
              <a:t>输出效率不高类似，单</a:t>
            </a:r>
            <a:r>
              <a:rPr lang="en-US" altLang="zh-CN" sz="2400" dirty="0" smtClean="0"/>
              <a:t>byte</a:t>
            </a:r>
            <a:r>
              <a:rPr lang="zh-CN" altLang="en-US" sz="2400" dirty="0" smtClean="0"/>
              <a:t>的读取效率同样较低。</a:t>
            </a:r>
            <a:endParaRPr lang="en-US" altLang="zh-CN" sz="2400" dirty="0" smtClean="0"/>
          </a:p>
          <a:p>
            <a:pPr>
              <a:buNone/>
            </a:pPr>
            <a:r>
              <a:rPr lang="zh-CN" altLang="en-US" sz="2400" dirty="0" smtClean="0"/>
              <a:t>可以使用从流中读取的多个字节的数据填充一个指定的数组：</a:t>
            </a:r>
            <a:endParaRPr lang="en-US" altLang="zh-CN" sz="2400" dirty="0" smtClean="0"/>
          </a:p>
          <a:p>
            <a:pPr>
              <a:buNone/>
            </a:pPr>
            <a:endParaRPr lang="en-US" altLang="zh-CN" sz="2400" dirty="0"/>
          </a:p>
          <a:p>
            <a:pPr>
              <a:buNone/>
            </a:pPr>
            <a:r>
              <a:rPr lang="en-US" altLang="zh-CN" sz="2400" dirty="0" smtClean="0"/>
              <a:t>read(byte[ ] input)   // </a:t>
            </a:r>
            <a:r>
              <a:rPr lang="zh-CN" altLang="en-US" sz="2400" dirty="0" smtClean="0"/>
              <a:t>填充指定数组</a:t>
            </a:r>
            <a:r>
              <a:rPr lang="en-US" altLang="zh-CN" sz="2400" dirty="0" smtClean="0"/>
              <a:t>input</a:t>
            </a:r>
          </a:p>
          <a:p>
            <a:pPr>
              <a:buNone/>
            </a:pPr>
            <a:r>
              <a:rPr lang="en-US" altLang="zh-CN" sz="2400" dirty="0" smtClean="0"/>
              <a:t>read(byte[ ] input, int offset, int length) //</a:t>
            </a:r>
            <a:r>
              <a:rPr lang="zh-CN" altLang="en-US" sz="2400" dirty="0" smtClean="0"/>
              <a:t>填充</a:t>
            </a:r>
            <a:r>
              <a:rPr lang="en-US" altLang="zh-CN" sz="2400" dirty="0" smtClean="0"/>
              <a:t>input</a:t>
            </a:r>
            <a:r>
              <a:rPr lang="zh-CN" altLang="en-US" sz="2400" dirty="0" smtClean="0"/>
              <a:t>数组中从</a:t>
            </a:r>
            <a:r>
              <a:rPr lang="en-US" altLang="zh-CN" sz="2400" dirty="0" smtClean="0"/>
              <a:t>offset</a:t>
            </a:r>
            <a:r>
              <a:rPr lang="zh-CN" altLang="en-US" sz="2400" dirty="0" smtClean="0"/>
              <a:t>开始连续</a:t>
            </a:r>
            <a:r>
              <a:rPr lang="en-US" altLang="zh-CN" sz="2400" dirty="0" smtClean="0"/>
              <a:t>length</a:t>
            </a:r>
            <a:r>
              <a:rPr lang="zh-CN" altLang="en-US" sz="2400" dirty="0" smtClean="0"/>
              <a:t>字节的子数组。</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225" y="152400"/>
            <a:ext cx="7775575" cy="11430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t">
            <a:noAutofit/>
          </a:bodyPr>
          <a:lstStyle/>
          <a:p>
            <a:pPr lvl="2" algn="l" rtl="0">
              <a:lnSpc>
                <a:spcPct val="170000"/>
              </a:lnSpc>
              <a:spcBef>
                <a:spcPct val="0"/>
              </a:spcBef>
              <a:defRPr/>
            </a:pPr>
            <a:r>
              <a:rPr lang="en-US" altLang="zh-CN" sz="4400" kern="1200" dirty="0">
                <a:solidFill>
                  <a:schemeClr val="tx2"/>
                </a:solidFill>
                <a:latin typeface="+mj-lt"/>
                <a:ea typeface="+mj-ea"/>
                <a:cs typeface="+mj-cs"/>
              </a:rPr>
              <a:t>JAVA I/O</a:t>
            </a:r>
            <a:r>
              <a:rPr lang="zh-CN" altLang="en-US" sz="4400" kern="1200" dirty="0">
                <a:solidFill>
                  <a:schemeClr val="tx2"/>
                </a:solidFill>
                <a:latin typeface="+mj-lt"/>
                <a:ea typeface="+mj-ea"/>
                <a:cs typeface="+mj-cs"/>
              </a:rPr>
              <a:t>流分析</a:t>
            </a:r>
          </a:p>
        </p:txBody>
      </p:sp>
      <p:sp>
        <p:nvSpPr>
          <p:cNvPr id="47107" name="Rectangle 3"/>
          <p:cNvSpPr>
            <a:spLocks noGrp="1" noChangeArrowheads="1"/>
          </p:cNvSpPr>
          <p:nvPr>
            <p:ph type="body" idx="1"/>
          </p:nvPr>
        </p:nvSpPr>
        <p:spPr>
          <a:xfrm>
            <a:off x="209559" y="1700808"/>
            <a:ext cx="8424863" cy="41910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pitchFamily="2" charset="2"/>
              <a:buChar char="Ø"/>
              <a:defRPr/>
            </a:pPr>
            <a:r>
              <a:rPr lang="zh-CN" altLang="en-US" sz="2800" dirty="0" smtClean="0"/>
              <a:t>根据数据传输特性将流抽象为各种类，方便更直观地进行数据操作。</a:t>
            </a:r>
            <a:endParaRPr lang="en-US" altLang="zh-CN" sz="2800" dirty="0" smtClean="0"/>
          </a:p>
          <a:p>
            <a:pPr eaLnBrk="1" hangingPunct="1">
              <a:buFont typeface="Wingdings" pitchFamily="2" charset="2"/>
              <a:buChar char="Ø"/>
              <a:defRPr/>
            </a:pPr>
            <a:r>
              <a:rPr lang="en-US" altLang="zh-CN" sz="2800" dirty="0" smtClean="0"/>
              <a:t>java.io</a:t>
            </a:r>
            <a:r>
              <a:rPr lang="zh-CN" altLang="en-US" sz="2800" dirty="0" smtClean="0"/>
              <a:t>中有</a:t>
            </a:r>
            <a:r>
              <a:rPr lang="en-US" altLang="zh-CN" sz="2800" dirty="0" smtClean="0"/>
              <a:t>4</a:t>
            </a:r>
            <a:r>
              <a:rPr lang="zh-CN" altLang="en-US" sz="2800" dirty="0" smtClean="0"/>
              <a:t>个重要的</a:t>
            </a:r>
            <a:r>
              <a:rPr lang="en-US" altLang="zh-CN" sz="2800" dirty="0" smtClean="0"/>
              <a:t>abstract</a:t>
            </a:r>
            <a:r>
              <a:rPr lang="zh-CN" altLang="en-US" sz="2800" dirty="0" smtClean="0"/>
              <a:t> </a:t>
            </a:r>
            <a:r>
              <a:rPr lang="en-US" altLang="zh-CN" sz="2800" dirty="0" smtClean="0"/>
              <a:t>class</a:t>
            </a:r>
            <a:r>
              <a:rPr lang="zh-CN" altLang="en-US" sz="2800" dirty="0" smtClean="0"/>
              <a:t>：</a:t>
            </a:r>
            <a:endParaRPr lang="en-US" altLang="zh-CN" sz="2800" dirty="0" smtClean="0"/>
          </a:p>
          <a:p>
            <a:pPr marL="457200" lvl="1" indent="0">
              <a:buNone/>
              <a:defRPr/>
            </a:pPr>
            <a:r>
              <a:rPr lang="en-US" altLang="zh-CN" sz="2000" dirty="0" smtClean="0"/>
              <a:t>InputStream</a:t>
            </a:r>
            <a:r>
              <a:rPr lang="zh-CN" altLang="en-US" sz="2000" dirty="0" smtClean="0"/>
              <a:t>（</a:t>
            </a:r>
            <a:r>
              <a:rPr lang="zh-CN" altLang="en-US" sz="2000" b="1" dirty="0" smtClean="0">
                <a:solidFill>
                  <a:srgbClr val="FF0000"/>
                </a:solidFill>
              </a:rPr>
              <a:t>字节</a:t>
            </a:r>
            <a:r>
              <a:rPr lang="zh-CN" altLang="en-US" sz="2000" dirty="0" smtClean="0"/>
              <a:t>输入流）</a:t>
            </a:r>
          </a:p>
          <a:p>
            <a:pPr marL="457200" lvl="1" indent="0">
              <a:buNone/>
              <a:defRPr/>
            </a:pPr>
            <a:r>
              <a:rPr lang="en-US" altLang="zh-CN" sz="2000" dirty="0" smtClean="0"/>
              <a:t>OutputStream</a:t>
            </a:r>
            <a:r>
              <a:rPr lang="zh-CN" altLang="en-US" sz="2000" dirty="0" smtClean="0"/>
              <a:t>（</a:t>
            </a:r>
            <a:r>
              <a:rPr lang="zh-CN" altLang="en-US" sz="2000" b="1" dirty="0" smtClean="0">
                <a:solidFill>
                  <a:srgbClr val="FF0000"/>
                </a:solidFill>
              </a:rPr>
              <a:t>字节</a:t>
            </a:r>
            <a:r>
              <a:rPr lang="zh-CN" altLang="en-US" sz="2000" dirty="0" smtClean="0"/>
              <a:t>输出流）</a:t>
            </a:r>
          </a:p>
          <a:p>
            <a:pPr lvl="1">
              <a:defRPr/>
            </a:pPr>
            <a:endParaRPr lang="en-US" altLang="zh-CN" sz="2000" dirty="0" smtClean="0"/>
          </a:p>
          <a:p>
            <a:pPr marL="457200" lvl="1" indent="0">
              <a:buNone/>
              <a:defRPr/>
            </a:pPr>
            <a:r>
              <a:rPr lang="en-US" altLang="zh-CN" sz="2000" dirty="0" smtClean="0"/>
              <a:t>Reader</a:t>
            </a:r>
            <a:r>
              <a:rPr lang="zh-CN" altLang="en-US" sz="2000" dirty="0" smtClean="0"/>
              <a:t>（</a:t>
            </a:r>
            <a:r>
              <a:rPr lang="zh-CN" altLang="en-US" sz="2000" b="1" dirty="0" smtClean="0">
                <a:solidFill>
                  <a:srgbClr val="0000FF"/>
                </a:solidFill>
              </a:rPr>
              <a:t>字符</a:t>
            </a:r>
            <a:r>
              <a:rPr lang="zh-CN" altLang="en-US" sz="2000" dirty="0" smtClean="0"/>
              <a:t>输入流）</a:t>
            </a:r>
          </a:p>
          <a:p>
            <a:pPr marL="457200" lvl="1" indent="0">
              <a:buNone/>
              <a:defRPr/>
            </a:pPr>
            <a:r>
              <a:rPr lang="en-US" altLang="zh-CN" sz="2000" dirty="0" smtClean="0"/>
              <a:t>Writer</a:t>
            </a:r>
            <a:r>
              <a:rPr lang="zh-CN" altLang="en-US" sz="2000" dirty="0" smtClean="0"/>
              <a:t>（</a:t>
            </a:r>
            <a:r>
              <a:rPr lang="zh-CN" altLang="en-US" sz="2000" b="1" dirty="0" smtClean="0">
                <a:solidFill>
                  <a:srgbClr val="0000FF"/>
                </a:solidFill>
              </a:rPr>
              <a:t>字符</a:t>
            </a:r>
            <a:r>
              <a:rPr lang="zh-CN" altLang="en-US" sz="2000" dirty="0" smtClean="0"/>
              <a:t>输出流）</a:t>
            </a:r>
            <a:endParaRPr lang="en-US" altLang="zh-CN" sz="2000" dirty="0" smtClean="0"/>
          </a:p>
          <a:p>
            <a:pPr marL="0" indent="0" eaLnBrk="1" hangingPunct="1">
              <a:buFont typeface="Wingdings 2" pitchFamily="18" charset="2"/>
              <a:buNone/>
              <a:defRPr/>
            </a:pPr>
            <a:endParaRPr lang="en-US" altLang="zh-CN" sz="2800" dirty="0"/>
          </a:p>
          <a:p>
            <a:pPr marL="0" indent="0" eaLnBrk="1" hangingPunct="1">
              <a:buFont typeface="Wingdings 2" pitchFamily="18" charset="2"/>
              <a:buNone/>
              <a:defRPr/>
            </a:pPr>
            <a:endParaRPr lang="zh-CN" altLang="en-US" sz="2800" dirty="0" smtClean="0"/>
          </a:p>
          <a:p>
            <a:pPr eaLnBrk="1" hangingPunct="1">
              <a:buFont typeface="Wingdings" pitchFamily="2" charset="2"/>
              <a:buChar char="Ø"/>
              <a:defRPr/>
            </a:pPr>
            <a:endParaRPr lang="en-US" altLang="zh-CN" sz="2800" dirty="0" smtClean="0"/>
          </a:p>
        </p:txBody>
      </p:sp>
      <p:pic>
        <p:nvPicPr>
          <p:cNvPr id="2048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02072" y="4100656"/>
            <a:ext cx="4832350" cy="2705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左大括号 1"/>
          <p:cNvSpPr/>
          <p:nvPr/>
        </p:nvSpPr>
        <p:spPr bwMode="auto">
          <a:xfrm>
            <a:off x="2836871" y="4641870"/>
            <a:ext cx="1143001" cy="2062162"/>
          </a:xfrm>
          <a:prstGeom prst="leftBrace">
            <a:avLst>
              <a:gd name="adj1" fmla="val 8333"/>
              <a:gd name="adj2" fmla="val 51657"/>
            </a:avLst>
          </a:prstGeom>
          <a:solidFill>
            <a:schemeClr val="tx1">
              <a:lumMod val="10000"/>
              <a:lumOff val="90000"/>
            </a:schemeClr>
          </a:solidFill>
          <a:ln w="9525" cap="flat" cmpd="sng" algn="ctr">
            <a:solidFill>
              <a:schemeClr val="tx1"/>
            </a:solidFill>
            <a:prstDash val="solid"/>
            <a:round/>
            <a:headEnd type="none" w="med" len="med"/>
            <a:tailEnd type="none" w="med" len="med"/>
          </a:ln>
          <a:effectLst/>
          <a:extLst/>
        </p:spPr>
        <p:txBody>
          <a:bodyPr/>
          <a:lstStyle/>
          <a:p>
            <a:pPr>
              <a:defRPr/>
            </a:pPr>
            <a:r>
              <a:rPr lang="zh-CN" altLang="en-US" sz="1600" dirty="0">
                <a:solidFill>
                  <a:srgbClr val="FF0000"/>
                </a:solidFill>
                <a:ea typeface="宋体" panose="02010600030101010101" pitchFamily="2" charset="-122"/>
              </a:rPr>
              <a:t>阅读器</a:t>
            </a:r>
            <a:endParaRPr lang="en-US" altLang="zh-CN" sz="1600" dirty="0">
              <a:solidFill>
                <a:srgbClr val="FF0000"/>
              </a:solidFill>
              <a:ea typeface="宋体" panose="02010600030101010101" pitchFamily="2" charset="-122"/>
            </a:endParaRPr>
          </a:p>
          <a:p>
            <a:pPr>
              <a:defRPr/>
            </a:pPr>
            <a:endParaRPr lang="en-US" altLang="zh-CN" sz="1600" dirty="0">
              <a:solidFill>
                <a:srgbClr val="FF0000"/>
              </a:solidFill>
              <a:ea typeface="宋体" panose="02010600030101010101" pitchFamily="2" charset="-122"/>
            </a:endParaRPr>
          </a:p>
          <a:p>
            <a:pPr>
              <a:defRPr/>
            </a:pPr>
            <a:r>
              <a:rPr lang="zh-CN" altLang="en-US" sz="1600" dirty="0">
                <a:solidFill>
                  <a:srgbClr val="FF0000"/>
                </a:solidFill>
                <a:ea typeface="宋体" panose="02010600030101010101" pitchFamily="2" charset="-122"/>
              </a:rPr>
              <a:t>书写器</a:t>
            </a:r>
          </a:p>
        </p:txBody>
      </p:sp>
      <p:sp>
        <p:nvSpPr>
          <p:cNvPr id="3" name="右大括号 2"/>
          <p:cNvSpPr/>
          <p:nvPr/>
        </p:nvSpPr>
        <p:spPr bwMode="auto">
          <a:xfrm>
            <a:off x="8460432" y="4620344"/>
            <a:ext cx="1008112" cy="1905000"/>
          </a:xfrm>
          <a:prstGeom prst="rightBrace">
            <a:avLst>
              <a:gd name="adj1" fmla="val 8333"/>
              <a:gd name="adj2" fmla="val 49238"/>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defRPr/>
            </a:pPr>
            <a:r>
              <a:rPr lang="zh-CN" altLang="en-US" dirty="0">
                <a:solidFill>
                  <a:srgbClr val="FF0000"/>
                </a:solidFill>
                <a:ea typeface="宋体" panose="02010600030101010101" pitchFamily="2" charset="-122"/>
              </a:rPr>
              <a:t>过滤器</a:t>
            </a:r>
          </a:p>
        </p:txBody>
      </p:sp>
      <p:sp>
        <p:nvSpPr>
          <p:cNvPr id="4" name="圆角矩形标注 3"/>
          <p:cNvSpPr>
            <a:spLocks noChangeArrowheads="1"/>
          </p:cNvSpPr>
          <p:nvPr/>
        </p:nvSpPr>
        <p:spPr bwMode="auto">
          <a:xfrm>
            <a:off x="4767808" y="3212976"/>
            <a:ext cx="1676400" cy="609600"/>
          </a:xfrm>
          <a:prstGeom prst="wedgeRoundRectCallout">
            <a:avLst>
              <a:gd name="adj1" fmla="val -95315"/>
              <a:gd name="adj2" fmla="val -30356"/>
              <a:gd name="adj3" fmla="val 16667"/>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zh-CN" altLang="en-US" dirty="0"/>
              <a:t>一次读入或输出</a:t>
            </a:r>
            <a:r>
              <a:rPr lang="en-US" altLang="zh-CN" dirty="0"/>
              <a:t>8</a:t>
            </a:r>
            <a:r>
              <a:rPr lang="zh-CN" altLang="en-US" dirty="0"/>
              <a:t>位二进制</a:t>
            </a:r>
          </a:p>
        </p:txBody>
      </p:sp>
      <p:sp>
        <p:nvSpPr>
          <p:cNvPr id="8" name="圆角矩形标注 7"/>
          <p:cNvSpPr>
            <a:spLocks noChangeArrowheads="1"/>
          </p:cNvSpPr>
          <p:nvPr/>
        </p:nvSpPr>
        <p:spPr bwMode="auto">
          <a:xfrm>
            <a:off x="1023392" y="5993656"/>
            <a:ext cx="1676400" cy="747712"/>
          </a:xfrm>
          <a:prstGeom prst="wedgeRoundRectCallout">
            <a:avLst>
              <a:gd name="adj1" fmla="val 10315"/>
              <a:gd name="adj2" fmla="val -161704"/>
              <a:gd name="adj3" fmla="val 16667"/>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zh-CN" altLang="en-US" dirty="0"/>
              <a:t>一次读入或输出</a:t>
            </a:r>
            <a:r>
              <a:rPr lang="en-US" altLang="zh-CN" dirty="0"/>
              <a:t>16</a:t>
            </a:r>
            <a:r>
              <a:rPr lang="zh-CN" altLang="en-US" dirty="0"/>
              <a:t>位二进制</a:t>
            </a:r>
          </a:p>
        </p:txBody>
      </p:sp>
    </p:spTree>
    <p:extLst>
      <p:ext uri="{BB962C8B-B14F-4D97-AF65-F5344CB8AC3E}">
        <p14:creationId xmlns="" xmlns:p14="http://schemas.microsoft.com/office/powerpoint/2010/main" val="5429129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188640"/>
            <a:ext cx="8153400" cy="990600"/>
          </a:xfrm>
        </p:spPr>
        <p:txBody>
          <a:bodyPr>
            <a:normAutofit/>
          </a:bodyPr>
          <a:lstStyle/>
          <a:p>
            <a:r>
              <a:rPr lang="zh-CN" altLang="en-US" dirty="0" smtClean="0"/>
              <a:t>过滤器类</a:t>
            </a:r>
            <a:endParaRPr lang="zh-CN" altLang="en-US" dirty="0"/>
          </a:p>
        </p:txBody>
      </p:sp>
      <p:sp>
        <p:nvSpPr>
          <p:cNvPr id="15363"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4"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5"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7"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8"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9"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0"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1"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40" name="TextBox 39"/>
          <p:cNvSpPr txBox="1"/>
          <p:nvPr/>
        </p:nvSpPr>
        <p:spPr>
          <a:xfrm>
            <a:off x="107504" y="1700808"/>
            <a:ext cx="8712968" cy="1569660"/>
          </a:xfrm>
          <a:prstGeom prst="rect">
            <a:avLst/>
          </a:prstGeom>
          <a:noFill/>
        </p:spPr>
        <p:txBody>
          <a:bodyPr wrap="square" rtlCol="0">
            <a:spAutoFit/>
          </a:bodyPr>
          <a:lstStyle/>
          <a:p>
            <a:r>
              <a:rPr lang="en-US" altLang="zh-CN" sz="2400" dirty="0" smtClean="0"/>
              <a:t>InputStream </a:t>
            </a:r>
            <a:r>
              <a:rPr lang="zh-CN" altLang="en-US" sz="2400" dirty="0" smtClean="0"/>
              <a:t>和</a:t>
            </a:r>
            <a:r>
              <a:rPr lang="en-US" altLang="zh-CN" sz="2400" dirty="0" err="1" smtClean="0"/>
              <a:t>OutputStream</a:t>
            </a:r>
            <a:r>
              <a:rPr lang="zh-CN" altLang="en-US" sz="2400" dirty="0" smtClean="0"/>
              <a:t>：</a:t>
            </a:r>
            <a:endParaRPr lang="en-US" altLang="zh-CN" sz="2400" dirty="0" smtClean="0"/>
          </a:p>
          <a:p>
            <a:r>
              <a:rPr lang="en-US" altLang="zh-CN" sz="2400" dirty="0" smtClean="0"/>
              <a:t>1 </a:t>
            </a:r>
            <a:r>
              <a:rPr lang="zh-CN" altLang="en-US" sz="2400" dirty="0" smtClean="0"/>
              <a:t>是相当原始的类：</a:t>
            </a:r>
            <a:endParaRPr lang="en-US" altLang="zh-CN" sz="2400" dirty="0" smtClean="0"/>
          </a:p>
          <a:p>
            <a:r>
              <a:rPr lang="en-US" altLang="zh-CN" sz="2400" dirty="0" smtClean="0"/>
              <a:t>2 </a:t>
            </a:r>
            <a:r>
              <a:rPr lang="zh-CN" altLang="en-US" sz="2400" dirty="0" smtClean="0"/>
              <a:t>支持单个或者成组地读写字节。</a:t>
            </a:r>
            <a:endParaRPr lang="en-US" altLang="zh-CN" sz="2400" dirty="0" smtClean="0"/>
          </a:p>
          <a:p>
            <a:r>
              <a:rPr lang="en-US" altLang="zh-CN" sz="2400" dirty="0" smtClean="0"/>
              <a:t>3 </a:t>
            </a:r>
            <a:r>
              <a:rPr lang="zh-CN" altLang="en-US" sz="2400" dirty="0" smtClean="0"/>
              <a:t>不能自动确认字节的含义。</a:t>
            </a:r>
            <a:endParaRPr lang="zh-CN" altLang="en-US" sz="2400" dirty="0"/>
          </a:p>
        </p:txBody>
      </p:sp>
      <p:sp>
        <p:nvSpPr>
          <p:cNvPr id="41" name="TextBox 40"/>
          <p:cNvSpPr txBox="1"/>
          <p:nvPr/>
        </p:nvSpPr>
        <p:spPr>
          <a:xfrm>
            <a:off x="107504" y="3362216"/>
            <a:ext cx="8784976" cy="1938992"/>
          </a:xfrm>
          <a:prstGeom prst="rect">
            <a:avLst/>
          </a:prstGeom>
          <a:noFill/>
        </p:spPr>
        <p:txBody>
          <a:bodyPr wrap="square" rtlCol="0">
            <a:spAutoFit/>
          </a:bodyPr>
          <a:lstStyle/>
          <a:p>
            <a:r>
              <a:rPr lang="zh-CN" altLang="en-US" sz="2400" dirty="0" smtClean="0"/>
              <a:t>针对一些常见的数据格式，如果在类库中可以提供这些格式的固定实现，将提供非常大的便捷。</a:t>
            </a:r>
            <a:endParaRPr lang="en-US" altLang="zh-CN" sz="2400" dirty="0" smtClean="0"/>
          </a:p>
          <a:p>
            <a:endParaRPr lang="en-US" altLang="zh-CN" sz="2400" dirty="0" smtClean="0"/>
          </a:p>
          <a:p>
            <a:r>
              <a:rPr lang="zh-CN" altLang="en-US" sz="2400" dirty="0" smtClean="0"/>
              <a:t>例如：</a:t>
            </a:r>
            <a:r>
              <a:rPr lang="en-US" altLang="zh-CN" sz="2400" dirty="0" smtClean="0"/>
              <a:t>FTP- zip</a:t>
            </a:r>
            <a:r>
              <a:rPr lang="zh-CN" altLang="en-US" sz="2400" dirty="0" smtClean="0"/>
              <a:t>格式数据； </a:t>
            </a:r>
            <a:r>
              <a:rPr lang="en-US" altLang="zh-CN" sz="2400" dirty="0" smtClean="0"/>
              <a:t>web</a:t>
            </a:r>
            <a:r>
              <a:rPr lang="zh-CN" altLang="en-US" sz="2400" dirty="0" smtClean="0"/>
              <a:t>文本</a:t>
            </a:r>
            <a:r>
              <a:rPr lang="en-US" altLang="zh-CN" sz="2400" dirty="0" smtClean="0"/>
              <a:t>-7</a:t>
            </a:r>
            <a:r>
              <a:rPr lang="zh-CN" altLang="en-US" sz="2400" dirty="0" smtClean="0"/>
              <a:t>位</a:t>
            </a:r>
            <a:r>
              <a:rPr lang="en-US" altLang="zh-CN" sz="2400" dirty="0" smtClean="0"/>
              <a:t>ASCII</a:t>
            </a:r>
            <a:r>
              <a:rPr lang="zh-CN" altLang="en-US" sz="2400" dirty="0" smtClean="0"/>
              <a:t>，</a:t>
            </a:r>
            <a:r>
              <a:rPr lang="en-US" altLang="zh-CN" sz="2400" dirty="0" smtClean="0"/>
              <a:t>8</a:t>
            </a:r>
            <a:r>
              <a:rPr lang="zh-CN" altLang="en-US" sz="2400" dirty="0" smtClean="0"/>
              <a:t>位</a:t>
            </a:r>
            <a:r>
              <a:rPr lang="en-US" altLang="zh-CN" sz="2400" dirty="0" smtClean="0"/>
              <a:t>Latin1</a:t>
            </a:r>
            <a:r>
              <a:rPr lang="zh-CN" altLang="en-US" sz="2400" dirty="0" smtClean="0"/>
              <a:t>或</a:t>
            </a:r>
            <a:r>
              <a:rPr lang="en-US" altLang="zh-CN" sz="2400" dirty="0" smtClean="0"/>
              <a:t>UTF-8</a:t>
            </a:r>
            <a:r>
              <a:rPr lang="zh-CN" altLang="en-US" sz="2400" dirty="0" smtClean="0"/>
              <a:t>等</a:t>
            </a:r>
            <a:endParaRPr lang="zh-CN" altLang="en-US" sz="2400" dirty="0"/>
          </a:p>
        </p:txBody>
      </p:sp>
      <p:sp>
        <p:nvSpPr>
          <p:cNvPr id="42" name="TextBox 41"/>
          <p:cNvSpPr txBox="1"/>
          <p:nvPr/>
        </p:nvSpPr>
        <p:spPr>
          <a:xfrm>
            <a:off x="107504" y="5406315"/>
            <a:ext cx="8496944" cy="830997"/>
          </a:xfrm>
          <a:prstGeom prst="rect">
            <a:avLst/>
          </a:prstGeom>
          <a:noFill/>
        </p:spPr>
        <p:txBody>
          <a:bodyPr wrap="square" rtlCol="0">
            <a:spAutoFit/>
          </a:bodyPr>
          <a:lstStyle/>
          <a:p>
            <a:r>
              <a:rPr lang="zh-CN" altLang="en-US" sz="2400" b="1" dirty="0" smtClean="0"/>
              <a:t>因此，</a:t>
            </a:r>
            <a:r>
              <a:rPr lang="en-US" altLang="zh-CN" sz="2400" b="1" dirty="0" smtClean="0"/>
              <a:t>java</a:t>
            </a:r>
            <a:r>
              <a:rPr lang="zh-CN" altLang="en-US" sz="2400" b="1" dirty="0" smtClean="0"/>
              <a:t>提供了很多过滤器类，可以将原始字节和特定格式进行相互转换。</a:t>
            </a:r>
            <a:endParaRPr lang="zh-CN" altLang="en-US" sz="2400" b="1" dirty="0"/>
          </a:p>
        </p:txBody>
      </p:sp>
    </p:spTree>
    <p:extLst>
      <p:ext uri="{BB962C8B-B14F-4D97-AF65-F5344CB8AC3E}">
        <p14:creationId xmlns="" xmlns:p14="http://schemas.microsoft.com/office/powerpoint/2010/main" val="2238146229"/>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616" y="188640"/>
            <a:ext cx="8153400" cy="990600"/>
          </a:xfrm>
        </p:spPr>
        <p:txBody>
          <a:bodyPr>
            <a:normAutofit/>
          </a:bodyPr>
          <a:lstStyle/>
          <a:p>
            <a:r>
              <a:rPr lang="zh-CN" altLang="en-US" dirty="0" smtClean="0"/>
              <a:t>过滤器</a:t>
            </a:r>
            <a:endParaRPr lang="zh-CN" altLang="en-US" dirty="0"/>
          </a:p>
        </p:txBody>
      </p:sp>
      <p:sp>
        <p:nvSpPr>
          <p:cNvPr id="4" name="TextBox 3"/>
          <p:cNvSpPr txBox="1"/>
          <p:nvPr/>
        </p:nvSpPr>
        <p:spPr>
          <a:xfrm>
            <a:off x="251520" y="1772816"/>
            <a:ext cx="8568952" cy="2308324"/>
          </a:xfrm>
          <a:prstGeom prst="rect">
            <a:avLst/>
          </a:prstGeom>
          <a:noFill/>
        </p:spPr>
        <p:txBody>
          <a:bodyPr wrap="square" rtlCol="0">
            <a:spAutoFit/>
          </a:bodyPr>
          <a:lstStyle/>
          <a:p>
            <a:r>
              <a:rPr lang="zh-CN" altLang="en-US" sz="2400" dirty="0" smtClean="0"/>
              <a:t>过滤器的两个版本：</a:t>
            </a:r>
            <a:endParaRPr lang="en-US" altLang="zh-CN" sz="2400" dirty="0" smtClean="0"/>
          </a:p>
          <a:p>
            <a:endParaRPr lang="en-US" altLang="zh-CN" sz="2400" dirty="0" smtClean="0"/>
          </a:p>
          <a:p>
            <a:r>
              <a:rPr lang="en-US" altLang="zh-CN" sz="2400" dirty="0" smtClean="0"/>
              <a:t>1 </a:t>
            </a:r>
            <a:r>
              <a:rPr lang="zh-CN" altLang="en-US" sz="2400" dirty="0" smtClean="0"/>
              <a:t>过滤器流：将原始数据作为字节处理，例如压缩数据或者二进制数字</a:t>
            </a:r>
            <a:endParaRPr lang="en-US" altLang="zh-CN" sz="2400" dirty="0" smtClean="0"/>
          </a:p>
          <a:p>
            <a:r>
              <a:rPr lang="en-US" altLang="zh-CN" sz="2400" dirty="0" smtClean="0"/>
              <a:t>2 </a:t>
            </a:r>
            <a:r>
              <a:rPr lang="zh-CN" altLang="en-US" sz="2400" dirty="0" smtClean="0"/>
              <a:t>阅读器和书写器： 处理多种编码文字的特殊情况，如</a:t>
            </a:r>
            <a:r>
              <a:rPr lang="en-US" altLang="zh-CN" sz="2400" dirty="0" smtClean="0"/>
              <a:t>UTF-8</a:t>
            </a:r>
            <a:r>
              <a:rPr lang="zh-CN" altLang="en-US" sz="2400" dirty="0" smtClean="0"/>
              <a:t>和</a:t>
            </a:r>
            <a:r>
              <a:rPr lang="en-US" altLang="zh-CN" sz="2400" dirty="0" smtClean="0"/>
              <a:t>ISO 8859-1</a:t>
            </a:r>
            <a:endParaRPr lang="zh-CN" altLang="en-US" sz="2400" dirty="0"/>
          </a:p>
        </p:txBody>
      </p:sp>
      <p:sp>
        <p:nvSpPr>
          <p:cNvPr id="5" name="TextBox 4"/>
          <p:cNvSpPr txBox="1"/>
          <p:nvPr/>
        </p:nvSpPr>
        <p:spPr>
          <a:xfrm>
            <a:off x="251520" y="4370328"/>
            <a:ext cx="8892480" cy="1938992"/>
          </a:xfrm>
          <a:prstGeom prst="rect">
            <a:avLst/>
          </a:prstGeom>
          <a:noFill/>
        </p:spPr>
        <p:txBody>
          <a:bodyPr wrap="square" rtlCol="0">
            <a:spAutoFit/>
          </a:bodyPr>
          <a:lstStyle/>
          <a:p>
            <a:r>
              <a:rPr lang="zh-CN" altLang="en-US" sz="2400" dirty="0" smtClean="0"/>
              <a:t>注意：</a:t>
            </a:r>
            <a:endParaRPr lang="en-US" altLang="zh-CN" sz="2400" dirty="0" smtClean="0"/>
          </a:p>
          <a:p>
            <a:r>
              <a:rPr lang="en-US" altLang="zh-CN" sz="2400" dirty="0" smtClean="0"/>
              <a:t>1 </a:t>
            </a:r>
            <a:r>
              <a:rPr lang="zh-CN" altLang="en-US" sz="2400" dirty="0" smtClean="0"/>
              <a:t>每个过滤器输出流都有与</a:t>
            </a:r>
            <a:r>
              <a:rPr lang="en-US" altLang="zh-CN" sz="2400" dirty="0" err="1" smtClean="0"/>
              <a:t>java.io.OutputStream</a:t>
            </a:r>
            <a:r>
              <a:rPr lang="zh-CN" altLang="en-US" sz="2400" dirty="0" smtClean="0"/>
              <a:t>相同的</a:t>
            </a:r>
            <a:r>
              <a:rPr lang="en-US" altLang="zh-CN" sz="2400" dirty="0" smtClean="0"/>
              <a:t>write()</a:t>
            </a:r>
            <a:r>
              <a:rPr lang="zh-CN" altLang="en-US" sz="2400" dirty="0" smtClean="0"/>
              <a:t>、</a:t>
            </a:r>
            <a:r>
              <a:rPr lang="en-US" altLang="zh-CN" sz="2400" dirty="0" smtClean="0"/>
              <a:t>close()</a:t>
            </a:r>
            <a:r>
              <a:rPr lang="zh-CN" altLang="en-US" sz="2400" dirty="0" smtClean="0"/>
              <a:t>和</a:t>
            </a:r>
            <a:r>
              <a:rPr lang="en-US" altLang="zh-CN" sz="2400" dirty="0" smtClean="0"/>
              <a:t>flush()</a:t>
            </a:r>
            <a:r>
              <a:rPr lang="zh-CN" altLang="en-US" sz="2400" dirty="0" smtClean="0"/>
              <a:t>方法；</a:t>
            </a:r>
            <a:endParaRPr lang="en-US" altLang="zh-CN" sz="2400" dirty="0" smtClean="0"/>
          </a:p>
          <a:p>
            <a:r>
              <a:rPr lang="en-US" altLang="zh-CN" sz="2400" dirty="0" smtClean="0"/>
              <a:t>2 </a:t>
            </a:r>
            <a:r>
              <a:rPr lang="zh-CN" altLang="en-US" sz="2400" dirty="0" smtClean="0"/>
              <a:t>每个过滤器的输入流都有与</a:t>
            </a:r>
            <a:r>
              <a:rPr lang="en-US" altLang="zh-CN" sz="2400" dirty="0" err="1" smtClean="0"/>
              <a:t>java.io.InputStream</a:t>
            </a:r>
            <a:r>
              <a:rPr lang="zh-CN" altLang="en-US" sz="2400" dirty="0" smtClean="0"/>
              <a:t>相同的</a:t>
            </a:r>
            <a:r>
              <a:rPr lang="en-US" altLang="zh-CN" sz="2400" dirty="0" smtClean="0"/>
              <a:t>read()</a:t>
            </a:r>
            <a:r>
              <a:rPr lang="zh-CN" altLang="en-US" sz="2400" dirty="0" smtClean="0"/>
              <a:t>、</a:t>
            </a:r>
            <a:r>
              <a:rPr lang="en-US" altLang="zh-CN" sz="2400" dirty="0" smtClean="0"/>
              <a:t>close()</a:t>
            </a:r>
            <a:r>
              <a:rPr lang="zh-CN" altLang="en-US" sz="2400" dirty="0" smtClean="0"/>
              <a:t>和</a:t>
            </a:r>
            <a:r>
              <a:rPr lang="en-US" altLang="zh-CN" sz="2400" dirty="0" smtClean="0"/>
              <a:t>available()</a:t>
            </a:r>
            <a:r>
              <a:rPr lang="zh-CN" altLang="en-US" sz="2400" dirty="0" smtClean="0"/>
              <a:t>方法</a:t>
            </a:r>
            <a:endParaRPr lang="zh-CN" altLang="en-US" sz="2400" dirty="0"/>
          </a:p>
        </p:txBody>
      </p:sp>
    </p:spTree>
    <p:extLst>
      <p:ext uri="{BB962C8B-B14F-4D97-AF65-F5344CB8AC3E}">
        <p14:creationId xmlns="" xmlns:p14="http://schemas.microsoft.com/office/powerpoint/2010/main" val="234760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496" y="34320"/>
            <a:ext cx="7775575" cy="11430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t">
            <a:noAutofit/>
          </a:bodyPr>
          <a:lstStyle/>
          <a:p>
            <a:pPr marL="342900" lvl="2" indent="-342900" algn="l">
              <a:lnSpc>
                <a:spcPct val="170000"/>
              </a:lnSpc>
              <a:defRPr/>
            </a:pPr>
            <a:r>
              <a:rPr lang="zh-CN" altLang="en-US" sz="4400" kern="1200" dirty="0">
                <a:solidFill>
                  <a:schemeClr val="tx2"/>
                </a:solidFill>
                <a:latin typeface="+mj-lt"/>
                <a:ea typeface="+mj-ea"/>
                <a:cs typeface="+mj-cs"/>
              </a:rPr>
              <a:t>网络程序的输入输出</a:t>
            </a:r>
          </a:p>
        </p:txBody>
      </p:sp>
      <p:sp>
        <p:nvSpPr>
          <p:cNvPr id="47107" name="Rectangle 3"/>
          <p:cNvSpPr>
            <a:spLocks noGrp="1" noChangeArrowheads="1"/>
          </p:cNvSpPr>
          <p:nvPr>
            <p:ph type="body" idx="1"/>
          </p:nvPr>
        </p:nvSpPr>
        <p:spPr>
          <a:xfrm>
            <a:off x="26680" y="1700808"/>
            <a:ext cx="8424863" cy="13716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pitchFamily="2" charset="2"/>
              <a:buChar char="Ø"/>
            </a:pPr>
            <a:r>
              <a:rPr lang="zh-CN" altLang="en-US" sz="2400" dirty="0" smtClean="0"/>
              <a:t>程序大都要完成读写数据工作</a:t>
            </a:r>
            <a:endParaRPr lang="en-US" altLang="zh-CN" sz="2400" dirty="0" smtClean="0"/>
          </a:p>
          <a:p>
            <a:pPr eaLnBrk="1" hangingPunct="1">
              <a:buFont typeface="Wingdings" pitchFamily="2" charset="2"/>
              <a:buChar char="Ø"/>
            </a:pPr>
            <a:r>
              <a:rPr lang="zh-CN" altLang="en-US" sz="2400" dirty="0" smtClean="0"/>
              <a:t>将数据从一个系统移动到另一个系统</a:t>
            </a:r>
            <a:endParaRPr lang="en-US" altLang="zh-CN" sz="2400" dirty="0" smtClean="0"/>
          </a:p>
        </p:txBody>
      </p:sp>
      <p:pic>
        <p:nvPicPr>
          <p:cNvPr id="4" name="Picture 2" descr="Reading information into a progra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93227" y="2708920"/>
            <a:ext cx="4648200" cy="147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6324600" y="3212976"/>
            <a:ext cx="245268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b="1" dirty="0">
                <a:solidFill>
                  <a:srgbClr val="FF0000"/>
                </a:solidFill>
              </a:rPr>
              <a:t>Reading</a:t>
            </a:r>
            <a:r>
              <a:rPr lang="en-US" altLang="zh-CN" dirty="0">
                <a:solidFill>
                  <a:srgbClr val="000000"/>
                </a:solidFill>
              </a:rPr>
              <a:t> information into a program.</a:t>
            </a:r>
            <a:endParaRPr lang="zh-CN" altLang="en-US" dirty="0"/>
          </a:p>
        </p:txBody>
      </p:sp>
      <p:pic>
        <p:nvPicPr>
          <p:cNvPr id="6" name="Picture 4" descr="Writing information from a program."/>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7584" y="4062179"/>
            <a:ext cx="4705350" cy="149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6324600" y="4532313"/>
            <a:ext cx="2601912"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b="1" dirty="0">
                <a:solidFill>
                  <a:srgbClr val="0000FF"/>
                </a:solidFill>
              </a:rPr>
              <a:t>Writing</a:t>
            </a:r>
            <a:r>
              <a:rPr lang="en-US" altLang="zh-CN" dirty="0">
                <a:solidFill>
                  <a:srgbClr val="0000FF"/>
                </a:solidFill>
              </a:rPr>
              <a:t> </a:t>
            </a:r>
            <a:r>
              <a:rPr lang="en-US" altLang="zh-CN" dirty="0">
                <a:solidFill>
                  <a:srgbClr val="000000"/>
                </a:solidFill>
              </a:rPr>
              <a:t>information from a program.</a:t>
            </a:r>
            <a:endParaRPr lang="zh-CN" altLang="en-US" dirty="0"/>
          </a:p>
        </p:txBody>
      </p:sp>
      <p:pic>
        <p:nvPicPr>
          <p:cNvPr id="4101"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9552" y="5589240"/>
            <a:ext cx="5562600" cy="121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矩形 9"/>
          <p:cNvSpPr>
            <a:spLocks noChangeArrowheads="1"/>
          </p:cNvSpPr>
          <p:nvPr/>
        </p:nvSpPr>
        <p:spPr bwMode="auto">
          <a:xfrm>
            <a:off x="6477000" y="5848350"/>
            <a:ext cx="2601912"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dirty="0">
                <a:solidFill>
                  <a:srgbClr val="0000FF"/>
                </a:solidFill>
              </a:rPr>
              <a:t>transmitting </a:t>
            </a:r>
            <a:r>
              <a:rPr lang="en-US" altLang="zh-CN" dirty="0">
                <a:solidFill>
                  <a:srgbClr val="000000"/>
                </a:solidFill>
              </a:rPr>
              <a:t>information between programs.</a:t>
            </a:r>
            <a:endParaRPr lang="zh-CN" altLang="en-US" dirty="0"/>
          </a:p>
        </p:txBody>
      </p:sp>
    </p:spTree>
    <p:extLst>
      <p:ext uri="{BB962C8B-B14F-4D97-AF65-F5344CB8AC3E}">
        <p14:creationId xmlns="" xmlns:p14="http://schemas.microsoft.com/office/powerpoint/2010/main" val="850009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过滤器串链（</a:t>
            </a:r>
            <a:r>
              <a:rPr lang="en-US" altLang="zh-CN" dirty="0" smtClean="0"/>
              <a:t>1</a:t>
            </a:r>
            <a:r>
              <a:rPr lang="zh-CN" altLang="en-US" dirty="0" smtClean="0"/>
              <a:t>）</a:t>
            </a:r>
            <a:endParaRPr lang="zh-CN" altLang="en-US" dirty="0"/>
          </a:p>
        </p:txBody>
      </p:sp>
      <p:sp>
        <p:nvSpPr>
          <p:cNvPr id="16387"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88"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89"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0"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1"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2"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3"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4"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22" name="TextBox 21"/>
          <p:cNvSpPr txBox="1"/>
          <p:nvPr/>
        </p:nvSpPr>
        <p:spPr>
          <a:xfrm>
            <a:off x="251520" y="1772816"/>
            <a:ext cx="8712968" cy="2862322"/>
          </a:xfrm>
          <a:prstGeom prst="rect">
            <a:avLst/>
          </a:prstGeom>
          <a:noFill/>
        </p:spPr>
        <p:txBody>
          <a:bodyPr wrap="square" rtlCol="0">
            <a:spAutoFit/>
          </a:bodyPr>
          <a:lstStyle/>
          <a:p>
            <a:r>
              <a:rPr lang="zh-CN" altLang="en-US" sz="2400" dirty="0" smtClean="0"/>
              <a:t>过滤器通过其构造函数与流连接。</a:t>
            </a:r>
            <a:endParaRPr lang="en-US" altLang="zh-CN" sz="2400" dirty="0" smtClean="0"/>
          </a:p>
          <a:p>
            <a:r>
              <a:rPr lang="en-US" altLang="zh-CN" sz="2400" dirty="0" smtClean="0"/>
              <a:t>FileInputStream </a:t>
            </a:r>
            <a:r>
              <a:rPr lang="en-US" altLang="zh-CN" sz="2400" dirty="0" smtClean="0">
                <a:solidFill>
                  <a:srgbClr val="FF0000"/>
                </a:solidFill>
              </a:rPr>
              <a:t>fin</a:t>
            </a:r>
            <a:r>
              <a:rPr lang="en-US" altLang="zh-CN" sz="2400" dirty="0" smtClean="0"/>
              <a:t> = new FileInputStream(“data.txt”);</a:t>
            </a:r>
          </a:p>
          <a:p>
            <a:r>
              <a:rPr lang="en-US" altLang="zh-CN" sz="2400" dirty="0" smtClean="0"/>
              <a:t>BufferedInputStream </a:t>
            </a:r>
            <a:r>
              <a:rPr lang="en-US" altLang="zh-CN" sz="2400" dirty="0" smtClean="0">
                <a:solidFill>
                  <a:srgbClr val="FF0000"/>
                </a:solidFill>
              </a:rPr>
              <a:t>bin</a:t>
            </a:r>
            <a:r>
              <a:rPr lang="en-US" altLang="zh-CN" sz="2400" dirty="0" smtClean="0"/>
              <a:t> = new BufferedInputStream(</a:t>
            </a:r>
            <a:r>
              <a:rPr lang="en-US" altLang="zh-CN" sz="2400" dirty="0" smtClean="0">
                <a:solidFill>
                  <a:srgbClr val="FF0000"/>
                </a:solidFill>
              </a:rPr>
              <a:t>fin</a:t>
            </a:r>
            <a:r>
              <a:rPr lang="en-US" altLang="zh-CN" sz="2400" dirty="0" smtClean="0"/>
              <a:t>)</a:t>
            </a:r>
          </a:p>
          <a:p>
            <a:r>
              <a:rPr lang="zh-CN" altLang="en-US" sz="2400" dirty="0" smtClean="0"/>
              <a:t>在执行以上命令后从</a:t>
            </a:r>
            <a:r>
              <a:rPr lang="en-US" altLang="zh-CN" sz="2400" dirty="0" smtClean="0"/>
              <a:t>data.txt</a:t>
            </a:r>
            <a:r>
              <a:rPr lang="zh-CN" altLang="en-US" sz="2400" dirty="0" smtClean="0"/>
              <a:t>读取文件可能会同时使用</a:t>
            </a:r>
            <a:r>
              <a:rPr lang="en-US" altLang="zh-CN" sz="2400" dirty="0" smtClean="0"/>
              <a:t>fin</a:t>
            </a:r>
            <a:r>
              <a:rPr lang="zh-CN" altLang="en-US" sz="2400" dirty="0" smtClean="0"/>
              <a:t>和</a:t>
            </a:r>
            <a:r>
              <a:rPr lang="en-US" altLang="zh-CN" sz="2400" dirty="0" smtClean="0"/>
              <a:t>bin</a:t>
            </a:r>
            <a:r>
              <a:rPr lang="zh-CN" altLang="en-US" sz="2400" dirty="0" smtClean="0"/>
              <a:t>的</a:t>
            </a:r>
            <a:r>
              <a:rPr lang="en-US" altLang="zh-CN" sz="2400" dirty="0" smtClean="0"/>
              <a:t>read()</a:t>
            </a:r>
            <a:r>
              <a:rPr lang="zh-CN" altLang="en-US" sz="2400" dirty="0" smtClean="0"/>
              <a:t>方法。</a:t>
            </a:r>
            <a:r>
              <a:rPr lang="zh-CN" altLang="en-US" sz="2400" b="1" dirty="0" smtClean="0">
                <a:solidFill>
                  <a:srgbClr val="FF0000"/>
                </a:solidFill>
              </a:rPr>
              <a:t>混合调用同一个源的不同流，违反过滤器流的一些隐含约定。</a:t>
            </a:r>
            <a:endParaRPr lang="en-US" altLang="zh-CN" sz="2400" b="1" dirty="0" smtClean="0">
              <a:solidFill>
                <a:srgbClr val="FF0000"/>
              </a:solidFill>
            </a:endParaRPr>
          </a:p>
          <a:p>
            <a:endParaRPr lang="en-US" altLang="zh-CN" dirty="0" smtClean="0"/>
          </a:p>
          <a:p>
            <a:endParaRPr lang="en-US" altLang="zh-CN" dirty="0" smtClean="0"/>
          </a:p>
        </p:txBody>
      </p:sp>
    </p:spTree>
    <p:extLst>
      <p:ext uri="{BB962C8B-B14F-4D97-AF65-F5344CB8AC3E}">
        <p14:creationId xmlns="" xmlns:p14="http://schemas.microsoft.com/office/powerpoint/2010/main" val="1404781364"/>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过滤器串链（</a:t>
            </a:r>
            <a:r>
              <a:rPr lang="en-US" altLang="zh-CN" dirty="0" smtClean="0"/>
              <a:t>2</a:t>
            </a:r>
            <a:r>
              <a:rPr lang="zh-CN" altLang="en-US" dirty="0" smtClean="0"/>
              <a:t>）</a:t>
            </a:r>
            <a:endParaRPr lang="zh-CN" altLang="en-US" dirty="0"/>
          </a:p>
        </p:txBody>
      </p:sp>
      <p:sp>
        <p:nvSpPr>
          <p:cNvPr id="17411"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3"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4"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5"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6"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7"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8"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9"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 name="TextBox 13"/>
          <p:cNvSpPr txBox="1"/>
          <p:nvPr/>
        </p:nvSpPr>
        <p:spPr>
          <a:xfrm>
            <a:off x="251520" y="1772816"/>
            <a:ext cx="8712968" cy="2954655"/>
          </a:xfrm>
          <a:prstGeom prst="rect">
            <a:avLst/>
          </a:prstGeom>
          <a:noFill/>
        </p:spPr>
        <p:txBody>
          <a:bodyPr wrap="square" rtlCol="0">
            <a:spAutoFit/>
          </a:bodyPr>
          <a:lstStyle/>
          <a:p>
            <a:r>
              <a:rPr lang="zh-CN" altLang="en-US" sz="2400" b="1" dirty="0" smtClean="0"/>
              <a:t>大多数情况下，我们应该只适用链中</a:t>
            </a:r>
            <a:r>
              <a:rPr lang="zh-CN" altLang="en-US" sz="2400" b="1" dirty="0" smtClean="0">
                <a:solidFill>
                  <a:srgbClr val="FF0000"/>
                </a:solidFill>
              </a:rPr>
              <a:t>最后一个过滤器</a:t>
            </a:r>
            <a:r>
              <a:rPr lang="zh-CN" altLang="en-US" sz="2400" b="1" dirty="0" smtClean="0"/>
              <a:t>进行实际的读写。</a:t>
            </a:r>
            <a:endParaRPr lang="en-US" altLang="zh-CN" sz="2400" b="1" dirty="0" smtClean="0"/>
          </a:p>
          <a:p>
            <a:endParaRPr lang="en-US" altLang="zh-CN" sz="2400" dirty="0" smtClean="0"/>
          </a:p>
          <a:p>
            <a:r>
              <a:rPr lang="zh-CN" altLang="en-US" sz="2400" dirty="0" smtClean="0"/>
              <a:t>如：</a:t>
            </a:r>
            <a:endParaRPr lang="en-US" altLang="zh-CN" sz="2400" dirty="0" smtClean="0"/>
          </a:p>
          <a:p>
            <a:r>
              <a:rPr lang="en-US" altLang="zh-CN" sz="2400" dirty="0" smtClean="0"/>
              <a:t>InputStream in =new FileInputStream(“data.txt”);</a:t>
            </a:r>
          </a:p>
          <a:p>
            <a:r>
              <a:rPr lang="en-US" altLang="zh-CN" sz="2400" dirty="0" smtClean="0"/>
              <a:t>in = new BufferedInputStream(in);</a:t>
            </a:r>
          </a:p>
          <a:p>
            <a:r>
              <a:rPr lang="zh-CN" altLang="en-US" sz="2400" dirty="0" smtClean="0"/>
              <a:t>执行代码后，再没有任何方法能访问低层的文件输入流了。</a:t>
            </a:r>
            <a:r>
              <a:rPr lang="en-US" altLang="zh-CN" sz="2400" dirty="0" smtClean="0"/>
              <a:t> </a:t>
            </a:r>
          </a:p>
          <a:p>
            <a:endParaRPr lang="zh-CN" altLang="en-US" dirty="0"/>
          </a:p>
        </p:txBody>
      </p:sp>
      <p:sp>
        <p:nvSpPr>
          <p:cNvPr id="15" name="TextBox 14"/>
          <p:cNvSpPr txBox="1"/>
          <p:nvPr/>
        </p:nvSpPr>
        <p:spPr>
          <a:xfrm>
            <a:off x="323528" y="4725144"/>
            <a:ext cx="8424936" cy="1200329"/>
          </a:xfrm>
          <a:prstGeom prst="rect">
            <a:avLst/>
          </a:prstGeom>
          <a:noFill/>
        </p:spPr>
        <p:txBody>
          <a:bodyPr wrap="square" rtlCol="0">
            <a:spAutoFit/>
          </a:bodyPr>
          <a:lstStyle/>
          <a:p>
            <a:r>
              <a:rPr lang="zh-CN" altLang="en-US" sz="2400" dirty="0" smtClean="0"/>
              <a:t>流中定义流：</a:t>
            </a:r>
            <a:endParaRPr lang="en-US" altLang="zh-CN" sz="2400" dirty="0" smtClean="0"/>
          </a:p>
          <a:p>
            <a:r>
              <a:rPr lang="en-US" altLang="zh-CN" sz="2400" dirty="0" smtClean="0"/>
              <a:t>DataOutputStream </a:t>
            </a:r>
            <a:r>
              <a:rPr lang="en-US" altLang="zh-CN" sz="2400" dirty="0" err="1" smtClean="0"/>
              <a:t>dout</a:t>
            </a:r>
            <a:r>
              <a:rPr lang="en-US" altLang="zh-CN" sz="2400" dirty="0" smtClean="0"/>
              <a:t> = new DataOutputStream(new BufferedOutputStream(new </a:t>
            </a:r>
            <a:r>
              <a:rPr lang="en-US" altLang="zh-CN" sz="2400" dirty="0" err="1" smtClean="0"/>
              <a:t>FileOutputStream</a:t>
            </a:r>
            <a:r>
              <a:rPr lang="en-US" altLang="zh-CN" sz="2400" dirty="0" smtClean="0"/>
              <a:t>(“data.txt”))); </a:t>
            </a:r>
            <a:endParaRPr lang="zh-CN" altLang="en-US" sz="2400" dirty="0"/>
          </a:p>
        </p:txBody>
      </p:sp>
    </p:spTree>
    <p:extLst>
      <p:ext uri="{BB962C8B-B14F-4D97-AF65-F5344CB8AC3E}">
        <p14:creationId xmlns="" xmlns:p14="http://schemas.microsoft.com/office/powerpoint/2010/main" val="146612205"/>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缓冲流</a:t>
            </a:r>
            <a:endParaRPr lang="zh-CN" altLang="en-US" dirty="0"/>
          </a:p>
        </p:txBody>
      </p:sp>
      <p:sp>
        <p:nvSpPr>
          <p:cNvPr id="3" name="内容占位符 2"/>
          <p:cNvSpPr>
            <a:spLocks noGrp="1"/>
          </p:cNvSpPr>
          <p:nvPr>
            <p:ph idx="1"/>
          </p:nvPr>
        </p:nvSpPr>
        <p:spPr/>
        <p:txBody>
          <a:bodyPr>
            <a:normAutofit/>
          </a:bodyPr>
          <a:lstStyle/>
          <a:p>
            <a:pPr>
              <a:buNone/>
            </a:pPr>
            <a:r>
              <a:rPr lang="zh-CN" altLang="en-US" sz="2400" dirty="0" smtClean="0"/>
              <a:t>与在网络硬件中缓存一样，流还可以在软件中得到缓冲。</a:t>
            </a:r>
            <a:endParaRPr lang="en-US" altLang="zh-CN" sz="2400" dirty="0" smtClean="0"/>
          </a:p>
          <a:p>
            <a:pPr>
              <a:buNone/>
            </a:pPr>
            <a:r>
              <a:rPr lang="en-US" altLang="zh-CN" sz="2400" dirty="0" smtClean="0"/>
              <a:t>1 BufferedOutputStream</a:t>
            </a:r>
            <a:r>
              <a:rPr lang="zh-CN" altLang="en-US" sz="2400" dirty="0" smtClean="0"/>
              <a:t>类：将写入的数据存储在缓冲区中，直到缓冲区满或刷新输出流。然后他将数据一次全部写入低层输出流。</a:t>
            </a:r>
            <a:endParaRPr lang="en-US" altLang="zh-CN" sz="2400" dirty="0" smtClean="0"/>
          </a:p>
          <a:p>
            <a:pPr>
              <a:buNone/>
            </a:pPr>
            <a:r>
              <a:rPr lang="en-US" altLang="zh-CN" sz="2400" dirty="0" smtClean="0"/>
              <a:t>2 BufferedInputStream</a:t>
            </a:r>
            <a:r>
              <a:rPr lang="zh-CN" altLang="en-US" sz="2400" dirty="0" smtClean="0"/>
              <a:t>类：当调用某个流的</a:t>
            </a:r>
            <a:r>
              <a:rPr lang="en-US" altLang="zh-CN" sz="2400" dirty="0" smtClean="0"/>
              <a:t>read()</a:t>
            </a:r>
            <a:r>
              <a:rPr lang="zh-CN" altLang="en-US" sz="2400" dirty="0" smtClean="0"/>
              <a:t>方法时，它首先尝试从缓冲区获得请求的数据。只有当缓冲区没有数据时，流才从底层源中读取数据。</a:t>
            </a:r>
            <a:endParaRPr lang="zh-CN" altLang="en-US" sz="2400" dirty="0"/>
          </a:p>
        </p:txBody>
      </p:sp>
    </p:spTree>
    <p:extLst>
      <p:ext uri="{BB962C8B-B14F-4D97-AF65-F5344CB8AC3E}">
        <p14:creationId xmlns="" xmlns:p14="http://schemas.microsoft.com/office/powerpoint/2010/main" val="137156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构造函数</a:t>
            </a:r>
            <a:endParaRPr lang="zh-CN" altLang="en-US" dirty="0"/>
          </a:p>
        </p:txBody>
      </p:sp>
      <p:sp>
        <p:nvSpPr>
          <p:cNvPr id="6" name="TextBox 5"/>
          <p:cNvSpPr txBox="1"/>
          <p:nvPr/>
        </p:nvSpPr>
        <p:spPr>
          <a:xfrm>
            <a:off x="179512" y="1844824"/>
            <a:ext cx="8784976" cy="400110"/>
          </a:xfrm>
          <a:prstGeom prst="rect">
            <a:avLst/>
          </a:prstGeom>
          <a:noFill/>
        </p:spPr>
        <p:txBody>
          <a:bodyPr wrap="square" rtlCol="0">
            <a:spAutoFit/>
          </a:bodyPr>
          <a:lstStyle/>
          <a:p>
            <a:r>
              <a:rPr lang="en-US" altLang="zh-CN" sz="2000" dirty="0" smtClean="0"/>
              <a:t>BufferedInputStream</a:t>
            </a:r>
            <a:r>
              <a:rPr lang="zh-CN" altLang="en-US" sz="2000" dirty="0" smtClean="0"/>
              <a:t>和</a:t>
            </a:r>
            <a:r>
              <a:rPr lang="en-US" altLang="zh-CN" sz="2000" dirty="0" smtClean="0"/>
              <a:t>BufferedOutputStream</a:t>
            </a:r>
            <a:r>
              <a:rPr lang="zh-CN" altLang="en-US" sz="2000" dirty="0" smtClean="0"/>
              <a:t>都有两个构造函数：</a:t>
            </a:r>
            <a:endParaRPr lang="zh-CN" altLang="en-US" sz="2000" dirty="0"/>
          </a:p>
        </p:txBody>
      </p:sp>
      <p:sp>
        <p:nvSpPr>
          <p:cNvPr id="7" name="TextBox 6"/>
          <p:cNvSpPr txBox="1"/>
          <p:nvPr/>
        </p:nvSpPr>
        <p:spPr>
          <a:xfrm>
            <a:off x="251520" y="2420888"/>
            <a:ext cx="8352928" cy="1323439"/>
          </a:xfrm>
          <a:prstGeom prst="rect">
            <a:avLst/>
          </a:prstGeom>
          <a:noFill/>
        </p:spPr>
        <p:txBody>
          <a:bodyPr wrap="square" rtlCol="0">
            <a:spAutoFit/>
          </a:bodyPr>
          <a:lstStyle/>
          <a:p>
            <a:r>
              <a:rPr lang="en-US" altLang="zh-CN" sz="2000" dirty="0" smtClean="0"/>
              <a:t>public BufferedInputStream(InputStream in)</a:t>
            </a:r>
          </a:p>
          <a:p>
            <a:r>
              <a:rPr lang="en-US" altLang="zh-CN" sz="2000" dirty="0" smtClean="0"/>
              <a:t>public BufferedInputStream(InputStream in, int bufferSize)</a:t>
            </a:r>
          </a:p>
          <a:p>
            <a:r>
              <a:rPr lang="en-US" altLang="zh-CN" sz="2000" dirty="0" smtClean="0"/>
              <a:t>public BufferedOutputStream(OutputStream out)</a:t>
            </a:r>
          </a:p>
          <a:p>
            <a:r>
              <a:rPr lang="en-US" altLang="zh-CN" sz="2000" dirty="0" smtClean="0"/>
              <a:t>public BufferedOutputStream(OutputStream out, int bufferSize) </a:t>
            </a:r>
            <a:endParaRPr lang="zh-CN" altLang="en-US" sz="2000" dirty="0"/>
          </a:p>
        </p:txBody>
      </p:sp>
      <p:sp>
        <p:nvSpPr>
          <p:cNvPr id="9" name="TextBox 8"/>
          <p:cNvSpPr txBox="1"/>
          <p:nvPr/>
        </p:nvSpPr>
        <p:spPr>
          <a:xfrm>
            <a:off x="251520" y="4005064"/>
            <a:ext cx="8280920" cy="1938992"/>
          </a:xfrm>
          <a:prstGeom prst="rect">
            <a:avLst/>
          </a:prstGeom>
          <a:noFill/>
        </p:spPr>
        <p:txBody>
          <a:bodyPr wrap="square" rtlCol="0">
            <a:spAutoFit/>
          </a:bodyPr>
          <a:lstStyle/>
          <a:p>
            <a:r>
              <a:rPr lang="zh-CN" altLang="en-US" sz="2400" dirty="0" smtClean="0"/>
              <a:t>其中第一个参数</a:t>
            </a:r>
            <a:r>
              <a:rPr lang="en-US" altLang="zh-CN" sz="2400" dirty="0" smtClean="0"/>
              <a:t>InputStream </a:t>
            </a:r>
            <a:r>
              <a:rPr lang="zh-CN" altLang="en-US" sz="2400" dirty="0" smtClean="0"/>
              <a:t>或者</a:t>
            </a:r>
            <a:r>
              <a:rPr lang="en-US" altLang="zh-CN" sz="2400" dirty="0" smtClean="0"/>
              <a:t>OutputStream</a:t>
            </a:r>
            <a:r>
              <a:rPr lang="zh-CN" altLang="en-US" sz="2400" dirty="0" smtClean="0"/>
              <a:t>表示底层的输入或输出流，</a:t>
            </a:r>
            <a:r>
              <a:rPr lang="en-US" altLang="zh-CN" sz="2400" dirty="0" smtClean="0"/>
              <a:t>bufferSize</a:t>
            </a:r>
            <a:r>
              <a:rPr lang="zh-CN" altLang="en-US" sz="2400" dirty="0" smtClean="0"/>
              <a:t>表示缓冲区中的字节数。</a:t>
            </a:r>
            <a:endParaRPr lang="en-US" altLang="zh-CN" sz="2400" dirty="0" smtClean="0"/>
          </a:p>
          <a:p>
            <a:r>
              <a:rPr lang="zh-CN" altLang="en-US" sz="2400" dirty="0" smtClean="0"/>
              <a:t>当未指定时默认为：</a:t>
            </a:r>
            <a:endParaRPr lang="en-US" altLang="zh-CN" sz="2400" dirty="0" smtClean="0"/>
          </a:p>
          <a:p>
            <a:r>
              <a:rPr lang="zh-CN" altLang="en-US" sz="2400" dirty="0" smtClean="0"/>
              <a:t>输入区：</a:t>
            </a:r>
            <a:r>
              <a:rPr lang="en-US" altLang="zh-CN" sz="2400" dirty="0" smtClean="0"/>
              <a:t>2048Bytes</a:t>
            </a:r>
          </a:p>
          <a:p>
            <a:r>
              <a:rPr lang="zh-CN" altLang="en-US" sz="2400" dirty="0" smtClean="0"/>
              <a:t>输出区：</a:t>
            </a:r>
            <a:r>
              <a:rPr lang="en-US" altLang="zh-CN" sz="2400" dirty="0" smtClean="0"/>
              <a:t>512Bytes</a:t>
            </a:r>
            <a:endParaRPr lang="zh-CN" altLang="en-US" sz="2400" dirty="0"/>
          </a:p>
        </p:txBody>
      </p:sp>
    </p:spTree>
    <p:extLst>
      <p:ext uri="{BB962C8B-B14F-4D97-AF65-F5344CB8AC3E}">
        <p14:creationId xmlns="" xmlns:p14="http://schemas.microsoft.com/office/powerpoint/2010/main" val="3421756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8153400" cy="990600"/>
          </a:xfrm>
        </p:spPr>
        <p:txBody>
          <a:bodyPr/>
          <a:lstStyle/>
          <a:p>
            <a:r>
              <a:rPr lang="en-US" altLang="zh-CN" dirty="0" smtClean="0"/>
              <a:t>PrintStream</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sz="quarter" idx="1"/>
          </p:nvPr>
        </p:nvSpPr>
        <p:spPr>
          <a:xfrm>
            <a:off x="395536" y="1556792"/>
            <a:ext cx="8568952" cy="4495800"/>
          </a:xfrm>
        </p:spPr>
        <p:txBody>
          <a:bodyPr/>
          <a:lstStyle/>
          <a:p>
            <a:pPr>
              <a:buNone/>
            </a:pPr>
            <a:r>
              <a:rPr lang="zh-CN" altLang="en-US" sz="3200" dirty="0" smtClean="0"/>
              <a:t>打印</a:t>
            </a:r>
            <a:r>
              <a:rPr lang="zh-CN" altLang="en-US" sz="3200" dirty="0"/>
              <a:t>流：是打印输出到控制台。</a:t>
            </a:r>
            <a:endParaRPr lang="en-US" altLang="zh-CN" sz="3200" dirty="0"/>
          </a:p>
          <a:p>
            <a:pPr>
              <a:buNone/>
            </a:pPr>
            <a:r>
              <a:rPr lang="en-US" altLang="zh-CN" sz="2400" dirty="0" smtClean="0"/>
              <a:t>Public PrintStream(OutputStream out)</a:t>
            </a:r>
          </a:p>
          <a:p>
            <a:pPr>
              <a:buNone/>
            </a:pPr>
            <a:r>
              <a:rPr lang="en-US" altLang="zh-CN" sz="2400" dirty="0" smtClean="0"/>
              <a:t>Public </a:t>
            </a:r>
            <a:r>
              <a:rPr lang="en-US" altLang="zh-CN" sz="2400" dirty="0" err="1" smtClean="0"/>
              <a:t>PrintStream</a:t>
            </a:r>
            <a:r>
              <a:rPr lang="en-US" altLang="zh-CN" sz="2400" dirty="0" smtClean="0"/>
              <a:t>(OutputStream out, </a:t>
            </a:r>
            <a:r>
              <a:rPr lang="en-US" altLang="zh-CN" sz="2400" dirty="0" err="1" smtClean="0"/>
              <a:t>boolean</a:t>
            </a:r>
            <a:r>
              <a:rPr lang="en-US" altLang="zh-CN" sz="2400" dirty="0" smtClean="0"/>
              <a:t> </a:t>
            </a:r>
            <a:r>
              <a:rPr lang="en-US" altLang="zh-CN" sz="2400" dirty="0" err="1" smtClean="0"/>
              <a:t>autoFlush</a:t>
            </a:r>
            <a:r>
              <a:rPr lang="en-US" altLang="zh-CN" sz="2400" dirty="0"/>
              <a:t>)</a:t>
            </a:r>
          </a:p>
          <a:p>
            <a:pPr>
              <a:buNone/>
            </a:pPr>
            <a:r>
              <a:rPr lang="zh-CN" altLang="en-US" sz="2400" dirty="0" smtClean="0"/>
              <a:t>默认状态下：打印流应当显式刷新输出。不过，如果</a:t>
            </a:r>
            <a:r>
              <a:rPr lang="en-US" altLang="zh-CN" sz="2400" dirty="0" err="1" smtClean="0"/>
              <a:t>autoFlush</a:t>
            </a:r>
            <a:r>
              <a:rPr lang="zh-CN" altLang="en-US" sz="2400" dirty="0" smtClean="0"/>
              <a:t>参数为</a:t>
            </a:r>
            <a:r>
              <a:rPr lang="en-US" altLang="zh-CN" sz="2400" dirty="0" smtClean="0"/>
              <a:t>true</a:t>
            </a:r>
            <a:r>
              <a:rPr lang="zh-CN" altLang="en-US" sz="2400" dirty="0" smtClean="0"/>
              <a:t>，那么每次写入</a:t>
            </a:r>
            <a:r>
              <a:rPr lang="en-US" altLang="zh-CN" sz="2400" dirty="0" smtClean="0"/>
              <a:t>1</a:t>
            </a:r>
            <a:r>
              <a:rPr lang="zh-CN" altLang="en-US" sz="2400" dirty="0" smtClean="0"/>
              <a:t>个字节数组或换行，或者调用</a:t>
            </a:r>
            <a:r>
              <a:rPr lang="en-US" altLang="zh-CN" sz="2400" dirty="0" err="1" smtClean="0"/>
              <a:t>println</a:t>
            </a:r>
            <a:r>
              <a:rPr lang="en-US" altLang="zh-CN" sz="2400" dirty="0" smtClean="0"/>
              <a:t>()</a:t>
            </a:r>
            <a:r>
              <a:rPr lang="zh-CN" altLang="en-US" sz="2400" dirty="0" smtClean="0"/>
              <a:t>方法时，都会刷新输出流。</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8153400" cy="990600"/>
          </a:xfrm>
        </p:spPr>
        <p:txBody>
          <a:bodyPr>
            <a:normAutofit/>
          </a:bodyPr>
          <a:lstStyle/>
          <a:p>
            <a:r>
              <a:rPr lang="en-US" altLang="zh-CN" dirty="0" smtClean="0"/>
              <a:t>PrintStream</a:t>
            </a:r>
            <a:r>
              <a:rPr lang="zh-CN" altLang="en-US" dirty="0" smtClean="0"/>
              <a:t>（</a:t>
            </a:r>
            <a:r>
              <a:rPr lang="en-US" altLang="zh-CN" dirty="0" smtClean="0"/>
              <a:t>2</a:t>
            </a:r>
            <a:r>
              <a:rPr lang="zh-CN" altLang="en-US" dirty="0" smtClean="0"/>
              <a:t>）</a:t>
            </a:r>
            <a:endParaRPr lang="zh-CN" altLang="en-US" dirty="0"/>
          </a:p>
        </p:txBody>
      </p:sp>
      <p:sp>
        <p:nvSpPr>
          <p:cNvPr id="25603"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4"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5"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TextBox 12"/>
          <p:cNvSpPr txBox="1"/>
          <p:nvPr/>
        </p:nvSpPr>
        <p:spPr>
          <a:xfrm>
            <a:off x="0" y="1700808"/>
            <a:ext cx="8964488" cy="830997"/>
          </a:xfrm>
          <a:prstGeom prst="rect">
            <a:avLst/>
          </a:prstGeom>
          <a:noFill/>
        </p:spPr>
        <p:txBody>
          <a:bodyPr wrap="square" rtlCol="0">
            <a:spAutoFit/>
          </a:bodyPr>
          <a:lstStyle/>
          <a:p>
            <a:r>
              <a:rPr lang="en-US" altLang="zh-CN" sz="2400" dirty="0" smtClean="0"/>
              <a:t>PrintStream</a:t>
            </a:r>
            <a:r>
              <a:rPr lang="zh-CN" altLang="en-US" sz="2400" dirty="0" smtClean="0"/>
              <a:t>中的</a:t>
            </a:r>
            <a:r>
              <a:rPr lang="en-US" altLang="zh-CN" sz="2400" dirty="0" smtClean="0"/>
              <a:t>5</a:t>
            </a:r>
            <a:r>
              <a:rPr lang="zh-CN" altLang="en-US" sz="2400" dirty="0" smtClean="0"/>
              <a:t>个标准</a:t>
            </a:r>
            <a:r>
              <a:rPr lang="en-US" altLang="zh-CN" sz="2400" dirty="0" smtClean="0"/>
              <a:t>OutputStream</a:t>
            </a:r>
            <a:r>
              <a:rPr lang="zh-CN" altLang="en-US" sz="2400" dirty="0" smtClean="0"/>
              <a:t>方法的声明没有</a:t>
            </a:r>
            <a:r>
              <a:rPr lang="en-US" altLang="zh-CN" sz="2400" dirty="0" smtClean="0"/>
              <a:t>throws IOException</a:t>
            </a:r>
            <a:r>
              <a:rPr lang="zh-CN" altLang="en-US" sz="2400" dirty="0" smtClean="0"/>
              <a:t>声明：</a:t>
            </a:r>
            <a:endParaRPr lang="en-US" altLang="zh-CN" sz="2400" dirty="0" smtClean="0"/>
          </a:p>
        </p:txBody>
      </p:sp>
      <p:sp>
        <p:nvSpPr>
          <p:cNvPr id="14" name="TextBox 13"/>
          <p:cNvSpPr txBox="1"/>
          <p:nvPr/>
        </p:nvSpPr>
        <p:spPr>
          <a:xfrm>
            <a:off x="0" y="2564904"/>
            <a:ext cx="9144000" cy="1938992"/>
          </a:xfrm>
          <a:prstGeom prst="rect">
            <a:avLst/>
          </a:prstGeom>
          <a:noFill/>
        </p:spPr>
        <p:txBody>
          <a:bodyPr wrap="square" rtlCol="0">
            <a:spAutoFit/>
          </a:bodyPr>
          <a:lstStyle/>
          <a:p>
            <a:r>
              <a:rPr lang="en-US" altLang="zh-CN" sz="2400" dirty="0" smtClean="0"/>
              <a:t>public abstract void write(int b)</a:t>
            </a:r>
          </a:p>
          <a:p>
            <a:r>
              <a:rPr lang="en-US" altLang="zh-CN" sz="2400" dirty="0" smtClean="0"/>
              <a:t>public void write(byte[] data)</a:t>
            </a:r>
          </a:p>
          <a:p>
            <a:r>
              <a:rPr lang="en-US" altLang="zh-CN" sz="2400" dirty="0" smtClean="0"/>
              <a:t>public void write(byte[] data, int offset, int length)</a:t>
            </a:r>
          </a:p>
          <a:p>
            <a:r>
              <a:rPr lang="en-US" altLang="zh-CN" sz="2400" dirty="0" smtClean="0"/>
              <a:t>public void flush() </a:t>
            </a:r>
          </a:p>
          <a:p>
            <a:r>
              <a:rPr lang="en-US" altLang="zh-CN" sz="2400" dirty="0" smtClean="0"/>
              <a:t>Public void close()</a:t>
            </a:r>
            <a:endParaRPr lang="zh-CN" altLang="en-US" sz="2400" dirty="0"/>
          </a:p>
        </p:txBody>
      </p:sp>
      <p:sp>
        <p:nvSpPr>
          <p:cNvPr id="15" name="TextBox 14"/>
          <p:cNvSpPr txBox="1"/>
          <p:nvPr/>
        </p:nvSpPr>
        <p:spPr>
          <a:xfrm>
            <a:off x="0" y="4653136"/>
            <a:ext cx="8892480" cy="830997"/>
          </a:xfrm>
          <a:prstGeom prst="rect">
            <a:avLst/>
          </a:prstGeom>
          <a:noFill/>
        </p:spPr>
        <p:txBody>
          <a:bodyPr wrap="square" rtlCol="0">
            <a:spAutoFit/>
          </a:bodyPr>
          <a:lstStyle/>
          <a:p>
            <a:r>
              <a:rPr lang="zh-CN" altLang="en-US" sz="2400" dirty="0" smtClean="0"/>
              <a:t>检查异常：</a:t>
            </a:r>
            <a:endParaRPr lang="en-US" altLang="zh-CN" sz="2400" dirty="0" smtClean="0"/>
          </a:p>
          <a:p>
            <a:r>
              <a:rPr lang="en-US" altLang="zh-CN" sz="2400" dirty="0" smtClean="0"/>
              <a:t>public </a:t>
            </a:r>
            <a:r>
              <a:rPr lang="en-US" altLang="zh-CN" sz="2400" dirty="0" err="1" smtClean="0"/>
              <a:t>boolean</a:t>
            </a:r>
            <a:r>
              <a:rPr lang="en-US" altLang="zh-CN" sz="2400" dirty="0" smtClean="0"/>
              <a:t> check Error()</a:t>
            </a:r>
            <a:endParaRPr lang="zh-CN" altLang="en-US" sz="2400" dirty="0"/>
          </a:p>
        </p:txBody>
      </p:sp>
    </p:spTree>
    <p:extLst>
      <p:ext uri="{BB962C8B-B14F-4D97-AF65-F5344CB8AC3E}">
        <p14:creationId xmlns="" xmlns:p14="http://schemas.microsoft.com/office/powerpoint/2010/main" val="24818341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a:t>
            </a:r>
            <a:endParaRPr lang="zh-CN" altLang="en-US" dirty="0"/>
          </a:p>
        </p:txBody>
      </p:sp>
      <p:sp>
        <p:nvSpPr>
          <p:cNvPr id="4" name="矩形 3"/>
          <p:cNvSpPr/>
          <p:nvPr/>
        </p:nvSpPr>
        <p:spPr>
          <a:xfrm>
            <a:off x="335672" y="1700808"/>
            <a:ext cx="8412792" cy="3785652"/>
          </a:xfrm>
          <a:prstGeom prst="rect">
            <a:avLst/>
          </a:prstGeom>
        </p:spPr>
        <p:txBody>
          <a:bodyPr wrap="square">
            <a:spAutoFit/>
          </a:bodyPr>
          <a:lstStyle/>
          <a:p>
            <a:pPr>
              <a:buFont typeface="Wingdings" pitchFamily="2" charset="2"/>
              <a:buChar char="Ø"/>
            </a:pPr>
            <a:r>
              <a:rPr lang="zh-CN" altLang="en-US" sz="2400" dirty="0">
                <a:latin typeface="仿宋" pitchFamily="49" charset="-122"/>
                <a:ea typeface="仿宋" pitchFamily="49" charset="-122"/>
              </a:rPr>
              <a:t>若是我们输出一个</a:t>
            </a:r>
            <a:r>
              <a:rPr lang="en-US" altLang="zh-CN" sz="2400" dirty="0">
                <a:latin typeface="仿宋" pitchFamily="49" charset="-122"/>
                <a:ea typeface="仿宋" pitchFamily="49" charset="-122"/>
              </a:rPr>
              <a:t>8</a:t>
            </a:r>
            <a:r>
              <a:rPr lang="zh-CN" altLang="en-US" sz="2400" dirty="0">
                <a:latin typeface="仿宋" pitchFamily="49" charset="-122"/>
                <a:ea typeface="仿宋" pitchFamily="49" charset="-122"/>
              </a:rPr>
              <a:t>个字节的</a:t>
            </a:r>
            <a:r>
              <a:rPr lang="en-US" altLang="zh-CN" sz="2400" dirty="0">
                <a:latin typeface="仿宋" pitchFamily="49" charset="-122"/>
                <a:ea typeface="仿宋" pitchFamily="49" charset="-122"/>
              </a:rPr>
              <a:t>long</a:t>
            </a:r>
            <a:r>
              <a:rPr lang="zh-CN" altLang="en-US" sz="2400" dirty="0">
                <a:latin typeface="仿宋" pitchFamily="49" charset="-122"/>
                <a:ea typeface="仿宋" pitchFamily="49" charset="-122"/>
              </a:rPr>
              <a:t>类型或</a:t>
            </a:r>
            <a:r>
              <a:rPr lang="en-US" altLang="zh-CN" sz="2400" dirty="0">
                <a:latin typeface="仿宋" pitchFamily="49" charset="-122"/>
                <a:ea typeface="仿宋" pitchFamily="49" charset="-122"/>
              </a:rPr>
              <a:t>4</a:t>
            </a:r>
            <a:r>
              <a:rPr lang="zh-CN" altLang="en-US" sz="2400" dirty="0">
                <a:latin typeface="仿宋" pitchFamily="49" charset="-122"/>
                <a:ea typeface="仿宋" pitchFamily="49" charset="-122"/>
              </a:rPr>
              <a:t>个字节的</a:t>
            </a:r>
            <a:r>
              <a:rPr lang="en-US" altLang="zh-CN" sz="2400" dirty="0">
                <a:latin typeface="仿宋" pitchFamily="49" charset="-122"/>
                <a:ea typeface="仿宋" pitchFamily="49" charset="-122"/>
              </a:rPr>
              <a:t>float</a:t>
            </a:r>
            <a:r>
              <a:rPr lang="zh-CN" altLang="en-US" sz="2400" dirty="0">
                <a:latin typeface="仿宋" pitchFamily="49" charset="-122"/>
                <a:ea typeface="仿宋" pitchFamily="49" charset="-122"/>
              </a:rPr>
              <a:t>类型，那怎么办呢？</a:t>
            </a:r>
            <a:endParaRPr lang="en-US" altLang="zh-CN" sz="2400" dirty="0">
              <a:latin typeface="仿宋" pitchFamily="49" charset="-122"/>
              <a:ea typeface="仿宋" pitchFamily="49" charset="-122"/>
            </a:endParaRPr>
          </a:p>
          <a:p>
            <a:pPr>
              <a:buFont typeface="Wingdings" pitchFamily="2" charset="2"/>
              <a:buChar char="Ø"/>
            </a:pPr>
            <a:r>
              <a:rPr lang="zh-CN" altLang="en-US" sz="2400" dirty="0">
                <a:latin typeface="仿宋" pitchFamily="49" charset="-122"/>
                <a:ea typeface="仿宋" pitchFamily="49" charset="-122"/>
              </a:rPr>
              <a:t>可以一个字节一个字节输出，也可以转换成字符串输出，但是这样转换费时间，若能直接输出该多好</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endParaRPr lang="en-US" altLang="zh-CN" sz="2400" dirty="0">
              <a:latin typeface="仿宋" pitchFamily="49" charset="-122"/>
              <a:ea typeface="仿宋" pitchFamily="49" charset="-122"/>
            </a:endParaRPr>
          </a:p>
          <a:p>
            <a:pPr>
              <a:buFont typeface="Wingdings" pitchFamily="2" charset="2"/>
              <a:buChar char="Ø"/>
            </a:pPr>
            <a:r>
              <a:rPr lang="zh-CN" altLang="en-US" sz="2400" dirty="0"/>
              <a:t>数据流：可以直接输出</a:t>
            </a:r>
            <a:r>
              <a:rPr lang="en-US" altLang="zh-CN" sz="2400" dirty="0"/>
              <a:t>float</a:t>
            </a:r>
            <a:r>
              <a:rPr lang="zh-CN" altLang="en-US" sz="2400" dirty="0"/>
              <a:t>类型或</a:t>
            </a:r>
            <a:r>
              <a:rPr lang="en-US" altLang="zh-CN" sz="2400" dirty="0"/>
              <a:t>long</a:t>
            </a:r>
            <a:r>
              <a:rPr lang="zh-CN" altLang="en-US" sz="2400" dirty="0"/>
              <a:t>类型，提高了数据读写的效率</a:t>
            </a:r>
            <a:r>
              <a:rPr lang="zh-CN" altLang="en-US" sz="2400" dirty="0" smtClean="0"/>
              <a:t>。</a:t>
            </a:r>
            <a:endParaRPr lang="en-US" altLang="zh-CN" sz="2400" dirty="0" smtClean="0"/>
          </a:p>
          <a:p>
            <a:pPr>
              <a:buFont typeface="Wingdings" pitchFamily="2" charset="2"/>
              <a:buChar char="Ø"/>
            </a:pPr>
            <a:endParaRPr lang="en-US" altLang="zh-CN" sz="2400" dirty="0"/>
          </a:p>
          <a:p>
            <a:r>
              <a:rPr lang="en-US" altLang="zh-CN" sz="2400" dirty="0" err="1"/>
              <a:t>DataInputStream</a:t>
            </a:r>
            <a:endParaRPr lang="en-US" altLang="zh-CN" sz="2400" dirty="0"/>
          </a:p>
          <a:p>
            <a:r>
              <a:rPr lang="en-US" altLang="zh-CN" sz="2400" dirty="0" err="1"/>
              <a:t>DataOutputStream</a:t>
            </a:r>
            <a:endParaRPr lang="en-US" altLang="zh-C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阅读器和书写器</a:t>
            </a:r>
            <a:endParaRPr lang="zh-CN" altLang="en-US" dirty="0"/>
          </a:p>
        </p:txBody>
      </p:sp>
      <p:sp>
        <p:nvSpPr>
          <p:cNvPr id="3" name="内容占位符 2"/>
          <p:cNvSpPr>
            <a:spLocks noGrp="1"/>
          </p:cNvSpPr>
          <p:nvPr>
            <p:ph sz="quarter" idx="1"/>
          </p:nvPr>
        </p:nvSpPr>
        <p:spPr/>
        <p:txBody>
          <a:bodyPr/>
          <a:lstStyle/>
          <a:p>
            <a:r>
              <a:rPr lang="en-US" altLang="zh-CN" sz="2400" b="1" dirty="0" smtClean="0"/>
              <a:t>Reader</a:t>
            </a:r>
          </a:p>
          <a:p>
            <a:pPr>
              <a:buNone/>
            </a:pPr>
            <a:r>
              <a:rPr lang="en-US" altLang="zh-CN" sz="2400" dirty="0" err="1" smtClean="0"/>
              <a:t>InputStreamReader</a:t>
            </a:r>
            <a:r>
              <a:rPr lang="en-US" altLang="zh-CN" sz="2400" dirty="0" smtClean="0"/>
              <a:t> </a:t>
            </a:r>
            <a:r>
              <a:rPr lang="zh-CN" altLang="en-US" sz="2400" dirty="0" smtClean="0"/>
              <a:t>（常用子类，字节转化为字符）</a:t>
            </a:r>
            <a:endParaRPr lang="en-US" altLang="zh-CN" sz="2400" dirty="0" smtClean="0"/>
          </a:p>
          <a:p>
            <a:r>
              <a:rPr lang="en-US" altLang="zh-CN" sz="2400" b="1" dirty="0" smtClean="0"/>
              <a:t>Writer</a:t>
            </a:r>
          </a:p>
          <a:p>
            <a:pPr>
              <a:buNone/>
            </a:pPr>
            <a:r>
              <a:rPr lang="en-US" altLang="zh-CN" sz="2400" dirty="0" smtClean="0"/>
              <a:t> </a:t>
            </a:r>
            <a:r>
              <a:rPr lang="en-US" altLang="zh-CN" sz="2400" dirty="0" err="1" smtClean="0"/>
              <a:t>OutputStreamWriter</a:t>
            </a:r>
            <a:r>
              <a:rPr lang="en-US" altLang="zh-CN" sz="2400" dirty="0" smtClean="0"/>
              <a:t> </a:t>
            </a:r>
            <a:r>
              <a:rPr lang="zh-CN" altLang="en-US" sz="2400" dirty="0" smtClean="0"/>
              <a:t>（常用子类，字节转化为字符）</a:t>
            </a:r>
            <a:endParaRPr lang="en-US" altLang="zh-CN" sz="2400" dirty="0" smtClean="0"/>
          </a:p>
          <a:p>
            <a:pPr>
              <a:buNone/>
            </a:pPr>
            <a:endParaRPr lang="en-US" altLang="zh-CN" sz="2400" dirty="0" smtClean="0"/>
          </a:p>
          <a:p>
            <a:pPr>
              <a:buNone/>
            </a:pPr>
            <a:r>
              <a:rPr lang="en-US" altLang="zh-CN" sz="2400" dirty="0" err="1" smtClean="0"/>
              <a:t>BufferedReader</a:t>
            </a:r>
            <a:r>
              <a:rPr lang="en-US" altLang="zh-CN" sz="2400" dirty="0" smtClean="0"/>
              <a:t>&amp; </a:t>
            </a:r>
            <a:r>
              <a:rPr lang="en-US" altLang="zh-CN" sz="2400" dirty="0" err="1" smtClean="0"/>
              <a:t>BufferedWriter</a:t>
            </a:r>
            <a:endParaRPr lang="en-US" altLang="zh-CN" sz="2400" dirty="0" smtClean="0"/>
          </a:p>
          <a:p>
            <a:pPr>
              <a:buNone/>
            </a:pPr>
            <a:r>
              <a:rPr lang="en-US" altLang="zh-CN" sz="2400" dirty="0" err="1" smtClean="0"/>
              <a:t>PrintWriter</a:t>
            </a:r>
            <a:r>
              <a:rPr lang="en-US" altLang="zh-CN" sz="2400" dirty="0" smtClean="0"/>
              <a:t>      </a:t>
            </a:r>
            <a:r>
              <a:rPr lang="zh-CN" altLang="en-US" sz="2400" dirty="0" smtClean="0"/>
              <a:t>打印内容到控制台</a:t>
            </a:r>
            <a:endParaRPr lang="en-US" altLang="zh-CN" sz="2400"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153400" cy="990600"/>
          </a:xfrm>
        </p:spPr>
        <p:txBody>
          <a:bodyPr>
            <a:normAutofit/>
          </a:bodyPr>
          <a:lstStyle/>
          <a:p>
            <a:r>
              <a:rPr lang="en-US" altLang="zh-CN" sz="4000" dirty="0" smtClean="0"/>
              <a:t>Buffer</a:t>
            </a:r>
            <a:r>
              <a:rPr lang="zh-CN" altLang="en-US" sz="4000" dirty="0" smtClean="0"/>
              <a:t>和</a:t>
            </a:r>
            <a:r>
              <a:rPr lang="en-US" altLang="zh-CN" sz="4000" dirty="0" smtClean="0"/>
              <a:t>print</a:t>
            </a:r>
            <a:r>
              <a:rPr lang="zh-CN" altLang="en-US" sz="4000" dirty="0" smtClean="0"/>
              <a:t>流应用场景</a:t>
            </a:r>
            <a:endParaRPr lang="zh-CN" altLang="en-US" sz="4000" dirty="0"/>
          </a:p>
        </p:txBody>
      </p:sp>
      <p:sp>
        <p:nvSpPr>
          <p:cNvPr id="3" name="内容占位符 2"/>
          <p:cNvSpPr>
            <a:spLocks noGrp="1"/>
          </p:cNvSpPr>
          <p:nvPr>
            <p:ph sz="quarter" idx="1"/>
          </p:nvPr>
        </p:nvSpPr>
        <p:spPr>
          <a:xfrm>
            <a:off x="179512" y="1600200"/>
            <a:ext cx="8784976" cy="4495800"/>
          </a:xfrm>
        </p:spPr>
        <p:txBody>
          <a:bodyPr/>
          <a:lstStyle/>
          <a:p>
            <a:r>
              <a:rPr lang="en-US" altLang="zh-CN" sz="2400" dirty="0" err="1" smtClean="0"/>
              <a:t>BufferedReader</a:t>
            </a:r>
            <a:endParaRPr lang="en-US" altLang="zh-CN" sz="2400" dirty="0" smtClean="0"/>
          </a:p>
          <a:p>
            <a:pPr>
              <a:buNone/>
            </a:pPr>
            <a:r>
              <a:rPr lang="zh-CN" altLang="en-US" sz="2400" dirty="0" smtClean="0"/>
              <a:t>   用串流</a:t>
            </a:r>
            <a:r>
              <a:rPr lang="en-US" altLang="zh-CN" sz="2400" dirty="0" smtClean="0"/>
              <a:t>(stream)</a:t>
            </a:r>
            <a:r>
              <a:rPr lang="zh-CN" altLang="en-US" sz="2400" dirty="0" smtClean="0"/>
              <a:t>通过</a:t>
            </a:r>
            <a:r>
              <a:rPr lang="en-US" altLang="zh-CN" sz="2400" dirty="0" smtClean="0"/>
              <a:t>socket</a:t>
            </a:r>
            <a:r>
              <a:rPr lang="zh-CN" altLang="en-US" sz="2400" dirty="0" smtClean="0"/>
              <a:t>连接来进行沟通。</a:t>
            </a:r>
            <a:r>
              <a:rPr lang="en-US" altLang="zh-CN" sz="2400" dirty="0" smtClean="0"/>
              <a:t>Java</a:t>
            </a:r>
            <a:r>
              <a:rPr lang="zh-CN" altLang="en-US" sz="2400" dirty="0" smtClean="0"/>
              <a:t>的优点在于大部分的输入和输出工作并不在乎链接串流的上游实际是什么。也就是说</a:t>
            </a:r>
            <a:r>
              <a:rPr lang="zh-CN" altLang="en-US" sz="2400" dirty="0"/>
              <a:t>使用</a:t>
            </a:r>
            <a:r>
              <a:rPr lang="en-US" altLang="zh-CN" sz="2400" dirty="0" err="1" smtClean="0"/>
              <a:t>BufferReader</a:t>
            </a:r>
            <a:r>
              <a:rPr lang="zh-CN" altLang="en-US" sz="2400" dirty="0" smtClean="0"/>
              <a:t>不管</a:t>
            </a:r>
            <a:r>
              <a:rPr lang="en-US" altLang="zh-CN" sz="2400" dirty="0" smtClean="0"/>
              <a:t>stream</a:t>
            </a:r>
            <a:r>
              <a:rPr lang="zh-CN" altLang="en-US" sz="2400" dirty="0" smtClean="0"/>
              <a:t>来自文件或者</a:t>
            </a:r>
            <a:r>
              <a:rPr lang="en-US" altLang="zh-CN" sz="2400" dirty="0" smtClean="0"/>
              <a:t>socket</a:t>
            </a:r>
            <a:r>
              <a:rPr lang="zh-CN" altLang="en-US" dirty="0" smtClean="0"/>
              <a:t>。</a:t>
            </a:r>
            <a:endParaRPr lang="en-US" altLang="zh-CN" dirty="0" smtClean="0"/>
          </a:p>
          <a:p>
            <a:pPr>
              <a:buNone/>
            </a:pPr>
            <a:endParaRPr lang="en-US" altLang="zh-CN" dirty="0" smtClean="0"/>
          </a:p>
          <a:p>
            <a:r>
              <a:rPr lang="en-US" altLang="zh-CN" sz="2000" dirty="0" err="1"/>
              <a:t>BufferedReader</a:t>
            </a:r>
            <a:r>
              <a:rPr lang="zh-CN" altLang="en-US" sz="2000" dirty="0"/>
              <a:t>的构造方法：</a:t>
            </a:r>
          </a:p>
          <a:p>
            <a:pPr lvl="1"/>
            <a:r>
              <a:rPr lang="en-US" altLang="zh-CN" sz="2000" dirty="0" err="1"/>
              <a:t>BufferedReader</a:t>
            </a:r>
            <a:r>
              <a:rPr lang="en-US" altLang="zh-CN" sz="2000" dirty="0"/>
              <a:t>(Reader in)</a:t>
            </a:r>
            <a:endParaRPr lang="zh-CN" altLang="en-US" sz="2000" dirty="0"/>
          </a:p>
          <a:p>
            <a:pPr lvl="1"/>
            <a:r>
              <a:rPr lang="en-US" altLang="zh-CN" sz="2000" dirty="0" err="1"/>
              <a:t>BufferedReader</a:t>
            </a:r>
            <a:r>
              <a:rPr lang="zh-CN" altLang="en-US" sz="2000" dirty="0"/>
              <a:t>流能够读取文本</a:t>
            </a:r>
            <a:r>
              <a:rPr lang="zh-CN" altLang="en-US" sz="2000" b="1" dirty="0">
                <a:solidFill>
                  <a:srgbClr val="0000FF"/>
                </a:solidFill>
              </a:rPr>
              <a:t>行</a:t>
            </a:r>
            <a:r>
              <a:rPr lang="zh-CN" altLang="en-US" sz="2000" dirty="0"/>
              <a:t>，方法是</a:t>
            </a:r>
            <a:r>
              <a:rPr lang="en-US" altLang="zh-CN" sz="2000" b="1" dirty="0" err="1">
                <a:solidFill>
                  <a:srgbClr val="FF0000"/>
                </a:solidFill>
              </a:rPr>
              <a:t>readLine</a:t>
            </a:r>
            <a:r>
              <a:rPr lang="en-US" altLang="zh-CN" sz="2000" b="1" dirty="0" smtClean="0">
                <a:solidFill>
                  <a:srgbClr val="FF0000"/>
                </a:solidFill>
              </a:rPr>
              <a:t>()</a:t>
            </a:r>
          </a:p>
          <a:p>
            <a:pPr marL="365760" lvl="1" indent="0">
              <a:buNone/>
            </a:pPr>
            <a:endParaRPr lang="zh-CN" altLang="en-US" sz="2000" b="1" dirty="0">
              <a:solidFill>
                <a:srgbClr val="FF0000"/>
              </a:solidFill>
            </a:endParaRPr>
          </a:p>
          <a:p>
            <a:pPr>
              <a:buNone/>
            </a:pP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228600"/>
            <a:ext cx="8153400" cy="990600"/>
          </a:xfrm>
        </p:spPr>
        <p:txBody>
          <a:bodyPr/>
          <a:lstStyle/>
          <a:p>
            <a:r>
              <a:rPr lang="zh-CN" altLang="en-US" dirty="0" smtClean="0"/>
              <a:t>从</a:t>
            </a:r>
            <a:r>
              <a:rPr lang="en-US" altLang="zh-CN" dirty="0" smtClean="0"/>
              <a:t>Socket</a:t>
            </a:r>
            <a:r>
              <a:rPr lang="zh-CN" altLang="en-US" dirty="0" smtClean="0"/>
              <a:t>上读取数据</a:t>
            </a:r>
            <a:endParaRPr lang="zh-CN" altLang="en-US" dirty="0"/>
          </a:p>
        </p:txBody>
      </p:sp>
      <p:sp>
        <p:nvSpPr>
          <p:cNvPr id="3" name="内容占位符 2"/>
          <p:cNvSpPr>
            <a:spLocks noGrp="1"/>
          </p:cNvSpPr>
          <p:nvPr>
            <p:ph sz="quarter" idx="1"/>
          </p:nvPr>
        </p:nvSpPr>
        <p:spPr>
          <a:xfrm>
            <a:off x="36512" y="1556792"/>
            <a:ext cx="9144000" cy="4495800"/>
          </a:xfrm>
        </p:spPr>
        <p:txBody>
          <a:bodyPr>
            <a:normAutofit/>
          </a:bodyPr>
          <a:lstStyle/>
          <a:p>
            <a:pPr>
              <a:buNone/>
            </a:pPr>
            <a:r>
              <a:rPr lang="en-US" altLang="zh-CN" sz="2400" dirty="0" smtClean="0"/>
              <a:t>1 </a:t>
            </a:r>
            <a:r>
              <a:rPr lang="zh-CN" altLang="en-US" sz="2400" dirty="0" smtClean="0"/>
              <a:t>建立对服务器的</a:t>
            </a:r>
            <a:r>
              <a:rPr lang="en-US" altLang="zh-CN" sz="2400" dirty="0" smtClean="0"/>
              <a:t>Socket</a:t>
            </a:r>
            <a:r>
              <a:rPr lang="zh-CN" altLang="en-US" sz="2400" dirty="0" smtClean="0"/>
              <a:t>连接</a:t>
            </a:r>
            <a:endParaRPr lang="en-US" altLang="zh-CN" sz="2400" dirty="0" smtClean="0"/>
          </a:p>
          <a:p>
            <a:pPr>
              <a:buNone/>
            </a:pPr>
            <a:r>
              <a:rPr lang="en-US" altLang="zh-CN" sz="2400" dirty="0" smtClean="0"/>
              <a:t>Socket </a:t>
            </a:r>
            <a:r>
              <a:rPr lang="en-US" altLang="zh-CN" sz="2400" dirty="0" err="1" smtClean="0"/>
              <a:t>chatSocket</a:t>
            </a:r>
            <a:r>
              <a:rPr lang="en-US" altLang="zh-CN" sz="2400" dirty="0" smtClean="0"/>
              <a:t> = new Socket(“127.0.0.1”, 5000);</a:t>
            </a:r>
          </a:p>
          <a:p>
            <a:pPr>
              <a:buNone/>
            </a:pPr>
            <a:r>
              <a:rPr lang="en-US" altLang="zh-CN" sz="2400" dirty="0" smtClean="0"/>
              <a:t>2 </a:t>
            </a:r>
            <a:r>
              <a:rPr lang="zh-CN" altLang="en-US" sz="2400" dirty="0" smtClean="0"/>
              <a:t>建立连接到</a:t>
            </a:r>
            <a:r>
              <a:rPr lang="en-US" altLang="zh-CN" sz="2400" dirty="0" smtClean="0"/>
              <a:t>socket</a:t>
            </a:r>
            <a:r>
              <a:rPr lang="zh-CN" altLang="en-US" sz="2400" dirty="0" smtClean="0"/>
              <a:t>上输入串流的</a:t>
            </a:r>
            <a:r>
              <a:rPr lang="en-US" altLang="zh-CN" sz="2400" dirty="0" smtClean="0"/>
              <a:t>InputStreamReader</a:t>
            </a:r>
          </a:p>
          <a:p>
            <a:pPr>
              <a:buNone/>
            </a:pPr>
            <a:r>
              <a:rPr lang="en-US" altLang="zh-CN" sz="2400" dirty="0" smtClean="0"/>
              <a:t>InputStreamReader stream = </a:t>
            </a:r>
          </a:p>
          <a:p>
            <a:pPr>
              <a:buNone/>
            </a:pPr>
            <a:r>
              <a:rPr lang="en-US" altLang="zh-CN" sz="2400" dirty="0" smtClean="0"/>
              <a:t>new InputStreamReader(</a:t>
            </a:r>
            <a:r>
              <a:rPr lang="en-US" altLang="zh-CN" sz="2400" dirty="0" err="1" smtClean="0"/>
              <a:t>chatSocket.getInputStream</a:t>
            </a:r>
            <a:r>
              <a:rPr lang="en-US" altLang="zh-CN" sz="2400" dirty="0" smtClean="0"/>
              <a:t>());</a:t>
            </a:r>
          </a:p>
          <a:p>
            <a:pPr>
              <a:buNone/>
            </a:pPr>
            <a:r>
              <a:rPr lang="en-US" altLang="zh-CN" sz="2400" dirty="0" smtClean="0"/>
              <a:t>3 </a:t>
            </a:r>
            <a:r>
              <a:rPr lang="zh-CN" altLang="en-US" sz="2400" dirty="0" smtClean="0"/>
              <a:t>建立</a:t>
            </a:r>
            <a:r>
              <a:rPr lang="en-US" altLang="zh-CN" sz="2400" dirty="0" err="1" smtClean="0"/>
              <a:t>BufferedReader</a:t>
            </a:r>
            <a:r>
              <a:rPr lang="zh-CN" altLang="en-US" sz="2400" dirty="0" smtClean="0"/>
              <a:t>来读取</a:t>
            </a:r>
            <a:endParaRPr lang="en-US" altLang="zh-CN" sz="2400" dirty="0" smtClean="0"/>
          </a:p>
          <a:p>
            <a:pPr>
              <a:buNone/>
            </a:pPr>
            <a:r>
              <a:rPr lang="en-US" altLang="zh-CN" sz="2400" dirty="0" err="1" smtClean="0"/>
              <a:t>BufferedReader</a:t>
            </a:r>
            <a:r>
              <a:rPr lang="en-US" altLang="zh-CN" sz="2400" dirty="0" smtClean="0"/>
              <a:t> reader = new </a:t>
            </a:r>
            <a:r>
              <a:rPr lang="en-US" altLang="zh-CN" sz="2400" dirty="0" err="1" smtClean="0"/>
              <a:t>BufferedReader</a:t>
            </a:r>
            <a:r>
              <a:rPr lang="en-US" altLang="zh-CN" sz="2400" dirty="0" smtClean="0"/>
              <a:t>(stream);</a:t>
            </a:r>
          </a:p>
          <a:p>
            <a:pPr>
              <a:buNone/>
            </a:pPr>
            <a:r>
              <a:rPr lang="en-US" altLang="zh-CN" sz="2400" dirty="0" smtClean="0"/>
              <a:t>String message = </a:t>
            </a:r>
            <a:r>
              <a:rPr lang="en-US" altLang="zh-CN" sz="2400" dirty="0" err="1" smtClean="0"/>
              <a:t>reader.readLine</a:t>
            </a:r>
            <a:r>
              <a:rPr lang="en-US" altLang="zh-CN" sz="2400" dirty="0" smtClean="0"/>
              <a:t>(); </a:t>
            </a:r>
            <a:endParaRPr lang="zh-CN" altLang="en-US" sz="2400" dirty="0"/>
          </a:p>
        </p:txBody>
      </p:sp>
      <p:sp>
        <p:nvSpPr>
          <p:cNvPr id="4" name="矩形 3"/>
          <p:cNvSpPr/>
          <p:nvPr/>
        </p:nvSpPr>
        <p:spPr>
          <a:xfrm>
            <a:off x="323528" y="5661248"/>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Client</a:t>
            </a:r>
            <a:endParaRPr lang="zh-CN" altLang="en-US" dirty="0"/>
          </a:p>
        </p:txBody>
      </p:sp>
      <p:sp>
        <p:nvSpPr>
          <p:cNvPr id="5" name="矩形 4"/>
          <p:cNvSpPr/>
          <p:nvPr/>
        </p:nvSpPr>
        <p:spPr>
          <a:xfrm>
            <a:off x="2051720" y="5877272"/>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Buffered characters</a:t>
            </a:r>
            <a:endParaRPr lang="zh-CN" altLang="en-US" dirty="0"/>
          </a:p>
        </p:txBody>
      </p:sp>
      <p:sp>
        <p:nvSpPr>
          <p:cNvPr id="6" name="矩形 5"/>
          <p:cNvSpPr/>
          <p:nvPr/>
        </p:nvSpPr>
        <p:spPr>
          <a:xfrm>
            <a:off x="3923928" y="5877272"/>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characters</a:t>
            </a:r>
            <a:endParaRPr lang="zh-CN" altLang="en-US" dirty="0"/>
          </a:p>
        </p:txBody>
      </p:sp>
      <p:sp>
        <p:nvSpPr>
          <p:cNvPr id="7" name="矩形 6"/>
          <p:cNvSpPr/>
          <p:nvPr/>
        </p:nvSpPr>
        <p:spPr>
          <a:xfrm>
            <a:off x="5868144" y="587727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011010011</a:t>
            </a:r>
            <a:endParaRPr lang="zh-CN" altLang="en-US" dirty="0"/>
          </a:p>
        </p:txBody>
      </p:sp>
      <p:sp>
        <p:nvSpPr>
          <p:cNvPr id="8" name="矩形 7"/>
          <p:cNvSpPr/>
          <p:nvPr/>
        </p:nvSpPr>
        <p:spPr>
          <a:xfrm>
            <a:off x="7740352" y="5661248"/>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a:t>
            </a:r>
            <a:endParaRPr lang="zh-CN" altLang="en-US" dirty="0"/>
          </a:p>
        </p:txBody>
      </p:sp>
      <p:cxnSp>
        <p:nvCxnSpPr>
          <p:cNvPr id="10" name="直接箭头连接符 9"/>
          <p:cNvCxnSpPr/>
          <p:nvPr/>
        </p:nvCxnSpPr>
        <p:spPr>
          <a:xfrm flipH="1">
            <a:off x="6948264" y="60932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148064" y="6093296"/>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203848" y="60932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475656"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07704" y="5445224"/>
            <a:ext cx="1440160" cy="369332"/>
          </a:xfrm>
          <a:prstGeom prst="rect">
            <a:avLst/>
          </a:prstGeom>
          <a:noFill/>
        </p:spPr>
        <p:txBody>
          <a:bodyPr wrap="square" rtlCol="0">
            <a:spAutoFit/>
          </a:bodyPr>
          <a:lstStyle/>
          <a:p>
            <a:r>
              <a:rPr lang="zh-CN" altLang="en-US" dirty="0" smtClean="0"/>
              <a:t>缓冲区字符</a:t>
            </a:r>
            <a:endParaRPr lang="zh-CN" altLang="en-US" dirty="0"/>
          </a:p>
        </p:txBody>
      </p:sp>
      <p:sp>
        <p:nvSpPr>
          <p:cNvPr id="18" name="TextBox 17"/>
          <p:cNvSpPr txBox="1"/>
          <p:nvPr/>
        </p:nvSpPr>
        <p:spPr>
          <a:xfrm>
            <a:off x="1835696" y="6381328"/>
            <a:ext cx="1800200" cy="369332"/>
          </a:xfrm>
          <a:prstGeom prst="rect">
            <a:avLst/>
          </a:prstGeom>
          <a:noFill/>
        </p:spPr>
        <p:txBody>
          <a:bodyPr wrap="square" rtlCol="0">
            <a:spAutoFit/>
          </a:bodyPr>
          <a:lstStyle/>
          <a:p>
            <a:r>
              <a:rPr lang="en-US" altLang="zh-CN" dirty="0" err="1" smtClean="0"/>
              <a:t>BufferedReader</a:t>
            </a:r>
            <a:endParaRPr lang="zh-CN" altLang="en-US" dirty="0"/>
          </a:p>
        </p:txBody>
      </p:sp>
      <p:sp>
        <p:nvSpPr>
          <p:cNvPr id="19" name="TextBox 18"/>
          <p:cNvSpPr txBox="1"/>
          <p:nvPr/>
        </p:nvSpPr>
        <p:spPr>
          <a:xfrm>
            <a:off x="3851920" y="5445224"/>
            <a:ext cx="1440160" cy="369332"/>
          </a:xfrm>
          <a:prstGeom prst="rect">
            <a:avLst/>
          </a:prstGeom>
          <a:noFill/>
        </p:spPr>
        <p:txBody>
          <a:bodyPr wrap="square" rtlCol="0">
            <a:spAutoFit/>
          </a:bodyPr>
          <a:lstStyle/>
          <a:p>
            <a:r>
              <a:rPr lang="zh-CN" altLang="en-US" dirty="0" smtClean="0"/>
              <a:t>转换成字符</a:t>
            </a:r>
            <a:endParaRPr lang="zh-CN" altLang="en-US" dirty="0"/>
          </a:p>
        </p:txBody>
      </p:sp>
      <p:sp>
        <p:nvSpPr>
          <p:cNvPr id="20" name="TextBox 19"/>
          <p:cNvSpPr txBox="1"/>
          <p:nvPr/>
        </p:nvSpPr>
        <p:spPr>
          <a:xfrm>
            <a:off x="5508104" y="5435932"/>
            <a:ext cx="2088232" cy="369332"/>
          </a:xfrm>
          <a:prstGeom prst="rect">
            <a:avLst/>
          </a:prstGeom>
          <a:noFill/>
        </p:spPr>
        <p:txBody>
          <a:bodyPr wrap="square" rtlCol="0">
            <a:spAutoFit/>
          </a:bodyPr>
          <a:lstStyle/>
          <a:p>
            <a:r>
              <a:rPr lang="zh-CN" altLang="en-US" dirty="0" smtClean="0"/>
              <a:t>来自服务器的字节</a:t>
            </a:r>
            <a:endParaRPr lang="zh-CN" altLang="en-US" dirty="0"/>
          </a:p>
        </p:txBody>
      </p:sp>
      <p:sp>
        <p:nvSpPr>
          <p:cNvPr id="21" name="TextBox 20"/>
          <p:cNvSpPr txBox="1"/>
          <p:nvPr/>
        </p:nvSpPr>
        <p:spPr>
          <a:xfrm>
            <a:off x="3491880" y="6372036"/>
            <a:ext cx="2160240" cy="369332"/>
          </a:xfrm>
          <a:prstGeom prst="rect">
            <a:avLst/>
          </a:prstGeom>
          <a:noFill/>
        </p:spPr>
        <p:txBody>
          <a:bodyPr wrap="square" rtlCol="0">
            <a:spAutoFit/>
          </a:bodyPr>
          <a:lstStyle/>
          <a:p>
            <a:r>
              <a:rPr lang="en-US" altLang="zh-CN" dirty="0" smtClean="0"/>
              <a:t>InputStreamReader</a:t>
            </a:r>
            <a:endParaRPr lang="zh-CN" altLang="en-US" dirty="0"/>
          </a:p>
        </p:txBody>
      </p:sp>
      <p:sp>
        <p:nvSpPr>
          <p:cNvPr id="22" name="TextBox 21"/>
          <p:cNvSpPr txBox="1"/>
          <p:nvPr/>
        </p:nvSpPr>
        <p:spPr>
          <a:xfrm>
            <a:off x="5580112" y="6381328"/>
            <a:ext cx="1656184" cy="369332"/>
          </a:xfrm>
          <a:prstGeom prst="rect">
            <a:avLst/>
          </a:prstGeom>
          <a:noFill/>
        </p:spPr>
        <p:txBody>
          <a:bodyPr wrap="square" rtlCol="0">
            <a:spAutoFit/>
          </a:bodyPr>
          <a:lstStyle/>
          <a:p>
            <a:r>
              <a:rPr lang="en-US" altLang="zh-CN" dirty="0" smtClean="0"/>
              <a:t>Socket</a:t>
            </a:r>
            <a:r>
              <a:rPr lang="zh-CN" altLang="en-US" dirty="0" smtClean="0"/>
              <a:t>输入流</a:t>
            </a:r>
            <a:endParaRPr lang="zh-CN" altLang="en-US" dirty="0"/>
          </a:p>
        </p:txBody>
      </p:sp>
      <p:sp>
        <p:nvSpPr>
          <p:cNvPr id="23" name="TextBox 22"/>
          <p:cNvSpPr txBox="1"/>
          <p:nvPr/>
        </p:nvSpPr>
        <p:spPr>
          <a:xfrm>
            <a:off x="7703840" y="5229200"/>
            <a:ext cx="1440160" cy="369332"/>
          </a:xfrm>
          <a:prstGeom prst="rect">
            <a:avLst/>
          </a:prstGeom>
          <a:noFill/>
        </p:spPr>
        <p:txBody>
          <a:bodyPr wrap="square" rtlCol="0">
            <a:spAutoFit/>
          </a:bodyPr>
          <a:lstStyle/>
          <a:p>
            <a:r>
              <a:rPr lang="zh-CN" altLang="en-US" dirty="0" smtClean="0"/>
              <a:t>数据来源</a:t>
            </a:r>
            <a:endParaRPr lang="zh-CN" altLang="en-US" dirty="0"/>
          </a:p>
        </p:txBody>
      </p:sp>
      <p:sp>
        <p:nvSpPr>
          <p:cNvPr id="24" name="TextBox 23"/>
          <p:cNvSpPr txBox="1"/>
          <p:nvPr/>
        </p:nvSpPr>
        <p:spPr>
          <a:xfrm>
            <a:off x="251520" y="5229200"/>
            <a:ext cx="1440160" cy="369332"/>
          </a:xfrm>
          <a:prstGeom prst="rect">
            <a:avLst/>
          </a:prstGeom>
          <a:noFill/>
        </p:spPr>
        <p:txBody>
          <a:bodyPr wrap="square" rtlCol="0">
            <a:spAutoFit/>
          </a:bodyPr>
          <a:lstStyle/>
          <a:p>
            <a:r>
              <a:rPr lang="zh-CN" altLang="en-US" dirty="0" smtClean="0"/>
              <a:t>数据到达</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normAutofit/>
          </a:bodyPr>
          <a:lstStyle/>
          <a:p>
            <a:pPr algn="l"/>
            <a:r>
              <a:rPr lang="en-US" altLang="zh-CN" dirty="0" smtClean="0"/>
              <a:t>JAVA I/O </a:t>
            </a:r>
            <a:r>
              <a:rPr lang="zh-CN" altLang="en-US" dirty="0" smtClean="0"/>
              <a:t>流分析</a:t>
            </a:r>
          </a:p>
        </p:txBody>
      </p:sp>
      <p:sp>
        <p:nvSpPr>
          <p:cNvPr id="3" name="内容占位符 2"/>
          <p:cNvSpPr>
            <a:spLocks noGrp="1"/>
          </p:cNvSpPr>
          <p:nvPr>
            <p:ph idx="1"/>
          </p:nvPr>
        </p:nvSpPr>
        <p:spPr>
          <a:xfrm>
            <a:off x="251520" y="1710720"/>
            <a:ext cx="8693150" cy="2667000"/>
          </a:xfrm>
        </p:spPr>
        <p:txBody>
          <a:bodyPr>
            <a:normAutofit lnSpcReduction="10000"/>
          </a:bodyPr>
          <a:lstStyle/>
          <a:p>
            <a:pPr>
              <a:defRPr/>
            </a:pPr>
            <a:r>
              <a:rPr lang="en-US" altLang="zh-CN" sz="2600" dirty="0" smtClean="0"/>
              <a:t>Java</a:t>
            </a:r>
            <a:r>
              <a:rPr lang="zh-CN" altLang="en-US" sz="2600" dirty="0" smtClean="0"/>
              <a:t>程序读写文件时可以使用输入</a:t>
            </a:r>
            <a:r>
              <a:rPr lang="en-US" altLang="zh-CN" sz="2600" dirty="0" smtClean="0"/>
              <a:t>/</a:t>
            </a:r>
            <a:r>
              <a:rPr lang="zh-CN" altLang="en-US" sz="2600" dirty="0" smtClean="0"/>
              <a:t>输出流，简称</a:t>
            </a:r>
            <a:r>
              <a:rPr lang="en-US" altLang="zh-CN" sz="2600" dirty="0" smtClean="0"/>
              <a:t>I/O</a:t>
            </a:r>
            <a:r>
              <a:rPr lang="zh-CN" altLang="en-US" sz="2600" dirty="0" smtClean="0"/>
              <a:t>流。</a:t>
            </a:r>
            <a:endParaRPr lang="en-US" altLang="zh-CN" sz="2600" dirty="0" smtClean="0"/>
          </a:p>
          <a:p>
            <a:pPr>
              <a:defRPr/>
            </a:pPr>
            <a:r>
              <a:rPr lang="zh-CN" altLang="en-US" sz="2600" dirty="0" smtClean="0"/>
              <a:t>输入和输出都是从</a:t>
            </a:r>
            <a:r>
              <a:rPr lang="zh-CN" altLang="en-US" sz="2600" b="1" dirty="0" smtClean="0">
                <a:solidFill>
                  <a:srgbClr val="FF0000"/>
                </a:solidFill>
              </a:rPr>
              <a:t>程序</a:t>
            </a:r>
            <a:r>
              <a:rPr lang="zh-CN" altLang="en-US" sz="2600" dirty="0" smtClean="0"/>
              <a:t>的角度来说</a:t>
            </a:r>
            <a:r>
              <a:rPr lang="zh-CN" altLang="en-US" sz="2600" dirty="0"/>
              <a:t>。</a:t>
            </a:r>
            <a:endParaRPr lang="en-US" altLang="zh-CN" sz="2600" dirty="0" smtClean="0"/>
          </a:p>
          <a:p>
            <a:pPr>
              <a:defRPr/>
            </a:pPr>
            <a:endParaRPr lang="en-US" altLang="zh-CN" sz="2200" b="1" dirty="0">
              <a:solidFill>
                <a:srgbClr val="FF0000"/>
              </a:solidFill>
            </a:endParaRPr>
          </a:p>
          <a:p>
            <a:pPr>
              <a:defRPr/>
            </a:pPr>
            <a:r>
              <a:rPr lang="zh-CN" altLang="en-US" sz="2600" b="1" dirty="0" smtClean="0">
                <a:solidFill>
                  <a:schemeClr val="tx2">
                    <a:lumMod val="60000"/>
                    <a:lumOff val="40000"/>
                  </a:schemeClr>
                </a:solidFill>
              </a:rPr>
              <a:t>输入流</a:t>
            </a:r>
            <a:r>
              <a:rPr lang="zh-CN" altLang="en-US" sz="2600" dirty="0" smtClean="0"/>
              <a:t>（</a:t>
            </a:r>
            <a:r>
              <a:rPr lang="en-US" altLang="zh-CN" sz="2600" dirty="0" smtClean="0"/>
              <a:t>input stream or input object</a:t>
            </a:r>
            <a:r>
              <a:rPr lang="zh-CN" altLang="en-US" sz="2600" dirty="0" smtClean="0"/>
              <a:t>）的数据来源称作</a:t>
            </a:r>
            <a:r>
              <a:rPr lang="zh-CN" altLang="en-US" sz="2600" dirty="0" smtClean="0">
                <a:solidFill>
                  <a:srgbClr val="FF0000"/>
                </a:solidFill>
              </a:rPr>
              <a:t>“</a:t>
            </a:r>
            <a:r>
              <a:rPr lang="zh-CN" altLang="en-US" sz="2600" b="1" dirty="0" smtClean="0">
                <a:solidFill>
                  <a:srgbClr val="FF0000"/>
                </a:solidFill>
              </a:rPr>
              <a:t>源”</a:t>
            </a:r>
            <a:endParaRPr lang="en-US" altLang="zh-CN" sz="2600" dirty="0">
              <a:solidFill>
                <a:srgbClr val="FF0000"/>
              </a:solidFill>
            </a:endParaRPr>
          </a:p>
          <a:p>
            <a:pPr>
              <a:defRPr/>
            </a:pPr>
            <a:r>
              <a:rPr lang="zh-CN" altLang="en-US" sz="2600" dirty="0" smtClean="0"/>
              <a:t>程序从</a:t>
            </a:r>
            <a:r>
              <a:rPr lang="zh-CN" altLang="en-US" sz="2600" b="1" dirty="0" smtClean="0">
                <a:solidFill>
                  <a:schemeClr val="tx2">
                    <a:lumMod val="60000"/>
                    <a:lumOff val="40000"/>
                  </a:schemeClr>
                </a:solidFill>
              </a:rPr>
              <a:t>输入流</a:t>
            </a:r>
            <a:r>
              <a:rPr lang="zh-CN" altLang="en-US" sz="2600" dirty="0"/>
              <a:t>中</a:t>
            </a:r>
            <a:r>
              <a:rPr lang="zh-CN" altLang="en-US" sz="2600" dirty="0" smtClean="0"/>
              <a:t>读取</a:t>
            </a:r>
            <a:r>
              <a:rPr lang="zh-CN" altLang="en-US" sz="2600" dirty="0" smtClean="0">
                <a:solidFill>
                  <a:srgbClr val="FF0000"/>
                </a:solidFill>
              </a:rPr>
              <a:t>“</a:t>
            </a:r>
            <a:r>
              <a:rPr lang="zh-CN" altLang="en-US" sz="2600" b="1" dirty="0" smtClean="0">
                <a:solidFill>
                  <a:srgbClr val="FF0000"/>
                </a:solidFill>
              </a:rPr>
              <a:t>源”</a:t>
            </a:r>
            <a:r>
              <a:rPr lang="zh-CN" altLang="en-US" sz="2600" dirty="0" smtClean="0"/>
              <a:t>中</a:t>
            </a:r>
            <a:r>
              <a:rPr lang="zh-CN" altLang="en-US" sz="2600" dirty="0"/>
              <a:t>的</a:t>
            </a:r>
            <a:r>
              <a:rPr lang="zh-CN" altLang="en-US" sz="2600" dirty="0" smtClean="0"/>
              <a:t>数据</a:t>
            </a:r>
            <a:endParaRPr lang="en-US" altLang="zh-CN" sz="2600" dirty="0" smtClean="0"/>
          </a:p>
          <a:p>
            <a:pPr>
              <a:defRPr/>
            </a:pPr>
            <a:endParaRPr lang="en-US" altLang="zh-CN" sz="20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712" y="4797152"/>
            <a:ext cx="5134855" cy="1035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24748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28600"/>
            <a:ext cx="8153400" cy="990600"/>
          </a:xfrm>
        </p:spPr>
        <p:txBody>
          <a:bodyPr/>
          <a:lstStyle/>
          <a:p>
            <a:r>
              <a:rPr lang="zh-CN" altLang="en-US" dirty="0" smtClean="0"/>
              <a:t>写入数据到</a:t>
            </a:r>
            <a:r>
              <a:rPr lang="en-US" altLang="zh-CN" dirty="0" smtClean="0"/>
              <a:t>socket</a:t>
            </a:r>
            <a:r>
              <a:rPr lang="zh-CN" altLang="en-US" dirty="0" smtClean="0"/>
              <a:t>上</a:t>
            </a:r>
            <a:endParaRPr lang="zh-CN" altLang="en-US" dirty="0"/>
          </a:p>
        </p:txBody>
      </p:sp>
      <p:sp>
        <p:nvSpPr>
          <p:cNvPr id="3" name="内容占位符 2"/>
          <p:cNvSpPr>
            <a:spLocks noGrp="1"/>
          </p:cNvSpPr>
          <p:nvPr>
            <p:ph sz="quarter" idx="1"/>
          </p:nvPr>
        </p:nvSpPr>
        <p:spPr>
          <a:xfrm>
            <a:off x="251520" y="1600200"/>
            <a:ext cx="8514528" cy="4495800"/>
          </a:xfrm>
        </p:spPr>
        <p:txBody>
          <a:bodyPr>
            <a:normAutofit/>
          </a:bodyPr>
          <a:lstStyle/>
          <a:p>
            <a:pPr>
              <a:buNone/>
            </a:pPr>
            <a:r>
              <a:rPr lang="en-US" altLang="zh-CN" sz="2600" dirty="0" smtClean="0"/>
              <a:t>1 </a:t>
            </a:r>
            <a:r>
              <a:rPr lang="zh-CN" altLang="en-US" sz="2600" dirty="0" smtClean="0"/>
              <a:t>对服务器建立</a:t>
            </a:r>
            <a:r>
              <a:rPr lang="en-US" altLang="zh-CN" sz="2600" dirty="0" smtClean="0"/>
              <a:t>Socket</a:t>
            </a:r>
            <a:r>
              <a:rPr lang="zh-CN" altLang="en-US" sz="2600" dirty="0" smtClean="0"/>
              <a:t>连接</a:t>
            </a:r>
            <a:endParaRPr lang="en-US" altLang="zh-CN" sz="2600" dirty="0" smtClean="0"/>
          </a:p>
          <a:p>
            <a:pPr>
              <a:buNone/>
            </a:pPr>
            <a:r>
              <a:rPr lang="en-US" altLang="zh-CN" sz="2600" dirty="0" smtClean="0"/>
              <a:t>Socket </a:t>
            </a:r>
            <a:r>
              <a:rPr lang="en-US" altLang="zh-CN" sz="2600" dirty="0" err="1" smtClean="0"/>
              <a:t>chatSocket</a:t>
            </a:r>
            <a:r>
              <a:rPr lang="en-US" altLang="zh-CN" sz="2600" dirty="0" smtClean="0"/>
              <a:t> = new Socket(“127.0.0.1”, 5000);</a:t>
            </a:r>
          </a:p>
          <a:p>
            <a:pPr>
              <a:buNone/>
            </a:pPr>
            <a:r>
              <a:rPr lang="en-US" altLang="zh-CN" sz="2600" dirty="0" smtClean="0"/>
              <a:t>2 </a:t>
            </a:r>
            <a:r>
              <a:rPr lang="zh-CN" altLang="en-US" sz="2600" dirty="0" smtClean="0"/>
              <a:t>建立连接到</a:t>
            </a:r>
            <a:r>
              <a:rPr lang="en-US" altLang="zh-CN" sz="2600" dirty="0" smtClean="0"/>
              <a:t>socket</a:t>
            </a:r>
            <a:r>
              <a:rPr lang="zh-CN" altLang="en-US" sz="2600" dirty="0" smtClean="0"/>
              <a:t>的</a:t>
            </a:r>
            <a:r>
              <a:rPr lang="en-US" altLang="zh-CN" sz="2600" dirty="0" smtClean="0"/>
              <a:t>PrintWriter</a:t>
            </a:r>
          </a:p>
          <a:p>
            <a:pPr>
              <a:buNone/>
            </a:pPr>
            <a:r>
              <a:rPr lang="en-US" altLang="zh-CN" sz="2600" dirty="0" smtClean="0"/>
              <a:t>PrintWriter writer  = </a:t>
            </a:r>
          </a:p>
          <a:p>
            <a:pPr>
              <a:buNone/>
            </a:pPr>
            <a:r>
              <a:rPr lang="en-US" altLang="zh-CN" sz="2600" dirty="0" smtClean="0"/>
              <a:t>new PrintWriter(</a:t>
            </a:r>
            <a:r>
              <a:rPr lang="en-US" altLang="zh-CN" sz="2600" dirty="0" err="1" smtClean="0"/>
              <a:t>chatSocket.getOutputStream</a:t>
            </a:r>
            <a:r>
              <a:rPr lang="en-US" altLang="zh-CN" sz="2600" dirty="0" smtClean="0"/>
              <a:t>());</a:t>
            </a:r>
          </a:p>
          <a:p>
            <a:pPr>
              <a:buNone/>
            </a:pPr>
            <a:r>
              <a:rPr lang="en-US" altLang="zh-CN" sz="2600" dirty="0" smtClean="0"/>
              <a:t>3 </a:t>
            </a:r>
            <a:r>
              <a:rPr lang="zh-CN" altLang="en-US" sz="2600" dirty="0" smtClean="0"/>
              <a:t>写入数据</a:t>
            </a:r>
            <a:endParaRPr lang="en-US" altLang="zh-CN" sz="2600" dirty="0" smtClean="0"/>
          </a:p>
          <a:p>
            <a:pPr>
              <a:buNone/>
            </a:pPr>
            <a:r>
              <a:rPr lang="en-US" altLang="zh-CN" sz="2600" dirty="0" smtClean="0"/>
              <a:t>writer. </a:t>
            </a:r>
            <a:r>
              <a:rPr lang="en-US" altLang="zh-CN" sz="2600" dirty="0" err="1" smtClean="0"/>
              <a:t>println</a:t>
            </a:r>
            <a:r>
              <a:rPr lang="en-US" altLang="zh-CN" sz="2600" dirty="0" smtClean="0"/>
              <a:t>(“message to send”);</a:t>
            </a:r>
          </a:p>
          <a:p>
            <a:pPr>
              <a:buNone/>
            </a:pPr>
            <a:r>
              <a:rPr lang="en-US" altLang="zh-CN" sz="2600" dirty="0" err="1" smtClean="0"/>
              <a:t>writer.print</a:t>
            </a:r>
            <a:r>
              <a:rPr lang="en-US" altLang="zh-CN" sz="2600" dirty="0" smtClean="0"/>
              <a:t>(“another message”); </a:t>
            </a:r>
            <a:endParaRPr lang="zh-CN" altLang="en-US" sz="2600" dirty="0" smtClean="0"/>
          </a:p>
          <a:p>
            <a:pPr>
              <a:buNone/>
            </a:pPr>
            <a:endParaRPr lang="zh-CN" altLang="en-US" dirty="0"/>
          </a:p>
        </p:txBody>
      </p:sp>
      <p:sp>
        <p:nvSpPr>
          <p:cNvPr id="4" name="矩形 3"/>
          <p:cNvSpPr/>
          <p:nvPr/>
        </p:nvSpPr>
        <p:spPr>
          <a:xfrm>
            <a:off x="323528" y="5795972"/>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Client</a:t>
            </a:r>
            <a:endParaRPr lang="zh-CN" altLang="en-US" dirty="0"/>
          </a:p>
        </p:txBody>
      </p:sp>
      <p:sp>
        <p:nvSpPr>
          <p:cNvPr id="5" name="矩形 4"/>
          <p:cNvSpPr/>
          <p:nvPr/>
        </p:nvSpPr>
        <p:spPr>
          <a:xfrm>
            <a:off x="2627784" y="6011996"/>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“massage”</a:t>
            </a:r>
            <a:endParaRPr lang="zh-CN" altLang="en-US" dirty="0"/>
          </a:p>
        </p:txBody>
      </p:sp>
      <p:sp>
        <p:nvSpPr>
          <p:cNvPr id="7" name="矩形 6"/>
          <p:cNvSpPr/>
          <p:nvPr/>
        </p:nvSpPr>
        <p:spPr>
          <a:xfrm>
            <a:off x="5508104" y="6011996"/>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011010011</a:t>
            </a:r>
            <a:endParaRPr lang="zh-CN" altLang="en-US" dirty="0"/>
          </a:p>
        </p:txBody>
      </p:sp>
      <p:sp>
        <p:nvSpPr>
          <p:cNvPr id="8" name="矩形 7"/>
          <p:cNvSpPr/>
          <p:nvPr/>
        </p:nvSpPr>
        <p:spPr>
          <a:xfrm>
            <a:off x="7740352" y="5795972"/>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a:t>
            </a:r>
            <a:endParaRPr lang="zh-CN" altLang="en-US" dirty="0"/>
          </a:p>
        </p:txBody>
      </p:sp>
      <p:sp>
        <p:nvSpPr>
          <p:cNvPr id="13" name="TextBox 12"/>
          <p:cNvSpPr txBox="1"/>
          <p:nvPr/>
        </p:nvSpPr>
        <p:spPr>
          <a:xfrm>
            <a:off x="2843808" y="5589240"/>
            <a:ext cx="1440160" cy="369332"/>
          </a:xfrm>
          <a:prstGeom prst="rect">
            <a:avLst/>
          </a:prstGeom>
          <a:noFill/>
        </p:spPr>
        <p:txBody>
          <a:bodyPr wrap="square" rtlCol="0">
            <a:spAutoFit/>
          </a:bodyPr>
          <a:lstStyle/>
          <a:p>
            <a:r>
              <a:rPr lang="zh-CN" altLang="en-US" dirty="0" smtClean="0"/>
              <a:t>字符</a:t>
            </a:r>
            <a:endParaRPr lang="zh-CN" altLang="en-US" dirty="0"/>
          </a:p>
        </p:txBody>
      </p:sp>
      <p:sp>
        <p:nvSpPr>
          <p:cNvPr id="14" name="TextBox 13"/>
          <p:cNvSpPr txBox="1"/>
          <p:nvPr/>
        </p:nvSpPr>
        <p:spPr>
          <a:xfrm>
            <a:off x="2627784" y="6516052"/>
            <a:ext cx="1800200" cy="369332"/>
          </a:xfrm>
          <a:prstGeom prst="rect">
            <a:avLst/>
          </a:prstGeom>
          <a:noFill/>
        </p:spPr>
        <p:txBody>
          <a:bodyPr wrap="square" rtlCol="0">
            <a:spAutoFit/>
          </a:bodyPr>
          <a:lstStyle/>
          <a:p>
            <a:r>
              <a:rPr lang="en-US" altLang="zh-CN" dirty="0" smtClean="0"/>
              <a:t>PrintWriter</a:t>
            </a:r>
            <a:endParaRPr lang="zh-CN" altLang="en-US" dirty="0"/>
          </a:p>
        </p:txBody>
      </p:sp>
      <p:sp>
        <p:nvSpPr>
          <p:cNvPr id="16" name="TextBox 15"/>
          <p:cNvSpPr txBox="1"/>
          <p:nvPr/>
        </p:nvSpPr>
        <p:spPr>
          <a:xfrm>
            <a:off x="5292080" y="5570656"/>
            <a:ext cx="2016224" cy="369332"/>
          </a:xfrm>
          <a:prstGeom prst="rect">
            <a:avLst/>
          </a:prstGeom>
          <a:noFill/>
        </p:spPr>
        <p:txBody>
          <a:bodyPr wrap="square" rtlCol="0">
            <a:spAutoFit/>
          </a:bodyPr>
          <a:lstStyle/>
          <a:p>
            <a:r>
              <a:rPr lang="zh-CN" altLang="en-US" dirty="0" smtClean="0"/>
              <a:t>写入服务器的字节</a:t>
            </a:r>
            <a:endParaRPr lang="zh-CN" altLang="en-US" dirty="0"/>
          </a:p>
        </p:txBody>
      </p:sp>
      <p:sp>
        <p:nvSpPr>
          <p:cNvPr id="18" name="TextBox 17"/>
          <p:cNvSpPr txBox="1"/>
          <p:nvPr/>
        </p:nvSpPr>
        <p:spPr>
          <a:xfrm>
            <a:off x="5292080" y="6516052"/>
            <a:ext cx="1656184" cy="369332"/>
          </a:xfrm>
          <a:prstGeom prst="rect">
            <a:avLst/>
          </a:prstGeom>
          <a:noFill/>
        </p:spPr>
        <p:txBody>
          <a:bodyPr wrap="square" rtlCol="0">
            <a:spAutoFit/>
          </a:bodyPr>
          <a:lstStyle/>
          <a:p>
            <a:r>
              <a:rPr lang="en-US" altLang="zh-CN" dirty="0" smtClean="0"/>
              <a:t>Socket</a:t>
            </a:r>
            <a:r>
              <a:rPr lang="zh-CN" altLang="en-US" dirty="0" smtClean="0"/>
              <a:t>输出</a:t>
            </a:r>
            <a:endParaRPr lang="zh-CN" altLang="en-US" dirty="0"/>
          </a:p>
        </p:txBody>
      </p:sp>
      <p:sp>
        <p:nvSpPr>
          <p:cNvPr id="19" name="TextBox 18"/>
          <p:cNvSpPr txBox="1"/>
          <p:nvPr/>
        </p:nvSpPr>
        <p:spPr>
          <a:xfrm>
            <a:off x="7703840" y="5363924"/>
            <a:ext cx="1440160" cy="369332"/>
          </a:xfrm>
          <a:prstGeom prst="rect">
            <a:avLst/>
          </a:prstGeom>
          <a:noFill/>
        </p:spPr>
        <p:txBody>
          <a:bodyPr wrap="square" rtlCol="0">
            <a:spAutoFit/>
          </a:bodyPr>
          <a:lstStyle/>
          <a:p>
            <a:r>
              <a:rPr lang="zh-CN" altLang="en-US" dirty="0" smtClean="0"/>
              <a:t>数据到达</a:t>
            </a:r>
            <a:endParaRPr lang="zh-CN" altLang="en-US" dirty="0"/>
          </a:p>
        </p:txBody>
      </p:sp>
      <p:sp>
        <p:nvSpPr>
          <p:cNvPr id="20" name="TextBox 19"/>
          <p:cNvSpPr txBox="1"/>
          <p:nvPr/>
        </p:nvSpPr>
        <p:spPr>
          <a:xfrm>
            <a:off x="251520" y="5363924"/>
            <a:ext cx="1440160" cy="369332"/>
          </a:xfrm>
          <a:prstGeom prst="rect">
            <a:avLst/>
          </a:prstGeom>
          <a:noFill/>
        </p:spPr>
        <p:txBody>
          <a:bodyPr wrap="square" rtlCol="0">
            <a:spAutoFit/>
          </a:bodyPr>
          <a:lstStyle/>
          <a:p>
            <a:r>
              <a:rPr lang="zh-CN" altLang="en-US" dirty="0" smtClean="0"/>
              <a:t>数据来源</a:t>
            </a:r>
            <a:endParaRPr lang="zh-CN" altLang="en-US" dirty="0"/>
          </a:p>
        </p:txBody>
      </p:sp>
      <p:cxnSp>
        <p:nvCxnSpPr>
          <p:cNvPr id="22" name="直接箭头连接符 21"/>
          <p:cNvCxnSpPr/>
          <p:nvPr/>
        </p:nvCxnSpPr>
        <p:spPr>
          <a:xfrm>
            <a:off x="1475656" y="623731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851920" y="6237312"/>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588224" y="623731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normAutofit/>
          </a:bodyPr>
          <a:lstStyle/>
          <a:p>
            <a:pPr algn="l"/>
            <a:r>
              <a:rPr lang="en-US" altLang="zh-CN" sz="4000" dirty="0" smtClean="0"/>
              <a:t>Buffer</a:t>
            </a:r>
            <a:r>
              <a:rPr lang="zh-CN" altLang="en-US" sz="4000" dirty="0" smtClean="0"/>
              <a:t>和文件读取应用场景</a:t>
            </a:r>
          </a:p>
        </p:txBody>
      </p:sp>
      <p:sp>
        <p:nvSpPr>
          <p:cNvPr id="3" name="内容占位符 2"/>
          <p:cNvSpPr>
            <a:spLocks noGrp="1"/>
          </p:cNvSpPr>
          <p:nvPr>
            <p:ph idx="1"/>
          </p:nvPr>
        </p:nvSpPr>
        <p:spPr>
          <a:xfrm>
            <a:off x="395536" y="1765300"/>
            <a:ext cx="8153400" cy="4495800"/>
          </a:xfrm>
        </p:spPr>
        <p:txBody>
          <a:bodyPr/>
          <a:lstStyle/>
          <a:p>
            <a:r>
              <a:rPr lang="zh-CN" altLang="en-US" sz="2000" dirty="0" smtClean="0"/>
              <a:t>通过向</a:t>
            </a:r>
            <a:r>
              <a:rPr lang="en-US" altLang="zh-CN" sz="2000" dirty="0" err="1" smtClean="0"/>
              <a:t>BufferedReader</a:t>
            </a:r>
            <a:r>
              <a:rPr lang="zh-CN" altLang="en-US" sz="2000" dirty="0" smtClean="0"/>
              <a:t>传递一个</a:t>
            </a:r>
            <a:r>
              <a:rPr lang="en-US" altLang="zh-CN" sz="2000" dirty="0" smtClean="0"/>
              <a:t>Reader</a:t>
            </a:r>
            <a:r>
              <a:rPr lang="zh-CN" altLang="en-US" sz="2000" dirty="0" smtClean="0"/>
              <a:t>对象（如</a:t>
            </a:r>
            <a:r>
              <a:rPr lang="en-US" altLang="zh-CN" sz="2000" dirty="0" err="1" smtClean="0"/>
              <a:t>FileReader</a:t>
            </a:r>
            <a:r>
              <a:rPr lang="zh-CN" altLang="en-US" sz="2000" dirty="0" smtClean="0"/>
              <a:t>的对象），来创建一个</a:t>
            </a:r>
            <a:r>
              <a:rPr lang="en-US" altLang="zh-CN" sz="2000" dirty="0" err="1" smtClean="0"/>
              <a:t>BufferedReader</a:t>
            </a:r>
            <a:r>
              <a:rPr lang="zh-CN" altLang="en-US" sz="2000" dirty="0" smtClean="0"/>
              <a:t>对象，如：</a:t>
            </a:r>
          </a:p>
          <a:p>
            <a:endParaRPr lang="en-US" altLang="zh-CN" sz="2000" dirty="0" smtClean="0"/>
          </a:p>
          <a:p>
            <a:endParaRPr lang="en-US" altLang="zh-CN" sz="2000" dirty="0" smtClean="0"/>
          </a:p>
          <a:p>
            <a:endParaRPr lang="en-US" altLang="zh-CN" sz="2000" dirty="0" smtClean="0"/>
          </a:p>
          <a:p>
            <a:r>
              <a:rPr lang="zh-CN" altLang="en-US" sz="2000" dirty="0" smtClean="0"/>
              <a:t>然后，</a:t>
            </a:r>
            <a:r>
              <a:rPr lang="en-US" altLang="zh-CN" sz="2000" dirty="0" smtClean="0"/>
              <a:t>input</a:t>
            </a:r>
            <a:r>
              <a:rPr lang="zh-CN" altLang="en-US" sz="2000" dirty="0" smtClean="0"/>
              <a:t>调用</a:t>
            </a:r>
            <a:r>
              <a:rPr lang="en-US" altLang="zh-CN" sz="2000" b="1" dirty="0" err="1" smtClean="0">
                <a:solidFill>
                  <a:srgbClr val="FF0000"/>
                </a:solidFill>
              </a:rPr>
              <a:t>readLine</a:t>
            </a:r>
            <a:r>
              <a:rPr lang="en-US" altLang="zh-CN" sz="2000" b="1" dirty="0" smtClean="0">
                <a:solidFill>
                  <a:srgbClr val="FF0000"/>
                </a:solidFill>
              </a:rPr>
              <a:t>()</a:t>
            </a:r>
            <a:r>
              <a:rPr lang="zh-CN" altLang="en-US" sz="2000" dirty="0" smtClean="0"/>
              <a:t>顺序读取文件</a:t>
            </a:r>
            <a:r>
              <a:rPr lang="en-US" altLang="zh-CN" sz="2000" dirty="0" smtClean="0"/>
              <a:t>Student.txt</a:t>
            </a:r>
            <a:r>
              <a:rPr lang="zh-CN" altLang="en-US" sz="2000" dirty="0" smtClean="0"/>
              <a:t>的一行。 </a:t>
            </a:r>
          </a:p>
        </p:txBody>
      </p:sp>
      <p:sp>
        <p:nvSpPr>
          <p:cNvPr id="4" name="矩形 3"/>
          <p:cNvSpPr>
            <a:spLocks noChangeArrowheads="1"/>
          </p:cNvSpPr>
          <p:nvPr/>
        </p:nvSpPr>
        <p:spPr bwMode="auto">
          <a:xfrm>
            <a:off x="900113" y="2422525"/>
            <a:ext cx="6262687" cy="646113"/>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dirty="0" err="1">
                <a:latin typeface="Consolas" pitchFamily="49" charset="0"/>
              </a:rPr>
              <a:t>FileReader</a:t>
            </a:r>
            <a:r>
              <a:rPr lang="en-US" altLang="zh-CN" dirty="0">
                <a:latin typeface="Consolas" pitchFamily="49" charset="0"/>
              </a:rPr>
              <a:t> </a:t>
            </a:r>
            <a:r>
              <a:rPr lang="en-US" altLang="zh-CN" dirty="0" err="1">
                <a:latin typeface="Consolas" pitchFamily="49" charset="0"/>
              </a:rPr>
              <a:t>fr</a:t>
            </a:r>
            <a:r>
              <a:rPr lang="en-US" altLang="zh-CN" dirty="0">
                <a:latin typeface="Consolas" pitchFamily="49" charset="0"/>
              </a:rPr>
              <a:t> = new </a:t>
            </a:r>
            <a:r>
              <a:rPr lang="en-US" altLang="zh-CN" dirty="0" err="1">
                <a:latin typeface="Consolas" pitchFamily="49" charset="0"/>
              </a:rPr>
              <a:t>FileReader</a:t>
            </a:r>
            <a:r>
              <a:rPr lang="en-US" altLang="zh-CN" dirty="0">
                <a:latin typeface="Consolas" pitchFamily="49" charset="0"/>
              </a:rPr>
              <a:t>("Student.txt")</a:t>
            </a:r>
            <a:r>
              <a:rPr lang="zh-CN" altLang="en-US" dirty="0">
                <a:latin typeface="Consolas" pitchFamily="49" charset="0"/>
              </a:rPr>
              <a:t>；</a:t>
            </a:r>
          </a:p>
          <a:p>
            <a:r>
              <a:rPr lang="en-US" altLang="zh-CN" dirty="0" err="1">
                <a:latin typeface="Consolas" pitchFamily="49" charset="0"/>
              </a:rPr>
              <a:t>BufferedReader</a:t>
            </a:r>
            <a:r>
              <a:rPr lang="en-US" altLang="zh-CN" dirty="0">
                <a:latin typeface="Consolas" pitchFamily="49" charset="0"/>
              </a:rPr>
              <a:t> input = new </a:t>
            </a:r>
            <a:r>
              <a:rPr lang="en-US" altLang="zh-CN" dirty="0" err="1">
                <a:latin typeface="Consolas" pitchFamily="49" charset="0"/>
              </a:rPr>
              <a:t>BufferedReader</a:t>
            </a:r>
            <a:r>
              <a:rPr lang="en-US" altLang="zh-CN" dirty="0">
                <a:latin typeface="Consolas" pitchFamily="49" charset="0"/>
              </a:rPr>
              <a:t>(</a:t>
            </a:r>
            <a:r>
              <a:rPr lang="en-US" altLang="zh-CN" dirty="0" err="1">
                <a:latin typeface="Consolas" pitchFamily="49" charset="0"/>
              </a:rPr>
              <a:t>fr</a:t>
            </a:r>
            <a:r>
              <a:rPr lang="en-US" altLang="zh-CN" dirty="0">
                <a:latin typeface="Consolas" pitchFamily="49" charset="0"/>
              </a:rPr>
              <a:t>)</a:t>
            </a:r>
            <a:r>
              <a:rPr lang="zh-CN" altLang="en-US" dirty="0">
                <a:latin typeface="Consolas" pitchFamily="49" charset="0"/>
              </a:rPr>
              <a:t>；</a:t>
            </a:r>
            <a:endParaRPr lang="en-US" altLang="zh-CN" dirty="0">
              <a:latin typeface="Consolas" pitchFamily="49" charset="0"/>
            </a:endParaRPr>
          </a:p>
        </p:txBody>
      </p:sp>
      <p:sp>
        <p:nvSpPr>
          <p:cNvPr id="18437" name="矩形 1"/>
          <p:cNvSpPr>
            <a:spLocks noChangeArrowheads="1"/>
          </p:cNvSpPr>
          <p:nvPr/>
        </p:nvSpPr>
        <p:spPr bwMode="auto">
          <a:xfrm>
            <a:off x="1965672" y="4731370"/>
            <a:ext cx="1295400" cy="381000"/>
          </a:xfrm>
          <a:prstGeom prst="rect">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zh-CN" altLang="en-US"/>
              <a:t>缓冲流</a:t>
            </a:r>
          </a:p>
        </p:txBody>
      </p:sp>
      <p:pic>
        <p:nvPicPr>
          <p:cNvPr id="18438"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29472" y="4509120"/>
            <a:ext cx="1000125"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8439" name="直接箭头连接符 5"/>
          <p:cNvCxnSpPr>
            <a:cxnSpLocks noChangeShapeType="1"/>
          </p:cNvCxnSpPr>
          <p:nvPr/>
        </p:nvCxnSpPr>
        <p:spPr bwMode="auto">
          <a:xfrm flipH="1">
            <a:off x="3261072" y="4921870"/>
            <a:ext cx="1168400" cy="0"/>
          </a:xfrm>
          <a:prstGeom prst="straightConnector1">
            <a:avLst/>
          </a:prstGeom>
          <a:noFill/>
          <a:ln w="9525" algn="ctr">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440" name="TextBox 6"/>
          <p:cNvSpPr txBox="1">
            <a:spLocks noChangeArrowheads="1"/>
          </p:cNvSpPr>
          <p:nvPr/>
        </p:nvSpPr>
        <p:spPr bwMode="auto">
          <a:xfrm>
            <a:off x="5429597" y="4731370"/>
            <a:ext cx="159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Student.txt</a:t>
            </a:r>
            <a:endParaRPr lang="zh-CN" altLang="en-US" sz="1800"/>
          </a:p>
        </p:txBody>
      </p:sp>
      <p:sp>
        <p:nvSpPr>
          <p:cNvPr id="18441" name="TextBox 10"/>
          <p:cNvSpPr txBox="1">
            <a:spLocks noChangeArrowheads="1"/>
          </p:cNvSpPr>
          <p:nvPr/>
        </p:nvSpPr>
        <p:spPr bwMode="auto">
          <a:xfrm>
            <a:off x="1533872" y="5285408"/>
            <a:ext cx="20335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Input</a:t>
            </a:r>
            <a:r>
              <a:rPr lang="zh-CN" altLang="en-US" sz="1800"/>
              <a:t>缓冲流对象</a:t>
            </a:r>
          </a:p>
        </p:txBody>
      </p:sp>
      <p:sp>
        <p:nvSpPr>
          <p:cNvPr id="10" name="文本框 4"/>
          <p:cNvSpPr txBox="1">
            <a:spLocks noChangeArrowheads="1"/>
          </p:cNvSpPr>
          <p:nvPr/>
        </p:nvSpPr>
        <p:spPr bwMode="auto">
          <a:xfrm>
            <a:off x="395536" y="5949280"/>
            <a:ext cx="8458200" cy="647700"/>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dirty="0">
                <a:solidFill>
                  <a:srgbClr val="FF0000"/>
                </a:solidFill>
              </a:rPr>
              <a:t>文本数据的读取和分析中用的比较多的是</a:t>
            </a:r>
            <a:r>
              <a:rPr lang="en-US" altLang="zh-CN" sz="1800" dirty="0" err="1"/>
              <a:t>FileReader</a:t>
            </a:r>
            <a:r>
              <a:rPr lang="zh-CN" altLang="en-US" sz="1800" dirty="0">
                <a:solidFill>
                  <a:srgbClr val="FF0000"/>
                </a:solidFill>
              </a:rPr>
              <a:t>和</a:t>
            </a:r>
            <a:r>
              <a:rPr lang="en-US" altLang="zh-CN" sz="1800" dirty="0" err="1"/>
              <a:t>BufferedReader</a:t>
            </a:r>
            <a:r>
              <a:rPr lang="zh-CN" altLang="en-US" sz="1800" dirty="0">
                <a:solidFill>
                  <a:srgbClr val="FF0000"/>
                </a:solidFill>
              </a:rPr>
              <a:t>，</a:t>
            </a:r>
            <a:endParaRPr lang="en-US" altLang="zh-CN" sz="1800" dirty="0">
              <a:solidFill>
                <a:srgbClr val="FF0000"/>
              </a:solidFill>
            </a:endParaRPr>
          </a:p>
          <a:p>
            <a:r>
              <a:rPr lang="zh-CN" altLang="en-US" sz="1800" dirty="0">
                <a:solidFill>
                  <a:srgbClr val="FF0000"/>
                </a:solidFill>
              </a:rPr>
              <a:t>达到</a:t>
            </a:r>
            <a:r>
              <a:rPr lang="zh-CN" altLang="en-US" sz="1800" b="1" dirty="0"/>
              <a:t>按</a:t>
            </a:r>
            <a:r>
              <a:rPr lang="zh-CN" altLang="en-US" sz="1800" b="1" dirty="0">
                <a:solidFill>
                  <a:srgbClr val="0000FF"/>
                </a:solidFill>
              </a:rPr>
              <a:t>行</a:t>
            </a:r>
            <a:r>
              <a:rPr lang="zh-CN" altLang="en-US" sz="1800" b="1" dirty="0"/>
              <a:t>读取</a:t>
            </a:r>
            <a:r>
              <a:rPr lang="zh-CN" altLang="en-US" sz="1800" dirty="0">
                <a:solidFill>
                  <a:srgbClr val="FF0000"/>
                </a:solidFill>
              </a:rPr>
              <a:t>的目的</a:t>
            </a:r>
          </a:p>
        </p:txBody>
      </p:sp>
    </p:spTree>
    <p:extLst>
      <p:ext uri="{BB962C8B-B14F-4D97-AF65-F5344CB8AC3E}">
        <p14:creationId xmlns="" xmlns:p14="http://schemas.microsoft.com/office/powerpoint/2010/main" val="2375913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algn="l"/>
            <a:r>
              <a:rPr lang="en-US" altLang="zh-CN" sz="3200" dirty="0" smtClean="0"/>
              <a:t>Buffer</a:t>
            </a:r>
            <a:r>
              <a:rPr lang="zh-CN" altLang="en-US" sz="3200" dirty="0" smtClean="0"/>
              <a:t>和文件写入应用场景</a:t>
            </a:r>
          </a:p>
        </p:txBody>
      </p:sp>
      <p:sp>
        <p:nvSpPr>
          <p:cNvPr id="3" name="内容占位符 2"/>
          <p:cNvSpPr>
            <a:spLocks noGrp="1"/>
          </p:cNvSpPr>
          <p:nvPr>
            <p:ph idx="1"/>
          </p:nvPr>
        </p:nvSpPr>
        <p:spPr/>
        <p:txBody>
          <a:bodyPr/>
          <a:lstStyle/>
          <a:p>
            <a:r>
              <a:rPr lang="en-US" altLang="zh-CN" sz="2000" dirty="0" err="1" smtClean="0"/>
              <a:t>BufferedWriter</a:t>
            </a:r>
            <a:r>
              <a:rPr lang="zh-CN" altLang="en-US" sz="2000" dirty="0" smtClean="0"/>
              <a:t>类</a:t>
            </a:r>
          </a:p>
          <a:p>
            <a:r>
              <a:rPr lang="zh-CN" altLang="en-US" sz="2000" dirty="0" smtClean="0"/>
              <a:t>类似地，可以将</a:t>
            </a:r>
            <a:r>
              <a:rPr lang="en-US" altLang="zh-CN" sz="2000" dirty="0" err="1" smtClean="0"/>
              <a:t>BufferedWriter</a:t>
            </a:r>
            <a:r>
              <a:rPr lang="zh-CN" altLang="en-US" sz="2000" dirty="0" smtClean="0"/>
              <a:t>流和</a:t>
            </a:r>
            <a:r>
              <a:rPr lang="en-US" altLang="zh-CN" sz="2000" dirty="0" err="1" smtClean="0"/>
              <a:t>FileWriter</a:t>
            </a:r>
            <a:r>
              <a:rPr lang="zh-CN" altLang="en-US" sz="2000" dirty="0" smtClean="0"/>
              <a:t>流连接在一起，然后使用</a:t>
            </a:r>
            <a:r>
              <a:rPr lang="en-US" altLang="zh-CN" sz="2000" dirty="0" err="1" smtClean="0"/>
              <a:t>BufferedWriter</a:t>
            </a:r>
            <a:r>
              <a:rPr lang="zh-CN" altLang="en-US" sz="2000" dirty="0" smtClean="0"/>
              <a:t>流将数据写到目的地，例如：</a:t>
            </a:r>
          </a:p>
          <a:p>
            <a:endParaRPr lang="en-US" altLang="zh-CN" sz="2000" dirty="0" smtClean="0"/>
          </a:p>
          <a:p>
            <a:endParaRPr lang="en-US" altLang="zh-CN" sz="2000" dirty="0" smtClean="0"/>
          </a:p>
          <a:p>
            <a:endParaRPr lang="en-US" altLang="zh-CN" sz="2000" dirty="0" smtClean="0"/>
          </a:p>
          <a:p>
            <a:r>
              <a:rPr lang="en-US" altLang="zh-CN" sz="2000" dirty="0" err="1" smtClean="0"/>
              <a:t>BufferedWritter</a:t>
            </a:r>
            <a:r>
              <a:rPr lang="zh-CN" altLang="en-US" sz="2000" dirty="0" smtClean="0"/>
              <a:t>流调用如下方法，把字符串</a:t>
            </a:r>
            <a:r>
              <a:rPr lang="en-US" altLang="zh-CN" sz="2000" dirty="0" smtClean="0"/>
              <a:t>s</a:t>
            </a:r>
            <a:r>
              <a:rPr lang="zh-CN" altLang="en-US" sz="2000" dirty="0" smtClean="0"/>
              <a:t>或</a:t>
            </a:r>
            <a:r>
              <a:rPr lang="en-US" altLang="zh-CN" sz="2000" dirty="0" smtClean="0"/>
              <a:t>s</a:t>
            </a:r>
            <a:r>
              <a:rPr lang="zh-CN" altLang="en-US" sz="2000" dirty="0" smtClean="0"/>
              <a:t>的一部分写入到目的地</a:t>
            </a:r>
          </a:p>
          <a:p>
            <a:pPr lvl="1"/>
            <a:r>
              <a:rPr lang="en-US" altLang="zh-CN" sz="2000" dirty="0" smtClean="0"/>
              <a:t>write(String s)</a:t>
            </a:r>
          </a:p>
          <a:p>
            <a:pPr lvl="1"/>
            <a:r>
              <a:rPr lang="en-US" altLang="zh-CN" sz="2000" dirty="0" smtClean="0"/>
              <a:t>write(String s, </a:t>
            </a:r>
            <a:r>
              <a:rPr lang="en-US" altLang="zh-CN" sz="2000" dirty="0" err="1" smtClean="0"/>
              <a:t>int</a:t>
            </a:r>
            <a:r>
              <a:rPr lang="en-US" altLang="zh-CN" sz="2000" dirty="0" smtClean="0"/>
              <a:t> off, </a:t>
            </a:r>
            <a:r>
              <a:rPr lang="en-US" altLang="zh-CN" sz="2000" dirty="0" err="1" smtClean="0"/>
              <a:t>int</a:t>
            </a:r>
            <a:r>
              <a:rPr lang="en-US" altLang="zh-CN" sz="2000" dirty="0" smtClean="0"/>
              <a:t> </a:t>
            </a:r>
            <a:r>
              <a:rPr lang="en-US" altLang="zh-CN" sz="2000" dirty="0" err="1" smtClean="0"/>
              <a:t>len</a:t>
            </a:r>
            <a:r>
              <a:rPr lang="en-US" altLang="zh-CN" sz="2000" dirty="0" smtClean="0"/>
              <a:t>)</a:t>
            </a:r>
          </a:p>
        </p:txBody>
      </p:sp>
      <p:sp>
        <p:nvSpPr>
          <p:cNvPr id="4" name="矩形 3"/>
          <p:cNvSpPr>
            <a:spLocks noChangeArrowheads="1"/>
          </p:cNvSpPr>
          <p:nvPr/>
        </p:nvSpPr>
        <p:spPr bwMode="auto">
          <a:xfrm>
            <a:off x="925513" y="2708275"/>
            <a:ext cx="6238875" cy="647700"/>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dirty="0" err="1">
                <a:latin typeface="Consolas" pitchFamily="49" charset="0"/>
              </a:rPr>
              <a:t>FileWriter</a:t>
            </a:r>
            <a:r>
              <a:rPr lang="en-US" altLang="zh-CN" dirty="0">
                <a:latin typeface="Consolas" pitchFamily="49" charset="0"/>
              </a:rPr>
              <a:t> </a:t>
            </a:r>
            <a:r>
              <a:rPr lang="en-US" altLang="zh-CN" dirty="0" err="1">
                <a:latin typeface="Consolas" pitchFamily="49" charset="0"/>
              </a:rPr>
              <a:t>fw</a:t>
            </a:r>
            <a:r>
              <a:rPr lang="en-US" altLang="zh-CN" dirty="0">
                <a:latin typeface="Consolas" pitchFamily="49" charset="0"/>
              </a:rPr>
              <a:t> = new </a:t>
            </a:r>
            <a:r>
              <a:rPr lang="en-US" altLang="zh-CN" dirty="0" err="1">
                <a:latin typeface="Consolas" pitchFamily="49" charset="0"/>
              </a:rPr>
              <a:t>FileWriter</a:t>
            </a:r>
            <a:r>
              <a:rPr lang="en-US" altLang="zh-CN" dirty="0">
                <a:latin typeface="Consolas" pitchFamily="49" charset="0"/>
              </a:rPr>
              <a:t>("hello.txt");</a:t>
            </a:r>
          </a:p>
          <a:p>
            <a:r>
              <a:rPr lang="en-US" altLang="zh-CN" dirty="0" err="1">
                <a:latin typeface="Consolas" pitchFamily="49" charset="0"/>
              </a:rPr>
              <a:t>BufferedWriter</a:t>
            </a:r>
            <a:r>
              <a:rPr lang="en-US" altLang="zh-CN" dirty="0">
                <a:latin typeface="Consolas" pitchFamily="49" charset="0"/>
              </a:rPr>
              <a:t> output = new </a:t>
            </a:r>
            <a:r>
              <a:rPr lang="en-US" altLang="zh-CN" dirty="0" err="1">
                <a:latin typeface="Consolas" pitchFamily="49" charset="0"/>
              </a:rPr>
              <a:t>BufferedWriter</a:t>
            </a:r>
            <a:r>
              <a:rPr lang="en-US" altLang="zh-CN" dirty="0">
                <a:latin typeface="Consolas" pitchFamily="49" charset="0"/>
              </a:rPr>
              <a:t>(</a:t>
            </a:r>
            <a:r>
              <a:rPr lang="en-US" altLang="zh-CN" dirty="0" err="1">
                <a:latin typeface="Consolas" pitchFamily="49" charset="0"/>
              </a:rPr>
              <a:t>fw</a:t>
            </a:r>
            <a:r>
              <a:rPr lang="en-US" altLang="zh-CN" dirty="0">
                <a:latin typeface="Consolas" pitchFamily="49" charset="0"/>
              </a:rPr>
              <a:t>);</a:t>
            </a:r>
          </a:p>
        </p:txBody>
      </p:sp>
      <p:sp>
        <p:nvSpPr>
          <p:cNvPr id="20486" name="矩形 5"/>
          <p:cNvSpPr>
            <a:spLocks noChangeArrowheads="1"/>
          </p:cNvSpPr>
          <p:nvPr/>
        </p:nvSpPr>
        <p:spPr bwMode="auto">
          <a:xfrm>
            <a:off x="1309688" y="5322888"/>
            <a:ext cx="1295400" cy="381000"/>
          </a:xfrm>
          <a:prstGeom prst="rect">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zh-CN" altLang="en-US"/>
              <a:t>缓冲流</a:t>
            </a:r>
          </a:p>
        </p:txBody>
      </p:sp>
      <p:pic>
        <p:nvPicPr>
          <p:cNvPr id="20487"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73488" y="5099050"/>
            <a:ext cx="1000125"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488" name="TextBox 8"/>
          <p:cNvSpPr txBox="1">
            <a:spLocks noChangeArrowheads="1"/>
          </p:cNvSpPr>
          <p:nvPr/>
        </p:nvSpPr>
        <p:spPr bwMode="auto">
          <a:xfrm>
            <a:off x="4773613" y="5322888"/>
            <a:ext cx="159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hello.txt</a:t>
            </a:r>
            <a:endParaRPr lang="zh-CN" altLang="en-US" sz="1800"/>
          </a:p>
        </p:txBody>
      </p:sp>
      <p:sp>
        <p:nvSpPr>
          <p:cNvPr id="20489" name="TextBox 9"/>
          <p:cNvSpPr txBox="1">
            <a:spLocks noChangeArrowheads="1"/>
          </p:cNvSpPr>
          <p:nvPr/>
        </p:nvSpPr>
        <p:spPr bwMode="auto">
          <a:xfrm>
            <a:off x="877888" y="5876925"/>
            <a:ext cx="203358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output</a:t>
            </a:r>
            <a:r>
              <a:rPr lang="zh-CN" altLang="en-US" sz="1800"/>
              <a:t>缓冲流对象</a:t>
            </a:r>
          </a:p>
        </p:txBody>
      </p:sp>
      <p:cxnSp>
        <p:nvCxnSpPr>
          <p:cNvPr id="20490" name="直接箭头连接符 4"/>
          <p:cNvCxnSpPr>
            <a:cxnSpLocks noChangeShapeType="1"/>
          </p:cNvCxnSpPr>
          <p:nvPr/>
        </p:nvCxnSpPr>
        <p:spPr bwMode="auto">
          <a:xfrm>
            <a:off x="2605088" y="5507038"/>
            <a:ext cx="1052512" cy="0"/>
          </a:xfrm>
          <a:prstGeom prst="straightConnector1">
            <a:avLst/>
          </a:prstGeom>
          <a:noFill/>
          <a:ln w="9525" algn="ctr">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1519404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algn="l"/>
            <a:r>
              <a:rPr lang="zh-CN" altLang="en-US" sz="3200" smtClean="0"/>
              <a:t>例析</a:t>
            </a:r>
            <a:r>
              <a:rPr lang="en-US" altLang="zh-CN" sz="3200" smtClean="0"/>
              <a:t>-- </a:t>
            </a:r>
            <a:r>
              <a:rPr lang="zh-CN" altLang="en-US" sz="3200" smtClean="0"/>
              <a:t>缓冲流</a:t>
            </a:r>
          </a:p>
        </p:txBody>
      </p:sp>
      <p:sp>
        <p:nvSpPr>
          <p:cNvPr id="21507" name="内容占位符 2"/>
          <p:cNvSpPr>
            <a:spLocks noGrp="1"/>
          </p:cNvSpPr>
          <p:nvPr>
            <p:ph idx="1"/>
          </p:nvPr>
        </p:nvSpPr>
        <p:spPr/>
        <p:txBody>
          <a:bodyPr/>
          <a:lstStyle/>
          <a:p>
            <a:r>
              <a:rPr lang="en-US" altLang="zh-CN" sz="2000" smtClean="0"/>
              <a:t>【</a:t>
            </a:r>
            <a:r>
              <a:rPr lang="zh-CN" altLang="en-US" sz="2000" smtClean="0"/>
              <a:t>例子</a:t>
            </a:r>
            <a:r>
              <a:rPr lang="en-US" altLang="zh-CN" sz="2000" smtClean="0"/>
              <a:t>】</a:t>
            </a:r>
            <a:endParaRPr lang="zh-CN" altLang="en-US" smtClean="0"/>
          </a:p>
        </p:txBody>
      </p:sp>
      <p:sp>
        <p:nvSpPr>
          <p:cNvPr id="4" name="矩形 3"/>
          <p:cNvSpPr>
            <a:spLocks noChangeArrowheads="1"/>
          </p:cNvSpPr>
          <p:nvPr/>
        </p:nvSpPr>
        <p:spPr bwMode="auto">
          <a:xfrm>
            <a:off x="96838" y="95250"/>
            <a:ext cx="9047162" cy="6738938"/>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b="1" dirty="0">
                <a:solidFill>
                  <a:srgbClr val="7F0055"/>
                </a:solidFill>
                <a:latin typeface="Consolas" pitchFamily="49" charset="0"/>
              </a:rPr>
              <a:t>import</a:t>
            </a:r>
            <a:r>
              <a:rPr lang="en-US" altLang="zh-CN" b="1" dirty="0">
                <a:solidFill>
                  <a:srgbClr val="000000"/>
                </a:solidFill>
                <a:latin typeface="Consolas" pitchFamily="49" charset="0"/>
              </a:rPr>
              <a:t> java.io.*;</a:t>
            </a:r>
          </a:p>
          <a:p>
            <a:r>
              <a:rPr lang="en-US" altLang="zh-CN" b="1" dirty="0">
                <a:solidFill>
                  <a:srgbClr val="7F0055"/>
                </a:solidFill>
                <a:latin typeface="Consolas" pitchFamily="49" charset="0"/>
              </a:rPr>
              <a:t>public</a:t>
            </a:r>
            <a:r>
              <a:rPr lang="en-US" altLang="zh-CN" b="1" dirty="0">
                <a:solidFill>
                  <a:srgbClr val="000000"/>
                </a:solidFill>
                <a:latin typeface="Consolas" pitchFamily="49" charset="0"/>
              </a:rPr>
              <a:t> </a:t>
            </a:r>
            <a:r>
              <a:rPr lang="en-US" altLang="zh-CN" b="1" dirty="0">
                <a:solidFill>
                  <a:srgbClr val="7F0055"/>
                </a:solidFill>
                <a:latin typeface="Consolas" pitchFamily="49" charset="0"/>
              </a:rPr>
              <a:t>class</a:t>
            </a:r>
            <a:r>
              <a:rPr lang="en-US" altLang="zh-CN" b="1" dirty="0">
                <a:solidFill>
                  <a:srgbClr val="000000"/>
                </a:solidFill>
                <a:latin typeface="Consolas" pitchFamily="49" charset="0"/>
              </a:rPr>
              <a:t> Example9_5</a:t>
            </a:r>
            <a:r>
              <a:rPr lang="en-US" altLang="zh-CN" dirty="0">
                <a:solidFill>
                  <a:srgbClr val="000000"/>
                </a:solidFill>
                <a:latin typeface="Consolas" pitchFamily="49" charset="0"/>
              </a:rPr>
              <a:t>{</a:t>
            </a:r>
          </a:p>
          <a:p>
            <a:r>
              <a:rPr lang="en-US" altLang="zh-CN" dirty="0">
                <a:solidFill>
                  <a:srgbClr val="000000"/>
                </a:solidFill>
                <a:latin typeface="Consolas" pitchFamily="49" charset="0"/>
              </a:rPr>
              <a:t>    </a:t>
            </a:r>
            <a:r>
              <a:rPr lang="en-US" altLang="zh-CN" b="1" dirty="0">
                <a:solidFill>
                  <a:srgbClr val="7F0055"/>
                </a:solidFill>
                <a:latin typeface="Consolas" pitchFamily="49" charset="0"/>
              </a:rPr>
              <a:t>public</a:t>
            </a:r>
            <a:r>
              <a:rPr lang="en-US" altLang="zh-CN" b="1" dirty="0">
                <a:solidFill>
                  <a:srgbClr val="000000"/>
                </a:solidFill>
                <a:latin typeface="Consolas" pitchFamily="49" charset="0"/>
              </a:rPr>
              <a:t> </a:t>
            </a:r>
            <a:r>
              <a:rPr lang="en-US" altLang="zh-CN" b="1" dirty="0">
                <a:solidFill>
                  <a:srgbClr val="7F0055"/>
                </a:solidFill>
                <a:latin typeface="Consolas" pitchFamily="49" charset="0"/>
              </a:rPr>
              <a:t>static</a:t>
            </a:r>
            <a:r>
              <a:rPr lang="en-US" altLang="zh-CN" b="1" dirty="0">
                <a:solidFill>
                  <a:srgbClr val="000000"/>
                </a:solidFill>
                <a:latin typeface="Consolas" pitchFamily="49" charset="0"/>
              </a:rPr>
              <a:t> </a:t>
            </a:r>
            <a:r>
              <a:rPr lang="en-US" altLang="zh-CN" b="1" dirty="0">
                <a:solidFill>
                  <a:srgbClr val="7F0055"/>
                </a:solidFill>
                <a:latin typeface="Consolas" pitchFamily="49" charset="0"/>
              </a:rPr>
              <a:t>void</a:t>
            </a:r>
            <a:r>
              <a:rPr lang="en-US" altLang="zh-CN" b="1" dirty="0">
                <a:solidFill>
                  <a:srgbClr val="000000"/>
                </a:solidFill>
                <a:latin typeface="Consolas" pitchFamily="49" charset="0"/>
              </a:rPr>
              <a:t> main(String </a:t>
            </a:r>
            <a:r>
              <a:rPr lang="en-US" altLang="zh-CN" b="1" dirty="0" err="1">
                <a:solidFill>
                  <a:srgbClr val="000000"/>
                </a:solidFill>
                <a:latin typeface="Consolas" pitchFamily="49" charset="0"/>
              </a:rPr>
              <a:t>args</a:t>
            </a:r>
            <a:r>
              <a:rPr lang="en-US" altLang="zh-CN" b="1" dirty="0">
                <a:solidFill>
                  <a:srgbClr val="000000"/>
                </a:solidFill>
                <a:latin typeface="Consolas" pitchFamily="49" charset="0"/>
              </a:rPr>
              <a:t>[])</a:t>
            </a:r>
            <a:r>
              <a:rPr lang="en-US" altLang="zh-CN" dirty="0">
                <a:solidFill>
                  <a:srgbClr val="000000"/>
                </a:solidFill>
                <a:latin typeface="Consolas" pitchFamily="49" charset="0"/>
              </a:rPr>
              <a:t>{</a:t>
            </a:r>
          </a:p>
          <a:p>
            <a:r>
              <a:rPr lang="en-US" altLang="zh-CN" dirty="0">
                <a:solidFill>
                  <a:srgbClr val="000000"/>
                </a:solidFill>
                <a:latin typeface="Consolas" pitchFamily="49" charset="0"/>
              </a:rPr>
              <a:t>        </a:t>
            </a:r>
            <a:r>
              <a:rPr lang="en-US" altLang="zh-CN" b="1" dirty="0">
                <a:solidFill>
                  <a:srgbClr val="7F0055"/>
                </a:solidFill>
                <a:latin typeface="Consolas" pitchFamily="49" charset="0"/>
              </a:rPr>
              <a:t>try</a:t>
            </a:r>
            <a:r>
              <a:rPr lang="en-US" altLang="zh-CN" dirty="0">
                <a:solidFill>
                  <a:srgbClr val="000000"/>
                </a:solidFill>
                <a:latin typeface="Consolas" pitchFamily="49" charset="0"/>
              </a:rPr>
              <a:t>{</a:t>
            </a:r>
          </a:p>
          <a:p>
            <a:pPr lvl="1"/>
            <a:r>
              <a:rPr lang="en-US" altLang="zh-CN" dirty="0">
                <a:solidFill>
                  <a:srgbClr val="000000"/>
                </a:solidFill>
                <a:latin typeface="Consolas" pitchFamily="49" charset="0"/>
              </a:rPr>
              <a:t>        </a:t>
            </a:r>
            <a:r>
              <a:rPr lang="en-US" altLang="zh-CN" dirty="0" err="1">
                <a:solidFill>
                  <a:srgbClr val="000000"/>
                </a:solidFill>
                <a:latin typeface="Consolas" pitchFamily="49" charset="0"/>
              </a:rPr>
              <a:t>FileReader</a:t>
            </a:r>
            <a:r>
              <a:rPr lang="en-US" altLang="zh-CN" dirty="0">
                <a:solidFill>
                  <a:srgbClr val="000000"/>
                </a:solidFill>
                <a:latin typeface="Consolas" pitchFamily="49" charset="0"/>
              </a:rPr>
              <a:t> </a:t>
            </a:r>
            <a:r>
              <a:rPr lang="en-US" altLang="zh-CN" dirty="0" err="1">
                <a:solidFill>
                  <a:srgbClr val="000000"/>
                </a:solidFill>
                <a:latin typeface="Consolas" pitchFamily="49" charset="0"/>
              </a:rPr>
              <a:t>fr</a:t>
            </a:r>
            <a:r>
              <a:rPr lang="en-US" altLang="zh-CN" dirty="0">
                <a:solidFill>
                  <a:srgbClr val="000000"/>
                </a:solidFill>
                <a:latin typeface="Consolas" pitchFamily="49" charset="0"/>
              </a:rPr>
              <a:t> = </a:t>
            </a:r>
            <a:r>
              <a:rPr lang="en-US" altLang="zh-CN" b="1" dirty="0">
                <a:solidFill>
                  <a:srgbClr val="7F0055"/>
                </a:solidFill>
                <a:latin typeface="Consolas" pitchFamily="49" charset="0"/>
              </a:rPr>
              <a:t>new</a:t>
            </a:r>
            <a:r>
              <a:rPr lang="en-US" altLang="zh-CN" b="1" dirty="0">
                <a:solidFill>
                  <a:srgbClr val="000000"/>
                </a:solidFill>
                <a:latin typeface="Consolas" pitchFamily="49" charset="0"/>
              </a:rPr>
              <a:t> </a:t>
            </a:r>
            <a:r>
              <a:rPr lang="en-US" altLang="zh-CN" b="1" dirty="0" err="1">
                <a:solidFill>
                  <a:srgbClr val="000000"/>
                </a:solidFill>
                <a:latin typeface="Consolas" pitchFamily="49" charset="0"/>
              </a:rPr>
              <a:t>FileReader</a:t>
            </a:r>
            <a:r>
              <a:rPr lang="en-US" altLang="zh-CN" b="1" dirty="0">
                <a:solidFill>
                  <a:srgbClr val="000000"/>
                </a:solidFill>
                <a:latin typeface="Consolas" pitchFamily="49" charset="0"/>
              </a:rPr>
              <a:t>(</a:t>
            </a:r>
            <a:r>
              <a:rPr lang="en-US" altLang="zh-CN" b="1" dirty="0">
                <a:solidFill>
                  <a:srgbClr val="2A00FF"/>
                </a:solidFill>
                <a:latin typeface="Consolas" pitchFamily="49" charset="0"/>
              </a:rPr>
              <a:t>"input.txt"</a:t>
            </a:r>
            <a:r>
              <a:rPr lang="en-US" altLang="zh-CN" b="1" dirty="0">
                <a:solidFill>
                  <a:srgbClr val="000000"/>
                </a:solidFill>
                <a:latin typeface="Consolas" pitchFamily="49" charset="0"/>
              </a:rPr>
              <a:t>);</a:t>
            </a:r>
          </a:p>
          <a:p>
            <a:pPr lvl="1"/>
            <a:r>
              <a:rPr lang="en-US" altLang="zh-CN" dirty="0">
                <a:solidFill>
                  <a:srgbClr val="000000"/>
                </a:solidFill>
                <a:latin typeface="Consolas" pitchFamily="49" charset="0"/>
              </a:rPr>
              <a:t>        </a:t>
            </a:r>
            <a:r>
              <a:rPr lang="en-US" altLang="zh-CN" dirty="0" err="1">
                <a:solidFill>
                  <a:srgbClr val="000000"/>
                </a:solidFill>
                <a:latin typeface="Consolas" pitchFamily="49" charset="0"/>
              </a:rPr>
              <a:t>BufferedReader</a:t>
            </a:r>
            <a:r>
              <a:rPr lang="en-US" altLang="zh-CN" dirty="0">
                <a:solidFill>
                  <a:srgbClr val="000000"/>
                </a:solidFill>
                <a:latin typeface="Consolas" pitchFamily="49" charset="0"/>
              </a:rPr>
              <a:t> input = </a:t>
            </a:r>
            <a:r>
              <a:rPr lang="en-US" altLang="zh-CN" b="1" dirty="0">
                <a:solidFill>
                  <a:srgbClr val="7F0055"/>
                </a:solidFill>
                <a:latin typeface="Consolas" pitchFamily="49" charset="0"/>
              </a:rPr>
              <a:t>new</a:t>
            </a:r>
            <a:r>
              <a:rPr lang="en-US" altLang="zh-CN" b="1" dirty="0">
                <a:solidFill>
                  <a:srgbClr val="000000"/>
                </a:solidFill>
                <a:latin typeface="Consolas" pitchFamily="49" charset="0"/>
              </a:rPr>
              <a:t> </a:t>
            </a:r>
            <a:r>
              <a:rPr lang="en-US" altLang="zh-CN" b="1" dirty="0" err="1">
                <a:solidFill>
                  <a:srgbClr val="000000"/>
                </a:solidFill>
                <a:latin typeface="Consolas" pitchFamily="49" charset="0"/>
              </a:rPr>
              <a:t>BufferedReader</a:t>
            </a:r>
            <a:r>
              <a:rPr lang="en-US" altLang="zh-CN" b="1" dirty="0">
                <a:solidFill>
                  <a:srgbClr val="000000"/>
                </a:solidFill>
                <a:latin typeface="Consolas" pitchFamily="49" charset="0"/>
              </a:rPr>
              <a:t>(</a:t>
            </a:r>
            <a:r>
              <a:rPr lang="en-US" altLang="zh-CN" b="1" dirty="0" err="1">
                <a:solidFill>
                  <a:srgbClr val="000000"/>
                </a:solidFill>
                <a:latin typeface="Consolas" pitchFamily="49" charset="0"/>
              </a:rPr>
              <a:t>fr</a:t>
            </a:r>
            <a:r>
              <a:rPr lang="en-US" altLang="zh-CN" b="1" dirty="0">
                <a:solidFill>
                  <a:srgbClr val="000000"/>
                </a:solidFill>
                <a:latin typeface="Consolas" pitchFamily="49" charset="0"/>
              </a:rPr>
              <a:t>);</a:t>
            </a:r>
          </a:p>
          <a:p>
            <a:pPr lvl="1"/>
            <a:r>
              <a:rPr lang="en-US" altLang="zh-CN" dirty="0">
                <a:solidFill>
                  <a:srgbClr val="000000"/>
                </a:solidFill>
                <a:latin typeface="Consolas" pitchFamily="49" charset="0"/>
              </a:rPr>
              <a:t>        </a:t>
            </a:r>
            <a:r>
              <a:rPr lang="en-US" altLang="zh-CN" dirty="0" err="1">
                <a:solidFill>
                  <a:srgbClr val="000000"/>
                </a:solidFill>
                <a:latin typeface="Consolas" pitchFamily="49" charset="0"/>
              </a:rPr>
              <a:t>FileWriter</a:t>
            </a:r>
            <a:r>
              <a:rPr lang="en-US" altLang="zh-CN" dirty="0">
                <a:solidFill>
                  <a:srgbClr val="000000"/>
                </a:solidFill>
                <a:latin typeface="Consolas" pitchFamily="49" charset="0"/>
              </a:rPr>
              <a:t> </a:t>
            </a:r>
            <a:r>
              <a:rPr lang="en-US" altLang="zh-CN" dirty="0" err="1">
                <a:solidFill>
                  <a:srgbClr val="000000"/>
                </a:solidFill>
                <a:latin typeface="Consolas" pitchFamily="49" charset="0"/>
              </a:rPr>
              <a:t>fw</a:t>
            </a:r>
            <a:r>
              <a:rPr lang="en-US" altLang="zh-CN" dirty="0">
                <a:solidFill>
                  <a:srgbClr val="000000"/>
                </a:solidFill>
                <a:latin typeface="Consolas" pitchFamily="49" charset="0"/>
              </a:rPr>
              <a:t> = </a:t>
            </a:r>
            <a:r>
              <a:rPr lang="en-US" altLang="zh-CN" b="1" dirty="0">
                <a:solidFill>
                  <a:srgbClr val="7F0055"/>
                </a:solidFill>
                <a:latin typeface="Consolas" pitchFamily="49" charset="0"/>
              </a:rPr>
              <a:t>new</a:t>
            </a:r>
            <a:r>
              <a:rPr lang="en-US" altLang="zh-CN" b="1" dirty="0">
                <a:solidFill>
                  <a:srgbClr val="000000"/>
                </a:solidFill>
                <a:latin typeface="Consolas" pitchFamily="49" charset="0"/>
              </a:rPr>
              <a:t> </a:t>
            </a:r>
            <a:r>
              <a:rPr lang="en-US" altLang="zh-CN" b="1" dirty="0" err="1">
                <a:solidFill>
                  <a:srgbClr val="000000"/>
                </a:solidFill>
                <a:latin typeface="Consolas" pitchFamily="49" charset="0"/>
              </a:rPr>
              <a:t>FileWriter</a:t>
            </a:r>
            <a:r>
              <a:rPr lang="en-US" altLang="zh-CN" b="1" dirty="0">
                <a:solidFill>
                  <a:srgbClr val="000000"/>
                </a:solidFill>
                <a:latin typeface="Consolas" pitchFamily="49" charset="0"/>
              </a:rPr>
              <a:t>(</a:t>
            </a:r>
            <a:r>
              <a:rPr lang="en-US" altLang="zh-CN" b="1" dirty="0">
                <a:solidFill>
                  <a:srgbClr val="2A00FF"/>
                </a:solidFill>
                <a:latin typeface="Consolas" pitchFamily="49" charset="0"/>
              </a:rPr>
              <a:t>"output.txt"</a:t>
            </a:r>
            <a:r>
              <a:rPr lang="en-US" altLang="zh-CN" b="1" dirty="0">
                <a:solidFill>
                  <a:srgbClr val="000000"/>
                </a:solidFill>
                <a:latin typeface="Consolas" pitchFamily="49" charset="0"/>
              </a:rPr>
              <a:t>);</a:t>
            </a:r>
          </a:p>
          <a:p>
            <a:pPr lvl="1"/>
            <a:r>
              <a:rPr lang="en-US" altLang="zh-CN" dirty="0">
                <a:solidFill>
                  <a:srgbClr val="000000"/>
                </a:solidFill>
                <a:latin typeface="Consolas" pitchFamily="49" charset="0"/>
              </a:rPr>
              <a:t>        </a:t>
            </a:r>
            <a:r>
              <a:rPr lang="en-US" altLang="zh-CN" dirty="0" err="1">
                <a:solidFill>
                  <a:srgbClr val="000000"/>
                </a:solidFill>
                <a:latin typeface="Consolas" pitchFamily="49" charset="0"/>
              </a:rPr>
              <a:t>BufferedWriter</a:t>
            </a:r>
            <a:r>
              <a:rPr lang="en-US" altLang="zh-CN" dirty="0">
                <a:solidFill>
                  <a:srgbClr val="000000"/>
                </a:solidFill>
                <a:latin typeface="Consolas" pitchFamily="49" charset="0"/>
              </a:rPr>
              <a:t> output = </a:t>
            </a:r>
            <a:r>
              <a:rPr lang="en-US" altLang="zh-CN" b="1" dirty="0">
                <a:solidFill>
                  <a:srgbClr val="7F0055"/>
                </a:solidFill>
                <a:latin typeface="Consolas" pitchFamily="49" charset="0"/>
              </a:rPr>
              <a:t>new</a:t>
            </a:r>
            <a:r>
              <a:rPr lang="en-US" altLang="zh-CN" b="1" dirty="0">
                <a:solidFill>
                  <a:srgbClr val="000000"/>
                </a:solidFill>
                <a:latin typeface="Consolas" pitchFamily="49" charset="0"/>
              </a:rPr>
              <a:t> </a:t>
            </a:r>
            <a:r>
              <a:rPr lang="en-US" altLang="zh-CN" b="1" dirty="0" err="1">
                <a:solidFill>
                  <a:srgbClr val="000000"/>
                </a:solidFill>
                <a:latin typeface="Consolas" pitchFamily="49" charset="0"/>
              </a:rPr>
              <a:t>BufferedWriter</a:t>
            </a:r>
            <a:r>
              <a:rPr lang="en-US" altLang="zh-CN" b="1" dirty="0">
                <a:solidFill>
                  <a:srgbClr val="000000"/>
                </a:solidFill>
                <a:latin typeface="Consolas" pitchFamily="49" charset="0"/>
              </a:rPr>
              <a:t>(</a:t>
            </a:r>
            <a:r>
              <a:rPr lang="en-US" altLang="zh-CN" b="1" dirty="0" err="1">
                <a:solidFill>
                  <a:srgbClr val="000000"/>
                </a:solidFill>
                <a:latin typeface="Consolas" pitchFamily="49" charset="0"/>
              </a:rPr>
              <a:t>fw</a:t>
            </a:r>
            <a:r>
              <a:rPr lang="en-US" altLang="zh-CN" b="1" dirty="0">
                <a:solidFill>
                  <a:srgbClr val="000000"/>
                </a:solidFill>
                <a:latin typeface="Consolas" pitchFamily="49" charset="0"/>
              </a:rPr>
              <a:t>);</a:t>
            </a:r>
          </a:p>
          <a:p>
            <a:pPr lvl="1"/>
            <a:r>
              <a:rPr lang="zh-CN" altLang="en-US" dirty="0">
                <a:solidFill>
                  <a:srgbClr val="000000"/>
                </a:solidFill>
                <a:latin typeface="Consolas" pitchFamily="49" charset="0"/>
              </a:rPr>
              <a:t>        </a:t>
            </a:r>
          </a:p>
          <a:p>
            <a:pPr lvl="1"/>
            <a:r>
              <a:rPr lang="en-US" altLang="zh-CN" dirty="0">
                <a:solidFill>
                  <a:srgbClr val="000000"/>
                </a:solidFill>
                <a:latin typeface="Consolas" pitchFamily="49" charset="0"/>
              </a:rPr>
              <a:t>        String s=</a:t>
            </a:r>
            <a:r>
              <a:rPr lang="en-US" altLang="zh-CN" b="1" dirty="0">
                <a:solidFill>
                  <a:srgbClr val="7F0055"/>
                </a:solidFill>
                <a:latin typeface="Consolas" pitchFamily="49" charset="0"/>
              </a:rPr>
              <a:t>null</a:t>
            </a:r>
            <a:r>
              <a:rPr lang="en-US" altLang="zh-CN" b="1" dirty="0">
                <a:solidFill>
                  <a:srgbClr val="000000"/>
                </a:solidFill>
                <a:latin typeface="Consolas" pitchFamily="49" charset="0"/>
              </a:rPr>
              <a:t>;</a:t>
            </a:r>
          </a:p>
          <a:p>
            <a:pPr lvl="1"/>
            <a:r>
              <a:rPr lang="en-US" altLang="zh-CN" dirty="0">
                <a:solidFill>
                  <a:srgbClr val="000000"/>
                </a:solidFill>
                <a:latin typeface="Consolas" pitchFamily="49" charset="0"/>
              </a:rPr>
              <a:t>        </a:t>
            </a:r>
            <a:r>
              <a:rPr lang="en-US" altLang="zh-CN" b="1" dirty="0" err="1">
                <a:solidFill>
                  <a:srgbClr val="7F0055"/>
                </a:solidFill>
                <a:latin typeface="Consolas" pitchFamily="49" charset="0"/>
              </a:rPr>
              <a:t>int</a:t>
            </a:r>
            <a:r>
              <a:rPr lang="en-US" altLang="zh-CN" b="1" dirty="0">
                <a:solidFill>
                  <a:srgbClr val="000000"/>
                </a:solidFill>
                <a:latin typeface="Consolas" pitchFamily="49" charset="0"/>
              </a:rPr>
              <a:t> i=0;</a:t>
            </a:r>
          </a:p>
          <a:p>
            <a:pPr lvl="1"/>
            <a:r>
              <a:rPr lang="en-US" altLang="zh-CN" dirty="0">
                <a:solidFill>
                  <a:srgbClr val="000000"/>
                </a:solidFill>
                <a:latin typeface="Consolas" pitchFamily="49" charset="0"/>
              </a:rPr>
              <a:t>        </a:t>
            </a:r>
            <a:r>
              <a:rPr lang="en-US" altLang="zh-CN" b="1" dirty="0">
                <a:solidFill>
                  <a:srgbClr val="7F0055"/>
                </a:solidFill>
                <a:latin typeface="Consolas" pitchFamily="49" charset="0"/>
              </a:rPr>
              <a:t>while</a:t>
            </a:r>
            <a:r>
              <a:rPr lang="en-US" altLang="zh-CN" b="1" dirty="0">
                <a:solidFill>
                  <a:srgbClr val="000000"/>
                </a:solidFill>
                <a:latin typeface="Consolas" pitchFamily="49" charset="0"/>
              </a:rPr>
              <a:t>((s = </a:t>
            </a:r>
            <a:r>
              <a:rPr lang="en-US" altLang="zh-CN" b="1" dirty="0" err="1">
                <a:solidFill>
                  <a:srgbClr val="000000"/>
                </a:solidFill>
                <a:latin typeface="Consolas" pitchFamily="49" charset="0"/>
              </a:rPr>
              <a:t>input.readLine</a:t>
            </a:r>
            <a:r>
              <a:rPr lang="en-US" altLang="zh-CN" b="1" dirty="0">
                <a:solidFill>
                  <a:srgbClr val="000000"/>
                </a:solidFill>
                <a:latin typeface="Consolas" pitchFamily="49" charset="0"/>
              </a:rPr>
              <a:t>())!=</a:t>
            </a:r>
            <a:r>
              <a:rPr lang="en-US" altLang="zh-CN" b="1" dirty="0">
                <a:solidFill>
                  <a:srgbClr val="7F0055"/>
                </a:solidFill>
                <a:latin typeface="Consolas" pitchFamily="49" charset="0"/>
              </a:rPr>
              <a:t>null</a:t>
            </a:r>
            <a:r>
              <a:rPr lang="en-US" altLang="zh-CN" b="1" dirty="0">
                <a:solidFill>
                  <a:srgbClr val="000000"/>
                </a:solidFill>
                <a:latin typeface="Consolas" pitchFamily="49" charset="0"/>
              </a:rPr>
              <a:t>)</a:t>
            </a:r>
            <a:r>
              <a:rPr lang="en-US" altLang="zh-CN" dirty="0">
                <a:solidFill>
                  <a:srgbClr val="000000"/>
                </a:solidFill>
                <a:latin typeface="Consolas" pitchFamily="49" charset="0"/>
              </a:rPr>
              <a:t>{</a:t>
            </a:r>
          </a:p>
          <a:p>
            <a:pPr lvl="2"/>
            <a:r>
              <a:rPr lang="en-US" altLang="zh-CN" dirty="0">
                <a:solidFill>
                  <a:srgbClr val="000000"/>
                </a:solidFill>
                <a:latin typeface="Consolas" pitchFamily="49" charset="0"/>
              </a:rPr>
              <a:t>        i++;</a:t>
            </a:r>
          </a:p>
          <a:p>
            <a:pPr lvl="2"/>
            <a:r>
              <a:rPr lang="en-US" altLang="zh-CN" dirty="0">
                <a:solidFill>
                  <a:srgbClr val="000000"/>
                </a:solidFill>
                <a:latin typeface="Consolas" pitchFamily="49" charset="0"/>
              </a:rPr>
              <a:t>        </a:t>
            </a:r>
            <a:r>
              <a:rPr lang="en-US" altLang="zh-CN" dirty="0" err="1">
                <a:solidFill>
                  <a:srgbClr val="000000"/>
                </a:solidFill>
                <a:latin typeface="Consolas" pitchFamily="49" charset="0"/>
              </a:rPr>
              <a:t>output.write</a:t>
            </a:r>
            <a:r>
              <a:rPr lang="en-US" altLang="zh-CN" dirty="0">
                <a:solidFill>
                  <a:srgbClr val="000000"/>
                </a:solidFill>
                <a:latin typeface="Consolas" pitchFamily="49" charset="0"/>
              </a:rPr>
              <a:t>(i + </a:t>
            </a:r>
            <a:r>
              <a:rPr lang="en-US" altLang="zh-CN" dirty="0">
                <a:solidFill>
                  <a:srgbClr val="2A00FF"/>
                </a:solidFill>
                <a:latin typeface="Consolas" pitchFamily="49" charset="0"/>
              </a:rPr>
              <a:t>": "</a:t>
            </a:r>
            <a:r>
              <a:rPr lang="en-US" altLang="zh-CN" dirty="0">
                <a:solidFill>
                  <a:srgbClr val="000000"/>
                </a:solidFill>
                <a:latin typeface="Consolas" pitchFamily="49" charset="0"/>
              </a:rPr>
              <a:t> + s);</a:t>
            </a:r>
          </a:p>
          <a:p>
            <a:pPr lvl="2"/>
            <a:r>
              <a:rPr lang="en-US" altLang="zh-CN" dirty="0">
                <a:solidFill>
                  <a:srgbClr val="000000"/>
                </a:solidFill>
                <a:latin typeface="Consolas" pitchFamily="49" charset="0"/>
              </a:rPr>
              <a:t>        </a:t>
            </a:r>
            <a:r>
              <a:rPr lang="en-US" altLang="zh-CN" dirty="0" err="1">
                <a:solidFill>
                  <a:srgbClr val="000000"/>
                </a:solidFill>
                <a:latin typeface="Consolas" pitchFamily="49" charset="0"/>
              </a:rPr>
              <a:t>output.newLine</a:t>
            </a:r>
            <a:r>
              <a:rPr lang="en-US" altLang="zh-CN" dirty="0">
                <a:solidFill>
                  <a:srgbClr val="000000"/>
                </a:solidFill>
                <a:latin typeface="Consolas" pitchFamily="49" charset="0"/>
              </a:rPr>
              <a:t>();</a:t>
            </a:r>
          </a:p>
          <a:p>
            <a:pPr lvl="1"/>
            <a:r>
              <a:rPr lang="zh-CN" altLang="en-US" dirty="0">
                <a:solidFill>
                  <a:srgbClr val="000000"/>
                </a:solidFill>
                <a:latin typeface="Consolas" pitchFamily="49" charset="0"/>
              </a:rPr>
              <a:t>        </a:t>
            </a:r>
            <a:r>
              <a:rPr lang="en-US" altLang="zh-CN" dirty="0">
                <a:solidFill>
                  <a:srgbClr val="000000"/>
                </a:solidFill>
                <a:latin typeface="Consolas" pitchFamily="49" charset="0"/>
              </a:rPr>
              <a:t>}</a:t>
            </a:r>
          </a:p>
          <a:p>
            <a:pPr lvl="1"/>
            <a:r>
              <a:rPr lang="en-US" altLang="zh-CN" b="1" dirty="0">
                <a:solidFill>
                  <a:srgbClr val="FF0000"/>
                </a:solidFill>
                <a:latin typeface="Consolas" pitchFamily="49" charset="0"/>
              </a:rPr>
              <a:t>        </a:t>
            </a:r>
            <a:r>
              <a:rPr lang="en-US" altLang="zh-CN" b="1" dirty="0" err="1">
                <a:solidFill>
                  <a:srgbClr val="FF0000"/>
                </a:solidFill>
                <a:latin typeface="Consolas" pitchFamily="49" charset="0"/>
              </a:rPr>
              <a:t>output.flush</a:t>
            </a:r>
            <a:r>
              <a:rPr lang="en-US" altLang="zh-CN" b="1" dirty="0">
                <a:solidFill>
                  <a:srgbClr val="FF0000"/>
                </a:solidFill>
                <a:latin typeface="Consolas" pitchFamily="49" charset="0"/>
              </a:rPr>
              <a:t>(); </a:t>
            </a:r>
            <a:r>
              <a:rPr lang="en-US" altLang="zh-CN" dirty="0" err="1">
                <a:solidFill>
                  <a:srgbClr val="000000"/>
                </a:solidFill>
                <a:latin typeface="Consolas" pitchFamily="49" charset="0"/>
              </a:rPr>
              <a:t>output.close</a:t>
            </a:r>
            <a:r>
              <a:rPr lang="en-US" altLang="zh-CN" dirty="0">
                <a:solidFill>
                  <a:srgbClr val="000000"/>
                </a:solidFill>
                <a:latin typeface="Consolas" pitchFamily="49" charset="0"/>
              </a:rPr>
              <a:t>(); </a:t>
            </a:r>
            <a:r>
              <a:rPr lang="en-US" altLang="zh-CN" dirty="0" err="1">
                <a:solidFill>
                  <a:srgbClr val="000000"/>
                </a:solidFill>
                <a:latin typeface="Consolas" pitchFamily="49" charset="0"/>
              </a:rPr>
              <a:t>input.close</a:t>
            </a:r>
            <a:r>
              <a:rPr lang="en-US" altLang="zh-CN" dirty="0">
                <a:solidFill>
                  <a:srgbClr val="000000"/>
                </a:solidFill>
                <a:latin typeface="Consolas" pitchFamily="49" charset="0"/>
              </a:rPr>
              <a:t>();</a:t>
            </a:r>
          </a:p>
          <a:p>
            <a:pPr lvl="1"/>
            <a:r>
              <a:rPr lang="en-US" altLang="zh-CN" dirty="0">
                <a:solidFill>
                  <a:srgbClr val="000000"/>
                </a:solidFill>
                <a:latin typeface="Consolas" pitchFamily="49" charset="0"/>
              </a:rPr>
              <a:t>        </a:t>
            </a:r>
            <a:r>
              <a:rPr lang="en-US" altLang="zh-CN" dirty="0" err="1">
                <a:solidFill>
                  <a:srgbClr val="000000"/>
                </a:solidFill>
                <a:latin typeface="Consolas" pitchFamily="49" charset="0"/>
              </a:rPr>
              <a:t>fw.close</a:t>
            </a:r>
            <a:r>
              <a:rPr lang="en-US" altLang="zh-CN" dirty="0">
                <a:solidFill>
                  <a:srgbClr val="000000"/>
                </a:solidFill>
                <a:latin typeface="Consolas" pitchFamily="49" charset="0"/>
              </a:rPr>
              <a:t>(); </a:t>
            </a:r>
            <a:r>
              <a:rPr lang="en-US" altLang="zh-CN" dirty="0" err="1">
                <a:solidFill>
                  <a:srgbClr val="000000"/>
                </a:solidFill>
                <a:latin typeface="Consolas" pitchFamily="49" charset="0"/>
              </a:rPr>
              <a:t>fr.close</a:t>
            </a:r>
            <a:r>
              <a:rPr lang="en-US" altLang="zh-CN" dirty="0">
                <a:solidFill>
                  <a:srgbClr val="000000"/>
                </a:solidFill>
                <a:latin typeface="Consolas" pitchFamily="49" charset="0"/>
              </a:rPr>
              <a:t>();        </a:t>
            </a:r>
          </a:p>
          <a:p>
            <a:pPr lvl="1"/>
            <a:r>
              <a:rPr lang="zh-CN" altLang="en-US" dirty="0">
                <a:solidFill>
                  <a:srgbClr val="000000"/>
                </a:solidFill>
                <a:latin typeface="Consolas" pitchFamily="49" charset="0"/>
              </a:rPr>
              <a:t>     </a:t>
            </a:r>
            <a:r>
              <a:rPr lang="en-US" altLang="zh-CN" dirty="0">
                <a:solidFill>
                  <a:srgbClr val="000000"/>
                </a:solidFill>
                <a:latin typeface="Consolas" pitchFamily="49" charset="0"/>
              </a:rPr>
              <a:t>}</a:t>
            </a:r>
          </a:p>
          <a:p>
            <a:pPr lvl="1"/>
            <a:r>
              <a:rPr lang="en-US" altLang="zh-CN" dirty="0">
                <a:solidFill>
                  <a:srgbClr val="000000"/>
                </a:solidFill>
                <a:latin typeface="Consolas" pitchFamily="49" charset="0"/>
              </a:rPr>
              <a:t>     </a:t>
            </a:r>
            <a:r>
              <a:rPr lang="en-US" altLang="zh-CN" b="1" dirty="0">
                <a:solidFill>
                  <a:srgbClr val="7F0055"/>
                </a:solidFill>
                <a:latin typeface="Consolas" pitchFamily="49" charset="0"/>
              </a:rPr>
              <a:t>catch</a:t>
            </a:r>
            <a:r>
              <a:rPr lang="en-US" altLang="zh-CN" b="1" dirty="0">
                <a:solidFill>
                  <a:srgbClr val="000000"/>
                </a:solidFill>
                <a:latin typeface="Consolas" pitchFamily="49" charset="0"/>
              </a:rPr>
              <a:t>(</a:t>
            </a:r>
            <a:r>
              <a:rPr lang="en-US" altLang="zh-CN" b="1" dirty="0" err="1">
                <a:solidFill>
                  <a:srgbClr val="000000"/>
                </a:solidFill>
                <a:latin typeface="Consolas" pitchFamily="49" charset="0"/>
              </a:rPr>
              <a:t>IOException</a:t>
            </a:r>
            <a:r>
              <a:rPr lang="en-US" altLang="zh-CN" b="1" dirty="0">
                <a:solidFill>
                  <a:srgbClr val="000000"/>
                </a:solidFill>
                <a:latin typeface="Consolas" pitchFamily="49" charset="0"/>
              </a:rPr>
              <a:t> e){</a:t>
            </a:r>
          </a:p>
          <a:p>
            <a:pPr lvl="1"/>
            <a:r>
              <a:rPr lang="en-US" altLang="zh-CN" dirty="0">
                <a:solidFill>
                  <a:srgbClr val="000000"/>
                </a:solidFill>
                <a:latin typeface="Consolas" pitchFamily="49" charset="0"/>
              </a:rPr>
              <a:t>             </a:t>
            </a:r>
            <a:r>
              <a:rPr lang="en-US" altLang="zh-CN" dirty="0" err="1">
                <a:solidFill>
                  <a:srgbClr val="000000"/>
                </a:solidFill>
                <a:latin typeface="Consolas" pitchFamily="49" charset="0"/>
              </a:rPr>
              <a:t>System.</a:t>
            </a:r>
            <a:r>
              <a:rPr lang="en-US" altLang="zh-CN" i="1" dirty="0" err="1">
                <a:solidFill>
                  <a:srgbClr val="0000C0"/>
                </a:solidFill>
                <a:latin typeface="Consolas" pitchFamily="49" charset="0"/>
              </a:rPr>
              <a:t>out</a:t>
            </a:r>
            <a:r>
              <a:rPr lang="en-US" altLang="zh-CN" i="1" dirty="0" err="1">
                <a:solidFill>
                  <a:srgbClr val="000000"/>
                </a:solidFill>
                <a:latin typeface="Consolas" pitchFamily="49" charset="0"/>
              </a:rPr>
              <a:t>.println</a:t>
            </a:r>
            <a:r>
              <a:rPr lang="en-US" altLang="zh-CN" i="1" dirty="0">
                <a:solidFill>
                  <a:srgbClr val="000000"/>
                </a:solidFill>
                <a:latin typeface="Consolas" pitchFamily="49" charset="0"/>
              </a:rPr>
              <a:t>(e);</a:t>
            </a:r>
          </a:p>
          <a:p>
            <a:r>
              <a:rPr lang="zh-CN" altLang="en-US" dirty="0">
                <a:solidFill>
                  <a:srgbClr val="000000"/>
                </a:solidFill>
                <a:latin typeface="Consolas" pitchFamily="49" charset="0"/>
              </a:rPr>
              <a:t>         </a:t>
            </a:r>
            <a:r>
              <a:rPr lang="en-US" altLang="zh-CN" dirty="0">
                <a:solidFill>
                  <a:srgbClr val="000000"/>
                </a:solidFill>
                <a:latin typeface="Consolas" pitchFamily="49" charset="0"/>
              </a:rPr>
              <a:t>}</a:t>
            </a:r>
          </a:p>
          <a:p>
            <a:r>
              <a:rPr lang="zh-CN" altLang="en-US" dirty="0">
                <a:solidFill>
                  <a:srgbClr val="000000"/>
                </a:solidFill>
                <a:latin typeface="Consolas" pitchFamily="49" charset="0"/>
              </a:rPr>
              <a:t>    </a:t>
            </a:r>
            <a:r>
              <a:rPr lang="en-US" altLang="zh-CN" dirty="0">
                <a:solidFill>
                  <a:srgbClr val="000000"/>
                </a:solidFill>
                <a:latin typeface="Consolas" pitchFamily="49" charset="0"/>
              </a:rPr>
              <a:t>}</a:t>
            </a:r>
          </a:p>
          <a:p>
            <a:r>
              <a:rPr lang="en-US" altLang="zh-CN" dirty="0">
                <a:solidFill>
                  <a:srgbClr val="000000"/>
                </a:solidFill>
                <a:latin typeface="Consolas" pitchFamily="49" charset="0"/>
              </a:rPr>
              <a:t>}</a:t>
            </a:r>
          </a:p>
        </p:txBody>
      </p:sp>
      <p:pic>
        <p:nvPicPr>
          <p:cNvPr id="6" name="图片 5"/>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350" y="6021388"/>
            <a:ext cx="3438525"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81575" y="6021388"/>
            <a:ext cx="3705225"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61222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algn="l"/>
            <a:r>
              <a:rPr lang="zh-CN" altLang="en-US" sz="3200" dirty="0" smtClean="0"/>
              <a:t>文件字节流应用场景</a:t>
            </a:r>
          </a:p>
        </p:txBody>
      </p:sp>
      <p:sp>
        <p:nvSpPr>
          <p:cNvPr id="22531" name="内容占位符 2"/>
          <p:cNvSpPr>
            <a:spLocks noGrp="1"/>
          </p:cNvSpPr>
          <p:nvPr>
            <p:ph idx="1"/>
          </p:nvPr>
        </p:nvSpPr>
        <p:spPr>
          <a:xfrm>
            <a:off x="301625" y="1600200"/>
            <a:ext cx="8540750" cy="1676400"/>
          </a:xfrm>
        </p:spPr>
        <p:txBody>
          <a:bodyPr/>
          <a:lstStyle/>
          <a:p>
            <a:r>
              <a:rPr lang="en-US" altLang="zh-CN" sz="2000" dirty="0" smtClean="0"/>
              <a:t>1.FileInputStream</a:t>
            </a:r>
            <a:r>
              <a:rPr lang="zh-CN" altLang="en-US" sz="2000" dirty="0" smtClean="0"/>
              <a:t>类</a:t>
            </a:r>
          </a:p>
          <a:p>
            <a:r>
              <a:rPr lang="zh-CN" altLang="en-US" sz="2000" dirty="0" smtClean="0"/>
              <a:t>为了创建</a:t>
            </a:r>
            <a:r>
              <a:rPr lang="en-US" altLang="zh-CN" sz="2000" dirty="0" err="1" smtClean="0"/>
              <a:t>FileInputStream</a:t>
            </a:r>
            <a:r>
              <a:rPr lang="zh-CN" altLang="en-US" sz="2000" dirty="0" smtClean="0"/>
              <a:t>类的对象，可以使用下列构造方法：</a:t>
            </a:r>
          </a:p>
          <a:p>
            <a:pPr lvl="1"/>
            <a:r>
              <a:rPr lang="en-US" altLang="zh-CN" sz="2000" dirty="0" err="1" smtClean="0"/>
              <a:t>FileInputStream</a:t>
            </a:r>
            <a:r>
              <a:rPr lang="en-US" altLang="zh-CN" sz="2000" dirty="0" smtClean="0"/>
              <a:t>(String name)</a:t>
            </a:r>
            <a:endParaRPr lang="zh-CN" altLang="en-US" sz="2000" dirty="0" smtClean="0"/>
          </a:p>
          <a:p>
            <a:pPr lvl="1"/>
            <a:r>
              <a:rPr lang="en-US" altLang="zh-CN" sz="2000" dirty="0" err="1" smtClean="0"/>
              <a:t>FileInputStream</a:t>
            </a:r>
            <a:r>
              <a:rPr lang="en-US" altLang="zh-CN" sz="2000" dirty="0" smtClean="0"/>
              <a:t>(File </a:t>
            </a:r>
            <a:r>
              <a:rPr lang="en-US" altLang="zh-CN" sz="2000" dirty="0" err="1" smtClean="0"/>
              <a:t>file</a:t>
            </a:r>
            <a:r>
              <a:rPr lang="en-US" altLang="zh-CN" sz="2000" dirty="0" smtClean="0"/>
              <a:t>)</a:t>
            </a:r>
          </a:p>
          <a:p>
            <a:pPr lvl="1"/>
            <a:endParaRPr lang="en-US" altLang="zh-CN" sz="2000" dirty="0" smtClean="0"/>
          </a:p>
          <a:p>
            <a:pPr lvl="1"/>
            <a:endParaRPr lang="en-US" altLang="zh-CN" sz="2000" dirty="0" smtClean="0"/>
          </a:p>
        </p:txBody>
      </p:sp>
      <p:pic>
        <p:nvPicPr>
          <p:cNvPr id="22532"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05400" y="3276600"/>
            <a:ext cx="1000125"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矩形 1"/>
          <p:cNvSpPr/>
          <p:nvPr/>
        </p:nvSpPr>
        <p:spPr bwMode="auto">
          <a:xfrm>
            <a:off x="1066800"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2" name="矩形 11"/>
          <p:cNvSpPr/>
          <p:nvPr/>
        </p:nvSpPr>
        <p:spPr bwMode="auto">
          <a:xfrm>
            <a:off x="1371600"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3" name="矩形 12"/>
          <p:cNvSpPr/>
          <p:nvPr/>
        </p:nvSpPr>
        <p:spPr bwMode="auto">
          <a:xfrm>
            <a:off x="1676400"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4" name="矩形 13"/>
          <p:cNvSpPr/>
          <p:nvPr/>
        </p:nvSpPr>
        <p:spPr bwMode="auto">
          <a:xfrm>
            <a:off x="1989138"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5" name="矩形 14"/>
          <p:cNvSpPr/>
          <p:nvPr/>
        </p:nvSpPr>
        <p:spPr bwMode="auto">
          <a:xfrm>
            <a:off x="2286000"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6" name="矩形 15"/>
          <p:cNvSpPr/>
          <p:nvPr/>
        </p:nvSpPr>
        <p:spPr bwMode="auto">
          <a:xfrm>
            <a:off x="2590800"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7" name="矩形 16"/>
          <p:cNvSpPr/>
          <p:nvPr/>
        </p:nvSpPr>
        <p:spPr bwMode="auto">
          <a:xfrm>
            <a:off x="2895600"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8" name="矩形 17"/>
          <p:cNvSpPr/>
          <p:nvPr/>
        </p:nvSpPr>
        <p:spPr bwMode="auto">
          <a:xfrm>
            <a:off x="3200400" y="35814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cxnSp>
        <p:nvCxnSpPr>
          <p:cNvPr id="22541" name="直接箭头连接符 3"/>
          <p:cNvCxnSpPr>
            <a:cxnSpLocks noChangeShapeType="1"/>
          </p:cNvCxnSpPr>
          <p:nvPr/>
        </p:nvCxnSpPr>
        <p:spPr bwMode="auto">
          <a:xfrm flipH="1">
            <a:off x="3505200" y="3754438"/>
            <a:ext cx="1600200" cy="0"/>
          </a:xfrm>
          <a:prstGeom prst="straightConnector1">
            <a:avLst/>
          </a:prstGeom>
          <a:noFill/>
          <a:ln w="9525" algn="ctr">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542" name="TextBox 10"/>
          <p:cNvSpPr txBox="1">
            <a:spLocks noChangeArrowheads="1"/>
          </p:cNvSpPr>
          <p:nvPr/>
        </p:nvSpPr>
        <p:spPr bwMode="auto">
          <a:xfrm>
            <a:off x="3810000" y="4089400"/>
            <a:ext cx="1143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以字节为单位读</a:t>
            </a:r>
          </a:p>
        </p:txBody>
      </p:sp>
      <p:sp>
        <p:nvSpPr>
          <p:cNvPr id="22543" name="TextBox 18"/>
          <p:cNvSpPr txBox="1">
            <a:spLocks noChangeArrowheads="1"/>
          </p:cNvSpPr>
          <p:nvPr/>
        </p:nvSpPr>
        <p:spPr bwMode="auto">
          <a:xfrm>
            <a:off x="990600" y="4089400"/>
            <a:ext cx="1676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字节流</a:t>
            </a:r>
          </a:p>
        </p:txBody>
      </p:sp>
    </p:spTree>
    <p:extLst>
      <p:ext uri="{BB962C8B-B14F-4D97-AF65-F5344CB8AC3E}">
        <p14:creationId xmlns="" xmlns:p14="http://schemas.microsoft.com/office/powerpoint/2010/main" val="14612201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algn="l"/>
            <a:r>
              <a:rPr lang="zh-CN" altLang="en-US" sz="3200" dirty="0" smtClean="0"/>
              <a:t>文件字节流应用场景</a:t>
            </a:r>
          </a:p>
        </p:txBody>
      </p:sp>
      <p:sp>
        <p:nvSpPr>
          <p:cNvPr id="23555" name="内容占位符 2"/>
          <p:cNvSpPr>
            <a:spLocks noGrp="1"/>
          </p:cNvSpPr>
          <p:nvPr>
            <p:ph idx="1"/>
          </p:nvPr>
        </p:nvSpPr>
        <p:spPr>
          <a:xfrm>
            <a:off x="301625" y="1600200"/>
            <a:ext cx="8540750" cy="3276600"/>
          </a:xfrm>
        </p:spPr>
        <p:txBody>
          <a:bodyPr>
            <a:normAutofit lnSpcReduction="10000"/>
          </a:bodyPr>
          <a:lstStyle/>
          <a:p>
            <a:r>
              <a:rPr lang="en-US" altLang="zh-CN" sz="2000" smtClean="0"/>
              <a:t>2.FileOutputStream</a:t>
            </a:r>
            <a:r>
              <a:rPr lang="zh-CN" altLang="en-US" sz="2000" smtClean="0"/>
              <a:t>类</a:t>
            </a:r>
          </a:p>
          <a:p>
            <a:r>
              <a:rPr lang="zh-CN" altLang="en-US" sz="2000" smtClean="0"/>
              <a:t>构造方法</a:t>
            </a:r>
          </a:p>
          <a:p>
            <a:pPr lvl="1"/>
            <a:r>
              <a:rPr lang="en-US" altLang="zh-CN" sz="2000" smtClean="0"/>
              <a:t>FileOutputStream(String name)</a:t>
            </a:r>
            <a:endParaRPr lang="zh-CN" altLang="en-US" sz="2000" smtClean="0"/>
          </a:p>
          <a:p>
            <a:pPr lvl="1"/>
            <a:r>
              <a:rPr lang="en-US" altLang="zh-CN" sz="2000" smtClean="0"/>
              <a:t>FileOutputStream(File file)</a:t>
            </a:r>
          </a:p>
          <a:p>
            <a:endParaRPr lang="en-US" altLang="zh-CN" sz="2000" smtClean="0"/>
          </a:p>
          <a:p>
            <a:r>
              <a:rPr lang="zh-CN" altLang="en-US" sz="2000" smtClean="0"/>
              <a:t>输出流通过使用</a:t>
            </a:r>
            <a:r>
              <a:rPr lang="en-US" altLang="zh-CN" sz="2000" smtClean="0"/>
              <a:t>write()</a:t>
            </a:r>
            <a:r>
              <a:rPr lang="zh-CN" altLang="en-US" sz="2000" smtClean="0"/>
              <a:t>方法把数据写入输出流到达目的地</a:t>
            </a:r>
            <a:endParaRPr lang="en-US" altLang="zh-CN" sz="2000" smtClean="0"/>
          </a:p>
          <a:p>
            <a:pPr lvl="1"/>
            <a:r>
              <a:rPr lang="en-US" altLang="zh-CN" sz="2000" smtClean="0"/>
              <a:t>public void write(byte b[])</a:t>
            </a:r>
            <a:r>
              <a:rPr lang="zh-CN" altLang="en-US" sz="2000" smtClean="0"/>
              <a:t>：写</a:t>
            </a:r>
            <a:r>
              <a:rPr lang="en-US" altLang="zh-CN" sz="2000" smtClean="0"/>
              <a:t>b.length</a:t>
            </a:r>
            <a:r>
              <a:rPr lang="zh-CN" altLang="en-US" sz="2000" smtClean="0"/>
              <a:t>个</a:t>
            </a:r>
            <a:r>
              <a:rPr lang="zh-CN" altLang="en-US" sz="2000" b="1" smtClean="0">
                <a:solidFill>
                  <a:srgbClr val="FF0000"/>
                </a:solidFill>
              </a:rPr>
              <a:t>字节</a:t>
            </a:r>
            <a:r>
              <a:rPr lang="zh-CN" altLang="en-US" sz="2000" smtClean="0"/>
              <a:t>到输出流</a:t>
            </a:r>
          </a:p>
          <a:p>
            <a:pPr lvl="1"/>
            <a:r>
              <a:rPr lang="en-US" altLang="zh-CN" sz="2000" smtClean="0"/>
              <a:t>public void write(byte b[],int off,int len)</a:t>
            </a:r>
            <a:r>
              <a:rPr lang="zh-CN" altLang="en-US" sz="2000" smtClean="0"/>
              <a:t>：从给定字节数组中起始于偏移量</a:t>
            </a:r>
            <a:r>
              <a:rPr lang="en-US" altLang="zh-CN" sz="2000" smtClean="0"/>
              <a:t>off</a:t>
            </a:r>
            <a:r>
              <a:rPr lang="zh-CN" altLang="en-US" sz="2000" smtClean="0"/>
              <a:t>处写</a:t>
            </a:r>
            <a:r>
              <a:rPr lang="en-US" altLang="zh-CN" sz="2000" smtClean="0"/>
              <a:t>len</a:t>
            </a:r>
            <a:r>
              <a:rPr lang="zh-CN" altLang="en-US" sz="2000" smtClean="0"/>
              <a:t>个字节到输出流，参数</a:t>
            </a:r>
            <a:r>
              <a:rPr lang="en-US" altLang="zh-CN" sz="2000" smtClean="0"/>
              <a:t>b</a:t>
            </a:r>
            <a:r>
              <a:rPr lang="zh-CN" altLang="en-US" sz="2000" smtClean="0"/>
              <a:t>是存放了数据的字节数组</a:t>
            </a:r>
          </a:p>
          <a:p>
            <a:endParaRPr lang="zh-CN" altLang="en-US" sz="2000" smtClean="0"/>
          </a:p>
        </p:txBody>
      </p:sp>
      <p:pic>
        <p:nvPicPr>
          <p:cNvPr id="23556"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05400" y="5246688"/>
            <a:ext cx="1000125"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矩形 5"/>
          <p:cNvSpPr/>
          <p:nvPr/>
        </p:nvSpPr>
        <p:spPr bwMode="auto">
          <a:xfrm>
            <a:off x="1066800"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7" name="矩形 6"/>
          <p:cNvSpPr/>
          <p:nvPr/>
        </p:nvSpPr>
        <p:spPr bwMode="auto">
          <a:xfrm>
            <a:off x="1371600"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8" name="矩形 7"/>
          <p:cNvSpPr/>
          <p:nvPr/>
        </p:nvSpPr>
        <p:spPr bwMode="auto">
          <a:xfrm>
            <a:off x="1676400"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9" name="矩形 8"/>
          <p:cNvSpPr/>
          <p:nvPr/>
        </p:nvSpPr>
        <p:spPr bwMode="auto">
          <a:xfrm>
            <a:off x="1989138"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0" name="矩形 9"/>
          <p:cNvSpPr/>
          <p:nvPr/>
        </p:nvSpPr>
        <p:spPr bwMode="auto">
          <a:xfrm>
            <a:off x="2286000"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1" name="矩形 10"/>
          <p:cNvSpPr/>
          <p:nvPr/>
        </p:nvSpPr>
        <p:spPr bwMode="auto">
          <a:xfrm>
            <a:off x="2590800"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2" name="矩形 11"/>
          <p:cNvSpPr/>
          <p:nvPr/>
        </p:nvSpPr>
        <p:spPr bwMode="auto">
          <a:xfrm>
            <a:off x="2895600"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3" name="矩形 12"/>
          <p:cNvSpPr/>
          <p:nvPr/>
        </p:nvSpPr>
        <p:spPr bwMode="auto">
          <a:xfrm>
            <a:off x="3200400" y="555148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3565" name="TextBox 14"/>
          <p:cNvSpPr txBox="1">
            <a:spLocks noChangeArrowheads="1"/>
          </p:cNvSpPr>
          <p:nvPr/>
        </p:nvSpPr>
        <p:spPr bwMode="auto">
          <a:xfrm>
            <a:off x="3810000" y="6059488"/>
            <a:ext cx="11430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以字节为单位写</a:t>
            </a:r>
          </a:p>
        </p:txBody>
      </p:sp>
      <p:cxnSp>
        <p:nvCxnSpPr>
          <p:cNvPr id="23566" name="直接箭头连接符 2"/>
          <p:cNvCxnSpPr>
            <a:cxnSpLocks noChangeShapeType="1"/>
          </p:cNvCxnSpPr>
          <p:nvPr/>
        </p:nvCxnSpPr>
        <p:spPr bwMode="auto">
          <a:xfrm>
            <a:off x="3505200" y="5726113"/>
            <a:ext cx="1600200" cy="0"/>
          </a:xfrm>
          <a:prstGeom prst="straightConnector1">
            <a:avLst/>
          </a:prstGeom>
          <a:noFill/>
          <a:ln w="9525" algn="ctr">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3567" name="TextBox 17"/>
          <p:cNvSpPr txBox="1">
            <a:spLocks noChangeArrowheads="1"/>
          </p:cNvSpPr>
          <p:nvPr/>
        </p:nvSpPr>
        <p:spPr bwMode="auto">
          <a:xfrm>
            <a:off x="1058863" y="5062538"/>
            <a:ext cx="16764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字节流</a:t>
            </a:r>
          </a:p>
        </p:txBody>
      </p:sp>
    </p:spTree>
    <p:extLst>
      <p:ext uri="{BB962C8B-B14F-4D97-AF65-F5344CB8AC3E}">
        <p14:creationId xmlns="" xmlns:p14="http://schemas.microsoft.com/office/powerpoint/2010/main" val="426351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639763" y="292100"/>
            <a:ext cx="7643812" cy="6248400"/>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1600" b="1" dirty="0">
                <a:solidFill>
                  <a:srgbClr val="7F0055"/>
                </a:solidFill>
                <a:latin typeface="Consolas" pitchFamily="49" charset="0"/>
              </a:rPr>
              <a:t>import</a:t>
            </a:r>
            <a:r>
              <a:rPr lang="en-US" altLang="zh-CN" sz="1600" b="1" dirty="0">
                <a:solidFill>
                  <a:srgbClr val="000000"/>
                </a:solidFill>
                <a:latin typeface="Consolas" pitchFamily="49" charset="0"/>
              </a:rPr>
              <a:t> java.io.*;</a:t>
            </a:r>
          </a:p>
          <a:p>
            <a:r>
              <a:rPr lang="en-US" altLang="zh-CN" sz="1600" b="1" dirty="0">
                <a:solidFill>
                  <a:srgbClr val="7F0055"/>
                </a:solidFill>
                <a:latin typeface="Consolas" pitchFamily="49" charset="0"/>
              </a:rPr>
              <a:t>public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class</a:t>
            </a:r>
            <a:r>
              <a:rPr lang="en-US" altLang="zh-CN" sz="1600" b="1" dirty="0">
                <a:solidFill>
                  <a:srgbClr val="000000"/>
                </a:solidFill>
                <a:latin typeface="Consolas" pitchFamily="49" charset="0"/>
              </a:rPr>
              <a:t> Example9_3</a:t>
            </a:r>
          </a:p>
          <a:p>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public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static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void</a:t>
            </a:r>
            <a:r>
              <a:rPr lang="en-US" altLang="zh-CN" sz="1600" b="1" dirty="0">
                <a:solidFill>
                  <a:srgbClr val="000000"/>
                </a:solidFill>
                <a:latin typeface="Consolas" pitchFamily="49" charset="0"/>
              </a:rPr>
              <a:t> main(String </a:t>
            </a:r>
            <a:r>
              <a:rPr lang="en-US" altLang="zh-CN" sz="1600" b="1" dirty="0" err="1">
                <a:solidFill>
                  <a:srgbClr val="000000"/>
                </a:solidFill>
                <a:latin typeface="Consolas" pitchFamily="49" charset="0"/>
              </a:rPr>
              <a:t>args</a:t>
            </a:r>
            <a:r>
              <a:rPr lang="en-US" altLang="zh-CN" sz="1600" b="1" dirty="0">
                <a:solidFill>
                  <a:srgbClr val="000000"/>
                </a:solidFill>
                <a:latin typeface="Consolas" pitchFamily="49" charset="0"/>
              </a:rPr>
              <a:t>[])</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File </a:t>
            </a:r>
            <a:r>
              <a:rPr lang="en-US" altLang="zh-CN" sz="1600" dirty="0" err="1">
                <a:solidFill>
                  <a:srgbClr val="000000"/>
                </a:solidFill>
                <a:latin typeface="Consolas" pitchFamily="49" charset="0"/>
              </a:rPr>
              <a:t>file</a:t>
            </a:r>
            <a:r>
              <a:rPr lang="en-US" altLang="zh-CN" sz="1600" dirty="0">
                <a:solidFill>
                  <a:srgbClr val="000000"/>
                </a:solidFill>
                <a:latin typeface="Consolas" pitchFamily="49" charset="0"/>
              </a:rPr>
              <a: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File(</a:t>
            </a:r>
            <a:r>
              <a:rPr lang="en-US" altLang="zh-CN" sz="1600" b="1" dirty="0">
                <a:solidFill>
                  <a:srgbClr val="2A00FF"/>
                </a:solidFill>
                <a:latin typeface="Consolas" pitchFamily="49" charset="0"/>
              </a:rPr>
              <a:t>"hello.txt"</a:t>
            </a:r>
            <a:r>
              <a:rPr lang="en-US" altLang="zh-CN" sz="1600" b="1"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byte</a:t>
            </a:r>
            <a:r>
              <a:rPr lang="en-US" altLang="zh-CN" sz="1600" b="1" dirty="0">
                <a:solidFill>
                  <a:srgbClr val="000000"/>
                </a:solidFill>
                <a:latin typeface="Consolas" pitchFamily="49" charset="0"/>
              </a:rPr>
              <a:t> b[] = </a:t>
            </a:r>
            <a:r>
              <a:rPr lang="en-US" altLang="zh-CN" sz="1600" b="1" dirty="0">
                <a:solidFill>
                  <a:srgbClr val="2A00FF"/>
                </a:solidFill>
                <a:latin typeface="Consolas" pitchFamily="49" charset="0"/>
              </a:rPr>
              <a:t>"</a:t>
            </a:r>
            <a:r>
              <a:rPr lang="zh-CN" altLang="en-US" sz="1600" b="1" dirty="0">
                <a:solidFill>
                  <a:srgbClr val="2A00FF"/>
                </a:solidFill>
                <a:latin typeface="Consolas" pitchFamily="49" charset="0"/>
              </a:rPr>
              <a:t>深圳大学</a:t>
            </a:r>
            <a:r>
              <a:rPr lang="en-US" altLang="zh-CN" sz="1600" b="1" dirty="0">
                <a:solidFill>
                  <a:srgbClr val="2A00FF"/>
                </a:solidFill>
                <a:latin typeface="Consolas" pitchFamily="49" charset="0"/>
              </a:rPr>
              <a:t>"</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getBytes</a:t>
            </a:r>
            <a:r>
              <a:rPr lang="en-US" altLang="zh-CN" sz="1600" b="1"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try</a:t>
            </a:r>
            <a:r>
              <a:rPr lang="en-US" altLang="zh-CN" sz="1600" b="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FileOutputStream</a:t>
            </a:r>
            <a:r>
              <a:rPr lang="en-US" altLang="zh-CN" sz="1600" dirty="0">
                <a:solidFill>
                  <a:srgbClr val="000000"/>
                </a:solidFill>
                <a:latin typeface="Consolas" pitchFamily="49" charset="0"/>
              </a:rPr>
              <a:t> output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FileOutputStream</a:t>
            </a:r>
            <a:r>
              <a:rPr lang="en-US" altLang="zh-CN" sz="1600" b="1" dirty="0">
                <a:solidFill>
                  <a:srgbClr val="000000"/>
                </a:solidFill>
                <a:latin typeface="Consolas" pitchFamily="49" charset="0"/>
              </a:rPr>
              <a:t>(file);</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output.write</a:t>
            </a:r>
            <a:r>
              <a:rPr lang="en-US" altLang="zh-CN" sz="1600" dirty="0">
                <a:solidFill>
                  <a:srgbClr val="000000"/>
                </a:solidFill>
                <a:latin typeface="Consolas" pitchFamily="49" charset="0"/>
              </a:rPr>
              <a:t>(b);</a:t>
            </a:r>
            <a:r>
              <a:rPr lang="en-US" altLang="zh-CN" sz="1600" dirty="0">
                <a:solidFill>
                  <a:srgbClr val="3F7F5F"/>
                </a:solidFill>
                <a:latin typeface="Consolas" pitchFamily="49" charset="0"/>
              </a:rPr>
              <a:t> // </a:t>
            </a:r>
            <a:r>
              <a:rPr lang="zh-CN" altLang="en-US" sz="1600" dirty="0">
                <a:solidFill>
                  <a:srgbClr val="3F7F5F"/>
                </a:solidFill>
                <a:latin typeface="Consolas" pitchFamily="49" charset="0"/>
              </a:rPr>
              <a:t>字节数组</a:t>
            </a:r>
            <a:endParaRPr lang="en-US" altLang="zh-CN" sz="1600" dirty="0">
              <a:solidFill>
                <a:srgbClr val="000000"/>
              </a:solidFill>
              <a:latin typeface="Consolas" pitchFamily="49" charset="0"/>
            </a:endParaRP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output.close</a:t>
            </a:r>
            <a:r>
              <a:rPr lang="en-US" altLang="zh-CN" sz="1600" dirty="0">
                <a:solidFill>
                  <a:srgbClr val="000000"/>
                </a:solidFill>
                <a:latin typeface="Consolas" pitchFamily="49" charset="0"/>
              </a:rPr>
              <a:t>();</a:t>
            </a:r>
          </a:p>
          <a:p>
            <a:pPr lvl="1"/>
            <a:endParaRPr lang="en-US" altLang="zh-CN" sz="1600" dirty="0">
              <a:solidFill>
                <a:srgbClr val="000000"/>
              </a:solidFill>
              <a:latin typeface="Consolas" pitchFamily="49" charset="0"/>
            </a:endParaRP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FileInputStream</a:t>
            </a:r>
            <a:r>
              <a:rPr lang="en-US" altLang="zh-CN" sz="1600" dirty="0">
                <a:solidFill>
                  <a:srgbClr val="000000"/>
                </a:solidFill>
                <a:latin typeface="Consolas" pitchFamily="49" charset="0"/>
              </a:rPr>
              <a:t> input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FileInputStream</a:t>
            </a:r>
            <a:r>
              <a:rPr lang="en-US" altLang="zh-CN" sz="1600" b="1" dirty="0">
                <a:solidFill>
                  <a:srgbClr val="000000"/>
                </a:solidFill>
                <a:latin typeface="Consolas" pitchFamily="49" charset="0"/>
              </a:rPr>
              <a:t>(file);</a:t>
            </a:r>
          </a:p>
          <a:p>
            <a:pPr lvl="1"/>
            <a:r>
              <a:rPr lang="en-US" altLang="zh-CN" sz="1600" dirty="0">
                <a:solidFill>
                  <a:srgbClr val="000000"/>
                </a:solidFill>
                <a:latin typeface="Consolas" pitchFamily="49" charset="0"/>
              </a:rPr>
              <a:t>        </a:t>
            </a:r>
            <a:r>
              <a:rPr lang="en-US" altLang="zh-CN" sz="1600" b="1" dirty="0" err="1">
                <a:solidFill>
                  <a:srgbClr val="7F0055"/>
                </a:solidFill>
                <a:latin typeface="Consolas" pitchFamily="49" charset="0"/>
              </a:rPr>
              <a:t>int</a:t>
            </a:r>
            <a:r>
              <a:rPr lang="en-US" altLang="zh-CN" sz="1600" b="1" dirty="0">
                <a:solidFill>
                  <a:srgbClr val="000000"/>
                </a:solidFill>
                <a:latin typeface="Consolas" pitchFamily="49" charset="0"/>
              </a:rPr>
              <a:t> n=0;</a:t>
            </a:r>
          </a:p>
          <a:p>
            <a:pPr lvl="1"/>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while</a:t>
            </a:r>
            <a:r>
              <a:rPr lang="en-US" altLang="zh-CN" sz="1600" b="1" dirty="0">
                <a:solidFill>
                  <a:srgbClr val="000000"/>
                </a:solidFill>
                <a:latin typeface="Consolas" pitchFamily="49" charset="0"/>
              </a:rPr>
              <a:t>( (n=</a:t>
            </a:r>
            <a:r>
              <a:rPr lang="en-US" altLang="zh-CN" sz="1600" b="1" dirty="0" err="1">
                <a:solidFill>
                  <a:srgbClr val="000000"/>
                </a:solidFill>
                <a:latin typeface="Consolas" pitchFamily="49" charset="0"/>
              </a:rPr>
              <a:t>input.read</a:t>
            </a:r>
            <a:r>
              <a:rPr lang="en-US" altLang="zh-CN" sz="1600" b="1" dirty="0">
                <a:solidFill>
                  <a:srgbClr val="000000"/>
                </a:solidFill>
                <a:latin typeface="Consolas" pitchFamily="49" charset="0"/>
              </a:rPr>
              <a:t>(b,0,2))!=-1 )</a:t>
            </a:r>
            <a:r>
              <a:rPr lang="en-US" altLang="zh-CN" sz="1600" dirty="0">
                <a:solidFill>
                  <a:srgbClr val="3F7F5F"/>
                </a:solidFill>
                <a:latin typeface="Consolas" pitchFamily="49" charset="0"/>
              </a:rPr>
              <a:t> // </a:t>
            </a:r>
            <a:r>
              <a:rPr lang="zh-CN" altLang="en-US" sz="1600" dirty="0">
                <a:solidFill>
                  <a:srgbClr val="3F7F5F"/>
                </a:solidFill>
                <a:latin typeface="Consolas" pitchFamily="49" charset="0"/>
              </a:rPr>
              <a:t>最多读</a:t>
            </a:r>
            <a:r>
              <a:rPr lang="en-US" altLang="zh-CN" sz="1600" dirty="0">
                <a:solidFill>
                  <a:srgbClr val="3F7F5F"/>
                </a:solidFill>
                <a:latin typeface="Consolas" pitchFamily="49" charset="0"/>
              </a:rPr>
              <a:t>2</a:t>
            </a:r>
            <a:r>
              <a:rPr lang="zh-CN" altLang="en-US" sz="1600" dirty="0">
                <a:solidFill>
                  <a:srgbClr val="3F7F5F"/>
                </a:solidFill>
                <a:latin typeface="Consolas" pitchFamily="49" charset="0"/>
              </a:rPr>
              <a:t>个字节</a:t>
            </a:r>
            <a:endParaRPr lang="en-US" altLang="zh-CN" sz="1600" b="1" dirty="0">
              <a:solidFill>
                <a:srgbClr val="000000"/>
              </a:solidFill>
              <a:latin typeface="Consolas" pitchFamily="49" charset="0"/>
            </a:endParaRPr>
          </a:p>
          <a:p>
            <a:pPr lvl="1"/>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pPr lvl="1"/>
            <a:r>
              <a:rPr lang="en-US" altLang="zh-CN" sz="1600" dirty="0">
                <a:solidFill>
                  <a:srgbClr val="000000"/>
                </a:solidFill>
                <a:latin typeface="Consolas" pitchFamily="49" charset="0"/>
              </a:rPr>
              <a:t>	   	String </a:t>
            </a:r>
            <a:r>
              <a:rPr lang="en-US" altLang="zh-CN" sz="1600" dirty="0" err="1">
                <a:solidFill>
                  <a:srgbClr val="000000"/>
                </a:solidFill>
                <a:latin typeface="Consolas" pitchFamily="49" charset="0"/>
              </a:rPr>
              <a:t>str</a:t>
            </a:r>
            <a:r>
              <a:rPr lang="en-US" altLang="zh-CN" sz="1600" dirty="0">
                <a:solidFill>
                  <a:srgbClr val="000000"/>
                </a:solidFill>
                <a:latin typeface="Consolas" pitchFamily="49" charset="0"/>
              </a:rPr>
              <a: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String(b,0,n);</a:t>
            </a:r>
            <a:r>
              <a:rPr lang="en-US" altLang="zh-CN" sz="1600" dirty="0">
                <a:solidFill>
                  <a:srgbClr val="3F7F5F"/>
                </a:solidFill>
                <a:latin typeface="Consolas" pitchFamily="49" charset="0"/>
              </a:rPr>
              <a:t> // </a:t>
            </a:r>
            <a:r>
              <a:rPr lang="zh-CN" altLang="en-US" sz="1600" dirty="0">
                <a:solidFill>
                  <a:srgbClr val="3F7F5F"/>
                </a:solidFill>
                <a:latin typeface="Consolas" pitchFamily="49" charset="0"/>
              </a:rPr>
              <a:t>转换为字符串</a:t>
            </a:r>
            <a:endParaRPr lang="en-US" altLang="zh-CN" sz="1600" b="1" dirty="0">
              <a:solidFill>
                <a:srgbClr val="000000"/>
              </a:solidFill>
              <a:latin typeface="Consolas" pitchFamily="49" charset="0"/>
            </a:endParaRP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System.</a:t>
            </a:r>
            <a:r>
              <a:rPr lang="en-US" altLang="zh-CN" sz="1600" i="1" dirty="0" err="1">
                <a:solidFill>
                  <a:srgbClr val="0000C0"/>
                </a:solidFill>
                <a:latin typeface="Consolas" pitchFamily="49" charset="0"/>
              </a:rPr>
              <a:t>out</a:t>
            </a:r>
            <a:r>
              <a:rPr lang="en-US" altLang="zh-CN" sz="1600" i="1" dirty="0" err="1">
                <a:solidFill>
                  <a:srgbClr val="000000"/>
                </a:solidFill>
                <a:latin typeface="Consolas" pitchFamily="49" charset="0"/>
              </a:rPr>
              <a:t>.println</a:t>
            </a:r>
            <a:r>
              <a:rPr lang="en-US" altLang="zh-CN" sz="1600" i="1" dirty="0">
                <a:solidFill>
                  <a:srgbClr val="000000"/>
                </a:solidFill>
                <a:latin typeface="Consolas" pitchFamily="49" charset="0"/>
              </a:rPr>
              <a:t>(</a:t>
            </a:r>
            <a:r>
              <a:rPr lang="en-US" altLang="zh-CN" sz="1600" i="1" dirty="0" err="1">
                <a:solidFill>
                  <a:srgbClr val="000000"/>
                </a:solidFill>
                <a:latin typeface="Consolas" pitchFamily="49" charset="0"/>
              </a:rPr>
              <a:t>str</a:t>
            </a:r>
            <a:r>
              <a:rPr lang="en-US" altLang="zh-CN" sz="1600" i="1" dirty="0">
                <a:solidFill>
                  <a:srgbClr val="000000"/>
                </a:solidFill>
                <a:latin typeface="Consolas" pitchFamily="49" charset="0"/>
              </a:rPr>
              <a:t>);</a:t>
            </a:r>
          </a:p>
          <a:p>
            <a:pPr lvl="1"/>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catch</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IOException</a:t>
            </a:r>
            <a:r>
              <a:rPr lang="en-US" altLang="zh-CN" sz="1600" b="1" dirty="0">
                <a:solidFill>
                  <a:srgbClr val="000000"/>
                </a:solidFill>
                <a:latin typeface="Consolas" pitchFamily="49" charset="0"/>
              </a:rPr>
              <a:t> e){</a:t>
            </a:r>
          </a:p>
          <a:p>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System.</a:t>
            </a:r>
            <a:r>
              <a:rPr lang="en-US" altLang="zh-CN" sz="1600" i="1" dirty="0" err="1">
                <a:solidFill>
                  <a:srgbClr val="0000C0"/>
                </a:solidFill>
                <a:latin typeface="Consolas" pitchFamily="49" charset="0"/>
              </a:rPr>
              <a:t>out</a:t>
            </a:r>
            <a:r>
              <a:rPr lang="en-US" altLang="zh-CN" sz="1600" i="1" dirty="0" err="1">
                <a:solidFill>
                  <a:srgbClr val="000000"/>
                </a:solidFill>
                <a:latin typeface="Consolas" pitchFamily="49" charset="0"/>
              </a:rPr>
              <a:t>.println</a:t>
            </a:r>
            <a:r>
              <a:rPr lang="en-US" altLang="zh-CN" sz="1600" i="1" dirty="0">
                <a:solidFill>
                  <a:srgbClr val="000000"/>
                </a:solidFill>
                <a:latin typeface="Consolas" pitchFamily="49" charset="0"/>
              </a:rPr>
              <a:t>(e);</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  </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a:t>
            </a:r>
          </a:p>
        </p:txBody>
      </p:sp>
      <p:sp>
        <p:nvSpPr>
          <p:cNvPr id="24581" name="TextBox 1"/>
          <p:cNvSpPr txBox="1">
            <a:spLocks noChangeArrowheads="1"/>
          </p:cNvSpPr>
          <p:nvPr/>
        </p:nvSpPr>
        <p:spPr bwMode="auto">
          <a:xfrm>
            <a:off x="3352800" y="288925"/>
            <a:ext cx="5638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2000">
                <a:solidFill>
                  <a:srgbClr val="FF0000"/>
                </a:solidFill>
              </a:rPr>
              <a:t>思考：这段程序对应的数据读写场景是怎样的？</a:t>
            </a:r>
          </a:p>
        </p:txBody>
      </p:sp>
      <p:sp>
        <p:nvSpPr>
          <p:cNvPr id="6" name="TextBox 5"/>
          <p:cNvSpPr txBox="1"/>
          <p:nvPr/>
        </p:nvSpPr>
        <p:spPr>
          <a:xfrm>
            <a:off x="7164288" y="4869160"/>
            <a:ext cx="1008112" cy="1477328"/>
          </a:xfrm>
          <a:prstGeom prst="rect">
            <a:avLst/>
          </a:prstGeom>
          <a:noFill/>
        </p:spPr>
        <p:txBody>
          <a:bodyPr wrap="square" rtlCol="0">
            <a:spAutoFit/>
          </a:bodyPr>
          <a:lstStyle/>
          <a:p>
            <a:pPr algn="ctr"/>
            <a:r>
              <a:rPr lang="en-US" altLang="zh-CN" dirty="0" smtClean="0"/>
              <a:t>Output:</a:t>
            </a:r>
          </a:p>
          <a:p>
            <a:pPr algn="ctr"/>
            <a:r>
              <a:rPr lang="zh-CN" altLang="en-US" dirty="0" smtClean="0"/>
              <a:t>深</a:t>
            </a:r>
            <a:endParaRPr lang="en-US" altLang="zh-CN" dirty="0" smtClean="0"/>
          </a:p>
          <a:p>
            <a:pPr algn="ctr"/>
            <a:r>
              <a:rPr lang="zh-CN" altLang="en-US" dirty="0" smtClean="0"/>
              <a:t>圳</a:t>
            </a:r>
            <a:endParaRPr lang="en-US" altLang="zh-CN" dirty="0" smtClean="0"/>
          </a:p>
          <a:p>
            <a:pPr algn="ctr"/>
            <a:r>
              <a:rPr lang="zh-CN" altLang="en-US" dirty="0" smtClean="0"/>
              <a:t>大</a:t>
            </a:r>
            <a:endParaRPr lang="en-US" altLang="zh-CN" dirty="0" smtClean="0"/>
          </a:p>
          <a:p>
            <a:pPr algn="ctr"/>
            <a:r>
              <a:rPr lang="zh-CN" altLang="en-US" dirty="0" smtClean="0"/>
              <a:t>学</a:t>
            </a:r>
            <a:endParaRPr lang="zh-CN" altLang="en-US" dirty="0"/>
          </a:p>
        </p:txBody>
      </p:sp>
    </p:spTree>
    <p:extLst>
      <p:ext uri="{BB962C8B-B14F-4D97-AF65-F5344CB8AC3E}">
        <p14:creationId xmlns="" xmlns:p14="http://schemas.microsoft.com/office/powerpoint/2010/main" val="3321752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algn="l"/>
            <a:r>
              <a:rPr lang="zh-CN" altLang="en-US" sz="3200" dirty="0" smtClean="0"/>
              <a:t>数据流应用场景</a:t>
            </a:r>
          </a:p>
        </p:txBody>
      </p:sp>
      <p:sp>
        <p:nvSpPr>
          <p:cNvPr id="25603" name="内容占位符 2"/>
          <p:cNvSpPr>
            <a:spLocks noGrp="1"/>
          </p:cNvSpPr>
          <p:nvPr>
            <p:ph idx="1"/>
          </p:nvPr>
        </p:nvSpPr>
        <p:spPr/>
        <p:txBody>
          <a:bodyPr/>
          <a:lstStyle/>
          <a:p>
            <a:r>
              <a:rPr lang="en-US" altLang="zh-CN" sz="2000" smtClean="0"/>
              <a:t>1.DataInputStream</a:t>
            </a:r>
            <a:r>
              <a:rPr lang="zh-CN" altLang="en-US" sz="2000" smtClean="0"/>
              <a:t>类和</a:t>
            </a:r>
            <a:r>
              <a:rPr lang="en-US" altLang="zh-CN" sz="2000" smtClean="0"/>
              <a:t>DataOutputStream</a:t>
            </a:r>
            <a:r>
              <a:rPr lang="zh-CN" altLang="en-US" sz="2000" smtClean="0"/>
              <a:t>类</a:t>
            </a:r>
          </a:p>
          <a:p>
            <a:endParaRPr lang="en-US" altLang="zh-CN" sz="2000" smtClean="0"/>
          </a:p>
          <a:p>
            <a:r>
              <a:rPr lang="en-US" altLang="zh-CN" sz="2000" smtClean="0"/>
              <a:t>DataInputStream</a:t>
            </a:r>
            <a:r>
              <a:rPr lang="zh-CN" altLang="en-US" sz="2000" smtClean="0"/>
              <a:t>类创建的对象称为</a:t>
            </a:r>
            <a:r>
              <a:rPr lang="zh-CN" altLang="en-US" sz="2000" b="1" smtClean="0">
                <a:solidFill>
                  <a:srgbClr val="FF0000"/>
                </a:solidFill>
              </a:rPr>
              <a:t>数据</a:t>
            </a:r>
            <a:r>
              <a:rPr lang="zh-CN" altLang="en-US" sz="2000" smtClean="0"/>
              <a:t>输入流</a:t>
            </a:r>
            <a:endParaRPr lang="en-US" altLang="zh-CN" sz="2000" smtClean="0"/>
          </a:p>
          <a:p>
            <a:r>
              <a:rPr lang="en-US" altLang="zh-CN" sz="2000" smtClean="0"/>
              <a:t>DataOutputStream</a:t>
            </a:r>
            <a:r>
              <a:rPr lang="zh-CN" altLang="en-US" sz="2000" smtClean="0"/>
              <a:t>类创建的对象称为</a:t>
            </a:r>
            <a:r>
              <a:rPr lang="zh-CN" altLang="en-US" sz="2000" b="1" smtClean="0">
                <a:solidFill>
                  <a:srgbClr val="FF0000"/>
                </a:solidFill>
              </a:rPr>
              <a:t>数据</a:t>
            </a:r>
            <a:r>
              <a:rPr lang="zh-CN" altLang="en-US" sz="2000" smtClean="0"/>
              <a:t>输出流</a:t>
            </a:r>
          </a:p>
          <a:p>
            <a:endParaRPr lang="zh-CN" altLang="en-US" sz="2000" smtClean="0"/>
          </a:p>
          <a:p>
            <a:endParaRPr lang="zh-CN" altLang="en-US" sz="2000" smtClean="0"/>
          </a:p>
        </p:txBody>
      </p:sp>
      <p:sp>
        <p:nvSpPr>
          <p:cNvPr id="25605" name="TextBox 1"/>
          <p:cNvSpPr txBox="1">
            <a:spLocks noChangeArrowheads="1"/>
          </p:cNvSpPr>
          <p:nvPr/>
        </p:nvSpPr>
        <p:spPr bwMode="auto">
          <a:xfrm>
            <a:off x="5067300" y="5029200"/>
            <a:ext cx="20574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dirty="0"/>
              <a:t>数字录音带、</a:t>
            </a:r>
            <a:r>
              <a:rPr lang="en-US" altLang="zh-CN" sz="1800" dirty="0"/>
              <a:t>VCD</a:t>
            </a:r>
            <a:r>
              <a:rPr lang="zh-CN" altLang="en-US" sz="1800" dirty="0"/>
              <a:t>中的文件</a:t>
            </a:r>
            <a:r>
              <a:rPr lang="en-US" altLang="zh-CN" sz="1800" dirty="0"/>
              <a:t>,</a:t>
            </a:r>
            <a:r>
              <a:rPr lang="zh-CN" altLang="en-US" sz="1800" dirty="0"/>
              <a:t>文件格式不确定</a:t>
            </a:r>
          </a:p>
        </p:txBody>
      </p:sp>
      <p:pic>
        <p:nvPicPr>
          <p:cNvPr id="25606"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0200" y="3886200"/>
            <a:ext cx="685800"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5607" name="圆角矩形 2"/>
          <p:cNvSpPr>
            <a:spLocks noChangeArrowheads="1"/>
          </p:cNvSpPr>
          <p:nvPr/>
        </p:nvSpPr>
        <p:spPr bwMode="auto">
          <a:xfrm>
            <a:off x="1811338" y="3886200"/>
            <a:ext cx="1905000" cy="7524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zh-CN" altLang="en-US"/>
              <a:t>数据流</a:t>
            </a:r>
          </a:p>
        </p:txBody>
      </p:sp>
      <p:cxnSp>
        <p:nvCxnSpPr>
          <p:cNvPr id="25608" name="直接箭头连接符 5"/>
          <p:cNvCxnSpPr>
            <a:cxnSpLocks noChangeShapeType="1"/>
          </p:cNvCxnSpPr>
          <p:nvPr/>
        </p:nvCxnSpPr>
        <p:spPr bwMode="auto">
          <a:xfrm>
            <a:off x="3716338" y="4262438"/>
            <a:ext cx="1693862" cy="0"/>
          </a:xfrm>
          <a:prstGeom prst="straightConnector1">
            <a:avLst/>
          </a:prstGeom>
          <a:noFill/>
          <a:ln w="9525" algn="ctr">
            <a:solidFill>
              <a:schemeClr val="tx1"/>
            </a:solidFill>
            <a:round/>
            <a:headEnd type="triangle"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12041339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536575" y="220663"/>
            <a:ext cx="8351838" cy="6000750"/>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1600" b="1" dirty="0">
                <a:solidFill>
                  <a:srgbClr val="7F0055"/>
                </a:solidFill>
                <a:latin typeface="Consolas" pitchFamily="49" charset="0"/>
              </a:rPr>
              <a:t>import</a:t>
            </a:r>
            <a:r>
              <a:rPr lang="en-US" altLang="zh-CN" sz="1600" b="1" dirty="0">
                <a:solidFill>
                  <a:srgbClr val="000000"/>
                </a:solidFill>
                <a:latin typeface="Consolas" pitchFamily="49" charset="0"/>
              </a:rPr>
              <a:t> java.io.*;</a:t>
            </a:r>
          </a:p>
          <a:p>
            <a:r>
              <a:rPr lang="en-US" altLang="zh-CN" sz="1600" b="1" dirty="0">
                <a:solidFill>
                  <a:srgbClr val="7F0055"/>
                </a:solidFill>
                <a:latin typeface="Consolas" pitchFamily="49" charset="0"/>
              </a:rPr>
              <a:t>public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class</a:t>
            </a:r>
            <a:r>
              <a:rPr lang="en-US" altLang="zh-CN" sz="1600" b="1" dirty="0">
                <a:solidFill>
                  <a:srgbClr val="000000"/>
                </a:solidFill>
                <a:latin typeface="Consolas" pitchFamily="49" charset="0"/>
              </a:rPr>
              <a:t> Example9_8</a:t>
            </a:r>
          </a:p>
          <a:p>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public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static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void</a:t>
            </a:r>
            <a:r>
              <a:rPr lang="en-US" altLang="zh-CN" sz="1600" b="1" dirty="0">
                <a:solidFill>
                  <a:srgbClr val="000000"/>
                </a:solidFill>
                <a:latin typeface="Consolas" pitchFamily="49" charset="0"/>
              </a:rPr>
              <a:t> main(String </a:t>
            </a:r>
            <a:r>
              <a:rPr lang="en-US" altLang="zh-CN" sz="1600" b="1" dirty="0" err="1">
                <a:solidFill>
                  <a:srgbClr val="000000"/>
                </a:solidFill>
                <a:latin typeface="Consolas" pitchFamily="49" charset="0"/>
              </a:rPr>
              <a:t>args</a:t>
            </a:r>
            <a:r>
              <a:rPr lang="en-US" altLang="zh-CN" sz="1600" b="1" dirty="0">
                <a:solidFill>
                  <a:srgbClr val="000000"/>
                </a:solidFill>
                <a:latin typeface="Consolas" pitchFamily="49" charset="0"/>
              </a:rPr>
              <a:t>[])</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try</a:t>
            </a:r>
            <a:r>
              <a:rPr lang="en-US" altLang="zh-CN" sz="1600" b="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FileOutputStream</a:t>
            </a:r>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fos</a:t>
            </a:r>
            <a:r>
              <a:rPr lang="en-US" altLang="zh-CN" sz="1600" dirty="0">
                <a:solidFill>
                  <a:srgbClr val="000000"/>
                </a:solidFill>
                <a:latin typeface="Consolas" pitchFamily="49" charset="0"/>
              </a:rPr>
              <a: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FileOutputStream</a:t>
            </a:r>
            <a:r>
              <a:rPr lang="en-US" altLang="zh-CN" sz="1600" b="1" dirty="0">
                <a:solidFill>
                  <a:srgbClr val="000000"/>
                </a:solidFill>
                <a:latin typeface="Consolas" pitchFamily="49" charset="0"/>
              </a:rPr>
              <a:t>(</a:t>
            </a:r>
            <a:r>
              <a:rPr lang="en-US" altLang="zh-CN" sz="1600" b="1" dirty="0">
                <a:solidFill>
                  <a:srgbClr val="2A00FF"/>
                </a:solidFill>
                <a:latin typeface="Consolas" pitchFamily="49" charset="0"/>
              </a:rPr>
              <a:t>"jerry.dat"</a:t>
            </a:r>
            <a:r>
              <a:rPr lang="en-US" altLang="zh-CN" sz="1600" b="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DataOutputStream</a:t>
            </a:r>
            <a:r>
              <a:rPr lang="en-US" altLang="zh-CN" sz="1600" dirty="0">
                <a:solidFill>
                  <a:srgbClr val="000000"/>
                </a:solidFill>
                <a:latin typeface="Consolas" pitchFamily="49" charset="0"/>
              </a:rPr>
              <a:t> output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DataOutputStream</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fos</a:t>
            </a:r>
            <a:r>
              <a:rPr lang="en-US" altLang="zh-CN" sz="1600" b="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output.writeInt</a:t>
            </a:r>
            <a:r>
              <a:rPr lang="en-US" altLang="zh-CN" sz="1600" dirty="0">
                <a:solidFill>
                  <a:srgbClr val="000000"/>
                </a:solidFill>
                <a:latin typeface="Consolas" pitchFamily="49" charset="0"/>
              </a:rPr>
              <a:t>(100);</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output.writeChars</a:t>
            </a:r>
            <a:r>
              <a:rPr lang="en-US" altLang="zh-CN" sz="1600" dirty="0">
                <a:solidFill>
                  <a:srgbClr val="000000"/>
                </a:solidFill>
                <a:latin typeface="Consolas" pitchFamily="49" charset="0"/>
              </a:rPr>
              <a:t>(</a:t>
            </a:r>
            <a:r>
              <a:rPr lang="en-US" altLang="zh-CN" sz="1600" dirty="0">
                <a:solidFill>
                  <a:srgbClr val="2A00FF"/>
                </a:solidFill>
                <a:latin typeface="Consolas" pitchFamily="49" charset="0"/>
              </a:rPr>
              <a:t>"I am ok"</a:t>
            </a:r>
            <a:r>
              <a:rPr lang="en-US" altLang="zh-CN" sz="1600" dirty="0">
                <a:solidFill>
                  <a:srgbClr val="000000"/>
                </a:solidFill>
                <a:latin typeface="Consolas" pitchFamily="49" charset="0"/>
              </a:rPr>
              <a:t>);</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catch</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IOException</a:t>
            </a:r>
            <a:r>
              <a:rPr lang="en-US" altLang="zh-CN" sz="1600" b="1" dirty="0">
                <a:solidFill>
                  <a:srgbClr val="000000"/>
                </a:solidFill>
                <a:latin typeface="Consolas" pitchFamily="49" charset="0"/>
              </a:rPr>
              <a:t> e){}</a:t>
            </a:r>
          </a:p>
          <a:p>
            <a:endParaRPr lang="en-US" altLang="zh-CN" sz="1600" b="1" dirty="0">
              <a:solidFill>
                <a:srgbClr val="000000"/>
              </a:solidFill>
              <a:latin typeface="Consolas" pitchFamily="49" charset="0"/>
            </a:endParaRP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try</a:t>
            </a:r>
            <a:r>
              <a:rPr lang="en-US" altLang="zh-CN" sz="1600" b="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FileInputStream</a:t>
            </a:r>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fis</a:t>
            </a:r>
            <a:r>
              <a:rPr lang="en-US" altLang="zh-CN" sz="1600" dirty="0">
                <a:solidFill>
                  <a:srgbClr val="000000"/>
                </a:solidFill>
                <a:latin typeface="Consolas" pitchFamily="49" charset="0"/>
              </a:rPr>
              <a: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FileInputStream</a:t>
            </a:r>
            <a:r>
              <a:rPr lang="en-US" altLang="zh-CN" sz="1600" b="1" dirty="0">
                <a:solidFill>
                  <a:srgbClr val="000000"/>
                </a:solidFill>
                <a:latin typeface="Consolas" pitchFamily="49" charset="0"/>
              </a:rPr>
              <a:t>(</a:t>
            </a:r>
            <a:r>
              <a:rPr lang="en-US" altLang="zh-CN" sz="1600" b="1" dirty="0">
                <a:solidFill>
                  <a:srgbClr val="2A00FF"/>
                </a:solidFill>
                <a:latin typeface="Consolas" pitchFamily="49" charset="0"/>
              </a:rPr>
              <a:t>"jerry.dat"</a:t>
            </a:r>
            <a:r>
              <a:rPr lang="en-US" altLang="zh-CN" sz="1600" b="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DataInputStream</a:t>
            </a:r>
            <a:r>
              <a:rPr lang="en-US" altLang="zh-CN" sz="1600" dirty="0">
                <a:solidFill>
                  <a:srgbClr val="000000"/>
                </a:solidFill>
                <a:latin typeface="Consolas" pitchFamily="49" charset="0"/>
              </a:rPr>
              <a:t> input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DataInputStream</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fis</a:t>
            </a:r>
            <a:r>
              <a:rPr lang="en-US" altLang="zh-CN" sz="1600" b="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System.</a:t>
            </a:r>
            <a:r>
              <a:rPr lang="en-US" altLang="zh-CN" sz="1600" i="1" dirty="0" err="1">
                <a:solidFill>
                  <a:srgbClr val="0000C0"/>
                </a:solidFill>
                <a:latin typeface="Consolas" pitchFamily="49" charset="0"/>
              </a:rPr>
              <a:t>out</a:t>
            </a:r>
            <a:r>
              <a:rPr lang="en-US" altLang="zh-CN" sz="1600" i="1" dirty="0" err="1">
                <a:solidFill>
                  <a:srgbClr val="000000"/>
                </a:solidFill>
                <a:latin typeface="Consolas" pitchFamily="49" charset="0"/>
              </a:rPr>
              <a:t>.println</a:t>
            </a:r>
            <a:r>
              <a:rPr lang="en-US" altLang="zh-CN" sz="1600" i="1" dirty="0">
                <a:solidFill>
                  <a:srgbClr val="000000"/>
                </a:solidFill>
                <a:latin typeface="Consolas" pitchFamily="49" charset="0"/>
              </a:rPr>
              <a:t>(</a:t>
            </a:r>
            <a:r>
              <a:rPr lang="en-US" altLang="zh-CN" sz="1600" i="1" dirty="0" err="1">
                <a:solidFill>
                  <a:srgbClr val="000000"/>
                </a:solidFill>
                <a:latin typeface="Consolas" pitchFamily="49" charset="0"/>
              </a:rPr>
              <a:t>input.readInt</a:t>
            </a:r>
            <a:r>
              <a:rPr lang="en-US" altLang="zh-CN" sz="1600" i="1"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char</a:t>
            </a:r>
            <a:r>
              <a:rPr lang="en-US" altLang="zh-CN" sz="1600" b="1" dirty="0">
                <a:solidFill>
                  <a:srgbClr val="000000"/>
                </a:solidFill>
                <a:latin typeface="Consolas" pitchFamily="49" charset="0"/>
              </a:rPr>
              <a:t> c;</a:t>
            </a:r>
          </a:p>
          <a:p>
            <a:pPr lvl="1"/>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while</a:t>
            </a:r>
            <a:r>
              <a:rPr lang="en-US" altLang="zh-CN" sz="1600" b="1" dirty="0">
                <a:solidFill>
                  <a:srgbClr val="000000"/>
                </a:solidFill>
                <a:latin typeface="Consolas" pitchFamily="49" charset="0"/>
              </a:rPr>
              <a:t>((c=</a:t>
            </a:r>
            <a:r>
              <a:rPr lang="en-US" altLang="zh-CN" sz="1600" b="1" dirty="0" err="1">
                <a:solidFill>
                  <a:srgbClr val="000000"/>
                </a:solidFill>
                <a:latin typeface="Consolas" pitchFamily="49" charset="0"/>
              </a:rPr>
              <a:t>input.readChar</a:t>
            </a:r>
            <a:r>
              <a:rPr lang="en-US" altLang="zh-CN" sz="1600" b="1" dirty="0">
                <a:solidFill>
                  <a:srgbClr val="000000"/>
                </a:solidFill>
                <a:latin typeface="Consolas" pitchFamily="49" charset="0"/>
              </a:rPr>
              <a:t>())!=</a:t>
            </a:r>
            <a:r>
              <a:rPr lang="en-US" altLang="zh-CN" sz="1600" b="1" dirty="0">
                <a:solidFill>
                  <a:srgbClr val="2A00FF"/>
                </a:solidFill>
                <a:latin typeface="Consolas" pitchFamily="49" charset="0"/>
              </a:rPr>
              <a:t>'\0'</a:t>
            </a:r>
            <a:r>
              <a:rPr lang="en-US" altLang="zh-CN" sz="1600" b="1" dirty="0">
                <a:solidFill>
                  <a:srgbClr val="000000"/>
                </a:solidFill>
                <a:latin typeface="Consolas" pitchFamily="49" charset="0"/>
              </a:rPr>
              <a:t>) </a:t>
            </a:r>
            <a:r>
              <a:rPr lang="en-US" altLang="zh-CN" sz="1600" b="1" dirty="0">
                <a:solidFill>
                  <a:srgbClr val="3F7F5F"/>
                </a:solidFill>
                <a:latin typeface="Consolas" pitchFamily="49" charset="0"/>
              </a:rPr>
              <a:t>//'\0'</a:t>
            </a:r>
            <a:r>
              <a:rPr lang="zh-CN" altLang="en-US" sz="1600" b="1" dirty="0">
                <a:solidFill>
                  <a:srgbClr val="3F7F5F"/>
                </a:solidFill>
                <a:latin typeface="Consolas" pitchFamily="49" charset="0"/>
              </a:rPr>
              <a:t>表示空字符</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System.</a:t>
            </a:r>
            <a:r>
              <a:rPr lang="en-US" altLang="zh-CN" sz="1600" i="1" dirty="0" err="1">
                <a:solidFill>
                  <a:srgbClr val="0000C0"/>
                </a:solidFill>
                <a:latin typeface="Consolas" pitchFamily="49" charset="0"/>
              </a:rPr>
              <a:t>out</a:t>
            </a:r>
            <a:r>
              <a:rPr lang="en-US" altLang="zh-CN" sz="1600" i="1" dirty="0" err="1">
                <a:solidFill>
                  <a:srgbClr val="000000"/>
                </a:solidFill>
                <a:latin typeface="Consolas" pitchFamily="49" charset="0"/>
              </a:rPr>
              <a:t>.print</a:t>
            </a:r>
            <a:r>
              <a:rPr lang="en-US" altLang="zh-CN" sz="1600" i="1" dirty="0">
                <a:solidFill>
                  <a:srgbClr val="000000"/>
                </a:solidFill>
                <a:latin typeface="Consolas" pitchFamily="49" charset="0"/>
              </a:rPr>
              <a:t>(c);</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catch</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IOException</a:t>
            </a:r>
            <a:r>
              <a:rPr lang="en-US" altLang="zh-CN" sz="1600" b="1" dirty="0">
                <a:solidFill>
                  <a:srgbClr val="000000"/>
                </a:solidFill>
                <a:latin typeface="Consolas" pitchFamily="49" charset="0"/>
              </a:rPr>
              <a:t> e){}</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a:t>
            </a:r>
          </a:p>
        </p:txBody>
      </p:sp>
      <p:pic>
        <p:nvPicPr>
          <p:cNvPr id="6" name="图片 5"/>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108825" y="5343525"/>
            <a:ext cx="9144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9" name="TextBox 1"/>
          <p:cNvSpPr txBox="1">
            <a:spLocks noChangeArrowheads="1"/>
          </p:cNvSpPr>
          <p:nvPr/>
        </p:nvSpPr>
        <p:spPr bwMode="auto">
          <a:xfrm>
            <a:off x="3352800" y="288925"/>
            <a:ext cx="5638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2000">
                <a:solidFill>
                  <a:srgbClr val="FF0000"/>
                </a:solidFill>
              </a:rPr>
              <a:t>思考：这段程序对应的数据读写场景是怎样的？</a:t>
            </a:r>
          </a:p>
        </p:txBody>
      </p:sp>
    </p:spTree>
    <p:extLst>
      <p:ext uri="{BB962C8B-B14F-4D97-AF65-F5344CB8AC3E}">
        <p14:creationId xmlns="" xmlns:p14="http://schemas.microsoft.com/office/powerpoint/2010/main" val="594079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algn="l"/>
            <a:r>
              <a:rPr lang="zh-CN" altLang="en-US" sz="3200" dirty="0" smtClean="0"/>
              <a:t>字节数组流应用场景</a:t>
            </a:r>
          </a:p>
        </p:txBody>
      </p:sp>
      <p:sp>
        <p:nvSpPr>
          <p:cNvPr id="30723" name="内容占位符 2"/>
          <p:cNvSpPr>
            <a:spLocks noGrp="1"/>
          </p:cNvSpPr>
          <p:nvPr>
            <p:ph idx="1"/>
          </p:nvPr>
        </p:nvSpPr>
        <p:spPr>
          <a:xfrm>
            <a:off x="301625" y="1600200"/>
            <a:ext cx="8540750" cy="1371600"/>
          </a:xfrm>
        </p:spPr>
        <p:txBody>
          <a:bodyPr/>
          <a:lstStyle/>
          <a:p>
            <a:r>
              <a:rPr lang="zh-CN" altLang="en-US" sz="2000" smtClean="0"/>
              <a:t>字节输入流：</a:t>
            </a:r>
            <a:r>
              <a:rPr lang="en-US" altLang="zh-CN" sz="2000" smtClean="0"/>
              <a:t>ByteArrayInputStream</a:t>
            </a:r>
          </a:p>
          <a:p>
            <a:r>
              <a:rPr lang="zh-CN" altLang="en-US" sz="2000" smtClean="0"/>
              <a:t>字节输出流：</a:t>
            </a:r>
            <a:r>
              <a:rPr lang="en-US" altLang="zh-CN" sz="2000" smtClean="0"/>
              <a:t>ByteArrayOutputStream</a:t>
            </a:r>
          </a:p>
          <a:p>
            <a:r>
              <a:rPr lang="zh-CN" altLang="en-US" sz="2000" smtClean="0"/>
              <a:t>分别使用</a:t>
            </a:r>
            <a:r>
              <a:rPr lang="zh-CN" altLang="en-US" sz="2000" b="1" smtClean="0">
                <a:solidFill>
                  <a:srgbClr val="FF0000"/>
                </a:solidFill>
              </a:rPr>
              <a:t>字节数组</a:t>
            </a:r>
            <a:r>
              <a:rPr lang="zh-CN" altLang="en-US" sz="2000" smtClean="0"/>
              <a:t>作为流的源和目标</a:t>
            </a:r>
            <a:endParaRPr lang="en-US" altLang="zh-CN" sz="2000" smtClean="0"/>
          </a:p>
          <a:p>
            <a:endParaRPr lang="en-US" altLang="zh-CN" sz="2000" smtClean="0"/>
          </a:p>
        </p:txBody>
      </p:sp>
      <p:sp>
        <p:nvSpPr>
          <p:cNvPr id="30725" name="文本框 4"/>
          <p:cNvSpPr txBox="1">
            <a:spLocks noChangeArrowheads="1"/>
          </p:cNvSpPr>
          <p:nvPr/>
        </p:nvSpPr>
        <p:spPr bwMode="auto">
          <a:xfrm>
            <a:off x="5148263" y="620713"/>
            <a:ext cx="3646487" cy="369887"/>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solidFill>
                  <a:srgbClr val="FF0000"/>
                </a:solidFill>
              </a:rPr>
              <a:t>使用字节数组作为流的源和目的地</a:t>
            </a:r>
          </a:p>
        </p:txBody>
      </p:sp>
      <p:sp>
        <p:nvSpPr>
          <p:cNvPr id="6" name="矩形 5"/>
          <p:cNvSpPr/>
          <p:nvPr/>
        </p:nvSpPr>
        <p:spPr bwMode="auto">
          <a:xfrm>
            <a:off x="51054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7" name="矩形 6"/>
          <p:cNvSpPr/>
          <p:nvPr/>
        </p:nvSpPr>
        <p:spPr bwMode="auto">
          <a:xfrm>
            <a:off x="54102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8" name="矩形 7"/>
          <p:cNvSpPr/>
          <p:nvPr/>
        </p:nvSpPr>
        <p:spPr bwMode="auto">
          <a:xfrm>
            <a:off x="57150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9" name="矩形 8"/>
          <p:cNvSpPr/>
          <p:nvPr/>
        </p:nvSpPr>
        <p:spPr bwMode="auto">
          <a:xfrm>
            <a:off x="60198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0" name="矩形 9"/>
          <p:cNvSpPr/>
          <p:nvPr/>
        </p:nvSpPr>
        <p:spPr bwMode="auto">
          <a:xfrm>
            <a:off x="63246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1" name="矩形 10"/>
          <p:cNvSpPr/>
          <p:nvPr/>
        </p:nvSpPr>
        <p:spPr bwMode="auto">
          <a:xfrm>
            <a:off x="66294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2" name="矩形 11"/>
          <p:cNvSpPr/>
          <p:nvPr/>
        </p:nvSpPr>
        <p:spPr bwMode="auto">
          <a:xfrm>
            <a:off x="69342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3" name="矩形 12"/>
          <p:cNvSpPr/>
          <p:nvPr/>
        </p:nvSpPr>
        <p:spPr bwMode="auto">
          <a:xfrm>
            <a:off x="7239000" y="3429000"/>
            <a:ext cx="304800" cy="347663"/>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30734" name="TextBox 17"/>
          <p:cNvSpPr txBox="1">
            <a:spLocks noChangeArrowheads="1"/>
          </p:cNvSpPr>
          <p:nvPr/>
        </p:nvSpPr>
        <p:spPr bwMode="auto">
          <a:xfrm>
            <a:off x="5133975" y="2940050"/>
            <a:ext cx="2141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字节数组 缓冲区</a:t>
            </a:r>
          </a:p>
        </p:txBody>
      </p:sp>
      <p:sp>
        <p:nvSpPr>
          <p:cNvPr id="30735" name="流程图: 直接访问存储器 3"/>
          <p:cNvSpPr>
            <a:spLocks noChangeArrowheads="1"/>
          </p:cNvSpPr>
          <p:nvPr/>
        </p:nvSpPr>
        <p:spPr bwMode="auto">
          <a:xfrm>
            <a:off x="1828800" y="3597275"/>
            <a:ext cx="1981200" cy="517525"/>
          </a:xfrm>
          <a:prstGeom prst="flowChartMagneticDrum">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6" name="TextBox 4"/>
          <p:cNvSpPr txBox="1">
            <a:spLocks noChangeArrowheads="1"/>
          </p:cNvSpPr>
          <p:nvPr/>
        </p:nvSpPr>
        <p:spPr bwMode="auto">
          <a:xfrm>
            <a:off x="1981200" y="4191000"/>
            <a:ext cx="16002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字节数组流</a:t>
            </a:r>
          </a:p>
        </p:txBody>
      </p:sp>
      <p:sp>
        <p:nvSpPr>
          <p:cNvPr id="18" name="矩形 17"/>
          <p:cNvSpPr/>
          <p:nvPr/>
        </p:nvSpPr>
        <p:spPr bwMode="auto">
          <a:xfrm>
            <a:off x="5105400"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19" name="矩形 18"/>
          <p:cNvSpPr/>
          <p:nvPr/>
        </p:nvSpPr>
        <p:spPr bwMode="auto">
          <a:xfrm>
            <a:off x="5410200"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0" name="矩形 19"/>
          <p:cNvSpPr/>
          <p:nvPr/>
        </p:nvSpPr>
        <p:spPr bwMode="auto">
          <a:xfrm>
            <a:off x="5715000"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1" name="矩形 20"/>
          <p:cNvSpPr/>
          <p:nvPr/>
        </p:nvSpPr>
        <p:spPr bwMode="auto">
          <a:xfrm>
            <a:off x="6027738"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2" name="矩形 21"/>
          <p:cNvSpPr/>
          <p:nvPr/>
        </p:nvSpPr>
        <p:spPr bwMode="auto">
          <a:xfrm>
            <a:off x="6324600"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3" name="矩形 22"/>
          <p:cNvSpPr/>
          <p:nvPr/>
        </p:nvSpPr>
        <p:spPr bwMode="auto">
          <a:xfrm>
            <a:off x="6629400"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4" name="矩形 23"/>
          <p:cNvSpPr/>
          <p:nvPr/>
        </p:nvSpPr>
        <p:spPr bwMode="auto">
          <a:xfrm>
            <a:off x="6934200"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5" name="矩形 24"/>
          <p:cNvSpPr/>
          <p:nvPr/>
        </p:nvSpPr>
        <p:spPr bwMode="auto">
          <a:xfrm>
            <a:off x="7239000" y="37671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6" name="矩形 25"/>
          <p:cNvSpPr/>
          <p:nvPr/>
        </p:nvSpPr>
        <p:spPr bwMode="auto">
          <a:xfrm>
            <a:off x="5105400"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7" name="矩形 26"/>
          <p:cNvSpPr/>
          <p:nvPr/>
        </p:nvSpPr>
        <p:spPr bwMode="auto">
          <a:xfrm>
            <a:off x="5410200"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8" name="矩形 27"/>
          <p:cNvSpPr/>
          <p:nvPr/>
        </p:nvSpPr>
        <p:spPr bwMode="auto">
          <a:xfrm>
            <a:off x="5715000"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29" name="矩形 28"/>
          <p:cNvSpPr/>
          <p:nvPr/>
        </p:nvSpPr>
        <p:spPr bwMode="auto">
          <a:xfrm>
            <a:off x="6027738"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30" name="矩形 29"/>
          <p:cNvSpPr/>
          <p:nvPr/>
        </p:nvSpPr>
        <p:spPr bwMode="auto">
          <a:xfrm>
            <a:off x="6324600"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31" name="矩形 30"/>
          <p:cNvSpPr/>
          <p:nvPr/>
        </p:nvSpPr>
        <p:spPr bwMode="auto">
          <a:xfrm>
            <a:off x="6629400"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32" name="矩形 31"/>
          <p:cNvSpPr/>
          <p:nvPr/>
        </p:nvSpPr>
        <p:spPr bwMode="auto">
          <a:xfrm>
            <a:off x="6934200"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33" name="矩形 32"/>
          <p:cNvSpPr/>
          <p:nvPr/>
        </p:nvSpPr>
        <p:spPr bwMode="auto">
          <a:xfrm>
            <a:off x="7239000" y="40719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cxnSp>
        <p:nvCxnSpPr>
          <p:cNvPr id="30753" name="直接箭头连接符 5"/>
          <p:cNvCxnSpPr>
            <a:cxnSpLocks noChangeShapeType="1"/>
            <a:endCxn id="18" idx="1"/>
          </p:cNvCxnSpPr>
          <p:nvPr/>
        </p:nvCxnSpPr>
        <p:spPr bwMode="auto">
          <a:xfrm>
            <a:off x="3810000" y="3941763"/>
            <a:ext cx="1295400" cy="0"/>
          </a:xfrm>
          <a:prstGeom prst="straightConnector1">
            <a:avLst/>
          </a:prstGeom>
          <a:noFill/>
          <a:ln w="9525" algn="ctr">
            <a:solidFill>
              <a:schemeClr val="tx1"/>
            </a:solidFill>
            <a:round/>
            <a:headEnd type="triangle"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7" name="矩形 36"/>
          <p:cNvSpPr/>
          <p:nvPr/>
        </p:nvSpPr>
        <p:spPr bwMode="auto">
          <a:xfrm>
            <a:off x="5105400"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38" name="矩形 37"/>
          <p:cNvSpPr/>
          <p:nvPr/>
        </p:nvSpPr>
        <p:spPr bwMode="auto">
          <a:xfrm>
            <a:off x="5410200"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39" name="矩形 38"/>
          <p:cNvSpPr/>
          <p:nvPr/>
        </p:nvSpPr>
        <p:spPr bwMode="auto">
          <a:xfrm>
            <a:off x="5715000"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40" name="矩形 39"/>
          <p:cNvSpPr/>
          <p:nvPr/>
        </p:nvSpPr>
        <p:spPr bwMode="auto">
          <a:xfrm>
            <a:off x="6027738"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41" name="矩形 40"/>
          <p:cNvSpPr/>
          <p:nvPr/>
        </p:nvSpPr>
        <p:spPr bwMode="auto">
          <a:xfrm>
            <a:off x="6324600"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42" name="矩形 41"/>
          <p:cNvSpPr/>
          <p:nvPr/>
        </p:nvSpPr>
        <p:spPr bwMode="auto">
          <a:xfrm>
            <a:off x="6629400"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43" name="矩形 42"/>
          <p:cNvSpPr/>
          <p:nvPr/>
        </p:nvSpPr>
        <p:spPr bwMode="auto">
          <a:xfrm>
            <a:off x="6934200"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
        <p:nvSpPr>
          <p:cNvPr id="44" name="矩形 43"/>
          <p:cNvSpPr/>
          <p:nvPr/>
        </p:nvSpPr>
        <p:spPr bwMode="auto">
          <a:xfrm>
            <a:off x="7239000" y="4376738"/>
            <a:ext cx="304800" cy="34766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ea typeface="宋体" panose="02010600030101010101" pitchFamily="2" charset="-122"/>
            </a:endParaRPr>
          </a:p>
        </p:txBody>
      </p:sp>
    </p:spTree>
    <p:extLst>
      <p:ext uri="{BB962C8B-B14F-4D97-AF65-F5344CB8AC3E}">
        <p14:creationId xmlns="" xmlns:p14="http://schemas.microsoft.com/office/powerpoint/2010/main" val="2311894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52400" y="152400"/>
            <a:ext cx="8540750" cy="1143000"/>
          </a:xfrm>
        </p:spPr>
        <p:txBody>
          <a:bodyPr>
            <a:normAutofit/>
          </a:bodyPr>
          <a:lstStyle/>
          <a:p>
            <a:pPr algn="l"/>
            <a:r>
              <a:rPr lang="en-US" altLang="zh-CN" dirty="0" smtClean="0"/>
              <a:t>JAVA I/O </a:t>
            </a:r>
            <a:r>
              <a:rPr lang="zh-CN" altLang="en-US" dirty="0" smtClean="0"/>
              <a:t>流分析</a:t>
            </a:r>
          </a:p>
        </p:txBody>
      </p:sp>
      <p:sp>
        <p:nvSpPr>
          <p:cNvPr id="3" name="内容占位符 2"/>
          <p:cNvSpPr>
            <a:spLocks noGrp="1"/>
          </p:cNvSpPr>
          <p:nvPr>
            <p:ph idx="1"/>
          </p:nvPr>
        </p:nvSpPr>
        <p:spPr>
          <a:xfrm>
            <a:off x="251520" y="1772816"/>
            <a:ext cx="8540750" cy="4896544"/>
          </a:xfrm>
        </p:spPr>
        <p:txBody>
          <a:bodyPr>
            <a:normAutofit/>
          </a:bodyPr>
          <a:lstStyle/>
          <a:p>
            <a:pPr>
              <a:defRPr/>
            </a:pPr>
            <a:r>
              <a:rPr lang="zh-CN" altLang="en-US" sz="2800" b="1" dirty="0" smtClean="0">
                <a:solidFill>
                  <a:srgbClr val="0000FF"/>
                </a:solidFill>
              </a:rPr>
              <a:t>输出流</a:t>
            </a:r>
            <a:r>
              <a:rPr lang="zh-CN" altLang="en-US" sz="2800" dirty="0" smtClean="0"/>
              <a:t>（</a:t>
            </a:r>
            <a:r>
              <a:rPr lang="en-US" altLang="zh-CN" sz="2800" dirty="0" smtClean="0"/>
              <a:t>output stream or output object</a:t>
            </a:r>
            <a:r>
              <a:rPr lang="zh-CN" altLang="en-US" sz="2800" dirty="0" smtClean="0"/>
              <a:t>）的指向称作</a:t>
            </a:r>
            <a:r>
              <a:rPr lang="zh-CN" altLang="en-US" sz="2800" dirty="0" smtClean="0">
                <a:solidFill>
                  <a:srgbClr val="FF0000"/>
                </a:solidFill>
              </a:rPr>
              <a:t>“</a:t>
            </a:r>
            <a:r>
              <a:rPr lang="zh-CN" altLang="en-US" sz="2800" b="1" dirty="0" smtClean="0">
                <a:solidFill>
                  <a:srgbClr val="FF0000"/>
                </a:solidFill>
              </a:rPr>
              <a:t>目的地”</a:t>
            </a:r>
            <a:endParaRPr lang="en-US" altLang="zh-CN" sz="2800" dirty="0" smtClean="0"/>
          </a:p>
          <a:p>
            <a:pPr>
              <a:defRPr/>
            </a:pPr>
            <a:r>
              <a:rPr lang="zh-CN" altLang="en-US" sz="2800" dirty="0" smtClean="0"/>
              <a:t>程序通过向</a:t>
            </a:r>
            <a:r>
              <a:rPr lang="zh-CN" altLang="en-US" sz="2800" b="1" dirty="0" smtClean="0">
                <a:solidFill>
                  <a:srgbClr val="0000FF"/>
                </a:solidFill>
              </a:rPr>
              <a:t>输出流</a:t>
            </a:r>
            <a:r>
              <a:rPr lang="zh-CN" altLang="en-US" sz="2800" dirty="0" smtClean="0"/>
              <a:t>中写入数据，把信息传递到</a:t>
            </a:r>
            <a:r>
              <a:rPr lang="zh-CN" altLang="en-US" sz="2800" dirty="0" smtClean="0">
                <a:solidFill>
                  <a:srgbClr val="FF0000"/>
                </a:solidFill>
              </a:rPr>
              <a:t>“</a:t>
            </a:r>
            <a:r>
              <a:rPr lang="zh-CN" altLang="en-US" sz="2800" b="1" dirty="0" smtClean="0">
                <a:solidFill>
                  <a:srgbClr val="FF0000"/>
                </a:solidFill>
              </a:rPr>
              <a:t>目的地”</a:t>
            </a:r>
            <a:endParaRPr lang="en-US" altLang="zh-CN" sz="2800" b="1" dirty="0" smtClean="0">
              <a:solidFill>
                <a:srgbClr val="FF0000"/>
              </a:solidFill>
            </a:endParaRPr>
          </a:p>
          <a:p>
            <a:pPr>
              <a:defRPr/>
            </a:pPr>
            <a:endParaRPr lang="en-US" altLang="zh-CN" sz="2400" b="1" dirty="0" smtClean="0">
              <a:solidFill>
                <a:srgbClr val="FF0000"/>
              </a:solidFill>
            </a:endParaRPr>
          </a:p>
          <a:p>
            <a:pPr>
              <a:defRPr/>
            </a:pPr>
            <a:endParaRPr lang="en-US" altLang="zh-CN" sz="2400" dirty="0" smtClean="0"/>
          </a:p>
          <a:p>
            <a:pPr marL="0" indent="0">
              <a:buFont typeface="Wingdings 2" pitchFamily="18" charset="2"/>
              <a:buNone/>
              <a:defRPr/>
            </a:pPr>
            <a:endParaRPr lang="en-US" altLang="zh-CN" sz="2400" dirty="0" smtClean="0"/>
          </a:p>
          <a:p>
            <a:pPr>
              <a:defRPr/>
            </a:pPr>
            <a:endParaRPr lang="en-US" altLang="zh-CN" sz="2400" dirty="0" smtClean="0"/>
          </a:p>
          <a:p>
            <a:pPr>
              <a:defRPr/>
            </a:pPr>
            <a:r>
              <a:rPr lang="zh-CN" altLang="en-US" sz="2800" dirty="0" smtClean="0"/>
              <a:t>程序的“源”和“目的地”可以是文件、键盘、鼠标、内存或显示器窗口、</a:t>
            </a:r>
            <a:r>
              <a:rPr lang="zh-CN" altLang="en-US" b="1" u="sng" dirty="0" smtClean="0">
                <a:solidFill>
                  <a:srgbClr val="FF0000"/>
                </a:solidFill>
              </a:rPr>
              <a:t>网络</a:t>
            </a:r>
            <a:endParaRPr lang="en-US" altLang="zh-CN" b="1" u="sng" dirty="0" smtClean="0">
              <a:solidFill>
                <a:srgbClr val="FF0000"/>
              </a:solidFill>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95736" y="3933056"/>
            <a:ext cx="4642506" cy="936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93666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algn="l"/>
            <a:r>
              <a:rPr lang="zh-CN" altLang="en-US" sz="3200" dirty="0" smtClean="0"/>
              <a:t>字节数组流</a:t>
            </a:r>
          </a:p>
        </p:txBody>
      </p:sp>
      <p:sp>
        <p:nvSpPr>
          <p:cNvPr id="31747" name="矩形 3"/>
          <p:cNvSpPr>
            <a:spLocks noChangeArrowheads="1"/>
          </p:cNvSpPr>
          <p:nvPr/>
        </p:nvSpPr>
        <p:spPr bwMode="auto">
          <a:xfrm>
            <a:off x="65088" y="1363663"/>
            <a:ext cx="8564562" cy="4186237"/>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1400" b="1" dirty="0">
                <a:solidFill>
                  <a:srgbClr val="7F0055"/>
                </a:solidFill>
                <a:latin typeface="Consolas" pitchFamily="49" charset="0"/>
              </a:rPr>
              <a:t>import</a:t>
            </a:r>
            <a:r>
              <a:rPr lang="en-US" altLang="zh-CN" sz="1400" b="1" dirty="0">
                <a:solidFill>
                  <a:srgbClr val="000000"/>
                </a:solidFill>
                <a:latin typeface="Consolas" pitchFamily="49" charset="0"/>
              </a:rPr>
              <a:t> java.io.*;</a:t>
            </a:r>
          </a:p>
          <a:p>
            <a:r>
              <a:rPr lang="en-US" altLang="zh-CN" sz="1400" b="1" dirty="0">
                <a:solidFill>
                  <a:srgbClr val="7F0055"/>
                </a:solidFill>
                <a:latin typeface="Consolas" pitchFamily="49" charset="0"/>
              </a:rPr>
              <a:t>public</a:t>
            </a:r>
            <a:r>
              <a:rPr lang="en-US" altLang="zh-CN" sz="1400" b="1" dirty="0">
                <a:solidFill>
                  <a:srgbClr val="000000"/>
                </a:solidFill>
                <a:latin typeface="Consolas" pitchFamily="49" charset="0"/>
              </a:rPr>
              <a:t> </a:t>
            </a:r>
            <a:r>
              <a:rPr lang="en-US" altLang="zh-CN" sz="1400" b="1" dirty="0">
                <a:solidFill>
                  <a:srgbClr val="7F0055"/>
                </a:solidFill>
                <a:latin typeface="Consolas" pitchFamily="49" charset="0"/>
              </a:rPr>
              <a:t>class</a:t>
            </a:r>
            <a:r>
              <a:rPr lang="en-US" altLang="zh-CN" sz="1400" b="1" dirty="0">
                <a:solidFill>
                  <a:srgbClr val="000000"/>
                </a:solidFill>
                <a:latin typeface="Consolas" pitchFamily="49" charset="0"/>
              </a:rPr>
              <a:t> Example9_6</a:t>
            </a:r>
          </a:p>
          <a:p>
            <a:r>
              <a:rPr lang="en-US" altLang="zh-CN" sz="1400" dirty="0">
                <a:solidFill>
                  <a:srgbClr val="000000"/>
                </a:solidFill>
                <a:latin typeface="Consolas" pitchFamily="49" charset="0"/>
              </a:rPr>
              <a:t>{</a:t>
            </a:r>
          </a:p>
          <a:p>
            <a:r>
              <a:rPr lang="en-US" altLang="zh-CN" sz="1400" b="1" dirty="0">
                <a:solidFill>
                  <a:srgbClr val="7F0055"/>
                </a:solidFill>
                <a:latin typeface="Consolas" pitchFamily="49" charset="0"/>
              </a:rPr>
              <a:t>   public</a:t>
            </a:r>
            <a:r>
              <a:rPr lang="en-US" altLang="zh-CN" sz="1400" b="1" dirty="0">
                <a:solidFill>
                  <a:srgbClr val="000000"/>
                </a:solidFill>
                <a:latin typeface="Consolas" pitchFamily="49" charset="0"/>
              </a:rPr>
              <a:t> </a:t>
            </a:r>
            <a:r>
              <a:rPr lang="en-US" altLang="zh-CN" sz="1400" b="1" dirty="0">
                <a:solidFill>
                  <a:srgbClr val="7F0055"/>
                </a:solidFill>
                <a:latin typeface="Consolas" pitchFamily="49" charset="0"/>
              </a:rPr>
              <a:t>static</a:t>
            </a:r>
            <a:r>
              <a:rPr lang="en-US" altLang="zh-CN" sz="1400" b="1" dirty="0">
                <a:solidFill>
                  <a:srgbClr val="000000"/>
                </a:solidFill>
                <a:latin typeface="Consolas" pitchFamily="49" charset="0"/>
              </a:rPr>
              <a:t> </a:t>
            </a:r>
            <a:r>
              <a:rPr lang="en-US" altLang="zh-CN" sz="1400" b="1" dirty="0">
                <a:solidFill>
                  <a:srgbClr val="7F0055"/>
                </a:solidFill>
                <a:latin typeface="Consolas" pitchFamily="49" charset="0"/>
              </a:rPr>
              <a:t>void</a:t>
            </a:r>
            <a:r>
              <a:rPr lang="en-US" altLang="zh-CN" sz="1400" b="1" dirty="0">
                <a:solidFill>
                  <a:srgbClr val="000000"/>
                </a:solidFill>
                <a:latin typeface="Consolas" pitchFamily="49" charset="0"/>
              </a:rPr>
              <a:t> main(String </a:t>
            </a:r>
            <a:r>
              <a:rPr lang="en-US" altLang="zh-CN" sz="1400" b="1" dirty="0" err="1">
                <a:solidFill>
                  <a:srgbClr val="000000"/>
                </a:solidFill>
                <a:latin typeface="Consolas" pitchFamily="49" charset="0"/>
              </a:rPr>
              <a:t>args</a:t>
            </a:r>
            <a:r>
              <a:rPr lang="en-US" altLang="zh-CN" sz="1400" b="1" dirty="0">
                <a:solidFill>
                  <a:srgbClr val="000000"/>
                </a:solidFill>
                <a:latin typeface="Consolas" pitchFamily="49" charset="0"/>
              </a:rPr>
              <a:t>[])</a:t>
            </a:r>
          </a:p>
          <a:p>
            <a:r>
              <a:rPr lang="en-US" altLang="zh-CN" sz="1400" dirty="0">
                <a:solidFill>
                  <a:srgbClr val="000000"/>
                </a:solidFill>
                <a:latin typeface="Consolas" pitchFamily="49" charset="0"/>
              </a:rPr>
              <a:t>   {</a:t>
            </a:r>
          </a:p>
          <a:p>
            <a:r>
              <a:rPr lang="en-US" altLang="zh-CN" sz="1400" b="1" dirty="0">
                <a:solidFill>
                  <a:srgbClr val="7F0055"/>
                </a:solidFill>
                <a:latin typeface="Consolas" pitchFamily="49" charset="0"/>
              </a:rPr>
              <a:t>        </a:t>
            </a:r>
            <a:r>
              <a:rPr lang="en-US" altLang="zh-CN" sz="1400" b="1" dirty="0" err="1">
                <a:solidFill>
                  <a:srgbClr val="7F0055"/>
                </a:solidFill>
                <a:latin typeface="Consolas" pitchFamily="49" charset="0"/>
              </a:rPr>
              <a:t>int</a:t>
            </a:r>
            <a:r>
              <a:rPr lang="en-US" altLang="zh-CN" sz="1400" b="1" dirty="0">
                <a:solidFill>
                  <a:srgbClr val="000000"/>
                </a:solidFill>
                <a:latin typeface="Consolas" pitchFamily="49" charset="0"/>
              </a:rPr>
              <a:t> n=-1;</a:t>
            </a:r>
          </a:p>
          <a:p>
            <a:r>
              <a:rPr lang="en-US" altLang="zh-CN" sz="1400" dirty="0">
                <a:solidFill>
                  <a:srgbClr val="000000"/>
                </a:solidFill>
                <a:latin typeface="Consolas" pitchFamily="49" charset="0"/>
              </a:rPr>
              <a:t>        </a:t>
            </a:r>
            <a:r>
              <a:rPr lang="en-US" altLang="zh-CN" sz="1400" dirty="0" err="1">
                <a:solidFill>
                  <a:srgbClr val="000000"/>
                </a:solidFill>
                <a:latin typeface="Consolas" pitchFamily="49" charset="0"/>
              </a:rPr>
              <a:t>ByteArrayOutputStream</a:t>
            </a:r>
            <a:r>
              <a:rPr lang="en-US" altLang="zh-CN" sz="1400" dirty="0">
                <a:solidFill>
                  <a:srgbClr val="000000"/>
                </a:solidFill>
                <a:latin typeface="Consolas" pitchFamily="49" charset="0"/>
              </a:rPr>
              <a:t> output = </a:t>
            </a:r>
            <a:r>
              <a:rPr lang="en-US" altLang="zh-CN" sz="1400" b="1" dirty="0">
                <a:solidFill>
                  <a:srgbClr val="7F0055"/>
                </a:solidFill>
                <a:latin typeface="Consolas" pitchFamily="49" charset="0"/>
              </a:rPr>
              <a:t>new</a:t>
            </a:r>
            <a:r>
              <a:rPr lang="en-US" altLang="zh-CN" sz="1400" b="1" dirty="0">
                <a:solidFill>
                  <a:srgbClr val="000000"/>
                </a:solidFill>
                <a:latin typeface="Consolas" pitchFamily="49" charset="0"/>
              </a:rPr>
              <a:t> </a:t>
            </a:r>
            <a:r>
              <a:rPr lang="en-US" altLang="zh-CN" sz="1400" b="1" dirty="0" err="1">
                <a:solidFill>
                  <a:srgbClr val="000000"/>
                </a:solidFill>
                <a:latin typeface="Consolas" pitchFamily="49" charset="0"/>
              </a:rPr>
              <a:t>ByteArrayOutputStream</a:t>
            </a:r>
            <a:r>
              <a:rPr lang="en-US" altLang="zh-CN" sz="1400" b="1" dirty="0">
                <a:solidFill>
                  <a:srgbClr val="000000"/>
                </a:solidFill>
                <a:latin typeface="Consolas" pitchFamily="49" charset="0"/>
              </a:rPr>
              <a:t>();</a:t>
            </a:r>
          </a:p>
          <a:p>
            <a:r>
              <a:rPr lang="en-US" altLang="zh-CN" sz="1400" dirty="0">
                <a:solidFill>
                  <a:srgbClr val="000000"/>
                </a:solidFill>
                <a:latin typeface="Consolas" pitchFamily="49" charset="0"/>
              </a:rPr>
              <a:t>        </a:t>
            </a:r>
            <a:r>
              <a:rPr lang="en-US" altLang="zh-CN" sz="1400" b="1" dirty="0">
                <a:solidFill>
                  <a:srgbClr val="7F0055"/>
                </a:solidFill>
                <a:latin typeface="Consolas" pitchFamily="49" charset="0"/>
              </a:rPr>
              <a:t>for</a:t>
            </a:r>
            <a:r>
              <a:rPr lang="en-US" altLang="zh-CN" sz="1400" b="1" dirty="0">
                <a:solidFill>
                  <a:srgbClr val="000000"/>
                </a:solidFill>
                <a:latin typeface="Consolas" pitchFamily="49" charset="0"/>
              </a:rPr>
              <a:t>(</a:t>
            </a:r>
            <a:r>
              <a:rPr lang="en-US" altLang="zh-CN" sz="1400" b="1" dirty="0" err="1">
                <a:solidFill>
                  <a:srgbClr val="7F0055"/>
                </a:solidFill>
                <a:latin typeface="Consolas" pitchFamily="49" charset="0"/>
              </a:rPr>
              <a:t>int</a:t>
            </a:r>
            <a:r>
              <a:rPr lang="en-US" altLang="zh-CN" sz="1400" b="1" dirty="0">
                <a:solidFill>
                  <a:srgbClr val="000000"/>
                </a:solidFill>
                <a:latin typeface="Consolas" pitchFamily="49" charset="0"/>
              </a:rPr>
              <a:t> i=0;i&lt;5;i++)</a:t>
            </a:r>
          </a:p>
          <a:p>
            <a:r>
              <a:rPr lang="zh-CN" altLang="en-US" sz="1400" dirty="0">
                <a:solidFill>
                  <a:srgbClr val="000000"/>
                </a:solidFill>
                <a:latin typeface="Consolas" pitchFamily="49" charset="0"/>
              </a:rPr>
              <a:t>        </a:t>
            </a:r>
            <a:r>
              <a:rPr lang="en-US" altLang="zh-CN" sz="1400" dirty="0">
                <a:solidFill>
                  <a:srgbClr val="000000"/>
                </a:solidFill>
                <a:latin typeface="Consolas" pitchFamily="49" charset="0"/>
              </a:rPr>
              <a:t>{</a:t>
            </a:r>
          </a:p>
          <a:p>
            <a:r>
              <a:rPr lang="en-US" altLang="zh-CN" sz="1400" dirty="0">
                <a:solidFill>
                  <a:srgbClr val="000000"/>
                </a:solidFill>
                <a:latin typeface="Consolas" pitchFamily="49" charset="0"/>
              </a:rPr>
              <a:t>           </a:t>
            </a:r>
            <a:r>
              <a:rPr lang="en-US" altLang="zh-CN" sz="1400" dirty="0" err="1">
                <a:solidFill>
                  <a:srgbClr val="000000"/>
                </a:solidFill>
                <a:latin typeface="Consolas" pitchFamily="49" charset="0"/>
              </a:rPr>
              <a:t>output.write</a:t>
            </a:r>
            <a:r>
              <a:rPr lang="en-US" altLang="zh-CN" sz="1400" dirty="0">
                <a:solidFill>
                  <a:srgbClr val="000000"/>
                </a:solidFill>
                <a:latin typeface="Consolas" pitchFamily="49" charset="0"/>
              </a:rPr>
              <a:t>(</a:t>
            </a:r>
            <a:r>
              <a:rPr lang="en-US" altLang="zh-CN" sz="1400" dirty="0">
                <a:solidFill>
                  <a:srgbClr val="2A00FF"/>
                </a:solidFill>
                <a:latin typeface="Consolas" pitchFamily="49" charset="0"/>
              </a:rPr>
              <a:t>'</a:t>
            </a:r>
            <a:r>
              <a:rPr lang="en-US" altLang="zh-CN" sz="1400" dirty="0" err="1">
                <a:solidFill>
                  <a:srgbClr val="2A00FF"/>
                </a:solidFill>
                <a:latin typeface="Consolas" pitchFamily="49" charset="0"/>
              </a:rPr>
              <a:t>A'</a:t>
            </a:r>
            <a:r>
              <a:rPr lang="en-US" altLang="zh-CN" sz="1400" dirty="0" err="1">
                <a:solidFill>
                  <a:srgbClr val="000000"/>
                </a:solidFill>
                <a:latin typeface="Consolas" pitchFamily="49" charset="0"/>
              </a:rPr>
              <a:t>+i</a:t>
            </a:r>
            <a:r>
              <a:rPr lang="en-US" altLang="zh-CN" sz="1400" dirty="0">
                <a:solidFill>
                  <a:srgbClr val="000000"/>
                </a:solidFill>
                <a:latin typeface="Consolas" pitchFamily="49" charset="0"/>
              </a:rPr>
              <a:t>);</a:t>
            </a:r>
          </a:p>
          <a:p>
            <a:r>
              <a:rPr lang="zh-CN" altLang="en-US" sz="1400" dirty="0">
                <a:solidFill>
                  <a:srgbClr val="000000"/>
                </a:solidFill>
                <a:latin typeface="Consolas" pitchFamily="49" charset="0"/>
              </a:rPr>
              <a:t>        </a:t>
            </a:r>
            <a:r>
              <a:rPr lang="en-US" altLang="zh-CN" sz="1400" dirty="0">
                <a:solidFill>
                  <a:srgbClr val="000000"/>
                </a:solidFill>
                <a:latin typeface="Consolas" pitchFamily="49" charset="0"/>
              </a:rPr>
              <a:t>}</a:t>
            </a:r>
          </a:p>
          <a:p>
            <a:endParaRPr lang="en-US" altLang="zh-CN" sz="1400" dirty="0">
              <a:solidFill>
                <a:srgbClr val="000000"/>
              </a:solidFill>
              <a:latin typeface="Consolas" pitchFamily="49" charset="0"/>
            </a:endParaRPr>
          </a:p>
          <a:p>
            <a:r>
              <a:rPr lang="en-US" altLang="zh-CN" sz="1400" dirty="0">
                <a:solidFill>
                  <a:srgbClr val="000000"/>
                </a:solidFill>
                <a:latin typeface="Consolas" pitchFamily="49" charset="0"/>
              </a:rPr>
              <a:t>        </a:t>
            </a:r>
            <a:r>
              <a:rPr lang="en-US" altLang="zh-CN" sz="1400" dirty="0" err="1">
                <a:solidFill>
                  <a:srgbClr val="000000"/>
                </a:solidFill>
                <a:latin typeface="Consolas" pitchFamily="49" charset="0"/>
              </a:rPr>
              <a:t>ByteArrayInputStream</a:t>
            </a:r>
            <a:r>
              <a:rPr lang="en-US" altLang="zh-CN" sz="1400" dirty="0">
                <a:solidFill>
                  <a:srgbClr val="000000"/>
                </a:solidFill>
                <a:latin typeface="Consolas" pitchFamily="49" charset="0"/>
              </a:rPr>
              <a:t> input = </a:t>
            </a:r>
            <a:r>
              <a:rPr lang="en-US" altLang="zh-CN" sz="1400" b="1" dirty="0">
                <a:solidFill>
                  <a:srgbClr val="7F0055"/>
                </a:solidFill>
                <a:latin typeface="Consolas" pitchFamily="49" charset="0"/>
              </a:rPr>
              <a:t>new</a:t>
            </a:r>
            <a:r>
              <a:rPr lang="en-US" altLang="zh-CN" sz="1400" b="1" dirty="0">
                <a:solidFill>
                  <a:srgbClr val="000000"/>
                </a:solidFill>
                <a:latin typeface="Consolas" pitchFamily="49" charset="0"/>
              </a:rPr>
              <a:t> </a:t>
            </a:r>
            <a:r>
              <a:rPr lang="en-US" altLang="zh-CN" sz="1400" b="1" dirty="0" err="1">
                <a:solidFill>
                  <a:srgbClr val="000000"/>
                </a:solidFill>
                <a:latin typeface="Consolas" pitchFamily="49" charset="0"/>
              </a:rPr>
              <a:t>ByteArrayInputStream</a:t>
            </a:r>
            <a:r>
              <a:rPr lang="en-US" altLang="zh-CN" sz="1400" b="1" dirty="0">
                <a:solidFill>
                  <a:srgbClr val="000000"/>
                </a:solidFill>
                <a:latin typeface="Consolas" pitchFamily="49" charset="0"/>
              </a:rPr>
              <a:t>(</a:t>
            </a:r>
            <a:r>
              <a:rPr lang="en-US" altLang="zh-CN" sz="1400" b="1" dirty="0" err="1">
                <a:solidFill>
                  <a:srgbClr val="000000"/>
                </a:solidFill>
                <a:latin typeface="Consolas" pitchFamily="49" charset="0"/>
              </a:rPr>
              <a:t>output.toByteArray</a:t>
            </a:r>
            <a:r>
              <a:rPr lang="en-US" altLang="zh-CN" sz="1400" b="1" dirty="0">
                <a:solidFill>
                  <a:srgbClr val="000000"/>
                </a:solidFill>
                <a:latin typeface="Consolas" pitchFamily="49" charset="0"/>
              </a:rPr>
              <a:t>());</a:t>
            </a:r>
          </a:p>
          <a:p>
            <a:r>
              <a:rPr lang="en-US" altLang="zh-CN" sz="1400" dirty="0">
                <a:solidFill>
                  <a:srgbClr val="000000"/>
                </a:solidFill>
                <a:latin typeface="Consolas" pitchFamily="49" charset="0"/>
              </a:rPr>
              <a:t>        </a:t>
            </a:r>
            <a:r>
              <a:rPr lang="en-US" altLang="zh-CN" sz="1400" b="1" dirty="0">
                <a:solidFill>
                  <a:srgbClr val="7F0055"/>
                </a:solidFill>
                <a:latin typeface="Consolas" pitchFamily="49" charset="0"/>
              </a:rPr>
              <a:t>while</a:t>
            </a:r>
            <a:r>
              <a:rPr lang="en-US" altLang="zh-CN" sz="1400" b="1" dirty="0">
                <a:solidFill>
                  <a:srgbClr val="000000"/>
                </a:solidFill>
                <a:latin typeface="Consolas" pitchFamily="49" charset="0"/>
              </a:rPr>
              <a:t>((n=</a:t>
            </a:r>
            <a:r>
              <a:rPr lang="en-US" altLang="zh-CN" sz="1400" b="1" dirty="0" err="1">
                <a:solidFill>
                  <a:srgbClr val="000000"/>
                </a:solidFill>
                <a:latin typeface="Consolas" pitchFamily="49" charset="0"/>
              </a:rPr>
              <a:t>input.read</a:t>
            </a:r>
            <a:r>
              <a:rPr lang="en-US" altLang="zh-CN" sz="1400" b="1" dirty="0">
                <a:solidFill>
                  <a:srgbClr val="000000"/>
                </a:solidFill>
                <a:latin typeface="Consolas" pitchFamily="49" charset="0"/>
              </a:rPr>
              <a:t>())!=-1)</a:t>
            </a:r>
          </a:p>
          <a:p>
            <a:r>
              <a:rPr lang="zh-CN" altLang="en-US" sz="1400" dirty="0">
                <a:solidFill>
                  <a:srgbClr val="000000"/>
                </a:solidFill>
                <a:latin typeface="Consolas" pitchFamily="49" charset="0"/>
              </a:rPr>
              <a:t>        </a:t>
            </a:r>
            <a:r>
              <a:rPr lang="en-US" altLang="zh-CN" sz="1400" dirty="0">
                <a:solidFill>
                  <a:srgbClr val="000000"/>
                </a:solidFill>
                <a:latin typeface="Consolas" pitchFamily="49" charset="0"/>
              </a:rPr>
              <a:t>{</a:t>
            </a:r>
          </a:p>
          <a:p>
            <a:r>
              <a:rPr lang="en-US" altLang="zh-CN" sz="1400" dirty="0">
                <a:solidFill>
                  <a:srgbClr val="000000"/>
                </a:solidFill>
                <a:latin typeface="Consolas" pitchFamily="49" charset="0"/>
              </a:rPr>
              <a:t>            </a:t>
            </a:r>
            <a:r>
              <a:rPr lang="en-US" altLang="zh-CN" sz="1400" dirty="0" err="1">
                <a:solidFill>
                  <a:srgbClr val="000000"/>
                </a:solidFill>
                <a:latin typeface="Consolas" pitchFamily="49" charset="0"/>
              </a:rPr>
              <a:t>System.</a:t>
            </a:r>
            <a:r>
              <a:rPr lang="en-US" altLang="zh-CN" sz="1400" i="1" dirty="0" err="1">
                <a:solidFill>
                  <a:srgbClr val="0000C0"/>
                </a:solidFill>
                <a:latin typeface="Consolas" pitchFamily="49" charset="0"/>
              </a:rPr>
              <a:t>out</a:t>
            </a:r>
            <a:r>
              <a:rPr lang="en-US" altLang="zh-CN" sz="1400" i="1" dirty="0" err="1">
                <a:solidFill>
                  <a:srgbClr val="000000"/>
                </a:solidFill>
                <a:latin typeface="Consolas" pitchFamily="49" charset="0"/>
              </a:rPr>
              <a:t>.println</a:t>
            </a:r>
            <a:r>
              <a:rPr lang="en-US" altLang="zh-CN" sz="1400" i="1" dirty="0">
                <a:solidFill>
                  <a:srgbClr val="000000"/>
                </a:solidFill>
                <a:latin typeface="Consolas" pitchFamily="49" charset="0"/>
              </a:rPr>
              <a:t>(n + </a:t>
            </a:r>
            <a:r>
              <a:rPr lang="en-US" altLang="zh-CN" sz="1400" i="1" dirty="0">
                <a:solidFill>
                  <a:srgbClr val="2A00FF"/>
                </a:solidFill>
                <a:latin typeface="Consolas" pitchFamily="49" charset="0"/>
              </a:rPr>
              <a:t>":"</a:t>
            </a:r>
            <a:r>
              <a:rPr lang="en-US" altLang="zh-CN" sz="1400" i="1" dirty="0">
                <a:solidFill>
                  <a:srgbClr val="000000"/>
                </a:solidFill>
                <a:latin typeface="Consolas" pitchFamily="49" charset="0"/>
              </a:rPr>
              <a:t> + (</a:t>
            </a:r>
            <a:r>
              <a:rPr lang="en-US" altLang="zh-CN" sz="1400" b="1" i="1" dirty="0">
                <a:solidFill>
                  <a:srgbClr val="7F0055"/>
                </a:solidFill>
                <a:latin typeface="Consolas" pitchFamily="49" charset="0"/>
              </a:rPr>
              <a:t>char</a:t>
            </a:r>
            <a:r>
              <a:rPr lang="en-US" altLang="zh-CN" sz="1400" b="1" i="1" dirty="0">
                <a:solidFill>
                  <a:srgbClr val="000000"/>
                </a:solidFill>
                <a:latin typeface="Consolas" pitchFamily="49" charset="0"/>
              </a:rPr>
              <a:t>)n);</a:t>
            </a:r>
          </a:p>
          <a:p>
            <a:r>
              <a:rPr lang="zh-CN" altLang="en-US" sz="1400" dirty="0">
                <a:solidFill>
                  <a:srgbClr val="000000"/>
                </a:solidFill>
                <a:latin typeface="Consolas" pitchFamily="49" charset="0"/>
              </a:rPr>
              <a:t>        </a:t>
            </a:r>
            <a:r>
              <a:rPr lang="en-US" altLang="zh-CN" sz="1400" dirty="0">
                <a:solidFill>
                  <a:srgbClr val="000000"/>
                </a:solidFill>
                <a:latin typeface="Consolas" pitchFamily="49" charset="0"/>
              </a:rPr>
              <a:t>}</a:t>
            </a:r>
          </a:p>
          <a:p>
            <a:r>
              <a:rPr lang="zh-CN" altLang="en-US" sz="1400" dirty="0">
                <a:solidFill>
                  <a:srgbClr val="000000"/>
                </a:solidFill>
                <a:latin typeface="Consolas" pitchFamily="49" charset="0"/>
              </a:rPr>
              <a:t>    </a:t>
            </a:r>
            <a:r>
              <a:rPr lang="en-US" altLang="zh-CN" sz="1400" dirty="0">
                <a:solidFill>
                  <a:srgbClr val="000000"/>
                </a:solidFill>
                <a:latin typeface="Consolas" pitchFamily="49" charset="0"/>
              </a:rPr>
              <a:t>}</a:t>
            </a:r>
          </a:p>
          <a:p>
            <a:r>
              <a:rPr lang="en-US" altLang="zh-CN" sz="1400" dirty="0">
                <a:solidFill>
                  <a:srgbClr val="000000"/>
                </a:solidFill>
                <a:latin typeface="Consolas" pitchFamily="49" charset="0"/>
              </a:rPr>
              <a:t>}</a:t>
            </a:r>
          </a:p>
        </p:txBody>
      </p:sp>
      <p:pic>
        <p:nvPicPr>
          <p:cNvPr id="5" name="图片 4"/>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40725" y="2830513"/>
            <a:ext cx="576263" cy="125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9" name="矩形 6"/>
          <p:cNvSpPr>
            <a:spLocks noChangeArrowheads="1"/>
          </p:cNvSpPr>
          <p:nvPr/>
        </p:nvSpPr>
        <p:spPr bwMode="auto">
          <a:xfrm>
            <a:off x="5013325" y="993775"/>
            <a:ext cx="39036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rPr>
              <a:t>返回输出流写入到缓冲区的全部字节</a:t>
            </a:r>
            <a:endParaRPr lang="zh-CN" altLang="en-US"/>
          </a:p>
        </p:txBody>
      </p:sp>
      <p:cxnSp>
        <p:nvCxnSpPr>
          <p:cNvPr id="8" name="直接箭头连接符 7"/>
          <p:cNvCxnSpPr/>
          <p:nvPr/>
        </p:nvCxnSpPr>
        <p:spPr>
          <a:xfrm flipV="1">
            <a:off x="7596188" y="1371600"/>
            <a:ext cx="0" cy="25923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内容占位符 2"/>
          <p:cNvSpPr txBox="1">
            <a:spLocks/>
          </p:cNvSpPr>
          <p:nvPr/>
        </p:nvSpPr>
        <p:spPr bwMode="auto">
          <a:xfrm>
            <a:off x="65088" y="5578475"/>
            <a:ext cx="854075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marL="342900" indent="-342900">
              <a:spcBef>
                <a:spcPct val="20000"/>
              </a:spcBef>
              <a:buClr>
                <a:schemeClr val="folHlink"/>
              </a:buClr>
              <a:buSzPct val="85000"/>
              <a:buFont typeface="Wingdings 2" pitchFamily="18" charset="2"/>
              <a:buChar char="¡"/>
            </a:pPr>
            <a:r>
              <a:rPr lang="zh-CN" altLang="en-US" sz="2000"/>
              <a:t>读写场景：</a:t>
            </a:r>
            <a:endParaRPr lang="en-US" altLang="zh-CN" sz="2000"/>
          </a:p>
          <a:p>
            <a:pPr marL="342900" indent="-342900">
              <a:spcBef>
                <a:spcPct val="20000"/>
              </a:spcBef>
              <a:buClr>
                <a:schemeClr val="folHlink"/>
              </a:buClr>
              <a:buSzPct val="85000"/>
              <a:buFont typeface="Wingdings 2" pitchFamily="18" charset="2"/>
              <a:buChar char="¡"/>
            </a:pPr>
            <a:r>
              <a:rPr lang="zh-CN" altLang="en-US" sz="2000"/>
              <a:t>向</a:t>
            </a:r>
            <a:r>
              <a:rPr lang="zh-CN" altLang="en-US" sz="2000" b="1">
                <a:solidFill>
                  <a:srgbClr val="FF0000"/>
                </a:solidFill>
              </a:rPr>
              <a:t>内存</a:t>
            </a:r>
            <a:r>
              <a:rPr lang="zh-CN" altLang="en-US" sz="2000"/>
              <a:t>（输出流的缓冲区）写入</a:t>
            </a:r>
            <a:r>
              <a:rPr lang="en-US" altLang="zh-CN" sz="2000"/>
              <a:t>ASCII</a:t>
            </a:r>
            <a:r>
              <a:rPr lang="zh-CN" altLang="en-US" sz="2000"/>
              <a:t>表，然后再读出这些字节和字节对应的字符。 </a:t>
            </a:r>
          </a:p>
          <a:p>
            <a:pPr marL="342900" indent="-342900">
              <a:spcBef>
                <a:spcPct val="20000"/>
              </a:spcBef>
              <a:buClr>
                <a:schemeClr val="folHlink"/>
              </a:buClr>
              <a:buSzPct val="85000"/>
              <a:buFont typeface="Wingdings 2" pitchFamily="18" charset="2"/>
              <a:buChar char="¡"/>
            </a:pPr>
            <a:endParaRPr lang="zh-CN" altLang="en-US" sz="2000"/>
          </a:p>
          <a:p>
            <a:pPr marL="342900" indent="-342900">
              <a:spcBef>
                <a:spcPct val="20000"/>
              </a:spcBef>
              <a:buClr>
                <a:schemeClr val="folHlink"/>
              </a:buClr>
              <a:buSzPct val="85000"/>
              <a:buFont typeface="Wingdings 2" pitchFamily="18" charset="2"/>
              <a:buChar char="¡"/>
            </a:pPr>
            <a:endParaRPr lang="zh-CN" altLang="en-US" sz="2000"/>
          </a:p>
        </p:txBody>
      </p:sp>
    </p:spTree>
    <p:extLst>
      <p:ext uri="{BB962C8B-B14F-4D97-AF65-F5344CB8AC3E}">
        <p14:creationId xmlns="" xmlns:p14="http://schemas.microsoft.com/office/powerpoint/2010/main" val="2318757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algn="l"/>
            <a:r>
              <a:rPr lang="zh-CN" altLang="en-US" sz="3200" dirty="0" smtClean="0"/>
              <a:t>字符数组流应用场景</a:t>
            </a:r>
          </a:p>
        </p:txBody>
      </p:sp>
      <p:sp>
        <p:nvSpPr>
          <p:cNvPr id="32771" name="内容占位符 2"/>
          <p:cNvSpPr>
            <a:spLocks noGrp="1"/>
          </p:cNvSpPr>
          <p:nvPr>
            <p:ph idx="1"/>
          </p:nvPr>
        </p:nvSpPr>
        <p:spPr>
          <a:xfrm>
            <a:off x="301625" y="1600200"/>
            <a:ext cx="8842375" cy="1447800"/>
          </a:xfrm>
        </p:spPr>
        <p:txBody>
          <a:bodyPr/>
          <a:lstStyle/>
          <a:p>
            <a:r>
              <a:rPr lang="zh-CN" altLang="en-US" sz="2000" smtClean="0"/>
              <a:t>与数组</a:t>
            </a:r>
            <a:r>
              <a:rPr lang="zh-CN" altLang="en-US" sz="2000" b="1" smtClean="0">
                <a:solidFill>
                  <a:srgbClr val="FF0000"/>
                </a:solidFill>
              </a:rPr>
              <a:t>字节</a:t>
            </a:r>
            <a:r>
              <a:rPr lang="zh-CN" altLang="en-US" sz="2000" smtClean="0"/>
              <a:t>流对应的是数组</a:t>
            </a:r>
            <a:r>
              <a:rPr lang="zh-CN" altLang="en-US" sz="2000" b="1" smtClean="0">
                <a:solidFill>
                  <a:srgbClr val="FF0000"/>
                </a:solidFill>
              </a:rPr>
              <a:t>字符</a:t>
            </a:r>
            <a:r>
              <a:rPr lang="zh-CN" altLang="en-US" sz="2000" smtClean="0"/>
              <a:t>流</a:t>
            </a:r>
            <a:endParaRPr lang="en-US" altLang="zh-CN" sz="2000" smtClean="0"/>
          </a:p>
          <a:p>
            <a:pPr lvl="1"/>
            <a:r>
              <a:rPr lang="en-US" altLang="zh-CN" sz="2000" smtClean="0"/>
              <a:t>CharArrayReader</a:t>
            </a:r>
          </a:p>
          <a:p>
            <a:pPr lvl="1"/>
            <a:r>
              <a:rPr lang="en-US" altLang="zh-CN" sz="2000" smtClean="0"/>
              <a:t>CharArrayWriter</a:t>
            </a:r>
          </a:p>
          <a:p>
            <a:endParaRPr lang="en-US" altLang="zh-CN" sz="2000" smtClean="0"/>
          </a:p>
        </p:txBody>
      </p:sp>
      <p:sp>
        <p:nvSpPr>
          <p:cNvPr id="32772" name="文本框 4"/>
          <p:cNvSpPr txBox="1">
            <a:spLocks noChangeArrowheads="1"/>
          </p:cNvSpPr>
          <p:nvPr/>
        </p:nvSpPr>
        <p:spPr bwMode="auto">
          <a:xfrm>
            <a:off x="5148263" y="620713"/>
            <a:ext cx="3646487" cy="369887"/>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dirty="0">
                <a:solidFill>
                  <a:srgbClr val="FF0000"/>
                </a:solidFill>
              </a:rPr>
              <a:t>使用字符数组作为流的源和目的地</a:t>
            </a:r>
          </a:p>
        </p:txBody>
      </p:sp>
      <p:sp>
        <p:nvSpPr>
          <p:cNvPr id="32773" name="矩形 5"/>
          <p:cNvSpPr>
            <a:spLocks noChangeArrowheads="1"/>
          </p:cNvSpPr>
          <p:nvPr/>
        </p:nvSpPr>
        <p:spPr bwMode="auto">
          <a:xfrm>
            <a:off x="5221288" y="3124200"/>
            <a:ext cx="1865312" cy="347663"/>
          </a:xfrm>
          <a:prstGeom prst="rect">
            <a:avLst/>
          </a:prstGeom>
          <a:solidFill>
            <a:srgbClr val="00B0F0"/>
          </a:solidFill>
          <a:ln w="9525" algn="ctr">
            <a:solidFill>
              <a:schemeClr val="tx1"/>
            </a:solidFill>
            <a:round/>
            <a:headEnd/>
            <a:tailEnd/>
          </a:ln>
        </p:spPr>
        <p:txBody>
          <a:bodyPr/>
          <a:lstStyle/>
          <a:p>
            <a:r>
              <a:rPr lang="en-US" altLang="zh-CN"/>
              <a:t>A</a:t>
            </a:r>
            <a:endParaRPr lang="zh-CN" altLang="en-US"/>
          </a:p>
        </p:txBody>
      </p:sp>
      <p:sp>
        <p:nvSpPr>
          <p:cNvPr id="32774" name="TextBox 17"/>
          <p:cNvSpPr txBox="1">
            <a:spLocks noChangeArrowheads="1"/>
          </p:cNvSpPr>
          <p:nvPr/>
        </p:nvSpPr>
        <p:spPr bwMode="auto">
          <a:xfrm>
            <a:off x="5133975" y="2635250"/>
            <a:ext cx="214153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dirty="0"/>
              <a:t>字符数组 缓冲区</a:t>
            </a:r>
          </a:p>
        </p:txBody>
      </p:sp>
      <p:sp>
        <p:nvSpPr>
          <p:cNvPr id="32775" name="流程图: 直接访问存储器 14"/>
          <p:cNvSpPr>
            <a:spLocks noChangeArrowheads="1"/>
          </p:cNvSpPr>
          <p:nvPr/>
        </p:nvSpPr>
        <p:spPr bwMode="auto">
          <a:xfrm>
            <a:off x="1828800" y="3292475"/>
            <a:ext cx="1981200" cy="517525"/>
          </a:xfrm>
          <a:prstGeom prst="flowChartMagneticDrum">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6" name="TextBox 15"/>
          <p:cNvSpPr txBox="1">
            <a:spLocks noChangeArrowheads="1"/>
          </p:cNvSpPr>
          <p:nvPr/>
        </p:nvSpPr>
        <p:spPr bwMode="auto">
          <a:xfrm>
            <a:off x="1981200" y="3886200"/>
            <a:ext cx="16002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字符数组流</a:t>
            </a:r>
          </a:p>
        </p:txBody>
      </p:sp>
      <p:cxnSp>
        <p:nvCxnSpPr>
          <p:cNvPr id="32777" name="直接箭头连接符 5"/>
          <p:cNvCxnSpPr>
            <a:cxnSpLocks noChangeShapeType="1"/>
          </p:cNvCxnSpPr>
          <p:nvPr/>
        </p:nvCxnSpPr>
        <p:spPr bwMode="auto">
          <a:xfrm>
            <a:off x="3810000" y="3636963"/>
            <a:ext cx="1295400" cy="0"/>
          </a:xfrm>
          <a:prstGeom prst="straightConnector1">
            <a:avLst/>
          </a:prstGeom>
          <a:noFill/>
          <a:ln w="9525" algn="ctr">
            <a:solidFill>
              <a:schemeClr val="tx1"/>
            </a:solidFill>
            <a:round/>
            <a:headEnd type="triangle"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778" name="矩形 41"/>
          <p:cNvSpPr>
            <a:spLocks noChangeArrowheads="1"/>
          </p:cNvSpPr>
          <p:nvPr/>
        </p:nvSpPr>
        <p:spPr bwMode="auto">
          <a:xfrm>
            <a:off x="5221288" y="3462338"/>
            <a:ext cx="1865312" cy="347662"/>
          </a:xfrm>
          <a:prstGeom prst="rect">
            <a:avLst/>
          </a:prstGeom>
          <a:solidFill>
            <a:srgbClr val="00B0F0"/>
          </a:solidFill>
          <a:ln w="9525" algn="ctr">
            <a:solidFill>
              <a:schemeClr val="tx1"/>
            </a:solidFill>
            <a:round/>
            <a:headEnd/>
            <a:tailEnd/>
          </a:ln>
        </p:spPr>
        <p:txBody>
          <a:bodyPr/>
          <a:lstStyle/>
          <a:p>
            <a:r>
              <a:rPr lang="en-US" altLang="zh-CN"/>
              <a:t>B</a:t>
            </a:r>
            <a:endParaRPr lang="zh-CN" altLang="en-US"/>
          </a:p>
        </p:txBody>
      </p:sp>
      <p:sp>
        <p:nvSpPr>
          <p:cNvPr id="32779" name="矩形 42"/>
          <p:cNvSpPr>
            <a:spLocks noChangeArrowheads="1"/>
          </p:cNvSpPr>
          <p:nvPr/>
        </p:nvSpPr>
        <p:spPr bwMode="auto">
          <a:xfrm>
            <a:off x="5221288" y="3767138"/>
            <a:ext cx="1865312" cy="347662"/>
          </a:xfrm>
          <a:prstGeom prst="rect">
            <a:avLst/>
          </a:prstGeom>
          <a:solidFill>
            <a:srgbClr val="00B0F0"/>
          </a:solidFill>
          <a:ln w="9525" algn="ctr">
            <a:solidFill>
              <a:schemeClr val="tx1"/>
            </a:solidFill>
            <a:round/>
            <a:headEnd/>
            <a:tailEnd/>
          </a:ln>
        </p:spPr>
        <p:txBody>
          <a:bodyPr/>
          <a:lstStyle/>
          <a:p>
            <a:r>
              <a:rPr lang="en-US" altLang="zh-CN"/>
              <a:t>C </a:t>
            </a:r>
            <a:endParaRPr lang="zh-CN" altLang="en-US"/>
          </a:p>
        </p:txBody>
      </p:sp>
      <p:sp>
        <p:nvSpPr>
          <p:cNvPr id="32780" name="矩形 43"/>
          <p:cNvSpPr>
            <a:spLocks noChangeArrowheads="1"/>
          </p:cNvSpPr>
          <p:nvPr/>
        </p:nvSpPr>
        <p:spPr bwMode="auto">
          <a:xfrm>
            <a:off x="5221288" y="4071938"/>
            <a:ext cx="1865312" cy="347662"/>
          </a:xfrm>
          <a:prstGeom prst="rect">
            <a:avLst/>
          </a:prstGeom>
          <a:solidFill>
            <a:srgbClr val="00B0F0"/>
          </a:solidFill>
          <a:ln w="9525" algn="ctr">
            <a:solidFill>
              <a:schemeClr val="tx1"/>
            </a:solidFill>
            <a:round/>
            <a:headEnd/>
            <a:tailEnd/>
          </a:ln>
        </p:spPr>
        <p:txBody>
          <a:bodyPr/>
          <a:lstStyle/>
          <a:p>
            <a:r>
              <a:rPr lang="en-US" altLang="zh-CN"/>
              <a:t>d </a:t>
            </a:r>
            <a:endParaRPr lang="zh-CN" altLang="en-US"/>
          </a:p>
        </p:txBody>
      </p:sp>
    </p:spTree>
    <p:extLst>
      <p:ext uri="{BB962C8B-B14F-4D97-AF65-F5344CB8AC3E}">
        <p14:creationId xmlns="" xmlns:p14="http://schemas.microsoft.com/office/powerpoint/2010/main" val="1787366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
          <p:cNvSpPr>
            <a:spLocks noChangeArrowheads="1"/>
          </p:cNvSpPr>
          <p:nvPr/>
        </p:nvSpPr>
        <p:spPr bwMode="auto">
          <a:xfrm>
            <a:off x="228600" y="76200"/>
            <a:ext cx="8424863" cy="57562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1600" b="1" dirty="0">
                <a:solidFill>
                  <a:srgbClr val="7F0055"/>
                </a:solidFill>
                <a:latin typeface="Consolas" pitchFamily="49" charset="0"/>
              </a:rPr>
              <a:t>import</a:t>
            </a:r>
            <a:r>
              <a:rPr lang="en-US" altLang="zh-CN" sz="1600" b="1" dirty="0">
                <a:solidFill>
                  <a:srgbClr val="000000"/>
                </a:solidFill>
                <a:latin typeface="Consolas" pitchFamily="49" charset="0"/>
              </a:rPr>
              <a:t> java.io.*;</a:t>
            </a:r>
          </a:p>
          <a:p>
            <a:r>
              <a:rPr lang="en-US" altLang="zh-CN" sz="1600" b="1" dirty="0">
                <a:solidFill>
                  <a:srgbClr val="7F0055"/>
                </a:solidFill>
                <a:latin typeface="Consolas" pitchFamily="49" charset="0"/>
              </a:rPr>
              <a:t>public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class</a:t>
            </a:r>
            <a:r>
              <a:rPr lang="en-US" altLang="zh-CN" sz="1600" b="1" dirty="0">
                <a:solidFill>
                  <a:srgbClr val="000000"/>
                </a:solidFill>
                <a:latin typeface="Consolas" pitchFamily="49" charset="0"/>
              </a:rPr>
              <a:t> Example9_7</a:t>
            </a:r>
          </a:p>
          <a:p>
            <a:r>
              <a:rPr lang="en-US" altLang="zh-CN" sz="1600" dirty="0">
                <a:solidFill>
                  <a:srgbClr val="000000"/>
                </a:solidFill>
                <a:latin typeface="Consolas" pitchFamily="49" charset="0"/>
              </a:rPr>
              <a:t>{</a:t>
            </a:r>
          </a:p>
          <a:p>
            <a:r>
              <a:rPr lang="en-US" altLang="zh-CN" sz="1600" b="1" dirty="0">
                <a:solidFill>
                  <a:srgbClr val="7F0055"/>
                </a:solidFill>
                <a:latin typeface="Consolas" pitchFamily="49" charset="0"/>
              </a:rPr>
              <a:t>    public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static</a:t>
            </a:r>
            <a:r>
              <a:rPr lang="en-US" altLang="zh-CN" sz="1600" b="1" dirty="0">
                <a:solidFill>
                  <a:srgbClr val="000000"/>
                </a:solidFill>
                <a:latin typeface="Consolas" pitchFamily="49" charset="0"/>
              </a:rPr>
              <a:t> </a:t>
            </a:r>
            <a:r>
              <a:rPr lang="en-US" altLang="zh-CN" sz="1600" b="1" dirty="0">
                <a:solidFill>
                  <a:srgbClr val="7F0055"/>
                </a:solidFill>
                <a:latin typeface="Consolas" pitchFamily="49" charset="0"/>
              </a:rPr>
              <a:t>void</a:t>
            </a:r>
            <a:r>
              <a:rPr lang="en-US" altLang="zh-CN" sz="1600" b="1" dirty="0">
                <a:solidFill>
                  <a:srgbClr val="000000"/>
                </a:solidFill>
                <a:latin typeface="Consolas" pitchFamily="49" charset="0"/>
              </a:rPr>
              <a:t> main(String </a:t>
            </a:r>
            <a:r>
              <a:rPr lang="en-US" altLang="zh-CN" sz="1600" b="1" dirty="0" err="1">
                <a:solidFill>
                  <a:srgbClr val="000000"/>
                </a:solidFill>
                <a:latin typeface="Consolas" pitchFamily="49" charset="0"/>
              </a:rPr>
              <a:t>args</a:t>
            </a:r>
            <a:r>
              <a:rPr lang="en-US" altLang="zh-CN" sz="1600" b="1" dirty="0">
                <a:solidFill>
                  <a:srgbClr val="000000"/>
                </a:solidFill>
                <a:latin typeface="Consolas" pitchFamily="49" charset="0"/>
              </a:rPr>
              <a:t>[])</a:t>
            </a:r>
          </a:p>
          <a:p>
            <a:r>
              <a:rPr lang="en-US" altLang="zh-CN" sz="1600" dirty="0">
                <a:solidFill>
                  <a:srgbClr val="000000"/>
                </a:solidFill>
                <a:latin typeface="Consolas" pitchFamily="49" charset="0"/>
              </a:rPr>
              <a:t>    {</a:t>
            </a:r>
          </a:p>
          <a:p>
            <a:r>
              <a:rPr lang="en-US" altLang="zh-CN" sz="1600" dirty="0">
                <a:solidFill>
                  <a:srgbClr val="000000"/>
                </a:solidFill>
                <a:latin typeface="Consolas" pitchFamily="49" charset="0"/>
              </a:rPr>
              <a:t>        </a:t>
            </a:r>
            <a:r>
              <a:rPr lang="en-US" altLang="zh-CN" sz="1600" b="1" dirty="0" err="1">
                <a:solidFill>
                  <a:srgbClr val="7F0055"/>
                </a:solidFill>
                <a:latin typeface="Consolas" pitchFamily="49" charset="0"/>
              </a:rPr>
              <a:t>int</a:t>
            </a:r>
            <a:r>
              <a:rPr lang="en-US" altLang="zh-CN" sz="1600" b="1" dirty="0">
                <a:solidFill>
                  <a:srgbClr val="000000"/>
                </a:solidFill>
                <a:latin typeface="Consolas" pitchFamily="49" charset="0"/>
              </a:rPr>
              <a:t> n=-1;</a:t>
            </a:r>
          </a:p>
          <a:p>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CharArrayWriter</a:t>
            </a:r>
            <a:r>
              <a:rPr lang="en-US" altLang="zh-CN" sz="1600" dirty="0">
                <a:solidFill>
                  <a:srgbClr val="000000"/>
                </a:solidFill>
                <a:latin typeface="Consolas" pitchFamily="49" charset="0"/>
              </a:rPr>
              <a:t> output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CharArrayWriter</a:t>
            </a:r>
            <a:r>
              <a:rPr lang="en-US" altLang="zh-CN" sz="1600" b="1"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for</a:t>
            </a:r>
            <a:r>
              <a:rPr lang="en-US" altLang="zh-CN" sz="1600" b="1" dirty="0">
                <a:solidFill>
                  <a:srgbClr val="000000"/>
                </a:solidFill>
                <a:latin typeface="Consolas" pitchFamily="49" charset="0"/>
              </a:rPr>
              <a:t>(</a:t>
            </a:r>
            <a:r>
              <a:rPr lang="en-US" altLang="zh-CN" sz="1600" b="1" dirty="0" err="1">
                <a:solidFill>
                  <a:srgbClr val="7F0055"/>
                </a:solidFill>
                <a:latin typeface="Consolas" pitchFamily="49" charset="0"/>
              </a:rPr>
              <a:t>int</a:t>
            </a:r>
            <a:r>
              <a:rPr lang="en-US" altLang="zh-CN" sz="1600" b="1" dirty="0">
                <a:solidFill>
                  <a:srgbClr val="000000"/>
                </a:solidFill>
                <a:latin typeface="Consolas" pitchFamily="49" charset="0"/>
              </a:rPr>
              <a:t> i=65;i&lt;=69;i++)</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output.write</a:t>
            </a:r>
            <a:r>
              <a:rPr lang="en-US" altLang="zh-CN" sz="1600" dirty="0">
                <a:solidFill>
                  <a:srgbClr val="000000"/>
                </a:solidFill>
                <a:latin typeface="Consolas" pitchFamily="49" charset="0"/>
              </a:rPr>
              <a:t>(i);</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endParaRPr lang="en-US" altLang="zh-CN" sz="1600" dirty="0">
              <a:solidFill>
                <a:srgbClr val="000000"/>
              </a:solidFill>
              <a:latin typeface="Consolas" pitchFamily="49" charset="0"/>
            </a:endParaRPr>
          </a:p>
          <a:p>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CharArrayReader</a:t>
            </a:r>
            <a:r>
              <a:rPr lang="en-US" altLang="zh-CN" sz="1600" dirty="0">
                <a:solidFill>
                  <a:srgbClr val="000000"/>
                </a:solidFill>
                <a:latin typeface="Consolas" pitchFamily="49" charset="0"/>
              </a:rPr>
              <a:t> input = </a:t>
            </a:r>
            <a:r>
              <a:rPr lang="en-US" altLang="zh-CN" sz="1600" b="1" dirty="0">
                <a:solidFill>
                  <a:srgbClr val="7F0055"/>
                </a:solidFill>
                <a:latin typeface="Consolas" pitchFamily="49" charset="0"/>
              </a:rPr>
              <a:t>new</a:t>
            </a:r>
            <a:r>
              <a:rPr lang="en-US" altLang="zh-CN" sz="1600" b="1" dirty="0">
                <a:solidFill>
                  <a:srgbClr val="000000"/>
                </a:solidFill>
                <a:latin typeface="Consolas" pitchFamily="49" charset="0"/>
              </a:rPr>
              <a:t> </a:t>
            </a:r>
            <a:r>
              <a:rPr lang="en-US" altLang="zh-CN" sz="1600" b="1" dirty="0" err="1">
                <a:solidFill>
                  <a:srgbClr val="000000"/>
                </a:solidFill>
                <a:latin typeface="Consolas" pitchFamily="49" charset="0"/>
              </a:rPr>
              <a:t>CharArrayReader</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output.toCharArray</a:t>
            </a:r>
            <a:r>
              <a:rPr lang="en-US" altLang="zh-CN" sz="1600" b="1"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try</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while</a:t>
            </a:r>
            <a:r>
              <a:rPr lang="en-US" altLang="zh-CN" sz="1600" b="1" dirty="0">
                <a:solidFill>
                  <a:srgbClr val="000000"/>
                </a:solidFill>
                <a:latin typeface="Consolas" pitchFamily="49" charset="0"/>
              </a:rPr>
              <a:t>((n=</a:t>
            </a:r>
            <a:r>
              <a:rPr lang="en-US" altLang="zh-CN" sz="1600" b="1" dirty="0" err="1">
                <a:solidFill>
                  <a:srgbClr val="000000"/>
                </a:solidFill>
                <a:latin typeface="Consolas" pitchFamily="49" charset="0"/>
              </a:rPr>
              <a:t>input.read</a:t>
            </a:r>
            <a:r>
              <a:rPr lang="en-US" altLang="zh-CN" sz="1600" b="1" dirty="0">
                <a:solidFill>
                  <a:srgbClr val="000000"/>
                </a:solidFill>
                <a:latin typeface="Consolas" pitchFamily="49" charset="0"/>
              </a:rPr>
              <a:t>())!=-1)</a:t>
            </a:r>
          </a:p>
          <a:p>
            <a:pPr lvl="1"/>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pPr lvl="1"/>
            <a:r>
              <a:rPr lang="en-US" altLang="zh-CN" sz="1600" dirty="0">
                <a:solidFill>
                  <a:srgbClr val="000000"/>
                </a:solidFill>
                <a:latin typeface="Consolas" pitchFamily="49" charset="0"/>
              </a:rPr>
              <a:t>		</a:t>
            </a:r>
            <a:r>
              <a:rPr lang="en-US" altLang="zh-CN" sz="1600" dirty="0" err="1">
                <a:solidFill>
                  <a:srgbClr val="000000"/>
                </a:solidFill>
                <a:latin typeface="Consolas" pitchFamily="49" charset="0"/>
              </a:rPr>
              <a:t>System.</a:t>
            </a:r>
            <a:r>
              <a:rPr lang="en-US" altLang="zh-CN" sz="1600" i="1" dirty="0" err="1">
                <a:solidFill>
                  <a:srgbClr val="0000C0"/>
                </a:solidFill>
                <a:latin typeface="Consolas" pitchFamily="49" charset="0"/>
              </a:rPr>
              <a:t>out</a:t>
            </a:r>
            <a:r>
              <a:rPr lang="en-US" altLang="zh-CN" sz="1600" i="1" dirty="0" err="1">
                <a:solidFill>
                  <a:srgbClr val="000000"/>
                </a:solidFill>
                <a:latin typeface="Consolas" pitchFamily="49" charset="0"/>
              </a:rPr>
              <a:t>.println</a:t>
            </a:r>
            <a:r>
              <a:rPr lang="en-US" altLang="zh-CN" sz="1600" i="1" dirty="0">
                <a:solidFill>
                  <a:srgbClr val="000000"/>
                </a:solidFill>
                <a:latin typeface="Consolas" pitchFamily="49" charset="0"/>
              </a:rPr>
              <a:t>(n + </a:t>
            </a:r>
            <a:r>
              <a:rPr lang="en-US" altLang="zh-CN" sz="1600" i="1" dirty="0">
                <a:solidFill>
                  <a:srgbClr val="2A00FF"/>
                </a:solidFill>
                <a:latin typeface="Consolas" pitchFamily="49" charset="0"/>
              </a:rPr>
              <a:t>":"</a:t>
            </a:r>
            <a:r>
              <a:rPr lang="en-US" altLang="zh-CN" sz="1600" i="1" dirty="0">
                <a:solidFill>
                  <a:srgbClr val="000000"/>
                </a:solidFill>
                <a:latin typeface="Consolas" pitchFamily="49" charset="0"/>
              </a:rPr>
              <a:t> + (</a:t>
            </a:r>
            <a:r>
              <a:rPr lang="en-US" altLang="zh-CN" sz="1600" b="1" i="1" dirty="0">
                <a:solidFill>
                  <a:srgbClr val="7F0055"/>
                </a:solidFill>
                <a:latin typeface="Consolas" pitchFamily="49" charset="0"/>
              </a:rPr>
              <a:t>char</a:t>
            </a:r>
            <a:r>
              <a:rPr lang="en-US" altLang="zh-CN" sz="1600" b="1" i="1" dirty="0">
                <a:solidFill>
                  <a:srgbClr val="000000"/>
                </a:solidFill>
                <a:latin typeface="Consolas" pitchFamily="49" charset="0"/>
              </a:rPr>
              <a:t>)n);</a:t>
            </a:r>
          </a:p>
          <a:p>
            <a:pPr lvl="1"/>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        </a:t>
            </a:r>
            <a:r>
              <a:rPr lang="en-US" altLang="zh-CN" sz="1600" b="1" dirty="0">
                <a:solidFill>
                  <a:srgbClr val="7F0055"/>
                </a:solidFill>
                <a:latin typeface="Consolas" pitchFamily="49" charset="0"/>
              </a:rPr>
              <a:t>catch</a:t>
            </a:r>
            <a:r>
              <a:rPr lang="en-US" altLang="zh-CN" sz="1600" b="1" dirty="0">
                <a:solidFill>
                  <a:srgbClr val="000000"/>
                </a:solidFill>
                <a:latin typeface="Consolas" pitchFamily="49" charset="0"/>
              </a:rPr>
              <a:t>(</a:t>
            </a:r>
            <a:r>
              <a:rPr lang="en-US" altLang="zh-CN" sz="1600" b="1" dirty="0" err="1">
                <a:solidFill>
                  <a:srgbClr val="000000"/>
                </a:solidFill>
                <a:latin typeface="Consolas" pitchFamily="49" charset="0"/>
              </a:rPr>
              <a:t>IOException</a:t>
            </a:r>
            <a:r>
              <a:rPr lang="en-US" altLang="zh-CN" sz="1600" b="1" dirty="0">
                <a:solidFill>
                  <a:srgbClr val="000000"/>
                </a:solidFill>
                <a:latin typeface="Consolas" pitchFamily="49" charset="0"/>
              </a:rPr>
              <a:t> e){}     </a:t>
            </a:r>
          </a:p>
          <a:p>
            <a:r>
              <a:rPr lang="zh-CN" altLang="en-US" sz="1600" dirty="0">
                <a:solidFill>
                  <a:srgbClr val="000000"/>
                </a:solidFill>
                <a:latin typeface="Consolas" pitchFamily="49" charset="0"/>
              </a:rPr>
              <a:t>    </a:t>
            </a:r>
            <a:r>
              <a:rPr lang="en-US" altLang="zh-CN" sz="1600" dirty="0">
                <a:solidFill>
                  <a:srgbClr val="000000"/>
                </a:solidFill>
                <a:latin typeface="Consolas" pitchFamily="49" charset="0"/>
              </a:rPr>
              <a:t>}</a:t>
            </a:r>
          </a:p>
          <a:p>
            <a:r>
              <a:rPr lang="en-US" altLang="zh-CN" sz="1600" dirty="0">
                <a:solidFill>
                  <a:srgbClr val="000000"/>
                </a:solidFill>
                <a:latin typeface="Consolas" pitchFamily="49" charset="0"/>
              </a:rPr>
              <a:t>}</a:t>
            </a:r>
          </a:p>
        </p:txBody>
      </p:sp>
      <p:pic>
        <p:nvPicPr>
          <p:cNvPr id="5" name="图片 4"/>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18488" y="1524000"/>
            <a:ext cx="576262" cy="125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直接箭头连接符 7"/>
          <p:cNvCxnSpPr/>
          <p:nvPr/>
        </p:nvCxnSpPr>
        <p:spPr>
          <a:xfrm>
            <a:off x="228600" y="3886200"/>
            <a:ext cx="136842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798" name="矩形 8"/>
          <p:cNvSpPr>
            <a:spLocks noChangeArrowheads="1"/>
          </p:cNvSpPr>
          <p:nvPr/>
        </p:nvSpPr>
        <p:spPr bwMode="auto">
          <a:xfrm>
            <a:off x="5003800" y="304800"/>
            <a:ext cx="39036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rPr>
              <a:t>返回输出流写入到缓冲区的全部字符</a:t>
            </a:r>
            <a:endParaRPr lang="zh-CN" altLang="en-US"/>
          </a:p>
        </p:txBody>
      </p:sp>
      <p:cxnSp>
        <p:nvCxnSpPr>
          <p:cNvPr id="10" name="直接箭头连接符 9"/>
          <p:cNvCxnSpPr/>
          <p:nvPr/>
        </p:nvCxnSpPr>
        <p:spPr>
          <a:xfrm flipV="1">
            <a:off x="7572375" y="488950"/>
            <a:ext cx="0" cy="25923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800" name="内容占位符 2"/>
          <p:cNvSpPr>
            <a:spLocks noGrp="1"/>
          </p:cNvSpPr>
          <p:nvPr>
            <p:ph idx="1"/>
          </p:nvPr>
        </p:nvSpPr>
        <p:spPr>
          <a:xfrm>
            <a:off x="582613" y="5823793"/>
            <a:ext cx="7924800" cy="917575"/>
          </a:xfrm>
        </p:spPr>
        <p:txBody>
          <a:bodyPr/>
          <a:lstStyle/>
          <a:p>
            <a:r>
              <a:rPr lang="zh-CN" altLang="en-US" sz="2000" dirty="0" smtClean="0"/>
              <a:t>读写场景：</a:t>
            </a:r>
            <a:endParaRPr lang="en-US" altLang="zh-CN" sz="2000" dirty="0" smtClean="0"/>
          </a:p>
          <a:p>
            <a:r>
              <a:rPr lang="zh-CN" altLang="en-US" sz="2000" dirty="0" smtClean="0"/>
              <a:t>将</a:t>
            </a:r>
            <a:r>
              <a:rPr lang="en-US" altLang="zh-CN" sz="2000" dirty="0" smtClean="0"/>
              <a:t>Unicode</a:t>
            </a:r>
            <a:r>
              <a:rPr lang="zh-CN" altLang="en-US" sz="2000" dirty="0" smtClean="0"/>
              <a:t>表中的一些字符写入</a:t>
            </a:r>
            <a:r>
              <a:rPr lang="zh-CN" altLang="en-US" sz="2000" b="1" dirty="0" smtClean="0">
                <a:solidFill>
                  <a:srgbClr val="FF0000"/>
                </a:solidFill>
              </a:rPr>
              <a:t>内存</a:t>
            </a:r>
            <a:r>
              <a:rPr lang="zh-CN" altLang="en-US" sz="2000" dirty="0" smtClean="0"/>
              <a:t>，然后再读出。</a:t>
            </a:r>
          </a:p>
        </p:txBody>
      </p:sp>
    </p:spTree>
    <p:extLst>
      <p:ext uri="{BB962C8B-B14F-4D97-AF65-F5344CB8AC3E}">
        <p14:creationId xmlns="" xmlns:p14="http://schemas.microsoft.com/office/powerpoint/2010/main" val="73800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z="3200" dirty="0" smtClean="0"/>
              <a:t>应用场景问题：</a:t>
            </a:r>
            <a:r>
              <a:rPr lang="zh-CN" altLang="en-US" sz="3200" dirty="0"/>
              <a:t>（串链过滤器编程）</a:t>
            </a:r>
            <a:endParaRPr lang="zh-CN" altLang="en-US" sz="3200" dirty="0" smtClean="0"/>
          </a:p>
        </p:txBody>
      </p:sp>
      <p:sp>
        <p:nvSpPr>
          <p:cNvPr id="34819" name="内容占位符 2"/>
          <p:cNvSpPr>
            <a:spLocks noGrp="1"/>
          </p:cNvSpPr>
          <p:nvPr>
            <p:ph idx="1"/>
          </p:nvPr>
        </p:nvSpPr>
        <p:spPr>
          <a:xfrm>
            <a:off x="301625" y="1600200"/>
            <a:ext cx="8842375" cy="1447800"/>
          </a:xfrm>
        </p:spPr>
        <p:txBody>
          <a:bodyPr/>
          <a:lstStyle/>
          <a:p>
            <a:r>
              <a:rPr lang="zh-CN" altLang="en-US" sz="2400" smtClean="0"/>
              <a:t>将</a:t>
            </a:r>
            <a:r>
              <a:rPr lang="en-US" altLang="zh-CN" sz="2400" smtClean="0"/>
              <a:t>data.txt</a:t>
            </a:r>
            <a:r>
              <a:rPr lang="zh-CN" altLang="en-US" sz="2400" smtClean="0"/>
              <a:t>文件中保存的信息缓冲输入到程序中</a:t>
            </a:r>
            <a:endParaRPr lang="en-US" altLang="zh-CN" sz="2400" smtClean="0"/>
          </a:p>
        </p:txBody>
      </p:sp>
      <p:sp>
        <p:nvSpPr>
          <p:cNvPr id="34820" name="TextBox 17"/>
          <p:cNvSpPr txBox="1">
            <a:spLocks noChangeArrowheads="1"/>
          </p:cNvSpPr>
          <p:nvPr/>
        </p:nvSpPr>
        <p:spPr bwMode="auto">
          <a:xfrm>
            <a:off x="4876800" y="2339975"/>
            <a:ext cx="14478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data.txt</a:t>
            </a:r>
            <a:endParaRPr lang="zh-CN" altLang="en-US" sz="1800"/>
          </a:p>
        </p:txBody>
      </p:sp>
      <p:sp>
        <p:nvSpPr>
          <p:cNvPr id="34821" name="流程图: 直接访问存储器 14"/>
          <p:cNvSpPr>
            <a:spLocks noChangeArrowheads="1"/>
          </p:cNvSpPr>
          <p:nvPr/>
        </p:nvSpPr>
        <p:spPr bwMode="auto">
          <a:xfrm>
            <a:off x="1259632" y="2944813"/>
            <a:ext cx="1981200" cy="517525"/>
          </a:xfrm>
          <a:prstGeom prst="flowChartMagneticDrum">
            <a:avLst/>
          </a:prstGeom>
          <a:solidFill>
            <a:srgbClr val="00B050"/>
          </a:solidFill>
          <a:ln w="9525" algn="ctr">
            <a:solidFill>
              <a:schemeClr val="tx1"/>
            </a:solidFill>
            <a:round/>
            <a:headEnd/>
            <a:tailEnd/>
          </a:ln>
        </p:spPr>
        <p:txBody>
          <a:bodyPr/>
          <a:lstStyle/>
          <a:p>
            <a:endParaRPr lang="zh-CN" altLang="en-US"/>
          </a:p>
        </p:txBody>
      </p:sp>
      <p:sp>
        <p:nvSpPr>
          <p:cNvPr id="34822" name="TextBox 15"/>
          <p:cNvSpPr txBox="1">
            <a:spLocks noChangeArrowheads="1"/>
          </p:cNvSpPr>
          <p:nvPr/>
        </p:nvSpPr>
        <p:spPr bwMode="auto">
          <a:xfrm>
            <a:off x="1412032" y="3538538"/>
            <a:ext cx="16002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a:t>字节流</a:t>
            </a:r>
          </a:p>
        </p:txBody>
      </p:sp>
      <p:pic>
        <p:nvPicPr>
          <p:cNvPr id="34823"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41032" y="2809875"/>
            <a:ext cx="1000125"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34824" name="直接箭头连接符 2"/>
          <p:cNvCxnSpPr>
            <a:cxnSpLocks noChangeShapeType="1"/>
          </p:cNvCxnSpPr>
          <p:nvPr/>
        </p:nvCxnSpPr>
        <p:spPr bwMode="auto">
          <a:xfrm flipH="1">
            <a:off x="3393232" y="3203575"/>
            <a:ext cx="1447800" cy="0"/>
          </a:xfrm>
          <a:prstGeom prst="straightConnector1">
            <a:avLst/>
          </a:prstGeom>
          <a:noFill/>
          <a:ln w="9525" algn="ctr">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4825" name="TextBox 3"/>
          <p:cNvSpPr txBox="1">
            <a:spLocks noChangeArrowheads="1"/>
          </p:cNvSpPr>
          <p:nvPr/>
        </p:nvSpPr>
        <p:spPr bwMode="auto">
          <a:xfrm>
            <a:off x="762000" y="4648200"/>
            <a:ext cx="5562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1800" dirty="0"/>
              <a:t>编程时：如何创建</a:t>
            </a:r>
            <a:r>
              <a:rPr lang="zh-CN" altLang="en-US" sz="1800" dirty="0" smtClean="0"/>
              <a:t>读入流</a:t>
            </a:r>
            <a:r>
              <a:rPr lang="zh-CN" altLang="en-US" sz="1800" dirty="0"/>
              <a:t>？</a:t>
            </a:r>
          </a:p>
        </p:txBody>
      </p:sp>
    </p:spTree>
    <p:extLst>
      <p:ext uri="{BB962C8B-B14F-4D97-AF65-F5344CB8AC3E}">
        <p14:creationId xmlns="" xmlns:p14="http://schemas.microsoft.com/office/powerpoint/2010/main" val="12707506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algn="l"/>
            <a:r>
              <a:rPr lang="zh-CN" altLang="en-US" sz="3200" dirty="0" smtClean="0"/>
              <a:t>应用场景问题：</a:t>
            </a:r>
          </a:p>
        </p:txBody>
      </p:sp>
      <p:sp>
        <p:nvSpPr>
          <p:cNvPr id="35843" name="TextBox 1"/>
          <p:cNvSpPr txBox="1">
            <a:spLocks noChangeArrowheads="1"/>
          </p:cNvSpPr>
          <p:nvPr/>
        </p:nvSpPr>
        <p:spPr bwMode="auto">
          <a:xfrm>
            <a:off x="499592" y="1916832"/>
            <a:ext cx="85344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2400" dirty="0"/>
              <a:t>代码方式</a:t>
            </a:r>
            <a:r>
              <a:rPr lang="en-US" altLang="zh-CN" sz="2400" dirty="0"/>
              <a:t>1</a:t>
            </a:r>
            <a:r>
              <a:rPr lang="zh-CN" altLang="en-US" sz="2400" dirty="0"/>
              <a:t>：</a:t>
            </a:r>
            <a:endParaRPr lang="en-US" altLang="zh-CN" sz="2400" dirty="0"/>
          </a:p>
          <a:p>
            <a:r>
              <a:rPr lang="en-US" altLang="zh-CN" sz="2400" dirty="0" err="1"/>
              <a:t>FileInputSteam</a:t>
            </a:r>
            <a:r>
              <a:rPr lang="en-US" altLang="zh-CN" sz="2400" dirty="0"/>
              <a:t> fin = new </a:t>
            </a:r>
            <a:r>
              <a:rPr lang="en-US" altLang="zh-CN" sz="2400" dirty="0" err="1"/>
              <a:t>FileInputStream</a:t>
            </a:r>
            <a:r>
              <a:rPr lang="en-US" altLang="zh-CN" sz="2400" dirty="0"/>
              <a:t>(“data.txt”);</a:t>
            </a:r>
          </a:p>
          <a:p>
            <a:r>
              <a:rPr lang="en-US" altLang="zh-CN" sz="2400" dirty="0" err="1"/>
              <a:t>BufferedInputStream</a:t>
            </a:r>
            <a:r>
              <a:rPr lang="en-US" altLang="zh-CN" sz="2400" dirty="0"/>
              <a:t> bin = new </a:t>
            </a:r>
            <a:r>
              <a:rPr lang="en-US" altLang="zh-CN" sz="2400" dirty="0" err="1"/>
              <a:t>BufferedInputStream</a:t>
            </a:r>
            <a:r>
              <a:rPr lang="en-US" altLang="zh-CN" sz="2400" dirty="0"/>
              <a:t>(fin);</a:t>
            </a:r>
          </a:p>
          <a:p>
            <a:r>
              <a:rPr lang="zh-CN" altLang="en-US" sz="2400" dirty="0"/>
              <a:t>可以使用</a:t>
            </a:r>
            <a:r>
              <a:rPr lang="en-US" altLang="zh-CN" sz="2400" dirty="0"/>
              <a:t>fin, bin </a:t>
            </a:r>
            <a:r>
              <a:rPr lang="zh-CN" altLang="en-US" sz="2400" dirty="0"/>
              <a:t>访问</a:t>
            </a:r>
            <a:r>
              <a:rPr lang="en-US" altLang="zh-CN" sz="2400" dirty="0"/>
              <a:t>data.txt</a:t>
            </a:r>
            <a:endParaRPr lang="zh-CN" altLang="en-US" sz="2400" dirty="0"/>
          </a:p>
        </p:txBody>
      </p:sp>
      <p:sp>
        <p:nvSpPr>
          <p:cNvPr id="35844" name="TextBox 5"/>
          <p:cNvSpPr txBox="1">
            <a:spLocks noChangeArrowheads="1"/>
          </p:cNvSpPr>
          <p:nvPr/>
        </p:nvSpPr>
        <p:spPr bwMode="auto">
          <a:xfrm>
            <a:off x="479376" y="3847306"/>
            <a:ext cx="7616825"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2400" dirty="0"/>
              <a:t>代码方式</a:t>
            </a:r>
            <a:r>
              <a:rPr lang="en-US" altLang="zh-CN" sz="2400" dirty="0"/>
              <a:t>2</a:t>
            </a:r>
            <a:r>
              <a:rPr lang="zh-CN" altLang="en-US" sz="2400" dirty="0"/>
              <a:t>：</a:t>
            </a:r>
            <a:endParaRPr lang="en-US" altLang="zh-CN" sz="2400" dirty="0"/>
          </a:p>
          <a:p>
            <a:r>
              <a:rPr lang="en-US" altLang="zh-CN" sz="2400" dirty="0" err="1"/>
              <a:t>InputSteam</a:t>
            </a:r>
            <a:r>
              <a:rPr lang="en-US" altLang="zh-CN" sz="2400" dirty="0"/>
              <a:t> in = new </a:t>
            </a:r>
            <a:r>
              <a:rPr lang="en-US" altLang="zh-CN" sz="2400" dirty="0" err="1"/>
              <a:t>FileInputStream</a:t>
            </a:r>
            <a:r>
              <a:rPr lang="en-US" altLang="zh-CN" sz="2400" dirty="0"/>
              <a:t>(“data.txt”);</a:t>
            </a:r>
          </a:p>
          <a:p>
            <a:r>
              <a:rPr lang="en-US" altLang="zh-CN" sz="2400" dirty="0"/>
              <a:t>in = new </a:t>
            </a:r>
            <a:r>
              <a:rPr lang="en-US" altLang="zh-CN" sz="2400" dirty="0" err="1"/>
              <a:t>BufferedInputStream</a:t>
            </a:r>
            <a:r>
              <a:rPr lang="en-US" altLang="zh-CN" sz="2400" dirty="0"/>
              <a:t>(in);</a:t>
            </a:r>
          </a:p>
          <a:p>
            <a:r>
              <a:rPr lang="zh-CN" altLang="en-US" sz="2400" dirty="0"/>
              <a:t>只能使用 </a:t>
            </a:r>
            <a:r>
              <a:rPr lang="en-US" altLang="zh-CN" sz="2400" dirty="0"/>
              <a:t>in </a:t>
            </a:r>
            <a:r>
              <a:rPr lang="zh-CN" altLang="en-US" sz="2400" dirty="0"/>
              <a:t>访问</a:t>
            </a:r>
            <a:r>
              <a:rPr lang="en-US" altLang="zh-CN" sz="2400" dirty="0"/>
              <a:t>data.txt</a:t>
            </a:r>
            <a:endParaRPr lang="zh-CN" altLang="en-US" sz="2400" dirty="0"/>
          </a:p>
        </p:txBody>
      </p:sp>
    </p:spTree>
    <p:extLst>
      <p:ext uri="{BB962C8B-B14F-4D97-AF65-F5344CB8AC3E}">
        <p14:creationId xmlns="" xmlns:p14="http://schemas.microsoft.com/office/powerpoint/2010/main" val="1318351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2648" y="228600"/>
            <a:ext cx="8153400" cy="990600"/>
          </a:xfrm>
        </p:spPr>
        <p:txBody>
          <a:bodyPr/>
          <a:lstStyle/>
          <a:p>
            <a:pPr algn="l"/>
            <a:r>
              <a:rPr lang="zh-CN" altLang="en-US" sz="3200" dirty="0" smtClean="0"/>
              <a:t>应用场景问题：</a:t>
            </a:r>
          </a:p>
        </p:txBody>
      </p:sp>
      <p:sp>
        <p:nvSpPr>
          <p:cNvPr id="5" name="TextBox 16"/>
          <p:cNvSpPr txBox="1">
            <a:spLocks noChangeArrowheads="1"/>
          </p:cNvSpPr>
          <p:nvPr/>
        </p:nvSpPr>
        <p:spPr bwMode="auto">
          <a:xfrm>
            <a:off x="251520" y="1700808"/>
            <a:ext cx="8892480"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2400" dirty="0"/>
              <a:t>代码方式</a:t>
            </a:r>
            <a:r>
              <a:rPr lang="en-US" altLang="zh-CN" sz="2400" dirty="0"/>
              <a:t>3</a:t>
            </a:r>
            <a:r>
              <a:rPr lang="zh-CN" altLang="en-US" sz="2400" dirty="0"/>
              <a:t>：过滤器与数据流绑定，不能断开</a:t>
            </a:r>
            <a:endParaRPr lang="en-US" altLang="zh-CN" sz="2400" dirty="0"/>
          </a:p>
          <a:p>
            <a:r>
              <a:rPr lang="en-US" altLang="zh-CN" sz="2400" dirty="0" err="1"/>
              <a:t>DataOutputStream</a:t>
            </a:r>
            <a:r>
              <a:rPr lang="en-US" altLang="zh-CN" sz="2400" dirty="0"/>
              <a:t> </a:t>
            </a:r>
            <a:r>
              <a:rPr lang="en-US" altLang="zh-CN" sz="2400" dirty="0" err="1"/>
              <a:t>dout</a:t>
            </a:r>
            <a:r>
              <a:rPr lang="en-US" altLang="zh-CN" sz="2400" dirty="0"/>
              <a:t> = new </a:t>
            </a:r>
            <a:r>
              <a:rPr lang="en-US" altLang="zh-CN" sz="2400" dirty="0" err="1"/>
              <a:t>DataOutputStream</a:t>
            </a:r>
            <a:r>
              <a:rPr lang="en-US" altLang="zh-CN" sz="2400" dirty="0"/>
              <a:t>(</a:t>
            </a:r>
          </a:p>
          <a:p>
            <a:r>
              <a:rPr lang="en-US" altLang="zh-CN" sz="2400" dirty="0"/>
              <a:t>                              </a:t>
            </a:r>
            <a:r>
              <a:rPr lang="en-US" altLang="zh-CN" sz="2400" dirty="0" smtClean="0"/>
              <a:t>            new </a:t>
            </a:r>
            <a:r>
              <a:rPr lang="en-US" altLang="zh-CN" sz="2400" dirty="0" err="1"/>
              <a:t>BufferedOutputStream</a:t>
            </a:r>
            <a:r>
              <a:rPr lang="en-US" altLang="zh-CN" sz="2400" dirty="0"/>
              <a:t>(</a:t>
            </a:r>
          </a:p>
          <a:p>
            <a:r>
              <a:rPr lang="en-US" altLang="zh-CN" sz="2400" dirty="0"/>
              <a:t>                                          new </a:t>
            </a:r>
            <a:r>
              <a:rPr lang="en-US" altLang="zh-CN" sz="2400" dirty="0" err="1"/>
              <a:t>FileOutputStream</a:t>
            </a:r>
            <a:r>
              <a:rPr lang="en-US" altLang="zh-CN" sz="2400" dirty="0"/>
              <a:t>(“data.txt”)</a:t>
            </a:r>
          </a:p>
          <a:p>
            <a:r>
              <a:rPr lang="en-US" altLang="zh-CN" sz="2400" dirty="0"/>
              <a:t>                                          )</a:t>
            </a:r>
          </a:p>
          <a:p>
            <a:r>
              <a:rPr lang="en-US" altLang="zh-CN" sz="2400" dirty="0"/>
              <a:t>                                          );</a:t>
            </a:r>
            <a:endParaRPr lang="zh-CN" altLang="en-US" sz="2400" dirty="0"/>
          </a:p>
        </p:txBody>
      </p:sp>
    </p:spTree>
    <p:extLst>
      <p:ext uri="{BB962C8B-B14F-4D97-AF65-F5344CB8AC3E}">
        <p14:creationId xmlns="" xmlns:p14="http://schemas.microsoft.com/office/powerpoint/2010/main" val="2594749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normAutofit fontScale="90000"/>
          </a:bodyPr>
          <a:lstStyle/>
          <a:p>
            <a:pPr algn="l"/>
            <a:r>
              <a:rPr lang="zh-CN" altLang="en-US" sz="3200" smtClean="0"/>
              <a:t>应用场景问题：数据格式不一致，需编码转换</a:t>
            </a:r>
          </a:p>
        </p:txBody>
      </p:sp>
      <p:sp>
        <p:nvSpPr>
          <p:cNvPr id="36867" name="内容占位符 2"/>
          <p:cNvSpPr>
            <a:spLocks noGrp="1"/>
          </p:cNvSpPr>
          <p:nvPr>
            <p:ph idx="1"/>
          </p:nvPr>
        </p:nvSpPr>
        <p:spPr>
          <a:xfrm>
            <a:off x="301625" y="1600200"/>
            <a:ext cx="8842375" cy="1447800"/>
          </a:xfrm>
        </p:spPr>
        <p:txBody>
          <a:bodyPr/>
          <a:lstStyle/>
          <a:p>
            <a:r>
              <a:rPr lang="zh-CN" altLang="en-US" sz="2000" smtClean="0"/>
              <a:t>将</a:t>
            </a:r>
            <a:r>
              <a:rPr lang="en-US" altLang="zh-CN" sz="2000" smtClean="0"/>
              <a:t>JSP</a:t>
            </a:r>
            <a:r>
              <a:rPr lang="zh-CN" altLang="en-US" sz="2000" smtClean="0"/>
              <a:t>或</a:t>
            </a:r>
            <a:r>
              <a:rPr lang="en-US" altLang="zh-CN" sz="2000" smtClean="0"/>
              <a:t>Servlet</a:t>
            </a:r>
            <a:r>
              <a:rPr lang="zh-CN" altLang="en-US" sz="2000" smtClean="0"/>
              <a:t>中的请求数据从</a:t>
            </a:r>
            <a:r>
              <a:rPr lang="en-US" altLang="zh-CN" sz="2000" smtClean="0"/>
              <a:t>UTF8</a:t>
            </a:r>
            <a:r>
              <a:rPr lang="zh-CN" altLang="en-US" sz="2000" smtClean="0"/>
              <a:t>转换为</a:t>
            </a:r>
            <a:r>
              <a:rPr lang="en-US" altLang="zh-CN" sz="2000" smtClean="0"/>
              <a:t>GB2312</a:t>
            </a:r>
          </a:p>
        </p:txBody>
      </p:sp>
      <p:sp>
        <p:nvSpPr>
          <p:cNvPr id="36868" name="TextBox 17"/>
          <p:cNvSpPr txBox="1">
            <a:spLocks noChangeArrowheads="1"/>
          </p:cNvSpPr>
          <p:nvPr/>
        </p:nvSpPr>
        <p:spPr bwMode="auto">
          <a:xfrm>
            <a:off x="1119188" y="2314575"/>
            <a:ext cx="20812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stu.jsp/ tea.servlet</a:t>
            </a:r>
            <a:endParaRPr lang="zh-CN" altLang="en-US" sz="1800"/>
          </a:p>
        </p:txBody>
      </p:sp>
      <p:pic>
        <p:nvPicPr>
          <p:cNvPr id="36869"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71600" y="2730500"/>
            <a:ext cx="1000125"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6870" name="TextBox 3"/>
          <p:cNvSpPr txBox="1">
            <a:spLocks noChangeArrowheads="1"/>
          </p:cNvSpPr>
          <p:nvPr/>
        </p:nvSpPr>
        <p:spPr bwMode="auto">
          <a:xfrm>
            <a:off x="762000" y="4495800"/>
            <a:ext cx="78486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2000" dirty="0"/>
              <a:t>编程时：如果直接从</a:t>
            </a:r>
            <a:r>
              <a:rPr lang="en-US" altLang="zh-CN" sz="2000" dirty="0"/>
              <a:t>http</a:t>
            </a:r>
            <a:r>
              <a:rPr lang="zh-CN" altLang="en-US" sz="2000" dirty="0"/>
              <a:t>流中提取中文数据，提取的结果通常是“</a:t>
            </a:r>
            <a:r>
              <a:rPr lang="en-US" altLang="zh-CN" sz="2000" dirty="0"/>
              <a:t>?????</a:t>
            </a:r>
            <a:r>
              <a:rPr lang="zh-CN" altLang="en-US" sz="2000" dirty="0"/>
              <a:t>”，因此需要转换成可理解的中文字符，把</a:t>
            </a:r>
            <a:r>
              <a:rPr lang="en-US" altLang="zh-CN" sz="2000" dirty="0"/>
              <a:t>UTF8</a:t>
            </a:r>
            <a:r>
              <a:rPr lang="zh-CN" altLang="en-US" sz="2000" dirty="0"/>
              <a:t>转换成</a:t>
            </a:r>
            <a:r>
              <a:rPr lang="en-US" altLang="zh-CN" sz="2000" dirty="0"/>
              <a:t>GB2312</a:t>
            </a:r>
            <a:r>
              <a:rPr lang="zh-CN" altLang="en-US" sz="2000" dirty="0"/>
              <a:t>。如何编程实现转换？</a:t>
            </a:r>
          </a:p>
        </p:txBody>
      </p:sp>
      <p:sp>
        <p:nvSpPr>
          <p:cNvPr id="36871" name="矩形 1"/>
          <p:cNvSpPr>
            <a:spLocks noChangeArrowheads="1"/>
          </p:cNvSpPr>
          <p:nvPr/>
        </p:nvSpPr>
        <p:spPr bwMode="auto">
          <a:xfrm>
            <a:off x="5410200" y="2887663"/>
            <a:ext cx="1371600" cy="1141412"/>
          </a:xfrm>
          <a:prstGeom prst="rect">
            <a:avLst/>
          </a:prstGeom>
          <a:solidFill>
            <a:schemeClr val="accent1"/>
          </a:solidFill>
          <a:ln w="952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ltLang="zh-CN" sz="2400"/>
              <a:t>server</a:t>
            </a:r>
            <a:endParaRPr lang="zh-CN" altLang="en-US" sz="2400"/>
          </a:p>
        </p:txBody>
      </p:sp>
      <p:cxnSp>
        <p:nvCxnSpPr>
          <p:cNvPr id="36872" name="直接连接符 5"/>
          <p:cNvCxnSpPr>
            <a:cxnSpLocks noChangeShapeType="1"/>
            <a:stCxn id="36869" idx="3"/>
          </p:cNvCxnSpPr>
          <p:nvPr/>
        </p:nvCxnSpPr>
        <p:spPr bwMode="auto">
          <a:xfrm flipV="1">
            <a:off x="2371725" y="3382963"/>
            <a:ext cx="3038475" cy="0"/>
          </a:xfrm>
          <a:prstGeom prst="line">
            <a:avLst/>
          </a:prstGeom>
          <a:noFill/>
          <a:ln w="9525" algn="ctr">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873" name="TextBox 6"/>
          <p:cNvSpPr txBox="1">
            <a:spLocks noChangeArrowheads="1"/>
          </p:cNvSpPr>
          <p:nvPr/>
        </p:nvSpPr>
        <p:spPr bwMode="auto">
          <a:xfrm>
            <a:off x="3114675" y="3482975"/>
            <a:ext cx="1219200" cy="377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Http</a:t>
            </a:r>
            <a:r>
              <a:rPr lang="zh-CN" altLang="en-US" sz="1800"/>
              <a:t>协议</a:t>
            </a:r>
          </a:p>
        </p:txBody>
      </p:sp>
      <p:cxnSp>
        <p:nvCxnSpPr>
          <p:cNvPr id="36874" name="直接箭头连接符 8"/>
          <p:cNvCxnSpPr>
            <a:cxnSpLocks noChangeShapeType="1"/>
          </p:cNvCxnSpPr>
          <p:nvPr/>
        </p:nvCxnSpPr>
        <p:spPr bwMode="auto">
          <a:xfrm>
            <a:off x="3200400" y="3124200"/>
            <a:ext cx="1295400" cy="0"/>
          </a:xfrm>
          <a:prstGeom prst="straightConnector1">
            <a:avLst/>
          </a:prstGeom>
          <a:noFill/>
          <a:ln w="9525" algn="ctr">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875" name="TextBox 9"/>
          <p:cNvSpPr txBox="1">
            <a:spLocks noChangeArrowheads="1"/>
          </p:cNvSpPr>
          <p:nvPr/>
        </p:nvSpPr>
        <p:spPr bwMode="auto">
          <a:xfrm>
            <a:off x="3354388" y="2743200"/>
            <a:ext cx="114141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1800"/>
              <a:t>http</a:t>
            </a:r>
            <a:r>
              <a:rPr lang="zh-CN" altLang="en-US" sz="1800"/>
              <a:t>请求</a:t>
            </a:r>
          </a:p>
        </p:txBody>
      </p:sp>
    </p:spTree>
    <p:extLst>
      <p:ext uri="{BB962C8B-B14F-4D97-AF65-F5344CB8AC3E}">
        <p14:creationId xmlns="" xmlns:p14="http://schemas.microsoft.com/office/powerpoint/2010/main" val="23979429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algn="l"/>
            <a:r>
              <a:rPr lang="zh-CN" altLang="en-US" sz="3200" smtClean="0"/>
              <a:t>应用场景问题：编码格式转换编程</a:t>
            </a:r>
          </a:p>
        </p:txBody>
      </p:sp>
      <p:sp>
        <p:nvSpPr>
          <p:cNvPr id="37891" name="TextBox 3"/>
          <p:cNvSpPr txBox="1">
            <a:spLocks noChangeArrowheads="1"/>
          </p:cNvSpPr>
          <p:nvPr/>
        </p:nvSpPr>
        <p:spPr bwMode="auto">
          <a:xfrm>
            <a:off x="215712" y="1772816"/>
            <a:ext cx="8763000"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en-US" altLang="zh-CN" sz="2400" dirty="0"/>
              <a:t>byte [] b;</a:t>
            </a:r>
          </a:p>
          <a:p>
            <a:r>
              <a:rPr lang="en-US" altLang="zh-CN" sz="2400" dirty="0"/>
              <a:t>String utf8_value; </a:t>
            </a:r>
          </a:p>
          <a:p>
            <a:r>
              <a:rPr lang="en-US" altLang="zh-CN" sz="2400" dirty="0"/>
              <a:t>/*</a:t>
            </a:r>
            <a:r>
              <a:rPr lang="zh-CN" altLang="en-US" sz="2400" dirty="0"/>
              <a:t>从</a:t>
            </a:r>
            <a:r>
              <a:rPr lang="en-US" altLang="zh-CN" sz="2400" dirty="0"/>
              <a:t>HTTP</a:t>
            </a:r>
            <a:r>
              <a:rPr lang="zh-CN" altLang="en-US" sz="2400" dirty="0"/>
              <a:t>流中取</a:t>
            </a:r>
            <a:r>
              <a:rPr lang="en-US" altLang="zh-CN" sz="2400" dirty="0"/>
              <a:t>"NAME"</a:t>
            </a:r>
            <a:r>
              <a:rPr lang="zh-CN" altLang="en-US" sz="2400" dirty="0"/>
              <a:t>的</a:t>
            </a:r>
            <a:r>
              <a:rPr lang="en-US" altLang="zh-CN" sz="2400" dirty="0"/>
              <a:t>UTF8</a:t>
            </a:r>
            <a:r>
              <a:rPr lang="zh-CN" altLang="en-US" sz="2400" dirty="0"/>
              <a:t>数据</a:t>
            </a:r>
            <a:r>
              <a:rPr lang="en-US" altLang="zh-CN" sz="2400" dirty="0"/>
              <a:t>*/</a:t>
            </a:r>
          </a:p>
          <a:p>
            <a:r>
              <a:rPr lang="en-US" altLang="zh-CN" sz="2400" dirty="0"/>
              <a:t>utf8_value = </a:t>
            </a:r>
            <a:r>
              <a:rPr lang="en-US" altLang="zh-CN" sz="2400" dirty="0" err="1"/>
              <a:t>request.getParameter</a:t>
            </a:r>
            <a:r>
              <a:rPr lang="en-US" altLang="zh-CN" sz="2400" dirty="0"/>
              <a:t>("NAME");</a:t>
            </a:r>
          </a:p>
          <a:p>
            <a:r>
              <a:rPr lang="en-US" altLang="zh-CN" sz="2400" dirty="0"/>
              <a:t>b = utf8_value.getBytes("8859_1"); //</a:t>
            </a:r>
            <a:r>
              <a:rPr lang="zh-CN" altLang="en-US" sz="2400" dirty="0"/>
              <a:t>中间用</a:t>
            </a:r>
            <a:r>
              <a:rPr lang="en-US" altLang="zh-CN" sz="2400" dirty="0"/>
              <a:t>ISO-8859-1</a:t>
            </a:r>
            <a:r>
              <a:rPr lang="zh-CN" altLang="en-US" sz="2400" dirty="0"/>
              <a:t>过渡</a:t>
            </a:r>
          </a:p>
          <a:p>
            <a:r>
              <a:rPr lang="en-US" altLang="zh-CN" sz="2400" dirty="0"/>
              <a:t>String name = new String(b, "GB2312"); //</a:t>
            </a:r>
            <a:r>
              <a:rPr lang="zh-CN" altLang="en-US" sz="2400" dirty="0"/>
              <a:t>转换成</a:t>
            </a:r>
            <a:r>
              <a:rPr lang="en-US" altLang="zh-CN" sz="2400" dirty="0"/>
              <a:t>GB2312</a:t>
            </a:r>
            <a:r>
              <a:rPr lang="zh-CN" altLang="en-US" sz="2400" dirty="0"/>
              <a:t>字符</a:t>
            </a:r>
          </a:p>
        </p:txBody>
      </p:sp>
    </p:spTree>
    <p:extLst>
      <p:ext uri="{BB962C8B-B14F-4D97-AF65-F5344CB8AC3E}">
        <p14:creationId xmlns="" xmlns:p14="http://schemas.microsoft.com/office/powerpoint/2010/main" val="4272783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流（</a:t>
            </a:r>
            <a:r>
              <a:rPr lang="en-US" altLang="zh-CN" dirty="0" smtClean="0"/>
              <a:t>Stream</a:t>
            </a:r>
            <a:r>
              <a:rPr lang="zh-CN" altLang="en-US" dirty="0" smtClean="0"/>
              <a:t>）</a:t>
            </a:r>
            <a:endParaRPr lang="zh-CN" altLang="en-US" dirty="0"/>
          </a:p>
        </p:txBody>
      </p:sp>
      <p:sp>
        <p:nvSpPr>
          <p:cNvPr id="3" name="内容占位符 2"/>
          <p:cNvSpPr>
            <a:spLocks noGrp="1"/>
          </p:cNvSpPr>
          <p:nvPr>
            <p:ph idx="1"/>
          </p:nvPr>
        </p:nvSpPr>
        <p:spPr>
          <a:xfrm>
            <a:off x="611560" y="1556792"/>
            <a:ext cx="7543801" cy="5135336"/>
          </a:xfrm>
        </p:spPr>
        <p:txBody>
          <a:bodyPr>
            <a:normAutofit fontScale="92500" lnSpcReduction="10000"/>
          </a:bodyPr>
          <a:lstStyle/>
          <a:p>
            <a:pPr>
              <a:buNone/>
            </a:pPr>
            <a:endParaRPr lang="en-US" altLang="zh-CN" dirty="0" smtClean="0"/>
          </a:p>
          <a:p>
            <a:r>
              <a:rPr lang="en-US" altLang="zh-CN" dirty="0" smtClean="0"/>
              <a:t>JAVA</a:t>
            </a:r>
            <a:r>
              <a:rPr lang="zh-CN" altLang="en-US" dirty="0" smtClean="0"/>
              <a:t>的</a:t>
            </a:r>
            <a:r>
              <a:rPr lang="en-US" altLang="zh-CN" dirty="0" smtClean="0"/>
              <a:t>I/O</a:t>
            </a:r>
            <a:r>
              <a:rPr lang="zh-CN" altLang="en-US" dirty="0" smtClean="0"/>
              <a:t>建立在流之上。输入流读取数据。</a:t>
            </a:r>
            <a:endParaRPr lang="en-US" altLang="zh-CN" dirty="0" smtClean="0"/>
          </a:p>
          <a:p>
            <a:r>
              <a:rPr lang="zh-CN" altLang="en-US" dirty="0" smtClean="0"/>
              <a:t>输入流读取数据</a:t>
            </a:r>
            <a:endParaRPr lang="en-US" altLang="zh-CN" dirty="0" smtClean="0"/>
          </a:p>
          <a:p>
            <a:r>
              <a:rPr lang="zh-CN" altLang="en-US" dirty="0" smtClean="0"/>
              <a:t>输出流写入数据</a:t>
            </a:r>
            <a:endParaRPr lang="en-US" altLang="zh-CN" dirty="0" smtClean="0"/>
          </a:p>
          <a:p>
            <a:r>
              <a:rPr lang="zh-CN" altLang="en-US" dirty="0" smtClean="0"/>
              <a:t>虽然数据源不同，所有的输出流都用相同的基本方法写入数据；输入流也用相同的基本方法读取数据。</a:t>
            </a:r>
            <a:endParaRPr lang="en-US" altLang="zh-CN" dirty="0" smtClean="0"/>
          </a:p>
          <a:p>
            <a:endParaRPr lang="en-US" altLang="zh-CN" dirty="0" smtClean="0"/>
          </a:p>
          <a:p>
            <a:pPr>
              <a:buNone/>
            </a:pPr>
            <a:r>
              <a:rPr lang="zh-CN" altLang="en-US" dirty="0" smtClean="0"/>
              <a:t>例如类：</a:t>
            </a:r>
            <a:endParaRPr lang="en-US" altLang="zh-CN" dirty="0" smtClean="0"/>
          </a:p>
          <a:p>
            <a:pPr>
              <a:buNone/>
            </a:pPr>
            <a:r>
              <a:rPr lang="en-US" altLang="zh-CN" dirty="0" err="1" smtClean="0"/>
              <a:t>Java.io.FileInputStream</a:t>
            </a:r>
            <a:r>
              <a:rPr lang="en-US" altLang="zh-CN" dirty="0" smtClean="0"/>
              <a:t>      </a:t>
            </a:r>
            <a:r>
              <a:rPr lang="zh-CN" altLang="en-US" dirty="0" smtClean="0"/>
              <a:t>读取文件中的数据</a:t>
            </a:r>
            <a:endParaRPr lang="en-US" altLang="zh-CN" dirty="0" smtClean="0"/>
          </a:p>
          <a:p>
            <a:pPr>
              <a:buNone/>
            </a:pPr>
            <a:r>
              <a:rPr lang="en-US" altLang="zh-CN" dirty="0" err="1" smtClean="0"/>
              <a:t>sun.net.TelnetOutputStream</a:t>
            </a:r>
            <a:r>
              <a:rPr lang="en-US" altLang="zh-CN" dirty="0" smtClean="0"/>
              <a:t> </a:t>
            </a:r>
            <a:r>
              <a:rPr lang="zh-CN" altLang="en-US" dirty="0" smtClean="0"/>
              <a:t>将数据写入网络连接</a:t>
            </a:r>
            <a:endParaRPr lang="en-US" altLang="zh-CN" dirty="0" smtClean="0"/>
          </a:p>
          <a:p>
            <a:pPr>
              <a:buNone/>
            </a:pPr>
            <a:endParaRPr lang="en-US" altLang="zh-CN" dirty="0" smtClean="0"/>
          </a:p>
        </p:txBody>
      </p:sp>
    </p:spTree>
    <p:extLst>
      <p:ext uri="{BB962C8B-B14F-4D97-AF65-F5344CB8AC3E}">
        <p14:creationId xmlns="" xmlns:p14="http://schemas.microsoft.com/office/powerpoint/2010/main" val="4264761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输出流</a:t>
            </a:r>
            <a:endParaRPr lang="zh-CN" altLang="en-US" dirty="0"/>
          </a:p>
        </p:txBody>
      </p:sp>
      <p:sp>
        <p:nvSpPr>
          <p:cNvPr id="8194" name="内容占位符 2"/>
          <p:cNvSpPr>
            <a:spLocks noGrp="1"/>
          </p:cNvSpPr>
          <p:nvPr>
            <p:ph idx="1"/>
          </p:nvPr>
        </p:nvSpPr>
        <p:spPr bwMode="auto">
          <a:xfrm>
            <a:off x="539552" y="1741512"/>
            <a:ext cx="8153400" cy="4495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2" panose="05020102010507070707" pitchFamily="18" charset="2"/>
              <a:buNone/>
            </a:pPr>
            <a:r>
              <a:rPr lang="en-US" altLang="zh-CN" dirty="0" smtClean="0">
                <a:solidFill>
                  <a:schemeClr val="tx2"/>
                </a:solidFill>
                <a:latin typeface="宋体" panose="02010600030101010101" pitchFamily="2" charset="-122"/>
                <a:ea typeface="宋体" panose="02010600030101010101" pitchFamily="2" charset="-122"/>
              </a:rPr>
              <a:t>JAVA</a:t>
            </a:r>
            <a:r>
              <a:rPr lang="zh-CN" altLang="en-US" dirty="0" smtClean="0">
                <a:solidFill>
                  <a:schemeClr val="tx2"/>
                </a:solidFill>
                <a:latin typeface="宋体" panose="02010600030101010101" pitchFamily="2" charset="-122"/>
                <a:ea typeface="宋体" panose="02010600030101010101" pitchFamily="2" charset="-122"/>
              </a:rPr>
              <a:t>的基本输出流类：</a:t>
            </a:r>
            <a:endParaRPr lang="en-US" altLang="zh-CN" dirty="0" smtClean="0">
              <a:solidFill>
                <a:schemeClr val="tx2"/>
              </a:solidFill>
              <a:latin typeface="宋体" panose="02010600030101010101" pitchFamily="2" charset="-122"/>
              <a:ea typeface="宋体" panose="02010600030101010101" pitchFamily="2" charset="-122"/>
            </a:endParaRPr>
          </a:p>
          <a:p>
            <a:pPr eaLnBrk="1" hangingPunct="1">
              <a:lnSpc>
                <a:spcPct val="150000"/>
              </a:lnSpc>
              <a:buFont typeface="Wingdings 2" panose="05020102010507070707" pitchFamily="18" charset="2"/>
              <a:buNone/>
            </a:pPr>
            <a:r>
              <a:rPr lang="en-US" altLang="zh-CN" sz="2000" b="1" dirty="0" smtClean="0">
                <a:solidFill>
                  <a:schemeClr val="tx2"/>
                </a:solidFill>
                <a:latin typeface="宋体" panose="02010600030101010101" pitchFamily="2" charset="-122"/>
                <a:ea typeface="宋体" panose="02010600030101010101" pitchFamily="2" charset="-122"/>
              </a:rPr>
              <a:t>Java.io.OutputStream</a:t>
            </a:r>
          </a:p>
          <a:p>
            <a:pPr eaLnBrk="1" hangingPunct="1">
              <a:lnSpc>
                <a:spcPct val="150000"/>
              </a:lnSpc>
              <a:buFont typeface="Wingdings 2" panose="05020102010507070707" pitchFamily="18" charset="2"/>
              <a:buNone/>
            </a:pPr>
            <a:r>
              <a:rPr lang="en-US" altLang="zh-CN" sz="2000" b="1" dirty="0" smtClean="0">
                <a:solidFill>
                  <a:schemeClr val="tx2"/>
                </a:solidFill>
                <a:latin typeface="宋体" panose="02010600030101010101" pitchFamily="2" charset="-122"/>
                <a:ea typeface="宋体" panose="02010600030101010101" pitchFamily="2" charset="-122"/>
              </a:rPr>
              <a:t>Public abstract class OutputStream</a:t>
            </a:r>
          </a:p>
          <a:p>
            <a:pPr eaLnBrk="1" hangingPunct="1">
              <a:lnSpc>
                <a:spcPct val="150000"/>
              </a:lnSpc>
              <a:buFont typeface="Wingdings 2" panose="05020102010507070707" pitchFamily="18" charset="2"/>
              <a:buNone/>
            </a:pPr>
            <a:endParaRPr lang="en-US" altLang="zh-CN" sz="2000" b="1" dirty="0" smtClean="0">
              <a:solidFill>
                <a:schemeClr val="tx2"/>
              </a:solidFill>
              <a:latin typeface="宋体" panose="02010600030101010101" pitchFamily="2" charset="-122"/>
              <a:ea typeface="宋体" panose="02010600030101010101" pitchFamily="2" charset="-122"/>
            </a:endParaRPr>
          </a:p>
          <a:p>
            <a:pPr eaLnBrk="1" hangingPunct="1">
              <a:lnSpc>
                <a:spcPct val="150000"/>
              </a:lnSpc>
              <a:buFont typeface="Wingdings 2" panose="05020102010507070707" pitchFamily="18" charset="2"/>
              <a:buNone/>
            </a:pPr>
            <a:endParaRPr lang="zh-CN" altLang="en-US" sz="2000" b="1" dirty="0" smtClean="0">
              <a:ea typeface="宋体" panose="02010600030101010101" pitchFamily="2" charset="-122"/>
            </a:endParaRPr>
          </a:p>
        </p:txBody>
      </p:sp>
    </p:spTree>
    <p:extLst>
      <p:ext uri="{BB962C8B-B14F-4D97-AF65-F5344CB8AC3E}">
        <p14:creationId xmlns="" xmlns:p14="http://schemas.microsoft.com/office/powerpoint/2010/main" val="3426682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输出流的基本方法</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sz="2000" dirty="0" smtClean="0">
                <a:latin typeface="宋体" pitchFamily="2" charset="-122"/>
                <a:ea typeface="宋体" pitchFamily="2" charset="-122"/>
              </a:rPr>
              <a:t>public </a:t>
            </a:r>
            <a:r>
              <a:rPr lang="en-US" altLang="zh-CN" sz="2000" dirty="0" smtClean="0">
                <a:solidFill>
                  <a:srgbClr val="00B0F0"/>
                </a:solidFill>
                <a:latin typeface="宋体" pitchFamily="2" charset="-122"/>
                <a:ea typeface="宋体" pitchFamily="2" charset="-122"/>
              </a:rPr>
              <a:t>abstract</a:t>
            </a:r>
            <a:r>
              <a:rPr lang="en-US" altLang="zh-CN" sz="2000" dirty="0" smtClean="0">
                <a:latin typeface="宋体" pitchFamily="2" charset="-122"/>
                <a:ea typeface="宋体" pitchFamily="2" charset="-122"/>
              </a:rPr>
              <a:t> void write(int b) throws IOException   </a:t>
            </a:r>
            <a:r>
              <a:rPr lang="en-US" altLang="zh-CN" sz="2000" dirty="0" smtClean="0">
                <a:solidFill>
                  <a:srgbClr val="FF0000"/>
                </a:solidFill>
                <a:latin typeface="宋体" pitchFamily="2" charset="-122"/>
                <a:ea typeface="宋体" pitchFamily="2" charset="-122"/>
              </a:rPr>
              <a:t>(0~255</a:t>
            </a:r>
            <a:r>
              <a:rPr lang="zh-CN" altLang="en-US" sz="2000" dirty="0" smtClean="0">
                <a:solidFill>
                  <a:srgbClr val="FF0000"/>
                </a:solidFill>
                <a:latin typeface="宋体" pitchFamily="2" charset="-122"/>
                <a:ea typeface="宋体" pitchFamily="2" charset="-122"/>
              </a:rPr>
              <a:t>二进制</a:t>
            </a:r>
            <a:r>
              <a:rPr lang="en-US" altLang="zh-CN" sz="2000" dirty="0" smtClean="0">
                <a:solidFill>
                  <a:srgbClr val="FF0000"/>
                </a:solidFill>
                <a:latin typeface="宋体" pitchFamily="2" charset="-122"/>
                <a:ea typeface="宋体" pitchFamily="2" charset="-122"/>
              </a:rPr>
              <a:t>)</a:t>
            </a:r>
          </a:p>
          <a:p>
            <a:pPr>
              <a:buNone/>
            </a:pPr>
            <a:r>
              <a:rPr lang="en-US" altLang="zh-CN" sz="2000" dirty="0" smtClean="0">
                <a:latin typeface="宋体" pitchFamily="2" charset="-122"/>
                <a:ea typeface="宋体" pitchFamily="2" charset="-122"/>
              </a:rPr>
              <a:t>public void write(byte[] data) throws IOException</a:t>
            </a:r>
          </a:p>
          <a:p>
            <a:pPr>
              <a:buNone/>
            </a:pPr>
            <a:r>
              <a:rPr lang="en-US" altLang="zh-CN" sz="2000" dirty="0" smtClean="0">
                <a:latin typeface="宋体" pitchFamily="2" charset="-122"/>
                <a:ea typeface="宋体" pitchFamily="2" charset="-122"/>
              </a:rPr>
              <a:t>public void write(byte[] data, int offset, int length) throws IOException</a:t>
            </a:r>
          </a:p>
          <a:p>
            <a:pPr>
              <a:buNone/>
            </a:pPr>
            <a:r>
              <a:rPr lang="en-US" altLang="zh-CN" sz="2000" dirty="0" smtClean="0">
                <a:latin typeface="宋体" pitchFamily="2" charset="-122"/>
                <a:ea typeface="宋体" pitchFamily="2" charset="-122"/>
              </a:rPr>
              <a:t>public void flush() throws IOException</a:t>
            </a:r>
          </a:p>
          <a:p>
            <a:pPr>
              <a:buNone/>
            </a:pPr>
            <a:r>
              <a:rPr lang="en-US" altLang="zh-CN" sz="2000" dirty="0" smtClean="0">
                <a:latin typeface="宋体" pitchFamily="2" charset="-122"/>
                <a:ea typeface="宋体" pitchFamily="2" charset="-122"/>
              </a:rPr>
              <a:t>public void close() throws IOException</a:t>
            </a:r>
            <a:endParaRPr lang="zh-CN" altLang="en-US" sz="20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字符生成协议实现</a:t>
            </a:r>
            <a:r>
              <a:rPr lang="en-US" altLang="zh-CN" dirty="0" smtClean="0"/>
              <a:t>(1)</a:t>
            </a:r>
            <a:endParaRPr lang="zh-CN" altLang="en-US" dirty="0"/>
          </a:p>
        </p:txBody>
      </p:sp>
      <p:sp>
        <p:nvSpPr>
          <p:cNvPr id="9218" name="内容占位符 4"/>
          <p:cNvSpPr>
            <a:spLocks noGrp="1"/>
          </p:cNvSpPr>
          <p:nvPr>
            <p:ph idx="1"/>
          </p:nvPr>
        </p:nvSpPr>
        <p:spPr bwMode="auto">
          <a:xfrm>
            <a:off x="467544" y="1556792"/>
            <a:ext cx="8298504" cy="511256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lnSpc>
                <a:spcPct val="150000"/>
              </a:lnSpc>
              <a:buFont typeface="Wingdings 2" panose="05020102010507070707" pitchFamily="18" charset="2"/>
              <a:buNone/>
            </a:pPr>
            <a:r>
              <a:rPr lang="zh-CN" altLang="en-US" sz="1600" b="0" dirty="0" smtClean="0">
                <a:solidFill>
                  <a:schemeClr val="tx2"/>
                </a:solidFill>
                <a:ea typeface="宋体" panose="02010600030101010101" pitchFamily="2" charset="-122"/>
              </a:rPr>
              <a:t>字符生成协议定义了一个发出</a:t>
            </a:r>
            <a:r>
              <a:rPr lang="en-US" altLang="zh-CN" sz="1600" b="0" dirty="0" smtClean="0">
                <a:solidFill>
                  <a:schemeClr val="tx2"/>
                </a:solidFill>
                <a:ea typeface="宋体" panose="02010600030101010101" pitchFamily="2" charset="-122"/>
              </a:rPr>
              <a:t>ASCII</a:t>
            </a:r>
            <a:r>
              <a:rPr lang="zh-CN" altLang="en-US" sz="1600" b="0" dirty="0" smtClean="0">
                <a:solidFill>
                  <a:schemeClr val="tx2"/>
                </a:solidFill>
                <a:ea typeface="宋体" panose="02010600030101010101" pitchFamily="2" charset="-122"/>
              </a:rPr>
              <a:t>文本的服务器。</a:t>
            </a:r>
            <a:endParaRPr lang="en-US" altLang="zh-CN" sz="1600" b="0" dirty="0" smtClean="0">
              <a:solidFill>
                <a:schemeClr val="tx2"/>
              </a:solidFill>
              <a:ea typeface="宋体" panose="02010600030101010101" pitchFamily="2" charset="-122"/>
            </a:endParaRPr>
          </a:p>
          <a:p>
            <a:pPr eaLnBrk="1" hangingPunct="1">
              <a:lnSpc>
                <a:spcPct val="150000"/>
              </a:lnSpc>
              <a:buFont typeface="Wingdings 2" panose="05020102010507070707" pitchFamily="18" charset="2"/>
              <a:buNone/>
            </a:pPr>
            <a:r>
              <a:rPr lang="en-US" altLang="zh-CN" sz="1600" b="0" dirty="0" smtClean="0">
                <a:solidFill>
                  <a:schemeClr val="tx2"/>
                </a:solidFill>
                <a:ea typeface="宋体" panose="02010600030101010101" pitchFamily="2" charset="-122"/>
              </a:rPr>
              <a:t>Public static void generateCharacters(OutputStream out)</a:t>
            </a:r>
            <a:r>
              <a:rPr lang="en-US" altLang="zh-CN" sz="1600" dirty="0" smtClean="0">
                <a:solidFill>
                  <a:schemeClr val="tx2"/>
                </a:solidFill>
                <a:ea typeface="宋体" panose="02010600030101010101" pitchFamily="2" charset="-122"/>
              </a:rPr>
              <a:t> throws IOException</a:t>
            </a:r>
          </a:p>
          <a:p>
            <a:pPr eaLnBrk="1" hangingPunct="1">
              <a:lnSpc>
                <a:spcPct val="150000"/>
              </a:lnSpc>
              <a:buFont typeface="Wingdings 2" panose="05020102010507070707" pitchFamily="18" charset="2"/>
              <a:buNone/>
            </a:pPr>
            <a:r>
              <a:rPr lang="en-US" altLang="zh-CN" sz="1600" dirty="0" smtClean="0">
                <a:solidFill>
                  <a:schemeClr val="tx2"/>
                </a:solidFill>
                <a:ea typeface="宋体" panose="02010600030101010101" pitchFamily="2" charset="-122"/>
              </a:rPr>
              <a:t>{</a:t>
            </a:r>
          </a:p>
          <a:p>
            <a:pPr eaLnBrk="1" hangingPunct="1">
              <a:lnSpc>
                <a:spcPct val="150000"/>
              </a:lnSpc>
              <a:buFont typeface="Wingdings 2" panose="05020102010507070707" pitchFamily="18" charset="2"/>
              <a:buNone/>
            </a:pPr>
            <a:r>
              <a:rPr lang="en-US" altLang="zh-CN" sz="1600" b="0" dirty="0" smtClean="0">
                <a:solidFill>
                  <a:schemeClr val="tx2"/>
                </a:solidFill>
                <a:ea typeface="宋体" panose="02010600030101010101" pitchFamily="2" charset="-122"/>
              </a:rPr>
              <a:t>Int firstPrintableCharacter</a:t>
            </a:r>
            <a:r>
              <a:rPr lang="en-US" altLang="zh-CN" sz="1600" dirty="0" smtClean="0">
                <a:solidFill>
                  <a:schemeClr val="tx2"/>
                </a:solidFill>
                <a:ea typeface="宋体" panose="02010600030101010101" pitchFamily="2" charset="-122"/>
              </a:rPr>
              <a:t> =33;</a:t>
            </a:r>
          </a:p>
          <a:p>
            <a:pPr eaLnBrk="1" hangingPunct="1">
              <a:lnSpc>
                <a:spcPct val="150000"/>
              </a:lnSpc>
              <a:buFont typeface="Wingdings 2" panose="05020102010507070707" pitchFamily="18" charset="2"/>
              <a:buNone/>
            </a:pPr>
            <a:r>
              <a:rPr lang="en-US" altLang="zh-CN" sz="1600" dirty="0" smtClean="0">
                <a:solidFill>
                  <a:schemeClr val="tx2"/>
                </a:solidFill>
                <a:ea typeface="宋体" panose="02010600030101010101" pitchFamily="2" charset="-122"/>
              </a:rPr>
              <a:t>…</a:t>
            </a:r>
          </a:p>
          <a:p>
            <a:pPr eaLnBrk="1" hangingPunct="1">
              <a:lnSpc>
                <a:spcPct val="150000"/>
              </a:lnSpc>
              <a:buFont typeface="Wingdings 2" panose="05020102010507070707" pitchFamily="18" charset="2"/>
              <a:buNone/>
            </a:pPr>
            <a:r>
              <a:rPr lang="en-US" altLang="zh-CN" sz="1600" dirty="0" smtClean="0">
                <a:solidFill>
                  <a:schemeClr val="tx2"/>
                </a:solidFill>
                <a:ea typeface="宋体" panose="02010600030101010101" pitchFamily="2" charset="-122"/>
              </a:rPr>
              <a:t>while(true){/*</a:t>
            </a:r>
            <a:r>
              <a:rPr lang="zh-CN" altLang="en-US" sz="1600" dirty="0" smtClean="0">
                <a:solidFill>
                  <a:schemeClr val="tx2"/>
                </a:solidFill>
                <a:ea typeface="宋体" panose="02010600030101010101" pitchFamily="2" charset="-122"/>
              </a:rPr>
              <a:t>无限循环*</a:t>
            </a:r>
            <a:r>
              <a:rPr lang="en-US" altLang="zh-CN" sz="1600" dirty="0" smtClean="0">
                <a:solidFill>
                  <a:schemeClr val="tx2"/>
                </a:solidFill>
                <a:ea typeface="宋体" panose="02010600030101010101" pitchFamily="2" charset="-122"/>
              </a:rPr>
              <a:t>/</a:t>
            </a:r>
          </a:p>
          <a:p>
            <a:pPr eaLnBrk="1" hangingPunct="1">
              <a:lnSpc>
                <a:spcPct val="150000"/>
              </a:lnSpc>
              <a:buFont typeface="Wingdings 2" panose="05020102010507070707" pitchFamily="18" charset="2"/>
              <a:buNone/>
            </a:pPr>
            <a:r>
              <a:rPr lang="en-US" altLang="zh-CN" sz="1600" dirty="0" smtClean="0">
                <a:solidFill>
                  <a:schemeClr val="tx2"/>
                </a:solidFill>
                <a:ea typeface="宋体" panose="02010600030101010101" pitchFamily="2" charset="-122"/>
              </a:rPr>
              <a:t>   for(…){</a:t>
            </a:r>
          </a:p>
          <a:p>
            <a:pPr eaLnBrk="1" hangingPunct="1">
              <a:lnSpc>
                <a:spcPct val="150000"/>
              </a:lnSpc>
              <a:buFont typeface="Wingdings 2" panose="05020102010507070707" pitchFamily="18" charset="2"/>
              <a:buNone/>
            </a:pPr>
            <a:r>
              <a:rPr lang="en-US" altLang="zh-CN" sz="1600" dirty="0" smtClean="0">
                <a:solidFill>
                  <a:srgbClr val="FF0000"/>
                </a:solidFill>
                <a:ea typeface="宋体" panose="02010600030101010101" pitchFamily="2" charset="-122"/>
              </a:rPr>
              <a:t>   out.write((i-firstPrintableCharacter)%numberOfPrintableCharacters)</a:t>
            </a:r>
          </a:p>
          <a:p>
            <a:pPr eaLnBrk="1" hangingPunct="1">
              <a:lnSpc>
                <a:spcPct val="150000"/>
              </a:lnSpc>
              <a:buFont typeface="Wingdings 2" panose="05020102010507070707" pitchFamily="18" charset="2"/>
              <a:buNone/>
            </a:pPr>
            <a:r>
              <a:rPr lang="en-US" altLang="zh-CN" sz="1600" dirty="0" smtClean="0">
                <a:solidFill>
                  <a:srgbClr val="FF0000"/>
                </a:solidFill>
                <a:ea typeface="宋体" panose="02010600030101010101" pitchFamily="2" charset="-122"/>
              </a:rPr>
              <a:t>        +firstPrintableCharacter);</a:t>
            </a:r>
          </a:p>
          <a:p>
            <a:pPr eaLnBrk="1" hangingPunct="1">
              <a:lnSpc>
                <a:spcPct val="150000"/>
              </a:lnSpc>
              <a:buFont typeface="Wingdings 2" panose="05020102010507070707" pitchFamily="18" charset="2"/>
              <a:buNone/>
            </a:pPr>
            <a:r>
              <a:rPr lang="en-US" altLang="zh-CN" sz="1600" dirty="0" smtClean="0">
                <a:solidFill>
                  <a:schemeClr val="tx2"/>
                </a:solidFill>
                <a:ea typeface="宋体" panose="02010600030101010101" pitchFamily="2" charset="-122"/>
              </a:rPr>
              <a:t>}</a:t>
            </a:r>
          </a:p>
          <a:p>
            <a:pPr eaLnBrk="1" hangingPunct="1">
              <a:lnSpc>
                <a:spcPct val="150000"/>
              </a:lnSpc>
              <a:buFont typeface="Wingdings 2" panose="05020102010507070707" pitchFamily="18" charset="2"/>
              <a:buNone/>
            </a:pPr>
            <a:r>
              <a:rPr lang="en-US" altLang="zh-CN" sz="1600" dirty="0" smtClean="0">
                <a:solidFill>
                  <a:schemeClr val="tx2"/>
                </a:solidFill>
                <a:ea typeface="宋体" panose="02010600030101010101" pitchFamily="2" charset="-122"/>
              </a:rPr>
              <a:t>…</a:t>
            </a:r>
          </a:p>
          <a:p>
            <a:pPr eaLnBrk="1" hangingPunct="1">
              <a:lnSpc>
                <a:spcPct val="150000"/>
              </a:lnSpc>
              <a:buFont typeface="Wingdings 2" panose="05020102010507070707" pitchFamily="18" charset="2"/>
              <a:buNone/>
            </a:pPr>
            <a:r>
              <a:rPr lang="en-US" altLang="zh-CN" sz="1600" dirty="0" smtClean="0">
                <a:solidFill>
                  <a:schemeClr val="tx2"/>
                </a:solidFill>
                <a:ea typeface="宋体" panose="02010600030101010101" pitchFamily="2" charset="-122"/>
              </a:rPr>
              <a:t>…</a:t>
            </a:r>
          </a:p>
        </p:txBody>
      </p:sp>
      <p:sp>
        <p:nvSpPr>
          <p:cNvPr id="9219"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0"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1"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2"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3"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 xmlns:p14="http://schemas.microsoft.com/office/powerpoint/2010/main" val="1479204871"/>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多字节发送</a:t>
            </a:r>
            <a:endParaRPr lang="zh-CN" altLang="en-US" dirty="0"/>
          </a:p>
        </p:txBody>
      </p:sp>
      <p:sp>
        <p:nvSpPr>
          <p:cNvPr id="10242" name="内容占位符 4"/>
          <p:cNvSpPr>
            <a:spLocks noGrp="1"/>
          </p:cNvSpPr>
          <p:nvPr>
            <p:ph idx="1"/>
          </p:nvPr>
        </p:nvSpPr>
        <p:spPr bwMode="auto">
          <a:xfrm>
            <a:off x="306324" y="1628800"/>
            <a:ext cx="8531352" cy="4495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150000"/>
              </a:lnSpc>
              <a:buFont typeface="Wingdings 2" panose="05020102010507070707" pitchFamily="18" charset="2"/>
              <a:buNone/>
            </a:pPr>
            <a:r>
              <a:rPr lang="en-US" altLang="zh-CN" sz="2400" dirty="0" smtClean="0">
                <a:solidFill>
                  <a:schemeClr val="tx2"/>
                </a:solidFill>
                <a:ea typeface="宋体" panose="02010600030101010101" pitchFamily="2" charset="-122"/>
              </a:rPr>
              <a:t>TCP/IP</a:t>
            </a:r>
            <a:r>
              <a:rPr lang="zh-CN" altLang="en-US" sz="2400" dirty="0" smtClean="0">
                <a:solidFill>
                  <a:schemeClr val="tx2"/>
                </a:solidFill>
                <a:ea typeface="宋体" panose="02010600030101010101" pitchFamily="2" charset="-122"/>
              </a:rPr>
              <a:t>协议：</a:t>
            </a:r>
            <a:endParaRPr lang="en-US" altLang="zh-CN" sz="2400" dirty="0" smtClean="0">
              <a:solidFill>
                <a:schemeClr val="tx2"/>
              </a:solidFill>
              <a:ea typeface="宋体" panose="02010600030101010101" pitchFamily="2" charset="-122"/>
            </a:endParaRPr>
          </a:p>
          <a:p>
            <a:pPr eaLnBrk="1" hangingPunct="1">
              <a:lnSpc>
                <a:spcPct val="150000"/>
              </a:lnSpc>
              <a:buFont typeface="Wingdings 2" panose="05020102010507070707" pitchFamily="18" charset="2"/>
              <a:buNone/>
            </a:pPr>
            <a:r>
              <a:rPr lang="zh-CN" altLang="en-US" sz="2400" dirty="0" smtClean="0">
                <a:solidFill>
                  <a:schemeClr val="tx2"/>
                </a:solidFill>
                <a:ea typeface="宋体" panose="02010600030101010101" pitchFamily="2" charset="-122"/>
              </a:rPr>
              <a:t>缓存数据，在内存中积累数据，到达一定量的时候，再将数据一起发送。</a:t>
            </a:r>
            <a:endParaRPr lang="en-US" altLang="zh-CN" sz="2400" dirty="0" smtClean="0">
              <a:solidFill>
                <a:schemeClr val="tx2"/>
              </a:solidFill>
              <a:ea typeface="宋体" panose="02010600030101010101" pitchFamily="2" charset="-122"/>
            </a:endParaRPr>
          </a:p>
          <a:p>
            <a:pPr eaLnBrk="1" hangingPunct="1">
              <a:lnSpc>
                <a:spcPct val="150000"/>
              </a:lnSpc>
              <a:buFont typeface="Wingdings 2" panose="05020102010507070707" pitchFamily="18" charset="2"/>
              <a:buNone/>
            </a:pPr>
            <a:r>
              <a:rPr lang="zh-CN" altLang="en-US" sz="2400" dirty="0" smtClean="0">
                <a:solidFill>
                  <a:schemeClr val="tx2"/>
                </a:solidFill>
                <a:ea typeface="宋体" panose="02010600030101010101" pitchFamily="2" charset="-122"/>
              </a:rPr>
              <a:t>使用</a:t>
            </a:r>
            <a:r>
              <a:rPr lang="en-US" altLang="zh-CN" sz="2400" dirty="0" smtClean="0">
                <a:solidFill>
                  <a:schemeClr val="tx2"/>
                </a:solidFill>
                <a:ea typeface="宋体" panose="02010600030101010101" pitchFamily="2" charset="-122"/>
              </a:rPr>
              <a:t>write(byte[] data)</a:t>
            </a:r>
            <a:r>
              <a:rPr lang="zh-CN" altLang="en-US" sz="2400" dirty="0" smtClean="0">
                <a:solidFill>
                  <a:schemeClr val="tx2"/>
                </a:solidFill>
                <a:ea typeface="宋体" panose="02010600030101010101" pitchFamily="2" charset="-122"/>
              </a:rPr>
              <a:t>或</a:t>
            </a:r>
            <a:r>
              <a:rPr lang="en-US" altLang="zh-CN" sz="2400" dirty="0" smtClean="0">
                <a:solidFill>
                  <a:schemeClr val="tx2"/>
                </a:solidFill>
                <a:ea typeface="宋体" panose="02010600030101010101" pitchFamily="2" charset="-122"/>
              </a:rPr>
              <a:t>write(byte[] data, int offset, int length)</a:t>
            </a:r>
            <a:r>
              <a:rPr lang="zh-CN" altLang="en-US" sz="2400" dirty="0" smtClean="0">
                <a:solidFill>
                  <a:schemeClr val="tx2"/>
                </a:solidFill>
                <a:ea typeface="宋体" panose="02010600030101010101" pitchFamily="2" charset="-122"/>
              </a:rPr>
              <a:t>通常比单个比特的传送效率要高。</a:t>
            </a:r>
            <a:endParaRPr lang="en-US" altLang="zh-CN" sz="2400" dirty="0" smtClean="0">
              <a:solidFill>
                <a:schemeClr val="tx2"/>
              </a:solidFill>
              <a:ea typeface="宋体" panose="02010600030101010101" pitchFamily="2" charset="-122"/>
            </a:endParaRPr>
          </a:p>
          <a:p>
            <a:pPr eaLnBrk="1" hangingPunct="1">
              <a:lnSpc>
                <a:spcPct val="150000"/>
              </a:lnSpc>
              <a:buFont typeface="Wingdings 2" panose="05020102010507070707" pitchFamily="18" charset="2"/>
              <a:buNone/>
            </a:pPr>
            <a:endParaRPr lang="zh-CN" altLang="zh-CN" sz="2000" b="0" dirty="0" smtClean="0">
              <a:solidFill>
                <a:schemeClr val="tx2"/>
              </a:solidFill>
              <a:ea typeface="宋体" panose="02010600030101010101" pitchFamily="2" charset="-122"/>
            </a:endParaRPr>
          </a:p>
        </p:txBody>
      </p:sp>
      <p:sp>
        <p:nvSpPr>
          <p:cNvPr id="10243"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4"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5"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6" name="Rectangle 2"/>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7" name="Rectangle 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 xmlns:p14="http://schemas.microsoft.com/office/powerpoint/2010/main" val="3245137130"/>
      </p:ext>
    </p:extLst>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1274</TotalTime>
  <Words>3084</Words>
  <Application>Microsoft Office PowerPoint</Application>
  <PresentationFormat>全屏显示(4:3)</PresentationFormat>
  <Paragraphs>489</Paragraphs>
  <Slides>47</Slides>
  <Notes>2</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中性</vt:lpstr>
      <vt:lpstr>                       I/O Stream</vt:lpstr>
      <vt:lpstr>网络程序的输入输出</vt:lpstr>
      <vt:lpstr>JAVA I/O 流分析</vt:lpstr>
      <vt:lpstr>JAVA I/O 流分析</vt:lpstr>
      <vt:lpstr>流（Stream）</vt:lpstr>
      <vt:lpstr>输出流</vt:lpstr>
      <vt:lpstr>输出流的基本方法</vt:lpstr>
      <vt:lpstr>字符生成协议实现(1)</vt:lpstr>
      <vt:lpstr>多字节发送</vt:lpstr>
      <vt:lpstr>字符生成协议实现(2)</vt:lpstr>
      <vt:lpstr>刷新输出流</vt:lpstr>
      <vt:lpstr>输入流</vt:lpstr>
      <vt:lpstr>输入流的基本方法</vt:lpstr>
      <vt:lpstr>输入流read()</vt:lpstr>
      <vt:lpstr>输入流实例</vt:lpstr>
      <vt:lpstr>多字节读取数据</vt:lpstr>
      <vt:lpstr>JAVA I/O流分析</vt:lpstr>
      <vt:lpstr>过滤器类</vt:lpstr>
      <vt:lpstr>过滤器</vt:lpstr>
      <vt:lpstr>过滤器串链（1）</vt:lpstr>
      <vt:lpstr>过滤器串链（2）</vt:lpstr>
      <vt:lpstr>缓冲流</vt:lpstr>
      <vt:lpstr>构造函数</vt:lpstr>
      <vt:lpstr>PrintStream（1）</vt:lpstr>
      <vt:lpstr>PrintStream（2）</vt:lpstr>
      <vt:lpstr>数据流</vt:lpstr>
      <vt:lpstr>阅读器和书写器</vt:lpstr>
      <vt:lpstr>Buffer和print流应用场景</vt:lpstr>
      <vt:lpstr>从Socket上读取数据</vt:lpstr>
      <vt:lpstr>写入数据到socket上</vt:lpstr>
      <vt:lpstr>Buffer和文件读取应用场景</vt:lpstr>
      <vt:lpstr>Buffer和文件写入应用场景</vt:lpstr>
      <vt:lpstr>例析-- 缓冲流</vt:lpstr>
      <vt:lpstr>文件字节流应用场景</vt:lpstr>
      <vt:lpstr>文件字节流应用场景</vt:lpstr>
      <vt:lpstr>幻灯片 36</vt:lpstr>
      <vt:lpstr>数据流应用场景</vt:lpstr>
      <vt:lpstr>幻灯片 38</vt:lpstr>
      <vt:lpstr>字节数组流应用场景</vt:lpstr>
      <vt:lpstr>字节数组流</vt:lpstr>
      <vt:lpstr>字符数组流应用场景</vt:lpstr>
      <vt:lpstr>幻灯片 42</vt:lpstr>
      <vt:lpstr>应用场景问题：（串链过滤器编程）</vt:lpstr>
      <vt:lpstr>应用场景问题：</vt:lpstr>
      <vt:lpstr>应用场景问题：</vt:lpstr>
      <vt:lpstr>应用场景问题：数据格式不一致，需编码转换</vt:lpstr>
      <vt:lpstr>应用场景问题：编码格式转换编程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端美科技高校合作产学研发展计划</dc:title>
  <cp:lastModifiedBy>dell</cp:lastModifiedBy>
  <cp:revision>118</cp:revision>
  <dcterms:modified xsi:type="dcterms:W3CDTF">2021-03-26T04:57:50Z</dcterms:modified>
</cp:coreProperties>
</file>