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47" r:id="rId3"/>
    <p:sldId id="338" r:id="rId4"/>
    <p:sldId id="339" r:id="rId5"/>
    <p:sldId id="340" r:id="rId6"/>
    <p:sldId id="317" r:id="rId7"/>
    <p:sldId id="341" r:id="rId8"/>
    <p:sldId id="342" r:id="rId9"/>
    <p:sldId id="348" r:id="rId10"/>
    <p:sldId id="318" r:id="rId11"/>
    <p:sldId id="319" r:id="rId12"/>
    <p:sldId id="349" r:id="rId13"/>
    <p:sldId id="320" r:id="rId14"/>
    <p:sldId id="350" r:id="rId15"/>
    <p:sldId id="321" r:id="rId16"/>
    <p:sldId id="322" r:id="rId17"/>
    <p:sldId id="323" r:id="rId18"/>
    <p:sldId id="324" r:id="rId19"/>
    <p:sldId id="351" r:id="rId20"/>
    <p:sldId id="325" r:id="rId21"/>
    <p:sldId id="326" r:id="rId22"/>
    <p:sldId id="327" r:id="rId23"/>
    <p:sldId id="328" r:id="rId24"/>
    <p:sldId id="353" r:id="rId25"/>
    <p:sldId id="329" r:id="rId26"/>
    <p:sldId id="330" r:id="rId27"/>
    <p:sldId id="331" r:id="rId28"/>
    <p:sldId id="332" r:id="rId29"/>
    <p:sldId id="333" r:id="rId30"/>
    <p:sldId id="343" r:id="rId31"/>
    <p:sldId id="344" r:id="rId32"/>
    <p:sldId id="345" r:id="rId33"/>
    <p:sldId id="335" r:id="rId34"/>
    <p:sldId id="346" r:id="rId35"/>
    <p:sldId id="336" r:id="rId36"/>
    <p:sldId id="356" r:id="rId37"/>
    <p:sldId id="337" r:id="rId38"/>
    <p:sldId id="358" r:id="rId39"/>
    <p:sldId id="360" r:id="rId40"/>
    <p:sldId id="359" r:id="rId41"/>
    <p:sldId id="354" r:id="rId42"/>
    <p:sldId id="35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BF99B-FB83-4451-8B3A-3AA4058B0A25}" type="datetimeFigureOut">
              <a:rPr lang="zh-CN" altLang="en-US" smtClean="0"/>
              <a:pPr/>
              <a:t>2021/3/26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DD088-3A57-4AAD-8514-636C7E100E2E}" type="slidenum">
              <a:rPr lang="zh-CN" altLang="en-US" smtClean="0"/>
              <a:pPr/>
              <a:t>‹#›</a:t>
            </a:fld>
            <a:endParaRPr lang="zh-CN" altLang="en-US"/>
          </a:p>
        </p:txBody>
      </p:sp>
    </p:spTree>
    <p:extLst>
      <p:ext uri="{BB962C8B-B14F-4D97-AF65-F5344CB8AC3E}">
        <p14:creationId xmlns:p14="http://schemas.microsoft.com/office/powerpoint/2010/main" xmlns="" val="71142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成功概率高一些，但依然会发生</a:t>
            </a:r>
            <a:r>
              <a:rPr lang="en-US" altLang="zh-CN" dirty="0" err="1" smtClean="0"/>
              <a:t>NullPointer</a:t>
            </a:r>
            <a:r>
              <a:rPr lang="zh-CN" altLang="en-US" dirty="0" smtClean="0"/>
              <a:t>异常，因为这样的代码仍然无法保证能获取到</a:t>
            </a:r>
            <a:r>
              <a:rPr lang="en-US" altLang="zh-CN" dirty="0" smtClean="0"/>
              <a:t>digest</a:t>
            </a:r>
            <a:endParaRPr lang="zh-CN" altLang="en-US" dirty="0"/>
          </a:p>
        </p:txBody>
      </p:sp>
      <p:sp>
        <p:nvSpPr>
          <p:cNvPr id="4" name="灯片编号占位符 3"/>
          <p:cNvSpPr>
            <a:spLocks noGrp="1"/>
          </p:cNvSpPr>
          <p:nvPr>
            <p:ph type="sldNum" sz="quarter" idx="10"/>
          </p:nvPr>
        </p:nvSpPr>
        <p:spPr/>
        <p:txBody>
          <a:bodyPr/>
          <a:lstStyle/>
          <a:p>
            <a:fld id="{DE9E00E7-A099-42A7-B543-1190FBB0595C}" type="slidenum">
              <a:rPr lang="zh-CN" altLang="en-US" smtClean="0"/>
              <a:pPr/>
              <a:t>16</a:t>
            </a:fld>
            <a:endParaRPr lang="zh-CN" altLang="en-US"/>
          </a:p>
        </p:txBody>
      </p:sp>
    </p:spTree>
    <p:extLst>
      <p:ext uri="{BB962C8B-B14F-4D97-AF65-F5344CB8AC3E}">
        <p14:creationId xmlns:p14="http://schemas.microsoft.com/office/powerpoint/2010/main" xmlns="" val="76477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查询耗费大量计算资源，拖慢速度，还可能导致子线程很长的时间无法获得执行，而无法完成子线程的任务</a:t>
            </a:r>
            <a:endParaRPr lang="zh-CN" altLang="en-US" dirty="0"/>
          </a:p>
        </p:txBody>
      </p:sp>
      <p:sp>
        <p:nvSpPr>
          <p:cNvPr id="4" name="灯片编号占位符 3"/>
          <p:cNvSpPr>
            <a:spLocks noGrp="1"/>
          </p:cNvSpPr>
          <p:nvPr>
            <p:ph type="sldNum" sz="quarter" idx="10"/>
          </p:nvPr>
        </p:nvSpPr>
        <p:spPr/>
        <p:txBody>
          <a:bodyPr/>
          <a:lstStyle/>
          <a:p>
            <a:fld id="{DE9E00E7-A099-42A7-B543-1190FBB0595C}" type="slidenum">
              <a:rPr lang="zh-CN" altLang="en-US" smtClean="0"/>
              <a:pPr/>
              <a:t>17</a:t>
            </a:fld>
            <a:endParaRPr lang="zh-CN" altLang="en-US"/>
          </a:p>
        </p:txBody>
      </p:sp>
    </p:spTree>
    <p:extLst>
      <p:ext uri="{BB962C8B-B14F-4D97-AF65-F5344CB8AC3E}">
        <p14:creationId xmlns:p14="http://schemas.microsoft.com/office/powerpoint/2010/main" xmlns="" val="234659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5DD088-3A57-4AAD-8514-636C7E100E2E}" type="slidenum">
              <a:rPr lang="zh-CN" altLang="en-US" smtClean="0"/>
              <a:pPr/>
              <a:t>24</a:t>
            </a:fld>
            <a:endParaRPr lang="zh-CN" altLang="en-US"/>
          </a:p>
        </p:txBody>
      </p:sp>
    </p:spTree>
    <p:extLst>
      <p:ext uri="{BB962C8B-B14F-4D97-AF65-F5344CB8AC3E}">
        <p14:creationId xmlns:p14="http://schemas.microsoft.com/office/powerpoint/2010/main" xmlns="" val="391755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2021/3/26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2021/3/26</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2021/3/26</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2021/3/26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2021/3/26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3768" y="3861048"/>
            <a:ext cx="6660232" cy="1828800"/>
          </a:xfrm>
        </p:spPr>
        <p:txBody>
          <a:bodyPr>
            <a:normAutofit/>
          </a:bodyPr>
          <a:lstStyle/>
          <a:p>
            <a:r>
              <a:rPr lang="zh-CN" altLang="en-US" dirty="0" smtClean="0"/>
              <a:t>                       </a:t>
            </a:r>
            <a:r>
              <a:rPr lang="en-US" altLang="zh-CN" dirty="0" smtClean="0"/>
              <a:t>Thread</a:t>
            </a:r>
            <a:endParaRPr lang="zh-CN" altLang="en-US" dirty="0"/>
          </a:p>
        </p:txBody>
      </p:sp>
      <p:sp>
        <p:nvSpPr>
          <p:cNvPr id="3" name="副标题 2"/>
          <p:cNvSpPr>
            <a:spLocks noGrp="1"/>
          </p:cNvSpPr>
          <p:nvPr>
            <p:ph type="subTitle" idx="1"/>
          </p:nvPr>
        </p:nvSpPr>
        <p:spPr/>
        <p:txBody>
          <a:bodyPr/>
          <a:lstStyle/>
          <a:p>
            <a:r>
              <a:rPr lang="zh-CN" altLang="en-US" dirty="0" smtClean="0"/>
              <a:t>周宇          助理教授            深圳大学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运行线程：方法</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dirty="0" smtClean="0"/>
              <a:t>创建线程对象，执行</a:t>
            </a:r>
            <a:r>
              <a:rPr lang="en-US" altLang="zh-CN" dirty="0" smtClean="0"/>
              <a:t>start()</a:t>
            </a:r>
            <a:r>
              <a:rPr lang="zh-CN" altLang="en-US" dirty="0" smtClean="0"/>
              <a:t>方法启动线程</a:t>
            </a:r>
            <a:endParaRPr lang="en-US" altLang="zh-CN" dirty="0"/>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Thread t = new </a:t>
            </a:r>
            <a:r>
              <a:rPr lang="en-US" altLang="zh-CN" sz="2000" b="1" dirty="0" err="1" smtClean="0">
                <a:solidFill>
                  <a:srgbClr val="0070C0"/>
                </a:solidFill>
                <a:latin typeface="Courier New" panose="02070309020205020404" pitchFamily="49" charset="0"/>
                <a:cs typeface="Courier New" panose="02070309020205020404" pitchFamily="49" charset="0"/>
              </a:rPr>
              <a:t>DigestThread</a:t>
            </a:r>
            <a:r>
              <a:rPr lang="en-US" altLang="zh-CN" sz="2000" b="1" dirty="0" smtClean="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a:p>
            <a:pPr marL="0" indent="0">
              <a:buNone/>
            </a:pPr>
            <a:r>
              <a:rPr lang="en-US" altLang="zh-CN" sz="2000" b="1" dirty="0" err="1">
                <a:solidFill>
                  <a:srgbClr val="0070C0"/>
                </a:solidFill>
                <a:latin typeface="Courier New" panose="02070309020205020404" pitchFamily="49" charset="0"/>
                <a:cs typeface="Courier New" panose="02070309020205020404" pitchFamily="49" charset="0"/>
              </a:rPr>
              <a:t>t.start</a:t>
            </a:r>
            <a:r>
              <a:rPr lang="en-US" altLang="zh-CN" sz="2000" b="1" dirty="0">
                <a:solidFill>
                  <a:srgbClr val="0070C0"/>
                </a:solidFill>
                <a:latin typeface="Courier New" panose="02070309020205020404" pitchFamily="49" charset="0"/>
                <a:cs typeface="Courier New" panose="02070309020205020404" pitchFamily="49" charset="0"/>
              </a:rPr>
              <a:t>(); </a:t>
            </a:r>
          </a:p>
          <a:p>
            <a:r>
              <a:rPr lang="zh-CN" altLang="en-US" dirty="0"/>
              <a:t>需要</a:t>
            </a:r>
            <a:r>
              <a:rPr lang="zh-CN" altLang="en-US" dirty="0" smtClean="0"/>
              <a:t>定义</a:t>
            </a:r>
            <a:r>
              <a:rPr lang="en-US" altLang="zh-CN" dirty="0" smtClean="0"/>
              <a:t>Thread</a:t>
            </a:r>
            <a:r>
              <a:rPr lang="zh-CN" altLang="en-US" dirty="0" smtClean="0"/>
              <a:t>子类，并实现</a:t>
            </a:r>
            <a:r>
              <a:rPr lang="en-US" altLang="zh-CN" dirty="0" smtClean="0"/>
              <a:t>run()</a:t>
            </a:r>
            <a:r>
              <a:rPr lang="zh-CN" altLang="en-US" dirty="0" smtClean="0"/>
              <a:t>方法</a:t>
            </a:r>
            <a:endParaRPr lang="en-US" altLang="zh-CN" dirty="0" smtClean="0"/>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class </a:t>
            </a:r>
            <a:r>
              <a:rPr lang="en-US" altLang="zh-CN" sz="2000" b="1" dirty="0" err="1">
                <a:solidFill>
                  <a:srgbClr val="0070C0"/>
                </a:solidFill>
                <a:latin typeface="Courier New" panose="02070309020205020404" pitchFamily="49" charset="0"/>
                <a:cs typeface="Courier New" panose="02070309020205020404" pitchFamily="49" charset="0"/>
              </a:rPr>
              <a:t>DigestThread</a:t>
            </a:r>
            <a:r>
              <a:rPr lang="en-US" altLang="zh-CN" sz="2000" b="1" dirty="0">
                <a:solidFill>
                  <a:srgbClr val="0070C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extends Thread </a:t>
            </a:r>
            <a:r>
              <a:rPr lang="en-US" altLang="zh-CN" sz="2000" b="1" dirty="0">
                <a:solidFill>
                  <a:srgbClr val="0070C0"/>
                </a:solidFill>
                <a:latin typeface="Courier New" panose="02070309020205020404" pitchFamily="49" charset="0"/>
                <a:cs typeface="Courier New" panose="02070309020205020404" pitchFamily="49" charset="0"/>
              </a:rPr>
              <a:t>{</a:t>
            </a:r>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    public void run() {</a:t>
            </a:r>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    }</a:t>
            </a:r>
          </a:p>
          <a:p>
            <a:pPr marL="0" indent="0">
              <a:buNone/>
            </a:pPr>
            <a:r>
              <a:rPr lang="zh-CN" altLang="en-US" sz="2000" b="1" dirty="0" smtClean="0">
                <a:solidFill>
                  <a:srgbClr val="0070C0"/>
                </a:solidFill>
                <a:latin typeface="Courier New" panose="02070309020205020404" pitchFamily="49" charset="0"/>
                <a:cs typeface="Courier New" panose="02070309020205020404" pitchFamily="49" charset="0"/>
              </a:rPr>
              <a:t>｝</a:t>
            </a:r>
            <a:endParaRPr lang="en-US" altLang="zh-CN" sz="2000" b="1" dirty="0" smtClean="0">
              <a:solidFill>
                <a:srgbClr val="0070C0"/>
              </a:solidFill>
              <a:latin typeface="Courier New" panose="02070309020205020404" pitchFamily="49" charset="0"/>
              <a:cs typeface="Courier New" panose="02070309020205020404" pitchFamily="49" charset="0"/>
            </a:endParaRPr>
          </a:p>
          <a:p>
            <a:r>
              <a:rPr lang="zh-CN" altLang="en-US" dirty="0"/>
              <a:t>多线程程序需要</a:t>
            </a:r>
            <a:r>
              <a:rPr lang="en-US" altLang="zh-CN" dirty="0"/>
              <a:t>main()</a:t>
            </a:r>
            <a:r>
              <a:rPr lang="zh-CN" altLang="en-US" dirty="0"/>
              <a:t>方法和子线程都返回后才退出程序</a:t>
            </a:r>
          </a:p>
        </p:txBody>
      </p:sp>
      <p:sp>
        <p:nvSpPr>
          <p:cNvPr id="4" name="矩形 3"/>
          <p:cNvSpPr/>
          <p:nvPr/>
        </p:nvSpPr>
        <p:spPr>
          <a:xfrm>
            <a:off x="7327805" y="6488668"/>
            <a:ext cx="1425903" cy="369332"/>
          </a:xfrm>
          <a:prstGeom prst="rect">
            <a:avLst/>
          </a:prstGeom>
        </p:spPr>
        <p:txBody>
          <a:bodyPr wrap="none">
            <a:spAutoFit/>
          </a:bodyPr>
          <a:lstStyle/>
          <a:p>
            <a:r>
              <a:rPr lang="zh-CN" altLang="en-US" dirty="0"/>
              <a:t>DigestThread</a:t>
            </a:r>
          </a:p>
        </p:txBody>
      </p:sp>
    </p:spTree>
    <p:extLst>
      <p:ext uri="{BB962C8B-B14F-4D97-AF65-F5344CB8AC3E}">
        <p14:creationId xmlns:p14="http://schemas.microsoft.com/office/powerpoint/2010/main" xmlns="" val="12006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运行线程：方法</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dirty="0" smtClean="0"/>
              <a:t>实现</a:t>
            </a:r>
            <a:r>
              <a:rPr lang="en-US" altLang="zh-CN" dirty="0" smtClean="0"/>
              <a:t>Runnable</a:t>
            </a:r>
            <a:r>
              <a:rPr lang="zh-CN" altLang="en-US" dirty="0" smtClean="0"/>
              <a:t>接口</a:t>
            </a:r>
            <a:endParaRPr lang="en-US" altLang="zh-CN" dirty="0"/>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class </a:t>
            </a:r>
            <a:r>
              <a:rPr lang="en-US" altLang="zh-CN" sz="2000" b="1" dirty="0" err="1" smtClean="0">
                <a:solidFill>
                  <a:srgbClr val="0070C0"/>
                </a:solidFill>
                <a:latin typeface="Courier New" panose="02070309020205020404" pitchFamily="49" charset="0"/>
                <a:cs typeface="Courier New" panose="02070309020205020404" pitchFamily="49" charset="0"/>
              </a:rPr>
              <a:t>DigestRunnable</a:t>
            </a:r>
            <a:r>
              <a:rPr lang="en-US" altLang="zh-CN" sz="2000" b="1" dirty="0">
                <a:solidFill>
                  <a:srgbClr val="0070C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implements </a:t>
            </a:r>
            <a:r>
              <a:rPr lang="en-US" altLang="zh-CN" sz="2000" b="1" dirty="0" smtClean="0">
                <a:solidFill>
                  <a:srgbClr val="FF0000"/>
                </a:solidFill>
                <a:latin typeface="Courier New" panose="02070309020205020404" pitchFamily="49" charset="0"/>
                <a:cs typeface="Courier New" panose="02070309020205020404" pitchFamily="49" charset="0"/>
              </a:rPr>
              <a:t>Runnable</a:t>
            </a:r>
            <a:r>
              <a:rPr lang="en-US" altLang="zh-CN" sz="2000" b="1" dirty="0" smtClean="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    public void run() {</a:t>
            </a:r>
          </a:p>
          <a:p>
            <a:pPr marL="0" indent="0">
              <a:buNone/>
            </a:pPr>
            <a:r>
              <a:rPr lang="en-US" altLang="zh-CN" sz="2000" b="1" dirty="0">
                <a:solidFill>
                  <a:srgbClr val="0070C0"/>
                </a:solidFill>
                <a:latin typeface="Courier New" panose="02070309020205020404" pitchFamily="49" charset="0"/>
                <a:cs typeface="Courier New" panose="02070309020205020404" pitchFamily="49" charset="0"/>
              </a:rPr>
              <a:t>    }</a:t>
            </a:r>
          </a:p>
          <a:p>
            <a:pPr marL="0" indent="0">
              <a:buNone/>
            </a:pPr>
            <a:r>
              <a:rPr lang="zh-CN" altLang="en-US" sz="2000" b="1" dirty="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a:p>
            <a:pPr marL="0" indent="0">
              <a:buNone/>
            </a:pPr>
            <a:r>
              <a:rPr lang="en-US" altLang="zh-CN" sz="2000" b="1" dirty="0" smtClean="0">
                <a:solidFill>
                  <a:srgbClr val="0070C0"/>
                </a:solidFill>
                <a:latin typeface="Courier New" panose="02070309020205020404" pitchFamily="49" charset="0"/>
                <a:cs typeface="Courier New" panose="02070309020205020404" pitchFamily="49" charset="0"/>
              </a:rPr>
              <a:t>Thread </a:t>
            </a:r>
            <a:r>
              <a:rPr lang="en-US" altLang="zh-CN" sz="2000" b="1" dirty="0">
                <a:solidFill>
                  <a:srgbClr val="0070C0"/>
                </a:solidFill>
                <a:latin typeface="Courier New" panose="02070309020205020404" pitchFamily="49" charset="0"/>
                <a:cs typeface="Courier New" panose="02070309020205020404" pitchFamily="49" charset="0"/>
              </a:rPr>
              <a:t>t = new Thread(new </a:t>
            </a:r>
            <a:r>
              <a:rPr lang="en-US" altLang="zh-CN" sz="2000" b="1" dirty="0" err="1" smtClean="0">
                <a:solidFill>
                  <a:srgbClr val="0070C0"/>
                </a:solidFill>
                <a:latin typeface="Courier New" panose="02070309020205020404" pitchFamily="49" charset="0"/>
                <a:cs typeface="Courier New" panose="02070309020205020404" pitchFamily="49" charset="0"/>
              </a:rPr>
              <a:t>DigestRunnable</a:t>
            </a:r>
            <a:r>
              <a:rPr lang="en-US" altLang="zh-CN" sz="2000" b="1" dirty="0" smtClean="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a:p>
            <a:pPr marL="0" indent="0">
              <a:buNone/>
            </a:pPr>
            <a:r>
              <a:rPr lang="en-US" altLang="zh-CN" sz="2000" b="1" dirty="0" err="1">
                <a:solidFill>
                  <a:srgbClr val="0070C0"/>
                </a:solidFill>
                <a:latin typeface="Courier New" panose="02070309020205020404" pitchFamily="49" charset="0"/>
                <a:cs typeface="Courier New" panose="02070309020205020404" pitchFamily="49" charset="0"/>
              </a:rPr>
              <a:t>t.start</a:t>
            </a:r>
            <a:r>
              <a:rPr lang="en-US" altLang="zh-CN" sz="2000" b="1" dirty="0">
                <a:solidFill>
                  <a:srgbClr val="0070C0"/>
                </a:solidFill>
                <a:latin typeface="Courier New" panose="02070309020205020404" pitchFamily="49" charset="0"/>
                <a:cs typeface="Courier New" panose="02070309020205020404" pitchFamily="49" charset="0"/>
              </a:rPr>
              <a:t>(); </a:t>
            </a:r>
          </a:p>
        </p:txBody>
      </p:sp>
      <p:sp>
        <p:nvSpPr>
          <p:cNvPr id="4" name="矩形 3"/>
          <p:cNvSpPr/>
          <p:nvPr/>
        </p:nvSpPr>
        <p:spPr>
          <a:xfrm>
            <a:off x="7327805" y="6488668"/>
            <a:ext cx="1658146" cy="369332"/>
          </a:xfrm>
          <a:prstGeom prst="rect">
            <a:avLst/>
          </a:prstGeom>
        </p:spPr>
        <p:txBody>
          <a:bodyPr wrap="none">
            <a:spAutoFit/>
          </a:bodyPr>
          <a:lstStyle/>
          <a:p>
            <a:r>
              <a:rPr lang="en-US" altLang="zh-CN" dirty="0" err="1"/>
              <a:t>DigestRunnable</a:t>
            </a:r>
            <a:endParaRPr lang="zh-CN" altLang="en-US" dirty="0"/>
          </a:p>
        </p:txBody>
      </p:sp>
    </p:spTree>
    <p:extLst>
      <p:ext uri="{BB962C8B-B14F-4D97-AF65-F5344CB8AC3E}">
        <p14:creationId xmlns:p14="http://schemas.microsoft.com/office/powerpoint/2010/main" xmlns="" val="379423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03200" y="304800"/>
            <a:ext cx="8229600" cy="431800"/>
          </a:xfrm>
        </p:spPr>
        <p:txBody>
          <a:bodyPr>
            <a:noAutofit/>
          </a:bodyPr>
          <a:lstStyle/>
          <a:p>
            <a:pPr algn="l"/>
            <a:r>
              <a:rPr lang="zh-CN" altLang="en-US" dirty="0" smtClean="0"/>
              <a:t>分析结果类图</a:t>
            </a:r>
          </a:p>
        </p:txBody>
      </p:sp>
      <p:grpSp>
        <p:nvGrpSpPr>
          <p:cNvPr id="7171" name="组合 7170"/>
          <p:cNvGrpSpPr>
            <a:grpSpLocks/>
          </p:cNvGrpSpPr>
          <p:nvPr/>
        </p:nvGrpSpPr>
        <p:grpSpPr bwMode="auto">
          <a:xfrm>
            <a:off x="762000" y="1634208"/>
            <a:ext cx="1219200" cy="917575"/>
            <a:chOff x="457200" y="1524000"/>
            <a:chExt cx="1219200" cy="918029"/>
          </a:xfrm>
        </p:grpSpPr>
        <p:sp>
          <p:nvSpPr>
            <p:cNvPr id="14370" name="矩形 2"/>
            <p:cNvSpPr>
              <a:spLocks noChangeArrowheads="1"/>
            </p:cNvSpPr>
            <p:nvPr/>
          </p:nvSpPr>
          <p:spPr bwMode="auto">
            <a:xfrm>
              <a:off x="457200" y="1524000"/>
              <a:ext cx="12192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Thread</a:t>
              </a:r>
              <a:r>
                <a:rPr lang="zh-CN" altLang="en-US"/>
                <a:t>类</a:t>
              </a:r>
            </a:p>
          </p:txBody>
        </p:sp>
        <p:sp>
          <p:nvSpPr>
            <p:cNvPr id="14371" name="矩形 6"/>
            <p:cNvSpPr>
              <a:spLocks noChangeArrowheads="1"/>
            </p:cNvSpPr>
            <p:nvPr/>
          </p:nvSpPr>
          <p:spPr bwMode="auto">
            <a:xfrm>
              <a:off x="457200" y="1984829"/>
              <a:ext cx="12192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endParaRPr lang="zh-CN" altLang="en-US"/>
            </a:p>
          </p:txBody>
        </p:sp>
      </p:grpSp>
      <p:grpSp>
        <p:nvGrpSpPr>
          <p:cNvPr id="15" name="组合 14"/>
          <p:cNvGrpSpPr>
            <a:grpSpLocks/>
          </p:cNvGrpSpPr>
          <p:nvPr/>
        </p:nvGrpSpPr>
        <p:grpSpPr bwMode="auto">
          <a:xfrm>
            <a:off x="228600" y="3194720"/>
            <a:ext cx="1905000" cy="1447800"/>
            <a:chOff x="914400" y="3124200"/>
            <a:chExt cx="1905000" cy="1447800"/>
          </a:xfrm>
        </p:grpSpPr>
        <p:sp>
          <p:nvSpPr>
            <p:cNvPr id="14367" name="矩形 7"/>
            <p:cNvSpPr>
              <a:spLocks noChangeArrowheads="1"/>
            </p:cNvSpPr>
            <p:nvPr/>
          </p:nvSpPr>
          <p:spPr bwMode="auto">
            <a:xfrm>
              <a:off x="914400" y="3124200"/>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DigestThread</a:t>
              </a:r>
              <a:r>
                <a:rPr lang="zh-CN" altLang="en-US"/>
                <a:t>类</a:t>
              </a:r>
            </a:p>
          </p:txBody>
        </p:sp>
        <p:sp>
          <p:nvSpPr>
            <p:cNvPr id="14368" name="矩形 8"/>
            <p:cNvSpPr>
              <a:spLocks noChangeArrowheads="1"/>
            </p:cNvSpPr>
            <p:nvPr/>
          </p:nvSpPr>
          <p:spPr bwMode="auto">
            <a:xfrm>
              <a:off x="914400" y="3519714"/>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filename</a:t>
              </a:r>
              <a:endParaRPr lang="zh-CN" altLang="en-US"/>
            </a:p>
          </p:txBody>
        </p:sp>
        <p:sp>
          <p:nvSpPr>
            <p:cNvPr id="14369" name="矩形 9"/>
            <p:cNvSpPr>
              <a:spLocks noChangeArrowheads="1"/>
            </p:cNvSpPr>
            <p:nvPr/>
          </p:nvSpPr>
          <p:spPr bwMode="auto">
            <a:xfrm>
              <a:off x="914400" y="3976914"/>
              <a:ext cx="1905000" cy="59508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p>
            <a:p>
              <a:r>
                <a:rPr lang="en-US" altLang="zh-CN"/>
                <a:t>main( )</a:t>
              </a:r>
              <a:endParaRPr lang="zh-CN" altLang="en-US"/>
            </a:p>
          </p:txBody>
        </p:sp>
      </p:grpSp>
      <p:sp>
        <p:nvSpPr>
          <p:cNvPr id="5" name="等腰三角形 4"/>
          <p:cNvSpPr>
            <a:spLocks noChangeArrowheads="1"/>
          </p:cNvSpPr>
          <p:nvPr/>
        </p:nvSpPr>
        <p:spPr bwMode="auto">
          <a:xfrm>
            <a:off x="1066800" y="2588295"/>
            <a:ext cx="114300" cy="188913"/>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cxnSp>
        <p:nvCxnSpPr>
          <p:cNvPr id="11" name="直接连接符 10"/>
          <p:cNvCxnSpPr>
            <a:cxnSpLocks noChangeShapeType="1"/>
            <a:stCxn id="5" idx="3"/>
            <a:endCxn id="14367" idx="0"/>
          </p:cNvCxnSpPr>
          <p:nvPr/>
        </p:nvCxnSpPr>
        <p:spPr bwMode="auto">
          <a:xfrm>
            <a:off x="1123950" y="2777208"/>
            <a:ext cx="57150" cy="417512"/>
          </a:xfrm>
          <a:prstGeom prst="line">
            <a:avLst/>
          </a:prstGeom>
          <a:noFill/>
          <a:ln w="9525" algn="ctr">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6" name="组合 15"/>
          <p:cNvGrpSpPr>
            <a:grpSpLocks/>
          </p:cNvGrpSpPr>
          <p:nvPr/>
        </p:nvGrpSpPr>
        <p:grpSpPr bwMode="auto">
          <a:xfrm>
            <a:off x="246063" y="5252120"/>
            <a:ext cx="1905000" cy="1447800"/>
            <a:chOff x="932543" y="5334000"/>
            <a:chExt cx="1905000" cy="1447800"/>
          </a:xfrm>
        </p:grpSpPr>
        <p:sp>
          <p:nvSpPr>
            <p:cNvPr id="18" name="矩形 17"/>
            <p:cNvSpPr/>
            <p:nvPr/>
          </p:nvSpPr>
          <p:spPr bwMode="auto">
            <a:xfrm>
              <a:off x="932543" y="5334000"/>
              <a:ext cx="1905000" cy="4572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t : </a:t>
              </a:r>
              <a:r>
                <a:rPr lang="en-US" altLang="zh-CN" dirty="0" err="1">
                  <a:latin typeface="Arial" charset="0"/>
                </a:rPr>
                <a:t>DigestThread</a:t>
              </a:r>
              <a:endParaRPr lang="zh-CN" altLang="en-US" dirty="0">
                <a:latin typeface="Arial" charset="0"/>
              </a:endParaRPr>
            </a:p>
          </p:txBody>
        </p:sp>
        <p:sp>
          <p:nvSpPr>
            <p:cNvPr id="19" name="矩形 18"/>
            <p:cNvSpPr/>
            <p:nvPr/>
          </p:nvSpPr>
          <p:spPr bwMode="auto">
            <a:xfrm>
              <a:off x="932543" y="5729288"/>
              <a:ext cx="1905000" cy="4572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filename</a:t>
              </a:r>
              <a:endParaRPr lang="zh-CN" altLang="en-US" dirty="0">
                <a:latin typeface="Arial" charset="0"/>
              </a:endParaRPr>
            </a:p>
          </p:txBody>
        </p:sp>
        <p:sp>
          <p:nvSpPr>
            <p:cNvPr id="20" name="矩形 19"/>
            <p:cNvSpPr/>
            <p:nvPr/>
          </p:nvSpPr>
          <p:spPr bwMode="auto">
            <a:xfrm>
              <a:off x="932543" y="6186488"/>
              <a:ext cx="1905000" cy="59531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run( )</a:t>
              </a:r>
            </a:p>
            <a:p>
              <a:pPr>
                <a:defRPr/>
              </a:pPr>
              <a:r>
                <a:rPr lang="en-US" altLang="zh-CN" dirty="0">
                  <a:latin typeface="Arial" charset="0"/>
                </a:rPr>
                <a:t>main( )</a:t>
              </a:r>
              <a:endParaRPr lang="zh-CN" altLang="en-US" dirty="0">
                <a:latin typeface="Arial" charset="0"/>
              </a:endParaRPr>
            </a:p>
          </p:txBody>
        </p:sp>
      </p:grpSp>
      <p:cxnSp>
        <p:nvCxnSpPr>
          <p:cNvPr id="22" name="直接箭头连接符 21"/>
          <p:cNvCxnSpPr>
            <a:cxnSpLocks noChangeShapeType="1"/>
            <a:stCxn id="18" idx="0"/>
            <a:endCxn id="14369" idx="2"/>
          </p:cNvCxnSpPr>
          <p:nvPr/>
        </p:nvCxnSpPr>
        <p:spPr bwMode="auto">
          <a:xfrm flipH="1" flipV="1">
            <a:off x="1181100" y="4642520"/>
            <a:ext cx="17463" cy="6096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矩形 24"/>
          <p:cNvSpPr>
            <a:spLocks noChangeArrowheads="1"/>
          </p:cNvSpPr>
          <p:nvPr/>
        </p:nvSpPr>
        <p:spPr bwMode="auto">
          <a:xfrm>
            <a:off x="6477000" y="1670720"/>
            <a:ext cx="1752600" cy="457200"/>
          </a:xfrm>
          <a:prstGeom prst="rect">
            <a:avLst/>
          </a:prstGeom>
          <a:solidFill>
            <a:schemeClr val="accent2"/>
          </a:solidFill>
          <a:ln w="9525" algn="ctr">
            <a:solidFill>
              <a:schemeClr val="tx1"/>
            </a:solidFill>
            <a:round/>
            <a:headEnd/>
            <a:tailEnd/>
          </a:ln>
        </p:spPr>
        <p:txBody>
          <a:bodyPr/>
          <a:lstStyle/>
          <a:p>
            <a:r>
              <a:rPr lang="en-US" altLang="zh-CN"/>
              <a:t>Runnable</a:t>
            </a:r>
            <a:r>
              <a:rPr lang="zh-CN" altLang="en-US"/>
              <a:t>接口</a:t>
            </a:r>
          </a:p>
        </p:txBody>
      </p:sp>
      <p:sp>
        <p:nvSpPr>
          <p:cNvPr id="26" name="矩形 25"/>
          <p:cNvSpPr>
            <a:spLocks noChangeArrowheads="1"/>
          </p:cNvSpPr>
          <p:nvPr/>
        </p:nvSpPr>
        <p:spPr bwMode="auto">
          <a:xfrm>
            <a:off x="6477000" y="2131095"/>
            <a:ext cx="1752600" cy="457200"/>
          </a:xfrm>
          <a:prstGeom prst="rect">
            <a:avLst/>
          </a:prstGeom>
          <a:solidFill>
            <a:schemeClr val="accent2"/>
          </a:solidFill>
          <a:ln w="9525" algn="ctr">
            <a:solidFill>
              <a:schemeClr val="tx1"/>
            </a:solidFill>
            <a:round/>
            <a:headEnd/>
            <a:tailEnd/>
          </a:ln>
        </p:spPr>
        <p:txBody>
          <a:bodyPr/>
          <a:lstStyle/>
          <a:p>
            <a:r>
              <a:rPr lang="en-US" altLang="zh-CN"/>
              <a:t>Run ()</a:t>
            </a:r>
            <a:endParaRPr lang="zh-CN" altLang="en-US"/>
          </a:p>
        </p:txBody>
      </p:sp>
      <p:grpSp>
        <p:nvGrpSpPr>
          <p:cNvPr id="27" name="组合 26"/>
          <p:cNvGrpSpPr>
            <a:grpSpLocks/>
          </p:cNvGrpSpPr>
          <p:nvPr/>
        </p:nvGrpSpPr>
        <p:grpSpPr bwMode="auto">
          <a:xfrm>
            <a:off x="6477000" y="3094708"/>
            <a:ext cx="2133600" cy="1447800"/>
            <a:chOff x="914400" y="3124200"/>
            <a:chExt cx="2133600" cy="1447800"/>
          </a:xfrm>
        </p:grpSpPr>
        <p:sp>
          <p:nvSpPr>
            <p:cNvPr id="14361" name="矩形 27"/>
            <p:cNvSpPr>
              <a:spLocks noChangeArrowheads="1"/>
            </p:cNvSpPr>
            <p:nvPr/>
          </p:nvSpPr>
          <p:spPr bwMode="auto">
            <a:xfrm>
              <a:off x="914400" y="3124200"/>
              <a:ext cx="21336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DigestRunnable</a:t>
              </a:r>
              <a:r>
                <a:rPr lang="zh-CN" altLang="en-US"/>
                <a:t>类</a:t>
              </a:r>
            </a:p>
          </p:txBody>
        </p:sp>
        <p:sp>
          <p:nvSpPr>
            <p:cNvPr id="14362" name="矩形 28"/>
            <p:cNvSpPr>
              <a:spLocks noChangeArrowheads="1"/>
            </p:cNvSpPr>
            <p:nvPr/>
          </p:nvSpPr>
          <p:spPr bwMode="auto">
            <a:xfrm>
              <a:off x="914400" y="3519714"/>
              <a:ext cx="21336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filename</a:t>
              </a:r>
              <a:endParaRPr lang="zh-CN" altLang="en-US"/>
            </a:p>
          </p:txBody>
        </p:sp>
        <p:sp>
          <p:nvSpPr>
            <p:cNvPr id="14363" name="矩形 29"/>
            <p:cNvSpPr>
              <a:spLocks noChangeArrowheads="1"/>
            </p:cNvSpPr>
            <p:nvPr/>
          </p:nvSpPr>
          <p:spPr bwMode="auto">
            <a:xfrm>
              <a:off x="914400" y="3976914"/>
              <a:ext cx="2133600" cy="59508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p>
            <a:p>
              <a:r>
                <a:rPr lang="en-US" altLang="zh-CN"/>
                <a:t>main( )</a:t>
              </a:r>
              <a:endParaRPr lang="zh-CN" altLang="en-US"/>
            </a:p>
          </p:txBody>
        </p:sp>
      </p:grpSp>
      <p:grpSp>
        <p:nvGrpSpPr>
          <p:cNvPr id="31" name="组合 30"/>
          <p:cNvGrpSpPr>
            <a:grpSpLocks/>
          </p:cNvGrpSpPr>
          <p:nvPr/>
        </p:nvGrpSpPr>
        <p:grpSpPr bwMode="auto">
          <a:xfrm>
            <a:off x="6477000" y="5061620"/>
            <a:ext cx="2362200" cy="1447800"/>
            <a:chOff x="932543" y="5334000"/>
            <a:chExt cx="2362200" cy="1447800"/>
          </a:xfrm>
        </p:grpSpPr>
        <p:sp>
          <p:nvSpPr>
            <p:cNvPr id="32" name="矩形 31"/>
            <p:cNvSpPr/>
            <p:nvPr/>
          </p:nvSpPr>
          <p:spPr bwMode="auto">
            <a:xfrm>
              <a:off x="932543" y="5334000"/>
              <a:ext cx="2362200" cy="4572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err="1">
                  <a:latin typeface="Arial" charset="0"/>
                </a:rPr>
                <a:t>dr</a:t>
              </a:r>
              <a:r>
                <a:rPr lang="en-US" altLang="zh-CN" dirty="0">
                  <a:latin typeface="Arial" charset="0"/>
                </a:rPr>
                <a:t> : </a:t>
              </a:r>
              <a:r>
                <a:rPr lang="en-US" altLang="zh-CN" dirty="0" err="1" smtClean="0">
                  <a:latin typeface="Arial" charset="0"/>
                </a:rPr>
                <a:t>DigestRunnable</a:t>
              </a:r>
              <a:endParaRPr lang="zh-CN" altLang="en-US" dirty="0">
                <a:latin typeface="Arial" charset="0"/>
              </a:endParaRPr>
            </a:p>
          </p:txBody>
        </p:sp>
        <p:sp>
          <p:nvSpPr>
            <p:cNvPr id="33" name="矩形 32"/>
            <p:cNvSpPr/>
            <p:nvPr/>
          </p:nvSpPr>
          <p:spPr bwMode="auto">
            <a:xfrm>
              <a:off x="932543" y="5729288"/>
              <a:ext cx="2362200" cy="4572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filename</a:t>
              </a:r>
              <a:endParaRPr lang="zh-CN" altLang="en-US" dirty="0">
                <a:latin typeface="Arial" charset="0"/>
              </a:endParaRPr>
            </a:p>
          </p:txBody>
        </p:sp>
        <p:sp>
          <p:nvSpPr>
            <p:cNvPr id="34" name="矩形 33"/>
            <p:cNvSpPr/>
            <p:nvPr/>
          </p:nvSpPr>
          <p:spPr bwMode="auto">
            <a:xfrm>
              <a:off x="932543" y="6186488"/>
              <a:ext cx="2362200" cy="59531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run( )</a:t>
              </a:r>
            </a:p>
            <a:p>
              <a:pPr>
                <a:defRPr/>
              </a:pPr>
              <a:r>
                <a:rPr lang="en-US" altLang="zh-CN" dirty="0">
                  <a:latin typeface="Arial" charset="0"/>
                </a:rPr>
                <a:t>main( )</a:t>
              </a:r>
              <a:endParaRPr lang="zh-CN" altLang="en-US" dirty="0">
                <a:latin typeface="Arial" charset="0"/>
              </a:endParaRPr>
            </a:p>
          </p:txBody>
        </p:sp>
      </p:grpSp>
      <p:cxnSp>
        <p:nvCxnSpPr>
          <p:cNvPr id="24" name="直接箭头连接符 23"/>
          <p:cNvCxnSpPr>
            <a:cxnSpLocks noChangeShapeType="1"/>
            <a:stCxn id="14361" idx="0"/>
          </p:cNvCxnSpPr>
          <p:nvPr/>
        </p:nvCxnSpPr>
        <p:spPr bwMode="auto">
          <a:xfrm flipV="1">
            <a:off x="7543800" y="2588295"/>
            <a:ext cx="0" cy="5064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69" name="直接箭头连接符 7168"/>
          <p:cNvCxnSpPr>
            <a:cxnSpLocks noChangeShapeType="1"/>
            <a:stCxn id="32" idx="0"/>
            <a:endCxn id="14363" idx="2"/>
          </p:cNvCxnSpPr>
          <p:nvPr/>
        </p:nvCxnSpPr>
        <p:spPr bwMode="auto">
          <a:xfrm flipH="1" flipV="1">
            <a:off x="7543800" y="4542508"/>
            <a:ext cx="114300" cy="51911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39" name="组合 38"/>
          <p:cNvGrpSpPr>
            <a:grpSpLocks/>
          </p:cNvGrpSpPr>
          <p:nvPr/>
        </p:nvGrpSpPr>
        <p:grpSpPr bwMode="auto">
          <a:xfrm>
            <a:off x="2832100" y="5377533"/>
            <a:ext cx="2971800" cy="1322387"/>
            <a:chOff x="627743" y="5334000"/>
            <a:chExt cx="2971800" cy="1490760"/>
          </a:xfrm>
        </p:grpSpPr>
        <p:sp>
          <p:nvSpPr>
            <p:cNvPr id="40" name="矩形 39"/>
            <p:cNvSpPr/>
            <p:nvPr/>
          </p:nvSpPr>
          <p:spPr bwMode="auto">
            <a:xfrm>
              <a:off x="627743" y="5334000"/>
              <a:ext cx="2971800" cy="45635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t : </a:t>
              </a:r>
              <a:r>
                <a:rPr lang="en-US" altLang="zh-CN" dirty="0" err="1" smtClean="0">
                  <a:latin typeface="Arial" charset="0"/>
                </a:rPr>
                <a:t>Thread,DigestRunnable</a:t>
              </a:r>
              <a:endParaRPr lang="zh-CN" altLang="en-US" dirty="0">
                <a:latin typeface="Arial" charset="0"/>
              </a:endParaRPr>
            </a:p>
          </p:txBody>
        </p:sp>
        <p:sp>
          <p:nvSpPr>
            <p:cNvPr id="41" name="矩形 40"/>
            <p:cNvSpPr/>
            <p:nvPr/>
          </p:nvSpPr>
          <p:spPr bwMode="auto">
            <a:xfrm>
              <a:off x="627743" y="5729507"/>
              <a:ext cx="2971800" cy="4563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filename</a:t>
              </a:r>
              <a:endParaRPr lang="zh-CN" altLang="en-US" dirty="0">
                <a:latin typeface="Arial" charset="0"/>
              </a:endParaRPr>
            </a:p>
          </p:txBody>
        </p:sp>
        <p:sp>
          <p:nvSpPr>
            <p:cNvPr id="42" name="矩形 41"/>
            <p:cNvSpPr/>
            <p:nvPr/>
          </p:nvSpPr>
          <p:spPr bwMode="auto">
            <a:xfrm>
              <a:off x="627743" y="6185863"/>
              <a:ext cx="2971800" cy="63889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run( )</a:t>
              </a:r>
            </a:p>
            <a:p>
              <a:pPr>
                <a:defRPr/>
              </a:pPr>
              <a:r>
                <a:rPr lang="en-US" altLang="zh-CN" dirty="0">
                  <a:latin typeface="Arial" charset="0"/>
                </a:rPr>
                <a:t>main()</a:t>
              </a:r>
              <a:endParaRPr lang="zh-CN" altLang="en-US" dirty="0">
                <a:latin typeface="Arial" charset="0"/>
              </a:endParaRPr>
            </a:p>
          </p:txBody>
        </p:sp>
      </p:grpSp>
      <p:cxnSp>
        <p:nvCxnSpPr>
          <p:cNvPr id="7176" name="直接箭头连接符 7175"/>
          <p:cNvCxnSpPr>
            <a:cxnSpLocks noChangeShapeType="1"/>
            <a:stCxn id="40" idx="0"/>
            <a:endCxn id="14371" idx="3"/>
          </p:cNvCxnSpPr>
          <p:nvPr/>
        </p:nvCxnSpPr>
        <p:spPr bwMode="auto">
          <a:xfrm flipH="1" flipV="1">
            <a:off x="1981200" y="2323183"/>
            <a:ext cx="2336800" cy="30543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78" name="直接箭头连接符 7177"/>
          <p:cNvCxnSpPr>
            <a:cxnSpLocks noChangeShapeType="1"/>
            <a:stCxn id="41" idx="3"/>
          </p:cNvCxnSpPr>
          <p:nvPr/>
        </p:nvCxnSpPr>
        <p:spPr bwMode="auto">
          <a:xfrm flipV="1">
            <a:off x="5803900" y="5214020"/>
            <a:ext cx="914400" cy="7175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85" name="TextBox 7184"/>
          <p:cNvSpPr txBox="1">
            <a:spLocks noChangeArrowheads="1"/>
          </p:cNvSpPr>
          <p:nvPr/>
        </p:nvSpPr>
        <p:spPr bwMode="auto">
          <a:xfrm>
            <a:off x="1714500" y="787720"/>
            <a:ext cx="594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zh-CN" altLang="en-US" sz="2400" u="sng" dirty="0">
                <a:solidFill>
                  <a:srgbClr val="FF0000"/>
                </a:solidFill>
              </a:rPr>
              <a:t>常用实现</a:t>
            </a:r>
            <a:r>
              <a:rPr lang="en-US" altLang="zh-CN" sz="2400" u="sng" dirty="0">
                <a:solidFill>
                  <a:srgbClr val="FF0000"/>
                </a:solidFill>
              </a:rPr>
              <a:t>Runnable</a:t>
            </a:r>
            <a:r>
              <a:rPr lang="zh-CN" altLang="en-US" sz="2400" u="sng" dirty="0">
                <a:solidFill>
                  <a:srgbClr val="FF0000"/>
                </a:solidFill>
              </a:rPr>
              <a:t>接口方式编写线程程序</a:t>
            </a:r>
          </a:p>
        </p:txBody>
      </p:sp>
    </p:spTree>
    <p:extLst>
      <p:ext uri="{BB962C8B-B14F-4D97-AF65-F5344CB8AC3E}">
        <p14:creationId xmlns:p14="http://schemas.microsoft.com/office/powerpoint/2010/main" xmlns="" val="782220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1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7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26" grpId="0" animBg="1"/>
      <p:bldP spid="7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从线程返回信息</a:t>
            </a:r>
            <a:endParaRPr lang="zh-CN" altLang="en-US" dirty="0"/>
          </a:p>
        </p:txBody>
      </p:sp>
      <p:sp>
        <p:nvSpPr>
          <p:cNvPr id="3" name="内容占位符 2"/>
          <p:cNvSpPr>
            <a:spLocks noGrp="1"/>
          </p:cNvSpPr>
          <p:nvPr>
            <p:ph idx="1"/>
          </p:nvPr>
        </p:nvSpPr>
        <p:spPr>
          <a:xfrm>
            <a:off x="611560" y="1556792"/>
            <a:ext cx="7543801" cy="1466377"/>
          </a:xfrm>
        </p:spPr>
        <p:txBody>
          <a:bodyPr/>
          <a:lstStyle/>
          <a:p>
            <a:r>
              <a:rPr lang="en-US" altLang="zh-CN" dirty="0" smtClean="0"/>
              <a:t>run()</a:t>
            </a:r>
            <a:r>
              <a:rPr lang="zh-CN" altLang="en-US" dirty="0" smtClean="0"/>
              <a:t>和</a:t>
            </a:r>
            <a:r>
              <a:rPr lang="en-US" altLang="zh-CN" dirty="0" smtClean="0"/>
              <a:t>start()</a:t>
            </a:r>
            <a:r>
              <a:rPr lang="zh-CN" altLang="en-US" dirty="0" smtClean="0"/>
              <a:t>不返回任何数据</a:t>
            </a:r>
            <a:endParaRPr lang="en-US" altLang="zh-CN" dirty="0" smtClean="0"/>
          </a:p>
          <a:p>
            <a:r>
              <a:rPr lang="zh-CN" altLang="en-US" dirty="0" smtClean="0"/>
              <a:t>可否在线程中定一个方法，由主线程调用？</a:t>
            </a:r>
            <a:endParaRPr lang="zh-CN" altLang="en-US" dirty="0"/>
          </a:p>
        </p:txBody>
      </p:sp>
      <p:sp>
        <p:nvSpPr>
          <p:cNvPr id="5" name="矩形 4"/>
          <p:cNvSpPr/>
          <p:nvPr/>
        </p:nvSpPr>
        <p:spPr>
          <a:xfrm>
            <a:off x="6215627" y="6488668"/>
            <a:ext cx="2672911" cy="369332"/>
          </a:xfrm>
          <a:prstGeom prst="rect">
            <a:avLst/>
          </a:prstGeom>
        </p:spPr>
        <p:txBody>
          <a:bodyPr wrap="none">
            <a:spAutoFit/>
          </a:bodyPr>
          <a:lstStyle/>
          <a:p>
            <a:r>
              <a:rPr lang="zh-CN" altLang="en-US" dirty="0"/>
              <a:t>ReturnDigestUserInterface</a:t>
            </a:r>
          </a:p>
        </p:txBody>
      </p:sp>
      <p:pic>
        <p:nvPicPr>
          <p:cNvPr id="7" name="图片 6"/>
          <p:cNvPicPr>
            <a:picLocks noChangeAspect="1"/>
          </p:cNvPicPr>
          <p:nvPr/>
        </p:nvPicPr>
        <p:blipFill>
          <a:blip r:embed="rId2" cstate="print"/>
          <a:stretch>
            <a:fillRect/>
          </a:stretch>
        </p:blipFill>
        <p:spPr>
          <a:xfrm>
            <a:off x="1259632" y="2780928"/>
            <a:ext cx="6552728" cy="3641458"/>
          </a:xfrm>
          <a:prstGeom prst="rect">
            <a:avLst/>
          </a:prstGeom>
        </p:spPr>
      </p:pic>
    </p:spTree>
    <p:extLst>
      <p:ext uri="{BB962C8B-B14F-4D97-AF65-F5344CB8AC3E}">
        <p14:creationId xmlns:p14="http://schemas.microsoft.com/office/powerpoint/2010/main" xmlns="" val="3634465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28600" y="304800"/>
            <a:ext cx="8229600" cy="431800"/>
          </a:xfrm>
        </p:spPr>
        <p:txBody>
          <a:bodyPr>
            <a:noAutofit/>
          </a:bodyPr>
          <a:lstStyle/>
          <a:p>
            <a:pPr algn="l"/>
            <a:r>
              <a:rPr lang="zh-CN" altLang="en-US" dirty="0" smtClean="0"/>
              <a:t>分析结果类图</a:t>
            </a:r>
          </a:p>
        </p:txBody>
      </p:sp>
      <p:grpSp>
        <p:nvGrpSpPr>
          <p:cNvPr id="16387" name="组合 5"/>
          <p:cNvGrpSpPr>
            <a:grpSpLocks/>
          </p:cNvGrpSpPr>
          <p:nvPr/>
        </p:nvGrpSpPr>
        <p:grpSpPr bwMode="auto">
          <a:xfrm>
            <a:off x="5867400" y="1736502"/>
            <a:ext cx="3124200" cy="908050"/>
            <a:chOff x="914400" y="3124200"/>
            <a:chExt cx="3124200" cy="1045481"/>
          </a:xfrm>
        </p:grpSpPr>
        <p:sp>
          <p:nvSpPr>
            <p:cNvPr id="16404" name="矩形 27"/>
            <p:cNvSpPr>
              <a:spLocks noChangeArrowheads="1"/>
            </p:cNvSpPr>
            <p:nvPr/>
          </p:nvSpPr>
          <p:spPr bwMode="auto">
            <a:xfrm>
              <a:off x="914400" y="3124200"/>
              <a:ext cx="31242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ReturnDigestUserInterface</a:t>
              </a:r>
              <a:r>
                <a:rPr lang="zh-CN" altLang="en-US"/>
                <a:t>类</a:t>
              </a:r>
            </a:p>
          </p:txBody>
        </p:sp>
        <p:sp>
          <p:nvSpPr>
            <p:cNvPr id="16405" name="矩形 29"/>
            <p:cNvSpPr>
              <a:spLocks noChangeArrowheads="1"/>
            </p:cNvSpPr>
            <p:nvPr/>
          </p:nvSpPr>
          <p:spPr bwMode="auto">
            <a:xfrm>
              <a:off x="914400" y="3574595"/>
              <a:ext cx="3124200" cy="59508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main( )</a:t>
              </a:r>
              <a:endParaRPr lang="zh-CN" altLang="en-US"/>
            </a:p>
          </p:txBody>
        </p:sp>
      </p:grpSp>
      <p:grpSp>
        <p:nvGrpSpPr>
          <p:cNvPr id="16388" name="组合 9"/>
          <p:cNvGrpSpPr>
            <a:grpSpLocks/>
          </p:cNvGrpSpPr>
          <p:nvPr/>
        </p:nvGrpSpPr>
        <p:grpSpPr bwMode="auto">
          <a:xfrm>
            <a:off x="762000" y="1196752"/>
            <a:ext cx="1219200" cy="1189038"/>
            <a:chOff x="457200" y="1524000"/>
            <a:chExt cx="1219200" cy="918029"/>
          </a:xfrm>
        </p:grpSpPr>
        <p:sp>
          <p:nvSpPr>
            <p:cNvPr id="16402" name="矩形 2"/>
            <p:cNvSpPr>
              <a:spLocks noChangeArrowheads="1"/>
            </p:cNvSpPr>
            <p:nvPr/>
          </p:nvSpPr>
          <p:spPr bwMode="auto">
            <a:xfrm>
              <a:off x="457200" y="1524000"/>
              <a:ext cx="12192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Thread</a:t>
              </a:r>
              <a:r>
                <a:rPr lang="zh-CN" altLang="en-US"/>
                <a:t>类</a:t>
              </a:r>
            </a:p>
          </p:txBody>
        </p:sp>
        <p:sp>
          <p:nvSpPr>
            <p:cNvPr id="16403" name="矩形 6"/>
            <p:cNvSpPr>
              <a:spLocks noChangeArrowheads="1"/>
            </p:cNvSpPr>
            <p:nvPr/>
          </p:nvSpPr>
          <p:spPr bwMode="auto">
            <a:xfrm>
              <a:off x="457200" y="1818080"/>
              <a:ext cx="1219200" cy="623949"/>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p>
            <a:p>
              <a:r>
                <a:rPr lang="en-US" altLang="zh-CN"/>
                <a:t>Start( )</a:t>
              </a:r>
              <a:endParaRPr lang="zh-CN" altLang="en-US"/>
            </a:p>
          </p:txBody>
        </p:sp>
      </p:grpSp>
      <p:grpSp>
        <p:nvGrpSpPr>
          <p:cNvPr id="16389" name="组合 12"/>
          <p:cNvGrpSpPr>
            <a:grpSpLocks/>
          </p:cNvGrpSpPr>
          <p:nvPr/>
        </p:nvGrpSpPr>
        <p:grpSpPr bwMode="auto">
          <a:xfrm>
            <a:off x="228600" y="3290665"/>
            <a:ext cx="1905000" cy="1828800"/>
            <a:chOff x="914400" y="3124200"/>
            <a:chExt cx="1905000" cy="1944688"/>
          </a:xfrm>
        </p:grpSpPr>
        <p:sp>
          <p:nvSpPr>
            <p:cNvPr id="16399" name="矩形 7"/>
            <p:cNvSpPr>
              <a:spLocks noChangeArrowheads="1"/>
            </p:cNvSpPr>
            <p:nvPr/>
          </p:nvSpPr>
          <p:spPr bwMode="auto">
            <a:xfrm>
              <a:off x="914400" y="3124200"/>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ReturnDigest</a:t>
              </a:r>
              <a:r>
                <a:rPr lang="zh-CN" altLang="en-US"/>
                <a:t>类</a:t>
              </a:r>
            </a:p>
          </p:txBody>
        </p:sp>
        <p:sp>
          <p:nvSpPr>
            <p:cNvPr id="16400" name="矩形 8"/>
            <p:cNvSpPr>
              <a:spLocks noChangeArrowheads="1"/>
            </p:cNvSpPr>
            <p:nvPr/>
          </p:nvSpPr>
          <p:spPr bwMode="auto">
            <a:xfrm>
              <a:off x="914400" y="3519714"/>
              <a:ext cx="1905000" cy="64928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filename: String</a:t>
              </a:r>
            </a:p>
            <a:p>
              <a:r>
                <a:rPr lang="en-US" altLang="zh-CN"/>
                <a:t>digest: byte[]</a:t>
              </a:r>
              <a:endParaRPr lang="zh-CN" altLang="en-US"/>
            </a:p>
          </p:txBody>
        </p:sp>
        <p:sp>
          <p:nvSpPr>
            <p:cNvPr id="16401" name="矩形 9"/>
            <p:cNvSpPr>
              <a:spLocks noChangeArrowheads="1"/>
            </p:cNvSpPr>
            <p:nvPr/>
          </p:nvSpPr>
          <p:spPr bwMode="auto">
            <a:xfrm>
              <a:off x="914400" y="4169002"/>
              <a:ext cx="1905000" cy="899886"/>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p>
            <a:p>
              <a:r>
                <a:rPr lang="en-US" altLang="zh-CN"/>
                <a:t>getDigest()</a:t>
              </a:r>
              <a:endParaRPr lang="zh-CN" altLang="en-US"/>
            </a:p>
          </p:txBody>
        </p:sp>
      </p:grpSp>
      <p:sp>
        <p:nvSpPr>
          <p:cNvPr id="16390" name="等腰三角形 16"/>
          <p:cNvSpPr>
            <a:spLocks noChangeArrowheads="1"/>
          </p:cNvSpPr>
          <p:nvPr/>
        </p:nvSpPr>
        <p:spPr bwMode="auto">
          <a:xfrm>
            <a:off x="1066800" y="2342927"/>
            <a:ext cx="114300" cy="188913"/>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cxnSp>
        <p:nvCxnSpPr>
          <p:cNvPr id="16391" name="直接连接符 17"/>
          <p:cNvCxnSpPr>
            <a:cxnSpLocks noChangeShapeType="1"/>
            <a:stCxn id="16390" idx="3"/>
          </p:cNvCxnSpPr>
          <p:nvPr/>
        </p:nvCxnSpPr>
        <p:spPr bwMode="auto">
          <a:xfrm>
            <a:off x="1123950" y="2531840"/>
            <a:ext cx="57150" cy="722312"/>
          </a:xfrm>
          <a:prstGeom prst="line">
            <a:avLst/>
          </a:prstGeom>
          <a:noFill/>
          <a:ln w="9525" algn="ctr">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6392" name="组合 18"/>
          <p:cNvGrpSpPr>
            <a:grpSpLocks/>
          </p:cNvGrpSpPr>
          <p:nvPr/>
        </p:nvGrpSpPr>
        <p:grpSpPr bwMode="auto">
          <a:xfrm>
            <a:off x="3989388" y="4701952"/>
            <a:ext cx="1905000" cy="2057400"/>
            <a:chOff x="932543" y="5373688"/>
            <a:chExt cx="1905000" cy="1752600"/>
          </a:xfrm>
        </p:grpSpPr>
        <p:sp>
          <p:nvSpPr>
            <p:cNvPr id="20" name="矩形 19"/>
            <p:cNvSpPr/>
            <p:nvPr/>
          </p:nvSpPr>
          <p:spPr bwMode="auto">
            <a:xfrm>
              <a:off x="932543" y="5373688"/>
              <a:ext cx="1905000" cy="45708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err="1">
                  <a:latin typeface="Arial" charset="0"/>
                </a:rPr>
                <a:t>dr</a:t>
              </a:r>
              <a:r>
                <a:rPr lang="en-US" altLang="zh-CN" dirty="0">
                  <a:latin typeface="Arial" charset="0"/>
                </a:rPr>
                <a:t>: </a:t>
              </a:r>
              <a:r>
                <a:rPr lang="en-US" altLang="zh-CN" dirty="0" err="1">
                  <a:latin typeface="Arial" charset="0"/>
                </a:rPr>
                <a:t>ReturnDigest</a:t>
              </a:r>
              <a:endParaRPr lang="zh-CN" altLang="en-US" dirty="0">
                <a:latin typeface="Arial" charset="0"/>
              </a:endParaRPr>
            </a:p>
          </p:txBody>
        </p:sp>
        <p:sp>
          <p:nvSpPr>
            <p:cNvPr id="21" name="矩形 20"/>
            <p:cNvSpPr/>
            <p:nvPr/>
          </p:nvSpPr>
          <p:spPr bwMode="auto">
            <a:xfrm>
              <a:off x="932543" y="5729347"/>
              <a:ext cx="1905000" cy="64911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filename</a:t>
              </a:r>
            </a:p>
            <a:p>
              <a:pPr>
                <a:defRPr/>
              </a:pPr>
              <a:r>
                <a:rPr lang="en-US" altLang="zh-CN" dirty="0">
                  <a:latin typeface="Arial" charset="0"/>
                </a:rPr>
                <a:t>digest</a:t>
              </a:r>
              <a:endParaRPr lang="zh-CN" altLang="en-US" dirty="0">
                <a:latin typeface="Arial" charset="0"/>
              </a:endParaRPr>
            </a:p>
          </p:txBody>
        </p:sp>
        <p:sp>
          <p:nvSpPr>
            <p:cNvPr id="22" name="矩形 21"/>
            <p:cNvSpPr/>
            <p:nvPr/>
          </p:nvSpPr>
          <p:spPr bwMode="auto">
            <a:xfrm>
              <a:off x="932543" y="6378458"/>
              <a:ext cx="1905000" cy="74783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a:lstStyle/>
            <a:p>
              <a:pPr>
                <a:defRPr/>
              </a:pPr>
              <a:r>
                <a:rPr lang="en-US" altLang="zh-CN" dirty="0">
                  <a:latin typeface="Arial" charset="0"/>
                </a:rPr>
                <a:t>start( )</a:t>
              </a:r>
            </a:p>
            <a:p>
              <a:pPr>
                <a:defRPr/>
              </a:pPr>
              <a:r>
                <a:rPr lang="en-US" altLang="zh-CN" dirty="0" err="1">
                  <a:latin typeface="Arial" charset="0"/>
                </a:rPr>
                <a:t>getDigest</a:t>
              </a:r>
              <a:r>
                <a:rPr lang="en-US" altLang="zh-CN" dirty="0">
                  <a:latin typeface="Arial" charset="0"/>
                </a:rPr>
                <a:t>()</a:t>
              </a:r>
              <a:endParaRPr lang="zh-CN" altLang="en-US" dirty="0">
                <a:latin typeface="Arial" charset="0"/>
              </a:endParaRPr>
            </a:p>
          </p:txBody>
        </p:sp>
      </p:grpSp>
      <p:cxnSp>
        <p:nvCxnSpPr>
          <p:cNvPr id="16393" name="直接箭头连接符 22"/>
          <p:cNvCxnSpPr>
            <a:cxnSpLocks noChangeShapeType="1"/>
          </p:cNvCxnSpPr>
          <p:nvPr/>
        </p:nvCxnSpPr>
        <p:spPr bwMode="auto">
          <a:xfrm flipH="1" flipV="1">
            <a:off x="2133600" y="4911502"/>
            <a:ext cx="1855788" cy="11795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394" name="直接箭头连接符 23"/>
          <p:cNvCxnSpPr>
            <a:cxnSpLocks noChangeShapeType="1"/>
            <a:stCxn id="16405" idx="2"/>
          </p:cNvCxnSpPr>
          <p:nvPr/>
        </p:nvCxnSpPr>
        <p:spPr bwMode="auto">
          <a:xfrm flipH="1">
            <a:off x="5867400" y="2644552"/>
            <a:ext cx="1562100" cy="20574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395" name="TextBox 25"/>
          <p:cNvSpPr txBox="1">
            <a:spLocks noChangeArrowheads="1"/>
          </p:cNvSpPr>
          <p:nvPr/>
        </p:nvSpPr>
        <p:spPr bwMode="auto">
          <a:xfrm>
            <a:off x="6096000" y="3504977"/>
            <a:ext cx="750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800"/>
              <a:t>dr</a:t>
            </a:r>
            <a:endParaRPr lang="zh-CN" altLang="en-US" sz="1800"/>
          </a:p>
        </p:txBody>
      </p:sp>
    </p:spTree>
    <p:extLst>
      <p:ext uri="{BB962C8B-B14F-4D97-AF65-F5344CB8AC3E}">
        <p14:creationId xmlns:p14="http://schemas.microsoft.com/office/powerpoint/2010/main" xmlns="" val="3297220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从线程返回信息</a:t>
            </a:r>
          </a:p>
        </p:txBody>
      </p:sp>
      <p:sp>
        <p:nvSpPr>
          <p:cNvPr id="3" name="内容占位符 2"/>
          <p:cNvSpPr>
            <a:spLocks noGrp="1"/>
          </p:cNvSpPr>
          <p:nvPr>
            <p:ph idx="1"/>
          </p:nvPr>
        </p:nvSpPr>
        <p:spPr>
          <a:xfrm>
            <a:off x="612648" y="1600200"/>
            <a:ext cx="8423848" cy="4495800"/>
          </a:xfrm>
        </p:spPr>
        <p:txBody>
          <a:bodyPr>
            <a:normAutofit fontScale="92500" lnSpcReduction="10000"/>
          </a:bodyPr>
          <a:lstStyle/>
          <a:p>
            <a:r>
              <a:rPr lang="zh-CN" altLang="en-US" dirty="0" smtClean="0"/>
              <a:t>出错原因：</a:t>
            </a:r>
            <a:endParaRPr lang="en-US" altLang="zh-CN" dirty="0" smtClean="0"/>
          </a:p>
          <a:p>
            <a:pPr lvl="1"/>
            <a:r>
              <a:rPr lang="zh-CN" altLang="en-US" dirty="0" smtClean="0"/>
              <a:t>ReturnDigestUserInterface</a:t>
            </a:r>
            <a:r>
              <a:rPr lang="en-US" altLang="zh-CN" dirty="0" smtClean="0"/>
              <a:t>.java</a:t>
            </a:r>
            <a:r>
              <a:rPr lang="zh-CN" altLang="en-US" dirty="0" smtClean="0"/>
              <a:t>中，由于</a:t>
            </a:r>
            <a:r>
              <a:rPr lang="en-US" altLang="zh-CN" dirty="0" smtClean="0"/>
              <a:t>start()</a:t>
            </a:r>
            <a:r>
              <a:rPr lang="zh-CN" altLang="en-US" dirty="0" smtClean="0"/>
              <a:t>方法立刻返回，并不等子线程执行完毕，所以</a:t>
            </a:r>
            <a:r>
              <a:rPr lang="en-US" altLang="zh-CN" dirty="0" err="1" smtClean="0"/>
              <a:t>getDigest</a:t>
            </a:r>
            <a:r>
              <a:rPr lang="en-US" altLang="zh-CN" dirty="0" smtClean="0"/>
              <a:t>()</a:t>
            </a:r>
            <a:r>
              <a:rPr lang="zh-CN" altLang="en-US" dirty="0" smtClean="0"/>
              <a:t>返回的是</a:t>
            </a:r>
            <a:r>
              <a:rPr lang="en-US" altLang="zh-CN" dirty="0" smtClean="0"/>
              <a:t>null</a:t>
            </a:r>
            <a:r>
              <a:rPr lang="zh-CN" altLang="en-US" sz="2400" dirty="0"/>
              <a:t>程序访问</a:t>
            </a:r>
            <a:r>
              <a:rPr lang="en-US" altLang="zh-CN" sz="2400" dirty="0"/>
              <a:t>digest</a:t>
            </a:r>
            <a:r>
              <a:rPr lang="zh-CN" altLang="en-US" sz="2400" dirty="0"/>
              <a:t>时就会抛出</a:t>
            </a:r>
            <a:r>
              <a:rPr lang="en-US" altLang="zh-CN" sz="2400" dirty="0" err="1"/>
              <a:t>NullPointerException</a:t>
            </a:r>
            <a:r>
              <a:rPr lang="zh-CN" altLang="en-US" sz="2400" dirty="0"/>
              <a:t>异常。</a:t>
            </a:r>
            <a:endParaRPr lang="en-US" altLang="zh-CN" dirty="0" smtClean="0"/>
          </a:p>
          <a:p>
            <a:r>
              <a:rPr lang="zh-CN" altLang="en-US" dirty="0" smtClean="0"/>
              <a:t>解决方法：</a:t>
            </a:r>
            <a:endParaRPr lang="en-US" altLang="zh-CN" dirty="0" smtClean="0"/>
          </a:p>
          <a:p>
            <a:pPr lvl="1"/>
            <a:r>
              <a:rPr lang="zh-CN" altLang="en-US" dirty="0" smtClean="0"/>
              <a:t>把</a:t>
            </a:r>
            <a:r>
              <a:rPr lang="en-US" altLang="zh-CN" dirty="0" err="1" smtClean="0"/>
              <a:t>getDigest</a:t>
            </a:r>
            <a:r>
              <a:rPr lang="en-US" altLang="zh-CN" dirty="0" smtClean="0"/>
              <a:t>()</a:t>
            </a:r>
            <a:r>
              <a:rPr lang="zh-CN" altLang="en-US" dirty="0" smtClean="0"/>
              <a:t>的执行放在</a:t>
            </a:r>
            <a:r>
              <a:rPr lang="en-US" altLang="zh-CN" dirty="0" smtClean="0"/>
              <a:t>main()</a:t>
            </a:r>
            <a:r>
              <a:rPr lang="zh-CN" altLang="en-US" dirty="0" smtClean="0"/>
              <a:t>的最后</a:t>
            </a:r>
            <a:r>
              <a:rPr lang="zh-CN" altLang="en-US" dirty="0"/>
              <a:t>？</a:t>
            </a:r>
            <a:endParaRPr lang="en-US" altLang="zh-CN" dirty="0" smtClean="0"/>
          </a:p>
          <a:p>
            <a:pPr lvl="1"/>
            <a:r>
              <a:rPr lang="zh-CN" altLang="en-US" sz="2800" dirty="0"/>
              <a:t>从线程返回信息，到底会得到正确的结果还是异常，或者被挂起，取决于</a:t>
            </a:r>
            <a:r>
              <a:rPr lang="zh-CN" altLang="en-US" sz="2800" u="sng" dirty="0">
                <a:solidFill>
                  <a:srgbClr val="FF0000"/>
                </a:solidFill>
              </a:rPr>
              <a:t>程序生成了多少线程、系统的</a:t>
            </a:r>
            <a:r>
              <a:rPr lang="en-US" altLang="zh-CN" sz="2800" u="sng" dirty="0">
                <a:solidFill>
                  <a:srgbClr val="FF0000"/>
                </a:solidFill>
              </a:rPr>
              <a:t>CPU</a:t>
            </a:r>
            <a:r>
              <a:rPr lang="zh-CN" altLang="en-US" sz="2800" u="sng" dirty="0">
                <a:solidFill>
                  <a:srgbClr val="FF0000"/>
                </a:solidFill>
              </a:rPr>
              <a:t>和磁盘的速度、系统使用多少个</a:t>
            </a:r>
            <a:r>
              <a:rPr lang="en-US" altLang="zh-CN" sz="2800" u="sng" dirty="0">
                <a:solidFill>
                  <a:srgbClr val="FF0000"/>
                </a:solidFill>
              </a:rPr>
              <a:t>CPU</a:t>
            </a:r>
            <a:r>
              <a:rPr lang="zh-CN" altLang="en-US" sz="2800" u="sng" dirty="0">
                <a:solidFill>
                  <a:srgbClr val="FF0000"/>
                </a:solidFill>
              </a:rPr>
              <a:t>、</a:t>
            </a:r>
            <a:r>
              <a:rPr lang="en-US" altLang="zh-CN" sz="2800" u="sng" dirty="0">
                <a:solidFill>
                  <a:srgbClr val="FF0000"/>
                </a:solidFill>
              </a:rPr>
              <a:t>JVM</a:t>
            </a:r>
            <a:r>
              <a:rPr lang="zh-CN" altLang="en-US" sz="2800" u="sng" dirty="0">
                <a:solidFill>
                  <a:srgbClr val="FF0000"/>
                </a:solidFill>
              </a:rPr>
              <a:t>为不同线程分配时间所用的算法</a:t>
            </a:r>
            <a:r>
              <a:rPr lang="zh-CN" altLang="en-US" sz="2800" dirty="0"/>
              <a:t>等因素。这些决定性因素称为竞态条件。</a:t>
            </a:r>
          </a:p>
          <a:p>
            <a:pPr lvl="1"/>
            <a:endParaRPr lang="zh-CN" altLang="en-US" dirty="0"/>
          </a:p>
        </p:txBody>
      </p:sp>
    </p:spTree>
    <p:extLst>
      <p:ext uri="{BB962C8B-B14F-4D97-AF65-F5344CB8AC3E}">
        <p14:creationId xmlns:p14="http://schemas.microsoft.com/office/powerpoint/2010/main" xmlns="" val="3131183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从线程返回信息</a:t>
            </a:r>
          </a:p>
        </p:txBody>
      </p:sp>
      <p:sp>
        <p:nvSpPr>
          <p:cNvPr id="3" name="内容占位符 2"/>
          <p:cNvSpPr>
            <a:spLocks noGrp="1"/>
          </p:cNvSpPr>
          <p:nvPr>
            <p:ph idx="1"/>
          </p:nvPr>
        </p:nvSpPr>
        <p:spPr>
          <a:xfrm>
            <a:off x="827584" y="1556792"/>
            <a:ext cx="7543801" cy="691124"/>
          </a:xfrm>
        </p:spPr>
        <p:txBody>
          <a:bodyPr/>
          <a:lstStyle/>
          <a:p>
            <a:r>
              <a:rPr lang="zh-CN" altLang="en-US" dirty="0" smtClean="0"/>
              <a:t>竞态条件</a:t>
            </a:r>
            <a:endParaRPr lang="zh-CN" altLang="en-US" dirty="0"/>
          </a:p>
        </p:txBody>
      </p:sp>
      <p:pic>
        <p:nvPicPr>
          <p:cNvPr id="4" name="图片 3"/>
          <p:cNvPicPr>
            <a:picLocks noChangeAspect="1"/>
          </p:cNvPicPr>
          <p:nvPr/>
        </p:nvPicPr>
        <p:blipFill>
          <a:blip r:embed="rId3" cstate="print"/>
          <a:stretch>
            <a:fillRect/>
          </a:stretch>
        </p:blipFill>
        <p:spPr>
          <a:xfrm>
            <a:off x="827584" y="2348880"/>
            <a:ext cx="8119167" cy="4315891"/>
          </a:xfrm>
          <a:prstGeom prst="rect">
            <a:avLst/>
          </a:prstGeom>
        </p:spPr>
      </p:pic>
    </p:spTree>
    <p:extLst>
      <p:ext uri="{BB962C8B-B14F-4D97-AF65-F5344CB8AC3E}">
        <p14:creationId xmlns:p14="http://schemas.microsoft.com/office/powerpoint/2010/main" xmlns="" val="169722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从线程返回信息</a:t>
            </a:r>
          </a:p>
        </p:txBody>
      </p:sp>
      <p:sp>
        <p:nvSpPr>
          <p:cNvPr id="3" name="内容占位符 2"/>
          <p:cNvSpPr>
            <a:spLocks noGrp="1"/>
          </p:cNvSpPr>
          <p:nvPr>
            <p:ph idx="1"/>
          </p:nvPr>
        </p:nvSpPr>
        <p:spPr>
          <a:xfrm>
            <a:off x="467544" y="1556792"/>
            <a:ext cx="7543801" cy="899846"/>
          </a:xfrm>
        </p:spPr>
        <p:txBody>
          <a:bodyPr>
            <a:normAutofit fontScale="92500" lnSpcReduction="10000"/>
          </a:bodyPr>
          <a:lstStyle/>
          <a:p>
            <a:r>
              <a:rPr lang="zh-CN" altLang="en-US" dirty="0" smtClean="0"/>
              <a:t>轮询</a:t>
            </a:r>
            <a:r>
              <a:rPr lang="en-US" altLang="zh-CN" dirty="0"/>
              <a:t>(Polling</a:t>
            </a:r>
            <a:r>
              <a:rPr lang="en-US" altLang="zh-CN" dirty="0" smtClean="0"/>
              <a:t>)</a:t>
            </a:r>
          </a:p>
          <a:p>
            <a:pPr lvl="1"/>
            <a:r>
              <a:rPr lang="zh-CN" altLang="en-US" dirty="0" smtClean="0"/>
              <a:t>设置一个标志，不停地查询标志值</a:t>
            </a:r>
            <a:endParaRPr lang="zh-CN" altLang="en-US" dirty="0"/>
          </a:p>
        </p:txBody>
      </p:sp>
      <p:pic>
        <p:nvPicPr>
          <p:cNvPr id="4" name="图片 3"/>
          <p:cNvPicPr>
            <a:picLocks noChangeAspect="1"/>
          </p:cNvPicPr>
          <p:nvPr/>
        </p:nvPicPr>
        <p:blipFill>
          <a:blip r:embed="rId3" cstate="print"/>
          <a:stretch>
            <a:fillRect/>
          </a:stretch>
        </p:blipFill>
        <p:spPr>
          <a:xfrm>
            <a:off x="1331640" y="2466656"/>
            <a:ext cx="6529516" cy="4346720"/>
          </a:xfrm>
          <a:prstGeom prst="rect">
            <a:avLst/>
          </a:prstGeom>
        </p:spPr>
      </p:pic>
    </p:spTree>
    <p:extLst>
      <p:ext uri="{BB962C8B-B14F-4D97-AF65-F5344CB8AC3E}">
        <p14:creationId xmlns:p14="http://schemas.microsoft.com/office/powerpoint/2010/main" xmlns="" val="165962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从线程返回信息</a:t>
            </a:r>
          </a:p>
        </p:txBody>
      </p:sp>
      <p:sp>
        <p:nvSpPr>
          <p:cNvPr id="3" name="内容占位符 2"/>
          <p:cNvSpPr>
            <a:spLocks noGrp="1"/>
          </p:cNvSpPr>
          <p:nvPr>
            <p:ph idx="1"/>
          </p:nvPr>
        </p:nvSpPr>
        <p:spPr>
          <a:xfrm>
            <a:off x="251520" y="1628800"/>
            <a:ext cx="7543801" cy="1297411"/>
          </a:xfrm>
        </p:spPr>
        <p:txBody>
          <a:bodyPr>
            <a:normAutofit fontScale="85000" lnSpcReduction="10000"/>
          </a:bodyPr>
          <a:lstStyle/>
          <a:p>
            <a:r>
              <a:rPr lang="zh-CN" altLang="en-US" dirty="0" smtClean="0"/>
              <a:t>回调</a:t>
            </a:r>
            <a:r>
              <a:rPr lang="en-US" altLang="zh-CN" dirty="0" smtClean="0"/>
              <a:t>(Callback)</a:t>
            </a:r>
          </a:p>
          <a:p>
            <a:pPr lvl="1"/>
            <a:r>
              <a:rPr lang="zh-CN" altLang="en-US" dirty="0" smtClean="0"/>
              <a:t>子线程告诉主线程已经结束</a:t>
            </a:r>
            <a:endParaRPr lang="en-US" altLang="zh-CN" dirty="0" smtClean="0"/>
          </a:p>
          <a:p>
            <a:pPr lvl="1"/>
            <a:r>
              <a:rPr lang="zh-CN" altLang="en-US" dirty="0" smtClean="0"/>
              <a:t>子线程调用主类（</a:t>
            </a:r>
            <a:r>
              <a:rPr lang="zh-CN" altLang="en-US" dirty="0">
                <a:solidFill>
                  <a:srgbClr val="FF0000"/>
                </a:solidFill>
              </a:rPr>
              <a:t>即启动该线程的类</a:t>
            </a:r>
            <a:r>
              <a:rPr lang="zh-CN" altLang="en-US" dirty="0" smtClean="0"/>
              <a:t>）中的一个方法</a:t>
            </a:r>
            <a:endParaRPr lang="zh-CN" altLang="en-US" dirty="0"/>
          </a:p>
        </p:txBody>
      </p:sp>
      <p:pic>
        <p:nvPicPr>
          <p:cNvPr id="4" name="图片 3"/>
          <p:cNvPicPr>
            <a:picLocks noChangeAspect="1"/>
          </p:cNvPicPr>
          <p:nvPr/>
        </p:nvPicPr>
        <p:blipFill>
          <a:blip r:embed="rId2" cstate="print"/>
          <a:stretch>
            <a:fillRect/>
          </a:stretch>
        </p:blipFill>
        <p:spPr>
          <a:xfrm>
            <a:off x="611560" y="3111430"/>
            <a:ext cx="7710491" cy="3384376"/>
          </a:xfrm>
          <a:prstGeom prst="rect">
            <a:avLst/>
          </a:prstGeom>
        </p:spPr>
      </p:pic>
      <p:sp>
        <p:nvSpPr>
          <p:cNvPr id="5" name="矩形 4"/>
          <p:cNvSpPr/>
          <p:nvPr/>
        </p:nvSpPr>
        <p:spPr>
          <a:xfrm>
            <a:off x="6948264" y="6472353"/>
            <a:ext cx="1568058" cy="369332"/>
          </a:xfrm>
          <a:prstGeom prst="rect">
            <a:avLst/>
          </a:prstGeom>
        </p:spPr>
        <p:txBody>
          <a:bodyPr wrap="none">
            <a:spAutoFit/>
          </a:bodyPr>
          <a:lstStyle/>
          <a:p>
            <a:r>
              <a:rPr lang="zh-CN" altLang="en-US" dirty="0" smtClean="0"/>
              <a:t>CallbackDigest</a:t>
            </a:r>
            <a:endParaRPr lang="zh-CN" altLang="en-US" dirty="0"/>
          </a:p>
        </p:txBody>
      </p:sp>
    </p:spTree>
    <p:extLst>
      <p:ext uri="{BB962C8B-B14F-4D97-AF65-F5344CB8AC3E}">
        <p14:creationId xmlns:p14="http://schemas.microsoft.com/office/powerpoint/2010/main" xmlns="" val="1361666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650902"/>
            <a:ext cx="6696744" cy="5149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1475656" y="5229200"/>
            <a:ext cx="5472608"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07764" y="6488668"/>
            <a:ext cx="2811219" cy="369332"/>
          </a:xfrm>
          <a:prstGeom prst="rect">
            <a:avLst/>
          </a:prstGeom>
        </p:spPr>
        <p:txBody>
          <a:bodyPr wrap="none">
            <a:spAutoFit/>
          </a:bodyPr>
          <a:lstStyle/>
          <a:p>
            <a:r>
              <a:rPr lang="zh-CN" altLang="en-US" dirty="0"/>
              <a:t>CallbackDigestUserInterface</a:t>
            </a:r>
          </a:p>
        </p:txBody>
      </p:sp>
    </p:spTree>
    <p:extLst>
      <p:ext uri="{BB962C8B-B14F-4D97-AF65-F5344CB8AC3E}">
        <p14:creationId xmlns:p14="http://schemas.microsoft.com/office/powerpoint/2010/main" xmlns="" val="972223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01625" y="228600"/>
            <a:ext cx="8540750" cy="685800"/>
          </a:xfrm>
        </p:spPr>
        <p:txBody>
          <a:bodyPr>
            <a:noAutofit/>
          </a:bodyPr>
          <a:lstStyle/>
          <a:p>
            <a:pPr algn="l"/>
            <a:r>
              <a:rPr lang="zh-CN" altLang="en-US" dirty="0" smtClean="0"/>
              <a:t>网络编程应用场景</a:t>
            </a:r>
          </a:p>
        </p:txBody>
      </p:sp>
      <p:pic>
        <p:nvPicPr>
          <p:cNvPr id="819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115" y="1597124"/>
            <a:ext cx="5372100" cy="3848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7"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124" y="1807840"/>
            <a:ext cx="895350"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198" name="直接箭头连接符 4"/>
          <p:cNvCxnSpPr>
            <a:cxnSpLocks noChangeShapeType="1"/>
            <a:stCxn id="8197" idx="3"/>
          </p:cNvCxnSpPr>
          <p:nvPr/>
        </p:nvCxnSpPr>
        <p:spPr bwMode="auto">
          <a:xfrm>
            <a:off x="1187474" y="2117403"/>
            <a:ext cx="973138" cy="147637"/>
          </a:xfrm>
          <a:prstGeom prst="straightConnector1">
            <a:avLst/>
          </a:prstGeom>
          <a:noFill/>
          <a:ln w="12700" algn="ctr">
            <a:solidFill>
              <a:schemeClr val="tx2"/>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8199"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124" y="2917503"/>
            <a:ext cx="895350"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200" name="直接箭头连接符 11"/>
          <p:cNvCxnSpPr>
            <a:cxnSpLocks noChangeShapeType="1"/>
          </p:cNvCxnSpPr>
          <p:nvPr/>
        </p:nvCxnSpPr>
        <p:spPr bwMode="auto">
          <a:xfrm flipV="1">
            <a:off x="1187474" y="2417440"/>
            <a:ext cx="973138" cy="685800"/>
          </a:xfrm>
          <a:prstGeom prst="straightConnector1">
            <a:avLst/>
          </a:prstGeom>
          <a:noFill/>
          <a:ln w="12700" algn="ctr">
            <a:solidFill>
              <a:schemeClr val="tx2"/>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201" name="TextBox 7"/>
          <p:cNvSpPr txBox="1">
            <a:spLocks noChangeArrowheads="1"/>
          </p:cNvSpPr>
          <p:nvPr/>
        </p:nvSpPr>
        <p:spPr bwMode="auto">
          <a:xfrm>
            <a:off x="1333524" y="1807840"/>
            <a:ext cx="6746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400">
                <a:solidFill>
                  <a:srgbClr val="FF0000"/>
                </a:solidFill>
              </a:rPr>
              <a:t>HTTP</a:t>
            </a:r>
            <a:endParaRPr lang="zh-CN" altLang="en-US" sz="1400">
              <a:solidFill>
                <a:srgbClr val="FF0000"/>
              </a:solidFill>
            </a:endParaRPr>
          </a:p>
        </p:txBody>
      </p:sp>
      <p:sp>
        <p:nvSpPr>
          <p:cNvPr id="8202" name="TextBox 15"/>
          <p:cNvSpPr txBox="1">
            <a:spLocks noChangeArrowheads="1"/>
          </p:cNvSpPr>
          <p:nvPr/>
        </p:nvSpPr>
        <p:spPr bwMode="auto">
          <a:xfrm>
            <a:off x="1535137" y="2609528"/>
            <a:ext cx="674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400">
                <a:solidFill>
                  <a:srgbClr val="FF0000"/>
                </a:solidFill>
              </a:rPr>
              <a:t>HTTP</a:t>
            </a:r>
            <a:endParaRPr lang="zh-CN" altLang="en-US" sz="1400">
              <a:solidFill>
                <a:srgbClr val="FF0000"/>
              </a:solidFill>
            </a:endParaRPr>
          </a:p>
        </p:txBody>
      </p:sp>
      <p:sp>
        <p:nvSpPr>
          <p:cNvPr id="8203" name="TextBox 16"/>
          <p:cNvSpPr txBox="1">
            <a:spLocks noChangeArrowheads="1"/>
          </p:cNvSpPr>
          <p:nvPr/>
        </p:nvSpPr>
        <p:spPr bwMode="auto">
          <a:xfrm>
            <a:off x="2209824" y="3103240"/>
            <a:ext cx="6746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400">
                <a:solidFill>
                  <a:srgbClr val="FF0000"/>
                </a:solidFill>
              </a:rPr>
              <a:t>HTTP</a:t>
            </a:r>
            <a:endParaRPr lang="zh-CN" altLang="en-US" sz="1400">
              <a:solidFill>
                <a:srgbClr val="FF0000"/>
              </a:solidFill>
            </a:endParaRPr>
          </a:p>
        </p:txBody>
      </p:sp>
      <p:sp>
        <p:nvSpPr>
          <p:cNvPr id="8204" name="TextBox 8"/>
          <p:cNvSpPr txBox="1">
            <a:spLocks noChangeArrowheads="1"/>
          </p:cNvSpPr>
          <p:nvPr/>
        </p:nvSpPr>
        <p:spPr bwMode="auto">
          <a:xfrm>
            <a:off x="396056" y="5445224"/>
            <a:ext cx="8280400"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2400" dirty="0"/>
              <a:t>Http</a:t>
            </a:r>
            <a:r>
              <a:rPr lang="zh-CN" altLang="en-US" sz="2400" dirty="0"/>
              <a:t>应用编程：并发多个</a:t>
            </a:r>
            <a:r>
              <a:rPr lang="en-US" altLang="zh-CN" sz="2400" dirty="0"/>
              <a:t>HTTP</a:t>
            </a:r>
            <a:r>
              <a:rPr lang="zh-CN" altLang="en-US" sz="2400" dirty="0"/>
              <a:t>连接请求</a:t>
            </a:r>
            <a:r>
              <a:rPr lang="en-US" altLang="zh-CN" sz="2400" dirty="0"/>
              <a:t>,</a:t>
            </a:r>
            <a:r>
              <a:rPr lang="zh-CN" altLang="en-US" sz="2400" dirty="0"/>
              <a:t>也会造成</a:t>
            </a:r>
            <a:r>
              <a:rPr lang="en-US" altLang="zh-CN" sz="2400" dirty="0"/>
              <a:t>web</a:t>
            </a:r>
            <a:r>
              <a:rPr lang="zh-CN" altLang="en-US" sz="2400" dirty="0"/>
              <a:t>服务器性能下降。如何编程保证</a:t>
            </a:r>
            <a:r>
              <a:rPr lang="en-US" altLang="zh-CN" sz="2400" dirty="0"/>
              <a:t>web</a:t>
            </a:r>
            <a:r>
              <a:rPr lang="zh-CN" altLang="en-US" sz="2400" dirty="0"/>
              <a:t>服务器性能上的可靠性？</a:t>
            </a:r>
            <a:endParaRPr lang="en-US" altLang="zh-CN" sz="2400" dirty="0"/>
          </a:p>
          <a:p>
            <a:r>
              <a:rPr lang="zh-CN" altLang="en-US" sz="2400" dirty="0"/>
              <a:t>多进程</a:t>
            </a:r>
            <a:r>
              <a:rPr lang="en-US" altLang="zh-CN" sz="2400" dirty="0"/>
              <a:t>----</a:t>
            </a:r>
            <a:r>
              <a:rPr lang="zh-CN" altLang="en-US" sz="2400" dirty="0">
                <a:solidFill>
                  <a:srgbClr val="FF0000"/>
                </a:solidFill>
              </a:rPr>
              <a:t>多线程</a:t>
            </a:r>
            <a:r>
              <a:rPr lang="en-US" altLang="zh-CN" sz="2400" dirty="0"/>
              <a:t>------</a:t>
            </a:r>
            <a:r>
              <a:rPr lang="zh-CN" altLang="en-US" sz="2400" dirty="0"/>
              <a:t>线程池</a:t>
            </a:r>
            <a:endParaRPr lang="en-US" altLang="zh-CN" sz="2400" dirty="0"/>
          </a:p>
          <a:p>
            <a:endParaRPr lang="zh-CN" altLang="en-US" sz="1800" dirty="0"/>
          </a:p>
        </p:txBody>
      </p:sp>
    </p:spTree>
    <p:extLst>
      <p:ext uri="{BB962C8B-B14F-4D97-AF65-F5344CB8AC3E}">
        <p14:creationId xmlns:p14="http://schemas.microsoft.com/office/powerpoint/2010/main" xmlns="" val="32494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从线程返回信息</a:t>
            </a:r>
          </a:p>
        </p:txBody>
      </p:sp>
      <p:sp>
        <p:nvSpPr>
          <p:cNvPr id="3" name="内容占位符 2"/>
          <p:cNvSpPr>
            <a:spLocks noGrp="1"/>
          </p:cNvSpPr>
          <p:nvPr>
            <p:ph idx="1"/>
          </p:nvPr>
        </p:nvSpPr>
        <p:spPr/>
        <p:txBody>
          <a:bodyPr/>
          <a:lstStyle/>
          <a:p>
            <a:r>
              <a:rPr lang="zh-CN" altLang="en-US" dirty="0" smtClean="0"/>
              <a:t>例子</a:t>
            </a:r>
            <a:r>
              <a:rPr lang="en-US" altLang="zh-CN" dirty="0" smtClean="0"/>
              <a:t>CallbackDigest.java</a:t>
            </a:r>
            <a:r>
              <a:rPr lang="zh-CN" altLang="en-US" dirty="0" smtClean="0"/>
              <a:t>为静态方法回调</a:t>
            </a:r>
            <a:endParaRPr lang="en-US" altLang="zh-CN" dirty="0" smtClean="0"/>
          </a:p>
          <a:p>
            <a:r>
              <a:rPr lang="zh-CN" altLang="en-US" dirty="0" smtClean="0"/>
              <a:t>实例方法回调</a:t>
            </a:r>
            <a:endParaRPr lang="zh-CN" altLang="en-US" dirty="0"/>
          </a:p>
        </p:txBody>
      </p:sp>
      <p:pic>
        <p:nvPicPr>
          <p:cNvPr id="4" name="图片 3"/>
          <p:cNvPicPr>
            <a:picLocks noChangeAspect="1"/>
          </p:cNvPicPr>
          <p:nvPr/>
        </p:nvPicPr>
        <p:blipFill>
          <a:blip r:embed="rId2" cstate="print"/>
          <a:stretch>
            <a:fillRect/>
          </a:stretch>
        </p:blipFill>
        <p:spPr>
          <a:xfrm>
            <a:off x="419875" y="2996952"/>
            <a:ext cx="8021141" cy="3004690"/>
          </a:xfrm>
          <a:prstGeom prst="rect">
            <a:avLst/>
          </a:prstGeom>
        </p:spPr>
      </p:pic>
      <p:sp>
        <p:nvSpPr>
          <p:cNvPr id="5" name="矩形 4"/>
          <p:cNvSpPr/>
          <p:nvPr/>
        </p:nvSpPr>
        <p:spPr>
          <a:xfrm>
            <a:off x="5347377" y="6463015"/>
            <a:ext cx="3597716" cy="369332"/>
          </a:xfrm>
          <a:prstGeom prst="rect">
            <a:avLst/>
          </a:prstGeom>
        </p:spPr>
        <p:txBody>
          <a:bodyPr wrap="none">
            <a:spAutoFit/>
          </a:bodyPr>
          <a:lstStyle/>
          <a:p>
            <a:r>
              <a:rPr lang="zh-CN" altLang="en-US" dirty="0"/>
              <a:t>InstanceCallbackDigestUserInterface</a:t>
            </a:r>
          </a:p>
        </p:txBody>
      </p:sp>
    </p:spTree>
    <p:extLst>
      <p:ext uri="{BB962C8B-B14F-4D97-AF65-F5344CB8AC3E}">
        <p14:creationId xmlns:p14="http://schemas.microsoft.com/office/powerpoint/2010/main" xmlns="" val="1526183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a:t>
            </a:r>
            <a:endParaRPr lang="zh-CN" altLang="en-US" dirty="0"/>
          </a:p>
        </p:txBody>
      </p:sp>
      <p:sp>
        <p:nvSpPr>
          <p:cNvPr id="3" name="内容占位符 2"/>
          <p:cNvSpPr>
            <a:spLocks noGrp="1"/>
          </p:cNvSpPr>
          <p:nvPr>
            <p:ph idx="1"/>
          </p:nvPr>
        </p:nvSpPr>
        <p:spPr/>
        <p:txBody>
          <a:bodyPr/>
          <a:lstStyle/>
          <a:p>
            <a:r>
              <a:rPr lang="zh-CN" altLang="en-US" dirty="0" smtClean="0"/>
              <a:t>多线程同时访问资源</a:t>
            </a:r>
            <a:endParaRPr lang="en-US" altLang="zh-CN" dirty="0" smtClean="0"/>
          </a:p>
          <a:p>
            <a:pPr lvl="1"/>
            <a:r>
              <a:rPr lang="zh-CN" altLang="en-US" dirty="0" smtClean="0"/>
              <a:t>修改内存数据</a:t>
            </a:r>
            <a:endParaRPr lang="en-US" altLang="zh-CN" dirty="0" smtClean="0"/>
          </a:p>
          <a:p>
            <a:pPr lvl="1"/>
            <a:r>
              <a:rPr lang="zh-CN" altLang="en-US" dirty="0" smtClean="0"/>
              <a:t>文件操作</a:t>
            </a:r>
            <a:endParaRPr lang="en-US" altLang="zh-CN" dirty="0" smtClean="0"/>
          </a:p>
          <a:p>
            <a:pPr lvl="1"/>
            <a:r>
              <a:rPr lang="en-US" altLang="zh-CN" dirty="0" smtClean="0"/>
              <a:t>…</a:t>
            </a:r>
          </a:p>
          <a:p>
            <a:r>
              <a:rPr lang="zh-CN" altLang="en-US" dirty="0" smtClean="0"/>
              <a:t>实现方法</a:t>
            </a:r>
            <a:endParaRPr lang="en-US" altLang="zh-CN" dirty="0" smtClean="0"/>
          </a:p>
          <a:p>
            <a:pPr lvl="1"/>
            <a:r>
              <a:rPr lang="zh-CN" altLang="en-US" dirty="0" smtClean="0"/>
              <a:t>同步块</a:t>
            </a:r>
            <a:endParaRPr lang="en-US" altLang="zh-CN" dirty="0" smtClean="0"/>
          </a:p>
          <a:p>
            <a:pPr lvl="1"/>
            <a:r>
              <a:rPr lang="zh-CN" altLang="en-US" dirty="0" smtClean="0"/>
              <a:t>同步方法</a:t>
            </a:r>
            <a:endParaRPr lang="en-US" altLang="zh-CN" dirty="0" smtClean="0"/>
          </a:p>
        </p:txBody>
      </p:sp>
    </p:spTree>
    <p:extLst>
      <p:ext uri="{BB962C8B-B14F-4D97-AF65-F5344CB8AC3E}">
        <p14:creationId xmlns:p14="http://schemas.microsoft.com/office/powerpoint/2010/main" xmlns="" val="325660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同步块</a:t>
            </a:r>
            <a:endParaRPr lang="zh-CN" altLang="en-US" sz="4000" dirty="0"/>
          </a:p>
        </p:txBody>
      </p:sp>
      <p:sp>
        <p:nvSpPr>
          <p:cNvPr id="3" name="内容占位符 2"/>
          <p:cNvSpPr>
            <a:spLocks noGrp="1"/>
          </p:cNvSpPr>
          <p:nvPr>
            <p:ph idx="1"/>
          </p:nvPr>
        </p:nvSpPr>
        <p:spPr>
          <a:xfrm>
            <a:off x="611560" y="1556792"/>
            <a:ext cx="8241528" cy="5135336"/>
          </a:xfrm>
        </p:spPr>
        <p:txBody>
          <a:bodyPr/>
          <a:lstStyle/>
          <a:p>
            <a:r>
              <a:rPr lang="zh-CN" altLang="en-US" sz="2400" dirty="0"/>
              <a:t>解决方案</a:t>
            </a:r>
            <a:endParaRPr lang="en-US" altLang="zh-CN" sz="2400" dirty="0"/>
          </a:p>
          <a:p>
            <a:pPr lvl="1"/>
            <a:r>
              <a:rPr lang="zh-CN" altLang="en-US" sz="2400" dirty="0"/>
              <a:t>同步块：</a:t>
            </a:r>
            <a:r>
              <a:rPr lang="en-US" altLang="zh-CN" sz="2400" dirty="0"/>
              <a:t>synchronized</a:t>
            </a:r>
            <a:endParaRPr lang="zh-CN" altLang="en-US" sz="2400" dirty="0"/>
          </a:p>
          <a:p>
            <a:pPr marL="0" indent="0">
              <a:buNone/>
            </a:pPr>
            <a:r>
              <a:rPr lang="en-US" altLang="zh-CN" sz="2400" b="1" dirty="0">
                <a:solidFill>
                  <a:srgbClr val="00B0F0"/>
                </a:solidFill>
                <a:latin typeface="Courier New" panose="02070309020205020404" pitchFamily="49" charset="0"/>
                <a:cs typeface="Courier New" panose="02070309020205020404" pitchFamily="49" charset="0"/>
              </a:rPr>
              <a:t>synchronized</a:t>
            </a:r>
            <a:r>
              <a:rPr lang="en-US" altLang="zh-CN" sz="2400" dirty="0">
                <a:solidFill>
                  <a:srgbClr val="00B0F0"/>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System.out</a:t>
            </a:r>
            <a:r>
              <a:rPr lang="en-US" altLang="zh-CN" sz="2400" dirty="0">
                <a:latin typeface="Courier New" panose="02070309020205020404" pitchFamily="49" charset="0"/>
                <a:cs typeface="Courier New" panose="02070309020205020404" pitchFamily="49" charset="0"/>
              </a:rPr>
              <a:t>) {</a:t>
            </a:r>
          </a:p>
          <a:p>
            <a:pPr marL="0" indent="0">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System.out.print</a:t>
            </a:r>
            <a:r>
              <a:rPr lang="en-US" altLang="zh-CN" sz="2400" dirty="0">
                <a:latin typeface="Courier New" panose="02070309020205020404" pitchFamily="49" charset="0"/>
                <a:cs typeface="Courier New" panose="02070309020205020404" pitchFamily="49" charset="0"/>
              </a:rPr>
              <a:t>(input + ": ");</a:t>
            </a:r>
          </a:p>
          <a:p>
            <a:pPr marL="0" indent="0">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System.out.print</a:t>
            </a:r>
            <a:r>
              <a:rPr lang="en-US" altLang="zh-CN" sz="2400" dirty="0" smtClean="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digest));</a:t>
            </a:r>
          </a:p>
          <a:p>
            <a:pPr marL="0" indent="0">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System.out.println</a:t>
            </a:r>
            <a:r>
              <a:rPr lang="en-US" altLang="zh-CN" sz="2400" dirty="0">
                <a:latin typeface="Courier New" panose="02070309020205020404" pitchFamily="49" charset="0"/>
                <a:cs typeface="Courier New" panose="02070309020205020404" pitchFamily="49" charset="0"/>
              </a:rPr>
              <a:t>();</a:t>
            </a:r>
          </a:p>
          <a:p>
            <a:pPr marL="0" indent="0">
              <a:buNone/>
            </a:pPr>
            <a:r>
              <a:rPr lang="en-US" altLang="zh-CN" sz="2400" dirty="0">
                <a:latin typeface="Courier New" panose="02070309020205020404" pitchFamily="49" charset="0"/>
                <a:cs typeface="Courier New" panose="02070309020205020404" pitchFamily="49" charset="0"/>
              </a:rPr>
              <a:t>}</a:t>
            </a:r>
          </a:p>
          <a:p>
            <a:pPr marL="0" indent="0">
              <a:buNone/>
            </a:pPr>
            <a:endParaRPr lang="zh-CN" altLang="en-US" dirty="0"/>
          </a:p>
        </p:txBody>
      </p:sp>
    </p:spTree>
    <p:extLst>
      <p:ext uri="{BB962C8B-B14F-4D97-AF65-F5344CB8AC3E}">
        <p14:creationId xmlns:p14="http://schemas.microsoft.com/office/powerpoint/2010/main" xmlns="" val="4141336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717248"/>
          </a:xfrm>
        </p:spPr>
        <p:txBody>
          <a:bodyPr>
            <a:normAutofit fontScale="90000"/>
          </a:bodyPr>
          <a:lstStyle/>
          <a:p>
            <a:r>
              <a:rPr lang="zh-CN" altLang="en-US" dirty="0" smtClean="0"/>
              <a:t>同步块</a:t>
            </a:r>
            <a:endParaRPr lang="zh-CN" altLang="en-US" dirty="0"/>
          </a:p>
        </p:txBody>
      </p:sp>
      <p:sp>
        <p:nvSpPr>
          <p:cNvPr id="10" name="内容占位符 9"/>
          <p:cNvSpPr>
            <a:spLocks noGrp="1"/>
          </p:cNvSpPr>
          <p:nvPr>
            <p:ph sz="half" idx="1"/>
          </p:nvPr>
        </p:nvSpPr>
        <p:spPr>
          <a:xfrm>
            <a:off x="149087" y="1845734"/>
            <a:ext cx="4377193" cy="1762170"/>
          </a:xfrm>
          <a:ln>
            <a:solidFill>
              <a:schemeClr val="accent1"/>
            </a:solidFill>
          </a:ln>
        </p:spPr>
        <p:txBody>
          <a:bodyPr>
            <a:normAutofit/>
          </a:bodyPr>
          <a:lstStyle/>
          <a:p>
            <a:pPr marL="0" indent="0">
              <a:buNone/>
            </a:pPr>
            <a:r>
              <a:rPr lang="en-US" altLang="zh-CN" b="1" dirty="0">
                <a:solidFill>
                  <a:srgbClr val="00B0F0"/>
                </a:solidFill>
                <a:latin typeface="Courier New" panose="02070309020205020404" pitchFamily="49" charset="0"/>
                <a:cs typeface="Courier New" panose="02070309020205020404" pitchFamily="49" charset="0"/>
              </a:rPr>
              <a:t>synchronized</a:t>
            </a:r>
            <a:r>
              <a:rPr lang="en-US" altLang="zh-CN" dirty="0">
                <a:solidFill>
                  <a:srgbClr val="00B0F0"/>
                </a:solidFill>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(a) </a:t>
            </a:r>
            <a:r>
              <a:rPr lang="en-US" altLang="zh-CN" dirty="0">
                <a:latin typeface="Courier New" panose="02070309020205020404" pitchFamily="49" charset="0"/>
                <a:cs typeface="Courier New" panose="02070309020205020404" pitchFamily="49" charset="0"/>
              </a:rPr>
              <a:t>{</a:t>
            </a:r>
          </a:p>
          <a:p>
            <a:pPr marL="0" indent="0">
              <a:buNone/>
            </a:pP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14" name="内容占位符 9"/>
          <p:cNvSpPr>
            <a:spLocks noGrp="1"/>
          </p:cNvSpPr>
          <p:nvPr>
            <p:ph sz="half" idx="1"/>
          </p:nvPr>
        </p:nvSpPr>
        <p:spPr>
          <a:xfrm>
            <a:off x="4766807" y="1845734"/>
            <a:ext cx="4377193" cy="1762170"/>
          </a:xfrm>
          <a:ln>
            <a:solidFill>
              <a:schemeClr val="accent1"/>
            </a:solidFill>
          </a:ln>
        </p:spPr>
        <p:txBody>
          <a:bodyPr>
            <a:normAutofit/>
          </a:bodyPr>
          <a:lstStyle/>
          <a:p>
            <a:pPr marL="0" indent="0">
              <a:buNone/>
            </a:pPr>
            <a:r>
              <a:rPr lang="en-US" altLang="zh-CN" b="1" dirty="0">
                <a:solidFill>
                  <a:srgbClr val="00B0F0"/>
                </a:solidFill>
                <a:latin typeface="Courier New" panose="02070309020205020404" pitchFamily="49" charset="0"/>
                <a:cs typeface="Courier New" panose="02070309020205020404" pitchFamily="49" charset="0"/>
              </a:rPr>
              <a:t>synchronized</a:t>
            </a:r>
            <a:r>
              <a:rPr lang="en-US" altLang="zh-CN" dirty="0">
                <a:solidFill>
                  <a:srgbClr val="00B0F0"/>
                </a:solidFill>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(b) </a:t>
            </a:r>
            <a:r>
              <a:rPr lang="en-US" altLang="zh-CN" dirty="0">
                <a:latin typeface="Courier New" panose="02070309020205020404" pitchFamily="49" charset="0"/>
                <a:cs typeface="Courier New" panose="02070309020205020404" pitchFamily="49" charset="0"/>
              </a:rPr>
              <a:t>{</a:t>
            </a:r>
          </a:p>
          <a:p>
            <a:pPr marL="0" indent="0">
              <a:buNone/>
            </a:pP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16" name="矩形 15"/>
          <p:cNvSpPr/>
          <p:nvPr/>
        </p:nvSpPr>
        <p:spPr>
          <a:xfrm>
            <a:off x="586882" y="3969654"/>
            <a:ext cx="7185517" cy="1047466"/>
          </a:xfrm>
          <a:prstGeom prst="rect">
            <a:avLst/>
          </a:prstGeom>
        </p:spPr>
        <p:txBody>
          <a:bodyPr wrap="square">
            <a:spAutoFit/>
          </a:bodyPr>
          <a:lstStyle/>
          <a:p>
            <a:pPr marL="91440" lvl="0" indent="-91440">
              <a:lnSpc>
                <a:spcPct val="90000"/>
              </a:lnSpc>
              <a:spcBef>
                <a:spcPts val="1200"/>
              </a:spcBef>
              <a:spcAft>
                <a:spcPts val="200"/>
              </a:spcAft>
              <a:buClr>
                <a:srgbClr val="E48312"/>
              </a:buClr>
              <a:buSzPct val="60000"/>
              <a:buFont typeface="Calibri" panose="020F0502020204030204" pitchFamily="34" charset="0"/>
              <a:buChar char="●"/>
            </a:pPr>
            <a:r>
              <a:rPr lang="zh-CN" altLang="en-US" sz="2800" dirty="0" smtClean="0">
                <a:solidFill>
                  <a:srgbClr val="000000">
                    <a:lumMod val="75000"/>
                    <a:lumOff val="25000"/>
                  </a:srgbClr>
                </a:solidFill>
                <a:latin typeface="楷体" panose="02010609060101010101" pitchFamily="49" charset="-122"/>
                <a:ea typeface="楷体" panose="02010609060101010101" pitchFamily="49" charset="-122"/>
              </a:rPr>
              <a:t>同一个对象上同步的代码串行执行</a:t>
            </a:r>
            <a:endParaRPr lang="en-US" altLang="zh-CN" sz="2800" dirty="0" smtClean="0">
              <a:solidFill>
                <a:srgbClr val="000000">
                  <a:lumMod val="75000"/>
                  <a:lumOff val="25000"/>
                </a:srgbClr>
              </a:solidFill>
              <a:latin typeface="楷体" panose="02010609060101010101" pitchFamily="49" charset="-122"/>
              <a:ea typeface="楷体" panose="02010609060101010101" pitchFamily="49" charset="-122"/>
            </a:endParaRPr>
          </a:p>
          <a:p>
            <a:pPr marL="91440" lvl="0" indent="-91440">
              <a:lnSpc>
                <a:spcPct val="90000"/>
              </a:lnSpc>
              <a:spcBef>
                <a:spcPts val="1200"/>
              </a:spcBef>
              <a:spcAft>
                <a:spcPts val="200"/>
              </a:spcAft>
              <a:buClr>
                <a:srgbClr val="E48312"/>
              </a:buClr>
              <a:buSzPct val="60000"/>
              <a:buFont typeface="Calibri" panose="020F0502020204030204" pitchFamily="34" charset="0"/>
              <a:buChar char="●"/>
            </a:pPr>
            <a:r>
              <a:rPr lang="zh-CN" altLang="en-US" sz="2800" dirty="0" smtClean="0">
                <a:solidFill>
                  <a:srgbClr val="000000">
                    <a:lumMod val="75000"/>
                    <a:lumOff val="25000"/>
                  </a:srgbClr>
                </a:solidFill>
                <a:latin typeface="楷体" panose="02010609060101010101" pitchFamily="49" charset="-122"/>
                <a:ea typeface="楷体" panose="02010609060101010101" pitchFamily="49" charset="-122"/>
              </a:rPr>
              <a:t>不同对象上同步的代码可并行</a:t>
            </a:r>
            <a:endParaRPr lang="en-US" altLang="zh-CN" sz="2800" dirty="0">
              <a:solidFill>
                <a:srgbClr val="000000">
                  <a:lumMod val="75000"/>
                  <a:lumOff val="25000"/>
                </a:srgb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162483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28600" y="457200"/>
            <a:ext cx="8229600" cy="431800"/>
          </a:xfrm>
        </p:spPr>
        <p:txBody>
          <a:bodyPr>
            <a:noAutofit/>
          </a:bodyPr>
          <a:lstStyle/>
          <a:p>
            <a:pPr algn="l"/>
            <a:r>
              <a:rPr lang="zh-CN" altLang="en-US" dirty="0" smtClean="0"/>
              <a:t>编程实例</a:t>
            </a:r>
          </a:p>
        </p:txBody>
      </p:sp>
      <p:sp>
        <p:nvSpPr>
          <p:cNvPr id="16387" name="内容占位符 2"/>
          <p:cNvSpPr>
            <a:spLocks noGrp="1"/>
          </p:cNvSpPr>
          <p:nvPr>
            <p:ph idx="1"/>
          </p:nvPr>
        </p:nvSpPr>
        <p:spPr>
          <a:xfrm>
            <a:off x="492290" y="1831900"/>
            <a:ext cx="8229600" cy="449738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Wingdings" pitchFamily="2" charset="2"/>
              <a:buChar char="Ø"/>
            </a:pPr>
            <a:r>
              <a:rPr lang="en-US" altLang="zh-CN" sz="2800" dirty="0" smtClean="0"/>
              <a:t>Web</a:t>
            </a:r>
            <a:r>
              <a:rPr lang="zh-CN" altLang="en-US" sz="2800" dirty="0" smtClean="0"/>
              <a:t>服务器上日志文件的多线程访问</a:t>
            </a:r>
            <a:endParaRPr lang="en-US" altLang="zh-CN" sz="2800" dirty="0" smtClean="0"/>
          </a:p>
          <a:p>
            <a:pPr>
              <a:buFont typeface="Wingdings" pitchFamily="2" charset="2"/>
              <a:buChar char="Ø"/>
            </a:pPr>
            <a:endParaRPr lang="en-US" altLang="zh-CN" sz="2800" dirty="0" smtClean="0"/>
          </a:p>
          <a:p>
            <a:pPr>
              <a:buFont typeface="Wingdings" pitchFamily="2" charset="2"/>
              <a:buChar char="Ø"/>
            </a:pPr>
            <a:endParaRPr lang="en-US" altLang="zh-CN" sz="2800" dirty="0" smtClean="0"/>
          </a:p>
          <a:p>
            <a:pPr>
              <a:buFont typeface="Wingdings" pitchFamily="2" charset="2"/>
              <a:buChar char="Ø"/>
            </a:pPr>
            <a:endParaRPr lang="en-US" altLang="zh-CN" sz="2800" dirty="0" smtClean="0"/>
          </a:p>
          <a:p>
            <a:pPr>
              <a:buFont typeface="Wingdings" pitchFamily="2" charset="2"/>
              <a:buChar char="Ø"/>
            </a:pPr>
            <a:endParaRPr lang="en-US" altLang="zh-CN" sz="2800" dirty="0" smtClean="0"/>
          </a:p>
          <a:p>
            <a:pPr>
              <a:buFont typeface="Wingdings" pitchFamily="2" charset="2"/>
              <a:buChar char="Ø"/>
            </a:pPr>
            <a:r>
              <a:rPr lang="zh-CN" altLang="en-US" sz="2800" dirty="0" smtClean="0"/>
              <a:t>多个线程会使用</a:t>
            </a:r>
            <a:r>
              <a:rPr lang="en-US" altLang="zh-CN" sz="2800" dirty="0" err="1" smtClean="0"/>
              <a:t>LogFile</a:t>
            </a:r>
            <a:r>
              <a:rPr lang="zh-CN" altLang="en-US" sz="2800" dirty="0" smtClean="0"/>
              <a:t>对象的引用获得当前日期和时间，写入到日志文件中。如何编程处理，避免写入混乱？</a:t>
            </a:r>
            <a:endParaRPr lang="en-US" altLang="zh-CN" sz="2800" dirty="0" smtClean="0"/>
          </a:p>
        </p:txBody>
      </p:sp>
      <p:sp>
        <p:nvSpPr>
          <p:cNvPr id="16389" name="流程图: 文档 1"/>
          <p:cNvSpPr>
            <a:spLocks noChangeArrowheads="1"/>
          </p:cNvSpPr>
          <p:nvPr/>
        </p:nvSpPr>
        <p:spPr bwMode="auto">
          <a:xfrm>
            <a:off x="3791000" y="2463180"/>
            <a:ext cx="1265238" cy="1143000"/>
          </a:xfrm>
          <a:prstGeom prst="flowChartDocumen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日志文件</a:t>
            </a:r>
            <a:endParaRPr lang="en-US" altLang="zh-CN"/>
          </a:p>
          <a:p>
            <a:r>
              <a:rPr lang="en-US" altLang="zh-CN"/>
              <a:t>LogFile</a:t>
            </a:r>
            <a:endParaRPr lang="zh-CN" altLang="en-US"/>
          </a:p>
        </p:txBody>
      </p:sp>
      <p:sp>
        <p:nvSpPr>
          <p:cNvPr id="16390" name="圆角矩形 2"/>
          <p:cNvSpPr>
            <a:spLocks noChangeArrowheads="1"/>
          </p:cNvSpPr>
          <p:nvPr/>
        </p:nvSpPr>
        <p:spPr bwMode="auto">
          <a:xfrm>
            <a:off x="6077000" y="2348880"/>
            <a:ext cx="1828800" cy="6858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连接线程</a:t>
            </a:r>
            <a:r>
              <a:rPr lang="en-US" altLang="zh-CN"/>
              <a:t>1</a:t>
            </a:r>
            <a:r>
              <a:rPr lang="zh-CN" altLang="en-US"/>
              <a:t>：处理入站连接</a:t>
            </a:r>
          </a:p>
        </p:txBody>
      </p:sp>
      <p:sp>
        <p:nvSpPr>
          <p:cNvPr id="16391" name="圆角矩形 7"/>
          <p:cNvSpPr>
            <a:spLocks noChangeArrowheads="1"/>
          </p:cNvSpPr>
          <p:nvPr/>
        </p:nvSpPr>
        <p:spPr bwMode="auto">
          <a:xfrm>
            <a:off x="6077000" y="3263280"/>
            <a:ext cx="1828800" cy="6858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连接线程</a:t>
            </a:r>
            <a:r>
              <a:rPr lang="en-US" altLang="zh-CN"/>
              <a:t>2</a:t>
            </a:r>
            <a:r>
              <a:rPr lang="zh-CN" altLang="en-US"/>
              <a:t>：处理入站连接</a:t>
            </a:r>
          </a:p>
        </p:txBody>
      </p:sp>
      <p:cxnSp>
        <p:nvCxnSpPr>
          <p:cNvPr id="16392" name="直接箭头连接符 8"/>
          <p:cNvCxnSpPr>
            <a:cxnSpLocks noChangeShapeType="1"/>
          </p:cNvCxnSpPr>
          <p:nvPr/>
        </p:nvCxnSpPr>
        <p:spPr bwMode="auto">
          <a:xfrm flipH="1">
            <a:off x="5056238" y="2691780"/>
            <a:ext cx="1020762" cy="762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393" name="直接箭头连接符 10"/>
          <p:cNvCxnSpPr>
            <a:cxnSpLocks noChangeShapeType="1"/>
          </p:cNvCxnSpPr>
          <p:nvPr/>
        </p:nvCxnSpPr>
        <p:spPr bwMode="auto">
          <a:xfrm flipH="1" flipV="1">
            <a:off x="5056238" y="3148980"/>
            <a:ext cx="1020762" cy="4572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394" name="圆角矩形 15"/>
          <p:cNvSpPr>
            <a:spLocks noChangeArrowheads="1"/>
          </p:cNvSpPr>
          <p:nvPr/>
        </p:nvSpPr>
        <p:spPr bwMode="auto">
          <a:xfrm>
            <a:off x="971600" y="2471118"/>
            <a:ext cx="1828800" cy="6858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连接线程</a:t>
            </a:r>
            <a:r>
              <a:rPr lang="en-US" altLang="zh-CN"/>
              <a:t>3</a:t>
            </a:r>
            <a:r>
              <a:rPr lang="zh-CN" altLang="en-US"/>
              <a:t>：处理入站连接</a:t>
            </a:r>
          </a:p>
        </p:txBody>
      </p:sp>
      <p:cxnSp>
        <p:nvCxnSpPr>
          <p:cNvPr id="16395" name="直接箭头连接符 12"/>
          <p:cNvCxnSpPr>
            <a:cxnSpLocks noChangeShapeType="1"/>
          </p:cNvCxnSpPr>
          <p:nvPr/>
        </p:nvCxnSpPr>
        <p:spPr bwMode="auto">
          <a:xfrm>
            <a:off x="2800400" y="2814018"/>
            <a:ext cx="990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396" name="圆角矩形 17"/>
          <p:cNvSpPr>
            <a:spLocks noChangeArrowheads="1"/>
          </p:cNvSpPr>
          <p:nvPr/>
        </p:nvSpPr>
        <p:spPr bwMode="auto">
          <a:xfrm>
            <a:off x="1141463" y="3606180"/>
            <a:ext cx="1828800" cy="6858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连接线程</a:t>
            </a:r>
            <a:r>
              <a:rPr lang="en-US" altLang="zh-CN"/>
              <a:t>4</a:t>
            </a:r>
            <a:r>
              <a:rPr lang="zh-CN" altLang="en-US"/>
              <a:t>：处理入站连接</a:t>
            </a:r>
          </a:p>
        </p:txBody>
      </p:sp>
      <p:cxnSp>
        <p:nvCxnSpPr>
          <p:cNvPr id="16397" name="直接箭头连接符 16"/>
          <p:cNvCxnSpPr>
            <a:cxnSpLocks noChangeShapeType="1"/>
          </p:cNvCxnSpPr>
          <p:nvPr/>
        </p:nvCxnSpPr>
        <p:spPr bwMode="auto">
          <a:xfrm flipV="1">
            <a:off x="2970263" y="3263280"/>
            <a:ext cx="820737" cy="5715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99437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同步块</a:t>
            </a:r>
            <a:endParaRPr lang="zh-CN" altLang="en-US" dirty="0"/>
          </a:p>
        </p:txBody>
      </p:sp>
      <p:sp>
        <p:nvSpPr>
          <p:cNvPr id="6" name="内容占位符 5"/>
          <p:cNvSpPr>
            <a:spLocks noGrp="1"/>
          </p:cNvSpPr>
          <p:nvPr>
            <p:ph idx="1"/>
          </p:nvPr>
        </p:nvSpPr>
        <p:spPr/>
        <p:txBody>
          <a:bodyPr/>
          <a:lstStyle/>
          <a:p>
            <a:r>
              <a:rPr lang="zh-CN" altLang="en-US" dirty="0" smtClean="0"/>
              <a:t>多个线程写</a:t>
            </a:r>
            <a:r>
              <a:rPr lang="en-US" altLang="zh-CN" dirty="0" smtClean="0"/>
              <a:t>Log</a:t>
            </a:r>
            <a:r>
              <a:rPr lang="zh-CN" altLang="en-US" dirty="0" smtClean="0"/>
              <a:t>文件</a:t>
            </a:r>
            <a:endParaRPr lang="zh-CN" altLang="en-US" dirty="0"/>
          </a:p>
        </p:txBody>
      </p:sp>
      <p:pic>
        <p:nvPicPr>
          <p:cNvPr id="8" name="图片 7"/>
          <p:cNvPicPr>
            <a:picLocks noChangeAspect="1"/>
          </p:cNvPicPr>
          <p:nvPr/>
        </p:nvPicPr>
        <p:blipFill>
          <a:blip r:embed="rId2" cstate="print"/>
          <a:stretch>
            <a:fillRect/>
          </a:stretch>
        </p:blipFill>
        <p:spPr>
          <a:xfrm>
            <a:off x="1259632" y="2171187"/>
            <a:ext cx="6480720" cy="4686813"/>
          </a:xfrm>
          <a:prstGeom prst="rect">
            <a:avLst/>
          </a:prstGeom>
        </p:spPr>
      </p:pic>
    </p:spTree>
    <p:extLst>
      <p:ext uri="{BB962C8B-B14F-4D97-AF65-F5344CB8AC3E}">
        <p14:creationId xmlns:p14="http://schemas.microsoft.com/office/powerpoint/2010/main" xmlns="" val="2257907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同步块</a:t>
            </a:r>
            <a:endParaRPr lang="zh-CN" altLang="en-US" dirty="0"/>
          </a:p>
        </p:txBody>
      </p:sp>
      <p:sp>
        <p:nvSpPr>
          <p:cNvPr id="3" name="内容占位符 2"/>
          <p:cNvSpPr>
            <a:spLocks noGrp="1"/>
          </p:cNvSpPr>
          <p:nvPr>
            <p:ph idx="1"/>
          </p:nvPr>
        </p:nvSpPr>
        <p:spPr>
          <a:xfrm>
            <a:off x="827584" y="1556792"/>
            <a:ext cx="7543801" cy="691124"/>
          </a:xfrm>
        </p:spPr>
        <p:txBody>
          <a:bodyPr/>
          <a:lstStyle/>
          <a:p>
            <a:r>
              <a:rPr lang="zh-CN" altLang="en-US" dirty="0" smtClean="0"/>
              <a:t>同步的两种实现方法</a:t>
            </a:r>
            <a:endParaRPr lang="zh-CN" altLang="en-US" dirty="0"/>
          </a:p>
        </p:txBody>
      </p:sp>
      <p:pic>
        <p:nvPicPr>
          <p:cNvPr id="5" name="图片 4"/>
          <p:cNvPicPr>
            <a:picLocks noChangeAspect="1"/>
          </p:cNvPicPr>
          <p:nvPr/>
        </p:nvPicPr>
        <p:blipFill>
          <a:blip r:embed="rId2" cstate="print"/>
          <a:stretch>
            <a:fillRect/>
          </a:stretch>
        </p:blipFill>
        <p:spPr>
          <a:xfrm>
            <a:off x="827584" y="2204864"/>
            <a:ext cx="7391400" cy="2276475"/>
          </a:xfrm>
          <a:prstGeom prst="rect">
            <a:avLst/>
          </a:prstGeom>
        </p:spPr>
      </p:pic>
      <p:pic>
        <p:nvPicPr>
          <p:cNvPr id="6" name="图片 5"/>
          <p:cNvPicPr>
            <a:picLocks noChangeAspect="1"/>
          </p:cNvPicPr>
          <p:nvPr/>
        </p:nvPicPr>
        <p:blipFill>
          <a:blip r:embed="rId3" cstate="print"/>
          <a:stretch>
            <a:fillRect/>
          </a:stretch>
        </p:blipFill>
        <p:spPr>
          <a:xfrm>
            <a:off x="822960" y="4457700"/>
            <a:ext cx="7543800" cy="2400300"/>
          </a:xfrm>
          <a:prstGeom prst="rect">
            <a:avLst/>
          </a:prstGeom>
        </p:spPr>
      </p:pic>
    </p:spTree>
    <p:extLst>
      <p:ext uri="{BB962C8B-B14F-4D97-AF65-F5344CB8AC3E}">
        <p14:creationId xmlns:p14="http://schemas.microsoft.com/office/powerpoint/2010/main" xmlns="" val="3547709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同步方法</a:t>
            </a:r>
            <a:endParaRPr lang="zh-CN" altLang="en-US" dirty="0"/>
          </a:p>
        </p:txBody>
      </p:sp>
      <p:sp>
        <p:nvSpPr>
          <p:cNvPr id="3" name="内容占位符 2"/>
          <p:cNvSpPr>
            <a:spLocks noGrp="1"/>
          </p:cNvSpPr>
          <p:nvPr>
            <p:ph idx="1"/>
          </p:nvPr>
        </p:nvSpPr>
        <p:spPr>
          <a:xfrm>
            <a:off x="107504" y="1916832"/>
            <a:ext cx="7543801" cy="621550"/>
          </a:xfrm>
        </p:spPr>
        <p:txBody>
          <a:bodyPr/>
          <a:lstStyle/>
          <a:p>
            <a:r>
              <a:rPr lang="zh-CN" altLang="en-US" dirty="0" smtClean="0"/>
              <a:t>对方法声明添加</a:t>
            </a:r>
            <a:r>
              <a:rPr lang="en-US" altLang="zh-CN" dirty="0" smtClean="0"/>
              <a:t>synchronized</a:t>
            </a:r>
            <a:r>
              <a:rPr lang="zh-CN" altLang="en-US" dirty="0" smtClean="0"/>
              <a:t>修饰符</a:t>
            </a:r>
            <a:endParaRPr lang="zh-CN" altLang="en-US" dirty="0"/>
          </a:p>
        </p:txBody>
      </p:sp>
      <p:pic>
        <p:nvPicPr>
          <p:cNvPr id="4" name="图片 3"/>
          <p:cNvPicPr>
            <a:picLocks noChangeAspect="1"/>
          </p:cNvPicPr>
          <p:nvPr/>
        </p:nvPicPr>
        <p:blipFill rotWithShape="1">
          <a:blip r:embed="rId2" cstate="print"/>
          <a:srcRect r="26979"/>
          <a:stretch/>
        </p:blipFill>
        <p:spPr>
          <a:xfrm>
            <a:off x="164581" y="2924944"/>
            <a:ext cx="8655891" cy="2479889"/>
          </a:xfrm>
          <a:prstGeom prst="rect">
            <a:avLst/>
          </a:prstGeom>
        </p:spPr>
      </p:pic>
    </p:spTree>
    <p:extLst>
      <p:ext uri="{BB962C8B-B14F-4D97-AF65-F5344CB8AC3E}">
        <p14:creationId xmlns:p14="http://schemas.microsoft.com/office/powerpoint/2010/main" xmlns="" val="2731020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同步带来的问题</a:t>
            </a:r>
            <a:endParaRPr lang="zh-CN" altLang="en-US" dirty="0"/>
          </a:p>
        </p:txBody>
      </p:sp>
      <p:sp>
        <p:nvSpPr>
          <p:cNvPr id="3" name="内容占位符 2"/>
          <p:cNvSpPr>
            <a:spLocks noGrp="1"/>
          </p:cNvSpPr>
          <p:nvPr>
            <p:ph idx="1"/>
          </p:nvPr>
        </p:nvSpPr>
        <p:spPr/>
        <p:txBody>
          <a:bodyPr/>
          <a:lstStyle/>
          <a:p>
            <a:r>
              <a:rPr lang="zh-CN" altLang="en-US" dirty="0" smtClean="0"/>
              <a:t>程序性能下降，甚至严重下降</a:t>
            </a:r>
            <a:endParaRPr lang="en-US" altLang="zh-CN" dirty="0" smtClean="0"/>
          </a:p>
          <a:p>
            <a:r>
              <a:rPr lang="zh-CN" altLang="en-US" dirty="0" smtClean="0"/>
              <a:t>增加了死锁可能性</a:t>
            </a:r>
            <a:endParaRPr lang="en-US" altLang="zh-CN" dirty="0" smtClean="0"/>
          </a:p>
          <a:p>
            <a:r>
              <a:rPr lang="zh-CN" altLang="en-US" dirty="0" smtClean="0"/>
              <a:t>可能不能有效保护数据</a:t>
            </a:r>
            <a:endParaRPr lang="en-US" altLang="zh-CN" dirty="0" smtClean="0"/>
          </a:p>
          <a:p>
            <a:pPr lvl="1"/>
            <a:r>
              <a:rPr lang="zh-CN" altLang="en-US" dirty="0" smtClean="0"/>
              <a:t>如前面例子保护的是对象，不是文件</a:t>
            </a:r>
            <a:endParaRPr lang="zh-CN" altLang="en-US" dirty="0"/>
          </a:p>
        </p:txBody>
      </p:sp>
    </p:spTree>
    <p:extLst>
      <p:ext uri="{BB962C8B-B14F-4D97-AF65-F5344CB8AC3E}">
        <p14:creationId xmlns:p14="http://schemas.microsoft.com/office/powerpoint/2010/main" xmlns="" val="1976205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死锁</a:t>
            </a:r>
            <a:r>
              <a:rPr lang="en-US" altLang="zh-CN" dirty="0" smtClean="0"/>
              <a:t>(deadlock)</a:t>
            </a:r>
            <a:endParaRPr lang="zh-CN" altLang="en-US" dirty="0"/>
          </a:p>
        </p:txBody>
      </p:sp>
      <p:sp>
        <p:nvSpPr>
          <p:cNvPr id="3" name="内容占位符 2"/>
          <p:cNvSpPr>
            <a:spLocks noGrp="1"/>
          </p:cNvSpPr>
          <p:nvPr>
            <p:ph idx="1"/>
          </p:nvPr>
        </p:nvSpPr>
        <p:spPr>
          <a:xfrm>
            <a:off x="5004048" y="1556792"/>
            <a:ext cx="3851920" cy="5135336"/>
          </a:xfrm>
        </p:spPr>
        <p:txBody>
          <a:bodyPr>
            <a:normAutofit/>
          </a:bodyPr>
          <a:lstStyle/>
          <a:p>
            <a:r>
              <a:rPr lang="zh-CN" altLang="en-US" dirty="0" smtClean="0"/>
              <a:t>两个线程需要独占访问同样的资源集</a:t>
            </a:r>
            <a:endParaRPr lang="en-US" altLang="zh-CN" dirty="0" smtClean="0"/>
          </a:p>
          <a:p>
            <a:endParaRPr lang="en-US" altLang="zh-CN" dirty="0"/>
          </a:p>
          <a:p>
            <a:r>
              <a:rPr lang="zh-CN" altLang="en-US" dirty="0" smtClean="0"/>
              <a:t>防止死锁</a:t>
            </a:r>
            <a:endParaRPr lang="en-US" altLang="zh-CN" dirty="0" smtClean="0"/>
          </a:p>
          <a:p>
            <a:pPr lvl="1"/>
            <a:r>
              <a:rPr lang="zh-CN" altLang="en-US" dirty="0" smtClean="0"/>
              <a:t>避免不必要的同步</a:t>
            </a:r>
            <a:endParaRPr lang="en-US" altLang="zh-CN" dirty="0" smtClean="0"/>
          </a:p>
          <a:p>
            <a:pPr lvl="1"/>
            <a:r>
              <a:rPr lang="zh-CN" altLang="en-US" dirty="0" smtClean="0"/>
              <a:t>同步块尽可能的小</a:t>
            </a:r>
            <a:endParaRPr lang="en-US" altLang="zh-CN" dirty="0" smtClean="0"/>
          </a:p>
          <a:p>
            <a:pPr lvl="1"/>
            <a:r>
              <a:rPr lang="zh-CN" altLang="en-US" dirty="0" smtClean="0"/>
              <a:t>尽可能不一次同步多个对象（但</a:t>
            </a:r>
            <a:r>
              <a:rPr lang="en-US" altLang="zh-CN" dirty="0" smtClean="0"/>
              <a:t>Java</a:t>
            </a:r>
            <a:r>
              <a:rPr lang="zh-CN" altLang="en-US" dirty="0" smtClean="0"/>
              <a:t>类库内方法可能含有同步）</a:t>
            </a:r>
            <a:endParaRPr lang="en-US" altLang="zh-CN" dirty="0" smtClean="0"/>
          </a:p>
          <a:p>
            <a:pPr lvl="1"/>
            <a:endParaRPr lang="zh-CN" altLang="en-US" dirty="0"/>
          </a:p>
        </p:txBody>
      </p:sp>
      <p:pic>
        <p:nvPicPr>
          <p:cNvPr id="4" name="图片 3"/>
          <p:cNvPicPr>
            <a:picLocks noChangeAspect="1"/>
          </p:cNvPicPr>
          <p:nvPr/>
        </p:nvPicPr>
        <p:blipFill>
          <a:blip r:embed="rId2" cstate="print"/>
          <a:stretch>
            <a:fillRect/>
          </a:stretch>
        </p:blipFill>
        <p:spPr>
          <a:xfrm>
            <a:off x="323528" y="1556792"/>
            <a:ext cx="4421747" cy="5157192"/>
          </a:xfrm>
          <a:prstGeom prst="rect">
            <a:avLst/>
          </a:prstGeom>
        </p:spPr>
      </p:pic>
    </p:spTree>
    <p:extLst>
      <p:ext uri="{BB962C8B-B14F-4D97-AF65-F5344CB8AC3E}">
        <p14:creationId xmlns:p14="http://schemas.microsoft.com/office/powerpoint/2010/main" xmlns="" val="1121022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进程与线程（</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a:xfrm>
            <a:off x="0" y="1556792"/>
            <a:ext cx="8820472" cy="4495800"/>
          </a:xfrm>
        </p:spPr>
        <p:txBody>
          <a:bodyPr/>
          <a:lstStyle/>
          <a:p>
            <a:r>
              <a:rPr lang="zh-CN" altLang="en-US" b="1" dirty="0" smtClean="0"/>
              <a:t>进程</a:t>
            </a:r>
            <a:r>
              <a:rPr lang="zh-CN" altLang="en-US" dirty="0" smtClean="0"/>
              <a:t>：具有一定独立功能的程序关于某个数据集合上的一次运行活动，进程是系统</a:t>
            </a:r>
            <a:r>
              <a:rPr lang="zh-CN" altLang="en-US" b="1" dirty="0" smtClean="0">
                <a:solidFill>
                  <a:srgbClr val="FF0000"/>
                </a:solidFill>
              </a:rPr>
              <a:t>进行资源分配和调度</a:t>
            </a:r>
            <a:r>
              <a:rPr lang="zh-CN" altLang="en-US" dirty="0" smtClean="0"/>
              <a:t>的一个</a:t>
            </a:r>
            <a:r>
              <a:rPr lang="zh-CN" altLang="en-US" b="1" dirty="0" smtClean="0">
                <a:solidFill>
                  <a:srgbClr val="FF0000"/>
                </a:solidFill>
              </a:rPr>
              <a:t>独立单元</a:t>
            </a:r>
            <a:r>
              <a:rPr lang="zh-CN" altLang="en-US" b="1" dirty="0" smtClean="0"/>
              <a:t>。</a:t>
            </a:r>
            <a:endParaRPr lang="en-US" altLang="zh-CN" b="1" dirty="0" smtClean="0"/>
          </a:p>
        </p:txBody>
      </p:sp>
      <p:pic>
        <p:nvPicPr>
          <p:cNvPr id="1026" name="Picture 2"/>
          <p:cNvPicPr>
            <a:picLocks noChangeAspect="1" noChangeArrowheads="1"/>
          </p:cNvPicPr>
          <p:nvPr/>
        </p:nvPicPr>
        <p:blipFill>
          <a:blip r:embed="rId2" cstate="print"/>
          <a:srcRect/>
          <a:stretch>
            <a:fillRect/>
          </a:stretch>
        </p:blipFill>
        <p:spPr bwMode="auto">
          <a:xfrm>
            <a:off x="3917639" y="2636912"/>
            <a:ext cx="4901317" cy="4032448"/>
          </a:xfrm>
          <a:prstGeom prst="rect">
            <a:avLst/>
          </a:prstGeom>
          <a:noFill/>
          <a:ln w="9525">
            <a:noFill/>
            <a:miter lim="800000"/>
            <a:headEnd/>
            <a:tailEnd/>
          </a:ln>
        </p:spPr>
      </p:pic>
      <p:sp>
        <p:nvSpPr>
          <p:cNvPr id="5" name="TextBox 4"/>
          <p:cNvSpPr txBox="1"/>
          <p:nvPr/>
        </p:nvSpPr>
        <p:spPr>
          <a:xfrm>
            <a:off x="0" y="3429000"/>
            <a:ext cx="3563888" cy="369332"/>
          </a:xfrm>
          <a:prstGeom prst="rect">
            <a:avLst/>
          </a:prstGeom>
          <a:noFill/>
        </p:spPr>
        <p:txBody>
          <a:bodyPr wrap="square" rtlCol="0">
            <a:spAutoFit/>
          </a:bodyPr>
          <a:lstStyle/>
          <a:p>
            <a:r>
              <a:rPr lang="en-US" altLang="zh-CN" dirty="0" smtClean="0"/>
              <a:t>Windows</a:t>
            </a:r>
            <a:r>
              <a:rPr lang="zh-CN" altLang="en-US" dirty="0" smtClean="0"/>
              <a:t>系统任务管理器下的进程：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死锁举例（</a:t>
            </a:r>
            <a:r>
              <a:rPr lang="en-US" altLang="zh-CN" dirty="0" smtClean="0"/>
              <a:t>1</a:t>
            </a:r>
            <a:r>
              <a:rPr lang="zh-CN" altLang="en-US" dirty="0" smtClean="0"/>
              <a:t>）</a:t>
            </a:r>
            <a:endParaRPr lang="zh-CN" altLang="en-US" dirty="0"/>
          </a:p>
        </p:txBody>
      </p:sp>
      <p:graphicFrame>
        <p:nvGraphicFramePr>
          <p:cNvPr id="4" name="表格 3"/>
          <p:cNvGraphicFramePr>
            <a:graphicFrameLocks noGrp="1"/>
          </p:cNvGraphicFramePr>
          <p:nvPr/>
        </p:nvGraphicFramePr>
        <p:xfrm>
          <a:off x="971600" y="2708920"/>
          <a:ext cx="7344816" cy="4048760"/>
        </p:xfrm>
        <a:graphic>
          <a:graphicData uri="http://schemas.openxmlformats.org/drawingml/2006/table">
            <a:tbl>
              <a:tblPr firstRow="1" bandRow="1">
                <a:tableStyleId>{5C22544A-7EE6-4342-B048-85BDC9FD1C3A}</a:tableStyleId>
              </a:tblPr>
              <a:tblGrid>
                <a:gridCol w="3672408"/>
                <a:gridCol w="3672408"/>
              </a:tblGrid>
              <a:tr h="370840">
                <a:tc>
                  <a:txBody>
                    <a:bodyPr/>
                    <a:lstStyle/>
                    <a:p>
                      <a:r>
                        <a:rPr lang="zh-CN" altLang="en-US" dirty="0" smtClean="0"/>
                        <a:t>线程</a:t>
                      </a:r>
                      <a:r>
                        <a:rPr lang="en-US" altLang="zh-CN" dirty="0" smtClean="0"/>
                        <a:t>1</a:t>
                      </a:r>
                      <a:r>
                        <a:rPr lang="zh-CN" altLang="en-US" dirty="0" smtClean="0"/>
                        <a:t>：存入</a:t>
                      </a:r>
                      <a:r>
                        <a:rPr lang="en-US" altLang="zh-CN" dirty="0" smtClean="0"/>
                        <a:t>500</a:t>
                      </a:r>
                      <a:r>
                        <a:rPr lang="zh-CN" altLang="en-US" dirty="0" smtClean="0"/>
                        <a:t>元</a:t>
                      </a:r>
                      <a:endParaRPr lang="zh-CN" altLang="en-US" dirty="0"/>
                    </a:p>
                  </a:txBody>
                  <a:tcPr/>
                </a:tc>
                <a:tc>
                  <a:txBody>
                    <a:bodyPr/>
                    <a:lstStyle/>
                    <a:p>
                      <a:r>
                        <a:rPr lang="zh-CN" altLang="en-US" dirty="0" smtClean="0"/>
                        <a:t>线程</a:t>
                      </a:r>
                      <a:r>
                        <a:rPr lang="en-US" altLang="zh-CN" dirty="0" smtClean="0"/>
                        <a:t>2</a:t>
                      </a:r>
                      <a:r>
                        <a:rPr lang="zh-CN" altLang="en-US" dirty="0" smtClean="0"/>
                        <a:t>：取出</a:t>
                      </a:r>
                      <a:r>
                        <a:rPr lang="en-US" altLang="zh-CN" dirty="0" smtClean="0"/>
                        <a:t>300</a:t>
                      </a:r>
                      <a:r>
                        <a:rPr lang="zh-CN" altLang="en-US" dirty="0" smtClean="0"/>
                        <a:t>元</a:t>
                      </a:r>
                      <a:endParaRPr lang="zh-CN" altLang="en-US" dirty="0"/>
                    </a:p>
                  </a:txBody>
                  <a:tcPr/>
                </a:tc>
              </a:tr>
              <a:tr h="370840">
                <a:tc>
                  <a:txBody>
                    <a:bodyPr/>
                    <a:lstStyle/>
                    <a:p>
                      <a:r>
                        <a:rPr lang="zh-CN" altLang="en-US" dirty="0" smtClean="0"/>
                        <a:t>获取当前余额：</a:t>
                      </a:r>
                      <a:r>
                        <a:rPr lang="en-US" altLang="zh-CN" dirty="0" smtClean="0"/>
                        <a:t>2000</a:t>
                      </a:r>
                      <a:endParaRPr lang="zh-CN" altLang="en-US" dirty="0"/>
                    </a:p>
                  </a:txBody>
                  <a:tcPr/>
                </a:tc>
                <a:tc>
                  <a:txBody>
                    <a:bodyPr/>
                    <a:lstStyle/>
                    <a:p>
                      <a:endParaRPr lang="zh-CN" altLang="en-US" dirty="0"/>
                    </a:p>
                  </a:txBody>
                  <a:tcPr/>
                </a:tc>
              </a:tr>
              <a:tr h="370840">
                <a:tc>
                  <a:txBody>
                    <a:bodyPr/>
                    <a:lstStyle/>
                    <a:p>
                      <a:r>
                        <a:rPr lang="zh-CN" altLang="en-US" dirty="0" smtClean="0"/>
                        <a:t>计算最新余额：</a:t>
                      </a:r>
                      <a:r>
                        <a:rPr lang="en-US" altLang="zh-CN" dirty="0" smtClean="0"/>
                        <a:t>2000+500=2500</a:t>
                      </a:r>
                      <a:endParaRPr lang="zh-CN" altLang="en-US" dirty="0"/>
                    </a:p>
                  </a:txBody>
                  <a:tcPr/>
                </a:tc>
                <a:tc>
                  <a:txBody>
                    <a:bodyPr/>
                    <a:lstStyle/>
                    <a:p>
                      <a:endParaRPr lang="zh-CN" altLang="en-US"/>
                    </a:p>
                  </a:txBody>
                  <a:tcPr/>
                </a:tc>
              </a:tr>
              <a:tr h="370840">
                <a:tc>
                  <a:txBody>
                    <a:bodyPr/>
                    <a:lstStyle/>
                    <a:p>
                      <a:r>
                        <a:rPr lang="zh-CN" altLang="en-US" dirty="0" smtClean="0"/>
                        <a:t>线程中断，等待下次被系统挑中执行</a:t>
                      </a:r>
                      <a:endParaRPr lang="zh-CN" altLang="en-US" dirty="0"/>
                    </a:p>
                  </a:txBody>
                  <a:tcPr/>
                </a:tc>
                <a:tc>
                  <a:txBody>
                    <a:bodyPr/>
                    <a:lstStyle/>
                    <a:p>
                      <a:r>
                        <a:rPr lang="zh-CN" altLang="en-US" dirty="0" smtClean="0"/>
                        <a:t>获得当前余额：</a:t>
                      </a:r>
                      <a:r>
                        <a:rPr lang="en-US" altLang="zh-CN" dirty="0" smtClean="0"/>
                        <a:t>2000</a:t>
                      </a:r>
                      <a:endParaRPr lang="zh-CN" altLang="en-US" dirty="0"/>
                    </a:p>
                  </a:txBody>
                  <a:tcPr/>
                </a:tc>
              </a:tr>
              <a:tr h="370840">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计算最新余额：</a:t>
                      </a:r>
                      <a:r>
                        <a:rPr lang="en-US" altLang="zh-CN" dirty="0" smtClean="0"/>
                        <a:t>2000-300=1700</a:t>
                      </a:r>
                      <a:endParaRPr lang="zh-CN" altLang="en-US" dirty="0" smtClean="0"/>
                    </a:p>
                    <a:p>
                      <a:endParaRPr lang="zh-CN" altLang="en-US" dirty="0"/>
                    </a:p>
                  </a:txBody>
                  <a:tcPr/>
                </a:tc>
              </a:tr>
              <a:tr h="370840">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线程中断，等待下次被系统挑中执行</a:t>
                      </a:r>
                    </a:p>
                    <a:p>
                      <a:endParaRPr lang="zh-CN" altLang="en-US" dirty="0"/>
                    </a:p>
                  </a:txBody>
                  <a:tcPr/>
                </a:tc>
              </a:tr>
              <a:tr h="370840">
                <a:tc>
                  <a:txBody>
                    <a:bodyPr/>
                    <a:lstStyle/>
                    <a:p>
                      <a:r>
                        <a:rPr lang="zh-CN" altLang="en-US" dirty="0" smtClean="0"/>
                        <a:t>再次执行，给更新余额</a:t>
                      </a:r>
                      <a:r>
                        <a:rPr lang="en-US" altLang="zh-CN" dirty="0" smtClean="0"/>
                        <a:t>2500</a:t>
                      </a:r>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r>
                        <a:rPr lang="zh-CN" altLang="en-US" dirty="0" smtClean="0"/>
                        <a:t>再次执行，更新余额：</a:t>
                      </a:r>
                      <a:r>
                        <a:rPr lang="en-US" altLang="zh-CN" dirty="0" smtClean="0"/>
                        <a:t>1700</a:t>
                      </a:r>
                      <a:endParaRPr lang="zh-CN" altLang="en-US" dirty="0"/>
                    </a:p>
                  </a:txBody>
                  <a:tcPr/>
                </a:tc>
              </a:tr>
            </a:tbl>
          </a:graphicData>
        </a:graphic>
      </p:graphicFrame>
      <p:sp>
        <p:nvSpPr>
          <p:cNvPr id="5" name="TextBox 4"/>
          <p:cNvSpPr txBox="1"/>
          <p:nvPr/>
        </p:nvSpPr>
        <p:spPr>
          <a:xfrm>
            <a:off x="323528" y="1628800"/>
            <a:ext cx="6192688" cy="923330"/>
          </a:xfrm>
          <a:prstGeom prst="rect">
            <a:avLst/>
          </a:prstGeom>
          <a:noFill/>
        </p:spPr>
        <p:txBody>
          <a:bodyPr wrap="square" rtlCol="0">
            <a:spAutoFit/>
          </a:bodyPr>
          <a:lstStyle/>
          <a:p>
            <a:r>
              <a:rPr lang="zh-CN" altLang="en-US" dirty="0" smtClean="0"/>
              <a:t>一个银行账号：账户</a:t>
            </a:r>
            <a:r>
              <a:rPr lang="en-US" altLang="zh-CN" dirty="0" smtClean="0"/>
              <a:t>A, </a:t>
            </a:r>
            <a:r>
              <a:rPr lang="zh-CN" altLang="en-US" dirty="0" smtClean="0"/>
              <a:t>余额</a:t>
            </a:r>
            <a:r>
              <a:rPr lang="en-US" altLang="zh-CN" dirty="0" smtClean="0"/>
              <a:t>2000</a:t>
            </a:r>
            <a:r>
              <a:rPr lang="zh-CN" altLang="en-US" dirty="0" smtClean="0"/>
              <a:t>元</a:t>
            </a:r>
            <a:endParaRPr lang="en-US" altLang="zh-CN" dirty="0" smtClean="0"/>
          </a:p>
          <a:p>
            <a:r>
              <a:rPr lang="zh-CN" altLang="en-US" dirty="0" smtClean="0"/>
              <a:t>线程</a:t>
            </a:r>
            <a:r>
              <a:rPr lang="en-US" altLang="zh-CN" dirty="0" smtClean="0"/>
              <a:t>1:</a:t>
            </a:r>
            <a:r>
              <a:rPr lang="zh-CN" altLang="en-US" dirty="0" smtClean="0"/>
              <a:t>存款线程</a:t>
            </a:r>
            <a:endParaRPr lang="en-US" altLang="zh-CN" dirty="0" smtClean="0"/>
          </a:p>
          <a:p>
            <a:r>
              <a:rPr lang="zh-CN" altLang="en-US" dirty="0" smtClean="0"/>
              <a:t>线程</a:t>
            </a:r>
            <a:r>
              <a:rPr lang="en-US" altLang="zh-CN" dirty="0" smtClean="0"/>
              <a:t>2: </a:t>
            </a:r>
            <a:r>
              <a:rPr lang="zh-CN" altLang="en-US" dirty="0" smtClean="0"/>
              <a:t>取款线程</a:t>
            </a:r>
            <a:endParaRPr lang="en-US" altLang="zh-CN" dirty="0" smtClean="0"/>
          </a:p>
        </p:txBody>
      </p:sp>
      <p:sp>
        <p:nvSpPr>
          <p:cNvPr id="6" name="TextBox 5"/>
          <p:cNvSpPr txBox="1"/>
          <p:nvPr/>
        </p:nvSpPr>
        <p:spPr>
          <a:xfrm>
            <a:off x="6804248" y="2060848"/>
            <a:ext cx="1944216" cy="369332"/>
          </a:xfrm>
          <a:prstGeom prst="rect">
            <a:avLst/>
          </a:prstGeom>
          <a:noFill/>
        </p:spPr>
        <p:txBody>
          <a:bodyPr wrap="square" rtlCol="0">
            <a:spAutoFit/>
          </a:bodyPr>
          <a:lstStyle/>
          <a:p>
            <a:r>
              <a:rPr lang="zh-CN" altLang="en-US" dirty="0" smtClean="0">
                <a:solidFill>
                  <a:srgbClr val="FF0000"/>
                </a:solidFill>
              </a:rPr>
              <a:t>无锁状态</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死锁举例（</a:t>
            </a:r>
            <a:r>
              <a:rPr lang="en-US" altLang="zh-CN" dirty="0" smtClean="0"/>
              <a:t>2</a:t>
            </a:r>
            <a:r>
              <a:rPr lang="zh-CN" altLang="en-US" dirty="0" smtClean="0"/>
              <a:t>）</a:t>
            </a:r>
            <a:endParaRPr lang="zh-CN" altLang="en-US" dirty="0"/>
          </a:p>
        </p:txBody>
      </p:sp>
      <p:graphicFrame>
        <p:nvGraphicFramePr>
          <p:cNvPr id="4" name="表格 3"/>
          <p:cNvGraphicFramePr>
            <a:graphicFrameLocks noGrp="1"/>
          </p:cNvGraphicFramePr>
          <p:nvPr/>
        </p:nvGraphicFramePr>
        <p:xfrm>
          <a:off x="827584" y="1484784"/>
          <a:ext cx="8208912" cy="5251174"/>
        </p:xfrm>
        <a:graphic>
          <a:graphicData uri="http://schemas.openxmlformats.org/drawingml/2006/table">
            <a:tbl>
              <a:tblPr firstRow="1" bandRow="1">
                <a:tableStyleId>{5C22544A-7EE6-4342-B048-85BDC9FD1C3A}</a:tableStyleId>
              </a:tblPr>
              <a:tblGrid>
                <a:gridCol w="4104456"/>
                <a:gridCol w="4104456"/>
              </a:tblGrid>
              <a:tr h="298553">
                <a:tc>
                  <a:txBody>
                    <a:bodyPr/>
                    <a:lstStyle/>
                    <a:p>
                      <a:r>
                        <a:rPr lang="zh-CN" altLang="en-US" dirty="0" smtClean="0"/>
                        <a:t>线程</a:t>
                      </a:r>
                      <a:r>
                        <a:rPr lang="en-US" altLang="zh-CN" dirty="0" smtClean="0"/>
                        <a:t>1</a:t>
                      </a:r>
                      <a:r>
                        <a:rPr lang="zh-CN" altLang="en-US" dirty="0" smtClean="0"/>
                        <a:t>：存入</a:t>
                      </a:r>
                      <a:r>
                        <a:rPr lang="en-US" altLang="zh-CN" dirty="0" smtClean="0"/>
                        <a:t>500</a:t>
                      </a:r>
                      <a:r>
                        <a:rPr lang="zh-CN" altLang="en-US" dirty="0" smtClean="0"/>
                        <a:t>元</a:t>
                      </a:r>
                      <a:endParaRPr lang="zh-CN" altLang="en-US" dirty="0"/>
                    </a:p>
                  </a:txBody>
                  <a:tcPr/>
                </a:tc>
                <a:tc>
                  <a:txBody>
                    <a:bodyPr/>
                    <a:lstStyle/>
                    <a:p>
                      <a:r>
                        <a:rPr lang="zh-CN" altLang="en-US" dirty="0" smtClean="0"/>
                        <a:t>线程</a:t>
                      </a:r>
                      <a:r>
                        <a:rPr lang="en-US" altLang="zh-CN" dirty="0" smtClean="0"/>
                        <a:t>2</a:t>
                      </a:r>
                      <a:r>
                        <a:rPr lang="zh-CN" altLang="en-US" dirty="0" smtClean="0"/>
                        <a:t>：取出</a:t>
                      </a:r>
                      <a:r>
                        <a:rPr lang="en-US" altLang="zh-CN" dirty="0" smtClean="0"/>
                        <a:t>300</a:t>
                      </a:r>
                      <a:r>
                        <a:rPr lang="zh-CN" altLang="en-US" dirty="0" smtClean="0"/>
                        <a:t>元</a:t>
                      </a:r>
                      <a:endParaRPr lang="zh-CN" altLang="en-US" dirty="0"/>
                    </a:p>
                  </a:txBody>
                  <a:tcPr/>
                </a:tc>
              </a:tr>
              <a:tr h="298553">
                <a:tc>
                  <a:txBody>
                    <a:bodyPr/>
                    <a:lstStyle/>
                    <a:p>
                      <a:r>
                        <a:rPr lang="zh-CN" altLang="en-US" dirty="0" smtClean="0"/>
                        <a:t>获取当前余额：</a:t>
                      </a:r>
                      <a:r>
                        <a:rPr lang="en-US" altLang="zh-CN" dirty="0" smtClean="0"/>
                        <a:t>2000</a:t>
                      </a:r>
                      <a:endParaRPr lang="zh-CN" altLang="en-US" dirty="0"/>
                    </a:p>
                  </a:txBody>
                  <a:tcPr/>
                </a:tc>
                <a:tc>
                  <a:txBody>
                    <a:bodyPr/>
                    <a:lstStyle/>
                    <a:p>
                      <a:endParaRPr lang="zh-CN" altLang="en-US" dirty="0"/>
                    </a:p>
                  </a:txBody>
                  <a:tcPr/>
                </a:tc>
              </a:tr>
              <a:tr h="298553">
                <a:tc>
                  <a:txBody>
                    <a:bodyPr/>
                    <a:lstStyle/>
                    <a:p>
                      <a:r>
                        <a:rPr lang="zh-CN" altLang="en-US" dirty="0" smtClean="0"/>
                        <a:t>计算最新余额：</a:t>
                      </a:r>
                      <a:r>
                        <a:rPr lang="en-US" altLang="zh-CN" dirty="0" smtClean="0"/>
                        <a:t>2000+500=2500</a:t>
                      </a:r>
                      <a:endParaRPr lang="zh-CN" altLang="en-US" dirty="0"/>
                    </a:p>
                  </a:txBody>
                  <a:tcPr/>
                </a:tc>
                <a:tc>
                  <a:txBody>
                    <a:bodyPr/>
                    <a:lstStyle/>
                    <a:p>
                      <a:endParaRPr lang="zh-CN" altLang="en-US"/>
                    </a:p>
                  </a:txBody>
                  <a:tcPr/>
                </a:tc>
              </a:tr>
              <a:tr h="522467">
                <a:tc>
                  <a:txBody>
                    <a:bodyPr/>
                    <a:lstStyle/>
                    <a:p>
                      <a:r>
                        <a:rPr lang="zh-CN" altLang="en-US" dirty="0" smtClean="0"/>
                        <a:t>线程中断，等待下次被系统挑中执行</a:t>
                      </a:r>
                      <a:endParaRPr lang="zh-CN" altLang="en-US" dirty="0"/>
                    </a:p>
                  </a:txBody>
                  <a:tcPr/>
                </a:tc>
                <a:tc>
                  <a:txBody>
                    <a:bodyPr/>
                    <a:lstStyle/>
                    <a:p>
                      <a:endParaRPr lang="zh-CN" altLang="en-US"/>
                    </a:p>
                  </a:txBody>
                  <a:tcPr/>
                </a:tc>
              </a:tr>
              <a:tr h="522467">
                <a:tc>
                  <a:txBody>
                    <a:bodyPr/>
                    <a:lstStyle/>
                    <a:p>
                      <a:endParaRPr lang="zh-CN" altLang="en-US"/>
                    </a:p>
                  </a:txBody>
                  <a:tcPr/>
                </a:tc>
                <a:tc>
                  <a:txBody>
                    <a:bodyPr/>
                    <a:lstStyle/>
                    <a:p>
                      <a:r>
                        <a:rPr lang="zh-CN" altLang="en-US" dirty="0" smtClean="0"/>
                        <a:t>获取账户</a:t>
                      </a:r>
                      <a:r>
                        <a:rPr lang="en-US" altLang="zh-CN" dirty="0" smtClean="0"/>
                        <a:t>A</a:t>
                      </a:r>
                      <a:r>
                        <a:rPr lang="zh-CN" altLang="en-US" dirty="0" smtClean="0"/>
                        <a:t>的锁：失败，进入阻塞状态</a:t>
                      </a:r>
                      <a:endParaRPr lang="zh-CN" altLang="en-US" dirty="0"/>
                    </a:p>
                  </a:txBody>
                  <a:tcPr/>
                </a:tc>
              </a:tr>
              <a:tr h="298553">
                <a:tc>
                  <a:txBody>
                    <a:bodyPr/>
                    <a:lstStyle/>
                    <a:p>
                      <a:r>
                        <a:rPr lang="zh-CN" altLang="en-US" dirty="0" smtClean="0"/>
                        <a:t>被系统选中，再次执行，</a:t>
                      </a:r>
                      <a:r>
                        <a:rPr lang="en-US" altLang="zh-CN" dirty="0" smtClean="0"/>
                        <a:t>2500</a:t>
                      </a:r>
                      <a:endParaRPr lang="zh-CN" altLang="en-US" dirty="0"/>
                    </a:p>
                  </a:txBody>
                  <a:tcPr/>
                </a:tc>
                <a:tc>
                  <a:txBody>
                    <a:bodyPr/>
                    <a:lstStyle/>
                    <a:p>
                      <a:endParaRPr lang="zh-CN" altLang="en-US" dirty="0"/>
                    </a:p>
                  </a:txBody>
                  <a:tcPr/>
                </a:tc>
              </a:tr>
              <a:tr h="298553">
                <a:tc>
                  <a:txBody>
                    <a:bodyPr/>
                    <a:lstStyle/>
                    <a:p>
                      <a:r>
                        <a:rPr lang="zh-CN" altLang="en-US" dirty="0" smtClean="0"/>
                        <a:t>释放账户</a:t>
                      </a:r>
                      <a:r>
                        <a:rPr lang="en-US" altLang="zh-CN" dirty="0" smtClean="0"/>
                        <a:t>A</a:t>
                      </a:r>
                      <a:r>
                        <a:rPr lang="zh-CN" altLang="en-US" dirty="0" smtClean="0"/>
                        <a:t>的锁</a:t>
                      </a:r>
                      <a:endParaRPr lang="zh-CN" altLang="en-US" dirty="0"/>
                    </a:p>
                  </a:txBody>
                  <a:tcPr/>
                </a:tc>
                <a:tc>
                  <a:txBody>
                    <a:bodyPr/>
                    <a:lstStyle/>
                    <a:p>
                      <a:endParaRPr lang="zh-CN" altLang="en-US"/>
                    </a:p>
                  </a:txBody>
                  <a:tcPr/>
                </a:tc>
              </a:tr>
              <a:tr h="298553">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A</a:t>
                      </a:r>
                      <a:r>
                        <a:rPr lang="zh-CN" altLang="en-US" dirty="0" smtClean="0"/>
                        <a:t>的锁：成功</a:t>
                      </a:r>
                    </a:p>
                  </a:txBody>
                  <a:tcPr/>
                </a:tc>
              </a:tr>
              <a:tr h="298553">
                <a:tc>
                  <a:txBody>
                    <a:bodyPr/>
                    <a:lstStyle/>
                    <a:p>
                      <a:endParaRPr lang="zh-CN" altLang="en-US"/>
                    </a:p>
                  </a:txBody>
                  <a:tcPr/>
                </a:tc>
                <a:tc>
                  <a:txBody>
                    <a:bodyPr/>
                    <a:lstStyle/>
                    <a:p>
                      <a:r>
                        <a:rPr lang="zh-CN" altLang="en-US" dirty="0" smtClean="0"/>
                        <a:t>获得当前余额：</a:t>
                      </a:r>
                      <a:r>
                        <a:rPr lang="en-US" altLang="zh-CN" dirty="0" smtClean="0"/>
                        <a:t>2500</a:t>
                      </a:r>
                      <a:endParaRPr lang="zh-CN" altLang="en-US" dirty="0"/>
                    </a:p>
                  </a:txBody>
                  <a:tcPr/>
                </a:tc>
              </a:tr>
              <a:tr h="298553">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计算最新余额：</a:t>
                      </a:r>
                      <a:r>
                        <a:rPr lang="en-US" altLang="zh-CN" dirty="0" smtClean="0"/>
                        <a:t>2500-300=2200</a:t>
                      </a:r>
                      <a:endParaRPr lang="zh-CN" altLang="en-US" dirty="0" smtClean="0"/>
                    </a:p>
                  </a:txBody>
                  <a:tcPr/>
                </a:tc>
              </a:tr>
              <a:tr h="522467">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更新余额：</a:t>
                      </a:r>
                      <a:r>
                        <a:rPr lang="en-US" altLang="zh-CN" dirty="0" smtClean="0"/>
                        <a:t>2200</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522467">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释放账户</a:t>
                      </a:r>
                      <a:r>
                        <a:rPr lang="en-US" altLang="zh-CN" dirty="0" smtClean="0"/>
                        <a:t>A</a:t>
                      </a:r>
                      <a:r>
                        <a:rPr lang="zh-CN" altLang="en-US" dirty="0" smtClean="0"/>
                        <a:t>的锁</a:t>
                      </a:r>
                    </a:p>
                    <a:p>
                      <a:endParaRPr lang="zh-CN" altLang="en-US" dirty="0"/>
                    </a:p>
                  </a:txBody>
                  <a:tcPr/>
                </a:tc>
              </a:tr>
            </a:tbl>
          </a:graphicData>
        </a:graphic>
      </p:graphicFrame>
      <p:sp>
        <p:nvSpPr>
          <p:cNvPr id="5" name="TextBox 4"/>
          <p:cNvSpPr txBox="1"/>
          <p:nvPr/>
        </p:nvSpPr>
        <p:spPr>
          <a:xfrm>
            <a:off x="0" y="1628800"/>
            <a:ext cx="827584" cy="646331"/>
          </a:xfrm>
          <a:prstGeom prst="rect">
            <a:avLst/>
          </a:prstGeom>
          <a:noFill/>
        </p:spPr>
        <p:txBody>
          <a:bodyPr wrap="square" rtlCol="0">
            <a:spAutoFit/>
          </a:bodyPr>
          <a:lstStyle/>
          <a:p>
            <a:r>
              <a:rPr lang="zh-CN" altLang="en-US" dirty="0" smtClean="0">
                <a:solidFill>
                  <a:srgbClr val="FF0000"/>
                </a:solidFill>
              </a:rPr>
              <a:t>加锁状态</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死锁举例（</a:t>
            </a:r>
            <a:r>
              <a:rPr lang="en-US" altLang="zh-CN" dirty="0" smtClean="0"/>
              <a:t>3</a:t>
            </a:r>
            <a:r>
              <a:rPr lang="zh-CN" altLang="en-US" dirty="0" smtClean="0"/>
              <a:t>）</a:t>
            </a:r>
            <a:endParaRPr lang="zh-CN" altLang="en-US" dirty="0"/>
          </a:p>
        </p:txBody>
      </p:sp>
      <p:sp>
        <p:nvSpPr>
          <p:cNvPr id="3" name="内容占位符 2"/>
          <p:cNvSpPr>
            <a:spLocks noGrp="1"/>
          </p:cNvSpPr>
          <p:nvPr>
            <p:ph sz="quarter" idx="1"/>
          </p:nvPr>
        </p:nvSpPr>
        <p:spPr/>
        <p:txBody>
          <a:bodyPr/>
          <a:lstStyle/>
          <a:p>
            <a:pPr>
              <a:buNone/>
            </a:pPr>
            <a:r>
              <a:rPr lang="en-US" altLang="zh-CN" dirty="0" smtClean="0"/>
              <a:t>A</a:t>
            </a:r>
            <a:r>
              <a:rPr lang="zh-CN" altLang="en-US" dirty="0" smtClean="0"/>
              <a:t>给</a:t>
            </a:r>
            <a:r>
              <a:rPr lang="en-US" altLang="zh-CN" dirty="0" smtClean="0"/>
              <a:t>B</a:t>
            </a:r>
            <a:r>
              <a:rPr lang="zh-CN" altLang="en-US" dirty="0" smtClean="0"/>
              <a:t>转账，同时</a:t>
            </a:r>
            <a:r>
              <a:rPr lang="en-US" altLang="zh-CN" dirty="0" smtClean="0"/>
              <a:t>B</a:t>
            </a:r>
            <a:r>
              <a:rPr lang="zh-CN" altLang="en-US" dirty="0" smtClean="0"/>
              <a:t>给</a:t>
            </a:r>
            <a:r>
              <a:rPr lang="en-US" altLang="zh-CN" dirty="0" smtClean="0"/>
              <a:t>A</a:t>
            </a:r>
            <a:r>
              <a:rPr lang="zh-CN" altLang="en-US" dirty="0" smtClean="0"/>
              <a:t>转账</a:t>
            </a:r>
            <a:endParaRPr lang="zh-CN" altLang="en-US" dirty="0"/>
          </a:p>
        </p:txBody>
      </p:sp>
      <p:graphicFrame>
        <p:nvGraphicFramePr>
          <p:cNvPr id="4" name="表格 3"/>
          <p:cNvGraphicFramePr>
            <a:graphicFrameLocks noGrp="1"/>
          </p:cNvGraphicFramePr>
          <p:nvPr/>
        </p:nvGraphicFramePr>
        <p:xfrm>
          <a:off x="611560" y="2348880"/>
          <a:ext cx="8208912" cy="3383280"/>
        </p:xfrm>
        <a:graphic>
          <a:graphicData uri="http://schemas.openxmlformats.org/drawingml/2006/table">
            <a:tbl>
              <a:tblPr firstRow="1" bandRow="1">
                <a:tableStyleId>{5C22544A-7EE6-4342-B048-85BDC9FD1C3A}</a:tableStyleId>
              </a:tblPr>
              <a:tblGrid>
                <a:gridCol w="4104456"/>
                <a:gridCol w="4104456"/>
              </a:tblGrid>
              <a:tr h="298553">
                <a:tc>
                  <a:txBody>
                    <a:bodyPr/>
                    <a:lstStyle/>
                    <a:p>
                      <a:r>
                        <a:rPr lang="zh-CN" altLang="en-US" dirty="0" smtClean="0"/>
                        <a:t>线程</a:t>
                      </a:r>
                      <a:r>
                        <a:rPr lang="en-US" altLang="zh-CN" dirty="0" smtClean="0"/>
                        <a:t>1</a:t>
                      </a:r>
                      <a:r>
                        <a:rPr lang="zh-CN" altLang="en-US" dirty="0" smtClean="0"/>
                        <a:t>：</a:t>
                      </a:r>
                      <a:r>
                        <a:rPr lang="en-US" altLang="zh-CN" dirty="0" smtClean="0"/>
                        <a:t>A</a:t>
                      </a:r>
                      <a:r>
                        <a:rPr lang="zh-CN" altLang="en-US" dirty="0" smtClean="0"/>
                        <a:t>给</a:t>
                      </a:r>
                      <a:r>
                        <a:rPr lang="en-US" altLang="zh-CN" dirty="0" smtClean="0"/>
                        <a:t>B</a:t>
                      </a:r>
                      <a:r>
                        <a:rPr lang="zh-CN" altLang="en-US" dirty="0" smtClean="0"/>
                        <a:t>转账</a:t>
                      </a:r>
                      <a:endParaRPr lang="zh-CN" altLang="en-US" dirty="0"/>
                    </a:p>
                  </a:txBody>
                  <a:tcPr/>
                </a:tc>
                <a:tc>
                  <a:txBody>
                    <a:bodyPr/>
                    <a:lstStyle/>
                    <a:p>
                      <a:r>
                        <a:rPr lang="zh-CN" altLang="en-US" dirty="0" smtClean="0"/>
                        <a:t>线程</a:t>
                      </a:r>
                      <a:r>
                        <a:rPr lang="en-US" altLang="zh-CN" dirty="0" smtClean="0"/>
                        <a:t>2</a:t>
                      </a:r>
                      <a:r>
                        <a:rPr lang="zh-CN" altLang="en-US" dirty="0" smtClean="0"/>
                        <a:t>：</a:t>
                      </a:r>
                      <a:r>
                        <a:rPr lang="en-US" altLang="zh-CN" dirty="0" smtClean="0"/>
                        <a:t>B</a:t>
                      </a:r>
                      <a:r>
                        <a:rPr lang="zh-CN" altLang="en-US" dirty="0" smtClean="0"/>
                        <a:t>给</a:t>
                      </a:r>
                      <a:r>
                        <a:rPr lang="en-US" altLang="zh-CN" dirty="0" smtClean="0"/>
                        <a:t>A</a:t>
                      </a:r>
                      <a:r>
                        <a:rPr lang="zh-CN" altLang="en-US" dirty="0" smtClean="0"/>
                        <a:t>转账</a:t>
                      </a:r>
                      <a:endParaRPr lang="zh-CN" altLang="en-US" dirty="0"/>
                    </a:p>
                  </a:txBody>
                  <a:tcPr/>
                </a:tc>
              </a:tr>
              <a:tr h="298553">
                <a:tc>
                  <a:txBody>
                    <a:bodyPr/>
                    <a:lstStyle/>
                    <a:p>
                      <a:r>
                        <a:rPr lang="zh-CN" altLang="en-US" dirty="0" smtClean="0"/>
                        <a:t>获取账户</a:t>
                      </a:r>
                      <a:r>
                        <a:rPr lang="en-US" altLang="zh-CN" dirty="0" smtClean="0"/>
                        <a:t>A</a:t>
                      </a:r>
                      <a:r>
                        <a:rPr lang="zh-CN" altLang="en-US" dirty="0" smtClean="0"/>
                        <a:t>的锁：成功</a:t>
                      </a:r>
                      <a:endParaRPr lang="zh-CN" altLang="en-US" dirty="0"/>
                    </a:p>
                  </a:txBody>
                  <a:tcPr/>
                </a:tc>
                <a:tc>
                  <a:txBody>
                    <a:bodyPr/>
                    <a:lstStyle/>
                    <a:p>
                      <a:endParaRPr lang="zh-CN" altLang="en-US" dirty="0"/>
                    </a:p>
                  </a:txBody>
                  <a:tcPr/>
                </a:tc>
              </a:tr>
              <a:tr h="298553">
                <a:tc>
                  <a:txBody>
                    <a:bodyPr/>
                    <a:lstStyle/>
                    <a:p>
                      <a:r>
                        <a:rPr lang="zh-CN" altLang="en-US" dirty="0" smtClean="0"/>
                        <a:t>线程中断，等待下次被系统挑中执行</a:t>
                      </a:r>
                      <a:endParaRPr lang="zh-CN" altLang="en-US" dirty="0"/>
                    </a:p>
                  </a:txBody>
                  <a:tcPr/>
                </a:tc>
                <a:tc>
                  <a:txBody>
                    <a:bodyPr/>
                    <a:lstStyle/>
                    <a:p>
                      <a:endParaRPr lang="zh-CN" altLang="en-US"/>
                    </a:p>
                  </a:txBody>
                  <a:tcPr/>
                </a:tc>
              </a:tr>
              <a:tr h="522467">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B</a:t>
                      </a:r>
                      <a:r>
                        <a:rPr lang="zh-CN" altLang="en-US" dirty="0" smtClean="0"/>
                        <a:t>的锁：成功</a:t>
                      </a:r>
                    </a:p>
                    <a:p>
                      <a:endParaRPr lang="zh-CN" altLang="en-US" dirty="0"/>
                    </a:p>
                  </a:txBody>
                  <a:tcPr/>
                </a:tc>
              </a:tr>
              <a:tr h="522467">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线程中断，等待下次被系统挑中执行</a:t>
                      </a:r>
                    </a:p>
                    <a:p>
                      <a:endParaRPr lang="zh-CN" altLang="en-US" dirty="0"/>
                    </a:p>
                  </a:txBody>
                  <a:tcPr/>
                </a:tc>
              </a:tr>
              <a:tr h="298553">
                <a:tc>
                  <a:txBody>
                    <a:bodyPr/>
                    <a:lstStyle/>
                    <a:p>
                      <a:r>
                        <a:rPr lang="zh-CN" altLang="en-US" dirty="0" smtClean="0"/>
                        <a:t>获取账户</a:t>
                      </a:r>
                      <a:r>
                        <a:rPr lang="en-US" altLang="zh-CN" dirty="0" smtClean="0"/>
                        <a:t>B</a:t>
                      </a:r>
                      <a:r>
                        <a:rPr lang="zh-CN" altLang="en-US" dirty="0" smtClean="0"/>
                        <a:t>的锁：失败，继续等待</a:t>
                      </a:r>
                      <a:endParaRPr lang="zh-CN" altLang="en-US" dirty="0"/>
                    </a:p>
                  </a:txBody>
                  <a:tcPr/>
                </a:tc>
                <a:tc>
                  <a:txBody>
                    <a:bodyPr/>
                    <a:lstStyle/>
                    <a:p>
                      <a:endParaRPr lang="zh-CN" altLang="en-US" dirty="0"/>
                    </a:p>
                  </a:txBody>
                  <a:tcPr/>
                </a:tc>
              </a:tr>
              <a:tr h="298553">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A</a:t>
                      </a:r>
                      <a:r>
                        <a:rPr lang="zh-CN" altLang="en-US" dirty="0" smtClean="0"/>
                        <a:t>的锁：失败，继续等待</a:t>
                      </a:r>
                    </a:p>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线程优先级</a:t>
            </a:r>
            <a:endParaRPr lang="zh-CN" altLang="en-US" dirty="0"/>
          </a:p>
        </p:txBody>
      </p:sp>
      <p:sp>
        <p:nvSpPr>
          <p:cNvPr id="3" name="内容占位符 2"/>
          <p:cNvSpPr>
            <a:spLocks noGrp="1"/>
          </p:cNvSpPr>
          <p:nvPr>
            <p:ph idx="1"/>
          </p:nvPr>
        </p:nvSpPr>
        <p:spPr/>
        <p:txBody>
          <a:bodyPr/>
          <a:lstStyle/>
          <a:p>
            <a:r>
              <a:rPr lang="en-US" altLang="zh-CN" dirty="0" smtClean="0"/>
              <a:t>public final void </a:t>
            </a:r>
            <a:r>
              <a:rPr lang="en-US" altLang="zh-CN" dirty="0" err="1" smtClean="0"/>
              <a:t>setPriority</a:t>
            </a:r>
            <a:r>
              <a:rPr lang="en-US" altLang="zh-CN" dirty="0" smtClean="0"/>
              <a:t>(</a:t>
            </a:r>
            <a:r>
              <a:rPr lang="en-US" altLang="zh-CN" dirty="0" err="1" smtClean="0"/>
              <a:t>int</a:t>
            </a:r>
            <a:r>
              <a:rPr lang="en-US" altLang="zh-CN" dirty="0" smtClean="0"/>
              <a:t> n)</a:t>
            </a:r>
          </a:p>
          <a:p>
            <a:r>
              <a:rPr lang="zh-CN" altLang="en-US" dirty="0" smtClean="0"/>
              <a:t>优先级值：</a:t>
            </a:r>
            <a:r>
              <a:rPr lang="en-US" altLang="zh-CN" dirty="0" smtClean="0"/>
              <a:t>0-10</a:t>
            </a:r>
          </a:p>
          <a:p>
            <a:pPr lvl="1"/>
            <a:r>
              <a:rPr lang="en-US" altLang="zh-CN" dirty="0" err="1" smtClean="0"/>
              <a:t>Thread.MIN_PRIORITY</a:t>
            </a:r>
            <a:r>
              <a:rPr lang="en-US" altLang="zh-CN" dirty="0" smtClean="0"/>
              <a:t> (1)</a:t>
            </a:r>
          </a:p>
          <a:p>
            <a:pPr lvl="1"/>
            <a:r>
              <a:rPr lang="en-US" altLang="zh-CN" dirty="0" err="1" smtClean="0"/>
              <a:t>Thread.NORMAL_PRIORITY</a:t>
            </a:r>
            <a:r>
              <a:rPr lang="en-US" altLang="zh-CN" dirty="0" smtClean="0"/>
              <a:t> (5)</a:t>
            </a:r>
            <a:r>
              <a:rPr lang="zh-CN" altLang="en-US" dirty="0" smtClean="0"/>
              <a:t>，默认</a:t>
            </a:r>
            <a:endParaRPr lang="en-US" altLang="zh-CN" dirty="0" smtClean="0"/>
          </a:p>
          <a:p>
            <a:pPr lvl="1"/>
            <a:r>
              <a:rPr lang="en-US" altLang="zh-CN" dirty="0" err="1" smtClean="0"/>
              <a:t>Thread.MAX_PRIORITY</a:t>
            </a:r>
            <a:r>
              <a:rPr lang="en-US" altLang="zh-CN" dirty="0" smtClean="0"/>
              <a:t> (10)</a:t>
            </a:r>
          </a:p>
          <a:p>
            <a:r>
              <a:rPr lang="zh-CN" altLang="en-US" dirty="0" smtClean="0"/>
              <a:t>不同操作系统支持不同（小心！）</a:t>
            </a:r>
            <a:endParaRPr lang="en-US" altLang="zh-CN" dirty="0" smtClean="0"/>
          </a:p>
          <a:p>
            <a:endParaRPr lang="zh-CN" altLang="en-US" dirty="0"/>
          </a:p>
        </p:txBody>
      </p:sp>
    </p:spTree>
    <p:extLst>
      <p:ext uri="{BB962C8B-B14F-4D97-AF65-F5344CB8AC3E}">
        <p14:creationId xmlns:p14="http://schemas.microsoft.com/office/powerpoint/2010/main" xmlns="" val="3003167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graphicFrame>
        <p:nvGraphicFramePr>
          <p:cNvPr id="4" name="表格 3"/>
          <p:cNvGraphicFramePr>
            <a:graphicFrameLocks noGrp="1"/>
          </p:cNvGraphicFramePr>
          <p:nvPr/>
        </p:nvGraphicFramePr>
        <p:xfrm>
          <a:off x="539552" y="1340768"/>
          <a:ext cx="8208912" cy="5303520"/>
        </p:xfrm>
        <a:graphic>
          <a:graphicData uri="http://schemas.openxmlformats.org/drawingml/2006/table">
            <a:tbl>
              <a:tblPr firstRow="1" bandRow="1">
                <a:tableStyleId>{5C22544A-7EE6-4342-B048-85BDC9FD1C3A}</a:tableStyleId>
              </a:tblPr>
              <a:tblGrid>
                <a:gridCol w="4104456"/>
                <a:gridCol w="4104456"/>
              </a:tblGrid>
              <a:tr h="298553">
                <a:tc>
                  <a:txBody>
                    <a:bodyPr/>
                    <a:lstStyle/>
                    <a:p>
                      <a:r>
                        <a:rPr lang="zh-CN" altLang="en-US" dirty="0" smtClean="0"/>
                        <a:t>线程</a:t>
                      </a:r>
                      <a:r>
                        <a:rPr lang="en-US" altLang="zh-CN" dirty="0" smtClean="0"/>
                        <a:t>1</a:t>
                      </a:r>
                      <a:r>
                        <a:rPr lang="zh-CN" altLang="en-US" dirty="0" smtClean="0"/>
                        <a:t>：账户</a:t>
                      </a:r>
                      <a:r>
                        <a:rPr lang="en-US" altLang="zh-CN" dirty="0" smtClean="0"/>
                        <a:t>A</a:t>
                      </a:r>
                      <a:r>
                        <a:rPr lang="zh-CN" altLang="en-US" dirty="0" smtClean="0"/>
                        <a:t>给账户</a:t>
                      </a:r>
                      <a:r>
                        <a:rPr lang="en-US" altLang="zh-CN" dirty="0" smtClean="0"/>
                        <a:t>B</a:t>
                      </a:r>
                      <a:r>
                        <a:rPr lang="zh-CN" altLang="en-US" dirty="0" smtClean="0"/>
                        <a:t>转账</a:t>
                      </a:r>
                      <a:endParaRPr lang="zh-CN" altLang="en-US" dirty="0"/>
                    </a:p>
                  </a:txBody>
                  <a:tcPr/>
                </a:tc>
                <a:tc>
                  <a:txBody>
                    <a:bodyPr/>
                    <a:lstStyle/>
                    <a:p>
                      <a:r>
                        <a:rPr lang="zh-CN" altLang="en-US" dirty="0" smtClean="0"/>
                        <a:t>线程</a:t>
                      </a:r>
                      <a:r>
                        <a:rPr lang="en-US" altLang="zh-CN" dirty="0" smtClean="0"/>
                        <a:t>2</a:t>
                      </a:r>
                      <a:r>
                        <a:rPr lang="zh-CN" altLang="en-US" dirty="0" smtClean="0"/>
                        <a:t>：账户</a:t>
                      </a:r>
                      <a:r>
                        <a:rPr lang="en-US" altLang="zh-CN" dirty="0" smtClean="0"/>
                        <a:t>B</a:t>
                      </a:r>
                      <a:r>
                        <a:rPr lang="zh-CN" altLang="en-US" dirty="0" smtClean="0"/>
                        <a:t>给账户</a:t>
                      </a:r>
                      <a:r>
                        <a:rPr lang="en-US" altLang="zh-CN" dirty="0" smtClean="0"/>
                        <a:t>A</a:t>
                      </a:r>
                      <a:r>
                        <a:rPr lang="zh-CN" altLang="en-US" dirty="0" smtClean="0"/>
                        <a:t>转账</a:t>
                      </a:r>
                      <a:endParaRPr lang="zh-CN" altLang="en-US" dirty="0"/>
                    </a:p>
                  </a:txBody>
                  <a:tcPr/>
                </a:tc>
              </a:tr>
              <a:tr h="298553">
                <a:tc>
                  <a:txBody>
                    <a:bodyPr/>
                    <a:lstStyle/>
                    <a:p>
                      <a:r>
                        <a:rPr lang="zh-CN" altLang="en-US" dirty="0" smtClean="0"/>
                        <a:t>获取账户</a:t>
                      </a:r>
                      <a:r>
                        <a:rPr lang="en-US" altLang="zh-CN" dirty="0" smtClean="0"/>
                        <a:t>A</a:t>
                      </a:r>
                      <a:r>
                        <a:rPr lang="zh-CN" altLang="en-US" dirty="0" smtClean="0"/>
                        <a:t>的锁：成功</a:t>
                      </a:r>
                      <a:endParaRPr lang="zh-CN" altLang="en-US" dirty="0"/>
                    </a:p>
                  </a:txBody>
                  <a:tcPr/>
                </a:tc>
                <a:tc>
                  <a:txBody>
                    <a:bodyPr/>
                    <a:lstStyle/>
                    <a:p>
                      <a:endParaRPr lang="zh-CN" altLang="en-US" dirty="0"/>
                    </a:p>
                  </a:txBody>
                  <a:tcPr/>
                </a:tc>
              </a:tr>
              <a:tr h="298553">
                <a:tc>
                  <a:txBody>
                    <a:bodyPr/>
                    <a:lstStyle/>
                    <a:p>
                      <a:r>
                        <a:rPr lang="zh-CN" altLang="en-US" dirty="0" smtClean="0"/>
                        <a:t>线程中断，等待下次被系统挑中执行</a:t>
                      </a:r>
                      <a:endParaRPr lang="zh-CN" altLang="en-US" dirty="0"/>
                    </a:p>
                  </a:txBody>
                  <a:tcPr/>
                </a:tc>
                <a:tc>
                  <a:txBody>
                    <a:bodyPr/>
                    <a:lstStyle/>
                    <a:p>
                      <a:endParaRPr lang="zh-CN" altLang="en-US"/>
                    </a:p>
                  </a:txBody>
                  <a:tcPr/>
                </a:tc>
              </a:tr>
              <a:tr h="522467">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A</a:t>
                      </a:r>
                      <a:r>
                        <a:rPr lang="zh-CN" altLang="en-US" dirty="0" smtClean="0"/>
                        <a:t>的锁：失败，继续等待</a:t>
                      </a:r>
                    </a:p>
                    <a:p>
                      <a:endParaRPr lang="zh-CN" altLang="en-US" dirty="0"/>
                    </a:p>
                  </a:txBody>
                  <a:tcPr/>
                </a:tc>
              </a:tr>
              <a:tr h="522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B</a:t>
                      </a:r>
                      <a:r>
                        <a:rPr lang="zh-CN" altLang="en-US" dirty="0" smtClean="0"/>
                        <a:t>的锁：成功</a:t>
                      </a:r>
                    </a:p>
                    <a:p>
                      <a:endParaRPr lang="zh-CN" altLang="en-US" dirty="0"/>
                    </a:p>
                  </a:txBody>
                  <a:tcPr/>
                </a:tc>
                <a:tc>
                  <a:txBody>
                    <a:bodyPr/>
                    <a:lstStyle/>
                    <a:p>
                      <a:endParaRPr lang="zh-CN" altLang="en-US" dirty="0"/>
                    </a:p>
                  </a:txBody>
                  <a:tcPr/>
                </a:tc>
              </a:tr>
              <a:tr h="298553">
                <a:tc>
                  <a:txBody>
                    <a:bodyPr/>
                    <a:lstStyle/>
                    <a:p>
                      <a:r>
                        <a:rPr lang="zh-CN" altLang="en-US" dirty="0" smtClean="0"/>
                        <a:t>执行转账</a:t>
                      </a:r>
                      <a:endParaRPr lang="zh-CN" altLang="en-US" dirty="0"/>
                    </a:p>
                  </a:txBody>
                  <a:tcPr/>
                </a:tc>
                <a:tc>
                  <a:txBody>
                    <a:bodyPr/>
                    <a:lstStyle/>
                    <a:p>
                      <a:endParaRPr lang="zh-CN" altLang="en-US" dirty="0"/>
                    </a:p>
                  </a:txBody>
                  <a:tcPr/>
                </a:tc>
              </a:tr>
              <a:tr h="298553">
                <a:tc>
                  <a:txBody>
                    <a:bodyPr/>
                    <a:lstStyle/>
                    <a:p>
                      <a:r>
                        <a:rPr lang="zh-CN" altLang="en-US" dirty="0" smtClean="0"/>
                        <a:t>释放</a:t>
                      </a:r>
                      <a:r>
                        <a:rPr lang="en-US" altLang="zh-CN" dirty="0" smtClean="0"/>
                        <a:t>B</a:t>
                      </a:r>
                      <a:r>
                        <a:rPr lang="zh-CN" altLang="en-US" dirty="0" smtClean="0"/>
                        <a:t>的锁</a:t>
                      </a:r>
                      <a:endParaRPr lang="zh-CN" altLang="en-US" dirty="0"/>
                    </a:p>
                  </a:txBody>
                  <a:tcPr/>
                </a:tc>
                <a:tc>
                  <a:txBody>
                    <a:bodyPr/>
                    <a:lstStyle/>
                    <a:p>
                      <a:endParaRPr lang="zh-CN" altLang="en-US" dirty="0"/>
                    </a:p>
                  </a:txBody>
                  <a:tcPr/>
                </a:tc>
              </a:tr>
              <a:tr h="298553">
                <a:tc>
                  <a:txBody>
                    <a:bodyPr/>
                    <a:lstStyle/>
                    <a:p>
                      <a:r>
                        <a:rPr lang="zh-CN" altLang="en-US" dirty="0" smtClean="0"/>
                        <a:t>释放</a:t>
                      </a:r>
                      <a:r>
                        <a:rPr lang="en-US" altLang="zh-CN" dirty="0" smtClean="0"/>
                        <a:t>A</a:t>
                      </a:r>
                      <a:r>
                        <a:rPr lang="zh-CN" altLang="en-US" dirty="0" smtClean="0"/>
                        <a:t>的锁</a:t>
                      </a:r>
                      <a:endParaRPr lang="zh-CN" altLang="en-US" dirty="0"/>
                    </a:p>
                  </a:txBody>
                  <a:tcPr/>
                </a:tc>
                <a:tc>
                  <a:txBody>
                    <a:bodyPr/>
                    <a:lstStyle/>
                    <a:p>
                      <a:endParaRPr lang="zh-CN" altLang="en-US" dirty="0"/>
                    </a:p>
                  </a:txBody>
                  <a:tcPr/>
                </a:tc>
              </a:tr>
              <a:tr h="298553">
                <a:tc>
                  <a:txBody>
                    <a:bodyPr/>
                    <a:lstStyle/>
                    <a:p>
                      <a:endParaRPr lang="zh-CN" altLang="en-US" dirty="0"/>
                    </a:p>
                  </a:txBody>
                  <a:tcPr/>
                </a:tc>
                <a:tc>
                  <a:txBody>
                    <a:bodyPr/>
                    <a:lstStyle/>
                    <a:p>
                      <a:r>
                        <a:rPr lang="zh-CN" altLang="en-US" dirty="0" smtClean="0"/>
                        <a:t>获取账户</a:t>
                      </a:r>
                      <a:r>
                        <a:rPr lang="en-US" altLang="zh-CN" dirty="0" smtClean="0"/>
                        <a:t>A</a:t>
                      </a:r>
                      <a:r>
                        <a:rPr lang="zh-CN" altLang="en-US" dirty="0" smtClean="0"/>
                        <a:t>的锁：成功</a:t>
                      </a:r>
                      <a:endParaRPr lang="zh-CN" altLang="en-US" dirty="0"/>
                    </a:p>
                  </a:txBody>
                  <a:tcPr/>
                </a:tc>
              </a:tr>
              <a:tr h="298553">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获取账户</a:t>
                      </a:r>
                      <a:r>
                        <a:rPr lang="en-US" altLang="zh-CN" dirty="0" smtClean="0"/>
                        <a:t>B</a:t>
                      </a:r>
                      <a:r>
                        <a:rPr lang="zh-CN" altLang="en-US" dirty="0" smtClean="0"/>
                        <a:t>的锁：成功</a:t>
                      </a:r>
                    </a:p>
                  </a:txBody>
                  <a:tcPr/>
                </a:tc>
              </a:tr>
              <a:tr h="298553">
                <a:tc>
                  <a:txBody>
                    <a:bodyPr/>
                    <a:lstStyle/>
                    <a:p>
                      <a:endParaRPr lang="zh-CN" altLang="en-US" dirty="0"/>
                    </a:p>
                  </a:txBody>
                  <a:tcPr/>
                </a:tc>
                <a:tc>
                  <a:txBody>
                    <a:bodyPr/>
                    <a:lstStyle/>
                    <a:p>
                      <a:r>
                        <a:rPr lang="zh-CN" altLang="en-US" dirty="0" smtClean="0"/>
                        <a:t>执行转账</a:t>
                      </a:r>
                      <a:endParaRPr lang="zh-CN" altLang="en-US" dirty="0"/>
                    </a:p>
                  </a:txBody>
                  <a:tcPr/>
                </a:tc>
              </a:tr>
              <a:tr h="298553">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释放</a:t>
                      </a:r>
                      <a:r>
                        <a:rPr lang="en-US" altLang="zh-CN" dirty="0" smtClean="0"/>
                        <a:t>B</a:t>
                      </a:r>
                      <a:r>
                        <a:rPr lang="zh-CN" altLang="en-US" dirty="0" smtClean="0"/>
                        <a:t>的锁</a:t>
                      </a:r>
                    </a:p>
                  </a:txBody>
                  <a:tcPr/>
                </a:tc>
              </a:tr>
              <a:tr h="298553">
                <a:tc>
                  <a:txBody>
                    <a:bodyPr/>
                    <a:lstStyle/>
                    <a:p>
                      <a:endParaRPr lang="zh-CN" altLang="en-US" dirty="0"/>
                    </a:p>
                  </a:txBody>
                  <a:tcPr/>
                </a:tc>
                <a:tc>
                  <a:txBody>
                    <a:bodyPr/>
                    <a:lstStyle/>
                    <a:p>
                      <a:r>
                        <a:rPr lang="zh-CN" altLang="en-US" dirty="0" smtClean="0"/>
                        <a:t>释放</a:t>
                      </a:r>
                      <a:r>
                        <a:rPr lang="en-US" altLang="zh-CN" dirty="0" smtClean="0"/>
                        <a:t>A</a:t>
                      </a:r>
                      <a:r>
                        <a:rPr lang="zh-CN" altLang="en-US" dirty="0" smtClean="0"/>
                        <a:t>的锁</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连接线程</a:t>
            </a:r>
            <a:r>
              <a:rPr lang="en-US" altLang="zh-CN" dirty="0" smtClean="0"/>
              <a:t>(join)</a:t>
            </a:r>
            <a:endParaRPr lang="zh-CN" altLang="en-US" dirty="0"/>
          </a:p>
        </p:txBody>
      </p:sp>
      <p:sp>
        <p:nvSpPr>
          <p:cNvPr id="3" name="内容占位符 2"/>
          <p:cNvSpPr>
            <a:spLocks noGrp="1"/>
          </p:cNvSpPr>
          <p:nvPr>
            <p:ph idx="1"/>
          </p:nvPr>
        </p:nvSpPr>
        <p:spPr>
          <a:xfrm>
            <a:off x="93714" y="1556792"/>
            <a:ext cx="9014790" cy="2186112"/>
          </a:xfrm>
        </p:spPr>
        <p:txBody>
          <a:bodyPr>
            <a:noAutofit/>
          </a:bodyPr>
          <a:lstStyle/>
          <a:p>
            <a:r>
              <a:rPr lang="en-US" altLang="zh-CN" sz="2200" b="1" dirty="0">
                <a:solidFill>
                  <a:srgbClr val="006699"/>
                </a:solidFill>
                <a:latin typeface="Courier New" panose="02070309020205020404" pitchFamily="49" charset="0"/>
              </a:rPr>
              <a:t>public</a:t>
            </a:r>
            <a:r>
              <a:rPr lang="en-US" altLang="zh-CN" sz="2200" dirty="0">
                <a:solidFill>
                  <a:srgbClr val="1B1C20"/>
                </a:solidFill>
                <a:latin typeface="Courier New" panose="02070309020205020404" pitchFamily="49" charset="0"/>
              </a:rPr>
              <a:t> </a:t>
            </a:r>
            <a:r>
              <a:rPr lang="en-US" altLang="zh-CN" sz="2200" b="1" dirty="0">
                <a:solidFill>
                  <a:srgbClr val="006699"/>
                </a:solidFill>
                <a:latin typeface="Courier New" panose="02070309020205020404" pitchFamily="49" charset="0"/>
              </a:rPr>
              <a:t>final</a:t>
            </a:r>
            <a:r>
              <a:rPr lang="en-US" altLang="zh-CN" sz="2200" dirty="0">
                <a:solidFill>
                  <a:srgbClr val="1B1C20"/>
                </a:solidFill>
                <a:latin typeface="Courier New" panose="02070309020205020404" pitchFamily="49" charset="0"/>
              </a:rPr>
              <a:t> </a:t>
            </a:r>
            <a:r>
              <a:rPr lang="en-US" altLang="zh-CN" sz="2200" b="1" dirty="0">
                <a:solidFill>
                  <a:srgbClr val="007788"/>
                </a:solidFill>
                <a:latin typeface="Courier New" panose="02070309020205020404" pitchFamily="49" charset="0"/>
              </a:rPr>
              <a:t>void</a:t>
            </a:r>
            <a:r>
              <a:rPr lang="en-US" altLang="zh-CN" sz="2200" dirty="0">
                <a:solidFill>
                  <a:srgbClr val="1B1C20"/>
                </a:solidFill>
                <a:latin typeface="Courier New" panose="02070309020205020404" pitchFamily="49" charset="0"/>
              </a:rPr>
              <a:t> </a:t>
            </a:r>
            <a:r>
              <a:rPr lang="en-US" altLang="zh-CN" sz="2200" dirty="0">
                <a:solidFill>
                  <a:srgbClr val="CC00FF"/>
                </a:solidFill>
                <a:latin typeface="Courier New" panose="02070309020205020404" pitchFamily="49" charset="0"/>
              </a:rPr>
              <a:t>join</a:t>
            </a:r>
            <a:r>
              <a:rPr lang="en-US" altLang="zh-CN" sz="2200" dirty="0">
                <a:solidFill>
                  <a:srgbClr val="555555"/>
                </a:solidFill>
                <a:latin typeface="Courier New" panose="02070309020205020404" pitchFamily="49" charset="0"/>
              </a:rPr>
              <a:t>()</a:t>
            </a:r>
            <a:r>
              <a:rPr lang="en-US" altLang="zh-CN" sz="2200" dirty="0">
                <a:solidFill>
                  <a:srgbClr val="1B1C20"/>
                </a:solidFill>
                <a:latin typeface="Courier New" panose="02070309020205020404" pitchFamily="49" charset="0"/>
              </a:rPr>
              <a:t> </a:t>
            </a:r>
            <a:r>
              <a:rPr lang="en-US" altLang="zh-CN" sz="2200" b="1" dirty="0">
                <a:solidFill>
                  <a:srgbClr val="006699"/>
                </a:solidFill>
                <a:latin typeface="Courier New" panose="02070309020205020404" pitchFamily="49" charset="0"/>
              </a:rPr>
              <a:t>throws</a:t>
            </a:r>
            <a:r>
              <a:rPr lang="en-US" altLang="zh-CN" sz="2200" dirty="0">
                <a:solidFill>
                  <a:srgbClr val="1B1C20"/>
                </a:solidFill>
                <a:latin typeface="Courier New" panose="02070309020205020404" pitchFamily="49" charset="0"/>
              </a:rPr>
              <a:t> </a:t>
            </a:r>
            <a:r>
              <a:rPr lang="en-US" altLang="zh-CN" sz="2200" dirty="0" err="1" smtClean="0">
                <a:solidFill>
                  <a:srgbClr val="000088"/>
                </a:solidFill>
                <a:latin typeface="Courier New" panose="02070309020205020404" pitchFamily="49" charset="0"/>
              </a:rPr>
              <a:t>InterruptedException</a:t>
            </a:r>
            <a:endParaRPr lang="en-US" altLang="zh-CN" sz="2200" dirty="0" smtClean="0">
              <a:solidFill>
                <a:srgbClr val="000088"/>
              </a:solidFill>
              <a:latin typeface="Courier New" panose="02070309020205020404" pitchFamily="49" charset="0"/>
            </a:endParaRPr>
          </a:p>
          <a:p>
            <a:r>
              <a:rPr lang="en-US" altLang="zh-CN" sz="2200" b="1" dirty="0">
                <a:solidFill>
                  <a:srgbClr val="006699"/>
                </a:solidFill>
                <a:latin typeface="Courier New" panose="02070309020205020404" pitchFamily="49" charset="0"/>
              </a:rPr>
              <a:t>public</a:t>
            </a:r>
            <a:r>
              <a:rPr lang="en-US" altLang="zh-CN" sz="2200" dirty="0">
                <a:solidFill>
                  <a:srgbClr val="1B1C20"/>
                </a:solidFill>
                <a:latin typeface="Courier New" panose="02070309020205020404" pitchFamily="49" charset="0"/>
              </a:rPr>
              <a:t> </a:t>
            </a:r>
            <a:r>
              <a:rPr lang="en-US" altLang="zh-CN" sz="2200" b="1" dirty="0">
                <a:solidFill>
                  <a:srgbClr val="006699"/>
                </a:solidFill>
                <a:latin typeface="Courier New" panose="02070309020205020404" pitchFamily="49" charset="0"/>
              </a:rPr>
              <a:t>final</a:t>
            </a:r>
            <a:r>
              <a:rPr lang="en-US" altLang="zh-CN" sz="2200" dirty="0">
                <a:solidFill>
                  <a:srgbClr val="1B1C20"/>
                </a:solidFill>
                <a:latin typeface="Courier New" panose="02070309020205020404" pitchFamily="49" charset="0"/>
              </a:rPr>
              <a:t> </a:t>
            </a:r>
            <a:r>
              <a:rPr lang="en-US" altLang="zh-CN" sz="2200" b="1" dirty="0">
                <a:solidFill>
                  <a:srgbClr val="007788"/>
                </a:solidFill>
                <a:latin typeface="Courier New" panose="02070309020205020404" pitchFamily="49" charset="0"/>
              </a:rPr>
              <a:t>void</a:t>
            </a:r>
            <a:r>
              <a:rPr lang="en-US" altLang="zh-CN" sz="2200" dirty="0">
                <a:solidFill>
                  <a:srgbClr val="1B1C20"/>
                </a:solidFill>
                <a:latin typeface="Courier New" panose="02070309020205020404" pitchFamily="49" charset="0"/>
              </a:rPr>
              <a:t> </a:t>
            </a:r>
            <a:r>
              <a:rPr lang="en-US" altLang="zh-CN" sz="2200" dirty="0">
                <a:solidFill>
                  <a:srgbClr val="CC00FF"/>
                </a:solidFill>
                <a:latin typeface="Courier New" panose="02070309020205020404" pitchFamily="49" charset="0"/>
              </a:rPr>
              <a:t>join</a:t>
            </a:r>
            <a:r>
              <a:rPr lang="en-US" altLang="zh-CN" sz="2200" dirty="0">
                <a:solidFill>
                  <a:srgbClr val="555555"/>
                </a:solidFill>
                <a:latin typeface="Courier New" panose="02070309020205020404" pitchFamily="49" charset="0"/>
              </a:rPr>
              <a:t>(</a:t>
            </a:r>
            <a:r>
              <a:rPr lang="en-US" altLang="zh-CN" sz="2200" b="1" dirty="0">
                <a:solidFill>
                  <a:srgbClr val="007788"/>
                </a:solidFill>
                <a:latin typeface="Courier New" panose="02070309020205020404" pitchFamily="49" charset="0"/>
              </a:rPr>
              <a:t>long</a:t>
            </a:r>
            <a:r>
              <a:rPr lang="en-US" altLang="zh-CN" sz="2200" dirty="0">
                <a:solidFill>
                  <a:srgbClr val="1B1C20"/>
                </a:solidFill>
                <a:latin typeface="Courier New" panose="02070309020205020404" pitchFamily="49" charset="0"/>
              </a:rPr>
              <a:t> </a:t>
            </a:r>
            <a:r>
              <a:rPr lang="en-US" altLang="zh-CN" sz="2200" dirty="0">
                <a:solidFill>
                  <a:srgbClr val="000088"/>
                </a:solidFill>
                <a:latin typeface="Courier New" panose="02070309020205020404" pitchFamily="49" charset="0"/>
              </a:rPr>
              <a:t>milliseconds</a:t>
            </a:r>
            <a:r>
              <a:rPr lang="en-US" altLang="zh-CN" sz="2200" dirty="0">
                <a:solidFill>
                  <a:srgbClr val="555555"/>
                </a:solidFill>
                <a:latin typeface="Courier New" panose="02070309020205020404" pitchFamily="49" charset="0"/>
              </a:rPr>
              <a:t>)</a:t>
            </a:r>
            <a:r>
              <a:rPr lang="en-US" altLang="zh-CN" sz="2200" dirty="0">
                <a:solidFill>
                  <a:srgbClr val="1B1C20"/>
                </a:solidFill>
                <a:latin typeface="Courier New" panose="02070309020205020404" pitchFamily="49" charset="0"/>
              </a:rPr>
              <a:t> </a:t>
            </a:r>
            <a:r>
              <a:rPr lang="en-US" altLang="zh-CN" sz="2200" b="1" dirty="0">
                <a:solidFill>
                  <a:srgbClr val="006699"/>
                </a:solidFill>
                <a:latin typeface="Courier New" panose="02070309020205020404" pitchFamily="49" charset="0"/>
              </a:rPr>
              <a:t>throws</a:t>
            </a:r>
            <a:r>
              <a:rPr lang="en-US" altLang="zh-CN" sz="2200" dirty="0">
                <a:solidFill>
                  <a:srgbClr val="1B1C20"/>
                </a:solidFill>
                <a:latin typeface="Courier New" panose="02070309020205020404" pitchFamily="49" charset="0"/>
              </a:rPr>
              <a:t> </a:t>
            </a:r>
            <a:r>
              <a:rPr lang="en-US" altLang="zh-CN" sz="2200" dirty="0" err="1" smtClean="0">
                <a:solidFill>
                  <a:srgbClr val="000088"/>
                </a:solidFill>
                <a:latin typeface="Courier New" panose="02070309020205020404" pitchFamily="49" charset="0"/>
              </a:rPr>
              <a:t>InterruptedException</a:t>
            </a:r>
            <a:endParaRPr lang="en-US" altLang="zh-CN" sz="2200" dirty="0" smtClean="0">
              <a:solidFill>
                <a:srgbClr val="000088"/>
              </a:solidFill>
              <a:latin typeface="Courier New" panose="02070309020205020404" pitchFamily="49" charset="0"/>
            </a:endParaRPr>
          </a:p>
          <a:p>
            <a:pPr marL="0" indent="0">
              <a:buNone/>
            </a:pPr>
            <a:r>
              <a:rPr lang="zh-CN" altLang="en-US" sz="2000" dirty="0" smtClean="0"/>
              <a:t>等待线程执行完毕</a:t>
            </a:r>
            <a:endParaRPr lang="en-US" altLang="zh-CN" sz="2000" dirty="0" smtClean="0"/>
          </a:p>
          <a:p>
            <a:pPr marL="0" indent="0">
              <a:buNone/>
            </a:pPr>
            <a:r>
              <a:rPr lang="zh-CN" altLang="en-US" sz="2000" dirty="0" smtClean="0"/>
              <a:t>例子：</a:t>
            </a:r>
            <a:endParaRPr lang="zh-CN" altLang="en-US" sz="2000" dirty="0"/>
          </a:p>
        </p:txBody>
      </p:sp>
      <p:pic>
        <p:nvPicPr>
          <p:cNvPr id="4" name="图片 3"/>
          <p:cNvPicPr>
            <a:picLocks noChangeAspect="1"/>
          </p:cNvPicPr>
          <p:nvPr/>
        </p:nvPicPr>
        <p:blipFill>
          <a:blip r:embed="rId2" cstate="print"/>
          <a:stretch>
            <a:fillRect/>
          </a:stretch>
        </p:blipFill>
        <p:spPr>
          <a:xfrm>
            <a:off x="971600" y="3460448"/>
            <a:ext cx="7632848" cy="3208912"/>
          </a:xfrm>
          <a:prstGeom prst="rect">
            <a:avLst/>
          </a:prstGeom>
        </p:spPr>
      </p:pic>
      <p:sp>
        <p:nvSpPr>
          <p:cNvPr id="5" name="矩形 4"/>
          <p:cNvSpPr/>
          <p:nvPr/>
        </p:nvSpPr>
        <p:spPr>
          <a:xfrm>
            <a:off x="1259632" y="5273622"/>
            <a:ext cx="1324541" cy="243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36738" y="0"/>
            <a:ext cx="2407262" cy="369332"/>
          </a:xfrm>
          <a:prstGeom prst="rect">
            <a:avLst/>
          </a:prstGeom>
        </p:spPr>
        <p:txBody>
          <a:bodyPr wrap="none">
            <a:spAutoFit/>
          </a:bodyPr>
          <a:lstStyle/>
          <a:p>
            <a:r>
              <a:rPr lang="zh-CN" altLang="en-US" dirty="0"/>
              <a:t>JoinDigestUserInterface</a:t>
            </a:r>
          </a:p>
        </p:txBody>
      </p:sp>
    </p:spTree>
    <p:extLst>
      <p:ext uri="{BB962C8B-B14F-4D97-AF65-F5344CB8AC3E}">
        <p14:creationId xmlns:p14="http://schemas.microsoft.com/office/powerpoint/2010/main" xmlns="" val="1268492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28600" y="457200"/>
            <a:ext cx="8229600" cy="431800"/>
          </a:xfrm>
        </p:spPr>
        <p:txBody>
          <a:bodyPr>
            <a:noAutofit/>
          </a:bodyPr>
          <a:lstStyle/>
          <a:p>
            <a:pPr algn="l"/>
            <a:r>
              <a:rPr lang="zh-CN" altLang="en-US" dirty="0" smtClean="0"/>
              <a:t>线程池（</a:t>
            </a:r>
            <a:r>
              <a:rPr lang="en-US" altLang="zh-CN" dirty="0" smtClean="0"/>
              <a:t>Thread Pool</a:t>
            </a:r>
            <a:r>
              <a:rPr lang="zh-CN" altLang="en-US" dirty="0" smtClean="0"/>
              <a:t>）</a:t>
            </a:r>
          </a:p>
        </p:txBody>
      </p:sp>
      <p:sp>
        <p:nvSpPr>
          <p:cNvPr id="10243" name="内容占位符 2"/>
          <p:cNvSpPr>
            <a:spLocks noGrp="1"/>
          </p:cNvSpPr>
          <p:nvPr>
            <p:ph idx="1"/>
          </p:nvPr>
        </p:nvSpPr>
        <p:spPr>
          <a:xfrm>
            <a:off x="179512" y="1628800"/>
            <a:ext cx="8229600" cy="54864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Wingdings" pitchFamily="2" charset="2"/>
              <a:buChar char="Ø"/>
            </a:pPr>
            <a:r>
              <a:rPr lang="zh-CN" altLang="en-US" sz="2800" dirty="0" smtClean="0"/>
              <a:t>当需要限制在应用程序中同一时刻运行的线程数时，可使用线程池编程。</a:t>
            </a:r>
            <a:endParaRPr lang="en-US" altLang="zh-CN" sz="2800" dirty="0" smtClean="0"/>
          </a:p>
          <a:p>
            <a:pPr>
              <a:buFont typeface="Wingdings" pitchFamily="2" charset="2"/>
              <a:buChar char="Ø"/>
            </a:pPr>
            <a:r>
              <a:rPr lang="zh-CN" altLang="en-US" sz="2800" dirty="0" smtClean="0"/>
              <a:t>原理：</a:t>
            </a:r>
            <a:r>
              <a:rPr lang="zh-CN" altLang="en-US" sz="2400" dirty="0" smtClean="0"/>
              <a:t>把并发执行的任务提交给一个线程池（不用为每个并发执行的任务都启动一个新的线程）。一旦池里有空闲的线程，就会分配给任务一个线程执行。在线程池的内部，任务被插入一个阻塞队列（</a:t>
            </a:r>
            <a:r>
              <a:rPr lang="en-US" altLang="zh-CN" sz="2400" dirty="0" smtClean="0"/>
              <a:t>Blocking Queue </a:t>
            </a:r>
            <a:r>
              <a:rPr lang="zh-CN" altLang="en-US" sz="2400" dirty="0" smtClean="0"/>
              <a:t>），线程池里的线程会去取这个队列里的任务。当一个新任务插入队列时，一个空闲线程就会成功地从队列中取出任务并且执行它。</a:t>
            </a:r>
            <a:endParaRPr lang="en-US" altLang="zh-CN" sz="2400" dirty="0" smtClean="0"/>
          </a:p>
          <a:p>
            <a:pPr>
              <a:buFont typeface="Wingdings" pitchFamily="2" charset="2"/>
              <a:buChar char="Ø"/>
            </a:pPr>
            <a:r>
              <a:rPr lang="zh-CN" altLang="en-US" sz="2400" dirty="0" smtClean="0"/>
              <a:t>多线程服务器的编程实现常用到线程池。每个通过网络到达服务器的连接都被包装成一个任务并且提交给线程池。线程池的线程会并发的处理连接上的请求。</a:t>
            </a:r>
            <a:endParaRPr lang="en-US" altLang="zh-CN" sz="2400" dirty="0" smtClean="0"/>
          </a:p>
          <a:p>
            <a:pPr>
              <a:buFont typeface="Wingdings" pitchFamily="2" charset="2"/>
              <a:buChar char="Ø"/>
            </a:pPr>
            <a:r>
              <a:rPr lang="en-US" altLang="zh-CN" sz="2400" dirty="0" smtClean="0"/>
              <a:t>Java5</a:t>
            </a:r>
            <a:r>
              <a:rPr lang="zh-CN" altLang="en-US" sz="2400" dirty="0" smtClean="0"/>
              <a:t>以上支持线程池编程</a:t>
            </a:r>
            <a:endParaRPr lang="en-US" altLang="zh-CN" sz="2400" dirty="0" smtClean="0"/>
          </a:p>
        </p:txBody>
      </p:sp>
    </p:spTree>
    <p:extLst>
      <p:ext uri="{BB962C8B-B14F-4D97-AF65-F5344CB8AC3E}">
        <p14:creationId xmlns:p14="http://schemas.microsoft.com/office/powerpoint/2010/main" xmlns="" val="3762142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线程池</a:t>
            </a:r>
          </a:p>
        </p:txBody>
      </p:sp>
      <p:sp>
        <p:nvSpPr>
          <p:cNvPr id="3" name="内容占位符 2"/>
          <p:cNvSpPr>
            <a:spLocks noGrp="1"/>
          </p:cNvSpPr>
          <p:nvPr>
            <p:ph idx="1"/>
          </p:nvPr>
        </p:nvSpPr>
        <p:spPr>
          <a:xfrm>
            <a:off x="611560" y="1556792"/>
            <a:ext cx="8153400" cy="4495800"/>
          </a:xfrm>
        </p:spPr>
        <p:txBody>
          <a:bodyPr>
            <a:normAutofit fontScale="92500" lnSpcReduction="20000"/>
          </a:bodyPr>
          <a:lstStyle/>
          <a:p>
            <a:r>
              <a:rPr lang="zh-CN" altLang="en-US" sz="2400" dirty="0" smtClean="0"/>
              <a:t>优点：</a:t>
            </a:r>
            <a:endParaRPr lang="en-US" altLang="zh-CN" sz="2400" dirty="0" smtClean="0"/>
          </a:p>
          <a:p>
            <a:pPr lvl="1"/>
            <a:r>
              <a:rPr lang="zh-CN" altLang="en-US" sz="2000" dirty="0" smtClean="0"/>
              <a:t>降低线程创建和释放的开销</a:t>
            </a:r>
            <a:endParaRPr lang="en-US" altLang="zh-CN" sz="2000" dirty="0" smtClean="0"/>
          </a:p>
          <a:p>
            <a:pPr lvl="1"/>
            <a:r>
              <a:rPr lang="zh-CN" altLang="en-US" sz="2000" dirty="0" smtClean="0"/>
              <a:t>避免运行过多线程超出计算机处理能力</a:t>
            </a:r>
            <a:endParaRPr lang="en-US" altLang="zh-CN" sz="2000" dirty="0" smtClean="0"/>
          </a:p>
          <a:p>
            <a:r>
              <a:rPr lang="en-US" altLang="zh-CN" sz="2400" dirty="0" smtClean="0"/>
              <a:t>submit()</a:t>
            </a:r>
            <a:r>
              <a:rPr lang="zh-CN" altLang="en-US" sz="2400" dirty="0"/>
              <a:t>提交</a:t>
            </a:r>
            <a:r>
              <a:rPr lang="zh-CN" altLang="en-US" sz="2400" dirty="0" smtClean="0"/>
              <a:t>任务，由</a:t>
            </a:r>
            <a:r>
              <a:rPr lang="en-US" altLang="zh-CN" sz="2400" dirty="0" smtClean="0"/>
              <a:t>THREAD_COUNT</a:t>
            </a:r>
            <a:r>
              <a:rPr lang="zh-CN" altLang="en-US" sz="2400" dirty="0" smtClean="0"/>
              <a:t>个线程之一处理</a:t>
            </a:r>
            <a:endParaRPr lang="en-US" altLang="zh-CN" sz="2400" dirty="0"/>
          </a:p>
          <a:p>
            <a:pPr lvl="1"/>
            <a:endParaRPr lang="en-US" altLang="zh-CN" sz="2000" dirty="0" smtClean="0"/>
          </a:p>
          <a:p>
            <a:pPr lvl="1"/>
            <a:endParaRPr lang="en-US" altLang="zh-CN" sz="2000" dirty="0" smtClean="0"/>
          </a:p>
          <a:p>
            <a:pPr lvl="1"/>
            <a:endParaRPr lang="en-US" altLang="zh-CN" sz="2000" dirty="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r>
              <a:rPr lang="en-US" altLang="zh-CN" sz="2400" dirty="0"/>
              <a:t>shutdown</a:t>
            </a:r>
            <a:r>
              <a:rPr lang="en-US" altLang="zh-CN" sz="2400" dirty="0" smtClean="0"/>
              <a:t>()</a:t>
            </a:r>
            <a:r>
              <a:rPr lang="zh-CN" altLang="en-US" sz="2400" dirty="0" smtClean="0"/>
              <a:t>方法：通知线程池没有更多的线程了。</a:t>
            </a:r>
            <a:endParaRPr lang="zh-CN" altLang="en-US" sz="2400" dirty="0"/>
          </a:p>
        </p:txBody>
      </p:sp>
      <p:pic>
        <p:nvPicPr>
          <p:cNvPr id="4" name="图片 3"/>
          <p:cNvPicPr>
            <a:picLocks noChangeAspect="1"/>
          </p:cNvPicPr>
          <p:nvPr/>
        </p:nvPicPr>
        <p:blipFill>
          <a:blip r:embed="rId2" cstate="print"/>
          <a:stretch>
            <a:fillRect/>
          </a:stretch>
        </p:blipFill>
        <p:spPr>
          <a:xfrm>
            <a:off x="102046" y="3140968"/>
            <a:ext cx="8934450" cy="2124075"/>
          </a:xfrm>
          <a:prstGeom prst="rect">
            <a:avLst/>
          </a:prstGeom>
        </p:spPr>
      </p:pic>
      <p:sp>
        <p:nvSpPr>
          <p:cNvPr id="5" name="TextBox 4"/>
          <p:cNvSpPr txBox="1"/>
          <p:nvPr/>
        </p:nvSpPr>
        <p:spPr>
          <a:xfrm>
            <a:off x="539552" y="5877272"/>
            <a:ext cx="8064896" cy="646331"/>
          </a:xfrm>
          <a:prstGeom prst="rect">
            <a:avLst/>
          </a:prstGeom>
          <a:noFill/>
        </p:spPr>
        <p:txBody>
          <a:bodyPr wrap="square" rtlCol="0">
            <a:spAutoFit/>
          </a:bodyPr>
          <a:lstStyle/>
          <a:p>
            <a:r>
              <a:rPr lang="zh-CN" altLang="en-US" b="1" dirty="0" smtClean="0"/>
              <a:t>一个故事帮你理解线程和线程池</a:t>
            </a:r>
            <a:r>
              <a:rPr lang="zh-CN" altLang="en-US" dirty="0" smtClean="0"/>
              <a:t>：</a:t>
            </a:r>
            <a:endParaRPr lang="en-US" altLang="zh-CN" dirty="0" smtClean="0"/>
          </a:p>
          <a:p>
            <a:r>
              <a:rPr lang="en-US" altLang="zh-CN" dirty="0" smtClean="0"/>
              <a:t>https://blog.csdn.net/jiuhanfengganlin/article/details/51614082</a:t>
            </a:r>
            <a:endParaRPr lang="zh-CN" altLang="en-US" dirty="0"/>
          </a:p>
        </p:txBody>
      </p:sp>
    </p:spTree>
    <p:extLst>
      <p:ext uri="{BB962C8B-B14F-4D97-AF65-F5344CB8AC3E}">
        <p14:creationId xmlns:p14="http://schemas.microsoft.com/office/powerpoint/2010/main" xmlns="" val="601794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28600" y="457200"/>
            <a:ext cx="8229600" cy="431800"/>
          </a:xfrm>
        </p:spPr>
        <p:txBody>
          <a:bodyPr>
            <a:normAutofit fontScale="90000"/>
          </a:bodyPr>
          <a:lstStyle/>
          <a:p>
            <a:pPr algn="l"/>
            <a:r>
              <a:rPr lang="en-US" altLang="zh-CN" sz="3200" smtClean="0"/>
              <a:t>Executor</a:t>
            </a:r>
            <a:r>
              <a:rPr lang="zh-CN" altLang="en-US" sz="3200" smtClean="0"/>
              <a:t>框架</a:t>
            </a:r>
          </a:p>
        </p:txBody>
      </p:sp>
      <p:sp>
        <p:nvSpPr>
          <p:cNvPr id="12291" name="内容占位符 2"/>
          <p:cNvSpPr>
            <a:spLocks noGrp="1"/>
          </p:cNvSpPr>
          <p:nvPr>
            <p:ph idx="1"/>
          </p:nvPr>
        </p:nvSpPr>
        <p:spPr>
          <a:xfrm>
            <a:off x="230056" y="1524000"/>
            <a:ext cx="8610600" cy="38100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Wingdings" pitchFamily="2" charset="2"/>
              <a:buChar char="Ø"/>
            </a:pPr>
            <a:r>
              <a:rPr lang="en-US" altLang="zh-CN" sz="2400" dirty="0" smtClean="0"/>
              <a:t>Executor</a:t>
            </a:r>
            <a:r>
              <a:rPr lang="zh-CN" altLang="en-US" sz="2400" dirty="0" smtClean="0"/>
              <a:t>框架类之间的关系</a:t>
            </a:r>
            <a:endParaRPr lang="en-US" altLang="zh-CN" sz="2400" dirty="0" smtClean="0"/>
          </a:p>
          <a:p>
            <a:pPr>
              <a:buFont typeface="Wingdings" pitchFamily="2" charset="2"/>
              <a:buChar char="Ø"/>
            </a:pPr>
            <a:r>
              <a:rPr lang="zh-CN" altLang="en-US" sz="2400" dirty="0" smtClean="0"/>
              <a:t>在</a:t>
            </a:r>
            <a:r>
              <a:rPr lang="en-US" altLang="zh-CN" sz="2400" dirty="0" smtClean="0"/>
              <a:t>Executor</a:t>
            </a:r>
            <a:r>
              <a:rPr lang="zh-CN" altLang="en-US" sz="2400" dirty="0" smtClean="0"/>
              <a:t>框架中，使用执行器</a:t>
            </a:r>
            <a:r>
              <a:rPr lang="en-US" altLang="zh-CN" sz="2400" dirty="0" smtClean="0"/>
              <a:t>(</a:t>
            </a:r>
            <a:r>
              <a:rPr lang="en-US" altLang="zh-CN" sz="2400" dirty="0" err="1" smtClean="0"/>
              <a:t>Exectuor</a:t>
            </a:r>
            <a:r>
              <a:rPr lang="en-US" altLang="zh-CN" sz="2400" dirty="0" smtClean="0"/>
              <a:t>)</a:t>
            </a:r>
            <a:r>
              <a:rPr lang="zh-CN" altLang="en-US" sz="2400" dirty="0" smtClean="0"/>
              <a:t>来管理</a:t>
            </a:r>
            <a:r>
              <a:rPr lang="en-US" altLang="zh-CN" sz="2400" dirty="0" smtClean="0"/>
              <a:t>Thread</a:t>
            </a:r>
            <a:r>
              <a:rPr lang="zh-CN" altLang="en-US" sz="2400" dirty="0" smtClean="0"/>
              <a:t>对象，从而简化了并发编程</a:t>
            </a: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p:txBody>
      </p:sp>
      <p:pic>
        <p:nvPicPr>
          <p:cNvPr id="12292" name="图片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525" y="2540000"/>
            <a:ext cx="8859838" cy="431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文本框 5"/>
          <p:cNvSpPr txBox="1">
            <a:spLocks noChangeArrowheads="1"/>
          </p:cNvSpPr>
          <p:nvPr/>
        </p:nvSpPr>
        <p:spPr bwMode="auto">
          <a:xfrm>
            <a:off x="323528" y="5334000"/>
            <a:ext cx="44958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dirty="0"/>
              <a:t>Callable</a:t>
            </a:r>
            <a:r>
              <a:rPr lang="zh-CN" altLang="en-US" sz="1600" dirty="0"/>
              <a:t>接口类似于</a:t>
            </a:r>
            <a:r>
              <a:rPr lang="en-US" altLang="zh-CN" sz="1600" dirty="0"/>
              <a:t>Runnable</a:t>
            </a:r>
            <a:r>
              <a:rPr lang="zh-CN" altLang="en-US" sz="1600" dirty="0"/>
              <a:t>，为那些其实例可能被另一个线程执行的类设计的。</a:t>
            </a:r>
            <a:r>
              <a:rPr lang="en-US" altLang="zh-CN" sz="1600" dirty="0"/>
              <a:t> </a:t>
            </a:r>
            <a:r>
              <a:rPr lang="zh-CN" altLang="en-US" sz="1600" dirty="0"/>
              <a:t>提供一个</a:t>
            </a:r>
            <a:r>
              <a:rPr lang="en-US" altLang="zh-CN" sz="1600" dirty="0"/>
              <a:t>call()</a:t>
            </a:r>
            <a:r>
              <a:rPr lang="zh-CN" altLang="en-US" sz="1600" dirty="0"/>
              <a:t>方法作为线程的执行体。</a:t>
            </a:r>
            <a:r>
              <a:rPr lang="en-US" altLang="zh-CN" sz="1600" dirty="0"/>
              <a:t>call()</a:t>
            </a:r>
            <a:r>
              <a:rPr lang="zh-CN" altLang="en-US" sz="1600" dirty="0"/>
              <a:t>方法比</a:t>
            </a:r>
            <a:r>
              <a:rPr lang="en-US" altLang="zh-CN" sz="1600" dirty="0"/>
              <a:t>run()</a:t>
            </a:r>
            <a:r>
              <a:rPr lang="zh-CN" altLang="en-US" sz="1600" dirty="0"/>
              <a:t>方法更加强大：有返回值，可以抛出异常。</a:t>
            </a:r>
          </a:p>
        </p:txBody>
      </p:sp>
    </p:spTree>
    <p:extLst>
      <p:ext uri="{BB962C8B-B14F-4D97-AF65-F5344CB8AC3E}">
        <p14:creationId xmlns:p14="http://schemas.microsoft.com/office/powerpoint/2010/main" xmlns="" val="459352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dirty="0" smtClean="0"/>
              <a:t>使用</a:t>
            </a:r>
            <a:r>
              <a:rPr lang="en-US" altLang="zh-CN" dirty="0" smtClean="0"/>
              <a:t>Executor</a:t>
            </a:r>
            <a:r>
              <a:rPr lang="zh-CN" altLang="en-US" dirty="0" smtClean="0"/>
              <a:t>线程池编程框架时，定义计算任务的类应实现（）接口？</a:t>
            </a:r>
            <a:endParaRPr lang="en-US" altLang="zh-CN" dirty="0" smtClean="0"/>
          </a:p>
          <a:p>
            <a:pPr marL="0" indent="0">
              <a:buNone/>
            </a:pPr>
            <a:r>
              <a:rPr lang="en-US" altLang="zh-CN" dirty="0" smtClean="0"/>
              <a:t>A Future</a:t>
            </a:r>
          </a:p>
          <a:p>
            <a:pPr marL="0" indent="0">
              <a:buNone/>
            </a:pPr>
            <a:r>
              <a:rPr lang="en-US" altLang="zh-CN" dirty="0" smtClean="0"/>
              <a:t>B Callable</a:t>
            </a:r>
          </a:p>
          <a:p>
            <a:pPr marL="0" indent="0">
              <a:buNone/>
            </a:pPr>
            <a:r>
              <a:rPr lang="en-US" altLang="zh-CN" dirty="0" smtClean="0"/>
              <a:t>C Executor</a:t>
            </a:r>
          </a:p>
          <a:p>
            <a:pPr marL="0" indent="0">
              <a:buNone/>
            </a:pPr>
            <a:r>
              <a:rPr lang="en-US" altLang="zh-CN" dirty="0" smtClean="0"/>
              <a:t>D Runnable</a:t>
            </a:r>
            <a:endParaRPr lang="zh-CN" altLang="en-US" dirty="0"/>
          </a:p>
        </p:txBody>
      </p:sp>
    </p:spTree>
    <p:extLst>
      <p:ext uri="{BB962C8B-B14F-4D97-AF65-F5344CB8AC3E}">
        <p14:creationId xmlns:p14="http://schemas.microsoft.com/office/powerpoint/2010/main" xmlns="" val="771720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进程与线程（</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p:txBody>
          <a:bodyPr>
            <a:normAutofit/>
          </a:bodyPr>
          <a:lstStyle/>
          <a:p>
            <a:r>
              <a:rPr lang="zh-CN" altLang="en-US" sz="2800" dirty="0" smtClean="0"/>
              <a:t>线程：</a:t>
            </a:r>
            <a:endParaRPr lang="en-US" altLang="zh-CN" sz="2800" dirty="0" smtClean="0"/>
          </a:p>
          <a:p>
            <a:pPr>
              <a:buNone/>
            </a:pPr>
            <a:r>
              <a:rPr lang="en-US" altLang="zh-CN" sz="2800" dirty="0" smtClean="0"/>
              <a:t>1 </a:t>
            </a:r>
            <a:r>
              <a:rPr lang="zh-CN" altLang="en-US" sz="2800" dirty="0" smtClean="0"/>
              <a:t>进程的一个实体。</a:t>
            </a:r>
            <a:endParaRPr lang="en-US" altLang="zh-CN" sz="2800" dirty="0" smtClean="0"/>
          </a:p>
          <a:p>
            <a:pPr>
              <a:buNone/>
            </a:pPr>
            <a:r>
              <a:rPr lang="en-US" altLang="zh-CN" sz="2800" dirty="0" smtClean="0"/>
              <a:t>2 </a:t>
            </a:r>
            <a:r>
              <a:rPr lang="zh-CN" altLang="en-US" sz="2800" dirty="0" smtClean="0"/>
              <a:t>是</a:t>
            </a:r>
            <a:r>
              <a:rPr lang="en-US" altLang="zh-CN" sz="2800" dirty="0" smtClean="0"/>
              <a:t>CPU</a:t>
            </a:r>
            <a:r>
              <a:rPr lang="zh-CN" altLang="en-US" sz="2800" dirty="0" smtClean="0"/>
              <a:t>调度和分派的基本单位。它是比进程更小的能独立运行的基本单位。</a:t>
            </a:r>
            <a:endParaRPr lang="en-US" altLang="zh-CN" sz="2800" dirty="0" smtClean="0"/>
          </a:p>
          <a:p>
            <a:pPr>
              <a:buNone/>
            </a:pPr>
            <a:r>
              <a:rPr lang="en-US" altLang="zh-CN" sz="2800" dirty="0" smtClean="0"/>
              <a:t>3 </a:t>
            </a:r>
            <a:r>
              <a:rPr lang="zh-CN" altLang="en-US" sz="2800" dirty="0" smtClean="0"/>
              <a:t>线程自己基本上不拥有系统资源，只拥有一点在运行中必不可少的资源（程序计数器，一组寄存器和栈。）</a:t>
            </a:r>
            <a:endParaRPr lang="en-US" altLang="zh-CN" sz="2800" dirty="0" smtClean="0"/>
          </a:p>
          <a:p>
            <a:pPr>
              <a:buNone/>
            </a:pPr>
            <a:r>
              <a:rPr lang="en-US" altLang="zh-CN" sz="2800" dirty="0" smtClean="0"/>
              <a:t>4 </a:t>
            </a:r>
            <a:r>
              <a:rPr lang="zh-CN" altLang="en-US" sz="2800" dirty="0" smtClean="0"/>
              <a:t>可与同属一个进程的其他的线程共享进程所拥有的全部资源。</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28600" y="457200"/>
            <a:ext cx="8229600" cy="431800"/>
          </a:xfrm>
        </p:spPr>
        <p:txBody>
          <a:bodyPr>
            <a:noAutofit/>
          </a:bodyPr>
          <a:lstStyle/>
          <a:p>
            <a:pPr algn="l"/>
            <a:r>
              <a:rPr lang="en-US" altLang="zh-CN" dirty="0" smtClean="0"/>
              <a:t>java</a:t>
            </a:r>
            <a:r>
              <a:rPr lang="zh-CN" altLang="en-US" dirty="0" smtClean="0"/>
              <a:t>多线程编程异步隐藏支持</a:t>
            </a:r>
          </a:p>
        </p:txBody>
      </p:sp>
      <p:sp>
        <p:nvSpPr>
          <p:cNvPr id="13315" name="内容占位符 2"/>
          <p:cNvSpPr>
            <a:spLocks noGrp="1"/>
          </p:cNvSpPr>
          <p:nvPr>
            <p:ph idx="1"/>
          </p:nvPr>
        </p:nvSpPr>
        <p:spPr>
          <a:xfrm>
            <a:off x="228600" y="1701800"/>
            <a:ext cx="8229600" cy="32004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a:bodyPr>
          <a:lstStyle/>
          <a:p>
            <a:pPr>
              <a:buFont typeface="Wingdings" pitchFamily="2" charset="2"/>
              <a:buChar char="Ø"/>
            </a:pPr>
            <a:r>
              <a:rPr lang="en-US" altLang="zh-CN" sz="2400" dirty="0" smtClean="0"/>
              <a:t>Jdk1.5</a:t>
            </a:r>
            <a:r>
              <a:rPr lang="zh-CN" altLang="en-US" sz="2400" dirty="0" smtClean="0"/>
              <a:t>以上，</a:t>
            </a:r>
            <a:r>
              <a:rPr lang="en-US" altLang="zh-CN" sz="2400" dirty="0" smtClean="0"/>
              <a:t>java.util.concurrent.*</a:t>
            </a:r>
            <a:r>
              <a:rPr lang="zh-CN" altLang="en-US" sz="2400" dirty="0" smtClean="0"/>
              <a:t>中提供了</a:t>
            </a:r>
            <a:r>
              <a:rPr lang="en-US" altLang="zh-CN" sz="2400" dirty="0" smtClean="0"/>
              <a:t>Executor</a:t>
            </a:r>
            <a:r>
              <a:rPr lang="zh-CN" altLang="en-US" sz="2400" dirty="0" smtClean="0"/>
              <a:t>框架封装和隐藏多线程异步控制细节，使回调更易处理。</a:t>
            </a:r>
            <a:endParaRPr lang="en-US" altLang="zh-CN" sz="2400" dirty="0" smtClean="0"/>
          </a:p>
          <a:p>
            <a:pPr>
              <a:buFont typeface="Wingdings" pitchFamily="2" charset="2"/>
              <a:buChar char="Ø"/>
            </a:pPr>
            <a:r>
              <a:rPr lang="en-US" altLang="zh-CN" sz="2400" dirty="0" smtClean="0"/>
              <a:t>Executor</a:t>
            </a:r>
            <a:r>
              <a:rPr lang="zh-CN" altLang="en-US" sz="2400" dirty="0" smtClean="0"/>
              <a:t>框架：是指</a:t>
            </a:r>
            <a:r>
              <a:rPr lang="en-US" altLang="zh-CN" sz="2400" dirty="0" err="1" smtClean="0"/>
              <a:t>jdk</a:t>
            </a:r>
            <a:r>
              <a:rPr lang="zh-CN" altLang="en-US" sz="2400" dirty="0" smtClean="0"/>
              <a:t>并发库中与</a:t>
            </a:r>
            <a:r>
              <a:rPr lang="en-US" altLang="zh-CN" sz="2400" dirty="0" smtClean="0"/>
              <a:t>Executor</a:t>
            </a:r>
            <a:r>
              <a:rPr lang="zh-CN" altLang="en-US" sz="2400" dirty="0" smtClean="0"/>
              <a:t>相关的功能类，包括</a:t>
            </a:r>
            <a:r>
              <a:rPr lang="en-US" altLang="zh-CN" sz="2400" dirty="0" smtClean="0"/>
              <a:t>Executor</a:t>
            </a:r>
            <a:r>
              <a:rPr lang="zh-CN" altLang="en-US" sz="2400" dirty="0" smtClean="0"/>
              <a:t>、</a:t>
            </a:r>
            <a:r>
              <a:rPr lang="en-US" altLang="zh-CN" sz="2400" dirty="0" smtClean="0"/>
              <a:t>Executors</a:t>
            </a:r>
            <a:r>
              <a:rPr lang="zh-CN" altLang="en-US" sz="2400" dirty="0" smtClean="0"/>
              <a:t>、</a:t>
            </a:r>
            <a:r>
              <a:rPr lang="en-US" altLang="zh-CN" sz="2400" dirty="0" err="1" smtClean="0"/>
              <a:t>ExecutorService</a:t>
            </a:r>
            <a:r>
              <a:rPr lang="zh-CN" altLang="en-US" sz="2400" dirty="0" smtClean="0"/>
              <a:t>、</a:t>
            </a:r>
            <a:r>
              <a:rPr lang="en-US" altLang="zh-CN" sz="2400" dirty="0" smtClean="0"/>
              <a:t>Future</a:t>
            </a:r>
            <a:r>
              <a:rPr lang="zh-CN" altLang="en-US" sz="2400" dirty="0" smtClean="0"/>
              <a:t>、</a:t>
            </a:r>
            <a:r>
              <a:rPr lang="en-US" altLang="zh-CN" sz="2400" dirty="0" smtClean="0"/>
              <a:t>Callable</a:t>
            </a:r>
            <a:r>
              <a:rPr lang="zh-CN" altLang="en-US" sz="2400" dirty="0" smtClean="0"/>
              <a:t>等。</a:t>
            </a:r>
            <a:endParaRPr lang="en-US" altLang="zh-CN" sz="2400" dirty="0" smtClean="0"/>
          </a:p>
          <a:p>
            <a:pPr>
              <a:buFont typeface="Wingdings" pitchFamily="2" charset="2"/>
              <a:buChar char="Ø"/>
            </a:pPr>
            <a:r>
              <a:rPr lang="zh-CN" altLang="en-US" sz="2400" dirty="0" smtClean="0"/>
              <a:t>编程人员可以创建多个不同线程，按期望的顺序得到需要的答案。</a:t>
            </a:r>
            <a:endParaRPr lang="en-US" altLang="zh-CN" sz="2400" dirty="0" smtClean="0"/>
          </a:p>
          <a:p>
            <a:pPr>
              <a:buFont typeface="Wingdings" pitchFamily="2" charset="2"/>
              <a:buChar char="Ø"/>
            </a:pPr>
            <a:r>
              <a:rPr lang="zh-CN" altLang="en-US" sz="2400" dirty="0" smtClean="0">
                <a:solidFill>
                  <a:srgbClr val="FF0000"/>
                </a:solidFill>
              </a:rPr>
              <a:t>自习应用示例：使用多线程编程查找一个很大的数字数组中的最大值。</a:t>
            </a:r>
            <a:r>
              <a:rPr lang="en-US" altLang="zh-CN" sz="2400" dirty="0" smtClean="0">
                <a:solidFill>
                  <a:srgbClr val="FF0000"/>
                </a:solidFill>
              </a:rPr>
              <a:t>P72-73</a:t>
            </a:r>
            <a:endParaRPr lang="zh-CN" altLang="en-US" sz="2400" dirty="0" smtClean="0">
              <a:solidFill>
                <a:srgbClr val="FF0000"/>
              </a:solidFill>
            </a:endParaRPr>
          </a:p>
        </p:txBody>
      </p:sp>
      <p:sp>
        <p:nvSpPr>
          <p:cNvPr id="13316" name="圆角矩形 1"/>
          <p:cNvSpPr>
            <a:spLocks noChangeArrowheads="1"/>
          </p:cNvSpPr>
          <p:nvPr/>
        </p:nvSpPr>
        <p:spPr bwMode="auto">
          <a:xfrm>
            <a:off x="914400" y="4902200"/>
            <a:ext cx="1981200" cy="7620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ExecutorService</a:t>
            </a:r>
          </a:p>
          <a:p>
            <a:r>
              <a:rPr lang="zh-CN" altLang="en-US"/>
              <a:t>负责创建线程</a:t>
            </a:r>
          </a:p>
        </p:txBody>
      </p:sp>
      <p:sp>
        <p:nvSpPr>
          <p:cNvPr id="13317" name="圆角矩形 5"/>
          <p:cNvSpPr>
            <a:spLocks noChangeArrowheads="1"/>
          </p:cNvSpPr>
          <p:nvPr/>
        </p:nvSpPr>
        <p:spPr bwMode="auto">
          <a:xfrm>
            <a:off x="4343400" y="5105400"/>
            <a:ext cx="1981200" cy="7620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Callable</a:t>
            </a:r>
            <a:r>
              <a:rPr lang="zh-CN" altLang="en-US"/>
              <a:t>接口</a:t>
            </a:r>
          </a:p>
        </p:txBody>
      </p:sp>
    </p:spTree>
    <p:extLst>
      <p:ext uri="{BB962C8B-B14F-4D97-AF65-F5344CB8AC3E}">
        <p14:creationId xmlns:p14="http://schemas.microsoft.com/office/powerpoint/2010/main" xmlns="" val="22343253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28600" y="457200"/>
            <a:ext cx="8229600" cy="431800"/>
          </a:xfrm>
        </p:spPr>
        <p:txBody>
          <a:bodyPr>
            <a:noAutofit/>
          </a:bodyPr>
          <a:lstStyle/>
          <a:p>
            <a:pPr algn="l"/>
            <a:r>
              <a:rPr lang="zh-CN" altLang="en-US" sz="4000" dirty="0" smtClean="0"/>
              <a:t>使用线程池实现压缩文件编程</a:t>
            </a:r>
          </a:p>
        </p:txBody>
      </p:sp>
      <p:grpSp>
        <p:nvGrpSpPr>
          <p:cNvPr id="5" name="组合 12"/>
          <p:cNvGrpSpPr>
            <a:grpSpLocks/>
          </p:cNvGrpSpPr>
          <p:nvPr/>
        </p:nvGrpSpPr>
        <p:grpSpPr bwMode="auto">
          <a:xfrm>
            <a:off x="228600" y="3798697"/>
            <a:ext cx="1905000" cy="1242333"/>
            <a:chOff x="914400" y="3124200"/>
            <a:chExt cx="1905000" cy="1056815"/>
          </a:xfrm>
          <a:solidFill>
            <a:srgbClr val="00B0F0"/>
          </a:solidFill>
        </p:grpSpPr>
        <p:sp>
          <p:nvSpPr>
            <p:cNvPr id="6" name="矩形 7"/>
            <p:cNvSpPr>
              <a:spLocks noChangeArrowheads="1"/>
            </p:cNvSpPr>
            <p:nvPr/>
          </p:nvSpPr>
          <p:spPr bwMode="auto">
            <a:xfrm>
              <a:off x="914400" y="3124200"/>
              <a:ext cx="1905000" cy="457200"/>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dirty="0" err="1">
                  <a:latin typeface="Arial" charset="0"/>
                </a:rPr>
                <a:t>GZipRunnable</a:t>
              </a:r>
              <a:r>
                <a:rPr lang="zh-CN" altLang="en-US" dirty="0">
                  <a:latin typeface="Arial" charset="0"/>
                </a:rPr>
                <a:t>类</a:t>
              </a:r>
            </a:p>
          </p:txBody>
        </p:sp>
        <p:sp>
          <p:nvSpPr>
            <p:cNvPr id="7" name="矩形 8"/>
            <p:cNvSpPr>
              <a:spLocks noChangeArrowheads="1"/>
            </p:cNvSpPr>
            <p:nvPr/>
          </p:nvSpPr>
          <p:spPr bwMode="auto">
            <a:xfrm>
              <a:off x="914400" y="3519714"/>
              <a:ext cx="1905000" cy="324644"/>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dirty="0">
                  <a:latin typeface="Arial" charset="0"/>
                </a:rPr>
                <a:t>input: File</a:t>
              </a:r>
              <a:endParaRPr lang="zh-CN" altLang="en-US" dirty="0">
                <a:latin typeface="Arial" charset="0"/>
              </a:endParaRPr>
            </a:p>
          </p:txBody>
        </p:sp>
        <p:sp>
          <p:nvSpPr>
            <p:cNvPr id="8" name="矩形 9"/>
            <p:cNvSpPr>
              <a:spLocks noChangeArrowheads="1"/>
            </p:cNvSpPr>
            <p:nvPr/>
          </p:nvSpPr>
          <p:spPr bwMode="auto">
            <a:xfrm>
              <a:off x="914400" y="3799548"/>
              <a:ext cx="1905000" cy="381467"/>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dirty="0">
                  <a:latin typeface="Arial" charset="0"/>
                </a:rPr>
                <a:t>run( )</a:t>
              </a:r>
            </a:p>
          </p:txBody>
        </p:sp>
      </p:grpSp>
      <p:grpSp>
        <p:nvGrpSpPr>
          <p:cNvPr id="29701" name="组合 12"/>
          <p:cNvGrpSpPr>
            <a:grpSpLocks/>
          </p:cNvGrpSpPr>
          <p:nvPr/>
        </p:nvGrpSpPr>
        <p:grpSpPr bwMode="auto">
          <a:xfrm>
            <a:off x="457200" y="2072978"/>
            <a:ext cx="1905000" cy="919162"/>
            <a:chOff x="914400" y="3124200"/>
            <a:chExt cx="1905000" cy="782611"/>
          </a:xfrm>
        </p:grpSpPr>
        <p:sp>
          <p:nvSpPr>
            <p:cNvPr id="29718" name="矩形 7"/>
            <p:cNvSpPr>
              <a:spLocks noChangeArrowheads="1"/>
            </p:cNvSpPr>
            <p:nvPr/>
          </p:nvSpPr>
          <p:spPr bwMode="auto">
            <a:xfrm>
              <a:off x="914400" y="3124200"/>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Runnable</a:t>
              </a:r>
              <a:r>
                <a:rPr lang="zh-CN" altLang="en-US"/>
                <a:t>接口</a:t>
              </a:r>
            </a:p>
          </p:txBody>
        </p:sp>
        <p:sp>
          <p:nvSpPr>
            <p:cNvPr id="29719" name="矩形 9"/>
            <p:cNvSpPr>
              <a:spLocks noChangeArrowheads="1"/>
            </p:cNvSpPr>
            <p:nvPr/>
          </p:nvSpPr>
          <p:spPr bwMode="auto">
            <a:xfrm>
              <a:off x="914400" y="3525344"/>
              <a:ext cx="1905000" cy="38146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run( )</a:t>
              </a:r>
            </a:p>
          </p:txBody>
        </p:sp>
      </p:grpSp>
      <p:cxnSp>
        <p:nvCxnSpPr>
          <p:cNvPr id="29702" name="直接箭头连接符 2"/>
          <p:cNvCxnSpPr>
            <a:cxnSpLocks noChangeShapeType="1"/>
            <a:endCxn id="29719" idx="2"/>
          </p:cNvCxnSpPr>
          <p:nvPr/>
        </p:nvCxnSpPr>
        <p:spPr bwMode="auto">
          <a:xfrm flipV="1">
            <a:off x="1181100" y="2992140"/>
            <a:ext cx="228600" cy="8064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4" name="组合 12"/>
          <p:cNvGrpSpPr>
            <a:grpSpLocks/>
          </p:cNvGrpSpPr>
          <p:nvPr/>
        </p:nvGrpSpPr>
        <p:grpSpPr bwMode="auto">
          <a:xfrm>
            <a:off x="3338286" y="5371609"/>
            <a:ext cx="2895600" cy="1242333"/>
            <a:chOff x="914400" y="3124200"/>
            <a:chExt cx="1905000" cy="1056815"/>
          </a:xfrm>
          <a:solidFill>
            <a:srgbClr val="00B0F0"/>
          </a:solidFill>
        </p:grpSpPr>
        <p:sp>
          <p:nvSpPr>
            <p:cNvPr id="15" name="矩形 7"/>
            <p:cNvSpPr>
              <a:spLocks noChangeArrowheads="1"/>
            </p:cNvSpPr>
            <p:nvPr/>
          </p:nvSpPr>
          <p:spPr bwMode="auto">
            <a:xfrm>
              <a:off x="914400" y="3124200"/>
              <a:ext cx="1905000" cy="457200"/>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dirty="0" err="1">
                  <a:latin typeface="Arial" charset="0"/>
                </a:rPr>
                <a:t>GZipAllFiles</a:t>
              </a:r>
              <a:r>
                <a:rPr lang="zh-CN" altLang="en-US" dirty="0">
                  <a:latin typeface="Arial" charset="0"/>
                </a:rPr>
                <a:t>类</a:t>
              </a:r>
            </a:p>
          </p:txBody>
        </p:sp>
        <p:sp>
          <p:nvSpPr>
            <p:cNvPr id="16" name="矩形 8"/>
            <p:cNvSpPr>
              <a:spLocks noChangeArrowheads="1"/>
            </p:cNvSpPr>
            <p:nvPr/>
          </p:nvSpPr>
          <p:spPr bwMode="auto">
            <a:xfrm>
              <a:off x="914400" y="3519714"/>
              <a:ext cx="1905000" cy="324644"/>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sz="1600" dirty="0">
                  <a:latin typeface="Arial" charset="0"/>
                </a:rPr>
                <a:t>THREAD_COUNT=4</a:t>
              </a:r>
              <a:r>
                <a:rPr lang="en-US" altLang="zh-CN" dirty="0">
                  <a:latin typeface="Arial" charset="0"/>
                </a:rPr>
                <a:t> </a:t>
              </a:r>
              <a:endParaRPr lang="zh-CN" altLang="en-US" dirty="0">
                <a:latin typeface="Arial" charset="0"/>
              </a:endParaRPr>
            </a:p>
          </p:txBody>
        </p:sp>
        <p:sp>
          <p:nvSpPr>
            <p:cNvPr id="17" name="矩形 9"/>
            <p:cNvSpPr>
              <a:spLocks noChangeArrowheads="1"/>
            </p:cNvSpPr>
            <p:nvPr/>
          </p:nvSpPr>
          <p:spPr bwMode="auto">
            <a:xfrm>
              <a:off x="914400" y="3799548"/>
              <a:ext cx="1905000" cy="381467"/>
            </a:xfrm>
            <a:prstGeom prst="rect">
              <a:avLst/>
            </a:prstGeom>
            <a:grp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zh-CN" dirty="0">
                  <a:latin typeface="Arial" charset="0"/>
                </a:rPr>
                <a:t>main( )</a:t>
              </a:r>
            </a:p>
          </p:txBody>
        </p:sp>
      </p:grpSp>
      <p:grpSp>
        <p:nvGrpSpPr>
          <p:cNvPr id="29704" name="组合 12"/>
          <p:cNvGrpSpPr>
            <a:grpSpLocks/>
          </p:cNvGrpSpPr>
          <p:nvPr/>
        </p:nvGrpSpPr>
        <p:grpSpPr bwMode="auto">
          <a:xfrm>
            <a:off x="3276600" y="1988840"/>
            <a:ext cx="2362200" cy="1163638"/>
            <a:chOff x="914400" y="3124200"/>
            <a:chExt cx="1905000" cy="989412"/>
          </a:xfrm>
        </p:grpSpPr>
        <p:sp>
          <p:nvSpPr>
            <p:cNvPr id="29716" name="矩形 7"/>
            <p:cNvSpPr>
              <a:spLocks noChangeArrowheads="1"/>
            </p:cNvSpPr>
            <p:nvPr/>
          </p:nvSpPr>
          <p:spPr bwMode="auto">
            <a:xfrm>
              <a:off x="914400" y="3124200"/>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ExecutorService</a:t>
              </a:r>
              <a:r>
                <a:rPr lang="zh-CN" altLang="en-US"/>
                <a:t>接口</a:t>
              </a:r>
            </a:p>
          </p:txBody>
        </p:sp>
        <p:sp>
          <p:nvSpPr>
            <p:cNvPr id="29717" name="矩形 9"/>
            <p:cNvSpPr>
              <a:spLocks noChangeArrowheads="1"/>
            </p:cNvSpPr>
            <p:nvPr/>
          </p:nvSpPr>
          <p:spPr bwMode="auto">
            <a:xfrm>
              <a:off x="914400" y="3531729"/>
              <a:ext cx="1905000" cy="581883"/>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shutdown( )</a:t>
              </a:r>
            </a:p>
            <a:p>
              <a:r>
                <a:rPr lang="en-US" altLang="zh-CN"/>
                <a:t>submit( )</a:t>
              </a:r>
            </a:p>
          </p:txBody>
        </p:sp>
      </p:grpSp>
      <p:cxnSp>
        <p:nvCxnSpPr>
          <p:cNvPr id="29705" name="直接箭头连接符 12"/>
          <p:cNvCxnSpPr>
            <a:cxnSpLocks noChangeShapeType="1"/>
            <a:endCxn id="29717" idx="2"/>
          </p:cNvCxnSpPr>
          <p:nvPr/>
        </p:nvCxnSpPr>
        <p:spPr bwMode="auto">
          <a:xfrm flipH="1" flipV="1">
            <a:off x="4457700" y="3152478"/>
            <a:ext cx="163513" cy="21399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9706" name="TextBox 21"/>
          <p:cNvSpPr txBox="1">
            <a:spLocks noChangeArrowheads="1"/>
          </p:cNvSpPr>
          <p:nvPr/>
        </p:nvSpPr>
        <p:spPr bwMode="auto">
          <a:xfrm>
            <a:off x="3352800" y="3760490"/>
            <a:ext cx="2743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800"/>
              <a:t>pool: ExecutorService</a:t>
            </a:r>
            <a:endParaRPr lang="zh-CN" altLang="en-US" sz="1800"/>
          </a:p>
        </p:txBody>
      </p:sp>
      <p:grpSp>
        <p:nvGrpSpPr>
          <p:cNvPr id="29707" name="组合 12"/>
          <p:cNvGrpSpPr>
            <a:grpSpLocks/>
          </p:cNvGrpSpPr>
          <p:nvPr/>
        </p:nvGrpSpPr>
        <p:grpSpPr bwMode="auto">
          <a:xfrm>
            <a:off x="6256338" y="2082503"/>
            <a:ext cx="2743200" cy="1243012"/>
            <a:chOff x="914400" y="3124200"/>
            <a:chExt cx="1905000" cy="1056815"/>
          </a:xfrm>
        </p:grpSpPr>
        <p:sp>
          <p:nvSpPr>
            <p:cNvPr id="29713" name="矩形 7"/>
            <p:cNvSpPr>
              <a:spLocks noChangeArrowheads="1"/>
            </p:cNvSpPr>
            <p:nvPr/>
          </p:nvSpPr>
          <p:spPr bwMode="auto">
            <a:xfrm>
              <a:off x="914400" y="3124200"/>
              <a:ext cx="1905000" cy="45720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Executor</a:t>
              </a:r>
              <a:r>
                <a:rPr lang="zh-CN" altLang="en-US"/>
                <a:t>类</a:t>
              </a:r>
            </a:p>
          </p:txBody>
        </p:sp>
        <p:sp>
          <p:nvSpPr>
            <p:cNvPr id="29714" name="矩形 8"/>
            <p:cNvSpPr>
              <a:spLocks noChangeArrowheads="1"/>
            </p:cNvSpPr>
            <p:nvPr/>
          </p:nvSpPr>
          <p:spPr bwMode="auto">
            <a:xfrm>
              <a:off x="914400" y="3519714"/>
              <a:ext cx="1905000" cy="324644"/>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 </a:t>
              </a:r>
              <a:endParaRPr lang="zh-CN" altLang="en-US"/>
            </a:p>
          </p:txBody>
        </p:sp>
        <p:sp>
          <p:nvSpPr>
            <p:cNvPr id="29715" name="矩形 9"/>
            <p:cNvSpPr>
              <a:spLocks noChangeArrowheads="1"/>
            </p:cNvSpPr>
            <p:nvPr/>
          </p:nvSpPr>
          <p:spPr bwMode="auto">
            <a:xfrm>
              <a:off x="914400" y="3799548"/>
              <a:ext cx="1905000" cy="38146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zh-CN"/>
                <a:t>newFixedThreadPool( )</a:t>
              </a:r>
            </a:p>
          </p:txBody>
        </p:sp>
      </p:grpSp>
      <p:cxnSp>
        <p:nvCxnSpPr>
          <p:cNvPr id="29708" name="直接箭头连接符 29"/>
          <p:cNvCxnSpPr>
            <a:cxnSpLocks noChangeShapeType="1"/>
          </p:cNvCxnSpPr>
          <p:nvPr/>
        </p:nvCxnSpPr>
        <p:spPr bwMode="auto">
          <a:xfrm flipV="1">
            <a:off x="5791200" y="3328690"/>
            <a:ext cx="838200" cy="201136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709" name="直接箭头连接符 17407"/>
          <p:cNvCxnSpPr>
            <a:cxnSpLocks noChangeShapeType="1"/>
          </p:cNvCxnSpPr>
          <p:nvPr/>
        </p:nvCxnSpPr>
        <p:spPr bwMode="auto">
          <a:xfrm flipH="1" flipV="1">
            <a:off x="1752600" y="5041603"/>
            <a:ext cx="1585913" cy="5984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710" name="直接箭头连接符 17412"/>
          <p:cNvCxnSpPr>
            <a:cxnSpLocks noChangeShapeType="1"/>
          </p:cNvCxnSpPr>
          <p:nvPr/>
        </p:nvCxnSpPr>
        <p:spPr bwMode="auto">
          <a:xfrm flipH="1" flipV="1">
            <a:off x="2362200" y="2992140"/>
            <a:ext cx="990600" cy="23479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9711" name="TextBox 17413"/>
          <p:cNvSpPr txBox="1">
            <a:spLocks noChangeArrowheads="1"/>
          </p:cNvSpPr>
          <p:nvPr/>
        </p:nvSpPr>
        <p:spPr bwMode="auto">
          <a:xfrm>
            <a:off x="1943100" y="3395365"/>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en-US" altLang="zh-CN" sz="1800"/>
              <a:t>Task:Runnable</a:t>
            </a:r>
            <a:endParaRPr lang="zh-CN" altLang="en-US" sz="1800"/>
          </a:p>
        </p:txBody>
      </p:sp>
      <p:cxnSp>
        <p:nvCxnSpPr>
          <p:cNvPr id="29712" name="直接箭头连接符 42"/>
          <p:cNvCxnSpPr>
            <a:cxnSpLocks noChangeShapeType="1"/>
          </p:cNvCxnSpPr>
          <p:nvPr/>
        </p:nvCxnSpPr>
        <p:spPr bwMode="auto">
          <a:xfrm flipH="1" flipV="1">
            <a:off x="5638800" y="2620665"/>
            <a:ext cx="595313" cy="25558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901681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28600" y="457200"/>
            <a:ext cx="8229600" cy="431800"/>
          </a:xfrm>
        </p:spPr>
        <p:txBody>
          <a:bodyPr>
            <a:normAutofit fontScale="90000"/>
          </a:bodyPr>
          <a:lstStyle/>
          <a:p>
            <a:pPr algn="l"/>
            <a:r>
              <a:rPr lang="zh-CN" altLang="en-US" sz="3200" dirty="0" smtClean="0"/>
              <a:t>思考</a:t>
            </a:r>
            <a:r>
              <a:rPr lang="zh-CN" altLang="en-US" sz="3200" dirty="0"/>
              <a:t>题</a:t>
            </a:r>
            <a:r>
              <a:rPr lang="zh-CN" altLang="en-US" sz="3200" dirty="0" smtClean="0"/>
              <a:t>：</a:t>
            </a:r>
          </a:p>
        </p:txBody>
      </p:sp>
      <p:sp>
        <p:nvSpPr>
          <p:cNvPr id="30723" name="内容占位符 2"/>
          <p:cNvSpPr>
            <a:spLocks noGrp="1"/>
          </p:cNvSpPr>
          <p:nvPr>
            <p:ph idx="1"/>
          </p:nvPr>
        </p:nvSpPr>
        <p:spPr>
          <a:xfrm>
            <a:off x="179512" y="1628800"/>
            <a:ext cx="8229600" cy="24765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Wingdings" pitchFamily="2" charset="2"/>
              <a:buChar char="Ø"/>
            </a:pPr>
            <a:r>
              <a:rPr lang="en-US" altLang="zh-CN" sz="2800" dirty="0" smtClean="0"/>
              <a:t>Java</a:t>
            </a:r>
            <a:r>
              <a:rPr lang="zh-CN" altLang="en-US" sz="2800" dirty="0" smtClean="0"/>
              <a:t>实现线程池有哪些类？试画出相应实现程序的类结构图</a:t>
            </a:r>
            <a:endParaRPr lang="en-US" altLang="zh-CN" sz="2800" dirty="0" smtClean="0"/>
          </a:p>
          <a:p>
            <a:pPr>
              <a:buFont typeface="Wingdings" pitchFamily="2" charset="2"/>
              <a:buChar char="Ø"/>
            </a:pPr>
            <a:r>
              <a:rPr lang="en-US" altLang="zh-CN" sz="2800" dirty="0" smtClean="0"/>
              <a:t>Java</a:t>
            </a:r>
            <a:r>
              <a:rPr lang="zh-CN" altLang="en-US" sz="2800" dirty="0" smtClean="0"/>
              <a:t>实现线程池使用了工厂模式，什么是工厂模式？请试使用这种设计模式</a:t>
            </a:r>
            <a:endParaRPr lang="en-US" altLang="zh-CN" sz="2800" dirty="0" smtClean="0"/>
          </a:p>
        </p:txBody>
      </p:sp>
    </p:spTree>
    <p:extLst>
      <p:ext uri="{BB962C8B-B14F-4D97-AF65-F5344CB8AC3E}">
        <p14:creationId xmlns:p14="http://schemas.microsoft.com/office/powerpoint/2010/main" xmlns="" val="165288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进程与线程（</a:t>
            </a:r>
            <a:r>
              <a:rPr lang="en-US" altLang="zh-CN" dirty="0" smtClean="0"/>
              <a:t>3</a:t>
            </a:r>
            <a:r>
              <a:rPr lang="zh-CN" altLang="en-US" dirty="0" smtClean="0"/>
              <a:t>）</a:t>
            </a:r>
            <a:endParaRPr lang="zh-CN" altLang="en-US" dirty="0"/>
          </a:p>
        </p:txBody>
      </p:sp>
      <p:sp>
        <p:nvSpPr>
          <p:cNvPr id="3" name="内容占位符 2"/>
          <p:cNvSpPr>
            <a:spLocks noGrp="1"/>
          </p:cNvSpPr>
          <p:nvPr>
            <p:ph sz="quarter" idx="1"/>
          </p:nvPr>
        </p:nvSpPr>
        <p:spPr/>
        <p:txBody>
          <a:bodyPr/>
          <a:lstStyle/>
          <a:p>
            <a:r>
              <a:rPr lang="zh-CN" altLang="en-US" dirty="0" smtClean="0"/>
              <a:t>一个线程可以创建和撤销另一个线程，同一个进程中的多个线程可以并发执行。</a:t>
            </a:r>
            <a:endParaRPr lang="en-US" altLang="zh-CN" dirty="0" smtClean="0"/>
          </a:p>
          <a:p>
            <a:r>
              <a:rPr lang="zh-CN" altLang="en-US" dirty="0" smtClean="0"/>
              <a:t>一个程序至少有一个进程，一个进程</a:t>
            </a:r>
            <a:r>
              <a:rPr lang="zh-CN" altLang="en-US" b="1" dirty="0" smtClean="0"/>
              <a:t>至少有一个线程</a:t>
            </a:r>
            <a:r>
              <a:rPr lang="zh-CN" altLang="en-US" dirty="0" smtClean="0"/>
              <a:t>（主线程）。</a:t>
            </a:r>
            <a:endParaRPr lang="en-US" altLang="zh-CN" dirty="0" smtClean="0"/>
          </a:p>
          <a:p>
            <a:r>
              <a:rPr lang="zh-CN" altLang="en-US" dirty="0" smtClean="0"/>
              <a:t>进程拥有</a:t>
            </a:r>
            <a:r>
              <a:rPr lang="zh-CN" altLang="en-US" b="1" dirty="0" smtClean="0"/>
              <a:t>独立内存单元</a:t>
            </a:r>
            <a:r>
              <a:rPr lang="zh-CN" altLang="en-US" dirty="0" smtClean="0"/>
              <a:t>，多个线程共享内存。</a:t>
            </a:r>
            <a:endParaRPr lang="en-US" altLang="zh-CN" dirty="0" smtClean="0"/>
          </a:p>
          <a:p>
            <a:r>
              <a:rPr lang="zh-CN" altLang="en-US" dirty="0" smtClean="0"/>
              <a:t>创建</a:t>
            </a:r>
            <a:r>
              <a:rPr lang="zh-CN" altLang="en-US" b="1" dirty="0" smtClean="0"/>
              <a:t>进程开销大</a:t>
            </a:r>
            <a:r>
              <a:rPr lang="zh-CN" altLang="en-US" dirty="0" smtClean="0"/>
              <a:t>，线程</a:t>
            </a:r>
            <a:r>
              <a:rPr lang="zh-CN" altLang="en-US" b="1" dirty="0" smtClean="0"/>
              <a:t>开销较小</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从多进程到多线程</a:t>
            </a:r>
          </a:p>
        </p:txBody>
      </p:sp>
      <p:sp>
        <p:nvSpPr>
          <p:cNvPr id="3" name="内容占位符 2"/>
          <p:cNvSpPr>
            <a:spLocks noGrp="1"/>
          </p:cNvSpPr>
          <p:nvPr>
            <p:ph idx="1"/>
          </p:nvPr>
        </p:nvSpPr>
        <p:spPr/>
        <p:txBody>
          <a:bodyPr>
            <a:normAutofit fontScale="92500" lnSpcReduction="10000"/>
          </a:bodyPr>
          <a:lstStyle/>
          <a:p>
            <a:r>
              <a:rPr lang="zh-CN" altLang="en-US" dirty="0"/>
              <a:t>提升并发量的方法</a:t>
            </a:r>
            <a:endParaRPr lang="en-US" altLang="zh-CN" dirty="0"/>
          </a:p>
          <a:p>
            <a:pPr lvl="1">
              <a:lnSpc>
                <a:spcPct val="100000"/>
              </a:lnSpc>
            </a:pPr>
            <a:r>
              <a:rPr lang="zh-CN" altLang="en-US" dirty="0"/>
              <a:t>过去：以进程为单位</a:t>
            </a:r>
            <a:endParaRPr lang="en-US" altLang="zh-CN" dirty="0"/>
          </a:p>
          <a:p>
            <a:pPr lvl="2">
              <a:lnSpc>
                <a:spcPct val="100000"/>
              </a:lnSpc>
            </a:pPr>
            <a:r>
              <a:rPr lang="zh-CN" altLang="en-US" dirty="0"/>
              <a:t>多进程：支持几百个进程</a:t>
            </a:r>
            <a:endParaRPr lang="en-US" altLang="zh-CN" dirty="0"/>
          </a:p>
          <a:p>
            <a:pPr lvl="2">
              <a:lnSpc>
                <a:spcPct val="100000"/>
              </a:lnSpc>
            </a:pPr>
            <a:r>
              <a:rPr lang="zh-CN" altLang="en-US" dirty="0"/>
              <a:t>进程池：支持上千个进程</a:t>
            </a:r>
            <a:endParaRPr lang="en-US" altLang="zh-CN" dirty="0"/>
          </a:p>
          <a:p>
            <a:pPr lvl="1">
              <a:lnSpc>
                <a:spcPct val="100000"/>
              </a:lnSpc>
            </a:pPr>
            <a:r>
              <a:rPr lang="zh-CN" altLang="en-US" dirty="0"/>
              <a:t>当前：以线程为单位</a:t>
            </a:r>
            <a:endParaRPr lang="en-US" altLang="zh-CN" dirty="0"/>
          </a:p>
          <a:p>
            <a:pPr lvl="2">
              <a:lnSpc>
                <a:spcPct val="100000"/>
              </a:lnSpc>
            </a:pPr>
            <a:r>
              <a:rPr lang="zh-CN" altLang="en-US" dirty="0"/>
              <a:t>多线程：支持几千个线程</a:t>
            </a:r>
            <a:endParaRPr lang="en-US" altLang="zh-CN" dirty="0"/>
          </a:p>
          <a:p>
            <a:pPr lvl="2">
              <a:lnSpc>
                <a:spcPct val="100000"/>
              </a:lnSpc>
            </a:pPr>
            <a:r>
              <a:rPr lang="zh-CN" altLang="en-US" dirty="0"/>
              <a:t>线程池：支持上万个线程</a:t>
            </a:r>
          </a:p>
          <a:p>
            <a:endParaRPr lang="en-US" altLang="zh-CN" dirty="0" smtClean="0"/>
          </a:p>
          <a:p>
            <a:r>
              <a:rPr lang="zh-CN" altLang="en-US" dirty="0" smtClean="0"/>
              <a:t>其他</a:t>
            </a:r>
            <a:endParaRPr lang="en-US" altLang="zh-CN" dirty="0" smtClean="0"/>
          </a:p>
          <a:p>
            <a:pPr lvl="1"/>
            <a:r>
              <a:rPr lang="zh-CN" altLang="en-US" dirty="0" smtClean="0"/>
              <a:t>异步</a:t>
            </a:r>
            <a:r>
              <a:rPr lang="en-US" altLang="zh-CN" dirty="0" smtClean="0"/>
              <a:t>I/O</a:t>
            </a:r>
          </a:p>
          <a:p>
            <a:pPr lvl="1"/>
            <a:r>
              <a:rPr lang="zh-CN" altLang="en-US" dirty="0" smtClean="0"/>
              <a:t>多个冗余服务器</a:t>
            </a:r>
            <a:endParaRPr lang="zh-CN" altLang="en-US" dirty="0"/>
          </a:p>
        </p:txBody>
      </p:sp>
    </p:spTree>
    <p:extLst>
      <p:ext uri="{BB962C8B-B14F-4D97-AF65-F5344CB8AC3E}">
        <p14:creationId xmlns:p14="http://schemas.microsoft.com/office/powerpoint/2010/main" xmlns="" val="3264482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形标注 23"/>
          <p:cNvSpPr/>
          <p:nvPr/>
        </p:nvSpPr>
        <p:spPr>
          <a:xfrm>
            <a:off x="0" y="4077072"/>
            <a:ext cx="2736304" cy="18722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线程的一生</a:t>
            </a:r>
            <a:endParaRPr lang="zh-CN" altLang="en-US" dirty="0"/>
          </a:p>
        </p:txBody>
      </p:sp>
      <p:sp>
        <p:nvSpPr>
          <p:cNvPr id="4" name="矩形 3"/>
          <p:cNvSpPr/>
          <p:nvPr/>
        </p:nvSpPr>
        <p:spPr>
          <a:xfrm>
            <a:off x="777280" y="2514600"/>
            <a:ext cx="1202432" cy="1274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a:t>
            </a:r>
            <a:endParaRPr lang="zh-CN" altLang="en-US" dirty="0"/>
          </a:p>
        </p:txBody>
      </p:sp>
      <p:sp>
        <p:nvSpPr>
          <p:cNvPr id="5" name="矩形 4"/>
          <p:cNvSpPr/>
          <p:nvPr/>
        </p:nvSpPr>
        <p:spPr>
          <a:xfrm>
            <a:off x="3131840" y="2514600"/>
            <a:ext cx="1202432" cy="1274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执行任务</a:t>
            </a:r>
            <a:endParaRPr lang="zh-CN" altLang="en-US" dirty="0"/>
          </a:p>
        </p:txBody>
      </p:sp>
      <p:sp>
        <p:nvSpPr>
          <p:cNvPr id="6" name="TextBox 5"/>
          <p:cNvSpPr txBox="1"/>
          <p:nvPr/>
        </p:nvSpPr>
        <p:spPr>
          <a:xfrm>
            <a:off x="251520" y="1844824"/>
            <a:ext cx="2232248" cy="369332"/>
          </a:xfrm>
          <a:prstGeom prst="rect">
            <a:avLst/>
          </a:prstGeom>
          <a:noFill/>
        </p:spPr>
        <p:txBody>
          <a:bodyPr wrap="square" rtlCol="0">
            <a:spAutoFit/>
          </a:bodyPr>
          <a:lstStyle/>
          <a:p>
            <a:pPr algn="ctr"/>
            <a:r>
              <a:rPr lang="zh-CN" altLang="en-US" dirty="0" smtClean="0"/>
              <a:t>线程池</a:t>
            </a:r>
            <a:endParaRPr lang="zh-CN" altLang="en-US" dirty="0"/>
          </a:p>
        </p:txBody>
      </p:sp>
      <p:sp>
        <p:nvSpPr>
          <p:cNvPr id="7" name="矩形 6"/>
          <p:cNvSpPr/>
          <p:nvPr/>
        </p:nvSpPr>
        <p:spPr>
          <a:xfrm>
            <a:off x="5385792" y="2492896"/>
            <a:ext cx="1202432" cy="1274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完成使命</a:t>
            </a:r>
            <a:endParaRPr lang="zh-CN" altLang="en-US" dirty="0"/>
          </a:p>
        </p:txBody>
      </p:sp>
      <p:sp>
        <p:nvSpPr>
          <p:cNvPr id="8" name="矩形 7"/>
          <p:cNvSpPr/>
          <p:nvPr/>
        </p:nvSpPr>
        <p:spPr>
          <a:xfrm>
            <a:off x="7474024" y="2514600"/>
            <a:ext cx="1202432" cy="1274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新的线程池</a:t>
            </a:r>
            <a:endParaRPr lang="zh-CN" altLang="en-US" dirty="0"/>
          </a:p>
        </p:txBody>
      </p:sp>
      <p:cxnSp>
        <p:nvCxnSpPr>
          <p:cNvPr id="10" name="直接箭头连接符 9"/>
          <p:cNvCxnSpPr>
            <a:stCxn id="4" idx="3"/>
            <a:endCxn id="5" idx="1"/>
          </p:cNvCxnSpPr>
          <p:nvPr/>
        </p:nvCxnSpPr>
        <p:spPr>
          <a:xfrm>
            <a:off x="1979712" y="315182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427984" y="3140968"/>
            <a:ext cx="8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732240" y="314096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9512" y="4509120"/>
            <a:ext cx="2483768" cy="923330"/>
          </a:xfrm>
          <a:prstGeom prst="rect">
            <a:avLst/>
          </a:prstGeom>
          <a:noFill/>
        </p:spPr>
        <p:txBody>
          <a:bodyPr wrap="square" rtlCol="0">
            <a:spAutoFit/>
          </a:bodyPr>
          <a:lstStyle/>
          <a:p>
            <a:r>
              <a:rPr lang="en-US" altLang="zh-CN" dirty="0" smtClean="0"/>
              <a:t>CPU</a:t>
            </a:r>
            <a:r>
              <a:rPr lang="zh-CN" altLang="en-US" dirty="0" smtClean="0"/>
              <a:t>时间公元**年**月**日**分**秒**毫秒，线程</a:t>
            </a:r>
            <a:r>
              <a:rPr lang="en-US" altLang="zh-CN" dirty="0" smtClean="0"/>
              <a:t>0x9527</a:t>
            </a:r>
            <a:r>
              <a:rPr lang="zh-CN" altLang="en-US" dirty="0" smtClean="0"/>
              <a:t>诞生了。</a:t>
            </a:r>
            <a:endParaRPr lang="zh-CN" altLang="en-US" dirty="0"/>
          </a:p>
        </p:txBody>
      </p:sp>
      <p:sp>
        <p:nvSpPr>
          <p:cNvPr id="25" name="TextBox 24"/>
          <p:cNvSpPr txBox="1"/>
          <p:nvPr/>
        </p:nvSpPr>
        <p:spPr>
          <a:xfrm>
            <a:off x="2843808" y="4581128"/>
            <a:ext cx="2088232" cy="923330"/>
          </a:xfrm>
          <a:prstGeom prst="rect">
            <a:avLst/>
          </a:prstGeom>
          <a:noFill/>
        </p:spPr>
        <p:txBody>
          <a:bodyPr wrap="square" rtlCol="0">
            <a:spAutoFit/>
          </a:bodyPr>
          <a:lstStyle/>
          <a:p>
            <a:r>
              <a:rPr lang="zh-CN" altLang="en-US" dirty="0" smtClean="0"/>
              <a:t>执行：传送指令到各处以便处理不同任务。</a:t>
            </a:r>
            <a:endParaRPr lang="zh-CN" altLang="en-US" dirty="0"/>
          </a:p>
        </p:txBody>
      </p:sp>
      <p:sp>
        <p:nvSpPr>
          <p:cNvPr id="27" name="TextBox 26"/>
          <p:cNvSpPr txBox="1"/>
          <p:nvPr/>
        </p:nvSpPr>
        <p:spPr>
          <a:xfrm>
            <a:off x="4932040" y="4581128"/>
            <a:ext cx="2088232" cy="923330"/>
          </a:xfrm>
          <a:prstGeom prst="rect">
            <a:avLst/>
          </a:prstGeom>
          <a:noFill/>
        </p:spPr>
        <p:txBody>
          <a:bodyPr wrap="square" rtlCol="0">
            <a:spAutoFit/>
          </a:bodyPr>
          <a:lstStyle/>
          <a:p>
            <a:r>
              <a:rPr lang="zh-CN" altLang="en-US" dirty="0" smtClean="0"/>
              <a:t>完成任务后，当系统重启时，当前线程消失。</a:t>
            </a:r>
            <a:endParaRPr lang="zh-CN" altLang="en-US" dirty="0"/>
          </a:p>
        </p:txBody>
      </p:sp>
      <p:sp>
        <p:nvSpPr>
          <p:cNvPr id="28" name="TextBox 27"/>
          <p:cNvSpPr txBox="1"/>
          <p:nvPr/>
        </p:nvSpPr>
        <p:spPr>
          <a:xfrm>
            <a:off x="7055768" y="4581128"/>
            <a:ext cx="2088232" cy="923330"/>
          </a:xfrm>
          <a:prstGeom prst="rect">
            <a:avLst/>
          </a:prstGeom>
          <a:noFill/>
        </p:spPr>
        <p:txBody>
          <a:bodyPr wrap="square" rtlCol="0">
            <a:spAutoFit/>
          </a:bodyPr>
          <a:lstStyle/>
          <a:p>
            <a:r>
              <a:rPr lang="zh-CN" altLang="en-US" dirty="0" smtClean="0"/>
              <a:t>系统执行新的任务，线程重新生成，形成线程池。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p:bldP spid="25"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线程的创建</a:t>
            </a:r>
            <a:endParaRPr lang="zh-CN" altLang="en-US" dirty="0"/>
          </a:p>
        </p:txBody>
      </p:sp>
      <p:sp>
        <p:nvSpPr>
          <p:cNvPr id="3" name="内容占位符 2"/>
          <p:cNvSpPr>
            <a:spLocks noGrp="1"/>
          </p:cNvSpPr>
          <p:nvPr>
            <p:ph sz="quarter" idx="1"/>
          </p:nvPr>
        </p:nvSpPr>
        <p:spPr/>
        <p:txBody>
          <a:bodyPr/>
          <a:lstStyle/>
          <a:p>
            <a:pPr>
              <a:buNone/>
            </a:pPr>
            <a:r>
              <a:rPr lang="zh-CN" altLang="en-US" dirty="0" smtClean="0"/>
              <a:t>利用</a:t>
            </a:r>
            <a:r>
              <a:rPr lang="en-US" altLang="zh-CN" dirty="0" smtClean="0"/>
              <a:t>Thread</a:t>
            </a:r>
            <a:r>
              <a:rPr lang="zh-CN" altLang="en-US" dirty="0" smtClean="0"/>
              <a:t>类创建启动一个线程对象：</a:t>
            </a:r>
            <a:endParaRPr lang="en-US" altLang="zh-CN" dirty="0" smtClean="0"/>
          </a:p>
          <a:p>
            <a:pPr marL="0" indent="0">
              <a:buNone/>
            </a:pPr>
            <a:endParaRPr lang="en-US" altLang="zh-CN" sz="2000" b="1" dirty="0" smtClean="0">
              <a:solidFill>
                <a:srgbClr val="0070C0"/>
              </a:solidFill>
              <a:latin typeface="Courier New" panose="02070309020205020404" pitchFamily="49" charset="0"/>
              <a:cs typeface="Courier New" panose="02070309020205020404" pitchFamily="49" charset="0"/>
            </a:endParaRPr>
          </a:p>
          <a:p>
            <a:pPr marL="0" indent="0">
              <a:buNone/>
            </a:pPr>
            <a:r>
              <a:rPr lang="en-US" altLang="zh-CN" sz="2000" b="1" dirty="0" smtClean="0">
                <a:solidFill>
                  <a:srgbClr val="0070C0"/>
                </a:solidFill>
                <a:latin typeface="Courier New" panose="02070309020205020404" pitchFamily="49" charset="0"/>
                <a:cs typeface="Courier New" panose="02070309020205020404" pitchFamily="49" charset="0"/>
              </a:rPr>
              <a:t>Thread t = new Thread();</a:t>
            </a:r>
          </a:p>
          <a:p>
            <a:pPr marL="0" indent="0">
              <a:buNone/>
            </a:pPr>
            <a:r>
              <a:rPr lang="en-US" altLang="zh-CN" sz="2000" b="1" dirty="0" err="1" smtClean="0">
                <a:solidFill>
                  <a:srgbClr val="0070C0"/>
                </a:solidFill>
                <a:latin typeface="Courier New" panose="02070309020205020404" pitchFamily="49" charset="0"/>
                <a:cs typeface="Courier New" panose="02070309020205020404" pitchFamily="49" charset="0"/>
              </a:rPr>
              <a:t>t.start</a:t>
            </a:r>
            <a:r>
              <a:rPr lang="en-US" altLang="zh-CN" sz="2000" b="1" dirty="0" smtClean="0">
                <a:solidFill>
                  <a:srgbClr val="0070C0"/>
                </a:solidFill>
                <a:latin typeface="Courier New" panose="02070309020205020404" pitchFamily="49" charset="0"/>
                <a:cs typeface="Courier New" panose="02070309020205020404" pitchFamily="49" charset="0"/>
              </a:rPr>
              <a:t>();</a:t>
            </a:r>
            <a:endParaRPr lang="zh-CN" altLang="en-US" sz="2000" b="1" dirty="0">
              <a:solidFill>
                <a:srgbClr val="0070C0"/>
              </a:solidFill>
              <a:latin typeface="Courier New" panose="02070309020205020404" pitchFamily="49" charset="0"/>
              <a:cs typeface="Courier New" panose="02070309020205020404" pitchFamily="49" charset="0"/>
            </a:endParaRPr>
          </a:p>
        </p:txBody>
      </p:sp>
      <p:sp>
        <p:nvSpPr>
          <p:cNvPr id="4" name="TextBox 3"/>
          <p:cNvSpPr txBox="1"/>
          <p:nvPr/>
        </p:nvSpPr>
        <p:spPr>
          <a:xfrm>
            <a:off x="611560" y="3573016"/>
            <a:ext cx="7776864" cy="1015663"/>
          </a:xfrm>
          <a:prstGeom prst="rect">
            <a:avLst/>
          </a:prstGeom>
          <a:noFill/>
        </p:spPr>
        <p:txBody>
          <a:bodyPr wrap="square" rtlCol="0">
            <a:spAutoFit/>
          </a:bodyPr>
          <a:lstStyle/>
          <a:p>
            <a:r>
              <a:rPr lang="zh-CN" altLang="en-US" sz="2000" dirty="0" smtClean="0"/>
              <a:t>注：该线程什么都没有做，要让线程完成一些操作，可以使用派生子类，覆盖其</a:t>
            </a:r>
            <a:r>
              <a:rPr lang="en-US" altLang="zh-CN" sz="2000" dirty="0" smtClean="0"/>
              <a:t>run()</a:t>
            </a:r>
            <a:r>
              <a:rPr lang="zh-CN" altLang="en-US" sz="2000" dirty="0" smtClean="0"/>
              <a:t>的方法，或者只用</a:t>
            </a:r>
            <a:r>
              <a:rPr lang="en-US" altLang="zh-CN" sz="2000" dirty="0" err="1" smtClean="0"/>
              <a:t>runnable</a:t>
            </a:r>
            <a:r>
              <a:rPr lang="zh-CN" altLang="en-US" sz="2000" dirty="0" smtClean="0"/>
              <a:t>接口，将</a:t>
            </a:r>
            <a:r>
              <a:rPr lang="en-US" altLang="zh-CN" sz="2000" dirty="0" smtClean="0"/>
              <a:t>runnable</a:t>
            </a:r>
            <a:r>
              <a:rPr lang="zh-CN" altLang="en-US" sz="2000" dirty="0" smtClean="0"/>
              <a:t>实例化的对象传递给</a:t>
            </a:r>
            <a:r>
              <a:rPr lang="en-US" altLang="zh-CN" sz="2000" dirty="0" smtClean="0"/>
              <a:t>Thread</a:t>
            </a:r>
            <a:r>
              <a:rPr lang="zh-CN" altLang="en-US" sz="2000" dirty="0" smtClean="0"/>
              <a:t>构造函数。</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28600" y="457200"/>
            <a:ext cx="8229600" cy="431800"/>
          </a:xfrm>
        </p:spPr>
        <p:txBody>
          <a:bodyPr>
            <a:noAutofit/>
          </a:bodyPr>
          <a:lstStyle/>
          <a:p>
            <a:pPr algn="l"/>
            <a:r>
              <a:rPr lang="zh-CN" altLang="en-US" dirty="0" smtClean="0"/>
              <a:t>编程实例</a:t>
            </a:r>
          </a:p>
        </p:txBody>
      </p:sp>
      <p:sp>
        <p:nvSpPr>
          <p:cNvPr id="5123" name="内容占位符 2"/>
          <p:cNvSpPr>
            <a:spLocks noGrp="1"/>
          </p:cNvSpPr>
          <p:nvPr>
            <p:ph idx="1"/>
          </p:nvPr>
        </p:nvSpPr>
        <p:spPr>
          <a:xfrm>
            <a:off x="323528" y="1721644"/>
            <a:ext cx="8229600" cy="449738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Wingdings" panose="05000000000000000000" pitchFamily="2" charset="2"/>
              <a:buChar char="Ø"/>
              <a:defRPr/>
            </a:pPr>
            <a:r>
              <a:rPr lang="zh-CN" altLang="en-US" sz="2800" dirty="0" smtClean="0"/>
              <a:t>文件安全算法摘要生成编程：计算多个文件的安全算法（</a:t>
            </a:r>
            <a:r>
              <a:rPr lang="en-US" altLang="zh-CN" sz="2800" dirty="0" smtClean="0"/>
              <a:t>SHA</a:t>
            </a:r>
            <a:r>
              <a:rPr lang="zh-CN" altLang="en-US" sz="2800" dirty="0" smtClean="0"/>
              <a:t>）摘要，对每件文件应用安全散列算法（</a:t>
            </a:r>
            <a:r>
              <a:rPr lang="en-US" altLang="zh-CN" sz="2800" dirty="0" smtClean="0"/>
              <a:t>SHA)</a:t>
            </a:r>
            <a:r>
              <a:rPr lang="zh-CN" altLang="en-US" sz="2800" dirty="0" smtClean="0"/>
              <a:t>计算给出该文件的安全算法摘要。</a:t>
            </a:r>
            <a:endParaRPr lang="en-US" altLang="zh-CN" sz="2800" dirty="0"/>
          </a:p>
          <a:p>
            <a:pPr marL="0" indent="0">
              <a:buFont typeface="Wingdings 2" pitchFamily="18" charset="2"/>
              <a:buNone/>
              <a:defRPr/>
            </a:pPr>
            <a:endParaRPr lang="en-US" altLang="zh-CN" sz="2800" dirty="0" smtClean="0"/>
          </a:p>
          <a:p>
            <a:pPr marL="0" indent="0">
              <a:buFont typeface="Wingdings 2" pitchFamily="18" charset="2"/>
              <a:buNone/>
              <a:defRPr/>
            </a:pPr>
            <a:endParaRPr lang="en-US" altLang="zh-CN" sz="2800" dirty="0" smtClean="0"/>
          </a:p>
          <a:p>
            <a:pPr>
              <a:buFont typeface="Wingdings" panose="05000000000000000000" pitchFamily="2" charset="2"/>
              <a:buChar char="Ø"/>
              <a:defRPr/>
            </a:pPr>
            <a:endParaRPr lang="en-US" altLang="zh-CN" sz="2800" dirty="0" smtClean="0"/>
          </a:p>
          <a:p>
            <a:pPr>
              <a:buFont typeface="Wingdings" panose="05000000000000000000" pitchFamily="2" charset="2"/>
              <a:buChar char="Ø"/>
              <a:defRPr/>
            </a:pPr>
            <a:endParaRPr lang="en-US" altLang="zh-CN" sz="2800" dirty="0" smtClean="0"/>
          </a:p>
        </p:txBody>
      </p:sp>
      <p:sp>
        <p:nvSpPr>
          <p:cNvPr id="2" name="TextBox 1"/>
          <p:cNvSpPr txBox="1">
            <a:spLocks noChangeArrowheads="1"/>
          </p:cNvSpPr>
          <p:nvPr/>
        </p:nvSpPr>
        <p:spPr bwMode="auto">
          <a:xfrm>
            <a:off x="671513" y="4495800"/>
            <a:ext cx="7382495"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r>
              <a:rPr lang="zh-CN" altLang="en-US" sz="2400" dirty="0"/>
              <a:t>思考： 影响该程序性能的主要因素是？</a:t>
            </a:r>
            <a:endParaRPr lang="en-US" altLang="zh-CN" sz="2400" dirty="0"/>
          </a:p>
          <a:p>
            <a:r>
              <a:rPr lang="zh-CN" altLang="en-US" sz="2400" dirty="0"/>
              <a:t>访问文件的</a:t>
            </a:r>
            <a:r>
              <a:rPr lang="en-US" altLang="zh-CN" sz="2400" dirty="0"/>
              <a:t>I/O</a:t>
            </a:r>
            <a:r>
              <a:rPr lang="zh-CN" altLang="en-US" sz="2400" dirty="0"/>
              <a:t>读写</a:t>
            </a:r>
            <a:endParaRPr lang="en-US" altLang="zh-CN" sz="2400" dirty="0"/>
          </a:p>
          <a:p>
            <a:r>
              <a:rPr lang="zh-CN" altLang="en-US" sz="2400" dirty="0"/>
              <a:t>程序的运行速度 </a:t>
            </a:r>
            <a:r>
              <a:rPr lang="en-US" altLang="zh-CN" sz="2400" dirty="0"/>
              <a:t>&gt;&gt;  </a:t>
            </a:r>
            <a:r>
              <a:rPr lang="zh-CN" altLang="en-US" sz="2400" dirty="0"/>
              <a:t>文件数据读写速度</a:t>
            </a:r>
            <a:endParaRPr lang="en-US" altLang="zh-CN" sz="2400" dirty="0"/>
          </a:p>
          <a:p>
            <a:r>
              <a:rPr lang="zh-CN" altLang="en-US" sz="2400" dirty="0"/>
              <a:t>等待、程序阻塞， 拖慢程序执行速度</a:t>
            </a:r>
            <a:endParaRPr lang="en-US" altLang="zh-CN" sz="2400" dirty="0"/>
          </a:p>
          <a:p>
            <a:r>
              <a:rPr lang="zh-CN" altLang="en-US" sz="2400" dirty="0"/>
              <a:t>使用多线程编程，缓解程序等待情况。</a:t>
            </a:r>
          </a:p>
        </p:txBody>
      </p:sp>
      <p:pic>
        <p:nvPicPr>
          <p:cNvPr id="1126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3608" y="3283843"/>
            <a:ext cx="2105025"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270" name="矩形 2"/>
          <p:cNvSpPr>
            <a:spLocks noChangeArrowheads="1"/>
          </p:cNvSpPr>
          <p:nvPr/>
        </p:nvSpPr>
        <p:spPr bwMode="auto">
          <a:xfrm>
            <a:off x="4244008" y="3283843"/>
            <a:ext cx="1447800" cy="85725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t>安全算法摘要生成程序</a:t>
            </a:r>
          </a:p>
        </p:txBody>
      </p:sp>
      <p:sp>
        <p:nvSpPr>
          <p:cNvPr id="11271" name="右箭头 4"/>
          <p:cNvSpPr>
            <a:spLocks noChangeArrowheads="1"/>
          </p:cNvSpPr>
          <p:nvPr/>
        </p:nvSpPr>
        <p:spPr bwMode="auto">
          <a:xfrm>
            <a:off x="3253408" y="3523555"/>
            <a:ext cx="838200" cy="304800"/>
          </a:xfrm>
          <a:prstGeom prst="rightArrow">
            <a:avLst>
              <a:gd name="adj1" fmla="val 50000"/>
              <a:gd name="adj2" fmla="val 4999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流程图: 多文档 5"/>
          <p:cNvSpPr/>
          <p:nvPr/>
        </p:nvSpPr>
        <p:spPr bwMode="auto">
          <a:xfrm>
            <a:off x="6758608" y="3140968"/>
            <a:ext cx="1295400" cy="1000125"/>
          </a:xfrm>
          <a:prstGeom prst="flowChartMultidocumen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latin typeface="Arial" charset="0"/>
            </a:endParaRPr>
          </a:p>
        </p:txBody>
      </p:sp>
      <p:sp>
        <p:nvSpPr>
          <p:cNvPr id="11273" name="右箭头 6"/>
          <p:cNvSpPr>
            <a:spLocks noChangeArrowheads="1"/>
          </p:cNvSpPr>
          <p:nvPr/>
        </p:nvSpPr>
        <p:spPr bwMode="auto">
          <a:xfrm>
            <a:off x="5844208" y="3523555"/>
            <a:ext cx="762000" cy="304800"/>
          </a:xfrm>
          <a:prstGeom prst="righ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333142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1149</TotalTime>
  <Words>2221</Words>
  <Application>Microsoft Office PowerPoint</Application>
  <PresentationFormat>全屏显示(4:3)</PresentationFormat>
  <Paragraphs>343</Paragraphs>
  <Slides>42</Slides>
  <Notes>3</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中性</vt:lpstr>
      <vt:lpstr>                       Thread</vt:lpstr>
      <vt:lpstr>网络编程应用场景</vt:lpstr>
      <vt:lpstr>进程与线程（1）</vt:lpstr>
      <vt:lpstr>进程与线程（2）</vt:lpstr>
      <vt:lpstr>进程与线程（3）</vt:lpstr>
      <vt:lpstr>从多进程到多线程</vt:lpstr>
      <vt:lpstr>线程的一生</vt:lpstr>
      <vt:lpstr>线程的创建</vt:lpstr>
      <vt:lpstr>编程实例</vt:lpstr>
      <vt:lpstr>运行线程：方法1</vt:lpstr>
      <vt:lpstr>运行线程：方法2</vt:lpstr>
      <vt:lpstr>分析结果类图</vt:lpstr>
      <vt:lpstr>从线程返回信息</vt:lpstr>
      <vt:lpstr>分析结果类图</vt:lpstr>
      <vt:lpstr>从线程返回信息</vt:lpstr>
      <vt:lpstr>从线程返回信息</vt:lpstr>
      <vt:lpstr>从线程返回信息</vt:lpstr>
      <vt:lpstr>从线程返回信息</vt:lpstr>
      <vt:lpstr>幻灯片 19</vt:lpstr>
      <vt:lpstr>从线程返回信息</vt:lpstr>
      <vt:lpstr>同步</vt:lpstr>
      <vt:lpstr>同步块</vt:lpstr>
      <vt:lpstr>同步块</vt:lpstr>
      <vt:lpstr>编程实例</vt:lpstr>
      <vt:lpstr>同步块</vt:lpstr>
      <vt:lpstr>同步块</vt:lpstr>
      <vt:lpstr>同步方法</vt:lpstr>
      <vt:lpstr>同步带来的问题</vt:lpstr>
      <vt:lpstr>死锁(deadlock)</vt:lpstr>
      <vt:lpstr>死锁举例（1）</vt:lpstr>
      <vt:lpstr>死锁举例（2）</vt:lpstr>
      <vt:lpstr>死锁举例（3）</vt:lpstr>
      <vt:lpstr>线程优先级</vt:lpstr>
      <vt:lpstr>举例</vt:lpstr>
      <vt:lpstr>连接线程(join)</vt:lpstr>
      <vt:lpstr>线程池（Thread Pool）</vt:lpstr>
      <vt:lpstr>线程池</vt:lpstr>
      <vt:lpstr>Executor框架</vt:lpstr>
      <vt:lpstr>幻灯片 39</vt:lpstr>
      <vt:lpstr>java多线程编程异步隐藏支持</vt:lpstr>
      <vt:lpstr>使用线程池实现压缩文件编程</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端美科技高校合作产学研发展计划</dc:title>
  <cp:lastModifiedBy>dell</cp:lastModifiedBy>
  <cp:revision>122</cp:revision>
  <dcterms:modified xsi:type="dcterms:W3CDTF">2021-03-26T05:28:21Z</dcterms:modified>
</cp:coreProperties>
</file>