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347" r:id="rId3"/>
    <p:sldId id="348" r:id="rId4"/>
    <p:sldId id="369" r:id="rId5"/>
    <p:sldId id="370" r:id="rId6"/>
    <p:sldId id="371" r:id="rId7"/>
    <p:sldId id="372" r:id="rId8"/>
    <p:sldId id="373" r:id="rId9"/>
    <p:sldId id="349" r:id="rId10"/>
    <p:sldId id="383" r:id="rId11"/>
    <p:sldId id="384" r:id="rId12"/>
    <p:sldId id="385" r:id="rId13"/>
    <p:sldId id="386" r:id="rId14"/>
    <p:sldId id="350" r:id="rId15"/>
    <p:sldId id="374" r:id="rId16"/>
    <p:sldId id="375" r:id="rId17"/>
    <p:sldId id="376" r:id="rId18"/>
    <p:sldId id="377" r:id="rId19"/>
    <p:sldId id="398" r:id="rId20"/>
    <p:sldId id="359" r:id="rId21"/>
    <p:sldId id="360" r:id="rId22"/>
    <p:sldId id="378" r:id="rId23"/>
    <p:sldId id="379" r:id="rId24"/>
    <p:sldId id="380" r:id="rId25"/>
    <p:sldId id="362" r:id="rId26"/>
    <p:sldId id="361" r:id="rId27"/>
    <p:sldId id="381" r:id="rId28"/>
    <p:sldId id="382" r:id="rId29"/>
    <p:sldId id="351" r:id="rId30"/>
    <p:sldId id="353" r:id="rId31"/>
    <p:sldId id="363" r:id="rId32"/>
    <p:sldId id="354" r:id="rId33"/>
    <p:sldId id="387" r:id="rId34"/>
    <p:sldId id="388" r:id="rId35"/>
    <p:sldId id="389" r:id="rId36"/>
    <p:sldId id="390" r:id="rId37"/>
    <p:sldId id="391" r:id="rId38"/>
    <p:sldId id="392" r:id="rId39"/>
    <p:sldId id="393" r:id="rId40"/>
    <p:sldId id="394" r:id="rId41"/>
    <p:sldId id="395" r:id="rId42"/>
    <p:sldId id="396" r:id="rId43"/>
    <p:sldId id="397" r:id="rId44"/>
    <p:sldId id="355" r:id="rId45"/>
    <p:sldId id="364" r:id="rId46"/>
    <p:sldId id="356" r:id="rId47"/>
    <p:sldId id="366" r:id="rId48"/>
    <p:sldId id="367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BF99B-FB83-4451-8B3A-3AA4058B0A25}" type="datetimeFigureOut">
              <a:rPr lang="zh-CN" altLang="en-US" smtClean="0"/>
              <a:pPr/>
              <a:t>2021/4/2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DD088-3A57-4AAD-8514-636C7E100E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89731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DD088-3A57-4AAD-8514-636C7E100E2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2021/4/2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2021/4/2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2021/4/2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2021/4/2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3861048"/>
            <a:ext cx="6660232" cy="18288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                     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周宇          助理教授            深圳大学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域名系统（</a:t>
            </a:r>
            <a:r>
              <a:rPr lang="en-US" altLang="zh-CN" dirty="0"/>
              <a:t>DNS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dirty="0" smtClean="0"/>
              <a:t>   使用域名</a:t>
            </a:r>
            <a:r>
              <a:rPr lang="zh-CN" altLang="en-US" sz="2800" dirty="0"/>
              <a:t>访问</a:t>
            </a:r>
            <a:r>
              <a:rPr lang="en-US" altLang="zh-CN" sz="2800" dirty="0"/>
              <a:t>Internet</a:t>
            </a:r>
            <a:r>
              <a:rPr lang="zh-CN" altLang="en-US" sz="2800" dirty="0" smtClean="0"/>
              <a:t>资源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r>
              <a:rPr lang="en-US" altLang="zh-CN" sz="2800" dirty="0" smtClean="0"/>
              <a:t>1. </a:t>
            </a:r>
            <a:r>
              <a:rPr lang="zh-CN" altLang="en-US" sz="2800" dirty="0" smtClean="0"/>
              <a:t>系统</a:t>
            </a:r>
            <a:r>
              <a:rPr lang="zh-CN" altLang="en-US" sz="2800" dirty="0"/>
              <a:t>首先通过</a:t>
            </a:r>
            <a:r>
              <a:rPr lang="en-US" altLang="zh-CN" sz="2800" dirty="0"/>
              <a:t>DNS</a:t>
            </a:r>
            <a:r>
              <a:rPr lang="zh-CN" altLang="en-US" sz="2800" dirty="0"/>
              <a:t>得到域名对应的</a:t>
            </a:r>
            <a:r>
              <a:rPr lang="en-US" altLang="zh-CN" sz="2800" dirty="0"/>
              <a:t>IP</a:t>
            </a:r>
            <a:r>
              <a:rPr lang="zh-CN" altLang="en-US" sz="2800" dirty="0" smtClean="0"/>
              <a:t>地址。</a:t>
            </a:r>
            <a:endParaRPr lang="en-US" altLang="zh-CN" sz="2800" dirty="0" smtClean="0"/>
          </a:p>
          <a:p>
            <a:r>
              <a:rPr lang="en-US" altLang="zh-CN" sz="2800" dirty="0" smtClean="0"/>
              <a:t>2. </a:t>
            </a:r>
            <a:r>
              <a:rPr lang="zh-CN" altLang="en-US" sz="2800" dirty="0" smtClean="0"/>
              <a:t>再通</a:t>
            </a:r>
            <a:r>
              <a:rPr lang="zh-CN" altLang="en-US" sz="2800" dirty="0" smtClean="0"/>
              <a:t>过</a:t>
            </a:r>
            <a:r>
              <a:rPr lang="en-US" altLang="zh-CN" sz="2800" dirty="0" smtClean="0"/>
              <a:t>IP</a:t>
            </a:r>
            <a:r>
              <a:rPr lang="zh-CN" altLang="en-US" sz="2800" dirty="0" smtClean="0"/>
              <a:t>地址访问</a:t>
            </a:r>
            <a:r>
              <a:rPr lang="en-US" altLang="zh-CN" sz="2800" dirty="0" smtClean="0"/>
              <a:t>Internet</a:t>
            </a:r>
            <a:r>
              <a:rPr lang="zh-CN" altLang="en-US" sz="2800" dirty="0" smtClean="0"/>
              <a:t>资源。</a:t>
            </a:r>
            <a:endParaRPr lang="en-US" altLang="zh-CN" sz="2800" dirty="0" smtClean="0"/>
          </a:p>
          <a:p>
            <a:r>
              <a:rPr lang="en-US" altLang="zh-CN" sz="2800" dirty="0" smtClean="0"/>
              <a:t>3.</a:t>
            </a:r>
            <a:r>
              <a:rPr lang="zh-CN" altLang="en-US" sz="2800" dirty="0" smtClean="0"/>
              <a:t>如果</a:t>
            </a:r>
            <a:r>
              <a:rPr lang="zh-CN" altLang="en-US" sz="2800" dirty="0"/>
              <a:t>一个域名对应了多个</a:t>
            </a:r>
            <a:r>
              <a:rPr lang="en-US" altLang="zh-CN" sz="2800" dirty="0"/>
              <a:t>IP</a:t>
            </a:r>
            <a:r>
              <a:rPr lang="zh-CN" altLang="en-US" sz="2800" dirty="0"/>
              <a:t>地址，</a:t>
            </a:r>
            <a:r>
              <a:rPr lang="en-US" altLang="zh-CN" sz="2800" dirty="0"/>
              <a:t>DNS</a:t>
            </a:r>
            <a:r>
              <a:rPr lang="zh-CN" altLang="en-US" sz="2800" dirty="0"/>
              <a:t>从这些</a:t>
            </a:r>
            <a:r>
              <a:rPr lang="en-US" altLang="zh-CN" sz="2800" dirty="0"/>
              <a:t>IP</a:t>
            </a:r>
            <a:r>
              <a:rPr lang="zh-CN" altLang="en-US" sz="2800" dirty="0"/>
              <a:t>地址中</a:t>
            </a:r>
            <a:r>
              <a:rPr lang="zh-CN" altLang="en-US" sz="2800" dirty="0" smtClean="0">
                <a:solidFill>
                  <a:srgbClr val="FF0000"/>
                </a:solidFill>
              </a:rPr>
              <a:t>随机选择</a:t>
            </a:r>
            <a:r>
              <a:rPr lang="zh-CN" altLang="en-US" sz="2800" dirty="0" smtClean="0"/>
              <a:t>。</a:t>
            </a:r>
            <a:endParaRPr lang="zh-CN" altLang="en-US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2449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" y="152400"/>
            <a:ext cx="7775575" cy="11430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342900" lvl="2" indent="-342900" algn="l">
              <a:lnSpc>
                <a:spcPct val="170000"/>
              </a:lnSpc>
              <a:defRPr/>
            </a:pPr>
            <a:r>
              <a:rPr lang="zh-CN" altLang="en-US" sz="3200" b="1" kern="1200" dirty="0" smtClean="0">
                <a:solidFill>
                  <a:srgbClr val="C00000"/>
                </a:solidFill>
                <a:cs typeface="+mn-cs"/>
              </a:rPr>
              <a:t>为什么不直接通过</a:t>
            </a:r>
            <a:r>
              <a:rPr lang="en-US" altLang="zh-CN" sz="3200" b="1" kern="1200" dirty="0" smtClean="0">
                <a:solidFill>
                  <a:srgbClr val="C00000"/>
                </a:solidFill>
                <a:cs typeface="+mn-cs"/>
              </a:rPr>
              <a:t>IP</a:t>
            </a:r>
            <a:r>
              <a:rPr lang="zh-CN" altLang="en-US" sz="3200" b="1" kern="1200" dirty="0" smtClean="0">
                <a:solidFill>
                  <a:srgbClr val="C00000"/>
                </a:solidFill>
                <a:cs typeface="+mn-cs"/>
              </a:rPr>
              <a:t>访问网站</a:t>
            </a:r>
            <a:endParaRPr lang="zh-CN" altLang="en-US" sz="3200" b="1" kern="1200" dirty="0">
              <a:solidFill>
                <a:srgbClr val="C00000"/>
              </a:solidFill>
              <a:cs typeface="+mn-cs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08720"/>
            <a:ext cx="8424863" cy="5832647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sz="2400" dirty="0" smtClean="0"/>
              <a:t>已知：</a:t>
            </a:r>
            <a:endParaRPr lang="en-US" altLang="zh-CN" sz="24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sz="2400" dirty="0" smtClean="0"/>
              <a:t>浏览器中输入： </a:t>
            </a:r>
            <a:r>
              <a:rPr lang="en-US" altLang="zh-CN" sz="2400" dirty="0" smtClean="0"/>
              <a:t>http://www.szu.edu.cn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sz="2400" dirty="0" smtClean="0"/>
              <a:t>输入：</a:t>
            </a:r>
            <a:r>
              <a:rPr lang="en-US" altLang="zh-CN" sz="2400" dirty="0" smtClean="0"/>
              <a:t>http://210.39.3.164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19187"/>
            <a:ext cx="3886200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45" y="2060848"/>
            <a:ext cx="562927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076264"/>
            <a:ext cx="567690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047508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" y="152400"/>
            <a:ext cx="7775575" cy="11430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342900" lvl="2" indent="-342900" algn="l">
              <a:lnSpc>
                <a:spcPct val="170000"/>
              </a:lnSpc>
              <a:defRPr/>
            </a:pPr>
            <a:r>
              <a:rPr lang="zh-CN" altLang="en-US" sz="3200" b="1" kern="1200" dirty="0" smtClean="0">
                <a:solidFill>
                  <a:srgbClr val="C00000"/>
                </a:solidFill>
                <a:cs typeface="+mn-cs"/>
              </a:rPr>
              <a:t>为什么不直接通过</a:t>
            </a:r>
            <a:r>
              <a:rPr lang="en-US" altLang="zh-CN" sz="3200" b="1" kern="1200" dirty="0" smtClean="0">
                <a:solidFill>
                  <a:srgbClr val="C00000"/>
                </a:solidFill>
                <a:cs typeface="+mn-cs"/>
              </a:rPr>
              <a:t>IP</a:t>
            </a:r>
            <a:r>
              <a:rPr lang="zh-CN" altLang="en-US" sz="3200" b="1" kern="1200" dirty="0" smtClean="0">
                <a:solidFill>
                  <a:srgbClr val="C00000"/>
                </a:solidFill>
                <a:cs typeface="+mn-cs"/>
              </a:rPr>
              <a:t>访问网站</a:t>
            </a:r>
            <a:endParaRPr lang="zh-CN" altLang="en-US" sz="3200" b="1" kern="1200" dirty="0">
              <a:solidFill>
                <a:srgbClr val="C00000"/>
              </a:solidFill>
              <a:cs typeface="+mn-cs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08720"/>
            <a:ext cx="8424863" cy="5832648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sz="2400" dirty="0" smtClean="0"/>
              <a:t>已知：</a:t>
            </a:r>
            <a:endParaRPr lang="en-US" altLang="zh-CN" sz="24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sz="2400" dirty="0" smtClean="0"/>
              <a:t>浏览器中输入： </a:t>
            </a:r>
            <a:r>
              <a:rPr lang="en-US" altLang="zh-CN" sz="2400" dirty="0" smtClean="0"/>
              <a:t>http://www.126.com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sz="2400" dirty="0" smtClean="0"/>
              <a:t>输入：</a:t>
            </a:r>
            <a:r>
              <a:rPr lang="en-US" altLang="zh-CN" sz="2400" dirty="0" smtClean="0"/>
              <a:t>http://125.90.204.122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46237" y="836712"/>
            <a:ext cx="44799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92897"/>
            <a:ext cx="5400603" cy="320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95328" y="2492897"/>
            <a:ext cx="510540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353152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" y="152400"/>
            <a:ext cx="7775575" cy="11430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342900" lvl="2" indent="-342900" algn="l">
              <a:lnSpc>
                <a:spcPct val="170000"/>
              </a:lnSpc>
              <a:defRPr/>
            </a:pPr>
            <a:r>
              <a:rPr lang="zh-CN" altLang="en-US" sz="3200" b="1" kern="1200" dirty="0" smtClean="0">
                <a:solidFill>
                  <a:srgbClr val="C00000"/>
                </a:solidFill>
                <a:cs typeface="+mn-cs"/>
              </a:rPr>
              <a:t>为什么不直接通过</a:t>
            </a:r>
            <a:r>
              <a:rPr lang="en-US" altLang="zh-CN" sz="3200" b="1" kern="1200" dirty="0" smtClean="0">
                <a:solidFill>
                  <a:srgbClr val="C00000"/>
                </a:solidFill>
                <a:cs typeface="+mn-cs"/>
              </a:rPr>
              <a:t>IP</a:t>
            </a:r>
            <a:r>
              <a:rPr lang="zh-CN" altLang="en-US" sz="3200" b="1" kern="1200" dirty="0" smtClean="0">
                <a:solidFill>
                  <a:srgbClr val="C00000"/>
                </a:solidFill>
                <a:cs typeface="+mn-cs"/>
              </a:rPr>
              <a:t>访问网站</a:t>
            </a:r>
            <a:endParaRPr lang="zh-CN" altLang="en-US" sz="3200" b="1" kern="1200" dirty="0">
              <a:solidFill>
                <a:srgbClr val="C00000"/>
              </a:solidFill>
              <a:cs typeface="+mn-cs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84784"/>
            <a:ext cx="8424863" cy="55626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buFont typeface="Wingdings" pitchFamily="2" charset="2"/>
              <a:buChar char="Ø"/>
              <a:defRPr/>
            </a:pPr>
            <a:r>
              <a:rPr lang="zh-CN" altLang="en-US" sz="2400" dirty="0"/>
              <a:t>当</a:t>
            </a:r>
            <a:r>
              <a:rPr lang="zh-CN" altLang="en-US" sz="2400" dirty="0" smtClean="0"/>
              <a:t>在浏览器地址</a:t>
            </a:r>
            <a:r>
              <a:rPr lang="zh-CN" altLang="en-US" sz="2400" dirty="0"/>
              <a:t>栏中再</a:t>
            </a:r>
            <a:r>
              <a:rPr lang="zh-CN" altLang="en-US" sz="2400" dirty="0" smtClean="0"/>
              <a:t>输入</a:t>
            </a:r>
            <a:r>
              <a:rPr lang="en-US" altLang="zh-CN" sz="2400" dirty="0" smtClean="0"/>
              <a:t>http</a:t>
            </a:r>
            <a:r>
              <a:rPr lang="en-US" altLang="zh-CN" sz="2400" dirty="0"/>
              <a:t>://</a:t>
            </a:r>
            <a:r>
              <a:rPr lang="en-US" altLang="zh-CN" sz="2400" dirty="0" smtClean="0"/>
              <a:t>www.126.com</a:t>
            </a:r>
            <a:r>
              <a:rPr lang="zh-CN" altLang="en-US" sz="2400" dirty="0" smtClean="0"/>
              <a:t>可以访问，但输入</a:t>
            </a:r>
            <a:r>
              <a:rPr lang="en-US" altLang="zh-CN" sz="2400" dirty="0"/>
              <a:t>IP  http://</a:t>
            </a:r>
            <a:r>
              <a:rPr lang="en-US" altLang="zh-CN" sz="2400" dirty="0" smtClean="0"/>
              <a:t>125.90.204.122</a:t>
            </a:r>
            <a:r>
              <a:rPr lang="zh-CN" altLang="en-US" sz="2400" dirty="0" smtClean="0"/>
              <a:t>却不可以，这并不是客户端</a:t>
            </a:r>
            <a:r>
              <a:rPr lang="zh-CN" altLang="en-US" sz="2400" dirty="0"/>
              <a:t>的问题，而是服务端对此做了限制。</a:t>
            </a:r>
            <a:endParaRPr lang="en-US" altLang="zh-CN" sz="2400" dirty="0"/>
          </a:p>
          <a:p>
            <a:pPr algn="just" eaLnBrk="1" hangingPunct="1">
              <a:buFont typeface="Wingdings" pitchFamily="2" charset="2"/>
              <a:buChar char="Ø"/>
              <a:defRPr/>
            </a:pPr>
            <a:r>
              <a:rPr lang="zh-CN" altLang="en-US" sz="2400" dirty="0"/>
              <a:t>在</a:t>
            </a:r>
            <a:r>
              <a:rPr lang="en-US" altLang="zh-CN" sz="2400" dirty="0"/>
              <a:t>HTTP</a:t>
            </a:r>
            <a:r>
              <a:rPr lang="zh-CN" altLang="en-US" sz="2400" dirty="0" smtClean="0"/>
              <a:t>协议的</a:t>
            </a:r>
            <a:r>
              <a:rPr lang="zh-CN" altLang="en-US" sz="2400" dirty="0"/>
              <a:t>请求头有一个</a:t>
            </a:r>
            <a:r>
              <a:rPr lang="en-US" altLang="zh-CN" sz="2400" dirty="0"/>
              <a:t>Host</a:t>
            </a:r>
            <a:r>
              <a:rPr lang="zh-CN" altLang="en-US" sz="2400" dirty="0"/>
              <a:t>字段，一般通过</a:t>
            </a:r>
            <a:r>
              <a:rPr lang="en-US" altLang="zh-CN" sz="2400" dirty="0"/>
              <a:t>http://</a:t>
            </a:r>
            <a:r>
              <a:rPr lang="en-US" altLang="zh-CN" sz="2400" dirty="0" smtClean="0"/>
              <a:t>www.126.com</a:t>
            </a:r>
            <a:r>
              <a:rPr lang="zh-CN" altLang="en-US" sz="2400" dirty="0" smtClean="0"/>
              <a:t>访问</a:t>
            </a:r>
            <a:r>
              <a:rPr lang="zh-CN" altLang="en-US" sz="2400" dirty="0"/>
              <a:t>服务器时，</a:t>
            </a:r>
            <a:r>
              <a:rPr lang="en-US" altLang="zh-CN" sz="2400" dirty="0"/>
              <a:t>Host</a:t>
            </a:r>
            <a:r>
              <a:rPr lang="zh-CN" altLang="en-US" sz="2400" dirty="0"/>
              <a:t>的值</a:t>
            </a:r>
            <a:r>
              <a:rPr lang="zh-CN" altLang="en-US" sz="2400" dirty="0" smtClean="0"/>
              <a:t>就是</a:t>
            </a:r>
            <a:r>
              <a:rPr lang="en-US" altLang="zh-CN" sz="2400" dirty="0" smtClean="0"/>
              <a:t>www.126.com</a:t>
            </a:r>
            <a:r>
              <a:rPr lang="zh-CN" altLang="en-US" sz="2400" dirty="0" smtClean="0"/>
              <a:t>。如果</a:t>
            </a:r>
            <a:r>
              <a:rPr lang="zh-CN" altLang="en-US" sz="2400" dirty="0" smtClean="0"/>
              <a:t>是</a:t>
            </a:r>
            <a:r>
              <a:rPr lang="en-US" altLang="zh-CN" sz="2400" dirty="0"/>
              <a:t>http://125.90.204.122 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那么</a:t>
            </a:r>
            <a:r>
              <a:rPr lang="en-US" altLang="zh-CN" sz="2400" dirty="0"/>
              <a:t>Host</a:t>
            </a:r>
            <a:r>
              <a:rPr lang="zh-CN" altLang="en-US" sz="2400" dirty="0"/>
              <a:t>的值</a:t>
            </a:r>
            <a:r>
              <a:rPr lang="zh-CN" altLang="en-US" sz="2400" dirty="0" smtClean="0"/>
              <a:t>就是</a:t>
            </a:r>
            <a:r>
              <a:rPr lang="en-US" altLang="zh-CN" sz="2400" dirty="0"/>
              <a:t>125.90.204.122 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www.126.com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服务器通过检测</a:t>
            </a:r>
            <a:r>
              <a:rPr lang="en-US" altLang="zh-CN" sz="2400" dirty="0"/>
              <a:t>Host</a:t>
            </a:r>
            <a:r>
              <a:rPr lang="zh-CN" altLang="en-US" sz="2400" dirty="0"/>
              <a:t>字段防止客户端直接使用</a:t>
            </a:r>
            <a:r>
              <a:rPr lang="en-US" altLang="zh-CN" sz="2400" dirty="0"/>
              <a:t>IP</a:t>
            </a:r>
            <a:r>
              <a:rPr lang="zh-CN" altLang="en-US" sz="2400" dirty="0"/>
              <a:t>进行访问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algn="just" eaLnBrk="1" hangingPunct="1">
              <a:buFont typeface="Wingdings" pitchFamily="2" charset="2"/>
              <a:buChar char="Ø"/>
              <a:defRPr/>
            </a:pPr>
            <a:r>
              <a:rPr lang="zh-CN" altLang="en-US" sz="2400" dirty="0" smtClean="0"/>
              <a:t>有一些</a:t>
            </a:r>
            <a:r>
              <a:rPr lang="zh-CN" altLang="en-US" sz="2400" dirty="0"/>
              <a:t>网站虽然未限制用</a:t>
            </a:r>
            <a:r>
              <a:rPr lang="en-US" altLang="zh-CN" sz="2400" dirty="0"/>
              <a:t>IP</a:t>
            </a:r>
            <a:r>
              <a:rPr lang="zh-CN" altLang="en-US" sz="2400" dirty="0"/>
              <a:t>地址来访问，但在使用</a:t>
            </a:r>
            <a:r>
              <a:rPr lang="en-US" altLang="zh-CN" sz="2400" dirty="0"/>
              <a:t>IP</a:t>
            </a:r>
            <a:r>
              <a:rPr lang="zh-CN" altLang="en-US" sz="2400" dirty="0"/>
              <a:t>地址访问网站时，却将</a:t>
            </a:r>
            <a:r>
              <a:rPr lang="en-US" altLang="zh-CN" sz="2400" dirty="0"/>
              <a:t>IP</a:t>
            </a:r>
            <a:r>
              <a:rPr lang="zh-CN" altLang="en-US" sz="2400" dirty="0"/>
              <a:t>地址又重定位到相应的域名上。如</a:t>
            </a:r>
            <a:r>
              <a:rPr lang="zh-CN" altLang="en-US" sz="2400" dirty="0" smtClean="0"/>
              <a:t>输入</a:t>
            </a:r>
            <a:r>
              <a:rPr lang="en-US" altLang="zh-CN" sz="2400" dirty="0"/>
              <a:t>http://</a:t>
            </a:r>
            <a:r>
              <a:rPr lang="en-US" altLang="zh-CN" sz="2400" dirty="0" smtClean="0"/>
              <a:t>210.39.3.164</a:t>
            </a:r>
            <a:r>
              <a:rPr lang="zh-CN" altLang="en-US" sz="2400" dirty="0" smtClean="0"/>
              <a:t>会</a:t>
            </a:r>
            <a:r>
              <a:rPr lang="zh-CN" altLang="en-US" sz="2400" dirty="0"/>
              <a:t>重定位</a:t>
            </a:r>
            <a:r>
              <a:rPr lang="zh-CN" altLang="en-US" sz="2400" dirty="0" smtClean="0"/>
              <a:t>到</a:t>
            </a:r>
            <a:r>
              <a:rPr lang="en-US" altLang="zh-CN" sz="2400" dirty="0"/>
              <a:t>http://</a:t>
            </a:r>
            <a:r>
              <a:rPr lang="en-US" altLang="zh-CN" sz="2400" dirty="0" smtClean="0"/>
              <a:t>www.szu.edu.cn/szu.asp </a:t>
            </a:r>
            <a:r>
              <a:rPr lang="zh-CN" altLang="en-US" sz="2400" dirty="0" smtClean="0"/>
              <a:t>上。</a:t>
            </a: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xmlns="" val="2042063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InetAddress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中对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地址描述的类（</a:t>
            </a:r>
            <a:r>
              <a:rPr lang="en-US" altLang="zh-CN" dirty="0" smtClean="0"/>
              <a:t>IPv4&amp;IPv6</a:t>
            </a:r>
            <a:r>
              <a:rPr lang="zh-CN" altLang="en-US" dirty="0" smtClean="0"/>
              <a:t>）也是其高层的表示；</a:t>
            </a:r>
            <a:endParaRPr lang="en-US" altLang="zh-CN" dirty="0" smtClean="0"/>
          </a:p>
          <a:p>
            <a:r>
              <a:rPr lang="zh-CN" altLang="en-US" dirty="0" smtClean="0"/>
              <a:t>大部分网络类都要用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InetAddress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 smtClean="0"/>
              <a:t>常用子类有：</a:t>
            </a:r>
            <a:r>
              <a:rPr lang="en-US" altLang="zh-CN" sz="3200" dirty="0" smtClean="0"/>
              <a:t> Inet4Address</a:t>
            </a:r>
            <a:r>
              <a:rPr lang="zh-CN" altLang="en-US" sz="3200" dirty="0" smtClean="0"/>
              <a:t>和</a:t>
            </a:r>
            <a:r>
              <a:rPr lang="en-US" altLang="zh-CN" sz="3200" dirty="0" smtClean="0"/>
              <a:t>Inet6Address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3783120" y="6488668"/>
            <a:ext cx="5654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ResolveName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ResolveAllName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MyAddress</a:t>
            </a:r>
            <a:r>
              <a:rPr lang="en-US" altLang="zh-CN" dirty="0"/>
              <a:t>, </a:t>
            </a:r>
            <a:r>
              <a:rPr lang="en-US" altLang="zh-CN" dirty="0" err="1"/>
              <a:t>ReverseName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0613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创建方法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3568" y="1628800"/>
            <a:ext cx="80648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dirty="0" smtClean="0"/>
              <a:t>由于</a:t>
            </a:r>
            <a:r>
              <a:rPr lang="en-US" altLang="zh-CN" sz="2400" dirty="0" err="1" smtClean="0"/>
              <a:t>InetAddress</a:t>
            </a:r>
            <a:r>
              <a:rPr lang="zh-CN" altLang="en-US" sz="2400" dirty="0" smtClean="0"/>
              <a:t>没有</a:t>
            </a:r>
            <a:r>
              <a:rPr lang="en-US" altLang="zh-CN" sz="2400" dirty="0" smtClean="0"/>
              <a:t>public</a:t>
            </a:r>
            <a:r>
              <a:rPr lang="zh-CN" altLang="en-US" sz="2400" dirty="0" smtClean="0"/>
              <a:t>的构造方法，因此，要想创建</a:t>
            </a:r>
            <a:r>
              <a:rPr lang="en-US" altLang="zh-CN" sz="2400" dirty="0" err="1" smtClean="0"/>
              <a:t>InetAddress</a:t>
            </a:r>
            <a:r>
              <a:rPr lang="zh-CN" altLang="en-US" sz="2400" dirty="0" smtClean="0"/>
              <a:t>对象，必须得依靠它的四个</a:t>
            </a:r>
            <a:r>
              <a:rPr lang="zh-CN" altLang="en-US" sz="2400" dirty="0" smtClean="0">
                <a:solidFill>
                  <a:srgbClr val="FF0000"/>
                </a:solidFill>
              </a:rPr>
              <a:t>静态方法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</a:rPr>
              <a:t>本机的</a:t>
            </a:r>
            <a:r>
              <a:rPr lang="en-US" altLang="zh-CN" sz="2400" dirty="0" err="1" smtClean="0"/>
              <a:t>InetAddress</a:t>
            </a:r>
            <a:r>
              <a:rPr lang="zh-CN" altLang="en-US" sz="2400" dirty="0" smtClean="0"/>
              <a:t>对象：</a:t>
            </a:r>
            <a:r>
              <a:rPr lang="zh-CN" altLang="en-US" sz="2400" dirty="0" smtClean="0"/>
              <a:t>通过</a:t>
            </a:r>
            <a:r>
              <a:rPr lang="en-US" altLang="zh-CN" sz="2400" dirty="0" err="1" smtClean="0"/>
              <a:t>getLocalHost</a:t>
            </a:r>
            <a:r>
              <a:rPr lang="zh-CN" altLang="en-US" sz="2400" dirty="0" smtClean="0"/>
              <a:t>方法得到；</a:t>
            </a:r>
            <a:endParaRPr lang="en-US" altLang="zh-CN" sz="2400" dirty="0" smtClean="0"/>
          </a:p>
          <a:p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</a:rPr>
              <a:t>远程主机</a:t>
            </a:r>
            <a:r>
              <a:rPr lang="zh-CN" altLang="en-US" sz="2400" dirty="0" smtClean="0"/>
              <a:t>的</a:t>
            </a:r>
            <a:r>
              <a:rPr lang="en-US" altLang="zh-CN" sz="2400" dirty="0" err="1" smtClean="0"/>
              <a:t>InetAddress</a:t>
            </a:r>
            <a:r>
              <a:rPr lang="zh-CN" altLang="en-US" sz="2400" dirty="0" smtClean="0"/>
              <a:t>对象：</a:t>
            </a:r>
            <a:r>
              <a:rPr lang="zh-CN" altLang="en-US" sz="2400" dirty="0" smtClean="0"/>
              <a:t>通过</a:t>
            </a:r>
            <a:r>
              <a:rPr lang="en-US" altLang="zh-CN" sz="2400" dirty="0" err="1" smtClean="0"/>
              <a:t>getByName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getAllByName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getByAddress</a:t>
            </a:r>
            <a:r>
              <a:rPr lang="zh-CN" altLang="en-US" sz="2400" dirty="0" smtClean="0"/>
              <a:t>得到；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getLocalhost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3200" dirty="0" smtClean="0"/>
              <a:t>使用</a:t>
            </a:r>
            <a:r>
              <a:rPr lang="en-US" altLang="zh-CN" sz="3200" dirty="0" err="1" smtClean="0"/>
              <a:t>getLocalHost</a:t>
            </a:r>
            <a:r>
              <a:rPr lang="zh-CN" altLang="en-US" sz="3200" dirty="0" smtClean="0"/>
              <a:t>可以得到描述</a:t>
            </a:r>
            <a:r>
              <a:rPr lang="zh-CN" altLang="en-US" sz="3200" dirty="0" smtClean="0">
                <a:solidFill>
                  <a:srgbClr val="FF0000"/>
                </a:solidFill>
              </a:rPr>
              <a:t>本机</a:t>
            </a:r>
            <a:r>
              <a:rPr lang="en-US" altLang="zh-CN" sz="3200" dirty="0" smtClean="0"/>
              <a:t>IP</a:t>
            </a:r>
            <a:r>
              <a:rPr lang="zh-CN" altLang="en-US" sz="3200" dirty="0" smtClean="0"/>
              <a:t>的</a:t>
            </a:r>
            <a:r>
              <a:rPr lang="en-US" altLang="zh-CN" sz="3200" dirty="0" err="1" smtClean="0"/>
              <a:t>InetAddress</a:t>
            </a:r>
            <a:r>
              <a:rPr lang="zh-CN" altLang="en-US" sz="3200" dirty="0" smtClean="0"/>
              <a:t>对象。</a:t>
            </a:r>
            <a:endParaRPr lang="en-US" altLang="zh-CN" sz="3200" dirty="0" smtClean="0"/>
          </a:p>
          <a:p>
            <a:r>
              <a:rPr lang="zh-CN" altLang="en-US" sz="3200" dirty="0" smtClean="0"/>
              <a:t>方法定义</a:t>
            </a:r>
            <a:r>
              <a:rPr lang="zh-CN" altLang="en-US" sz="3200" dirty="0"/>
              <a:t>：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2400" dirty="0" smtClean="0"/>
              <a:t>public static </a:t>
            </a:r>
            <a:r>
              <a:rPr lang="en-US" altLang="zh-CN" sz="2400" dirty="0" err="1" smtClean="0"/>
              <a:t>InetAddress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getLocalHost</a:t>
            </a:r>
            <a:r>
              <a:rPr lang="en-US" altLang="zh-CN" sz="2400" dirty="0" smtClean="0"/>
              <a:t>() </a:t>
            </a:r>
            <a:r>
              <a:rPr lang="en-US" altLang="zh-CN" sz="2400" dirty="0" smtClean="0"/>
              <a:t>throws </a:t>
            </a:r>
            <a:r>
              <a:rPr lang="en-US" altLang="zh-CN" sz="2400" dirty="0" err="1" smtClean="0"/>
              <a:t>UnknownHostException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3200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getLocalhost</a:t>
            </a:r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35696" y="1596856"/>
            <a:ext cx="60131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import java.net.*;</a:t>
            </a:r>
          </a:p>
          <a:p>
            <a:r>
              <a:rPr lang="en-US" altLang="zh-CN" dirty="0" smtClean="0"/>
              <a:t>public class </a:t>
            </a:r>
            <a:r>
              <a:rPr lang="en-US" altLang="zh-CN" dirty="0" err="1" smtClean="0">
                <a:solidFill>
                  <a:srgbClr val="FF0000"/>
                </a:solidFill>
              </a:rPr>
              <a:t>MyAddress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public static void main(String[]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        try{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InetAddress</a:t>
            </a:r>
            <a:r>
              <a:rPr lang="en-US" altLang="zh-CN" dirty="0" smtClean="0"/>
              <a:t> address = </a:t>
            </a:r>
            <a:r>
              <a:rPr lang="en-US" altLang="zh-CN" dirty="0" err="1" smtClean="0"/>
              <a:t>InetAddress.getLocalHost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(address);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    catch(Exception e){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(e);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013176"/>
            <a:ext cx="172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运行结果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5" y="5094864"/>
            <a:ext cx="6696745" cy="834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0" y="1556792"/>
            <a:ext cx="172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代码实例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093296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当本机绑定了多个</a:t>
            </a:r>
            <a:r>
              <a:rPr lang="en-US" altLang="zh-CN" sz="2400" dirty="0" smtClean="0">
                <a:solidFill>
                  <a:srgbClr val="FF0000"/>
                </a:solidFill>
              </a:rPr>
              <a:t>IP</a:t>
            </a:r>
            <a:r>
              <a:rPr lang="zh-CN" altLang="en-US" sz="2400" dirty="0" smtClean="0">
                <a:solidFill>
                  <a:srgbClr val="FF0000"/>
                </a:solidFill>
              </a:rPr>
              <a:t>地址时候，只返回第一个地址！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35696" y="1700808"/>
            <a:ext cx="5616624" cy="3312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getByName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528" y="1772816"/>
            <a:ext cx="84249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n-US" altLang="zh-CN" sz="2200" dirty="0" err="1" smtClean="0">
                <a:solidFill>
                  <a:srgbClr val="FF0000"/>
                </a:solidFill>
              </a:rPr>
              <a:t>getByName</a:t>
            </a:r>
            <a:r>
              <a:rPr lang="zh-CN" altLang="en-US" sz="2200" dirty="0" smtClean="0"/>
              <a:t>只有</a:t>
            </a:r>
            <a:r>
              <a:rPr lang="zh-CN" altLang="en-US" sz="2200" b="1" dirty="0" smtClean="0"/>
              <a:t>一</a:t>
            </a:r>
            <a:r>
              <a:rPr lang="zh-CN" altLang="en-US" sz="2200" b="1" dirty="0" smtClean="0"/>
              <a:t>个</a:t>
            </a:r>
            <a:r>
              <a:rPr lang="en-US" altLang="zh-CN" sz="2200" dirty="0" smtClean="0"/>
              <a:t>String</a:t>
            </a:r>
            <a:r>
              <a:rPr lang="zh-CN" altLang="en-US" sz="2200" dirty="0" smtClean="0"/>
              <a:t>类型参数，可以通过这个参数指定远程主机的域名，它的定义</a:t>
            </a:r>
            <a:r>
              <a:rPr lang="zh-CN" altLang="en-US" sz="2200" dirty="0" smtClean="0"/>
              <a:t>如下：</a:t>
            </a:r>
            <a:endParaRPr lang="zh-CN" altLang="en-US" sz="2200" dirty="0"/>
          </a:p>
        </p:txBody>
      </p:sp>
      <p:sp>
        <p:nvSpPr>
          <p:cNvPr id="6" name="矩形 5"/>
          <p:cNvSpPr/>
          <p:nvPr/>
        </p:nvSpPr>
        <p:spPr>
          <a:xfrm>
            <a:off x="467544" y="2564904"/>
            <a:ext cx="7560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zh-CN" sz="2400" dirty="0" smtClean="0"/>
              <a:t>public static </a:t>
            </a:r>
            <a:r>
              <a:rPr lang="en-US" altLang="zh-CN" sz="2400" dirty="0" err="1" smtClean="0"/>
              <a:t>InetAddress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getByName</a:t>
            </a:r>
            <a:r>
              <a:rPr lang="en-US" altLang="zh-CN" sz="2400" dirty="0" smtClean="0"/>
              <a:t>(String host) throws </a:t>
            </a:r>
            <a:r>
              <a:rPr lang="en-US" altLang="zh-CN" sz="2400" dirty="0" err="1" smtClean="0"/>
              <a:t>UnknownHostException</a:t>
            </a:r>
            <a:endParaRPr lang="en-US" altLang="zh-CN" sz="2400" dirty="0"/>
          </a:p>
        </p:txBody>
      </p:sp>
      <p:sp>
        <p:nvSpPr>
          <p:cNvPr id="7" name="矩形 6"/>
          <p:cNvSpPr/>
          <p:nvPr/>
        </p:nvSpPr>
        <p:spPr>
          <a:xfrm>
            <a:off x="323528" y="3717032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zh-CN" altLang="en-US" sz="2400" dirty="0" smtClean="0"/>
              <a:t>可以通过该方法从</a:t>
            </a:r>
            <a:r>
              <a:rPr lang="en-US" altLang="zh-CN" sz="2400" dirty="0" smtClean="0"/>
              <a:t>DNS</a:t>
            </a:r>
            <a:r>
              <a:rPr lang="zh-CN" altLang="en-US" sz="2400" dirty="0" smtClean="0"/>
              <a:t>中查得与域名相对应的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地址。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5536" y="2924944"/>
            <a:ext cx="83529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zh-CN" altLang="en-US" sz="2400" dirty="0" smtClean="0"/>
              <a:t>如果</a:t>
            </a:r>
            <a:r>
              <a:rPr lang="en-US" altLang="zh-CN" sz="2400" dirty="0" smtClean="0"/>
              <a:t>host</a:t>
            </a:r>
            <a:r>
              <a:rPr lang="zh-CN" altLang="en-US" sz="2400" dirty="0" smtClean="0"/>
              <a:t>所指的域名对应多个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getByName</a:t>
            </a:r>
            <a:r>
              <a:rPr lang="zh-CN" altLang="en-US" sz="2400" dirty="0" smtClean="0"/>
              <a:t>返回第一个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zh-CN" altLang="en-US" sz="2400" dirty="0" smtClean="0"/>
              <a:t>如果本机名已知，可以使用</a:t>
            </a:r>
            <a:r>
              <a:rPr lang="en-US" altLang="zh-CN" sz="2400" dirty="0" err="1" smtClean="0"/>
              <a:t>getByName</a:t>
            </a:r>
            <a:r>
              <a:rPr lang="zh-CN" altLang="en-US" sz="2400" dirty="0" smtClean="0"/>
              <a:t>方法来代替</a:t>
            </a:r>
            <a:r>
              <a:rPr lang="en-US" altLang="zh-CN" sz="2400" dirty="0" err="1" smtClean="0"/>
              <a:t>getLocalHost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zh-CN" altLang="en-US" sz="2400" dirty="0" smtClean="0"/>
              <a:t>当</a:t>
            </a:r>
            <a:r>
              <a:rPr lang="en-US" altLang="zh-CN" sz="2400" dirty="0" smtClean="0"/>
              <a:t>host</a:t>
            </a:r>
            <a:r>
              <a:rPr lang="zh-CN" altLang="en-US" sz="2400" dirty="0" smtClean="0"/>
              <a:t>的值是</a:t>
            </a:r>
            <a:r>
              <a:rPr lang="en-US" altLang="zh-CN" sz="2400" dirty="0" err="1" smtClean="0"/>
              <a:t>localhost</a:t>
            </a:r>
            <a:r>
              <a:rPr lang="zh-CN" altLang="en-US" sz="2400" dirty="0" smtClean="0"/>
              <a:t>时，返回的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一般是</a:t>
            </a:r>
            <a:r>
              <a:rPr lang="en-US" altLang="zh-CN" sz="2400" dirty="0" smtClean="0"/>
              <a:t>127.0.0.1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zh-CN" altLang="en-US" sz="2400" dirty="0" smtClean="0"/>
              <a:t>如果</a:t>
            </a:r>
            <a:r>
              <a:rPr lang="en-US" altLang="zh-CN" sz="2400" dirty="0" smtClean="0"/>
              <a:t>host</a:t>
            </a:r>
            <a:r>
              <a:rPr lang="zh-CN" altLang="en-US" sz="2400" dirty="0" smtClean="0"/>
              <a:t>是不存在的域名，</a:t>
            </a:r>
            <a:r>
              <a:rPr lang="en-US" altLang="zh-CN" sz="2400" dirty="0" err="1" smtClean="0"/>
              <a:t>getByName</a:t>
            </a:r>
            <a:r>
              <a:rPr lang="zh-CN" altLang="en-US" sz="2400" dirty="0" smtClean="0"/>
              <a:t>将抛出</a:t>
            </a:r>
            <a:r>
              <a:rPr lang="en-US" altLang="zh-CN" sz="2400" dirty="0" err="1" smtClean="0"/>
              <a:t>UnknownHostException</a:t>
            </a:r>
            <a:r>
              <a:rPr lang="zh-CN" altLang="en-US" sz="2400" dirty="0" smtClean="0"/>
              <a:t>异常，如果</a:t>
            </a:r>
            <a:r>
              <a:rPr lang="en-US" altLang="zh-CN" sz="2400" dirty="0" smtClean="0"/>
              <a:t>host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地址，无论这个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地址是否存在，</a:t>
            </a:r>
            <a:r>
              <a:rPr lang="en-US" altLang="zh-CN" sz="2400" dirty="0" err="1" smtClean="0"/>
              <a:t>getByName</a:t>
            </a:r>
            <a:r>
              <a:rPr lang="zh-CN" altLang="en-US" sz="2400" dirty="0" smtClean="0"/>
              <a:t>方法都会返回这个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地址（因此</a:t>
            </a:r>
            <a:r>
              <a:rPr lang="en-US" altLang="zh-CN" sz="2400" dirty="0" err="1" smtClean="0"/>
              <a:t>getByName</a:t>
            </a:r>
            <a:r>
              <a:rPr lang="zh-CN" altLang="en-US" sz="2400" dirty="0" smtClean="0"/>
              <a:t>并不验证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地址的正确性）。</a:t>
            </a:r>
            <a:endParaRPr lang="en-US" altLang="zh-CN" sz="2400" dirty="0" smtClean="0"/>
          </a:p>
        </p:txBody>
      </p:sp>
      <p:sp>
        <p:nvSpPr>
          <p:cNvPr id="6" name="矩形 5"/>
          <p:cNvSpPr/>
          <p:nvPr/>
        </p:nvSpPr>
        <p:spPr>
          <a:xfrm>
            <a:off x="467544" y="1772816"/>
            <a:ext cx="7560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zh-CN" sz="2400" dirty="0" smtClean="0"/>
              <a:t>public static </a:t>
            </a:r>
            <a:r>
              <a:rPr lang="en-US" altLang="zh-CN" sz="2400" dirty="0" err="1" smtClean="0"/>
              <a:t>InetAddress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getByName</a:t>
            </a:r>
            <a:r>
              <a:rPr lang="en-US" altLang="zh-CN" sz="2400" dirty="0" smtClean="0"/>
              <a:t>(String host) throws </a:t>
            </a:r>
            <a:r>
              <a:rPr lang="en-US" altLang="zh-CN" sz="2400" dirty="0" err="1" smtClean="0"/>
              <a:t>UnknownHostException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r>
              <a:rPr lang="en-US" altLang="zh-CN" dirty="0" err="1" smtClean="0"/>
              <a:t>InetAddress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5947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getByName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4128" y="5085184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执行 </a:t>
            </a:r>
            <a:r>
              <a:rPr lang="en-US" altLang="zh-CN" dirty="0" smtClean="0"/>
              <a:t>java  </a:t>
            </a:r>
            <a:r>
              <a:rPr lang="en-US" altLang="zh-CN" dirty="0" err="1" smtClean="0"/>
              <a:t>ResolveName</a:t>
            </a:r>
            <a:r>
              <a:rPr lang="en-US" altLang="zh-CN" dirty="0" smtClean="0"/>
              <a:t> www.szu.edu.cn </a:t>
            </a: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1502688"/>
            <a:ext cx="849694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import java.net.*;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 public </a:t>
            </a:r>
            <a:r>
              <a:rPr lang="en-US" altLang="zh-CN" sz="1600" dirty="0" smtClean="0"/>
              <a:t>class </a:t>
            </a:r>
            <a:r>
              <a:rPr lang="en-US" altLang="zh-CN" sz="1600" dirty="0" err="1" smtClean="0"/>
              <a:t>ResolveName</a:t>
            </a:r>
            <a:r>
              <a:rPr lang="en-US" altLang="zh-CN" sz="1600" dirty="0" smtClean="0"/>
              <a:t>{</a:t>
            </a:r>
          </a:p>
          <a:p>
            <a:r>
              <a:rPr lang="en-US" altLang="zh-CN" sz="1600" dirty="0" smtClean="0"/>
              <a:t>    public static void main(String[] </a:t>
            </a:r>
            <a:r>
              <a:rPr lang="en-US" altLang="zh-CN" sz="1600" dirty="0" err="1" smtClean="0"/>
              <a:t>args</a:t>
            </a:r>
            <a:r>
              <a:rPr lang="en-US" altLang="zh-CN" sz="1600" dirty="0" smtClean="0"/>
              <a:t>){</a:t>
            </a:r>
          </a:p>
          <a:p>
            <a:r>
              <a:rPr lang="en-US" altLang="zh-CN" sz="1600" dirty="0" smtClean="0"/>
              <a:t>        if(</a:t>
            </a:r>
            <a:r>
              <a:rPr lang="en-US" altLang="zh-CN" sz="1600" dirty="0" err="1" smtClean="0"/>
              <a:t>args.length</a:t>
            </a:r>
            <a:r>
              <a:rPr lang="en-US" altLang="zh-CN" sz="1600" dirty="0" smtClean="0"/>
              <a:t> != 1)</a:t>
            </a:r>
          </a:p>
          <a:p>
            <a:r>
              <a:rPr lang="en-US" altLang="zh-CN" sz="1600" dirty="0" smtClean="0"/>
              <a:t>        {</a:t>
            </a:r>
          </a:p>
          <a:p>
            <a:r>
              <a:rPr lang="en-US" altLang="zh-CN" sz="1600" dirty="0" smtClean="0"/>
              <a:t>            </a:t>
            </a:r>
            <a:r>
              <a:rPr lang="en-US" altLang="zh-CN" sz="1600" dirty="0" err="1" smtClean="0"/>
              <a:t>System.out.println</a:t>
            </a:r>
            <a:r>
              <a:rPr lang="en-US" altLang="zh-CN" sz="1600" dirty="0" smtClean="0"/>
              <a:t>("Usage: java </a:t>
            </a:r>
            <a:r>
              <a:rPr lang="en-US" altLang="zh-CN" sz="1600" dirty="0" err="1" smtClean="0"/>
              <a:t>ResolveName</a:t>
            </a:r>
            <a:r>
              <a:rPr lang="en-US" altLang="zh-CN" sz="1600" dirty="0" smtClean="0"/>
              <a:t> domain.name");</a:t>
            </a:r>
          </a:p>
          <a:p>
            <a:r>
              <a:rPr lang="en-US" altLang="zh-CN" sz="1600" dirty="0" smtClean="0"/>
              <a:t>            return;</a:t>
            </a:r>
          </a:p>
          <a:p>
            <a:r>
              <a:rPr lang="en-US" altLang="zh-CN" sz="1600" dirty="0" smtClean="0"/>
              <a:t>        }</a:t>
            </a:r>
          </a:p>
          <a:p>
            <a:r>
              <a:rPr lang="en-US" altLang="zh-CN" sz="1600" dirty="0" smtClean="0"/>
              <a:t>        try{</a:t>
            </a:r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           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InetAddress</a:t>
            </a:r>
            <a:r>
              <a:rPr lang="en-US" altLang="zh-CN" sz="1600" dirty="0" smtClean="0">
                <a:solidFill>
                  <a:srgbClr val="FF0000"/>
                </a:solidFill>
              </a:rPr>
              <a:t> address =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InetAddress.getByName</a:t>
            </a:r>
            <a:r>
              <a:rPr lang="en-US" altLang="zh-CN" sz="1600" dirty="0" smtClean="0">
                <a:solidFill>
                  <a:srgbClr val="FF0000"/>
                </a:solidFill>
              </a:rPr>
              <a:t>(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args</a:t>
            </a:r>
            <a:r>
              <a:rPr lang="en-US" altLang="zh-CN" sz="1600" dirty="0" smtClean="0">
                <a:solidFill>
                  <a:srgbClr val="FF0000"/>
                </a:solidFill>
              </a:rPr>
              <a:t>[0]);</a:t>
            </a:r>
          </a:p>
          <a:p>
            <a:r>
              <a:rPr lang="en-US" altLang="zh-CN" sz="1600" dirty="0" smtClean="0"/>
              <a:t>            </a:t>
            </a:r>
            <a:r>
              <a:rPr lang="en-US" altLang="zh-CN" sz="1600" dirty="0" err="1" smtClean="0"/>
              <a:t>System.out.println</a:t>
            </a:r>
            <a:r>
              <a:rPr lang="en-US" altLang="zh-CN" sz="1600" dirty="0" smtClean="0"/>
              <a:t>(address);</a:t>
            </a:r>
          </a:p>
          <a:p>
            <a:r>
              <a:rPr lang="en-US" altLang="zh-CN" sz="1600" dirty="0" smtClean="0"/>
              <a:t>        }</a:t>
            </a:r>
          </a:p>
          <a:p>
            <a:r>
              <a:rPr lang="en-US" altLang="zh-CN" sz="1600" dirty="0" smtClean="0"/>
              <a:t>        catch(Exception e){</a:t>
            </a:r>
          </a:p>
          <a:p>
            <a:r>
              <a:rPr lang="en-US" altLang="zh-CN" sz="1600" dirty="0" smtClean="0"/>
              <a:t>            </a:t>
            </a:r>
            <a:r>
              <a:rPr lang="en-US" altLang="zh-CN" sz="1600" dirty="0" err="1" smtClean="0"/>
              <a:t>System.out.println</a:t>
            </a:r>
            <a:r>
              <a:rPr lang="en-US" altLang="zh-CN" sz="1600" dirty="0" smtClean="0"/>
              <a:t>(e);</a:t>
            </a:r>
          </a:p>
          <a:p>
            <a:r>
              <a:rPr lang="en-US" altLang="zh-CN" sz="1600" dirty="0" smtClean="0"/>
              <a:t>        }</a:t>
            </a:r>
          </a:p>
          <a:p>
            <a:r>
              <a:rPr lang="en-US" altLang="zh-CN" sz="1600" dirty="0" smtClean="0"/>
              <a:t>        </a:t>
            </a:r>
          </a:p>
          <a:p>
            <a:r>
              <a:rPr lang="en-US" altLang="zh-CN" sz="1600" dirty="0" smtClean="0"/>
              <a:t>    }</a:t>
            </a:r>
          </a:p>
          <a:p>
            <a:r>
              <a:rPr lang="en-US" altLang="zh-CN" sz="1600" dirty="0" smtClean="0"/>
              <a:t>}</a:t>
            </a:r>
            <a:endParaRPr lang="zh-CN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6165304"/>
            <a:ext cx="7422243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107504" y="1556792"/>
            <a:ext cx="5509120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getByName</a:t>
            </a:r>
            <a:r>
              <a:rPr lang="zh-CN" altLang="en-US" dirty="0" smtClean="0"/>
              <a:t>实例（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9552" y="1916832"/>
            <a:ext cx="84249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dirty="0" smtClean="0"/>
              <a:t>测试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：本机名  </a:t>
            </a:r>
            <a:r>
              <a:rPr lang="en-US" altLang="zh-CN" sz="2400" dirty="0" smtClean="0"/>
              <a:t>DESKTOP-VKK8CFC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/>
              <a:t>执行如下命令</a:t>
            </a:r>
            <a:endParaRPr lang="en-US" altLang="zh-CN" sz="24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FF0000"/>
                </a:solidFill>
              </a:rPr>
              <a:t>java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ResolveName</a:t>
            </a:r>
            <a:r>
              <a:rPr lang="en-US" altLang="zh-CN" sz="2400" dirty="0" smtClean="0">
                <a:solidFill>
                  <a:srgbClr val="FF0000"/>
                </a:solidFill>
              </a:rPr>
              <a:t> DESKTOP-VKK8CFC 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/>
              <a:t>运行结果</a:t>
            </a:r>
            <a:endParaRPr lang="zh-CN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005064"/>
            <a:ext cx="8173163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getByName</a:t>
            </a:r>
            <a:r>
              <a:rPr lang="zh-CN" altLang="en-US" dirty="0" smtClean="0"/>
              <a:t>实例（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1772816"/>
            <a:ext cx="77048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dirty="0" smtClean="0"/>
              <a:t>测试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：代表本机的</a:t>
            </a:r>
            <a:r>
              <a:rPr lang="en-US" altLang="zh-CN" sz="2400" dirty="0" err="1" smtClean="0"/>
              <a:t>localhost</a:t>
            </a:r>
            <a:endParaRPr lang="en-US" altLang="zh-CN" sz="24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/>
              <a:t>执行如下命令</a:t>
            </a:r>
            <a:endParaRPr lang="en-US" altLang="zh-CN" sz="24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FF0000"/>
                </a:solidFill>
              </a:rPr>
              <a:t>java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ResolveName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localhost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/>
              <a:t>运行结果：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789040"/>
            <a:ext cx="6768752" cy="491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getByName</a:t>
            </a:r>
            <a:r>
              <a:rPr lang="zh-CN" altLang="en-US" dirty="0" smtClean="0"/>
              <a:t>实例（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1700808"/>
            <a:ext cx="81369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dirty="0" smtClean="0"/>
              <a:t>对于本机来说，除了可以使用本机名或</a:t>
            </a:r>
            <a:r>
              <a:rPr lang="en-US" altLang="zh-CN" sz="2400" dirty="0" err="1" smtClean="0"/>
              <a:t>localhost</a:t>
            </a:r>
            <a:r>
              <a:rPr lang="zh-CN" altLang="en-US" sz="2400" dirty="0" smtClean="0"/>
              <a:t>外，还可以在</a:t>
            </a:r>
            <a:r>
              <a:rPr lang="en-US" altLang="zh-CN" sz="2400" dirty="0" smtClean="0"/>
              <a:t>hosts</a:t>
            </a:r>
            <a:r>
              <a:rPr lang="zh-CN" altLang="en-US" sz="2400" dirty="0" smtClean="0"/>
              <a:t>文件中对本机做“</a:t>
            </a:r>
            <a:r>
              <a:rPr lang="en-US" altLang="zh-CN" sz="2400" dirty="0" smtClean="0"/>
              <a:t>IP/</a:t>
            </a:r>
            <a:r>
              <a:rPr lang="zh-CN" altLang="en-US" sz="2400" dirty="0" smtClean="0"/>
              <a:t>域名”映射（在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操作系统下）。这个文件在</a:t>
            </a:r>
            <a:r>
              <a:rPr lang="en-US" altLang="zh-CN" sz="2400" dirty="0" smtClean="0"/>
              <a:t>C:\Windows\System32\drivers\etc</a:t>
            </a:r>
            <a:r>
              <a:rPr lang="zh-CN" altLang="en-US" sz="2400" dirty="0" smtClean="0"/>
              <a:t>中。打开</a:t>
            </a:r>
            <a:r>
              <a:rPr lang="en-US" altLang="zh-CN" sz="2400" dirty="0" smtClean="0"/>
              <a:t>hosts</a:t>
            </a:r>
            <a:r>
              <a:rPr lang="zh-CN" altLang="en-US" sz="2400" dirty="0" smtClean="0"/>
              <a:t>，在最后加一行如下所示的字符串：</a:t>
            </a:r>
            <a:endParaRPr lang="en-US" altLang="zh-CN" sz="24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400" dirty="0" smtClean="0"/>
              <a:t>192.168.18.100   www.mysite.com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/>
              <a:t>测试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：本机域名</a:t>
            </a:r>
            <a:r>
              <a:rPr lang="en-US" altLang="zh-CN" sz="2400" dirty="0" smtClean="0"/>
              <a:t>www.mysite.com 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/>
              <a:t>执行如下命令</a:t>
            </a:r>
            <a:endParaRPr lang="en-US" altLang="zh-CN" sz="24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FF0000"/>
                </a:solidFill>
              </a:rPr>
              <a:t>java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ResolveName</a:t>
            </a:r>
            <a:r>
              <a:rPr lang="en-US" altLang="zh-CN" sz="2400" dirty="0" smtClean="0">
                <a:solidFill>
                  <a:srgbClr val="FF0000"/>
                </a:solidFill>
              </a:rPr>
              <a:t> www.mysite.com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/>
              <a:t>运行结果</a:t>
            </a:r>
            <a:endParaRPr lang="zh-CN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5373216"/>
            <a:ext cx="713348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getAllByName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1988840"/>
            <a:ext cx="777686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zh-CN" altLang="en-US" sz="2400" dirty="0" smtClean="0"/>
              <a:t>使用</a:t>
            </a:r>
            <a:r>
              <a:rPr lang="en-US" altLang="zh-CN" sz="2400" dirty="0" err="1" smtClean="0"/>
              <a:t>getAllByName</a:t>
            </a:r>
            <a:r>
              <a:rPr lang="zh-CN" altLang="en-US" sz="2400" dirty="0" smtClean="0"/>
              <a:t>方法可以从</a:t>
            </a:r>
            <a:r>
              <a:rPr lang="en-US" altLang="zh-CN" sz="2400" dirty="0" smtClean="0"/>
              <a:t>DNS</a:t>
            </a:r>
            <a:r>
              <a:rPr lang="zh-CN" altLang="en-US" sz="2400" dirty="0" smtClean="0"/>
              <a:t>上得到域名对应的所有的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。这个方法返回一个</a:t>
            </a:r>
            <a:r>
              <a:rPr lang="en-US" altLang="zh-CN" sz="2400" dirty="0" err="1" smtClean="0"/>
              <a:t>InetAddress</a:t>
            </a:r>
            <a:r>
              <a:rPr lang="zh-CN" altLang="en-US" sz="2400" dirty="0" smtClean="0"/>
              <a:t>类型的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数组</a:t>
            </a:r>
            <a:r>
              <a:rPr lang="zh-CN" altLang="en-US" sz="2400" dirty="0" smtClean="0"/>
              <a:t>。这个方法的定义如下：</a:t>
            </a:r>
            <a:endParaRPr lang="en-US" altLang="zh-CN" sz="2400" dirty="0" smtClean="0"/>
          </a:p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</a:rPr>
              <a:t>public static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nsolas" pitchFamily="49" charset="0"/>
              </a:rPr>
              <a:t>InetAddress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</a:rPr>
              <a:t>[]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nsolas" pitchFamily="49" charset="0"/>
              </a:rPr>
              <a:t>getAllByName</a:t>
            </a:r>
            <a:r>
              <a:rPr lang="en-US" altLang="zh-CN" sz="2000" b="1" dirty="0" smtClean="0">
                <a:solidFill>
                  <a:srgbClr val="FF0000"/>
                </a:solidFill>
                <a:latin typeface="Consolas" pitchFamily="49" charset="0"/>
              </a:rPr>
              <a:t>(String host) throws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nsolas" pitchFamily="49" charset="0"/>
              </a:rPr>
              <a:t>UnknownHostException</a:t>
            </a:r>
            <a:endParaRPr lang="en-US" altLang="zh-CN" sz="2000" b="1" dirty="0" smtClean="0">
              <a:solidFill>
                <a:srgbClr val="FF0000"/>
              </a:solidFill>
              <a:latin typeface="Consolas" pitchFamily="49" charset="0"/>
            </a:endParaRPr>
          </a:p>
          <a:p>
            <a:pPr>
              <a:defRPr/>
            </a:pPr>
            <a:endParaRPr lang="en-US" altLang="zh-CN" sz="2400" dirty="0" smtClean="0"/>
          </a:p>
          <a:p>
            <a:pPr>
              <a:defRPr/>
            </a:pPr>
            <a:endParaRPr lang="en-US" altLang="zh-CN" sz="2400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zh-CN" altLang="en-US" sz="2400" dirty="0" smtClean="0"/>
              <a:t>与</a:t>
            </a:r>
            <a:r>
              <a:rPr lang="en-US" altLang="zh-CN" sz="2400" dirty="0" err="1" smtClean="0"/>
              <a:t>getByName</a:t>
            </a:r>
            <a:r>
              <a:rPr lang="zh-CN" altLang="en-US" sz="2400" dirty="0" smtClean="0"/>
              <a:t>方法一样，当</a:t>
            </a:r>
            <a:r>
              <a:rPr lang="en-US" altLang="zh-CN" sz="2400" dirty="0" smtClean="0"/>
              <a:t>host</a:t>
            </a:r>
            <a:r>
              <a:rPr lang="zh-CN" altLang="en-US" sz="2400" dirty="0" smtClean="0"/>
              <a:t>不存在时，</a:t>
            </a:r>
            <a:r>
              <a:rPr lang="en-US" altLang="zh-CN" sz="2400" dirty="0" err="1" smtClean="0"/>
              <a:t>getAllByName</a:t>
            </a:r>
            <a:r>
              <a:rPr lang="zh-CN" altLang="en-US" sz="2400" dirty="0" smtClean="0"/>
              <a:t>也会抛出</a:t>
            </a:r>
            <a:r>
              <a:rPr lang="en-US" altLang="zh-CN" sz="2400" dirty="0" err="1" smtClean="0"/>
              <a:t>UnknowHostException</a:t>
            </a:r>
            <a:r>
              <a:rPr lang="zh-CN" altLang="en-US" sz="2400" dirty="0" smtClean="0"/>
              <a:t>异常，</a:t>
            </a:r>
            <a:r>
              <a:rPr lang="en-US" altLang="zh-CN" sz="2400" dirty="0" err="1" smtClean="0"/>
              <a:t>getAllByName</a:t>
            </a:r>
            <a:r>
              <a:rPr lang="zh-CN" altLang="en-US" sz="2400" dirty="0" smtClean="0"/>
              <a:t>也不会验证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地址是否存在。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getAllByName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5733256"/>
            <a:ext cx="6456363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7504" y="1556792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import java.net.*;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public class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ResolveAllName</a:t>
            </a:r>
            <a:r>
              <a:rPr lang="en-US" altLang="zh-CN" sz="1600" dirty="0" smtClean="0"/>
              <a:t>{</a:t>
            </a:r>
          </a:p>
          <a:p>
            <a:r>
              <a:rPr lang="en-US" altLang="zh-CN" sz="1600" dirty="0" smtClean="0"/>
              <a:t>    public static void main(String[] </a:t>
            </a:r>
            <a:r>
              <a:rPr lang="en-US" altLang="zh-CN" sz="1600" dirty="0" err="1" smtClean="0"/>
              <a:t>args</a:t>
            </a:r>
            <a:r>
              <a:rPr lang="en-US" altLang="zh-CN" sz="1600" dirty="0" smtClean="0"/>
              <a:t>){</a:t>
            </a:r>
          </a:p>
          <a:p>
            <a:r>
              <a:rPr lang="en-US" altLang="zh-CN" sz="1600" dirty="0" smtClean="0"/>
              <a:t>        if(</a:t>
            </a:r>
            <a:r>
              <a:rPr lang="en-US" altLang="zh-CN" sz="1600" dirty="0" err="1" smtClean="0"/>
              <a:t>args.length</a:t>
            </a:r>
            <a:r>
              <a:rPr lang="en-US" altLang="zh-CN" sz="1600" dirty="0" smtClean="0"/>
              <a:t> != 1)</a:t>
            </a:r>
          </a:p>
          <a:p>
            <a:r>
              <a:rPr lang="en-US" altLang="zh-CN" sz="1600" dirty="0" smtClean="0"/>
              <a:t>        {</a:t>
            </a:r>
          </a:p>
          <a:p>
            <a:r>
              <a:rPr lang="en-US" altLang="zh-CN" sz="1600" dirty="0" smtClean="0"/>
              <a:t>            </a:t>
            </a:r>
            <a:r>
              <a:rPr lang="en-US" altLang="zh-CN" sz="1600" dirty="0" err="1" smtClean="0"/>
              <a:t>System.out.println</a:t>
            </a:r>
            <a:r>
              <a:rPr lang="en-US" altLang="zh-CN" sz="1600" dirty="0" smtClean="0"/>
              <a:t>("</a:t>
            </a:r>
            <a:r>
              <a:rPr lang="en-US" altLang="zh-CN" sz="1600" dirty="0" smtClean="0">
                <a:solidFill>
                  <a:srgbClr val="00B0F0"/>
                </a:solidFill>
              </a:rPr>
              <a:t>Usage: java </a:t>
            </a:r>
            <a:r>
              <a:rPr lang="en-US" altLang="zh-CN" sz="1600" dirty="0" err="1" smtClean="0">
                <a:solidFill>
                  <a:srgbClr val="00B0F0"/>
                </a:solidFill>
              </a:rPr>
              <a:t>ResolveAllName</a:t>
            </a:r>
            <a:r>
              <a:rPr lang="en-US" altLang="zh-CN" sz="1600" dirty="0" smtClean="0">
                <a:solidFill>
                  <a:srgbClr val="00B0F0"/>
                </a:solidFill>
              </a:rPr>
              <a:t> domain.name</a:t>
            </a:r>
            <a:r>
              <a:rPr lang="en-US" altLang="zh-CN" sz="1600" dirty="0" smtClean="0"/>
              <a:t>");</a:t>
            </a:r>
          </a:p>
          <a:p>
            <a:r>
              <a:rPr lang="en-US" altLang="zh-CN" sz="1600" dirty="0" smtClean="0"/>
              <a:t>            return;</a:t>
            </a:r>
          </a:p>
          <a:p>
            <a:r>
              <a:rPr lang="en-US" altLang="zh-CN" sz="1600" dirty="0" smtClean="0"/>
              <a:t>        }</a:t>
            </a:r>
          </a:p>
          <a:p>
            <a:r>
              <a:rPr lang="en-US" altLang="zh-CN" sz="1600" dirty="0" smtClean="0"/>
              <a:t>        try{</a:t>
            </a:r>
          </a:p>
          <a:p>
            <a:r>
              <a:rPr lang="en-US" altLang="zh-CN" sz="1600" dirty="0" smtClean="0"/>
              <a:t>           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InetAddress</a:t>
            </a:r>
            <a:r>
              <a:rPr lang="en-US" altLang="zh-CN" sz="1600" dirty="0" smtClean="0">
                <a:solidFill>
                  <a:srgbClr val="FF0000"/>
                </a:solidFill>
              </a:rPr>
              <a:t>[] addresses =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InetAddress.getAllByName</a:t>
            </a:r>
            <a:r>
              <a:rPr lang="en-US" altLang="zh-CN" sz="1600" dirty="0" smtClean="0">
                <a:solidFill>
                  <a:srgbClr val="FF0000"/>
                </a:solidFill>
              </a:rPr>
              <a:t>(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args</a:t>
            </a:r>
            <a:r>
              <a:rPr lang="en-US" altLang="zh-CN" sz="1600" dirty="0" smtClean="0">
                <a:solidFill>
                  <a:srgbClr val="FF0000"/>
                </a:solidFill>
              </a:rPr>
              <a:t>[0]);</a:t>
            </a:r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            for(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InetAddress</a:t>
            </a:r>
            <a:r>
              <a:rPr lang="en-US" altLang="zh-CN" sz="1600" dirty="0" smtClean="0">
                <a:solidFill>
                  <a:srgbClr val="FF0000"/>
                </a:solidFill>
              </a:rPr>
              <a:t> address: addresses)</a:t>
            </a:r>
          </a:p>
          <a:p>
            <a:r>
              <a:rPr lang="en-US" altLang="zh-CN" sz="1600" dirty="0" smtClean="0"/>
              <a:t>                </a:t>
            </a:r>
            <a:r>
              <a:rPr lang="en-US" altLang="zh-CN" sz="1600" dirty="0" err="1" smtClean="0"/>
              <a:t>System.out.println</a:t>
            </a:r>
            <a:r>
              <a:rPr lang="en-US" altLang="zh-CN" sz="1600" dirty="0" smtClean="0"/>
              <a:t>(address);</a:t>
            </a:r>
          </a:p>
          <a:p>
            <a:r>
              <a:rPr lang="en-US" altLang="zh-CN" sz="1600" dirty="0" smtClean="0"/>
              <a:t>        }</a:t>
            </a:r>
          </a:p>
          <a:p>
            <a:r>
              <a:rPr lang="en-US" altLang="zh-CN" sz="1600" dirty="0" smtClean="0"/>
              <a:t>        catch(Exception e){</a:t>
            </a:r>
          </a:p>
          <a:p>
            <a:r>
              <a:rPr lang="en-US" altLang="zh-CN" sz="1600" dirty="0" smtClean="0"/>
              <a:t>            </a:t>
            </a:r>
            <a:r>
              <a:rPr lang="en-US" altLang="zh-CN" sz="1600" dirty="0" err="1" smtClean="0"/>
              <a:t>System.out.println</a:t>
            </a:r>
            <a:r>
              <a:rPr lang="en-US" altLang="zh-CN" sz="1600" dirty="0" smtClean="0"/>
              <a:t>(e);</a:t>
            </a:r>
          </a:p>
          <a:p>
            <a:r>
              <a:rPr lang="en-US" altLang="zh-CN" sz="1600" dirty="0" smtClean="0"/>
              <a:t>        }</a:t>
            </a:r>
          </a:p>
          <a:p>
            <a:r>
              <a:rPr lang="en-US" altLang="zh-CN" sz="1600" dirty="0" smtClean="0"/>
              <a:t>        </a:t>
            </a:r>
          </a:p>
          <a:p>
            <a:r>
              <a:rPr lang="en-US" altLang="zh-CN" sz="1600" dirty="0" smtClean="0"/>
              <a:t>    }</a:t>
            </a:r>
          </a:p>
          <a:p>
            <a:r>
              <a:rPr lang="en-US" altLang="zh-CN" sz="1600" dirty="0" smtClean="0"/>
              <a:t>}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getByAddress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5536" y="1772816"/>
            <a:ext cx="835292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zh-CN" altLang="en-US" sz="2000" dirty="0" smtClean="0"/>
              <a:t>这个方法必须通过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地址来创建</a:t>
            </a:r>
            <a:r>
              <a:rPr lang="en-US" altLang="zh-CN" sz="2000" dirty="0" err="1" smtClean="0"/>
              <a:t>InetAddress</a:t>
            </a:r>
            <a:r>
              <a:rPr lang="zh-CN" altLang="en-US" sz="2000" dirty="0" smtClean="0"/>
              <a:t>对象，而且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地址必须是</a:t>
            </a:r>
            <a:r>
              <a:rPr lang="en-US" altLang="zh-CN" sz="2000" dirty="0" smtClean="0"/>
              <a:t>byte</a:t>
            </a:r>
            <a:r>
              <a:rPr lang="zh-CN" altLang="en-US" sz="2000" dirty="0" smtClean="0"/>
              <a:t>数组形式。</a:t>
            </a:r>
            <a:r>
              <a:rPr lang="en-US" altLang="zh-CN" sz="2000" dirty="0" smtClean="0"/>
              <a:t>getByAddress</a:t>
            </a:r>
            <a:r>
              <a:rPr lang="zh-CN" altLang="en-US" sz="2000" dirty="0" smtClean="0"/>
              <a:t>方法有两个重载形式，定义如下：</a:t>
            </a:r>
            <a:endParaRPr lang="en-US" altLang="zh-CN" sz="2000" dirty="0" smtClean="0"/>
          </a:p>
          <a:p>
            <a:pPr>
              <a:defRPr/>
            </a:pPr>
            <a:endParaRPr lang="en-US" altLang="zh-CN" sz="2000" dirty="0" smtClean="0"/>
          </a:p>
          <a:p>
            <a:pPr>
              <a:buFont typeface="Wingdings" pitchFamily="2" charset="2"/>
              <a:buChar char="Ø"/>
              <a:defRPr/>
            </a:pPr>
            <a:endParaRPr lang="en-US" altLang="zh-CN" sz="2000" dirty="0" smtClean="0"/>
          </a:p>
          <a:p>
            <a:pPr>
              <a:defRPr/>
            </a:pPr>
            <a:endParaRPr lang="en-US" altLang="zh-CN" sz="2000" dirty="0" smtClean="0"/>
          </a:p>
          <a:p>
            <a:pPr>
              <a:defRPr/>
            </a:pPr>
            <a:endParaRPr lang="en-US" altLang="zh-CN" sz="2000" dirty="0" smtClean="0"/>
          </a:p>
          <a:p>
            <a:pPr>
              <a:defRPr/>
            </a:pPr>
            <a:endParaRPr lang="en-US" altLang="zh-CN" sz="2000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zh-CN" altLang="en-US" sz="2000" dirty="0" smtClean="0"/>
              <a:t>第一个重载形式只需要传递</a:t>
            </a:r>
            <a:r>
              <a:rPr lang="en-US" altLang="zh-CN" sz="2000" dirty="0" smtClean="0"/>
              <a:t>byte</a:t>
            </a:r>
            <a:r>
              <a:rPr lang="zh-CN" altLang="en-US" sz="2000" dirty="0" smtClean="0"/>
              <a:t>数组形式的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地址，</a:t>
            </a:r>
            <a:r>
              <a:rPr lang="en-US" altLang="zh-CN" sz="2000" dirty="0" smtClean="0"/>
              <a:t>getByAddress</a:t>
            </a:r>
            <a:r>
              <a:rPr lang="zh-CN" altLang="en-US" sz="2000" dirty="0" smtClean="0"/>
              <a:t>方法并不验证这个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地址是否存在，只是简单地创建一个</a:t>
            </a:r>
            <a:r>
              <a:rPr lang="en-US" altLang="zh-CN" sz="2000" dirty="0" err="1" smtClean="0"/>
              <a:t>InetAddress</a:t>
            </a:r>
            <a:r>
              <a:rPr lang="zh-CN" altLang="en-US" sz="2000" dirty="0" smtClean="0"/>
              <a:t>对象。</a:t>
            </a:r>
            <a:r>
              <a:rPr lang="en-US" altLang="zh-CN" sz="2000" dirty="0" err="1" smtClean="0"/>
              <a:t>addr</a:t>
            </a:r>
            <a:r>
              <a:rPr lang="zh-CN" altLang="en-US" sz="2000" dirty="0" smtClean="0"/>
              <a:t>数组的长度必须是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IPv4</a:t>
            </a:r>
            <a:r>
              <a:rPr lang="zh-CN" altLang="en-US" sz="2000" dirty="0" smtClean="0"/>
              <a:t>）或</a:t>
            </a:r>
            <a:r>
              <a:rPr lang="en-US" altLang="zh-CN" sz="2000" dirty="0" smtClean="0"/>
              <a:t>16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IPv6</a:t>
            </a:r>
            <a:r>
              <a:rPr lang="zh-CN" altLang="en-US" sz="2000" dirty="0" smtClean="0"/>
              <a:t>），如果是其他长度的</a:t>
            </a:r>
            <a:r>
              <a:rPr lang="en-US" altLang="zh-CN" sz="2000" dirty="0" smtClean="0"/>
              <a:t>byte</a:t>
            </a:r>
            <a:r>
              <a:rPr lang="zh-CN" altLang="en-US" sz="2000" dirty="0" smtClean="0"/>
              <a:t>数组，</a:t>
            </a:r>
            <a:r>
              <a:rPr lang="en-US" altLang="zh-CN" sz="2000" dirty="0" smtClean="0"/>
              <a:t>getByAddress</a:t>
            </a:r>
            <a:r>
              <a:rPr lang="zh-CN" altLang="en-US" sz="2000" dirty="0" smtClean="0"/>
              <a:t>将抛出一个</a:t>
            </a:r>
            <a:r>
              <a:rPr lang="en-US" altLang="zh-CN" sz="2000" dirty="0" err="1" smtClean="0"/>
              <a:t>UnknownHostException</a:t>
            </a:r>
            <a:r>
              <a:rPr lang="zh-CN" altLang="en-US" sz="2000" dirty="0" smtClean="0"/>
              <a:t>异常。</a:t>
            </a:r>
            <a:endParaRPr lang="en-US" altLang="zh-CN" sz="2000" dirty="0" smtClean="0"/>
          </a:p>
          <a:p>
            <a:pPr>
              <a:defRPr/>
            </a:pPr>
            <a:endParaRPr lang="en-US" altLang="zh-CN" sz="2000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zh-CN" altLang="en-US" sz="2000" dirty="0" smtClean="0"/>
              <a:t>第二个重载形式多了一个</a:t>
            </a:r>
            <a:r>
              <a:rPr lang="en-US" altLang="zh-CN" sz="2000" dirty="0" smtClean="0"/>
              <a:t>host</a:t>
            </a:r>
            <a:r>
              <a:rPr lang="zh-CN" altLang="en-US" sz="2000" dirty="0" smtClean="0"/>
              <a:t>，这个</a:t>
            </a:r>
            <a:r>
              <a:rPr lang="en-US" altLang="zh-CN" sz="2000" dirty="0" smtClean="0"/>
              <a:t>host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getByName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getAllByName</a:t>
            </a:r>
            <a:r>
              <a:rPr lang="zh-CN" altLang="en-US" sz="2000" dirty="0" smtClean="0"/>
              <a:t>方法中的</a:t>
            </a:r>
            <a:r>
              <a:rPr lang="en-US" altLang="zh-CN" sz="2000" dirty="0" smtClean="0"/>
              <a:t>host</a:t>
            </a:r>
            <a:r>
              <a:rPr lang="zh-CN" altLang="en-US" sz="2000" dirty="0" smtClean="0"/>
              <a:t>的意义不同，</a:t>
            </a:r>
            <a:r>
              <a:rPr lang="en-US" altLang="zh-CN" sz="2000" dirty="0" smtClean="0"/>
              <a:t>getByAddress</a:t>
            </a:r>
            <a:r>
              <a:rPr lang="zh-CN" altLang="en-US" sz="2000" dirty="0" smtClean="0"/>
              <a:t>方法并不使用</a:t>
            </a:r>
            <a:r>
              <a:rPr lang="en-US" altLang="zh-CN" sz="2000" dirty="0" smtClean="0"/>
              <a:t>host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DNS</a:t>
            </a:r>
            <a:r>
              <a:rPr lang="zh-CN" altLang="en-US" sz="2000" dirty="0" smtClean="0"/>
              <a:t>上查找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地址，这个</a:t>
            </a:r>
            <a:r>
              <a:rPr lang="en-US" altLang="zh-CN" sz="2000" dirty="0" smtClean="0"/>
              <a:t>host</a:t>
            </a:r>
            <a:r>
              <a:rPr lang="zh-CN" altLang="en-US" sz="2000" dirty="0" smtClean="0"/>
              <a:t>只是一个用于表示</a:t>
            </a:r>
            <a:r>
              <a:rPr lang="en-US" altLang="zh-CN" sz="2000" dirty="0" err="1" smtClean="0"/>
              <a:t>addr</a:t>
            </a:r>
            <a:r>
              <a:rPr lang="zh-CN" altLang="en-US" sz="2000" dirty="0" smtClean="0"/>
              <a:t>的别名。</a:t>
            </a:r>
            <a:endParaRPr lang="en-US" altLang="zh-CN" sz="2000" dirty="0" smtClean="0"/>
          </a:p>
        </p:txBody>
      </p:sp>
      <p:sp>
        <p:nvSpPr>
          <p:cNvPr id="7" name="矩形 6"/>
          <p:cNvSpPr/>
          <p:nvPr/>
        </p:nvSpPr>
        <p:spPr>
          <a:xfrm>
            <a:off x="467544" y="2492896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Consolas" pitchFamily="49" charset="0"/>
              </a:rPr>
              <a:t>public static </a:t>
            </a:r>
            <a:r>
              <a:rPr lang="en-US" altLang="zh-CN" b="1" dirty="0" err="1" smtClean="0">
                <a:solidFill>
                  <a:srgbClr val="FF0000"/>
                </a:solidFill>
                <a:latin typeface="Consolas" pitchFamily="49" charset="0"/>
              </a:rPr>
              <a:t>InetAddress</a:t>
            </a:r>
            <a:r>
              <a:rPr lang="en-US" altLang="zh-CN" b="1" dirty="0" smtClean="0">
                <a:solidFill>
                  <a:srgbClr val="FF0000"/>
                </a:solidFill>
                <a:latin typeface="Consolas" pitchFamily="49" charset="0"/>
              </a:rPr>
              <a:t> getByAddress(byte[] </a:t>
            </a:r>
            <a:r>
              <a:rPr lang="en-US" altLang="zh-CN" b="1" dirty="0" err="1" smtClean="0">
                <a:solidFill>
                  <a:srgbClr val="FF0000"/>
                </a:solidFill>
                <a:latin typeface="Consolas" pitchFamily="49" charset="0"/>
              </a:rPr>
              <a:t>addr</a:t>
            </a:r>
            <a:r>
              <a:rPr lang="en-US" altLang="zh-CN" b="1" dirty="0" smtClean="0">
                <a:solidFill>
                  <a:srgbClr val="FF0000"/>
                </a:solidFill>
                <a:latin typeface="Consolas" pitchFamily="49" charset="0"/>
              </a:rPr>
              <a:t>) throws </a:t>
            </a:r>
            <a:r>
              <a:rPr lang="en-US" altLang="zh-CN" b="1" dirty="0" err="1" smtClean="0">
                <a:solidFill>
                  <a:srgbClr val="FF0000"/>
                </a:solidFill>
                <a:latin typeface="Consolas" pitchFamily="49" charset="0"/>
              </a:rPr>
              <a:t>UnknownHostException</a:t>
            </a:r>
            <a:endParaRPr lang="en-US" altLang="zh-CN" b="1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3140968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Consolas" pitchFamily="49" charset="0"/>
              </a:rPr>
              <a:t>public static </a:t>
            </a:r>
            <a:r>
              <a:rPr lang="en-US" altLang="zh-CN" b="1" dirty="0" err="1" smtClean="0">
                <a:solidFill>
                  <a:srgbClr val="FF0000"/>
                </a:solidFill>
                <a:latin typeface="Consolas" pitchFamily="49" charset="0"/>
              </a:rPr>
              <a:t>InetAddress</a:t>
            </a:r>
            <a:r>
              <a:rPr lang="en-US" altLang="zh-CN" b="1" dirty="0" smtClean="0">
                <a:solidFill>
                  <a:srgbClr val="FF0000"/>
                </a:solidFill>
                <a:latin typeface="Consolas" pitchFamily="49" charset="0"/>
              </a:rPr>
              <a:t> getByAddress(String host, byte[] </a:t>
            </a:r>
            <a:r>
              <a:rPr lang="en-US" altLang="zh-CN" b="1" dirty="0" err="1" smtClean="0">
                <a:solidFill>
                  <a:srgbClr val="FF0000"/>
                </a:solidFill>
                <a:latin typeface="Consolas" pitchFamily="49" charset="0"/>
              </a:rPr>
              <a:t>addr</a:t>
            </a:r>
            <a:r>
              <a:rPr lang="en-US" altLang="zh-CN" b="1" dirty="0" smtClean="0">
                <a:solidFill>
                  <a:srgbClr val="FF0000"/>
                </a:solidFill>
                <a:latin typeface="Consolas" pitchFamily="49" charset="0"/>
              </a:rPr>
              <a:t>) throws </a:t>
            </a:r>
            <a:r>
              <a:rPr lang="en-US" altLang="zh-CN" b="1" dirty="0" err="1" smtClean="0">
                <a:solidFill>
                  <a:srgbClr val="FF0000"/>
                </a:solidFill>
                <a:latin typeface="Consolas" pitchFamily="49" charset="0"/>
              </a:rPr>
              <a:t>UnknownHostException</a:t>
            </a:r>
            <a:endParaRPr lang="en-US" altLang="zh-CN" b="1" dirty="0">
              <a:solidFill>
                <a:srgbClr val="FF0000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getByAddress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1556792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7F0055"/>
                </a:solidFill>
                <a:latin typeface="Consolas" pitchFamily="49" charset="0"/>
              </a:rPr>
              <a:t>import </a:t>
            </a:r>
            <a:r>
              <a:rPr lang="en-US" altLang="zh-CN" b="1" dirty="0" smtClean="0">
                <a:solidFill>
                  <a:srgbClr val="000000"/>
                </a:solidFill>
                <a:latin typeface="Consolas" pitchFamily="49" charset="0"/>
              </a:rPr>
              <a:t>java.net.*;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Consolas" pitchFamily="49" charset="0"/>
              </a:rPr>
              <a:t>public class </a:t>
            </a:r>
            <a:r>
              <a:rPr lang="en-US" altLang="zh-CN" b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pitchFamily="49" charset="0"/>
              </a:rPr>
              <a:t>MyInetAddress4</a:t>
            </a:r>
            <a:r>
              <a:rPr lang="en-US" altLang="zh-CN" b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altLang="zh-CN" dirty="0" smtClean="0">
                <a:solidFill>
                  <a:srgbClr val="7F0055"/>
                </a:solidFill>
                <a:latin typeface="Consolas" pitchFamily="49" charset="0"/>
              </a:rPr>
              <a:t>public static void </a:t>
            </a:r>
            <a:r>
              <a:rPr lang="en-US" altLang="zh-CN" dirty="0" smtClean="0">
                <a:solidFill>
                  <a:srgbClr val="000000"/>
                </a:solidFill>
                <a:latin typeface="Consolas" pitchFamily="49" charset="0"/>
              </a:rPr>
              <a:t>main(String[] </a:t>
            </a:r>
            <a:r>
              <a:rPr lang="en-US" altLang="zh-CN" dirty="0" err="1" smtClean="0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altLang="zh-CN" dirty="0" smtClean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zh-CN" dirty="0" smtClean="0">
                <a:solidFill>
                  <a:srgbClr val="7F0055"/>
                </a:solidFill>
                <a:latin typeface="Consolas" pitchFamily="49" charset="0"/>
              </a:rPr>
              <a:t>throws </a:t>
            </a:r>
            <a:r>
              <a:rPr lang="en-US" altLang="zh-CN" dirty="0" smtClean="0">
                <a:solidFill>
                  <a:srgbClr val="000000"/>
                </a:solidFill>
                <a:latin typeface="Consolas" pitchFamily="49" charset="0"/>
              </a:rPr>
              <a:t>Exception{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itchFamily="49" charset="0"/>
              </a:rPr>
              <a:t>        byte </a:t>
            </a:r>
            <a:r>
              <a:rPr lang="en-US" altLang="zh-CN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zh-CN" dirty="0" smtClean="0">
                <a:solidFill>
                  <a:srgbClr val="000000"/>
                </a:solidFill>
                <a:latin typeface="Consolas" pitchFamily="49" charset="0"/>
              </a:rPr>
              <a:t>[] = new byte[] { (byte) 141, (byte) 146, 8 , 66};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latin typeface="Consolas" pitchFamily="49" charset="0"/>
              </a:rPr>
              <a:t>InetAddress</a:t>
            </a:r>
            <a:r>
              <a:rPr lang="en-US" altLang="zh-CN" dirty="0" smtClean="0">
                <a:solidFill>
                  <a:srgbClr val="000000"/>
                </a:solidFill>
                <a:latin typeface="Consolas" pitchFamily="49" charset="0"/>
              </a:rPr>
              <a:t> address1 = 	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itchFamily="49" charset="0"/>
              </a:rPr>
              <a:t>                         </a:t>
            </a:r>
            <a:r>
              <a:rPr lang="en-US" altLang="zh-CN" dirty="0" err="1" smtClean="0">
                <a:solidFill>
                  <a:srgbClr val="000000"/>
                </a:solidFill>
                <a:latin typeface="Consolas" pitchFamily="49" charset="0"/>
              </a:rPr>
              <a:t>InetAddress.getByAddress</a:t>
            </a:r>
            <a:r>
              <a:rPr lang="en-US" altLang="zh-CN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zh-CN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latin typeface="Consolas" pitchFamily="49" charset="0"/>
              </a:rPr>
              <a:t>InetAddress</a:t>
            </a:r>
            <a:r>
              <a:rPr lang="en-US" altLang="zh-CN" dirty="0" smtClean="0">
                <a:solidFill>
                  <a:srgbClr val="000000"/>
                </a:solidFill>
                <a:latin typeface="Consolas" pitchFamily="49" charset="0"/>
              </a:rPr>
              <a:t> address2 = 	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itchFamily="49" charset="0"/>
              </a:rPr>
              <a:t>                         </a:t>
            </a:r>
            <a:r>
              <a:rPr lang="en-US" altLang="zh-CN" dirty="0" err="1" smtClean="0">
                <a:solidFill>
                  <a:srgbClr val="000000"/>
                </a:solidFill>
                <a:latin typeface="Consolas" pitchFamily="49" charset="0"/>
              </a:rPr>
              <a:t>InetAddress.getByAddress</a:t>
            </a:r>
            <a:r>
              <a:rPr lang="en-US" altLang="zh-CN" dirty="0" smtClean="0">
                <a:solidFill>
                  <a:srgbClr val="000000"/>
                </a:solidFill>
                <a:latin typeface="Consolas" pitchFamily="49" charset="0"/>
              </a:rPr>
              <a:t>("Oracle</a:t>
            </a:r>
            <a:r>
              <a:rPr lang="zh-CN" altLang="en-US" dirty="0" smtClean="0">
                <a:solidFill>
                  <a:srgbClr val="000000"/>
                </a:solidFill>
                <a:latin typeface="Consolas" pitchFamily="49" charset="0"/>
              </a:rPr>
              <a:t>官方网站</a:t>
            </a:r>
            <a:r>
              <a:rPr lang="en-US" altLang="zh-CN" dirty="0" smtClean="0">
                <a:solidFill>
                  <a:srgbClr val="000000"/>
                </a:solidFill>
                <a:latin typeface="Consolas" pitchFamily="49" charset="0"/>
              </a:rPr>
              <a:t>", </a:t>
            </a:r>
            <a:r>
              <a:rPr lang="en-US" altLang="zh-CN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zh-CN" dirty="0" smtClean="0">
                <a:solidFill>
                  <a:srgbClr val="000000"/>
                </a:solidFill>
                <a:latin typeface="Consolas" pitchFamily="49" charset="0"/>
              </a:rPr>
              <a:t>);         	</a:t>
            </a:r>
            <a:r>
              <a:rPr lang="en-US" altLang="zh-CN" dirty="0" err="1" smtClean="0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en-US" altLang="zh-CN" dirty="0" smtClean="0">
                <a:solidFill>
                  <a:srgbClr val="000000"/>
                </a:solidFill>
                <a:latin typeface="Consolas" pitchFamily="49" charset="0"/>
              </a:rPr>
              <a:t>(address1);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en-US" altLang="zh-CN" dirty="0" smtClean="0">
                <a:solidFill>
                  <a:srgbClr val="000000"/>
                </a:solidFill>
                <a:latin typeface="Consolas" pitchFamily="49" charset="0"/>
              </a:rPr>
              <a:t>(address2);</a:t>
            </a:r>
            <a:r>
              <a:rPr lang="en-US" altLang="zh-CN" b="1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</a:p>
          <a:p>
            <a:r>
              <a:rPr lang="en-US" altLang="zh-CN" b="1" dirty="0" smtClean="0">
                <a:solidFill>
                  <a:srgbClr val="000000"/>
                </a:solidFill>
                <a:latin typeface="Consolas" pitchFamily="49" charset="0"/>
              </a:rPr>
              <a:t>    }</a:t>
            </a:r>
          </a:p>
          <a:p>
            <a:r>
              <a:rPr lang="en-US" altLang="zh-CN" b="1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US" altLang="zh-CN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522920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运行结果：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5661248"/>
            <a:ext cx="44958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程序安全性问题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1988840"/>
            <a:ext cx="820891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dirty="0" smtClean="0"/>
              <a:t>根据主机名创建一个</a:t>
            </a:r>
            <a:r>
              <a:rPr lang="en-US" altLang="zh-CN" sz="2400" dirty="0" err="1" smtClean="0"/>
              <a:t>InetAddress</a:t>
            </a:r>
            <a:r>
              <a:rPr lang="zh-CN" altLang="en-US" sz="2400" dirty="0" smtClean="0">
                <a:solidFill>
                  <a:srgbClr val="FF0000"/>
                </a:solidFill>
              </a:rPr>
              <a:t>对象不安全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400" dirty="0" err="1" smtClean="0"/>
              <a:t>InetAddress.getByName</a:t>
            </a:r>
            <a:r>
              <a:rPr lang="en-US" altLang="zh-CN" sz="2400" dirty="0" smtClean="0"/>
              <a:t>()/</a:t>
            </a:r>
            <a:r>
              <a:rPr lang="en-US" altLang="zh-CN" sz="2400" dirty="0" err="1" smtClean="0"/>
              <a:t>getAllByName</a:t>
            </a:r>
            <a:r>
              <a:rPr lang="en-US" altLang="zh-CN" sz="2400" dirty="0" smtClean="0"/>
              <a:t>()/</a:t>
            </a:r>
            <a:r>
              <a:rPr lang="en-US" altLang="zh-CN" sz="2400" dirty="0" err="1" smtClean="0"/>
              <a:t>getLocalHost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都存在此安全隐患</a:t>
            </a:r>
            <a:endParaRPr lang="en-US" altLang="zh-CN" sz="24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/>
              <a:t>因为这些创建方法需要一个</a:t>
            </a:r>
            <a:r>
              <a:rPr lang="en-US" altLang="zh-CN" sz="2400" dirty="0" smtClean="0"/>
              <a:t>DNS</a:t>
            </a:r>
            <a:r>
              <a:rPr lang="zh-CN" altLang="en-US" sz="2400" dirty="0" smtClean="0"/>
              <a:t>查找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任意的</a:t>
            </a:r>
            <a:r>
              <a:rPr lang="en-US" altLang="zh-CN" sz="2400" dirty="0" smtClean="0">
                <a:solidFill>
                  <a:srgbClr val="FF0000"/>
                </a:solidFill>
              </a:rPr>
              <a:t>DNS</a:t>
            </a:r>
            <a:r>
              <a:rPr lang="zh-CN" altLang="en-US" sz="2400" dirty="0" smtClean="0">
                <a:solidFill>
                  <a:srgbClr val="FF0000"/>
                </a:solidFill>
              </a:rPr>
              <a:t>查找会打开一个隐藏的通道，造成信息泄露。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/>
              <a:t>在程序中常需先测试一个</a:t>
            </a:r>
            <a:r>
              <a:rPr lang="zh-CN" altLang="en-US" sz="2400" dirty="0" smtClean="0">
                <a:solidFill>
                  <a:srgbClr val="FF0000"/>
                </a:solidFill>
              </a:rPr>
              <a:t>主机是否支持</a:t>
            </a:r>
            <a:r>
              <a:rPr lang="en-US" altLang="zh-CN" sz="2400" dirty="0" smtClean="0">
                <a:solidFill>
                  <a:srgbClr val="FF0000"/>
                </a:solidFill>
              </a:rPr>
              <a:t>DNS</a:t>
            </a:r>
            <a:r>
              <a:rPr lang="zh-CN" altLang="en-US" sz="2400" dirty="0" smtClean="0">
                <a:solidFill>
                  <a:srgbClr val="FF0000"/>
                </a:solidFill>
              </a:rPr>
              <a:t>解析</a:t>
            </a:r>
            <a:r>
              <a:rPr lang="zh-CN" altLang="en-US" sz="2400" dirty="0" smtClean="0"/>
              <a:t>，使用</a:t>
            </a:r>
            <a:r>
              <a:rPr lang="en-US" altLang="zh-CN" sz="2400" dirty="0" err="1" smtClean="0"/>
              <a:t>SecurityManager</a:t>
            </a:r>
            <a:r>
              <a:rPr lang="zh-CN" altLang="en-US" sz="2400" dirty="0" smtClean="0"/>
              <a:t>的方法：</a:t>
            </a:r>
            <a:endParaRPr lang="en-US" altLang="zh-CN" sz="2400" dirty="0" smtClean="0"/>
          </a:p>
          <a:p>
            <a:r>
              <a:rPr lang="en-US" altLang="zh-CN" sz="2400" dirty="0" smtClean="0"/>
              <a:t>public void </a:t>
            </a:r>
            <a:r>
              <a:rPr lang="en-US" altLang="zh-CN" sz="2400" dirty="0" err="1" smtClean="0"/>
              <a:t>checkConnect</a:t>
            </a:r>
            <a:r>
              <a:rPr lang="en-US" altLang="zh-CN" sz="2400" dirty="0" smtClean="0"/>
              <a:t>(String hostname,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port)</a:t>
            </a:r>
          </a:p>
          <a:p>
            <a:pPr>
              <a:buFont typeface="Wingdings" pitchFamily="2" charset="2"/>
              <a:buChar char="Ø"/>
            </a:pPr>
            <a:endParaRPr lang="en-US" altLang="zh-CN" sz="2400" dirty="0" smtClean="0"/>
          </a:p>
          <a:p>
            <a:r>
              <a:rPr lang="en-US" altLang="zh-CN" sz="2400" dirty="0" smtClean="0"/>
              <a:t>port</a:t>
            </a:r>
            <a:r>
              <a:rPr lang="zh-CN" altLang="en-US" sz="2400" dirty="0" smtClean="0"/>
              <a:t>参数为</a:t>
            </a:r>
            <a:r>
              <a:rPr lang="en-US" altLang="zh-CN" sz="2400" dirty="0" smtClean="0"/>
              <a:t>-1</a:t>
            </a:r>
            <a:r>
              <a:rPr lang="zh-CN" altLang="en-US" sz="2400" dirty="0" smtClean="0"/>
              <a:t>，该方法能检查能否调用</a:t>
            </a:r>
            <a:r>
              <a:rPr lang="en-US" altLang="zh-CN" sz="2400" dirty="0" smtClean="0"/>
              <a:t>DNS</a:t>
            </a:r>
            <a:r>
              <a:rPr lang="zh-CN" altLang="en-US" sz="2400" dirty="0" smtClean="0"/>
              <a:t>解析指定的</a:t>
            </a:r>
            <a:r>
              <a:rPr lang="en-US" altLang="zh-CN" sz="2400" dirty="0" smtClean="0"/>
              <a:t>hostname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DNS</a:t>
            </a:r>
            <a:r>
              <a:rPr lang="zh-CN" altLang="en-US" dirty="0" smtClean="0"/>
              <a:t>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DNS</a:t>
            </a:r>
            <a:r>
              <a:rPr lang="zh-CN" altLang="en-US" dirty="0" smtClean="0"/>
              <a:t>查询的开销较大（可能几秒）</a:t>
            </a:r>
            <a:endParaRPr lang="en-US" altLang="zh-CN" dirty="0" smtClean="0"/>
          </a:p>
          <a:p>
            <a:r>
              <a:rPr lang="en-US" altLang="zh-CN" dirty="0" err="1" smtClean="0"/>
              <a:t>InetAddress</a:t>
            </a:r>
            <a:r>
              <a:rPr lang="zh-CN" altLang="en-US" dirty="0" smtClean="0"/>
              <a:t>会缓存查找的结果</a:t>
            </a:r>
            <a:endParaRPr lang="en-US" altLang="zh-CN" dirty="0" smtClean="0"/>
          </a:p>
          <a:p>
            <a:r>
              <a:rPr lang="zh-CN" altLang="en-US" dirty="0" smtClean="0"/>
              <a:t>默认只缓存</a:t>
            </a:r>
            <a:r>
              <a:rPr lang="en-US" altLang="zh-CN" dirty="0" smtClean="0"/>
              <a:t>10</a:t>
            </a:r>
            <a:r>
              <a:rPr lang="zh-CN" altLang="en-US" dirty="0" smtClean="0"/>
              <a:t>秒</a:t>
            </a:r>
            <a:endParaRPr lang="en-US" altLang="zh-CN" dirty="0" smtClean="0"/>
          </a:p>
          <a:p>
            <a:r>
              <a:rPr lang="zh-CN" altLang="en-US" dirty="0" smtClean="0"/>
              <a:t>本机、本地</a:t>
            </a:r>
            <a:r>
              <a:rPr lang="en-US" altLang="zh-CN" dirty="0" smtClean="0"/>
              <a:t>DNS</a:t>
            </a:r>
            <a:r>
              <a:rPr lang="zh-CN" altLang="en-US" dirty="0" smtClean="0"/>
              <a:t>、其他</a:t>
            </a:r>
            <a:r>
              <a:rPr lang="en-US" altLang="zh-CN" dirty="0" smtClean="0"/>
              <a:t>DNS</a:t>
            </a:r>
            <a:r>
              <a:rPr lang="zh-CN" altLang="en-US" dirty="0" smtClean="0"/>
              <a:t>也会缓存查询，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无法控制这些缓存</a:t>
            </a:r>
            <a:endParaRPr lang="en-US" altLang="zh-CN" dirty="0" smtClean="0"/>
          </a:p>
          <a:p>
            <a:r>
              <a:rPr lang="zh-CN" altLang="en-US" dirty="0" smtClean="0"/>
              <a:t>修改域名指向可能需要几个小时才能生效</a:t>
            </a:r>
            <a:endParaRPr lang="en-US" altLang="zh-CN" dirty="0" smtClean="0"/>
          </a:p>
          <a:p>
            <a:r>
              <a:rPr lang="zh-CN" altLang="en-US" dirty="0" smtClean="0"/>
              <a:t>按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地址查找</a:t>
            </a:r>
            <a:r>
              <a:rPr lang="en-US" altLang="zh-CN" dirty="0" err="1" smtClean="0"/>
              <a:t>getByName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x.x.x.x</a:t>
            </a:r>
            <a:r>
              <a:rPr lang="en-US" altLang="zh-CN" dirty="0" smtClean="0"/>
              <a:t>")</a:t>
            </a:r>
            <a:r>
              <a:rPr lang="zh-CN" altLang="en-US" dirty="0" smtClean="0"/>
              <a:t>，不检查</a:t>
            </a:r>
            <a:r>
              <a:rPr lang="en-US" altLang="zh-CN" dirty="0" smtClean="0"/>
              <a:t>DNS</a:t>
            </a:r>
            <a:r>
              <a:rPr lang="zh-CN" altLang="en-US" dirty="0" smtClean="0"/>
              <a:t>，直接创建对象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1583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4997152"/>
          </a:xfrm>
        </p:spPr>
        <p:txBody>
          <a:bodyPr/>
          <a:lstStyle/>
          <a:p>
            <a:pPr marL="0" indent="0">
              <a:buFont typeface="Wingdings" pitchFamily="2" charset="2"/>
              <a:buChar char="l"/>
            </a:pPr>
            <a:r>
              <a:rPr lang="zh-CN" altLang="en-US" sz="3200" dirty="0" smtClean="0"/>
              <a:t> 连接到</a:t>
            </a:r>
            <a:r>
              <a:rPr lang="en-US" altLang="zh-CN" sz="3200" dirty="0" smtClean="0"/>
              <a:t>Internet</a:t>
            </a:r>
            <a:r>
              <a:rPr lang="zh-CN" altLang="en-US" sz="3200" dirty="0" smtClean="0"/>
              <a:t>的节点或主机都有至少一个唯一的数来标识，称为</a:t>
            </a:r>
            <a:r>
              <a:rPr lang="en-US" altLang="zh-CN" sz="3200" dirty="0" smtClean="0"/>
              <a:t>Internet</a:t>
            </a:r>
            <a:r>
              <a:rPr lang="zh-CN" altLang="en-US" sz="3200" dirty="0" smtClean="0"/>
              <a:t>地址或</a:t>
            </a:r>
            <a:r>
              <a:rPr lang="en-US" altLang="zh-CN" sz="3200" dirty="0" smtClean="0"/>
              <a:t>IP</a:t>
            </a:r>
            <a:r>
              <a:rPr lang="zh-CN" altLang="en-US" sz="3200" dirty="0" smtClean="0"/>
              <a:t>地址。</a:t>
            </a:r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 smtClean="0"/>
          </a:p>
          <a:p>
            <a:pPr marL="0" indent="0">
              <a:buFont typeface="Wingdings" pitchFamily="2" charset="2"/>
              <a:buChar char="l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主机包括计算机、</a:t>
            </a:r>
            <a:r>
              <a:rPr lang="en-US" altLang="zh-CN" sz="3200" dirty="0" smtClean="0"/>
              <a:t>PDA</a:t>
            </a:r>
            <a:r>
              <a:rPr lang="zh-CN" altLang="en-US" sz="3200" dirty="0" smtClean="0"/>
              <a:t>、打印机以及其他的电子设备。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67945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获取方法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String </a:t>
            </a:r>
            <a:r>
              <a:rPr lang="en-US" altLang="zh-CN" dirty="0" err="1" smtClean="0"/>
              <a:t>getHostName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返回主机名和</a:t>
            </a:r>
            <a:r>
              <a:rPr lang="en-US" altLang="zh-CN" dirty="0" smtClean="0"/>
              <a:t>IP</a:t>
            </a:r>
          </a:p>
          <a:p>
            <a:r>
              <a:rPr lang="en-US" altLang="zh-CN" dirty="0" smtClean="0"/>
              <a:t>String </a:t>
            </a:r>
            <a:r>
              <a:rPr lang="en-US" altLang="zh-CN" dirty="0" err="1" smtClean="0"/>
              <a:t>getCanonicalHostName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查询</a:t>
            </a:r>
            <a:r>
              <a:rPr lang="en-US" altLang="zh-CN" dirty="0" smtClean="0"/>
              <a:t>DNS</a:t>
            </a:r>
            <a:r>
              <a:rPr lang="zh-CN" altLang="en-US" dirty="0" smtClean="0"/>
              <a:t>，再返回主机名和</a:t>
            </a:r>
            <a:r>
              <a:rPr lang="en-US" altLang="zh-CN" dirty="0" smtClean="0"/>
              <a:t>IP</a:t>
            </a:r>
          </a:p>
          <a:p>
            <a:r>
              <a:rPr lang="en-US" altLang="zh-CN" dirty="0" smtClean="0"/>
              <a:t>Byte[] </a:t>
            </a:r>
            <a:r>
              <a:rPr lang="en-US" altLang="zh-CN" dirty="0" err="1" smtClean="0"/>
              <a:t>getAddress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返回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，字节类型，</a:t>
            </a:r>
            <a:r>
              <a:rPr lang="en-US" altLang="zh-CN" dirty="0" smtClean="0"/>
              <a:t>IPv4</a:t>
            </a:r>
            <a:r>
              <a:rPr lang="zh-CN" altLang="en-US" dirty="0" smtClean="0"/>
              <a:t>或</a:t>
            </a:r>
            <a:r>
              <a:rPr lang="en-US" altLang="zh-CN" dirty="0" smtClean="0"/>
              <a:t>IPv6</a:t>
            </a:r>
          </a:p>
          <a:p>
            <a:r>
              <a:rPr lang="en-US" altLang="zh-CN" dirty="0" smtClean="0"/>
              <a:t>String </a:t>
            </a:r>
            <a:r>
              <a:rPr lang="en-US" altLang="zh-CN" dirty="0" err="1" smtClean="0"/>
              <a:t>getHostAddress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/>
              <a:t>返回</a:t>
            </a:r>
            <a:r>
              <a:rPr lang="en-US" altLang="zh-CN" dirty="0"/>
              <a:t>IP</a:t>
            </a:r>
            <a:r>
              <a:rPr lang="zh-CN" altLang="en-US" dirty="0" smtClean="0"/>
              <a:t>，字符串类型</a:t>
            </a:r>
            <a:r>
              <a:rPr lang="zh-CN" altLang="en-US" dirty="0"/>
              <a:t>，</a:t>
            </a:r>
            <a:r>
              <a:rPr lang="en-US" altLang="zh-CN" dirty="0"/>
              <a:t>IPv4</a:t>
            </a:r>
            <a:r>
              <a:rPr lang="zh-CN" altLang="en-US" dirty="0"/>
              <a:t>或</a:t>
            </a:r>
            <a:r>
              <a:rPr lang="en-US" altLang="zh-CN" dirty="0" smtClean="0"/>
              <a:t>IPv6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7665903" y="6414254"/>
            <a:ext cx="1478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ReverseName</a:t>
            </a:r>
          </a:p>
        </p:txBody>
      </p:sp>
    </p:spTree>
    <p:extLst>
      <p:ext uri="{BB962C8B-B14F-4D97-AF65-F5344CB8AC3E}">
        <p14:creationId xmlns:p14="http://schemas.microsoft.com/office/powerpoint/2010/main" xmlns="" val="78858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9512" y="1484784"/>
            <a:ext cx="89644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import java.net.*;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public class </a:t>
            </a:r>
            <a:r>
              <a:rPr lang="en-US" altLang="zh-CN" dirty="0" err="1" smtClean="0">
                <a:solidFill>
                  <a:srgbClr val="FF0000"/>
                </a:solidFill>
              </a:rPr>
              <a:t>ReverseName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public static void main(String[]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        if(</a:t>
            </a:r>
            <a:r>
              <a:rPr lang="en-US" altLang="zh-CN" dirty="0" err="1" smtClean="0"/>
              <a:t>args.length</a:t>
            </a:r>
            <a:r>
              <a:rPr lang="en-US" altLang="zh-CN" dirty="0" smtClean="0"/>
              <a:t> != 1)</a:t>
            </a:r>
          </a:p>
          <a:p>
            <a:r>
              <a:rPr lang="en-US" altLang="zh-CN" dirty="0" smtClean="0"/>
              <a:t>       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</a:t>
            </a:r>
            <a:r>
              <a:rPr lang="en-US" altLang="zh-CN" dirty="0" smtClean="0">
                <a:solidFill>
                  <a:srgbClr val="00B0F0"/>
                </a:solidFill>
              </a:rPr>
              <a:t>Usage: java </a:t>
            </a:r>
            <a:r>
              <a:rPr lang="en-US" altLang="zh-CN" dirty="0" err="1" smtClean="0">
                <a:solidFill>
                  <a:srgbClr val="00B0F0"/>
                </a:solidFill>
              </a:rPr>
              <a:t>ReverseName</a:t>
            </a:r>
            <a:r>
              <a:rPr lang="en-US" altLang="zh-CN" dirty="0" smtClean="0">
                <a:solidFill>
                  <a:srgbClr val="00B0F0"/>
                </a:solidFill>
              </a:rPr>
              <a:t> IP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            return;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    try{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InetAddress</a:t>
            </a:r>
            <a:r>
              <a:rPr lang="en-US" altLang="zh-CN" dirty="0" smtClean="0">
                <a:solidFill>
                  <a:srgbClr val="FF0000"/>
                </a:solidFill>
              </a:rPr>
              <a:t> address = </a:t>
            </a:r>
            <a:r>
              <a:rPr lang="en-US" altLang="zh-CN" dirty="0" err="1" smtClean="0">
                <a:solidFill>
                  <a:srgbClr val="FF0000"/>
                </a:solidFill>
              </a:rPr>
              <a:t>InetAddress.getByName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args</a:t>
            </a:r>
            <a:r>
              <a:rPr lang="en-US" altLang="zh-CN" dirty="0" smtClean="0">
                <a:solidFill>
                  <a:srgbClr val="FF0000"/>
                </a:solidFill>
              </a:rPr>
              <a:t>[0]);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address.getCanonicalHostName</a:t>
            </a:r>
            <a:r>
              <a:rPr lang="en-US" altLang="zh-CN" dirty="0" smtClean="0"/>
              <a:t>());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    catch(Exception e){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(e);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    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Inet4Address/Inet6Address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public final Inet4Address extends </a:t>
            </a:r>
            <a:r>
              <a:rPr lang="en-US" altLang="zh-CN" sz="2400" dirty="0" err="1" smtClean="0"/>
              <a:t>InetAddress</a:t>
            </a:r>
            <a:endParaRPr lang="en-US" altLang="zh-CN" sz="2400" dirty="0" smtClean="0"/>
          </a:p>
          <a:p>
            <a:r>
              <a:rPr lang="en-US" altLang="zh-CN" sz="2400" dirty="0"/>
              <a:t>public </a:t>
            </a:r>
            <a:r>
              <a:rPr lang="en-US" altLang="zh-CN" sz="2400" dirty="0" smtClean="0"/>
              <a:t>final Inet6Address </a:t>
            </a:r>
            <a:r>
              <a:rPr lang="en-US" altLang="zh-CN" sz="2400" dirty="0"/>
              <a:t>extends </a:t>
            </a:r>
            <a:r>
              <a:rPr lang="en-US" altLang="zh-CN" sz="2400" dirty="0" err="1"/>
              <a:t>InetAddress</a:t>
            </a:r>
            <a:endParaRPr lang="en-US" altLang="zh-CN" sz="2400" dirty="0"/>
          </a:p>
          <a:p>
            <a:r>
              <a:rPr lang="zh-CN" altLang="en-US" dirty="0" smtClean="0"/>
              <a:t>一般用不到，可用</a:t>
            </a:r>
            <a:r>
              <a:rPr lang="en-US" altLang="zh-CN" dirty="0" err="1" smtClean="0"/>
              <a:t>getAddress</a:t>
            </a:r>
            <a:r>
              <a:rPr lang="en-US" altLang="zh-CN" dirty="0" smtClean="0"/>
              <a:t>()</a:t>
            </a:r>
            <a:r>
              <a:rPr lang="zh-CN" altLang="en-US" dirty="0" smtClean="0"/>
              <a:t>返回的数组长度判断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9025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" y="152400"/>
            <a:ext cx="7775575" cy="11430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342900" lvl="2" indent="-342900" algn="l">
              <a:lnSpc>
                <a:spcPct val="170000"/>
              </a:lnSpc>
              <a:defRPr/>
            </a:pPr>
            <a:r>
              <a:rPr lang="zh-CN" altLang="en-US" sz="3200" b="1" kern="1200" dirty="0" smtClean="0">
                <a:solidFill>
                  <a:srgbClr val="C00000"/>
                </a:solidFill>
                <a:cs typeface="+mn-cs"/>
              </a:rPr>
              <a:t>使用</a:t>
            </a:r>
            <a:r>
              <a:rPr lang="en-US" altLang="zh-CN" sz="3200" b="1" kern="1200" dirty="0" err="1" smtClean="0">
                <a:solidFill>
                  <a:srgbClr val="C00000"/>
                </a:solidFill>
                <a:cs typeface="+mn-cs"/>
              </a:rPr>
              <a:t>getHostName</a:t>
            </a:r>
            <a:r>
              <a:rPr lang="zh-CN" altLang="en-US" sz="3200" b="1" kern="1200" dirty="0">
                <a:solidFill>
                  <a:srgbClr val="C00000"/>
                </a:solidFill>
                <a:cs typeface="+mn-cs"/>
              </a:rPr>
              <a:t>方法获得域名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680" y="1466800"/>
            <a:ext cx="8424863" cy="55626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altLang="zh-CN" sz="2400" dirty="0" err="1"/>
              <a:t>getHostName</a:t>
            </a:r>
            <a:r>
              <a:rPr lang="zh-CN" altLang="en-US" sz="2400" dirty="0"/>
              <a:t>方法</a:t>
            </a:r>
            <a:r>
              <a:rPr lang="zh-CN" altLang="en-US" sz="2400" dirty="0" smtClean="0"/>
              <a:t>可以</a:t>
            </a:r>
            <a:r>
              <a:rPr lang="zh-CN" altLang="en-US" sz="2400" dirty="0"/>
              <a:t>得到远程主机的域名，也可以得到本机</a:t>
            </a:r>
            <a:r>
              <a:rPr lang="zh-CN" altLang="en-US" sz="2400" dirty="0" smtClean="0"/>
              <a:t>名，定义</a:t>
            </a:r>
            <a:r>
              <a:rPr lang="zh-CN" altLang="en-US" sz="2400" dirty="0"/>
              <a:t>如下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sz="2400" dirty="0"/>
              <a:t>三种创建</a:t>
            </a:r>
            <a:r>
              <a:rPr lang="en-US" altLang="zh-CN" sz="2400" dirty="0" err="1"/>
              <a:t>InetAddress</a:t>
            </a:r>
            <a:r>
              <a:rPr lang="zh-CN" altLang="en-US" sz="2400" dirty="0"/>
              <a:t>对象的</a:t>
            </a:r>
            <a:r>
              <a:rPr lang="zh-CN" altLang="en-US" sz="2400" dirty="0" smtClean="0"/>
              <a:t>方式，</a:t>
            </a:r>
            <a:r>
              <a:rPr lang="en-US" altLang="zh-CN" sz="2400" dirty="0" err="1" smtClean="0"/>
              <a:t>getHostName</a:t>
            </a:r>
            <a:r>
              <a:rPr lang="zh-CN" altLang="en-US" sz="2400" dirty="0"/>
              <a:t>返回的值是不同的。</a:t>
            </a:r>
            <a:endParaRPr lang="en-US" altLang="zh-CN" sz="24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altLang="zh-CN" sz="2400" dirty="0" smtClean="0"/>
              <a:t>1.</a:t>
            </a:r>
            <a:r>
              <a:rPr lang="zh-CN" altLang="en-US" sz="2400" dirty="0"/>
              <a:t>使用</a:t>
            </a:r>
            <a:r>
              <a:rPr lang="en-US" altLang="zh-CN" sz="2400" dirty="0" err="1"/>
              <a:t>getLocalHost</a:t>
            </a:r>
            <a:r>
              <a:rPr lang="zh-CN" altLang="en-US" sz="2400" dirty="0"/>
              <a:t>方法创建</a:t>
            </a:r>
            <a:r>
              <a:rPr lang="en-US" altLang="zh-CN" sz="2400" dirty="0" err="1"/>
              <a:t>InetAddress</a:t>
            </a:r>
            <a:r>
              <a:rPr lang="zh-CN" altLang="en-US" sz="2400" dirty="0" smtClean="0"/>
              <a:t>对象：</a:t>
            </a:r>
            <a:r>
              <a:rPr lang="en-US" altLang="zh-CN" sz="2000" dirty="0" err="1" smtClean="0"/>
              <a:t>getHostName</a:t>
            </a:r>
            <a:r>
              <a:rPr lang="zh-CN" altLang="en-US" sz="2000" dirty="0"/>
              <a:t>返回的是本机名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 eaLnBrk="1" hangingPunct="1">
              <a:buNone/>
              <a:defRPr/>
            </a:pPr>
            <a:endParaRPr lang="en-US" altLang="zh-CN" sz="24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altLang="zh-CN" sz="2400" dirty="0" smtClean="0"/>
              <a:t>2.</a:t>
            </a:r>
            <a:r>
              <a:rPr lang="zh-CN" altLang="en-US" sz="2400" dirty="0"/>
              <a:t>使用域名创建</a:t>
            </a:r>
            <a:r>
              <a:rPr lang="en-US" altLang="zh-CN" sz="2400" dirty="0" err="1"/>
              <a:t>InetAddress</a:t>
            </a:r>
            <a:r>
              <a:rPr lang="zh-CN" altLang="en-US" sz="2400" dirty="0"/>
              <a:t>对象：</a:t>
            </a:r>
            <a:r>
              <a:rPr lang="zh-CN" altLang="en-US" sz="2000" dirty="0"/>
              <a:t>用域名作为</a:t>
            </a:r>
            <a:r>
              <a:rPr lang="en-US" altLang="zh-CN" sz="2000" dirty="0" err="1"/>
              <a:t>getByName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getAllByName</a:t>
            </a:r>
            <a:r>
              <a:rPr lang="zh-CN" altLang="en-US" sz="2000" dirty="0"/>
              <a:t>方法的参数调用这两个方法后，系统会自动记住这个域名。当调用</a:t>
            </a:r>
            <a:r>
              <a:rPr lang="en-US" altLang="zh-CN" sz="2000" dirty="0" err="1"/>
              <a:t>getHostName</a:t>
            </a:r>
            <a:r>
              <a:rPr lang="zh-CN" altLang="en-US" sz="2000" dirty="0"/>
              <a:t>方法时，就无需再访问</a:t>
            </a:r>
            <a:r>
              <a:rPr lang="en-US" altLang="zh-CN" sz="2000" dirty="0"/>
              <a:t>DNS</a:t>
            </a:r>
            <a:r>
              <a:rPr lang="zh-CN" altLang="en-US" sz="2000" dirty="0"/>
              <a:t>服务器，而是直接将这个域名返回</a:t>
            </a:r>
            <a:r>
              <a:rPr lang="zh-CN" altLang="en-US" sz="2000" dirty="0" smtClean="0"/>
              <a:t>。</a:t>
            </a: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05680" y="2276872"/>
            <a:ext cx="8686800" cy="33972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 dirty="0">
                <a:latin typeface="Consolas" pitchFamily="49" charset="0"/>
              </a:rPr>
              <a:t>public String </a:t>
            </a:r>
            <a:r>
              <a:rPr lang="en-US" altLang="zh-CN" sz="1600" b="1" dirty="0" err="1">
                <a:latin typeface="Consolas" pitchFamily="49" charset="0"/>
              </a:rPr>
              <a:t>getHostName</a:t>
            </a:r>
            <a:r>
              <a:rPr lang="en-US" altLang="zh-CN" sz="1600" b="1" dirty="0">
                <a:latin typeface="Consolas" pitchFamily="49" charset="0"/>
              </a:rPr>
              <a:t>()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93688" y="4284960"/>
            <a:ext cx="8686800" cy="584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 dirty="0" err="1">
                <a:latin typeface="Consolas" pitchFamily="49" charset="0"/>
              </a:rPr>
              <a:t>InetAddress</a:t>
            </a:r>
            <a:r>
              <a:rPr lang="en-US" altLang="zh-CN" sz="1600" b="1" dirty="0">
                <a:latin typeface="Consolas" pitchFamily="49" charset="0"/>
              </a:rPr>
              <a:t> address = </a:t>
            </a:r>
            <a:r>
              <a:rPr lang="en-US" altLang="zh-CN" sz="1600" b="1" dirty="0" err="1">
                <a:latin typeface="Consolas" pitchFamily="49" charset="0"/>
              </a:rPr>
              <a:t>InetAddress.getLocalHost</a:t>
            </a:r>
            <a:r>
              <a:rPr lang="en-US" altLang="zh-CN" sz="1600" b="1" dirty="0">
                <a:latin typeface="Consolas" pitchFamily="49" charset="0"/>
              </a:rPr>
              <a:t>();</a:t>
            </a:r>
          </a:p>
          <a:p>
            <a:r>
              <a:rPr lang="en-US" altLang="zh-CN" sz="1600" b="1" dirty="0" err="1">
                <a:solidFill>
                  <a:srgbClr val="FF0000"/>
                </a:solidFill>
                <a:latin typeface="Consolas" pitchFamily="49" charset="0"/>
              </a:rPr>
              <a:t>System.out.println</a:t>
            </a:r>
            <a:r>
              <a:rPr lang="en-US" altLang="zh-CN" sz="1600" b="1" dirty="0">
                <a:solidFill>
                  <a:srgbClr val="FF0000"/>
                </a:solidFill>
                <a:latin typeface="Consolas" pitchFamily="49" charset="0"/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itchFamily="49" charset="0"/>
              </a:rPr>
              <a:t>address.getHostName</a:t>
            </a:r>
            <a:r>
              <a:rPr lang="en-US" altLang="zh-CN" sz="1600" b="1" dirty="0">
                <a:solidFill>
                  <a:srgbClr val="FF0000"/>
                </a:solidFill>
                <a:latin typeface="Consolas" pitchFamily="49" charset="0"/>
              </a:rPr>
              <a:t>());  // </a:t>
            </a:r>
            <a:r>
              <a:rPr lang="zh-CN" altLang="en-US" sz="1600" b="1" dirty="0">
                <a:solidFill>
                  <a:srgbClr val="FF0000"/>
                </a:solidFill>
                <a:latin typeface="Consolas" pitchFamily="49" charset="0"/>
              </a:rPr>
              <a:t>输出本机名</a:t>
            </a:r>
            <a:endParaRPr lang="en-US" altLang="zh-CN" sz="1600" b="1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51520" y="6157168"/>
            <a:ext cx="8686800" cy="584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 dirty="0" err="1">
                <a:latin typeface="Consolas" pitchFamily="49" charset="0"/>
              </a:rPr>
              <a:t>InetAddress</a:t>
            </a:r>
            <a:r>
              <a:rPr lang="en-US" altLang="zh-CN" sz="1600" b="1" dirty="0">
                <a:latin typeface="Consolas" pitchFamily="49" charset="0"/>
              </a:rPr>
              <a:t> address = </a:t>
            </a:r>
            <a:r>
              <a:rPr lang="en-US" altLang="zh-CN" sz="1600" b="1" dirty="0" err="1">
                <a:latin typeface="Consolas" pitchFamily="49" charset="0"/>
              </a:rPr>
              <a:t>InetAddress.getByName</a:t>
            </a:r>
            <a:r>
              <a:rPr lang="en-US" altLang="zh-CN" sz="1600" b="1" dirty="0">
                <a:latin typeface="Consolas" pitchFamily="49" charset="0"/>
              </a:rPr>
              <a:t>("www.szu.edu.cn");</a:t>
            </a:r>
          </a:p>
          <a:p>
            <a:r>
              <a:rPr lang="en-US" altLang="zh-CN" sz="1600" b="1" dirty="0" err="1">
                <a:solidFill>
                  <a:srgbClr val="FF0000"/>
                </a:solidFill>
                <a:latin typeface="Consolas" pitchFamily="49" charset="0"/>
              </a:rPr>
              <a:t>System.out.println</a:t>
            </a:r>
            <a:r>
              <a:rPr lang="en-US" altLang="zh-CN" sz="1600" b="1" dirty="0">
                <a:solidFill>
                  <a:srgbClr val="FF0000"/>
                </a:solidFill>
                <a:latin typeface="Consolas" pitchFamily="49" charset="0"/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itchFamily="49" charset="0"/>
              </a:rPr>
              <a:t>address.getHostName</a:t>
            </a:r>
            <a:r>
              <a:rPr lang="en-US" altLang="zh-CN" sz="1600" b="1" dirty="0">
                <a:solidFill>
                  <a:srgbClr val="FF0000"/>
                </a:solidFill>
                <a:latin typeface="Consolas" pitchFamily="49" charset="0"/>
              </a:rPr>
              <a:t>());  // </a:t>
            </a:r>
            <a:r>
              <a:rPr lang="zh-CN" altLang="en-US" sz="1600" b="1" dirty="0">
                <a:solidFill>
                  <a:srgbClr val="FF0000"/>
                </a:solidFill>
                <a:latin typeface="Consolas" pitchFamily="49" charset="0"/>
              </a:rPr>
              <a:t>无需访问</a:t>
            </a:r>
            <a:r>
              <a:rPr lang="en-US" altLang="zh-CN" sz="1600" b="1" dirty="0">
                <a:solidFill>
                  <a:srgbClr val="FF0000"/>
                </a:solidFill>
                <a:latin typeface="Consolas" pitchFamily="49" charset="0"/>
              </a:rPr>
              <a:t>DNS</a:t>
            </a:r>
            <a:r>
              <a:rPr lang="zh-CN" altLang="en-US" sz="1600" b="1" dirty="0">
                <a:solidFill>
                  <a:srgbClr val="FF0000"/>
                </a:solidFill>
                <a:latin typeface="Consolas" pitchFamily="49" charset="0"/>
              </a:rPr>
              <a:t>服务器，直接返回域名</a:t>
            </a:r>
            <a:endParaRPr lang="en-US" altLang="zh-CN" sz="1600" b="1" dirty="0">
              <a:solidFill>
                <a:srgbClr val="FF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59276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" y="152400"/>
            <a:ext cx="7775575" cy="11430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342900" lvl="2" indent="-342900" algn="l">
              <a:lnSpc>
                <a:spcPct val="170000"/>
              </a:lnSpc>
              <a:defRPr/>
            </a:pPr>
            <a:r>
              <a:rPr lang="zh-CN" altLang="en-US" sz="3200" b="1" kern="1200" dirty="0" smtClean="0">
                <a:solidFill>
                  <a:srgbClr val="C00000"/>
                </a:solidFill>
                <a:cs typeface="+mn-cs"/>
              </a:rPr>
              <a:t>使用</a:t>
            </a:r>
            <a:r>
              <a:rPr lang="en-US" altLang="zh-CN" sz="3200" b="1" kern="1200" dirty="0" err="1" smtClean="0">
                <a:solidFill>
                  <a:srgbClr val="C00000"/>
                </a:solidFill>
                <a:cs typeface="+mn-cs"/>
              </a:rPr>
              <a:t>getHostName</a:t>
            </a:r>
            <a:r>
              <a:rPr lang="zh-CN" altLang="en-US" sz="3200" b="1" kern="1200" dirty="0">
                <a:solidFill>
                  <a:srgbClr val="C00000"/>
                </a:solidFill>
                <a:cs typeface="+mn-cs"/>
              </a:rPr>
              <a:t>方法获得域名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56792"/>
            <a:ext cx="8424863" cy="55626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altLang="zh-CN" sz="2400" dirty="0" smtClean="0"/>
              <a:t>3.</a:t>
            </a:r>
            <a:r>
              <a:rPr lang="zh-CN" altLang="en-US" sz="2400" dirty="0"/>
              <a:t>使用</a:t>
            </a:r>
            <a:r>
              <a:rPr lang="en-US" altLang="zh-CN" sz="2400" dirty="0"/>
              <a:t>IP</a:t>
            </a:r>
            <a:r>
              <a:rPr lang="zh-CN" altLang="en-US" sz="2400" dirty="0"/>
              <a:t>地址创建</a:t>
            </a:r>
            <a:r>
              <a:rPr lang="en-US" altLang="zh-CN" sz="2400" dirty="0" err="1"/>
              <a:t>InetAddress</a:t>
            </a:r>
            <a:r>
              <a:rPr lang="zh-CN" altLang="en-US" sz="2400" dirty="0"/>
              <a:t>对象</a:t>
            </a:r>
            <a:r>
              <a:rPr lang="zh-CN" altLang="en-US" sz="2400" dirty="0" smtClean="0"/>
              <a:t>：</a:t>
            </a:r>
            <a:r>
              <a:rPr lang="zh-CN" altLang="en-US" sz="2000" dirty="0"/>
              <a:t>使用</a:t>
            </a:r>
            <a:r>
              <a:rPr lang="en-US" altLang="zh-CN" sz="2000" dirty="0"/>
              <a:t>IP</a:t>
            </a:r>
            <a:r>
              <a:rPr lang="zh-CN" altLang="en-US" sz="2000" dirty="0"/>
              <a:t>地址创建</a:t>
            </a:r>
            <a:r>
              <a:rPr lang="en-US" altLang="zh-CN" sz="2000" dirty="0" err="1"/>
              <a:t>InetAddress</a:t>
            </a:r>
            <a:r>
              <a:rPr lang="zh-CN" altLang="en-US" sz="2000" dirty="0"/>
              <a:t>对象时（</a:t>
            </a:r>
            <a:r>
              <a:rPr lang="en-US" altLang="zh-CN" sz="2000" dirty="0" err="1"/>
              <a:t>getByName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getAllByName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getByAddress</a:t>
            </a:r>
            <a:r>
              <a:rPr lang="zh-CN" altLang="en-US" sz="2000" dirty="0"/>
              <a:t>方法都可以通过</a:t>
            </a:r>
            <a:r>
              <a:rPr lang="en-US" altLang="zh-CN" sz="2000" dirty="0"/>
              <a:t>IP</a:t>
            </a:r>
            <a:r>
              <a:rPr lang="zh-CN" altLang="en-US" sz="2000" dirty="0"/>
              <a:t>地址创建</a:t>
            </a:r>
            <a:r>
              <a:rPr lang="en-US" altLang="zh-CN" sz="2000" dirty="0" err="1"/>
              <a:t>InetAddress</a:t>
            </a:r>
            <a:r>
              <a:rPr lang="zh-CN" altLang="en-US" sz="2000" dirty="0"/>
              <a:t>对象），并不需要访问</a:t>
            </a:r>
            <a:r>
              <a:rPr lang="en-US" altLang="zh-CN" sz="2000" dirty="0"/>
              <a:t>DNS</a:t>
            </a:r>
            <a:r>
              <a:rPr lang="zh-CN" altLang="en-US" sz="2000" dirty="0"/>
              <a:t>服务器</a:t>
            </a:r>
            <a:r>
              <a:rPr lang="zh-CN" altLang="en-US" sz="2000" dirty="0" smtClean="0"/>
              <a:t>。通过</a:t>
            </a:r>
            <a:r>
              <a:rPr lang="en-US" altLang="zh-CN" sz="2000" dirty="0"/>
              <a:t>DNS</a:t>
            </a:r>
            <a:r>
              <a:rPr lang="zh-CN" altLang="en-US" sz="2000" dirty="0"/>
              <a:t>服务器查找域名的工作就由</a:t>
            </a:r>
            <a:r>
              <a:rPr lang="en-US" altLang="zh-CN" sz="2000" dirty="0" err="1"/>
              <a:t>getHostName</a:t>
            </a:r>
            <a:r>
              <a:rPr lang="zh-CN" altLang="en-US" sz="2000" dirty="0"/>
              <a:t>方法来完成。如果这个</a:t>
            </a:r>
            <a:r>
              <a:rPr lang="en-US" altLang="zh-CN" sz="2000" dirty="0"/>
              <a:t>IP</a:t>
            </a:r>
            <a:r>
              <a:rPr lang="zh-CN" altLang="en-US" sz="2000" dirty="0"/>
              <a:t>地址不存在或</a:t>
            </a:r>
            <a:r>
              <a:rPr lang="en-US" altLang="zh-CN" sz="2000" dirty="0"/>
              <a:t>DNS</a:t>
            </a:r>
            <a:r>
              <a:rPr lang="zh-CN" altLang="en-US" sz="2000" dirty="0"/>
              <a:t>服务器不允许进行</a:t>
            </a:r>
            <a:r>
              <a:rPr lang="en-US" altLang="zh-CN" sz="2000" dirty="0"/>
              <a:t>IP</a:t>
            </a:r>
            <a:r>
              <a:rPr lang="zh-CN" altLang="en-US" sz="2000" dirty="0"/>
              <a:t>地址和域名的映射，</a:t>
            </a:r>
            <a:r>
              <a:rPr lang="en-US" altLang="zh-CN" sz="2000" dirty="0" err="1"/>
              <a:t>getHostName</a:t>
            </a:r>
            <a:r>
              <a:rPr lang="zh-CN" altLang="en-US" sz="2000" dirty="0"/>
              <a:t>方法就直接返回这个</a:t>
            </a:r>
            <a:r>
              <a:rPr lang="en-US" altLang="zh-CN" sz="2000" dirty="0"/>
              <a:t>IP</a:t>
            </a:r>
            <a:r>
              <a:rPr lang="zh-CN" altLang="en-US" sz="2000" dirty="0"/>
              <a:t>地址。</a:t>
            </a:r>
            <a:endParaRPr lang="en-US" altLang="zh-CN" sz="20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sz="2400" dirty="0" smtClean="0"/>
              <a:t>总结：三种</a:t>
            </a:r>
            <a:r>
              <a:rPr lang="zh-CN" altLang="en-US" sz="2400" dirty="0"/>
              <a:t>方式，</a:t>
            </a:r>
            <a:r>
              <a:rPr lang="zh-CN" altLang="en-US" sz="2000" dirty="0"/>
              <a:t>只有通过使用</a:t>
            </a:r>
            <a:r>
              <a:rPr lang="en-US" altLang="zh-CN" sz="2000" dirty="0"/>
              <a:t>IP</a:t>
            </a:r>
            <a:r>
              <a:rPr lang="zh-CN" altLang="en-US" sz="2000" dirty="0"/>
              <a:t>地址创建的</a:t>
            </a:r>
            <a:r>
              <a:rPr lang="en-US" altLang="zh-CN" sz="2000" dirty="0" err="1"/>
              <a:t>InetAddress</a:t>
            </a:r>
            <a:r>
              <a:rPr lang="zh-CN" altLang="en-US" sz="2000" dirty="0"/>
              <a:t>对象调用</a:t>
            </a:r>
            <a:r>
              <a:rPr lang="en-US" altLang="zh-CN" sz="2000" dirty="0" err="1"/>
              <a:t>getHostName</a:t>
            </a:r>
            <a:r>
              <a:rPr lang="zh-CN" altLang="en-US" sz="2000" dirty="0"/>
              <a:t>方法时才访问</a:t>
            </a:r>
            <a:r>
              <a:rPr lang="en-US" altLang="zh-CN" sz="2000" dirty="0"/>
              <a:t>DNS</a:t>
            </a:r>
            <a:r>
              <a:rPr lang="zh-CN" altLang="en-US" sz="2000" dirty="0"/>
              <a:t>服务器。在其他情况，</a:t>
            </a:r>
            <a:r>
              <a:rPr lang="en-US" altLang="zh-CN" sz="2000" dirty="0" err="1"/>
              <a:t>getHostName</a:t>
            </a:r>
            <a:r>
              <a:rPr lang="zh-CN" altLang="en-US" sz="2000" dirty="0"/>
              <a:t>方法并不会访问</a:t>
            </a:r>
            <a:r>
              <a:rPr lang="en-US" altLang="zh-CN" sz="2000" dirty="0"/>
              <a:t>DNS</a:t>
            </a:r>
            <a:r>
              <a:rPr lang="zh-CN" altLang="en-US" sz="2000" dirty="0"/>
              <a:t>服务器，而是直接将域名或本机名返回。</a:t>
            </a:r>
            <a:endParaRPr lang="en-US" altLang="zh-CN" sz="20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sz="2400" dirty="0"/>
              <a:t>下面的代码演示了在不同情况下如何使用</a:t>
            </a:r>
            <a:r>
              <a:rPr lang="en-US" altLang="zh-CN" sz="2400" dirty="0" err="1"/>
              <a:t>getHostName</a:t>
            </a:r>
            <a:r>
              <a:rPr lang="zh-CN" altLang="en-US" sz="2400" dirty="0"/>
              <a:t>方法，并计算了各种情况所需的毫秒数。</a:t>
            </a:r>
            <a:endParaRPr lang="en-US" altLang="zh-CN" sz="2400" dirty="0"/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en-US" altLang="zh-CN" sz="24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400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51520" y="3431207"/>
            <a:ext cx="8686800" cy="10779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 dirty="0" err="1">
                <a:latin typeface="Consolas" pitchFamily="49" charset="0"/>
              </a:rPr>
              <a:t>InetAddress</a:t>
            </a:r>
            <a:r>
              <a:rPr lang="en-US" altLang="zh-CN" sz="1600" b="1" dirty="0">
                <a:latin typeface="Consolas" pitchFamily="49" charset="0"/>
              </a:rPr>
              <a:t> address = </a:t>
            </a:r>
            <a:r>
              <a:rPr lang="en-US" altLang="zh-CN" sz="1600" b="1" dirty="0" err="1">
                <a:latin typeface="Consolas" pitchFamily="49" charset="0"/>
              </a:rPr>
              <a:t>InetAddress.getByName</a:t>
            </a:r>
            <a:r>
              <a:rPr lang="en-US" altLang="zh-CN" sz="1600" b="1" dirty="0">
                <a:latin typeface="Consolas" pitchFamily="49" charset="0"/>
              </a:rPr>
              <a:t>("141.146.8.66");</a:t>
            </a:r>
          </a:p>
          <a:p>
            <a:r>
              <a:rPr lang="en-US" altLang="zh-CN" sz="1600" b="1" dirty="0" err="1">
                <a:solidFill>
                  <a:srgbClr val="FF0000"/>
                </a:solidFill>
                <a:latin typeface="Consolas" pitchFamily="49" charset="0"/>
              </a:rPr>
              <a:t>System.out.println</a:t>
            </a:r>
            <a:r>
              <a:rPr lang="en-US" altLang="zh-CN" sz="1600" b="1" dirty="0">
                <a:solidFill>
                  <a:srgbClr val="FF0000"/>
                </a:solidFill>
                <a:latin typeface="Consolas" pitchFamily="49" charset="0"/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itchFamily="49" charset="0"/>
              </a:rPr>
              <a:t>address.getHostName</a:t>
            </a:r>
            <a:r>
              <a:rPr lang="en-US" altLang="zh-CN" sz="1600" b="1" dirty="0">
                <a:solidFill>
                  <a:srgbClr val="FF0000"/>
                </a:solidFill>
                <a:latin typeface="Consolas" pitchFamily="49" charset="0"/>
              </a:rPr>
              <a:t>());  // </a:t>
            </a:r>
            <a:r>
              <a:rPr lang="zh-CN" altLang="en-US" sz="1600" b="1" dirty="0">
                <a:solidFill>
                  <a:srgbClr val="FF0000"/>
                </a:solidFill>
                <a:latin typeface="Consolas" pitchFamily="49" charset="0"/>
              </a:rPr>
              <a:t>需要访问</a:t>
            </a:r>
            <a:r>
              <a:rPr lang="en-US" altLang="zh-CN" sz="1600" b="1" dirty="0">
                <a:solidFill>
                  <a:srgbClr val="FF0000"/>
                </a:solidFill>
                <a:latin typeface="Consolas" pitchFamily="49" charset="0"/>
              </a:rPr>
              <a:t>DNS</a:t>
            </a:r>
            <a:r>
              <a:rPr lang="zh-CN" altLang="en-US" sz="1600" b="1" dirty="0">
                <a:solidFill>
                  <a:srgbClr val="FF0000"/>
                </a:solidFill>
                <a:latin typeface="Consolas" pitchFamily="49" charset="0"/>
              </a:rPr>
              <a:t>服务器才能得到域名</a:t>
            </a:r>
          </a:p>
          <a:p>
            <a:r>
              <a:rPr lang="en-US" altLang="zh-CN" sz="1600" b="1" dirty="0" err="1">
                <a:latin typeface="Consolas" pitchFamily="49" charset="0"/>
              </a:rPr>
              <a:t>InetAddress</a:t>
            </a:r>
            <a:r>
              <a:rPr lang="en-US" altLang="zh-CN" sz="1600" b="1" dirty="0">
                <a:latin typeface="Consolas" pitchFamily="49" charset="0"/>
              </a:rPr>
              <a:t> address = </a:t>
            </a:r>
            <a:r>
              <a:rPr lang="en-US" altLang="zh-CN" sz="1600" b="1" dirty="0" err="1">
                <a:latin typeface="Consolas" pitchFamily="49" charset="0"/>
              </a:rPr>
              <a:t>InetAddress.getByName</a:t>
            </a:r>
            <a:r>
              <a:rPr lang="en-US" altLang="zh-CN" sz="1600" b="1" dirty="0">
                <a:latin typeface="Consolas" pitchFamily="49" charset="0"/>
              </a:rPr>
              <a:t>("1.2.3.4");  // IP</a:t>
            </a:r>
            <a:r>
              <a:rPr lang="zh-CN" altLang="en-US" sz="1600" b="1" dirty="0">
                <a:latin typeface="Consolas" pitchFamily="49" charset="0"/>
              </a:rPr>
              <a:t>地址不存在</a:t>
            </a:r>
          </a:p>
          <a:p>
            <a:r>
              <a:rPr lang="en-US" altLang="zh-CN" sz="1600" b="1" dirty="0" err="1">
                <a:solidFill>
                  <a:srgbClr val="FF0000"/>
                </a:solidFill>
                <a:latin typeface="Consolas" pitchFamily="49" charset="0"/>
              </a:rPr>
              <a:t>System.out.println</a:t>
            </a:r>
            <a:r>
              <a:rPr lang="en-US" altLang="zh-CN" sz="1600" b="1" dirty="0">
                <a:solidFill>
                  <a:srgbClr val="FF0000"/>
                </a:solidFill>
                <a:latin typeface="Consolas" pitchFamily="49" charset="0"/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itchFamily="49" charset="0"/>
              </a:rPr>
              <a:t>address.getHostName</a:t>
            </a:r>
            <a:r>
              <a:rPr lang="en-US" altLang="zh-CN" sz="1600" b="1" dirty="0">
                <a:solidFill>
                  <a:srgbClr val="FF0000"/>
                </a:solidFill>
                <a:latin typeface="Consolas" pitchFamily="49" charset="0"/>
              </a:rPr>
              <a:t>());  // </a:t>
            </a:r>
            <a:r>
              <a:rPr lang="zh-CN" altLang="en-US" sz="1600" b="1" dirty="0">
                <a:solidFill>
                  <a:srgbClr val="FF0000"/>
                </a:solidFill>
                <a:latin typeface="Consolas" pitchFamily="49" charset="0"/>
              </a:rPr>
              <a:t>直接返回</a:t>
            </a:r>
            <a:r>
              <a:rPr lang="en-US" altLang="zh-CN" sz="1600" b="1" dirty="0">
                <a:solidFill>
                  <a:srgbClr val="FF0000"/>
                </a:solidFill>
                <a:latin typeface="Consolas" pitchFamily="49" charset="0"/>
              </a:rPr>
              <a:t>IP</a:t>
            </a:r>
            <a:r>
              <a:rPr lang="zh-CN" altLang="en-US" sz="1600" b="1" dirty="0">
                <a:solidFill>
                  <a:srgbClr val="FF0000"/>
                </a:solidFill>
                <a:latin typeface="Consolas" pitchFamily="49" charset="0"/>
              </a:rPr>
              <a:t>地址</a:t>
            </a:r>
            <a:endParaRPr lang="en-US" altLang="zh-CN" sz="1600" b="1" dirty="0">
              <a:solidFill>
                <a:srgbClr val="FF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0407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" y="152400"/>
            <a:ext cx="7775575" cy="11430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342900" lvl="2" indent="-342900" algn="l">
              <a:lnSpc>
                <a:spcPct val="170000"/>
              </a:lnSpc>
              <a:defRPr/>
            </a:pPr>
            <a:r>
              <a:rPr lang="zh-CN" altLang="en-US" sz="3200" b="1" kern="1200" dirty="0" smtClean="0">
                <a:solidFill>
                  <a:srgbClr val="C00000"/>
                </a:solidFill>
                <a:cs typeface="+mn-cs"/>
              </a:rPr>
              <a:t>使用</a:t>
            </a:r>
            <a:r>
              <a:rPr lang="en-US" altLang="zh-CN" sz="3200" b="1" kern="1200" dirty="0" err="1" smtClean="0">
                <a:solidFill>
                  <a:srgbClr val="C00000"/>
                </a:solidFill>
                <a:cs typeface="+mn-cs"/>
              </a:rPr>
              <a:t>getHostName</a:t>
            </a:r>
            <a:r>
              <a:rPr lang="zh-CN" altLang="en-US" sz="3200" b="1" kern="1200" dirty="0">
                <a:solidFill>
                  <a:srgbClr val="C00000"/>
                </a:solidFill>
                <a:cs typeface="+mn-cs"/>
              </a:rPr>
              <a:t>方法获得</a:t>
            </a:r>
            <a:r>
              <a:rPr lang="zh-CN" altLang="en-US" sz="3200" b="1" kern="1200" dirty="0" smtClean="0">
                <a:solidFill>
                  <a:srgbClr val="C00000"/>
                </a:solidFill>
                <a:cs typeface="+mn-cs"/>
              </a:rPr>
              <a:t>域名例子</a:t>
            </a:r>
            <a:endParaRPr lang="zh-CN" altLang="en-US" sz="3200" b="1" kern="1200" dirty="0">
              <a:solidFill>
                <a:srgbClr val="C00000"/>
              </a:solidFill>
              <a:cs typeface="+mn-cs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424863" cy="55626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endParaRPr lang="en-US" altLang="zh-CN" sz="2400" smtClean="0"/>
          </a:p>
          <a:p>
            <a:pPr eaLnBrk="1" hangingPunct="1">
              <a:buFont typeface="Wingdings" pitchFamily="2" charset="2"/>
              <a:buChar char="Ø"/>
            </a:pPr>
            <a:endParaRPr lang="en-US" altLang="zh-CN" sz="2400" smtClean="0"/>
          </a:p>
        </p:txBody>
      </p:sp>
      <p:sp>
        <p:nvSpPr>
          <p:cNvPr id="40964" name="矩形 5"/>
          <p:cNvSpPr>
            <a:spLocks noChangeArrowheads="1"/>
          </p:cNvSpPr>
          <p:nvPr/>
        </p:nvSpPr>
        <p:spPr bwMode="auto">
          <a:xfrm>
            <a:off x="25400" y="103013"/>
            <a:ext cx="9053513" cy="671036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itchFamily="49" charset="0"/>
              </a:rPr>
              <a:t>import </a:t>
            </a:r>
            <a:r>
              <a:rPr lang="en-US" altLang="zh-CN" sz="1600" b="1" dirty="0">
                <a:solidFill>
                  <a:srgbClr val="000000"/>
                </a:solidFill>
                <a:latin typeface="Consolas" pitchFamily="49" charset="0"/>
              </a:rPr>
              <a:t>java.net.*;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nsolas" pitchFamily="49" charset="0"/>
              </a:rPr>
              <a:t>public class</a:t>
            </a:r>
            <a:r>
              <a:rPr lang="en-US" altLang="zh-CN" b="1" dirty="0">
                <a:latin typeface="Consolas" pitchFamily="49" charset="0"/>
              </a:rPr>
              <a:t> </a:t>
            </a:r>
            <a:r>
              <a:rPr lang="en-US" altLang="zh-CN" b="1" dirty="0" err="1">
                <a:latin typeface="Consolas" pitchFamily="49" charset="0"/>
              </a:rPr>
              <a:t>DomainName</a:t>
            </a:r>
            <a:r>
              <a:rPr lang="en-US" altLang="zh-CN" b="1" dirty="0">
                <a:latin typeface="Consolas" pitchFamily="49" charset="0"/>
              </a:rPr>
              <a:t> {</a:t>
            </a:r>
          </a:p>
          <a:p>
            <a:r>
              <a:rPr lang="en-US" altLang="zh-CN" b="1" dirty="0">
                <a:latin typeface="Consolas" pitchFamily="49" charset="0"/>
              </a:rPr>
              <a:t>	</a:t>
            </a:r>
            <a:r>
              <a:rPr lang="en-US" altLang="zh-CN" b="1" dirty="0">
                <a:solidFill>
                  <a:srgbClr val="C00000"/>
                </a:solidFill>
                <a:latin typeface="Consolas" pitchFamily="49" charset="0"/>
              </a:rPr>
              <a:t>public static void </a:t>
            </a:r>
            <a:r>
              <a:rPr lang="en-US" altLang="zh-CN" b="1" dirty="0">
                <a:latin typeface="Consolas" pitchFamily="49" charset="0"/>
              </a:rPr>
              <a:t>main(String[] </a:t>
            </a:r>
            <a:r>
              <a:rPr lang="en-US" altLang="zh-CN" b="1" dirty="0" err="1">
                <a:latin typeface="Consolas" pitchFamily="49" charset="0"/>
              </a:rPr>
              <a:t>args</a:t>
            </a:r>
            <a:r>
              <a:rPr lang="en-US" altLang="zh-CN" b="1" dirty="0">
                <a:latin typeface="Consolas" pitchFamily="49" charset="0"/>
              </a:rPr>
              <a:t>) </a:t>
            </a:r>
            <a:r>
              <a:rPr lang="en-US" altLang="zh-CN" b="1" dirty="0">
                <a:solidFill>
                  <a:srgbClr val="C00000"/>
                </a:solidFill>
                <a:latin typeface="Consolas" pitchFamily="49" charset="0"/>
              </a:rPr>
              <a:t>throws</a:t>
            </a:r>
            <a:r>
              <a:rPr lang="en-US" altLang="zh-CN" b="1" dirty="0">
                <a:latin typeface="Consolas" pitchFamily="49" charset="0"/>
              </a:rPr>
              <a:t> Exception{</a:t>
            </a:r>
          </a:p>
          <a:p>
            <a:r>
              <a:rPr lang="en-US" altLang="zh-CN" b="1" dirty="0">
                <a:latin typeface="Consolas" pitchFamily="49" charset="0"/>
              </a:rPr>
              <a:t>	long time = 0;</a:t>
            </a:r>
          </a:p>
          <a:p>
            <a:r>
              <a:rPr lang="en-US" altLang="zh-CN" b="1" dirty="0">
                <a:latin typeface="Consolas" pitchFamily="49" charset="0"/>
              </a:rPr>
              <a:t>        // </a:t>
            </a:r>
            <a:r>
              <a:rPr lang="zh-CN" altLang="en-US" b="1" dirty="0">
                <a:latin typeface="Consolas" pitchFamily="49" charset="0"/>
              </a:rPr>
              <a:t>得到本机名</a:t>
            </a:r>
          </a:p>
          <a:p>
            <a:r>
              <a:rPr lang="zh-CN" altLang="en-US" b="1" dirty="0">
                <a:latin typeface="Consolas" pitchFamily="49" charset="0"/>
              </a:rPr>
              <a:t>        </a:t>
            </a:r>
            <a:r>
              <a:rPr lang="en-US" altLang="zh-CN" b="1" dirty="0" err="1">
                <a:latin typeface="Consolas" pitchFamily="49" charset="0"/>
              </a:rPr>
              <a:t>InetAddress</a:t>
            </a:r>
            <a:r>
              <a:rPr lang="en-US" altLang="zh-CN" b="1" dirty="0">
                <a:latin typeface="Consolas" pitchFamily="49" charset="0"/>
              </a:rPr>
              <a:t> address1 = </a:t>
            </a:r>
            <a:r>
              <a:rPr lang="en-US" altLang="zh-CN" b="1" dirty="0" err="1">
                <a:latin typeface="Consolas" pitchFamily="49" charset="0"/>
              </a:rPr>
              <a:t>InetAddress.getLocalHost</a:t>
            </a:r>
            <a:r>
              <a:rPr lang="en-US" altLang="zh-CN" b="1" dirty="0">
                <a:latin typeface="Consolas" pitchFamily="49" charset="0"/>
              </a:rPr>
              <a:t>();</a:t>
            </a:r>
          </a:p>
          <a:p>
            <a:r>
              <a:rPr lang="en-US" altLang="zh-CN" b="1" dirty="0">
                <a:latin typeface="Consolas" pitchFamily="49" charset="0"/>
              </a:rPr>
              <a:t>        </a:t>
            </a:r>
            <a:r>
              <a:rPr lang="en-US" altLang="zh-CN" b="1" dirty="0" err="1">
                <a:latin typeface="Consolas" pitchFamily="49" charset="0"/>
              </a:rPr>
              <a:t>System.out.println</a:t>
            </a:r>
            <a:r>
              <a:rPr lang="en-US" altLang="zh-CN" b="1" dirty="0">
                <a:latin typeface="Consolas" pitchFamily="49" charset="0"/>
              </a:rPr>
              <a:t>("</a:t>
            </a:r>
            <a:r>
              <a:rPr lang="zh-CN" altLang="en-US" b="1" dirty="0">
                <a:latin typeface="Consolas" pitchFamily="49" charset="0"/>
              </a:rPr>
              <a:t>本机名： </a:t>
            </a:r>
            <a:r>
              <a:rPr lang="en-US" altLang="zh-CN" b="1" dirty="0">
                <a:latin typeface="Consolas" pitchFamily="49" charset="0"/>
              </a:rPr>
              <a:t>" + address1.getHostName());</a:t>
            </a:r>
          </a:p>
          <a:p>
            <a:r>
              <a:rPr lang="en-US" altLang="zh-CN" b="1" dirty="0">
                <a:latin typeface="Consolas" pitchFamily="49" charset="0"/>
              </a:rPr>
              <a:t>        // </a:t>
            </a:r>
            <a:r>
              <a:rPr lang="zh-CN" altLang="en-US" b="1" dirty="0">
                <a:latin typeface="Consolas" pitchFamily="49" charset="0"/>
              </a:rPr>
              <a:t>直接返回域名</a:t>
            </a:r>
          </a:p>
          <a:p>
            <a:r>
              <a:rPr lang="zh-CN" altLang="en-US" b="1" dirty="0">
                <a:latin typeface="Consolas" pitchFamily="49" charset="0"/>
              </a:rPr>
              <a:t>        </a:t>
            </a:r>
            <a:r>
              <a:rPr lang="en-US" altLang="zh-CN" b="1" dirty="0" err="1">
                <a:latin typeface="Consolas" pitchFamily="49" charset="0"/>
              </a:rPr>
              <a:t>InetAddress</a:t>
            </a:r>
            <a:r>
              <a:rPr lang="en-US" altLang="zh-CN" b="1" dirty="0">
                <a:latin typeface="Consolas" pitchFamily="49" charset="0"/>
              </a:rPr>
              <a:t> address2 =</a:t>
            </a:r>
            <a:r>
              <a:rPr lang="en-US" altLang="zh-CN" b="1" dirty="0" err="1">
                <a:latin typeface="Consolas" pitchFamily="49" charset="0"/>
              </a:rPr>
              <a:t>InetAddress.getByName</a:t>
            </a:r>
            <a:r>
              <a:rPr lang="en-US" altLang="zh-CN" b="1" dirty="0">
                <a:latin typeface="Consolas" pitchFamily="49" charset="0"/>
              </a:rPr>
              <a:t>("www.szu.edu.cn");</a:t>
            </a:r>
          </a:p>
          <a:p>
            <a:r>
              <a:rPr lang="en-US" altLang="zh-CN" b="1" dirty="0">
                <a:latin typeface="Consolas" pitchFamily="49" charset="0"/>
              </a:rPr>
              <a:t>        time = </a:t>
            </a:r>
            <a:r>
              <a:rPr lang="en-US" altLang="zh-CN" b="1" dirty="0" err="1">
                <a:latin typeface="Consolas" pitchFamily="49" charset="0"/>
              </a:rPr>
              <a:t>System.currentTimeMillis</a:t>
            </a:r>
            <a:r>
              <a:rPr lang="en-US" altLang="zh-CN" b="1" dirty="0">
                <a:latin typeface="Consolas" pitchFamily="49" charset="0"/>
              </a:rPr>
              <a:t>();</a:t>
            </a:r>
          </a:p>
          <a:p>
            <a:r>
              <a:rPr lang="en-US" altLang="zh-CN" b="1" dirty="0">
                <a:latin typeface="Consolas" pitchFamily="49" charset="0"/>
              </a:rPr>
              <a:t>        </a:t>
            </a:r>
            <a:r>
              <a:rPr lang="en-US" altLang="zh-CN" b="1" dirty="0" err="1">
                <a:latin typeface="Consolas" pitchFamily="49" charset="0"/>
              </a:rPr>
              <a:t>System.out.print</a:t>
            </a:r>
            <a:r>
              <a:rPr lang="en-US" altLang="zh-CN" b="1" dirty="0">
                <a:latin typeface="Consolas" pitchFamily="49" charset="0"/>
              </a:rPr>
              <a:t>("</a:t>
            </a:r>
            <a:r>
              <a:rPr lang="zh-CN" altLang="en-US" b="1" dirty="0">
                <a:latin typeface="Consolas" pitchFamily="49" charset="0"/>
              </a:rPr>
              <a:t>直接得到域名： </a:t>
            </a:r>
            <a:r>
              <a:rPr lang="en-US" altLang="zh-CN" b="1" dirty="0">
                <a:latin typeface="Consolas" pitchFamily="49" charset="0"/>
              </a:rPr>
              <a:t>" + address2.getHostName());</a:t>
            </a:r>
          </a:p>
          <a:p>
            <a:r>
              <a:rPr lang="en-US" altLang="zh-CN" b="1" dirty="0">
                <a:latin typeface="Consolas" pitchFamily="49" charset="0"/>
              </a:rPr>
              <a:t>        </a:t>
            </a:r>
            <a:r>
              <a:rPr lang="en-US" altLang="zh-CN" b="1" dirty="0" err="1">
                <a:latin typeface="Consolas" pitchFamily="49" charset="0"/>
              </a:rPr>
              <a:t>System.out.println</a:t>
            </a:r>
            <a:r>
              <a:rPr lang="en-US" altLang="zh-CN" b="1" dirty="0">
                <a:latin typeface="Consolas" pitchFamily="49" charset="0"/>
              </a:rPr>
              <a:t>("  </a:t>
            </a:r>
            <a:r>
              <a:rPr lang="zh-CN" altLang="en-US" b="1" dirty="0">
                <a:latin typeface="Consolas" pitchFamily="49" charset="0"/>
              </a:rPr>
              <a:t>所用时间：</a:t>
            </a:r>
            <a:r>
              <a:rPr lang="en-US" altLang="zh-CN" b="1" dirty="0">
                <a:latin typeface="Consolas" pitchFamily="49" charset="0"/>
              </a:rPr>
              <a:t>"</a:t>
            </a:r>
          </a:p>
          <a:p>
            <a:r>
              <a:rPr lang="en-US" altLang="zh-CN" b="1" dirty="0">
                <a:latin typeface="Consolas" pitchFamily="49" charset="0"/>
              </a:rPr>
              <a:t>        + </a:t>
            </a:r>
            <a:r>
              <a:rPr lang="en-US" altLang="zh-CN" b="1" dirty="0" err="1">
                <a:latin typeface="Consolas" pitchFamily="49" charset="0"/>
              </a:rPr>
              <a:t>String.valueOf</a:t>
            </a:r>
            <a:r>
              <a:rPr lang="en-US" altLang="zh-CN" b="1" dirty="0">
                <a:latin typeface="Consolas" pitchFamily="49" charset="0"/>
              </a:rPr>
              <a:t>(</a:t>
            </a:r>
            <a:r>
              <a:rPr lang="en-US" altLang="zh-CN" b="1" dirty="0" err="1">
                <a:latin typeface="Consolas" pitchFamily="49" charset="0"/>
              </a:rPr>
              <a:t>System.currentTimeMillis</a:t>
            </a:r>
            <a:r>
              <a:rPr lang="en-US" altLang="zh-CN" b="1" dirty="0">
                <a:latin typeface="Consolas" pitchFamily="49" charset="0"/>
              </a:rPr>
              <a:t>() - time) + " </a:t>
            </a:r>
            <a:r>
              <a:rPr lang="zh-CN" altLang="en-US" b="1" dirty="0">
                <a:latin typeface="Consolas" pitchFamily="49" charset="0"/>
              </a:rPr>
              <a:t>毫秒</a:t>
            </a:r>
            <a:r>
              <a:rPr lang="en-US" altLang="zh-CN" b="1" dirty="0">
                <a:latin typeface="Consolas" pitchFamily="49" charset="0"/>
              </a:rPr>
              <a:t>");</a:t>
            </a:r>
          </a:p>
          <a:p>
            <a:r>
              <a:rPr lang="en-US" altLang="zh-CN" b="1" dirty="0">
                <a:latin typeface="Consolas" pitchFamily="49" charset="0"/>
              </a:rPr>
              <a:t>        // </a:t>
            </a:r>
            <a:r>
              <a:rPr lang="zh-CN" altLang="en-US" b="1" dirty="0">
                <a:latin typeface="Consolas" pitchFamily="49" charset="0"/>
              </a:rPr>
              <a:t>通过</a:t>
            </a:r>
            <a:r>
              <a:rPr lang="en-US" altLang="zh-CN" b="1" dirty="0">
                <a:latin typeface="Consolas" pitchFamily="49" charset="0"/>
              </a:rPr>
              <a:t>DNS</a:t>
            </a:r>
            <a:r>
              <a:rPr lang="zh-CN" altLang="en-US" b="1" dirty="0">
                <a:latin typeface="Consolas" pitchFamily="49" charset="0"/>
              </a:rPr>
              <a:t>查找域名</a:t>
            </a:r>
            <a:endParaRPr lang="en-US" altLang="zh-CN" b="1" dirty="0">
              <a:latin typeface="Consolas" pitchFamily="49" charset="0"/>
            </a:endParaRPr>
          </a:p>
          <a:p>
            <a:r>
              <a:rPr lang="en-US" altLang="zh-CN" b="1" dirty="0">
                <a:latin typeface="Consolas" pitchFamily="49" charset="0"/>
              </a:rPr>
              <a:t>        </a:t>
            </a:r>
            <a:r>
              <a:rPr lang="en-US" altLang="zh-CN" b="1" dirty="0" err="1">
                <a:latin typeface="Consolas" pitchFamily="49" charset="0"/>
              </a:rPr>
              <a:t>InetAddress</a:t>
            </a:r>
            <a:r>
              <a:rPr lang="en-US" altLang="zh-CN" b="1" dirty="0">
                <a:latin typeface="Consolas" pitchFamily="49" charset="0"/>
              </a:rPr>
              <a:t> address3 = </a:t>
            </a:r>
            <a:r>
              <a:rPr lang="en-US" altLang="zh-CN" b="1" dirty="0" err="1">
                <a:latin typeface="Consolas" pitchFamily="49" charset="0"/>
              </a:rPr>
              <a:t>InetAddress.getByName</a:t>
            </a:r>
            <a:r>
              <a:rPr lang="en-US" altLang="zh-CN" b="1" dirty="0">
                <a:latin typeface="Consolas" pitchFamily="49" charset="0"/>
              </a:rPr>
              <a:t>("210.39.3.164");</a:t>
            </a:r>
          </a:p>
          <a:p>
            <a:r>
              <a:rPr lang="en-US" altLang="zh-CN" b="1" dirty="0">
                <a:latin typeface="Consolas" pitchFamily="49" charset="0"/>
              </a:rPr>
              <a:t>        </a:t>
            </a:r>
            <a:r>
              <a:rPr lang="en-US" altLang="zh-CN" b="1" dirty="0" err="1">
                <a:latin typeface="Consolas" pitchFamily="49" charset="0"/>
              </a:rPr>
              <a:t>System.out.println</a:t>
            </a:r>
            <a:r>
              <a:rPr lang="en-US" altLang="zh-CN" b="1" dirty="0">
                <a:latin typeface="Consolas" pitchFamily="49" charset="0"/>
              </a:rPr>
              <a:t>("address3:  " + address3);  // </a:t>
            </a:r>
            <a:r>
              <a:rPr lang="zh-CN" altLang="en-US" b="1" dirty="0">
                <a:latin typeface="Consolas" pitchFamily="49" charset="0"/>
              </a:rPr>
              <a:t>域名为空</a:t>
            </a:r>
          </a:p>
          <a:p>
            <a:r>
              <a:rPr lang="zh-CN" altLang="en-US" b="1" dirty="0">
                <a:latin typeface="Consolas" pitchFamily="49" charset="0"/>
              </a:rPr>
              <a:t>        </a:t>
            </a:r>
            <a:r>
              <a:rPr lang="en-US" altLang="zh-CN" b="1" dirty="0">
                <a:latin typeface="Consolas" pitchFamily="49" charset="0"/>
              </a:rPr>
              <a:t>time = </a:t>
            </a:r>
            <a:r>
              <a:rPr lang="en-US" altLang="zh-CN" b="1" dirty="0" err="1">
                <a:latin typeface="Consolas" pitchFamily="49" charset="0"/>
              </a:rPr>
              <a:t>System.currentTimeMillis</a:t>
            </a:r>
            <a:r>
              <a:rPr lang="en-US" altLang="zh-CN" b="1" dirty="0">
                <a:latin typeface="Consolas" pitchFamily="49" charset="0"/>
              </a:rPr>
              <a:t>();</a:t>
            </a:r>
          </a:p>
          <a:p>
            <a:r>
              <a:rPr lang="en-US" altLang="zh-CN" b="1" dirty="0">
                <a:latin typeface="Consolas" pitchFamily="49" charset="0"/>
              </a:rPr>
              <a:t>        </a:t>
            </a:r>
            <a:r>
              <a:rPr lang="en-US" altLang="zh-CN" b="1" dirty="0" err="1">
                <a:latin typeface="Consolas" pitchFamily="49" charset="0"/>
              </a:rPr>
              <a:t>System.out.print</a:t>
            </a:r>
            <a:r>
              <a:rPr lang="en-US" altLang="zh-CN" b="1" dirty="0">
                <a:latin typeface="Consolas" pitchFamily="49" charset="0"/>
              </a:rPr>
              <a:t>("</a:t>
            </a:r>
            <a:r>
              <a:rPr lang="zh-CN" altLang="en-US" b="1" dirty="0">
                <a:latin typeface="Consolas" pitchFamily="49" charset="0"/>
              </a:rPr>
              <a:t>通过</a:t>
            </a:r>
            <a:r>
              <a:rPr lang="en-US" altLang="zh-CN" b="1" dirty="0">
                <a:latin typeface="Consolas" pitchFamily="49" charset="0"/>
              </a:rPr>
              <a:t>DNS</a:t>
            </a:r>
            <a:r>
              <a:rPr lang="zh-CN" altLang="en-US" b="1" dirty="0">
                <a:latin typeface="Consolas" pitchFamily="49" charset="0"/>
              </a:rPr>
              <a:t>查找域名： </a:t>
            </a:r>
            <a:r>
              <a:rPr lang="en-US" altLang="zh-CN" b="1" dirty="0">
                <a:latin typeface="Consolas" pitchFamily="49" charset="0"/>
              </a:rPr>
              <a:t>"+address3.getHostName());</a:t>
            </a:r>
          </a:p>
          <a:p>
            <a:r>
              <a:rPr lang="en-US" altLang="zh-CN" b="1" dirty="0">
                <a:latin typeface="Consolas" pitchFamily="49" charset="0"/>
              </a:rPr>
              <a:t>        </a:t>
            </a:r>
            <a:r>
              <a:rPr lang="en-US" altLang="zh-CN" b="1" dirty="0" err="1">
                <a:latin typeface="Consolas" pitchFamily="49" charset="0"/>
              </a:rPr>
              <a:t>System.out.println</a:t>
            </a:r>
            <a:r>
              <a:rPr lang="en-US" altLang="zh-CN" b="1" dirty="0">
                <a:latin typeface="Consolas" pitchFamily="49" charset="0"/>
              </a:rPr>
              <a:t>("  </a:t>
            </a:r>
            <a:r>
              <a:rPr lang="zh-CN" altLang="en-US" b="1" dirty="0">
                <a:latin typeface="Consolas" pitchFamily="49" charset="0"/>
              </a:rPr>
              <a:t>所用时间：</a:t>
            </a:r>
            <a:r>
              <a:rPr lang="en-US" altLang="zh-CN" b="1" dirty="0">
                <a:latin typeface="Consolas" pitchFamily="49" charset="0"/>
              </a:rPr>
              <a:t>" + </a:t>
            </a:r>
            <a:r>
              <a:rPr lang="en-US" altLang="zh-CN" b="1" dirty="0" err="1">
                <a:latin typeface="Consolas" pitchFamily="49" charset="0"/>
              </a:rPr>
              <a:t>String.valueOf</a:t>
            </a:r>
            <a:r>
              <a:rPr lang="en-US" altLang="zh-CN" b="1" dirty="0">
                <a:latin typeface="Consolas" pitchFamily="49" charset="0"/>
              </a:rPr>
              <a:t>(</a:t>
            </a:r>
            <a:r>
              <a:rPr lang="en-US" altLang="zh-CN" b="1" dirty="0" err="1">
                <a:latin typeface="Consolas" pitchFamily="49" charset="0"/>
              </a:rPr>
              <a:t>System.currentTimeMillis</a:t>
            </a:r>
            <a:r>
              <a:rPr lang="en-US" altLang="zh-CN" b="1" dirty="0">
                <a:latin typeface="Consolas" pitchFamily="49" charset="0"/>
              </a:rPr>
              <a:t>() - time)+ " </a:t>
            </a:r>
            <a:r>
              <a:rPr lang="zh-CN" altLang="en-US" b="1" dirty="0">
                <a:latin typeface="Consolas" pitchFamily="49" charset="0"/>
              </a:rPr>
              <a:t>毫秒</a:t>
            </a:r>
            <a:r>
              <a:rPr lang="en-US" altLang="zh-CN" b="1" dirty="0">
                <a:latin typeface="Consolas" pitchFamily="49" charset="0"/>
              </a:rPr>
              <a:t>");</a:t>
            </a:r>
          </a:p>
          <a:p>
            <a:r>
              <a:rPr lang="en-US" altLang="zh-CN" b="1" dirty="0">
                <a:latin typeface="Consolas" pitchFamily="49" charset="0"/>
              </a:rPr>
              <a:t>        </a:t>
            </a:r>
            <a:r>
              <a:rPr lang="en-US" altLang="zh-CN" b="1" dirty="0" err="1">
                <a:latin typeface="Consolas" pitchFamily="49" charset="0"/>
              </a:rPr>
              <a:t>System.out.println</a:t>
            </a:r>
            <a:r>
              <a:rPr lang="en-US" altLang="zh-CN" b="1" dirty="0">
                <a:latin typeface="Consolas" pitchFamily="49" charset="0"/>
              </a:rPr>
              <a:t>("address3:  " + address3);  // </a:t>
            </a:r>
            <a:r>
              <a:rPr lang="zh-CN" altLang="en-US" b="1" dirty="0">
                <a:latin typeface="Consolas" pitchFamily="49" charset="0"/>
              </a:rPr>
              <a:t>同时输出域名和</a:t>
            </a:r>
            <a:r>
              <a:rPr lang="en-US" altLang="zh-CN" b="1" dirty="0">
                <a:latin typeface="Consolas" pitchFamily="49" charset="0"/>
              </a:rPr>
              <a:t>IP</a:t>
            </a:r>
            <a:r>
              <a:rPr lang="zh-CN" altLang="en-US" b="1" dirty="0">
                <a:latin typeface="Consolas" pitchFamily="49" charset="0"/>
              </a:rPr>
              <a:t>地址</a:t>
            </a:r>
          </a:p>
          <a:p>
            <a:r>
              <a:rPr lang="zh-CN" altLang="en-US" b="1" dirty="0">
                <a:latin typeface="Consolas" pitchFamily="49" charset="0"/>
              </a:rPr>
              <a:t>	</a:t>
            </a:r>
            <a:r>
              <a:rPr lang="en-US" altLang="zh-CN" b="1" dirty="0">
                <a:latin typeface="Consolas" pitchFamily="49" charset="0"/>
              </a:rPr>
              <a:t>}</a:t>
            </a:r>
          </a:p>
          <a:p>
            <a:r>
              <a:rPr lang="en-US" altLang="zh-CN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5921115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" y="152400"/>
            <a:ext cx="7775575" cy="11430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342900" lvl="2" indent="-342900" algn="l">
              <a:lnSpc>
                <a:spcPct val="170000"/>
              </a:lnSpc>
              <a:defRPr/>
            </a:pPr>
            <a:r>
              <a:rPr lang="zh-CN" altLang="en-US" sz="3200" b="1" kern="1200" dirty="0" smtClean="0">
                <a:solidFill>
                  <a:srgbClr val="C00000"/>
                </a:solidFill>
                <a:cs typeface="+mn-cs"/>
              </a:rPr>
              <a:t>使用</a:t>
            </a:r>
            <a:r>
              <a:rPr lang="en-US" altLang="zh-CN" sz="3200" b="1" kern="1200" dirty="0" err="1" smtClean="0">
                <a:solidFill>
                  <a:srgbClr val="C00000"/>
                </a:solidFill>
                <a:cs typeface="+mn-cs"/>
              </a:rPr>
              <a:t>getHostName</a:t>
            </a:r>
            <a:r>
              <a:rPr lang="zh-CN" altLang="en-US" sz="3200" b="1" kern="1200" dirty="0">
                <a:solidFill>
                  <a:srgbClr val="C00000"/>
                </a:solidFill>
                <a:cs typeface="+mn-cs"/>
              </a:rPr>
              <a:t>方法获得</a:t>
            </a:r>
            <a:r>
              <a:rPr lang="zh-CN" altLang="en-US" sz="3200" b="1" kern="1200" dirty="0" smtClean="0">
                <a:solidFill>
                  <a:srgbClr val="C00000"/>
                </a:solidFill>
                <a:cs typeface="+mn-cs"/>
              </a:rPr>
              <a:t>域名例子</a:t>
            </a:r>
            <a:endParaRPr lang="zh-CN" altLang="en-US" sz="3200" b="1" kern="1200" dirty="0">
              <a:solidFill>
                <a:srgbClr val="C00000"/>
              </a:solidFill>
              <a:cs typeface="+mn-cs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424863" cy="55626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endParaRPr lang="en-US" altLang="zh-CN" sz="2400" dirty="0" smtClean="0"/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400" dirty="0" smtClean="0"/>
              <a:t>运行结果：</a:t>
            </a:r>
            <a:endParaRPr lang="en-US" altLang="zh-CN" sz="2400" dirty="0" smtClean="0"/>
          </a:p>
          <a:p>
            <a:pPr eaLnBrk="1" hangingPunct="1">
              <a:buFont typeface="Wingdings" pitchFamily="2" charset="2"/>
              <a:buChar char="Ø"/>
            </a:pPr>
            <a:endParaRPr lang="en-US" altLang="zh-CN" sz="2400" dirty="0" smtClean="0"/>
          </a:p>
          <a:p>
            <a:pPr eaLnBrk="1" hangingPunct="1">
              <a:buFont typeface="Wingdings" pitchFamily="2" charset="2"/>
              <a:buChar char="Ø"/>
            </a:pPr>
            <a:endParaRPr lang="en-US" altLang="zh-CN" sz="2400" dirty="0" smtClean="0"/>
          </a:p>
          <a:p>
            <a:pPr eaLnBrk="1" hangingPunct="1">
              <a:buFont typeface="Wingdings" pitchFamily="2" charset="2"/>
              <a:buChar char="Ø"/>
            </a:pPr>
            <a:endParaRPr lang="en-US" altLang="zh-CN" sz="2400" dirty="0" smtClean="0"/>
          </a:p>
          <a:p>
            <a:pPr eaLnBrk="1" hangingPunct="1">
              <a:buFont typeface="Wingdings" pitchFamily="2" charset="2"/>
              <a:buChar char="Ø"/>
            </a:pPr>
            <a:endParaRPr lang="en-US" altLang="zh-CN" sz="2400" dirty="0" smtClean="0"/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400" dirty="0" smtClean="0"/>
              <a:t>分析：</a:t>
            </a:r>
            <a:r>
              <a:rPr lang="zh-CN" altLang="en-US" sz="2000" dirty="0" smtClean="0"/>
              <a:t>第一个毫秒数是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，而第二个毫秒数是</a:t>
            </a:r>
            <a:r>
              <a:rPr lang="en-US" altLang="zh-CN" sz="2000" dirty="0" smtClean="0"/>
              <a:t>9119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000" dirty="0" smtClean="0"/>
              <a:t>说明使用域名创建的</a:t>
            </a:r>
            <a:r>
              <a:rPr lang="en-US" altLang="zh-CN" sz="2000" dirty="0" err="1" smtClean="0"/>
              <a:t>InetAddress</a:t>
            </a:r>
            <a:r>
              <a:rPr lang="zh-CN" altLang="en-US" sz="2000" dirty="0" smtClean="0"/>
              <a:t>对象在使用</a:t>
            </a:r>
            <a:r>
              <a:rPr lang="en-US" altLang="zh-CN" sz="2000" dirty="0" err="1" smtClean="0"/>
              <a:t>getHostName</a:t>
            </a:r>
            <a:r>
              <a:rPr lang="zh-CN" altLang="en-US" sz="2000" dirty="0" smtClean="0"/>
              <a:t>方法时并不访问</a:t>
            </a:r>
            <a:r>
              <a:rPr lang="en-US" altLang="zh-CN" sz="2000" dirty="0" smtClean="0"/>
              <a:t>DNS</a:t>
            </a:r>
            <a:r>
              <a:rPr lang="zh-CN" altLang="en-US" sz="2000" dirty="0" smtClean="0"/>
              <a:t>服务器。</a:t>
            </a:r>
            <a:endParaRPr lang="en-US" altLang="zh-CN" sz="2000" dirty="0" smtClean="0"/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000" dirty="0" smtClean="0"/>
              <a:t>而使用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地址创建的</a:t>
            </a:r>
            <a:r>
              <a:rPr lang="en-US" altLang="zh-CN" sz="2000" dirty="0" err="1" smtClean="0"/>
              <a:t>InetAddress</a:t>
            </a:r>
            <a:r>
              <a:rPr lang="zh-CN" altLang="en-US" sz="2000" dirty="0" smtClean="0"/>
              <a:t>对象在使用</a:t>
            </a:r>
            <a:r>
              <a:rPr lang="en-US" altLang="zh-CN" sz="2000" dirty="0" err="1" smtClean="0"/>
              <a:t>getHostName</a:t>
            </a:r>
            <a:r>
              <a:rPr lang="zh-CN" altLang="en-US" sz="2000" dirty="0" smtClean="0"/>
              <a:t>方法时需要访问</a:t>
            </a:r>
            <a:r>
              <a:rPr lang="en-US" altLang="zh-CN" sz="2000" dirty="0" smtClean="0"/>
              <a:t>DNS</a:t>
            </a:r>
            <a:r>
              <a:rPr lang="zh-CN" altLang="en-US" sz="2000" dirty="0" smtClean="0"/>
              <a:t>服务器。</a:t>
            </a:r>
            <a:endParaRPr lang="en-US" altLang="zh-CN" sz="2000" dirty="0" smtClean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56546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993829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" y="152400"/>
            <a:ext cx="8893175" cy="9144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normAutofit fontScale="90000"/>
          </a:bodyPr>
          <a:lstStyle/>
          <a:p>
            <a:pPr marL="342900" lvl="2" indent="-342900" algn="l">
              <a:lnSpc>
                <a:spcPct val="170000"/>
              </a:lnSpc>
              <a:defRPr/>
            </a:pPr>
            <a:r>
              <a:rPr lang="zh-CN" altLang="en-US" sz="3200" b="1" kern="1200" dirty="0">
                <a:solidFill>
                  <a:srgbClr val="C00000"/>
                </a:solidFill>
                <a:cs typeface="+mn-cs"/>
              </a:rPr>
              <a:t>使用</a:t>
            </a:r>
            <a:r>
              <a:rPr lang="en-US" altLang="zh-CN" sz="3200" b="1" kern="1200" dirty="0" err="1">
                <a:solidFill>
                  <a:srgbClr val="C00000"/>
                </a:solidFill>
                <a:cs typeface="+mn-cs"/>
              </a:rPr>
              <a:t>getCanonicalHostName</a:t>
            </a:r>
            <a:r>
              <a:rPr lang="zh-CN" altLang="en-US" sz="3200" b="1" kern="1200" dirty="0">
                <a:solidFill>
                  <a:srgbClr val="C00000"/>
                </a:solidFill>
                <a:cs typeface="+mn-cs"/>
              </a:rPr>
              <a:t>方法获得</a:t>
            </a:r>
            <a:r>
              <a:rPr lang="zh-CN" altLang="en-US" sz="3200" b="1" kern="1200" dirty="0" smtClean="0">
                <a:solidFill>
                  <a:srgbClr val="C00000"/>
                </a:solidFill>
                <a:cs typeface="+mn-cs"/>
              </a:rPr>
              <a:t>主机名</a:t>
            </a:r>
            <a:endParaRPr lang="zh-CN" altLang="en-US" sz="3200" b="1" kern="1200" dirty="0">
              <a:solidFill>
                <a:srgbClr val="C00000"/>
              </a:solidFill>
              <a:cs typeface="+mn-cs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412776"/>
            <a:ext cx="8424863" cy="55626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altLang="zh-CN" sz="2400" dirty="0" err="1" smtClean="0"/>
              <a:t>getCanonicalHostName</a:t>
            </a:r>
            <a:r>
              <a:rPr lang="zh-CN" altLang="en-US" sz="2400" dirty="0" smtClean="0"/>
              <a:t>方法和</a:t>
            </a:r>
            <a:r>
              <a:rPr lang="en-US" altLang="zh-CN" sz="2400" dirty="0" err="1" smtClean="0"/>
              <a:t>getHostName</a:t>
            </a:r>
            <a:r>
              <a:rPr lang="zh-CN" altLang="en-US" sz="2400" dirty="0" smtClean="0"/>
              <a:t>方法功能一样，也是得到远程主机的域名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000" dirty="0" smtClean="0"/>
              <a:t>但</a:t>
            </a:r>
            <a:r>
              <a:rPr lang="en-US" altLang="zh-CN" sz="2000" dirty="0" err="1" smtClean="0"/>
              <a:t>getCanonicalHostName</a:t>
            </a:r>
            <a:r>
              <a:rPr lang="zh-CN" altLang="en-US" sz="2000" dirty="0" smtClean="0"/>
              <a:t>得到的是主机名，而</a:t>
            </a:r>
            <a:r>
              <a:rPr lang="en-US" altLang="zh-CN" sz="2000" dirty="0" err="1" smtClean="0"/>
              <a:t>getHostName</a:t>
            </a:r>
            <a:r>
              <a:rPr lang="zh-CN" altLang="en-US" sz="2000" dirty="0" smtClean="0"/>
              <a:t>得到的主机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别名</a:t>
            </a:r>
            <a:r>
              <a:rPr lang="zh-CN" altLang="en-US" sz="2000" dirty="0" smtClean="0"/>
              <a:t>。  方法定义：</a:t>
            </a:r>
            <a:endParaRPr lang="en-US" altLang="zh-CN" sz="2000" dirty="0" smtClean="0"/>
          </a:p>
          <a:p>
            <a:pPr eaLnBrk="1" hangingPunct="1">
              <a:buFont typeface="Wingdings" pitchFamily="2" charset="2"/>
              <a:buChar char="Ø"/>
            </a:pPr>
            <a:endParaRPr lang="en-US" altLang="zh-CN" sz="2400" dirty="0" smtClean="0"/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400" dirty="0" smtClean="0"/>
              <a:t>该方法的返回值与</a:t>
            </a:r>
            <a:r>
              <a:rPr lang="en-US" altLang="zh-CN" sz="2400" dirty="0" err="1" smtClean="0"/>
              <a:t>InetAddress</a:t>
            </a:r>
            <a:r>
              <a:rPr lang="zh-CN" altLang="en-US" sz="2400" dirty="0" smtClean="0"/>
              <a:t>对象创建方式有关，分三种情况：</a:t>
            </a:r>
            <a:endParaRPr lang="en-US" altLang="zh-CN" sz="2400" dirty="0" smtClean="0"/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000" dirty="0" smtClean="0"/>
              <a:t>一是，若</a:t>
            </a:r>
            <a:r>
              <a:rPr lang="en-US" altLang="zh-CN" sz="2000" dirty="0" err="1" smtClean="0"/>
              <a:t>InetAddress</a:t>
            </a:r>
            <a:r>
              <a:rPr lang="zh-CN" altLang="en-US" sz="2000" dirty="0" smtClean="0"/>
              <a:t>对象是使用</a:t>
            </a:r>
            <a:r>
              <a:rPr lang="en-US" altLang="zh-CN" sz="2000" dirty="0" err="1" smtClean="0"/>
              <a:t>getLocalHost</a:t>
            </a:r>
            <a:r>
              <a:rPr lang="zh-CN" altLang="en-US" sz="2000" dirty="0" smtClean="0"/>
              <a:t>创建的，则该方法的返回值与</a:t>
            </a:r>
            <a:r>
              <a:rPr lang="en-US" altLang="zh-CN" sz="2000" dirty="0" err="1" smtClean="0"/>
              <a:t>getHostName</a:t>
            </a:r>
            <a:r>
              <a:rPr lang="zh-CN" altLang="en-US" sz="2000" dirty="0" smtClean="0"/>
              <a:t>方法得到的一样，都是本机名。</a:t>
            </a:r>
            <a:endParaRPr lang="en-US" altLang="zh-CN" sz="2000" dirty="0" smtClean="0"/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000" dirty="0" smtClean="0"/>
              <a:t>二是，若</a:t>
            </a:r>
            <a:r>
              <a:rPr lang="en-US" altLang="zh-CN" sz="2000" dirty="0" err="1" smtClean="0"/>
              <a:t>InetAddress</a:t>
            </a:r>
            <a:r>
              <a:rPr lang="zh-CN" altLang="en-US" sz="2000" dirty="0" smtClean="0"/>
              <a:t>对象是使用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地址创建的，则该方法的返回值与</a:t>
            </a:r>
            <a:r>
              <a:rPr lang="en-US" altLang="zh-CN" sz="2000" dirty="0" err="1" smtClean="0"/>
              <a:t>getHostName</a:t>
            </a:r>
            <a:r>
              <a:rPr lang="zh-CN" altLang="en-US" sz="2000" dirty="0" smtClean="0"/>
              <a:t>方法得到的一样，它们的值可能是主机名，也可能是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地址。</a:t>
            </a:r>
            <a:endParaRPr lang="en-US" altLang="zh-CN" sz="2400" dirty="0" smtClean="0"/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000" dirty="0" smtClean="0"/>
              <a:t>三是，若</a:t>
            </a:r>
            <a:r>
              <a:rPr lang="en-US" altLang="zh-CN" sz="2000" dirty="0" err="1" smtClean="0"/>
              <a:t>InetAddress</a:t>
            </a:r>
            <a:r>
              <a:rPr lang="zh-CN" altLang="en-US" sz="2000" dirty="0" smtClean="0"/>
              <a:t>对象是使用域名创建的，在创建</a:t>
            </a:r>
            <a:r>
              <a:rPr lang="en-US" altLang="zh-CN" sz="2000" dirty="0" err="1" smtClean="0"/>
              <a:t>InetAddress</a:t>
            </a:r>
            <a:r>
              <a:rPr lang="zh-CN" altLang="en-US" sz="2000" dirty="0" smtClean="0"/>
              <a:t>对象时，主机名和主机别名若已确定，则该方法不会访问</a:t>
            </a:r>
            <a:r>
              <a:rPr lang="en-US" altLang="zh-CN" sz="2000" dirty="0" smtClean="0"/>
              <a:t>DNS</a:t>
            </a:r>
            <a:r>
              <a:rPr lang="zh-CN" altLang="en-US" sz="2000" dirty="0" smtClean="0"/>
              <a:t>服务器，直接返回主机别名。否则，则会访问</a:t>
            </a:r>
            <a:r>
              <a:rPr lang="en-US" altLang="zh-CN" sz="2000" dirty="0" smtClean="0"/>
              <a:t>DNS</a:t>
            </a:r>
            <a:r>
              <a:rPr lang="zh-CN" altLang="en-US" sz="2000" dirty="0" smtClean="0"/>
              <a:t>服务器，则该方法的返回值 取决于</a:t>
            </a:r>
            <a:r>
              <a:rPr lang="en-US" altLang="zh-CN" sz="2000" dirty="0" smtClean="0"/>
              <a:t>DNS</a:t>
            </a:r>
            <a:r>
              <a:rPr lang="zh-CN" altLang="en-US" sz="2000" dirty="0" smtClean="0"/>
              <a:t>服务器设置。</a:t>
            </a:r>
            <a:endParaRPr lang="en-US" altLang="zh-CN" sz="2000" dirty="0" smtClean="0"/>
          </a:p>
          <a:p>
            <a:pPr eaLnBrk="1" hangingPunct="1">
              <a:buFont typeface="Wingdings" pitchFamily="2" charset="2"/>
              <a:buChar char="Ø"/>
            </a:pPr>
            <a:endParaRPr lang="en-US" altLang="zh-CN" sz="2400" dirty="0" smtClean="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27794" y="3017267"/>
            <a:ext cx="8348662" cy="33972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>
                <a:latin typeface="Consolas" pitchFamily="49" charset="0"/>
              </a:rPr>
              <a:t>public String getCanonicalHostName()</a:t>
            </a:r>
            <a:endParaRPr lang="en-US" altLang="zh-CN" sz="1600" b="1">
              <a:solidFill>
                <a:srgbClr val="FF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20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" y="152400"/>
            <a:ext cx="7775575" cy="11430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342900" lvl="2" indent="-342900" algn="l">
              <a:lnSpc>
                <a:spcPct val="170000"/>
              </a:lnSpc>
              <a:defRPr/>
            </a:pPr>
            <a:r>
              <a:rPr lang="zh-CN" altLang="en-US" sz="3200" b="1" kern="1200" dirty="0">
                <a:solidFill>
                  <a:srgbClr val="C00000"/>
                </a:solidFill>
                <a:cs typeface="+mn-cs"/>
              </a:rPr>
              <a:t>使用</a:t>
            </a:r>
            <a:r>
              <a:rPr lang="en-US" altLang="zh-CN" sz="3200" b="1" kern="1200" dirty="0" err="1">
                <a:solidFill>
                  <a:srgbClr val="C00000"/>
                </a:solidFill>
                <a:cs typeface="+mn-cs"/>
              </a:rPr>
              <a:t>getCanonicalHostName</a:t>
            </a:r>
            <a:r>
              <a:rPr lang="zh-CN" altLang="en-US" sz="3200" b="1" kern="1200" dirty="0">
                <a:solidFill>
                  <a:srgbClr val="C00000"/>
                </a:solidFill>
                <a:cs typeface="+mn-cs"/>
              </a:rPr>
              <a:t>方法例子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424863" cy="55626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endParaRPr lang="en-US" altLang="zh-CN" sz="2400" dirty="0" smtClean="0"/>
          </a:p>
          <a:p>
            <a:pPr eaLnBrk="1" hangingPunct="1">
              <a:buFont typeface="Wingdings" pitchFamily="2" charset="2"/>
              <a:buChar char="Ø"/>
            </a:pPr>
            <a:endParaRPr lang="en-US" altLang="zh-CN" sz="2400" dirty="0" smtClean="0"/>
          </a:p>
        </p:txBody>
      </p:sp>
      <p:sp>
        <p:nvSpPr>
          <p:cNvPr id="44036" name="矩形 5"/>
          <p:cNvSpPr>
            <a:spLocks noChangeArrowheads="1"/>
          </p:cNvSpPr>
          <p:nvPr/>
        </p:nvSpPr>
        <p:spPr bwMode="auto">
          <a:xfrm>
            <a:off x="115888" y="990600"/>
            <a:ext cx="9053512" cy="489426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itchFamily="49" charset="0"/>
              </a:rPr>
              <a:t>import </a:t>
            </a:r>
            <a:r>
              <a:rPr lang="en-US" altLang="zh-CN" sz="1600" b="1" dirty="0">
                <a:solidFill>
                  <a:srgbClr val="000000"/>
                </a:solidFill>
                <a:latin typeface="Consolas" pitchFamily="49" charset="0"/>
              </a:rPr>
              <a:t>java.net.*;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nsolas" pitchFamily="49" charset="0"/>
              </a:rPr>
              <a:t>public class</a:t>
            </a:r>
            <a:r>
              <a:rPr lang="en-US" altLang="zh-CN" b="1" dirty="0">
                <a:latin typeface="Consolas" pitchFamily="49" charset="0"/>
              </a:rPr>
              <a:t> DomainName2 {</a:t>
            </a:r>
          </a:p>
          <a:p>
            <a:r>
              <a:rPr lang="en-US" altLang="zh-CN" b="1" dirty="0">
                <a:latin typeface="Consolas" pitchFamily="49" charset="0"/>
              </a:rPr>
              <a:t>	</a:t>
            </a:r>
            <a:r>
              <a:rPr lang="en-US" altLang="zh-CN" sz="1600" dirty="0">
                <a:latin typeface="Consolas" pitchFamily="49" charset="0"/>
              </a:rPr>
              <a:t>public static void </a:t>
            </a:r>
            <a:r>
              <a:rPr lang="en-US" altLang="zh-CN" sz="1600" dirty="0" err="1">
                <a:latin typeface="Consolas" pitchFamily="49" charset="0"/>
              </a:rPr>
              <a:t>outHostName</a:t>
            </a:r>
            <a:r>
              <a:rPr lang="en-US" altLang="zh-CN" sz="1600" dirty="0">
                <a:latin typeface="Consolas" pitchFamily="49" charset="0"/>
              </a:rPr>
              <a:t>(</a:t>
            </a:r>
            <a:r>
              <a:rPr lang="en-US" altLang="zh-CN" sz="1600" dirty="0" err="1">
                <a:latin typeface="Consolas" pitchFamily="49" charset="0"/>
              </a:rPr>
              <a:t>InetAddress</a:t>
            </a:r>
            <a:r>
              <a:rPr lang="en-US" altLang="zh-CN" sz="1600" dirty="0">
                <a:latin typeface="Consolas" pitchFamily="49" charset="0"/>
              </a:rPr>
              <a:t> address, String s)</a:t>
            </a:r>
          </a:p>
          <a:p>
            <a:r>
              <a:rPr lang="en-US" altLang="zh-CN" sz="1600" dirty="0">
                <a:latin typeface="Consolas" pitchFamily="49" charset="0"/>
              </a:rPr>
              <a:t>	    {</a:t>
            </a:r>
          </a:p>
          <a:p>
            <a:r>
              <a:rPr lang="en-US" altLang="zh-CN" sz="1600" dirty="0">
                <a:latin typeface="Consolas" pitchFamily="49" charset="0"/>
              </a:rPr>
              <a:t>	        </a:t>
            </a:r>
            <a:r>
              <a:rPr lang="en-US" altLang="zh-CN" sz="1600" dirty="0" err="1">
                <a:latin typeface="Consolas" pitchFamily="49" charset="0"/>
              </a:rPr>
              <a:t>System.out.println</a:t>
            </a:r>
            <a:r>
              <a:rPr lang="en-US" altLang="zh-CN" sz="1600" dirty="0">
                <a:latin typeface="Consolas" pitchFamily="49" charset="0"/>
              </a:rPr>
              <a:t>("</a:t>
            </a:r>
            <a:r>
              <a:rPr lang="zh-CN" altLang="en-US" sz="1600" dirty="0">
                <a:latin typeface="Consolas" pitchFamily="49" charset="0"/>
              </a:rPr>
              <a:t>通过</a:t>
            </a:r>
            <a:r>
              <a:rPr lang="en-US" altLang="zh-CN" sz="1600" dirty="0">
                <a:latin typeface="Consolas" pitchFamily="49" charset="0"/>
              </a:rPr>
              <a:t>" + s + "</a:t>
            </a:r>
            <a:r>
              <a:rPr lang="zh-CN" altLang="en-US" sz="1600" dirty="0">
                <a:latin typeface="Consolas" pitchFamily="49" charset="0"/>
              </a:rPr>
              <a:t>创建</a:t>
            </a:r>
            <a:r>
              <a:rPr lang="en-US" altLang="zh-CN" sz="1600" dirty="0" err="1">
                <a:latin typeface="Consolas" pitchFamily="49" charset="0"/>
              </a:rPr>
              <a:t>InetAddress</a:t>
            </a:r>
            <a:r>
              <a:rPr lang="zh-CN" altLang="en-US" sz="1600" dirty="0">
                <a:latin typeface="Consolas" pitchFamily="49" charset="0"/>
              </a:rPr>
              <a:t>对象</a:t>
            </a:r>
            <a:r>
              <a:rPr lang="en-US" altLang="zh-CN" sz="1600" dirty="0">
                <a:latin typeface="Consolas" pitchFamily="49" charset="0"/>
              </a:rPr>
              <a:t>");</a:t>
            </a:r>
          </a:p>
          <a:p>
            <a:r>
              <a:rPr lang="en-US" altLang="zh-CN" sz="1600" dirty="0">
                <a:latin typeface="Consolas" pitchFamily="49" charset="0"/>
              </a:rPr>
              <a:t>	        </a:t>
            </a:r>
            <a:r>
              <a:rPr lang="en-US" altLang="zh-CN" sz="1600" dirty="0" err="1">
                <a:latin typeface="Consolas" pitchFamily="49" charset="0"/>
              </a:rPr>
              <a:t>System.out.println</a:t>
            </a:r>
            <a:r>
              <a:rPr lang="en-US" altLang="zh-CN" sz="1600" dirty="0">
                <a:latin typeface="Consolas" pitchFamily="49" charset="0"/>
              </a:rPr>
              <a:t>("</a:t>
            </a:r>
            <a:r>
              <a:rPr lang="zh-CN" altLang="en-US" sz="1600" dirty="0">
                <a:latin typeface="Consolas" pitchFamily="49" charset="0"/>
              </a:rPr>
              <a:t>主 机 名</a:t>
            </a:r>
            <a:r>
              <a:rPr lang="en-US" altLang="zh-CN" sz="1600" dirty="0">
                <a:latin typeface="Consolas" pitchFamily="49" charset="0"/>
              </a:rPr>
              <a:t>:" +</a:t>
            </a:r>
            <a:r>
              <a:rPr lang="en-US" altLang="zh-CN" sz="1600" dirty="0" err="1">
                <a:latin typeface="Consolas" pitchFamily="49" charset="0"/>
              </a:rPr>
              <a:t>address.getCanonicalHostName</a:t>
            </a:r>
            <a:r>
              <a:rPr lang="en-US" altLang="zh-CN" sz="1600" dirty="0">
                <a:latin typeface="Consolas" pitchFamily="49" charset="0"/>
              </a:rPr>
              <a:t>());</a:t>
            </a:r>
          </a:p>
          <a:p>
            <a:r>
              <a:rPr lang="en-US" altLang="zh-CN" sz="1600" dirty="0">
                <a:latin typeface="Consolas" pitchFamily="49" charset="0"/>
              </a:rPr>
              <a:t>	        </a:t>
            </a:r>
            <a:r>
              <a:rPr lang="en-US" altLang="zh-CN" sz="1600" dirty="0" err="1">
                <a:latin typeface="Consolas" pitchFamily="49" charset="0"/>
              </a:rPr>
              <a:t>System.out.println</a:t>
            </a:r>
            <a:r>
              <a:rPr lang="en-US" altLang="zh-CN" sz="1600" dirty="0">
                <a:latin typeface="Consolas" pitchFamily="49" charset="0"/>
              </a:rPr>
              <a:t>("</a:t>
            </a:r>
            <a:r>
              <a:rPr lang="zh-CN" altLang="en-US" sz="1600" dirty="0">
                <a:latin typeface="Consolas" pitchFamily="49" charset="0"/>
              </a:rPr>
              <a:t>主机别名</a:t>
            </a:r>
            <a:r>
              <a:rPr lang="en-US" altLang="zh-CN" sz="1600" dirty="0">
                <a:latin typeface="Consolas" pitchFamily="49" charset="0"/>
              </a:rPr>
              <a:t>:" + </a:t>
            </a:r>
            <a:r>
              <a:rPr lang="en-US" altLang="zh-CN" sz="1600" dirty="0" err="1">
                <a:latin typeface="Consolas" pitchFamily="49" charset="0"/>
              </a:rPr>
              <a:t>address.getHostName</a:t>
            </a:r>
            <a:r>
              <a:rPr lang="en-US" altLang="zh-CN" sz="1600" dirty="0">
                <a:latin typeface="Consolas" pitchFamily="49" charset="0"/>
              </a:rPr>
              <a:t>());</a:t>
            </a:r>
          </a:p>
          <a:p>
            <a:r>
              <a:rPr lang="en-US" altLang="zh-CN" sz="1600" dirty="0">
                <a:latin typeface="Consolas" pitchFamily="49" charset="0"/>
              </a:rPr>
              <a:t>	        </a:t>
            </a:r>
            <a:r>
              <a:rPr lang="en-US" altLang="zh-CN" sz="1600" dirty="0" err="1">
                <a:latin typeface="Consolas" pitchFamily="49" charset="0"/>
              </a:rPr>
              <a:t>System.out.println</a:t>
            </a:r>
            <a:r>
              <a:rPr lang="en-US" altLang="zh-CN" sz="1600" dirty="0">
                <a:latin typeface="Consolas" pitchFamily="49" charset="0"/>
              </a:rPr>
              <a:t>("");</a:t>
            </a:r>
          </a:p>
          <a:p>
            <a:r>
              <a:rPr lang="en-US" altLang="zh-CN" sz="1600" dirty="0">
                <a:latin typeface="Consolas" pitchFamily="49" charset="0"/>
              </a:rPr>
              <a:t>	    }</a:t>
            </a:r>
          </a:p>
          <a:p>
            <a:r>
              <a:rPr lang="en-US" altLang="zh-CN" sz="1600" dirty="0">
                <a:latin typeface="Consolas" pitchFamily="49" charset="0"/>
              </a:rPr>
              <a:t>	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</a:rPr>
              <a:t>	public static void </a:t>
            </a:r>
            <a:r>
              <a:rPr lang="en-US" altLang="zh-CN" sz="1600" dirty="0">
                <a:latin typeface="Consolas" pitchFamily="49" charset="0"/>
              </a:rPr>
              <a:t>main(String[] </a:t>
            </a:r>
            <a:r>
              <a:rPr lang="en-US" altLang="zh-CN" sz="1600" dirty="0" err="1">
                <a:latin typeface="Consolas" pitchFamily="49" charset="0"/>
              </a:rPr>
              <a:t>args</a:t>
            </a:r>
            <a:r>
              <a:rPr lang="en-US" altLang="zh-CN" sz="1600" dirty="0">
                <a:latin typeface="Consolas" pitchFamily="49" charset="0"/>
              </a:rPr>
              <a:t>) </a:t>
            </a:r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</a:rPr>
              <a:t>throws</a:t>
            </a:r>
            <a:r>
              <a:rPr lang="en-US" altLang="zh-CN" sz="1600" dirty="0">
                <a:latin typeface="Consolas" pitchFamily="49" charset="0"/>
              </a:rPr>
              <a:t> Exception{</a:t>
            </a:r>
          </a:p>
          <a:p>
            <a:r>
              <a:rPr lang="en-US" altLang="zh-CN" sz="1600" dirty="0">
                <a:latin typeface="Consolas" pitchFamily="49" charset="0"/>
              </a:rPr>
              <a:t>	  </a:t>
            </a:r>
            <a:r>
              <a:rPr lang="en-US" altLang="zh-CN" sz="1600" dirty="0" err="1">
                <a:latin typeface="Consolas" pitchFamily="49" charset="0"/>
              </a:rPr>
              <a:t>outHostName</a:t>
            </a:r>
            <a:r>
              <a:rPr lang="en-US" altLang="zh-CN" sz="1600" dirty="0">
                <a:latin typeface="Consolas" pitchFamily="49" charset="0"/>
              </a:rPr>
              <a:t>(</a:t>
            </a:r>
            <a:r>
              <a:rPr lang="en-US" altLang="zh-CN" sz="1600" dirty="0" err="1">
                <a:latin typeface="Consolas" pitchFamily="49" charset="0"/>
              </a:rPr>
              <a:t>InetAddress.getLocalHost</a:t>
            </a:r>
            <a:r>
              <a:rPr lang="en-US" altLang="zh-CN" sz="1600" dirty="0">
                <a:latin typeface="Consolas" pitchFamily="49" charset="0"/>
              </a:rPr>
              <a:t>(), "</a:t>
            </a:r>
            <a:r>
              <a:rPr lang="en-US" altLang="zh-CN" sz="1600" dirty="0" err="1">
                <a:latin typeface="Consolas" pitchFamily="49" charset="0"/>
              </a:rPr>
              <a:t>getLocalHost</a:t>
            </a:r>
            <a:r>
              <a:rPr lang="zh-CN" altLang="en-US" sz="1600" dirty="0">
                <a:latin typeface="Consolas" pitchFamily="49" charset="0"/>
              </a:rPr>
              <a:t>方法</a:t>
            </a:r>
            <a:r>
              <a:rPr lang="en-US" altLang="zh-CN" sz="1600" dirty="0">
                <a:latin typeface="Consolas" pitchFamily="49" charset="0"/>
              </a:rPr>
              <a:t>");</a:t>
            </a:r>
          </a:p>
          <a:p>
            <a:r>
              <a:rPr lang="en-US" altLang="zh-CN" sz="1600" dirty="0">
                <a:latin typeface="Consolas" pitchFamily="49" charset="0"/>
              </a:rPr>
              <a:t>	  </a:t>
            </a:r>
            <a:r>
              <a:rPr lang="en-US" altLang="zh-CN" sz="1600" dirty="0" err="1">
                <a:latin typeface="Consolas" pitchFamily="49" charset="0"/>
              </a:rPr>
              <a:t>outHostName</a:t>
            </a:r>
            <a:r>
              <a:rPr lang="en-US" altLang="zh-CN" sz="1600" dirty="0">
                <a:latin typeface="Consolas" pitchFamily="49" charset="0"/>
              </a:rPr>
              <a:t>(</a:t>
            </a:r>
            <a:r>
              <a:rPr lang="en-US" altLang="zh-CN" sz="1600" dirty="0" err="1">
                <a:latin typeface="Consolas" pitchFamily="49" charset="0"/>
              </a:rPr>
              <a:t>InetAddress.getByName</a:t>
            </a:r>
            <a:r>
              <a:rPr lang="en-US" altLang="zh-CN" sz="1600" dirty="0">
                <a:latin typeface="Consolas" pitchFamily="49" charset="0"/>
              </a:rPr>
              <a:t>("www.ibm.com"), "www.ibm.com");</a:t>
            </a:r>
          </a:p>
          <a:p>
            <a:r>
              <a:rPr lang="en-US" altLang="zh-CN" sz="1600" dirty="0">
                <a:latin typeface="Consolas" pitchFamily="49" charset="0"/>
              </a:rPr>
              <a:t>	  </a:t>
            </a:r>
            <a:r>
              <a:rPr lang="en-US" altLang="zh-CN" sz="1600" dirty="0" err="1">
                <a:latin typeface="Consolas" pitchFamily="49" charset="0"/>
              </a:rPr>
              <a:t>outHostName</a:t>
            </a:r>
            <a:r>
              <a:rPr lang="en-US" altLang="zh-CN" sz="1600" dirty="0">
                <a:latin typeface="Consolas" pitchFamily="49" charset="0"/>
              </a:rPr>
              <a:t>(</a:t>
            </a:r>
            <a:r>
              <a:rPr lang="en-US" altLang="zh-CN" sz="1600" dirty="0" err="1">
                <a:latin typeface="Consolas" pitchFamily="49" charset="0"/>
              </a:rPr>
              <a:t>InetAddress.getByName</a:t>
            </a:r>
            <a:r>
              <a:rPr lang="en-US" altLang="zh-CN" sz="1600" dirty="0">
                <a:latin typeface="Consolas" pitchFamily="49" charset="0"/>
              </a:rPr>
              <a:t>("www.126.com"), "www.126.com");</a:t>
            </a:r>
          </a:p>
          <a:p>
            <a:r>
              <a:rPr lang="en-US" altLang="zh-CN" sz="1600" dirty="0">
                <a:latin typeface="Consolas" pitchFamily="49" charset="0"/>
              </a:rPr>
              <a:t>          </a:t>
            </a:r>
            <a:r>
              <a:rPr lang="en-US" altLang="zh-CN" sz="1600" dirty="0" err="1">
                <a:latin typeface="Consolas" pitchFamily="49" charset="0"/>
              </a:rPr>
              <a:t>outHostName</a:t>
            </a:r>
            <a:r>
              <a:rPr lang="en-US" altLang="zh-CN" sz="1600" dirty="0">
                <a:latin typeface="Consolas" pitchFamily="49" charset="0"/>
              </a:rPr>
              <a:t>(</a:t>
            </a:r>
            <a:r>
              <a:rPr lang="en-US" altLang="zh-CN" sz="1600" dirty="0" err="1">
                <a:latin typeface="Consolas" pitchFamily="49" charset="0"/>
              </a:rPr>
              <a:t>InetAddress.getByName</a:t>
            </a:r>
            <a:r>
              <a:rPr lang="en-US" altLang="zh-CN" sz="1600" dirty="0">
                <a:latin typeface="Consolas" pitchFamily="49" charset="0"/>
              </a:rPr>
              <a:t>("202.108.9.77"), "202.108.9.77");</a:t>
            </a:r>
          </a:p>
          <a:p>
            <a:r>
              <a:rPr lang="en-US" altLang="zh-CN" sz="1600" dirty="0">
                <a:latin typeface="Consolas" pitchFamily="49" charset="0"/>
              </a:rPr>
              <a:t>          </a:t>
            </a:r>
            <a:r>
              <a:rPr lang="en-US" altLang="zh-CN" sz="1600" dirty="0" err="1">
                <a:latin typeface="Consolas" pitchFamily="49" charset="0"/>
              </a:rPr>
              <a:t>outHostName</a:t>
            </a:r>
            <a:r>
              <a:rPr lang="en-US" altLang="zh-CN" sz="1600" dirty="0">
                <a:latin typeface="Consolas" pitchFamily="49" charset="0"/>
              </a:rPr>
              <a:t>(</a:t>
            </a:r>
            <a:r>
              <a:rPr lang="en-US" altLang="zh-CN" sz="1600" dirty="0" err="1">
                <a:latin typeface="Consolas" pitchFamily="49" charset="0"/>
              </a:rPr>
              <a:t>InetAddress.getByName</a:t>
            </a:r>
            <a:r>
              <a:rPr lang="en-US" altLang="zh-CN" sz="1600" dirty="0">
                <a:latin typeface="Consolas" pitchFamily="49" charset="0"/>
              </a:rPr>
              <a:t>("211.100.26.121"), "211.100.26.121");</a:t>
            </a:r>
            <a:endParaRPr lang="zh-CN" altLang="en-US" sz="1600" dirty="0">
              <a:latin typeface="Consolas" pitchFamily="49" charset="0"/>
            </a:endParaRPr>
          </a:p>
          <a:p>
            <a:r>
              <a:rPr lang="zh-CN" altLang="en-US" b="1" dirty="0">
                <a:latin typeface="Consolas" pitchFamily="49" charset="0"/>
              </a:rPr>
              <a:t>	</a:t>
            </a:r>
            <a:r>
              <a:rPr lang="en-US" altLang="zh-CN" b="1" dirty="0">
                <a:latin typeface="Consolas" pitchFamily="49" charset="0"/>
              </a:rPr>
              <a:t>}</a:t>
            </a:r>
          </a:p>
          <a:p>
            <a:r>
              <a:rPr lang="en-US" altLang="zh-CN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7086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" y="152400"/>
            <a:ext cx="7775575" cy="11430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342900" lvl="2" indent="-342900" algn="l">
              <a:lnSpc>
                <a:spcPct val="170000"/>
              </a:lnSpc>
              <a:defRPr/>
            </a:pPr>
            <a:r>
              <a:rPr lang="zh-CN" altLang="en-US" sz="3200" b="1" kern="1200" dirty="0">
                <a:solidFill>
                  <a:srgbClr val="C00000"/>
                </a:solidFill>
              </a:rPr>
              <a:t>使用</a:t>
            </a:r>
            <a:r>
              <a:rPr lang="en-US" altLang="zh-CN" sz="3200" b="1" kern="1200" dirty="0" err="1">
                <a:solidFill>
                  <a:srgbClr val="C00000"/>
                </a:solidFill>
              </a:rPr>
              <a:t>getCanonicalHostName</a:t>
            </a:r>
            <a:r>
              <a:rPr lang="zh-CN" altLang="en-US" sz="3200" b="1" kern="1200" dirty="0">
                <a:solidFill>
                  <a:srgbClr val="C00000"/>
                </a:solidFill>
              </a:rPr>
              <a:t>方法例子</a:t>
            </a:r>
            <a:endParaRPr lang="zh-CN" altLang="en-US" sz="3200" b="1" kern="1200" dirty="0">
              <a:solidFill>
                <a:srgbClr val="C00000"/>
              </a:solidFill>
              <a:cs typeface="+mn-cs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424863" cy="55626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endParaRPr lang="en-US" altLang="zh-CN" sz="2400" smtClean="0"/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400" smtClean="0"/>
              <a:t>运行结果：</a:t>
            </a:r>
            <a:endParaRPr lang="en-US" altLang="zh-CN" sz="2400" smtClean="0"/>
          </a:p>
          <a:p>
            <a:pPr eaLnBrk="1" hangingPunct="1">
              <a:buFont typeface="Wingdings" pitchFamily="2" charset="2"/>
              <a:buChar char="Ø"/>
            </a:pPr>
            <a:endParaRPr lang="en-US" altLang="zh-CN" sz="2400" smtClean="0"/>
          </a:p>
          <a:p>
            <a:pPr eaLnBrk="1" hangingPunct="1">
              <a:buFont typeface="Wingdings" pitchFamily="2" charset="2"/>
              <a:buChar char="Ø"/>
            </a:pPr>
            <a:endParaRPr lang="en-US" altLang="zh-CN" sz="2400" smtClean="0"/>
          </a:p>
          <a:p>
            <a:pPr eaLnBrk="1" hangingPunct="1">
              <a:buFont typeface="Wingdings" pitchFamily="2" charset="2"/>
              <a:buChar char="Ø"/>
            </a:pPr>
            <a:endParaRPr lang="en-US" altLang="zh-CN" sz="2400" smtClean="0"/>
          </a:p>
          <a:p>
            <a:pPr eaLnBrk="1" hangingPunct="1">
              <a:buFont typeface="Wingdings" pitchFamily="2" charset="2"/>
              <a:buChar char="Ø"/>
            </a:pPr>
            <a:endParaRPr lang="en-US" altLang="zh-CN" sz="2400" smtClean="0"/>
          </a:p>
        </p:txBody>
      </p:sp>
      <p:pic>
        <p:nvPicPr>
          <p:cNvPr id="4506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8536" y="1340768"/>
            <a:ext cx="5257800" cy="549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881577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地址版本（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1844824"/>
            <a:ext cx="79208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IPv4</a:t>
            </a:r>
            <a:r>
              <a:rPr lang="zh-CN" altLang="en-US" sz="2800" dirty="0" smtClean="0"/>
              <a:t>：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四个字节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800" dirty="0" smtClean="0"/>
              <a:t>210.39.3.164(www.szu.edu.cn)</a:t>
            </a:r>
          </a:p>
          <a:p>
            <a:pPr lvl="1"/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IPv6</a:t>
            </a:r>
            <a:r>
              <a:rPr lang="zh-CN" altLang="en-US" sz="2800" dirty="0" smtClean="0"/>
              <a:t>：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十六个字节 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8</a:t>
            </a:r>
            <a:r>
              <a:rPr lang="zh-CN" altLang="en-US" sz="2800" dirty="0" smtClean="0"/>
              <a:t>块，每块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个十六进制数字）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2404:6800:4005:800::2004(www.google.com)</a:t>
            </a:r>
          </a:p>
          <a:p>
            <a:pPr lvl="1"/>
            <a:r>
              <a:rPr lang="en-US" altLang="zh-CN" sz="2800" dirty="0" smtClean="0"/>
              <a:t>2404:6800:4005:0800:0000:0000:0000:2004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" y="152400"/>
            <a:ext cx="8893175" cy="9144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normAutofit fontScale="90000"/>
          </a:bodyPr>
          <a:lstStyle/>
          <a:p>
            <a:pPr marL="342900" lvl="2" indent="-342900" algn="l">
              <a:lnSpc>
                <a:spcPct val="170000"/>
              </a:lnSpc>
              <a:defRPr/>
            </a:pPr>
            <a:r>
              <a:rPr lang="zh-CN" altLang="en-US" sz="3200" b="1" kern="1200" dirty="0" smtClean="0">
                <a:solidFill>
                  <a:srgbClr val="C00000"/>
                </a:solidFill>
                <a:cs typeface="+mn-cs"/>
              </a:rPr>
              <a:t>使用</a:t>
            </a:r>
            <a:r>
              <a:rPr lang="en-US" altLang="zh-CN" sz="3200" b="1" kern="1200" dirty="0" err="1" smtClean="0">
                <a:solidFill>
                  <a:srgbClr val="C00000"/>
                </a:solidFill>
                <a:cs typeface="+mn-cs"/>
              </a:rPr>
              <a:t>getHostAddress</a:t>
            </a:r>
            <a:r>
              <a:rPr lang="zh-CN" altLang="en-US" sz="3200" b="1" kern="1200" dirty="0" smtClean="0">
                <a:solidFill>
                  <a:srgbClr val="C00000"/>
                </a:solidFill>
                <a:cs typeface="+mn-cs"/>
              </a:rPr>
              <a:t>方法获得</a:t>
            </a:r>
            <a:r>
              <a:rPr lang="en-US" altLang="zh-CN" sz="3200" b="1" kern="1200" dirty="0" smtClean="0">
                <a:solidFill>
                  <a:srgbClr val="C00000"/>
                </a:solidFill>
                <a:cs typeface="+mn-cs"/>
              </a:rPr>
              <a:t>IP</a:t>
            </a:r>
            <a:r>
              <a:rPr lang="zh-CN" altLang="en-US" sz="3200" b="1" kern="1200" dirty="0" smtClean="0">
                <a:solidFill>
                  <a:srgbClr val="C00000"/>
                </a:solidFill>
                <a:cs typeface="+mn-cs"/>
              </a:rPr>
              <a:t>地址</a:t>
            </a:r>
            <a:endParaRPr lang="zh-CN" altLang="en-US" sz="3200" b="1" kern="1200" dirty="0">
              <a:solidFill>
                <a:srgbClr val="C00000"/>
              </a:solidFill>
              <a:cs typeface="+mn-cs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424863" cy="55626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zh-CN" altLang="en-US" sz="2400" smtClean="0"/>
              <a:t>这个方法用来得到主机的</a:t>
            </a:r>
            <a:r>
              <a:rPr lang="en-US" altLang="zh-CN" sz="2400" smtClean="0"/>
              <a:t>IP</a:t>
            </a:r>
            <a:r>
              <a:rPr lang="zh-CN" altLang="en-US" sz="2400" smtClean="0"/>
              <a:t>地址，这个</a:t>
            </a:r>
            <a:r>
              <a:rPr lang="en-US" altLang="zh-CN" sz="2400" smtClean="0"/>
              <a:t>IP</a:t>
            </a:r>
            <a:r>
              <a:rPr lang="zh-CN" altLang="en-US" sz="2400" smtClean="0"/>
              <a:t>地址可能是</a:t>
            </a:r>
            <a:r>
              <a:rPr lang="en-US" altLang="zh-CN" sz="2400" smtClean="0"/>
              <a:t>IPv4</a:t>
            </a:r>
            <a:r>
              <a:rPr lang="zh-CN" altLang="en-US" sz="2400" smtClean="0"/>
              <a:t>的地址，也可能是</a:t>
            </a:r>
            <a:r>
              <a:rPr lang="en-US" altLang="zh-CN" sz="2400" smtClean="0"/>
              <a:t>IPv6</a:t>
            </a:r>
            <a:r>
              <a:rPr lang="zh-CN" altLang="en-US" sz="2400" smtClean="0"/>
              <a:t>的地址</a:t>
            </a:r>
            <a:r>
              <a:rPr lang="zh-CN" altLang="en-US" sz="2000" smtClean="0"/>
              <a:t>。 方法定义：</a:t>
            </a:r>
            <a:endParaRPr lang="en-US" altLang="zh-CN" sz="2000" smtClean="0"/>
          </a:p>
          <a:p>
            <a:pPr eaLnBrk="1" hangingPunct="1">
              <a:buFont typeface="Wingdings" pitchFamily="2" charset="2"/>
              <a:buChar char="Ø"/>
            </a:pPr>
            <a:endParaRPr lang="en-US" altLang="zh-CN" sz="2400" smtClean="0"/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400" smtClean="0"/>
              <a:t>下面的代码演示了如何利用</a:t>
            </a:r>
            <a:r>
              <a:rPr lang="en-US" altLang="zh-CN" sz="2400" smtClean="0"/>
              <a:t>getHostAddress</a:t>
            </a:r>
            <a:r>
              <a:rPr lang="zh-CN" altLang="en-US" sz="2400" smtClean="0"/>
              <a:t>得到</a:t>
            </a:r>
            <a:r>
              <a:rPr lang="en-US" altLang="zh-CN" sz="2400" smtClean="0"/>
              <a:t>IPv4</a:t>
            </a:r>
            <a:r>
              <a:rPr lang="zh-CN" altLang="en-US" sz="2400" smtClean="0"/>
              <a:t>和</a:t>
            </a:r>
            <a:r>
              <a:rPr lang="en-US" altLang="zh-CN" sz="2400" smtClean="0"/>
              <a:t>IPv6</a:t>
            </a:r>
            <a:r>
              <a:rPr lang="zh-CN" altLang="en-US" sz="2400" smtClean="0"/>
              <a:t>地址，以及如何得到本机的所有</a:t>
            </a:r>
            <a:r>
              <a:rPr lang="en-US" altLang="zh-CN" sz="2400" smtClean="0"/>
              <a:t>IP</a:t>
            </a:r>
            <a:r>
              <a:rPr lang="zh-CN" altLang="en-US" sz="2400" smtClean="0"/>
              <a:t>地址。</a:t>
            </a:r>
            <a:endParaRPr lang="en-US" altLang="zh-CN" sz="2400" smtClean="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57200" y="1905000"/>
            <a:ext cx="8348663" cy="33972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>
                <a:latin typeface="Consolas" pitchFamily="49" charset="0"/>
              </a:rPr>
              <a:t>public String getHostAddress()</a:t>
            </a:r>
            <a:endParaRPr lang="en-US" altLang="zh-CN" sz="1600" b="1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0" y="914400"/>
            <a:ext cx="9053513" cy="541655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itchFamily="49" charset="0"/>
              </a:rPr>
              <a:t>import </a:t>
            </a:r>
            <a:r>
              <a:rPr lang="en-US" altLang="zh-CN" sz="1600" b="1" dirty="0">
                <a:solidFill>
                  <a:srgbClr val="000000"/>
                </a:solidFill>
                <a:latin typeface="Consolas" pitchFamily="49" charset="0"/>
              </a:rPr>
              <a:t>java.net.*;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nsolas" pitchFamily="49" charset="0"/>
              </a:rPr>
              <a:t>public class</a:t>
            </a:r>
            <a:r>
              <a:rPr lang="en-US" altLang="zh-CN" b="1" dirty="0">
                <a:latin typeface="Consolas" pitchFamily="49" charset="0"/>
              </a:rPr>
              <a:t> </a:t>
            </a:r>
            <a:r>
              <a:rPr lang="en-US" altLang="zh-CN" b="1" dirty="0" err="1">
                <a:latin typeface="Consolas" pitchFamily="49" charset="0"/>
              </a:rPr>
              <a:t>GetIP</a:t>
            </a:r>
            <a:r>
              <a:rPr lang="en-US" altLang="zh-CN" b="1" dirty="0">
                <a:latin typeface="Consolas" pitchFamily="49" charset="0"/>
              </a:rPr>
              <a:t>{</a:t>
            </a:r>
          </a:p>
          <a:p>
            <a:r>
              <a:rPr lang="en-US" altLang="zh-CN" b="1" dirty="0">
                <a:latin typeface="Consolas" pitchFamily="49" charset="0"/>
              </a:rPr>
              <a:t>	</a:t>
            </a:r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</a:rPr>
              <a:t>public static void </a:t>
            </a:r>
            <a:r>
              <a:rPr lang="en-US" altLang="zh-CN" sz="1600" dirty="0">
                <a:latin typeface="Consolas" pitchFamily="49" charset="0"/>
              </a:rPr>
              <a:t>main(String[] </a:t>
            </a:r>
            <a:r>
              <a:rPr lang="en-US" altLang="zh-CN" sz="1600" dirty="0" err="1">
                <a:latin typeface="Consolas" pitchFamily="49" charset="0"/>
              </a:rPr>
              <a:t>args</a:t>
            </a:r>
            <a:r>
              <a:rPr lang="en-US" altLang="zh-CN" sz="1600" dirty="0">
                <a:latin typeface="Consolas" pitchFamily="49" charset="0"/>
              </a:rPr>
              <a:t>) </a:t>
            </a:r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</a:rPr>
              <a:t>throws</a:t>
            </a:r>
            <a:r>
              <a:rPr lang="en-US" altLang="zh-CN" sz="1600" dirty="0">
                <a:latin typeface="Consolas" pitchFamily="49" charset="0"/>
              </a:rPr>
              <a:t> Exception{</a:t>
            </a:r>
          </a:p>
          <a:p>
            <a:r>
              <a:rPr lang="en-US" altLang="zh-CN" sz="1600" dirty="0">
                <a:latin typeface="Consolas" pitchFamily="49" charset="0"/>
              </a:rPr>
              <a:t>	  // </a:t>
            </a:r>
            <a:r>
              <a:rPr lang="zh-CN" altLang="en-US" sz="1600" dirty="0">
                <a:latin typeface="Consolas" pitchFamily="49" charset="0"/>
              </a:rPr>
              <a:t>输出</a:t>
            </a:r>
            <a:r>
              <a:rPr lang="en-US" altLang="zh-CN" sz="1600" dirty="0">
                <a:latin typeface="Consolas" pitchFamily="49" charset="0"/>
              </a:rPr>
              <a:t>IPv4</a:t>
            </a:r>
            <a:r>
              <a:rPr lang="zh-CN" altLang="en-US" sz="1600" dirty="0">
                <a:latin typeface="Consolas" pitchFamily="49" charset="0"/>
              </a:rPr>
              <a:t>地址</a:t>
            </a:r>
          </a:p>
          <a:p>
            <a:r>
              <a:rPr lang="zh-CN" altLang="en-US" sz="1600" dirty="0">
                <a:latin typeface="Consolas" pitchFamily="49" charset="0"/>
              </a:rPr>
              <a:t>        </a:t>
            </a:r>
            <a:r>
              <a:rPr lang="en-US" altLang="zh-CN" sz="1600" dirty="0" err="1">
                <a:latin typeface="Consolas" pitchFamily="49" charset="0"/>
              </a:rPr>
              <a:t>InetAddress</a:t>
            </a:r>
            <a:r>
              <a:rPr lang="en-US" altLang="zh-CN" sz="1600" dirty="0">
                <a:latin typeface="Consolas" pitchFamily="49" charset="0"/>
              </a:rPr>
              <a:t> ipv4Address1 = </a:t>
            </a:r>
            <a:r>
              <a:rPr lang="en-US" altLang="zh-CN" sz="1600" dirty="0" err="1">
                <a:latin typeface="Consolas" pitchFamily="49" charset="0"/>
              </a:rPr>
              <a:t>InetAddress.getByName</a:t>
            </a:r>
            <a:r>
              <a:rPr lang="en-US" altLang="zh-CN" sz="1600" dirty="0">
                <a:latin typeface="Consolas" pitchFamily="49" charset="0"/>
              </a:rPr>
              <a:t>("1.2.3.4");</a:t>
            </a:r>
          </a:p>
          <a:p>
            <a:r>
              <a:rPr lang="en-US" altLang="zh-CN" sz="1600" dirty="0">
                <a:latin typeface="Consolas" pitchFamily="49" charset="0"/>
              </a:rPr>
              <a:t>        </a:t>
            </a:r>
            <a:r>
              <a:rPr lang="en-US" altLang="zh-CN" sz="1600" dirty="0" err="1">
                <a:latin typeface="Consolas" pitchFamily="49" charset="0"/>
              </a:rPr>
              <a:t>System.out.println</a:t>
            </a:r>
            <a:r>
              <a:rPr lang="en-US" altLang="zh-CN" sz="1600" dirty="0">
                <a:latin typeface="Consolas" pitchFamily="49" charset="0"/>
              </a:rPr>
              <a:t>("ipv4Address1: " + ipv4Address1.getHostAddress());</a:t>
            </a:r>
          </a:p>
          <a:p>
            <a:r>
              <a:rPr lang="en-US" altLang="zh-CN" sz="1600" dirty="0">
                <a:latin typeface="Consolas" pitchFamily="49" charset="0"/>
              </a:rPr>
              <a:t>        </a:t>
            </a:r>
            <a:r>
              <a:rPr lang="en-US" altLang="zh-CN" sz="1600" dirty="0" err="1">
                <a:latin typeface="Consolas" pitchFamily="49" charset="0"/>
              </a:rPr>
              <a:t>InetAddress</a:t>
            </a:r>
            <a:r>
              <a:rPr lang="en-US" altLang="zh-CN" sz="1600" dirty="0">
                <a:latin typeface="Consolas" pitchFamily="49" charset="0"/>
              </a:rPr>
              <a:t> ipv4Address2 = </a:t>
            </a:r>
            <a:r>
              <a:rPr lang="en-US" altLang="zh-CN" sz="1600" dirty="0" err="1">
                <a:latin typeface="Consolas" pitchFamily="49" charset="0"/>
              </a:rPr>
              <a:t>InetAddress.getByName</a:t>
            </a:r>
            <a:r>
              <a:rPr lang="en-US" altLang="zh-CN" sz="1600" dirty="0">
                <a:latin typeface="Consolas" pitchFamily="49" charset="0"/>
              </a:rPr>
              <a:t>("www.ibm.com");</a:t>
            </a:r>
          </a:p>
          <a:p>
            <a:r>
              <a:rPr lang="en-US" altLang="zh-CN" sz="1600" dirty="0">
                <a:latin typeface="Consolas" pitchFamily="49" charset="0"/>
              </a:rPr>
              <a:t>        </a:t>
            </a:r>
            <a:r>
              <a:rPr lang="en-US" altLang="zh-CN" sz="1600" dirty="0" err="1">
                <a:latin typeface="Consolas" pitchFamily="49" charset="0"/>
              </a:rPr>
              <a:t>System.out.println</a:t>
            </a:r>
            <a:r>
              <a:rPr lang="en-US" altLang="zh-CN" sz="1600" dirty="0">
                <a:latin typeface="Consolas" pitchFamily="49" charset="0"/>
              </a:rPr>
              <a:t>("ipv4Address2: " + ipv4Address2.getHostAddress());</a:t>
            </a:r>
          </a:p>
          <a:p>
            <a:r>
              <a:rPr lang="en-US" altLang="zh-CN" sz="1600" dirty="0">
                <a:latin typeface="Consolas" pitchFamily="49" charset="0"/>
              </a:rPr>
              <a:t>        </a:t>
            </a:r>
            <a:r>
              <a:rPr lang="en-US" altLang="zh-CN" sz="1600" dirty="0" err="1">
                <a:latin typeface="Consolas" pitchFamily="49" charset="0"/>
              </a:rPr>
              <a:t>InetAddress</a:t>
            </a:r>
            <a:r>
              <a:rPr lang="en-US" altLang="zh-CN" sz="1600" dirty="0">
                <a:latin typeface="Consolas" pitchFamily="49" charset="0"/>
              </a:rPr>
              <a:t> ipv4Address3 = </a:t>
            </a:r>
            <a:r>
              <a:rPr lang="en-US" altLang="zh-CN" sz="1600" dirty="0" err="1">
                <a:latin typeface="Consolas" pitchFamily="49" charset="0"/>
              </a:rPr>
              <a:t>InetAddress.getByName</a:t>
            </a:r>
            <a:r>
              <a:rPr lang="en-US" altLang="zh-CN" sz="1600" dirty="0">
                <a:latin typeface="Consolas" pitchFamily="49" charset="0"/>
              </a:rPr>
              <a:t>("www.szu.edu.cn");</a:t>
            </a:r>
          </a:p>
          <a:p>
            <a:r>
              <a:rPr lang="en-US" altLang="zh-CN" sz="1600" dirty="0">
                <a:latin typeface="Consolas" pitchFamily="49" charset="0"/>
              </a:rPr>
              <a:t>        </a:t>
            </a:r>
            <a:r>
              <a:rPr lang="en-US" altLang="zh-CN" sz="1600" dirty="0" err="1">
                <a:latin typeface="Consolas" pitchFamily="49" charset="0"/>
              </a:rPr>
              <a:t>System.out.println</a:t>
            </a:r>
            <a:r>
              <a:rPr lang="en-US" altLang="zh-CN" sz="1600" dirty="0">
                <a:latin typeface="Consolas" pitchFamily="49" charset="0"/>
              </a:rPr>
              <a:t>("ipv4Address3: " + ipv4Address3.getHostAddress());</a:t>
            </a:r>
          </a:p>
          <a:p>
            <a:r>
              <a:rPr lang="en-US" altLang="zh-CN" sz="1600" dirty="0">
                <a:latin typeface="Consolas" pitchFamily="49" charset="0"/>
              </a:rPr>
              <a:t>        // </a:t>
            </a:r>
            <a:r>
              <a:rPr lang="zh-CN" altLang="en-US" sz="1600" dirty="0">
                <a:latin typeface="Consolas" pitchFamily="49" charset="0"/>
              </a:rPr>
              <a:t>输出</a:t>
            </a:r>
            <a:r>
              <a:rPr lang="en-US" altLang="zh-CN" sz="1600" dirty="0">
                <a:latin typeface="Consolas" pitchFamily="49" charset="0"/>
              </a:rPr>
              <a:t>IPv6</a:t>
            </a:r>
            <a:r>
              <a:rPr lang="zh-CN" altLang="en-US" sz="1600" dirty="0">
                <a:latin typeface="Consolas" pitchFamily="49" charset="0"/>
              </a:rPr>
              <a:t>地址</a:t>
            </a:r>
          </a:p>
          <a:p>
            <a:r>
              <a:rPr lang="zh-CN" altLang="en-US" sz="1600" dirty="0">
                <a:latin typeface="Consolas" pitchFamily="49" charset="0"/>
              </a:rPr>
              <a:t>        </a:t>
            </a:r>
            <a:r>
              <a:rPr lang="en-US" altLang="zh-CN" sz="1600" dirty="0" err="1">
                <a:latin typeface="Consolas" pitchFamily="49" charset="0"/>
              </a:rPr>
              <a:t>InetAddress</a:t>
            </a:r>
            <a:r>
              <a:rPr lang="en-US" altLang="zh-CN" sz="1600" dirty="0">
                <a:latin typeface="Consolas" pitchFamily="49" charset="0"/>
              </a:rPr>
              <a:t> ipv6Address1 = </a:t>
            </a:r>
            <a:r>
              <a:rPr lang="en-US" altLang="zh-CN" sz="1600" dirty="0" err="1">
                <a:latin typeface="Consolas" pitchFamily="49" charset="0"/>
              </a:rPr>
              <a:t>InetAddress.getByName</a:t>
            </a:r>
            <a:r>
              <a:rPr lang="en-US" altLang="zh-CN" sz="1600" dirty="0">
                <a:latin typeface="Consolas" pitchFamily="49" charset="0"/>
              </a:rPr>
              <a:t>("abcd:123::22ff");</a:t>
            </a:r>
          </a:p>
          <a:p>
            <a:r>
              <a:rPr lang="en-US" altLang="zh-CN" sz="1600" dirty="0">
                <a:latin typeface="Consolas" pitchFamily="49" charset="0"/>
              </a:rPr>
              <a:t>        </a:t>
            </a:r>
            <a:r>
              <a:rPr lang="en-US" altLang="zh-CN" sz="1600" dirty="0" err="1">
                <a:latin typeface="Consolas" pitchFamily="49" charset="0"/>
              </a:rPr>
              <a:t>System.out.println</a:t>
            </a:r>
            <a:r>
              <a:rPr lang="en-US" altLang="zh-CN" sz="1600" dirty="0">
                <a:latin typeface="Consolas" pitchFamily="49" charset="0"/>
              </a:rPr>
              <a:t>("ipv6Address1: " + ipv6Address1.getHostAddress());</a:t>
            </a:r>
          </a:p>
          <a:p>
            <a:r>
              <a:rPr lang="en-US" altLang="zh-CN" sz="1600" dirty="0">
                <a:latin typeface="Consolas" pitchFamily="49" charset="0"/>
              </a:rPr>
              <a:t>        </a:t>
            </a:r>
            <a:r>
              <a:rPr lang="en-US" altLang="zh-CN" sz="1600" dirty="0" err="1">
                <a:latin typeface="Consolas" pitchFamily="49" charset="0"/>
              </a:rPr>
              <a:t>InetAddress</a:t>
            </a:r>
            <a:r>
              <a:rPr lang="en-US" altLang="zh-CN" sz="1600" dirty="0">
                <a:latin typeface="Consolas" pitchFamily="49" charset="0"/>
              </a:rPr>
              <a:t> ipv6Address2 = </a:t>
            </a:r>
            <a:r>
              <a:rPr lang="en-US" altLang="zh-CN" sz="1600" dirty="0" err="1">
                <a:latin typeface="Consolas" pitchFamily="49" charset="0"/>
              </a:rPr>
              <a:t>InetAddress.getByName</a:t>
            </a:r>
            <a:r>
              <a:rPr lang="en-US" altLang="zh-CN" sz="1600" dirty="0">
                <a:latin typeface="Consolas" pitchFamily="49" charset="0"/>
              </a:rPr>
              <a:t>("www.neu6.edu.cn");</a:t>
            </a:r>
          </a:p>
          <a:p>
            <a:r>
              <a:rPr lang="en-US" altLang="zh-CN" sz="1600" dirty="0">
                <a:latin typeface="Consolas" pitchFamily="49" charset="0"/>
              </a:rPr>
              <a:t>        </a:t>
            </a:r>
            <a:r>
              <a:rPr lang="en-US" altLang="zh-CN" sz="1600" dirty="0" err="1">
                <a:latin typeface="Consolas" pitchFamily="49" charset="0"/>
              </a:rPr>
              <a:t>System.out.println</a:t>
            </a:r>
            <a:r>
              <a:rPr lang="en-US" altLang="zh-CN" sz="1600" dirty="0">
                <a:latin typeface="Consolas" pitchFamily="49" charset="0"/>
              </a:rPr>
              <a:t>("ipv6Address2: " + ipv6Address2.getHostAddress());</a:t>
            </a:r>
          </a:p>
          <a:p>
            <a:r>
              <a:rPr lang="en-US" altLang="zh-CN" sz="1600" dirty="0">
                <a:latin typeface="Consolas" pitchFamily="49" charset="0"/>
              </a:rPr>
              <a:t>        // </a:t>
            </a:r>
            <a:r>
              <a:rPr lang="zh-CN" altLang="en-US" sz="1600" dirty="0">
                <a:latin typeface="Consolas" pitchFamily="49" charset="0"/>
              </a:rPr>
              <a:t>输出本机全部的</a:t>
            </a:r>
            <a:r>
              <a:rPr lang="en-US" altLang="zh-CN" sz="1600" dirty="0">
                <a:latin typeface="Consolas" pitchFamily="49" charset="0"/>
              </a:rPr>
              <a:t>IP</a:t>
            </a:r>
            <a:r>
              <a:rPr lang="zh-CN" altLang="en-US" sz="1600" dirty="0">
                <a:latin typeface="Consolas" pitchFamily="49" charset="0"/>
              </a:rPr>
              <a:t>地址</a:t>
            </a:r>
          </a:p>
          <a:p>
            <a:r>
              <a:rPr lang="zh-CN" altLang="en-US" sz="1600" dirty="0">
                <a:latin typeface="Consolas" pitchFamily="49" charset="0"/>
              </a:rPr>
              <a:t>        </a:t>
            </a:r>
            <a:r>
              <a:rPr lang="en-US" altLang="zh-CN" sz="1600" dirty="0" err="1">
                <a:latin typeface="Consolas" pitchFamily="49" charset="0"/>
              </a:rPr>
              <a:t>InetAddress</a:t>
            </a:r>
            <a:r>
              <a:rPr lang="en-US" altLang="zh-CN" sz="1600" dirty="0">
                <a:latin typeface="Consolas" pitchFamily="49" charset="0"/>
              </a:rPr>
              <a:t> Addresses[] = </a:t>
            </a:r>
            <a:r>
              <a:rPr lang="en-US" altLang="zh-CN" sz="1600" dirty="0" err="1">
                <a:latin typeface="Consolas" pitchFamily="49" charset="0"/>
              </a:rPr>
              <a:t>InetAddress.getAllByName</a:t>
            </a:r>
            <a:r>
              <a:rPr lang="en-US" altLang="zh-CN" sz="1600" dirty="0">
                <a:latin typeface="Consolas" pitchFamily="49" charset="0"/>
              </a:rPr>
              <a:t>("www.szu.edu.cn");</a:t>
            </a:r>
          </a:p>
          <a:p>
            <a:r>
              <a:rPr lang="en-US" altLang="zh-CN" sz="1600" dirty="0">
                <a:latin typeface="Consolas" pitchFamily="49" charset="0"/>
              </a:rPr>
              <a:t>        for (</a:t>
            </a:r>
            <a:r>
              <a:rPr lang="en-US" altLang="zh-CN" sz="1600" dirty="0" err="1">
                <a:latin typeface="Consolas" pitchFamily="49" charset="0"/>
              </a:rPr>
              <a:t>InetAddress</a:t>
            </a:r>
            <a:r>
              <a:rPr lang="en-US" altLang="zh-CN" sz="1600" dirty="0">
                <a:latin typeface="Consolas" pitchFamily="49" charset="0"/>
              </a:rPr>
              <a:t> address : Addresses)</a:t>
            </a:r>
          </a:p>
          <a:p>
            <a:r>
              <a:rPr lang="en-US" altLang="zh-CN" sz="1600" dirty="0">
                <a:latin typeface="Consolas" pitchFamily="49" charset="0"/>
              </a:rPr>
              <a:t>            </a:t>
            </a:r>
            <a:r>
              <a:rPr lang="en-US" altLang="zh-CN" sz="1600" dirty="0" err="1">
                <a:latin typeface="Consolas" pitchFamily="49" charset="0"/>
              </a:rPr>
              <a:t>System.out.println</a:t>
            </a:r>
            <a:r>
              <a:rPr lang="en-US" altLang="zh-CN" sz="1600" dirty="0">
                <a:latin typeface="Consolas" pitchFamily="49" charset="0"/>
              </a:rPr>
              <a:t>("</a:t>
            </a:r>
            <a:r>
              <a:rPr lang="zh-CN" altLang="en-US" sz="1600" dirty="0">
                <a:latin typeface="Consolas" pitchFamily="49" charset="0"/>
              </a:rPr>
              <a:t>本机地址：</a:t>
            </a:r>
            <a:r>
              <a:rPr lang="en-US" altLang="zh-CN" sz="1600" dirty="0">
                <a:latin typeface="Consolas" pitchFamily="49" charset="0"/>
              </a:rPr>
              <a:t>" + </a:t>
            </a:r>
            <a:r>
              <a:rPr lang="en-US" altLang="zh-CN" sz="1600" dirty="0" err="1">
                <a:latin typeface="Consolas" pitchFamily="49" charset="0"/>
              </a:rPr>
              <a:t>address.getHostAddress</a:t>
            </a:r>
            <a:r>
              <a:rPr lang="en-US" altLang="zh-CN" sz="1600" dirty="0">
                <a:latin typeface="Consolas" pitchFamily="49" charset="0"/>
              </a:rPr>
              <a:t>());</a:t>
            </a:r>
            <a:r>
              <a:rPr lang="zh-CN" altLang="en-US" b="1" dirty="0">
                <a:latin typeface="Consolas" pitchFamily="49" charset="0"/>
              </a:rPr>
              <a:t>	</a:t>
            </a:r>
            <a:endParaRPr lang="en-US" altLang="zh-CN" b="1" dirty="0">
              <a:latin typeface="Consolas" pitchFamily="49" charset="0"/>
            </a:endParaRPr>
          </a:p>
          <a:p>
            <a:r>
              <a:rPr lang="en-US" altLang="zh-CN" b="1" dirty="0">
                <a:latin typeface="Consolas" pitchFamily="49" charset="0"/>
              </a:rPr>
              <a:t>       }</a:t>
            </a:r>
          </a:p>
          <a:p>
            <a:r>
              <a:rPr lang="en-US" altLang="zh-CN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209308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" y="152400"/>
            <a:ext cx="7775575" cy="11430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342900" lvl="2" indent="-342900" algn="l">
              <a:lnSpc>
                <a:spcPct val="170000"/>
              </a:lnSpc>
              <a:defRPr/>
            </a:pPr>
            <a:r>
              <a:rPr lang="zh-CN" altLang="en-US" sz="3200" b="1" kern="1200" dirty="0">
                <a:solidFill>
                  <a:srgbClr val="C00000"/>
                </a:solidFill>
              </a:rPr>
              <a:t>使用</a:t>
            </a:r>
            <a:r>
              <a:rPr lang="en-US" altLang="zh-CN" sz="3200" b="1" kern="1200" dirty="0" err="1">
                <a:solidFill>
                  <a:srgbClr val="C00000"/>
                </a:solidFill>
              </a:rPr>
              <a:t>getHostAddress</a:t>
            </a:r>
            <a:r>
              <a:rPr lang="zh-CN" altLang="en-US" sz="3200" b="1" kern="1200" dirty="0">
                <a:solidFill>
                  <a:srgbClr val="C00000"/>
                </a:solidFill>
              </a:rPr>
              <a:t>方法获得</a:t>
            </a:r>
            <a:r>
              <a:rPr lang="en-US" altLang="zh-CN" sz="3200" b="1" kern="1200" dirty="0">
                <a:solidFill>
                  <a:srgbClr val="C00000"/>
                </a:solidFill>
              </a:rPr>
              <a:t>IP</a:t>
            </a:r>
            <a:r>
              <a:rPr lang="zh-CN" altLang="en-US" sz="3200" b="1" kern="1200" dirty="0">
                <a:solidFill>
                  <a:srgbClr val="C00000"/>
                </a:solidFill>
              </a:rPr>
              <a:t>地址</a:t>
            </a:r>
            <a:endParaRPr lang="zh-CN" altLang="en-US" sz="3200" b="1" kern="1200" dirty="0">
              <a:solidFill>
                <a:srgbClr val="C00000"/>
              </a:solidFill>
              <a:cs typeface="+mn-cs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424863" cy="55626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endParaRPr lang="en-US" altLang="zh-CN" sz="2400" smtClean="0"/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400" smtClean="0"/>
              <a:t>运行结果：</a:t>
            </a:r>
            <a:endParaRPr lang="en-US" altLang="zh-CN" sz="2400" smtClean="0"/>
          </a:p>
          <a:p>
            <a:pPr eaLnBrk="1" hangingPunct="1">
              <a:buFont typeface="Wingdings" pitchFamily="2" charset="2"/>
              <a:buChar char="Ø"/>
            </a:pPr>
            <a:endParaRPr lang="en-US" altLang="zh-CN" sz="2400" smtClean="0"/>
          </a:p>
          <a:p>
            <a:pPr eaLnBrk="1" hangingPunct="1">
              <a:buFont typeface="Wingdings" pitchFamily="2" charset="2"/>
              <a:buChar char="Ø"/>
            </a:pPr>
            <a:endParaRPr lang="en-US" altLang="zh-CN" sz="2400" smtClean="0"/>
          </a:p>
          <a:p>
            <a:pPr eaLnBrk="1" hangingPunct="1">
              <a:buFont typeface="Wingdings" pitchFamily="2" charset="2"/>
              <a:buChar char="Ø"/>
            </a:pPr>
            <a:endParaRPr lang="en-US" altLang="zh-CN" sz="2400" smtClean="0"/>
          </a:p>
          <a:p>
            <a:pPr eaLnBrk="1" hangingPunct="1">
              <a:buFont typeface="Wingdings" pitchFamily="2" charset="2"/>
              <a:buChar char="Ø"/>
            </a:pPr>
            <a:endParaRPr lang="en-US" altLang="zh-CN" sz="2400" smtClean="0"/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76400"/>
            <a:ext cx="57531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28283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" y="152400"/>
            <a:ext cx="8893175" cy="9144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normAutofit fontScale="90000"/>
          </a:bodyPr>
          <a:lstStyle/>
          <a:p>
            <a:pPr marL="342900" lvl="2" indent="-342900" algn="l">
              <a:lnSpc>
                <a:spcPct val="170000"/>
              </a:lnSpc>
              <a:defRPr/>
            </a:pPr>
            <a:r>
              <a:rPr lang="zh-CN" altLang="en-US" sz="3200" b="1" kern="1200" dirty="0" smtClean="0">
                <a:solidFill>
                  <a:srgbClr val="C00000"/>
                </a:solidFill>
                <a:cs typeface="+mn-cs"/>
              </a:rPr>
              <a:t>使用</a:t>
            </a:r>
            <a:r>
              <a:rPr lang="en-US" altLang="zh-CN" sz="3200" b="1" kern="1200" dirty="0" err="1" smtClean="0">
                <a:solidFill>
                  <a:srgbClr val="C00000"/>
                </a:solidFill>
                <a:cs typeface="+mn-cs"/>
              </a:rPr>
              <a:t>getAddress</a:t>
            </a:r>
            <a:r>
              <a:rPr lang="zh-CN" altLang="en-US" sz="3200" b="1" kern="1200" dirty="0" smtClean="0">
                <a:solidFill>
                  <a:srgbClr val="C00000"/>
                </a:solidFill>
                <a:cs typeface="+mn-cs"/>
              </a:rPr>
              <a:t>方法获得</a:t>
            </a:r>
            <a:r>
              <a:rPr lang="en-US" altLang="zh-CN" sz="3200" b="1" kern="1200" dirty="0" smtClean="0">
                <a:solidFill>
                  <a:srgbClr val="C00000"/>
                </a:solidFill>
                <a:cs typeface="+mn-cs"/>
              </a:rPr>
              <a:t>IP</a:t>
            </a:r>
            <a:r>
              <a:rPr lang="zh-CN" altLang="en-US" sz="3200" b="1" kern="1200" dirty="0" smtClean="0">
                <a:solidFill>
                  <a:srgbClr val="C00000"/>
                </a:solidFill>
                <a:cs typeface="+mn-cs"/>
              </a:rPr>
              <a:t>地址</a:t>
            </a:r>
            <a:endParaRPr lang="zh-CN" altLang="en-US" sz="3200" b="1" kern="1200" dirty="0">
              <a:solidFill>
                <a:srgbClr val="C00000"/>
              </a:solidFill>
              <a:cs typeface="+mn-cs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8686800" cy="55626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altLang="zh-CN" sz="2400" dirty="0" err="1" smtClean="0"/>
              <a:t>getAddress</a:t>
            </a:r>
            <a:r>
              <a:rPr lang="zh-CN" altLang="en-US" sz="2400" dirty="0" smtClean="0"/>
              <a:t>方法和</a:t>
            </a:r>
            <a:r>
              <a:rPr lang="en-US" altLang="zh-CN" sz="2400" dirty="0" err="1" smtClean="0"/>
              <a:t>getHostAddress</a:t>
            </a:r>
            <a:r>
              <a:rPr lang="zh-CN" altLang="en-US" sz="2400" dirty="0" smtClean="0"/>
              <a:t>类似，它们区别是</a:t>
            </a:r>
            <a:r>
              <a:rPr lang="en-US" altLang="zh-CN" sz="2400" dirty="0" err="1" smtClean="0"/>
              <a:t>getHostAddress</a:t>
            </a:r>
            <a:r>
              <a:rPr lang="zh-CN" altLang="en-US" sz="2400" dirty="0" smtClean="0"/>
              <a:t>方法返回的是字符串形式的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地址，而</a:t>
            </a:r>
            <a:r>
              <a:rPr lang="en-US" altLang="zh-CN" sz="2400" dirty="0" err="1" smtClean="0"/>
              <a:t>getAddress</a:t>
            </a:r>
            <a:r>
              <a:rPr lang="zh-CN" altLang="en-US" sz="2400" dirty="0" smtClean="0"/>
              <a:t>方法返回的是</a:t>
            </a:r>
            <a:r>
              <a:rPr lang="en-US" altLang="zh-CN" sz="2400" dirty="0" smtClean="0"/>
              <a:t>byte</a:t>
            </a:r>
            <a:r>
              <a:rPr lang="zh-CN" altLang="en-US" sz="2400" dirty="0" smtClean="0"/>
              <a:t>数组形式的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地址。</a:t>
            </a:r>
            <a:r>
              <a:rPr lang="zh-CN" altLang="en-US" sz="2000" dirty="0" smtClean="0"/>
              <a:t> 方法定义：</a:t>
            </a:r>
            <a:endParaRPr lang="en-US" altLang="zh-CN" sz="2000" dirty="0" smtClean="0"/>
          </a:p>
          <a:p>
            <a:pPr eaLnBrk="1" hangingPunct="1">
              <a:buFont typeface="Wingdings" pitchFamily="2" charset="2"/>
              <a:buChar char="Ø"/>
            </a:pPr>
            <a:endParaRPr lang="en-US" altLang="zh-CN" sz="2400" dirty="0" smtClean="0"/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400" dirty="0" smtClean="0"/>
              <a:t>这个方法返回的</a:t>
            </a:r>
            <a:r>
              <a:rPr lang="en-US" altLang="zh-CN" sz="2400" dirty="0" smtClean="0"/>
              <a:t>byte</a:t>
            </a:r>
            <a:r>
              <a:rPr lang="zh-CN" altLang="en-US" sz="2400" dirty="0" smtClean="0"/>
              <a:t>数组是有符号的。</a:t>
            </a:r>
            <a:endParaRPr lang="en-US" altLang="zh-CN" sz="2400" dirty="0" smtClean="0"/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中</a:t>
            </a:r>
            <a:r>
              <a:rPr lang="en-US" altLang="zh-CN" sz="2400" dirty="0" smtClean="0"/>
              <a:t>byte</a:t>
            </a:r>
            <a:r>
              <a:rPr lang="zh-CN" altLang="en-US" sz="2400" dirty="0" smtClean="0"/>
              <a:t>类型的取值范围是</a:t>
            </a:r>
            <a:r>
              <a:rPr lang="en-US" altLang="zh-CN" sz="2400" dirty="0" smtClean="0"/>
              <a:t>-128〜127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400" dirty="0" smtClean="0"/>
              <a:t>如果返回的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地址的某个字节是大于</a:t>
            </a:r>
            <a:r>
              <a:rPr lang="en-US" altLang="zh-CN" sz="2400" dirty="0" smtClean="0"/>
              <a:t>127</a:t>
            </a:r>
            <a:r>
              <a:rPr lang="zh-CN" altLang="en-US" sz="2400" dirty="0" smtClean="0"/>
              <a:t>的整数，在</a:t>
            </a:r>
            <a:r>
              <a:rPr lang="en-US" altLang="zh-CN" sz="2400" dirty="0" smtClean="0"/>
              <a:t>byte</a:t>
            </a:r>
            <a:r>
              <a:rPr lang="zh-CN" altLang="en-US" sz="2400" dirty="0" smtClean="0"/>
              <a:t>数组中就是负数。</a:t>
            </a:r>
            <a:endParaRPr lang="en-US" altLang="zh-CN" sz="2400" dirty="0" smtClean="0"/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400" dirty="0" smtClean="0"/>
              <a:t>由于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中没有无符号</a:t>
            </a:r>
            <a:r>
              <a:rPr lang="en-US" altLang="zh-CN" sz="2400" dirty="0" smtClean="0"/>
              <a:t>byte</a:t>
            </a:r>
            <a:r>
              <a:rPr lang="zh-CN" altLang="en-US" sz="2400" dirty="0" smtClean="0"/>
              <a:t>类型，因此，要想显示正常的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地址，必须使用</a:t>
            </a:r>
            <a:r>
              <a:rPr lang="en-US" altLang="zh-CN" sz="2400" dirty="0" err="1" smtClean="0"/>
              <a:t>int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long</a:t>
            </a:r>
            <a:r>
              <a:rPr lang="zh-CN" altLang="en-US" sz="2400" dirty="0" smtClean="0"/>
              <a:t>类型。</a:t>
            </a:r>
            <a:endParaRPr lang="en-US" altLang="zh-CN" sz="2400" dirty="0" smtClean="0"/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400" dirty="0" smtClean="0"/>
              <a:t>下面代码演示了如何利用</a:t>
            </a:r>
            <a:r>
              <a:rPr lang="en-US" altLang="zh-CN" sz="2400" dirty="0" err="1" smtClean="0"/>
              <a:t>getAddress</a:t>
            </a:r>
            <a:r>
              <a:rPr lang="zh-CN" altLang="en-US" sz="2400" dirty="0" smtClean="0"/>
              <a:t>返回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地址，以及如何将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地址转换成正整数形式。</a:t>
            </a:r>
            <a:endParaRPr lang="en-US" altLang="zh-CN" sz="2400" dirty="0" smtClean="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95536" y="2801243"/>
            <a:ext cx="8348663" cy="33972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 dirty="0">
                <a:latin typeface="Consolas" pitchFamily="49" charset="0"/>
              </a:rPr>
              <a:t>public byte[] </a:t>
            </a:r>
            <a:r>
              <a:rPr lang="en-US" altLang="zh-CN" sz="1600" b="1" dirty="0" err="1">
                <a:latin typeface="Consolas" pitchFamily="49" charset="0"/>
              </a:rPr>
              <a:t>getAddress</a:t>
            </a:r>
            <a:r>
              <a:rPr lang="en-US" altLang="zh-CN" sz="1600" b="1" dirty="0">
                <a:latin typeface="Consolas" pitchFamily="49" charset="0"/>
              </a:rPr>
              <a:t>()</a:t>
            </a:r>
            <a:endParaRPr lang="en-US" altLang="zh-CN" sz="1600" b="1" dirty="0">
              <a:solidFill>
                <a:srgbClr val="FF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00609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" y="152400"/>
            <a:ext cx="8893175" cy="9144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normAutofit fontScale="90000"/>
          </a:bodyPr>
          <a:lstStyle/>
          <a:p>
            <a:pPr marL="342900" lvl="2" indent="-342900" algn="l">
              <a:lnSpc>
                <a:spcPct val="170000"/>
              </a:lnSpc>
              <a:defRPr/>
            </a:pPr>
            <a:r>
              <a:rPr lang="zh-CN" altLang="en-US" sz="3200" b="1" kern="1200" dirty="0" smtClean="0">
                <a:solidFill>
                  <a:srgbClr val="C00000"/>
                </a:solidFill>
                <a:cs typeface="+mn-cs"/>
              </a:rPr>
              <a:t>使用</a:t>
            </a:r>
            <a:r>
              <a:rPr lang="en-US" altLang="zh-CN" sz="3200" b="1" kern="1200" dirty="0" err="1" smtClean="0">
                <a:solidFill>
                  <a:srgbClr val="C00000"/>
                </a:solidFill>
                <a:cs typeface="+mn-cs"/>
              </a:rPr>
              <a:t>getAddress</a:t>
            </a:r>
            <a:r>
              <a:rPr lang="zh-CN" altLang="en-US" sz="3200" b="1" kern="1200" dirty="0" smtClean="0">
                <a:solidFill>
                  <a:srgbClr val="C00000"/>
                </a:solidFill>
                <a:cs typeface="+mn-cs"/>
              </a:rPr>
              <a:t>方法获得</a:t>
            </a:r>
            <a:r>
              <a:rPr lang="en-US" altLang="zh-CN" sz="3200" b="1" kern="1200" dirty="0" smtClean="0">
                <a:solidFill>
                  <a:srgbClr val="C00000"/>
                </a:solidFill>
                <a:cs typeface="+mn-cs"/>
              </a:rPr>
              <a:t>IP</a:t>
            </a:r>
            <a:r>
              <a:rPr lang="zh-CN" altLang="en-US" sz="3200" b="1" kern="1200" dirty="0" smtClean="0">
                <a:solidFill>
                  <a:srgbClr val="C00000"/>
                </a:solidFill>
                <a:cs typeface="+mn-cs"/>
              </a:rPr>
              <a:t>地址</a:t>
            </a:r>
            <a:endParaRPr lang="zh-CN" altLang="en-US" sz="3200" b="1" kern="1200" dirty="0">
              <a:solidFill>
                <a:srgbClr val="C00000"/>
              </a:solidFill>
              <a:cs typeface="+mn-cs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" y="990600"/>
            <a:ext cx="8785225" cy="41148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0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0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0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0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0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0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0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0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0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000" dirty="0" smtClean="0"/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en-US" altLang="zh-CN" sz="20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sz="2000" dirty="0" smtClean="0"/>
              <a:t>运行结果</a:t>
            </a:r>
            <a:endParaRPr lang="en-US" altLang="zh-CN" sz="2000" dirty="0"/>
          </a:p>
          <a:p>
            <a:pPr eaLnBrk="1" hangingPunct="1">
              <a:buFont typeface="Wingdings" pitchFamily="2" charset="2"/>
              <a:buChar char="Ø"/>
              <a:defRPr/>
            </a:pPr>
            <a:endParaRPr lang="en-US" altLang="zh-CN" sz="20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sz="2000" dirty="0" smtClean="0"/>
              <a:t>分析</a:t>
            </a:r>
            <a:r>
              <a:rPr lang="zh-CN" altLang="en-US" sz="2000" dirty="0"/>
              <a:t>：</a:t>
            </a:r>
            <a:r>
              <a:rPr lang="zh-CN" altLang="en-US" sz="1800" dirty="0"/>
              <a:t>第一行输出了未转换的</a:t>
            </a:r>
            <a:r>
              <a:rPr lang="en-US" altLang="zh-CN" sz="1800" dirty="0"/>
              <a:t>IP</a:t>
            </a:r>
            <a:r>
              <a:rPr lang="zh-CN" altLang="en-US" sz="1800" dirty="0"/>
              <a:t>地址，由于</a:t>
            </a:r>
            <a:r>
              <a:rPr lang="en-US" altLang="zh-CN" sz="1800" dirty="0"/>
              <a:t>www.csdn.net</a:t>
            </a:r>
            <a:r>
              <a:rPr lang="zh-CN" altLang="en-US" sz="1800" dirty="0"/>
              <a:t>的</a:t>
            </a:r>
            <a:r>
              <a:rPr lang="en-US" altLang="zh-CN" sz="1800" dirty="0"/>
              <a:t>IP</a:t>
            </a:r>
            <a:r>
              <a:rPr lang="zh-CN" altLang="en-US" sz="1800" dirty="0"/>
              <a:t>地址的第一个字节大于</a:t>
            </a:r>
            <a:r>
              <a:rPr lang="en-US" altLang="zh-CN" sz="1800" dirty="0"/>
              <a:t>127</a:t>
            </a:r>
            <a:r>
              <a:rPr lang="zh-CN" altLang="en-US" sz="1800" dirty="0"/>
              <a:t>，因此，输出了一个负数。而第二行由于将</a:t>
            </a:r>
            <a:r>
              <a:rPr lang="en-US" altLang="zh-CN" sz="1800" dirty="0"/>
              <a:t>IP</a:t>
            </a:r>
            <a:r>
              <a:rPr lang="zh-CN" altLang="en-US" sz="1800" dirty="0"/>
              <a:t>地址的每一个字节转换成了</a:t>
            </a:r>
            <a:r>
              <a:rPr lang="en-US" altLang="zh-CN" sz="1800" dirty="0" err="1"/>
              <a:t>int</a:t>
            </a:r>
            <a:r>
              <a:rPr lang="zh-CN" altLang="en-US" sz="1800" dirty="0"/>
              <a:t>类型，因此，输出了正常的</a:t>
            </a:r>
            <a:r>
              <a:rPr lang="en-US" altLang="zh-CN" sz="1800" dirty="0"/>
              <a:t>IP</a:t>
            </a:r>
            <a:r>
              <a:rPr lang="zh-CN" altLang="en-US" sz="1800" dirty="0"/>
              <a:t>地址。</a:t>
            </a:r>
            <a:endParaRPr lang="en-US" altLang="zh-CN" sz="1800" dirty="0"/>
          </a:p>
        </p:txBody>
      </p:sp>
      <p:sp>
        <p:nvSpPr>
          <p:cNvPr id="49156" name="矩形 5"/>
          <p:cNvSpPr>
            <a:spLocks noChangeArrowheads="1"/>
          </p:cNvSpPr>
          <p:nvPr/>
        </p:nvSpPr>
        <p:spPr bwMode="auto">
          <a:xfrm>
            <a:off x="90488" y="946150"/>
            <a:ext cx="9053512" cy="387826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itchFamily="49" charset="0"/>
              </a:rPr>
              <a:t>import </a:t>
            </a:r>
            <a:r>
              <a:rPr lang="en-US" altLang="zh-CN" sz="1600" b="1" dirty="0">
                <a:solidFill>
                  <a:srgbClr val="000000"/>
                </a:solidFill>
                <a:latin typeface="Consolas" pitchFamily="49" charset="0"/>
              </a:rPr>
              <a:t>java.net.*;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nsolas" pitchFamily="49" charset="0"/>
              </a:rPr>
              <a:t>public class</a:t>
            </a:r>
            <a:r>
              <a:rPr lang="en-US" altLang="zh-CN" b="1" dirty="0">
                <a:latin typeface="Consolas" pitchFamily="49" charset="0"/>
              </a:rPr>
              <a:t> GetIP2{</a:t>
            </a:r>
          </a:p>
          <a:p>
            <a:r>
              <a:rPr lang="en-US" altLang="zh-CN" b="1" dirty="0">
                <a:latin typeface="Consolas" pitchFamily="49" charset="0"/>
              </a:rPr>
              <a:t>	</a:t>
            </a:r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</a:rPr>
              <a:t>public static void </a:t>
            </a:r>
            <a:r>
              <a:rPr lang="en-US" altLang="zh-CN" sz="1600" dirty="0">
                <a:latin typeface="Consolas" pitchFamily="49" charset="0"/>
              </a:rPr>
              <a:t>main(String[] </a:t>
            </a:r>
            <a:r>
              <a:rPr lang="en-US" altLang="zh-CN" sz="1600" dirty="0" err="1">
                <a:latin typeface="Consolas" pitchFamily="49" charset="0"/>
              </a:rPr>
              <a:t>args</a:t>
            </a:r>
            <a:r>
              <a:rPr lang="en-US" altLang="zh-CN" sz="1600" dirty="0">
                <a:latin typeface="Consolas" pitchFamily="49" charset="0"/>
              </a:rPr>
              <a:t>) </a:t>
            </a:r>
            <a:r>
              <a:rPr lang="en-US" altLang="zh-CN" sz="1600" dirty="0">
                <a:solidFill>
                  <a:srgbClr val="C00000"/>
                </a:solidFill>
                <a:latin typeface="Consolas" pitchFamily="49" charset="0"/>
              </a:rPr>
              <a:t>throws</a:t>
            </a:r>
            <a:r>
              <a:rPr lang="en-US" altLang="zh-CN" sz="1600" dirty="0">
                <a:latin typeface="Consolas" pitchFamily="49" charset="0"/>
              </a:rPr>
              <a:t> Exception{</a:t>
            </a:r>
          </a:p>
          <a:p>
            <a:r>
              <a:rPr lang="en-US" altLang="zh-CN" sz="1600" dirty="0">
                <a:latin typeface="Consolas" pitchFamily="49" charset="0"/>
              </a:rPr>
              <a:t>	</a:t>
            </a:r>
            <a:r>
              <a:rPr lang="en-US" altLang="zh-CN" sz="1600" dirty="0" err="1">
                <a:latin typeface="Consolas" pitchFamily="49" charset="0"/>
              </a:rPr>
              <a:t>InetAddress</a:t>
            </a:r>
            <a:r>
              <a:rPr lang="en-US" altLang="zh-CN" sz="1600" dirty="0">
                <a:latin typeface="Consolas" pitchFamily="49" charset="0"/>
              </a:rPr>
              <a:t> address = </a:t>
            </a:r>
            <a:r>
              <a:rPr lang="en-US" altLang="zh-CN" sz="1600" dirty="0" err="1">
                <a:latin typeface="Consolas" pitchFamily="49" charset="0"/>
              </a:rPr>
              <a:t>InetAddress.getByName</a:t>
            </a:r>
            <a:r>
              <a:rPr lang="en-US" altLang="zh-CN" sz="1600" dirty="0">
                <a:latin typeface="Consolas" pitchFamily="49" charset="0"/>
              </a:rPr>
              <a:t>("www.csdn.net");</a:t>
            </a:r>
          </a:p>
          <a:p>
            <a:r>
              <a:rPr lang="en-US" altLang="zh-CN" sz="1600" dirty="0">
                <a:latin typeface="Consolas" pitchFamily="49" charset="0"/>
              </a:rPr>
              <a:t>	        byte </a:t>
            </a:r>
            <a:r>
              <a:rPr lang="en-US" altLang="zh-CN" sz="1600" dirty="0" err="1">
                <a:latin typeface="Consolas" pitchFamily="49" charset="0"/>
              </a:rPr>
              <a:t>ip</a:t>
            </a:r>
            <a:r>
              <a:rPr lang="en-US" altLang="zh-CN" sz="1600" dirty="0">
                <a:latin typeface="Consolas" pitchFamily="49" charset="0"/>
              </a:rPr>
              <a:t>[] = </a:t>
            </a:r>
            <a:r>
              <a:rPr lang="en-US" altLang="zh-CN" sz="1600" dirty="0" err="1">
                <a:latin typeface="Consolas" pitchFamily="49" charset="0"/>
              </a:rPr>
              <a:t>address.getAddress</a:t>
            </a:r>
            <a:r>
              <a:rPr lang="en-US" altLang="zh-CN" sz="1600" dirty="0">
                <a:latin typeface="Consolas" pitchFamily="49" charset="0"/>
              </a:rPr>
              <a:t>();</a:t>
            </a:r>
          </a:p>
          <a:p>
            <a:r>
              <a:rPr lang="en-US" altLang="zh-CN" sz="1600" dirty="0">
                <a:latin typeface="Consolas" pitchFamily="49" charset="0"/>
              </a:rPr>
              <a:t>	        for (byte </a:t>
            </a:r>
            <a:r>
              <a:rPr lang="en-US" altLang="zh-CN" sz="1600" dirty="0" err="1">
                <a:latin typeface="Consolas" pitchFamily="49" charset="0"/>
              </a:rPr>
              <a:t>ipSegment</a:t>
            </a:r>
            <a:r>
              <a:rPr lang="en-US" altLang="zh-CN" sz="1600" dirty="0">
                <a:latin typeface="Consolas" pitchFamily="49" charset="0"/>
              </a:rPr>
              <a:t> : </a:t>
            </a:r>
            <a:r>
              <a:rPr lang="en-US" altLang="zh-CN" sz="1600" dirty="0" err="1">
                <a:latin typeface="Consolas" pitchFamily="49" charset="0"/>
              </a:rPr>
              <a:t>ip</a:t>
            </a:r>
            <a:r>
              <a:rPr lang="en-US" altLang="zh-CN" sz="1600" dirty="0">
                <a:latin typeface="Consolas" pitchFamily="49" charset="0"/>
              </a:rPr>
              <a:t>)</a:t>
            </a:r>
          </a:p>
          <a:p>
            <a:r>
              <a:rPr lang="en-US" altLang="zh-CN" sz="1600" dirty="0">
                <a:latin typeface="Consolas" pitchFamily="49" charset="0"/>
              </a:rPr>
              <a:t>	            </a:t>
            </a:r>
            <a:r>
              <a:rPr lang="en-US" altLang="zh-CN" sz="1600" dirty="0" err="1">
                <a:latin typeface="Consolas" pitchFamily="49" charset="0"/>
              </a:rPr>
              <a:t>System.out.print</a:t>
            </a:r>
            <a:r>
              <a:rPr lang="en-US" altLang="zh-CN" sz="1600" dirty="0">
                <a:latin typeface="Consolas" pitchFamily="49" charset="0"/>
              </a:rPr>
              <a:t>(</a:t>
            </a:r>
            <a:r>
              <a:rPr lang="en-US" altLang="zh-CN" sz="1600" dirty="0" err="1">
                <a:latin typeface="Consolas" pitchFamily="49" charset="0"/>
              </a:rPr>
              <a:t>ipSegment</a:t>
            </a:r>
            <a:r>
              <a:rPr lang="en-US" altLang="zh-CN" sz="1600" dirty="0">
                <a:latin typeface="Consolas" pitchFamily="49" charset="0"/>
              </a:rPr>
              <a:t> + " ");</a:t>
            </a:r>
          </a:p>
          <a:p>
            <a:r>
              <a:rPr lang="en-US" altLang="zh-CN" sz="1600" dirty="0">
                <a:latin typeface="Consolas" pitchFamily="49" charset="0"/>
              </a:rPr>
              <a:t>	        </a:t>
            </a:r>
            <a:r>
              <a:rPr lang="en-US" altLang="zh-CN" sz="1600" dirty="0" err="1">
                <a:latin typeface="Consolas" pitchFamily="49" charset="0"/>
              </a:rPr>
              <a:t>System.out.println</a:t>
            </a:r>
            <a:r>
              <a:rPr lang="en-US" altLang="zh-CN" sz="1600" dirty="0">
                <a:latin typeface="Consolas" pitchFamily="49" charset="0"/>
              </a:rPr>
              <a:t>("");</a:t>
            </a:r>
          </a:p>
          <a:p>
            <a:r>
              <a:rPr lang="en-US" altLang="zh-CN" sz="1600" dirty="0">
                <a:latin typeface="Consolas" pitchFamily="49" charset="0"/>
              </a:rPr>
              <a:t>	        for (byte </a:t>
            </a:r>
            <a:r>
              <a:rPr lang="en-US" altLang="zh-CN" sz="1600" dirty="0" err="1">
                <a:latin typeface="Consolas" pitchFamily="49" charset="0"/>
              </a:rPr>
              <a:t>ipSegment</a:t>
            </a:r>
            <a:r>
              <a:rPr lang="en-US" altLang="zh-CN" sz="1600" dirty="0">
                <a:latin typeface="Consolas" pitchFamily="49" charset="0"/>
              </a:rPr>
              <a:t> : </a:t>
            </a:r>
            <a:r>
              <a:rPr lang="en-US" altLang="zh-CN" sz="1600" dirty="0" err="1">
                <a:latin typeface="Consolas" pitchFamily="49" charset="0"/>
              </a:rPr>
              <a:t>ip</a:t>
            </a:r>
            <a:r>
              <a:rPr lang="en-US" altLang="zh-CN" sz="1600" dirty="0">
                <a:latin typeface="Consolas" pitchFamily="49" charset="0"/>
              </a:rPr>
              <a:t>)</a:t>
            </a:r>
          </a:p>
          <a:p>
            <a:r>
              <a:rPr lang="en-US" altLang="zh-CN" sz="1600" dirty="0">
                <a:latin typeface="Consolas" pitchFamily="49" charset="0"/>
              </a:rPr>
              <a:t>	        {</a:t>
            </a:r>
          </a:p>
          <a:p>
            <a:r>
              <a:rPr lang="en-US" altLang="zh-CN" sz="1600" dirty="0">
                <a:latin typeface="Consolas" pitchFamily="49" charset="0"/>
              </a:rPr>
              <a:t>	            </a:t>
            </a:r>
            <a:r>
              <a:rPr lang="en-US" altLang="zh-CN" sz="1600" dirty="0" err="1">
                <a:latin typeface="Consolas" pitchFamily="49" charset="0"/>
              </a:rPr>
              <a:t>int</a:t>
            </a:r>
            <a:r>
              <a:rPr lang="en-US" altLang="zh-CN" sz="1600" dirty="0">
                <a:latin typeface="Consolas" pitchFamily="49" charset="0"/>
              </a:rPr>
              <a:t> </a:t>
            </a:r>
            <a:r>
              <a:rPr lang="en-US" altLang="zh-CN" sz="1600" dirty="0" err="1">
                <a:latin typeface="Consolas" pitchFamily="49" charset="0"/>
              </a:rPr>
              <a:t>newIPSegment</a:t>
            </a:r>
            <a:r>
              <a:rPr lang="en-US" altLang="zh-CN" sz="1600" dirty="0">
                <a:latin typeface="Consolas" pitchFamily="49" charset="0"/>
              </a:rPr>
              <a:t> = (</a:t>
            </a:r>
            <a:r>
              <a:rPr lang="en-US" altLang="zh-CN" sz="1600" dirty="0" err="1">
                <a:latin typeface="Consolas" pitchFamily="49" charset="0"/>
              </a:rPr>
              <a:t>ipSegment</a:t>
            </a:r>
            <a:r>
              <a:rPr lang="en-US" altLang="zh-CN" sz="1600" dirty="0">
                <a:latin typeface="Consolas" pitchFamily="49" charset="0"/>
              </a:rPr>
              <a:t> &lt; 0) ? 256 + </a:t>
            </a:r>
            <a:r>
              <a:rPr lang="en-US" altLang="zh-CN" sz="1600" dirty="0" err="1">
                <a:latin typeface="Consolas" pitchFamily="49" charset="0"/>
              </a:rPr>
              <a:t>ipSegment</a:t>
            </a:r>
            <a:r>
              <a:rPr lang="en-US" altLang="zh-CN" sz="1600" dirty="0">
                <a:latin typeface="Consolas" pitchFamily="49" charset="0"/>
              </a:rPr>
              <a:t> : </a:t>
            </a:r>
            <a:r>
              <a:rPr lang="en-US" altLang="zh-CN" sz="1600" dirty="0" err="1">
                <a:latin typeface="Consolas" pitchFamily="49" charset="0"/>
              </a:rPr>
              <a:t>ipSegment</a:t>
            </a:r>
            <a:r>
              <a:rPr lang="en-US" altLang="zh-CN" sz="1600" dirty="0">
                <a:latin typeface="Consolas" pitchFamily="49" charset="0"/>
              </a:rPr>
              <a:t>;</a:t>
            </a:r>
          </a:p>
          <a:p>
            <a:r>
              <a:rPr lang="en-US" altLang="zh-CN" sz="1600" dirty="0">
                <a:latin typeface="Consolas" pitchFamily="49" charset="0"/>
              </a:rPr>
              <a:t>	            </a:t>
            </a:r>
            <a:r>
              <a:rPr lang="en-US" altLang="zh-CN" sz="1600" dirty="0" err="1">
                <a:latin typeface="Consolas" pitchFamily="49" charset="0"/>
              </a:rPr>
              <a:t>System.out.print</a:t>
            </a:r>
            <a:r>
              <a:rPr lang="en-US" altLang="zh-CN" sz="1600" dirty="0">
                <a:latin typeface="Consolas" pitchFamily="49" charset="0"/>
              </a:rPr>
              <a:t>(</a:t>
            </a:r>
            <a:r>
              <a:rPr lang="en-US" altLang="zh-CN" sz="1600" dirty="0" err="1">
                <a:latin typeface="Consolas" pitchFamily="49" charset="0"/>
              </a:rPr>
              <a:t>newIPSegment</a:t>
            </a:r>
            <a:r>
              <a:rPr lang="en-US" altLang="zh-CN" sz="1600" dirty="0">
                <a:latin typeface="Consolas" pitchFamily="49" charset="0"/>
              </a:rPr>
              <a:t> + " ");</a:t>
            </a:r>
          </a:p>
          <a:p>
            <a:r>
              <a:rPr lang="en-US" altLang="zh-CN" sz="1600" dirty="0">
                <a:latin typeface="Consolas" pitchFamily="49" charset="0"/>
              </a:rPr>
              <a:t>	        }</a:t>
            </a:r>
            <a:endParaRPr lang="en-US" altLang="zh-CN" b="1" dirty="0">
              <a:latin typeface="Consolas" pitchFamily="49" charset="0"/>
            </a:endParaRPr>
          </a:p>
          <a:p>
            <a:r>
              <a:rPr lang="en-US" altLang="zh-CN" b="1" dirty="0">
                <a:latin typeface="Consolas" pitchFamily="49" charset="0"/>
              </a:rPr>
              <a:t>}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105548"/>
            <a:ext cx="4078288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777165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NetworkInterface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2648" y="1600200"/>
            <a:ext cx="8531352" cy="4495800"/>
          </a:xfrm>
        </p:spPr>
        <p:txBody>
          <a:bodyPr/>
          <a:lstStyle/>
          <a:p>
            <a:r>
              <a:rPr lang="zh-CN" altLang="en-US" dirty="0" smtClean="0"/>
              <a:t>表示物理网卡或虚拟网卡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static </a:t>
            </a:r>
            <a:r>
              <a:rPr lang="en-US" altLang="zh-CN" sz="2400" dirty="0" err="1" smtClean="0"/>
              <a:t>NetworkInterface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getByName</a:t>
            </a:r>
            <a:r>
              <a:rPr lang="en-US" altLang="zh-CN" sz="2400" dirty="0" smtClean="0"/>
              <a:t>(String name</a:t>
            </a:r>
            <a:r>
              <a:rPr lang="en-US" altLang="zh-CN" sz="2400" dirty="0" smtClean="0"/>
              <a:t>)</a:t>
            </a:r>
          </a:p>
          <a:p>
            <a:pPr lvl="1"/>
            <a:r>
              <a:rPr lang="en-US" altLang="zh-CN" sz="2400" dirty="0" smtClean="0"/>
              <a:t>static </a:t>
            </a:r>
            <a:r>
              <a:rPr lang="en-US" altLang="zh-CN" sz="2400" dirty="0" err="1" smtClean="0"/>
              <a:t>NetworkInterface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getByInetAddress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InetAddress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adress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r>
              <a:rPr lang="zh-CN" altLang="en-US" dirty="0" smtClean="0"/>
              <a:t>列出</a:t>
            </a:r>
            <a:r>
              <a:rPr lang="zh-CN" altLang="en-US" dirty="0" smtClean="0"/>
              <a:t>本地主机</a:t>
            </a:r>
            <a:r>
              <a:rPr lang="zh-CN" altLang="en-US" dirty="0" smtClean="0"/>
              <a:t>所有网络接口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static Enumeration </a:t>
            </a:r>
            <a:r>
              <a:rPr lang="en-US" altLang="zh-CN" dirty="0" err="1" smtClean="0"/>
              <a:t>getInetAddresses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09258" y="6388128"/>
            <a:ext cx="1336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InterfaceList</a:t>
            </a:r>
          </a:p>
        </p:txBody>
      </p:sp>
    </p:spTree>
    <p:extLst>
      <p:ext uri="{BB962C8B-B14F-4D97-AF65-F5344CB8AC3E}">
        <p14:creationId xmlns:p14="http://schemas.microsoft.com/office/powerpoint/2010/main" xmlns="" val="198383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1484784"/>
            <a:ext cx="849694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import java.net.*;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java.util</a:t>
            </a:r>
            <a:r>
              <a:rPr lang="en-US" altLang="zh-CN" dirty="0" smtClean="0"/>
              <a:t>.*;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InterfaceList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public static void main(String[]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        try{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           Enumeration&lt;</a:t>
            </a:r>
            <a:r>
              <a:rPr lang="en-US" altLang="zh-CN" dirty="0" err="1" smtClean="0">
                <a:solidFill>
                  <a:srgbClr val="FF0000"/>
                </a:solidFill>
              </a:rPr>
              <a:t>NetworkInterface</a:t>
            </a:r>
            <a:r>
              <a:rPr lang="en-US" altLang="zh-CN" dirty="0" smtClean="0">
                <a:solidFill>
                  <a:srgbClr val="FF0000"/>
                </a:solidFill>
              </a:rPr>
              <a:t>&gt; interfaces = </a:t>
            </a:r>
            <a:r>
              <a:rPr lang="en-US" altLang="zh-CN" dirty="0" err="1" smtClean="0">
                <a:solidFill>
                  <a:srgbClr val="FF0000"/>
                </a:solidFill>
              </a:rPr>
              <a:t>NetworkInterface.getNetworkInterfaces</a:t>
            </a:r>
            <a:r>
              <a:rPr lang="en-US" altLang="zh-CN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en-US" altLang="zh-CN" dirty="0" smtClean="0"/>
              <a:t>            while(</a:t>
            </a:r>
            <a:r>
              <a:rPr lang="en-US" altLang="zh-CN" dirty="0" err="1" smtClean="0"/>
              <a:t>interfaces.hasMoreElements</a:t>
            </a:r>
            <a:r>
              <a:rPr lang="en-US" altLang="zh-CN" dirty="0" smtClean="0"/>
              <a:t>()){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NetworkInterface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ni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interfaces.nextElement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("---------------");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ni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("UP: " + </a:t>
            </a:r>
            <a:r>
              <a:rPr lang="en-US" altLang="zh-CN" dirty="0" err="1" smtClean="0"/>
              <a:t>ni.isUp</a:t>
            </a:r>
            <a:r>
              <a:rPr lang="en-US" altLang="zh-CN" dirty="0" smtClean="0"/>
              <a:t>());</a:t>
            </a:r>
          </a:p>
          <a:p>
            <a:r>
              <a:rPr lang="en-US" altLang="zh-CN" dirty="0" smtClean="0"/>
              <a:t>            }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    catch(Exception e){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(e);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    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SpamCheck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如何快速判断垃圾邮件发送者？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5231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3528" y="1772816"/>
            <a:ext cx="84969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import java.net.*;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SpamCheck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public static final String BLACKHOLE = "sbl.spamhaus.org";</a:t>
            </a:r>
          </a:p>
          <a:p>
            <a:r>
              <a:rPr lang="en-US" altLang="zh-CN" dirty="0" smtClean="0"/>
              <a:t>    public static void main(String[]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 throws </a:t>
            </a:r>
            <a:r>
              <a:rPr lang="en-US" altLang="zh-CN" dirty="0" err="1" smtClean="0"/>
              <a:t>UnknownHostException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   for (String </a:t>
            </a:r>
            <a:r>
              <a:rPr lang="en-US" altLang="zh-CN" dirty="0" err="1" smtClean="0"/>
              <a:t>arg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            if (</a:t>
            </a:r>
            <a:r>
              <a:rPr lang="en-US" altLang="zh-CN" dirty="0" err="1" smtClean="0">
                <a:solidFill>
                  <a:srgbClr val="FF0000"/>
                </a:solidFill>
              </a:rPr>
              <a:t>isSpammer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arg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arg</a:t>
            </a:r>
            <a:r>
              <a:rPr lang="en-US" altLang="zh-CN" dirty="0" smtClean="0"/>
              <a:t> + " is a known spammer.");</a:t>
            </a:r>
          </a:p>
          <a:p>
            <a:r>
              <a:rPr lang="en-US" altLang="zh-CN" dirty="0" smtClean="0"/>
              <a:t>            }</a:t>
            </a:r>
          </a:p>
          <a:p>
            <a:r>
              <a:rPr lang="en-US" altLang="zh-CN" dirty="0" smtClean="0"/>
              <a:t>            else{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arg</a:t>
            </a:r>
            <a:r>
              <a:rPr lang="en-US" altLang="zh-CN" dirty="0" smtClean="0"/>
              <a:t> + " appears legitimate.");</a:t>
            </a:r>
          </a:p>
          <a:p>
            <a:r>
              <a:rPr lang="en-US" altLang="zh-CN" dirty="0" smtClean="0"/>
              <a:t>            }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 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1916832"/>
            <a:ext cx="8640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private static 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isSpammer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arg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    try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InetAddress</a:t>
            </a:r>
            <a:r>
              <a:rPr lang="en-US" altLang="zh-CN" dirty="0" smtClean="0"/>
              <a:t> address = </a:t>
            </a:r>
            <a:r>
              <a:rPr lang="en-US" altLang="zh-CN" dirty="0" err="1" smtClean="0"/>
              <a:t>InetAddress.getByName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arg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           byte[] quad = </a:t>
            </a:r>
            <a:r>
              <a:rPr lang="en-US" altLang="zh-CN" dirty="0" err="1" smtClean="0">
                <a:solidFill>
                  <a:srgbClr val="FF0000"/>
                </a:solidFill>
              </a:rPr>
              <a:t>address.getAddress</a:t>
            </a:r>
            <a:r>
              <a:rPr lang="en-US" altLang="zh-CN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smtClean="0">
                <a:solidFill>
                  <a:srgbClr val="FF0000"/>
                </a:solidFill>
              </a:rPr>
              <a:t>String query = BLACKHOLE;</a:t>
            </a:r>
          </a:p>
          <a:p>
            <a:r>
              <a:rPr lang="en-US" altLang="zh-CN" dirty="0" smtClean="0"/>
              <a:t>            for (byte octet : quad){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unsignedByte</a:t>
            </a:r>
            <a:r>
              <a:rPr lang="en-US" altLang="zh-CN" dirty="0" smtClean="0"/>
              <a:t> = octet &lt; 0 ? octet + 256 : octet; 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query = </a:t>
            </a:r>
            <a:r>
              <a:rPr lang="en-US" altLang="zh-CN" dirty="0" err="1" smtClean="0">
                <a:solidFill>
                  <a:srgbClr val="FF0000"/>
                </a:solidFill>
              </a:rPr>
              <a:t>unsignedByte</a:t>
            </a:r>
            <a:r>
              <a:rPr lang="en-US" altLang="zh-CN" dirty="0" smtClean="0">
                <a:solidFill>
                  <a:srgbClr val="FF0000"/>
                </a:solidFill>
              </a:rPr>
              <a:t> + "." + query;</a:t>
            </a:r>
          </a:p>
          <a:p>
            <a:r>
              <a:rPr lang="en-US" altLang="zh-CN" dirty="0" smtClean="0"/>
              <a:t>            }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InetAddress.getByName</a:t>
            </a:r>
            <a:r>
              <a:rPr lang="en-US" altLang="zh-CN" dirty="0" smtClean="0"/>
              <a:t>(query);</a:t>
            </a:r>
          </a:p>
          <a:p>
            <a:r>
              <a:rPr lang="en-US" altLang="zh-CN" dirty="0" smtClean="0"/>
              <a:t>            return true;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    catch (</a:t>
            </a:r>
            <a:r>
              <a:rPr lang="en-US" altLang="zh-CN" dirty="0" err="1" smtClean="0"/>
              <a:t>UnknownHostException</a:t>
            </a:r>
            <a:r>
              <a:rPr lang="en-US" altLang="zh-CN" dirty="0" smtClean="0"/>
              <a:t> e) {</a:t>
            </a:r>
          </a:p>
          <a:p>
            <a:r>
              <a:rPr lang="en-US" altLang="zh-CN" dirty="0" smtClean="0"/>
              <a:t>            return false;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地址版本（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IPv4</a:t>
            </a:r>
            <a:r>
              <a:rPr lang="zh-CN" altLang="en-US" b="1" dirty="0" smtClean="0"/>
              <a:t>地址类型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dirty="0" smtClean="0"/>
              <a:t>  A</a:t>
            </a:r>
            <a:r>
              <a:rPr lang="zh-CN" altLang="en-US" dirty="0" smtClean="0"/>
              <a:t>类</a:t>
            </a:r>
            <a:r>
              <a:rPr lang="en-US" altLang="zh-CN" dirty="0" smtClean="0"/>
              <a:t>: </a:t>
            </a:r>
            <a:r>
              <a:rPr lang="zh-CN" altLang="en-US" dirty="0" smtClean="0"/>
              <a:t>最高位为</a:t>
            </a:r>
            <a:r>
              <a:rPr lang="en-US" altLang="zh-CN" dirty="0" smtClean="0"/>
              <a:t>0</a:t>
            </a:r>
          </a:p>
          <a:p>
            <a:pPr>
              <a:buNone/>
            </a:pPr>
            <a:r>
              <a:rPr lang="en-US" altLang="zh-CN" dirty="0" smtClean="0"/>
              <a:t>  B</a:t>
            </a:r>
            <a:r>
              <a:rPr lang="zh-CN" altLang="en-US" dirty="0" smtClean="0"/>
              <a:t>类</a:t>
            </a:r>
            <a:r>
              <a:rPr lang="en-US" altLang="zh-CN" dirty="0" smtClean="0"/>
              <a:t>: </a:t>
            </a:r>
            <a:r>
              <a:rPr lang="zh-CN" altLang="en-US" dirty="0" smtClean="0"/>
              <a:t>最高两位为</a:t>
            </a:r>
            <a:r>
              <a:rPr lang="en-US" altLang="zh-CN" dirty="0" smtClean="0"/>
              <a:t>10</a:t>
            </a:r>
          </a:p>
          <a:p>
            <a:pPr>
              <a:buNone/>
            </a:pPr>
            <a:r>
              <a:rPr lang="en-US" altLang="zh-CN" dirty="0" smtClean="0"/>
              <a:t>  C</a:t>
            </a:r>
            <a:r>
              <a:rPr lang="zh-CN" altLang="en-US" dirty="0" smtClean="0"/>
              <a:t>类</a:t>
            </a:r>
            <a:r>
              <a:rPr lang="en-US" altLang="zh-CN" dirty="0" smtClean="0"/>
              <a:t>: </a:t>
            </a:r>
            <a:r>
              <a:rPr lang="zh-CN" altLang="en-US" dirty="0" smtClean="0"/>
              <a:t>最高三位为</a:t>
            </a:r>
            <a:r>
              <a:rPr lang="en-US" altLang="zh-CN" dirty="0" smtClean="0"/>
              <a:t>110</a:t>
            </a:r>
          </a:p>
          <a:p>
            <a:pPr>
              <a:buNone/>
            </a:pPr>
            <a:r>
              <a:rPr lang="en-US" altLang="zh-CN" dirty="0" smtClean="0"/>
              <a:t>  D</a:t>
            </a:r>
            <a:r>
              <a:rPr lang="zh-CN" altLang="en-US" dirty="0" smtClean="0"/>
              <a:t>类</a:t>
            </a:r>
            <a:r>
              <a:rPr lang="en-US" altLang="zh-CN" dirty="0" smtClean="0"/>
              <a:t>:  1110  </a:t>
            </a:r>
            <a:r>
              <a:rPr lang="zh-CN" altLang="en-US" dirty="0" smtClean="0"/>
              <a:t>开始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E</a:t>
            </a:r>
            <a:r>
              <a:rPr lang="zh-CN" altLang="en-US" dirty="0" smtClean="0"/>
              <a:t>类：</a:t>
            </a:r>
            <a:r>
              <a:rPr lang="en-US" altLang="zh-CN" dirty="0" smtClean="0"/>
              <a:t>11110</a:t>
            </a:r>
            <a:r>
              <a:rPr lang="zh-CN" altLang="en-US" dirty="0" smtClean="0"/>
              <a:t>开始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IPv6</a:t>
            </a:r>
            <a:r>
              <a:rPr lang="zh-CN" altLang="en-US" b="1" dirty="0" smtClean="0"/>
              <a:t>地址格式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长度：</a:t>
            </a:r>
            <a:r>
              <a:rPr lang="en-US" altLang="zh-CN" b="1" dirty="0" smtClean="0"/>
              <a:t>8</a:t>
            </a:r>
            <a:r>
              <a:rPr lang="zh-CN" altLang="en-US" b="1" dirty="0" smtClean="0"/>
              <a:t>个区块，每区块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个十六进制数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格式：</a:t>
            </a:r>
            <a:r>
              <a:rPr lang="zh-CN" altLang="en-US" b="1" dirty="0" smtClean="0"/>
              <a:t>冒号相隔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简写：</a:t>
            </a:r>
            <a:r>
              <a:rPr lang="zh-CN" altLang="en-US" b="1" dirty="0" smtClean="0"/>
              <a:t>双冒号可以表示多个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区块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dirty="0" smtClean="0"/>
              <a:t>  2001:4860:4860:0000:0000:0000:0000:8888 =</a:t>
            </a:r>
          </a:p>
          <a:p>
            <a:pPr>
              <a:buNone/>
            </a:pPr>
            <a:r>
              <a:rPr lang="en-US" altLang="zh-CN" dirty="0" smtClean="0"/>
              <a:t>  2001:4860:4860::8888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注意：</a:t>
            </a:r>
            <a:r>
              <a:rPr lang="zh-CN" altLang="en-US" dirty="0" smtClean="0">
                <a:solidFill>
                  <a:srgbClr val="FF0000"/>
                </a:solidFill>
              </a:rPr>
              <a:t>地址当以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区块开头时，可以省略；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            </a:t>
            </a:r>
            <a:r>
              <a:rPr lang="zh-CN" altLang="en-US" dirty="0" smtClean="0">
                <a:solidFill>
                  <a:srgbClr val="FF0000"/>
                </a:solidFill>
              </a:rPr>
              <a:t>每个区块中的高位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可以省略；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            </a:t>
            </a:r>
            <a:r>
              <a:rPr lang="zh-CN" altLang="en-US" dirty="0" smtClean="0">
                <a:solidFill>
                  <a:srgbClr val="FF0000"/>
                </a:solidFill>
              </a:rPr>
              <a:t>一个地址中，双冒号只可用一次。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地址版本（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IPv4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IPv6</a:t>
            </a:r>
            <a:r>
              <a:rPr lang="zh-CN" altLang="en-US" dirty="0" smtClean="0"/>
              <a:t>混合网络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1595021"/>
            <a:ext cx="770485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800" dirty="0" smtClean="0"/>
              <a:t>在</a:t>
            </a:r>
            <a:r>
              <a:rPr lang="en-US" altLang="zh-CN" sz="2800" dirty="0" smtClean="0">
                <a:solidFill>
                  <a:srgbClr val="FF0000"/>
                </a:solidFill>
              </a:rPr>
              <a:t>IPv4</a:t>
            </a:r>
            <a:r>
              <a:rPr lang="zh-CN" altLang="en-US" sz="2800" dirty="0" smtClean="0">
                <a:solidFill>
                  <a:srgbClr val="FF0000"/>
                </a:solidFill>
              </a:rPr>
              <a:t>和</a:t>
            </a:r>
            <a:r>
              <a:rPr lang="en-US" altLang="zh-CN" sz="2800" dirty="0" smtClean="0">
                <a:solidFill>
                  <a:srgbClr val="FF0000"/>
                </a:solidFill>
              </a:rPr>
              <a:t>IPv6</a:t>
            </a:r>
            <a:r>
              <a:rPr lang="zh-CN" altLang="en-US" sz="2800" dirty="0" smtClean="0">
                <a:solidFill>
                  <a:srgbClr val="FF0000"/>
                </a:solidFill>
              </a:rPr>
              <a:t>混合的网络中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IPv6</a:t>
            </a:r>
            <a:r>
              <a:rPr lang="zh-CN" altLang="en-US" sz="2800" dirty="0" smtClean="0"/>
              <a:t>地址的后四个字节可以被写成</a:t>
            </a:r>
            <a:r>
              <a:rPr lang="en-US" altLang="zh-CN" sz="2800" dirty="0" smtClean="0"/>
              <a:t>IPv4</a:t>
            </a:r>
            <a:r>
              <a:rPr lang="zh-CN" altLang="en-US" sz="2800" dirty="0" smtClean="0"/>
              <a:t>的地址格式。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800" dirty="0" smtClean="0"/>
              <a:t>如</a:t>
            </a:r>
            <a:r>
              <a:rPr lang="en-US" altLang="zh-CN" sz="2800" dirty="0" smtClean="0"/>
              <a:t>A34E::A123:B231:A111:DDAA</a:t>
            </a:r>
            <a:r>
              <a:rPr lang="zh-CN" altLang="en-US" sz="2800" dirty="0" smtClean="0"/>
              <a:t>可以写成</a:t>
            </a:r>
            <a:r>
              <a:rPr lang="en-US" altLang="zh-CN" sz="2800" dirty="0" smtClean="0">
                <a:solidFill>
                  <a:srgbClr val="FF0000"/>
                </a:solidFill>
              </a:rPr>
              <a:t>A34E::A123:B231:161.17.221.170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800" dirty="0" smtClean="0"/>
              <a:t>当访问网络资源的计算机使用的是</a:t>
            </a:r>
            <a:r>
              <a:rPr lang="en-US" altLang="zh-CN" sz="2800" dirty="0" smtClean="0"/>
              <a:t>IPv4</a:t>
            </a:r>
            <a:r>
              <a:rPr lang="zh-CN" altLang="en-US" sz="2800" dirty="0" smtClean="0"/>
              <a:t>的地址时，</a:t>
            </a:r>
            <a:r>
              <a:rPr lang="zh-CN" altLang="en-US" sz="2800" dirty="0" smtClean="0">
                <a:solidFill>
                  <a:srgbClr val="FF0000"/>
                </a:solidFill>
              </a:rPr>
              <a:t>系统会自动使用</a:t>
            </a:r>
            <a:r>
              <a:rPr lang="en-US" altLang="zh-CN" sz="2800" dirty="0" smtClean="0">
                <a:solidFill>
                  <a:srgbClr val="FF0000"/>
                </a:solidFill>
              </a:rPr>
              <a:t>IPv6</a:t>
            </a:r>
            <a:r>
              <a:rPr lang="zh-CN" altLang="en-US" sz="2800" dirty="0" smtClean="0">
                <a:solidFill>
                  <a:srgbClr val="FF0000"/>
                </a:solidFill>
              </a:rPr>
              <a:t>的后四个字节作为</a:t>
            </a:r>
            <a:r>
              <a:rPr lang="en-US" altLang="zh-CN" sz="2800" dirty="0" smtClean="0">
                <a:solidFill>
                  <a:srgbClr val="FF0000"/>
                </a:solidFill>
              </a:rPr>
              <a:t>IPv4</a:t>
            </a:r>
            <a:r>
              <a:rPr lang="zh-CN" altLang="en-US" sz="2800" dirty="0" smtClean="0">
                <a:solidFill>
                  <a:srgbClr val="FF0000"/>
                </a:solidFill>
              </a:rPr>
              <a:t>的地址。</a:t>
            </a:r>
          </a:p>
          <a:p>
            <a:endParaRPr lang="en-US" altLang="zh-CN" sz="2800" dirty="0" smtClean="0"/>
          </a:p>
          <a:p>
            <a:pPr>
              <a:buFont typeface="Wingdings" pitchFamily="2" charset="2"/>
              <a:buChar char="l"/>
            </a:pPr>
            <a:endParaRPr lang="en-US" altLang="zh-CN" sz="2800" dirty="0" smtClean="0"/>
          </a:p>
          <a:p>
            <a:pPr>
              <a:buFont typeface="Wingdings" pitchFamily="2" charset="2"/>
              <a:buChar char="l"/>
            </a:pP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以下</a:t>
            </a:r>
            <a:r>
              <a:rPr lang="en-US" altLang="zh-CN" dirty="0" smtClean="0"/>
              <a:t>IPv6</a:t>
            </a:r>
            <a:r>
              <a:rPr lang="zh-CN" altLang="en-US" dirty="0" smtClean="0"/>
              <a:t>地址</a:t>
            </a:r>
            <a:r>
              <a:rPr lang="zh-CN" altLang="en-US" dirty="0" smtClean="0">
                <a:solidFill>
                  <a:srgbClr val="FF0000"/>
                </a:solidFill>
              </a:rPr>
              <a:t>不正确</a:t>
            </a:r>
            <a:r>
              <a:rPr lang="zh-CN" altLang="en-US" dirty="0" smtClean="0"/>
              <a:t>的是？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(A) 21E5:69AA:FFFF:1:E100:B691:1285:F56E</a:t>
            </a:r>
          </a:p>
          <a:p>
            <a:pPr>
              <a:buNone/>
            </a:pPr>
            <a:r>
              <a:rPr lang="en-US" altLang="zh-CN" dirty="0" smtClean="0"/>
              <a:t>(B) ::255.255.255.255</a:t>
            </a:r>
          </a:p>
          <a:p>
            <a:pPr>
              <a:buNone/>
            </a:pPr>
            <a:r>
              <a:rPr lang="en-US" altLang="zh-CN" dirty="0" smtClean="0"/>
              <a:t>(C) 59FB::1005:CC57:6571</a:t>
            </a:r>
          </a:p>
          <a:p>
            <a:pPr>
              <a:buNone/>
            </a:pPr>
            <a:r>
              <a:rPr lang="en-US" altLang="zh-CN" dirty="0" smtClean="0"/>
              <a:t>(D) 56FE::2159:5BBC::6594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答案：</a:t>
            </a:r>
            <a:r>
              <a:rPr lang="en-US" altLang="zh-CN" b="1" dirty="0" smtClean="0">
                <a:solidFill>
                  <a:srgbClr val="FF0000"/>
                </a:solidFill>
              </a:rPr>
              <a:t>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域名系统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DNS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人</a:t>
            </a:r>
            <a:r>
              <a:rPr lang="zh-CN" altLang="en-US" dirty="0" smtClean="0"/>
              <a:t>们</a:t>
            </a:r>
            <a:r>
              <a:rPr lang="zh-CN" altLang="en-US" dirty="0" smtClean="0"/>
              <a:t>难以</a:t>
            </a:r>
            <a:r>
              <a:rPr lang="zh-CN" altLang="en-US" dirty="0" smtClean="0"/>
              <a:t>记住大量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r>
              <a:rPr lang="zh-CN" altLang="en-US" dirty="0" smtClean="0"/>
              <a:t>域名系统（</a:t>
            </a:r>
            <a:r>
              <a:rPr lang="en-US" altLang="zh-CN" dirty="0" smtClean="0">
                <a:solidFill>
                  <a:srgbClr val="FF0000"/>
                </a:solidFill>
              </a:rPr>
              <a:t>Domain Name System, DNS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DNS</a:t>
            </a:r>
            <a:r>
              <a:rPr lang="zh-CN" altLang="en-US" dirty="0" smtClean="0"/>
              <a:t>将易于记忆的</a:t>
            </a:r>
            <a:r>
              <a:rPr lang="zh-CN" altLang="en-US" dirty="0" smtClean="0">
                <a:solidFill>
                  <a:srgbClr val="FF0000"/>
                </a:solidFill>
              </a:rPr>
              <a:t>域名与</a:t>
            </a:r>
            <a:r>
              <a:rPr lang="en-US" altLang="zh-CN" dirty="0" smtClean="0">
                <a:solidFill>
                  <a:srgbClr val="FF0000"/>
                </a:solidFill>
              </a:rPr>
              <a:t>IP</a:t>
            </a:r>
            <a:r>
              <a:rPr lang="zh-CN" altLang="en-US" dirty="0" smtClean="0"/>
              <a:t>地址联系起来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210.39.3.164 &lt;-&gt; www.szu.edu.cn</a:t>
            </a:r>
          </a:p>
          <a:p>
            <a:r>
              <a:rPr lang="zh-CN" altLang="en-US" dirty="0" smtClean="0"/>
              <a:t>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一台主机可能有多个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1"/>
            <a:r>
              <a:rPr lang="zh-CN" altLang="en-US" dirty="0"/>
              <a:t>一个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r>
              <a:rPr lang="zh-CN" altLang="en-US" dirty="0" smtClean="0"/>
              <a:t>可能被多个域名指向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一个域名可能指向多个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3392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8397</TotalTime>
  <Words>2970</Words>
  <Application>Microsoft Office PowerPoint</Application>
  <PresentationFormat>全屏显示(4:3)</PresentationFormat>
  <Paragraphs>538</Paragraphs>
  <Slides>48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中性</vt:lpstr>
      <vt:lpstr>                     Internet地址</vt:lpstr>
      <vt:lpstr>目录</vt:lpstr>
      <vt:lpstr>IP地址</vt:lpstr>
      <vt:lpstr>IP地址版本（1）</vt:lpstr>
      <vt:lpstr>IP地址版本（2）</vt:lpstr>
      <vt:lpstr>IP地址版本（3）</vt:lpstr>
      <vt:lpstr>IPv4和IPv6混合网络</vt:lpstr>
      <vt:lpstr>练习1：</vt:lpstr>
      <vt:lpstr>域名系统（DNS）</vt:lpstr>
      <vt:lpstr>域名系统（DNS）</vt:lpstr>
      <vt:lpstr>为什么不直接通过IP访问网站</vt:lpstr>
      <vt:lpstr>为什么不直接通过IP访问网站</vt:lpstr>
      <vt:lpstr>为什么不直接通过IP访问网站</vt:lpstr>
      <vt:lpstr>InetAddress类</vt:lpstr>
      <vt:lpstr>创建方法</vt:lpstr>
      <vt:lpstr>getLocalhost方法</vt:lpstr>
      <vt:lpstr>getLocalhost举例</vt:lpstr>
      <vt:lpstr>getByName方法</vt:lpstr>
      <vt:lpstr>说明</vt:lpstr>
      <vt:lpstr>getByName实例(1)</vt:lpstr>
      <vt:lpstr>getByName实例（2）</vt:lpstr>
      <vt:lpstr>getByName实例（3）</vt:lpstr>
      <vt:lpstr>getByName实例（4）</vt:lpstr>
      <vt:lpstr>getAllByName方法</vt:lpstr>
      <vt:lpstr>getAllByName实例</vt:lpstr>
      <vt:lpstr>getByAddress</vt:lpstr>
      <vt:lpstr>getByAddress实例</vt:lpstr>
      <vt:lpstr>程序安全性问题</vt:lpstr>
      <vt:lpstr>DNS缓存</vt:lpstr>
      <vt:lpstr>获取方法</vt:lpstr>
      <vt:lpstr>幻灯片 31</vt:lpstr>
      <vt:lpstr>Inet4Address/Inet6Address</vt:lpstr>
      <vt:lpstr>使用getHostName方法获得域名</vt:lpstr>
      <vt:lpstr>使用getHostName方法获得域名</vt:lpstr>
      <vt:lpstr>使用getHostName方法获得域名例子</vt:lpstr>
      <vt:lpstr>使用getHostName方法获得域名例子</vt:lpstr>
      <vt:lpstr>使用getCanonicalHostName方法获得主机名</vt:lpstr>
      <vt:lpstr>使用getCanonicalHostName方法例子</vt:lpstr>
      <vt:lpstr>使用getCanonicalHostName方法例子</vt:lpstr>
      <vt:lpstr>使用getHostAddress方法获得IP地址</vt:lpstr>
      <vt:lpstr>使用getHostAddress方法获得IP地址</vt:lpstr>
      <vt:lpstr>使用getAddress方法获得IP地址</vt:lpstr>
      <vt:lpstr>使用getAddress方法获得IP地址</vt:lpstr>
      <vt:lpstr>NetworkInterface</vt:lpstr>
      <vt:lpstr>幻灯片 45</vt:lpstr>
      <vt:lpstr>SpamCheck</vt:lpstr>
      <vt:lpstr>幻灯片 47</vt:lpstr>
      <vt:lpstr>幻灯片 48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端美科技高校合作产学研发展计划</dc:title>
  <cp:lastModifiedBy>dell</cp:lastModifiedBy>
  <cp:revision>878</cp:revision>
  <dcterms:modified xsi:type="dcterms:W3CDTF">2021-04-07T03:40:08Z</dcterms:modified>
</cp:coreProperties>
</file>