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47" r:id="rId3"/>
    <p:sldId id="369" r:id="rId4"/>
    <p:sldId id="402" r:id="rId5"/>
    <p:sldId id="370" r:id="rId6"/>
    <p:sldId id="371" r:id="rId7"/>
    <p:sldId id="372" r:id="rId8"/>
    <p:sldId id="373" r:id="rId9"/>
    <p:sldId id="403" r:id="rId10"/>
    <p:sldId id="374" r:id="rId11"/>
    <p:sldId id="375" r:id="rId12"/>
    <p:sldId id="376" r:id="rId13"/>
    <p:sldId id="377" r:id="rId14"/>
    <p:sldId id="378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381" r:id="rId23"/>
    <p:sldId id="412" r:id="rId24"/>
    <p:sldId id="413" r:id="rId25"/>
    <p:sldId id="382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3" r:id="rId35"/>
    <p:sldId id="426" r:id="rId36"/>
    <p:sldId id="399" r:id="rId37"/>
    <p:sldId id="388" r:id="rId38"/>
    <p:sldId id="425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4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657A58-848B-48C3-ADA6-D7FEE47A5B46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6484AE-19AC-4E75-8656-3D86E892CC4F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83D9B4-FDDC-4336-8D78-1C04F2B24081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35FE4C-A41A-49DB-9013-468163A93016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663B2-B766-4C54-A600-138DA83F2EBB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f.org/blueribb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zu.edu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eill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dmin@www.blackstar.com:808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eilly.com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   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字符串构造</a:t>
            </a:r>
            <a:r>
              <a:rPr lang="en-US" altLang="zh-CN" dirty="0"/>
              <a:t>URL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898347" cy="5135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定义：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88"/>
                </a:solidFill>
                <a:latin typeface="Courier New" panose="02070309020205020404" pitchFamily="49" charset="0"/>
              </a:rPr>
              <a:t>MalformedURLException</a:t>
            </a:r>
            <a:endParaRPr lang="en-US" altLang="zh-CN" sz="2000" dirty="0" smtClean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例子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</a:t>
            </a:r>
            <a:r>
              <a:rPr lang="en-US" altLang="zh-CN" sz="20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://www.szu.edu.cn/"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 smtClean="0">
              <a:solidFill>
                <a:srgbClr val="1B1C2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0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20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37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分块构造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543801" cy="52505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protocol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hostname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file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URL</a:t>
            </a:r>
            <a:r>
              <a:rPr lang="en-US" altLang="zh-CN" sz="18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"www.eff.org"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</a:t>
            </a:r>
            <a:r>
              <a:rPr lang="en-US" altLang="zh-CN" sz="18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blueribbon.html#intro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18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6699"/>
                </a:solidFill>
                <a:latin typeface="Courier New" panose="02070309020205020404" pitchFamily="49" charset="0"/>
              </a:rPr>
              <a:t>    throw</a:t>
            </a:r>
            <a:r>
              <a:rPr lang="en-US" altLang="zh-CN" sz="1800" dirty="0" smtClean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CC00FF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</a:rPr>
              <a:t>"shouldn't happen; all VMs recognize http</a:t>
            </a:r>
            <a:r>
              <a:rPr lang="en-US" altLang="zh-CN" sz="18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</a:rPr>
              <a:t>}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2267744" y="2708920"/>
            <a:ext cx="6159058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注意：勿遗漏</a:t>
            </a:r>
            <a:r>
              <a:rPr lang="en-US" altLang="zh-CN" sz="4000" dirty="0" smtClean="0">
                <a:solidFill>
                  <a:srgbClr val="FF0000"/>
                </a:solidFill>
              </a:rPr>
              <a:t>file</a:t>
            </a:r>
            <a:r>
              <a:rPr lang="zh-CN" altLang="en-US" sz="4000" dirty="0" smtClean="0">
                <a:solidFill>
                  <a:srgbClr val="FF0000"/>
                </a:solidFill>
              </a:rPr>
              <a:t>参数前的</a:t>
            </a:r>
            <a:r>
              <a:rPr lang="en-US" altLang="zh-CN" sz="4000" dirty="0" smtClean="0">
                <a:solidFill>
                  <a:srgbClr val="FF0000"/>
                </a:solidFill>
              </a:rPr>
              <a:t>/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665913" y="3933825"/>
            <a:ext cx="1817687" cy="838200"/>
          </a:xfrm>
          <a:prstGeom prst="wedgeRoundRectCallout">
            <a:avLst>
              <a:gd name="adj1" fmla="val -232856"/>
              <a:gd name="adj2" fmla="val -2234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隔开的</a:t>
            </a:r>
            <a:r>
              <a:rPr lang="en-US" altLang="zh-CN" dirty="0">
                <a:solidFill>
                  <a:srgbClr val="FF0000"/>
                </a:solidFill>
              </a:rPr>
              <a:t>intro </a:t>
            </a:r>
            <a:r>
              <a:rPr lang="zh-CN" altLang="en-US" dirty="0">
                <a:solidFill>
                  <a:srgbClr val="FF0000"/>
                </a:solidFill>
              </a:rPr>
              <a:t>是 片段标识符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5949280"/>
            <a:ext cx="7035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代码片段效果</a:t>
            </a:r>
            <a:r>
              <a:rPr lang="zh-CN" altLang="en-US" dirty="0">
                <a:solidFill>
                  <a:srgbClr val="FF0000"/>
                </a:solidFill>
              </a:rPr>
              <a:t>：创建一个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对象，指向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http://www.eff.org/blueribbon.html#intro</a:t>
            </a:r>
            <a:r>
              <a:rPr lang="zh-CN" altLang="en-US" dirty="0">
                <a:solidFill>
                  <a:srgbClr val="FF0000"/>
                </a:solidFill>
              </a:rPr>
              <a:t>，使用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的默认端口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7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构造相对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8260656" cy="51353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base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relative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</a:rPr>
              <a:t>MalformedURLException</a:t>
            </a:r>
            <a:endParaRPr lang="en-US" altLang="zh-CN" sz="1800" dirty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u1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 </a:t>
            </a: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</a:t>
            </a:r>
            <a:r>
              <a:rPr lang="en-US" altLang="zh-CN" sz="18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www.szu.edu.cn/a/b.html"</a:t>
            </a: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u2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u1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"mailinglists.html"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1800" dirty="0" smtClean="0">
              <a:solidFill>
                <a:srgbClr val="1B1C2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18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8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18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8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18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8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18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600" y="5517232"/>
            <a:ext cx="78311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代码片段效果：创建一个</a:t>
            </a:r>
            <a:r>
              <a:rPr lang="en-US" altLang="zh-CN" dirty="0"/>
              <a:t>U1</a:t>
            </a:r>
            <a:r>
              <a:rPr lang="zh-CN" altLang="en-US" dirty="0"/>
              <a:t>对象，指向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http://www.szu.edu.cn/a/b.html </a:t>
            </a:r>
            <a:r>
              <a:rPr lang="zh-CN" altLang="en-US" dirty="0"/>
              <a:t>，将文件名从</a:t>
            </a:r>
            <a:r>
              <a:rPr lang="en-US" altLang="zh-CN" dirty="0"/>
              <a:t>u1</a:t>
            </a:r>
            <a:r>
              <a:rPr lang="zh-CN" altLang="en-US" dirty="0"/>
              <a:t>的路径中删除，追加上新文件名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mailinglists.html</a:t>
            </a:r>
            <a:r>
              <a:rPr lang="zh-CN" altLang="en-US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，得到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u2</a:t>
            </a:r>
            <a:r>
              <a:rPr lang="zh-CN" altLang="en-US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对象，指向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http://www.szu.edu.cn/a/mailinglists.html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47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22" y="1606032"/>
            <a:ext cx="8226150" cy="51353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类的获取数据方法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openStream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获得</a:t>
            </a:r>
            <a:r>
              <a:rPr lang="en-US" altLang="zh-CN" dirty="0" err="1"/>
              <a:t>URLConnection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Proxy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proxy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获得内容对象</a:t>
            </a:r>
            <a:r>
              <a:rPr lang="zh-CN" altLang="en-US" dirty="0"/>
              <a:t>如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/>
              <a:t>Image</a:t>
            </a: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Class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[]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classes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72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</a:t>
            </a:r>
            <a:r>
              <a:rPr lang="zh-CN" altLang="en-US" dirty="0" smtClean="0"/>
              <a:t>数据：</a:t>
            </a:r>
            <a:r>
              <a:rPr lang="en-US" altLang="zh-CN" dirty="0" err="1" smtClean="0"/>
              <a:t>openStream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92896"/>
            <a:ext cx="8761805" cy="4365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URL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</a:t>
            </a:r>
            <a:r>
              <a:rPr lang="en-US" altLang="zh-CN" sz="24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www.szu.edu.cn"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openStream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b="1" dirty="0" err="1" smtClean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while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((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read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!=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FF66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write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close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r>
              <a:rPr lang="en-US" altLang="zh-CN" sz="24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openStream</a:t>
            </a:r>
            <a:r>
              <a:rPr lang="zh-CN" altLang="en-US" sz="20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方法连接到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zh-CN" altLang="en-US" sz="20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所引用的资源，在客户端和服务器之间建立可靠连接，返回一个</a:t>
            </a:r>
            <a:r>
              <a:rPr lang="en-US" altLang="zh-CN" sz="2000" b="1" dirty="0" err="1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InputStream</a:t>
            </a:r>
            <a:r>
              <a:rPr lang="zh-CN" altLang="en-US" sz="20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，以读取数据。</a:t>
            </a:r>
            <a:endParaRPr lang="en-US" altLang="zh-CN" sz="2000" b="1" dirty="0" smtClean="0">
              <a:solidFill>
                <a:srgbClr val="006699"/>
              </a:solidFill>
              <a:latin typeface="Courier New" pitchFamily="49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6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916832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试从程序输入输出处理数据的角度思考并解释一下，从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浏览器地址栏输入一个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，到可以在浏览器中看到这个网页内容，什么程序从哪里获得了什么数据？处理了什么数据？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例子：下载一个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页面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540750" cy="449897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800" dirty="0" smtClean="0"/>
              <a:t>下载一个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页面，在控制台输出该页面的原始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sz="2800" dirty="0" smtClean="0"/>
          </a:p>
          <a:p>
            <a:pPr marL="0" indent="0">
              <a:buFont typeface="Wingdings 2" pitchFamily="18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思路：从命令行读取一个</a:t>
            </a:r>
            <a:r>
              <a:rPr lang="en-US" altLang="zh-CN" sz="2800" dirty="0" smtClean="0">
                <a:solidFill>
                  <a:srgbClr val="FF0000"/>
                </a:solidFill>
              </a:rPr>
              <a:t>URL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http://www.oreilly.com</a:t>
            </a:r>
            <a:r>
              <a:rPr lang="zh-CN" altLang="en-US" sz="2800" dirty="0" smtClean="0">
                <a:solidFill>
                  <a:srgbClr val="FF0000"/>
                </a:solidFill>
              </a:rPr>
              <a:t>），从这个</a:t>
            </a:r>
            <a:r>
              <a:rPr lang="en-US" altLang="zh-CN" sz="2800" dirty="0" smtClean="0">
                <a:solidFill>
                  <a:srgbClr val="FF0000"/>
                </a:solidFill>
              </a:rPr>
              <a:t>URL</a:t>
            </a:r>
            <a:r>
              <a:rPr lang="zh-CN" altLang="en-US" sz="2800" dirty="0" smtClean="0">
                <a:solidFill>
                  <a:srgbClr val="FF0000"/>
                </a:solidFill>
              </a:rPr>
              <a:t>打开一个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InputStream</a:t>
            </a:r>
            <a:r>
              <a:rPr lang="zh-CN" altLang="en-US" sz="2800" dirty="0" smtClean="0">
                <a:solidFill>
                  <a:srgbClr val="FF0000"/>
                </a:solidFill>
              </a:rPr>
              <a:t>，将此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InputStream</a:t>
            </a:r>
            <a:r>
              <a:rPr lang="zh-CN" altLang="en-US" sz="2800" dirty="0" smtClean="0">
                <a:solidFill>
                  <a:srgbClr val="FF0000"/>
                </a:solidFill>
              </a:rPr>
              <a:t>串链到默认编码方式的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InputStreamReader</a:t>
            </a:r>
            <a:r>
              <a:rPr lang="zh-CN" altLang="en-US" sz="2800" dirty="0" smtClean="0">
                <a:solidFill>
                  <a:srgbClr val="FF0000"/>
                </a:solidFill>
              </a:rPr>
              <a:t>，使用其</a:t>
            </a:r>
            <a:r>
              <a:rPr lang="en-US" altLang="zh-CN" sz="2800" dirty="0" smtClean="0">
                <a:solidFill>
                  <a:srgbClr val="FF0000"/>
                </a:solidFill>
              </a:rPr>
              <a:t>read()</a:t>
            </a:r>
            <a:r>
              <a:rPr lang="zh-CN" altLang="en-US" sz="2800" dirty="0" smtClean="0">
                <a:solidFill>
                  <a:srgbClr val="FF0000"/>
                </a:solidFill>
              </a:rPr>
              <a:t>方法从文件读取连续的字符，将字符在控制台显示输出。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altLang="zh-CN" sz="2800" dirty="0" smtClean="0"/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152517" y="6488668"/>
            <a:ext cx="188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SourceViewer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运行结果</a:t>
            </a:r>
          </a:p>
        </p:txBody>
      </p:sp>
      <p:sp>
        <p:nvSpPr>
          <p:cNvPr id="2150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20888"/>
            <a:ext cx="80025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5288" y="4343400"/>
            <a:ext cx="7315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测试练习并观察：若将参数改为</a:t>
            </a:r>
            <a:r>
              <a:rPr lang="en-US" altLang="zh-CN" sz="2400" dirty="0">
                <a:hlinkClick r:id="rId3"/>
              </a:rPr>
              <a:t>http://www.szu.edu.cn</a:t>
            </a:r>
            <a:r>
              <a:rPr lang="zh-CN" altLang="en-US" sz="2400" dirty="0"/>
              <a:t>，请观察控制台运行结果，并对比从浏览器输入该</a:t>
            </a:r>
            <a:r>
              <a:rPr lang="en-US" altLang="zh-CN" sz="2400" dirty="0"/>
              <a:t>URL</a:t>
            </a:r>
            <a:r>
              <a:rPr lang="zh-CN" altLang="en-US" sz="2400" dirty="0"/>
              <a:t>的返回结果。</a:t>
            </a:r>
            <a:endParaRPr lang="en-US" altLang="zh-CN" sz="2400" dirty="0"/>
          </a:p>
          <a:p>
            <a:endParaRPr lang="en-US" altLang="zh-CN" sz="2000" dirty="0"/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381000" y="1536700"/>
            <a:ext cx="806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运行：运行</a:t>
            </a:r>
            <a:r>
              <a:rPr lang="en-US" altLang="zh-CN" sz="2400" dirty="0" err="1"/>
              <a:t>SourceViewer</a:t>
            </a:r>
            <a:r>
              <a:rPr lang="zh-CN" altLang="en-US" sz="2400" dirty="0"/>
              <a:t>，并输入参数</a:t>
            </a:r>
            <a:r>
              <a:rPr lang="en-US" altLang="zh-CN" sz="2400" dirty="0">
                <a:hlinkClick r:id="rId4"/>
              </a:rPr>
              <a:t>http://www.oreilly.com</a:t>
            </a:r>
            <a:r>
              <a:rPr lang="zh-CN" altLang="en-US" sz="2400" dirty="0"/>
              <a:t>，运行结果如下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思考</a:t>
            </a:r>
          </a:p>
        </p:txBody>
      </p:sp>
      <p:sp>
        <p:nvSpPr>
          <p:cNvPr id="225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373063" y="1600200"/>
            <a:ext cx="8247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这些</a:t>
            </a:r>
            <a:r>
              <a:rPr lang="zh-CN" altLang="en-US" sz="2800" dirty="0"/>
              <a:t>程序的有没有问题？问题在哪里？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2425" y="2438400"/>
            <a:ext cx="8247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程序不可靠：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轻率地假定目标</a:t>
            </a:r>
            <a:r>
              <a:rPr lang="en-US" altLang="zh-CN" sz="2800" dirty="0"/>
              <a:t>URL</a:t>
            </a:r>
            <a:r>
              <a:rPr lang="zh-CN" altLang="en-US" sz="2800" dirty="0"/>
              <a:t>指向的是文本，但可能指向的是</a:t>
            </a:r>
            <a:r>
              <a:rPr lang="en-US" altLang="zh-CN" sz="2800" dirty="0"/>
              <a:t>GIF</a:t>
            </a:r>
            <a:r>
              <a:rPr lang="zh-CN" altLang="en-US" sz="2800" dirty="0"/>
              <a:t>或</a:t>
            </a:r>
            <a:r>
              <a:rPr lang="en-US" altLang="zh-CN" sz="2800" dirty="0"/>
              <a:t>JPEG</a:t>
            </a:r>
            <a:r>
              <a:rPr lang="zh-CN" altLang="en-US" sz="2800" dirty="0"/>
              <a:t>图像、</a:t>
            </a:r>
            <a:r>
              <a:rPr lang="en-US" altLang="zh-CN" sz="2800" dirty="0"/>
              <a:t>MP3</a:t>
            </a:r>
            <a:r>
              <a:rPr lang="zh-CN" altLang="en-US" sz="2800" dirty="0"/>
              <a:t>声音文件等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即使是文本，远程主机的文档编码方式也可能与客户端系统的默认编码方式不同，使用的是不同的默认字符集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编码方式的指定</a:t>
            </a:r>
          </a:p>
        </p:txBody>
      </p:sp>
      <p:sp>
        <p:nvSpPr>
          <p:cNvPr id="235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533400" y="1524000"/>
            <a:ext cx="830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通常一个页面或网络传输文件，如果使用</a:t>
            </a:r>
            <a:r>
              <a:rPr lang="zh-CN" altLang="en-US" sz="2800" dirty="0" smtClean="0"/>
              <a:t>了不同</a:t>
            </a:r>
            <a:r>
              <a:rPr lang="zh-CN" altLang="en-US" sz="2800" dirty="0"/>
              <a:t>的字符集</a:t>
            </a:r>
            <a:r>
              <a:rPr lang="en-US" altLang="zh-CN" sz="2800" dirty="0"/>
              <a:t>,</a:t>
            </a:r>
            <a:r>
              <a:rPr lang="zh-CN" altLang="en-US" sz="2800" dirty="0"/>
              <a:t>会在头部指明。</a:t>
            </a:r>
            <a:endParaRPr lang="en-US" altLang="zh-CN" sz="2800" dirty="0"/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533400" y="2667000"/>
            <a:ext cx="81534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文件在</a:t>
            </a:r>
            <a:r>
              <a:rPr lang="en-US" altLang="zh-CN" sz="2400" dirty="0"/>
              <a:t>META</a:t>
            </a:r>
            <a:r>
              <a:rPr lang="zh-CN" altLang="en-US" sz="2400" dirty="0"/>
              <a:t>标记中指明采用的是</a:t>
            </a:r>
            <a:r>
              <a:rPr lang="en-US" altLang="zh-CN" sz="2400" dirty="0"/>
              <a:t>Big-5</a:t>
            </a:r>
            <a:r>
              <a:rPr lang="zh-CN" altLang="en-US" sz="2400" dirty="0"/>
              <a:t>编码方式：</a:t>
            </a:r>
            <a:endParaRPr lang="en-US" altLang="zh-CN" sz="2400" dirty="0"/>
          </a:p>
          <a:p>
            <a:r>
              <a:rPr lang="en-US" altLang="zh-CN" sz="2000" dirty="0">
                <a:solidFill>
                  <a:schemeClr val="tx2"/>
                </a:solidFill>
              </a:rPr>
              <a:t>&lt;meta http-equiv=“content-type” content=“text/html; </a:t>
            </a:r>
            <a:r>
              <a:rPr lang="en-US" altLang="zh-CN" sz="2000" dirty="0" err="1">
                <a:solidFill>
                  <a:schemeClr val="tx2"/>
                </a:solidFill>
              </a:rPr>
              <a:t>charset</a:t>
            </a:r>
            <a:r>
              <a:rPr lang="en-US" altLang="zh-CN" sz="2000" dirty="0">
                <a:solidFill>
                  <a:schemeClr val="tx2"/>
                </a:solidFill>
              </a:rPr>
              <a:t>=big5”&gt;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2,</a:t>
            </a:r>
            <a:r>
              <a:rPr lang="zh-CN" altLang="en-US" sz="2400" dirty="0"/>
              <a:t>一个</a:t>
            </a:r>
            <a:r>
              <a:rPr lang="en-US" altLang="zh-CN" sz="2400" dirty="0"/>
              <a:t>XML</a:t>
            </a:r>
            <a:r>
              <a:rPr lang="zh-CN" altLang="en-US" sz="2400" dirty="0"/>
              <a:t>文件，在头部声明其编码方式：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2"/>
                </a:solidFill>
              </a:rPr>
              <a:t>&lt;?xml version=“1.0” encoding=“Big5”?&gt;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2000" y="5029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课后补充自学内容： </a:t>
            </a:r>
            <a:r>
              <a:rPr lang="en-US" altLang="zh-CN" sz="2400" dirty="0">
                <a:solidFill>
                  <a:srgbClr val="FF0000"/>
                </a:solidFill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xml</a:t>
            </a:r>
            <a:r>
              <a:rPr lang="zh-CN" altLang="en-US" sz="2400" dirty="0">
                <a:solidFill>
                  <a:srgbClr val="FF0000"/>
                </a:solidFill>
              </a:rPr>
              <a:t>文档格式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URI</a:t>
            </a:r>
          </a:p>
        </p:txBody>
      </p:sp>
    </p:spTree>
    <p:extLst>
      <p:ext uri="{BB962C8B-B14F-4D97-AF65-F5344CB8AC3E}">
        <p14:creationId xmlns="" xmlns:p14="http://schemas.microsoft.com/office/powerpoint/2010/main" val="26594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8208963" cy="692150"/>
          </a:xfrm>
        </p:spPr>
        <p:txBody>
          <a:bodyPr/>
          <a:lstStyle/>
          <a:p>
            <a:r>
              <a:rPr lang="zh-CN" altLang="en-US" sz="3200" smtClean="0"/>
              <a:t>从</a:t>
            </a:r>
            <a:r>
              <a:rPr lang="en-US" altLang="zh-CN" sz="3200" smtClean="0"/>
              <a:t>URL</a:t>
            </a:r>
            <a:r>
              <a:rPr lang="zh-CN" altLang="en-US" sz="3200" smtClean="0"/>
              <a:t>获取数据：</a:t>
            </a:r>
            <a:r>
              <a:rPr lang="en-US" altLang="zh-CN" sz="3200" smtClean="0"/>
              <a:t>openConnection</a:t>
            </a:r>
            <a:r>
              <a:rPr lang="zh-CN" altLang="en-US" sz="3200" smtClean="0"/>
              <a:t>（）方法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556792"/>
            <a:ext cx="8764588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该方法为指定的</a:t>
            </a:r>
            <a:r>
              <a:rPr lang="en-US" altLang="zh-CN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zh-CN" altLang="en-US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打开一个</a:t>
            </a:r>
            <a:r>
              <a:rPr lang="en-US" altLang="zh-CN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zh-CN" altLang="en-US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，并返回一个</a:t>
            </a:r>
            <a:r>
              <a:rPr lang="en-US" altLang="zh-CN" sz="3100" b="1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zh-CN" altLang="en-US" sz="31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对象，通过此对象可以访问协议指定的所有元数据和数据。</a:t>
            </a:r>
            <a:endParaRPr lang="en-US" altLang="zh-CN" sz="3100" b="1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31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31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http://www.szu.edu.cn/"</a:t>
            </a:r>
            <a:r>
              <a:rPr lang="en-US" altLang="zh-CN" sz="31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try</a:t>
            </a:r>
            <a:r>
              <a:rPr lang="en-US" altLang="zh-CN" sz="31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31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uc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31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uc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getInputStream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// </a:t>
            </a:r>
            <a:r>
              <a:rPr lang="en-US" altLang="zh-CN" sz="31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read from the connection...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  <a:r>
              <a:rPr lang="en-US" altLang="zh-CN" sz="31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31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31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31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en-US" altLang="zh-CN" sz="31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31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31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31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533400" y="5777433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如果希望在程序中能与服务器直接通信，访问服务器发送的所有数据，应当使用些方法。可以访问服务器发送的原始文档（</a:t>
            </a:r>
            <a:r>
              <a:rPr lang="en-US" altLang="zh-CN" sz="2000" dirty="0"/>
              <a:t>HTML/</a:t>
            </a:r>
            <a:r>
              <a:rPr lang="zh-CN" altLang="en-US" sz="2000" dirty="0"/>
              <a:t>纯文本</a:t>
            </a:r>
            <a:r>
              <a:rPr lang="en-US" altLang="zh-CN" sz="2000" dirty="0"/>
              <a:t>/</a:t>
            </a:r>
            <a:r>
              <a:rPr lang="zh-CN" altLang="en-US" sz="2000" dirty="0"/>
              <a:t>二进制图像数据）和协议指定的所有元数据（</a:t>
            </a:r>
            <a:r>
              <a:rPr lang="en-US" altLang="zh-CN" sz="2000" dirty="0"/>
              <a:t>HTTP</a:t>
            </a:r>
            <a:r>
              <a:rPr lang="zh-CN" altLang="en-US" sz="2000" dirty="0"/>
              <a:t>头部</a:t>
            </a:r>
            <a:r>
              <a:rPr lang="en-US" altLang="zh-CN" sz="2000" dirty="0"/>
              <a:t>,</a:t>
            </a:r>
            <a:r>
              <a:rPr lang="zh-CN" altLang="en-US" sz="2000" dirty="0"/>
              <a:t>原始</a:t>
            </a:r>
            <a:r>
              <a:rPr lang="en-US" altLang="zh-CN" sz="2000" dirty="0"/>
              <a:t>html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可访问服务器发送的所有数据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头信息</a:t>
            </a:r>
            <a:endParaRPr lang="en-US" altLang="zh-CN" dirty="0" smtClean="0"/>
          </a:p>
          <a:p>
            <a:r>
              <a:rPr lang="zh-CN" altLang="en-US" dirty="0" smtClean="0"/>
              <a:t>可以向服务器发送数据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Email</a:t>
            </a:r>
          </a:p>
          <a:p>
            <a:pPr lvl="1"/>
            <a:r>
              <a:rPr lang="zh-CN" altLang="en-US" dirty="0" smtClean="0"/>
              <a:t>提交表单</a:t>
            </a:r>
            <a:endParaRPr lang="en-US" altLang="zh-CN" dirty="0" smtClean="0"/>
          </a:p>
          <a:p>
            <a:r>
              <a:rPr lang="en-US" altLang="zh-CN" sz="2800" dirty="0" err="1" smtClean="0"/>
              <a:t>openConnection</a:t>
            </a:r>
            <a:r>
              <a:rPr lang="en-US" altLang="zh-CN" sz="2800" dirty="0" smtClean="0"/>
              <a:t>(Proxy </a:t>
            </a:r>
            <a:r>
              <a:rPr lang="en-US" altLang="zh-CN" sz="2800" dirty="0" err="1" smtClean="0"/>
              <a:t>proxy</a:t>
            </a:r>
            <a:r>
              <a:rPr lang="en-US" altLang="zh-CN" sz="2400" dirty="0" smtClean="0"/>
              <a:t>)  </a:t>
            </a:r>
            <a:r>
              <a:rPr lang="zh-CN" altLang="en-US" sz="2800" dirty="0" smtClean="0"/>
              <a:t>方法的重载版本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可设置代理服务器，指定通过哪个代理服务器传递连接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08963" cy="692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获取数据：</a:t>
            </a:r>
            <a:r>
              <a:rPr lang="en-US" altLang="zh-CN" dirty="0" err="1" smtClean="0"/>
              <a:t>openConnection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getContent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26415" cy="5135336"/>
          </a:xfrm>
        </p:spPr>
        <p:txBody>
          <a:bodyPr/>
          <a:lstStyle/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"http://mesola.obspm.fr/"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2400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强制将对象</a:t>
            </a:r>
            <a:r>
              <a:rPr lang="en-US" altLang="zh-CN" sz="2400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</a:t>
            </a:r>
            <a:r>
              <a:rPr lang="zh-CN" altLang="en-US" sz="2400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转换为特定类型</a:t>
            </a:r>
            <a:endParaRPr lang="en-US" altLang="zh-CN" sz="2400" i="1" dirty="0" smtClean="0">
              <a:solidFill>
                <a:srgbClr val="35586C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if(o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instanceof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URLImageSource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){</a:t>
            </a:r>
            <a:endParaRPr lang="en-US" altLang="zh-CN" sz="2400" dirty="0">
              <a:solidFill>
                <a:srgbClr val="000088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难以事先预知对象类型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不同的类型在不同的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版本中不同</a:t>
            </a:r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5315724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       该</a:t>
            </a:r>
            <a:r>
              <a:rPr lang="zh-CN" altLang="en-US" sz="2400" dirty="0">
                <a:solidFill>
                  <a:srgbClr val="FF0000"/>
                </a:solidFill>
              </a:rPr>
              <a:t>方法在从服务器获取的数据头部中查找</a:t>
            </a:r>
            <a:r>
              <a:rPr lang="en-US" altLang="zh-CN" sz="2400" dirty="0">
                <a:solidFill>
                  <a:srgbClr val="FF0000"/>
                </a:solidFill>
              </a:rPr>
              <a:t>content-type</a:t>
            </a:r>
            <a:r>
              <a:rPr lang="zh-CN" altLang="en-US" sz="2400" dirty="0">
                <a:solidFill>
                  <a:srgbClr val="FF0000"/>
                </a:solidFill>
              </a:rPr>
              <a:t>字段，如果服务器没有使用</a:t>
            </a:r>
            <a:r>
              <a:rPr lang="en-US" altLang="zh-CN" sz="2400" dirty="0">
                <a:solidFill>
                  <a:srgbClr val="FF0000"/>
                </a:solidFill>
              </a:rPr>
              <a:t>MIME</a:t>
            </a:r>
            <a:r>
              <a:rPr lang="zh-CN" altLang="en-US" sz="2400" dirty="0">
                <a:solidFill>
                  <a:srgbClr val="FF0000"/>
                </a:solidFill>
              </a:rPr>
              <a:t>头部或使用了一个陌生的</a:t>
            </a:r>
            <a:r>
              <a:rPr lang="en-US" altLang="zh-CN" sz="2400" dirty="0">
                <a:solidFill>
                  <a:srgbClr val="FF0000"/>
                </a:solidFill>
              </a:rPr>
              <a:t>content-type</a:t>
            </a:r>
            <a:r>
              <a:rPr lang="zh-CN" altLang="en-US" sz="2400" dirty="0">
                <a:solidFill>
                  <a:srgbClr val="FF0000"/>
                </a:solidFill>
              </a:rPr>
              <a:t>，该方法会返回某种</a:t>
            </a:r>
            <a:r>
              <a:rPr lang="en-US" altLang="zh-CN" sz="2400" dirty="0" err="1">
                <a:solidFill>
                  <a:srgbClr val="FF0000"/>
                </a:solidFill>
              </a:rPr>
              <a:t>InputStream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供程序读取数据。</a:t>
            </a:r>
          </a:p>
        </p:txBody>
      </p:sp>
    </p:spTree>
    <p:extLst>
      <p:ext uri="{BB962C8B-B14F-4D97-AF65-F5344CB8AC3E}">
        <p14:creationId xmlns:p14="http://schemas.microsoft.com/office/powerpoint/2010/main" xmlns="" val="39460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例：下载一个对象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7653" name="矩形 3"/>
          <p:cNvSpPr>
            <a:spLocks noChangeArrowheads="1"/>
          </p:cNvSpPr>
          <p:nvPr/>
        </p:nvSpPr>
        <p:spPr bwMode="auto">
          <a:xfrm>
            <a:off x="395536" y="1916832"/>
            <a:ext cx="8534400" cy="4524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class </a:t>
            </a:r>
            <a:r>
              <a:rPr lang="en-US" altLang="zh-CN" sz="1600" b="1" dirty="0" err="1">
                <a:latin typeface="Consolas" pitchFamily="49" charset="0"/>
              </a:rPr>
              <a:t>ContentGetter</a:t>
            </a:r>
            <a:r>
              <a:rPr lang="en-US" altLang="zh-CN" sz="1600" b="1" dirty="0">
                <a:latin typeface="Consolas" pitchFamily="49" charset="0"/>
              </a:rPr>
              <a:t> {</a:t>
            </a:r>
          </a:p>
          <a:p>
            <a:endParaRPr lang="en-US" altLang="zh-CN" sz="1600" b="1" dirty="0">
              <a:latin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</a:rPr>
              <a:t>  public static void main (String[] 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) {</a:t>
            </a:r>
          </a:p>
          <a:p>
            <a:endParaRPr lang="en-US" altLang="zh-CN" sz="1600" b="1" dirty="0">
              <a:latin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</a:rPr>
              <a:t>    if  (</a:t>
            </a:r>
            <a:r>
              <a:rPr lang="en-US" altLang="zh-CN" sz="1600" b="1" dirty="0" err="1">
                <a:latin typeface="Consolas" pitchFamily="49" charset="0"/>
              </a:rPr>
              <a:t>args.length</a:t>
            </a:r>
            <a:r>
              <a:rPr lang="en-US" altLang="zh-CN" sz="1600" b="1" dirty="0">
                <a:latin typeface="Consolas" pitchFamily="49" charset="0"/>
              </a:rPr>
              <a:t> &gt; 0)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// Open the URL for reading</a:t>
            </a:r>
          </a:p>
          <a:p>
            <a:r>
              <a:rPr lang="en-US" altLang="zh-CN" sz="1600" b="1" dirty="0">
                <a:latin typeface="Consolas" pitchFamily="49" charset="0"/>
              </a:rPr>
              <a:t>      try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URL u = new URL(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[0]);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Object o = </a:t>
            </a:r>
            <a:r>
              <a:rPr lang="en-US" altLang="zh-CN" sz="1600" b="1" dirty="0" err="1">
                <a:latin typeface="Consolas" pitchFamily="49" charset="0"/>
              </a:rPr>
              <a:t>u.getContent</a:t>
            </a:r>
            <a:r>
              <a:rPr lang="en-US" altLang="zh-CN" sz="1600" b="1" dirty="0">
                <a:latin typeface="Consolas" pitchFamily="49" charset="0"/>
              </a:rPr>
              <a:t>();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System.out.println</a:t>
            </a:r>
            <a:r>
              <a:rPr lang="en-US" altLang="zh-CN" sz="1600" b="1" dirty="0">
                <a:latin typeface="Consolas" pitchFamily="49" charset="0"/>
              </a:rPr>
              <a:t>("I got a " + </a:t>
            </a:r>
            <a:r>
              <a:rPr lang="en-US" altLang="zh-CN" sz="1600" b="1" dirty="0" err="1">
                <a:latin typeface="Consolas" pitchFamily="49" charset="0"/>
              </a:rPr>
              <a:t>o.getClass</a:t>
            </a:r>
            <a:r>
              <a:rPr lang="en-US" altLang="zh-CN" sz="1600" b="1" dirty="0">
                <a:latin typeface="Consolas" pitchFamily="49" charset="0"/>
              </a:rPr>
              <a:t>().</a:t>
            </a:r>
            <a:r>
              <a:rPr lang="en-US" altLang="zh-CN" sz="1600" b="1" dirty="0" err="1">
                <a:latin typeface="Consolas" pitchFamily="49" charset="0"/>
              </a:rPr>
              <a:t>getName</a:t>
            </a:r>
            <a:r>
              <a:rPr lang="en-US" altLang="zh-CN" sz="1600" b="1" dirty="0">
                <a:latin typeface="Consolas" pitchFamily="49" charset="0"/>
              </a:rPr>
              <a:t>());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 catch (</a:t>
            </a:r>
            <a:r>
              <a:rPr lang="en-US" altLang="zh-CN" sz="1600" b="1" dirty="0" err="1">
                <a:latin typeface="Consolas" pitchFamily="49" charset="0"/>
              </a:rPr>
              <a:t>MalformedURLException</a:t>
            </a:r>
            <a:r>
              <a:rPr lang="en-US" altLang="zh-CN" sz="1600" b="1" dirty="0">
                <a:latin typeface="Consolas" pitchFamily="49" charset="0"/>
              </a:rPr>
              <a:t> ex)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System.err.println</a:t>
            </a:r>
            <a:r>
              <a:rPr lang="en-US" altLang="zh-CN" sz="1600" b="1" dirty="0">
                <a:latin typeface="Consolas" pitchFamily="49" charset="0"/>
              </a:rPr>
              <a:t>(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[0] + " is not a </a:t>
            </a:r>
            <a:r>
              <a:rPr lang="en-US" altLang="zh-CN" sz="1600" b="1" dirty="0" err="1">
                <a:latin typeface="Consolas" pitchFamily="49" charset="0"/>
              </a:rPr>
              <a:t>parseable</a:t>
            </a:r>
            <a:r>
              <a:rPr lang="en-US" altLang="zh-CN" sz="1600" b="1" dirty="0">
                <a:latin typeface="Consolas" pitchFamily="49" charset="0"/>
              </a:rPr>
              <a:t> URL");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 catch (</a:t>
            </a:r>
            <a:r>
              <a:rPr lang="en-US" altLang="zh-CN" sz="1600" b="1" dirty="0" err="1">
                <a:latin typeface="Consolas" pitchFamily="49" charset="0"/>
              </a:rPr>
              <a:t>IOException</a:t>
            </a:r>
            <a:r>
              <a:rPr lang="en-US" altLang="zh-CN" sz="1600" b="1" dirty="0">
                <a:latin typeface="Consolas" pitchFamily="49" charset="0"/>
              </a:rPr>
              <a:t> ex)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System.err.println</a:t>
            </a:r>
            <a:r>
              <a:rPr lang="en-US" altLang="zh-CN" sz="1600" b="1" dirty="0">
                <a:latin typeface="Consolas" pitchFamily="49" charset="0"/>
              </a:rPr>
              <a:t>(ex);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</a:t>
            </a:r>
          </a:p>
          <a:p>
            <a:r>
              <a:rPr lang="en-US" altLang="zh-CN" sz="1600" b="1" dirty="0">
                <a:latin typeface="Consolas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itchFamily="49" charset="0"/>
              </a:rPr>
              <a:t>  } </a:t>
            </a:r>
          </a:p>
          <a:p>
            <a:r>
              <a:rPr lang="en-US" altLang="zh-CN" sz="1600" b="1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运行结果</a:t>
            </a:r>
          </a:p>
        </p:txBody>
      </p:sp>
      <p:sp>
        <p:nvSpPr>
          <p:cNvPr id="2867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9888" y="4016375"/>
            <a:ext cx="78597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/>
              <a:t>请</a:t>
            </a:r>
            <a:r>
              <a:rPr lang="zh-CN" altLang="en-US" sz="2000" dirty="0"/>
              <a:t>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指向一个图像文件，观察其结果。</a:t>
            </a:r>
            <a:endParaRPr lang="en-US" altLang="zh-CN" sz="2000" dirty="0"/>
          </a:p>
          <a:p>
            <a:r>
              <a:rPr lang="zh-CN" altLang="en-US" sz="2000" dirty="0"/>
              <a:t>请尝试运行时输入参数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</a:t>
            </a:r>
            <a:r>
              <a:rPr lang="en-US" altLang="zh-CN" sz="2000" dirty="0"/>
              <a:t>class</a:t>
            </a:r>
            <a:r>
              <a:rPr lang="zh-CN" altLang="en-US" sz="2000" dirty="0"/>
              <a:t>文件，观察其结果。</a:t>
            </a:r>
            <a:endParaRPr lang="en-US" altLang="zh-CN" sz="2000" dirty="0"/>
          </a:p>
          <a:p>
            <a:r>
              <a:rPr lang="zh-CN" altLang="en-US" sz="2000" dirty="0"/>
              <a:t>请尝试运行时输入参数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指向一个音频文件，观察其结果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思考：使用</a:t>
            </a:r>
            <a:r>
              <a:rPr lang="en-US" altLang="zh-CN" sz="2000" dirty="0" err="1"/>
              <a:t>getContent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方法：很难预测获得哪种对象（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ImageProducer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AudioClip</a:t>
            </a:r>
            <a:r>
              <a:rPr lang="zh-CN" altLang="en-US" sz="2000" dirty="0"/>
              <a:t>），需使用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操作符进行检查。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381000" y="1536700"/>
            <a:ext cx="8061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运行：运行</a:t>
            </a:r>
            <a:r>
              <a:rPr lang="en-US" altLang="zh-CN" sz="2000" dirty="0" err="1"/>
              <a:t>ContentGetter</a:t>
            </a:r>
            <a:r>
              <a:rPr lang="zh-CN" altLang="en-US" sz="2000" dirty="0"/>
              <a:t>，并输入参数</a:t>
            </a:r>
            <a:r>
              <a:rPr lang="en-US" altLang="zh-CN" sz="2000" dirty="0"/>
              <a:t>http://www1.szu.edu.cn</a:t>
            </a:r>
            <a:r>
              <a:rPr lang="zh-CN" altLang="en-US" sz="2000" dirty="0"/>
              <a:t>，运行结果如下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27" y="2636912"/>
            <a:ext cx="82153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8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分解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60656" cy="491931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URL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部分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模式（</a:t>
            </a:r>
            <a:r>
              <a:rPr lang="en-US" altLang="zh-CN" sz="2000" dirty="0" smtClean="0"/>
              <a:t>scheme)</a:t>
            </a:r>
            <a:r>
              <a:rPr lang="zh-CN" altLang="en-US" sz="2000" dirty="0" smtClean="0"/>
              <a:t>，即协议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授权机构（</a:t>
            </a:r>
            <a:r>
              <a:rPr lang="en-US" altLang="zh-CN" sz="2000" dirty="0" smtClean="0"/>
              <a:t>authority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路径（</a:t>
            </a:r>
            <a:r>
              <a:rPr lang="en-US" altLang="zh-CN" sz="2000" dirty="0"/>
              <a:t>path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片段标识符（</a:t>
            </a:r>
            <a:r>
              <a:rPr lang="en-US" altLang="zh-CN" sz="2000" dirty="0" smtClean="0"/>
              <a:t>fragment identifier/section 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ref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查询字符串（</a:t>
            </a:r>
            <a:r>
              <a:rPr lang="en-US" altLang="zh-CN" sz="2000" dirty="0"/>
              <a:t>query string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91776" y="4005064"/>
            <a:ext cx="1524000" cy="1524000"/>
            <a:chOff x="240" y="2112"/>
            <a:chExt cx="1004" cy="960"/>
          </a:xfrm>
        </p:grpSpPr>
        <p:sp>
          <p:nvSpPr>
            <p:cNvPr id="5" name="Rectangle 83"/>
            <p:cNvSpPr>
              <a:spLocks noChangeArrowheads="1"/>
            </p:cNvSpPr>
            <p:nvPr/>
          </p:nvSpPr>
          <p:spPr bwMode="auto">
            <a:xfrm>
              <a:off x="240" y="2112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6" name="AutoShape 84"/>
            <p:cNvSpPr>
              <a:spLocks/>
            </p:cNvSpPr>
            <p:nvPr/>
          </p:nvSpPr>
          <p:spPr bwMode="auto">
            <a:xfrm>
              <a:off x="336" y="2688"/>
              <a:ext cx="908" cy="384"/>
            </a:xfrm>
            <a:prstGeom prst="borderCallout1">
              <a:avLst>
                <a:gd name="adj1" fmla="val 18750"/>
                <a:gd name="adj2" fmla="val -5287"/>
                <a:gd name="adj3" fmla="val -48958"/>
                <a:gd name="adj4" fmla="val -572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Protocol</a:t>
              </a:r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457837" y="4005064"/>
            <a:ext cx="2656303" cy="2590800"/>
            <a:chOff x="530" y="2352"/>
            <a:chExt cx="2254" cy="1632"/>
          </a:xfrm>
        </p:grpSpPr>
        <p:sp>
          <p:nvSpPr>
            <p:cNvPr id="8" name="Rectangle 86"/>
            <p:cNvSpPr>
              <a:spLocks noChangeArrowheads="1"/>
            </p:cNvSpPr>
            <p:nvPr/>
          </p:nvSpPr>
          <p:spPr bwMode="auto">
            <a:xfrm>
              <a:off x="1104" y="2352"/>
              <a:ext cx="168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9" name="AutoShape 87"/>
            <p:cNvSpPr>
              <a:spLocks/>
            </p:cNvSpPr>
            <p:nvPr/>
          </p:nvSpPr>
          <p:spPr bwMode="auto">
            <a:xfrm>
              <a:off x="530" y="3408"/>
              <a:ext cx="895" cy="576"/>
            </a:xfrm>
            <a:prstGeom prst="borderCallout1">
              <a:avLst>
                <a:gd name="adj1" fmla="val 12500"/>
                <a:gd name="adj2" fmla="val 106630"/>
                <a:gd name="adj3" fmla="val -116667"/>
                <a:gd name="adj4" fmla="val 117819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Host Name</a:t>
              </a: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1721313" y="4011414"/>
            <a:ext cx="1873250" cy="2538412"/>
            <a:chOff x="1519" y="2209"/>
            <a:chExt cx="1180" cy="1599"/>
          </a:xfrm>
        </p:grpSpPr>
        <p:sp>
          <p:nvSpPr>
            <p:cNvPr id="11" name="Rectangle 89"/>
            <p:cNvSpPr>
              <a:spLocks noChangeArrowheads="1"/>
            </p:cNvSpPr>
            <p:nvPr/>
          </p:nvSpPr>
          <p:spPr bwMode="auto">
            <a:xfrm>
              <a:off x="2438" y="2209"/>
              <a:ext cx="261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2" name="AutoShape 90"/>
            <p:cNvSpPr>
              <a:spLocks/>
            </p:cNvSpPr>
            <p:nvPr/>
          </p:nvSpPr>
          <p:spPr bwMode="auto">
            <a:xfrm>
              <a:off x="1519" y="3249"/>
              <a:ext cx="862" cy="559"/>
            </a:xfrm>
            <a:prstGeom prst="borderCallout1">
              <a:avLst>
                <a:gd name="adj1" fmla="val 12880"/>
                <a:gd name="adj2" fmla="val 105569"/>
                <a:gd name="adj3" fmla="val -117708"/>
                <a:gd name="adj4" fmla="val 121116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Port Number</a:t>
              </a:r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3314256" y="4006651"/>
            <a:ext cx="2998290" cy="2590800"/>
            <a:chOff x="2880" y="2352"/>
            <a:chExt cx="1632" cy="1632"/>
          </a:xfrm>
        </p:grpSpPr>
        <p:sp>
          <p:nvSpPr>
            <p:cNvPr id="14" name="Rectangle 92"/>
            <p:cNvSpPr>
              <a:spLocks noChangeArrowheads="1"/>
            </p:cNvSpPr>
            <p:nvPr/>
          </p:nvSpPr>
          <p:spPr bwMode="auto">
            <a:xfrm>
              <a:off x="3072" y="2352"/>
              <a:ext cx="144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5" name="AutoShape 93"/>
            <p:cNvSpPr>
              <a:spLocks/>
            </p:cNvSpPr>
            <p:nvPr/>
          </p:nvSpPr>
          <p:spPr bwMode="auto">
            <a:xfrm>
              <a:off x="2880" y="3408"/>
              <a:ext cx="940" cy="576"/>
            </a:xfrm>
            <a:prstGeom prst="borderCallout1">
              <a:avLst>
                <a:gd name="adj1" fmla="val 12500"/>
                <a:gd name="adj2" fmla="val 107694"/>
                <a:gd name="adj3" fmla="val -115106"/>
                <a:gd name="adj4" fmla="val 158014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Path &amp; File Name</a:t>
              </a:r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5958177" y="4005064"/>
            <a:ext cx="3006493" cy="2438400"/>
            <a:chOff x="3243" y="2205"/>
            <a:chExt cx="2366" cy="1536"/>
          </a:xfrm>
        </p:grpSpPr>
        <p:sp>
          <p:nvSpPr>
            <p:cNvPr id="17" name="Rectangle 95"/>
            <p:cNvSpPr>
              <a:spLocks noChangeArrowheads="1"/>
            </p:cNvSpPr>
            <p:nvPr/>
          </p:nvSpPr>
          <p:spPr bwMode="auto">
            <a:xfrm>
              <a:off x="4241" y="2205"/>
              <a:ext cx="136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8" name="AutoShape 96"/>
            <p:cNvSpPr>
              <a:spLocks/>
            </p:cNvSpPr>
            <p:nvPr/>
          </p:nvSpPr>
          <p:spPr bwMode="auto">
            <a:xfrm>
              <a:off x="3243" y="3357"/>
              <a:ext cx="1663" cy="384"/>
            </a:xfrm>
            <a:prstGeom prst="borderCallout1">
              <a:avLst>
                <a:gd name="adj1" fmla="val 18750"/>
                <a:gd name="adj2" fmla="val 104745"/>
                <a:gd name="adj3" fmla="val -200000"/>
                <a:gd name="adj4" fmla="val 120750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5841771" y="4006081"/>
            <a:ext cx="1362050" cy="1669183"/>
            <a:chOff x="3450" y="2194"/>
            <a:chExt cx="2159" cy="1559"/>
          </a:xfrm>
        </p:grpSpPr>
        <p:sp>
          <p:nvSpPr>
            <p:cNvPr id="20" name="Rectangle 95"/>
            <p:cNvSpPr>
              <a:spLocks noChangeArrowheads="1"/>
            </p:cNvSpPr>
            <p:nvPr/>
          </p:nvSpPr>
          <p:spPr bwMode="auto">
            <a:xfrm>
              <a:off x="4241" y="2194"/>
              <a:ext cx="1368" cy="5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21" name="AutoShape 96"/>
            <p:cNvSpPr>
              <a:spLocks/>
            </p:cNvSpPr>
            <p:nvPr/>
          </p:nvSpPr>
          <p:spPr bwMode="auto">
            <a:xfrm>
              <a:off x="3450" y="3234"/>
              <a:ext cx="1859" cy="519"/>
            </a:xfrm>
            <a:prstGeom prst="borderCallout1">
              <a:avLst>
                <a:gd name="adj1" fmla="val 4779"/>
                <a:gd name="adj2" fmla="val 70910"/>
                <a:gd name="adj3" fmla="val -88227"/>
                <a:gd name="adj4" fmla="val 8985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query</a:t>
              </a:r>
              <a:endParaRPr lang="en-US" altLang="zh-CN" sz="2400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8520" y="4130104"/>
            <a:ext cx="9144000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300" dirty="0" smtClean="0"/>
              <a:t>http://www.szu.edu.cn:80/path1/path2/index.jsp?q=szu#Networking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xmlns="" val="30549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分解</a:t>
            </a:r>
            <a:r>
              <a:rPr lang="en-US" altLang="zh-CN" sz="3600" smtClean="0"/>
              <a:t>URL</a:t>
            </a:r>
            <a:endParaRPr lang="zh-CN" altLang="en-US" sz="36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URL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方法读取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getFile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getHost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getPort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getProtocol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getRef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getQuery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getPath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getUserInfo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 smtClean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 smtClean="0">
                <a:solidFill>
                  <a:srgbClr val="1B1C20"/>
                </a:solidFill>
                <a:latin typeface="Courier New" pitchFamily="49" charset="0"/>
              </a:rPr>
              <a:t>getAuthority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</a:rPr>
              <a:t>()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  <a:hlinkClick r:id="rId2"/>
              </a:rPr>
              <a:t>http://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hlinkClick r:id="rId2"/>
              </a:rPr>
              <a:t>admin</a:t>
            </a:r>
            <a:r>
              <a:rPr lang="en-US" altLang="zh-CN" dirty="0" smtClean="0">
                <a:solidFill>
                  <a:srgbClr val="1B1C20"/>
                </a:solidFill>
                <a:latin typeface="Courier New" pitchFamily="49" charset="0"/>
                <a:hlinkClick r:id="rId2"/>
              </a:rPr>
              <a:t>@www.blackstar.com:8080/</a:t>
            </a:r>
            <a:endParaRPr lang="en-US" altLang="zh-CN" dirty="0" smtClean="0">
              <a:solidFill>
                <a:srgbClr val="1B1C20"/>
              </a:solidFill>
              <a:latin typeface="Courier New" pitchFamily="49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1B1C20"/>
                </a:solidFill>
                <a:latin typeface="Courier New" pitchFamily="49" charset="0"/>
              </a:rPr>
              <a:t>授权机构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</a:rPr>
              <a:t>admin@www.blackstar.com:8080</a:t>
            </a:r>
            <a:endParaRPr lang="en-US" altLang="zh-CN" sz="2400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分解</a:t>
            </a:r>
            <a:r>
              <a:rPr lang="en-US" altLang="zh-CN" sz="3600" smtClean="0"/>
              <a:t>URL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getProtocol</a:t>
            </a:r>
            <a:r>
              <a:rPr lang="en-US" altLang="zh-CN" sz="2800" dirty="0" smtClean="0"/>
              <a:t>()</a:t>
            </a:r>
          </a:p>
          <a:p>
            <a:pPr>
              <a:defRPr/>
            </a:pPr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中的协议以字符串形式返回。</a:t>
            </a:r>
            <a:endParaRPr lang="en-US" altLang="zh-CN" sz="28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800" dirty="0" smtClean="0"/>
              <a:t>public </a:t>
            </a:r>
            <a:r>
              <a:rPr lang="en-US" altLang="zh-CN" sz="2800" dirty="0"/>
              <a:t>String </a:t>
            </a:r>
            <a:r>
              <a:rPr lang="en-US" altLang="zh-CN" sz="2800" dirty="0" err="1"/>
              <a:t>getHost</a:t>
            </a:r>
            <a:r>
              <a:rPr lang="en-US" altLang="zh-CN" sz="2800" dirty="0" smtClean="0"/>
              <a:t>()</a:t>
            </a:r>
          </a:p>
          <a:p>
            <a:pPr>
              <a:defRPr/>
            </a:pPr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中的主机以字符串形式返回。</a:t>
            </a:r>
            <a:endParaRPr lang="en-US" altLang="zh-CN" sz="2800" dirty="0" smtClean="0"/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2729284"/>
            <a:ext cx="8305800" cy="134778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"https://xkcd.com/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a</a:t>
            </a:r>
            <a:r>
              <a:rPr lang="pl-PL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/"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u.getProtocol()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显示输出字符串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https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  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98488" y="5321573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=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b="1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"https://xkcd.com/</a:t>
            </a:r>
            <a:r>
              <a:rPr lang="en-US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a</a:t>
            </a:r>
            <a:r>
              <a:rPr lang="pl-PL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/"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Host</a:t>
            </a:r>
            <a:r>
              <a:rPr lang="pl-PL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显示输出字符串</a:t>
            </a:r>
            <a:r>
              <a:rPr lang="en-US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xkcd.com</a:t>
            </a:r>
            <a:r>
              <a:rPr lang="en-US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分解</a:t>
            </a:r>
            <a:r>
              <a:rPr lang="en-US" altLang="zh-CN" smtClean="0"/>
              <a:t>URL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getPort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 smtClean="0"/>
              <a:t>返回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中指定的端口号。</a:t>
            </a:r>
            <a:endParaRPr lang="en-US" altLang="zh-CN" sz="28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</a:t>
            </a:r>
            <a:r>
              <a:rPr lang="en-US" altLang="zh-CN" sz="2800" dirty="0" err="1">
                <a:solidFill>
                  <a:srgbClr val="FF0000"/>
                </a:solidFill>
              </a:rPr>
              <a:t>Default</a:t>
            </a:r>
            <a:r>
              <a:rPr lang="en-US" altLang="zh-CN" sz="2800" dirty="0" err="1"/>
              <a:t>Port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 smtClean="0"/>
              <a:t>返回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中协议使用的默认端口。</a:t>
            </a:r>
            <a:endParaRPr lang="en-US" altLang="zh-CN" sz="2800" dirty="0" smtClean="0"/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2852936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www.userfriencly.org/</a:t>
            </a:r>
            <a:r>
              <a:rPr lang="pl-PL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ort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显示输出端口号为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611560" y="5445224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 u = new URL(“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ftp:/</a:t>
            </a:r>
            <a:r>
              <a:rPr lang="pl-PL" altLang="zh-CN" sz="240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ftp.userfriendly.org:8000/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DefaultPort(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显示输出端口号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</a:t>
            </a:r>
            <a:r>
              <a:rPr lang="en-US" altLang="zh-CN" dirty="0" smtClean="0"/>
              <a:t>URL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getFile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400" dirty="0"/>
              <a:t>把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中从第一个斜线</a:t>
            </a:r>
            <a:r>
              <a:rPr lang="en-US" altLang="zh-CN" sz="2400" dirty="0" smtClean="0"/>
              <a:t>(/)</a:t>
            </a:r>
            <a:r>
              <a:rPr lang="zh-CN" altLang="en-US" sz="2400" dirty="0" smtClean="0"/>
              <a:t>一直到片段标识符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之前的字符当作文件部分返回。</a:t>
            </a:r>
            <a:endParaRPr lang="en-US" altLang="zh-CN" sz="24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getPath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400" dirty="0" smtClean="0"/>
              <a:t>把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中路径和文件部分返回，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不包括查询字符串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83568" y="2924944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File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/doc/index.jsp?q=szu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83568" y="5572125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Path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/doc/index.jsp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URI&amp;URL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Uniform Resource Identifier</a:t>
            </a: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/>
              <a:t>Uniform Resource </a:t>
            </a:r>
            <a:r>
              <a:rPr lang="en-US" altLang="zh-CN" dirty="0" smtClean="0"/>
              <a:t>Locator</a:t>
            </a: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除了标识资源，还为资源提供位置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91776" y="3500438"/>
            <a:ext cx="1524000" cy="1524000"/>
            <a:chOff x="240" y="2112"/>
            <a:chExt cx="1004" cy="960"/>
          </a:xfrm>
        </p:grpSpPr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40" y="2112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37" name="AutoShape 84"/>
            <p:cNvSpPr>
              <a:spLocks/>
            </p:cNvSpPr>
            <p:nvPr/>
          </p:nvSpPr>
          <p:spPr bwMode="auto">
            <a:xfrm>
              <a:off x="336" y="2688"/>
              <a:ext cx="908" cy="384"/>
            </a:xfrm>
            <a:prstGeom prst="borderCallout1">
              <a:avLst>
                <a:gd name="adj1" fmla="val 18750"/>
                <a:gd name="adj2" fmla="val -5287"/>
                <a:gd name="adj3" fmla="val -48958"/>
                <a:gd name="adj4" fmla="val -572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Protocol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457837" y="3500438"/>
            <a:ext cx="2656303" cy="2590800"/>
            <a:chOff x="530" y="2352"/>
            <a:chExt cx="2254" cy="1632"/>
          </a:xfrm>
        </p:grpSpPr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104" y="2352"/>
              <a:ext cx="168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0" name="AutoShape 87"/>
            <p:cNvSpPr>
              <a:spLocks/>
            </p:cNvSpPr>
            <p:nvPr/>
          </p:nvSpPr>
          <p:spPr bwMode="auto">
            <a:xfrm>
              <a:off x="530" y="3408"/>
              <a:ext cx="895" cy="576"/>
            </a:xfrm>
            <a:prstGeom prst="borderCallout1">
              <a:avLst>
                <a:gd name="adj1" fmla="val 12500"/>
                <a:gd name="adj2" fmla="val 106630"/>
                <a:gd name="adj3" fmla="val -116667"/>
                <a:gd name="adj4" fmla="val 117819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Host Name</a:t>
              </a:r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1721313" y="3506788"/>
            <a:ext cx="1873250" cy="2538412"/>
            <a:chOff x="1519" y="2209"/>
            <a:chExt cx="1180" cy="1599"/>
          </a:xfrm>
        </p:grpSpPr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438" y="2209"/>
              <a:ext cx="261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3" name="AutoShape 90"/>
            <p:cNvSpPr>
              <a:spLocks/>
            </p:cNvSpPr>
            <p:nvPr/>
          </p:nvSpPr>
          <p:spPr bwMode="auto">
            <a:xfrm>
              <a:off x="1519" y="3249"/>
              <a:ext cx="862" cy="559"/>
            </a:xfrm>
            <a:prstGeom prst="borderCallout1">
              <a:avLst>
                <a:gd name="adj1" fmla="val 12880"/>
                <a:gd name="adj2" fmla="val 105569"/>
                <a:gd name="adj3" fmla="val -117708"/>
                <a:gd name="adj4" fmla="val 121116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Port Number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314256" y="3502025"/>
            <a:ext cx="2998290" cy="2590800"/>
            <a:chOff x="2880" y="2352"/>
            <a:chExt cx="1632" cy="1632"/>
          </a:xfrm>
        </p:grpSpPr>
        <p:sp>
          <p:nvSpPr>
            <p:cNvPr id="45" name="Rectangle 92"/>
            <p:cNvSpPr>
              <a:spLocks noChangeArrowheads="1"/>
            </p:cNvSpPr>
            <p:nvPr/>
          </p:nvSpPr>
          <p:spPr bwMode="auto">
            <a:xfrm>
              <a:off x="3072" y="2352"/>
              <a:ext cx="144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6" name="AutoShape 93"/>
            <p:cNvSpPr>
              <a:spLocks/>
            </p:cNvSpPr>
            <p:nvPr/>
          </p:nvSpPr>
          <p:spPr bwMode="auto">
            <a:xfrm>
              <a:off x="2880" y="3408"/>
              <a:ext cx="940" cy="576"/>
            </a:xfrm>
            <a:prstGeom prst="borderCallout1">
              <a:avLst>
                <a:gd name="adj1" fmla="val 12500"/>
                <a:gd name="adj2" fmla="val 107694"/>
                <a:gd name="adj3" fmla="val -115106"/>
                <a:gd name="adj4" fmla="val 158014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Path &amp; File Name</a:t>
              </a:r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5958177" y="3500438"/>
            <a:ext cx="3006493" cy="2438400"/>
            <a:chOff x="3243" y="2205"/>
            <a:chExt cx="2366" cy="1536"/>
          </a:xfrm>
        </p:grpSpPr>
        <p:sp>
          <p:nvSpPr>
            <p:cNvPr id="48" name="Rectangle 95"/>
            <p:cNvSpPr>
              <a:spLocks noChangeArrowheads="1"/>
            </p:cNvSpPr>
            <p:nvPr/>
          </p:nvSpPr>
          <p:spPr bwMode="auto">
            <a:xfrm>
              <a:off x="4241" y="2205"/>
              <a:ext cx="136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9" name="AutoShape 96"/>
            <p:cNvSpPr>
              <a:spLocks/>
            </p:cNvSpPr>
            <p:nvPr/>
          </p:nvSpPr>
          <p:spPr bwMode="auto">
            <a:xfrm>
              <a:off x="3243" y="3357"/>
              <a:ext cx="1663" cy="384"/>
            </a:xfrm>
            <a:prstGeom prst="borderCallout1">
              <a:avLst>
                <a:gd name="adj1" fmla="val 18750"/>
                <a:gd name="adj2" fmla="val 104745"/>
                <a:gd name="adj3" fmla="val -200000"/>
                <a:gd name="adj4" fmla="val 120750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</a:p>
          </p:txBody>
        </p: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5841771" y="3501455"/>
            <a:ext cx="1362050" cy="1669183"/>
            <a:chOff x="3450" y="2194"/>
            <a:chExt cx="2159" cy="1559"/>
          </a:xfrm>
        </p:grpSpPr>
        <p:sp>
          <p:nvSpPr>
            <p:cNvPr id="52" name="Rectangle 95"/>
            <p:cNvSpPr>
              <a:spLocks noChangeArrowheads="1"/>
            </p:cNvSpPr>
            <p:nvPr/>
          </p:nvSpPr>
          <p:spPr bwMode="auto">
            <a:xfrm>
              <a:off x="4241" y="2194"/>
              <a:ext cx="1368" cy="5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53" name="AutoShape 96"/>
            <p:cNvSpPr>
              <a:spLocks/>
            </p:cNvSpPr>
            <p:nvPr/>
          </p:nvSpPr>
          <p:spPr bwMode="auto">
            <a:xfrm>
              <a:off x="3450" y="3234"/>
              <a:ext cx="1859" cy="519"/>
            </a:xfrm>
            <a:prstGeom prst="borderCallout1">
              <a:avLst>
                <a:gd name="adj1" fmla="val 4779"/>
                <a:gd name="adj2" fmla="val 70910"/>
                <a:gd name="adj3" fmla="val -88227"/>
                <a:gd name="adj4" fmla="val 8985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query</a:t>
              </a:r>
              <a:endParaRPr lang="en-US" altLang="zh-CN" sz="2400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-124477" y="3625478"/>
            <a:ext cx="9144000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300" dirty="0" smtClean="0"/>
              <a:t>http://www.szu.edu.cn:80/path1/path2/index.jsp?q=szu#Networking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xmlns="" val="19108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分解</a:t>
            </a:r>
            <a:r>
              <a:rPr lang="en-US" altLang="zh-CN" smtClean="0"/>
              <a:t>URL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getRef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400" dirty="0" smtClean="0"/>
              <a:t>返回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中的片段标识符部分。</a:t>
            </a:r>
            <a:endParaRPr lang="en-US" altLang="zh-CN" sz="24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getQuery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400" dirty="0" smtClean="0"/>
              <a:t>返回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中的查询字符串。</a:t>
            </a:r>
            <a:endParaRPr lang="en-US" altLang="zh-CN" sz="2400" dirty="0" smtClean="0"/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69913" y="2209800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Ref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Networkin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83568" y="5229200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Query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q=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szu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分解</a:t>
            </a:r>
            <a:r>
              <a:rPr lang="en-US" altLang="zh-CN" smtClean="0"/>
              <a:t>URL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getUserInfo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000" dirty="0"/>
              <a:t>把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中协议后面双斜线</a:t>
            </a:r>
            <a:r>
              <a:rPr lang="en-US" altLang="zh-CN" sz="2000" dirty="0" smtClean="0"/>
              <a:t>(//)</a:t>
            </a:r>
            <a:r>
              <a:rPr lang="zh-CN" altLang="en-US" sz="2000" dirty="0" smtClean="0"/>
              <a:t>开</a:t>
            </a:r>
            <a:r>
              <a:rPr lang="zh-CN" altLang="en-US" sz="2000" dirty="0"/>
              <a:t>始</a:t>
            </a:r>
            <a:r>
              <a:rPr lang="zh-CN" altLang="en-US" sz="2000" dirty="0" smtClean="0"/>
              <a:t>一直到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之前的字符当作用户信息返回。</a:t>
            </a:r>
            <a:endParaRPr lang="en-US" altLang="zh-CN" sz="20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smtClean="0"/>
              <a:t>String </a:t>
            </a:r>
            <a:r>
              <a:rPr lang="en-US" altLang="zh-CN" sz="2800" dirty="0" err="1" smtClean="0"/>
              <a:t>getAuthority</a:t>
            </a:r>
            <a:r>
              <a:rPr lang="en-US" altLang="zh-CN" sz="2800" dirty="0" smtClean="0"/>
              <a:t>()</a:t>
            </a:r>
            <a:endParaRPr lang="en-US" altLang="zh-CN" sz="2800" dirty="0"/>
          </a:p>
          <a:p>
            <a:pPr>
              <a:defRPr/>
            </a:pPr>
            <a:r>
              <a:rPr lang="zh-CN" altLang="en-US" sz="2000" dirty="0" smtClean="0"/>
              <a:t>把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协议后面双斜线</a:t>
            </a:r>
            <a:r>
              <a:rPr lang="en-US" altLang="zh-CN" sz="2000" dirty="0"/>
              <a:t>(//)</a:t>
            </a:r>
            <a:r>
              <a:rPr lang="zh-CN" altLang="en-US" sz="2000" dirty="0"/>
              <a:t>开始一直到</a:t>
            </a:r>
            <a:r>
              <a:rPr lang="zh-CN" altLang="en-US" sz="2000" dirty="0" smtClean="0"/>
              <a:t>路径之前的字符当作授权机构信息返回。</a:t>
            </a:r>
            <a:endParaRPr lang="en-US" altLang="zh-CN" sz="2000" dirty="0" smtClean="0"/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2708920"/>
            <a:ext cx="8305800" cy="16557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“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://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mp3:secret@ftp.example.com:210/c%3a/stuff/mp3/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UserInfo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mp3:secret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但在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mailto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类型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maito:elharo@ibiblio.org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elharo@ibiblio.org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是路径。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11560" y="5572125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b="1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ftp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://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mp3:secret@ftp.example.com:210/c%3a/stuff/mp3/ 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Authority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63525" y="152400"/>
            <a:ext cx="8540750" cy="1143000"/>
          </a:xfrm>
        </p:spPr>
        <p:txBody>
          <a:bodyPr/>
          <a:lstStyle/>
          <a:p>
            <a:r>
              <a:rPr lang="en-US" altLang="zh-CN" sz="3200" smtClean="0"/>
              <a:t>URL</a:t>
            </a:r>
            <a:r>
              <a:rPr lang="zh-CN" altLang="en-US" sz="3200" smtClean="0"/>
              <a:t>解析例子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87016" y="476672"/>
            <a:ext cx="8856984" cy="624786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import java.net.*;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public class URLSplitter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public static void main(String args[])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for (int i = 0; i &lt; args.length; i++)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try { URL u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new URL(args[i])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URL is " + u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System.out.println("The scheme is " + u.getProtocol());     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System.out.println("The user info is " + u.getUserInfo());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String host = u.getHost();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if (host != null) {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int atSign = host.indexOf('@');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if (atSign != -1) host = host.substring(atSign+1);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host is " + host);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} else {           System.out.println("The host is null.");    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port is " + u.getPort());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path is " + u.getPath());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ref is " + u.getRef());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query string is " + u.getQuery());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} catch (MalformedURLException ex) { </a:t>
            </a:r>
            <a:endParaRPr lang="en-US" altLang="zh-CN" sz="1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System.err.println(args[i] + " is not a URL I understand.");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System.out.println();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//for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//main()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en-US" altLang="zh-CN" sz="16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URLSplitter</a:t>
            </a:r>
            <a:endParaRPr lang="en-US" altLang="zh-CN" sz="1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62000"/>
          </a:xfrm>
        </p:spPr>
        <p:txBody>
          <a:bodyPr/>
          <a:lstStyle/>
          <a:p>
            <a:r>
              <a:rPr lang="zh-CN" altLang="en-US" sz="3200" dirty="0" smtClean="0"/>
              <a:t>运行结果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218488" cy="5135563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运行</a:t>
            </a:r>
            <a:r>
              <a:rPr lang="en-US" altLang="zh-CN" sz="2400" dirty="0" err="1" smtClean="0"/>
              <a:t>URLSplitter</a:t>
            </a:r>
            <a:r>
              <a:rPr lang="zh-CN" altLang="en-US" sz="2400" dirty="0" smtClean="0"/>
              <a:t>，并输入参数</a:t>
            </a:r>
            <a:endParaRPr lang="en-US" altLang="zh-CN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http://www.oreilly.com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http://admin@ww.blackstar.com:8080/nywc/composition.html?category=piano.</a:t>
            </a:r>
            <a:endParaRPr lang="en-US" altLang="zh-CN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运行结果为：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7697663" cy="352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39725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比较两个</a:t>
            </a:r>
            <a:r>
              <a:rPr lang="en-US" altLang="zh-CN" sz="3200" smtClean="0"/>
              <a:t>url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58200" cy="51355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明明两个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字符串不一样，为什么比较结果是一样？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因</a:t>
            </a:r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类的</a:t>
            </a:r>
            <a:r>
              <a:rPr lang="en-US" altLang="zh-CN" sz="2400" dirty="0" smtClean="0">
                <a:solidFill>
                  <a:srgbClr val="FF0000"/>
                </a:solidFill>
              </a:rPr>
              <a:t>equals()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方法会尝试用</a:t>
            </a:r>
            <a:r>
              <a:rPr lang="en-US" altLang="zh-CN" sz="2400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dirty="0" smtClean="0">
                <a:solidFill>
                  <a:srgbClr val="FF0000"/>
                </a:solidFill>
              </a:rPr>
              <a:t>解析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中的主机，判断两个主机是否相同。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但不会具体比较两个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标识的资源。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例如：该方法的比较结果会返回</a:t>
            </a:r>
            <a:endParaRPr lang="en-US" altLang="zh-CN" sz="2400" dirty="0" smtClean="0"/>
          </a:p>
          <a:p>
            <a:r>
              <a:rPr lang="en-US" altLang="zh-CN" sz="2000" dirty="0" smtClean="0">
                <a:hlinkClick r:id="rId3"/>
              </a:rPr>
              <a:t>http://www.oreilly.com</a:t>
            </a:r>
            <a:r>
              <a:rPr lang="zh-CN" altLang="en-US" sz="2000" dirty="0" smtClean="0"/>
              <a:t>与</a:t>
            </a:r>
            <a:r>
              <a:rPr lang="en-US" altLang="zh-CN" sz="2000" dirty="0" smtClean="0">
                <a:hlinkClick r:id="rId4"/>
              </a:rPr>
              <a:t>http://www.oreilly.com/index.html</a:t>
            </a:r>
            <a:r>
              <a:rPr lang="zh-CN" altLang="en-US" sz="2000" dirty="0" smtClean="0"/>
              <a:t>是不等的。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3"/>
              </a:rPr>
              <a:t>http://www.oreilly.com</a:t>
            </a:r>
            <a:r>
              <a:rPr lang="zh-CN" altLang="en-US" sz="2000" dirty="0" smtClean="0"/>
              <a:t>与</a:t>
            </a:r>
            <a:r>
              <a:rPr lang="en-US" altLang="zh-CN" sz="2000" dirty="0" smtClean="0">
                <a:hlinkClick r:id="rId3"/>
              </a:rPr>
              <a:t>http://www.oreilly.com:80</a:t>
            </a:r>
            <a:r>
              <a:rPr lang="zh-CN" altLang="en-US" sz="2000" dirty="0" smtClean="0"/>
              <a:t>是不等的。</a:t>
            </a:r>
            <a:endParaRPr lang="en-US" altLang="zh-CN" sz="2000" dirty="0" smtClean="0"/>
          </a:p>
          <a:p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sameFile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方法检查两个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是否指向相同资源。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r>
              <a:rPr lang="en-US" altLang="zh-CN" sz="2000" dirty="0" smtClean="0">
                <a:hlinkClick r:id="rId4"/>
              </a:rPr>
              <a:t>http://www.oreilly.com/index.html#p1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与 </a:t>
            </a:r>
            <a:r>
              <a:rPr lang="en-US" altLang="zh-CN" sz="2000" dirty="0" smtClean="0">
                <a:hlinkClick r:id="rId4"/>
              </a:rPr>
              <a:t>http://www.oreilly.com/index.html#q2</a:t>
            </a:r>
            <a:endParaRPr lang="en-US" altLang="zh-CN" sz="2000" dirty="0" smtClean="0"/>
          </a:p>
          <a:p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sameFile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方法检查返回结果是： </a:t>
            </a:r>
            <a:r>
              <a:rPr lang="zh-CN" altLang="en-US" sz="1800" dirty="0" smtClean="0"/>
              <a:t>两个是相等的，即指向相同的资源。</a:t>
            </a:r>
            <a:endParaRPr lang="en-US" altLang="zh-CN" sz="1800" dirty="0" smtClean="0"/>
          </a:p>
          <a:p>
            <a:r>
              <a:rPr lang="zh-CN" altLang="en-US" sz="2000" dirty="0" smtClean="0"/>
              <a:t>用</a:t>
            </a:r>
            <a:r>
              <a:rPr lang="en-US" altLang="zh-CN" sz="2000" dirty="0" smtClean="0"/>
              <a:t>equals()</a:t>
            </a:r>
            <a:r>
              <a:rPr lang="zh-CN" altLang="en-US" sz="2000" dirty="0" smtClean="0"/>
              <a:t>方法返回结果是 ：两个是不等的。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局限：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sameFile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方法比较时不考虑片段标识符。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71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URI</a:t>
            </a:r>
            <a:r>
              <a:rPr lang="zh-CN" altLang="en-US" sz="3200" smtClean="0"/>
              <a:t>类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Uniform Resource Identifier</a:t>
            </a:r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Uniform Resource Locator</a:t>
            </a:r>
          </a:p>
          <a:p>
            <a:pPr lvl="2"/>
            <a:r>
              <a:rPr lang="en-US" altLang="zh-CN" dirty="0" smtClean="0"/>
              <a:t>http://www.szu.edu.cn/szu.asp</a:t>
            </a:r>
          </a:p>
          <a:p>
            <a:pPr lvl="1"/>
            <a:r>
              <a:rPr lang="en-US" altLang="zh-CN" dirty="0" smtClean="0"/>
              <a:t>URN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Uniform Resource Name</a:t>
            </a:r>
          </a:p>
          <a:p>
            <a:pPr lvl="2"/>
            <a:r>
              <a:rPr lang="en-US" altLang="zh-CN" dirty="0" smtClean="0"/>
              <a:t>urn:isbn:0-486-27557-4</a:t>
            </a:r>
          </a:p>
          <a:p>
            <a:pPr lvl="2"/>
            <a:r>
              <a:rPr lang="en-US" altLang="zh-CN" dirty="0" smtClean="0"/>
              <a:t>mailto:yu.zhou@szu.edu.cn</a:t>
            </a:r>
          </a:p>
          <a:p>
            <a:r>
              <a:rPr lang="zh-CN" altLang="en-US" sz="2800" dirty="0" smtClean="0"/>
              <a:t>虽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可视作一种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的抽象，但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类并不是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的子类</a:t>
            </a:r>
            <a:endParaRPr lang="en-US" altLang="zh-CN" sz="2800" dirty="0" smtClean="0"/>
          </a:p>
          <a:p>
            <a:r>
              <a:rPr lang="en-US" altLang="zh-CN" sz="2800" dirty="0" smtClean="0"/>
              <a:t>URL</a:t>
            </a:r>
            <a:r>
              <a:rPr lang="zh-CN" altLang="en-US" sz="2800" dirty="0" smtClean="0"/>
              <a:t>类与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类皆是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的子类</a:t>
            </a:r>
            <a:endParaRPr lang="en-US" altLang="zh-CN" sz="2800" dirty="0" smtClean="0"/>
          </a:p>
          <a:p>
            <a:r>
              <a:rPr lang="en-US" altLang="zh-CN" sz="2800" dirty="0" err="1" smtClean="0"/>
              <a:t>Java.net.URI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的语法由一个模式和一个模式特定部分组成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模式：模式特定部分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其中模式包括：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data, file, ftp, http, mailto, magnet, telnet, urn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形式： </a:t>
            </a:r>
            <a:r>
              <a:rPr lang="en-US" altLang="zh-CN" dirty="0" smtClean="0"/>
              <a:t>//authority/path</a:t>
            </a:r>
            <a:r>
              <a:rPr lang="zh-CN" altLang="en-US" dirty="0" smtClean="0"/>
              <a:t>？</a:t>
            </a:r>
            <a:r>
              <a:rPr lang="en-US" altLang="zh-CN" dirty="0" smtClean="0"/>
              <a:t>query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6148" cy="51353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CC00FF"/>
                </a:solidFill>
                <a:latin typeface="Courier New" panose="02070309020205020404" pitchFamily="49" charset="0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</a:rPr>
              <a:t>URISyntaxException</a:t>
            </a:r>
            <a:endParaRPr lang="en-US" altLang="zh-CN" dirty="0" smtClean="0"/>
          </a:p>
          <a:p>
            <a:r>
              <a:rPr lang="zh-CN" altLang="en-US" dirty="0" smtClean="0"/>
              <a:t>只检查</a:t>
            </a:r>
            <a:r>
              <a:rPr lang="en-US" altLang="zh-CN" dirty="0" smtClean="0"/>
              <a:t>URI</a:t>
            </a:r>
            <a:r>
              <a:rPr lang="zh-CN" altLang="en-US" dirty="0" smtClean="0"/>
              <a:t>语法，不检查协议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voice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tel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:+1-800-9988-9938"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web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</a:t>
            </a:r>
            <a:r>
              <a:rPr lang="en-US" altLang="zh-CN" sz="20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www.a.com/a.jsp#id=hbc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book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"urn:isbn:1-565-92870-9</a:t>
            </a:r>
            <a:r>
              <a:rPr lang="en-US" altLang="zh-CN" sz="20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</a:p>
          <a:p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scheme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schemeSpecificPart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fragment</a:t>
            </a:r>
            <a:r>
              <a:rPr lang="en-US" altLang="zh-CN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 </a:t>
            </a:r>
            <a:r>
              <a:rPr lang="en-US" altLang="zh-CN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URISyntaxException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"//www.ibiblio.org"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/index.shtml"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"today"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5041" y="6488668"/>
            <a:ext cx="148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URITester.java</a:t>
            </a:r>
          </a:p>
        </p:txBody>
      </p:sp>
    </p:spTree>
    <p:extLst>
      <p:ext uri="{BB962C8B-B14F-4D97-AF65-F5344CB8AC3E}">
        <p14:creationId xmlns:p14="http://schemas.microsoft.com/office/powerpoint/2010/main" xmlns="" val="28023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URL</a:t>
            </a:r>
            <a:r>
              <a:rPr lang="zh-CN" altLang="en-US" sz="3200" smtClean="0"/>
              <a:t>和</a:t>
            </a:r>
            <a:r>
              <a:rPr lang="en-US" altLang="zh-CN" sz="3200" smtClean="0"/>
              <a:t>URI</a:t>
            </a:r>
            <a:r>
              <a:rPr lang="zh-CN" altLang="en-US" sz="3200" smtClean="0"/>
              <a:t>的选用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153400" cy="4495800"/>
          </a:xfrm>
        </p:spPr>
        <p:txBody>
          <a:bodyPr/>
          <a:lstStyle/>
          <a:p>
            <a:pPr lvl="1"/>
            <a:r>
              <a:rPr lang="zh-CN" altLang="en-US" dirty="0" smtClean="0"/>
              <a:t>编程实现网络数据获取功能时选用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比如 想要下载一个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的内容。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编程用于解析和处理统一资源定位符相关的字符串时选用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URI</a:t>
            </a:r>
            <a:r>
              <a:rPr lang="zh-CN" altLang="en-US" dirty="0" smtClean="0"/>
              <a:t>类无网络获取功能。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 想要表示一个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命名空间。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URI</a:t>
            </a:r>
            <a:r>
              <a:rPr lang="zh-CN" altLang="en-US" sz="3200" smtClean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055" y="1628800"/>
            <a:ext cx="8226425" cy="513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根据传入的字符串创建一个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 smtClean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URISyntaxException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/>
              <a:t>不检查协议，只检查传入的字符串要合</a:t>
            </a:r>
            <a:r>
              <a:rPr lang="en-US" altLang="zh-CN" sz="2400" dirty="0" err="1" smtClean="0"/>
              <a:t>uri</a:t>
            </a:r>
            <a:r>
              <a:rPr lang="zh-CN" altLang="en-US" sz="2400" dirty="0" smtClean="0"/>
              <a:t>语法规则。</a:t>
            </a:r>
            <a:endParaRPr lang="en-US" altLang="zh-CN" sz="2400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voice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:+1-800-9988-9938"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"http://</a:t>
            </a:r>
            <a:r>
              <a:rPr lang="en-US" altLang="zh-CN" sz="2000" dirty="0" smtClean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www.a.com/a.jsp#id=hbc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"urn:isbn:1-565-92870-9</a:t>
            </a:r>
            <a:r>
              <a:rPr lang="en-US" altLang="zh-CN" sz="2000" dirty="0" smtClean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格式：</a:t>
            </a:r>
            <a:endParaRPr lang="en-US" altLang="zh-CN" sz="24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协议：协议特定部分：片段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 smtClean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URL</a:t>
            </a:r>
            <a:r>
              <a:rPr lang="zh-CN" altLang="en-US" sz="2400" dirty="0" smtClean="0"/>
              <a:t>语法：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protocal://userInfo@host:port/path?query#fragment</a:t>
            </a:r>
          </a:p>
          <a:p>
            <a:pPr>
              <a:buNone/>
            </a:pPr>
            <a:r>
              <a:rPr lang="zh-CN" altLang="en-US" sz="2400" dirty="0" smtClean="0"/>
              <a:t>协议包括：</a:t>
            </a:r>
            <a:r>
              <a:rPr lang="en-US" altLang="zh-CN" sz="2400" dirty="0" smtClean="0"/>
              <a:t>file, ftp, http, https, magnet, telnet</a:t>
            </a:r>
          </a:p>
          <a:p>
            <a:pPr>
              <a:buNone/>
            </a:pPr>
            <a:r>
              <a:rPr lang="en-US" altLang="zh-CN" sz="2400" dirty="0" smtClean="0"/>
              <a:t>host</a:t>
            </a:r>
            <a:r>
              <a:rPr lang="zh-CN" altLang="en-US" sz="2400" dirty="0" smtClean="0"/>
              <a:t>：可以是主机名，也可以是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b="1" dirty="0" smtClean="0"/>
              <a:t>用户信息</a:t>
            </a:r>
            <a:r>
              <a:rPr lang="en-US" altLang="zh-CN" sz="2400" b="1" dirty="0" err="1" smtClean="0"/>
              <a:t>userInfo</a:t>
            </a:r>
            <a:r>
              <a:rPr lang="zh-CN" altLang="en-US" sz="2400" dirty="0" smtClean="0"/>
              <a:t>：是指服务器的登录信息。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b="1" dirty="0" smtClean="0"/>
              <a:t>端口号</a:t>
            </a:r>
            <a:r>
              <a:rPr lang="zh-CN" altLang="en-US" sz="2400" dirty="0" smtClean="0"/>
              <a:t>：如默认，不需要。如：</a:t>
            </a:r>
            <a:r>
              <a:rPr lang="en-US" altLang="zh-CN" sz="2400" dirty="0" smtClean="0"/>
              <a:t>http 80</a:t>
            </a:r>
          </a:p>
          <a:p>
            <a:pPr>
              <a:buNone/>
            </a:pPr>
            <a:r>
              <a:rPr lang="zh-CN" altLang="en-US" sz="2400" b="1" dirty="0" smtClean="0"/>
              <a:t>路径：</a:t>
            </a:r>
            <a:r>
              <a:rPr lang="zh-CN" altLang="en-US" sz="2400" dirty="0" smtClean="0"/>
              <a:t>指服务器上特定的目录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b="1" dirty="0" smtClean="0"/>
              <a:t>查询</a:t>
            </a:r>
            <a:r>
              <a:rPr lang="en-US" altLang="zh-CN" sz="2400" b="1" dirty="0" smtClean="0"/>
              <a:t>query:</a:t>
            </a:r>
            <a:r>
              <a:rPr lang="zh-CN" altLang="en-US" sz="2400" dirty="0" smtClean="0"/>
              <a:t>字符串向服务器提供附加参数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片段：指向远程资源的某个特定部分，</a:t>
            </a:r>
            <a:r>
              <a:rPr lang="en-US" altLang="zh-CN" sz="2400" dirty="0" smtClean="0"/>
              <a:t>html anchor </a:t>
            </a:r>
            <a:r>
              <a:rPr lang="zh-CN" altLang="en-US" sz="2400" dirty="0" smtClean="0"/>
              <a:t>标记文档中的某个点。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URI</a:t>
            </a:r>
            <a:r>
              <a:rPr lang="zh-CN" altLang="en-US" sz="3200" dirty="0" smtClean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6425" cy="513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根据传入的模式、模式特定部分、片段标识符  字符串创建一个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24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000" dirty="0" smtClean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schemeSpecificPart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URISyntaxException</a:t>
            </a:r>
            <a:endParaRPr lang="en-US" altLang="zh-CN" sz="2400" dirty="0" smtClean="0">
              <a:solidFill>
                <a:srgbClr val="000088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Scheme: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的协议，如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urn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等，必须以字母开头，由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ASCAII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字符、数字和三个标点符（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.)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组成。为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时，省略协议，创建 一个相对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rgbClr val="000088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时，表示忽略片段标识符。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"http"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"//www.ibiblio.org"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"/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/index.shtml"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"today</a:t>
            </a:r>
            <a:r>
              <a:rPr lang="en-US" altLang="zh-CN" sz="2000" dirty="0" smtClean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2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URI</a:t>
            </a:r>
            <a:r>
              <a:rPr lang="zh-CN" altLang="en-US" sz="3600" smtClean="0"/>
              <a:t>各部分的获取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540750" cy="449897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scheme:scheme</a:t>
            </a:r>
            <a:r>
              <a:rPr lang="en-US" altLang="zh-CN" sz="2800" dirty="0" smtClean="0"/>
              <a:t>-specific-</a:t>
            </a:r>
            <a:r>
              <a:rPr lang="en-US" altLang="zh-CN" sz="2800" dirty="0" err="1" smtClean="0"/>
              <a:t>part:fragment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协议：协议特定部分：片段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方法</a:t>
            </a:r>
            <a:endParaRPr lang="en-US" altLang="zh-CN" sz="2800" b="1" dirty="0" smtClean="0">
              <a:solidFill>
                <a:srgbClr val="006699"/>
              </a:solidFill>
              <a:latin typeface="Courier New" pitchFamily="49" charset="0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getScheme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getSchemeSpecificPart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getRawSchemeSpecificPart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getFragment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getRawFragment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</a:p>
          <a:p>
            <a:pPr lvl="1"/>
            <a:endParaRPr lang="en-US" altLang="zh-CN" sz="2400" dirty="0" smtClean="0">
              <a:solidFill>
                <a:srgbClr val="555555"/>
              </a:solidFill>
              <a:latin typeface="Courier New" pitchFamily="49" charset="0"/>
              <a:ea typeface="Simsun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99"/>
                </a:solidFill>
                <a:latin typeface="Courier New" pitchFamily="49" charset="0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7788"/>
                </a:solidFill>
                <a:latin typeface="Courier New" pitchFamily="49" charset="0"/>
              </a:rPr>
              <a:t>boolean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CC00FF"/>
                </a:solidFill>
                <a:latin typeface="Courier New" pitchFamily="49" charset="0"/>
              </a:rPr>
              <a:t>isOpaque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itchFamily="49" charset="0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相对</a:t>
            </a:r>
            <a:r>
              <a:rPr lang="en-US" altLang="zh-CN" sz="3600" smtClean="0"/>
              <a:t>URI</a:t>
            </a:r>
            <a:r>
              <a:rPr lang="zh-CN" altLang="en-US" sz="3600" smtClean="0"/>
              <a:t>编程解析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321675" cy="5135562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"http://www.example.com/"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"images/logo.png"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/>
              <a:t>resolved</a:t>
            </a:r>
            <a:r>
              <a:rPr lang="zh-CN" altLang="en-US" dirty="0" smtClean="0"/>
              <a:t>结果是：</a:t>
            </a:r>
            <a:r>
              <a:rPr lang="en-US" altLang="zh-CN" dirty="0"/>
              <a:t>http://www.example.com/ </a:t>
            </a:r>
            <a:r>
              <a:rPr lang="en-US" altLang="zh-CN" dirty="0" smtClean="0"/>
              <a:t>images/logo.png</a:t>
            </a:r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/books/"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jnp3/index.html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altLang="zh-CN" dirty="0"/>
              <a:t>resolved</a:t>
            </a:r>
            <a:r>
              <a:rPr lang="zh-CN" altLang="en-US" dirty="0"/>
              <a:t>结果是</a:t>
            </a:r>
            <a:r>
              <a:rPr lang="zh-CN" altLang="en-US" dirty="0" smtClean="0"/>
              <a:t>：</a:t>
            </a:r>
            <a:r>
              <a:rPr lang="en-US" altLang="zh-CN" dirty="0" err="1"/>
              <a:t>javafaq</a:t>
            </a:r>
            <a:r>
              <a:rPr lang="en-US" altLang="zh-CN" dirty="0"/>
              <a:t>/books/jnp3/index.html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统一的</a:t>
            </a:r>
            <a:r>
              <a:rPr lang="en-US" altLang="zh-CN" sz="4000" smtClean="0"/>
              <a:t>URL</a:t>
            </a:r>
            <a:r>
              <a:rPr lang="zh-CN" altLang="en-US" sz="4000" smtClean="0"/>
              <a:t>字符编码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为使各系统和平台都能正确理解和解析，</a:t>
            </a:r>
            <a:r>
              <a:rPr lang="en-US" altLang="zh-CN" sz="2800" smtClean="0"/>
              <a:t>URL</a:t>
            </a:r>
            <a:r>
              <a:rPr lang="zh-CN" altLang="en-US" sz="2800" smtClean="0"/>
              <a:t>中使用的字符必须来自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的一个固定的子集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大写字母</a:t>
            </a:r>
            <a:r>
              <a:rPr lang="en-US" altLang="zh-CN" sz="2400" smtClean="0"/>
              <a:t>A-Z</a:t>
            </a:r>
          </a:p>
          <a:p>
            <a:pPr lvl="1"/>
            <a:r>
              <a:rPr lang="zh-CN" altLang="en-US" sz="2400" smtClean="0"/>
              <a:t>小写字母</a:t>
            </a:r>
            <a:r>
              <a:rPr lang="en-US" altLang="zh-CN" sz="2400" smtClean="0"/>
              <a:t>a-z</a:t>
            </a:r>
          </a:p>
          <a:p>
            <a:pPr lvl="1"/>
            <a:r>
              <a:rPr lang="zh-CN" altLang="en-US" sz="2400" smtClean="0"/>
              <a:t>数字</a:t>
            </a:r>
            <a:r>
              <a:rPr lang="en-US" altLang="zh-CN" sz="2400" smtClean="0"/>
              <a:t>0-9</a:t>
            </a:r>
          </a:p>
          <a:p>
            <a:pPr lvl="1"/>
            <a:r>
              <a:rPr lang="zh-CN" altLang="en-US" sz="2400" smtClean="0"/>
              <a:t>标点符号字符</a:t>
            </a:r>
            <a:r>
              <a:rPr lang="en-US" altLang="zh-CN" sz="2400" smtClean="0"/>
              <a:t>-_.!~*'(,)</a:t>
            </a:r>
          </a:p>
          <a:p>
            <a:pPr lvl="1"/>
            <a:r>
              <a:rPr lang="zh-CN" altLang="en-US" sz="2400" smtClean="0"/>
              <a:t>标点符号字符</a:t>
            </a:r>
            <a:r>
              <a:rPr lang="en-US" altLang="zh-CN" sz="2400" smtClean="0"/>
              <a:t>/&amp;?@#;$+=%</a:t>
            </a:r>
          </a:p>
          <a:p>
            <a:r>
              <a:rPr lang="en-US" altLang="zh-CN" sz="2800" smtClean="0"/>
              <a:t>URL</a:t>
            </a:r>
            <a:r>
              <a:rPr lang="zh-CN" altLang="en-US" sz="2800" smtClean="0"/>
              <a:t>中的非上述字符需要转为“</a:t>
            </a:r>
            <a:r>
              <a:rPr lang="en-US" altLang="zh-CN" sz="2800" smtClean="0"/>
              <a:t>%</a:t>
            </a:r>
            <a:r>
              <a:rPr lang="zh-CN" altLang="en-US" sz="2800" smtClean="0"/>
              <a:t>字节值”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%20</a:t>
            </a:r>
            <a:r>
              <a:rPr lang="zh-CN" altLang="en-US" sz="2400" smtClean="0"/>
              <a:t>：空格</a:t>
            </a:r>
            <a:endParaRPr lang="en-US" altLang="zh-CN" sz="2400" smtClean="0"/>
          </a:p>
        </p:txBody>
      </p:sp>
      <p:sp>
        <p:nvSpPr>
          <p:cNvPr id="553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URLEncoder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800" dirty="0" err="1" smtClean="0">
                <a:latin typeface="Courier New" panose="02070309020205020404" pitchFamily="49" charset="0"/>
              </a:rPr>
              <a:t>Java.net.URLEncoder</a:t>
            </a:r>
            <a:r>
              <a:rPr lang="zh-CN" altLang="en-US" sz="2800" dirty="0" smtClean="0">
                <a:latin typeface="Courier New" panose="02070309020205020404" pitchFamily="49" charset="0"/>
              </a:rPr>
              <a:t>类用于编程准备查询字符串，从而可与使用</a:t>
            </a:r>
            <a:r>
              <a:rPr lang="en-US" altLang="zh-CN" sz="2800" dirty="0" smtClean="0">
                <a:latin typeface="Courier New" panose="02070309020205020404" pitchFamily="49" charset="0"/>
              </a:rPr>
              <a:t>GET</a:t>
            </a:r>
            <a:r>
              <a:rPr lang="zh-CN" altLang="en-US" sz="2800" dirty="0" smtClean="0">
                <a:latin typeface="Courier New" panose="02070309020205020404" pitchFamily="49" charset="0"/>
              </a:rPr>
              <a:t>方法的服务器端程序通信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encoded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</a:rPr>
              <a:t>URLEncoder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</a:rPr>
              <a:t>encode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"This*string*has*asterisks"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"UTF-8"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/>
          </a:p>
          <a:p>
            <a:pPr>
              <a:defRPr/>
            </a:pPr>
            <a:r>
              <a:rPr lang="en-US" altLang="zh-CN" sz="2800" dirty="0" err="1" smtClean="0"/>
              <a:t>URLEncoder.encode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将字符串中的字符进行编码，使之符合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字符规范</a:t>
            </a:r>
            <a:endParaRPr lang="zh-CN" altLang="en-US" sz="2800" dirty="0"/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312738" y="25400"/>
            <a:ext cx="8540750" cy="1143000"/>
          </a:xfrm>
        </p:spPr>
        <p:txBody>
          <a:bodyPr/>
          <a:lstStyle/>
          <a:p>
            <a:r>
              <a:rPr lang="zh-CN" altLang="en-US" sz="3600" smtClean="0"/>
              <a:t>使用</a:t>
            </a:r>
            <a:r>
              <a:rPr lang="en-US" altLang="zh-CN" sz="3600" smtClean="0"/>
              <a:t>URLEncoder</a:t>
            </a:r>
            <a:r>
              <a:rPr lang="zh-CN" altLang="en-US" sz="3600" smtClean="0"/>
              <a:t>编码生成查询字符串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7543800" cy="1938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将查询串</a:t>
            </a:r>
            <a:r>
              <a:rPr lang="en-US" altLang="zh-CN" dirty="0" smtClean="0"/>
              <a:t>1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17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query</a:t>
            </a:r>
            <a:r>
              <a:rPr lang="en-US" altLang="zh-CN" sz="17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URLEncoder.encode</a:t>
            </a:r>
            <a:r>
              <a:rPr lang="en-US" altLang="zh-CN" sz="17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https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://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www.google.com/</a:t>
            </a:r>
            <a:r>
              <a:rPr lang="en-US" altLang="zh-CN" sz="1700" dirty="0" err="1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search?hl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 err="1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en&amp;as_q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 err="1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Java$as_epq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=I/O,”UTF-8”)</a:t>
            </a:r>
            <a:r>
              <a:rPr lang="en-US" altLang="zh-CN" sz="17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(query);</a:t>
            </a:r>
          </a:p>
        </p:txBody>
      </p:sp>
      <p:sp>
        <p:nvSpPr>
          <p:cNvPr id="57348" name="矩形 3"/>
          <p:cNvSpPr>
            <a:spLocks noChangeArrowheads="1"/>
          </p:cNvSpPr>
          <p:nvPr/>
        </p:nvSpPr>
        <p:spPr bwMode="auto">
          <a:xfrm>
            <a:off x="395536" y="1700808"/>
            <a:ext cx="8208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1.https://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www.google.com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search?hl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en&amp;as_q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Java&amp;as_epq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=I/O</a:t>
            </a:r>
            <a:endParaRPr lang="zh-CN" altLang="en-US" dirty="0"/>
          </a:p>
        </p:txBody>
      </p:sp>
      <p:sp>
        <p:nvSpPr>
          <p:cNvPr id="57349" name="矩形 4"/>
          <p:cNvSpPr>
            <a:spLocks noChangeArrowheads="1"/>
          </p:cNvSpPr>
          <p:nvPr/>
        </p:nvSpPr>
        <p:spPr bwMode="auto">
          <a:xfrm>
            <a:off x="251520" y="4509120"/>
            <a:ext cx="84550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88"/>
                </a:solidFill>
                <a:latin typeface="Courier New" pitchFamily="49" charset="0"/>
              </a:rPr>
              <a:t>输出为：</a:t>
            </a:r>
            <a:r>
              <a:rPr lang="en-US" altLang="zh-CN" sz="2000" dirty="0">
                <a:solidFill>
                  <a:srgbClr val="000088"/>
                </a:solidFill>
                <a:latin typeface="Courier New" pitchFamily="49" charset="0"/>
              </a:rPr>
              <a:t>https%3A%2F%2Fwww.google.com%2Fsearch%3Fhl%3Den%26as_q%3DJava%26as_epq%3DI%2FO</a:t>
            </a:r>
            <a:endParaRPr lang="zh-CN" altLang="en-US" sz="2000" dirty="0">
              <a:solidFill>
                <a:srgbClr val="000088"/>
              </a:solidFill>
              <a:latin typeface="Courier New" pitchFamily="49" charset="0"/>
            </a:endParaRPr>
          </a:p>
        </p:txBody>
      </p:sp>
      <p:sp>
        <p:nvSpPr>
          <p:cNvPr id="57350" name="TextBox 1"/>
          <p:cNvSpPr txBox="1">
            <a:spLocks noChangeArrowheads="1"/>
          </p:cNvSpPr>
          <p:nvPr/>
        </p:nvSpPr>
        <p:spPr bwMode="auto">
          <a:xfrm>
            <a:off x="179512" y="5661248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存在盲目编码问题：</a:t>
            </a:r>
            <a:r>
              <a:rPr lang="en-US" altLang="zh-CN" sz="2400" dirty="0" err="1">
                <a:solidFill>
                  <a:srgbClr val="FF0000"/>
                </a:solidFill>
              </a:rPr>
              <a:t>URLEncoder.encode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会盲目地进行编码，不区分</a:t>
            </a:r>
            <a:r>
              <a:rPr lang="en-US" altLang="zh-CN" sz="2400" dirty="0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查询字符串中使用的特殊字符和需要编码的字符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348" grpId="0"/>
      <p:bldP spid="57349" grpId="0"/>
      <p:bldP spid="573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12738" y="25400"/>
            <a:ext cx="8540750" cy="1143000"/>
          </a:xfrm>
        </p:spPr>
        <p:txBody>
          <a:bodyPr/>
          <a:lstStyle/>
          <a:p>
            <a:r>
              <a:rPr lang="zh-CN" altLang="en-US" sz="3600" smtClean="0"/>
              <a:t>使用</a:t>
            </a:r>
            <a:r>
              <a:rPr lang="en-US" altLang="zh-CN" sz="3600" smtClean="0"/>
              <a:t>URLEncoder</a:t>
            </a:r>
            <a:r>
              <a:rPr lang="zh-CN" altLang="en-US" sz="3600" smtClean="0"/>
              <a:t>编码生成查询字符串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75438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盲目编码问题的解决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17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"https://www.google.com/search?"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"hl"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"en"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"&amp;"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as_q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"Java"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"&amp;"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as_epq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"I/O"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</a:t>
            </a:r>
            <a:r>
              <a:rPr lang="en-US" altLang="zh-CN" sz="17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altLang="zh-CN" sz="17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8373" name="矩形 3"/>
          <p:cNvSpPr>
            <a:spLocks noChangeArrowheads="1"/>
          </p:cNvSpPr>
          <p:nvPr/>
        </p:nvSpPr>
        <p:spPr bwMode="auto">
          <a:xfrm>
            <a:off x="323528" y="6180137"/>
            <a:ext cx="83058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</a:rPr>
              <a:t>输出为想要的输出</a:t>
            </a:r>
            <a:r>
              <a:rPr lang="zh-CN" altLang="en-US" sz="2000" dirty="0">
                <a:solidFill>
                  <a:srgbClr val="1B1C20"/>
                </a:solidFill>
                <a:latin typeface="Courier New" pitchFamily="49" charset="0"/>
              </a:rPr>
              <a:t>：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https://www.google.com/search?hl=en&amp;as_q=Java&amp;as_epq=I/O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URLDecoder</a:t>
            </a: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b="1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static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decode</a:t>
            </a:r>
            <a:r>
              <a:rPr lang="en-US" altLang="zh-CN" sz="240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</a:t>
            </a:r>
            <a:r>
              <a:rPr lang="en-US" altLang="zh-CN" sz="240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,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encoding</a:t>
            </a:r>
            <a:r>
              <a:rPr lang="en-US" altLang="zh-CN" sz="2400" smtClean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 </a:t>
            </a:r>
            <a:r>
              <a:rPr lang="en-US" altLang="zh-CN" sz="2400" b="1" smtClean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throws</a:t>
            </a:r>
            <a:r>
              <a:rPr lang="en-US" altLang="zh-CN" sz="2400" smtClean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UnsupportedEncodingException</a:t>
            </a:r>
            <a:endParaRPr lang="en-US" altLang="zh-CN" sz="2400" smtClean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r>
              <a:rPr lang="zh-CN" altLang="en-US" sz="2800" smtClean="0"/>
              <a:t>解码，</a:t>
            </a:r>
            <a:r>
              <a:rPr lang="en-US" altLang="zh-CN" sz="2800" smtClean="0"/>
              <a:t>encode()</a:t>
            </a:r>
            <a:r>
              <a:rPr lang="zh-CN" altLang="en-US" sz="2800" smtClean="0"/>
              <a:t>的反变换，对用</a:t>
            </a:r>
            <a:r>
              <a:rPr lang="en-US" altLang="zh-CN" sz="2800" smtClean="0"/>
              <a:t>x-www-form-url-encoded</a:t>
            </a:r>
            <a:r>
              <a:rPr lang="zh-CN" altLang="en-US" sz="2800" smtClean="0"/>
              <a:t>格式编码的字符串进行解码</a:t>
            </a:r>
          </a:p>
        </p:txBody>
      </p:sp>
      <p:sp>
        <p:nvSpPr>
          <p:cNvPr id="593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与服务器端通信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170384" y="1867867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Applet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70384" y="2934667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App</a:t>
            </a:r>
            <a:endParaRPr lang="zh-CN" alt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228328" y="144452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客户端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24128" y="141277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5666184" y="1715467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CGI</a:t>
            </a:r>
            <a:endParaRPr lang="zh-CN" altLang="en-US"/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5666184" y="2510805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5666184" y="3277567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5666184" y="4077667"/>
            <a:ext cx="1828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/>
              <a:t>其他使用</a:t>
            </a:r>
            <a:r>
              <a:rPr lang="en-US" altLang="zh-CN"/>
              <a:t>GET</a:t>
            </a:r>
            <a:r>
              <a:rPr lang="zh-CN" altLang="en-US"/>
              <a:t>方法的程序</a:t>
            </a:r>
          </a:p>
        </p:txBody>
      </p:sp>
      <p:sp>
        <p:nvSpPr>
          <p:cNvPr id="12" name="左右箭头 8"/>
          <p:cNvSpPr>
            <a:spLocks noChangeArrowheads="1"/>
          </p:cNvSpPr>
          <p:nvPr/>
        </p:nvSpPr>
        <p:spPr bwMode="auto">
          <a:xfrm>
            <a:off x="3303984" y="2510805"/>
            <a:ext cx="2133600" cy="495300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32584" y="1963117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URL</a:t>
            </a:r>
            <a:r>
              <a:rPr lang="zh-CN" altLang="en-US"/>
              <a:t>类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37584" y="490115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接收特定的名</a:t>
            </a:r>
            <a:r>
              <a:rPr lang="en-US" altLang="zh-CN" sz="2000" dirty="0">
                <a:solidFill>
                  <a:srgbClr val="002060"/>
                </a:solidFill>
              </a:rPr>
              <a:t>-</a:t>
            </a:r>
            <a:r>
              <a:rPr lang="zh-CN" altLang="en-US" sz="2000" dirty="0">
                <a:solidFill>
                  <a:srgbClr val="002060"/>
                </a:solidFill>
              </a:rPr>
              <a:t>值组合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600" y="3814613"/>
            <a:ext cx="4392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创建一个符合服务器端接收要求的查询字符串，再构造一个包含这个查询字符串的</a:t>
            </a:r>
            <a:r>
              <a:rPr lang="en-US" altLang="zh-CN" sz="2000" dirty="0" err="1">
                <a:solidFill>
                  <a:srgbClr val="002060"/>
                </a:solidFill>
              </a:rPr>
              <a:t>url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9512" y="5301208"/>
            <a:ext cx="86931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若服务器端程序也是自己编写的，则客户端编程者也会知道服务器希望接收的名值对。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</a:rPr>
              <a:t>若服务器端使用了第三方程序，第三方程序文档也会指明它希望接收什么</a:t>
            </a:r>
            <a:r>
              <a:rPr lang="en-US" altLang="zh-CN" sz="2000" dirty="0">
                <a:solidFill>
                  <a:srgbClr val="FF0000"/>
                </a:solidFill>
              </a:rPr>
              <a:t>.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</a:rPr>
              <a:t>如果服务器端使用了第三方</a:t>
            </a:r>
            <a:r>
              <a:rPr lang="en-US" altLang="zh-CN" sz="2000" dirty="0">
                <a:solidFill>
                  <a:srgbClr val="FF0000"/>
                </a:solidFill>
              </a:rPr>
              <a:t>API, API</a:t>
            </a:r>
            <a:r>
              <a:rPr lang="zh-CN" altLang="en-US" sz="2000" dirty="0">
                <a:solidFill>
                  <a:srgbClr val="FF0000"/>
                </a:solidFill>
              </a:rPr>
              <a:t>文档会详细指用实现各种用途需发送什么数据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网页表单输入的处理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611560" y="1700808"/>
            <a:ext cx="7940675" cy="4395787"/>
          </a:xfrm>
        </p:spPr>
        <p:txBody>
          <a:bodyPr/>
          <a:lstStyle/>
          <a:p>
            <a:r>
              <a:rPr lang="zh-CN" altLang="en-US" sz="2800" dirty="0" smtClean="0"/>
              <a:t>互联网应用程序常需要处理表单输入。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编程时需先弄清楚程序希望得到什么输入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创建一个查询字符串，包括必要的名值对输入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构造一个包含此查询串的</a:t>
            </a:r>
            <a:r>
              <a:rPr lang="en-US" altLang="zh-CN" sz="2800" dirty="0" smtClean="0"/>
              <a:t>URL,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连接，读取得到输入流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例如：一个</a:t>
            </a:r>
            <a:r>
              <a:rPr lang="en-US" altLang="zh-CN" sz="2800" dirty="0" smtClean="0"/>
              <a:t>360</a:t>
            </a:r>
            <a:r>
              <a:rPr lang="zh-CN" altLang="en-US" sz="2800" dirty="0" smtClean="0"/>
              <a:t>购物网站的表单处理程序如何处理搜索访问表单？</a:t>
            </a:r>
            <a:r>
              <a:rPr lang="en-US" altLang="zh-CN" dirty="0" smtClean="0"/>
              <a:t>http://gouwu.360.cn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绝对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，相对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153400" cy="4495800"/>
          </a:xfrm>
        </p:spPr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www.szu.edu.cn/2014/overview.html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zh-CN" alt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代码：</a:t>
            </a:r>
            <a:endParaRPr lang="en-US" altLang="zh-CN" sz="24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&lt;a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="planning.html"&gt;</a:t>
            </a:r>
            <a:r>
              <a:rPr lang="zh-CN" alt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校园规划</a:t>
            </a:r>
            <a:r>
              <a:rPr lang="en-US" altLang="zh-C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altLang="zh-CN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/>
              <a:t>planning.html</a:t>
            </a:r>
          </a:p>
          <a:p>
            <a:r>
              <a:rPr lang="zh-CN" altLang="en-US" dirty="0" smtClean="0"/>
              <a:t>相对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减少文字录入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便于网站迁移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82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GET</a:t>
            </a:r>
            <a:r>
              <a:rPr lang="zh-CN" altLang="en-US" sz="3600" smtClean="0"/>
              <a:t>方法适用场景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7940675" cy="3328987"/>
          </a:xfrm>
        </p:spPr>
        <p:txBody>
          <a:bodyPr/>
          <a:lstStyle/>
          <a:p>
            <a:r>
              <a:rPr lang="en-US" altLang="zh-CN" sz="2800" dirty="0" smtClean="0"/>
              <a:t>GET</a:t>
            </a:r>
            <a:r>
              <a:rPr lang="zh-CN" altLang="en-US" sz="2800" dirty="0" smtClean="0"/>
              <a:t>方法仅限于安全的操作</a:t>
            </a:r>
            <a:endParaRPr lang="en-US" altLang="zh-CN" sz="2800" dirty="0" smtClean="0"/>
          </a:p>
          <a:p>
            <a:r>
              <a:rPr lang="zh-CN" altLang="en-US" sz="2800" dirty="0" smtClean="0"/>
              <a:t>如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搜索请求、页面导航、设置书签、缓存、搜索、预取等</a:t>
            </a:r>
            <a:endParaRPr lang="en-US" altLang="zh-CN" sz="2800" dirty="0" smtClean="0"/>
          </a:p>
          <a:p>
            <a:r>
              <a:rPr lang="zh-CN" altLang="en-US" sz="2800" dirty="0" smtClean="0"/>
              <a:t>不能用于创建或修改资源等不安全操作</a:t>
            </a:r>
            <a:endParaRPr lang="en-US" altLang="zh-CN" sz="2800" dirty="0" smtClean="0"/>
          </a:p>
          <a:p>
            <a:r>
              <a:rPr lang="zh-CN" altLang="en-US" sz="2800" dirty="0" smtClean="0"/>
              <a:t>如：在页面上发布一条评论、订购一个比萨等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网页表单输入的处理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543800" cy="2922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360</a:t>
            </a:r>
            <a:r>
              <a:rPr lang="zh-CN" altLang="en-US" sz="2800" dirty="0" smtClean="0"/>
              <a:t>购物网页      </a:t>
            </a:r>
            <a:r>
              <a:rPr lang="en-US" altLang="zh-CN" sz="2800" dirty="0" smtClean="0"/>
              <a:t>Dmoz.java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对应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表单</a:t>
            </a:r>
            <a:endParaRPr lang="en-US" altLang="zh-CN" sz="2800" dirty="0" smtClean="0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884988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739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程序问题与改进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编程思考问题：</a:t>
            </a:r>
            <a:r>
              <a:rPr lang="en-US" altLang="zh-CN" sz="2800" smtClean="0"/>
              <a:t>360</a:t>
            </a:r>
            <a:r>
              <a:rPr lang="zh-CN" altLang="en-US" sz="2800" smtClean="0"/>
              <a:t>购物网站表单处理程序的返回结果为何有乱码？请改进</a:t>
            </a:r>
            <a:r>
              <a:rPr lang="en-US" altLang="zh-CN" sz="2800" smtClean="0"/>
              <a:t>DMoz.java</a:t>
            </a:r>
            <a:r>
              <a:rPr lang="zh-CN" altLang="en-US" sz="2800" smtClean="0"/>
              <a:t>程序，改进后的程序可以正常显示查询结果，不会出现乱码。</a:t>
            </a:r>
          </a:p>
        </p:txBody>
      </p:sp>
      <p:sp>
        <p:nvSpPr>
          <p:cNvPr id="655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编程访问受口令保护的网站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基于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的标准认证</a:t>
            </a:r>
            <a:endParaRPr lang="en-US" altLang="zh-CN" sz="2800" smtClean="0"/>
          </a:p>
          <a:p>
            <a:r>
              <a:rPr lang="en-US" altLang="zh-CN" sz="2800" smtClean="0"/>
              <a:t>Session</a:t>
            </a:r>
            <a:r>
              <a:rPr lang="zh-CN" altLang="en-US" sz="2800" smtClean="0"/>
              <a:t>认证</a:t>
            </a:r>
            <a:endParaRPr lang="en-US" altLang="zh-CN" sz="2800" smtClean="0"/>
          </a:p>
          <a:p>
            <a:r>
              <a:rPr lang="zh-CN" altLang="en-US" sz="2800" smtClean="0"/>
              <a:t>基于</a:t>
            </a:r>
            <a:r>
              <a:rPr lang="en-US" altLang="zh-CN" sz="2800" smtClean="0"/>
              <a:t>Cookie</a:t>
            </a:r>
            <a:r>
              <a:rPr lang="zh-CN" altLang="en-US" sz="2800" smtClean="0"/>
              <a:t>的非标准认证</a:t>
            </a:r>
            <a:endParaRPr lang="en-US" altLang="zh-CN" sz="2800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65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533400" y="3732213"/>
            <a:ext cx="6400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Java</a:t>
            </a:r>
            <a:r>
              <a:rPr lang="zh-CN" altLang="en-US" sz="2400"/>
              <a:t>的</a:t>
            </a:r>
            <a:r>
              <a:rPr lang="en-US" altLang="zh-CN" sz="2400"/>
              <a:t>URL</a:t>
            </a:r>
            <a:r>
              <a:rPr lang="zh-CN" altLang="en-US" sz="2400"/>
              <a:t>类可以访问使用</a:t>
            </a:r>
            <a:r>
              <a:rPr lang="en-US" altLang="zh-CN" sz="2400"/>
              <a:t>HTTP</a:t>
            </a:r>
            <a:r>
              <a:rPr lang="zh-CN" altLang="en-US" sz="2400"/>
              <a:t>认证的网站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Java.net.Authenticator</a:t>
            </a:r>
            <a:r>
              <a:rPr lang="zh-CN" altLang="en-US" sz="3600" smtClean="0"/>
              <a:t>类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它为使用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认证自我保护的网站提供用户名和口令</a:t>
            </a:r>
            <a:endParaRPr lang="en-US" altLang="zh-CN" sz="2800" smtClean="0"/>
          </a:p>
          <a:p>
            <a:endParaRPr lang="zh-CN" altLang="en-US" smtClean="0"/>
          </a:p>
        </p:txBody>
      </p:sp>
      <p:sp>
        <p:nvSpPr>
          <p:cNvPr id="675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7589" name="TextBox 2"/>
          <p:cNvSpPr txBox="1">
            <a:spLocks noChangeArrowheads="1"/>
          </p:cNvSpPr>
          <p:nvPr/>
        </p:nvSpPr>
        <p:spPr bwMode="auto">
          <a:xfrm>
            <a:off x="1425575" y="2606675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Public abstract class Authenticator extends Object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67590" name="矩形 3"/>
          <p:cNvSpPr>
            <a:spLocks noChangeArrowheads="1"/>
          </p:cNvSpPr>
          <p:nvPr/>
        </p:nvSpPr>
        <p:spPr bwMode="auto">
          <a:xfrm>
            <a:off x="685800" y="3429000"/>
            <a:ext cx="30480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Authenticator</a:t>
            </a:r>
            <a:endParaRPr lang="zh-CN" altLang="en-US"/>
          </a:p>
        </p:txBody>
      </p:sp>
      <p:sp>
        <p:nvSpPr>
          <p:cNvPr id="67591" name="矩形 7"/>
          <p:cNvSpPr>
            <a:spLocks noChangeArrowheads="1"/>
          </p:cNvSpPr>
          <p:nvPr/>
        </p:nvSpPr>
        <p:spPr bwMode="auto">
          <a:xfrm>
            <a:off x="685800" y="3733800"/>
            <a:ext cx="3048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setDefault(Authenticator a)</a:t>
            </a:r>
            <a:endParaRPr lang="zh-CN" altLang="en-US"/>
          </a:p>
        </p:txBody>
      </p:sp>
      <p:sp>
        <p:nvSpPr>
          <p:cNvPr id="67592" name="矩形 8"/>
          <p:cNvSpPr>
            <a:spLocks noChangeArrowheads="1"/>
          </p:cNvSpPr>
          <p:nvPr/>
        </p:nvSpPr>
        <p:spPr bwMode="auto">
          <a:xfrm>
            <a:off x="533400" y="4873625"/>
            <a:ext cx="3200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DialogAuthenticator</a:t>
            </a:r>
            <a:endParaRPr lang="zh-CN" altLang="en-US"/>
          </a:p>
        </p:txBody>
      </p:sp>
      <p:sp>
        <p:nvSpPr>
          <p:cNvPr id="67593" name="等腰三角形 6"/>
          <p:cNvSpPr>
            <a:spLocks noChangeArrowheads="1"/>
          </p:cNvSpPr>
          <p:nvPr/>
        </p:nvSpPr>
        <p:spPr bwMode="auto">
          <a:xfrm>
            <a:off x="1828800" y="41910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67594" name="直接连接符 10"/>
          <p:cNvCxnSpPr>
            <a:cxnSpLocks noChangeShapeType="1"/>
            <a:stCxn id="67593" idx="3"/>
            <a:endCxn id="67592" idx="0"/>
          </p:cNvCxnSpPr>
          <p:nvPr/>
        </p:nvCxnSpPr>
        <p:spPr bwMode="auto">
          <a:xfrm>
            <a:off x="2019300" y="4495800"/>
            <a:ext cx="114300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圆角矩形标注 11"/>
          <p:cNvSpPr/>
          <p:nvPr/>
        </p:nvSpPr>
        <p:spPr bwMode="auto">
          <a:xfrm>
            <a:off x="200025" y="6129338"/>
            <a:ext cx="2009775" cy="762000"/>
          </a:xfrm>
          <a:prstGeom prst="wedgeRoundRectCallout">
            <a:avLst>
              <a:gd name="adj1" fmla="val 13776"/>
              <a:gd name="adj2" fmla="val -955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用于获得用户名和口令</a:t>
            </a:r>
          </a:p>
        </p:txBody>
      </p:sp>
      <p:sp>
        <p:nvSpPr>
          <p:cNvPr id="67596" name="TextBox 12"/>
          <p:cNvSpPr txBox="1">
            <a:spLocks noChangeArrowheads="1"/>
          </p:cNvSpPr>
          <p:nvPr/>
        </p:nvSpPr>
        <p:spPr bwMode="auto">
          <a:xfrm>
            <a:off x="3886200" y="3429000"/>
            <a:ext cx="5105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为使</a:t>
            </a:r>
            <a:r>
              <a:rPr lang="en-US" altLang="zh-CN" sz="2400">
                <a:solidFill>
                  <a:srgbClr val="FF0000"/>
                </a:solidFill>
              </a:rPr>
              <a:t>URL</a:t>
            </a:r>
            <a:r>
              <a:rPr lang="zh-CN" altLang="en-US" sz="2400">
                <a:solidFill>
                  <a:srgbClr val="FF0000"/>
                </a:solidFill>
              </a:rPr>
              <a:t>类可以使用获得用户名和口令的子类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必须先安装认证程序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</a:p>
          <a:p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当</a:t>
            </a:r>
            <a:r>
              <a:rPr lang="en-US" altLang="zh-CN" sz="2400">
                <a:solidFill>
                  <a:srgbClr val="FF0000"/>
                </a:solidFill>
              </a:rPr>
              <a:t>URL</a:t>
            </a:r>
            <a:r>
              <a:rPr lang="zh-CN" altLang="en-US" sz="2400">
                <a:solidFill>
                  <a:srgbClr val="FF0000"/>
                </a:solidFill>
              </a:rPr>
              <a:t>类需要用用户名和口令时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使用下面的静态方法询问获得：</a:t>
            </a:r>
          </a:p>
        </p:txBody>
      </p:sp>
      <p:sp>
        <p:nvSpPr>
          <p:cNvPr id="67597" name="TextBox 13"/>
          <p:cNvSpPr txBox="1">
            <a:spLocks noChangeArrowheads="1"/>
          </p:cNvSpPr>
          <p:nvPr/>
        </p:nvSpPr>
        <p:spPr bwMode="auto">
          <a:xfrm>
            <a:off x="2819400" y="4305300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</a:rPr>
              <a:t>Authenticator.setDefault(new DialogAuthenticator());</a:t>
            </a:r>
            <a:endParaRPr lang="zh-CN" altLang="en-US" sz="2000">
              <a:solidFill>
                <a:schemeClr val="tx2"/>
              </a:solidFill>
            </a:endParaRPr>
          </a:p>
        </p:txBody>
      </p:sp>
      <p:sp>
        <p:nvSpPr>
          <p:cNvPr id="67598" name="TextBox 18"/>
          <p:cNvSpPr txBox="1">
            <a:spLocks noChangeArrowheads="1"/>
          </p:cNvSpPr>
          <p:nvPr/>
        </p:nvSpPr>
        <p:spPr bwMode="auto">
          <a:xfrm>
            <a:off x="2209800" y="5757863"/>
            <a:ext cx="6553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Public static PasswordAuthentication requestPasswordAuthentication</a:t>
            </a:r>
            <a:r>
              <a:rPr lang="en-US" altLang="zh-CN">
                <a:solidFill>
                  <a:schemeClr val="tx2"/>
                </a:solidFill>
              </a:rPr>
              <a:t>( InetAddress address, int port, String Protocol, String prompt, String scheme) throws …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7599" name="矩形 22"/>
          <p:cNvSpPr>
            <a:spLocks noChangeArrowheads="1"/>
          </p:cNvSpPr>
          <p:nvPr/>
        </p:nvSpPr>
        <p:spPr bwMode="auto">
          <a:xfrm>
            <a:off x="550863" y="5330825"/>
            <a:ext cx="3182937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getPasswordAuthentication()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PasswordAuthenticator</a:t>
            </a:r>
            <a:r>
              <a:rPr lang="zh-CN" altLang="en-US" sz="3600" smtClean="0"/>
              <a:t>类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它为授权者封装和保存用户名和口令</a:t>
            </a:r>
            <a:endParaRPr lang="en-US" altLang="zh-CN" sz="2800" smtClean="0"/>
          </a:p>
          <a:p>
            <a:endParaRPr lang="zh-CN" altLang="en-US" smtClean="0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6553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65246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97152"/>
            <a:ext cx="65532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JPasswordField</a:t>
            </a:r>
            <a:r>
              <a:rPr lang="zh-CN" altLang="en-US" sz="3600" smtClean="0"/>
              <a:t>类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用以稍安全的方式询问用户口令的</a:t>
            </a:r>
            <a:r>
              <a:rPr lang="en-US" altLang="zh-CN" sz="2800" smtClean="0"/>
              <a:t>Swing</a:t>
            </a:r>
            <a:r>
              <a:rPr lang="zh-CN" altLang="en-US" sz="2800" smtClean="0"/>
              <a:t>组件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用户输入的内容会回显为</a:t>
            </a:r>
            <a:r>
              <a:rPr lang="en-US" altLang="zh-CN" sz="2800" smtClean="0"/>
              <a:t>*</a:t>
            </a:r>
            <a:r>
              <a:rPr lang="zh-CN" altLang="en-US" sz="2800" smtClean="0"/>
              <a:t>号，把口令存储为</a:t>
            </a:r>
            <a:r>
              <a:rPr lang="en-US" altLang="zh-CN" sz="2800" smtClean="0"/>
              <a:t>char</a:t>
            </a:r>
            <a:r>
              <a:rPr lang="zh-CN" altLang="en-US" sz="2800" smtClean="0"/>
              <a:t>数组，用完后可用</a:t>
            </a:r>
            <a:r>
              <a:rPr lang="en-US" altLang="zh-CN" sz="2800" smtClean="0"/>
              <a:t>0</a:t>
            </a:r>
            <a:r>
              <a:rPr lang="zh-CN" altLang="en-US" sz="2800" smtClean="0"/>
              <a:t>覆盖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47244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7" name="TextBox 2"/>
          <p:cNvSpPr txBox="1">
            <a:spLocks noChangeArrowheads="1"/>
          </p:cNvSpPr>
          <p:nvPr/>
        </p:nvSpPr>
        <p:spPr bwMode="auto">
          <a:xfrm>
            <a:off x="609600" y="35814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Public char[ ] getPassword( )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69638" name="TextBox 3"/>
          <p:cNvSpPr txBox="1">
            <a:spLocks noChangeArrowheads="1"/>
          </p:cNvSpPr>
          <p:nvPr/>
        </p:nvSpPr>
        <p:spPr bwMode="auto">
          <a:xfrm>
            <a:off x="457200" y="43434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自定义</a:t>
            </a:r>
            <a:r>
              <a:rPr lang="en-US" altLang="zh-CN" sz="2400" dirty="0"/>
              <a:t>Authentication</a:t>
            </a:r>
            <a:r>
              <a:rPr lang="zh-CN" altLang="en-US" sz="2400" dirty="0"/>
              <a:t>子类编程示例：自定义一个基于</a:t>
            </a:r>
            <a:r>
              <a:rPr lang="en-US" altLang="zh-CN" sz="2400" dirty="0"/>
              <a:t>Swing</a:t>
            </a:r>
            <a:r>
              <a:rPr lang="zh-CN" altLang="en-US" sz="2400" dirty="0"/>
              <a:t>的</a:t>
            </a:r>
            <a:r>
              <a:rPr lang="en-US" altLang="zh-CN" sz="2400" dirty="0"/>
              <a:t>Authentication</a:t>
            </a:r>
            <a:r>
              <a:rPr lang="zh-CN" altLang="en-US" sz="2400" dirty="0"/>
              <a:t>子类，它弹出一个对话框，向用户询问用户名和口令。其中，</a:t>
            </a:r>
            <a:r>
              <a:rPr lang="en-US" altLang="zh-CN" sz="2400" dirty="0" err="1"/>
              <a:t>JPasswordField</a:t>
            </a:r>
            <a:r>
              <a:rPr lang="zh-CN" altLang="en-US" sz="2400" dirty="0"/>
              <a:t>收集口令，</a:t>
            </a:r>
            <a:r>
              <a:rPr lang="en-US" altLang="zh-CN" sz="2400" dirty="0" err="1"/>
              <a:t>JTextField</a:t>
            </a:r>
            <a:r>
              <a:rPr lang="zh-CN" altLang="en-US" sz="2400" dirty="0"/>
              <a:t>获得用户名。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源码</a:t>
            </a:r>
            <a:r>
              <a:rPr lang="zh-CN" altLang="en-US" sz="2400" dirty="0"/>
              <a:t>参考：</a:t>
            </a:r>
            <a:r>
              <a:rPr lang="en-US" altLang="zh-CN" sz="2400" dirty="0" smtClean="0"/>
              <a:t>DialogAuthenticator.java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编程思考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302253" cy="4093567"/>
          </a:xfrm>
        </p:spPr>
        <p:txBody>
          <a:bodyPr/>
          <a:lstStyle/>
          <a:p>
            <a:r>
              <a:rPr lang="zh-CN" altLang="en-US" sz="2800" dirty="0" smtClean="0"/>
              <a:t>如何编程实现网页加密，使某个或某些特定网页的查看受口令保护？</a:t>
            </a:r>
            <a:endParaRPr lang="en-US" altLang="zh-CN" sz="2800" dirty="0" smtClean="0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4824536" cy="403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r>
              <a:rPr lang="en-US" altLang="zh-CN" dirty="0" smtClean="0"/>
              <a:t>http://www.szu.edu.cn/2014/overview.html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相对链接以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开头，表示相对于根目录而不是当前文件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问：浏览器加载 相对链接  </a:t>
            </a:r>
            <a:r>
              <a:rPr lang="en-US" altLang="zh-CN" dirty="0" smtClean="0"/>
              <a:t>/2016/planning.html  </a:t>
            </a:r>
            <a:r>
              <a:rPr lang="zh-CN" altLang="en-US" dirty="0" smtClean="0"/>
              <a:t>时，实际加载的是？</a:t>
            </a:r>
            <a:endParaRPr lang="en-US" altLang="zh-CN" dirty="0" smtClean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4495800"/>
            <a:ext cx="632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http://www.szu.edu.cn/2016/planning.html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9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java.net.URL</a:t>
            </a:r>
          </a:p>
          <a:p>
            <a:pPr lvl="1"/>
            <a:r>
              <a:rPr lang="en-US" altLang="zh-CN" dirty="0" smtClean="0"/>
              <a:t>final</a:t>
            </a:r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后不可修改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检查模式是否支持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是否格式正确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检查资源是否存在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73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类：协议支持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8532440" cy="2725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5013176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查看虚拟机支持哪些协议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030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210944" cy="47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1295</TotalTime>
  <Words>3514</Words>
  <Application>Microsoft Office PowerPoint</Application>
  <PresentationFormat>全屏显示(4:3)</PresentationFormat>
  <Paragraphs>590</Paragraphs>
  <Slides>57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中性</vt:lpstr>
      <vt:lpstr>                       URL和URI</vt:lpstr>
      <vt:lpstr>目录</vt:lpstr>
      <vt:lpstr>URI&amp;URL</vt:lpstr>
      <vt:lpstr>URL</vt:lpstr>
      <vt:lpstr>绝对URL，相对URL</vt:lpstr>
      <vt:lpstr>相对URL</vt:lpstr>
      <vt:lpstr>URL类</vt:lpstr>
      <vt:lpstr>URL类：协议支持</vt:lpstr>
      <vt:lpstr>运行结果</vt:lpstr>
      <vt:lpstr>字符串构造URL</vt:lpstr>
      <vt:lpstr>分块构造URL</vt:lpstr>
      <vt:lpstr>构造相对URL</vt:lpstr>
      <vt:lpstr>从URL获取数据</vt:lpstr>
      <vt:lpstr>从URL获取数据：openStream</vt:lpstr>
      <vt:lpstr>思考</vt:lpstr>
      <vt:lpstr>例子：下载一个Web页面</vt:lpstr>
      <vt:lpstr>运行结果</vt:lpstr>
      <vt:lpstr>思考</vt:lpstr>
      <vt:lpstr>编码方式的指定</vt:lpstr>
      <vt:lpstr>从URL获取数据：openConnection（）方法</vt:lpstr>
      <vt:lpstr>从URL获取数据：openConnection</vt:lpstr>
      <vt:lpstr>从URL获取数据：getContent</vt:lpstr>
      <vt:lpstr>例：下载一个对象</vt:lpstr>
      <vt:lpstr>运行结果</vt:lpstr>
      <vt:lpstr>分解URL</vt:lpstr>
      <vt:lpstr>分解URL</vt:lpstr>
      <vt:lpstr>分解URL</vt:lpstr>
      <vt:lpstr>分解URL</vt:lpstr>
      <vt:lpstr>分解URL</vt:lpstr>
      <vt:lpstr>分解URL</vt:lpstr>
      <vt:lpstr>分解URL</vt:lpstr>
      <vt:lpstr>URL解析例子</vt:lpstr>
      <vt:lpstr>运行结果</vt:lpstr>
      <vt:lpstr>比较两个url</vt:lpstr>
      <vt:lpstr>URI类</vt:lpstr>
      <vt:lpstr>URI语法</vt:lpstr>
      <vt:lpstr>URI构造方法</vt:lpstr>
      <vt:lpstr>URL和URI的选用</vt:lpstr>
      <vt:lpstr>URI类的构造方法</vt:lpstr>
      <vt:lpstr>URI类的构造方法</vt:lpstr>
      <vt:lpstr>URI各部分的获取</vt:lpstr>
      <vt:lpstr>相对URI编程解析</vt:lpstr>
      <vt:lpstr>统一的URL字符编码</vt:lpstr>
      <vt:lpstr>URLEncoder</vt:lpstr>
      <vt:lpstr>使用URLEncoder编码生成查询字符串</vt:lpstr>
      <vt:lpstr>使用URLEncoder编码生成查询字符串</vt:lpstr>
      <vt:lpstr>URLDecoder</vt:lpstr>
      <vt:lpstr>通过GET与服务器端通信</vt:lpstr>
      <vt:lpstr>网页表单输入的处理</vt:lpstr>
      <vt:lpstr>GET方法适用场景</vt:lpstr>
      <vt:lpstr>网页表单输入的处理</vt:lpstr>
      <vt:lpstr>程序问题与改进</vt:lpstr>
      <vt:lpstr>编程访问受口令保护的网站</vt:lpstr>
      <vt:lpstr>Java.net.Authenticator类</vt:lpstr>
      <vt:lpstr>PasswordAuthenticator类</vt:lpstr>
      <vt:lpstr>JPasswordField类</vt:lpstr>
      <vt:lpstr>编程思考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163</cp:revision>
  <dcterms:modified xsi:type="dcterms:W3CDTF">2021-06-26T12:27:19Z</dcterms:modified>
</cp:coreProperties>
</file>