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vsd" ContentType="application/vnd.visio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7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User-Agent:</a:t>
            </a:r>
            <a:r>
              <a:rPr lang="zh-CN" altLang="en-US" smtClean="0">
                <a:ea typeface="宋体" charset="-122"/>
              </a:rPr>
              <a:t>客户端使用的浏览器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Host:</a:t>
            </a:r>
            <a:r>
              <a:rPr lang="zh-CN" altLang="en-US" smtClean="0">
                <a:ea typeface="宋体" charset="-122"/>
              </a:rPr>
              <a:t>服务器名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Connction:keep-alive </a:t>
            </a:r>
            <a:r>
              <a:rPr lang="zh-CN" altLang="en-US" smtClean="0">
                <a:ea typeface="宋体" charset="-122"/>
              </a:rPr>
              <a:t>指示端希望重用一个</a:t>
            </a:r>
            <a:r>
              <a:rPr lang="en-US" altLang="zh-CN" smtClean="0">
                <a:ea typeface="宋体" charset="-122"/>
              </a:rPr>
              <a:t>socket</a:t>
            </a:r>
          </a:p>
          <a:p>
            <a:r>
              <a:rPr lang="en-US" altLang="zh-CN" smtClean="0">
                <a:ea typeface="宋体" charset="-122"/>
              </a:rPr>
              <a:t>Accept-Language</a:t>
            </a:r>
            <a:r>
              <a:rPr lang="zh-CN" altLang="en-US" smtClean="0">
                <a:ea typeface="宋体" charset="-122"/>
              </a:rPr>
              <a:t>：客户端支持的语言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Accept-Encoding:</a:t>
            </a:r>
            <a:r>
              <a:rPr lang="zh-CN" altLang="en-US" smtClean="0">
                <a:ea typeface="宋体" charset="-122"/>
              </a:rPr>
              <a:t>客户端支持的解码方式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Accept:</a:t>
            </a:r>
            <a:r>
              <a:rPr lang="zh-CN" altLang="en-US" smtClean="0">
                <a:ea typeface="宋体" charset="-122"/>
              </a:rPr>
              <a:t>指出客户端可以处理的</a:t>
            </a:r>
            <a:r>
              <a:rPr lang="en-US" altLang="zh-CN" smtClean="0">
                <a:ea typeface="宋体" charset="-122"/>
              </a:rPr>
              <a:t>MIME</a:t>
            </a:r>
            <a:r>
              <a:rPr lang="zh-CN" altLang="en-US" smtClean="0">
                <a:ea typeface="宋体" charset="-122"/>
              </a:rPr>
              <a:t>媒体类型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0CAFDB-1726-40C7-B9D5-2933A41DE5A7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1.POST</a:t>
            </a:r>
            <a:r>
              <a:rPr lang="zh-CN" altLang="en-US" smtClean="0">
                <a:ea typeface="宋体" charset="-122"/>
              </a:rPr>
              <a:t>方法最通用，将资源的一个表示上传到已知</a:t>
            </a:r>
            <a:r>
              <a:rPr lang="en-US" altLang="zh-CN" smtClean="0">
                <a:ea typeface="宋体" charset="-122"/>
              </a:rPr>
              <a:t>URL</a:t>
            </a:r>
            <a:r>
              <a:rPr lang="zh-CN" altLang="en-US" smtClean="0">
                <a:ea typeface="宋体" charset="-122"/>
              </a:rPr>
              <a:t>的服务器，但没有指定服务器如何处理这个新提供的资源。用于不能重复的不安全的操作场景。如一个交易。常用于提交某个东西的动作。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2.</a:t>
            </a:r>
            <a:r>
              <a:rPr lang="zh-CN" altLang="en-US" smtClean="0">
                <a:ea typeface="宋体" charset="-122"/>
              </a:rPr>
              <a:t>例如，购物车中的下订单应当发送一个</a:t>
            </a:r>
            <a:r>
              <a:rPr lang="en-US" altLang="zh-CN" smtClean="0">
                <a:ea typeface="宋体" charset="-122"/>
              </a:rPr>
              <a:t>POST</a:t>
            </a:r>
            <a:r>
              <a:rPr lang="zh-CN" altLang="en-US" smtClean="0">
                <a:ea typeface="宋体" charset="-122"/>
              </a:rPr>
              <a:t>，因为此动作完成了一个提交。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3.POST</a:t>
            </a:r>
            <a:r>
              <a:rPr lang="zh-CN" altLang="en-US" smtClean="0">
                <a:ea typeface="宋体" charset="-122"/>
              </a:rPr>
              <a:t>请求例子中，要求请求主体包含一个</a:t>
            </a:r>
            <a:r>
              <a:rPr lang="en-US" altLang="zh-CN" smtClean="0">
                <a:ea typeface="宋体" charset="-122"/>
              </a:rPr>
              <a:t>application/x-www-form-urlencoded</a:t>
            </a:r>
            <a:r>
              <a:rPr lang="zh-CN" altLang="en-US" smtClean="0">
                <a:ea typeface="宋体" charset="-122"/>
              </a:rPr>
              <a:t>数据。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4.</a:t>
            </a:r>
            <a:r>
              <a:rPr lang="zh-CN" altLang="en-US" smtClean="0">
                <a:ea typeface="宋体" charset="-122"/>
              </a:rPr>
              <a:t>图中的表单界面如何写</a:t>
            </a:r>
            <a:r>
              <a:rPr lang="en-US" altLang="zh-CN" smtClean="0">
                <a:ea typeface="宋体" charset="-122"/>
              </a:rPr>
              <a:t>POST</a:t>
            </a:r>
            <a:r>
              <a:rPr lang="zh-CN" altLang="en-US" smtClean="0">
                <a:ea typeface="宋体" charset="-122"/>
              </a:rPr>
              <a:t>请求？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AD82DB-E134-440D-BC63-1677B9198BD2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DELETE</a:t>
            </a:r>
            <a:r>
              <a:rPr lang="zh-CN" altLang="en-US" smtClean="0">
                <a:ea typeface="宋体" charset="-122"/>
              </a:rPr>
              <a:t>方法从一个指定的</a:t>
            </a:r>
            <a:r>
              <a:rPr lang="en-US" altLang="zh-CN" smtClean="0">
                <a:ea typeface="宋体" charset="-122"/>
              </a:rPr>
              <a:t>URL</a:t>
            </a:r>
            <a:r>
              <a:rPr lang="zh-CN" altLang="en-US" smtClean="0">
                <a:ea typeface="宋体" charset="-122"/>
              </a:rPr>
              <a:t>删除一个资源。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PUT</a:t>
            </a:r>
            <a:r>
              <a:rPr lang="zh-CN" altLang="en-US" smtClean="0">
                <a:ea typeface="宋体" charset="-122"/>
              </a:rPr>
              <a:t>方法将资源的一个表示上传到已知</a:t>
            </a:r>
            <a:r>
              <a:rPr lang="en-US" altLang="zh-CN" smtClean="0">
                <a:ea typeface="宋体" charset="-122"/>
              </a:rPr>
              <a:t>URL</a:t>
            </a:r>
            <a:r>
              <a:rPr lang="zh-CN" altLang="en-US" smtClean="0">
                <a:ea typeface="宋体" charset="-122"/>
              </a:rPr>
              <a:t>的服务器。</a:t>
            </a:r>
          </a:p>
          <a:p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C5A3-74CE-41F9-98A5-4CCC236E28AE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2600" dirty="0" smtClean="0">
                <a:ea typeface="宋体" charset="-122"/>
              </a:rPr>
              <a:t>类型分两级：类型</a:t>
            </a:r>
            <a:r>
              <a:rPr lang="en-US" altLang="zh-CN" sz="2600" dirty="0" smtClean="0">
                <a:ea typeface="宋体" charset="-122"/>
              </a:rPr>
              <a:t>(type)</a:t>
            </a:r>
            <a:r>
              <a:rPr lang="zh-CN" altLang="en-US" sz="2600" dirty="0" smtClean="0">
                <a:ea typeface="宋体" charset="-122"/>
              </a:rPr>
              <a:t>和子类型</a:t>
            </a:r>
            <a:r>
              <a:rPr lang="en-US" altLang="zh-CN" sz="2600" dirty="0" smtClean="0">
                <a:ea typeface="宋体" charset="-122"/>
              </a:rPr>
              <a:t>(subtype)</a:t>
            </a:r>
          </a:p>
          <a:p>
            <a:r>
              <a:rPr lang="zh-CN" altLang="en-US" sz="2200" b="1" dirty="0" smtClean="0">
                <a:ea typeface="宋体" charset="-122"/>
              </a:rPr>
              <a:t>类型</a:t>
            </a:r>
            <a:r>
              <a:rPr lang="zh-CN" altLang="en-US" sz="2200" dirty="0" smtClean="0">
                <a:ea typeface="宋体" charset="-122"/>
              </a:rPr>
              <a:t>概括地表示包含是何种数据，如图片、文本、影片。</a:t>
            </a:r>
            <a:endParaRPr lang="en-US" altLang="zh-CN" sz="2200" dirty="0" smtClean="0">
              <a:ea typeface="宋体" charset="-122"/>
            </a:endParaRPr>
          </a:p>
          <a:p>
            <a:r>
              <a:rPr lang="zh-CN" altLang="en-US" sz="2200" b="1" dirty="0" smtClean="0">
                <a:ea typeface="宋体" charset="-122"/>
              </a:rPr>
              <a:t>子类型</a:t>
            </a:r>
            <a:r>
              <a:rPr lang="zh-CN" altLang="en-US" sz="2200" dirty="0" smtClean="0">
                <a:ea typeface="宋体" charset="-122"/>
              </a:rPr>
              <a:t>标识数据的特定类型，如</a:t>
            </a:r>
            <a:r>
              <a:rPr lang="en-US" altLang="zh-CN" sz="2200" dirty="0" smtClean="0">
                <a:ea typeface="宋体" charset="-122"/>
              </a:rPr>
              <a:t>GIF</a:t>
            </a:r>
            <a:r>
              <a:rPr lang="zh-CN" altLang="en-US" sz="2200" dirty="0" smtClean="0">
                <a:ea typeface="宋体" charset="-122"/>
              </a:rPr>
              <a:t>图像、</a:t>
            </a:r>
            <a:r>
              <a:rPr lang="en-US" altLang="zh-CN" sz="2200" dirty="0" smtClean="0">
                <a:ea typeface="宋体" charset="-122"/>
              </a:rPr>
              <a:t>JPEG</a:t>
            </a:r>
            <a:r>
              <a:rPr lang="zh-CN" altLang="en-US" sz="2200" dirty="0" smtClean="0">
                <a:ea typeface="宋体" charset="-122"/>
              </a:rPr>
              <a:t>图像、</a:t>
            </a:r>
            <a:r>
              <a:rPr lang="en-US" altLang="zh-CN" sz="2200" dirty="0" smtClean="0">
                <a:ea typeface="宋体" charset="-122"/>
              </a:rPr>
              <a:t>TIFF</a:t>
            </a:r>
            <a:r>
              <a:rPr lang="zh-CN" altLang="en-US" sz="2200" dirty="0" smtClean="0">
                <a:ea typeface="宋体" charset="-122"/>
              </a:rPr>
              <a:t>图像</a:t>
            </a:r>
            <a:endParaRPr lang="en-US" altLang="zh-CN" sz="2200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36770D-BD6E-4C5B-B8C0-BCF70B4745DD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3EA0E5-C2ED-4513-AB42-DF3EAB8FF17B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763ABA-49E9-46E8-B4C6-0F37C0D47F15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请求以一个空行结束（即两个回车</a:t>
            </a:r>
            <a:r>
              <a:rPr lang="en-US" altLang="zh-CN" smtClean="0">
                <a:ea typeface="宋体" charset="-122"/>
              </a:rPr>
              <a:t>/</a:t>
            </a:r>
            <a:r>
              <a:rPr lang="zh-CN" altLang="en-US" smtClean="0">
                <a:ea typeface="宋体" charset="-122"/>
              </a:rPr>
              <a:t>换行对</a:t>
            </a:r>
            <a:r>
              <a:rPr lang="en-US" altLang="zh-CN" smtClean="0">
                <a:ea typeface="宋体" charset="-122"/>
              </a:rPr>
              <a:t>\r\n\r\n</a:t>
            </a:r>
            <a:r>
              <a:rPr lang="zh-CN" altLang="en-US" smtClean="0">
                <a:ea typeface="宋体" charset="-122"/>
              </a:rPr>
              <a:t>）。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一旦服务器看到这个空行，就开始通过同一个连接向客户端发送它的响应。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响应以一个状态行开始，后面是信息头。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信息头以名：值对格式描述的响应，一个空行，请求的资源。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975E4C-2F00-43D0-AEDA-C04D2C41320E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B114EA-DB2C-48FD-9B86-1A001A823307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6F17D6-AB01-4668-A1BC-E93F9C17E247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6CA636-C917-46BF-B8AC-715C65270C1C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1.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HTTP</a:t>
            </a:r>
            <a:r>
              <a:rPr lang="zh-CN" altLang="en-US" dirty="0" smtClean="0">
                <a:ea typeface="宋体" charset="-122"/>
              </a:rPr>
              <a:t>方法来标识可以完成的操作：</a:t>
            </a:r>
            <a:r>
              <a:rPr lang="en-US" altLang="zh-CN" dirty="0" smtClean="0">
                <a:ea typeface="宋体" charset="-122"/>
              </a:rPr>
              <a:t>GET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POST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PUT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DELETE</a:t>
            </a:r>
          </a:p>
          <a:p>
            <a:r>
              <a:rPr lang="en-US" altLang="zh-CN" dirty="0" smtClean="0">
                <a:ea typeface="宋体" charset="-122"/>
              </a:rPr>
              <a:t>2.4</a:t>
            </a:r>
            <a:r>
              <a:rPr lang="zh-CN" altLang="en-US" dirty="0" smtClean="0">
                <a:ea typeface="宋体" charset="-122"/>
              </a:rPr>
              <a:t>个方法各有特定的语义，编程时必须遵循语义。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3.GET</a:t>
            </a:r>
            <a:r>
              <a:rPr lang="zh-CN" altLang="en-US" dirty="0" smtClean="0">
                <a:ea typeface="宋体" charset="-122"/>
              </a:rPr>
              <a:t>方法用于获取</a:t>
            </a:r>
            <a:r>
              <a:rPr lang="en-US" altLang="zh-CN" dirty="0" smtClean="0">
                <a:ea typeface="宋体" charset="-122"/>
              </a:rPr>
              <a:t>URL</a:t>
            </a:r>
            <a:r>
              <a:rPr lang="zh-CN" altLang="en-US" dirty="0" smtClean="0">
                <a:ea typeface="宋体" charset="-122"/>
              </a:rPr>
              <a:t>所标识的一个资源的表示。用于非提交的动作，如浏览一个静态</a:t>
            </a:r>
            <a:r>
              <a:rPr lang="en-US" altLang="zh-CN" dirty="0" smtClean="0">
                <a:ea typeface="宋体" charset="-122"/>
              </a:rPr>
              <a:t>Web</a:t>
            </a:r>
            <a:r>
              <a:rPr lang="zh-CN" altLang="en-US" dirty="0" smtClean="0">
                <a:ea typeface="宋体" charset="-122"/>
              </a:rPr>
              <a:t>页面。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4.</a:t>
            </a:r>
            <a:r>
              <a:rPr lang="zh-CN" altLang="en-US" dirty="0" smtClean="0">
                <a:ea typeface="宋体" charset="-122"/>
              </a:rPr>
              <a:t>例如，在购物车里增加一个商品应当发送一个</a:t>
            </a:r>
            <a:r>
              <a:rPr lang="en-US" altLang="zh-CN" dirty="0" smtClean="0">
                <a:ea typeface="宋体" charset="-122"/>
              </a:rPr>
              <a:t>GET</a:t>
            </a:r>
            <a:r>
              <a:rPr lang="zh-CN" altLang="en-US" dirty="0" smtClean="0">
                <a:ea typeface="宋体" charset="-122"/>
              </a:rPr>
              <a:t>，因为这个动作没有提交，用户还可以放弃这个购物车。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176007-11CD-48ED-AF41-862FFD1B4A0D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media-types.x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zu.edu.cn/szu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Visio_2003-2010_Drawing3.vsd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           </a:t>
            </a:r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          助理教授            深圳大学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36550" y="152400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客户端请求</a:t>
            </a: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7434263" y="6472238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HTTPGet.java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1000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User-Agent</a:t>
            </a:r>
            <a:r>
              <a:rPr lang="zh-CN" altLang="en-US" sz="2400" dirty="0" smtClean="0"/>
              <a:t>：浏览器信息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从</a:t>
            </a:r>
            <a:r>
              <a:rPr lang="en-US" altLang="zh-CN" sz="2000" dirty="0" smtClean="0"/>
              <a:t>Netscape</a:t>
            </a:r>
            <a:r>
              <a:rPr lang="zh-CN" altLang="en-US" sz="2000" dirty="0" smtClean="0"/>
              <a:t>开始的历史</a:t>
            </a:r>
            <a:endParaRPr lang="en-US" altLang="zh-CN" sz="2000" dirty="0" smtClean="0"/>
          </a:p>
          <a:p>
            <a:r>
              <a:rPr lang="en-US" altLang="zh-CN" sz="2400" dirty="0" smtClean="0"/>
              <a:t>Host</a:t>
            </a:r>
            <a:r>
              <a:rPr lang="zh-CN" altLang="en-US" sz="2400" dirty="0" smtClean="0"/>
              <a:t>：主机名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既然已经建立连接，为何还要主机名？</a:t>
            </a:r>
            <a:endParaRPr lang="en-US" altLang="zh-CN" sz="2000" dirty="0" smtClean="0"/>
          </a:p>
          <a:p>
            <a:r>
              <a:rPr lang="en-US" altLang="zh-CN" sz="2400" dirty="0" smtClean="0"/>
              <a:t>Accept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text/</a:t>
            </a:r>
            <a:r>
              <a:rPr lang="en-US" altLang="zh-CN" sz="2400" dirty="0" err="1" smtClean="0"/>
              <a:t>html,application</a:t>
            </a:r>
            <a:r>
              <a:rPr lang="en-US" altLang="zh-CN" sz="2400" dirty="0" smtClean="0"/>
              <a:t>/…</a:t>
            </a:r>
          </a:p>
          <a:p>
            <a:pPr lvl="1"/>
            <a:r>
              <a:rPr lang="en-US" altLang="zh-CN" sz="2000" dirty="0" smtClean="0"/>
              <a:t>MIME</a:t>
            </a:r>
            <a:r>
              <a:rPr lang="zh-CN" altLang="en-US" sz="2000" dirty="0" smtClean="0"/>
              <a:t>类型：类型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子类型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text/</a:t>
            </a:r>
            <a:r>
              <a:rPr lang="zh-CN" altLang="en-US" sz="2000" dirty="0" smtClean="0"/>
              <a:t>* 文本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image/</a:t>
            </a:r>
            <a:r>
              <a:rPr lang="zh-CN" altLang="en-US" sz="2000" dirty="0" smtClean="0"/>
              <a:t>* 图像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application/* </a:t>
            </a:r>
            <a:r>
              <a:rPr lang="zh-CN" altLang="en-US" sz="2000" dirty="0" smtClean="0"/>
              <a:t>二进制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application/x-* </a:t>
            </a:r>
            <a:r>
              <a:rPr lang="zh-CN" altLang="en-US" sz="2000" dirty="0" smtClean="0"/>
              <a:t>自定义二进制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所有</a:t>
            </a:r>
            <a:r>
              <a:rPr lang="en-US" altLang="zh-CN" sz="2000" dirty="0" smtClean="0"/>
              <a:t>MIME</a:t>
            </a:r>
            <a:r>
              <a:rPr lang="zh-CN" altLang="en-US" sz="2000" dirty="0" smtClean="0"/>
              <a:t>定义 </a:t>
            </a:r>
            <a:r>
              <a:rPr lang="en-US" altLang="zh-CN" sz="2000" dirty="0" smtClean="0">
                <a:hlinkClick r:id="rId3"/>
              </a:rPr>
              <a:t>http://www.iana.org/assignments/media-types/media-types.xhtml</a:t>
            </a:r>
            <a:endParaRPr lang="en-US" altLang="zh-CN" sz="2000" dirty="0" smtClean="0"/>
          </a:p>
          <a:p>
            <a:pPr lvl="1"/>
            <a:endParaRPr lang="zh-CN" altLang="en-US" sz="2000" dirty="0" smtClean="0"/>
          </a:p>
        </p:txBody>
      </p:sp>
      <p:sp>
        <p:nvSpPr>
          <p:cNvPr id="1229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560D6C37-78A6-4598-A3B8-2FF68BDA80D8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36550" y="152400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问答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79512" y="1761132"/>
            <a:ext cx="8294563" cy="45481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Accept: text/html, text/plain, image/gif, image/jpeg</a:t>
            </a:r>
            <a:endParaRPr lang="pl-PL" altLang="zh-CN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什么含义？</a:t>
            </a:r>
            <a:endParaRPr lang="en-US" altLang="zh-CN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</a:t>
            </a:r>
            <a:endParaRPr lang="en-US" altLang="zh-CN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表示客户端可处理文本类型的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文件、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plain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纯文本文件，图像类型的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gif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文件和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jpeg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文件。</a:t>
            </a:r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7434263" y="6472238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HTTPGet.java</a:t>
            </a:r>
            <a:endParaRPr lang="zh-CN" altLang="en-US"/>
          </a:p>
        </p:txBody>
      </p:sp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5A15B364-66F4-4073-B615-0D1EF7472AFB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36550" y="152400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客户端请求编程</a:t>
            </a:r>
          </a:p>
        </p:txBody>
      </p:sp>
      <p:sp>
        <p:nvSpPr>
          <p:cNvPr id="14339" name="矩形 4"/>
          <p:cNvSpPr>
            <a:spLocks noChangeArrowheads="1"/>
          </p:cNvSpPr>
          <p:nvPr/>
        </p:nvSpPr>
        <p:spPr bwMode="auto">
          <a:xfrm>
            <a:off x="7434263" y="6472238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HTTPGet.java</a:t>
            </a:r>
            <a:endParaRPr lang="zh-CN" altLang="en-US"/>
          </a:p>
        </p:txBody>
      </p:sp>
      <p:sp>
        <p:nvSpPr>
          <p:cNvPr id="14340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36000" cy="4529138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Socket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 new Socket("www.szu.edu.cn",80);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out= new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socket.getOutputStream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in = new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socket.getInputStream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()));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String s = "GET " +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url.getPath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 + " HTTP/1.1\r\n";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…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 += "\r\n";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out.writeBytes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7C2557C1-1136-438D-A398-5811FE46598A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36550" y="152400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服务器端响应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7543800" cy="5614987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包含：状态行</a:t>
            </a:r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</a:rPr>
              <a:t> 信息头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状态行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HTTP/1.1 200 OK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信息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头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</a:rPr>
              <a:t>key:value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格式描述的响应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Date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Server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Connection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Content-Type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Content-length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一个空行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Content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536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6BEF944F-4DA5-4D41-A2FE-357A33124A9A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客户端请求编程 及成功响应例子 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540750" cy="1773560"/>
          </a:xfrm>
        </p:spPr>
        <p:txBody>
          <a:bodyPr/>
          <a:lstStyle/>
          <a:p>
            <a:r>
              <a:rPr lang="zh-CN" altLang="en-US" sz="2800" dirty="0" smtClean="0"/>
              <a:t>运行</a:t>
            </a:r>
            <a:r>
              <a:rPr lang="en-US" altLang="zh-CN" sz="2800" dirty="0" err="1" smtClean="0"/>
              <a:t>HTTPGet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输入参数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2"/>
              </a:rPr>
              <a:t>http://www1.szu.edu.cn/szu.asp</a:t>
            </a:r>
            <a:endParaRPr lang="en-US" altLang="zh-CN" sz="2800" dirty="0" smtClean="0"/>
          </a:p>
          <a:p>
            <a:r>
              <a:rPr lang="zh-CN" altLang="en-US" sz="2800" dirty="0" smtClean="0"/>
              <a:t>运行结果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9872" r="20084" b="3133"/>
          <a:stretch>
            <a:fillRect/>
          </a:stretch>
        </p:blipFill>
        <p:spPr bwMode="auto">
          <a:xfrm>
            <a:off x="107504" y="1484784"/>
            <a:ext cx="876300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F08CE40D-E137-47AA-9901-537802D20FCF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右大括号 4"/>
          <p:cNvSpPr>
            <a:spLocks/>
          </p:cNvSpPr>
          <p:nvPr/>
        </p:nvSpPr>
        <p:spPr bwMode="auto">
          <a:xfrm>
            <a:off x="8350249" y="3645024"/>
            <a:ext cx="830263" cy="2971800"/>
          </a:xfrm>
          <a:prstGeom prst="rightBrace">
            <a:avLst>
              <a:gd name="adj1" fmla="val 8335"/>
              <a:gd name="adj2" fmla="val 524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/>
              <a:t>成功响应例子</a:t>
            </a:r>
          </a:p>
        </p:txBody>
      </p:sp>
      <p:sp>
        <p:nvSpPr>
          <p:cNvPr id="7" name="右大括号 6"/>
          <p:cNvSpPr>
            <a:spLocks/>
          </p:cNvSpPr>
          <p:nvPr/>
        </p:nvSpPr>
        <p:spPr bwMode="auto">
          <a:xfrm>
            <a:off x="8604448" y="1528068"/>
            <a:ext cx="714375" cy="1612900"/>
          </a:xfrm>
          <a:prstGeom prst="rightBrace">
            <a:avLst>
              <a:gd name="adj1" fmla="val 8331"/>
              <a:gd name="adj2" fmla="val 49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 dirty="0"/>
              <a:t>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36550" y="152400"/>
            <a:ext cx="8540750" cy="1143000"/>
          </a:xfrm>
        </p:spPr>
        <p:txBody>
          <a:bodyPr/>
          <a:lstStyle/>
          <a:p>
            <a:r>
              <a:rPr lang="en-US" altLang="zh-CN" sz="3200" smtClean="0"/>
              <a:t>HTTP1.1</a:t>
            </a:r>
            <a:r>
              <a:rPr lang="zh-CN" altLang="en-US" sz="3200" smtClean="0"/>
              <a:t>部分响应码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55576" y="1605806"/>
            <a:ext cx="7543800" cy="5135562"/>
          </a:xfrm>
        </p:spPr>
        <p:txBody>
          <a:bodyPr/>
          <a:lstStyle/>
          <a:p>
            <a:r>
              <a:rPr lang="en-US" altLang="zh-CN" sz="2800" dirty="0" smtClean="0"/>
              <a:t>2xx</a:t>
            </a:r>
            <a:r>
              <a:rPr lang="zh-CN" altLang="en-US" sz="2800" dirty="0" smtClean="0"/>
              <a:t>请求成功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200 OK</a:t>
            </a:r>
          </a:p>
          <a:p>
            <a:r>
              <a:rPr lang="en-US" altLang="zh-CN" sz="2800" dirty="0" smtClean="0"/>
              <a:t>3xx </a:t>
            </a:r>
            <a:r>
              <a:rPr lang="zh-CN" altLang="en-US" sz="2800" dirty="0" smtClean="0"/>
              <a:t>重定位或重定向</a:t>
            </a:r>
            <a:endParaRPr lang="en-US" altLang="zh-CN" sz="2800" dirty="0" smtClean="0"/>
          </a:p>
          <a:p>
            <a:r>
              <a:rPr lang="en-US" altLang="zh-CN" sz="2800" dirty="0" smtClean="0"/>
              <a:t>4xx </a:t>
            </a:r>
            <a:r>
              <a:rPr lang="zh-CN" altLang="en-US" sz="2800" dirty="0" smtClean="0"/>
              <a:t>客户端错误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400 Bad Request</a:t>
            </a:r>
          </a:p>
          <a:p>
            <a:pPr lvl="1"/>
            <a:r>
              <a:rPr lang="en-US" altLang="zh-CN" sz="2400" dirty="0" smtClean="0"/>
              <a:t>401 Unauthorized</a:t>
            </a:r>
          </a:p>
          <a:p>
            <a:pPr lvl="1"/>
            <a:r>
              <a:rPr lang="en-US" altLang="zh-CN" sz="2400" dirty="0" smtClean="0"/>
              <a:t>403 Forbidden</a:t>
            </a:r>
          </a:p>
          <a:p>
            <a:pPr lvl="1"/>
            <a:r>
              <a:rPr lang="en-US" altLang="zh-CN" sz="2400" dirty="0" smtClean="0"/>
              <a:t>404 Not Found</a:t>
            </a:r>
          </a:p>
          <a:p>
            <a:r>
              <a:rPr lang="en-US" altLang="zh-CN" sz="2800" dirty="0" smtClean="0"/>
              <a:t>5xx </a:t>
            </a:r>
            <a:r>
              <a:rPr lang="zh-CN" altLang="en-US" sz="2800" dirty="0" smtClean="0"/>
              <a:t>服务器错误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500 Internal Server Error</a:t>
            </a:r>
            <a:endParaRPr lang="zh-CN" altLang="en-US" sz="2400" dirty="0" smtClean="0"/>
          </a:p>
        </p:txBody>
      </p:sp>
      <p:sp>
        <p:nvSpPr>
          <p:cNvPr id="174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FF846349-1333-4663-93EC-71E703EE86F1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36550" y="152400"/>
            <a:ext cx="8540750" cy="1143000"/>
          </a:xfrm>
        </p:spPr>
        <p:txBody>
          <a:bodyPr/>
          <a:lstStyle/>
          <a:p>
            <a:r>
              <a:rPr lang="en-US" altLang="zh-CN" sz="3200" smtClean="0"/>
              <a:t>HTTP1.1</a:t>
            </a:r>
            <a:r>
              <a:rPr lang="zh-CN" altLang="en-US" sz="3200" smtClean="0"/>
              <a:t>响应码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940" y="1556792"/>
          <a:ext cx="8064500" cy="5184777"/>
        </p:xfrm>
        <a:graphic>
          <a:graphicData uri="http://schemas.openxmlformats.org/drawingml/2006/table">
            <a:tbl>
              <a:tblPr/>
              <a:tblGrid>
                <a:gridCol w="838871">
                  <a:extLst>
                    <a:ext uri="{9D8B030D-6E8A-4147-A177-3AD203B41FA5}"/>
                  </a:extLst>
                </a:gridCol>
                <a:gridCol w="2029767">
                  <a:extLst>
                    <a:ext uri="{9D8B030D-6E8A-4147-A177-3AD203B41FA5}"/>
                  </a:extLst>
                </a:gridCol>
                <a:gridCol w="5195862">
                  <a:extLst>
                    <a:ext uri="{9D8B030D-6E8A-4147-A177-3AD203B41FA5}"/>
                  </a:extLst>
                </a:gridCol>
              </a:tblGrid>
              <a:tr h="27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"/>
                          <a:ea typeface="宋体"/>
                          <a:cs typeface="Times New Roman"/>
                        </a:rPr>
                        <a:t>代码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/>
                          <a:ea typeface="宋体"/>
                          <a:cs typeface="Times New Roman"/>
                        </a:rPr>
                        <a:t>短语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Continue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请求的开始部分已经被接受，客户可以继续他的请求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101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Switching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服务器同意客户的请求，切换到更新报头中定义的协议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200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/>
                          <a:ea typeface="宋体"/>
                          <a:cs typeface="Times New Roman"/>
                        </a:rPr>
                        <a:t>Ok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请求成功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201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Created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新的</a:t>
                      </a: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被创建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202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Accepted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请求被接受，但还没有马上起作用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204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No accepted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报文中没有内容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301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Multiple choices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所请求的</a:t>
                      </a: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指向多个资源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302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Moved permanently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服务器已经不再使用所使用的</a:t>
                      </a: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URL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304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Moved temporarily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所请求的</a:t>
                      </a: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已暂时地移走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400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Bad request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在请求中有语法错误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401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Unauthorized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请求缺乏适当的授权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403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Forbidden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服务被拒绝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404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Not found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文档未发现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405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Method not allowed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不支持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406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Not acceptable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所请求的格式不可接受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500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Server error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服务器端出错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501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Not implemented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Calibri"/>
                          <a:ea typeface="宋体"/>
                          <a:cs typeface="Times New Roman"/>
                        </a:rPr>
                        <a:t>所请求的动作不能完成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7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503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alibri"/>
                          <a:ea typeface="宋体"/>
                          <a:cs typeface="Times New Roman"/>
                        </a:rPr>
                        <a:t>Service unavailable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Calibri"/>
                          <a:ea typeface="宋体"/>
                          <a:cs typeface="Times New Roman"/>
                        </a:rPr>
                        <a:t>服务器暂时不可使用，但以后可能接受请求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49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EC5970D9-93AD-43E5-B7CE-0DCBB20080B2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36550" y="152400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请求和应答报文的交互过程</a:t>
            </a:r>
          </a:p>
        </p:txBody>
      </p:sp>
      <p:graphicFrame>
        <p:nvGraphicFramePr>
          <p:cNvPr id="19459" name="对象 1"/>
          <p:cNvGraphicFramePr>
            <a:graphicFrameLocks noChangeAspect="1"/>
          </p:cNvGraphicFramePr>
          <p:nvPr/>
        </p:nvGraphicFramePr>
        <p:xfrm>
          <a:off x="228600" y="2209800"/>
          <a:ext cx="8734425" cy="3311525"/>
        </p:xfrm>
        <a:graphic>
          <a:graphicData uri="http://schemas.openxmlformats.org/presentationml/2006/ole">
            <p:oleObj spid="_x0000_s3074" name="Visio" r:id="rId4" imgW="8248555" imgH="3114538" progId="Visio.Drawing.11">
              <p:embed/>
            </p:oleObj>
          </a:graphicData>
        </a:graphic>
      </p:graphicFrame>
      <p:sp>
        <p:nvSpPr>
          <p:cNvPr id="1946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B986D79A-4A36-44BD-9D5C-BD121A5C337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8575" y="152400"/>
            <a:ext cx="6905625" cy="914400"/>
          </a:xfrm>
        </p:spPr>
        <p:txBody>
          <a:bodyPr/>
          <a:lstStyle/>
          <a:p>
            <a:r>
              <a:rPr lang="en-US" altLang="zh-CN" sz="3200" smtClean="0"/>
              <a:t>HTTP</a:t>
            </a:r>
            <a:r>
              <a:rPr lang="zh-CN" altLang="en-US" sz="3200" smtClean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28800"/>
            <a:ext cx="8780463" cy="108012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7400" dirty="0" smtClean="0"/>
              <a:t>4</a:t>
            </a:r>
            <a:r>
              <a:rPr lang="zh-CN" altLang="en-US" sz="7400" dirty="0" smtClean="0"/>
              <a:t>方法</a:t>
            </a:r>
            <a:r>
              <a:rPr lang="zh-CN" altLang="en-US" sz="7400" dirty="0" smtClean="0">
                <a:solidFill>
                  <a:srgbClr val="FF0000"/>
                </a:solidFill>
              </a:rPr>
              <a:t>：</a:t>
            </a:r>
            <a:r>
              <a:rPr lang="en-US" altLang="zh-CN" sz="7400" dirty="0" smtClean="0">
                <a:solidFill>
                  <a:srgbClr val="FF0000"/>
                </a:solidFill>
              </a:rPr>
              <a:t>GET</a:t>
            </a:r>
            <a:r>
              <a:rPr lang="zh-CN" altLang="en-US" sz="7400" dirty="0" smtClean="0">
                <a:solidFill>
                  <a:srgbClr val="FF0000"/>
                </a:solidFill>
              </a:rPr>
              <a:t>、</a:t>
            </a:r>
            <a:r>
              <a:rPr lang="en-US" altLang="zh-CN" sz="7400" dirty="0" smtClean="0">
                <a:solidFill>
                  <a:srgbClr val="FF0000"/>
                </a:solidFill>
              </a:rPr>
              <a:t>POST</a:t>
            </a:r>
            <a:r>
              <a:rPr lang="zh-CN" altLang="en-US" sz="7400" dirty="0" smtClean="0">
                <a:solidFill>
                  <a:srgbClr val="FF0000"/>
                </a:solidFill>
              </a:rPr>
              <a:t>、</a:t>
            </a:r>
            <a:r>
              <a:rPr lang="en-US" altLang="zh-CN" sz="7400" dirty="0" smtClean="0">
                <a:solidFill>
                  <a:srgbClr val="FF0000"/>
                </a:solidFill>
              </a:rPr>
              <a:t>PUT</a:t>
            </a:r>
            <a:r>
              <a:rPr lang="zh-CN" altLang="en-US" sz="7400" dirty="0" smtClean="0">
                <a:solidFill>
                  <a:srgbClr val="FF0000"/>
                </a:solidFill>
              </a:rPr>
              <a:t>、</a:t>
            </a:r>
            <a:r>
              <a:rPr lang="en-US" altLang="zh-CN" sz="7400" dirty="0" smtClean="0">
                <a:solidFill>
                  <a:srgbClr val="FF0000"/>
                </a:solidFill>
              </a:rPr>
              <a:t>DELETE </a:t>
            </a:r>
            <a:r>
              <a:rPr lang="zh-CN" altLang="en-US" sz="7400" dirty="0" smtClean="0"/>
              <a:t>标识可完成的操作。</a:t>
            </a:r>
            <a:endParaRPr lang="en-US" altLang="zh-CN" sz="7400" dirty="0" smtClean="0"/>
          </a:p>
          <a:p>
            <a:r>
              <a:rPr lang="zh-CN" altLang="en-US" sz="7400" dirty="0" smtClean="0"/>
              <a:t>方法各有特定的语义，编程时必须遵循语义。</a:t>
            </a:r>
            <a:endParaRPr lang="en-US" altLang="zh-CN" sz="7400" dirty="0" smtClean="0"/>
          </a:p>
          <a:p>
            <a:r>
              <a:rPr lang="en-US" altLang="zh-CN" sz="7400" dirty="0" smtClean="0">
                <a:solidFill>
                  <a:srgbClr val="FF0000"/>
                </a:solidFill>
              </a:rPr>
              <a:t>GET</a:t>
            </a:r>
            <a:r>
              <a:rPr lang="zh-CN" altLang="en-US" sz="7400" dirty="0" smtClean="0">
                <a:solidFill>
                  <a:srgbClr val="FF0000"/>
                </a:solidFill>
              </a:rPr>
              <a:t>方法</a:t>
            </a:r>
            <a:r>
              <a:rPr lang="zh-CN" altLang="en-US" sz="7400" dirty="0" smtClean="0"/>
              <a:t>：用于获取</a:t>
            </a:r>
            <a:r>
              <a:rPr lang="en-US" altLang="zh-CN" sz="7400" dirty="0" smtClean="0"/>
              <a:t>URL</a:t>
            </a:r>
            <a:r>
              <a:rPr lang="zh-CN" altLang="en-US" sz="7400" dirty="0" smtClean="0"/>
              <a:t>所标识的一个资源的表示。</a:t>
            </a:r>
            <a:endParaRPr lang="en-US" altLang="zh-CN" sz="7400" dirty="0" smtClean="0"/>
          </a:p>
          <a:p>
            <a:pPr>
              <a:buNone/>
            </a:pPr>
            <a:endParaRPr lang="en-US" altLang="zh-CN" sz="7400" dirty="0" smtClean="0"/>
          </a:p>
          <a:p>
            <a:r>
              <a:rPr lang="zh-CN" altLang="en-US" sz="7400" dirty="0" smtClean="0"/>
              <a:t>应用场景：用于非提交的动作。</a:t>
            </a:r>
            <a:endParaRPr lang="en-US" altLang="zh-CN" sz="7400" dirty="0" smtClean="0"/>
          </a:p>
          <a:p>
            <a:r>
              <a:rPr lang="zh-CN" altLang="en-US" sz="7400" dirty="0" smtClean="0"/>
              <a:t>如浏览一个静态</a:t>
            </a:r>
            <a:r>
              <a:rPr lang="en-US" altLang="zh-CN" sz="7400" dirty="0" smtClean="0"/>
              <a:t>Web</a:t>
            </a:r>
            <a:r>
              <a:rPr lang="zh-CN" altLang="en-US" sz="7400" dirty="0" smtClean="0"/>
              <a:t>页面。</a:t>
            </a:r>
            <a:endParaRPr lang="en-US" altLang="zh-CN" sz="7400" dirty="0" smtClean="0"/>
          </a:p>
          <a:p>
            <a:r>
              <a:rPr lang="zh-CN" altLang="en-US" sz="7400" dirty="0" smtClean="0"/>
              <a:t>如 在购物车里增加一个商品。</a:t>
            </a:r>
          </a:p>
          <a:p>
            <a:endParaRPr lang="en-US" altLang="zh-CN" sz="2000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1520" y="4509120"/>
            <a:ext cx="8780463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GET /register.jsp?username=elliotte&amp;email=elharo%40ibiblio.org HTTP/1.1</a:t>
            </a:r>
          </a:p>
          <a:p>
            <a:r>
              <a:rPr lang="en-US" altLang="zh-CN" sz="2000"/>
              <a:t>Host: www.cafeaulait.org</a:t>
            </a:r>
          </a:p>
          <a:p>
            <a:endParaRPr lang="en-US" altLang="zh-CN" sz="2000"/>
          </a:p>
        </p:txBody>
      </p:sp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FEF4B1BA-EC06-4354-ADCC-7EAAE308DF29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8575" y="152400"/>
            <a:ext cx="6905625" cy="914400"/>
          </a:xfrm>
        </p:spPr>
        <p:txBody>
          <a:bodyPr/>
          <a:lstStyle/>
          <a:p>
            <a:r>
              <a:rPr lang="en-US" altLang="zh-CN" sz="3200" smtClean="0"/>
              <a:t>HTTP</a:t>
            </a:r>
            <a:r>
              <a:rPr lang="zh-CN" altLang="en-US" sz="3200" smtClean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7543800" cy="255746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POST</a:t>
            </a:r>
            <a:r>
              <a:rPr lang="zh-CN" altLang="en-US" sz="2400" dirty="0" smtClean="0"/>
              <a:t>：将资源的一个表示上传到已知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的服务器，但没有指定服务器如何处理这个新提供的资源。</a:t>
            </a:r>
            <a:endParaRPr lang="en-US" altLang="zh-CN" sz="2400" dirty="0" smtClean="0"/>
          </a:p>
          <a:p>
            <a:r>
              <a:rPr lang="zh-CN" altLang="en-US" sz="2400" dirty="0" smtClean="0"/>
              <a:t>应用场景：用于不能重复的不安全的操作场景，常用于提交某个东西的动作。</a:t>
            </a:r>
            <a:endParaRPr lang="en-US" altLang="zh-CN" sz="2400" dirty="0" smtClean="0"/>
          </a:p>
          <a:p>
            <a:r>
              <a:rPr lang="zh-CN" altLang="en-US" sz="2400" dirty="0" smtClean="0"/>
              <a:t>如一个交易中的下订单，此动作完成了一个提交。</a:t>
            </a:r>
            <a:endParaRPr lang="en-US" altLang="zh-CN" sz="2400" dirty="0" smtClean="0"/>
          </a:p>
          <a:p>
            <a:r>
              <a:rPr lang="zh-CN" altLang="en-US" sz="2400" dirty="0" smtClean="0"/>
              <a:t>例子：一个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请求，向服务器发送表单数据。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65125" y="4919663"/>
            <a:ext cx="8778875" cy="1938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POST /register.jsp HTTP/1.1</a:t>
            </a:r>
          </a:p>
          <a:p>
            <a:r>
              <a:rPr lang="en-US" altLang="zh-CN" sz="2000" dirty="0"/>
              <a:t>Host: www.cafeaulait.org</a:t>
            </a:r>
          </a:p>
          <a:p>
            <a:r>
              <a:rPr lang="en-US" altLang="zh-CN" sz="2000" dirty="0"/>
              <a:t>Content-type: application/x-www-form-</a:t>
            </a:r>
            <a:r>
              <a:rPr lang="en-US" altLang="zh-CN" sz="2000" dirty="0" err="1"/>
              <a:t>urlencoded</a:t>
            </a:r>
            <a:endParaRPr lang="en-US" altLang="zh-CN" sz="2000" dirty="0"/>
          </a:p>
          <a:p>
            <a:r>
              <a:rPr lang="en-US" altLang="zh-CN" sz="2000" dirty="0"/>
              <a:t>Content-length: 54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username=</a:t>
            </a:r>
            <a:r>
              <a:rPr lang="en-US" altLang="zh-CN" sz="2000" dirty="0" err="1"/>
              <a:t>elliotte&amp;email</a:t>
            </a:r>
            <a:r>
              <a:rPr lang="en-US" altLang="zh-CN" sz="2000" dirty="0"/>
              <a:t>=elharo%40ibiblio.org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005064"/>
            <a:ext cx="4314825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0EC78863-301D-4A00-89A8-7EE0EC68D330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40750" cy="762000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C00000"/>
                </a:solidFill>
              </a:rPr>
              <a:t>HTTP</a:t>
            </a:r>
            <a:r>
              <a:rPr lang="zh-CN" altLang="en-US" sz="3200" b="1" smtClean="0">
                <a:solidFill>
                  <a:srgbClr val="C00000"/>
                </a:solidFill>
              </a:rPr>
              <a:t>标准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04800" y="1988840"/>
            <a:ext cx="8540750" cy="4498975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800" dirty="0" smtClean="0"/>
              <a:t>HTTP: </a:t>
            </a:r>
            <a:r>
              <a:rPr lang="en-US" altLang="zh-CN" sz="2800" dirty="0" smtClean="0">
                <a:solidFill>
                  <a:srgbClr val="FF0000"/>
                </a:solidFill>
              </a:rPr>
              <a:t>H</a:t>
            </a:r>
            <a:r>
              <a:rPr lang="en-US" altLang="zh-CN" sz="2800" dirty="0" smtClean="0"/>
              <a:t>yper</a:t>
            </a:r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r>
              <a:rPr lang="en-US" altLang="zh-CN" sz="2800" dirty="0" smtClean="0"/>
              <a:t>ext </a:t>
            </a:r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r>
              <a:rPr lang="en-US" altLang="zh-CN" sz="2800" dirty="0" smtClean="0"/>
              <a:t>ransfer 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/>
              <a:t>rotocol,</a:t>
            </a:r>
            <a:r>
              <a:rPr lang="zh-CN" altLang="en-US" sz="2800" dirty="0" smtClean="0"/>
              <a:t>超文本传输协议</a:t>
            </a:r>
            <a:endParaRPr lang="en-US" altLang="zh-CN" sz="2800" dirty="0" smtClean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dirty="0" smtClean="0"/>
              <a:t>定义了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客户端如何与服务器对话，数据如何从服务器传回客户端</a:t>
            </a:r>
            <a:endParaRPr lang="en-US" altLang="zh-CN" sz="2800" dirty="0" smtClean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800" dirty="0" smtClean="0"/>
              <a:t>可以传输</a:t>
            </a:r>
            <a:r>
              <a:rPr lang="en-US" altLang="zh-CN" sz="2800" dirty="0" smtClean="0"/>
              <a:t>TIFF</a:t>
            </a:r>
            <a:r>
              <a:rPr lang="zh-CN" altLang="en-US" sz="2800" dirty="0" smtClean="0"/>
              <a:t>图片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Msword</a:t>
            </a:r>
            <a:r>
              <a:rPr lang="zh-CN" altLang="en-US" sz="2800" dirty="0" smtClean="0"/>
              <a:t>文档、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.exe</a:t>
            </a:r>
            <a:r>
              <a:rPr lang="zh-CN" altLang="en-US" sz="2800" dirty="0" smtClean="0"/>
              <a:t>文件等任何可以用字节表示的东西。</a:t>
            </a:r>
            <a:endParaRPr lang="en-US" altLang="zh-CN" sz="2800" dirty="0" smtClean="0"/>
          </a:p>
        </p:txBody>
      </p:sp>
      <p:sp>
        <p:nvSpPr>
          <p:cNvPr id="41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23385898-BCC8-4FA0-AEBA-B4639769CC8A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14400"/>
          </a:xfrm>
        </p:spPr>
        <p:txBody>
          <a:bodyPr/>
          <a:lstStyle/>
          <a:p>
            <a:r>
              <a:rPr lang="en-US" altLang="zh-CN" sz="3200" smtClean="0"/>
              <a:t>HTTP</a:t>
            </a:r>
            <a:r>
              <a:rPr lang="zh-CN" altLang="en-US" sz="3200" smtClean="0"/>
              <a:t>方法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7543800" cy="12525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从一个指定的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删除一个资源。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PUT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将资源的一个表示上传到已知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的服务器。</a:t>
            </a:r>
          </a:p>
          <a:p>
            <a:r>
              <a:rPr lang="en-US" altLang="zh-CN" sz="2400" dirty="0" smtClean="0"/>
              <a:t>PUT</a:t>
            </a:r>
            <a:r>
              <a:rPr lang="zh-CN" altLang="en-US" sz="2400" dirty="0" smtClean="0"/>
              <a:t>请求例子，上传</a:t>
            </a:r>
            <a:r>
              <a:rPr lang="en-US" altLang="zh-CN" sz="2400" dirty="0" smtClean="0"/>
              <a:t>Atom</a:t>
            </a:r>
            <a:r>
              <a:rPr lang="zh-CN" altLang="en-US" sz="2400" dirty="0" smtClean="0"/>
              <a:t>文档的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请求：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1520" y="2708920"/>
            <a:ext cx="8799512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PUT  /blog/software-development/the-power-of-</a:t>
            </a:r>
            <a:r>
              <a:rPr lang="en-US" altLang="zh-CN" sz="2000" b="1" dirty="0" err="1"/>
              <a:t>pomodoros</a:t>
            </a:r>
            <a:r>
              <a:rPr lang="en-US" altLang="zh-CN" sz="2000" b="1" dirty="0"/>
              <a:t>/  HTTP/1.1</a:t>
            </a:r>
          </a:p>
          <a:p>
            <a:r>
              <a:rPr lang="en-US" altLang="zh-CN" sz="2000" b="1" dirty="0"/>
              <a:t>Host: elharo.com</a:t>
            </a:r>
          </a:p>
          <a:p>
            <a:r>
              <a:rPr lang="en-US" altLang="zh-CN" sz="2000" b="1" dirty="0"/>
              <a:t>User-Agent: </a:t>
            </a:r>
            <a:r>
              <a:rPr lang="en-US" altLang="zh-CN" sz="2000" b="1" dirty="0" err="1"/>
              <a:t>AtomMaker</a:t>
            </a:r>
            <a:r>
              <a:rPr lang="en-US" altLang="zh-CN" sz="2000" b="1" dirty="0"/>
              <a:t>/1.0</a:t>
            </a:r>
          </a:p>
          <a:p>
            <a:r>
              <a:rPr lang="en-US" altLang="zh-CN" sz="2000" b="1" dirty="0"/>
              <a:t>Authorization: Basic ZGFmZnk6c2VjZXJldA==</a:t>
            </a:r>
          </a:p>
          <a:p>
            <a:r>
              <a:rPr lang="en-US" altLang="zh-CN" sz="2000" b="1" dirty="0"/>
              <a:t>Content-Type: application/</a:t>
            </a:r>
            <a:r>
              <a:rPr lang="en-US" altLang="zh-CN" sz="2000" b="1" dirty="0" err="1"/>
              <a:t>atom+xml;type</a:t>
            </a:r>
            <a:r>
              <a:rPr lang="en-US" altLang="zh-CN" sz="2000" b="1" dirty="0"/>
              <a:t>=entry</a:t>
            </a:r>
          </a:p>
          <a:p>
            <a:r>
              <a:rPr lang="en-US" altLang="zh-CN" sz="2000" b="1" dirty="0"/>
              <a:t>Content-Length: 322</a:t>
            </a:r>
          </a:p>
          <a:p>
            <a:endParaRPr lang="en-US" altLang="zh-CN" dirty="0"/>
          </a:p>
          <a:p>
            <a:r>
              <a:rPr lang="en-US" altLang="zh-CN" dirty="0"/>
              <a:t>&lt;?xml version="1.0"?&gt;</a:t>
            </a:r>
          </a:p>
          <a:p>
            <a:r>
              <a:rPr lang="en-US" altLang="zh-CN" dirty="0"/>
              <a:t>&lt;entry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="http://www.w3.org/2005/Atom"&gt;</a:t>
            </a:r>
          </a:p>
          <a:p>
            <a:r>
              <a:rPr lang="en-US" altLang="zh-CN" dirty="0"/>
              <a:t>&lt;title&gt;The Power of </a:t>
            </a:r>
            <a:r>
              <a:rPr lang="en-US" altLang="zh-CN" dirty="0" err="1"/>
              <a:t>Pomodoros</a:t>
            </a:r>
            <a:r>
              <a:rPr lang="en-US" altLang="zh-CN" dirty="0"/>
              <a:t>&lt;/title&gt;</a:t>
            </a:r>
          </a:p>
          <a:p>
            <a:r>
              <a:rPr lang="en-US" altLang="zh-CN" dirty="0"/>
              <a:t>&lt;id&gt;urn:uuid:101a41a6-722b-4d9b-8afb-ccfb01d77499&lt;/id&gt;</a:t>
            </a:r>
          </a:p>
          <a:p>
            <a:r>
              <a:rPr lang="en-US" altLang="zh-CN" dirty="0"/>
              <a:t>&lt;updated&gt;2013-02-22T19:40:52Z&lt;/updated&gt;</a:t>
            </a:r>
          </a:p>
          <a:p>
            <a:r>
              <a:rPr lang="en-US" altLang="zh-CN" dirty="0"/>
              <a:t>&lt;author&gt;&lt;name&gt;</a:t>
            </a:r>
            <a:r>
              <a:rPr lang="en-US" altLang="zh-CN" dirty="0" err="1"/>
              <a:t>Elliotte</a:t>
            </a:r>
            <a:r>
              <a:rPr lang="en-US" altLang="zh-CN" dirty="0"/>
              <a:t> Harold&lt;/name&gt;&lt;/author&gt;</a:t>
            </a:r>
          </a:p>
          <a:p>
            <a:r>
              <a:rPr lang="en-US" altLang="zh-CN" dirty="0"/>
              <a:t>&lt;content&gt;I hadn't paid much attention to </a:t>
            </a:r>
            <a:r>
              <a:rPr lang="en-US" altLang="zh-CN" dirty="0" err="1"/>
              <a:t>Pomodoro</a:t>
            </a:r>
            <a:r>
              <a:rPr lang="en-US" altLang="zh-CN" dirty="0"/>
              <a:t>...&lt;/content&gt;</a:t>
            </a:r>
          </a:p>
          <a:p>
            <a:r>
              <a:rPr lang="en-US" altLang="zh-CN" dirty="0"/>
              <a:t>&lt;/entry&gt;</a:t>
            </a:r>
          </a:p>
        </p:txBody>
      </p:sp>
      <p:sp>
        <p:nvSpPr>
          <p:cNvPr id="2253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78714498-D0EB-436B-A153-109A7357E685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14400"/>
          </a:xfrm>
        </p:spPr>
        <p:txBody>
          <a:bodyPr/>
          <a:lstStyle/>
          <a:p>
            <a:r>
              <a:rPr lang="en-US" altLang="zh-CN" sz="3200" dirty="0" smtClean="0"/>
              <a:t>HTTP</a:t>
            </a:r>
            <a:r>
              <a:rPr lang="zh-CN" altLang="en-US" sz="3200" dirty="0" smtClean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8074025" cy="5135562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HEAD</a:t>
            </a:r>
            <a:r>
              <a:rPr lang="zh-CN" altLang="en-US" sz="2800" dirty="0" smtClean="0"/>
              <a:t>：仅返回资源信息头，不返回资源内容</a:t>
            </a:r>
            <a:endParaRPr lang="en-US" altLang="zh-CN" sz="2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   可用于检查资源是否有更新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http://www.szu.edu.cn/images/index/s20151.jpg</a:t>
            </a:r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717032"/>
            <a:ext cx="56578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F6799E6B-282D-4266-81D0-7282C4036883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38200"/>
          </a:xfrm>
        </p:spPr>
        <p:txBody>
          <a:bodyPr/>
          <a:lstStyle/>
          <a:p>
            <a:r>
              <a:rPr lang="en-US" altLang="zh-CN" sz="3200" smtClean="0"/>
              <a:t>Cookie</a:t>
            </a:r>
            <a:endParaRPr lang="zh-CN" altLang="en-US" sz="320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543800" cy="2468563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/>
              <a:t>Cookie:</a:t>
            </a:r>
            <a:r>
              <a:rPr lang="zh-CN" altLang="en-US" sz="2400" dirty="0" smtClean="0"/>
              <a:t>网站上用于在连接之间存储持久客户端状态的小文本串称为</a:t>
            </a:r>
            <a:r>
              <a:rPr lang="en-US" altLang="zh-CN" sz="2400" b="1" dirty="0" smtClean="0"/>
              <a:t>cookie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编码要求</a:t>
            </a:r>
            <a:r>
              <a:rPr lang="zh-CN" altLang="en-US" sz="2400" dirty="0" smtClean="0"/>
              <a:t>：只能是非空白符的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文本，不包含逗号或分号。</a:t>
            </a:r>
            <a:endParaRPr lang="en-US" altLang="zh-CN" sz="2000" dirty="0" smtClean="0"/>
          </a:p>
          <a:p>
            <a:r>
              <a:rPr lang="en-US" altLang="zh-CN" sz="2800" dirty="0" smtClean="0"/>
              <a:t>Cookie</a:t>
            </a:r>
            <a:r>
              <a:rPr lang="zh-CN" altLang="en-US" sz="2800" dirty="0" smtClean="0"/>
              <a:t>可以跟踪用户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www.szu.edu.cn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www.baidu.com</a:t>
            </a:r>
            <a:endParaRPr lang="zh-CN" altLang="en-US" sz="2400" dirty="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43375"/>
            <a:ext cx="81248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矩形 3"/>
          <p:cNvSpPr>
            <a:spLocks noChangeArrowheads="1"/>
          </p:cNvSpPr>
          <p:nvPr/>
        </p:nvSpPr>
        <p:spPr bwMode="auto">
          <a:xfrm>
            <a:off x="683568" y="3861048"/>
            <a:ext cx="4879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http://www.szu.edu.cn/szu.asp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的返回</a:t>
            </a:r>
            <a:endParaRPr lang="zh-CN" altLang="en-US" dirty="0"/>
          </a:p>
        </p:txBody>
      </p:sp>
      <p:sp>
        <p:nvSpPr>
          <p:cNvPr id="2458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9D59FB4F-D2B9-44EA-ABC8-9565966F38A1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Cookie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540750" cy="4498975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Cookie</a:t>
            </a:r>
            <a:r>
              <a:rPr lang="zh-CN" altLang="en-US" sz="2800" dirty="0" smtClean="0"/>
              <a:t>作用域 </a:t>
            </a:r>
            <a:endParaRPr lang="en-US" altLang="zh-CN" sz="2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set-Cookie:   domain=.szu.edu.cn</a:t>
            </a:r>
          </a:p>
          <a:p>
            <a:pPr>
              <a:defRPr/>
            </a:pPr>
            <a:r>
              <a:rPr lang="zh-CN" altLang="en-US" sz="2800" dirty="0" smtClean="0"/>
              <a:t>受路径限制的作用域</a:t>
            </a:r>
            <a:endParaRPr lang="en-US" altLang="zh-CN" sz="2800" dirty="0" smtClean="0"/>
          </a:p>
          <a:p>
            <a:pPr marL="0" lvl="1" indent="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set-Cookie: path=/home ;domain=.szu.edu.cn</a:t>
            </a:r>
          </a:p>
          <a:p>
            <a:pPr>
              <a:defRPr/>
            </a:pPr>
            <a:r>
              <a:rPr lang="zh-CN" altLang="en-US" sz="2800" dirty="0" smtClean="0"/>
              <a:t>其它属性设置</a:t>
            </a:r>
            <a:endParaRPr lang="en-US" altLang="zh-CN" sz="2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set-Cookie: user=</a:t>
            </a:r>
            <a:r>
              <a:rPr lang="en-US" altLang="zh-CN" sz="2000" dirty="0" err="1" smtClean="0"/>
              <a:t>elharo</a:t>
            </a:r>
            <a:r>
              <a:rPr lang="en-US" altLang="zh-CN" sz="2000" dirty="0" smtClean="0"/>
              <a:t>; expires=Wed, 21-Dec-2015 15:23:00 GMT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set-Cookie: user=</a:t>
            </a:r>
            <a:r>
              <a:rPr lang="en-US" altLang="zh-CN" sz="2000" dirty="0" err="1" smtClean="0"/>
              <a:t>elharo</a:t>
            </a:r>
            <a:r>
              <a:rPr lang="en-US" altLang="zh-CN" sz="2000" dirty="0" smtClean="0"/>
              <a:t>; Max-Age=3600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(3600</a:t>
            </a:r>
            <a:r>
              <a:rPr lang="zh-CN" altLang="en-US" sz="2000" dirty="0" smtClean="0"/>
              <a:t>秒，即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小时后过期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sz="2000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3A9FA207-01D0-4DE1-AF3F-4E6408C2034B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CookieManager</a:t>
            </a:r>
            <a:r>
              <a:rPr lang="zh-CN" altLang="en-US" sz="3200" smtClean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610600" cy="4498975"/>
          </a:xfrm>
        </p:spPr>
        <p:txBody>
          <a:bodyPr/>
          <a:lstStyle/>
          <a:p>
            <a:r>
              <a:rPr lang="zh-CN" altLang="en-US" sz="2800" b="1" dirty="0" smtClean="0"/>
              <a:t>启用</a:t>
            </a:r>
            <a:r>
              <a:rPr lang="en-US" altLang="zh-CN" sz="2800" b="1" dirty="0" smtClean="0"/>
              <a:t>cookie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编程时用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类连接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服务器，希望存储和获取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服务器发送的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必须在程序中启用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接收策略</a:t>
            </a:r>
            <a:endParaRPr lang="en-US" altLang="zh-CN" sz="2800" dirty="0" smtClean="0"/>
          </a:p>
          <a:p>
            <a:pPr marL="0" lvl="1" indent="0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sz="2400" dirty="0" err="1" smtClean="0"/>
              <a:t>CookiePolicy.ACCEPT_ALL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接受所有</a:t>
            </a:r>
            <a:r>
              <a:rPr lang="en-US" altLang="zh-CN" sz="2400" dirty="0" smtClean="0"/>
              <a:t>cookie</a:t>
            </a:r>
          </a:p>
          <a:p>
            <a:pPr marL="0" lvl="1" indent="0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CookiePolicy.ACCEPT_NONE</a:t>
            </a:r>
            <a:r>
              <a:rPr lang="zh-CN" altLang="en-US" sz="2400" dirty="0" smtClean="0"/>
              <a:t>不接受任何</a:t>
            </a:r>
            <a:r>
              <a:rPr lang="en-US" altLang="zh-CN" sz="2400" dirty="0" smtClean="0"/>
              <a:t>cookie</a:t>
            </a:r>
          </a:p>
          <a:p>
            <a:pPr marL="0" lvl="1" indent="0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CookiePolicy.ACCEPT_ORIGINAL_SERVER</a:t>
            </a:r>
            <a:r>
              <a:rPr lang="zh-CN" altLang="en-US" sz="2000" dirty="0" smtClean="0"/>
              <a:t>只接受第一方</a:t>
            </a:r>
            <a:r>
              <a:rPr lang="en-US" altLang="zh-CN" sz="2000" dirty="0" smtClean="0"/>
              <a:t>cookie</a:t>
            </a:r>
          </a:p>
          <a:p>
            <a:pPr marL="0" lvl="1" indent="0">
              <a:buClr>
                <a:schemeClr val="folHlink"/>
              </a:buClr>
              <a:buFont typeface="Wingdings" pitchFamily="2" charset="2"/>
              <a:buNone/>
            </a:pPr>
            <a:endParaRPr lang="en-US" altLang="zh-CN" sz="2000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2DFF8E9D-7F34-47D1-ACB5-31F59A35494D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3140968"/>
            <a:ext cx="8305800" cy="904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CookieManager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manager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CookieManager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CookieHandler.setDefault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(manager);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CookieManager</a:t>
            </a:r>
            <a:r>
              <a:rPr lang="zh-CN" altLang="en-US" sz="3200" smtClean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44824"/>
            <a:ext cx="8610600" cy="4498975"/>
          </a:xfrm>
        </p:spPr>
        <p:txBody>
          <a:bodyPr/>
          <a:lstStyle/>
          <a:p>
            <a:r>
              <a:rPr lang="zh-CN" altLang="en-US" sz="2800" dirty="0" smtClean="0"/>
              <a:t>阻塞第三方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，只接受第一方：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编程自定义</a:t>
            </a:r>
            <a:r>
              <a:rPr lang="en-US" altLang="zh-CN" sz="2800" dirty="0" err="1" smtClean="0"/>
              <a:t>CookiePolicy</a:t>
            </a: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r>
              <a:rPr lang="zh-CN" altLang="en-US" sz="2400" dirty="0" smtClean="0"/>
              <a:t>通过实现</a:t>
            </a:r>
            <a:r>
              <a:rPr lang="en-US" altLang="zh-CN" sz="2400" dirty="0" err="1" smtClean="0"/>
              <a:t>CookiePolicy</a:t>
            </a:r>
            <a:r>
              <a:rPr lang="zh-CN" altLang="en-US" sz="2400" dirty="0" smtClean="0"/>
              <a:t>接口，并覆盖</a:t>
            </a:r>
            <a:r>
              <a:rPr lang="en-US" altLang="zh-CN" sz="2400" dirty="0" err="1" smtClean="0"/>
              <a:t>shouldAccept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方法：</a:t>
            </a:r>
            <a:r>
              <a:rPr lang="en-US" altLang="zh-CN" sz="2400" dirty="0" smtClean="0"/>
              <a:t>   public 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shouldAccept</a:t>
            </a:r>
            <a:r>
              <a:rPr lang="en-US" altLang="zh-CN" sz="2400" dirty="0" smtClean="0"/>
              <a:t>(URI </a:t>
            </a:r>
            <a:r>
              <a:rPr lang="en-US" altLang="zh-CN" sz="2400" dirty="0" err="1" smtClean="0"/>
              <a:t>uri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HttpCookie</a:t>
            </a:r>
            <a:r>
              <a:rPr lang="en-US" altLang="zh-CN" sz="2400" dirty="0" smtClean="0"/>
              <a:t> cookie)</a:t>
            </a:r>
          </a:p>
          <a:p>
            <a:r>
              <a:rPr lang="zh-CN" altLang="en-US" sz="2400" dirty="0" smtClean="0"/>
              <a:t>下面给出自定义</a:t>
            </a:r>
            <a:r>
              <a:rPr lang="en-US" altLang="zh-CN" sz="2000" dirty="0" err="1" smtClean="0"/>
              <a:t>CookiePolicy</a:t>
            </a:r>
            <a:r>
              <a:rPr lang="zh-CN" altLang="en-US" sz="2000" dirty="0" smtClean="0"/>
              <a:t>类编程例子。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3235EB29-449A-4A1B-A557-B14C98313FDC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2492896"/>
            <a:ext cx="8305800" cy="12747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CookieManager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manager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CookieManager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</a:t>
            </a:r>
            <a:endParaRPr lang="en-US" altLang="zh-CN" sz="2400" dirty="0">
              <a:solidFill>
                <a:srgbClr val="555555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 err="1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Manager.setCookiePolicy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CookiePolicy.</a:t>
            </a:r>
            <a:r>
              <a:rPr lang="en-US" altLang="zh-CN" dirty="0" err="1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ACCEPT_ORIGINAL_SERVER</a:t>
            </a:r>
            <a:r>
              <a:rPr lang="en-US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CookieHandler.setDefault</a:t>
            </a:r>
            <a:r>
              <a:rPr lang="en-US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(manager);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自定义</a:t>
            </a:r>
            <a:r>
              <a:rPr lang="en-US" altLang="zh-CN" sz="3200" smtClean="0"/>
              <a:t>CookiePolicy</a:t>
            </a:r>
            <a:r>
              <a:rPr lang="zh-CN" altLang="en-US" sz="3200" smtClean="0"/>
              <a:t>编程例子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610600" cy="4498975"/>
          </a:xfrm>
        </p:spPr>
        <p:txBody>
          <a:bodyPr/>
          <a:lstStyle/>
          <a:p>
            <a:r>
              <a:rPr lang="zh-CN" altLang="en-US" sz="2400" dirty="0" smtClean="0"/>
              <a:t>编程自定义一个简单的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策略类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阻塞来自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gov</a:t>
            </a:r>
            <a:r>
              <a:rPr lang="zh-CN" altLang="en-US" sz="2400" dirty="0" smtClean="0"/>
              <a:t>域的</a:t>
            </a:r>
            <a:r>
              <a:rPr lang="en-US" altLang="zh-CN" sz="2400" dirty="0" smtClean="0"/>
              <a:t>cookie,</a:t>
            </a:r>
            <a:r>
              <a:rPr lang="zh-CN" altLang="en-US" sz="2400" dirty="0" smtClean="0"/>
              <a:t>接受所有其他域的</a:t>
            </a:r>
            <a:r>
              <a:rPr lang="en-US" altLang="zh-CN" sz="2400" dirty="0" smtClean="0"/>
              <a:t>cookie.</a:t>
            </a:r>
          </a:p>
          <a:p>
            <a:r>
              <a:rPr lang="en-US" altLang="zh-CN" sz="2400" dirty="0" smtClean="0"/>
              <a:t>Ex6-1 NoGovernmentCookies.java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EED8EB58-C15C-4579-B45F-871BF1F8EC63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51520" y="2763837"/>
            <a:ext cx="8305800" cy="40941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import java.net.*;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public class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NoGovernmentCookies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implements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CookiePolicy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@Override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public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boolean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shouldAccept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(URI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uri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HttpCookie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cookie)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if (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uri.getAuthority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().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toLowerCase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().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endsWith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(".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gov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")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||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cookie.getDomain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().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toLowerCase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().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endsWith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(".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gov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"))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return false;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return true;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CookieStore</a:t>
            </a:r>
            <a:r>
              <a:rPr lang="zh-CN" altLang="en-US" sz="3200" smtClean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610600" cy="449897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有时需要在应用退出时，把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库保存在磁盘上，下一次启动应用时再加载这些</a:t>
            </a:r>
            <a:r>
              <a:rPr lang="en-US" altLang="zh-CN" sz="2400" dirty="0" smtClean="0"/>
              <a:t>cookie.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getCookieStore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方法，</a:t>
            </a:r>
            <a:r>
              <a:rPr lang="en-US" altLang="zh-CN" sz="2400" dirty="0" err="1" smtClean="0"/>
              <a:t>cookieManager</a:t>
            </a:r>
            <a:r>
              <a:rPr lang="zh-CN" altLang="en-US" sz="2400" dirty="0" smtClean="0"/>
              <a:t>会保存它的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CookieStore</a:t>
            </a:r>
            <a:r>
              <a:rPr lang="zh-CN" altLang="en-US" sz="2400" dirty="0" smtClean="0"/>
              <a:t>类提供了方法用于增加、删除和列出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1800" dirty="0" smtClean="0"/>
              <a:t>Public void add(URI </a:t>
            </a:r>
            <a:r>
              <a:rPr lang="en-US" altLang="zh-CN" sz="1800" dirty="0" err="1" smtClean="0"/>
              <a:t>uri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HttpCookie</a:t>
            </a:r>
            <a:r>
              <a:rPr lang="en-US" altLang="zh-CN" sz="1800" dirty="0" smtClean="0"/>
              <a:t> cookie)</a:t>
            </a:r>
          </a:p>
          <a:p>
            <a:r>
              <a:rPr lang="en-US" altLang="zh-CN" sz="1800" dirty="0" smtClean="0"/>
              <a:t>Public List&lt;</a:t>
            </a:r>
            <a:r>
              <a:rPr lang="en-US" altLang="zh-CN" sz="1800" dirty="0" err="1" smtClean="0"/>
              <a:t>HttpCookie</a:t>
            </a:r>
            <a:r>
              <a:rPr lang="en-US" altLang="zh-CN" sz="1800" dirty="0" smtClean="0"/>
              <a:t>&gt; get(URI </a:t>
            </a:r>
            <a:r>
              <a:rPr lang="en-US" altLang="zh-CN" sz="1800" dirty="0" err="1" smtClean="0"/>
              <a:t>uri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Public List&lt;</a:t>
            </a:r>
            <a:r>
              <a:rPr lang="en-US" altLang="zh-CN" sz="1800" dirty="0" err="1" smtClean="0"/>
              <a:t>HttpCookie</a:t>
            </a:r>
            <a:r>
              <a:rPr lang="en-US" altLang="zh-CN" sz="1800" dirty="0" smtClean="0"/>
              <a:t>&gt; </a:t>
            </a:r>
            <a:r>
              <a:rPr lang="en-US" altLang="zh-CN" sz="1800" dirty="0" err="1" smtClean="0"/>
              <a:t>getCookies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Public List&lt;URI&gt; </a:t>
            </a:r>
            <a:r>
              <a:rPr lang="en-US" altLang="zh-CN" sz="1800" dirty="0" err="1" smtClean="0"/>
              <a:t>getURIs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Public </a:t>
            </a:r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remove(URI </a:t>
            </a:r>
            <a:r>
              <a:rPr lang="en-US" altLang="zh-CN" sz="1800" dirty="0" err="1" smtClean="0"/>
              <a:t>uri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HttpCookie</a:t>
            </a:r>
            <a:r>
              <a:rPr lang="en-US" altLang="zh-CN" sz="1800" dirty="0" smtClean="0"/>
              <a:t> cookie)</a:t>
            </a:r>
          </a:p>
          <a:p>
            <a:r>
              <a:rPr lang="en-US" altLang="zh-CN" sz="1800" dirty="0" smtClean="0"/>
              <a:t>Public </a:t>
            </a:r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removeAll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2400" dirty="0" err="1" smtClean="0"/>
              <a:t>HttpCookie</a:t>
            </a:r>
            <a:r>
              <a:rPr lang="zh-CN" altLang="en-US" sz="2400" dirty="0" smtClean="0"/>
              <a:t>类还提供了一些方法用于检查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的属性。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21AACC93-DF0C-4A23-B44A-46BDBC60F0AB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83568" y="2780928"/>
            <a:ext cx="7086600" cy="4000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CookieStore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store =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manager.getCookieStore</a:t>
            </a:r>
            <a:r>
              <a:rPr lang="en-US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HTTP</a:t>
            </a:r>
            <a:r>
              <a:rPr lang="zh-CN" altLang="en-US" sz="3200" smtClean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94321"/>
            <a:ext cx="8540750" cy="449897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浏览器</a:t>
            </a:r>
            <a:r>
              <a:rPr lang="en-US" altLang="zh-CN" sz="2400" dirty="0" smtClean="0"/>
              <a:t>&lt;-&gt;Web</a:t>
            </a:r>
            <a:r>
              <a:rPr lang="zh-CN" altLang="en-US" sz="2400" dirty="0" smtClean="0"/>
              <a:t>服务器之间通信的标准协议</a:t>
            </a:r>
            <a:endParaRPr lang="en-US" altLang="zh-CN" sz="2400" dirty="0" smtClean="0"/>
          </a:p>
          <a:p>
            <a:pPr marL="658368" lvl="1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客户端连接服务器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端口；</a:t>
            </a:r>
            <a:endParaRPr lang="en-US" altLang="zh-CN" sz="2000" dirty="0" smtClean="0"/>
          </a:p>
          <a:p>
            <a:pPr marL="658368" lvl="1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客户端发送请求</a:t>
            </a:r>
            <a:endParaRPr lang="en-US" altLang="zh-CN" sz="2000" dirty="0" smtClean="0"/>
          </a:p>
          <a:p>
            <a:pPr marL="658368" lvl="1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服务器发送响应</a:t>
            </a:r>
            <a:endParaRPr lang="en-US" altLang="zh-CN" sz="2000" dirty="0" smtClean="0"/>
          </a:p>
          <a:p>
            <a:pPr marL="658368" lvl="1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服务器关闭连接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400" dirty="0" smtClean="0"/>
              <a:t>HTTP1.1</a:t>
            </a:r>
            <a:r>
              <a:rPr lang="zh-CN" altLang="en-US" sz="2400" dirty="0" smtClean="0"/>
              <a:t>中，第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步骤可以反复多次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因为建立连接需要较高代价，为每个请求建立一个链接代价太高</a:t>
            </a:r>
            <a:endParaRPr lang="zh-CN" altLang="en-US" sz="2000" dirty="0"/>
          </a:p>
        </p:txBody>
      </p:sp>
      <p:graphicFrame>
        <p:nvGraphicFramePr>
          <p:cNvPr id="5124" name="对象 1"/>
          <p:cNvGraphicFramePr>
            <a:graphicFrameLocks noChangeAspect="1"/>
          </p:cNvGraphicFramePr>
          <p:nvPr/>
        </p:nvGraphicFramePr>
        <p:xfrm>
          <a:off x="1835696" y="4481513"/>
          <a:ext cx="4911725" cy="2376487"/>
        </p:xfrm>
        <a:graphic>
          <a:graphicData uri="http://schemas.openxmlformats.org/presentationml/2006/ole">
            <p:oleObj spid="_x0000_s1026" name="Visio" r:id="rId3" imgW="4161852" imgH="2017986" progId="Visio.Drawing.11">
              <p:embed/>
            </p:oleObj>
          </a:graphicData>
        </a:graphic>
      </p:graphicFrame>
      <p:sp>
        <p:nvSpPr>
          <p:cNvPr id="51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3697884A-886F-480A-A24D-140255E5429B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HTTP</a:t>
            </a:r>
            <a:r>
              <a:rPr lang="zh-CN" altLang="en-US" sz="3200" smtClean="0"/>
              <a:t>的工作机制</a:t>
            </a: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179512" y="1700808"/>
            <a:ext cx="8569325" cy="50403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无状态协议的概念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使用面向连接的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协议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客户端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浏览器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服务器之间建立一个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连接。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连接建立后，浏览器进程发送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请求报文，并接收应答报文。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服务器接收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请求报文，并发送应答报文。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提供可靠服务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保证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客户进程发送的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请求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正确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到达服务器端。服务器进程发送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应答报文也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正确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达到客户端。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服务器发送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应答报文时，不保存浏览器的任何请求状态信息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（属于无状态协议）</a:t>
            </a:r>
            <a:endParaRPr lang="zh-CN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8D0EB73B-F675-4ACB-9114-512989C8F223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HTTP</a:t>
            </a:r>
            <a:r>
              <a:rPr lang="zh-CN" altLang="en-US" sz="3200" dirty="0" smtClean="0"/>
              <a:t>的工作机制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496" y="1484784"/>
            <a:ext cx="5383212" cy="52562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协议两种状态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非持续连接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持续连接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非持续连接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HTTP1.0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每次请求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响应都要建立一次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连接。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一个网页包括一个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文件和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105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GIF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图像文件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106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个对象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浏览器工作过程为：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000" dirty="0" smtClean="0">
                <a:cs typeface="Times New Roman" pitchFamily="18" charset="0"/>
              </a:rPr>
              <a:t>缺点：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必须为每个请求对象建立和维护一个新的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连接。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60987" y="784919"/>
          <a:ext cx="3883013" cy="6073081"/>
        </p:xfrm>
        <a:graphic>
          <a:graphicData uri="http://schemas.openxmlformats.org/presentationml/2006/ole">
            <p:oleObj spid="_x0000_s2050" name="Visio" r:id="rId3" imgW="2935155" imgH="4583036" progId="Visio.Drawing.11">
              <p:embed/>
            </p:oleObj>
          </a:graphicData>
        </a:graphic>
      </p:graphicFrame>
      <p:sp>
        <p:nvSpPr>
          <p:cNvPr id="717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4CAC7968-DAFC-4AD2-AC53-6E2FFD487A57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HTTP</a:t>
            </a:r>
            <a:r>
              <a:rPr lang="zh-CN" altLang="en-US" sz="3200" smtClean="0"/>
              <a:t>的工作机制</a:t>
            </a: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79388" y="1411808"/>
            <a:ext cx="8569325" cy="568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持续连接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HTTP1.1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持续连接时，服务器在发出响应后保持该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连接，相同的客户端进程与服务器端之间的后续报文都通过该连接传送。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一个网页包括一个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文件和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图像文件，所有请求与应答报文都通过一个持续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连接来传送。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工作方式：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非流水线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客户端只有在接收到前一个响应时才能发出新的请求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流水线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客户端在没有收到前一个响应时就发出新的请求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FA2532D4-C437-4F85-8838-FC1E9D9341FF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会话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954361"/>
            <a:ext cx="8540750" cy="44989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概念 </a:t>
            </a:r>
            <a:endParaRPr lang="en-US" altLang="zh-CN" sz="2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000" dirty="0"/>
              <a:t>用户开一个浏览器，点击多个超链接，访问服务器多个</a:t>
            </a:r>
            <a:r>
              <a:rPr lang="en-US" altLang="zh-CN" sz="2000" dirty="0"/>
              <a:t>web</a:t>
            </a:r>
            <a:r>
              <a:rPr lang="zh-CN" altLang="en-US" sz="2000" dirty="0"/>
              <a:t>资源，然后关闭浏览器，整个过程称之为一个</a:t>
            </a:r>
            <a:r>
              <a:rPr lang="zh-CN" altLang="en-US" sz="2000" b="1" dirty="0" smtClean="0"/>
              <a:t>会话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800" dirty="0" smtClean="0"/>
              <a:t>有</a:t>
            </a:r>
            <a:r>
              <a:rPr lang="zh-CN" altLang="en-US" sz="2800" dirty="0"/>
              <a:t>状态</a:t>
            </a:r>
            <a:r>
              <a:rPr lang="zh-CN" altLang="en-US" sz="2800" dirty="0" smtClean="0"/>
              <a:t>会话</a:t>
            </a:r>
            <a:endParaRPr lang="en-US" altLang="zh-CN" sz="2800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个同学来过教室，下次再来教室，我们会知道这个同学曾经来过，这称之为有状态</a:t>
            </a:r>
            <a:r>
              <a:rPr lang="zh-CN" altLang="en-US" sz="2000" dirty="0" smtClean="0"/>
              <a:t>会话。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800" dirty="0" smtClean="0"/>
              <a:t>会话过程中的编程问题</a:t>
            </a:r>
            <a:endParaRPr lang="en-US" altLang="zh-CN" sz="2800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000" dirty="0" smtClean="0"/>
              <a:t>每个</a:t>
            </a:r>
            <a:r>
              <a:rPr lang="zh-CN" altLang="en-US" sz="2000" dirty="0"/>
              <a:t>用户在使用浏览器与服务器进行会话的过程中，不可避免各自会产生一些数据，程序要想办法为每个用户保存这些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07B5A8BD-70CA-4B92-858D-611A844F2BE9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保存会话数据的两种技术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772816"/>
            <a:ext cx="8540750" cy="44989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Cookie</a:t>
            </a:r>
            <a:endParaRPr lang="en-US" altLang="zh-CN" sz="2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Cookie</a:t>
            </a:r>
            <a:r>
              <a:rPr lang="zh-CN" altLang="en-US" sz="2400" dirty="0"/>
              <a:t>是客户端技术，程序把每个用户的数据以</a:t>
            </a:r>
            <a:r>
              <a:rPr lang="en-US" altLang="zh-CN" sz="2400" dirty="0"/>
              <a:t>cookie</a:t>
            </a:r>
            <a:r>
              <a:rPr lang="zh-CN" altLang="en-US" sz="2400" dirty="0"/>
              <a:t>的形式写给用户各自的浏览器。当用户使用浏览器再去访问服务器中的</a:t>
            </a:r>
            <a:r>
              <a:rPr lang="en-US" altLang="zh-CN" sz="2400" dirty="0"/>
              <a:t>web</a:t>
            </a:r>
            <a:r>
              <a:rPr lang="zh-CN" altLang="en-US" sz="2400" dirty="0"/>
              <a:t>资源时，就会带着各自的数据去。这样，</a:t>
            </a:r>
            <a:r>
              <a:rPr lang="en-US" altLang="zh-CN" sz="2400" dirty="0"/>
              <a:t>web</a:t>
            </a:r>
            <a:r>
              <a:rPr lang="zh-CN" altLang="en-US" sz="2400" dirty="0"/>
              <a:t>资源处理的就是用户各自的数据</a:t>
            </a:r>
            <a:r>
              <a:rPr lang="zh-CN" altLang="en-US" sz="2400" dirty="0" smtClean="0"/>
              <a:t>了。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Session</a:t>
            </a:r>
            <a:r>
              <a:rPr lang="en-US" altLang="zh-CN" sz="2400" dirty="0" smtClean="0"/>
              <a:t>    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Session</a:t>
            </a:r>
            <a:r>
              <a:rPr lang="zh-CN" altLang="en-US" sz="2400" dirty="0"/>
              <a:t>是服务器端技术，利用这个技术，服务器在运行时可以为每一个用户的浏览器创建一个其独享的</a:t>
            </a:r>
            <a:r>
              <a:rPr lang="en-US" altLang="zh-CN" sz="2400" dirty="0"/>
              <a:t>session</a:t>
            </a:r>
            <a:r>
              <a:rPr lang="zh-CN" altLang="en-US" sz="2400" dirty="0"/>
              <a:t>对象，由于</a:t>
            </a:r>
            <a:r>
              <a:rPr lang="en-US" altLang="zh-CN" sz="2400" dirty="0"/>
              <a:t>session</a:t>
            </a:r>
            <a:r>
              <a:rPr lang="zh-CN" altLang="en-US" sz="2400" dirty="0"/>
              <a:t>为用户浏览器独享，所以用户在访问服务器的</a:t>
            </a:r>
            <a:r>
              <a:rPr lang="en-US" altLang="zh-CN" sz="2400" dirty="0"/>
              <a:t>web</a:t>
            </a:r>
            <a:r>
              <a:rPr lang="zh-CN" altLang="en-US" sz="2400" dirty="0"/>
              <a:t>资源时，可以把各自的数据放在各自的</a:t>
            </a:r>
            <a:r>
              <a:rPr lang="en-US" altLang="zh-CN" sz="2400" dirty="0"/>
              <a:t>session</a:t>
            </a:r>
            <a:r>
              <a:rPr lang="zh-CN" altLang="en-US" sz="2400" dirty="0"/>
              <a:t>中，当用户再去访问服务器中的其它</a:t>
            </a:r>
            <a:r>
              <a:rPr lang="en-US" altLang="zh-CN" sz="2400" dirty="0"/>
              <a:t>web</a:t>
            </a:r>
            <a:r>
              <a:rPr lang="zh-CN" altLang="en-US" sz="2400" dirty="0"/>
              <a:t>资源时，其它</a:t>
            </a:r>
            <a:r>
              <a:rPr lang="en-US" altLang="zh-CN" sz="2400" dirty="0"/>
              <a:t>web</a:t>
            </a:r>
            <a:r>
              <a:rPr lang="zh-CN" altLang="en-US" sz="2400" dirty="0"/>
              <a:t>资源再从用户各自的</a:t>
            </a:r>
            <a:r>
              <a:rPr lang="en-US" altLang="zh-CN" sz="2400" dirty="0"/>
              <a:t>session</a:t>
            </a:r>
            <a:r>
              <a:rPr lang="zh-CN" altLang="en-US" sz="2400" dirty="0"/>
              <a:t>中取出数据为用户服务</a:t>
            </a:r>
            <a:r>
              <a:rPr lang="zh-CN" altLang="en-US" sz="2400" dirty="0" smtClean="0"/>
              <a:t>。</a:t>
            </a:r>
            <a:endParaRPr lang="en-US" altLang="zh-CN" sz="2000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F42AB53F-8843-44E0-BC17-D36F3925C4DC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52400" y="14288"/>
            <a:ext cx="8540750" cy="1143000"/>
          </a:xfrm>
        </p:spPr>
        <p:txBody>
          <a:bodyPr/>
          <a:lstStyle/>
          <a:p>
            <a:r>
              <a:rPr lang="zh-CN" altLang="en-US" sz="3200" smtClean="0"/>
              <a:t>客户端请求</a:t>
            </a:r>
          </a:p>
        </p:txBody>
      </p:sp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649288" y="3861048"/>
            <a:ext cx="83026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GET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7030A0"/>
                </a:solidFill>
              </a:rPr>
              <a:t>/szu.asp   </a:t>
            </a:r>
            <a:r>
              <a:rPr lang="en-US" altLang="zh-CN" sz="2000" dirty="0">
                <a:solidFill>
                  <a:srgbClr val="006600"/>
                </a:solidFill>
              </a:rPr>
              <a:t>HTTP/1.1  </a:t>
            </a:r>
          </a:p>
          <a:p>
            <a:r>
              <a:rPr lang="en-US" altLang="zh-CN" sz="2000" dirty="0"/>
              <a:t>User-Agent: Mozilla/5.0 (Macintosh; Intel Mac OS X 10.8; rv:20.0)  Gecko/20100101 Firefox/20.0</a:t>
            </a:r>
          </a:p>
          <a:p>
            <a:r>
              <a:rPr lang="en-US" altLang="zh-CN" sz="2000" dirty="0"/>
              <a:t>Host: www.szu.edu.cn</a:t>
            </a:r>
          </a:p>
          <a:p>
            <a:r>
              <a:rPr lang="en-US" altLang="zh-CN" sz="2000" dirty="0"/>
              <a:t>Connection: keep-alive</a:t>
            </a:r>
          </a:p>
          <a:p>
            <a:r>
              <a:rPr lang="en-US" altLang="zh-CN" sz="2000" dirty="0"/>
              <a:t>Accept-Language: </a:t>
            </a:r>
            <a:r>
              <a:rPr lang="en-US" altLang="zh-CN" sz="2000" dirty="0" err="1"/>
              <a:t>zh-CN,en;q</a:t>
            </a:r>
            <a:r>
              <a:rPr lang="en-US" altLang="zh-CN" sz="2000" dirty="0"/>
              <a:t>=0.5</a:t>
            </a:r>
          </a:p>
          <a:p>
            <a:r>
              <a:rPr lang="en-US" altLang="zh-CN" sz="2000" dirty="0"/>
              <a:t>Accept-Encoding: </a:t>
            </a:r>
            <a:r>
              <a:rPr lang="en-US" altLang="zh-CN" sz="2000" dirty="0" err="1"/>
              <a:t>gzip</a:t>
            </a:r>
            <a:r>
              <a:rPr lang="en-US" altLang="zh-CN" sz="2000" dirty="0"/>
              <a:t>, deflate</a:t>
            </a:r>
          </a:p>
          <a:p>
            <a:r>
              <a:rPr lang="en-US" altLang="zh-CN" sz="2000" dirty="0"/>
              <a:t>Accept: text/</a:t>
            </a:r>
            <a:r>
              <a:rPr lang="en-US" altLang="zh-CN" sz="2000" dirty="0" err="1"/>
              <a:t>html,application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xhtml+xml,application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xml;q</a:t>
            </a:r>
            <a:r>
              <a:rPr lang="en-US" altLang="zh-CN" sz="2000" dirty="0"/>
              <a:t>=0.9,*/*;q=0.8</a:t>
            </a:r>
            <a:endParaRPr lang="zh-CN" altLang="en-US" sz="2000" dirty="0"/>
          </a:p>
        </p:txBody>
      </p:sp>
      <p:sp>
        <p:nvSpPr>
          <p:cNvPr id="11268" name="矩形 4"/>
          <p:cNvSpPr>
            <a:spLocks noChangeArrowheads="1"/>
          </p:cNvSpPr>
          <p:nvPr/>
        </p:nvSpPr>
        <p:spPr bwMode="auto">
          <a:xfrm>
            <a:off x="7434263" y="6472238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HTTPGet.java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4113" y="3135313"/>
            <a:ext cx="2971800" cy="369887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方法</a:t>
            </a:r>
            <a:r>
              <a:rPr lang="en-US" altLang="zh-CN" dirty="0"/>
              <a:t>  </a:t>
            </a:r>
            <a:r>
              <a:rPr lang="zh-CN" altLang="en-US" dirty="0"/>
              <a:t>资源路径  </a:t>
            </a:r>
            <a:r>
              <a:rPr lang="en-US" altLang="zh-CN" dirty="0"/>
              <a:t>HTTP</a:t>
            </a:r>
            <a:r>
              <a:rPr lang="zh-CN" altLang="en-US" dirty="0"/>
              <a:t>版本</a:t>
            </a:r>
          </a:p>
        </p:txBody>
      </p:sp>
      <p:sp>
        <p:nvSpPr>
          <p:cNvPr id="5127" name="左大括号 6"/>
          <p:cNvSpPr>
            <a:spLocks/>
          </p:cNvSpPr>
          <p:nvPr/>
        </p:nvSpPr>
        <p:spPr bwMode="auto">
          <a:xfrm>
            <a:off x="152400" y="4332312"/>
            <a:ext cx="496888" cy="1905000"/>
          </a:xfrm>
          <a:prstGeom prst="leftBrace">
            <a:avLst>
              <a:gd name="adj1" fmla="val 8342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1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7543800" cy="21161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请求包括：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请求行：</a:t>
            </a:r>
            <a:r>
              <a:rPr lang="en-US" altLang="zh-CN" sz="1800" dirty="0" smtClean="0"/>
              <a:t> GET /szu.asp HTTP/1.1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包含元数据的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首部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格式 </a:t>
            </a:r>
            <a:r>
              <a:rPr lang="en-US" altLang="zh-CN" sz="1800" dirty="0" smtClean="0"/>
              <a:t>keyword: value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Keyword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必须全为</a:t>
            </a:r>
            <a:r>
              <a:rPr lang="en-US" altLang="zh-CN" sz="1800" dirty="0" smtClean="0"/>
              <a:t>ASCII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行以</a:t>
            </a:r>
            <a:r>
              <a:rPr lang="en-US" altLang="zh-CN" sz="1800" dirty="0" smtClean="0"/>
              <a:t>\r\n</a:t>
            </a:r>
            <a:r>
              <a:rPr lang="zh-CN" altLang="en-US" sz="1800" dirty="0" smtClean="0"/>
              <a:t>结尾</a:t>
            </a:r>
            <a:endParaRPr lang="en-US" altLang="zh-CN" sz="1800" dirty="0" smtClean="0"/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空行</a:t>
            </a:r>
          </a:p>
        </p:txBody>
      </p:sp>
      <p:sp>
        <p:nvSpPr>
          <p:cNvPr id="1127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fld id="{6074C1C4-1284-42FA-AA3C-777391AFAF0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6" grpId="0" animBg="1"/>
      <p:bldP spid="5127" grpId="0" animBg="1"/>
      <p:bldP spid="11271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1555</TotalTime>
  <Words>2304</Words>
  <Application>Microsoft Office PowerPoint</Application>
  <PresentationFormat>全屏显示(4:3)</PresentationFormat>
  <Paragraphs>352</Paragraphs>
  <Slides>27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中性</vt:lpstr>
      <vt:lpstr>Visio</vt:lpstr>
      <vt:lpstr>                            http</vt:lpstr>
      <vt:lpstr>HTTP标准</vt:lpstr>
      <vt:lpstr>HTTP协议</vt:lpstr>
      <vt:lpstr>HTTP的工作机制</vt:lpstr>
      <vt:lpstr>HTTP的工作机制</vt:lpstr>
      <vt:lpstr>HTTP的工作机制</vt:lpstr>
      <vt:lpstr>会话</vt:lpstr>
      <vt:lpstr>保存会话数据的两种技术</vt:lpstr>
      <vt:lpstr>客户端请求</vt:lpstr>
      <vt:lpstr>客户端请求</vt:lpstr>
      <vt:lpstr>问答</vt:lpstr>
      <vt:lpstr>客户端请求编程</vt:lpstr>
      <vt:lpstr>服务器端响应</vt:lpstr>
      <vt:lpstr>客户端请求编程 及成功响应例子 </vt:lpstr>
      <vt:lpstr>HTTP1.1部分响应码</vt:lpstr>
      <vt:lpstr>HTTP1.1响应码</vt:lpstr>
      <vt:lpstr>请求和应答报文的交互过程</vt:lpstr>
      <vt:lpstr>HTTP方法</vt:lpstr>
      <vt:lpstr>HTTP方法</vt:lpstr>
      <vt:lpstr>HTTP方法</vt:lpstr>
      <vt:lpstr>HTTP方法</vt:lpstr>
      <vt:lpstr>Cookie</vt:lpstr>
      <vt:lpstr>Cookie</vt:lpstr>
      <vt:lpstr>CookieManager类</vt:lpstr>
      <vt:lpstr>CookieManager类</vt:lpstr>
      <vt:lpstr>自定义CookiePolicy编程例子</vt:lpstr>
      <vt:lpstr>CookieStore类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194</cp:revision>
  <dcterms:modified xsi:type="dcterms:W3CDTF">2022-04-13T06:00:24Z</dcterms:modified>
</cp:coreProperties>
</file>