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478" r:id="rId3"/>
    <p:sldId id="479" r:id="rId4"/>
    <p:sldId id="480" r:id="rId5"/>
    <p:sldId id="482" r:id="rId6"/>
    <p:sldId id="558" r:id="rId7"/>
    <p:sldId id="483" r:id="rId8"/>
    <p:sldId id="484" r:id="rId9"/>
    <p:sldId id="485" r:id="rId10"/>
    <p:sldId id="488" r:id="rId11"/>
    <p:sldId id="539" r:id="rId12"/>
    <p:sldId id="540" r:id="rId13"/>
    <p:sldId id="541" r:id="rId14"/>
    <p:sldId id="542" r:id="rId15"/>
    <p:sldId id="543" r:id="rId16"/>
    <p:sldId id="549" r:id="rId17"/>
    <p:sldId id="489" r:id="rId18"/>
    <p:sldId id="550" r:id="rId19"/>
    <p:sldId id="490" r:id="rId20"/>
    <p:sldId id="492" r:id="rId21"/>
    <p:sldId id="491" r:id="rId22"/>
    <p:sldId id="551" r:id="rId23"/>
    <p:sldId id="552" r:id="rId24"/>
    <p:sldId id="493" r:id="rId25"/>
    <p:sldId id="553" r:id="rId26"/>
    <p:sldId id="554" r:id="rId27"/>
    <p:sldId id="555" r:id="rId28"/>
    <p:sldId id="556" r:id="rId29"/>
    <p:sldId id="557" r:id="rId30"/>
    <p:sldId id="495" r:id="rId31"/>
    <p:sldId id="496" r:id="rId32"/>
    <p:sldId id="497" r:id="rId33"/>
    <p:sldId id="498" r:id="rId34"/>
    <p:sldId id="499" r:id="rId35"/>
    <p:sldId id="500" r:id="rId36"/>
    <p:sldId id="502" r:id="rId37"/>
    <p:sldId id="503" r:id="rId38"/>
    <p:sldId id="559" r:id="rId39"/>
    <p:sldId id="504" r:id="rId40"/>
    <p:sldId id="505" r:id="rId41"/>
    <p:sldId id="506" r:id="rId42"/>
    <p:sldId id="507" r:id="rId43"/>
    <p:sldId id="508" r:id="rId44"/>
    <p:sldId id="510" r:id="rId45"/>
    <p:sldId id="511" r:id="rId46"/>
    <p:sldId id="512" r:id="rId47"/>
    <p:sldId id="513" r:id="rId48"/>
    <p:sldId id="514" r:id="rId49"/>
    <p:sldId id="515" r:id="rId50"/>
    <p:sldId id="516" r:id="rId51"/>
    <p:sldId id="517" r:id="rId52"/>
    <p:sldId id="518" r:id="rId53"/>
    <p:sldId id="544" r:id="rId54"/>
    <p:sldId id="545" r:id="rId55"/>
    <p:sldId id="546" r:id="rId56"/>
    <p:sldId id="547" r:id="rId57"/>
    <p:sldId id="519" r:id="rId58"/>
    <p:sldId id="520" r:id="rId59"/>
    <p:sldId id="521" r:id="rId60"/>
    <p:sldId id="522" r:id="rId61"/>
    <p:sldId id="523" r:id="rId62"/>
    <p:sldId id="524" r:id="rId63"/>
    <p:sldId id="525" r:id="rId64"/>
    <p:sldId id="526" r:id="rId65"/>
    <p:sldId id="527" r:id="rId66"/>
    <p:sldId id="528" r:id="rId67"/>
    <p:sldId id="529" r:id="rId68"/>
    <p:sldId id="530" r:id="rId69"/>
    <p:sldId id="531" r:id="rId70"/>
    <p:sldId id="532" r:id="rId71"/>
    <p:sldId id="533" r:id="rId72"/>
    <p:sldId id="534" r:id="rId73"/>
    <p:sldId id="535" r:id="rId74"/>
    <p:sldId id="536" r:id="rId75"/>
    <p:sldId id="537" r:id="rId76"/>
    <p:sldId id="538"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94660"/>
  </p:normalViewPr>
  <p:slideViewPr>
    <p:cSldViewPr>
      <p:cViewPr>
        <p:scale>
          <a:sx n="130" d="100"/>
          <a:sy n="130" d="100"/>
        </p:scale>
        <p:origin x="-2994" y="-6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FBF99B-FB83-4451-8B3A-3AA4058B0A25}" type="datetimeFigureOut">
              <a:rPr lang="zh-CN" altLang="en-US" smtClean="0"/>
              <a:pPr/>
              <a:t>2022/4/20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5DD088-3A57-4AAD-8514-636C7E100E2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1143000" y="685800"/>
            <a:ext cx="4572000" cy="3429000"/>
          </a:xfrm>
          <a:ln/>
        </p:spPr>
      </p:sp>
      <p:sp>
        <p:nvSpPr>
          <p:cNvPr id="10243" name="备注占位符 2"/>
          <p:cNvSpPr>
            <a:spLocks noGrp="1"/>
          </p:cNvSpPr>
          <p:nvPr>
            <p:ph type="body" idx="1"/>
          </p:nvPr>
        </p:nvSpPr>
        <p:spPr>
          <a:noFill/>
        </p:spPr>
        <p:txBody>
          <a:bodyPr/>
          <a:lstStyle/>
          <a:p>
            <a:endParaRPr lang="zh-CN" altLang="en-US" smtClean="0"/>
          </a:p>
        </p:txBody>
      </p:sp>
      <p:sp>
        <p:nvSpPr>
          <p:cNvPr id="10244" name="灯片编号占位符 3"/>
          <p:cNvSpPr>
            <a:spLocks noGrp="1"/>
          </p:cNvSpPr>
          <p:nvPr>
            <p:ph type="sldNum" sz="quarter" idx="5"/>
          </p:nvPr>
        </p:nvSpPr>
        <p:spPr>
          <a:noFill/>
          <a:ln>
            <a:miter lim="800000"/>
            <a:headEnd/>
            <a:tailEnd/>
          </a:ln>
        </p:spPr>
        <p:txBody>
          <a:bodyPr/>
          <a:lstStyle/>
          <a:p>
            <a:fld id="{607997A9-B227-4798-AB33-5A0F94823409}" type="slidenum">
              <a:rPr lang="zh-CN" altLang="en-US"/>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43000" y="685800"/>
            <a:ext cx="4572000" cy="3429000"/>
          </a:xfrm>
          <a:ln/>
        </p:spPr>
      </p:sp>
      <p:sp>
        <p:nvSpPr>
          <p:cNvPr id="14339" name="备注占位符 2"/>
          <p:cNvSpPr>
            <a:spLocks noGrp="1"/>
          </p:cNvSpPr>
          <p:nvPr>
            <p:ph type="body" idx="1"/>
          </p:nvPr>
        </p:nvSpPr>
        <p:spPr>
          <a:noFill/>
        </p:spPr>
        <p:txBody>
          <a:bodyPr/>
          <a:lstStyle/>
          <a:p>
            <a:endParaRPr lang="zh-CN" altLang="en-US" smtClean="0"/>
          </a:p>
        </p:txBody>
      </p:sp>
      <p:sp>
        <p:nvSpPr>
          <p:cNvPr id="14340" name="灯片编号占位符 3"/>
          <p:cNvSpPr>
            <a:spLocks noGrp="1"/>
          </p:cNvSpPr>
          <p:nvPr>
            <p:ph type="sldNum" sz="quarter" idx="5"/>
          </p:nvPr>
        </p:nvSpPr>
        <p:spPr>
          <a:noFill/>
          <a:ln>
            <a:miter lim="800000"/>
            <a:headEnd/>
            <a:tailEnd/>
          </a:ln>
        </p:spPr>
        <p:txBody>
          <a:bodyPr/>
          <a:lstStyle/>
          <a:p>
            <a:fld id="{63B2A68C-501C-432F-A7EC-7ED76AE0C697}" type="slidenum">
              <a:rPr lang="zh-CN" altLang="en-US"/>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5DD088-3A57-4AAD-8514-636C7E100E2E}" type="slidenum">
              <a:rPr lang="zh-CN" altLang="en-US" smtClean="0"/>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1143000" y="685800"/>
            <a:ext cx="4572000" cy="3429000"/>
          </a:xfrm>
          <a:ln/>
        </p:spPr>
      </p:sp>
      <p:sp>
        <p:nvSpPr>
          <p:cNvPr id="24579" name="备注占位符 2"/>
          <p:cNvSpPr>
            <a:spLocks noGrp="1"/>
          </p:cNvSpPr>
          <p:nvPr>
            <p:ph type="body" idx="1"/>
          </p:nvPr>
        </p:nvSpPr>
        <p:spPr>
          <a:noFill/>
        </p:spPr>
        <p:txBody>
          <a:bodyPr/>
          <a:lstStyle/>
          <a:p>
            <a:endParaRPr lang="zh-CN" altLang="en-US" smtClean="0"/>
          </a:p>
        </p:txBody>
      </p:sp>
      <p:sp>
        <p:nvSpPr>
          <p:cNvPr id="24580" name="灯片编号占位符 3"/>
          <p:cNvSpPr>
            <a:spLocks noGrp="1"/>
          </p:cNvSpPr>
          <p:nvPr>
            <p:ph type="sldNum" sz="quarter" idx="5"/>
          </p:nvPr>
        </p:nvSpPr>
        <p:spPr>
          <a:noFill/>
          <a:ln>
            <a:miter lim="800000"/>
            <a:headEnd/>
            <a:tailEnd/>
          </a:ln>
        </p:spPr>
        <p:txBody>
          <a:bodyPr/>
          <a:lstStyle/>
          <a:p>
            <a:fld id="{00A5E5B2-E387-4B24-9962-F64F3BFF20FF}" type="slidenum">
              <a:rPr lang="zh-CN" altLang="en-US"/>
              <a:pPr/>
              <a:t>17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1143000" y="685800"/>
            <a:ext cx="4572000" cy="3429000"/>
          </a:xfrm>
          <a:ln/>
        </p:spPr>
      </p:sp>
      <p:sp>
        <p:nvSpPr>
          <p:cNvPr id="33795" name="备注占位符 2"/>
          <p:cNvSpPr>
            <a:spLocks noGrp="1"/>
          </p:cNvSpPr>
          <p:nvPr>
            <p:ph type="body" idx="1"/>
          </p:nvPr>
        </p:nvSpPr>
        <p:spPr>
          <a:noFill/>
        </p:spPr>
        <p:txBody>
          <a:bodyPr/>
          <a:lstStyle/>
          <a:p>
            <a:endParaRPr lang="zh-CN" altLang="en-US" smtClean="0"/>
          </a:p>
        </p:txBody>
      </p:sp>
      <p:sp>
        <p:nvSpPr>
          <p:cNvPr id="33796" name="灯片编号占位符 3"/>
          <p:cNvSpPr>
            <a:spLocks noGrp="1"/>
          </p:cNvSpPr>
          <p:nvPr>
            <p:ph type="sldNum" sz="quarter" idx="5"/>
          </p:nvPr>
        </p:nvSpPr>
        <p:spPr>
          <a:noFill/>
          <a:ln>
            <a:miter lim="800000"/>
            <a:headEnd/>
            <a:tailEnd/>
          </a:ln>
        </p:spPr>
        <p:txBody>
          <a:bodyPr/>
          <a:lstStyle/>
          <a:p>
            <a:fld id="{C526605B-7412-4969-844D-D65A23C74E28}" type="slidenum">
              <a:rPr lang="en-US" altLang="zh-CN"/>
              <a:pPr/>
              <a:t>31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1143000" y="685800"/>
            <a:ext cx="4572000" cy="3429000"/>
          </a:xfrm>
          <a:ln/>
        </p:spPr>
      </p:sp>
      <p:sp>
        <p:nvSpPr>
          <p:cNvPr id="35843" name="备注占位符 2"/>
          <p:cNvSpPr>
            <a:spLocks noGrp="1"/>
          </p:cNvSpPr>
          <p:nvPr>
            <p:ph type="body" idx="1"/>
          </p:nvPr>
        </p:nvSpPr>
        <p:spPr>
          <a:noFill/>
        </p:spPr>
        <p:txBody>
          <a:bodyPr/>
          <a:lstStyle/>
          <a:p>
            <a:endParaRPr lang="zh-CN" altLang="en-US" smtClean="0"/>
          </a:p>
        </p:txBody>
      </p:sp>
      <p:sp>
        <p:nvSpPr>
          <p:cNvPr id="35844" name="灯片编号占位符 3"/>
          <p:cNvSpPr>
            <a:spLocks noGrp="1"/>
          </p:cNvSpPr>
          <p:nvPr>
            <p:ph type="sldNum" sz="quarter" idx="5"/>
          </p:nvPr>
        </p:nvSpPr>
        <p:spPr>
          <a:noFill/>
          <a:ln>
            <a:miter lim="800000"/>
            <a:headEnd/>
            <a:tailEnd/>
          </a:ln>
        </p:spPr>
        <p:txBody>
          <a:bodyPr/>
          <a:lstStyle/>
          <a:p>
            <a:fld id="{23101232-4D34-49F2-8147-BAFC5411D229}" type="slidenum">
              <a:rPr lang="en-US" altLang="zh-CN"/>
              <a:pPr/>
              <a:t>32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1143000" y="685800"/>
            <a:ext cx="4572000" cy="3429000"/>
          </a:xfrm>
          <a:ln/>
        </p:spPr>
      </p:sp>
      <p:sp>
        <p:nvSpPr>
          <p:cNvPr id="37891" name="备注占位符 2"/>
          <p:cNvSpPr>
            <a:spLocks noGrp="1"/>
          </p:cNvSpPr>
          <p:nvPr>
            <p:ph type="body" idx="1"/>
          </p:nvPr>
        </p:nvSpPr>
        <p:spPr>
          <a:noFill/>
        </p:spPr>
        <p:txBody>
          <a:bodyPr/>
          <a:lstStyle/>
          <a:p>
            <a:endParaRPr lang="zh-CN" altLang="en-US" smtClean="0"/>
          </a:p>
        </p:txBody>
      </p:sp>
      <p:sp>
        <p:nvSpPr>
          <p:cNvPr id="37892" name="灯片编号占位符 3"/>
          <p:cNvSpPr>
            <a:spLocks noGrp="1"/>
          </p:cNvSpPr>
          <p:nvPr>
            <p:ph type="sldNum" sz="quarter" idx="5"/>
          </p:nvPr>
        </p:nvSpPr>
        <p:spPr>
          <a:noFill/>
          <a:ln>
            <a:miter lim="800000"/>
            <a:headEnd/>
            <a:tailEnd/>
          </a:ln>
        </p:spPr>
        <p:txBody>
          <a:bodyPr/>
          <a:lstStyle/>
          <a:p>
            <a:fld id="{9D9BB724-E5A7-4DFD-8BF9-5D23631452D5}" type="slidenum">
              <a:rPr lang="en-US" altLang="zh-CN"/>
              <a:pPr/>
              <a:t>33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1143000" y="685800"/>
            <a:ext cx="4572000" cy="3429000"/>
          </a:xfrm>
          <a:ln/>
        </p:spPr>
      </p:sp>
      <p:sp>
        <p:nvSpPr>
          <p:cNvPr id="39939" name="备注占位符 2"/>
          <p:cNvSpPr>
            <a:spLocks noGrp="1"/>
          </p:cNvSpPr>
          <p:nvPr>
            <p:ph type="body" idx="1"/>
          </p:nvPr>
        </p:nvSpPr>
        <p:spPr>
          <a:noFill/>
        </p:spPr>
        <p:txBody>
          <a:bodyPr/>
          <a:lstStyle/>
          <a:p>
            <a:endParaRPr lang="zh-CN" altLang="en-US" smtClean="0"/>
          </a:p>
        </p:txBody>
      </p:sp>
      <p:sp>
        <p:nvSpPr>
          <p:cNvPr id="39940" name="灯片编号占位符 3"/>
          <p:cNvSpPr>
            <a:spLocks noGrp="1"/>
          </p:cNvSpPr>
          <p:nvPr>
            <p:ph type="sldNum" sz="quarter" idx="5"/>
          </p:nvPr>
        </p:nvSpPr>
        <p:spPr>
          <a:noFill/>
          <a:ln>
            <a:miter lim="800000"/>
            <a:headEnd/>
            <a:tailEnd/>
          </a:ln>
        </p:spPr>
        <p:txBody>
          <a:bodyPr/>
          <a:lstStyle/>
          <a:p>
            <a:fld id="{CF92F436-93D5-4324-9B98-C44BBDDE9785}" type="slidenum">
              <a:rPr lang="en-US" altLang="zh-CN"/>
              <a:pPr/>
              <a:t>34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1143000" y="685800"/>
            <a:ext cx="4572000" cy="3429000"/>
          </a:xfrm>
          <a:ln/>
        </p:spPr>
      </p:sp>
      <p:sp>
        <p:nvSpPr>
          <p:cNvPr id="41987" name="备注占位符 2"/>
          <p:cNvSpPr>
            <a:spLocks noGrp="1"/>
          </p:cNvSpPr>
          <p:nvPr>
            <p:ph type="body" idx="1"/>
          </p:nvPr>
        </p:nvSpPr>
        <p:spPr>
          <a:noFill/>
        </p:spPr>
        <p:txBody>
          <a:bodyPr/>
          <a:lstStyle/>
          <a:p>
            <a:endParaRPr lang="zh-CN" altLang="en-US" smtClean="0"/>
          </a:p>
        </p:txBody>
      </p:sp>
      <p:sp>
        <p:nvSpPr>
          <p:cNvPr id="41988" name="灯片编号占位符 3"/>
          <p:cNvSpPr>
            <a:spLocks noGrp="1"/>
          </p:cNvSpPr>
          <p:nvPr>
            <p:ph type="sldNum" sz="quarter" idx="5"/>
          </p:nvPr>
        </p:nvSpPr>
        <p:spPr>
          <a:noFill/>
          <a:ln>
            <a:miter lim="800000"/>
            <a:headEnd/>
            <a:tailEnd/>
          </a:ln>
        </p:spPr>
        <p:txBody>
          <a:bodyPr/>
          <a:lstStyle/>
          <a:p>
            <a:fld id="{E8F255AC-3A61-4B1B-9DFD-8F2CF4DE09AA}" type="slidenum">
              <a:rPr lang="en-US" altLang="zh-CN"/>
              <a:pPr/>
              <a:t>35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2022/4/20</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2022/4/20</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2022/4/20</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2022/4/20</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2022/4/20</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2022/4/20</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2022/4/20</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zu.edu.cn/szu.as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orielly.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cafeaulait.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cafeaulait.org/books/jnp4/postquery.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cafeaulait.org/sliders&#19981;&#23384;&#22312;&#26102;&#65292;&#26381;&#21153;&#22120;&#36820;&#22238;404"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docs.oracle.com/javase/8/docs/api/java/net/URLStreamHandlerFactory.html" TargetMode="External"/><Relationship Id="rId2" Type="http://schemas.openxmlformats.org/officeDocument/2006/relationships/hyperlink" Target="http://docs.oracle.com/javase/8/docs/api/java/net/URLStreamHandler.html" TargetMode="External"/><Relationship Id="rId1" Type="http://schemas.openxmlformats.org/officeDocument/2006/relationships/slideLayout" Target="../slideLayouts/slideLayout2.xml"/><Relationship Id="rId4" Type="http://schemas.openxmlformats.org/officeDocument/2006/relationships/hyperlink" Target="http://docs.oracle.com/javase/8/docs/api/java/net/URL.html" TargetMode="External"/></Relationships>
</file>

<file path=ppt/slides/_rels/slide76.xml.rels><?xml version="1.0" encoding="UTF-8" standalone="yes"?>
<Relationships xmlns="http://schemas.openxmlformats.org/package/2006/relationships"><Relationship Id="rId2" Type="http://schemas.openxmlformats.org/officeDocument/2006/relationships/hyperlink" Target="http://download.oracle.com/technetwork/java/javase/6/docs/zh/api/java/net/URLConnectio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3861048"/>
            <a:ext cx="8100392" cy="1828800"/>
          </a:xfrm>
        </p:spPr>
        <p:txBody>
          <a:bodyPr>
            <a:normAutofit/>
          </a:bodyPr>
          <a:lstStyle/>
          <a:p>
            <a:pPr algn="ctr"/>
            <a:r>
              <a:rPr lang="zh-CN" altLang="en-US" dirty="0" smtClean="0"/>
              <a:t>                     </a:t>
            </a:r>
            <a:r>
              <a:rPr lang="en-US" altLang="zh-CN" dirty="0" smtClean="0"/>
              <a:t>URL Connection</a:t>
            </a:r>
            <a:endParaRPr lang="zh-CN" altLang="en-US" dirty="0"/>
          </a:p>
        </p:txBody>
      </p:sp>
      <p:sp>
        <p:nvSpPr>
          <p:cNvPr id="3" name="副标题 2"/>
          <p:cNvSpPr>
            <a:spLocks noGrp="1"/>
          </p:cNvSpPr>
          <p:nvPr>
            <p:ph type="subTitle" idx="1"/>
          </p:nvPr>
        </p:nvSpPr>
        <p:spPr/>
        <p:txBody>
          <a:bodyPr/>
          <a:lstStyle/>
          <a:p>
            <a:r>
              <a:rPr lang="zh-CN" altLang="en-US" dirty="0" smtClean="0"/>
              <a:t>周宇          助理教授            深圳大学</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301625" y="228600"/>
            <a:ext cx="8540750" cy="685800"/>
          </a:xfrm>
        </p:spPr>
        <p:txBody>
          <a:bodyPr/>
          <a:lstStyle/>
          <a:p>
            <a:r>
              <a:rPr lang="zh-CN" altLang="en-US" sz="3200" dirty="0" smtClean="0"/>
              <a:t>头部字段</a:t>
            </a:r>
          </a:p>
        </p:txBody>
      </p:sp>
      <p:sp>
        <p:nvSpPr>
          <p:cNvPr id="22531" name="内容占位符 2"/>
          <p:cNvSpPr>
            <a:spLocks noGrp="1"/>
          </p:cNvSpPr>
          <p:nvPr>
            <p:ph idx="1"/>
          </p:nvPr>
        </p:nvSpPr>
        <p:spPr>
          <a:xfrm>
            <a:off x="395536" y="1772816"/>
            <a:ext cx="8540750" cy="4498975"/>
          </a:xfrm>
        </p:spPr>
        <p:txBody>
          <a:bodyPr/>
          <a:lstStyle/>
          <a:p>
            <a:r>
              <a:rPr lang="en-US" altLang="zh-CN" sz="2800" dirty="0" smtClean="0">
                <a:latin typeface="Times New Roman" pitchFamily="18" charset="0"/>
                <a:cs typeface="Times New Roman" pitchFamily="18" charset="0"/>
              </a:rPr>
              <a:t>public String </a:t>
            </a:r>
            <a:r>
              <a:rPr lang="en-US" altLang="zh-CN" sz="2800" dirty="0" err="1" smtClean="0">
                <a:latin typeface="Times New Roman" pitchFamily="18" charset="0"/>
                <a:cs typeface="Times New Roman" pitchFamily="18" charset="0"/>
              </a:rPr>
              <a:t>getContentEncoding</a:t>
            </a:r>
            <a:r>
              <a:rPr lang="en-US" altLang="zh-CN" sz="2800" dirty="0" smtClean="0">
                <a:latin typeface="Times New Roman" pitchFamily="18" charset="0"/>
                <a:cs typeface="Times New Roman" pitchFamily="18" charset="0"/>
              </a:rPr>
              <a:t>()</a:t>
            </a:r>
          </a:p>
          <a:p>
            <a:pPr lvl="1"/>
            <a:r>
              <a:rPr lang="zh-CN" altLang="en-US" sz="2400" dirty="0" smtClean="0">
                <a:latin typeface="Times New Roman" pitchFamily="18" charset="0"/>
                <a:cs typeface="Times New Roman" pitchFamily="18" charset="0"/>
              </a:rPr>
              <a:t>返回内容压缩编码（与字符编码不同）</a:t>
            </a:r>
            <a:endParaRPr lang="en-US" altLang="zh-CN" sz="2400" dirty="0" smtClean="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public long </a:t>
            </a:r>
            <a:r>
              <a:rPr lang="en-US" altLang="zh-CN" sz="2800" dirty="0" err="1" smtClean="0">
                <a:latin typeface="Times New Roman" pitchFamily="18" charset="0"/>
                <a:cs typeface="Times New Roman" pitchFamily="18" charset="0"/>
              </a:rPr>
              <a:t>getDate</a:t>
            </a:r>
            <a:r>
              <a:rPr lang="en-US" altLang="zh-CN" sz="2800" dirty="0" smtClean="0">
                <a:latin typeface="Times New Roman" pitchFamily="18" charset="0"/>
                <a:cs typeface="Times New Roman" pitchFamily="18" charset="0"/>
              </a:rPr>
              <a:t>()</a:t>
            </a:r>
          </a:p>
          <a:p>
            <a:pPr lvl="1"/>
            <a:r>
              <a:rPr lang="zh-CN" altLang="en-US" sz="2400" dirty="0" smtClean="0">
                <a:latin typeface="Times New Roman" pitchFamily="18" charset="0"/>
                <a:cs typeface="Times New Roman" pitchFamily="18" charset="0"/>
              </a:rPr>
              <a:t>发送文档的时间</a:t>
            </a:r>
            <a:endParaRPr lang="en-US" altLang="zh-CN" sz="2400" dirty="0" smtClean="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public long </a:t>
            </a:r>
            <a:r>
              <a:rPr lang="en-US" altLang="zh-CN" sz="2800" dirty="0" err="1" smtClean="0">
                <a:latin typeface="Times New Roman" pitchFamily="18" charset="0"/>
                <a:cs typeface="Times New Roman" pitchFamily="18" charset="0"/>
              </a:rPr>
              <a:t>getExpiration</a:t>
            </a:r>
            <a:r>
              <a:rPr lang="en-US" altLang="zh-CN" sz="2800" dirty="0" smtClean="0">
                <a:latin typeface="Times New Roman" pitchFamily="18" charset="0"/>
                <a:cs typeface="Times New Roman" pitchFamily="18" charset="0"/>
              </a:rPr>
              <a:t>()</a:t>
            </a:r>
          </a:p>
          <a:p>
            <a:pPr lvl="1"/>
            <a:r>
              <a:rPr lang="zh-CN" altLang="en-US" sz="2400" dirty="0" smtClean="0">
                <a:latin typeface="Times New Roman" pitchFamily="18" charset="0"/>
                <a:cs typeface="Times New Roman" pitchFamily="18" charset="0"/>
              </a:rPr>
              <a:t>文档失效时间</a:t>
            </a:r>
            <a:endParaRPr lang="en-US" altLang="zh-CN" sz="2400" dirty="0" smtClean="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public long </a:t>
            </a:r>
            <a:r>
              <a:rPr lang="en-US" altLang="zh-CN" sz="2800" dirty="0" err="1" smtClean="0">
                <a:latin typeface="Times New Roman" pitchFamily="18" charset="0"/>
                <a:cs typeface="Times New Roman" pitchFamily="18" charset="0"/>
              </a:rPr>
              <a:t>getLastModified</a:t>
            </a:r>
            <a:r>
              <a:rPr lang="en-US" altLang="zh-CN" sz="2800" dirty="0" smtClean="0">
                <a:latin typeface="Times New Roman" pitchFamily="18" charset="0"/>
                <a:cs typeface="Times New Roman" pitchFamily="18" charset="0"/>
              </a:rPr>
              <a:t>()</a:t>
            </a:r>
          </a:p>
          <a:p>
            <a:pPr lvl="1"/>
            <a:r>
              <a:rPr lang="zh-CN" altLang="en-US" sz="2400" dirty="0" smtClean="0">
                <a:latin typeface="Times New Roman" pitchFamily="18" charset="0"/>
                <a:cs typeface="Times New Roman" pitchFamily="18" charset="0"/>
              </a:rPr>
              <a:t>文档最后修改时间</a:t>
            </a:r>
            <a:endParaRPr lang="en-US" altLang="zh-CN" sz="2400" dirty="0" smtClean="0">
              <a:latin typeface="Times New Roman" pitchFamily="18" charset="0"/>
              <a:cs typeface="Times New Roman" pitchFamily="18" charset="0"/>
            </a:endParaRPr>
          </a:p>
          <a:p>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getContentLength</a:t>
            </a:r>
            <a:r>
              <a:rPr lang="en-US" altLang="zh-CN" dirty="0" smtClean="0"/>
              <a:t>()</a:t>
            </a:r>
            <a:endParaRPr lang="zh-CN" altLang="en-US" dirty="0"/>
          </a:p>
        </p:txBody>
      </p:sp>
      <p:sp>
        <p:nvSpPr>
          <p:cNvPr id="4" name="TextBox 3"/>
          <p:cNvSpPr txBox="1"/>
          <p:nvPr/>
        </p:nvSpPr>
        <p:spPr>
          <a:xfrm>
            <a:off x="323528" y="1772816"/>
            <a:ext cx="8496944" cy="461665"/>
          </a:xfrm>
          <a:prstGeom prst="rect">
            <a:avLst/>
          </a:prstGeom>
          <a:noFill/>
        </p:spPr>
        <p:txBody>
          <a:bodyPr wrap="square" rtlCol="0">
            <a:spAutoFit/>
          </a:bodyPr>
          <a:lstStyle/>
          <a:p>
            <a:r>
              <a:rPr lang="en-US" altLang="zh-CN" sz="2400" dirty="0" smtClean="0"/>
              <a:t>Q:</a:t>
            </a:r>
            <a:r>
              <a:rPr lang="zh-CN" altLang="en-US" sz="2400" dirty="0" smtClean="0"/>
              <a:t>如何获取二进制文件并且保存在磁盘中？</a:t>
            </a:r>
            <a:endParaRPr lang="zh-CN" altLang="en-US" sz="2400" dirty="0"/>
          </a:p>
        </p:txBody>
      </p:sp>
      <p:sp>
        <p:nvSpPr>
          <p:cNvPr id="5" name="TextBox 4"/>
          <p:cNvSpPr txBox="1"/>
          <p:nvPr/>
        </p:nvSpPr>
        <p:spPr>
          <a:xfrm>
            <a:off x="395536" y="2420888"/>
            <a:ext cx="8280920" cy="1015663"/>
          </a:xfrm>
          <a:prstGeom prst="rect">
            <a:avLst/>
          </a:prstGeom>
          <a:noFill/>
        </p:spPr>
        <p:txBody>
          <a:bodyPr wrap="square" rtlCol="0">
            <a:spAutoFit/>
          </a:bodyPr>
          <a:lstStyle/>
          <a:p>
            <a:r>
              <a:rPr lang="zh-CN" altLang="en-US" sz="2000" dirty="0" smtClean="0"/>
              <a:t>问题：</a:t>
            </a:r>
            <a:r>
              <a:rPr lang="en-US" altLang="zh-CN" sz="2000" dirty="0" smtClean="0"/>
              <a:t>URL</a:t>
            </a:r>
            <a:r>
              <a:rPr lang="zh-CN" altLang="en-US" sz="2000" dirty="0" smtClean="0"/>
              <a:t>类中</a:t>
            </a:r>
            <a:r>
              <a:rPr lang="en-US" altLang="zh-CN" sz="2000" dirty="0" err="1" smtClean="0"/>
              <a:t>openstream</a:t>
            </a:r>
            <a:r>
              <a:rPr lang="en-US" altLang="zh-CN" sz="2000" dirty="0" smtClean="0"/>
              <a:t>()</a:t>
            </a:r>
            <a:r>
              <a:rPr lang="zh-CN" altLang="en-US" sz="2000" dirty="0" smtClean="0"/>
              <a:t>可以下载文本文件，但是</a:t>
            </a:r>
            <a:r>
              <a:rPr lang="en-US" altLang="zh-CN" sz="2000" dirty="0" smtClean="0"/>
              <a:t>HTTP</a:t>
            </a:r>
            <a:r>
              <a:rPr lang="zh-CN" altLang="en-US" sz="2000" dirty="0" smtClean="0"/>
              <a:t>服务器并不总会在数据发送完后就立刻关闭连接，因此，无法判断停止读取的时机，也会造成信息不准确。</a:t>
            </a:r>
            <a:endParaRPr lang="zh-CN" altLang="en-US" sz="2000" dirty="0"/>
          </a:p>
        </p:txBody>
      </p:sp>
      <p:sp>
        <p:nvSpPr>
          <p:cNvPr id="6" name="TextBox 5"/>
          <p:cNvSpPr txBox="1"/>
          <p:nvPr/>
        </p:nvSpPr>
        <p:spPr>
          <a:xfrm>
            <a:off x="467544" y="4221088"/>
            <a:ext cx="8064896" cy="1200329"/>
          </a:xfrm>
          <a:prstGeom prst="rect">
            <a:avLst/>
          </a:prstGeom>
          <a:noFill/>
        </p:spPr>
        <p:txBody>
          <a:bodyPr wrap="square" rtlCol="0">
            <a:spAutoFit/>
          </a:bodyPr>
          <a:lstStyle/>
          <a:p>
            <a:r>
              <a:rPr lang="zh-CN" altLang="en-US" sz="2400" b="1" dirty="0" smtClean="0"/>
              <a:t>解决思路：</a:t>
            </a:r>
            <a:endParaRPr lang="en-US" altLang="zh-CN" sz="2400" b="1" dirty="0" smtClean="0"/>
          </a:p>
          <a:p>
            <a:r>
              <a:rPr lang="zh-CN" altLang="en-US" sz="2400" dirty="0" smtClean="0"/>
              <a:t>利用</a:t>
            </a:r>
            <a:r>
              <a:rPr lang="en-US" altLang="zh-CN" sz="2400" dirty="0" err="1" smtClean="0"/>
              <a:t>URLConnection</a:t>
            </a:r>
            <a:r>
              <a:rPr lang="zh-CN" altLang="en-US" sz="2400" dirty="0" smtClean="0"/>
              <a:t>的</a:t>
            </a:r>
            <a:r>
              <a:rPr lang="en-US" altLang="zh-CN" sz="2400" dirty="0" err="1" smtClean="0"/>
              <a:t>getContentLength</a:t>
            </a:r>
            <a:r>
              <a:rPr lang="en-US" altLang="zh-CN" sz="2400" dirty="0" smtClean="0"/>
              <a:t>()</a:t>
            </a:r>
            <a:r>
              <a:rPr lang="zh-CN" altLang="en-US" sz="2400" dirty="0" smtClean="0"/>
              <a:t>方法，得到需要下载文件的长度，然后以此为终止条件，读取相应的字节数。</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具体实现（</a:t>
            </a:r>
            <a:r>
              <a:rPr lang="en-US" altLang="zh-CN" dirty="0" smtClean="0"/>
              <a:t>1</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83568" y="2132856"/>
            <a:ext cx="7551737" cy="3295650"/>
          </a:xfrm>
          <a:prstGeom prst="rect">
            <a:avLst/>
          </a:prstGeom>
          <a:noFill/>
          <a:ln w="9525">
            <a:noFill/>
            <a:miter lim="800000"/>
            <a:headEnd/>
            <a:tailEnd/>
          </a:ln>
        </p:spPr>
      </p:pic>
      <p:sp>
        <p:nvSpPr>
          <p:cNvPr id="5" name="TextBox 4"/>
          <p:cNvSpPr txBox="1"/>
          <p:nvPr/>
        </p:nvSpPr>
        <p:spPr>
          <a:xfrm>
            <a:off x="107504" y="1628800"/>
            <a:ext cx="2448272" cy="400110"/>
          </a:xfrm>
          <a:prstGeom prst="rect">
            <a:avLst/>
          </a:prstGeom>
          <a:noFill/>
        </p:spPr>
        <p:txBody>
          <a:bodyPr wrap="square" rtlCol="0">
            <a:spAutoFit/>
          </a:bodyPr>
          <a:lstStyle/>
          <a:p>
            <a:r>
              <a:rPr lang="en-US" altLang="zh-CN" sz="2000" dirty="0" smtClean="0"/>
              <a:t>main()</a:t>
            </a:r>
            <a:r>
              <a:rPr lang="zh-CN" altLang="en-US" sz="2000" dirty="0" smtClean="0"/>
              <a:t>方法：</a:t>
            </a:r>
            <a:endParaRPr lang="zh-CN" altLang="en-US" sz="2000" dirty="0"/>
          </a:p>
        </p:txBody>
      </p:sp>
      <p:sp>
        <p:nvSpPr>
          <p:cNvPr id="6" name="TextBox 5"/>
          <p:cNvSpPr txBox="1"/>
          <p:nvPr/>
        </p:nvSpPr>
        <p:spPr>
          <a:xfrm>
            <a:off x="251520" y="5661248"/>
            <a:ext cx="8424936" cy="369332"/>
          </a:xfrm>
          <a:prstGeom prst="rect">
            <a:avLst/>
          </a:prstGeom>
          <a:noFill/>
        </p:spPr>
        <p:txBody>
          <a:bodyPr wrap="square" rtlCol="0">
            <a:spAutoFit/>
          </a:bodyPr>
          <a:lstStyle/>
          <a:p>
            <a:r>
              <a:rPr lang="zh-CN" altLang="en-US" dirty="0" smtClean="0"/>
              <a:t>作用：循环处理命令行输入的</a:t>
            </a:r>
            <a:r>
              <a:rPr lang="en-US" altLang="zh-CN" dirty="0" smtClean="0"/>
              <a:t>URL</a:t>
            </a:r>
            <a:r>
              <a:rPr lang="zh-CN" altLang="en-US" dirty="0" smtClean="0"/>
              <a:t>，将各个</a:t>
            </a:r>
            <a:r>
              <a:rPr lang="en-US" altLang="zh-CN" dirty="0" smtClean="0"/>
              <a:t>URL</a:t>
            </a:r>
            <a:r>
              <a:rPr lang="zh-CN" altLang="en-US" dirty="0" smtClean="0"/>
              <a:t>传递给</a:t>
            </a:r>
            <a:r>
              <a:rPr lang="en-US" altLang="zh-CN" dirty="0" err="1" smtClean="0"/>
              <a:t>saveBianryFile</a:t>
            </a:r>
            <a:r>
              <a:rPr lang="en-US" altLang="zh-CN" dirty="0" smtClean="0"/>
              <a:t>()</a:t>
            </a:r>
            <a:r>
              <a:rPr lang="zh-CN" altLang="en-US" dirty="0" smtClean="0"/>
              <a:t>方法。</a:t>
            </a:r>
            <a:endParaRPr lang="zh-CN" altLang="en-US" dirty="0"/>
          </a:p>
        </p:txBody>
      </p:sp>
      <p:sp>
        <p:nvSpPr>
          <p:cNvPr id="7" name="矩形 6"/>
          <p:cNvSpPr/>
          <p:nvPr/>
        </p:nvSpPr>
        <p:spPr>
          <a:xfrm>
            <a:off x="1475656" y="3429000"/>
            <a:ext cx="345638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具体实现（</a:t>
            </a:r>
            <a:r>
              <a:rPr lang="en-US" altLang="zh-CN" dirty="0" smtClean="0"/>
              <a:t>2</a:t>
            </a:r>
            <a:r>
              <a:rPr lang="zh-CN" altLang="en-US" dirty="0" smtClean="0"/>
              <a:t>）</a:t>
            </a:r>
            <a:endParaRPr lang="zh-CN" altLang="en-US" dirty="0"/>
          </a:p>
        </p:txBody>
      </p:sp>
      <p:pic>
        <p:nvPicPr>
          <p:cNvPr id="4098" name="Picture 2"/>
          <p:cNvPicPr>
            <a:picLocks noChangeAspect="1" noChangeArrowheads="1"/>
          </p:cNvPicPr>
          <p:nvPr/>
        </p:nvPicPr>
        <p:blipFill>
          <a:blip r:embed="rId3" cstate="print"/>
          <a:srcRect/>
          <a:stretch>
            <a:fillRect/>
          </a:stretch>
        </p:blipFill>
        <p:spPr bwMode="auto">
          <a:xfrm>
            <a:off x="467544" y="2492896"/>
            <a:ext cx="7466013" cy="1543050"/>
          </a:xfrm>
          <a:prstGeom prst="rect">
            <a:avLst/>
          </a:prstGeom>
          <a:noFill/>
          <a:ln w="9525">
            <a:noFill/>
            <a:miter lim="800000"/>
            <a:headEnd/>
            <a:tailEnd/>
          </a:ln>
        </p:spPr>
      </p:pic>
      <p:sp>
        <p:nvSpPr>
          <p:cNvPr id="5" name="TextBox 4"/>
          <p:cNvSpPr txBox="1"/>
          <p:nvPr/>
        </p:nvSpPr>
        <p:spPr>
          <a:xfrm>
            <a:off x="395536" y="1700808"/>
            <a:ext cx="4896544" cy="461665"/>
          </a:xfrm>
          <a:prstGeom prst="rect">
            <a:avLst/>
          </a:prstGeom>
          <a:noFill/>
        </p:spPr>
        <p:txBody>
          <a:bodyPr wrap="square" rtlCol="0">
            <a:spAutoFit/>
          </a:bodyPr>
          <a:lstStyle/>
          <a:p>
            <a:r>
              <a:rPr lang="en-US" altLang="zh-CN" sz="2400" dirty="0" err="1" smtClean="0"/>
              <a:t>saveBinaryFile</a:t>
            </a:r>
            <a:r>
              <a:rPr lang="zh-CN" altLang="en-US" sz="2400" dirty="0" smtClean="0"/>
              <a:t>方法：</a:t>
            </a:r>
            <a:r>
              <a:rPr lang="en-US" altLang="zh-CN" sz="2400" dirty="0" smtClean="0"/>
              <a:t>part1</a:t>
            </a:r>
          </a:p>
        </p:txBody>
      </p:sp>
      <p:sp>
        <p:nvSpPr>
          <p:cNvPr id="6" name="矩形 5"/>
          <p:cNvSpPr/>
          <p:nvPr/>
        </p:nvSpPr>
        <p:spPr>
          <a:xfrm>
            <a:off x="611560" y="2708920"/>
            <a:ext cx="460851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3568" y="2996952"/>
            <a:ext cx="4752528" cy="21602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55576" y="3221360"/>
            <a:ext cx="4832920" cy="2076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67544" y="4509120"/>
            <a:ext cx="8352928" cy="923330"/>
          </a:xfrm>
          <a:prstGeom prst="rect">
            <a:avLst/>
          </a:prstGeom>
          <a:noFill/>
        </p:spPr>
        <p:txBody>
          <a:bodyPr wrap="square" rtlCol="0">
            <a:spAutoFit/>
          </a:bodyPr>
          <a:lstStyle/>
          <a:p>
            <a:r>
              <a:rPr lang="en-US" altLang="zh-CN" dirty="0" smtClean="0"/>
              <a:t>1: </a:t>
            </a:r>
            <a:r>
              <a:rPr lang="en-US" altLang="zh-CN" dirty="0" err="1" smtClean="0"/>
              <a:t>saveBinaryFile</a:t>
            </a:r>
            <a:r>
              <a:rPr lang="zh-CN" altLang="en-US" dirty="0" smtClean="0"/>
              <a:t>方法打开指向</a:t>
            </a:r>
            <a:r>
              <a:rPr lang="en-US" altLang="zh-CN" dirty="0" smtClean="0"/>
              <a:t>URL</a:t>
            </a:r>
            <a:r>
              <a:rPr lang="zh-CN" altLang="en-US" dirty="0" smtClean="0"/>
              <a:t>的</a:t>
            </a:r>
            <a:r>
              <a:rPr lang="en-US" altLang="zh-CN" dirty="0" err="1" smtClean="0"/>
              <a:t>URLConnection</a:t>
            </a:r>
            <a:r>
              <a:rPr lang="en-US" altLang="zh-CN" dirty="0" smtClean="0"/>
              <a:t> </a:t>
            </a:r>
            <a:r>
              <a:rPr lang="en-US" altLang="zh-CN" dirty="0" err="1" smtClean="0"/>
              <a:t>uc</a:t>
            </a:r>
            <a:endParaRPr lang="en-US" altLang="zh-CN" dirty="0" smtClean="0"/>
          </a:p>
          <a:p>
            <a:r>
              <a:rPr lang="en-US" altLang="zh-CN" dirty="0" smtClean="0"/>
              <a:t>2</a:t>
            </a:r>
            <a:r>
              <a:rPr lang="zh-CN" altLang="en-US" dirty="0" smtClean="0"/>
              <a:t>：将内容类型保存在变量</a:t>
            </a:r>
            <a:r>
              <a:rPr lang="en-US" altLang="zh-CN" dirty="0" err="1" smtClean="0"/>
              <a:t>ContentType</a:t>
            </a:r>
            <a:r>
              <a:rPr lang="zh-CN" altLang="en-US" dirty="0" smtClean="0"/>
              <a:t>中</a:t>
            </a:r>
            <a:endParaRPr lang="en-US" altLang="zh-CN" dirty="0" smtClean="0"/>
          </a:p>
          <a:p>
            <a:r>
              <a:rPr lang="en-US" altLang="zh-CN" dirty="0" smtClean="0"/>
              <a:t>3</a:t>
            </a:r>
            <a:r>
              <a:rPr lang="zh-CN" altLang="en-US" dirty="0" smtClean="0"/>
              <a:t>：内容长度保存在变量</a:t>
            </a:r>
            <a:r>
              <a:rPr lang="en-US" altLang="zh-CN" dirty="0" err="1" smtClean="0"/>
              <a:t>contentLength</a:t>
            </a:r>
            <a:r>
              <a:rPr lang="zh-CN" altLang="en-US" dirty="0" smtClean="0"/>
              <a:t>中</a:t>
            </a:r>
            <a:endParaRPr lang="en-US" altLang="zh-CN" dirty="0" smtClean="0"/>
          </a:p>
        </p:txBody>
      </p:sp>
      <p:sp>
        <p:nvSpPr>
          <p:cNvPr id="10" name="TextBox 9"/>
          <p:cNvSpPr txBox="1"/>
          <p:nvPr/>
        </p:nvSpPr>
        <p:spPr>
          <a:xfrm>
            <a:off x="539552" y="5517232"/>
            <a:ext cx="8280920" cy="523220"/>
          </a:xfrm>
          <a:prstGeom prst="rect">
            <a:avLst/>
          </a:prstGeom>
          <a:noFill/>
        </p:spPr>
        <p:txBody>
          <a:bodyPr wrap="square" rtlCol="0">
            <a:spAutoFit/>
          </a:bodyPr>
          <a:lstStyle/>
          <a:p>
            <a:r>
              <a:rPr lang="en-US" altLang="zh-CN" sz="2800" dirty="0" smtClean="0"/>
              <a:t>Q: if </a:t>
            </a:r>
            <a:r>
              <a:rPr lang="zh-CN" altLang="en-US" sz="2800" dirty="0" smtClean="0"/>
              <a:t>语句的作用是？</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blinds(horizontal)">
                                      <p:cBhvr>
                                        <p:cTn id="29" dur="500"/>
                                        <p:tgtEl>
                                          <p:spTgt spid="9">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anim calcmode="lin" valueType="num">
                                      <p:cBhvr additive="base">
                                        <p:cTn id="3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blinds(horizontal)">
                                      <p:cBhvr>
                                        <p:cTn id="4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具体实现（</a:t>
            </a:r>
            <a:r>
              <a:rPr lang="en-US" altLang="zh-CN" dirty="0" smtClean="0"/>
              <a:t>3</a:t>
            </a:r>
            <a:r>
              <a:rPr lang="zh-CN" altLang="en-US" dirty="0" smtClean="0"/>
              <a:t>）</a:t>
            </a:r>
            <a:endParaRPr lang="zh-CN" altLang="en-US" dirty="0"/>
          </a:p>
        </p:txBody>
      </p:sp>
      <p:sp>
        <p:nvSpPr>
          <p:cNvPr id="5" name="TextBox 4"/>
          <p:cNvSpPr txBox="1"/>
          <p:nvPr/>
        </p:nvSpPr>
        <p:spPr>
          <a:xfrm>
            <a:off x="323528" y="1628800"/>
            <a:ext cx="4896544" cy="461665"/>
          </a:xfrm>
          <a:prstGeom prst="rect">
            <a:avLst/>
          </a:prstGeom>
          <a:noFill/>
        </p:spPr>
        <p:txBody>
          <a:bodyPr wrap="square" rtlCol="0">
            <a:spAutoFit/>
          </a:bodyPr>
          <a:lstStyle/>
          <a:p>
            <a:r>
              <a:rPr lang="en-US" altLang="zh-CN" sz="2400" dirty="0" err="1" smtClean="0"/>
              <a:t>saveBinaryFile</a:t>
            </a:r>
            <a:r>
              <a:rPr lang="zh-CN" altLang="en-US" sz="2400" dirty="0" smtClean="0"/>
              <a:t>方法：</a:t>
            </a:r>
            <a:r>
              <a:rPr lang="en-US" altLang="zh-CN" sz="2400" dirty="0" smtClean="0"/>
              <a:t>part2</a:t>
            </a:r>
          </a:p>
        </p:txBody>
      </p:sp>
      <p:pic>
        <p:nvPicPr>
          <p:cNvPr id="5122" name="Picture 2"/>
          <p:cNvPicPr>
            <a:picLocks noChangeAspect="1" noChangeArrowheads="1"/>
          </p:cNvPicPr>
          <p:nvPr/>
        </p:nvPicPr>
        <p:blipFill>
          <a:blip r:embed="rId2" cstate="print"/>
          <a:srcRect/>
          <a:stretch>
            <a:fillRect/>
          </a:stretch>
        </p:blipFill>
        <p:spPr bwMode="auto">
          <a:xfrm>
            <a:off x="755576" y="2204864"/>
            <a:ext cx="7570787" cy="2876550"/>
          </a:xfrm>
          <a:prstGeom prst="rect">
            <a:avLst/>
          </a:prstGeom>
          <a:noFill/>
          <a:ln w="9525">
            <a:noFill/>
            <a:miter lim="800000"/>
            <a:headEnd/>
            <a:tailEnd/>
          </a:ln>
        </p:spPr>
      </p:pic>
      <p:sp>
        <p:nvSpPr>
          <p:cNvPr id="7" name="TextBox 6"/>
          <p:cNvSpPr txBox="1"/>
          <p:nvPr/>
        </p:nvSpPr>
        <p:spPr>
          <a:xfrm>
            <a:off x="827584" y="5445224"/>
            <a:ext cx="7488832" cy="1200329"/>
          </a:xfrm>
          <a:prstGeom prst="rect">
            <a:avLst/>
          </a:prstGeom>
          <a:noFill/>
        </p:spPr>
        <p:txBody>
          <a:bodyPr wrap="square" rtlCol="0">
            <a:spAutoFit/>
          </a:bodyPr>
          <a:lstStyle/>
          <a:p>
            <a:r>
              <a:rPr lang="en-US" altLang="zh-CN" dirty="0" smtClean="0"/>
              <a:t>1 </a:t>
            </a:r>
            <a:r>
              <a:rPr lang="zh-CN" altLang="en-US" dirty="0" smtClean="0"/>
              <a:t>字节数组</a:t>
            </a:r>
            <a:r>
              <a:rPr lang="en-US" altLang="zh-CN" dirty="0" smtClean="0"/>
              <a:t>data</a:t>
            </a:r>
            <a:r>
              <a:rPr lang="zh-CN" altLang="en-US" dirty="0" smtClean="0"/>
              <a:t>用来读取二进制文件（字节数组的大小为多少？）</a:t>
            </a:r>
            <a:endParaRPr lang="en-US" altLang="zh-CN" dirty="0" smtClean="0"/>
          </a:p>
          <a:p>
            <a:r>
              <a:rPr lang="en-US" altLang="zh-CN" dirty="0" smtClean="0"/>
              <a:t>2 </a:t>
            </a:r>
            <a:r>
              <a:rPr lang="zh-CN" altLang="en-US" dirty="0" smtClean="0"/>
              <a:t>循环读取文件中的字节，变量</a:t>
            </a:r>
            <a:r>
              <a:rPr lang="en-US" altLang="zh-CN" dirty="0" smtClean="0"/>
              <a:t>offset</a:t>
            </a:r>
            <a:r>
              <a:rPr lang="zh-CN" altLang="en-US" dirty="0" smtClean="0"/>
              <a:t>用来计数</a:t>
            </a:r>
            <a:endParaRPr lang="en-US" altLang="zh-CN" dirty="0" smtClean="0"/>
          </a:p>
          <a:p>
            <a:r>
              <a:rPr lang="en-US" altLang="zh-CN" dirty="0" smtClean="0"/>
              <a:t>3 read()</a:t>
            </a:r>
            <a:r>
              <a:rPr lang="zh-CN" altLang="en-US" dirty="0" smtClean="0"/>
              <a:t>返回</a:t>
            </a:r>
            <a:r>
              <a:rPr lang="en-US" altLang="zh-CN" dirty="0" smtClean="0"/>
              <a:t>-1</a:t>
            </a:r>
            <a:r>
              <a:rPr lang="zh-CN" altLang="en-US" dirty="0" smtClean="0"/>
              <a:t>，表示流意外结束，跳出循环，</a:t>
            </a:r>
            <a:r>
              <a:rPr lang="en-US" altLang="zh-CN" dirty="0" smtClean="0"/>
              <a:t>offset</a:t>
            </a:r>
            <a:r>
              <a:rPr lang="zh-CN" altLang="en-US" dirty="0" smtClean="0"/>
              <a:t>用来保证按照规定字节数读取了文件。</a:t>
            </a:r>
            <a:endParaRPr lang="zh-CN" altLang="en-US" dirty="0"/>
          </a:p>
        </p:txBody>
      </p:sp>
      <p:sp>
        <p:nvSpPr>
          <p:cNvPr id="9" name="矩形 8"/>
          <p:cNvSpPr/>
          <p:nvPr/>
        </p:nvSpPr>
        <p:spPr>
          <a:xfrm>
            <a:off x="899592" y="2636912"/>
            <a:ext cx="468052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99592" y="3068960"/>
            <a:ext cx="4680520" cy="21602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99592" y="3501008"/>
            <a:ext cx="4680520"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9592" y="4221088"/>
            <a:ext cx="4680520"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blinds(horizontal)">
                                      <p:cBhvr>
                                        <p:cTn id="30" dur="500"/>
                                        <p:tgtEl>
                                          <p:spTgt spid="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 calcmode="lin" valueType="num">
                                      <p:cBhvr additive="base">
                                        <p:cTn id="4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具体实现（</a:t>
            </a:r>
            <a:r>
              <a:rPr lang="en-US" altLang="zh-CN" dirty="0" smtClean="0"/>
              <a:t>4</a:t>
            </a:r>
            <a:r>
              <a:rPr lang="zh-CN" altLang="en-US" dirty="0" smtClean="0"/>
              <a:t>）</a:t>
            </a:r>
            <a:endParaRPr lang="zh-CN" altLang="en-US" dirty="0"/>
          </a:p>
        </p:txBody>
      </p:sp>
      <p:sp>
        <p:nvSpPr>
          <p:cNvPr id="4" name="TextBox 3"/>
          <p:cNvSpPr txBox="1"/>
          <p:nvPr/>
        </p:nvSpPr>
        <p:spPr>
          <a:xfrm>
            <a:off x="323528" y="1628800"/>
            <a:ext cx="4896544" cy="461665"/>
          </a:xfrm>
          <a:prstGeom prst="rect">
            <a:avLst/>
          </a:prstGeom>
          <a:noFill/>
        </p:spPr>
        <p:txBody>
          <a:bodyPr wrap="square" rtlCol="0">
            <a:spAutoFit/>
          </a:bodyPr>
          <a:lstStyle/>
          <a:p>
            <a:r>
              <a:rPr lang="en-US" altLang="zh-CN" sz="2400" dirty="0" err="1" smtClean="0"/>
              <a:t>saveBinaryFile</a:t>
            </a:r>
            <a:r>
              <a:rPr lang="zh-CN" altLang="en-US" sz="2400" dirty="0" smtClean="0"/>
              <a:t>方法：</a:t>
            </a:r>
            <a:r>
              <a:rPr lang="en-US" altLang="zh-CN" sz="2400" dirty="0" smtClean="0"/>
              <a:t>part3</a:t>
            </a:r>
          </a:p>
        </p:txBody>
      </p:sp>
      <p:pic>
        <p:nvPicPr>
          <p:cNvPr id="6146" name="Picture 2"/>
          <p:cNvPicPr>
            <a:picLocks noChangeAspect="1" noChangeArrowheads="1"/>
          </p:cNvPicPr>
          <p:nvPr/>
        </p:nvPicPr>
        <p:blipFill>
          <a:blip r:embed="rId2" cstate="print"/>
          <a:srcRect/>
          <a:stretch>
            <a:fillRect/>
          </a:stretch>
        </p:blipFill>
        <p:spPr bwMode="auto">
          <a:xfrm>
            <a:off x="899592" y="2249041"/>
            <a:ext cx="7323137" cy="1323975"/>
          </a:xfrm>
          <a:prstGeom prst="rect">
            <a:avLst/>
          </a:prstGeom>
          <a:noFill/>
          <a:ln w="9525">
            <a:noFill/>
            <a:miter lim="800000"/>
            <a:headEnd/>
            <a:tailEnd/>
          </a:ln>
        </p:spPr>
      </p:pic>
      <p:sp>
        <p:nvSpPr>
          <p:cNvPr id="6" name="TextBox 5"/>
          <p:cNvSpPr txBox="1"/>
          <p:nvPr/>
        </p:nvSpPr>
        <p:spPr>
          <a:xfrm>
            <a:off x="899592" y="4653136"/>
            <a:ext cx="7560840" cy="1477328"/>
          </a:xfrm>
          <a:prstGeom prst="rect">
            <a:avLst/>
          </a:prstGeom>
          <a:noFill/>
        </p:spPr>
        <p:txBody>
          <a:bodyPr wrap="square" rtlCol="0">
            <a:spAutoFit/>
          </a:bodyPr>
          <a:lstStyle/>
          <a:p>
            <a:pPr marL="342900" indent="-342900">
              <a:buAutoNum type="arabicPeriod"/>
            </a:pPr>
            <a:r>
              <a:rPr lang="zh-CN" altLang="en-US" dirty="0" smtClean="0"/>
              <a:t>使用</a:t>
            </a:r>
            <a:r>
              <a:rPr lang="en-US" altLang="zh-CN" dirty="0" err="1" smtClean="0"/>
              <a:t>getfile</a:t>
            </a:r>
            <a:r>
              <a:rPr lang="en-US" altLang="zh-CN" dirty="0" smtClean="0"/>
              <a:t>()</a:t>
            </a:r>
            <a:r>
              <a:rPr lang="zh-CN" altLang="en-US" dirty="0" smtClean="0"/>
              <a:t>方法从</a:t>
            </a:r>
            <a:r>
              <a:rPr lang="en-US" altLang="zh-CN" dirty="0" smtClean="0"/>
              <a:t>URL</a:t>
            </a:r>
            <a:r>
              <a:rPr lang="zh-CN" altLang="en-US" dirty="0" smtClean="0"/>
              <a:t>获得文件名</a:t>
            </a:r>
            <a:endParaRPr lang="en-US" altLang="zh-CN" dirty="0" smtClean="0"/>
          </a:p>
          <a:p>
            <a:pPr marL="342900" indent="-342900">
              <a:buAutoNum type="arabicPeriod"/>
            </a:pPr>
            <a:r>
              <a:rPr lang="zh-CN" altLang="en-US" dirty="0" smtClean="0"/>
              <a:t>去掉路径信息</a:t>
            </a:r>
            <a:endParaRPr lang="en-US" altLang="zh-CN" dirty="0" smtClean="0"/>
          </a:p>
          <a:p>
            <a:pPr marL="342900" indent="-342900">
              <a:buAutoNum type="arabicPeriod"/>
            </a:pPr>
            <a:r>
              <a:rPr lang="zh-CN" altLang="en-US" dirty="0" smtClean="0"/>
              <a:t>为文件打开一个新的</a:t>
            </a:r>
            <a:r>
              <a:rPr lang="en-US" altLang="zh-CN" dirty="0" err="1" smtClean="0"/>
              <a:t>fileOutputStream</a:t>
            </a:r>
            <a:r>
              <a:rPr lang="en-US" altLang="zh-CN" dirty="0" smtClean="0"/>
              <a:t>  </a:t>
            </a:r>
            <a:r>
              <a:rPr lang="en-US" altLang="zh-CN" dirty="0" err="1" smtClean="0"/>
              <a:t>fout</a:t>
            </a:r>
            <a:r>
              <a:rPr lang="zh-CN" altLang="en-US" dirty="0" smtClean="0"/>
              <a:t>（写入文件）</a:t>
            </a:r>
            <a:endParaRPr lang="en-US" altLang="zh-CN" dirty="0" smtClean="0"/>
          </a:p>
          <a:p>
            <a:pPr marL="342900" indent="-342900">
              <a:buAutoNum type="arabicPeriod"/>
            </a:pPr>
            <a:r>
              <a:rPr lang="zh-CN" altLang="en-US" dirty="0" smtClean="0"/>
              <a:t>将文件一次性写入</a:t>
            </a:r>
            <a:endParaRPr lang="en-US" altLang="zh-CN" dirty="0" smtClean="0"/>
          </a:p>
          <a:p>
            <a:pPr marL="342900" indent="-342900">
              <a:buAutoNum type="arabicPeriod"/>
            </a:pPr>
            <a:r>
              <a:rPr lang="zh-CN" altLang="en-US" dirty="0" smtClean="0"/>
              <a:t>注意</a:t>
            </a:r>
            <a:r>
              <a:rPr lang="en-US" altLang="zh-CN" dirty="0" smtClean="0"/>
              <a:t>flush</a:t>
            </a:r>
            <a:r>
              <a:rPr lang="zh-CN" altLang="en-US" dirty="0" smtClean="0"/>
              <a:t>的作用（</a:t>
            </a:r>
            <a:r>
              <a:rPr lang="en-US" altLang="zh-CN" dirty="0" smtClean="0"/>
              <a:t>I/O stream</a:t>
            </a:r>
            <a:r>
              <a:rPr lang="zh-CN" altLang="en-US" dirty="0" smtClean="0"/>
              <a:t>）</a:t>
            </a:r>
            <a:endParaRPr lang="zh-CN" altLang="en-US" dirty="0"/>
          </a:p>
        </p:txBody>
      </p:sp>
      <p:sp>
        <p:nvSpPr>
          <p:cNvPr id="7" name="矩形 6"/>
          <p:cNvSpPr/>
          <p:nvPr/>
        </p:nvSpPr>
        <p:spPr>
          <a:xfrm>
            <a:off x="971600" y="2276872"/>
            <a:ext cx="352839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43608" y="2492896"/>
            <a:ext cx="7128792" cy="21602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71600" y="2708920"/>
            <a:ext cx="7128792"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99592" y="2924944"/>
            <a:ext cx="27363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1600" y="3140968"/>
            <a:ext cx="2736304" cy="21602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 calcmode="lin" valueType="num">
                                      <p:cBhvr additive="base">
                                        <p:cTn id="2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6">
                                            <p:txEl>
                                              <p:pRg st="3" end="3"/>
                                            </p:txEl>
                                          </p:spTgt>
                                        </p:tgtEl>
                                        <p:attrNameLst>
                                          <p:attrName>style.visibility</p:attrName>
                                        </p:attrNameLst>
                                      </p:cBhvr>
                                      <p:to>
                                        <p:strVal val="visible"/>
                                      </p:to>
                                    </p:set>
                                    <p:anim calcmode="lin" valueType="num">
                                      <p:cBhvr additive="base">
                                        <p:cTn id="5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Effect transition="in" filter="blinds(horizontal)">
                                      <p:cBhvr>
                                        <p:cTn id="6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页面下载</a:t>
            </a:r>
            <a:r>
              <a:rPr lang="en-US" altLang="zh-CN" dirty="0" smtClean="0"/>
              <a:t>(</a:t>
            </a:r>
            <a:r>
              <a:rPr lang="zh-CN" altLang="en-US" dirty="0" smtClean="0"/>
              <a:t>考虑字符编码</a:t>
            </a:r>
            <a:r>
              <a:rPr lang="en-US" altLang="zh-CN" dirty="0" smtClean="0"/>
              <a:t>)</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0"/>
            <a:ext cx="9252520" cy="6693281"/>
          </a:xfrm>
          <a:prstGeom prst="rect">
            <a:avLst/>
          </a:prstGeom>
          <a:noFill/>
          <a:ln w="9525">
            <a:noFill/>
            <a:miter lim="800000"/>
            <a:headEnd/>
            <a:tailEnd/>
          </a:ln>
        </p:spPr>
      </p:pic>
      <p:sp>
        <p:nvSpPr>
          <p:cNvPr id="5" name="矩形 4"/>
          <p:cNvSpPr/>
          <p:nvPr/>
        </p:nvSpPr>
        <p:spPr>
          <a:xfrm>
            <a:off x="1115616" y="1916832"/>
            <a:ext cx="5472608"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31640" y="1196752"/>
            <a:ext cx="324036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01625" y="228600"/>
            <a:ext cx="8540750" cy="685800"/>
          </a:xfrm>
        </p:spPr>
        <p:txBody>
          <a:bodyPr/>
          <a:lstStyle/>
          <a:p>
            <a:r>
              <a:rPr lang="zh-CN" altLang="en-US" sz="3200" dirty="0" smtClean="0"/>
              <a:t>头部方法使用例子</a:t>
            </a:r>
          </a:p>
        </p:txBody>
      </p:sp>
      <p:sp>
        <p:nvSpPr>
          <p:cNvPr id="5" name="内容占位符 2"/>
          <p:cNvSpPr>
            <a:spLocks noGrp="1"/>
          </p:cNvSpPr>
          <p:nvPr>
            <p:ph idx="1"/>
          </p:nvPr>
        </p:nvSpPr>
        <p:spPr>
          <a:xfrm>
            <a:off x="323528" y="1628800"/>
            <a:ext cx="8540750" cy="4498975"/>
          </a:xfrm>
        </p:spPr>
        <p:txBody>
          <a:bodyPr/>
          <a:lstStyle/>
          <a:p>
            <a:r>
              <a:rPr lang="zh-CN" altLang="en-US" sz="2400" dirty="0" smtClean="0">
                <a:latin typeface="Times New Roman" pitchFamily="18" charset="0"/>
                <a:cs typeface="Times New Roman" pitchFamily="18" charset="0"/>
              </a:rPr>
              <a:t>代码例子</a:t>
            </a:r>
            <a:r>
              <a:rPr lang="en-US" altLang="zh-CN" sz="2400" dirty="0" smtClean="0">
                <a:latin typeface="Times New Roman" pitchFamily="18" charset="0"/>
                <a:cs typeface="Times New Roman" pitchFamily="18" charset="0"/>
              </a:rPr>
              <a:t>ch7. </a:t>
            </a:r>
            <a:r>
              <a:rPr lang="en-US" altLang="zh-CN" sz="2400" dirty="0" err="1" smtClean="0">
                <a:latin typeface="Times New Roman" pitchFamily="18" charset="0"/>
                <a:cs typeface="Times New Roman" pitchFamily="18" charset="0"/>
              </a:rPr>
              <a:t>HeaderViewer</a:t>
            </a:r>
            <a:endParaRPr lang="en-US" altLang="zh-CN" sz="2400" dirty="0" smtClean="0">
              <a:latin typeface="Times New Roman" pitchFamily="18" charset="0"/>
              <a:cs typeface="Times New Roman" pitchFamily="18" charset="0"/>
            </a:endParaRPr>
          </a:p>
          <a:p>
            <a:r>
              <a:rPr lang="zh-CN" altLang="en-US" sz="2800" dirty="0" smtClean="0"/>
              <a:t>从命令行读取</a:t>
            </a:r>
            <a:r>
              <a:rPr lang="en-US" altLang="zh-CN" sz="2800" dirty="0" err="1" smtClean="0"/>
              <a:t>url</a:t>
            </a:r>
            <a:r>
              <a:rPr lang="zh-CN" altLang="en-US" sz="2800" dirty="0" smtClean="0"/>
              <a:t>，使用访问头部信息的</a:t>
            </a:r>
            <a:r>
              <a:rPr lang="en-US" altLang="zh-CN" sz="2800" dirty="0" smtClean="0"/>
              <a:t>6</a:t>
            </a:r>
            <a:r>
              <a:rPr lang="zh-CN" altLang="en-US" sz="2800" dirty="0" smtClean="0"/>
              <a:t>个方法，显示内容类型、内容长度、内容编码方式、最后修改日期、过期日期和当前日期。</a:t>
            </a:r>
            <a:endParaRPr lang="en-US" altLang="zh-CN" sz="2800" dirty="0" smtClean="0"/>
          </a:p>
          <a:p>
            <a:r>
              <a:rPr lang="zh-CN" altLang="en-US" sz="2400" dirty="0" smtClean="0"/>
              <a:t>运行 </a:t>
            </a:r>
            <a:r>
              <a:rPr lang="en-US" altLang="zh-CN" sz="2400" dirty="0" err="1" smtClean="0"/>
              <a:t>HeaderViewer</a:t>
            </a:r>
            <a:r>
              <a:rPr lang="en-US" altLang="zh-CN" sz="2400" dirty="0" smtClean="0"/>
              <a:t>,</a:t>
            </a:r>
            <a:r>
              <a:rPr lang="zh-CN" altLang="en-US" sz="2400" dirty="0" smtClean="0"/>
              <a:t>输入 </a:t>
            </a:r>
            <a:r>
              <a:rPr lang="en-US" altLang="zh-CN" sz="2400" dirty="0" smtClean="0">
                <a:hlinkClick r:id="rId3"/>
              </a:rPr>
              <a:t>http://www.szu.edu.cn/szu.asp</a:t>
            </a:r>
            <a:r>
              <a:rPr lang="zh-CN" altLang="en-US" sz="2400" dirty="0" smtClean="0"/>
              <a:t>参数的运行结果</a:t>
            </a:r>
          </a:p>
        </p:txBody>
      </p:sp>
      <p:sp>
        <p:nvSpPr>
          <p:cNvPr id="23556" name="矩形 6"/>
          <p:cNvSpPr>
            <a:spLocks noChangeArrowheads="1"/>
          </p:cNvSpPr>
          <p:nvPr/>
        </p:nvSpPr>
        <p:spPr bwMode="auto">
          <a:xfrm>
            <a:off x="7010400" y="6148388"/>
            <a:ext cx="2117725" cy="369887"/>
          </a:xfrm>
          <a:prstGeom prst="rect">
            <a:avLst/>
          </a:prstGeom>
          <a:noFill/>
          <a:ln w="9525">
            <a:noFill/>
            <a:miter lim="800000"/>
            <a:headEnd/>
            <a:tailEnd/>
          </a:ln>
        </p:spPr>
        <p:txBody>
          <a:bodyPr wrap="none">
            <a:spAutoFit/>
          </a:bodyPr>
          <a:lstStyle/>
          <a:p>
            <a:r>
              <a:rPr lang="en-US" altLang="zh-CN"/>
              <a:t>HeaderViewer.java</a:t>
            </a:r>
            <a:endParaRPr lang="zh-CN" altLang="en-US"/>
          </a:p>
        </p:txBody>
      </p:sp>
      <p:pic>
        <p:nvPicPr>
          <p:cNvPr id="20482" name="Picture 2"/>
          <p:cNvPicPr>
            <a:picLocks noChangeAspect="1" noChangeArrowheads="1"/>
          </p:cNvPicPr>
          <p:nvPr/>
        </p:nvPicPr>
        <p:blipFill>
          <a:blip r:embed="rId4" cstate="print"/>
          <a:srcRect/>
          <a:stretch>
            <a:fillRect/>
          </a:stretch>
        </p:blipFill>
        <p:spPr bwMode="auto">
          <a:xfrm>
            <a:off x="1619672" y="4509120"/>
            <a:ext cx="4419600" cy="16494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显示首部</a:t>
            </a:r>
            <a:endParaRPr lang="zh-CN" altLang="en-US" dirty="0"/>
          </a:p>
        </p:txBody>
      </p:sp>
      <p:sp>
        <p:nvSpPr>
          <p:cNvPr id="3" name="内容占位符 2"/>
          <p:cNvSpPr>
            <a:spLocks noGrp="1"/>
          </p:cNvSpPr>
          <p:nvPr>
            <p:ph sz="quarter" idx="1"/>
          </p:nvPr>
        </p:nvSpPr>
        <p:spPr/>
        <p:txBody>
          <a:bodyPr/>
          <a:lstStyle/>
          <a:p>
            <a:r>
              <a:rPr lang="zh-CN" altLang="en-US" dirty="0" smtClean="0"/>
              <a:t>从命令行读取</a:t>
            </a:r>
            <a:r>
              <a:rPr lang="en-US" altLang="zh-CN" dirty="0" smtClean="0"/>
              <a:t>URL</a:t>
            </a:r>
            <a:r>
              <a:rPr lang="zh-CN" altLang="en-US" dirty="0" smtClean="0"/>
              <a:t>，使用之前相关方法显示其首部信息</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467544" y="188640"/>
            <a:ext cx="8237537" cy="63801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z="3200" smtClean="0"/>
              <a:t>任意头字段</a:t>
            </a:r>
          </a:p>
        </p:txBody>
      </p:sp>
      <p:sp>
        <p:nvSpPr>
          <p:cNvPr id="3" name="内容占位符 2"/>
          <p:cNvSpPr>
            <a:spLocks noGrp="1"/>
          </p:cNvSpPr>
          <p:nvPr>
            <p:ph idx="1"/>
          </p:nvPr>
        </p:nvSpPr>
        <p:spPr>
          <a:xfrm>
            <a:off x="179512" y="1700808"/>
            <a:ext cx="8797925" cy="3744416"/>
          </a:xfrm>
        </p:spPr>
        <p:txBody>
          <a:bodyPr>
            <a:normAutofit/>
          </a:bodyPr>
          <a:lstStyle/>
          <a:p>
            <a:pPr>
              <a:defRPr/>
            </a:pPr>
            <a:r>
              <a:rPr lang="en-US" altLang="zh-CN" dirty="0"/>
              <a:t>public String </a:t>
            </a:r>
            <a:r>
              <a:rPr lang="en-US" altLang="zh-CN" dirty="0" err="1"/>
              <a:t>getHeaderField</a:t>
            </a:r>
            <a:r>
              <a:rPr lang="en-US" altLang="zh-CN" dirty="0"/>
              <a:t>(String name</a:t>
            </a:r>
            <a:r>
              <a:rPr lang="en-US" altLang="zh-CN" dirty="0" smtClean="0"/>
              <a:t>)</a:t>
            </a:r>
          </a:p>
          <a:p>
            <a:pPr>
              <a:defRPr/>
            </a:pPr>
            <a:r>
              <a:rPr lang="en-US" altLang="zh-CN" sz="2000" dirty="0" smtClean="0">
                <a:solidFill>
                  <a:srgbClr val="000088"/>
                </a:solidFill>
                <a:latin typeface="Times New Roman" panose="02020603050405020304" pitchFamily="18" charset="0"/>
                <a:cs typeface="Times New Roman" panose="02020603050405020304" pitchFamily="18" charset="0"/>
              </a:rPr>
              <a:t>String</a:t>
            </a:r>
            <a:r>
              <a:rPr lang="en-US" altLang="zh-CN" sz="2000" dirty="0" smtClean="0">
                <a:solidFill>
                  <a:srgbClr val="1B1C20"/>
                </a:solidFill>
                <a:latin typeface="Times New Roman" panose="02020603050405020304" pitchFamily="18" charset="0"/>
                <a:cs typeface="Times New Roman" panose="02020603050405020304" pitchFamily="18" charset="0"/>
              </a:rPr>
              <a:t> </a:t>
            </a:r>
            <a:r>
              <a:rPr lang="en-US" altLang="zh-CN" sz="2000" dirty="0" err="1">
                <a:solidFill>
                  <a:srgbClr val="000088"/>
                </a:solidFill>
                <a:latin typeface="Times New Roman" panose="02020603050405020304" pitchFamily="18" charset="0"/>
                <a:cs typeface="Times New Roman" panose="02020603050405020304" pitchFamily="18" charset="0"/>
              </a:rPr>
              <a:t>contentType</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a:solidFill>
                  <a:srgbClr val="555555"/>
                </a:solidFill>
                <a:latin typeface="Times New Roman" panose="02020603050405020304" pitchFamily="18" charset="0"/>
                <a:cs typeface="Times New Roman" panose="02020603050405020304" pitchFamily="18" charset="0"/>
              </a:rPr>
              <a:t>=</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err="1">
                <a:solidFill>
                  <a:srgbClr val="000088"/>
                </a:solidFill>
                <a:latin typeface="Times New Roman" panose="02020603050405020304" pitchFamily="18" charset="0"/>
                <a:cs typeface="Times New Roman" panose="02020603050405020304" pitchFamily="18" charset="0"/>
              </a:rPr>
              <a:t>uc</a:t>
            </a:r>
            <a:r>
              <a:rPr lang="en-US" altLang="zh-CN" sz="2000" dirty="0" err="1">
                <a:solidFill>
                  <a:srgbClr val="555555"/>
                </a:solidFill>
                <a:latin typeface="Times New Roman" panose="02020603050405020304" pitchFamily="18" charset="0"/>
                <a:cs typeface="Times New Roman" panose="02020603050405020304" pitchFamily="18" charset="0"/>
              </a:rPr>
              <a:t>.</a:t>
            </a:r>
            <a:r>
              <a:rPr lang="en-US" altLang="zh-CN" sz="2000" dirty="0" err="1">
                <a:solidFill>
                  <a:srgbClr val="330099"/>
                </a:solidFill>
                <a:latin typeface="Times New Roman" panose="02020603050405020304" pitchFamily="18" charset="0"/>
                <a:cs typeface="Times New Roman" panose="02020603050405020304" pitchFamily="18" charset="0"/>
              </a:rPr>
              <a:t>getHeaderField</a:t>
            </a:r>
            <a:r>
              <a:rPr lang="en-US" altLang="zh-CN" sz="2000" dirty="0">
                <a:solidFill>
                  <a:srgbClr val="555555"/>
                </a:solidFill>
                <a:latin typeface="Times New Roman" panose="02020603050405020304" pitchFamily="18" charset="0"/>
                <a:cs typeface="Times New Roman" panose="02020603050405020304" pitchFamily="18" charset="0"/>
              </a:rPr>
              <a:t>(</a:t>
            </a:r>
            <a:r>
              <a:rPr lang="en-US" altLang="zh-CN" sz="2000" dirty="0">
                <a:solidFill>
                  <a:srgbClr val="CC3300"/>
                </a:solidFill>
                <a:latin typeface="Times New Roman" panose="02020603050405020304" pitchFamily="18" charset="0"/>
                <a:cs typeface="Times New Roman" panose="02020603050405020304" pitchFamily="18" charset="0"/>
              </a:rPr>
              <a:t>"content-type"</a:t>
            </a:r>
            <a:r>
              <a:rPr lang="en-US" altLang="zh-CN" sz="2000" dirty="0">
                <a:solidFill>
                  <a:srgbClr val="555555"/>
                </a:solidFill>
                <a:latin typeface="Times New Roman" panose="02020603050405020304" pitchFamily="18" charset="0"/>
                <a:cs typeface="Times New Roman" panose="02020603050405020304" pitchFamily="18" charset="0"/>
              </a:rPr>
              <a:t>);</a:t>
            </a:r>
            <a:endParaRPr lang="en-US" altLang="zh-CN" sz="2000" dirty="0">
              <a:solidFill>
                <a:srgbClr val="000000"/>
              </a:solidFill>
              <a:latin typeface="Times New Roman" panose="02020603050405020304" pitchFamily="18" charset="0"/>
              <a:cs typeface="Times New Roman" panose="02020603050405020304" pitchFamily="18" charset="0"/>
            </a:endParaRPr>
          </a:p>
          <a:p>
            <a:pPr>
              <a:defRPr/>
            </a:pPr>
            <a:r>
              <a:rPr lang="en-US" altLang="zh-CN" sz="2000" dirty="0">
                <a:solidFill>
                  <a:srgbClr val="000088"/>
                </a:solidFill>
                <a:latin typeface="Times New Roman" panose="02020603050405020304" pitchFamily="18" charset="0"/>
                <a:cs typeface="Times New Roman" panose="02020603050405020304" pitchFamily="18" charset="0"/>
              </a:rPr>
              <a:t>String</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err="1">
                <a:solidFill>
                  <a:srgbClr val="000088"/>
                </a:solidFill>
                <a:latin typeface="Times New Roman" panose="02020603050405020304" pitchFamily="18" charset="0"/>
                <a:cs typeface="Times New Roman" panose="02020603050405020304" pitchFamily="18" charset="0"/>
              </a:rPr>
              <a:t>contentEncoding</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a:solidFill>
                  <a:srgbClr val="555555"/>
                </a:solidFill>
                <a:latin typeface="Times New Roman" panose="02020603050405020304" pitchFamily="18" charset="0"/>
                <a:cs typeface="Times New Roman" panose="02020603050405020304" pitchFamily="18" charset="0"/>
              </a:rPr>
              <a:t>=</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err="1">
                <a:solidFill>
                  <a:srgbClr val="000088"/>
                </a:solidFill>
                <a:latin typeface="Times New Roman" panose="02020603050405020304" pitchFamily="18" charset="0"/>
                <a:cs typeface="Times New Roman" panose="02020603050405020304" pitchFamily="18" charset="0"/>
              </a:rPr>
              <a:t>uc</a:t>
            </a:r>
            <a:r>
              <a:rPr lang="en-US" altLang="zh-CN" sz="2000" dirty="0" err="1">
                <a:solidFill>
                  <a:srgbClr val="555555"/>
                </a:solidFill>
                <a:latin typeface="Times New Roman" panose="02020603050405020304" pitchFamily="18" charset="0"/>
                <a:cs typeface="Times New Roman" panose="02020603050405020304" pitchFamily="18" charset="0"/>
              </a:rPr>
              <a:t>.</a:t>
            </a:r>
            <a:r>
              <a:rPr lang="en-US" altLang="zh-CN" sz="2000" dirty="0" err="1">
                <a:solidFill>
                  <a:srgbClr val="330099"/>
                </a:solidFill>
                <a:latin typeface="Times New Roman" panose="02020603050405020304" pitchFamily="18" charset="0"/>
                <a:cs typeface="Times New Roman" panose="02020603050405020304" pitchFamily="18" charset="0"/>
              </a:rPr>
              <a:t>getHeaderField</a:t>
            </a:r>
            <a:r>
              <a:rPr lang="en-US" altLang="zh-CN" sz="2000" dirty="0">
                <a:solidFill>
                  <a:srgbClr val="555555"/>
                </a:solidFill>
                <a:latin typeface="Times New Roman" panose="02020603050405020304" pitchFamily="18" charset="0"/>
                <a:cs typeface="Times New Roman" panose="02020603050405020304" pitchFamily="18" charset="0"/>
              </a:rPr>
              <a:t>(</a:t>
            </a:r>
            <a:r>
              <a:rPr lang="en-US" altLang="zh-CN" sz="2000" dirty="0">
                <a:solidFill>
                  <a:srgbClr val="CC3300"/>
                </a:solidFill>
                <a:latin typeface="Times New Roman" panose="02020603050405020304" pitchFamily="18" charset="0"/>
                <a:cs typeface="Times New Roman" panose="02020603050405020304" pitchFamily="18" charset="0"/>
              </a:rPr>
              <a:t>"</a:t>
            </a:r>
            <a:r>
              <a:rPr lang="en-US" altLang="zh-CN" sz="2000" dirty="0" smtClean="0">
                <a:solidFill>
                  <a:srgbClr val="CC3300"/>
                </a:solidFill>
                <a:latin typeface="Times New Roman" panose="02020603050405020304" pitchFamily="18" charset="0"/>
                <a:cs typeface="Times New Roman" panose="02020603050405020304" pitchFamily="18" charset="0"/>
              </a:rPr>
              <a:t>content-encoding</a:t>
            </a:r>
            <a:r>
              <a:rPr lang="en-US" altLang="zh-CN" sz="2000" dirty="0">
                <a:solidFill>
                  <a:srgbClr val="CC3300"/>
                </a:solidFill>
                <a:latin typeface="Times New Roman" panose="02020603050405020304" pitchFamily="18" charset="0"/>
                <a:cs typeface="Times New Roman" panose="02020603050405020304" pitchFamily="18" charset="0"/>
              </a:rPr>
              <a:t>"</a:t>
            </a:r>
            <a:r>
              <a:rPr lang="en-US" altLang="zh-CN" sz="2000" dirty="0">
                <a:solidFill>
                  <a:srgbClr val="555555"/>
                </a:solidFill>
                <a:latin typeface="Times New Roman" panose="02020603050405020304" pitchFamily="18" charset="0"/>
                <a:cs typeface="Times New Roman" panose="02020603050405020304" pitchFamily="18" charset="0"/>
              </a:rPr>
              <a:t>));</a:t>
            </a:r>
            <a:endParaRPr lang="en-US" altLang="zh-CN" sz="2000" dirty="0">
              <a:solidFill>
                <a:srgbClr val="000000"/>
              </a:solidFill>
              <a:latin typeface="Times New Roman" panose="02020603050405020304" pitchFamily="18" charset="0"/>
              <a:cs typeface="Times New Roman" panose="02020603050405020304" pitchFamily="18" charset="0"/>
            </a:endParaRPr>
          </a:p>
          <a:p>
            <a:pPr>
              <a:defRPr/>
            </a:pPr>
            <a:r>
              <a:rPr lang="en-US" altLang="zh-CN" sz="2000" dirty="0" smtClean="0">
                <a:solidFill>
                  <a:srgbClr val="000088"/>
                </a:solidFill>
                <a:latin typeface="Times New Roman" panose="02020603050405020304" pitchFamily="18" charset="0"/>
                <a:cs typeface="Times New Roman" panose="02020603050405020304" pitchFamily="18" charset="0"/>
              </a:rPr>
              <a:t>String</a:t>
            </a:r>
            <a:r>
              <a:rPr lang="en-US" altLang="zh-CN" sz="2000" dirty="0" smtClean="0">
                <a:solidFill>
                  <a:srgbClr val="1B1C20"/>
                </a:solidFill>
                <a:latin typeface="Times New Roman" panose="02020603050405020304" pitchFamily="18" charset="0"/>
                <a:cs typeface="Times New Roman" panose="02020603050405020304" pitchFamily="18" charset="0"/>
              </a:rPr>
              <a:t> </a:t>
            </a:r>
            <a:r>
              <a:rPr lang="en-US" altLang="zh-CN" sz="2000" dirty="0">
                <a:solidFill>
                  <a:srgbClr val="000088"/>
                </a:solidFill>
                <a:latin typeface="Times New Roman" panose="02020603050405020304" pitchFamily="18" charset="0"/>
                <a:cs typeface="Times New Roman" panose="02020603050405020304" pitchFamily="18" charset="0"/>
              </a:rPr>
              <a:t>data</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a:solidFill>
                  <a:srgbClr val="555555"/>
                </a:solidFill>
                <a:latin typeface="Times New Roman" panose="02020603050405020304" pitchFamily="18" charset="0"/>
                <a:cs typeface="Times New Roman" panose="02020603050405020304" pitchFamily="18" charset="0"/>
              </a:rPr>
              <a:t>=</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err="1">
                <a:solidFill>
                  <a:srgbClr val="000088"/>
                </a:solidFill>
                <a:latin typeface="Times New Roman" panose="02020603050405020304" pitchFamily="18" charset="0"/>
                <a:cs typeface="Times New Roman" panose="02020603050405020304" pitchFamily="18" charset="0"/>
              </a:rPr>
              <a:t>uc</a:t>
            </a:r>
            <a:r>
              <a:rPr lang="en-US" altLang="zh-CN" sz="2000" dirty="0" err="1">
                <a:solidFill>
                  <a:srgbClr val="555555"/>
                </a:solidFill>
                <a:latin typeface="Times New Roman" panose="02020603050405020304" pitchFamily="18" charset="0"/>
                <a:cs typeface="Times New Roman" panose="02020603050405020304" pitchFamily="18" charset="0"/>
              </a:rPr>
              <a:t>.</a:t>
            </a:r>
            <a:r>
              <a:rPr lang="en-US" altLang="zh-CN" sz="2000" dirty="0" err="1">
                <a:solidFill>
                  <a:srgbClr val="330099"/>
                </a:solidFill>
                <a:latin typeface="Times New Roman" panose="02020603050405020304" pitchFamily="18" charset="0"/>
                <a:cs typeface="Times New Roman" panose="02020603050405020304" pitchFamily="18" charset="0"/>
              </a:rPr>
              <a:t>getHeaderField</a:t>
            </a:r>
            <a:r>
              <a:rPr lang="en-US" altLang="zh-CN" sz="2000" dirty="0">
                <a:solidFill>
                  <a:srgbClr val="555555"/>
                </a:solidFill>
                <a:latin typeface="Times New Roman" panose="02020603050405020304" pitchFamily="18" charset="0"/>
                <a:cs typeface="Times New Roman" panose="02020603050405020304" pitchFamily="18" charset="0"/>
              </a:rPr>
              <a:t>(</a:t>
            </a:r>
            <a:r>
              <a:rPr lang="en-US" altLang="zh-CN" sz="2000" dirty="0">
                <a:solidFill>
                  <a:srgbClr val="CC3300"/>
                </a:solidFill>
                <a:latin typeface="Times New Roman" panose="02020603050405020304" pitchFamily="18" charset="0"/>
                <a:cs typeface="Times New Roman" panose="02020603050405020304" pitchFamily="18" charset="0"/>
              </a:rPr>
              <a:t>"date"</a:t>
            </a:r>
            <a:r>
              <a:rPr lang="en-US" altLang="zh-CN" sz="2000" dirty="0">
                <a:solidFill>
                  <a:srgbClr val="555555"/>
                </a:solidFill>
                <a:latin typeface="Times New Roman" panose="02020603050405020304" pitchFamily="18" charset="0"/>
                <a:cs typeface="Times New Roman" panose="02020603050405020304" pitchFamily="18" charset="0"/>
              </a:rPr>
              <a:t>);</a:t>
            </a:r>
            <a:endParaRPr lang="en-US" altLang="zh-CN" sz="2000" dirty="0">
              <a:solidFill>
                <a:srgbClr val="000000"/>
              </a:solidFill>
              <a:latin typeface="Times New Roman" panose="02020603050405020304" pitchFamily="18" charset="0"/>
              <a:cs typeface="Times New Roman" panose="02020603050405020304" pitchFamily="18" charset="0"/>
            </a:endParaRPr>
          </a:p>
          <a:p>
            <a:pPr>
              <a:defRPr/>
            </a:pPr>
            <a:r>
              <a:rPr lang="en-US" altLang="zh-CN" sz="2000" dirty="0">
                <a:solidFill>
                  <a:srgbClr val="000088"/>
                </a:solidFill>
                <a:latin typeface="Times New Roman" panose="02020603050405020304" pitchFamily="18" charset="0"/>
                <a:cs typeface="Times New Roman" panose="02020603050405020304" pitchFamily="18" charset="0"/>
              </a:rPr>
              <a:t>String</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a:solidFill>
                  <a:srgbClr val="000088"/>
                </a:solidFill>
                <a:latin typeface="Times New Roman" panose="02020603050405020304" pitchFamily="18" charset="0"/>
                <a:cs typeface="Times New Roman" panose="02020603050405020304" pitchFamily="18" charset="0"/>
              </a:rPr>
              <a:t>expires</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a:solidFill>
                  <a:srgbClr val="555555"/>
                </a:solidFill>
                <a:latin typeface="Times New Roman" panose="02020603050405020304" pitchFamily="18" charset="0"/>
                <a:cs typeface="Times New Roman" panose="02020603050405020304" pitchFamily="18" charset="0"/>
              </a:rPr>
              <a:t>=</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err="1">
                <a:solidFill>
                  <a:srgbClr val="000088"/>
                </a:solidFill>
                <a:latin typeface="Times New Roman" panose="02020603050405020304" pitchFamily="18" charset="0"/>
                <a:cs typeface="Times New Roman" panose="02020603050405020304" pitchFamily="18" charset="0"/>
              </a:rPr>
              <a:t>uc</a:t>
            </a:r>
            <a:r>
              <a:rPr lang="en-US" altLang="zh-CN" sz="2000" dirty="0" err="1">
                <a:solidFill>
                  <a:srgbClr val="555555"/>
                </a:solidFill>
                <a:latin typeface="Times New Roman" panose="02020603050405020304" pitchFamily="18" charset="0"/>
                <a:cs typeface="Times New Roman" panose="02020603050405020304" pitchFamily="18" charset="0"/>
              </a:rPr>
              <a:t>.</a:t>
            </a:r>
            <a:r>
              <a:rPr lang="en-US" altLang="zh-CN" sz="2000" dirty="0" err="1">
                <a:solidFill>
                  <a:srgbClr val="330099"/>
                </a:solidFill>
                <a:latin typeface="Times New Roman" panose="02020603050405020304" pitchFamily="18" charset="0"/>
                <a:cs typeface="Times New Roman" panose="02020603050405020304" pitchFamily="18" charset="0"/>
              </a:rPr>
              <a:t>getHeaderField</a:t>
            </a:r>
            <a:r>
              <a:rPr lang="en-US" altLang="zh-CN" sz="2000" dirty="0">
                <a:solidFill>
                  <a:srgbClr val="555555"/>
                </a:solidFill>
                <a:latin typeface="Times New Roman" panose="02020603050405020304" pitchFamily="18" charset="0"/>
                <a:cs typeface="Times New Roman" panose="02020603050405020304" pitchFamily="18" charset="0"/>
              </a:rPr>
              <a:t>(</a:t>
            </a:r>
            <a:r>
              <a:rPr lang="en-US" altLang="zh-CN" sz="2000" dirty="0">
                <a:solidFill>
                  <a:srgbClr val="CC3300"/>
                </a:solidFill>
                <a:latin typeface="Times New Roman" panose="02020603050405020304" pitchFamily="18" charset="0"/>
                <a:cs typeface="Times New Roman" panose="02020603050405020304" pitchFamily="18" charset="0"/>
              </a:rPr>
              <a:t>"expires"</a:t>
            </a:r>
            <a:r>
              <a:rPr lang="en-US" altLang="zh-CN" sz="2000" dirty="0">
                <a:solidFill>
                  <a:srgbClr val="555555"/>
                </a:solidFill>
                <a:latin typeface="Times New Roman" panose="02020603050405020304" pitchFamily="18" charset="0"/>
                <a:cs typeface="Times New Roman" panose="02020603050405020304" pitchFamily="18" charset="0"/>
              </a:rPr>
              <a:t>);</a:t>
            </a:r>
            <a:endParaRPr lang="en-US" altLang="zh-CN" sz="2000" dirty="0">
              <a:solidFill>
                <a:srgbClr val="000000"/>
              </a:solidFill>
              <a:latin typeface="Times New Roman" panose="02020603050405020304" pitchFamily="18" charset="0"/>
              <a:cs typeface="Times New Roman" panose="02020603050405020304" pitchFamily="18" charset="0"/>
            </a:endParaRPr>
          </a:p>
          <a:p>
            <a:pPr>
              <a:defRPr/>
            </a:pPr>
            <a:r>
              <a:rPr lang="en-US" altLang="zh-CN" sz="2000" dirty="0">
                <a:solidFill>
                  <a:srgbClr val="000088"/>
                </a:solidFill>
                <a:latin typeface="Times New Roman" panose="02020603050405020304" pitchFamily="18" charset="0"/>
                <a:cs typeface="Times New Roman" panose="02020603050405020304" pitchFamily="18" charset="0"/>
              </a:rPr>
              <a:t>String</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err="1">
                <a:solidFill>
                  <a:srgbClr val="000088"/>
                </a:solidFill>
                <a:latin typeface="Times New Roman" panose="02020603050405020304" pitchFamily="18" charset="0"/>
                <a:cs typeface="Times New Roman" panose="02020603050405020304" pitchFamily="18" charset="0"/>
              </a:rPr>
              <a:t>contentLength</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a:solidFill>
                  <a:srgbClr val="555555"/>
                </a:solidFill>
                <a:latin typeface="Times New Roman" panose="02020603050405020304" pitchFamily="18" charset="0"/>
                <a:cs typeface="Times New Roman" panose="02020603050405020304" pitchFamily="18" charset="0"/>
              </a:rPr>
              <a:t>=</a:t>
            </a:r>
            <a:r>
              <a:rPr lang="en-US" altLang="zh-CN" sz="2000" dirty="0">
                <a:solidFill>
                  <a:srgbClr val="1B1C20"/>
                </a:solidFill>
                <a:latin typeface="Times New Roman" panose="02020603050405020304" pitchFamily="18" charset="0"/>
                <a:cs typeface="Times New Roman" panose="02020603050405020304" pitchFamily="18" charset="0"/>
              </a:rPr>
              <a:t> </a:t>
            </a:r>
            <a:r>
              <a:rPr lang="en-US" altLang="zh-CN" sz="2000" dirty="0" err="1">
                <a:solidFill>
                  <a:srgbClr val="000088"/>
                </a:solidFill>
                <a:latin typeface="Times New Roman" panose="02020603050405020304" pitchFamily="18" charset="0"/>
                <a:cs typeface="Times New Roman" panose="02020603050405020304" pitchFamily="18" charset="0"/>
              </a:rPr>
              <a:t>uc</a:t>
            </a:r>
            <a:r>
              <a:rPr lang="en-US" altLang="zh-CN" sz="2000" dirty="0" err="1">
                <a:solidFill>
                  <a:srgbClr val="555555"/>
                </a:solidFill>
                <a:latin typeface="Times New Roman" panose="02020603050405020304" pitchFamily="18" charset="0"/>
                <a:cs typeface="Times New Roman" panose="02020603050405020304" pitchFamily="18" charset="0"/>
              </a:rPr>
              <a:t>.</a:t>
            </a:r>
            <a:r>
              <a:rPr lang="en-US" altLang="zh-CN" sz="2000" dirty="0" err="1">
                <a:solidFill>
                  <a:srgbClr val="330099"/>
                </a:solidFill>
                <a:latin typeface="Times New Roman" panose="02020603050405020304" pitchFamily="18" charset="0"/>
                <a:cs typeface="Times New Roman" panose="02020603050405020304" pitchFamily="18" charset="0"/>
              </a:rPr>
              <a:t>getHeaderField</a:t>
            </a:r>
            <a:r>
              <a:rPr lang="en-US" altLang="zh-CN" sz="2000" dirty="0">
                <a:solidFill>
                  <a:srgbClr val="555555"/>
                </a:solidFill>
                <a:latin typeface="Times New Roman" panose="02020603050405020304" pitchFamily="18" charset="0"/>
                <a:cs typeface="Times New Roman" panose="02020603050405020304" pitchFamily="18" charset="0"/>
              </a:rPr>
              <a:t>(</a:t>
            </a:r>
            <a:r>
              <a:rPr lang="en-US" altLang="zh-CN" sz="2000" dirty="0">
                <a:solidFill>
                  <a:srgbClr val="CC3300"/>
                </a:solidFill>
                <a:latin typeface="Times New Roman" panose="02020603050405020304" pitchFamily="18" charset="0"/>
                <a:cs typeface="Times New Roman" panose="02020603050405020304" pitchFamily="18" charset="0"/>
              </a:rPr>
              <a:t>"Content-length</a:t>
            </a:r>
            <a:r>
              <a:rPr lang="en-US" altLang="zh-CN" sz="2000" dirty="0" smtClean="0">
                <a:solidFill>
                  <a:srgbClr val="CC3300"/>
                </a:solidFill>
                <a:latin typeface="Times New Roman" panose="02020603050405020304" pitchFamily="18" charset="0"/>
                <a:cs typeface="Times New Roman" panose="02020603050405020304" pitchFamily="18" charset="0"/>
              </a:rPr>
              <a:t>"</a:t>
            </a:r>
            <a:r>
              <a:rPr lang="en-US" altLang="zh-CN" sz="2000" dirty="0" smtClean="0">
                <a:solidFill>
                  <a:srgbClr val="555555"/>
                </a:solidFill>
                <a:latin typeface="Times New Roman" panose="02020603050405020304" pitchFamily="18" charset="0"/>
                <a:cs typeface="Times New Roman" panose="02020603050405020304" pitchFamily="18" charset="0"/>
              </a:rPr>
              <a:t>);</a:t>
            </a:r>
          </a:p>
          <a:p>
            <a:pPr marL="0" indent="0">
              <a:buFont typeface="Wingdings 2" pitchFamily="18" charset="2"/>
              <a:buNone/>
              <a:defRPr/>
            </a:pPr>
            <a:endParaRPr lang="en-US" altLang="zh-CN" dirty="0">
              <a:solidFill>
                <a:srgbClr val="000000"/>
              </a:solidFill>
              <a:latin typeface="Simsun"/>
            </a:endParaRPr>
          </a:p>
          <a:p>
            <a:pPr>
              <a:defRPr/>
            </a:pP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225" y="152400"/>
            <a:ext cx="7775575" cy="11430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t"/>
          <a:lstStyle/>
          <a:p>
            <a:pPr marL="342900" lvl="2" indent="-342900">
              <a:lnSpc>
                <a:spcPct val="170000"/>
              </a:lnSpc>
              <a:defRPr/>
            </a:pPr>
            <a:r>
              <a:rPr lang="zh-CN" altLang="en-US" sz="3200" b="1" kern="1200" dirty="0" smtClean="0">
                <a:solidFill>
                  <a:srgbClr val="C00000"/>
                </a:solidFill>
                <a:cs typeface="+mn-cs"/>
              </a:rPr>
              <a:t>简介</a:t>
            </a:r>
            <a:endParaRPr lang="zh-CN" altLang="en-US" sz="3200" b="1" kern="1200" dirty="0">
              <a:solidFill>
                <a:srgbClr val="C00000"/>
              </a:solidFill>
              <a:cs typeface="+mn-cs"/>
            </a:endParaRPr>
          </a:p>
        </p:txBody>
      </p:sp>
      <p:sp>
        <p:nvSpPr>
          <p:cNvPr id="7171" name="Rectangle 3"/>
          <p:cNvSpPr>
            <a:spLocks noGrp="1" noChangeArrowheads="1"/>
          </p:cNvSpPr>
          <p:nvPr>
            <p:ph type="body" idx="1"/>
          </p:nvPr>
        </p:nvSpPr>
        <p:spPr>
          <a:xfrm>
            <a:off x="179512" y="1628800"/>
            <a:ext cx="8424863" cy="4284663"/>
          </a:xfrm>
        </p:spPr>
        <p:txBody>
          <a:bodyPr/>
          <a:lstStyle/>
          <a:p>
            <a:pPr eaLnBrk="1" hangingPunct="1">
              <a:buFont typeface="Wingdings" pitchFamily="2" charset="2"/>
              <a:buChar char="Ø"/>
            </a:pPr>
            <a:r>
              <a:rPr lang="en-US" altLang="zh-CN" sz="2400" dirty="0" smtClean="0"/>
              <a:t>public abstract class </a:t>
            </a:r>
            <a:r>
              <a:rPr lang="en-US" altLang="zh-CN" sz="2400" dirty="0" err="1" smtClean="0"/>
              <a:t>URLConnection</a:t>
            </a:r>
            <a:r>
              <a:rPr lang="en-US" altLang="zh-CN" sz="2400" dirty="0" smtClean="0"/>
              <a:t> extends Object</a:t>
            </a:r>
          </a:p>
          <a:p>
            <a:pPr eaLnBrk="1" hangingPunct="1">
              <a:buFont typeface="Wingdings" pitchFamily="2" charset="2"/>
              <a:buChar char="Ø"/>
            </a:pPr>
            <a:r>
              <a:rPr lang="en-US" altLang="zh-CN" sz="2400" dirty="0" err="1" smtClean="0"/>
              <a:t>URLConnection</a:t>
            </a:r>
            <a:r>
              <a:rPr lang="zh-CN" altLang="en-US" sz="2400" dirty="0" smtClean="0"/>
              <a:t>是一个抽象类</a:t>
            </a:r>
          </a:p>
          <a:p>
            <a:pPr eaLnBrk="1" hangingPunct="1">
              <a:buFont typeface="Wingdings" pitchFamily="2" charset="2"/>
              <a:buChar char="Ø"/>
            </a:pPr>
            <a:r>
              <a:rPr lang="en-US" altLang="zh-CN" sz="2400" dirty="0" err="1" smtClean="0"/>
              <a:t>URLConnection</a:t>
            </a:r>
            <a:r>
              <a:rPr lang="en-US" altLang="zh-CN" sz="2400" dirty="0" smtClean="0"/>
              <a:t>  -&gt;  </a:t>
            </a:r>
            <a:r>
              <a:rPr lang="en-US" altLang="zh-CN" sz="2400" dirty="0" err="1" smtClean="0"/>
              <a:t>HttpURLConnection</a:t>
            </a:r>
            <a:endParaRPr lang="en-US" altLang="zh-CN" sz="2400" dirty="0" smtClean="0"/>
          </a:p>
          <a:p>
            <a:pPr eaLnBrk="1" hangingPunct="1">
              <a:buFont typeface="Wingdings" pitchFamily="2" charset="2"/>
              <a:buChar char="Ø"/>
            </a:pPr>
            <a:r>
              <a:rPr lang="zh-CN" altLang="en-US" sz="2400" dirty="0" smtClean="0"/>
              <a:t>提供了更多与</a:t>
            </a:r>
            <a:r>
              <a:rPr lang="en-US" altLang="zh-CN" sz="2400" dirty="0" smtClean="0"/>
              <a:t>HTTP</a:t>
            </a:r>
            <a:r>
              <a:rPr lang="zh-CN" altLang="en-US" sz="2400" dirty="0" smtClean="0"/>
              <a:t>服务器的交互控制</a:t>
            </a:r>
            <a:endParaRPr lang="en-US" altLang="zh-CN" sz="2400" dirty="0" smtClean="0"/>
          </a:p>
          <a:p>
            <a:pPr eaLnBrk="1" hangingPunct="1">
              <a:buFont typeface="Wingdings" pitchFamily="2" charset="2"/>
              <a:buChar char="Ø"/>
            </a:pPr>
            <a:r>
              <a:rPr lang="zh-CN" altLang="en-US" sz="2400" dirty="0" smtClean="0"/>
              <a:t>可以检查服务器发送的首部，做出响应。</a:t>
            </a:r>
            <a:endParaRPr lang="en-US" altLang="zh-CN" sz="2400" dirty="0" smtClean="0"/>
          </a:p>
          <a:p>
            <a:pPr eaLnBrk="1" hangingPunct="1">
              <a:buFont typeface="Wingdings" pitchFamily="2" charset="2"/>
              <a:buChar char="Ø"/>
            </a:pPr>
            <a:r>
              <a:rPr lang="zh-CN" altLang="en-US" sz="2400" dirty="0" smtClean="0"/>
              <a:t>可以设置客户端请求中使用的首部字段。</a:t>
            </a:r>
            <a:endParaRPr lang="en-US" altLang="zh-CN" sz="2400" dirty="0" smtClean="0"/>
          </a:p>
          <a:p>
            <a:pPr eaLnBrk="1" hangingPunct="1">
              <a:buFont typeface="Wingdings" pitchFamily="2" charset="2"/>
              <a:buChar char="Ø"/>
            </a:pPr>
            <a:r>
              <a:rPr lang="zh-CN" altLang="en-US" sz="2400" dirty="0" smtClean="0"/>
              <a:t>可用</a:t>
            </a:r>
            <a:r>
              <a:rPr lang="en-US" altLang="zh-CN" sz="2400" dirty="0" smtClean="0"/>
              <a:t>GET</a:t>
            </a:r>
            <a:r>
              <a:rPr lang="zh-CN" altLang="en-US" sz="2400" dirty="0" smtClean="0"/>
              <a:t>、</a:t>
            </a:r>
            <a:r>
              <a:rPr lang="en-US" altLang="zh-CN" sz="2400" dirty="0" smtClean="0"/>
              <a:t>POST</a:t>
            </a:r>
            <a:r>
              <a:rPr lang="zh-CN" altLang="en-US" sz="2400" dirty="0" smtClean="0"/>
              <a:t>、</a:t>
            </a:r>
            <a:r>
              <a:rPr lang="en-US" altLang="zh-CN" sz="2400" dirty="0" smtClean="0"/>
              <a:t>PUT</a:t>
            </a:r>
            <a:r>
              <a:rPr lang="zh-CN" altLang="en-US" sz="2400" dirty="0" smtClean="0"/>
              <a:t>等</a:t>
            </a:r>
            <a:r>
              <a:rPr lang="en-US" altLang="zh-CN" sz="2400" dirty="0" smtClean="0"/>
              <a:t>HTTP</a:t>
            </a:r>
            <a:r>
              <a:rPr lang="zh-CN" altLang="en-US" sz="2400" dirty="0" smtClean="0"/>
              <a:t>请求方法向服务器发回数据。</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301625" y="228600"/>
            <a:ext cx="8540750" cy="914400"/>
          </a:xfrm>
        </p:spPr>
        <p:txBody>
          <a:bodyPr/>
          <a:lstStyle/>
          <a:p>
            <a:r>
              <a:rPr lang="zh-CN" altLang="en-US" sz="3200" smtClean="0"/>
              <a:t>任意头字段</a:t>
            </a:r>
          </a:p>
        </p:txBody>
      </p:sp>
      <p:sp>
        <p:nvSpPr>
          <p:cNvPr id="27651" name="内容占位符 2"/>
          <p:cNvSpPr>
            <a:spLocks noGrp="1"/>
          </p:cNvSpPr>
          <p:nvPr>
            <p:ph idx="1"/>
          </p:nvPr>
        </p:nvSpPr>
        <p:spPr>
          <a:xfrm>
            <a:off x="395536" y="1700808"/>
            <a:ext cx="8540750" cy="4498975"/>
          </a:xfrm>
        </p:spPr>
        <p:txBody>
          <a:bodyPr/>
          <a:lstStyle/>
          <a:p>
            <a:r>
              <a:rPr lang="en-US" altLang="zh-CN" sz="2800" dirty="0" smtClean="0">
                <a:latin typeface="Times New Roman" pitchFamily="18" charset="0"/>
                <a:cs typeface="Times New Roman" pitchFamily="18" charset="0"/>
              </a:rPr>
              <a:t>public String </a:t>
            </a:r>
            <a:r>
              <a:rPr lang="en-US" altLang="zh-CN" sz="2800" dirty="0" err="1" smtClean="0">
                <a:latin typeface="Times New Roman" pitchFamily="18" charset="0"/>
                <a:cs typeface="Times New Roman" pitchFamily="18" charset="0"/>
              </a:rPr>
              <a:t>getHeaderFieldKey</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int</a:t>
            </a:r>
            <a:r>
              <a:rPr lang="en-US" altLang="zh-CN" sz="2800" dirty="0" smtClean="0">
                <a:latin typeface="Times New Roman" pitchFamily="18" charset="0"/>
                <a:cs typeface="Times New Roman" pitchFamily="18" charset="0"/>
              </a:rPr>
              <a:t> n)</a:t>
            </a:r>
          </a:p>
          <a:p>
            <a:pPr lvl="1"/>
            <a:r>
              <a:rPr lang="zh-CN" altLang="en-US" sz="2400" dirty="0" smtClean="0">
                <a:latin typeface="Times New Roman" pitchFamily="18" charset="0"/>
                <a:cs typeface="Times New Roman" pitchFamily="18" charset="0"/>
              </a:rPr>
              <a:t>第</a:t>
            </a:r>
            <a:r>
              <a:rPr lang="en-US" altLang="zh-CN" sz="2400" dirty="0" smtClean="0">
                <a:latin typeface="Times New Roman" pitchFamily="18" charset="0"/>
                <a:cs typeface="Times New Roman" pitchFamily="18" charset="0"/>
              </a:rPr>
              <a:t>n</a:t>
            </a:r>
            <a:r>
              <a:rPr lang="zh-CN" altLang="en-US" sz="2400" dirty="0" smtClean="0">
                <a:latin typeface="Times New Roman" pitchFamily="18" charset="0"/>
                <a:cs typeface="Times New Roman" pitchFamily="18" charset="0"/>
              </a:rPr>
              <a:t>个字段名</a:t>
            </a:r>
            <a:endParaRPr lang="en-US" altLang="zh-CN" sz="2400" dirty="0" smtClean="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public String </a:t>
            </a:r>
            <a:r>
              <a:rPr lang="en-US" altLang="zh-CN" sz="2800" dirty="0" err="1" smtClean="0">
                <a:latin typeface="Times New Roman" pitchFamily="18" charset="0"/>
                <a:cs typeface="Times New Roman" pitchFamily="18" charset="0"/>
              </a:rPr>
              <a:t>getHeaderField</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int</a:t>
            </a:r>
            <a:r>
              <a:rPr lang="en-US" altLang="zh-CN" sz="2800" dirty="0" smtClean="0">
                <a:latin typeface="Times New Roman" pitchFamily="18" charset="0"/>
                <a:cs typeface="Times New Roman" pitchFamily="18" charset="0"/>
              </a:rPr>
              <a:t> n)</a:t>
            </a:r>
          </a:p>
          <a:p>
            <a:pPr lvl="1"/>
            <a:r>
              <a:rPr lang="zh-CN" altLang="en-US" sz="2400" dirty="0" smtClean="0">
                <a:latin typeface="Times New Roman" pitchFamily="18" charset="0"/>
                <a:cs typeface="Times New Roman" pitchFamily="18" charset="0"/>
              </a:rPr>
              <a:t>第</a:t>
            </a:r>
            <a:r>
              <a:rPr lang="en-US" altLang="zh-CN" sz="2400" dirty="0" smtClean="0">
                <a:latin typeface="Times New Roman" pitchFamily="18" charset="0"/>
                <a:cs typeface="Times New Roman" pitchFamily="18" charset="0"/>
              </a:rPr>
              <a:t>n</a:t>
            </a:r>
            <a:r>
              <a:rPr lang="zh-CN" altLang="en-US" sz="2400" dirty="0" smtClean="0">
                <a:latin typeface="Times New Roman" pitchFamily="18" charset="0"/>
                <a:cs typeface="Times New Roman" pitchFamily="18" charset="0"/>
              </a:rPr>
              <a:t>个字段值</a:t>
            </a:r>
            <a:endParaRPr lang="en-US" altLang="zh-CN" sz="24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这两个方法可以实现对所有头字段的遍历（因为无法预知</a:t>
            </a:r>
            <a:r>
              <a:rPr lang="en-US" altLang="zh-CN" sz="2800" dirty="0" smtClean="0">
                <a:latin typeface="Times New Roman" pitchFamily="18" charset="0"/>
                <a:cs typeface="Times New Roman" pitchFamily="18" charset="0"/>
              </a:rPr>
              <a:t>HTTP</a:t>
            </a:r>
            <a:r>
              <a:rPr lang="zh-CN" altLang="en-US" sz="2800" dirty="0" smtClean="0">
                <a:latin typeface="Times New Roman" pitchFamily="18" charset="0"/>
                <a:cs typeface="Times New Roman" pitchFamily="18" charset="0"/>
              </a:rPr>
              <a:t>服务器会发送哪些字段）</a:t>
            </a:r>
            <a:endParaRPr lang="en-US" altLang="zh-C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additive="base">
                                        <p:cTn id="19"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additive="base">
                                        <p:cTn id="25"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301625" y="228600"/>
            <a:ext cx="8540750" cy="914400"/>
          </a:xfrm>
        </p:spPr>
        <p:txBody>
          <a:bodyPr/>
          <a:lstStyle/>
          <a:p>
            <a:r>
              <a:rPr lang="zh-CN" altLang="en-US" sz="2800" smtClean="0"/>
              <a:t>使用获取任意首部字段方法显示整个</a:t>
            </a:r>
            <a:r>
              <a:rPr lang="en-US" altLang="zh-CN" sz="2800" smtClean="0"/>
              <a:t>HTTP</a:t>
            </a:r>
            <a:r>
              <a:rPr lang="zh-CN" altLang="en-US" sz="2800" smtClean="0"/>
              <a:t>请求</a:t>
            </a:r>
          </a:p>
        </p:txBody>
      </p:sp>
      <p:sp>
        <p:nvSpPr>
          <p:cNvPr id="17411" name="内容占位符 2"/>
          <p:cNvSpPr>
            <a:spLocks noGrp="1"/>
          </p:cNvSpPr>
          <p:nvPr>
            <p:ph idx="1"/>
          </p:nvPr>
        </p:nvSpPr>
        <p:spPr>
          <a:xfrm>
            <a:off x="395536" y="1772816"/>
            <a:ext cx="8540750" cy="2376264"/>
          </a:xfrm>
        </p:spPr>
        <p:txBody>
          <a:bodyPr/>
          <a:lstStyle/>
          <a:p>
            <a:r>
              <a:rPr lang="zh-CN" altLang="en-US" sz="2400" dirty="0" smtClean="0">
                <a:latin typeface="Times New Roman" pitchFamily="18" charset="0"/>
                <a:cs typeface="Times New Roman" pitchFamily="18" charset="0"/>
              </a:rPr>
              <a:t>编程实现：</a:t>
            </a:r>
            <a:r>
              <a:rPr lang="zh-CN" altLang="en-US" sz="2400" dirty="0" smtClean="0">
                <a:latin typeface="Times New Roman" pitchFamily="18" charset="0"/>
                <a:cs typeface="Times New Roman" pitchFamily="18" charset="0"/>
              </a:rPr>
              <a:t>提供任意一</a:t>
            </a:r>
            <a:r>
              <a:rPr lang="zh-CN" altLang="en-US" sz="2400" dirty="0" smtClean="0">
                <a:latin typeface="Times New Roman" pitchFamily="18" charset="0"/>
                <a:cs typeface="Times New Roman" pitchFamily="18" charset="0"/>
              </a:rPr>
              <a:t>个</a:t>
            </a:r>
            <a:r>
              <a:rPr lang="en-US" altLang="zh-CN" sz="2400" dirty="0" err="1" smtClean="0">
                <a:latin typeface="Times New Roman" pitchFamily="18" charset="0"/>
                <a:cs typeface="Times New Roman" pitchFamily="18" charset="0"/>
              </a:rPr>
              <a:t>url</a:t>
            </a:r>
            <a:r>
              <a:rPr lang="zh-CN" altLang="en-US" sz="2400" dirty="0" smtClean="0">
                <a:latin typeface="Times New Roman" pitchFamily="18" charset="0"/>
                <a:cs typeface="Times New Roman" pitchFamily="18" charset="0"/>
              </a:rPr>
              <a:t>，在控制台显示输出</a:t>
            </a:r>
            <a:r>
              <a:rPr lang="en-US" altLang="zh-CN" sz="2400" dirty="0" smtClean="0">
                <a:latin typeface="Times New Roman" pitchFamily="18" charset="0"/>
                <a:cs typeface="Times New Roman" pitchFamily="18" charset="0"/>
              </a:rPr>
              <a:t>HTTP</a:t>
            </a:r>
            <a:r>
              <a:rPr lang="zh-CN" altLang="en-US" sz="2400" dirty="0" smtClean="0">
                <a:latin typeface="Times New Roman" pitchFamily="18" charset="0"/>
                <a:cs typeface="Times New Roman" pitchFamily="18" charset="0"/>
              </a:rPr>
              <a:t>服务器响应整个头部。</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输入参数 </a:t>
            </a:r>
            <a:r>
              <a:rPr lang="en-US" altLang="zh-CN" sz="2400" dirty="0" smtClean="0">
                <a:latin typeface="Times New Roman" pitchFamily="18" charset="0"/>
                <a:cs typeface="Times New Roman" pitchFamily="18" charset="0"/>
              </a:rPr>
              <a:t>http://www.szu.edu.cn/szu.asp</a:t>
            </a:r>
            <a:r>
              <a:rPr lang="zh-CN" altLang="en-US" sz="2400" dirty="0" smtClean="0">
                <a:latin typeface="Times New Roman" pitchFamily="18" charset="0"/>
                <a:cs typeface="Times New Roman" pitchFamily="18" charset="0"/>
              </a:rPr>
              <a:t>，运行结果：</a:t>
            </a:r>
            <a:endParaRPr lang="en-US" altLang="zh-CN" sz="2400" dirty="0" smtClean="0">
              <a:latin typeface="Times New Roman" pitchFamily="18" charset="0"/>
              <a:cs typeface="Times New Roman" pitchFamily="18" charset="0"/>
            </a:endParaRPr>
          </a:p>
          <a:p>
            <a:endParaRPr lang="en-US" altLang="zh-CN" sz="2800" dirty="0" smtClean="0">
              <a:latin typeface="Times New Roman" pitchFamily="18" charset="0"/>
              <a:cs typeface="Times New Roman" pitchFamily="18" charset="0"/>
            </a:endParaRPr>
          </a:p>
        </p:txBody>
      </p:sp>
      <p:pic>
        <p:nvPicPr>
          <p:cNvPr id="57346" name="Picture 2"/>
          <p:cNvPicPr>
            <a:picLocks noChangeAspect="1" noChangeArrowheads="1"/>
          </p:cNvPicPr>
          <p:nvPr/>
        </p:nvPicPr>
        <p:blipFill>
          <a:blip r:embed="rId2" cstate="print"/>
          <a:srcRect/>
          <a:stretch>
            <a:fillRect/>
          </a:stretch>
        </p:blipFill>
        <p:spPr bwMode="auto">
          <a:xfrm>
            <a:off x="539552" y="3861048"/>
            <a:ext cx="8320088" cy="2286000"/>
          </a:xfrm>
          <a:prstGeom prst="rect">
            <a:avLst/>
          </a:prstGeom>
          <a:noFill/>
          <a:ln w="9525">
            <a:noFill/>
            <a:miter lim="800000"/>
            <a:headEnd/>
            <a:tailEnd/>
          </a:ln>
        </p:spPr>
      </p:pic>
      <p:sp>
        <p:nvSpPr>
          <p:cNvPr id="2" name="TextBox 1"/>
          <p:cNvSpPr txBox="1">
            <a:spLocks noChangeArrowheads="1"/>
          </p:cNvSpPr>
          <p:nvPr/>
        </p:nvSpPr>
        <p:spPr bwMode="auto">
          <a:xfrm>
            <a:off x="4572000" y="6309320"/>
            <a:ext cx="3962400" cy="369888"/>
          </a:xfrm>
          <a:prstGeom prst="rect">
            <a:avLst/>
          </a:prstGeom>
          <a:noFill/>
          <a:ln w="9525">
            <a:noFill/>
            <a:miter lim="800000"/>
            <a:headEnd/>
            <a:tailEnd/>
          </a:ln>
        </p:spPr>
        <p:txBody>
          <a:bodyPr>
            <a:spAutoFit/>
          </a:bodyPr>
          <a:lstStyle/>
          <a:p>
            <a:r>
              <a:rPr lang="zh-CN" altLang="en-US" dirty="0">
                <a:solidFill>
                  <a:srgbClr val="FF0000"/>
                </a:solidFill>
              </a:rPr>
              <a:t>不同服务器可能有不同的首部集。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具体实现</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611560" y="1628800"/>
            <a:ext cx="8342313" cy="5019675"/>
          </a:xfrm>
          <a:prstGeom prst="rect">
            <a:avLst/>
          </a:prstGeom>
          <a:noFill/>
          <a:ln w="9525">
            <a:noFill/>
            <a:miter lim="800000"/>
            <a:headEnd/>
            <a:tailEnd/>
          </a:ln>
        </p:spPr>
      </p:pic>
      <p:sp>
        <p:nvSpPr>
          <p:cNvPr id="5" name="矩形 4"/>
          <p:cNvSpPr/>
          <p:nvPr/>
        </p:nvSpPr>
        <p:spPr>
          <a:xfrm>
            <a:off x="1691680" y="4221088"/>
            <a:ext cx="698477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619672" y="3573016"/>
            <a:ext cx="453650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执行结果</a:t>
            </a:r>
            <a:endParaRPr lang="zh-CN" altLang="en-US" dirty="0"/>
          </a:p>
        </p:txBody>
      </p:sp>
      <p:sp>
        <p:nvSpPr>
          <p:cNvPr id="4" name="TextBox 3"/>
          <p:cNvSpPr txBox="1"/>
          <p:nvPr/>
        </p:nvSpPr>
        <p:spPr>
          <a:xfrm>
            <a:off x="323528" y="1844824"/>
            <a:ext cx="8136904" cy="3416320"/>
          </a:xfrm>
          <a:prstGeom prst="rect">
            <a:avLst/>
          </a:prstGeom>
          <a:noFill/>
        </p:spPr>
        <p:txBody>
          <a:bodyPr wrap="square" rtlCol="0">
            <a:spAutoFit/>
          </a:bodyPr>
          <a:lstStyle/>
          <a:p>
            <a:r>
              <a:rPr lang="en-US" altLang="zh-CN" dirty="0" smtClean="0"/>
              <a:t>% java </a:t>
            </a:r>
            <a:r>
              <a:rPr lang="en-US" altLang="zh-CN" dirty="0" err="1" smtClean="0"/>
              <a:t>AllHeaders</a:t>
            </a:r>
            <a:r>
              <a:rPr lang="en-US" altLang="zh-CN" dirty="0" smtClean="0"/>
              <a:t>  http://www.oreilly.com</a:t>
            </a:r>
          </a:p>
          <a:p>
            <a:r>
              <a:rPr lang="en-US" altLang="zh-CN" dirty="0" smtClean="0"/>
              <a:t>Date: Sat, 04 May 2013 11:28:26 GMT</a:t>
            </a:r>
          </a:p>
          <a:p>
            <a:r>
              <a:rPr lang="en-US" altLang="zh-CN" dirty="0" smtClean="0"/>
              <a:t>Server: Apache</a:t>
            </a:r>
          </a:p>
          <a:p>
            <a:r>
              <a:rPr lang="en-US" altLang="zh-CN" dirty="0" smtClean="0"/>
              <a:t>Last-Modified: Sat, 04 May 2013 07:35:04 GMT</a:t>
            </a:r>
          </a:p>
          <a:p>
            <a:r>
              <a:rPr lang="en-US" altLang="zh-CN" dirty="0" smtClean="0"/>
              <a:t>Accept-Ranges: bytes</a:t>
            </a:r>
          </a:p>
          <a:p>
            <a:r>
              <a:rPr lang="en-US" altLang="zh-CN" dirty="0" smtClean="0"/>
              <a:t>Content-Length 80366</a:t>
            </a:r>
          </a:p>
          <a:p>
            <a:r>
              <a:rPr lang="en-US" altLang="zh-CN" dirty="0" smtClean="0"/>
              <a:t>Content-Type: text/html; </a:t>
            </a:r>
            <a:r>
              <a:rPr lang="en-US" altLang="zh-CN" dirty="0" err="1" smtClean="0"/>
              <a:t>charset</a:t>
            </a:r>
            <a:r>
              <a:rPr lang="en-US" altLang="zh-CN" dirty="0" smtClean="0"/>
              <a:t>=utf-8</a:t>
            </a:r>
          </a:p>
          <a:p>
            <a:r>
              <a:rPr lang="en-US" altLang="zh-CN" dirty="0" smtClean="0"/>
              <a:t>Cache-Control: max-age=14400</a:t>
            </a:r>
          </a:p>
          <a:p>
            <a:r>
              <a:rPr lang="en-US" altLang="zh-CN" dirty="0" smtClean="0"/>
              <a:t>Expires: Sat, 04 May2013 15:28:26 GMT</a:t>
            </a:r>
          </a:p>
          <a:p>
            <a:r>
              <a:rPr lang="en-US" altLang="zh-CN" dirty="0" smtClean="0"/>
              <a:t>Vary: Accept-Encoding</a:t>
            </a:r>
          </a:p>
          <a:p>
            <a:r>
              <a:rPr lang="en-US" altLang="zh-CN" dirty="0" smtClean="0"/>
              <a:t>Keep-Alive: timeout=3, max=100</a:t>
            </a:r>
          </a:p>
          <a:p>
            <a:r>
              <a:rPr lang="en-US" altLang="zh-CN" dirty="0" smtClean="0"/>
              <a:t>Connection: Keep-Alive</a:t>
            </a:r>
            <a:endParaRPr lang="zh-CN" altLang="en-US" dirty="0"/>
          </a:p>
        </p:txBody>
      </p:sp>
      <p:sp>
        <p:nvSpPr>
          <p:cNvPr id="5" name="矩形 4"/>
          <p:cNvSpPr/>
          <p:nvPr/>
        </p:nvSpPr>
        <p:spPr>
          <a:xfrm>
            <a:off x="395536" y="3789040"/>
            <a:ext cx="144016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5536" y="4149080"/>
            <a:ext cx="79208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301625" y="228600"/>
            <a:ext cx="8540750" cy="914400"/>
          </a:xfrm>
        </p:spPr>
        <p:txBody>
          <a:bodyPr/>
          <a:lstStyle/>
          <a:p>
            <a:r>
              <a:rPr lang="en-US" altLang="zh-CN" sz="3200" smtClean="0"/>
              <a:t>Web</a:t>
            </a:r>
            <a:r>
              <a:rPr lang="zh-CN" altLang="en-US" sz="3200" smtClean="0"/>
              <a:t>缓存</a:t>
            </a:r>
          </a:p>
        </p:txBody>
      </p:sp>
      <p:sp>
        <p:nvSpPr>
          <p:cNvPr id="18435" name="内容占位符 2"/>
          <p:cNvSpPr>
            <a:spLocks noGrp="1"/>
          </p:cNvSpPr>
          <p:nvPr>
            <p:ph idx="1"/>
          </p:nvPr>
        </p:nvSpPr>
        <p:spPr>
          <a:xfrm>
            <a:off x="323528" y="1628800"/>
            <a:ext cx="8540750" cy="4498975"/>
          </a:xfrm>
        </p:spPr>
        <p:txBody>
          <a:bodyPr>
            <a:normAutofit lnSpcReduction="10000"/>
          </a:bodyPr>
          <a:lstStyle/>
          <a:p>
            <a:r>
              <a:rPr lang="zh-CN" altLang="en-US" sz="2400" dirty="0" smtClean="0">
                <a:latin typeface="Times New Roman" pitchFamily="18" charset="0"/>
                <a:cs typeface="Times New Roman" pitchFamily="18" charset="0"/>
              </a:rPr>
              <a:t>为什么需要缓存？</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比如</a:t>
            </a:r>
            <a:r>
              <a:rPr lang="en-US" altLang="zh-CN" sz="2400" dirty="0" smtClean="0">
                <a:latin typeface="Times New Roman" pitchFamily="18" charset="0"/>
                <a:cs typeface="Times New Roman" pitchFamily="18" charset="0"/>
              </a:rPr>
              <a:t>Web</a:t>
            </a:r>
            <a:r>
              <a:rPr lang="zh-CN" altLang="en-US" sz="2400" dirty="0" smtClean="0">
                <a:latin typeface="Times New Roman" pitchFamily="18" charset="0"/>
                <a:cs typeface="Times New Roman" pitchFamily="18" charset="0"/>
              </a:rPr>
              <a:t>浏览器从远程</a:t>
            </a:r>
            <a:r>
              <a:rPr lang="en-US" altLang="zh-CN" sz="2400" dirty="0" smtClean="0">
                <a:latin typeface="Times New Roman" pitchFamily="18" charset="0"/>
                <a:cs typeface="Times New Roman" pitchFamily="18" charset="0"/>
              </a:rPr>
              <a:t>HTTP</a:t>
            </a:r>
            <a:r>
              <a:rPr lang="zh-CN" altLang="en-US" sz="2400" dirty="0" smtClean="0">
                <a:latin typeface="Times New Roman" pitchFamily="18" charset="0"/>
                <a:cs typeface="Times New Roman" pitchFamily="18" charset="0"/>
              </a:rPr>
              <a:t>服务器请求加载一次一个页面和图片后，保存在本地缓存中，每次需要时从缓存加载，不是每次都从远程服务器加载。</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默认：使用</a:t>
            </a:r>
            <a:r>
              <a:rPr lang="en-US" altLang="zh-CN" sz="2400" dirty="0" smtClean="0">
                <a:latin typeface="Times New Roman" pitchFamily="18" charset="0"/>
                <a:cs typeface="Times New Roman" pitchFamily="18" charset="0"/>
              </a:rPr>
              <a:t>GET</a:t>
            </a:r>
            <a:r>
              <a:rPr lang="zh-CN" altLang="en-US" sz="2400" dirty="0" smtClean="0">
                <a:latin typeface="Times New Roman" pitchFamily="18" charset="0"/>
                <a:cs typeface="Times New Roman" pitchFamily="18" charset="0"/>
              </a:rPr>
              <a:t>通过</a:t>
            </a:r>
            <a:r>
              <a:rPr lang="en-US" altLang="zh-CN" sz="2400" dirty="0" smtClean="0">
                <a:latin typeface="Times New Roman" pitchFamily="18" charset="0"/>
                <a:cs typeface="Times New Roman" pitchFamily="18" charset="0"/>
              </a:rPr>
              <a:t>HTTP</a:t>
            </a:r>
            <a:r>
              <a:rPr lang="zh-CN" altLang="en-US" sz="2400" dirty="0" smtClean="0">
                <a:latin typeface="Times New Roman" pitchFamily="18" charset="0"/>
                <a:cs typeface="Times New Roman" pitchFamily="18" charset="0"/>
              </a:rPr>
              <a:t>访问的页面可以缓存，也应缓存。使用</a:t>
            </a:r>
            <a:r>
              <a:rPr lang="en-US" altLang="zh-CN" sz="2400" dirty="0" smtClean="0">
                <a:latin typeface="Times New Roman" pitchFamily="18" charset="0"/>
                <a:cs typeface="Times New Roman" pitchFamily="18" charset="0"/>
              </a:rPr>
              <a:t>HTTPS</a:t>
            </a:r>
            <a:r>
              <a:rPr lang="zh-CN" altLang="en-US" sz="2400" dirty="0" smtClean="0">
                <a:latin typeface="Times New Roman" pitchFamily="18" charset="0"/>
                <a:cs typeface="Times New Roman" pitchFamily="18" charset="0"/>
              </a:rPr>
              <a:t>或</a:t>
            </a:r>
            <a:r>
              <a:rPr lang="en-US" altLang="zh-CN" sz="2400" dirty="0" smtClean="0">
                <a:latin typeface="Times New Roman" pitchFamily="18" charset="0"/>
                <a:cs typeface="Times New Roman" pitchFamily="18" charset="0"/>
              </a:rPr>
              <a:t>POST</a:t>
            </a:r>
            <a:r>
              <a:rPr lang="zh-CN" altLang="en-US" sz="2400" dirty="0" smtClean="0">
                <a:latin typeface="Times New Roman" pitchFamily="18" charset="0"/>
                <a:cs typeface="Times New Roman" pitchFamily="18" charset="0"/>
              </a:rPr>
              <a:t>访问的页面不应缓存。</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通过检查和使用</a:t>
            </a:r>
            <a:r>
              <a:rPr lang="en-US" altLang="zh-CN" sz="2400" dirty="0" smtClean="0">
                <a:latin typeface="Times New Roman" pitchFamily="18" charset="0"/>
                <a:cs typeface="Times New Roman" pitchFamily="18" charset="0"/>
              </a:rPr>
              <a:t>HTTP</a:t>
            </a:r>
            <a:r>
              <a:rPr lang="zh-CN" altLang="en-US" sz="2400" dirty="0" smtClean="0">
                <a:latin typeface="Times New Roman" pitchFamily="18" charset="0"/>
                <a:cs typeface="Times New Roman" pitchFamily="18" charset="0"/>
              </a:rPr>
              <a:t>响应头部</a:t>
            </a:r>
            <a:r>
              <a:rPr lang="en-US" altLang="zh-CN" sz="2400" dirty="0" smtClean="0">
                <a:latin typeface="Times New Roman" pitchFamily="18" charset="0"/>
                <a:cs typeface="Times New Roman" pitchFamily="18" charset="0"/>
              </a:rPr>
              <a:t>(Expires</a:t>
            </a:r>
            <a:r>
              <a:rPr lang="zh-CN" altLang="en-US" sz="2400" dirty="0" smtClean="0">
                <a:latin typeface="Times New Roman" pitchFamily="18" charset="0"/>
                <a:cs typeface="Times New Roman" pitchFamily="18" charset="0"/>
              </a:rPr>
              <a:t>和</a:t>
            </a:r>
            <a:r>
              <a:rPr lang="en-US" altLang="zh-CN" sz="2400" dirty="0" smtClean="0">
                <a:latin typeface="Times New Roman" pitchFamily="18" charset="0"/>
                <a:cs typeface="Times New Roman" pitchFamily="18" charset="0"/>
              </a:rPr>
              <a:t>Cache-</a:t>
            </a:r>
            <a:r>
              <a:rPr lang="en-US" altLang="zh-CN" sz="2400" dirty="0" err="1" smtClean="0">
                <a:latin typeface="Times New Roman" pitchFamily="18" charset="0"/>
                <a:cs typeface="Times New Roman" pitchFamily="18" charset="0"/>
              </a:rPr>
              <a:t>Contorl</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可以控制缓存</a:t>
            </a:r>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Expires</a:t>
            </a:r>
            <a:r>
              <a:rPr lang="zh-CN" altLang="en-US" sz="2400" dirty="0" smtClean="0">
                <a:latin typeface="Times New Roman" pitchFamily="18" charset="0"/>
                <a:cs typeface="Times New Roman" pitchFamily="18" charset="0"/>
              </a:rPr>
              <a:t>：指示可以缓存这个资源的表示，直到指定的时间为止。</a:t>
            </a:r>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Cache-Control:</a:t>
            </a:r>
            <a:r>
              <a:rPr lang="zh-CN" altLang="en-US" sz="2400" dirty="0" smtClean="0">
                <a:latin typeface="Times New Roman" pitchFamily="18" charset="0"/>
                <a:cs typeface="Times New Roman" pitchFamily="18" charset="0"/>
              </a:rPr>
              <a:t>提供了细粒度的缓冲策略。（课后熟悉</a:t>
            </a:r>
            <a:r>
              <a:rPr lang="en-US" altLang="zh-CN" sz="2400" dirty="0" smtClean="0">
                <a:latin typeface="Times New Roman" pitchFamily="18" charset="0"/>
                <a:cs typeface="Times New Roman" pitchFamily="18" charset="0"/>
              </a:rPr>
              <a:t>P198</a:t>
            </a:r>
            <a:r>
              <a:rPr lang="zh-CN" altLang="en-US" sz="2400" dirty="0" smtClean="0">
                <a:latin typeface="Times New Roman" pitchFamily="18" charset="0"/>
                <a:cs typeface="Times New Roman" pitchFamily="18" charset="0"/>
              </a:rPr>
              <a:t>页各属性的含义）</a:t>
            </a:r>
            <a:endParaRPr lang="en-US" altLang="zh-C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缓存控制</a:t>
            </a:r>
            <a:endParaRPr lang="zh-CN" altLang="en-US" dirty="0"/>
          </a:p>
        </p:txBody>
      </p:sp>
      <p:sp>
        <p:nvSpPr>
          <p:cNvPr id="3" name="内容占位符 2"/>
          <p:cNvSpPr>
            <a:spLocks noGrp="1"/>
          </p:cNvSpPr>
          <p:nvPr>
            <p:ph sz="quarter" idx="1"/>
          </p:nvPr>
        </p:nvSpPr>
        <p:spPr/>
        <p:txBody>
          <a:bodyPr/>
          <a:lstStyle/>
          <a:p>
            <a:r>
              <a:rPr lang="en-US" altLang="zh-CN" sz="2800" dirty="0" smtClean="0"/>
              <a:t>HTTP</a:t>
            </a:r>
            <a:r>
              <a:rPr lang="zh-CN" altLang="en-US" sz="2800" dirty="0" smtClean="0"/>
              <a:t>首部控制缓存的关键字</a:t>
            </a:r>
            <a:endParaRPr lang="en-US" altLang="zh-CN" sz="2800" dirty="0" smtClean="0"/>
          </a:p>
          <a:p>
            <a:pPr>
              <a:buNone/>
            </a:pPr>
            <a:r>
              <a:rPr lang="en-US" altLang="zh-CN" sz="2400" dirty="0" smtClean="0"/>
              <a:t>Expires: </a:t>
            </a:r>
            <a:r>
              <a:rPr lang="zh-CN" altLang="en-US" sz="2400" dirty="0" smtClean="0"/>
              <a:t>可以缓存这个资源表示，直到指定时间为止</a:t>
            </a:r>
            <a:endParaRPr lang="en-US" altLang="zh-CN" sz="2400" dirty="0" smtClean="0"/>
          </a:p>
          <a:p>
            <a:pPr>
              <a:buNone/>
            </a:pPr>
            <a:r>
              <a:rPr lang="en-US" altLang="zh-CN" sz="2400" dirty="0" smtClean="0"/>
              <a:t>Cache-control</a:t>
            </a:r>
            <a:r>
              <a:rPr lang="zh-CN" altLang="en-US" sz="2400" dirty="0" smtClean="0"/>
              <a:t>：细粒度控制</a:t>
            </a:r>
            <a:endParaRPr lang="en-US" altLang="zh-CN" sz="2400" dirty="0" smtClean="0"/>
          </a:p>
          <a:p>
            <a:pPr>
              <a:buNone/>
            </a:pPr>
            <a:r>
              <a:rPr lang="en-US" altLang="zh-CN" sz="2400" dirty="0" smtClean="0"/>
              <a:t>max-age=[seconds]: </a:t>
            </a:r>
            <a:r>
              <a:rPr lang="zh-CN" altLang="en-US" sz="2400" dirty="0" smtClean="0"/>
              <a:t>从现在直到缓存项过期之前的秒数</a:t>
            </a:r>
            <a:endParaRPr lang="en-US" altLang="zh-CN" sz="2400" dirty="0" smtClean="0"/>
          </a:p>
          <a:p>
            <a:pPr>
              <a:buNone/>
            </a:pPr>
            <a:r>
              <a:rPr lang="en-US" altLang="zh-CN" sz="2400" dirty="0" smtClean="0"/>
              <a:t>s-</a:t>
            </a:r>
            <a:r>
              <a:rPr lang="en-US" altLang="zh-CN" sz="2400" dirty="0" err="1" smtClean="0"/>
              <a:t>maxage</a:t>
            </a:r>
            <a:r>
              <a:rPr lang="en-US" altLang="zh-CN" sz="2400" dirty="0" smtClean="0"/>
              <a:t>=[seconds]:  </a:t>
            </a:r>
            <a:r>
              <a:rPr lang="zh-CN" altLang="en-US" sz="2400" dirty="0" smtClean="0"/>
              <a:t>共享缓存过期之前的秒数</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ox(in)">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ox(i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控制参数（</a:t>
            </a:r>
            <a:r>
              <a:rPr lang="en-US" altLang="zh-CN" dirty="0" smtClean="0"/>
              <a:t>1</a:t>
            </a:r>
            <a:r>
              <a:rPr lang="zh-CN" altLang="en-US" dirty="0" smtClean="0"/>
              <a:t>）</a:t>
            </a:r>
            <a:endParaRPr lang="zh-CN" altLang="en-US" dirty="0"/>
          </a:p>
        </p:txBody>
      </p:sp>
      <p:sp>
        <p:nvSpPr>
          <p:cNvPr id="3" name="内容占位符 2"/>
          <p:cNvSpPr>
            <a:spLocks noGrp="1"/>
          </p:cNvSpPr>
          <p:nvPr>
            <p:ph sz="quarter" idx="1"/>
          </p:nvPr>
        </p:nvSpPr>
        <p:spPr>
          <a:xfrm>
            <a:off x="395536" y="1628800"/>
            <a:ext cx="8531352" cy="4495800"/>
          </a:xfrm>
        </p:spPr>
        <p:txBody>
          <a:bodyPr/>
          <a:lstStyle/>
          <a:p>
            <a:pPr>
              <a:buNone/>
            </a:pPr>
            <a:r>
              <a:rPr lang="en-US" altLang="zh-CN" sz="2800" dirty="0" smtClean="0"/>
              <a:t>max-age=[seconds]: </a:t>
            </a:r>
            <a:r>
              <a:rPr lang="zh-CN" altLang="en-US" sz="2800" dirty="0" smtClean="0"/>
              <a:t>从现在直到缓存项过期之前的秒数</a:t>
            </a:r>
            <a:endParaRPr lang="en-US" altLang="zh-CN" sz="2800" dirty="0" smtClean="0"/>
          </a:p>
          <a:p>
            <a:pPr>
              <a:buNone/>
            </a:pPr>
            <a:r>
              <a:rPr lang="en-US" altLang="zh-CN" sz="2800" dirty="0" smtClean="0"/>
              <a:t>s-</a:t>
            </a:r>
            <a:r>
              <a:rPr lang="en-US" altLang="zh-CN" sz="2800" dirty="0" err="1" smtClean="0"/>
              <a:t>maxage</a:t>
            </a:r>
            <a:r>
              <a:rPr lang="en-US" altLang="zh-CN" sz="2800" dirty="0" smtClean="0"/>
              <a:t>=[seconds]:  </a:t>
            </a:r>
            <a:r>
              <a:rPr lang="zh-CN" altLang="en-US" sz="2800" dirty="0" smtClean="0"/>
              <a:t>共享缓存过期之前的秒数</a:t>
            </a:r>
            <a:endParaRPr lang="en-US" altLang="zh-CN" sz="2800" dirty="0" smtClean="0"/>
          </a:p>
          <a:p>
            <a:pPr>
              <a:buNone/>
            </a:pPr>
            <a:endParaRPr lang="en-US" altLang="zh-CN" sz="2800" dirty="0" smtClean="0"/>
          </a:p>
          <a:p>
            <a:pPr>
              <a:buNone/>
            </a:pPr>
            <a:endParaRPr lang="zh-CN" altLang="en-US" sz="2800" dirty="0" smtClean="0"/>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控制参数（</a:t>
            </a:r>
            <a:r>
              <a:rPr lang="en-US" altLang="zh-CN" dirty="0" smtClean="0"/>
              <a:t>2</a:t>
            </a:r>
            <a:r>
              <a:rPr lang="zh-CN" altLang="en-US" dirty="0" smtClean="0"/>
              <a:t>）</a:t>
            </a:r>
            <a:endParaRPr lang="zh-CN" altLang="en-US" dirty="0"/>
          </a:p>
        </p:txBody>
      </p:sp>
      <p:sp>
        <p:nvSpPr>
          <p:cNvPr id="3" name="内容占位符 2"/>
          <p:cNvSpPr>
            <a:spLocks noGrp="1"/>
          </p:cNvSpPr>
          <p:nvPr>
            <p:ph sz="quarter" idx="1"/>
          </p:nvPr>
        </p:nvSpPr>
        <p:spPr>
          <a:xfrm>
            <a:off x="467544" y="1628800"/>
            <a:ext cx="8531352" cy="4495800"/>
          </a:xfrm>
        </p:spPr>
        <p:txBody>
          <a:bodyPr/>
          <a:lstStyle/>
          <a:p>
            <a:pPr>
              <a:buNone/>
            </a:pPr>
            <a:r>
              <a:rPr lang="en-US" altLang="zh-CN" sz="2800" dirty="0" smtClean="0"/>
              <a:t>no-store: </a:t>
            </a:r>
            <a:r>
              <a:rPr lang="zh-CN" altLang="en-US" sz="2800" dirty="0" smtClean="0"/>
              <a:t>无论怎样都不缓存</a:t>
            </a:r>
            <a:endParaRPr lang="en-US" altLang="zh-CN" sz="2800" dirty="0" smtClean="0"/>
          </a:p>
          <a:p>
            <a:pPr>
              <a:buNone/>
            </a:pPr>
            <a:r>
              <a:rPr lang="en-US" altLang="zh-CN" sz="2800" dirty="0" smtClean="0"/>
              <a:t>no-cache</a:t>
            </a:r>
            <a:r>
              <a:rPr lang="zh-CN" altLang="en-US" sz="2800" dirty="0" smtClean="0"/>
              <a:t>：缓存项仍然可以缓存，不过方位需要用一个</a:t>
            </a:r>
            <a:r>
              <a:rPr lang="en-US" altLang="zh-CN" sz="2800" dirty="0" err="1" smtClean="0"/>
              <a:t>Etag</a:t>
            </a:r>
            <a:r>
              <a:rPr lang="zh-CN" altLang="en-US" sz="2800" dirty="0" smtClean="0"/>
              <a:t>和</a:t>
            </a:r>
            <a:r>
              <a:rPr lang="en-US" altLang="zh-CN" sz="2800" dirty="0" smtClean="0"/>
              <a:t>Last-modified</a:t>
            </a:r>
            <a:r>
              <a:rPr lang="zh-CN" altLang="en-US" sz="2800" dirty="0" smtClean="0"/>
              <a:t>首部重新验证响应状态。</a:t>
            </a:r>
            <a:endParaRPr lang="en-US" altLang="zh-CN" sz="2800" dirty="0" smtClean="0"/>
          </a:p>
          <a:p>
            <a:pPr>
              <a:buNone/>
            </a:pPr>
            <a:endParaRPr lang="en-US" altLang="zh-CN" sz="2800" dirty="0" smtClean="0"/>
          </a:p>
          <a:p>
            <a:pPr>
              <a:buNone/>
            </a:pPr>
            <a:r>
              <a:rPr lang="en-US" altLang="zh-CN" sz="2400" dirty="0" smtClean="0"/>
              <a:t>Last-modified: </a:t>
            </a:r>
            <a:r>
              <a:rPr lang="zh-CN" altLang="en-US" sz="2400" dirty="0" smtClean="0"/>
              <a:t>资源最后一次修改的时间</a:t>
            </a:r>
            <a:endParaRPr lang="en-US" altLang="zh-CN" sz="2400" dirty="0" smtClean="0"/>
          </a:p>
          <a:p>
            <a:pPr>
              <a:buNone/>
            </a:pPr>
            <a:r>
              <a:rPr lang="zh-CN" altLang="en-US" sz="2000" dirty="0" smtClean="0"/>
              <a:t>当本地缓存的副本时间早于</a:t>
            </a:r>
            <a:r>
              <a:rPr lang="en-US" altLang="zh-CN" sz="2000" dirty="0" smtClean="0"/>
              <a:t>Last-modified</a:t>
            </a:r>
            <a:r>
              <a:rPr lang="zh-CN" altLang="en-US" sz="2000" dirty="0" smtClean="0"/>
              <a:t>时，才会真正向服务器进行</a:t>
            </a:r>
            <a:r>
              <a:rPr lang="en-US" altLang="zh-CN" sz="2000" dirty="0" smtClean="0"/>
              <a:t>get</a:t>
            </a:r>
            <a:r>
              <a:rPr lang="zh-CN" altLang="en-US" sz="2000" dirty="0" smtClean="0"/>
              <a:t>命令</a:t>
            </a:r>
            <a:endParaRPr lang="en-US" altLang="zh-CN" sz="2000" dirty="0" smtClean="0"/>
          </a:p>
          <a:p>
            <a:pPr>
              <a:buNone/>
            </a:pPr>
            <a:r>
              <a:rPr lang="en-US" altLang="zh-CN" sz="2400" dirty="0" err="1" smtClean="0"/>
              <a:t>Etag</a:t>
            </a:r>
            <a:r>
              <a:rPr lang="en-US" altLang="zh-CN" sz="2400" dirty="0" smtClean="0"/>
              <a:t>: </a:t>
            </a:r>
            <a:r>
              <a:rPr lang="zh-CN" altLang="en-US" sz="2400" dirty="0" smtClean="0"/>
              <a:t>资源改变时这个资源的唯一标识符。</a:t>
            </a:r>
            <a:endParaRPr lang="en-US" altLang="zh-CN" sz="2400" dirty="0" smtClean="0"/>
          </a:p>
          <a:p>
            <a:pPr>
              <a:buNone/>
            </a:pPr>
            <a:r>
              <a:rPr lang="zh-CN" altLang="en-US" sz="2000" dirty="0" smtClean="0"/>
              <a:t>当本地缓存的副本有一个不同的</a:t>
            </a:r>
            <a:r>
              <a:rPr lang="en-US" altLang="zh-CN" sz="2000" dirty="0" err="1" smtClean="0"/>
              <a:t>Etag</a:t>
            </a:r>
            <a:r>
              <a:rPr lang="zh-CN" altLang="en-US" sz="2000" dirty="0" smtClean="0"/>
              <a:t>时，才会执行</a:t>
            </a:r>
            <a:r>
              <a:rPr lang="en-US" altLang="zh-CN" sz="2000" dirty="0" smtClean="0"/>
              <a:t>get</a:t>
            </a:r>
            <a:r>
              <a:rPr lang="zh-CN" altLang="en-US" sz="2000" dirty="0" smtClean="0"/>
              <a:t>命令。</a:t>
            </a:r>
            <a:endParaRPr lang="en-US" altLang="zh-CN" sz="2000" dirty="0" smtClean="0"/>
          </a:p>
          <a:p>
            <a:pPr>
              <a:buNone/>
            </a:pPr>
            <a:endParaRPr lang="en-US" altLang="zh-CN" sz="2400" dirty="0" smtClean="0"/>
          </a:p>
          <a:p>
            <a:pPr>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ox(i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控制参数（</a:t>
            </a:r>
            <a:r>
              <a:rPr lang="en-US" altLang="zh-CN" dirty="0" smtClean="0"/>
              <a:t>3</a:t>
            </a:r>
            <a:r>
              <a:rPr lang="zh-CN" altLang="en-US" dirty="0" smtClean="0"/>
              <a:t>）</a:t>
            </a:r>
            <a:endParaRPr lang="zh-CN" altLang="en-US" dirty="0"/>
          </a:p>
        </p:txBody>
      </p:sp>
      <p:sp>
        <p:nvSpPr>
          <p:cNvPr id="3" name="内容占位符 2"/>
          <p:cNvSpPr>
            <a:spLocks noGrp="1"/>
          </p:cNvSpPr>
          <p:nvPr>
            <p:ph sz="quarter" idx="1"/>
          </p:nvPr>
        </p:nvSpPr>
        <p:spPr>
          <a:xfrm>
            <a:off x="323528" y="1628800"/>
            <a:ext cx="8424936" cy="4495800"/>
          </a:xfrm>
        </p:spPr>
        <p:txBody>
          <a:bodyPr/>
          <a:lstStyle/>
          <a:p>
            <a:r>
              <a:rPr lang="en-US" altLang="zh-CN" sz="2800" dirty="0" smtClean="0"/>
              <a:t>Cache-control</a:t>
            </a:r>
            <a:r>
              <a:rPr lang="zh-CN" altLang="en-US" sz="2800" dirty="0" smtClean="0"/>
              <a:t>和</a:t>
            </a:r>
            <a:r>
              <a:rPr lang="en-US" altLang="zh-CN" sz="2800" dirty="0" smtClean="0"/>
              <a:t>Expires</a:t>
            </a:r>
            <a:r>
              <a:rPr lang="zh-CN" altLang="en-US" sz="2800" dirty="0" smtClean="0"/>
              <a:t>同时出现？</a:t>
            </a:r>
            <a:endParaRPr lang="en-US" altLang="zh-CN" sz="2800" dirty="0" smtClean="0"/>
          </a:p>
        </p:txBody>
      </p:sp>
      <p:sp>
        <p:nvSpPr>
          <p:cNvPr id="4" name="TextBox 3"/>
          <p:cNvSpPr txBox="1"/>
          <p:nvPr/>
        </p:nvSpPr>
        <p:spPr>
          <a:xfrm>
            <a:off x="539552" y="2276872"/>
            <a:ext cx="6912768" cy="461665"/>
          </a:xfrm>
          <a:prstGeom prst="rect">
            <a:avLst/>
          </a:prstGeom>
          <a:noFill/>
        </p:spPr>
        <p:txBody>
          <a:bodyPr wrap="square" rtlCol="0">
            <a:spAutoFit/>
          </a:bodyPr>
          <a:lstStyle/>
          <a:p>
            <a:pPr>
              <a:buNone/>
            </a:pPr>
            <a:r>
              <a:rPr lang="zh-CN" altLang="en-US" sz="2400" dirty="0" smtClean="0"/>
              <a:t>前者会覆盖后者</a:t>
            </a:r>
            <a:endParaRPr lang="en-US" altLang="zh-CN" sz="2400" dirty="0" smtClean="0"/>
          </a:p>
        </p:txBody>
      </p:sp>
      <p:sp>
        <p:nvSpPr>
          <p:cNvPr id="5" name="TextBox 4"/>
          <p:cNvSpPr txBox="1"/>
          <p:nvPr/>
        </p:nvSpPr>
        <p:spPr>
          <a:xfrm>
            <a:off x="539552" y="2780928"/>
            <a:ext cx="7920880" cy="830997"/>
          </a:xfrm>
          <a:prstGeom prst="rect">
            <a:avLst/>
          </a:prstGeom>
          <a:noFill/>
        </p:spPr>
        <p:txBody>
          <a:bodyPr wrap="square" rtlCol="0">
            <a:spAutoFit/>
          </a:bodyPr>
          <a:lstStyle/>
          <a:p>
            <a:r>
              <a:rPr lang="zh-CN" altLang="en-US" sz="2400" dirty="0" smtClean="0"/>
              <a:t>服务器可以在一个首部中发送多个</a:t>
            </a:r>
            <a:r>
              <a:rPr lang="en-US" altLang="zh-CN" sz="2400" dirty="0" smtClean="0"/>
              <a:t>Cache-control</a:t>
            </a:r>
            <a:r>
              <a:rPr lang="zh-CN" altLang="en-US" sz="2400" dirty="0" smtClean="0"/>
              <a:t>首部，只要它们没有冲突</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控制参数实例</a:t>
            </a:r>
            <a:endParaRPr lang="zh-CN" altLang="en-US" dirty="0"/>
          </a:p>
        </p:txBody>
      </p:sp>
      <p:sp>
        <p:nvSpPr>
          <p:cNvPr id="3" name="内容占位符 2"/>
          <p:cNvSpPr>
            <a:spLocks noGrp="1"/>
          </p:cNvSpPr>
          <p:nvPr>
            <p:ph sz="quarter" idx="1"/>
          </p:nvPr>
        </p:nvSpPr>
        <p:spPr/>
        <p:txBody>
          <a:bodyPr>
            <a:normAutofit/>
          </a:bodyPr>
          <a:lstStyle/>
          <a:p>
            <a:pPr>
              <a:buNone/>
            </a:pPr>
            <a:r>
              <a:rPr lang="en-US" altLang="zh-CN" sz="2000" dirty="0" smtClean="0"/>
              <a:t>HTTP/1.1 200 OK</a:t>
            </a:r>
          </a:p>
          <a:p>
            <a:pPr>
              <a:buNone/>
            </a:pPr>
            <a:r>
              <a:rPr lang="en-US" altLang="zh-CN" sz="2000" dirty="0" smtClean="0"/>
              <a:t>Date: Sun, 21 Apr 2013 15:12:46 GMT</a:t>
            </a:r>
          </a:p>
          <a:p>
            <a:pPr>
              <a:buNone/>
            </a:pPr>
            <a:r>
              <a:rPr lang="en-US" altLang="zh-CN" sz="2000" dirty="0" smtClean="0"/>
              <a:t>Server: Apache</a:t>
            </a:r>
          </a:p>
          <a:p>
            <a:pPr>
              <a:buNone/>
            </a:pPr>
            <a:r>
              <a:rPr lang="en-US" altLang="zh-CN" sz="2000" dirty="0" smtClean="0"/>
              <a:t>Connection: close</a:t>
            </a:r>
          </a:p>
          <a:p>
            <a:pPr>
              <a:buNone/>
            </a:pPr>
            <a:r>
              <a:rPr lang="en-US" altLang="zh-CN" sz="2000" dirty="0" smtClean="0"/>
              <a:t>Content-Type: text/html; </a:t>
            </a:r>
            <a:r>
              <a:rPr lang="en-US" altLang="zh-CN" sz="2000" dirty="0" err="1" smtClean="0"/>
              <a:t>charset</a:t>
            </a:r>
            <a:r>
              <a:rPr lang="en-US" altLang="zh-CN" sz="2000" dirty="0" smtClean="0"/>
              <a:t>=ISO-8859-1</a:t>
            </a:r>
          </a:p>
          <a:p>
            <a:pPr>
              <a:buNone/>
            </a:pPr>
            <a:r>
              <a:rPr lang="en-US" altLang="zh-CN" sz="2000" dirty="0" smtClean="0"/>
              <a:t>Cache-control: max-age=604800</a:t>
            </a:r>
          </a:p>
          <a:p>
            <a:pPr>
              <a:buNone/>
            </a:pPr>
            <a:r>
              <a:rPr lang="en-US" altLang="zh-CN" sz="2000" dirty="0" smtClean="0"/>
              <a:t>Expires: Sun, 28 Apr 2013 15:12:46 GMT</a:t>
            </a:r>
          </a:p>
          <a:p>
            <a:pPr>
              <a:buNone/>
            </a:pPr>
            <a:r>
              <a:rPr lang="en-US" altLang="zh-CN" sz="2000" dirty="0" smtClean="0"/>
              <a:t>Last-modified: sat, 20 Apr 2013 09:55:04 GMT</a:t>
            </a:r>
          </a:p>
          <a:p>
            <a:pPr>
              <a:buNone/>
            </a:pPr>
            <a:r>
              <a:rPr lang="en-US" altLang="zh-CN" sz="2000" dirty="0" err="1" smtClean="0"/>
              <a:t>Etag</a:t>
            </a:r>
            <a:r>
              <a:rPr lang="en-US" altLang="zh-CN" sz="2000" dirty="0" smtClean="0"/>
              <a:t>: “67099097696afcf1b67e”</a:t>
            </a:r>
          </a:p>
          <a:p>
            <a:pPr>
              <a:buNone/>
            </a:pPr>
            <a:endParaRPr lang="zh-CN" altLang="en-US" sz="2000" dirty="0"/>
          </a:p>
        </p:txBody>
      </p:sp>
      <p:sp>
        <p:nvSpPr>
          <p:cNvPr id="4" name="矩形 3"/>
          <p:cNvSpPr/>
          <p:nvPr/>
        </p:nvSpPr>
        <p:spPr>
          <a:xfrm>
            <a:off x="611560" y="1988840"/>
            <a:ext cx="4176464" cy="4320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55576" y="5373216"/>
            <a:ext cx="5616624" cy="369332"/>
          </a:xfrm>
          <a:prstGeom prst="rect">
            <a:avLst/>
          </a:prstGeom>
          <a:noFill/>
        </p:spPr>
        <p:txBody>
          <a:bodyPr wrap="square" rtlCol="0">
            <a:spAutoFit/>
          </a:bodyPr>
          <a:lstStyle/>
          <a:p>
            <a:r>
              <a:rPr lang="en-US" altLang="zh-CN" dirty="0" smtClean="0"/>
              <a:t>1. </a:t>
            </a:r>
            <a:r>
              <a:rPr lang="zh-CN" altLang="en-US" dirty="0" smtClean="0"/>
              <a:t>最大缓存时间为</a:t>
            </a:r>
            <a:r>
              <a:rPr lang="en-US" altLang="zh-CN" dirty="0" smtClean="0"/>
              <a:t>604800</a:t>
            </a:r>
            <a:r>
              <a:rPr lang="zh-CN" altLang="en-US" dirty="0" smtClean="0"/>
              <a:t>秒</a:t>
            </a:r>
            <a:endParaRPr lang="zh-CN" altLang="en-US" dirty="0"/>
          </a:p>
        </p:txBody>
      </p:sp>
      <p:sp>
        <p:nvSpPr>
          <p:cNvPr id="6" name="TextBox 5"/>
          <p:cNvSpPr txBox="1"/>
          <p:nvPr/>
        </p:nvSpPr>
        <p:spPr>
          <a:xfrm>
            <a:off x="755576" y="5733256"/>
            <a:ext cx="5616624" cy="923330"/>
          </a:xfrm>
          <a:prstGeom prst="rect">
            <a:avLst/>
          </a:prstGeom>
          <a:noFill/>
        </p:spPr>
        <p:txBody>
          <a:bodyPr wrap="square" rtlCol="0">
            <a:spAutoFit/>
          </a:bodyPr>
          <a:lstStyle/>
          <a:p>
            <a:r>
              <a:rPr lang="en-US" altLang="zh-CN" dirty="0" smtClean="0"/>
              <a:t>2. </a:t>
            </a:r>
            <a:r>
              <a:rPr lang="zh-CN" altLang="en-US" dirty="0" smtClean="0"/>
              <a:t>资源的最后修改时间是 </a:t>
            </a:r>
            <a:r>
              <a:rPr lang="en-US" altLang="zh-CN" dirty="0" smtClean="0"/>
              <a:t>2013</a:t>
            </a:r>
            <a:r>
              <a:rPr lang="zh-CN" altLang="en-US" dirty="0" smtClean="0"/>
              <a:t>年</a:t>
            </a:r>
            <a:r>
              <a:rPr lang="en-US" altLang="zh-CN" dirty="0" smtClean="0"/>
              <a:t>4</a:t>
            </a:r>
            <a:r>
              <a:rPr lang="zh-CN" altLang="en-US" dirty="0" smtClean="0"/>
              <a:t>月</a:t>
            </a:r>
            <a:r>
              <a:rPr lang="en-US" altLang="zh-CN" dirty="0" smtClean="0"/>
              <a:t>20</a:t>
            </a:r>
            <a:r>
              <a:rPr lang="zh-CN" altLang="en-US" dirty="0" smtClean="0"/>
              <a:t>日</a:t>
            </a:r>
            <a:endParaRPr lang="en-US" altLang="zh-CN" dirty="0" smtClean="0"/>
          </a:p>
          <a:p>
            <a:r>
              <a:rPr lang="en-US" altLang="zh-CN" dirty="0" smtClean="0"/>
              <a:t>3. </a:t>
            </a:r>
            <a:r>
              <a:rPr lang="zh-CN" altLang="en-US" dirty="0" smtClean="0"/>
              <a:t>没有必要加载整个文档</a:t>
            </a:r>
            <a:endParaRPr lang="en-US" altLang="zh-CN" dirty="0" smtClean="0"/>
          </a:p>
          <a:p>
            <a:endParaRPr lang="zh-CN" altLang="en-US" dirty="0"/>
          </a:p>
        </p:txBody>
      </p:sp>
      <p:sp>
        <p:nvSpPr>
          <p:cNvPr id="7" name="矩形 6"/>
          <p:cNvSpPr/>
          <p:nvPr/>
        </p:nvSpPr>
        <p:spPr>
          <a:xfrm>
            <a:off x="683568" y="4437112"/>
            <a:ext cx="496855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3568" y="3573016"/>
            <a:ext cx="3672408" cy="3600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3568" y="4005064"/>
            <a:ext cx="4392488"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 calcmode="lin" valueType="num">
                                      <p:cBhvr additive="base">
                                        <p:cTn id="3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amond(in)">
                                      <p:cBhvr>
                                        <p:cTn id="36" dur="20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 calcmode="lin" valueType="num">
                                      <p:cBhvr additive="base">
                                        <p:cTn id="4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z="3200" smtClean="0"/>
              <a:t>URLConnection</a:t>
            </a:r>
            <a:r>
              <a:rPr lang="zh-CN" altLang="en-US" sz="3200" smtClean="0"/>
              <a:t>类的使用步骤</a:t>
            </a:r>
          </a:p>
        </p:txBody>
      </p:sp>
      <p:sp>
        <p:nvSpPr>
          <p:cNvPr id="8195" name="内容占位符 2"/>
          <p:cNvSpPr>
            <a:spLocks noGrp="1"/>
          </p:cNvSpPr>
          <p:nvPr>
            <p:ph idx="1"/>
          </p:nvPr>
        </p:nvSpPr>
        <p:spPr>
          <a:xfrm>
            <a:off x="467544" y="1700808"/>
            <a:ext cx="8153400" cy="4495800"/>
          </a:xfrm>
        </p:spPr>
        <p:txBody>
          <a:bodyPr/>
          <a:lstStyle/>
          <a:p>
            <a:pPr marL="514350" indent="-514350">
              <a:buFont typeface="Arial" charset="0"/>
              <a:buAutoNum type="arabicPeriod"/>
            </a:pPr>
            <a:r>
              <a:rPr lang="zh-CN" altLang="en-US" sz="2400" dirty="0" smtClean="0"/>
              <a:t>创建</a:t>
            </a:r>
            <a:r>
              <a:rPr lang="en-US" altLang="zh-CN" sz="2400" dirty="0" smtClean="0"/>
              <a:t>URL</a:t>
            </a:r>
            <a:r>
              <a:rPr lang="zh-CN" altLang="en-US" sz="2400" dirty="0" smtClean="0"/>
              <a:t>对象</a:t>
            </a:r>
            <a:endParaRPr lang="en-US" altLang="zh-CN" sz="2400" dirty="0" smtClean="0"/>
          </a:p>
          <a:p>
            <a:pPr marL="514350" indent="-514350">
              <a:buFont typeface="Arial" charset="0"/>
              <a:buAutoNum type="arabicPeriod"/>
            </a:pPr>
            <a:r>
              <a:rPr lang="zh-CN" altLang="en-US" sz="2400" dirty="0" smtClean="0"/>
              <a:t>调用</a:t>
            </a:r>
            <a:r>
              <a:rPr lang="en-US" altLang="zh-CN" sz="2400" dirty="0" err="1" smtClean="0"/>
              <a:t>URL.openConnection</a:t>
            </a:r>
            <a:r>
              <a:rPr lang="en-US" altLang="zh-CN" sz="2400" dirty="0" smtClean="0"/>
              <a:t>()</a:t>
            </a:r>
            <a:r>
              <a:rPr lang="zh-CN" altLang="en-US" sz="2400" dirty="0" smtClean="0"/>
              <a:t>获取</a:t>
            </a:r>
            <a:r>
              <a:rPr lang="en-US" altLang="zh-CN" sz="2400" dirty="0" err="1" smtClean="0"/>
              <a:t>URLConnection</a:t>
            </a:r>
            <a:r>
              <a:rPr lang="zh-CN" altLang="en-US" sz="2400" dirty="0" smtClean="0"/>
              <a:t>对象</a:t>
            </a:r>
            <a:endParaRPr lang="en-US" altLang="zh-CN" sz="2400" dirty="0" smtClean="0"/>
          </a:p>
          <a:p>
            <a:pPr marL="514350" indent="-514350">
              <a:buFont typeface="Arial" charset="0"/>
              <a:buAutoNum type="arabicPeriod"/>
            </a:pPr>
            <a:r>
              <a:rPr lang="zh-CN" altLang="en-US" sz="2400" dirty="0" smtClean="0">
                <a:solidFill>
                  <a:srgbClr val="FF0000"/>
                </a:solidFill>
              </a:rPr>
              <a:t>配置</a:t>
            </a:r>
            <a:r>
              <a:rPr lang="en-US" altLang="zh-CN" sz="2400" dirty="0" err="1" smtClean="0">
                <a:solidFill>
                  <a:srgbClr val="FF0000"/>
                </a:solidFill>
              </a:rPr>
              <a:t>URLConnection</a:t>
            </a:r>
            <a:r>
              <a:rPr lang="zh-CN" altLang="en-US" sz="2400" dirty="0" smtClean="0">
                <a:solidFill>
                  <a:srgbClr val="FF0000"/>
                </a:solidFill>
              </a:rPr>
              <a:t>对象</a:t>
            </a:r>
            <a:endParaRPr lang="en-US" altLang="zh-CN" sz="2400" dirty="0" smtClean="0">
              <a:solidFill>
                <a:srgbClr val="FF0000"/>
              </a:solidFill>
            </a:endParaRPr>
          </a:p>
          <a:p>
            <a:pPr marL="514350" indent="-514350">
              <a:buFont typeface="Arial" charset="0"/>
              <a:buAutoNum type="arabicPeriod"/>
            </a:pPr>
            <a:r>
              <a:rPr lang="zh-CN" altLang="en-US" sz="2400" dirty="0" smtClean="0">
                <a:solidFill>
                  <a:srgbClr val="FF0000"/>
                </a:solidFill>
              </a:rPr>
              <a:t>读取头信息</a:t>
            </a:r>
            <a:endParaRPr lang="en-US" altLang="zh-CN" sz="2400" dirty="0" smtClean="0">
              <a:solidFill>
                <a:srgbClr val="FF0000"/>
              </a:solidFill>
            </a:endParaRPr>
          </a:p>
          <a:p>
            <a:pPr marL="514350" indent="-514350">
              <a:buFont typeface="Arial" charset="0"/>
              <a:buAutoNum type="arabicPeriod"/>
            </a:pPr>
            <a:r>
              <a:rPr lang="zh-CN" altLang="en-US" sz="2400" dirty="0" smtClean="0">
                <a:solidFill>
                  <a:srgbClr val="FF0000"/>
                </a:solidFill>
              </a:rPr>
              <a:t>获得输入流，并读数据</a:t>
            </a:r>
            <a:endParaRPr lang="en-US" altLang="zh-CN" sz="2400" dirty="0" smtClean="0">
              <a:solidFill>
                <a:srgbClr val="FF0000"/>
              </a:solidFill>
            </a:endParaRPr>
          </a:p>
          <a:p>
            <a:pPr marL="514350" indent="-514350">
              <a:buFont typeface="Arial" charset="0"/>
              <a:buAutoNum type="arabicPeriod"/>
            </a:pPr>
            <a:r>
              <a:rPr lang="zh-CN" altLang="en-US" sz="2400" dirty="0" smtClean="0">
                <a:solidFill>
                  <a:srgbClr val="FF0000"/>
                </a:solidFill>
              </a:rPr>
              <a:t>获得输出流，并写数据</a:t>
            </a:r>
            <a:endParaRPr lang="en-US" altLang="zh-CN" sz="2400" dirty="0" smtClean="0">
              <a:solidFill>
                <a:srgbClr val="FF0000"/>
              </a:solidFill>
            </a:endParaRPr>
          </a:p>
          <a:p>
            <a:pPr marL="514350" indent="-514350">
              <a:buFont typeface="Arial" charset="0"/>
              <a:buAutoNum type="arabicPeriod"/>
            </a:pPr>
            <a:r>
              <a:rPr lang="zh-CN" altLang="en-US" sz="2400" dirty="0" smtClean="0"/>
              <a:t>关闭连接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 calcmode="lin" valueType="num">
                                      <p:cBhvr additive="base">
                                        <p:cTn id="37"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195">
                                            <p:txEl>
                                              <p:pRg st="6" end="6"/>
                                            </p:txEl>
                                          </p:spTgt>
                                        </p:tgtEl>
                                        <p:attrNameLst>
                                          <p:attrName>style.visibility</p:attrName>
                                        </p:attrNameLst>
                                      </p:cBhvr>
                                      <p:to>
                                        <p:strVal val="visible"/>
                                      </p:to>
                                    </p:set>
                                    <p:anim calcmode="lin" valueType="num">
                                      <p:cBhvr additive="base">
                                        <p:cTn id="43"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301625" y="228600"/>
            <a:ext cx="8540750" cy="685800"/>
          </a:xfrm>
        </p:spPr>
        <p:txBody>
          <a:bodyPr/>
          <a:lstStyle/>
          <a:p>
            <a:r>
              <a:rPr lang="en-US" altLang="zh-CN" sz="3200" smtClean="0"/>
              <a:t>Java</a:t>
            </a:r>
            <a:r>
              <a:rPr lang="zh-CN" altLang="en-US" sz="3200" smtClean="0"/>
              <a:t>的</a:t>
            </a:r>
            <a:r>
              <a:rPr lang="en-US" altLang="zh-CN" sz="3200" smtClean="0"/>
              <a:t>Web</a:t>
            </a:r>
            <a:r>
              <a:rPr lang="zh-CN" altLang="en-US" sz="3200" smtClean="0"/>
              <a:t>缓存</a:t>
            </a:r>
          </a:p>
        </p:txBody>
      </p:sp>
      <p:sp>
        <p:nvSpPr>
          <p:cNvPr id="31747" name="内容占位符 2"/>
          <p:cNvSpPr>
            <a:spLocks noGrp="1"/>
          </p:cNvSpPr>
          <p:nvPr>
            <p:ph idx="1"/>
          </p:nvPr>
        </p:nvSpPr>
        <p:spPr>
          <a:xfrm>
            <a:off x="467544" y="1556792"/>
            <a:ext cx="8210550" cy="5135562"/>
          </a:xfrm>
        </p:spPr>
        <p:txBody>
          <a:bodyPr/>
          <a:lstStyle/>
          <a:p>
            <a:r>
              <a:rPr lang="en-US" altLang="zh-CN" sz="2800" dirty="0" smtClean="0"/>
              <a:t>JVM</a:t>
            </a:r>
            <a:r>
              <a:rPr lang="zh-CN" altLang="en-US" sz="2800" dirty="0" smtClean="0"/>
              <a:t>只支持一个共享缓存，在</a:t>
            </a:r>
            <a:r>
              <a:rPr lang="en-US" altLang="zh-CN" sz="2800" dirty="0" smtClean="0"/>
              <a:t>HTTP</a:t>
            </a:r>
            <a:r>
              <a:rPr lang="zh-CN" altLang="en-US" sz="2800" dirty="0" smtClean="0"/>
              <a:t>客户端程序中要使用缓存需要使用到自定义的</a:t>
            </a:r>
            <a:r>
              <a:rPr lang="en-US" altLang="zh-CN" sz="2800" dirty="0" smtClean="0"/>
              <a:t>3</a:t>
            </a:r>
            <a:r>
              <a:rPr lang="zh-CN" altLang="en-US" sz="2800" dirty="0" smtClean="0"/>
              <a:t>个具体子类来安装</a:t>
            </a:r>
            <a:r>
              <a:rPr lang="en-US" altLang="zh-CN" sz="2800" dirty="0" smtClean="0"/>
              <a:t>URL</a:t>
            </a:r>
            <a:r>
              <a:rPr lang="zh-CN" altLang="en-US" sz="2800" dirty="0" smtClean="0"/>
              <a:t>类使用的系统级缓存。</a:t>
            </a:r>
            <a:endParaRPr lang="en-US" altLang="zh-CN" sz="2800" dirty="0" smtClean="0"/>
          </a:p>
          <a:p>
            <a:r>
              <a:rPr lang="en-US" altLang="zh-CN" sz="2400" dirty="0" err="1" smtClean="0"/>
              <a:t>ResponseCache</a:t>
            </a:r>
            <a:r>
              <a:rPr lang="zh-CN" altLang="en-US" sz="2400" dirty="0" smtClean="0"/>
              <a:t>的一个具体子类</a:t>
            </a:r>
            <a:endParaRPr lang="en-US" altLang="zh-CN" sz="2400" dirty="0" smtClean="0"/>
          </a:p>
          <a:p>
            <a:r>
              <a:rPr lang="en-US" altLang="zh-CN" sz="2400" dirty="0" err="1" smtClean="0"/>
              <a:t>CacheRequest</a:t>
            </a:r>
            <a:r>
              <a:rPr lang="zh-CN" altLang="en-US" sz="2400" dirty="0" smtClean="0"/>
              <a:t>的一个具体子类</a:t>
            </a:r>
            <a:endParaRPr lang="en-US" altLang="zh-CN" sz="2400" dirty="0" smtClean="0"/>
          </a:p>
          <a:p>
            <a:r>
              <a:rPr lang="en-US" altLang="zh-CN" sz="2400" dirty="0" err="1" smtClean="0"/>
              <a:t>CacheResponse</a:t>
            </a:r>
            <a:r>
              <a:rPr lang="zh-CN" altLang="en-US" sz="2400" dirty="0" smtClean="0"/>
              <a:t>的一个具体子类</a:t>
            </a:r>
            <a:endParaRPr lang="en-US" altLang="zh-CN" sz="2400" dirty="0" smtClean="0"/>
          </a:p>
          <a:p>
            <a:r>
              <a:rPr lang="zh-CN" altLang="en-US" sz="2800" dirty="0" smtClean="0"/>
              <a:t>使用</a:t>
            </a:r>
            <a:r>
              <a:rPr lang="en-US" altLang="zh-CN" sz="2400" dirty="0" err="1" smtClean="0">
                <a:solidFill>
                  <a:srgbClr val="FF0000"/>
                </a:solidFill>
              </a:rPr>
              <a:t>ResponseCache.setDefault</a:t>
            </a:r>
            <a:r>
              <a:rPr lang="en-US" altLang="zh-CN" sz="2400" dirty="0" smtClean="0">
                <a:solidFill>
                  <a:srgbClr val="FF0000"/>
                </a:solidFill>
              </a:rPr>
              <a:t>()</a:t>
            </a:r>
            <a:r>
              <a:rPr lang="zh-CN" altLang="en-US" sz="2800" dirty="0" smtClean="0"/>
              <a:t>方法把自定义缓存子类对象安装为默认缓存，来处理自定义的</a:t>
            </a:r>
            <a:r>
              <a:rPr lang="en-US" altLang="zh-CN" sz="2800" dirty="0" err="1" smtClean="0"/>
              <a:t>CacheRequest</a:t>
            </a:r>
            <a:r>
              <a:rPr lang="zh-CN" altLang="en-US" sz="2800" dirty="0" smtClean="0"/>
              <a:t>和</a:t>
            </a:r>
            <a:r>
              <a:rPr lang="en-US" altLang="zh-CN" sz="2800" dirty="0" err="1" smtClean="0"/>
              <a:t>CacheResponse</a:t>
            </a:r>
            <a:r>
              <a:rPr lang="zh-CN" altLang="en-US" sz="2800" dirty="0" smtClean="0"/>
              <a:t>子类。</a:t>
            </a:r>
            <a:endParaRPr lang="en-US" altLang="zh-CN" sz="2800" dirty="0" smtClean="0"/>
          </a:p>
          <a:p>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 calcmode="lin" valueType="num">
                                      <p:cBhvr additive="base">
                                        <p:cTn id="17"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7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1747">
                                            <p:txEl>
                                              <p:pRg st="3" end="3"/>
                                            </p:txEl>
                                          </p:spTgt>
                                        </p:tgtEl>
                                        <p:attrNameLst>
                                          <p:attrName>style.visibility</p:attrName>
                                        </p:attrNameLst>
                                      </p:cBhvr>
                                      <p:to>
                                        <p:strVal val="visible"/>
                                      </p:to>
                                    </p:set>
                                    <p:anim calcmode="lin" valueType="num">
                                      <p:cBhvr additive="base">
                                        <p:cTn id="21"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 calcmode="lin" valueType="num">
                                      <p:cBhvr additive="base">
                                        <p:cTn id="27"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301625" y="228600"/>
            <a:ext cx="8540750" cy="685800"/>
          </a:xfrm>
        </p:spPr>
        <p:txBody>
          <a:bodyPr/>
          <a:lstStyle/>
          <a:p>
            <a:r>
              <a:rPr lang="en-US" altLang="zh-CN" sz="3200" smtClean="0"/>
              <a:t>Java</a:t>
            </a:r>
            <a:r>
              <a:rPr lang="zh-CN" altLang="en-US" sz="3200" smtClean="0"/>
              <a:t>的</a:t>
            </a:r>
            <a:r>
              <a:rPr lang="en-US" altLang="zh-CN" sz="3200" smtClean="0"/>
              <a:t>Web</a:t>
            </a:r>
            <a:r>
              <a:rPr lang="zh-CN" altLang="en-US" sz="3200" smtClean="0"/>
              <a:t>缓存</a:t>
            </a:r>
            <a:r>
              <a:rPr lang="en-US" altLang="zh-CN" sz="3200" smtClean="0"/>
              <a:t>-- </a:t>
            </a:r>
            <a:r>
              <a:rPr lang="en-US" altLang="zh-CN" sz="2800" smtClean="0">
                <a:solidFill>
                  <a:srgbClr val="FF0000"/>
                </a:solidFill>
              </a:rPr>
              <a:t>CacheRequest</a:t>
            </a:r>
            <a:r>
              <a:rPr lang="zh-CN" altLang="en-US" sz="2800" smtClean="0">
                <a:solidFill>
                  <a:srgbClr val="FF0000"/>
                </a:solidFill>
              </a:rPr>
              <a:t>类</a:t>
            </a:r>
          </a:p>
        </p:txBody>
      </p:sp>
      <p:sp>
        <p:nvSpPr>
          <p:cNvPr id="32771" name="内容占位符 2"/>
          <p:cNvSpPr>
            <a:spLocks noGrp="1"/>
          </p:cNvSpPr>
          <p:nvPr>
            <p:ph idx="1"/>
          </p:nvPr>
        </p:nvSpPr>
        <p:spPr>
          <a:xfrm>
            <a:off x="683568" y="1484784"/>
            <a:ext cx="8210550" cy="5135562"/>
          </a:xfrm>
        </p:spPr>
        <p:txBody>
          <a:bodyPr/>
          <a:lstStyle/>
          <a:p>
            <a:r>
              <a:rPr lang="en-US" altLang="zh-CN" sz="2400" dirty="0" err="1" smtClean="0"/>
              <a:t>ResponseCache</a:t>
            </a:r>
            <a:r>
              <a:rPr lang="zh-CN" altLang="en-US" sz="2400" dirty="0" smtClean="0"/>
              <a:t>的</a:t>
            </a:r>
            <a:r>
              <a:rPr lang="en-US" altLang="zh-CN" sz="2400" dirty="0" smtClean="0"/>
              <a:t>put()</a:t>
            </a:r>
            <a:r>
              <a:rPr lang="zh-CN" altLang="en-US" sz="2400" dirty="0" smtClean="0"/>
              <a:t>方法返回一个</a:t>
            </a:r>
            <a:r>
              <a:rPr lang="en-US" altLang="zh-CN" sz="2400" dirty="0" err="1" smtClean="0"/>
              <a:t>CacheRequest</a:t>
            </a:r>
            <a:r>
              <a:rPr lang="zh-CN" altLang="en-US" sz="2400" dirty="0" smtClean="0"/>
              <a:t>类型 的对象。</a:t>
            </a:r>
            <a:endParaRPr lang="en-US" altLang="zh-CN" sz="2400" dirty="0" smtClean="0"/>
          </a:p>
          <a:p>
            <a:r>
              <a:rPr lang="en-US" altLang="zh-CN" sz="2400" dirty="0" err="1" smtClean="0"/>
              <a:t>CacheRequest</a:t>
            </a:r>
            <a:r>
              <a:rPr lang="zh-CN" altLang="en-US" sz="2400" dirty="0" smtClean="0"/>
              <a:t>类表示在 </a:t>
            </a:r>
            <a:r>
              <a:rPr lang="en-US" altLang="zh-CN" sz="2400" dirty="0" err="1" smtClean="0"/>
              <a:t>ResponseCache</a:t>
            </a:r>
            <a:r>
              <a:rPr lang="en-US" altLang="zh-CN" sz="2400" dirty="0" smtClean="0"/>
              <a:t> </a:t>
            </a:r>
            <a:r>
              <a:rPr lang="zh-CN" altLang="en-US" sz="2400" dirty="0" smtClean="0"/>
              <a:t>中存储资源的通道。</a:t>
            </a:r>
            <a:endParaRPr lang="en-US" altLang="zh-CN" sz="2400" dirty="0" smtClean="0"/>
          </a:p>
          <a:p>
            <a:r>
              <a:rPr lang="en-US" altLang="zh-CN" sz="2400" dirty="0" err="1" smtClean="0"/>
              <a:t>CacheRequest</a:t>
            </a:r>
            <a:r>
              <a:rPr lang="zh-CN" altLang="en-US" sz="2400" dirty="0" smtClean="0"/>
              <a:t>类的实例包装了一个</a:t>
            </a:r>
            <a:r>
              <a:rPr lang="en-US" altLang="zh-CN" sz="2400" dirty="0" err="1" smtClean="0"/>
              <a:t>OutputStream</a:t>
            </a:r>
            <a:r>
              <a:rPr lang="zh-CN" altLang="en-US" sz="2400" dirty="0" smtClean="0"/>
              <a:t>对象，</a:t>
            </a:r>
            <a:r>
              <a:rPr lang="en-US" altLang="zh-CN" sz="2400" dirty="0" smtClean="0"/>
              <a:t>HTTP</a:t>
            </a:r>
            <a:r>
              <a:rPr lang="zh-CN" altLang="en-US" sz="2400" dirty="0" smtClean="0"/>
              <a:t>客户端程序可以调用该对象来将资源数据存储到缓存中。</a:t>
            </a:r>
            <a:endParaRPr lang="en-US" altLang="zh-CN" sz="2400" dirty="0" smtClean="0"/>
          </a:p>
          <a:p>
            <a:r>
              <a:rPr lang="en-US" altLang="zh-CN" sz="2400" dirty="0" err="1" smtClean="0"/>
              <a:t>CacheRequest</a:t>
            </a:r>
            <a:r>
              <a:rPr lang="zh-CN" altLang="en-US" sz="2400" dirty="0" smtClean="0"/>
              <a:t>类</a:t>
            </a:r>
            <a:r>
              <a:rPr lang="zh-CN" altLang="en-US" sz="2800" dirty="0" smtClean="0"/>
              <a:t> </a:t>
            </a:r>
            <a:r>
              <a:rPr lang="en-US" altLang="zh-CN" sz="2400" dirty="0" smtClean="0"/>
              <a:t>ex7-7 CacheRequest.java</a:t>
            </a:r>
            <a:r>
              <a:rPr lang="zh-CN" altLang="en-US" sz="2400" dirty="0" smtClean="0"/>
              <a:t> ：</a:t>
            </a:r>
            <a:endParaRPr lang="en-US" altLang="zh-CN" sz="2800" dirty="0" smtClean="0"/>
          </a:p>
          <a:p>
            <a:endParaRPr lang="en-US" altLang="zh-CN" sz="2400" dirty="0" smtClean="0"/>
          </a:p>
          <a:p>
            <a:endParaRPr lang="en-US" altLang="zh-CN" sz="2800" dirty="0" smtClean="0"/>
          </a:p>
        </p:txBody>
      </p:sp>
      <p:sp>
        <p:nvSpPr>
          <p:cNvPr id="4" name="矩形 3"/>
          <p:cNvSpPr>
            <a:spLocks noChangeArrowheads="1"/>
          </p:cNvSpPr>
          <p:nvPr/>
        </p:nvSpPr>
        <p:spPr bwMode="auto">
          <a:xfrm>
            <a:off x="899592" y="4221088"/>
            <a:ext cx="7083425" cy="2246313"/>
          </a:xfrm>
          <a:prstGeom prst="rect">
            <a:avLst/>
          </a:prstGeom>
          <a:solidFill>
            <a:srgbClr val="CCFFFF"/>
          </a:solidFill>
          <a:ln w="9525">
            <a:noFill/>
            <a:miter lim="800000"/>
            <a:headEnd/>
            <a:tailEnd/>
          </a:ln>
        </p:spPr>
        <p:txBody>
          <a:bodyPr>
            <a:spAutoFit/>
          </a:bodyPr>
          <a:lstStyle/>
          <a:p>
            <a:r>
              <a:rPr lang="en-US" altLang="zh-CN" sz="2000" b="1" dirty="0">
                <a:solidFill>
                  <a:srgbClr val="FF0000"/>
                </a:solidFill>
                <a:latin typeface="Times New Roman" pitchFamily="18" charset="0"/>
                <a:cs typeface="Times New Roman" pitchFamily="18" charset="0"/>
              </a:rPr>
              <a:t>Package java.net</a:t>
            </a:r>
          </a:p>
          <a:p>
            <a:endParaRPr lang="en-US" altLang="zh-CN" sz="2000" b="1" dirty="0">
              <a:solidFill>
                <a:srgbClr val="FF0000"/>
              </a:solidFill>
              <a:latin typeface="Times New Roman" pitchFamily="18" charset="0"/>
              <a:cs typeface="Times New Roman" pitchFamily="18" charset="0"/>
            </a:endParaRPr>
          </a:p>
          <a:p>
            <a:r>
              <a:rPr lang="en-US" altLang="zh-CN" sz="2000" dirty="0">
                <a:latin typeface="Times New Roman" pitchFamily="18" charset="0"/>
                <a:cs typeface="Times New Roman" pitchFamily="18" charset="0"/>
              </a:rPr>
              <a:t>Public abstract class </a:t>
            </a:r>
            <a:r>
              <a:rPr lang="en-US" altLang="zh-CN" sz="2000" dirty="0" err="1">
                <a:latin typeface="Times New Roman" pitchFamily="18" charset="0"/>
                <a:cs typeface="Times New Roman" pitchFamily="18" charset="0"/>
              </a:rPr>
              <a:t>CacheRequest</a:t>
            </a:r>
            <a:r>
              <a:rPr lang="en-US" altLang="zh-CN" sz="2000" dirty="0">
                <a:latin typeface="Times New Roman" pitchFamily="18" charset="0"/>
                <a:cs typeface="Times New Roman" pitchFamily="18" charset="0"/>
              </a:rPr>
              <a:t> {</a:t>
            </a:r>
          </a:p>
          <a:p>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返回可以将响应正文写入</a:t>
            </a:r>
            <a:r>
              <a:rPr lang="en-US" altLang="zh-CN" sz="2000" dirty="0">
                <a:latin typeface="Times New Roman" pitchFamily="18" charset="0"/>
                <a:cs typeface="Times New Roman" pitchFamily="18" charset="0"/>
              </a:rPr>
              <a:t>cache</a:t>
            </a:r>
            <a:r>
              <a:rPr lang="zh-CN" altLang="en-US" sz="2000" dirty="0">
                <a:latin typeface="Times New Roman" pitchFamily="18" charset="0"/>
                <a:cs typeface="Times New Roman" pitchFamily="18" charset="0"/>
              </a:rPr>
              <a:t>库的 </a:t>
            </a:r>
            <a:r>
              <a:rPr lang="en-US" altLang="zh-CN" sz="2000" dirty="0" err="1">
                <a:latin typeface="Times New Roman" pitchFamily="18" charset="0"/>
                <a:cs typeface="Times New Roman" pitchFamily="18" charset="0"/>
              </a:rPr>
              <a:t>OutputStream</a:t>
            </a:r>
            <a:endParaRPr lang="en-US" altLang="zh-CN" sz="20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        public abstract </a:t>
            </a:r>
            <a:r>
              <a:rPr lang="en-US" altLang="zh-CN" sz="2000" dirty="0" err="1">
                <a:latin typeface="Times New Roman" pitchFamily="18" charset="0"/>
                <a:cs typeface="Times New Roman" pitchFamily="18" charset="0"/>
              </a:rPr>
              <a:t>OutputStream</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getBody</a:t>
            </a:r>
            <a:r>
              <a:rPr lang="en-US" altLang="zh-CN" sz="2000" dirty="0">
                <a:latin typeface="Times New Roman" pitchFamily="18" charset="0"/>
                <a:cs typeface="Times New Roman" pitchFamily="18" charset="0"/>
              </a:rPr>
              <a:t>( ) throws </a:t>
            </a:r>
            <a:r>
              <a:rPr lang="en-US" altLang="zh-CN" sz="2000" dirty="0" err="1">
                <a:latin typeface="Times New Roman" pitchFamily="18" charset="0"/>
                <a:cs typeface="Times New Roman" pitchFamily="18" charset="0"/>
              </a:rPr>
              <a:t>IOException</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public abstract void abort( );//</a:t>
            </a:r>
            <a:r>
              <a:rPr lang="zh-CN" altLang="en-US" sz="2000" dirty="0">
                <a:latin typeface="Times New Roman" pitchFamily="18" charset="0"/>
                <a:cs typeface="Times New Roman" pitchFamily="18" charset="0"/>
              </a:rPr>
              <a:t>中止缓存响应的尝试</a:t>
            </a:r>
            <a:endParaRPr lang="en-US" altLang="zh-CN" sz="20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301625" y="228600"/>
            <a:ext cx="8540750" cy="685800"/>
          </a:xfrm>
        </p:spPr>
        <p:txBody>
          <a:bodyPr/>
          <a:lstStyle/>
          <a:p>
            <a:r>
              <a:rPr lang="zh-CN" altLang="en-US" sz="3200" smtClean="0"/>
              <a:t>自定义</a:t>
            </a:r>
            <a:r>
              <a:rPr lang="en-US" altLang="zh-CN" sz="3200" smtClean="0"/>
              <a:t>CacheRequest</a:t>
            </a:r>
            <a:r>
              <a:rPr lang="zh-CN" altLang="en-US" sz="3200" smtClean="0"/>
              <a:t>子类</a:t>
            </a:r>
          </a:p>
        </p:txBody>
      </p:sp>
      <p:sp>
        <p:nvSpPr>
          <p:cNvPr id="34819" name="内容占位符 2"/>
          <p:cNvSpPr>
            <a:spLocks noGrp="1"/>
          </p:cNvSpPr>
          <p:nvPr>
            <p:ph idx="1"/>
          </p:nvPr>
        </p:nvSpPr>
        <p:spPr>
          <a:xfrm>
            <a:off x="467544" y="1916832"/>
            <a:ext cx="8210550" cy="2550219"/>
          </a:xfrm>
        </p:spPr>
        <p:txBody>
          <a:bodyPr/>
          <a:lstStyle/>
          <a:p>
            <a:r>
              <a:rPr lang="zh-CN" altLang="en-US" sz="2400" dirty="0" smtClean="0"/>
              <a:t>自定义一个</a:t>
            </a:r>
            <a:r>
              <a:rPr lang="en-US" altLang="zh-CN" sz="2400" dirty="0" err="1" smtClean="0"/>
              <a:t>CacheRequest</a:t>
            </a:r>
            <a:r>
              <a:rPr lang="zh-CN" altLang="en-US" sz="2400" dirty="0" smtClean="0"/>
              <a:t>子类，可返回一个</a:t>
            </a:r>
            <a:r>
              <a:rPr lang="en-US" altLang="zh-CN" sz="2400" dirty="0" err="1" smtClean="0"/>
              <a:t>ByteArrayOutputStream</a:t>
            </a:r>
            <a:r>
              <a:rPr lang="zh-CN" altLang="en-US" sz="2400" dirty="0" smtClean="0"/>
              <a:t>，支持</a:t>
            </a:r>
            <a:r>
              <a:rPr lang="en-US" altLang="zh-CN" sz="2400" dirty="0" err="1" smtClean="0"/>
              <a:t>ResponseCache</a:t>
            </a:r>
            <a:r>
              <a:rPr lang="zh-CN" altLang="en-US" sz="2400" dirty="0" smtClean="0"/>
              <a:t>对象的</a:t>
            </a:r>
            <a:r>
              <a:rPr lang="en-US" altLang="zh-CN" sz="2400" dirty="0" smtClean="0"/>
              <a:t>put()</a:t>
            </a:r>
            <a:r>
              <a:rPr lang="zh-CN" altLang="en-US" sz="2400" dirty="0" smtClean="0"/>
              <a:t>方法将资源数据以字节数组文件存入缓存中。</a:t>
            </a:r>
            <a:endParaRPr lang="en-US" altLang="zh-CN"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01625" y="228600"/>
            <a:ext cx="8540750" cy="685800"/>
          </a:xfrm>
        </p:spPr>
        <p:txBody>
          <a:bodyPr/>
          <a:lstStyle/>
          <a:p>
            <a:r>
              <a:rPr lang="en-US" altLang="zh-CN" sz="3200" smtClean="0"/>
              <a:t>Java</a:t>
            </a:r>
            <a:r>
              <a:rPr lang="zh-CN" altLang="en-US" sz="3200" smtClean="0"/>
              <a:t>的</a:t>
            </a:r>
            <a:r>
              <a:rPr lang="en-US" altLang="zh-CN" sz="3200" smtClean="0"/>
              <a:t>Web</a:t>
            </a:r>
            <a:r>
              <a:rPr lang="zh-CN" altLang="en-US" sz="3200" smtClean="0"/>
              <a:t>缓存</a:t>
            </a:r>
            <a:r>
              <a:rPr lang="en-US" altLang="zh-CN" sz="3200" smtClean="0"/>
              <a:t>-- </a:t>
            </a:r>
            <a:r>
              <a:rPr lang="en-US" altLang="zh-CN" sz="2800" smtClean="0"/>
              <a:t>CacheResponse</a:t>
            </a:r>
            <a:r>
              <a:rPr lang="zh-CN" altLang="en-US" sz="2800" smtClean="0"/>
              <a:t>类</a:t>
            </a:r>
          </a:p>
        </p:txBody>
      </p:sp>
      <p:sp>
        <p:nvSpPr>
          <p:cNvPr id="36867" name="内容占位符 2"/>
          <p:cNvSpPr>
            <a:spLocks noGrp="1"/>
          </p:cNvSpPr>
          <p:nvPr>
            <p:ph idx="1"/>
          </p:nvPr>
        </p:nvSpPr>
        <p:spPr>
          <a:xfrm>
            <a:off x="539552" y="1484784"/>
            <a:ext cx="8210550" cy="3024336"/>
          </a:xfrm>
        </p:spPr>
        <p:txBody>
          <a:bodyPr/>
          <a:lstStyle/>
          <a:p>
            <a:r>
              <a:rPr lang="en-US" altLang="zh-CN" sz="2400" dirty="0" err="1" smtClean="0"/>
              <a:t>ResponseCache</a:t>
            </a:r>
            <a:r>
              <a:rPr lang="zh-CN" altLang="en-US" sz="2400" dirty="0" smtClean="0"/>
              <a:t>的</a:t>
            </a:r>
            <a:r>
              <a:rPr lang="en-US" altLang="zh-CN" sz="2400" dirty="0" smtClean="0"/>
              <a:t>get()</a:t>
            </a:r>
            <a:r>
              <a:rPr lang="zh-CN" altLang="en-US" sz="2400" dirty="0" smtClean="0"/>
              <a:t>方法从缓存中获取资源的数据和首部，包装在一个</a:t>
            </a:r>
            <a:r>
              <a:rPr lang="en-US" altLang="zh-CN" sz="2400" dirty="0" err="1" smtClean="0"/>
              <a:t>CacheResponse</a:t>
            </a:r>
            <a:r>
              <a:rPr lang="zh-CN" altLang="en-US" sz="2400" dirty="0" smtClean="0"/>
              <a:t>类型的对象中返回。</a:t>
            </a:r>
            <a:endParaRPr lang="en-US" altLang="zh-CN" sz="2400" dirty="0" smtClean="0"/>
          </a:p>
          <a:p>
            <a:r>
              <a:rPr lang="en-US" altLang="zh-CN" sz="2400" dirty="0" err="1" smtClean="0"/>
              <a:t>CacheResponse</a:t>
            </a:r>
            <a:r>
              <a:rPr lang="zh-CN" altLang="en-US" sz="2400" dirty="0" smtClean="0"/>
              <a:t>类表示在 </a:t>
            </a:r>
            <a:r>
              <a:rPr lang="en-US" altLang="zh-CN" sz="2400" dirty="0" err="1" smtClean="0"/>
              <a:t>ResponseCache</a:t>
            </a:r>
            <a:r>
              <a:rPr lang="en-US" altLang="zh-CN" sz="2400" dirty="0" smtClean="0"/>
              <a:t> </a:t>
            </a:r>
            <a:r>
              <a:rPr lang="zh-CN" altLang="en-US" sz="2400" dirty="0" smtClean="0"/>
              <a:t>中检索资源的通道。</a:t>
            </a:r>
            <a:endParaRPr lang="en-US" altLang="zh-CN" sz="2400" dirty="0" smtClean="0"/>
          </a:p>
          <a:p>
            <a:r>
              <a:rPr lang="en-US" altLang="zh-CN" sz="2400" dirty="0" err="1" smtClean="0"/>
              <a:t>CacheResponse</a:t>
            </a:r>
            <a:r>
              <a:rPr lang="zh-CN" altLang="en-US" sz="2400" dirty="0" smtClean="0"/>
              <a:t>类的实例包装了一个</a:t>
            </a:r>
            <a:r>
              <a:rPr lang="en-US" altLang="zh-CN" sz="2400" dirty="0" smtClean="0"/>
              <a:t>URI</a:t>
            </a:r>
            <a:r>
              <a:rPr lang="zh-CN" altLang="en-US" sz="2400" dirty="0" smtClean="0"/>
              <a:t>请求资源的数据和首部，</a:t>
            </a:r>
            <a:r>
              <a:rPr lang="en-US" altLang="zh-CN" sz="2400" dirty="0" smtClean="0"/>
              <a:t>HTTP</a:t>
            </a:r>
            <a:r>
              <a:rPr lang="zh-CN" altLang="en-US" sz="2400" dirty="0" smtClean="0"/>
              <a:t>客户端程序可以调用该对象将资源的数据或首部从缓存中取出。</a:t>
            </a:r>
            <a:endParaRPr lang="en-US" altLang="zh-CN" sz="2400" dirty="0" smtClean="0"/>
          </a:p>
          <a:p>
            <a:endParaRPr lang="en-US" altLang="zh-CN" sz="2800" dirty="0" smtClean="0"/>
          </a:p>
        </p:txBody>
      </p:sp>
      <p:sp>
        <p:nvSpPr>
          <p:cNvPr id="4" name="矩形 3"/>
          <p:cNvSpPr>
            <a:spLocks noChangeArrowheads="1"/>
          </p:cNvSpPr>
          <p:nvPr/>
        </p:nvSpPr>
        <p:spPr bwMode="auto">
          <a:xfrm>
            <a:off x="304800" y="4572000"/>
            <a:ext cx="8763000" cy="2246313"/>
          </a:xfrm>
          <a:prstGeom prst="rect">
            <a:avLst/>
          </a:prstGeom>
          <a:solidFill>
            <a:srgbClr val="CCFFFF"/>
          </a:solidFill>
          <a:ln w="9525">
            <a:noFill/>
            <a:miter lim="800000"/>
            <a:headEnd/>
            <a:tailEnd/>
          </a:ln>
        </p:spPr>
        <p:txBody>
          <a:bodyPr>
            <a:spAutoFit/>
          </a:bodyPr>
          <a:lstStyle/>
          <a:p>
            <a:r>
              <a:rPr lang="en-US" altLang="zh-CN" sz="2000" b="1">
                <a:solidFill>
                  <a:srgbClr val="FF0000"/>
                </a:solidFill>
                <a:latin typeface="Times New Roman" pitchFamily="18" charset="0"/>
                <a:cs typeface="Times New Roman" pitchFamily="18" charset="0"/>
              </a:rPr>
              <a:t>Package java.net</a:t>
            </a:r>
          </a:p>
          <a:p>
            <a:endParaRPr lang="en-US" altLang="zh-CN" sz="2000" b="1">
              <a:solidFill>
                <a:srgbClr val="FF0000"/>
              </a:solidFill>
              <a:latin typeface="Times New Roman" pitchFamily="18" charset="0"/>
              <a:cs typeface="Times New Roman" pitchFamily="18" charset="0"/>
            </a:endParaRPr>
          </a:p>
          <a:p>
            <a:r>
              <a:rPr lang="en-US" altLang="zh-CN" sz="2000">
                <a:latin typeface="Times New Roman" pitchFamily="18" charset="0"/>
                <a:cs typeface="Times New Roman" pitchFamily="18" charset="0"/>
              </a:rPr>
              <a:t>Public abstract class CacheResponse{</a:t>
            </a:r>
          </a:p>
          <a:p>
            <a:r>
              <a:rPr lang="en-US" altLang="zh-CN" sz="2000">
                <a:latin typeface="Times New Roman" pitchFamily="18" charset="0"/>
                <a:cs typeface="Times New Roman" pitchFamily="18" charset="0"/>
              </a:rPr>
              <a:t>        //</a:t>
            </a:r>
            <a:r>
              <a:rPr lang="zh-CN" altLang="en-US" sz="2000">
                <a:latin typeface="Times New Roman" pitchFamily="18" charset="0"/>
                <a:cs typeface="Times New Roman" pitchFamily="18" charset="0"/>
              </a:rPr>
              <a:t>返回响应的主体作为</a:t>
            </a:r>
            <a:r>
              <a:rPr lang="en-US" altLang="zh-CN" sz="2000">
                <a:latin typeface="Times New Roman" pitchFamily="18" charset="0"/>
                <a:cs typeface="Times New Roman" pitchFamily="18" charset="0"/>
              </a:rPr>
              <a:t>InputStream</a:t>
            </a:r>
          </a:p>
          <a:p>
            <a:r>
              <a:rPr lang="en-US" altLang="zh-CN" sz="2000">
                <a:latin typeface="Times New Roman" pitchFamily="18" charset="0"/>
                <a:cs typeface="Times New Roman" pitchFamily="18" charset="0"/>
              </a:rPr>
              <a:t>        public abstract Map&lt;String, List&lt;String&gt;&gt; getHeaders( ) throws IOException;</a:t>
            </a:r>
          </a:p>
          <a:p>
            <a:r>
              <a:rPr lang="en-US" altLang="zh-CN" sz="2000">
                <a:latin typeface="Times New Roman" pitchFamily="18" charset="0"/>
                <a:cs typeface="Times New Roman" pitchFamily="18" charset="0"/>
              </a:rPr>
              <a:t>        public abstract InputStream  getBody( ) throws IOException;//</a:t>
            </a:r>
            <a:r>
              <a:rPr lang="zh-CN" altLang="en-US" sz="2000">
                <a:latin typeface="Times New Roman" pitchFamily="18" charset="0"/>
                <a:cs typeface="Times New Roman" pitchFamily="18" charset="0"/>
              </a:rPr>
              <a:t>返回响应头作为一个</a:t>
            </a:r>
            <a:r>
              <a:rPr lang="en-US" altLang="zh-CN" sz="2000">
                <a:latin typeface="Times New Roman" pitchFamily="18" charset="0"/>
                <a:cs typeface="Times New Roman" pitchFamily="18" charset="0"/>
              </a:rPr>
              <a:t>Map}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301625" y="228600"/>
            <a:ext cx="8540750" cy="685800"/>
          </a:xfrm>
        </p:spPr>
        <p:txBody>
          <a:bodyPr/>
          <a:lstStyle/>
          <a:p>
            <a:r>
              <a:rPr lang="zh-CN" altLang="en-US" sz="3200" smtClean="0"/>
              <a:t>自定义</a:t>
            </a:r>
            <a:r>
              <a:rPr lang="en-US" altLang="zh-CN" sz="3200" smtClean="0"/>
              <a:t>CacheResponse</a:t>
            </a:r>
            <a:r>
              <a:rPr lang="zh-CN" altLang="en-US" sz="3200" smtClean="0"/>
              <a:t>子类</a:t>
            </a:r>
          </a:p>
        </p:txBody>
      </p:sp>
      <p:sp>
        <p:nvSpPr>
          <p:cNvPr id="38915" name="内容占位符 2"/>
          <p:cNvSpPr>
            <a:spLocks noGrp="1"/>
          </p:cNvSpPr>
          <p:nvPr>
            <p:ph idx="1"/>
          </p:nvPr>
        </p:nvSpPr>
        <p:spPr>
          <a:xfrm>
            <a:off x="539552" y="1556792"/>
            <a:ext cx="8210550" cy="3096344"/>
          </a:xfrm>
        </p:spPr>
        <p:txBody>
          <a:bodyPr/>
          <a:lstStyle/>
          <a:p>
            <a:r>
              <a:rPr lang="zh-CN" altLang="en-US" sz="2400" dirty="0" smtClean="0"/>
              <a:t>自定义一个</a:t>
            </a:r>
            <a:r>
              <a:rPr lang="en-US" altLang="zh-CN" sz="2400" dirty="0" err="1" smtClean="0"/>
              <a:t>CacheResponse</a:t>
            </a:r>
            <a:r>
              <a:rPr lang="zh-CN" altLang="en-US" sz="2400" dirty="0" smtClean="0"/>
              <a:t>子类，与一个自定义的</a:t>
            </a:r>
            <a:r>
              <a:rPr lang="en-US" altLang="zh-CN" sz="2400" dirty="0" err="1" smtClean="0"/>
              <a:t>CacheRequest</a:t>
            </a:r>
            <a:r>
              <a:rPr lang="zh-CN" altLang="en-US" sz="2400" dirty="0" smtClean="0"/>
              <a:t>子类（</a:t>
            </a:r>
            <a:r>
              <a:rPr lang="en-US" altLang="zh-CN" sz="2400" dirty="0" err="1" smtClean="0"/>
              <a:t>SimpleCacheRequest</a:t>
            </a:r>
            <a:r>
              <a:rPr lang="zh-CN" altLang="en-US" sz="2400" dirty="0" smtClean="0"/>
              <a:t>）对象和一个</a:t>
            </a:r>
            <a:r>
              <a:rPr lang="en-US" altLang="zh-CN" sz="2400" dirty="0" err="1" smtClean="0"/>
              <a:t>CacheControl</a:t>
            </a:r>
            <a:r>
              <a:rPr lang="zh-CN" altLang="en-US" sz="2400" dirty="0" smtClean="0"/>
              <a:t>对象绑定，支持</a:t>
            </a:r>
            <a:r>
              <a:rPr lang="en-US" altLang="zh-CN" sz="2400" dirty="0" err="1" smtClean="0"/>
              <a:t>ResponseCache</a:t>
            </a:r>
            <a:r>
              <a:rPr lang="zh-CN" altLang="en-US" sz="2400" dirty="0" smtClean="0"/>
              <a:t>对象的</a:t>
            </a:r>
            <a:r>
              <a:rPr lang="en-US" altLang="zh-CN" sz="2400" dirty="0" smtClean="0"/>
              <a:t>get()</a:t>
            </a:r>
            <a:r>
              <a:rPr lang="zh-CN" altLang="en-US" sz="2400" dirty="0" smtClean="0"/>
              <a:t>方法从缓存中读取资源的数据或首部。</a:t>
            </a:r>
            <a:endParaRPr lang="en-US" altLang="zh-CN"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01625" y="228600"/>
            <a:ext cx="8540750" cy="685800"/>
          </a:xfrm>
        </p:spPr>
        <p:txBody>
          <a:bodyPr/>
          <a:lstStyle/>
          <a:p>
            <a:r>
              <a:rPr lang="en-US" altLang="zh-CN" sz="3200" smtClean="0"/>
              <a:t>Java</a:t>
            </a:r>
            <a:r>
              <a:rPr lang="zh-CN" altLang="en-US" sz="3200" smtClean="0"/>
              <a:t>的</a:t>
            </a:r>
            <a:r>
              <a:rPr lang="en-US" altLang="zh-CN" sz="3200" smtClean="0"/>
              <a:t>Web</a:t>
            </a:r>
            <a:r>
              <a:rPr lang="zh-CN" altLang="en-US" sz="3200" smtClean="0"/>
              <a:t>缓存</a:t>
            </a:r>
            <a:r>
              <a:rPr lang="en-US" altLang="zh-CN" sz="3200" smtClean="0"/>
              <a:t>-- ResponseCache</a:t>
            </a:r>
            <a:r>
              <a:rPr lang="zh-CN" altLang="en-US" sz="2800" smtClean="0"/>
              <a:t>类</a:t>
            </a:r>
          </a:p>
        </p:txBody>
      </p:sp>
      <p:sp>
        <p:nvSpPr>
          <p:cNvPr id="40963" name="内容占位符 2"/>
          <p:cNvSpPr>
            <a:spLocks noGrp="1"/>
          </p:cNvSpPr>
          <p:nvPr>
            <p:ph idx="1"/>
          </p:nvPr>
        </p:nvSpPr>
        <p:spPr>
          <a:xfrm>
            <a:off x="611560" y="1556792"/>
            <a:ext cx="8210550" cy="5135562"/>
          </a:xfrm>
        </p:spPr>
        <p:txBody>
          <a:bodyPr/>
          <a:lstStyle/>
          <a:p>
            <a:r>
              <a:rPr lang="zh-CN" altLang="en-US" sz="2400" dirty="0" smtClean="0"/>
              <a:t>代表</a:t>
            </a:r>
            <a:r>
              <a:rPr lang="en-US" altLang="zh-CN" sz="2400" dirty="0" err="1" smtClean="0"/>
              <a:t>URLConnection</a:t>
            </a:r>
            <a:r>
              <a:rPr lang="zh-CN" altLang="en-US" sz="2400" dirty="0" smtClean="0"/>
              <a:t>缓存的实现。</a:t>
            </a:r>
            <a:endParaRPr lang="en-US" altLang="zh-CN" sz="2400" dirty="0" smtClean="0"/>
          </a:p>
          <a:p>
            <a:r>
              <a:rPr lang="zh-CN" altLang="en-US" sz="2400" dirty="0" smtClean="0"/>
              <a:t>它的实例可以通过</a:t>
            </a:r>
            <a:r>
              <a:rPr lang="en-US" altLang="zh-CN" sz="2400" dirty="0" err="1" smtClean="0"/>
              <a:t>ResponseCache.setDefault</a:t>
            </a:r>
            <a:r>
              <a:rPr lang="en-US" altLang="zh-CN" sz="2400" dirty="0" smtClean="0"/>
              <a:t>(</a:t>
            </a:r>
            <a:r>
              <a:rPr lang="en-US" altLang="zh-CN" sz="2400" dirty="0" err="1" smtClean="0"/>
              <a:t>ResponseCache</a:t>
            </a:r>
            <a:r>
              <a:rPr lang="en-US" altLang="zh-CN" sz="2400" dirty="0" smtClean="0"/>
              <a:t>)</a:t>
            </a:r>
            <a:r>
              <a:rPr lang="zh-CN" altLang="en-US" sz="2400" dirty="0" smtClean="0"/>
              <a:t>向系统注册</a:t>
            </a:r>
            <a:r>
              <a:rPr lang="en-US" altLang="zh-CN" sz="2400" dirty="0" smtClean="0"/>
              <a:t>,</a:t>
            </a:r>
            <a:r>
              <a:rPr lang="zh-CN" altLang="en-US" sz="2400" dirty="0" smtClean="0"/>
              <a:t>系统将调用这个对象</a:t>
            </a:r>
            <a:r>
              <a:rPr lang="en-US" altLang="zh-CN" sz="2400" dirty="0" smtClean="0"/>
              <a:t>:</a:t>
            </a:r>
          </a:p>
          <a:p>
            <a:r>
              <a:rPr lang="zh-CN" altLang="en-US" sz="2400" dirty="0" smtClean="0"/>
              <a:t>（</a:t>
            </a:r>
            <a:r>
              <a:rPr lang="en-US" altLang="zh-CN" sz="2400" dirty="0" smtClean="0"/>
              <a:t>1</a:t>
            </a:r>
            <a:r>
              <a:rPr lang="zh-CN" altLang="en-US" sz="2400" dirty="0" smtClean="0"/>
              <a:t>）存储从外部源已检索资源数据到缓存中。</a:t>
            </a:r>
            <a:endParaRPr lang="en-US" altLang="zh-CN" sz="2400" dirty="0" smtClean="0"/>
          </a:p>
          <a:p>
            <a:r>
              <a:rPr lang="zh-CN" altLang="en-US" sz="2400" dirty="0" smtClean="0"/>
              <a:t>（</a:t>
            </a:r>
            <a:r>
              <a:rPr lang="en-US" altLang="zh-CN" sz="2400" dirty="0" smtClean="0"/>
              <a:t>2</a:t>
            </a:r>
            <a:r>
              <a:rPr lang="zh-CN" altLang="en-US" sz="2400" dirty="0" smtClean="0"/>
              <a:t>）试图获取可能是存储在缓存中的所请求的资源。</a:t>
            </a:r>
            <a:endParaRPr lang="en-US" altLang="zh-CN" sz="2400" dirty="0" smtClean="0"/>
          </a:p>
          <a:p>
            <a:r>
              <a:rPr lang="en-US" altLang="zh-CN" sz="2400" dirty="0" err="1" smtClean="0"/>
              <a:t>ResponseCache</a:t>
            </a:r>
            <a:r>
              <a:rPr lang="zh-CN" altLang="en-US" sz="2400" dirty="0" smtClean="0"/>
              <a:t>实现决定哪些资源应该被缓存</a:t>
            </a:r>
            <a:r>
              <a:rPr lang="en-US" altLang="zh-CN" sz="2400" dirty="0" smtClean="0"/>
              <a:t>,</a:t>
            </a:r>
            <a:r>
              <a:rPr lang="zh-CN" altLang="en-US" sz="2400" dirty="0" smtClean="0"/>
              <a:t>多长时间 。如果不能从缓存检索请求的资源</a:t>
            </a:r>
            <a:r>
              <a:rPr lang="en-US" altLang="zh-CN" sz="2400" dirty="0" smtClean="0"/>
              <a:t>,</a:t>
            </a:r>
            <a:r>
              <a:rPr lang="zh-CN" altLang="en-US" sz="2400" dirty="0" smtClean="0"/>
              <a:t> 协议处理程序将从其原始位置获取资源。</a:t>
            </a:r>
            <a:endParaRPr lang="en-US" altLang="zh-CN" sz="2400" dirty="0" smtClean="0"/>
          </a:p>
          <a:p>
            <a:r>
              <a:rPr lang="en-US" altLang="zh-CN" sz="2400" dirty="0" err="1" smtClean="0"/>
              <a:t>ResponseCache</a:t>
            </a:r>
            <a:r>
              <a:rPr lang="zh-CN" altLang="en-US" sz="2400" dirty="0" smtClean="0"/>
              <a:t>类</a:t>
            </a:r>
            <a:r>
              <a:rPr lang="zh-CN" altLang="en-US" sz="2800" dirty="0" smtClean="0"/>
              <a:t> </a:t>
            </a:r>
            <a:r>
              <a:rPr lang="zh-CN" altLang="en-US" sz="2400" dirty="0" smtClean="0"/>
              <a:t>如下 </a:t>
            </a:r>
            <a:r>
              <a:rPr lang="zh-CN" altLang="en-US" sz="2000" dirty="0" smtClean="0"/>
              <a:t>：</a:t>
            </a:r>
            <a:endParaRPr lang="en-US" altLang="zh-CN" sz="2800" dirty="0" smtClean="0"/>
          </a:p>
          <a:p>
            <a:endParaRPr lang="en-US" altLang="zh-CN" sz="2400" dirty="0" smtClean="0"/>
          </a:p>
          <a:p>
            <a:endParaRPr lang="en-US" altLang="zh-CN" sz="2800" dirty="0" smtClean="0"/>
          </a:p>
        </p:txBody>
      </p:sp>
      <p:sp>
        <p:nvSpPr>
          <p:cNvPr id="4" name="矩形 3"/>
          <p:cNvSpPr>
            <a:spLocks noChangeArrowheads="1"/>
          </p:cNvSpPr>
          <p:nvPr/>
        </p:nvSpPr>
        <p:spPr bwMode="auto">
          <a:xfrm>
            <a:off x="899592" y="1772816"/>
            <a:ext cx="7696200" cy="4154488"/>
          </a:xfrm>
          <a:prstGeom prst="rect">
            <a:avLst/>
          </a:prstGeom>
          <a:solidFill>
            <a:srgbClr val="CCFFFF"/>
          </a:solidFill>
          <a:ln w="9525">
            <a:noFill/>
            <a:miter lim="800000"/>
            <a:headEnd/>
            <a:tailEnd/>
          </a:ln>
        </p:spPr>
        <p:txBody>
          <a:bodyPr>
            <a:spAutoFit/>
          </a:bodyPr>
          <a:lstStyle/>
          <a:p>
            <a:r>
              <a:rPr lang="en-US" altLang="zh-CN" sz="2000" b="1" dirty="0">
                <a:solidFill>
                  <a:srgbClr val="FF0000"/>
                </a:solidFill>
                <a:latin typeface="Times New Roman" pitchFamily="18" charset="0"/>
                <a:cs typeface="Times New Roman" pitchFamily="18" charset="0"/>
              </a:rPr>
              <a:t>Package java.net</a:t>
            </a:r>
          </a:p>
          <a:p>
            <a:endParaRPr lang="en-US" altLang="zh-CN" sz="2400" b="1" dirty="0">
              <a:solidFill>
                <a:srgbClr val="FF0000"/>
              </a:solidFill>
              <a:latin typeface="Times New Roman" pitchFamily="18" charset="0"/>
              <a:cs typeface="Times New Roman" pitchFamily="18" charset="0"/>
            </a:endParaRPr>
          </a:p>
          <a:p>
            <a:r>
              <a:rPr lang="en-US" altLang="zh-CN" sz="2000" dirty="0">
                <a:latin typeface="Times New Roman" pitchFamily="18" charset="0"/>
                <a:cs typeface="Times New Roman" pitchFamily="18" charset="0"/>
              </a:rPr>
              <a:t>Public abstract class </a:t>
            </a:r>
            <a:r>
              <a:rPr lang="en-US" altLang="zh-CN" sz="2000" dirty="0" err="1">
                <a:latin typeface="Times New Roman" pitchFamily="18" charset="0"/>
                <a:cs typeface="Times New Roman" pitchFamily="18" charset="0"/>
              </a:rPr>
              <a:t>ResponseCache</a:t>
            </a:r>
            <a:r>
              <a:rPr lang="en-US" altLang="zh-CN" sz="2000" dirty="0">
                <a:latin typeface="Times New Roman" pitchFamily="18" charset="0"/>
                <a:cs typeface="Times New Roman" pitchFamily="18" charset="0"/>
              </a:rPr>
              <a:t> extends Object {</a:t>
            </a:r>
          </a:p>
          <a:p>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检索缓存的响应基于请求</a:t>
            </a:r>
            <a:r>
              <a:rPr lang="en-US" altLang="zh-CN" sz="2000" dirty="0" err="1">
                <a:latin typeface="Times New Roman" pitchFamily="18" charset="0"/>
                <a:cs typeface="Times New Roman" pitchFamily="18" charset="0"/>
              </a:rPr>
              <a:t>uri</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请求方法和请求头。</a:t>
            </a:r>
            <a:endParaRPr lang="en-US" altLang="zh-CN" sz="20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        public abstract </a:t>
            </a:r>
            <a:r>
              <a:rPr lang="en-US" altLang="zh-CN" sz="2000" dirty="0" err="1">
                <a:latin typeface="Times New Roman" pitchFamily="18" charset="0"/>
                <a:cs typeface="Times New Roman" pitchFamily="18" charset="0"/>
              </a:rPr>
              <a:t>CacheResponse</a:t>
            </a:r>
            <a:r>
              <a:rPr lang="en-US" altLang="zh-CN" sz="2000" dirty="0">
                <a:latin typeface="Times New Roman" pitchFamily="18" charset="0"/>
                <a:cs typeface="Times New Roman" pitchFamily="18" charset="0"/>
              </a:rPr>
              <a:t> get(URI </a:t>
            </a:r>
            <a:r>
              <a:rPr lang="en-US" altLang="zh-CN" sz="2000" dirty="0" err="1">
                <a:latin typeface="Times New Roman" pitchFamily="18" charset="0"/>
                <a:cs typeface="Times New Roman" pitchFamily="18" charset="0"/>
              </a:rPr>
              <a:t>uri</a:t>
            </a:r>
            <a:r>
              <a:rPr lang="en-US" altLang="zh-CN" sz="2000" dirty="0">
                <a:latin typeface="Times New Roman" pitchFamily="18" charset="0"/>
                <a:cs typeface="Times New Roman" pitchFamily="18" charset="0"/>
              </a:rPr>
              <a:t>, String </a:t>
            </a:r>
            <a:r>
              <a:rPr lang="en-US" altLang="zh-CN" sz="2000" dirty="0" err="1">
                <a:latin typeface="Times New Roman" pitchFamily="18" charset="0"/>
                <a:cs typeface="Times New Roman" pitchFamily="18" charset="0"/>
              </a:rPr>
              <a:t>rqstMethod</a:t>
            </a:r>
            <a:r>
              <a:rPr lang="en-US" altLang="zh-CN" sz="2000" dirty="0">
                <a:latin typeface="Times New Roman" pitchFamily="18" charset="0"/>
                <a:cs typeface="Times New Roman" pitchFamily="18" charset="0"/>
              </a:rPr>
              <a:t>,          Map&lt;</a:t>
            </a:r>
            <a:r>
              <a:rPr lang="en-US" altLang="zh-CN" sz="2000" dirty="0" err="1">
                <a:latin typeface="Times New Roman" pitchFamily="18" charset="0"/>
                <a:cs typeface="Times New Roman" pitchFamily="18" charset="0"/>
              </a:rPr>
              <a:t>String,List</a:t>
            </a:r>
            <a:r>
              <a:rPr lang="en-US" altLang="zh-CN" sz="2000" dirty="0">
                <a:latin typeface="Times New Roman" pitchFamily="18" charset="0"/>
                <a:cs typeface="Times New Roman" pitchFamily="18" charset="0"/>
              </a:rPr>
              <a:t>&lt;String&gt;&gt; </a:t>
            </a:r>
            <a:r>
              <a:rPr lang="en-US" altLang="zh-CN" sz="2000" dirty="0" err="1">
                <a:latin typeface="Times New Roman" pitchFamily="18" charset="0"/>
                <a:cs typeface="Times New Roman" pitchFamily="18" charset="0"/>
              </a:rPr>
              <a:t>rqstHeaders</a:t>
            </a:r>
            <a:r>
              <a:rPr lang="en-US" altLang="zh-CN" sz="2000" dirty="0">
                <a:latin typeface="Times New Roman" pitchFamily="18" charset="0"/>
                <a:cs typeface="Times New Roman" pitchFamily="18" charset="0"/>
              </a:rPr>
              <a:t>) </a:t>
            </a:r>
          </a:p>
          <a:p>
            <a:r>
              <a:rPr lang="en-US" altLang="zh-CN" sz="2000" dirty="0">
                <a:latin typeface="Times New Roman" pitchFamily="18" charset="0"/>
                <a:cs typeface="Times New Roman" pitchFamily="18" charset="0"/>
              </a:rPr>
              <a:t>      throws </a:t>
            </a:r>
            <a:r>
              <a:rPr lang="en-US" altLang="zh-CN" sz="2000" dirty="0" err="1">
                <a:latin typeface="Times New Roman" pitchFamily="18" charset="0"/>
                <a:cs typeface="Times New Roman" pitchFamily="18" charset="0"/>
              </a:rPr>
              <a:t>IOExceiption</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协议处理器调用此方法检索资源之后</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和</a:t>
            </a:r>
            <a:r>
              <a:rPr lang="en-US" altLang="zh-CN" sz="2000" dirty="0" err="1">
                <a:latin typeface="Times New Roman" pitchFamily="18" charset="0"/>
                <a:cs typeface="Times New Roman" pitchFamily="18" charset="0"/>
              </a:rPr>
              <a:t>ResponseCache</a:t>
            </a:r>
            <a:r>
              <a:rPr lang="zh-CN" altLang="en-US" sz="2000" dirty="0">
                <a:latin typeface="Times New Roman" pitchFamily="18" charset="0"/>
                <a:cs typeface="Times New Roman" pitchFamily="18" charset="0"/>
              </a:rPr>
              <a:t>必须决定          </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是否存储缓存的资源。</a:t>
            </a:r>
            <a:endParaRPr lang="en-US" altLang="zh-CN" sz="20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        public abstract </a:t>
            </a:r>
            <a:r>
              <a:rPr lang="en-US" altLang="zh-CN" sz="2000" dirty="0" err="1">
                <a:latin typeface="Times New Roman" pitchFamily="18" charset="0"/>
                <a:cs typeface="Times New Roman" pitchFamily="18" charset="0"/>
              </a:rPr>
              <a:t>CacheRequest</a:t>
            </a:r>
            <a:r>
              <a:rPr lang="en-US" altLang="zh-CN" sz="2000" dirty="0">
                <a:latin typeface="Times New Roman" pitchFamily="18" charset="0"/>
                <a:cs typeface="Times New Roman" pitchFamily="18" charset="0"/>
              </a:rPr>
              <a:t> put(URI </a:t>
            </a:r>
            <a:r>
              <a:rPr lang="en-US" altLang="zh-CN" sz="2000" dirty="0" err="1">
                <a:latin typeface="Times New Roman" pitchFamily="18" charset="0"/>
                <a:cs typeface="Times New Roman" pitchFamily="18" charset="0"/>
              </a:rPr>
              <a:t>uri</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URLConnection</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conn</a:t>
            </a:r>
            <a:r>
              <a:rPr lang="en-US" altLang="zh-CN" sz="2000" dirty="0">
                <a:latin typeface="Times New Roman" pitchFamily="18" charset="0"/>
                <a:cs typeface="Times New Roman" pitchFamily="18" charset="0"/>
              </a:rPr>
              <a:t>) throws </a:t>
            </a:r>
            <a:r>
              <a:rPr lang="en-US" altLang="zh-CN" sz="2000" dirty="0" err="1">
                <a:latin typeface="Times New Roman" pitchFamily="18" charset="0"/>
                <a:cs typeface="Times New Roman" pitchFamily="18" charset="0"/>
              </a:rPr>
              <a:t>IOExceiption</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 </a:t>
            </a:r>
          </a:p>
          <a:p>
            <a:r>
              <a:rPr lang="en-US" altLang="zh-CN" sz="2000" dirty="0">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01625" y="228600"/>
            <a:ext cx="8540750" cy="685800"/>
          </a:xfrm>
        </p:spPr>
        <p:txBody>
          <a:bodyPr/>
          <a:lstStyle/>
          <a:p>
            <a:r>
              <a:rPr lang="zh-CN" altLang="en-US" sz="3200" smtClean="0"/>
              <a:t>配置</a:t>
            </a:r>
            <a:r>
              <a:rPr lang="en-US" altLang="zh-CN" sz="3200" smtClean="0"/>
              <a:t>URLConnection</a:t>
            </a:r>
            <a:r>
              <a:rPr lang="zh-CN" altLang="en-US" sz="3200" smtClean="0"/>
              <a:t>连接</a:t>
            </a:r>
          </a:p>
        </p:txBody>
      </p:sp>
      <p:sp>
        <p:nvSpPr>
          <p:cNvPr id="23555" name="内容占位符 2"/>
          <p:cNvSpPr>
            <a:spLocks noGrp="1"/>
          </p:cNvSpPr>
          <p:nvPr>
            <p:ph idx="1"/>
          </p:nvPr>
        </p:nvSpPr>
        <p:spPr>
          <a:xfrm>
            <a:off x="539552" y="1412776"/>
            <a:ext cx="8210550" cy="5135562"/>
          </a:xfrm>
        </p:spPr>
        <p:txBody>
          <a:bodyPr/>
          <a:lstStyle/>
          <a:p>
            <a:r>
              <a:rPr lang="zh-CN" altLang="en-US" sz="2400" dirty="0" smtClean="0">
                <a:latin typeface="Times New Roman" pitchFamily="18" charset="0"/>
                <a:cs typeface="Times New Roman" pitchFamily="18" charset="0"/>
              </a:rPr>
              <a:t>抽象类 </a:t>
            </a:r>
            <a:r>
              <a:rPr lang="en-US" altLang="zh-CN" sz="2400" dirty="0" err="1" smtClean="0">
                <a:latin typeface="Times New Roman" pitchFamily="18" charset="0"/>
                <a:cs typeface="Times New Roman" pitchFamily="18" charset="0"/>
              </a:rPr>
              <a:t>URLConnection</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是一个超类，代表应用程序和 </a:t>
            </a:r>
            <a:r>
              <a:rPr lang="en-US" altLang="zh-CN" sz="2400" dirty="0" smtClean="0">
                <a:latin typeface="Times New Roman" pitchFamily="18" charset="0"/>
                <a:cs typeface="Times New Roman" pitchFamily="18" charset="0"/>
              </a:rPr>
              <a:t>URL </a:t>
            </a:r>
            <a:r>
              <a:rPr lang="zh-CN" altLang="en-US" sz="2400" dirty="0" smtClean="0">
                <a:latin typeface="Times New Roman" pitchFamily="18" charset="0"/>
                <a:cs typeface="Times New Roman" pitchFamily="18" charset="0"/>
              </a:rPr>
              <a:t>之间的通信链接。</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此类的实例可用于读取和写入此 </a:t>
            </a:r>
            <a:r>
              <a:rPr lang="en-US" altLang="zh-CN" sz="2400" dirty="0" smtClean="0">
                <a:latin typeface="Times New Roman" pitchFamily="18" charset="0"/>
                <a:cs typeface="Times New Roman" pitchFamily="18" charset="0"/>
              </a:rPr>
              <a:t>URL </a:t>
            </a:r>
            <a:r>
              <a:rPr lang="zh-CN" altLang="en-US" sz="2400" dirty="0" smtClean="0">
                <a:latin typeface="Times New Roman" pitchFamily="18" charset="0"/>
                <a:cs typeface="Times New Roman" pitchFamily="18" charset="0"/>
              </a:rPr>
              <a:t>引用的资源。创建一个到 </a:t>
            </a:r>
            <a:r>
              <a:rPr lang="en-US" altLang="zh-CN" sz="2400" dirty="0" smtClean="0">
                <a:latin typeface="Times New Roman" pitchFamily="18" charset="0"/>
                <a:cs typeface="Times New Roman" pitchFamily="18" charset="0"/>
              </a:rPr>
              <a:t>URL </a:t>
            </a:r>
            <a:r>
              <a:rPr lang="zh-CN" altLang="en-US" sz="2400" dirty="0" smtClean="0">
                <a:latin typeface="Times New Roman" pitchFamily="18" charset="0"/>
                <a:cs typeface="Times New Roman" pitchFamily="18" charset="0"/>
              </a:rPr>
              <a:t>的连接需要</a:t>
            </a:r>
            <a:r>
              <a:rPr lang="en-US" altLang="zh-CN" sz="2400" dirty="0" smtClean="0">
                <a:latin typeface="Times New Roman" pitchFamily="18" charset="0"/>
                <a:cs typeface="Times New Roman" pitchFamily="18" charset="0"/>
              </a:rPr>
              <a:t>4</a:t>
            </a:r>
            <a:r>
              <a:rPr lang="zh-CN" altLang="en-US" sz="2400" dirty="0" smtClean="0">
                <a:latin typeface="Times New Roman" pitchFamily="18" charset="0"/>
                <a:cs typeface="Times New Roman" pitchFamily="18" charset="0"/>
              </a:rPr>
              <a:t>个步骤：</a:t>
            </a:r>
            <a:endParaRPr lang="en-US" altLang="zh-CN" sz="2400" dirty="0" smtClean="0">
              <a:latin typeface="Times New Roman" pitchFamily="18" charset="0"/>
              <a:cs typeface="Times New Roman" pitchFamily="18" charset="0"/>
            </a:endParaRPr>
          </a:p>
          <a:p>
            <a:r>
              <a:rPr lang="zh-CN" altLang="en-US" sz="2000" dirty="0" smtClean="0"/>
              <a:t>（</a:t>
            </a:r>
            <a:r>
              <a:rPr lang="en-US" altLang="zh-CN" sz="2000" dirty="0" smtClean="0"/>
              <a:t>1</a:t>
            </a:r>
            <a:r>
              <a:rPr lang="zh-CN" altLang="en-US" sz="2000" dirty="0" smtClean="0"/>
              <a:t>）通过在 </a:t>
            </a:r>
            <a:r>
              <a:rPr lang="en-US" altLang="zh-CN" sz="2000" dirty="0" smtClean="0"/>
              <a:t>URL </a:t>
            </a:r>
            <a:r>
              <a:rPr lang="zh-CN" altLang="en-US" sz="2000" dirty="0" smtClean="0"/>
              <a:t>上调用 </a:t>
            </a:r>
            <a:r>
              <a:rPr lang="en-US" altLang="zh-CN" sz="2000" dirty="0" err="1" smtClean="0"/>
              <a:t>openConnection</a:t>
            </a:r>
            <a:r>
              <a:rPr lang="en-US" altLang="zh-CN" sz="2000" dirty="0" smtClean="0"/>
              <a:t> </a:t>
            </a:r>
            <a:r>
              <a:rPr lang="zh-CN" altLang="en-US" sz="2000" dirty="0" smtClean="0"/>
              <a:t>方法创建连接对象。</a:t>
            </a:r>
          </a:p>
          <a:p>
            <a:r>
              <a:rPr lang="zh-CN" altLang="en-US" sz="2000" dirty="0" smtClean="0"/>
              <a:t>（</a:t>
            </a:r>
            <a:r>
              <a:rPr lang="en-US" altLang="zh-CN" sz="2000" dirty="0" smtClean="0"/>
              <a:t>2</a:t>
            </a:r>
            <a:r>
              <a:rPr lang="zh-CN" altLang="en-US" sz="2000" dirty="0" smtClean="0"/>
              <a:t>）处理设置参数和一般请求属性。</a:t>
            </a:r>
          </a:p>
          <a:p>
            <a:r>
              <a:rPr lang="zh-CN" altLang="en-US" sz="2000" dirty="0" smtClean="0"/>
              <a:t>（</a:t>
            </a:r>
            <a:r>
              <a:rPr lang="en-US" altLang="zh-CN" sz="2000" dirty="0" smtClean="0"/>
              <a:t>3</a:t>
            </a:r>
            <a:r>
              <a:rPr lang="zh-CN" altLang="en-US" sz="2000" dirty="0" smtClean="0"/>
              <a:t>）使用 </a:t>
            </a:r>
            <a:r>
              <a:rPr lang="en-US" altLang="zh-CN" sz="2000" dirty="0" smtClean="0"/>
              <a:t>connect </a:t>
            </a:r>
            <a:r>
              <a:rPr lang="zh-CN" altLang="en-US" sz="2000" dirty="0" smtClean="0"/>
              <a:t>方法建立到远程对象的实际连接。</a:t>
            </a:r>
          </a:p>
          <a:p>
            <a:r>
              <a:rPr lang="zh-CN" altLang="en-US" sz="2000" dirty="0" smtClean="0"/>
              <a:t>（</a:t>
            </a:r>
            <a:r>
              <a:rPr lang="en-US" altLang="zh-CN" sz="2000" dirty="0" smtClean="0"/>
              <a:t>4</a:t>
            </a:r>
            <a:r>
              <a:rPr lang="zh-CN" altLang="en-US" sz="2000" dirty="0" smtClean="0"/>
              <a:t>）远程对象变为可用。远程对象的头字段和内容变为可访问。</a:t>
            </a:r>
            <a:endParaRPr lang="en-US" altLang="zh-CN" sz="2000" dirty="0" smtClean="0"/>
          </a:p>
          <a:p>
            <a:r>
              <a:rPr lang="en-US" altLang="zh-CN" sz="2000" dirty="0" err="1" smtClean="0">
                <a:latin typeface="Times New Roman" pitchFamily="18" charset="0"/>
                <a:cs typeface="Times New Roman" pitchFamily="18" charset="0"/>
              </a:rPr>
              <a:t>URLConnection</a:t>
            </a:r>
            <a:r>
              <a:rPr lang="zh-CN" altLang="en-US" sz="2000" dirty="0" smtClean="0">
                <a:latin typeface="Times New Roman" pitchFamily="18" charset="0"/>
                <a:cs typeface="Times New Roman" pitchFamily="18" charset="0"/>
              </a:rPr>
              <a:t>类有</a:t>
            </a:r>
            <a:r>
              <a:rPr lang="en-US" altLang="zh-CN" sz="2000" dirty="0" smtClean="0">
                <a:latin typeface="Times New Roman" pitchFamily="18" charset="0"/>
                <a:cs typeface="Times New Roman" pitchFamily="18" charset="0"/>
              </a:rPr>
              <a:t>7</a:t>
            </a:r>
            <a:r>
              <a:rPr lang="zh-CN" altLang="en-US" sz="2000" dirty="0" smtClean="0">
                <a:latin typeface="Times New Roman" pitchFamily="18" charset="0"/>
                <a:cs typeface="Times New Roman" pitchFamily="18" charset="0"/>
              </a:rPr>
              <a:t>个受保护的实例字段，通过对这些字段的访问和修改可以配置和定义客户端如何向服务器做出请求。这些字段的访问和修改需使用字段对应的</a:t>
            </a:r>
            <a:r>
              <a:rPr lang="en-US" altLang="zh-CN" sz="2000" dirty="0" smtClean="0">
                <a:latin typeface="Times New Roman" pitchFamily="18" charset="0"/>
                <a:cs typeface="Times New Roman" pitchFamily="18" charset="0"/>
              </a:rPr>
              <a:t>get</a:t>
            </a:r>
            <a:r>
              <a:rPr lang="zh-CN" altLang="en-US" sz="2000" dirty="0" smtClean="0">
                <a:latin typeface="Times New Roman" pitchFamily="18" charset="0"/>
                <a:cs typeface="Times New Roman" pitchFamily="18" charset="0"/>
              </a:rPr>
              <a:t>和</a:t>
            </a:r>
            <a:r>
              <a:rPr lang="en-US" altLang="zh-CN" sz="2000" dirty="0" smtClean="0">
                <a:latin typeface="Times New Roman" pitchFamily="18" charset="0"/>
                <a:cs typeface="Times New Roman" pitchFamily="18" charset="0"/>
              </a:rPr>
              <a:t>set</a:t>
            </a:r>
            <a:r>
              <a:rPr lang="zh-CN" altLang="en-US" sz="2000" dirty="0" smtClean="0">
                <a:latin typeface="Times New Roman" pitchFamily="18" charset="0"/>
                <a:cs typeface="Times New Roman" pitchFamily="18" charset="0"/>
              </a:rPr>
              <a:t>方法。</a:t>
            </a:r>
            <a:endParaRPr lang="zh-CN" altLang="en-US" sz="2000" dirty="0" smtClean="0"/>
          </a:p>
        </p:txBody>
      </p:sp>
      <p:pic>
        <p:nvPicPr>
          <p:cNvPr id="63490" name="Picture 2"/>
          <p:cNvPicPr>
            <a:picLocks noChangeAspect="1" noChangeArrowheads="1"/>
          </p:cNvPicPr>
          <p:nvPr/>
        </p:nvPicPr>
        <p:blipFill>
          <a:blip r:embed="rId2" cstate="print"/>
          <a:srcRect/>
          <a:stretch>
            <a:fillRect/>
          </a:stretch>
        </p:blipFill>
        <p:spPr bwMode="auto">
          <a:xfrm>
            <a:off x="251520" y="1844824"/>
            <a:ext cx="8691563" cy="3733800"/>
          </a:xfrm>
          <a:prstGeom prst="rect">
            <a:avLst/>
          </a:prstGeom>
          <a:noFill/>
          <a:ln w="9525">
            <a:noFill/>
            <a:miter lim="800000"/>
            <a:headEnd/>
            <a:tailEnd/>
          </a:ln>
        </p:spPr>
      </p:pic>
      <p:sp>
        <p:nvSpPr>
          <p:cNvPr id="2" name="TextBox 1"/>
          <p:cNvSpPr txBox="1">
            <a:spLocks noChangeArrowheads="1"/>
          </p:cNvSpPr>
          <p:nvPr/>
        </p:nvSpPr>
        <p:spPr bwMode="auto">
          <a:xfrm>
            <a:off x="304800" y="5842000"/>
            <a:ext cx="8839200" cy="1016000"/>
          </a:xfrm>
          <a:prstGeom prst="rect">
            <a:avLst/>
          </a:prstGeom>
          <a:noFill/>
          <a:ln w="9525">
            <a:noFill/>
            <a:miter lim="800000"/>
            <a:headEnd/>
            <a:tailEnd/>
          </a:ln>
        </p:spPr>
        <p:txBody>
          <a:bodyPr>
            <a:spAutoFit/>
          </a:bodyPr>
          <a:lstStyle/>
          <a:p>
            <a:r>
              <a:rPr lang="en-US" altLang="zh-CN" sz="2000" dirty="0" err="1">
                <a:solidFill>
                  <a:srgbClr val="FF0000"/>
                </a:solidFill>
              </a:rPr>
              <a:t>doOutput</a:t>
            </a:r>
            <a:r>
              <a:rPr lang="en-US" altLang="zh-CN" sz="2000" dirty="0">
                <a:solidFill>
                  <a:srgbClr val="FF0000"/>
                </a:solidFill>
              </a:rPr>
              <a:t>=true</a:t>
            </a:r>
            <a:r>
              <a:rPr lang="en-US" altLang="zh-CN" sz="2000" dirty="0"/>
              <a:t>;//</a:t>
            </a:r>
            <a:r>
              <a:rPr lang="zh-CN" altLang="en-US" sz="2000" dirty="0"/>
              <a:t>表示除了通过这个</a:t>
            </a:r>
            <a:r>
              <a:rPr lang="en-US" altLang="zh-CN" sz="2000" dirty="0" err="1"/>
              <a:t>URLConnection</a:t>
            </a:r>
            <a:r>
              <a:rPr lang="zh-CN" altLang="en-US" sz="2000" dirty="0"/>
              <a:t>读取数据外，还可以将数据写入到服务器。</a:t>
            </a:r>
            <a:endParaRPr lang="en-US" altLang="zh-CN" sz="2000" dirty="0"/>
          </a:p>
          <a:p>
            <a:r>
              <a:rPr lang="en-US" altLang="zh-CN" sz="2000" dirty="0" err="1">
                <a:solidFill>
                  <a:srgbClr val="FF0000"/>
                </a:solidFill>
              </a:rPr>
              <a:t>useCaches</a:t>
            </a:r>
            <a:r>
              <a:rPr lang="en-US" altLang="zh-CN" sz="2000" dirty="0">
                <a:solidFill>
                  <a:srgbClr val="FF0000"/>
                </a:solidFill>
              </a:rPr>
              <a:t>=false</a:t>
            </a:r>
            <a:r>
              <a:rPr lang="en-US" altLang="zh-CN" sz="2000" dirty="0"/>
              <a:t>;//</a:t>
            </a:r>
            <a:r>
              <a:rPr lang="zh-CN" altLang="en-US" sz="2000" dirty="0"/>
              <a:t>表示连接会绕过所有本地缓存，重新从服务器下载文件。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301625" y="228600"/>
            <a:ext cx="8540750" cy="685800"/>
          </a:xfrm>
        </p:spPr>
        <p:txBody>
          <a:bodyPr/>
          <a:lstStyle/>
          <a:p>
            <a:r>
              <a:rPr lang="en-US" altLang="zh-CN" sz="3200" dirty="0" smtClean="0"/>
              <a:t>Protected URL </a:t>
            </a:r>
            <a:r>
              <a:rPr lang="en-US" altLang="zh-CN" sz="3200" dirty="0" err="1" smtClean="0"/>
              <a:t>url</a:t>
            </a:r>
            <a:r>
              <a:rPr lang="en-US" altLang="zh-CN" sz="3200" dirty="0" smtClean="0"/>
              <a:t> </a:t>
            </a:r>
            <a:r>
              <a:rPr lang="zh-CN" altLang="en-US" sz="3200" dirty="0" smtClean="0"/>
              <a:t>字段</a:t>
            </a:r>
          </a:p>
        </p:txBody>
      </p:sp>
      <p:sp>
        <p:nvSpPr>
          <p:cNvPr id="46083" name="内容占位符 2"/>
          <p:cNvSpPr>
            <a:spLocks noGrp="1"/>
          </p:cNvSpPr>
          <p:nvPr>
            <p:ph idx="1"/>
          </p:nvPr>
        </p:nvSpPr>
        <p:spPr>
          <a:xfrm>
            <a:off x="395536" y="1556792"/>
            <a:ext cx="8210550" cy="5135562"/>
          </a:xfrm>
        </p:spPr>
        <p:txBody>
          <a:bodyPr/>
          <a:lstStyle/>
          <a:p>
            <a:r>
              <a:rPr lang="en-US" altLang="zh-CN" sz="2800" dirty="0" err="1" smtClean="0">
                <a:latin typeface="Times New Roman" pitchFamily="18" charset="0"/>
                <a:cs typeface="Times New Roman" pitchFamily="18" charset="0"/>
              </a:rPr>
              <a:t>url</a:t>
            </a:r>
            <a:r>
              <a:rPr lang="zh-CN" altLang="en-US" sz="2800" dirty="0" smtClean="0">
                <a:latin typeface="Times New Roman" pitchFamily="18" charset="0"/>
                <a:cs typeface="Times New Roman" pitchFamily="18" charset="0"/>
              </a:rPr>
              <a:t>字段指定了这个</a:t>
            </a:r>
            <a:r>
              <a:rPr lang="en-US" altLang="zh-CN" sz="2800" dirty="0" err="1" smtClean="0">
                <a:latin typeface="Times New Roman" pitchFamily="18" charset="0"/>
                <a:cs typeface="Times New Roman" pitchFamily="18" charset="0"/>
              </a:rPr>
              <a:t>URLConnection</a:t>
            </a:r>
            <a:r>
              <a:rPr lang="zh-CN" altLang="en-US" sz="2800" dirty="0" smtClean="0">
                <a:latin typeface="Times New Roman" pitchFamily="18" charset="0"/>
                <a:cs typeface="Times New Roman" pitchFamily="18" charset="0"/>
              </a:rPr>
              <a:t>连接的</a:t>
            </a:r>
            <a:r>
              <a:rPr lang="en-US" altLang="zh-CN" sz="2800" dirty="0" smtClean="0">
                <a:latin typeface="Times New Roman" pitchFamily="18" charset="0"/>
                <a:cs typeface="Times New Roman" pitchFamily="18" charset="0"/>
              </a:rPr>
              <a:t>URL</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构造函数会在创建</a:t>
            </a:r>
            <a:r>
              <a:rPr lang="en-US" altLang="zh-CN" sz="2800" dirty="0" err="1" smtClean="0">
                <a:latin typeface="Times New Roman" pitchFamily="18" charset="0"/>
                <a:cs typeface="Times New Roman" pitchFamily="18" charset="0"/>
              </a:rPr>
              <a:t>URLConnection</a:t>
            </a:r>
            <a:r>
              <a:rPr lang="zh-CN" altLang="en-US" sz="2800" dirty="0" smtClean="0">
                <a:latin typeface="Times New Roman" pitchFamily="18" charset="0"/>
                <a:cs typeface="Times New Roman" pitchFamily="18" charset="0"/>
              </a:rPr>
              <a:t>时设置这个字段，此后不能再改变</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可调用</a:t>
            </a:r>
            <a:r>
              <a:rPr lang="en-US" altLang="zh-CN" sz="2800" dirty="0" err="1" smtClean="0">
                <a:latin typeface="Times New Roman" pitchFamily="18" charset="0"/>
                <a:cs typeface="Times New Roman" pitchFamily="18" charset="0"/>
              </a:rPr>
              <a:t>getURL</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获取该字段的值</a:t>
            </a:r>
            <a:endParaRPr lang="en-US" altLang="zh-CN" sz="2800" dirty="0" smtClean="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Ex7-12 URLPrinter.java</a:t>
            </a:r>
            <a:r>
              <a:rPr lang="zh-CN" altLang="en-US" sz="2800" dirty="0" smtClean="0">
                <a:latin typeface="Times New Roman" pitchFamily="18" charset="0"/>
                <a:cs typeface="Times New Roman" pitchFamily="18" charset="0"/>
              </a:rPr>
              <a:t>，打开一个指向</a:t>
            </a:r>
            <a:r>
              <a:rPr lang="en-US" altLang="zh-CN" sz="2800" dirty="0" smtClean="0">
                <a:latin typeface="Times New Roman" pitchFamily="18" charset="0"/>
                <a:cs typeface="Times New Roman" pitchFamily="18" charset="0"/>
                <a:hlinkClick r:id="rId2"/>
              </a:rPr>
              <a:t>http://www.orielly.com/</a:t>
            </a:r>
            <a:r>
              <a:rPr lang="zh-CN" altLang="en-US" sz="2800" dirty="0" smtClean="0">
                <a:latin typeface="Times New Roman" pitchFamily="18" charset="0"/>
                <a:cs typeface="Times New Roman" pitchFamily="18" charset="0"/>
              </a:rPr>
              <a:t>的</a:t>
            </a:r>
            <a:r>
              <a:rPr lang="en-US" altLang="zh-CN" sz="2800" dirty="0" err="1" smtClean="0">
                <a:latin typeface="Times New Roman" pitchFamily="18" charset="0"/>
                <a:cs typeface="Times New Roman" pitchFamily="18" charset="0"/>
              </a:rPr>
              <a:t>URLConnection</a:t>
            </a:r>
            <a:r>
              <a:rPr lang="zh-CN" altLang="en-US" sz="2800" dirty="0" smtClean="0">
                <a:latin typeface="Times New Roman" pitchFamily="18" charset="0"/>
                <a:cs typeface="Times New Roman" pitchFamily="18" charset="0"/>
              </a:rPr>
              <a:t>，获取这连接的</a:t>
            </a:r>
            <a:r>
              <a:rPr lang="en-US" altLang="zh-CN" sz="2800" dirty="0" smtClean="0">
                <a:latin typeface="Times New Roman" pitchFamily="18" charset="0"/>
                <a:cs typeface="Times New Roman" pitchFamily="18" charset="0"/>
              </a:rPr>
              <a:t>URL</a:t>
            </a:r>
            <a:r>
              <a:rPr lang="zh-CN" altLang="en-US" sz="2800" dirty="0" smtClean="0">
                <a:latin typeface="Times New Roman" pitchFamily="18" charset="0"/>
                <a:cs typeface="Times New Roman" pitchFamily="18" charset="0"/>
              </a:rPr>
              <a:t>，并显示。</a:t>
            </a:r>
            <a:endParaRPr lang="en-US" altLang="zh-CN" sz="2800" dirty="0" smtClean="0">
              <a:latin typeface="Times New Roman" pitchFamily="18" charset="0"/>
              <a:cs typeface="Times New Roman" pitchFamily="18" charset="0"/>
            </a:endParaRPr>
          </a:p>
          <a:p>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07504" y="1607021"/>
            <a:ext cx="5915025" cy="4486275"/>
          </a:xfrm>
          <a:prstGeom prst="rect">
            <a:avLst/>
          </a:prstGeom>
          <a:noFill/>
          <a:ln w="9525">
            <a:noFill/>
            <a:miter lim="800000"/>
            <a:headEnd/>
            <a:tailEnd/>
          </a:ln>
        </p:spPr>
      </p:pic>
      <p:sp>
        <p:nvSpPr>
          <p:cNvPr id="6" name="标题 1"/>
          <p:cNvSpPr>
            <a:spLocks noGrp="1"/>
          </p:cNvSpPr>
          <p:nvPr>
            <p:ph type="title"/>
          </p:nvPr>
        </p:nvSpPr>
        <p:spPr>
          <a:xfrm>
            <a:off x="301625" y="228600"/>
            <a:ext cx="8540750" cy="685800"/>
          </a:xfrm>
        </p:spPr>
        <p:txBody>
          <a:bodyPr/>
          <a:lstStyle/>
          <a:p>
            <a:r>
              <a:rPr lang="zh-CN" altLang="en-US" sz="3200" dirty="0" smtClean="0"/>
              <a:t>举例</a:t>
            </a:r>
          </a:p>
        </p:txBody>
      </p:sp>
      <p:pic>
        <p:nvPicPr>
          <p:cNvPr id="2051" name="Picture 3"/>
          <p:cNvPicPr>
            <a:picLocks noChangeAspect="1" noChangeArrowheads="1"/>
          </p:cNvPicPr>
          <p:nvPr/>
        </p:nvPicPr>
        <p:blipFill>
          <a:blip r:embed="rId3" cstate="print"/>
          <a:srcRect/>
          <a:stretch>
            <a:fillRect/>
          </a:stretch>
        </p:blipFill>
        <p:spPr bwMode="auto">
          <a:xfrm>
            <a:off x="1043608" y="6165304"/>
            <a:ext cx="4752528" cy="4898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301625" y="228600"/>
            <a:ext cx="8540750" cy="685800"/>
          </a:xfrm>
        </p:spPr>
        <p:txBody>
          <a:bodyPr/>
          <a:lstStyle/>
          <a:p>
            <a:r>
              <a:rPr lang="en-US" altLang="zh-CN" sz="3200" smtClean="0"/>
              <a:t>Protected boolean connected</a:t>
            </a:r>
            <a:endParaRPr lang="zh-CN" altLang="en-US" sz="3200" smtClean="0"/>
          </a:p>
        </p:txBody>
      </p:sp>
      <p:sp>
        <p:nvSpPr>
          <p:cNvPr id="47107" name="内容占位符 2"/>
          <p:cNvSpPr>
            <a:spLocks noGrp="1"/>
          </p:cNvSpPr>
          <p:nvPr>
            <p:ph idx="1"/>
          </p:nvPr>
        </p:nvSpPr>
        <p:spPr>
          <a:xfrm>
            <a:off x="611560" y="1556792"/>
            <a:ext cx="8210550" cy="5135562"/>
          </a:xfrm>
        </p:spPr>
        <p:txBody>
          <a:bodyPr/>
          <a:lstStyle/>
          <a:p>
            <a:r>
              <a:rPr lang="zh-CN" altLang="en-US" sz="2800" dirty="0" smtClean="0">
                <a:latin typeface="Times New Roman" pitchFamily="18" charset="0"/>
                <a:cs typeface="Times New Roman" pitchFamily="18" charset="0"/>
              </a:rPr>
              <a:t>当连接已经打开，</a:t>
            </a:r>
            <a:r>
              <a:rPr lang="en-US" altLang="zh-CN" sz="2800" dirty="0" smtClean="0">
                <a:latin typeface="Times New Roman" pitchFamily="18" charset="0"/>
                <a:cs typeface="Times New Roman" pitchFamily="18" charset="0"/>
              </a:rPr>
              <a:t>connected</a:t>
            </a:r>
            <a:r>
              <a:rPr lang="zh-CN" altLang="en-US" sz="2800" dirty="0" smtClean="0">
                <a:latin typeface="Times New Roman" pitchFamily="18" charset="0"/>
                <a:cs typeface="Times New Roman" pitchFamily="18" charset="0"/>
              </a:rPr>
              <a:t>为</a:t>
            </a:r>
            <a:r>
              <a:rPr lang="en-US" altLang="zh-CN" sz="2800" dirty="0" smtClean="0">
                <a:latin typeface="Times New Roman" pitchFamily="18" charset="0"/>
                <a:cs typeface="Times New Roman" pitchFamily="18" charset="0"/>
              </a:rPr>
              <a:t>true</a:t>
            </a:r>
            <a:r>
              <a:rPr lang="zh-CN" altLang="en-US" sz="2800" dirty="0" smtClean="0">
                <a:latin typeface="Times New Roman" pitchFamily="18" charset="0"/>
                <a:cs typeface="Times New Roman" pitchFamily="18" charset="0"/>
              </a:rPr>
              <a:t>。由任何导致</a:t>
            </a:r>
            <a:r>
              <a:rPr lang="en-US" altLang="zh-CN" sz="2800" dirty="0" err="1" smtClean="0">
                <a:latin typeface="Times New Roman" pitchFamily="18" charset="0"/>
                <a:cs typeface="Times New Roman" pitchFamily="18" charset="0"/>
              </a:rPr>
              <a:t>URLConnection</a:t>
            </a:r>
            <a:r>
              <a:rPr lang="zh-CN" altLang="en-US" sz="2800" dirty="0" smtClean="0">
                <a:latin typeface="Times New Roman" pitchFamily="18" charset="0"/>
                <a:cs typeface="Times New Roman" pitchFamily="18" charset="0"/>
              </a:rPr>
              <a:t>连接的方法设置</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当连接关闭，</a:t>
            </a:r>
            <a:r>
              <a:rPr lang="en-US" altLang="zh-CN" sz="2800" dirty="0" smtClean="0">
                <a:latin typeface="Times New Roman" pitchFamily="18" charset="0"/>
                <a:cs typeface="Times New Roman" pitchFamily="18" charset="0"/>
              </a:rPr>
              <a:t>connected </a:t>
            </a:r>
            <a:r>
              <a:rPr lang="zh-CN" altLang="en-US" sz="2800" dirty="0" smtClean="0">
                <a:latin typeface="Times New Roman" pitchFamily="18" charset="0"/>
                <a:cs typeface="Times New Roman" pitchFamily="18" charset="0"/>
              </a:rPr>
              <a:t>为</a:t>
            </a:r>
            <a:r>
              <a:rPr lang="en-US" altLang="zh-CN" sz="2800" dirty="0" smtClean="0">
                <a:latin typeface="Times New Roman" pitchFamily="18" charset="0"/>
                <a:cs typeface="Times New Roman" pitchFamily="18" charset="0"/>
              </a:rPr>
              <a:t>false</a:t>
            </a:r>
          </a:p>
          <a:p>
            <a:r>
              <a:rPr lang="zh-CN" altLang="en-US" sz="2800" dirty="0" smtClean="0"/>
              <a:t>没有直接读取或改变</a:t>
            </a:r>
            <a:r>
              <a:rPr lang="en-US" altLang="zh-CN" sz="2800" dirty="0" smtClean="0"/>
              <a:t>connected</a:t>
            </a:r>
            <a:r>
              <a:rPr lang="zh-CN" altLang="en-US" sz="2800" dirty="0" smtClean="0"/>
              <a:t>值的方法</a:t>
            </a:r>
            <a:endParaRPr lang="en-US" altLang="zh-CN" sz="2800" dirty="0" smtClean="0"/>
          </a:p>
          <a:p>
            <a:r>
              <a:rPr lang="zh-CN" altLang="en-US" sz="2800" dirty="0" smtClean="0"/>
              <a:t>该变量只能由</a:t>
            </a:r>
            <a:r>
              <a:rPr lang="en-US" altLang="zh-CN" sz="2800" dirty="0" err="1" smtClean="0"/>
              <a:t>java.net.URLConnection</a:t>
            </a:r>
            <a:r>
              <a:rPr lang="zh-CN" altLang="en-US" sz="2800" dirty="0" smtClean="0"/>
              <a:t>及其子类的实例访问。</a:t>
            </a:r>
            <a:endParaRPr lang="en-US" altLang="zh-CN" sz="2800" dirty="0" smtClean="0"/>
          </a:p>
          <a:p>
            <a:r>
              <a:rPr lang="zh-CN" altLang="en-US" sz="2800" dirty="0" smtClean="0"/>
              <a:t>注意：派生</a:t>
            </a:r>
            <a:r>
              <a:rPr lang="en-US" altLang="zh-CN" sz="2800" dirty="0" err="1" smtClean="0"/>
              <a:t>URLConnection</a:t>
            </a:r>
            <a:r>
              <a:rPr lang="zh-CN" altLang="en-US" sz="2800" dirty="0" smtClean="0"/>
              <a:t>子类编写一个协议处理器时，要正确设置该字段的值，否则程序可能出现严重的且很难诊断的</a:t>
            </a:r>
            <a:r>
              <a:rPr lang="en-US" altLang="zh-CN" sz="2800" dirty="0" smtClean="0"/>
              <a:t>bug</a:t>
            </a:r>
          </a:p>
          <a:p>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z="3200" smtClean="0"/>
              <a:t>创建</a:t>
            </a:r>
            <a:r>
              <a:rPr lang="en-US" altLang="zh-CN" sz="3200" smtClean="0"/>
              <a:t>URLConnection</a:t>
            </a:r>
            <a:r>
              <a:rPr lang="zh-CN" altLang="en-US" sz="3200" smtClean="0"/>
              <a:t>对象</a:t>
            </a:r>
          </a:p>
        </p:txBody>
      </p:sp>
      <p:sp>
        <p:nvSpPr>
          <p:cNvPr id="9219" name="内容占位符 2"/>
          <p:cNvSpPr>
            <a:spLocks noGrp="1"/>
          </p:cNvSpPr>
          <p:nvPr>
            <p:ph idx="1"/>
          </p:nvPr>
        </p:nvSpPr>
        <p:spPr>
          <a:xfrm>
            <a:off x="207963" y="1556792"/>
            <a:ext cx="8936037" cy="5157192"/>
          </a:xfrm>
        </p:spPr>
        <p:txBody>
          <a:bodyPr/>
          <a:lstStyle/>
          <a:p>
            <a:pPr marL="0" indent="0">
              <a:buFont typeface="Wingdings 2" pitchFamily="18" charset="2"/>
              <a:buNone/>
            </a:pPr>
            <a:r>
              <a:rPr lang="en-US" altLang="zh-CN" sz="2400" b="1" dirty="0" smtClean="0">
                <a:solidFill>
                  <a:srgbClr val="006699"/>
                </a:solidFill>
                <a:latin typeface="Times New Roman" pitchFamily="18" charset="0"/>
                <a:cs typeface="Times New Roman" pitchFamily="18" charset="0"/>
              </a:rPr>
              <a:t>try</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555555"/>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buFont typeface="Wingdings 2" pitchFamily="18" charset="2"/>
              <a:buNone/>
            </a:pPr>
            <a:r>
              <a:rPr lang="en-US" altLang="zh-CN" sz="2400" dirty="0" smtClean="0">
                <a:solidFill>
                  <a:srgbClr val="000088"/>
                </a:solidFill>
                <a:latin typeface="Times New Roman" pitchFamily="18" charset="0"/>
                <a:cs typeface="Times New Roman" pitchFamily="18" charset="0"/>
              </a:rPr>
              <a:t>    URL</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000088"/>
                </a:solidFill>
                <a:latin typeface="Times New Roman" pitchFamily="18" charset="0"/>
                <a:cs typeface="Times New Roman" pitchFamily="18" charset="0"/>
              </a:rPr>
              <a:t>u</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555555"/>
                </a:solidFill>
                <a:latin typeface="Times New Roman" pitchFamily="18" charset="0"/>
                <a:cs typeface="Times New Roman" pitchFamily="18" charset="0"/>
              </a:rPr>
              <a:t>=</a:t>
            </a:r>
            <a:r>
              <a:rPr lang="en-US" altLang="zh-CN" sz="2400" dirty="0" smtClean="0">
                <a:solidFill>
                  <a:srgbClr val="1B1C20"/>
                </a:solidFill>
                <a:latin typeface="Times New Roman" pitchFamily="18" charset="0"/>
                <a:cs typeface="Times New Roman" pitchFamily="18" charset="0"/>
              </a:rPr>
              <a:t> </a:t>
            </a:r>
            <a:r>
              <a:rPr lang="en-US" altLang="zh-CN" sz="2400" b="1" dirty="0" smtClean="0">
                <a:solidFill>
                  <a:srgbClr val="006699"/>
                </a:solidFill>
                <a:latin typeface="Times New Roman" pitchFamily="18" charset="0"/>
                <a:cs typeface="Times New Roman" pitchFamily="18" charset="0"/>
              </a:rPr>
              <a:t>new</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000088"/>
                </a:solidFill>
                <a:latin typeface="Times New Roman" pitchFamily="18" charset="0"/>
                <a:cs typeface="Times New Roman" pitchFamily="18" charset="0"/>
              </a:rPr>
              <a:t>URL</a:t>
            </a:r>
            <a:r>
              <a:rPr lang="en-US" altLang="zh-CN" sz="2400" dirty="0" smtClean="0">
                <a:solidFill>
                  <a:srgbClr val="555555"/>
                </a:solidFill>
                <a:latin typeface="Times New Roman" pitchFamily="18" charset="0"/>
                <a:cs typeface="Times New Roman" pitchFamily="18" charset="0"/>
              </a:rPr>
              <a:t>(</a:t>
            </a:r>
            <a:r>
              <a:rPr lang="en-US" altLang="zh-CN" sz="2400" dirty="0" smtClean="0">
                <a:solidFill>
                  <a:srgbClr val="CC3300"/>
                </a:solidFill>
                <a:latin typeface="Times New Roman" pitchFamily="18" charset="0"/>
                <a:cs typeface="Times New Roman" pitchFamily="18" charset="0"/>
              </a:rPr>
              <a:t>"http://www.szu.edu.cn/"</a:t>
            </a:r>
            <a:r>
              <a:rPr lang="en-US" altLang="zh-CN" sz="2400" dirty="0" smtClean="0">
                <a:solidFill>
                  <a:srgbClr val="555555"/>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buFont typeface="Wingdings 2" pitchFamily="18" charset="2"/>
              <a:buNone/>
            </a:pPr>
            <a:r>
              <a:rPr lang="en-US" altLang="zh-CN" sz="2400" dirty="0" smtClean="0">
                <a:solidFill>
                  <a:srgbClr val="000088"/>
                </a:solidFill>
                <a:latin typeface="Times New Roman" pitchFamily="18" charset="0"/>
                <a:cs typeface="Times New Roman" pitchFamily="18" charset="0"/>
              </a:rPr>
              <a:t>    </a:t>
            </a:r>
            <a:r>
              <a:rPr lang="en-US" altLang="zh-CN" sz="2400" dirty="0" err="1" smtClean="0">
                <a:solidFill>
                  <a:srgbClr val="000088"/>
                </a:solidFill>
                <a:latin typeface="Times New Roman" pitchFamily="18" charset="0"/>
                <a:cs typeface="Times New Roman" pitchFamily="18" charset="0"/>
              </a:rPr>
              <a:t>URLConnection</a:t>
            </a:r>
            <a:r>
              <a:rPr lang="en-US" altLang="zh-CN" sz="2400" dirty="0" smtClean="0">
                <a:solidFill>
                  <a:srgbClr val="1B1C20"/>
                </a:solidFill>
                <a:latin typeface="Times New Roman" pitchFamily="18" charset="0"/>
                <a:cs typeface="Times New Roman" pitchFamily="18" charset="0"/>
              </a:rPr>
              <a:t> </a:t>
            </a:r>
            <a:r>
              <a:rPr lang="en-US" altLang="zh-CN" sz="2400" dirty="0" err="1" smtClean="0">
                <a:solidFill>
                  <a:srgbClr val="000088"/>
                </a:solidFill>
                <a:latin typeface="Times New Roman" pitchFamily="18" charset="0"/>
                <a:cs typeface="Times New Roman" pitchFamily="18" charset="0"/>
              </a:rPr>
              <a:t>uc</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555555"/>
                </a:solidFill>
                <a:latin typeface="Times New Roman" pitchFamily="18" charset="0"/>
                <a:cs typeface="Times New Roman" pitchFamily="18" charset="0"/>
              </a:rPr>
              <a:t>=</a:t>
            </a:r>
            <a:r>
              <a:rPr lang="en-US" altLang="zh-CN" sz="2400" dirty="0" smtClean="0">
                <a:solidFill>
                  <a:srgbClr val="1B1C20"/>
                </a:solidFill>
                <a:latin typeface="Times New Roman" pitchFamily="18" charset="0"/>
                <a:cs typeface="Times New Roman" pitchFamily="18" charset="0"/>
              </a:rPr>
              <a:t> </a:t>
            </a:r>
            <a:r>
              <a:rPr lang="en-US" altLang="zh-CN" sz="2400" dirty="0" err="1" smtClean="0">
                <a:solidFill>
                  <a:srgbClr val="000088"/>
                </a:solidFill>
                <a:latin typeface="Times New Roman" pitchFamily="18" charset="0"/>
                <a:cs typeface="Times New Roman" pitchFamily="18" charset="0"/>
              </a:rPr>
              <a:t>u</a:t>
            </a:r>
            <a:r>
              <a:rPr lang="en-US" altLang="zh-CN" sz="2400" dirty="0" err="1" smtClean="0">
                <a:solidFill>
                  <a:srgbClr val="555555"/>
                </a:solidFill>
                <a:latin typeface="Times New Roman" pitchFamily="18" charset="0"/>
                <a:cs typeface="Times New Roman" pitchFamily="18" charset="0"/>
              </a:rPr>
              <a:t>.</a:t>
            </a:r>
            <a:r>
              <a:rPr lang="en-US" altLang="zh-CN" sz="2400" dirty="0" err="1" smtClean="0">
                <a:solidFill>
                  <a:srgbClr val="330099"/>
                </a:solidFill>
                <a:latin typeface="Times New Roman" pitchFamily="18" charset="0"/>
                <a:cs typeface="Times New Roman" pitchFamily="18" charset="0"/>
              </a:rPr>
              <a:t>openConnection</a:t>
            </a:r>
            <a:r>
              <a:rPr lang="en-US" altLang="zh-CN" sz="2400" dirty="0" smtClean="0">
                <a:solidFill>
                  <a:srgbClr val="555555"/>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buFont typeface="Wingdings 2" pitchFamily="18" charset="2"/>
              <a:buNone/>
            </a:pPr>
            <a:r>
              <a:rPr lang="en-US" altLang="zh-CN" sz="2400" i="1" dirty="0" smtClean="0">
                <a:solidFill>
                  <a:srgbClr val="35586C"/>
                </a:solidFill>
                <a:latin typeface="Times New Roman" pitchFamily="18" charset="0"/>
                <a:cs typeface="Times New Roman" pitchFamily="18" charset="0"/>
              </a:rPr>
              <a:t>    // read from the URL...</a:t>
            </a:r>
            <a:endParaRPr lang="en-US" altLang="zh-CN" sz="2400" dirty="0" smtClean="0">
              <a:solidFill>
                <a:srgbClr val="000000"/>
              </a:solidFill>
              <a:latin typeface="Times New Roman" pitchFamily="18" charset="0"/>
              <a:cs typeface="Times New Roman" pitchFamily="18" charset="0"/>
            </a:endParaRPr>
          </a:p>
          <a:p>
            <a:pPr marL="0" indent="0">
              <a:buFont typeface="Wingdings 2" pitchFamily="18" charset="2"/>
              <a:buNone/>
            </a:pPr>
            <a:r>
              <a:rPr lang="en-US" altLang="zh-CN" sz="2400" dirty="0" smtClean="0">
                <a:solidFill>
                  <a:srgbClr val="555555"/>
                </a:solidFill>
                <a:latin typeface="Times New Roman" pitchFamily="18" charset="0"/>
                <a:cs typeface="Times New Roman" pitchFamily="18" charset="0"/>
              </a:rPr>
              <a:t>}</a:t>
            </a:r>
            <a:endParaRPr lang="en-US" altLang="zh-CN" sz="2400" dirty="0" smtClean="0">
              <a:solidFill>
                <a:srgbClr val="1B1C20"/>
              </a:solidFill>
              <a:latin typeface="Times New Roman" pitchFamily="18" charset="0"/>
              <a:cs typeface="Times New Roman" pitchFamily="18" charset="0"/>
            </a:endParaRPr>
          </a:p>
          <a:p>
            <a:pPr marL="0" indent="0">
              <a:buFont typeface="Wingdings 2" pitchFamily="18" charset="2"/>
              <a:buNone/>
            </a:pPr>
            <a:r>
              <a:rPr lang="en-US" altLang="zh-CN" sz="2400" b="1" dirty="0" smtClean="0">
                <a:solidFill>
                  <a:srgbClr val="006699"/>
                </a:solidFill>
                <a:latin typeface="Times New Roman" pitchFamily="18" charset="0"/>
                <a:cs typeface="Times New Roman" pitchFamily="18" charset="0"/>
              </a:rPr>
              <a:t>catch</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555555"/>
                </a:solidFill>
                <a:latin typeface="Times New Roman" pitchFamily="18" charset="0"/>
                <a:cs typeface="Times New Roman" pitchFamily="18" charset="0"/>
              </a:rPr>
              <a:t>(</a:t>
            </a:r>
            <a:r>
              <a:rPr lang="en-US" altLang="zh-CN" sz="2400" dirty="0" err="1" smtClean="0">
                <a:solidFill>
                  <a:srgbClr val="000088"/>
                </a:solidFill>
                <a:latin typeface="Times New Roman" pitchFamily="18" charset="0"/>
                <a:cs typeface="Times New Roman" pitchFamily="18" charset="0"/>
              </a:rPr>
              <a:t>MalformedURLException</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000088"/>
                </a:solidFill>
                <a:latin typeface="Times New Roman" pitchFamily="18" charset="0"/>
                <a:cs typeface="Times New Roman" pitchFamily="18" charset="0"/>
              </a:rPr>
              <a:t>ex</a:t>
            </a:r>
            <a:r>
              <a:rPr lang="en-US" altLang="zh-CN" sz="2400" dirty="0" smtClean="0">
                <a:solidFill>
                  <a:srgbClr val="555555"/>
                </a:solidFill>
                <a:latin typeface="Times New Roman" pitchFamily="18" charset="0"/>
                <a:cs typeface="Times New Roman" pitchFamily="18" charset="0"/>
              </a:rPr>
              <a:t>)</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555555"/>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buFont typeface="Wingdings 2" pitchFamily="18" charset="2"/>
              <a:buNone/>
            </a:pPr>
            <a:r>
              <a:rPr lang="en-US" altLang="zh-CN" sz="2400" dirty="0" smtClean="0">
                <a:solidFill>
                  <a:srgbClr val="000088"/>
                </a:solidFill>
                <a:latin typeface="Times New Roman" pitchFamily="18" charset="0"/>
                <a:cs typeface="Times New Roman" pitchFamily="18" charset="0"/>
              </a:rPr>
              <a:t>    </a:t>
            </a:r>
            <a:r>
              <a:rPr lang="en-US" altLang="zh-CN" sz="2400" dirty="0" err="1" smtClean="0">
                <a:solidFill>
                  <a:srgbClr val="000088"/>
                </a:solidFill>
                <a:latin typeface="Times New Roman" pitchFamily="18" charset="0"/>
                <a:cs typeface="Times New Roman" pitchFamily="18" charset="0"/>
              </a:rPr>
              <a:t>System</a:t>
            </a:r>
            <a:r>
              <a:rPr lang="en-US" altLang="zh-CN" sz="2400" dirty="0" err="1" smtClean="0">
                <a:solidFill>
                  <a:srgbClr val="555555"/>
                </a:solidFill>
                <a:latin typeface="Times New Roman" pitchFamily="18" charset="0"/>
                <a:cs typeface="Times New Roman" pitchFamily="18" charset="0"/>
              </a:rPr>
              <a:t>.</a:t>
            </a:r>
            <a:r>
              <a:rPr lang="en-US" altLang="zh-CN" sz="2400" dirty="0" err="1" smtClean="0">
                <a:solidFill>
                  <a:srgbClr val="330099"/>
                </a:solidFill>
                <a:latin typeface="Times New Roman" pitchFamily="18" charset="0"/>
                <a:cs typeface="Times New Roman" pitchFamily="18" charset="0"/>
              </a:rPr>
              <a:t>err</a:t>
            </a:r>
            <a:r>
              <a:rPr lang="en-US" altLang="zh-CN" sz="2400" dirty="0" err="1" smtClean="0">
                <a:solidFill>
                  <a:srgbClr val="555555"/>
                </a:solidFill>
                <a:latin typeface="Times New Roman" pitchFamily="18" charset="0"/>
                <a:cs typeface="Times New Roman" pitchFamily="18" charset="0"/>
              </a:rPr>
              <a:t>.</a:t>
            </a:r>
            <a:r>
              <a:rPr lang="en-US" altLang="zh-CN" sz="2400" dirty="0" err="1" smtClean="0">
                <a:solidFill>
                  <a:srgbClr val="330099"/>
                </a:solidFill>
                <a:latin typeface="Times New Roman" pitchFamily="18" charset="0"/>
                <a:cs typeface="Times New Roman" pitchFamily="18" charset="0"/>
              </a:rPr>
              <a:t>println</a:t>
            </a:r>
            <a:r>
              <a:rPr lang="en-US" altLang="zh-CN" sz="2400" dirty="0" smtClean="0">
                <a:solidFill>
                  <a:srgbClr val="555555"/>
                </a:solidFill>
                <a:latin typeface="Times New Roman" pitchFamily="18" charset="0"/>
                <a:cs typeface="Times New Roman" pitchFamily="18" charset="0"/>
              </a:rPr>
              <a:t>(</a:t>
            </a:r>
            <a:r>
              <a:rPr lang="en-US" altLang="zh-CN" sz="2400" dirty="0" smtClean="0">
                <a:solidFill>
                  <a:srgbClr val="000088"/>
                </a:solidFill>
                <a:latin typeface="Times New Roman" pitchFamily="18" charset="0"/>
                <a:cs typeface="Times New Roman" pitchFamily="18" charset="0"/>
              </a:rPr>
              <a:t>ex</a:t>
            </a:r>
            <a:r>
              <a:rPr lang="en-US" altLang="zh-CN" sz="2400" dirty="0" smtClean="0">
                <a:solidFill>
                  <a:srgbClr val="555555"/>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buFont typeface="Wingdings 2" pitchFamily="18" charset="2"/>
              <a:buNone/>
            </a:pPr>
            <a:r>
              <a:rPr lang="en-US" altLang="zh-CN" sz="2400" dirty="0" smtClean="0">
                <a:solidFill>
                  <a:srgbClr val="555555"/>
                </a:solidFill>
                <a:latin typeface="Times New Roman" pitchFamily="18" charset="0"/>
                <a:cs typeface="Times New Roman" pitchFamily="18" charset="0"/>
              </a:rPr>
              <a:t>}</a:t>
            </a:r>
          </a:p>
          <a:p>
            <a:pPr marL="0" indent="0">
              <a:buFont typeface="Wingdings 2" pitchFamily="18" charset="2"/>
              <a:buNone/>
            </a:pPr>
            <a:r>
              <a:rPr lang="en-US" altLang="zh-CN" sz="2400" b="1" dirty="0" smtClean="0">
                <a:solidFill>
                  <a:srgbClr val="006699"/>
                </a:solidFill>
                <a:latin typeface="Times New Roman" pitchFamily="18" charset="0"/>
                <a:cs typeface="Times New Roman" pitchFamily="18" charset="0"/>
              </a:rPr>
              <a:t>catch</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555555"/>
                </a:solidFill>
                <a:latin typeface="Times New Roman" pitchFamily="18" charset="0"/>
                <a:cs typeface="Times New Roman" pitchFamily="18" charset="0"/>
              </a:rPr>
              <a:t>(</a:t>
            </a:r>
            <a:r>
              <a:rPr lang="en-US" altLang="zh-CN" sz="2400" dirty="0" err="1" smtClean="0">
                <a:solidFill>
                  <a:srgbClr val="000088"/>
                </a:solidFill>
                <a:latin typeface="Times New Roman" pitchFamily="18" charset="0"/>
                <a:cs typeface="Times New Roman" pitchFamily="18" charset="0"/>
              </a:rPr>
              <a:t>IOException</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000088"/>
                </a:solidFill>
                <a:latin typeface="Times New Roman" pitchFamily="18" charset="0"/>
                <a:cs typeface="Times New Roman" pitchFamily="18" charset="0"/>
              </a:rPr>
              <a:t>ex</a:t>
            </a:r>
            <a:r>
              <a:rPr lang="en-US" altLang="zh-CN" sz="2400" dirty="0" smtClean="0">
                <a:solidFill>
                  <a:srgbClr val="555555"/>
                </a:solidFill>
                <a:latin typeface="Times New Roman" pitchFamily="18" charset="0"/>
                <a:cs typeface="Times New Roman" pitchFamily="18" charset="0"/>
              </a:rPr>
              <a:t>)</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555555"/>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buFont typeface="Wingdings 2" pitchFamily="18" charset="2"/>
              <a:buNone/>
            </a:pPr>
            <a:r>
              <a:rPr lang="en-US" altLang="zh-CN" sz="2400" dirty="0" smtClean="0">
                <a:solidFill>
                  <a:srgbClr val="000088"/>
                </a:solidFill>
                <a:latin typeface="Times New Roman" pitchFamily="18" charset="0"/>
                <a:cs typeface="Times New Roman" pitchFamily="18" charset="0"/>
              </a:rPr>
              <a:t>    </a:t>
            </a:r>
            <a:r>
              <a:rPr lang="en-US" altLang="zh-CN" sz="2400" dirty="0" err="1" smtClean="0">
                <a:solidFill>
                  <a:srgbClr val="000088"/>
                </a:solidFill>
                <a:latin typeface="Times New Roman" pitchFamily="18" charset="0"/>
                <a:cs typeface="Times New Roman" pitchFamily="18" charset="0"/>
              </a:rPr>
              <a:t>System</a:t>
            </a:r>
            <a:r>
              <a:rPr lang="en-US" altLang="zh-CN" sz="2400" dirty="0" err="1" smtClean="0">
                <a:solidFill>
                  <a:srgbClr val="555555"/>
                </a:solidFill>
                <a:latin typeface="Times New Roman" pitchFamily="18" charset="0"/>
                <a:cs typeface="Times New Roman" pitchFamily="18" charset="0"/>
              </a:rPr>
              <a:t>.</a:t>
            </a:r>
            <a:r>
              <a:rPr lang="en-US" altLang="zh-CN" sz="2400" dirty="0" err="1" smtClean="0">
                <a:solidFill>
                  <a:srgbClr val="330099"/>
                </a:solidFill>
                <a:latin typeface="Times New Roman" pitchFamily="18" charset="0"/>
                <a:cs typeface="Times New Roman" pitchFamily="18" charset="0"/>
              </a:rPr>
              <a:t>err</a:t>
            </a:r>
            <a:r>
              <a:rPr lang="en-US" altLang="zh-CN" sz="2400" dirty="0" err="1" smtClean="0">
                <a:solidFill>
                  <a:srgbClr val="555555"/>
                </a:solidFill>
                <a:latin typeface="Times New Roman" pitchFamily="18" charset="0"/>
                <a:cs typeface="Times New Roman" pitchFamily="18" charset="0"/>
              </a:rPr>
              <a:t>.</a:t>
            </a:r>
            <a:r>
              <a:rPr lang="en-US" altLang="zh-CN" sz="2400" dirty="0" err="1" smtClean="0">
                <a:solidFill>
                  <a:srgbClr val="330099"/>
                </a:solidFill>
                <a:latin typeface="Times New Roman" pitchFamily="18" charset="0"/>
                <a:cs typeface="Times New Roman" pitchFamily="18" charset="0"/>
              </a:rPr>
              <a:t>println</a:t>
            </a:r>
            <a:r>
              <a:rPr lang="en-US" altLang="zh-CN" sz="2400" dirty="0" smtClean="0">
                <a:solidFill>
                  <a:srgbClr val="555555"/>
                </a:solidFill>
                <a:latin typeface="Times New Roman" pitchFamily="18" charset="0"/>
                <a:cs typeface="Times New Roman" pitchFamily="18" charset="0"/>
              </a:rPr>
              <a:t>(</a:t>
            </a:r>
            <a:r>
              <a:rPr lang="en-US" altLang="zh-CN" sz="2400" dirty="0" smtClean="0">
                <a:solidFill>
                  <a:srgbClr val="000088"/>
                </a:solidFill>
                <a:latin typeface="Times New Roman" pitchFamily="18" charset="0"/>
                <a:cs typeface="Times New Roman" pitchFamily="18" charset="0"/>
              </a:rPr>
              <a:t>ex</a:t>
            </a:r>
            <a:r>
              <a:rPr lang="en-US" altLang="zh-CN" sz="2400" dirty="0" smtClean="0">
                <a:solidFill>
                  <a:srgbClr val="555555"/>
                </a:solidFill>
                <a:latin typeface="Times New Roman" pitchFamily="18" charset="0"/>
                <a:cs typeface="Times New Roman" pitchFamily="18" charset="0"/>
              </a:rPr>
              <a:t>);</a:t>
            </a:r>
          </a:p>
          <a:p>
            <a:pPr marL="0" indent="0">
              <a:buFont typeface="Wingdings 2" pitchFamily="18" charset="2"/>
              <a:buNone/>
            </a:pPr>
            <a:r>
              <a:rPr lang="en-US" altLang="zh-CN" sz="2400" dirty="0" smtClean="0">
                <a:solidFill>
                  <a:srgbClr val="555555"/>
                </a:solidFill>
                <a:latin typeface="Times New Roman" pitchFamily="18" charset="0"/>
                <a:cs typeface="Times New Roman" pitchFamily="18" charset="0"/>
              </a:rPr>
              <a:t>}</a:t>
            </a:r>
            <a:endParaRPr lang="zh-CN" alt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301625" y="228600"/>
            <a:ext cx="8540750" cy="685800"/>
          </a:xfrm>
        </p:spPr>
        <p:txBody>
          <a:bodyPr/>
          <a:lstStyle/>
          <a:p>
            <a:r>
              <a:rPr lang="en-US" altLang="zh-CN" sz="3200" smtClean="0"/>
              <a:t>Protected boolean allowUserInteraction</a:t>
            </a:r>
            <a:endParaRPr lang="zh-CN" altLang="en-US" sz="3200" smtClean="0"/>
          </a:p>
        </p:txBody>
      </p:sp>
      <p:sp>
        <p:nvSpPr>
          <p:cNvPr id="48131" name="内容占位符 2"/>
          <p:cNvSpPr>
            <a:spLocks noGrp="1"/>
          </p:cNvSpPr>
          <p:nvPr>
            <p:ph idx="1"/>
          </p:nvPr>
        </p:nvSpPr>
        <p:spPr>
          <a:xfrm>
            <a:off x="611560" y="1556792"/>
            <a:ext cx="8210550" cy="5135562"/>
          </a:xfrm>
        </p:spPr>
        <p:txBody>
          <a:bodyPr/>
          <a:lstStyle/>
          <a:p>
            <a:r>
              <a:rPr lang="zh-CN" altLang="en-US" sz="2800" dirty="0" smtClean="0">
                <a:latin typeface="Times New Roman" pitchFamily="18" charset="0"/>
                <a:cs typeface="Times New Roman" pitchFamily="18" charset="0"/>
              </a:rPr>
              <a:t>该字段指示是否允许用户交互，默认值是</a:t>
            </a:r>
            <a:r>
              <a:rPr lang="en-US" altLang="zh-CN" sz="2800" dirty="0" smtClean="0">
                <a:latin typeface="Times New Roman" pitchFamily="18" charset="0"/>
                <a:cs typeface="Times New Roman" pitchFamily="18" charset="0"/>
              </a:rPr>
              <a:t>false</a:t>
            </a:r>
          </a:p>
          <a:p>
            <a:r>
              <a:rPr lang="zh-CN" altLang="en-US" sz="2800" dirty="0" smtClean="0">
                <a:latin typeface="Times New Roman" pitchFamily="18" charset="0"/>
                <a:cs typeface="Times New Roman" pitchFamily="18" charset="0"/>
              </a:rPr>
              <a:t>当连接关闭，</a:t>
            </a:r>
            <a:r>
              <a:rPr lang="en-US" altLang="zh-CN" sz="2800" dirty="0" smtClean="0">
                <a:latin typeface="Times New Roman" pitchFamily="18" charset="0"/>
                <a:cs typeface="Times New Roman" pitchFamily="18" charset="0"/>
              </a:rPr>
              <a:t>connected </a:t>
            </a:r>
            <a:r>
              <a:rPr lang="zh-CN" altLang="en-US" sz="2800" dirty="0" smtClean="0">
                <a:latin typeface="Times New Roman" pitchFamily="18" charset="0"/>
                <a:cs typeface="Times New Roman" pitchFamily="18" charset="0"/>
              </a:rPr>
              <a:t>为</a:t>
            </a:r>
            <a:r>
              <a:rPr lang="en-US" altLang="zh-CN" sz="2800" dirty="0" smtClean="0">
                <a:latin typeface="Times New Roman" pitchFamily="18" charset="0"/>
                <a:cs typeface="Times New Roman" pitchFamily="18" charset="0"/>
              </a:rPr>
              <a:t>false</a:t>
            </a:r>
          </a:p>
          <a:p>
            <a:r>
              <a:rPr lang="zh-CN" altLang="en-US" sz="2800" dirty="0" smtClean="0"/>
              <a:t>只能通过该字段对应的</a:t>
            </a:r>
            <a:r>
              <a:rPr lang="en-US" altLang="zh-CN" sz="2800" dirty="0" smtClean="0"/>
              <a:t>get/set</a:t>
            </a:r>
            <a:r>
              <a:rPr lang="zh-CN" altLang="en-US" sz="2800" dirty="0" smtClean="0"/>
              <a:t>方法访问</a:t>
            </a:r>
            <a:endParaRPr lang="en-US" altLang="zh-CN" sz="2800" dirty="0" smtClean="0"/>
          </a:p>
          <a:p>
            <a:r>
              <a:rPr lang="zh-CN" altLang="en-US" sz="2800" dirty="0" smtClean="0"/>
              <a:t>只能在</a:t>
            </a:r>
            <a:r>
              <a:rPr lang="en-US" altLang="zh-CN" sz="2800" dirty="0" err="1" smtClean="0"/>
              <a:t>URLConnection</a:t>
            </a:r>
            <a:r>
              <a:rPr lang="zh-CN" altLang="en-US" sz="2800" dirty="0" smtClean="0"/>
              <a:t>连接前设置，否则会抛出</a:t>
            </a:r>
            <a:r>
              <a:rPr lang="en-US" altLang="zh-CN" sz="2800" dirty="0" err="1" smtClean="0"/>
              <a:t>IllegalStateException</a:t>
            </a:r>
            <a:r>
              <a:rPr lang="zh-CN" altLang="en-US" sz="2800" dirty="0" smtClean="0"/>
              <a:t>异常</a:t>
            </a:r>
          </a:p>
        </p:txBody>
      </p:sp>
      <p:sp>
        <p:nvSpPr>
          <p:cNvPr id="48132" name="矩形 4"/>
          <p:cNvSpPr>
            <a:spLocks noChangeArrowheads="1"/>
          </p:cNvSpPr>
          <p:nvPr/>
        </p:nvSpPr>
        <p:spPr bwMode="auto">
          <a:xfrm>
            <a:off x="395536" y="4509120"/>
            <a:ext cx="8297862" cy="1938338"/>
          </a:xfrm>
          <a:prstGeom prst="rect">
            <a:avLst/>
          </a:prstGeom>
          <a:noFill/>
          <a:ln w="9525">
            <a:noFill/>
            <a:miter lim="800000"/>
            <a:headEnd/>
            <a:tailEnd/>
          </a:ln>
        </p:spPr>
        <p:txBody>
          <a:bodyPr>
            <a:spAutoFit/>
          </a:bodyPr>
          <a:lstStyle/>
          <a:p>
            <a:r>
              <a:rPr lang="en-US" altLang="zh-CN" sz="2400" dirty="0">
                <a:solidFill>
                  <a:srgbClr val="000000"/>
                </a:solidFill>
                <a:latin typeface="Times New Roman" pitchFamily="18" charset="0"/>
                <a:cs typeface="Times New Roman" pitchFamily="18" charset="0"/>
              </a:rPr>
              <a:t>URL u=new URL(“http://www.example.com/passwordProtectedPage.html”);</a:t>
            </a:r>
          </a:p>
          <a:p>
            <a:r>
              <a:rPr lang="en-US" altLang="zh-CN" sz="2400" dirty="0" err="1">
                <a:solidFill>
                  <a:srgbClr val="000000"/>
                </a:solidFill>
                <a:latin typeface="Times New Roman" pitchFamily="18" charset="0"/>
                <a:cs typeface="Times New Roman" pitchFamily="18" charset="0"/>
              </a:rPr>
              <a:t>URLConnection</a:t>
            </a:r>
            <a:r>
              <a:rPr lang="en-US" altLang="zh-CN" sz="2400" dirty="0">
                <a:solidFill>
                  <a:srgbClr val="000000"/>
                </a:solidFill>
                <a:latin typeface="Times New Roman" pitchFamily="18" charset="0"/>
                <a:cs typeface="Times New Roman" pitchFamily="18" charset="0"/>
              </a:rPr>
              <a:t> </a:t>
            </a:r>
            <a:r>
              <a:rPr lang="en-US" altLang="zh-CN" sz="2400" dirty="0" err="1">
                <a:solidFill>
                  <a:srgbClr val="000000"/>
                </a:solidFill>
                <a:latin typeface="Times New Roman" pitchFamily="18" charset="0"/>
                <a:cs typeface="Times New Roman" pitchFamily="18" charset="0"/>
              </a:rPr>
              <a:t>uc</a:t>
            </a:r>
            <a:r>
              <a:rPr lang="en-US" altLang="zh-CN" sz="2400" dirty="0">
                <a:solidFill>
                  <a:srgbClr val="000000"/>
                </a:solidFill>
                <a:latin typeface="Times New Roman" pitchFamily="18" charset="0"/>
                <a:cs typeface="Times New Roman" pitchFamily="18" charset="0"/>
              </a:rPr>
              <a:t> = </a:t>
            </a:r>
            <a:r>
              <a:rPr lang="en-US" altLang="zh-CN" sz="2400" dirty="0" err="1">
                <a:solidFill>
                  <a:srgbClr val="000000"/>
                </a:solidFill>
                <a:latin typeface="Times New Roman" pitchFamily="18" charset="0"/>
                <a:cs typeface="Times New Roman" pitchFamily="18" charset="0"/>
              </a:rPr>
              <a:t>u.openConnection</a:t>
            </a:r>
            <a:r>
              <a:rPr lang="en-US" altLang="zh-CN" sz="2400" dirty="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获得连接对象</a:t>
            </a:r>
            <a:endParaRPr lang="en-US" altLang="zh-CN" sz="2400" dirty="0">
              <a:solidFill>
                <a:srgbClr val="000000"/>
              </a:solidFill>
              <a:latin typeface="Times New Roman" pitchFamily="18" charset="0"/>
              <a:cs typeface="Times New Roman" pitchFamily="18" charset="0"/>
            </a:endParaRPr>
          </a:p>
          <a:p>
            <a:r>
              <a:rPr lang="en-US" altLang="zh-CN" sz="2400" dirty="0" err="1">
                <a:solidFill>
                  <a:srgbClr val="FF0000"/>
                </a:solidFill>
                <a:latin typeface="Times New Roman" pitchFamily="18" charset="0"/>
                <a:cs typeface="Times New Roman" pitchFamily="18" charset="0"/>
              </a:rPr>
              <a:t>Uc.setAllowUserInteraction</a:t>
            </a:r>
            <a:r>
              <a:rPr lang="en-US" altLang="zh-CN" sz="2400" dirty="0">
                <a:solidFill>
                  <a:srgbClr val="FF0000"/>
                </a:solidFill>
                <a:latin typeface="Times New Roman" pitchFamily="18" charset="0"/>
                <a:cs typeface="Times New Roman" pitchFamily="18" charset="0"/>
              </a:rPr>
              <a:t>(true);</a:t>
            </a:r>
          </a:p>
          <a:p>
            <a:r>
              <a:rPr lang="en-US" altLang="zh-CN" sz="2400" dirty="0" err="1">
                <a:solidFill>
                  <a:srgbClr val="000000"/>
                </a:solidFill>
                <a:latin typeface="Times New Roman" pitchFamily="18" charset="0"/>
                <a:cs typeface="Times New Roman" pitchFamily="18" charset="0"/>
              </a:rPr>
              <a:t>InputStream</a:t>
            </a:r>
            <a:r>
              <a:rPr lang="en-US" altLang="zh-CN" sz="2400" dirty="0">
                <a:solidFill>
                  <a:srgbClr val="000000"/>
                </a:solidFill>
                <a:latin typeface="Times New Roman" pitchFamily="18" charset="0"/>
                <a:cs typeface="Times New Roman" pitchFamily="18" charset="0"/>
              </a:rPr>
              <a:t> in </a:t>
            </a:r>
            <a:r>
              <a:rPr lang="en-US" altLang="zh-CN" sz="2400" dirty="0" err="1">
                <a:solidFill>
                  <a:srgbClr val="000000"/>
                </a:solidFill>
                <a:latin typeface="Times New Roman" pitchFamily="18" charset="0"/>
                <a:cs typeface="Times New Roman" pitchFamily="18" charset="0"/>
              </a:rPr>
              <a:t>uc.getInputStream</a:t>
            </a:r>
            <a:r>
              <a:rPr lang="en-US" altLang="zh-CN" sz="2400" dirty="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建立输入连接</a:t>
            </a:r>
            <a:endParaRPr lang="en-US" altLang="zh-CN" sz="2400"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132"/>
                                        </p:tgtEl>
                                        <p:attrNameLst>
                                          <p:attrName>style.visibility</p:attrName>
                                        </p:attrNameLst>
                                      </p:cBhvr>
                                      <p:to>
                                        <p:strVal val="visible"/>
                                      </p:to>
                                    </p:set>
                                    <p:anim calcmode="lin" valueType="num">
                                      <p:cBhvr additive="base">
                                        <p:cTn id="31" dur="500" fill="hold"/>
                                        <p:tgtEl>
                                          <p:spTgt spid="48132"/>
                                        </p:tgtEl>
                                        <p:attrNameLst>
                                          <p:attrName>ppt_x</p:attrName>
                                        </p:attrNameLst>
                                      </p:cBhvr>
                                      <p:tavLst>
                                        <p:tav tm="0">
                                          <p:val>
                                            <p:strVal val="#ppt_x"/>
                                          </p:val>
                                        </p:tav>
                                        <p:tav tm="100000">
                                          <p:val>
                                            <p:strVal val="#ppt_x"/>
                                          </p:val>
                                        </p:tav>
                                      </p:tavLst>
                                    </p:anim>
                                    <p:anim calcmode="lin" valueType="num">
                                      <p:cBhvr additive="base">
                                        <p:cTn id="32"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301625" y="228600"/>
            <a:ext cx="8540750" cy="685800"/>
          </a:xfrm>
        </p:spPr>
        <p:txBody>
          <a:bodyPr/>
          <a:lstStyle/>
          <a:p>
            <a:r>
              <a:rPr lang="en-US" altLang="zh-CN" sz="3200" smtClean="0"/>
              <a:t>Protected boolean doInput</a:t>
            </a:r>
            <a:endParaRPr lang="zh-CN" altLang="en-US" sz="3200" smtClean="0"/>
          </a:p>
        </p:txBody>
      </p:sp>
      <p:sp>
        <p:nvSpPr>
          <p:cNvPr id="49155" name="内容占位符 2"/>
          <p:cNvSpPr>
            <a:spLocks noGrp="1"/>
          </p:cNvSpPr>
          <p:nvPr>
            <p:ph idx="1"/>
          </p:nvPr>
        </p:nvSpPr>
        <p:spPr>
          <a:xfrm>
            <a:off x="395536" y="1484784"/>
            <a:ext cx="8210550" cy="5135562"/>
          </a:xfrm>
        </p:spPr>
        <p:txBody>
          <a:bodyPr/>
          <a:lstStyle/>
          <a:p>
            <a:r>
              <a:rPr lang="zh-CN" altLang="en-US" sz="2800" dirty="0" smtClean="0">
                <a:latin typeface="Times New Roman" pitchFamily="18" charset="0"/>
                <a:cs typeface="Times New Roman" pitchFamily="18" charset="0"/>
              </a:rPr>
              <a:t>该字段指示</a:t>
            </a:r>
            <a:r>
              <a:rPr lang="en-US" altLang="zh-CN" sz="2800" dirty="0" err="1" smtClean="0">
                <a:latin typeface="Times New Roman" pitchFamily="18" charset="0"/>
                <a:cs typeface="Times New Roman" pitchFamily="18" charset="0"/>
              </a:rPr>
              <a:t>URLConnection</a:t>
            </a:r>
            <a:r>
              <a:rPr lang="zh-CN" altLang="en-US" sz="2800" dirty="0" smtClean="0">
                <a:latin typeface="Times New Roman" pitchFamily="18" charset="0"/>
                <a:cs typeface="Times New Roman" pitchFamily="18" charset="0"/>
              </a:rPr>
              <a:t>可否用于写入服务器</a:t>
            </a:r>
            <a:endParaRPr lang="en-US" altLang="zh-CN" sz="2800" dirty="0" smtClean="0">
              <a:latin typeface="Times New Roman" pitchFamily="18" charset="0"/>
              <a:cs typeface="Times New Roman" pitchFamily="18" charset="0"/>
            </a:endParaRPr>
          </a:p>
          <a:p>
            <a:r>
              <a:rPr lang="en-US" altLang="zh-CN" sz="2800" dirty="0" err="1" smtClean="0">
                <a:latin typeface="Times New Roman" pitchFamily="18" charset="0"/>
                <a:cs typeface="Times New Roman" pitchFamily="18" charset="0"/>
              </a:rPr>
              <a:t>doInput</a:t>
            </a:r>
            <a:r>
              <a:rPr lang="zh-CN" altLang="en-US" sz="2800" dirty="0" smtClean="0">
                <a:latin typeface="Times New Roman" pitchFamily="18" charset="0"/>
                <a:cs typeface="Times New Roman" pitchFamily="18" charset="0"/>
              </a:rPr>
              <a:t>为</a:t>
            </a:r>
            <a:r>
              <a:rPr lang="en-US" altLang="zh-CN" sz="2800" dirty="0" smtClean="0">
                <a:latin typeface="Times New Roman" pitchFamily="18" charset="0"/>
                <a:cs typeface="Times New Roman" pitchFamily="18" charset="0"/>
              </a:rPr>
              <a:t>true</a:t>
            </a:r>
            <a:r>
              <a:rPr lang="zh-CN" altLang="en-US" sz="2800" dirty="0" smtClean="0">
                <a:latin typeface="Times New Roman" pitchFamily="18" charset="0"/>
                <a:cs typeface="Times New Roman" pitchFamily="18" charset="0"/>
              </a:rPr>
              <a:t>表示连接用于读</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写服务器</a:t>
            </a:r>
            <a:endParaRPr lang="en-US" altLang="zh-CN" sz="2800" dirty="0" smtClean="0">
              <a:latin typeface="Times New Roman" pitchFamily="18" charset="0"/>
              <a:cs typeface="Times New Roman" pitchFamily="18" charset="0"/>
            </a:endParaRPr>
          </a:p>
          <a:p>
            <a:r>
              <a:rPr lang="en-US" altLang="zh-CN" sz="2800" dirty="0" err="1" smtClean="0">
                <a:latin typeface="Times New Roman" pitchFamily="18" charset="0"/>
                <a:cs typeface="Times New Roman" pitchFamily="18" charset="0"/>
              </a:rPr>
              <a:t>doInput</a:t>
            </a:r>
            <a:r>
              <a:rPr lang="zh-CN" altLang="en-US" sz="2800" dirty="0" smtClean="0">
                <a:latin typeface="Times New Roman" pitchFamily="18" charset="0"/>
                <a:cs typeface="Times New Roman" pitchFamily="18" charset="0"/>
              </a:rPr>
              <a:t>为</a:t>
            </a:r>
            <a:r>
              <a:rPr lang="en-US" altLang="zh-CN" sz="2800" dirty="0" smtClean="0">
                <a:latin typeface="Times New Roman" pitchFamily="18" charset="0"/>
                <a:cs typeface="Times New Roman" pitchFamily="18" charset="0"/>
              </a:rPr>
              <a:t>false</a:t>
            </a:r>
            <a:r>
              <a:rPr lang="zh-CN" altLang="en-US" sz="2800" dirty="0" smtClean="0">
                <a:latin typeface="Times New Roman" pitchFamily="18" charset="0"/>
                <a:cs typeface="Times New Roman" pitchFamily="18" charset="0"/>
              </a:rPr>
              <a:t>表示连接只能用于读取服务器。</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默认值是</a:t>
            </a:r>
            <a:r>
              <a:rPr lang="en-US" altLang="zh-CN" sz="2800" dirty="0" smtClean="0">
                <a:latin typeface="Times New Roman" pitchFamily="18" charset="0"/>
                <a:cs typeface="Times New Roman" pitchFamily="18" charset="0"/>
              </a:rPr>
              <a:t>true</a:t>
            </a:r>
          </a:p>
          <a:p>
            <a:r>
              <a:rPr lang="zh-CN" altLang="en-US" sz="2800" dirty="0" smtClean="0">
                <a:latin typeface="Times New Roman" pitchFamily="18" charset="0"/>
                <a:cs typeface="Times New Roman" pitchFamily="18" charset="0"/>
              </a:rPr>
              <a:t>该字段的访问使用对应的</a:t>
            </a:r>
            <a:r>
              <a:rPr lang="en-US" altLang="zh-CN" sz="2800" dirty="0" smtClean="0">
                <a:latin typeface="Times New Roman" pitchFamily="18" charset="0"/>
                <a:cs typeface="Times New Roman" pitchFamily="18" charset="0"/>
              </a:rPr>
              <a:t>get/set</a:t>
            </a:r>
            <a:r>
              <a:rPr lang="zh-CN" altLang="en-US" sz="2800" dirty="0" smtClean="0">
                <a:latin typeface="Times New Roman" pitchFamily="18" charset="0"/>
                <a:cs typeface="Times New Roman" pitchFamily="18" charset="0"/>
              </a:rPr>
              <a:t>方法</a:t>
            </a:r>
            <a:endParaRPr lang="en-US" altLang="zh-CN" sz="2800" dirty="0" smtClean="0">
              <a:latin typeface="Times New Roman" pitchFamily="18" charset="0"/>
              <a:cs typeface="Times New Roman" pitchFamily="18" charset="0"/>
            </a:endParaRPr>
          </a:p>
          <a:p>
            <a:endParaRPr lang="zh-CN" altLang="en-US" sz="2800" dirty="0" smtClean="0"/>
          </a:p>
        </p:txBody>
      </p:sp>
      <p:sp>
        <p:nvSpPr>
          <p:cNvPr id="49156" name="矩形 4"/>
          <p:cNvSpPr>
            <a:spLocks noChangeArrowheads="1"/>
          </p:cNvSpPr>
          <p:nvPr/>
        </p:nvSpPr>
        <p:spPr bwMode="auto">
          <a:xfrm>
            <a:off x="683568" y="4005064"/>
            <a:ext cx="8297863" cy="3170238"/>
          </a:xfrm>
          <a:prstGeom prst="rect">
            <a:avLst/>
          </a:prstGeom>
          <a:noFill/>
          <a:ln w="9525">
            <a:noFill/>
            <a:miter lim="800000"/>
            <a:headEnd/>
            <a:tailEnd/>
          </a:ln>
        </p:spPr>
        <p:txBody>
          <a:bodyPr>
            <a:spAutoFit/>
          </a:bodyPr>
          <a:lstStyle/>
          <a:p>
            <a:r>
              <a:rPr lang="en-US" altLang="zh-CN" sz="2000" dirty="0">
                <a:solidFill>
                  <a:srgbClr val="000000"/>
                </a:solidFill>
                <a:latin typeface="Times New Roman" pitchFamily="18" charset="0"/>
                <a:cs typeface="Times New Roman" pitchFamily="18" charset="0"/>
              </a:rPr>
              <a:t>Try{</a:t>
            </a:r>
          </a:p>
          <a:p>
            <a:r>
              <a:rPr lang="en-US" altLang="zh-CN" sz="2000" dirty="0">
                <a:solidFill>
                  <a:srgbClr val="000000"/>
                </a:solidFill>
                <a:latin typeface="Times New Roman" pitchFamily="18" charset="0"/>
                <a:cs typeface="Times New Roman" pitchFamily="18" charset="0"/>
              </a:rPr>
              <a:t>	URL u=new  URL(“http://www.oreilly.com”);</a:t>
            </a:r>
          </a:p>
          <a:p>
            <a:r>
              <a:rPr lang="en-US" altLang="zh-CN" sz="2000" dirty="0">
                <a:solidFill>
                  <a:srgbClr val="000000"/>
                </a:solidFill>
                <a:latin typeface="Times New Roman" pitchFamily="18" charset="0"/>
                <a:cs typeface="Times New Roman" pitchFamily="18" charset="0"/>
              </a:rPr>
              <a:t>	</a:t>
            </a:r>
            <a:r>
              <a:rPr lang="en-US" altLang="zh-CN" sz="2000" dirty="0" err="1">
                <a:solidFill>
                  <a:srgbClr val="000000"/>
                </a:solidFill>
                <a:latin typeface="Times New Roman" pitchFamily="18" charset="0"/>
                <a:cs typeface="Times New Roman" pitchFamily="18" charset="0"/>
              </a:rPr>
              <a:t>URLConnection</a:t>
            </a:r>
            <a:r>
              <a:rPr lang="en-US" altLang="zh-CN" sz="2000" dirty="0">
                <a:solidFill>
                  <a:srgbClr val="000000"/>
                </a:solidFill>
                <a:latin typeface="Times New Roman" pitchFamily="18" charset="0"/>
                <a:cs typeface="Times New Roman" pitchFamily="18" charset="0"/>
              </a:rPr>
              <a:t> </a:t>
            </a:r>
            <a:r>
              <a:rPr lang="en-US" altLang="zh-CN" sz="2000" dirty="0" err="1">
                <a:solidFill>
                  <a:srgbClr val="000000"/>
                </a:solidFill>
                <a:latin typeface="Times New Roman" pitchFamily="18" charset="0"/>
                <a:cs typeface="Times New Roman" pitchFamily="18" charset="0"/>
              </a:rPr>
              <a:t>uc</a:t>
            </a:r>
            <a:r>
              <a:rPr lang="en-US" altLang="zh-CN" sz="2000" dirty="0">
                <a:solidFill>
                  <a:srgbClr val="000000"/>
                </a:solidFill>
                <a:latin typeface="Times New Roman" pitchFamily="18" charset="0"/>
                <a:cs typeface="Times New Roman" pitchFamily="18" charset="0"/>
              </a:rPr>
              <a:t> = </a:t>
            </a:r>
            <a:r>
              <a:rPr lang="en-US" altLang="zh-CN" sz="2000" dirty="0" err="1">
                <a:solidFill>
                  <a:srgbClr val="000000"/>
                </a:solidFill>
                <a:latin typeface="Times New Roman" pitchFamily="18" charset="0"/>
                <a:cs typeface="Times New Roman" pitchFamily="18" charset="0"/>
              </a:rPr>
              <a:t>u.openConnection</a:t>
            </a:r>
            <a:r>
              <a:rPr lang="en-US" altLang="zh-CN" sz="2000" dirty="0">
                <a:solidFill>
                  <a:srgbClr val="000000"/>
                </a:solidFill>
                <a:latin typeface="Times New Roman" pitchFamily="18" charset="0"/>
                <a:cs typeface="Times New Roman" pitchFamily="18" charset="0"/>
              </a:rPr>
              <a:t>();//</a:t>
            </a:r>
            <a:r>
              <a:rPr lang="zh-CN" altLang="en-US" sz="2000" dirty="0">
                <a:solidFill>
                  <a:srgbClr val="000000"/>
                </a:solidFill>
                <a:latin typeface="Times New Roman" pitchFamily="18" charset="0"/>
                <a:cs typeface="Times New Roman" pitchFamily="18" charset="0"/>
              </a:rPr>
              <a:t>获得连接对象</a:t>
            </a:r>
            <a:endParaRPr lang="en-US" altLang="zh-CN" sz="2000" dirty="0">
              <a:solidFill>
                <a:srgbClr val="000000"/>
              </a:solidFill>
              <a:latin typeface="Times New Roman" pitchFamily="18" charset="0"/>
              <a:cs typeface="Times New Roman" pitchFamily="18" charset="0"/>
            </a:endParaRPr>
          </a:p>
          <a:p>
            <a:r>
              <a:rPr lang="en-US" altLang="zh-CN" sz="2000" dirty="0">
                <a:solidFill>
                  <a:srgbClr val="FF0000"/>
                </a:solidFill>
                <a:latin typeface="Times New Roman" pitchFamily="18" charset="0"/>
                <a:cs typeface="Times New Roman" pitchFamily="18" charset="0"/>
              </a:rPr>
              <a:t>	if(!</a:t>
            </a:r>
            <a:r>
              <a:rPr lang="en-US" altLang="zh-CN" sz="2000" dirty="0" err="1">
                <a:solidFill>
                  <a:srgbClr val="FF0000"/>
                </a:solidFill>
                <a:latin typeface="Times New Roman" pitchFamily="18" charset="0"/>
                <a:cs typeface="Times New Roman" pitchFamily="18" charset="0"/>
              </a:rPr>
              <a:t>uc.getDoInput</a:t>
            </a:r>
            <a:r>
              <a:rPr lang="en-US" altLang="zh-CN" sz="2000" dirty="0">
                <a:solidFill>
                  <a:srgbClr val="FF0000"/>
                </a:solidFill>
                <a:latin typeface="Times New Roman" pitchFamily="18" charset="0"/>
                <a:cs typeface="Times New Roman" pitchFamily="18" charset="0"/>
              </a:rPr>
              <a:t>()){</a:t>
            </a:r>
          </a:p>
          <a:p>
            <a:r>
              <a:rPr lang="en-US" altLang="zh-CN" sz="2000" dirty="0">
                <a:solidFill>
                  <a:srgbClr val="FF0000"/>
                </a:solidFill>
                <a:latin typeface="Times New Roman" pitchFamily="18" charset="0"/>
                <a:cs typeface="Times New Roman" pitchFamily="18" charset="0"/>
              </a:rPr>
              <a:t>                    </a:t>
            </a:r>
            <a:r>
              <a:rPr lang="en-US" altLang="zh-CN" sz="2000" dirty="0" err="1">
                <a:solidFill>
                  <a:srgbClr val="FF0000"/>
                </a:solidFill>
                <a:latin typeface="Times New Roman" pitchFamily="18" charset="0"/>
                <a:cs typeface="Times New Roman" pitchFamily="18" charset="0"/>
              </a:rPr>
              <a:t>uc.setDoInput</a:t>
            </a:r>
            <a:r>
              <a:rPr lang="en-US" altLang="zh-CN" sz="2000" dirty="0">
                <a:solidFill>
                  <a:srgbClr val="FF0000"/>
                </a:solidFill>
                <a:latin typeface="Times New Roman" pitchFamily="18" charset="0"/>
                <a:cs typeface="Times New Roman" pitchFamily="18" charset="0"/>
              </a:rPr>
              <a:t>(true);</a:t>
            </a:r>
          </a:p>
          <a:p>
            <a:r>
              <a:rPr lang="en-US" altLang="zh-CN" sz="2000" dirty="0">
                <a:solidFill>
                  <a:srgbClr val="FF0000"/>
                </a:solidFill>
                <a:latin typeface="Times New Roman" pitchFamily="18" charset="0"/>
                <a:cs typeface="Times New Roman" pitchFamily="18" charset="0"/>
              </a:rPr>
              <a:t>              }</a:t>
            </a:r>
          </a:p>
          <a:p>
            <a:r>
              <a:rPr lang="en-US" altLang="zh-CN" sz="2000" dirty="0">
                <a:solidFill>
                  <a:srgbClr val="000000"/>
                </a:solidFill>
                <a:latin typeface="Times New Roman" pitchFamily="18" charset="0"/>
                <a:cs typeface="Times New Roman" pitchFamily="18" charset="0"/>
              </a:rPr>
              <a:t>	//</a:t>
            </a:r>
            <a:r>
              <a:rPr lang="zh-CN" altLang="en-US" sz="2000" dirty="0">
                <a:solidFill>
                  <a:srgbClr val="000000"/>
                </a:solidFill>
                <a:latin typeface="Times New Roman" pitchFamily="18" charset="0"/>
                <a:cs typeface="Times New Roman" pitchFamily="18" charset="0"/>
              </a:rPr>
              <a:t>从连接读取</a:t>
            </a:r>
            <a:r>
              <a:rPr lang="en-US" altLang="zh-CN" sz="2000" dirty="0">
                <a:solidFill>
                  <a:srgbClr val="000000"/>
                </a:solidFill>
                <a:latin typeface="Times New Roman" pitchFamily="18" charset="0"/>
                <a:cs typeface="Times New Roman" pitchFamily="18" charset="0"/>
              </a:rPr>
              <a:t>…</a:t>
            </a:r>
          </a:p>
          <a:p>
            <a:r>
              <a:rPr lang="zh-CN" altLang="en-US" sz="2000" dirty="0">
                <a:solidFill>
                  <a:srgbClr val="000000"/>
                </a:solidFill>
                <a:latin typeface="Times New Roman" pitchFamily="18" charset="0"/>
                <a:cs typeface="Times New Roman" pitchFamily="18" charset="0"/>
              </a:rPr>
              <a:t>｝</a:t>
            </a:r>
            <a:r>
              <a:rPr lang="en-US" altLang="zh-CN" sz="2000" dirty="0">
                <a:solidFill>
                  <a:srgbClr val="000000"/>
                </a:solidFill>
                <a:latin typeface="Times New Roman" pitchFamily="18" charset="0"/>
                <a:cs typeface="Times New Roman" pitchFamily="18" charset="0"/>
              </a:rPr>
              <a:t>catch(</a:t>
            </a:r>
            <a:r>
              <a:rPr lang="en-US" altLang="zh-CN" sz="2000" dirty="0" err="1">
                <a:solidFill>
                  <a:srgbClr val="000000"/>
                </a:solidFill>
                <a:latin typeface="Times New Roman" pitchFamily="18" charset="0"/>
                <a:cs typeface="Times New Roman" pitchFamily="18" charset="0"/>
              </a:rPr>
              <a:t>IOException</a:t>
            </a:r>
            <a:r>
              <a:rPr lang="en-US" altLang="zh-CN" sz="2000" dirty="0">
                <a:solidFill>
                  <a:srgbClr val="000000"/>
                </a:solidFill>
                <a:latin typeface="Times New Roman" pitchFamily="18" charset="0"/>
                <a:cs typeface="Times New Roman" pitchFamily="18" charset="0"/>
              </a:rPr>
              <a:t> ex){</a:t>
            </a:r>
          </a:p>
          <a:p>
            <a:r>
              <a:rPr lang="en-US" altLang="zh-CN" sz="2000" dirty="0">
                <a:solidFill>
                  <a:srgbClr val="000000"/>
                </a:solidFill>
                <a:latin typeface="Times New Roman" pitchFamily="18" charset="0"/>
                <a:cs typeface="Times New Roman" pitchFamily="18" charset="0"/>
              </a:rPr>
              <a:t>	</a:t>
            </a:r>
            <a:r>
              <a:rPr lang="en-US" altLang="zh-CN" sz="2000" dirty="0" err="1">
                <a:solidFill>
                  <a:srgbClr val="000000"/>
                </a:solidFill>
                <a:latin typeface="Times New Roman" pitchFamily="18" charset="0"/>
                <a:cs typeface="Times New Roman" pitchFamily="18" charset="0"/>
              </a:rPr>
              <a:t>System.out.println</a:t>
            </a:r>
            <a:r>
              <a:rPr lang="en-US" altLang="zh-CN" sz="2000" dirty="0">
                <a:solidFill>
                  <a:srgbClr val="000000"/>
                </a:solidFill>
                <a:latin typeface="Times New Roman" pitchFamily="18" charset="0"/>
                <a:cs typeface="Times New Roman" pitchFamily="18" charset="0"/>
              </a:rPr>
              <a:t>(ex);</a:t>
            </a:r>
          </a:p>
          <a:p>
            <a:r>
              <a:rPr lang="en-US" altLang="zh-CN" sz="2000" dirty="0">
                <a:solidFill>
                  <a:srgbClr val="000000"/>
                </a:solidFill>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anim calcmode="lin" valueType="num">
                                      <p:cBhvr additive="base">
                                        <p:cTn id="19"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155">
                                            <p:txEl>
                                              <p:pRg st="3" end="3"/>
                                            </p:txEl>
                                          </p:spTgt>
                                        </p:tgtEl>
                                        <p:attrNameLst>
                                          <p:attrName>style.visibility</p:attrName>
                                        </p:attrNameLst>
                                      </p:cBhvr>
                                      <p:to>
                                        <p:strVal val="visible"/>
                                      </p:to>
                                    </p:set>
                                    <p:anim calcmode="lin" valueType="num">
                                      <p:cBhvr additive="base">
                                        <p:cTn id="25"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9155">
                                            <p:txEl>
                                              <p:pRg st="4" end="4"/>
                                            </p:txEl>
                                          </p:spTgt>
                                        </p:tgtEl>
                                        <p:attrNameLst>
                                          <p:attrName>style.visibility</p:attrName>
                                        </p:attrNameLst>
                                      </p:cBhvr>
                                      <p:to>
                                        <p:strVal val="visible"/>
                                      </p:to>
                                    </p:set>
                                    <p:anim calcmode="lin" valueType="num">
                                      <p:cBhvr additive="base">
                                        <p:cTn id="31"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156"/>
                                        </p:tgtEl>
                                        <p:attrNameLst>
                                          <p:attrName>style.visibility</p:attrName>
                                        </p:attrNameLst>
                                      </p:cBhvr>
                                      <p:to>
                                        <p:strVal val="visible"/>
                                      </p:to>
                                    </p:set>
                                    <p:anim calcmode="lin" valueType="num">
                                      <p:cBhvr additive="base">
                                        <p:cTn id="37" dur="500" fill="hold"/>
                                        <p:tgtEl>
                                          <p:spTgt spid="49156"/>
                                        </p:tgtEl>
                                        <p:attrNameLst>
                                          <p:attrName>ppt_x</p:attrName>
                                        </p:attrNameLst>
                                      </p:cBhvr>
                                      <p:tavLst>
                                        <p:tav tm="0">
                                          <p:val>
                                            <p:strVal val="#ppt_x"/>
                                          </p:val>
                                        </p:tav>
                                        <p:tav tm="100000">
                                          <p:val>
                                            <p:strVal val="#ppt_x"/>
                                          </p:val>
                                        </p:tav>
                                      </p:tavLst>
                                    </p:anim>
                                    <p:anim calcmode="lin" valueType="num">
                                      <p:cBhvr additive="base">
                                        <p:cTn id="38"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301625" y="228600"/>
            <a:ext cx="8540750" cy="685800"/>
          </a:xfrm>
        </p:spPr>
        <p:txBody>
          <a:bodyPr/>
          <a:lstStyle/>
          <a:p>
            <a:r>
              <a:rPr lang="en-US" altLang="zh-CN" sz="3200" smtClean="0"/>
              <a:t>Protected boolean doOutput</a:t>
            </a:r>
            <a:endParaRPr lang="zh-CN" altLang="en-US" sz="3200" smtClean="0"/>
          </a:p>
        </p:txBody>
      </p:sp>
      <p:sp>
        <p:nvSpPr>
          <p:cNvPr id="50179" name="内容占位符 2"/>
          <p:cNvSpPr>
            <a:spLocks noGrp="1"/>
          </p:cNvSpPr>
          <p:nvPr>
            <p:ph idx="1"/>
          </p:nvPr>
        </p:nvSpPr>
        <p:spPr>
          <a:xfrm>
            <a:off x="395536" y="1484784"/>
            <a:ext cx="8210550" cy="2947987"/>
          </a:xfrm>
        </p:spPr>
        <p:txBody>
          <a:bodyPr/>
          <a:lstStyle/>
          <a:p>
            <a:r>
              <a:rPr lang="zh-CN" altLang="en-US" sz="2400" dirty="0" smtClean="0">
                <a:latin typeface="Times New Roman" pitchFamily="18" charset="0"/>
                <a:cs typeface="Times New Roman" pitchFamily="18" charset="0"/>
              </a:rPr>
              <a:t>该字段指示程序可否使用</a:t>
            </a:r>
            <a:r>
              <a:rPr lang="en-US" altLang="zh-CN" sz="2400" dirty="0" err="1" smtClean="0">
                <a:latin typeface="Times New Roman" pitchFamily="18" charset="0"/>
                <a:cs typeface="Times New Roman" pitchFamily="18" charset="0"/>
              </a:rPr>
              <a:t>URLConnection</a:t>
            </a:r>
            <a:r>
              <a:rPr lang="zh-CN" altLang="en-US" sz="2400" dirty="0" smtClean="0">
                <a:latin typeface="Times New Roman" pitchFamily="18" charset="0"/>
                <a:cs typeface="Times New Roman" pitchFamily="18" charset="0"/>
              </a:rPr>
              <a:t>将输出发回服务器</a:t>
            </a:r>
            <a:endParaRPr lang="en-US" altLang="zh-CN" sz="2400" dirty="0" smtClean="0">
              <a:latin typeface="Times New Roman" pitchFamily="18" charset="0"/>
              <a:cs typeface="Times New Roman" pitchFamily="18" charset="0"/>
            </a:endParaRPr>
          </a:p>
          <a:p>
            <a:r>
              <a:rPr lang="en-US" altLang="zh-CN" sz="2400" dirty="0" err="1" smtClean="0">
                <a:latin typeface="Times New Roman" pitchFamily="18" charset="0"/>
                <a:cs typeface="Times New Roman" pitchFamily="18" charset="0"/>
              </a:rPr>
              <a:t>doOutput</a:t>
            </a:r>
            <a:r>
              <a:rPr lang="zh-CN" altLang="en-US" sz="2400" dirty="0" smtClean="0">
                <a:latin typeface="Times New Roman" pitchFamily="18" charset="0"/>
                <a:cs typeface="Times New Roman" pitchFamily="18" charset="0"/>
              </a:rPr>
              <a:t>为</a:t>
            </a:r>
            <a:r>
              <a:rPr lang="en-US" altLang="zh-CN" sz="2400" dirty="0" smtClean="0">
                <a:latin typeface="Times New Roman" pitchFamily="18" charset="0"/>
                <a:cs typeface="Times New Roman" pitchFamily="18" charset="0"/>
              </a:rPr>
              <a:t>true</a:t>
            </a:r>
            <a:r>
              <a:rPr lang="zh-CN" altLang="en-US" sz="2400" dirty="0" smtClean="0">
                <a:latin typeface="Times New Roman" pitchFamily="18" charset="0"/>
                <a:cs typeface="Times New Roman" pitchFamily="18" charset="0"/>
              </a:rPr>
              <a:t>表示连接用于写数据到服务器</a:t>
            </a:r>
            <a:endParaRPr lang="en-US" altLang="zh-CN" sz="2400" dirty="0" smtClean="0">
              <a:latin typeface="Times New Roman" pitchFamily="18" charset="0"/>
              <a:cs typeface="Times New Roman" pitchFamily="18" charset="0"/>
            </a:endParaRPr>
          </a:p>
          <a:p>
            <a:r>
              <a:rPr lang="en-US" altLang="zh-CN" sz="2400" dirty="0" err="1" smtClean="0">
                <a:latin typeface="Times New Roman" pitchFamily="18" charset="0"/>
                <a:cs typeface="Times New Roman" pitchFamily="18" charset="0"/>
              </a:rPr>
              <a:t>doOutput</a:t>
            </a:r>
            <a:r>
              <a:rPr lang="zh-CN" altLang="en-US" sz="2400" dirty="0" smtClean="0">
                <a:latin typeface="Times New Roman" pitchFamily="18" charset="0"/>
                <a:cs typeface="Times New Roman" pitchFamily="18" charset="0"/>
              </a:rPr>
              <a:t>为</a:t>
            </a:r>
            <a:r>
              <a:rPr lang="en-US" altLang="zh-CN" sz="2400" dirty="0" smtClean="0">
                <a:latin typeface="Times New Roman" pitchFamily="18" charset="0"/>
                <a:cs typeface="Times New Roman" pitchFamily="18" charset="0"/>
              </a:rPr>
              <a:t>false</a:t>
            </a:r>
            <a:r>
              <a:rPr lang="zh-CN" altLang="en-US" sz="2400" dirty="0" smtClean="0">
                <a:latin typeface="Times New Roman" pitchFamily="18" charset="0"/>
                <a:cs typeface="Times New Roman" pitchFamily="18" charset="0"/>
              </a:rPr>
              <a:t>表示连接不能用于写数据到服务器。</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默认值是</a:t>
            </a:r>
            <a:r>
              <a:rPr lang="en-US" altLang="zh-CN" sz="2400" dirty="0" smtClean="0">
                <a:latin typeface="Times New Roman" pitchFamily="18" charset="0"/>
                <a:cs typeface="Times New Roman" pitchFamily="18" charset="0"/>
              </a:rPr>
              <a:t>false</a:t>
            </a:r>
          </a:p>
          <a:p>
            <a:r>
              <a:rPr lang="zh-CN" altLang="en-US" sz="2400" dirty="0" smtClean="0">
                <a:latin typeface="Times New Roman" pitchFamily="18" charset="0"/>
                <a:cs typeface="Times New Roman" pitchFamily="18" charset="0"/>
              </a:rPr>
              <a:t>该字段的访问使用对应的</a:t>
            </a:r>
            <a:r>
              <a:rPr lang="en-US" altLang="zh-CN" sz="2400" dirty="0" smtClean="0">
                <a:latin typeface="Times New Roman" pitchFamily="18" charset="0"/>
                <a:cs typeface="Times New Roman" pitchFamily="18" charset="0"/>
              </a:rPr>
              <a:t>get/set</a:t>
            </a:r>
            <a:r>
              <a:rPr lang="zh-CN" altLang="en-US" sz="2400" dirty="0" smtClean="0">
                <a:latin typeface="Times New Roman" pitchFamily="18" charset="0"/>
                <a:cs typeface="Times New Roman" pitchFamily="18" charset="0"/>
              </a:rPr>
              <a:t>方法</a:t>
            </a:r>
            <a:endParaRPr lang="en-US" altLang="zh-CN" sz="2400" dirty="0" smtClean="0">
              <a:latin typeface="Times New Roman" pitchFamily="18" charset="0"/>
              <a:cs typeface="Times New Roman" pitchFamily="18" charset="0"/>
            </a:endParaRPr>
          </a:p>
          <a:p>
            <a:endParaRPr lang="zh-CN" altLang="en-US" sz="2800" dirty="0" smtClean="0"/>
          </a:p>
        </p:txBody>
      </p:sp>
      <p:sp>
        <p:nvSpPr>
          <p:cNvPr id="50180" name="矩形 4"/>
          <p:cNvSpPr>
            <a:spLocks noChangeArrowheads="1"/>
          </p:cNvSpPr>
          <p:nvPr/>
        </p:nvSpPr>
        <p:spPr bwMode="auto">
          <a:xfrm>
            <a:off x="251520" y="4077072"/>
            <a:ext cx="8297862" cy="3170237"/>
          </a:xfrm>
          <a:prstGeom prst="rect">
            <a:avLst/>
          </a:prstGeom>
          <a:noFill/>
          <a:ln w="9525">
            <a:noFill/>
            <a:miter lim="800000"/>
            <a:headEnd/>
            <a:tailEnd/>
          </a:ln>
        </p:spPr>
        <p:txBody>
          <a:bodyPr>
            <a:spAutoFit/>
          </a:bodyPr>
          <a:lstStyle/>
          <a:p>
            <a:r>
              <a:rPr lang="en-US" altLang="zh-CN" sz="2000" dirty="0">
                <a:solidFill>
                  <a:srgbClr val="000000"/>
                </a:solidFill>
                <a:latin typeface="Times New Roman" pitchFamily="18" charset="0"/>
                <a:cs typeface="Times New Roman" pitchFamily="18" charset="0"/>
              </a:rPr>
              <a:t>Try{</a:t>
            </a:r>
          </a:p>
          <a:p>
            <a:r>
              <a:rPr lang="en-US" altLang="zh-CN" sz="2000" dirty="0">
                <a:solidFill>
                  <a:srgbClr val="000000"/>
                </a:solidFill>
                <a:latin typeface="Times New Roman" pitchFamily="18" charset="0"/>
                <a:cs typeface="Times New Roman" pitchFamily="18" charset="0"/>
              </a:rPr>
              <a:t>	URL u=new  URL(“http://www.oreilly.com”);</a:t>
            </a:r>
          </a:p>
          <a:p>
            <a:r>
              <a:rPr lang="en-US" altLang="zh-CN" sz="2000" dirty="0">
                <a:solidFill>
                  <a:srgbClr val="000000"/>
                </a:solidFill>
                <a:latin typeface="Times New Roman" pitchFamily="18" charset="0"/>
                <a:cs typeface="Times New Roman" pitchFamily="18" charset="0"/>
              </a:rPr>
              <a:t>	</a:t>
            </a:r>
            <a:r>
              <a:rPr lang="en-US" altLang="zh-CN" sz="2000" dirty="0" err="1">
                <a:solidFill>
                  <a:srgbClr val="000000"/>
                </a:solidFill>
                <a:latin typeface="Times New Roman" pitchFamily="18" charset="0"/>
                <a:cs typeface="Times New Roman" pitchFamily="18" charset="0"/>
              </a:rPr>
              <a:t>URLConnection</a:t>
            </a:r>
            <a:r>
              <a:rPr lang="en-US" altLang="zh-CN" sz="2000" dirty="0">
                <a:solidFill>
                  <a:srgbClr val="000000"/>
                </a:solidFill>
                <a:latin typeface="Times New Roman" pitchFamily="18" charset="0"/>
                <a:cs typeface="Times New Roman" pitchFamily="18" charset="0"/>
              </a:rPr>
              <a:t> </a:t>
            </a:r>
            <a:r>
              <a:rPr lang="en-US" altLang="zh-CN" sz="2000" dirty="0" err="1">
                <a:solidFill>
                  <a:srgbClr val="000000"/>
                </a:solidFill>
                <a:latin typeface="Times New Roman" pitchFamily="18" charset="0"/>
                <a:cs typeface="Times New Roman" pitchFamily="18" charset="0"/>
              </a:rPr>
              <a:t>uc</a:t>
            </a:r>
            <a:r>
              <a:rPr lang="en-US" altLang="zh-CN" sz="2000" dirty="0">
                <a:solidFill>
                  <a:srgbClr val="000000"/>
                </a:solidFill>
                <a:latin typeface="Times New Roman" pitchFamily="18" charset="0"/>
                <a:cs typeface="Times New Roman" pitchFamily="18" charset="0"/>
              </a:rPr>
              <a:t> = </a:t>
            </a:r>
            <a:r>
              <a:rPr lang="en-US" altLang="zh-CN" sz="2000" dirty="0" err="1">
                <a:solidFill>
                  <a:srgbClr val="000000"/>
                </a:solidFill>
                <a:latin typeface="Times New Roman" pitchFamily="18" charset="0"/>
                <a:cs typeface="Times New Roman" pitchFamily="18" charset="0"/>
              </a:rPr>
              <a:t>u.openConnection</a:t>
            </a:r>
            <a:r>
              <a:rPr lang="en-US" altLang="zh-CN" sz="2000" dirty="0">
                <a:solidFill>
                  <a:srgbClr val="000000"/>
                </a:solidFill>
                <a:latin typeface="Times New Roman" pitchFamily="18" charset="0"/>
                <a:cs typeface="Times New Roman" pitchFamily="18" charset="0"/>
              </a:rPr>
              <a:t>();//</a:t>
            </a:r>
            <a:r>
              <a:rPr lang="zh-CN" altLang="en-US" sz="2000" dirty="0">
                <a:solidFill>
                  <a:srgbClr val="000000"/>
                </a:solidFill>
                <a:latin typeface="Times New Roman" pitchFamily="18" charset="0"/>
                <a:cs typeface="Times New Roman" pitchFamily="18" charset="0"/>
              </a:rPr>
              <a:t>获得连接对象</a:t>
            </a:r>
            <a:endParaRPr lang="en-US" altLang="zh-CN" sz="2000" dirty="0">
              <a:solidFill>
                <a:srgbClr val="000000"/>
              </a:solidFill>
              <a:latin typeface="Times New Roman" pitchFamily="18" charset="0"/>
              <a:cs typeface="Times New Roman" pitchFamily="18" charset="0"/>
            </a:endParaRPr>
          </a:p>
          <a:p>
            <a:r>
              <a:rPr lang="en-US" altLang="zh-CN" sz="2000" dirty="0">
                <a:solidFill>
                  <a:srgbClr val="FF0000"/>
                </a:solidFill>
                <a:latin typeface="Times New Roman" pitchFamily="18" charset="0"/>
                <a:cs typeface="Times New Roman" pitchFamily="18" charset="0"/>
              </a:rPr>
              <a:t>	if(!</a:t>
            </a:r>
            <a:r>
              <a:rPr lang="en-US" altLang="zh-CN" sz="2000" dirty="0" err="1">
                <a:solidFill>
                  <a:srgbClr val="FF0000"/>
                </a:solidFill>
                <a:latin typeface="Times New Roman" pitchFamily="18" charset="0"/>
                <a:cs typeface="Times New Roman" pitchFamily="18" charset="0"/>
              </a:rPr>
              <a:t>uc.getDoOutput</a:t>
            </a:r>
            <a:r>
              <a:rPr lang="en-US" altLang="zh-CN" sz="2000" dirty="0">
                <a:solidFill>
                  <a:srgbClr val="FF0000"/>
                </a:solidFill>
                <a:latin typeface="Times New Roman" pitchFamily="18" charset="0"/>
                <a:cs typeface="Times New Roman" pitchFamily="18" charset="0"/>
              </a:rPr>
              <a:t>()){</a:t>
            </a:r>
          </a:p>
          <a:p>
            <a:r>
              <a:rPr lang="en-US" altLang="zh-CN" sz="2000" dirty="0">
                <a:solidFill>
                  <a:srgbClr val="FF0000"/>
                </a:solidFill>
                <a:latin typeface="Times New Roman" pitchFamily="18" charset="0"/>
                <a:cs typeface="Times New Roman" pitchFamily="18" charset="0"/>
              </a:rPr>
              <a:t>                    </a:t>
            </a:r>
            <a:r>
              <a:rPr lang="en-US" altLang="zh-CN" sz="2000" dirty="0" err="1">
                <a:solidFill>
                  <a:srgbClr val="FF0000"/>
                </a:solidFill>
                <a:latin typeface="Times New Roman" pitchFamily="18" charset="0"/>
                <a:cs typeface="Times New Roman" pitchFamily="18" charset="0"/>
              </a:rPr>
              <a:t>uc.setDoOutput</a:t>
            </a:r>
            <a:r>
              <a:rPr lang="en-US" altLang="zh-CN" sz="2000" dirty="0">
                <a:solidFill>
                  <a:srgbClr val="FF0000"/>
                </a:solidFill>
                <a:latin typeface="Times New Roman" pitchFamily="18" charset="0"/>
                <a:cs typeface="Times New Roman" pitchFamily="18" charset="0"/>
              </a:rPr>
              <a:t>(true);</a:t>
            </a:r>
          </a:p>
          <a:p>
            <a:r>
              <a:rPr lang="en-US" altLang="zh-CN" sz="2000" dirty="0">
                <a:solidFill>
                  <a:srgbClr val="FF0000"/>
                </a:solidFill>
                <a:latin typeface="Times New Roman" pitchFamily="18" charset="0"/>
                <a:cs typeface="Times New Roman" pitchFamily="18" charset="0"/>
              </a:rPr>
              <a:t>              }</a:t>
            </a:r>
          </a:p>
          <a:p>
            <a:r>
              <a:rPr lang="en-US" altLang="zh-CN" sz="2000" dirty="0">
                <a:solidFill>
                  <a:srgbClr val="000000"/>
                </a:solidFill>
                <a:latin typeface="Times New Roman" pitchFamily="18" charset="0"/>
                <a:cs typeface="Times New Roman" pitchFamily="18" charset="0"/>
              </a:rPr>
              <a:t>	//</a:t>
            </a:r>
            <a:r>
              <a:rPr lang="zh-CN" altLang="en-US" sz="2000" dirty="0">
                <a:solidFill>
                  <a:srgbClr val="000000"/>
                </a:solidFill>
                <a:latin typeface="Times New Roman" pitchFamily="18" charset="0"/>
                <a:cs typeface="Times New Roman" pitchFamily="18" charset="0"/>
              </a:rPr>
              <a:t>写入连接</a:t>
            </a:r>
            <a:r>
              <a:rPr lang="en-US" altLang="zh-CN" sz="2000" dirty="0">
                <a:solidFill>
                  <a:srgbClr val="000000"/>
                </a:solidFill>
                <a:latin typeface="Times New Roman" pitchFamily="18" charset="0"/>
                <a:cs typeface="Times New Roman" pitchFamily="18" charset="0"/>
              </a:rPr>
              <a:t>…</a:t>
            </a:r>
          </a:p>
          <a:p>
            <a:r>
              <a:rPr lang="zh-CN" altLang="en-US" sz="2000" dirty="0">
                <a:solidFill>
                  <a:srgbClr val="000000"/>
                </a:solidFill>
                <a:latin typeface="Times New Roman" pitchFamily="18" charset="0"/>
                <a:cs typeface="Times New Roman" pitchFamily="18" charset="0"/>
              </a:rPr>
              <a:t>｝</a:t>
            </a:r>
            <a:r>
              <a:rPr lang="en-US" altLang="zh-CN" sz="2000" dirty="0">
                <a:solidFill>
                  <a:srgbClr val="000000"/>
                </a:solidFill>
                <a:latin typeface="Times New Roman" pitchFamily="18" charset="0"/>
                <a:cs typeface="Times New Roman" pitchFamily="18" charset="0"/>
              </a:rPr>
              <a:t>catch(</a:t>
            </a:r>
            <a:r>
              <a:rPr lang="en-US" altLang="zh-CN" sz="2000" dirty="0" err="1">
                <a:solidFill>
                  <a:srgbClr val="000000"/>
                </a:solidFill>
                <a:latin typeface="Times New Roman" pitchFamily="18" charset="0"/>
                <a:cs typeface="Times New Roman" pitchFamily="18" charset="0"/>
              </a:rPr>
              <a:t>IOException</a:t>
            </a:r>
            <a:r>
              <a:rPr lang="en-US" altLang="zh-CN" sz="2000" dirty="0">
                <a:solidFill>
                  <a:srgbClr val="000000"/>
                </a:solidFill>
                <a:latin typeface="Times New Roman" pitchFamily="18" charset="0"/>
                <a:cs typeface="Times New Roman" pitchFamily="18" charset="0"/>
              </a:rPr>
              <a:t> ex){</a:t>
            </a:r>
          </a:p>
          <a:p>
            <a:r>
              <a:rPr lang="en-US" altLang="zh-CN" sz="2000" dirty="0">
                <a:solidFill>
                  <a:srgbClr val="000000"/>
                </a:solidFill>
                <a:latin typeface="Times New Roman" pitchFamily="18" charset="0"/>
                <a:cs typeface="Times New Roman" pitchFamily="18" charset="0"/>
              </a:rPr>
              <a:t>	</a:t>
            </a:r>
            <a:r>
              <a:rPr lang="en-US" altLang="zh-CN" sz="2000" dirty="0" err="1">
                <a:solidFill>
                  <a:srgbClr val="000000"/>
                </a:solidFill>
                <a:latin typeface="Times New Roman" pitchFamily="18" charset="0"/>
                <a:cs typeface="Times New Roman" pitchFamily="18" charset="0"/>
              </a:rPr>
              <a:t>System.out.println</a:t>
            </a:r>
            <a:r>
              <a:rPr lang="en-US" altLang="zh-CN" sz="2000" dirty="0">
                <a:solidFill>
                  <a:srgbClr val="000000"/>
                </a:solidFill>
                <a:latin typeface="Times New Roman" pitchFamily="18" charset="0"/>
                <a:cs typeface="Times New Roman" pitchFamily="18" charset="0"/>
              </a:rPr>
              <a:t>(ex);</a:t>
            </a:r>
          </a:p>
          <a:p>
            <a:r>
              <a:rPr lang="en-US" altLang="zh-CN" sz="2000" dirty="0">
                <a:solidFill>
                  <a:srgbClr val="000000"/>
                </a:solidFill>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additive="base">
                                        <p:cTn id="19"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0179">
                                            <p:txEl>
                                              <p:pRg st="3" end="3"/>
                                            </p:txEl>
                                          </p:spTgt>
                                        </p:tgtEl>
                                        <p:attrNameLst>
                                          <p:attrName>style.visibility</p:attrName>
                                        </p:attrNameLst>
                                      </p:cBhvr>
                                      <p:to>
                                        <p:strVal val="visible"/>
                                      </p:to>
                                    </p:set>
                                    <p:anim calcmode="lin" valueType="num">
                                      <p:cBhvr additive="base">
                                        <p:cTn id="25"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0179">
                                            <p:txEl>
                                              <p:pRg st="4" end="4"/>
                                            </p:txEl>
                                          </p:spTgt>
                                        </p:tgtEl>
                                        <p:attrNameLst>
                                          <p:attrName>style.visibility</p:attrName>
                                        </p:attrNameLst>
                                      </p:cBhvr>
                                      <p:to>
                                        <p:strVal val="visible"/>
                                      </p:to>
                                    </p:set>
                                    <p:anim calcmode="lin" valueType="num">
                                      <p:cBhvr additive="base">
                                        <p:cTn id="31"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180"/>
                                        </p:tgtEl>
                                        <p:attrNameLst>
                                          <p:attrName>style.visibility</p:attrName>
                                        </p:attrNameLst>
                                      </p:cBhvr>
                                      <p:to>
                                        <p:strVal val="visible"/>
                                      </p:to>
                                    </p:set>
                                    <p:anim calcmode="lin" valueType="num">
                                      <p:cBhvr additive="base">
                                        <p:cTn id="37" dur="500" fill="hold"/>
                                        <p:tgtEl>
                                          <p:spTgt spid="50180"/>
                                        </p:tgtEl>
                                        <p:attrNameLst>
                                          <p:attrName>ppt_x</p:attrName>
                                        </p:attrNameLst>
                                      </p:cBhvr>
                                      <p:tavLst>
                                        <p:tav tm="0">
                                          <p:val>
                                            <p:strVal val="#ppt_x"/>
                                          </p:val>
                                        </p:tav>
                                        <p:tav tm="100000">
                                          <p:val>
                                            <p:strVal val="#ppt_x"/>
                                          </p:val>
                                        </p:tav>
                                      </p:tavLst>
                                    </p:anim>
                                    <p:anim calcmode="lin" valueType="num">
                                      <p:cBhvr additive="base">
                                        <p:cTn id="38"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301625" y="228600"/>
            <a:ext cx="8540750" cy="685800"/>
          </a:xfrm>
        </p:spPr>
        <p:txBody>
          <a:bodyPr/>
          <a:lstStyle/>
          <a:p>
            <a:r>
              <a:rPr lang="en-US" altLang="zh-CN" sz="3200" smtClean="0"/>
              <a:t>Protected boolean ifModifiedSince</a:t>
            </a:r>
            <a:endParaRPr lang="zh-CN" altLang="en-US" sz="3200" smtClean="0"/>
          </a:p>
        </p:txBody>
      </p:sp>
      <p:sp>
        <p:nvSpPr>
          <p:cNvPr id="29699" name="内容占位符 2"/>
          <p:cNvSpPr>
            <a:spLocks noGrp="1"/>
          </p:cNvSpPr>
          <p:nvPr>
            <p:ph idx="1"/>
          </p:nvPr>
        </p:nvSpPr>
        <p:spPr>
          <a:xfrm>
            <a:off x="107504" y="1556792"/>
            <a:ext cx="8210550" cy="5135563"/>
          </a:xfrm>
        </p:spPr>
        <p:txBody>
          <a:bodyPr>
            <a:normAutofit lnSpcReduction="10000"/>
          </a:bodyPr>
          <a:lstStyle/>
          <a:p>
            <a:pPr>
              <a:defRPr/>
            </a:pPr>
            <a:r>
              <a:rPr lang="zh-CN" altLang="en-US" sz="2800" dirty="0" smtClean="0">
                <a:latin typeface="Times New Roman" pitchFamily="18" charset="0"/>
                <a:cs typeface="Times New Roman" pitchFamily="18" charset="0"/>
              </a:rPr>
              <a:t>该字段指示放置在</a:t>
            </a:r>
            <a:r>
              <a:rPr lang="en-US" altLang="zh-CN" sz="2800" dirty="0" err="1" smtClean="0">
                <a:latin typeface="Times New Roman" pitchFamily="18" charset="0"/>
                <a:cs typeface="Times New Roman" pitchFamily="18" charset="0"/>
              </a:rPr>
              <a:t>URLConnection</a:t>
            </a:r>
            <a:r>
              <a:rPr lang="zh-CN" altLang="en-US" sz="2800" dirty="0" smtClean="0">
                <a:latin typeface="Times New Roman" pitchFamily="18" charset="0"/>
                <a:cs typeface="Times New Roman" pitchFamily="18" charset="0"/>
              </a:rPr>
              <a:t>连接请求头的</a:t>
            </a:r>
            <a:r>
              <a:rPr lang="en-US" altLang="zh-CN" sz="2800" dirty="0" smtClean="0">
                <a:latin typeface="Times New Roman" pitchFamily="18" charset="0"/>
                <a:cs typeface="Times New Roman" pitchFamily="18" charset="0"/>
              </a:rPr>
              <a:t>If-Modified-Since</a:t>
            </a:r>
            <a:r>
              <a:rPr lang="zh-CN" altLang="en-US" sz="2800" dirty="0" smtClean="0">
                <a:latin typeface="Times New Roman" pitchFamily="18" charset="0"/>
                <a:cs typeface="Times New Roman" pitchFamily="18" charset="0"/>
              </a:rPr>
              <a:t>字段中的日期</a:t>
            </a:r>
            <a:endParaRPr lang="en-US" altLang="zh-CN" sz="2800" dirty="0" smtClean="0">
              <a:latin typeface="Times New Roman" pitchFamily="18" charset="0"/>
              <a:cs typeface="Times New Roman" pitchFamily="18" charset="0"/>
            </a:endParaRPr>
          </a:p>
          <a:p>
            <a:pPr>
              <a:defRPr/>
            </a:pPr>
            <a:endParaRPr lang="en-US" altLang="zh-CN" sz="2800" dirty="0">
              <a:latin typeface="Times New Roman" pitchFamily="18" charset="0"/>
              <a:cs typeface="Times New Roman" pitchFamily="18" charset="0"/>
            </a:endParaRPr>
          </a:p>
          <a:p>
            <a:pPr>
              <a:defRPr/>
            </a:pPr>
            <a:endParaRPr lang="en-US" altLang="zh-CN" sz="2800" dirty="0" smtClean="0">
              <a:latin typeface="Times New Roman" pitchFamily="18" charset="0"/>
              <a:cs typeface="Times New Roman" pitchFamily="18" charset="0"/>
            </a:endParaRPr>
          </a:p>
          <a:p>
            <a:pPr>
              <a:defRPr/>
            </a:pPr>
            <a:endParaRPr lang="en-US" altLang="zh-CN" sz="2800" dirty="0">
              <a:latin typeface="Times New Roman" pitchFamily="18" charset="0"/>
              <a:cs typeface="Times New Roman" pitchFamily="18" charset="0"/>
            </a:endParaRPr>
          </a:p>
          <a:p>
            <a:pPr>
              <a:defRPr/>
            </a:pPr>
            <a:endParaRPr lang="en-US" altLang="zh-CN" sz="2800" dirty="0" smtClean="0">
              <a:latin typeface="Times New Roman" pitchFamily="18" charset="0"/>
              <a:cs typeface="Times New Roman" pitchFamily="18" charset="0"/>
            </a:endParaRPr>
          </a:p>
          <a:p>
            <a:pPr>
              <a:defRPr/>
            </a:pPr>
            <a:endParaRPr lang="en-US" altLang="zh-CN" sz="2800" dirty="0" smtClean="0">
              <a:latin typeface="Times New Roman" pitchFamily="18" charset="0"/>
              <a:cs typeface="Times New Roman" pitchFamily="18" charset="0"/>
            </a:endParaRPr>
          </a:p>
          <a:p>
            <a:pPr marL="0" indent="0">
              <a:buFont typeface="Wingdings 2" pitchFamily="18" charset="2"/>
              <a:buNone/>
              <a:defRPr/>
            </a:pPr>
            <a:endParaRPr lang="en-US" altLang="zh-CN" sz="2800" dirty="0" smtClean="0">
              <a:latin typeface="Times New Roman" pitchFamily="18" charset="0"/>
              <a:cs typeface="Times New Roman" pitchFamily="18" charset="0"/>
            </a:endParaRPr>
          </a:p>
          <a:p>
            <a:pPr>
              <a:defRPr/>
            </a:pPr>
            <a:r>
              <a:rPr lang="zh-CN" altLang="en-US" sz="2400" dirty="0" smtClean="0">
                <a:latin typeface="Times New Roman" pitchFamily="18" charset="0"/>
                <a:cs typeface="Times New Roman" pitchFamily="18" charset="0"/>
              </a:rPr>
              <a:t>该字段值是</a:t>
            </a:r>
            <a:r>
              <a:rPr lang="en-US" altLang="zh-CN" sz="2400" dirty="0" smtClean="0">
                <a:latin typeface="Times New Roman" pitchFamily="18" charset="0"/>
                <a:cs typeface="Times New Roman" pitchFamily="18" charset="0"/>
              </a:rPr>
              <a:t>long</a:t>
            </a:r>
            <a:r>
              <a:rPr lang="zh-CN" altLang="en-US" sz="2400" dirty="0" smtClean="0">
                <a:latin typeface="Times New Roman" pitchFamily="18" charset="0"/>
                <a:cs typeface="Times New Roman" pitchFamily="18" charset="0"/>
              </a:rPr>
              <a:t>型</a:t>
            </a:r>
            <a:r>
              <a:rPr lang="en-US" altLang="zh-CN" sz="2400" dirty="0" smtClean="0">
                <a:latin typeface="Times New Roman" pitchFamily="18" charset="0"/>
                <a:cs typeface="Times New Roman" pitchFamily="18" charset="0"/>
              </a:rPr>
              <a:t>,</a:t>
            </a:r>
          </a:p>
          <a:p>
            <a:pPr>
              <a:defRPr/>
            </a:pPr>
            <a:r>
              <a:rPr lang="zh-CN" altLang="en-US" sz="2400" dirty="0" smtClean="0">
                <a:latin typeface="Times New Roman" pitchFamily="18" charset="0"/>
                <a:cs typeface="Times New Roman" pitchFamily="18" charset="0"/>
              </a:rPr>
              <a:t>是自格林尼治标准时间</a:t>
            </a:r>
            <a:r>
              <a:rPr lang="en-US" altLang="zh-CN" sz="2400" dirty="0" smtClean="0">
                <a:latin typeface="Times New Roman" pitchFamily="18" charset="0"/>
                <a:cs typeface="Times New Roman" pitchFamily="18" charset="0"/>
              </a:rPr>
              <a:t>1970.1.1  00:00:00</a:t>
            </a:r>
            <a:r>
              <a:rPr lang="zh-CN" altLang="en-US" sz="2400" dirty="0" smtClean="0">
                <a:latin typeface="Times New Roman" pitchFamily="18" charset="0"/>
                <a:cs typeface="Times New Roman" pitchFamily="18" charset="0"/>
              </a:rPr>
              <a:t>后的毫秒数</a:t>
            </a:r>
            <a:endParaRPr lang="en-US" altLang="zh-CN" sz="2400" dirty="0" smtClean="0">
              <a:latin typeface="Times New Roman" pitchFamily="18" charset="0"/>
              <a:cs typeface="Times New Roman" pitchFamily="18" charset="0"/>
            </a:endParaRPr>
          </a:p>
          <a:p>
            <a:pPr>
              <a:defRPr/>
            </a:pPr>
            <a:r>
              <a:rPr lang="zh-CN" altLang="en-US" sz="2400" dirty="0" smtClean="0">
                <a:latin typeface="Times New Roman" pitchFamily="18" charset="0"/>
                <a:cs typeface="Times New Roman" pitchFamily="18" charset="0"/>
              </a:rPr>
              <a:t>访问方法：</a:t>
            </a:r>
            <a:endParaRPr lang="en-US" altLang="zh-CN" sz="2400" dirty="0" smtClean="0">
              <a:latin typeface="Times New Roman" pitchFamily="18" charset="0"/>
              <a:cs typeface="Times New Roman" pitchFamily="18" charset="0"/>
            </a:endParaRPr>
          </a:p>
          <a:p>
            <a:pPr>
              <a:defRPr/>
            </a:pPr>
            <a:endParaRPr lang="zh-CN" altLang="en-US" sz="2800" dirty="0" smtClean="0"/>
          </a:p>
        </p:txBody>
      </p:sp>
      <p:sp>
        <p:nvSpPr>
          <p:cNvPr id="51204" name="矩形 4"/>
          <p:cNvSpPr>
            <a:spLocks noChangeArrowheads="1"/>
          </p:cNvSpPr>
          <p:nvPr/>
        </p:nvSpPr>
        <p:spPr bwMode="auto">
          <a:xfrm>
            <a:off x="2483768" y="6021288"/>
            <a:ext cx="6096000" cy="708025"/>
          </a:xfrm>
          <a:prstGeom prst="rect">
            <a:avLst/>
          </a:prstGeom>
          <a:noFill/>
          <a:ln w="9525">
            <a:noFill/>
            <a:miter lim="800000"/>
            <a:headEnd/>
            <a:tailEnd/>
          </a:ln>
        </p:spPr>
        <p:txBody>
          <a:bodyPr>
            <a:spAutoFit/>
          </a:bodyPr>
          <a:lstStyle/>
          <a:p>
            <a:r>
              <a:rPr lang="en-US" altLang="zh-CN" sz="2000" dirty="0">
                <a:solidFill>
                  <a:schemeClr val="tx2"/>
                </a:solidFill>
                <a:latin typeface="Times New Roman" pitchFamily="18" charset="0"/>
                <a:cs typeface="Times New Roman" pitchFamily="18" charset="0"/>
              </a:rPr>
              <a:t>Public long </a:t>
            </a:r>
            <a:r>
              <a:rPr lang="en-US" altLang="zh-CN" sz="2000" dirty="0" err="1">
                <a:solidFill>
                  <a:schemeClr val="tx2"/>
                </a:solidFill>
                <a:latin typeface="Times New Roman" pitchFamily="18" charset="0"/>
                <a:cs typeface="Times New Roman" pitchFamily="18" charset="0"/>
              </a:rPr>
              <a:t>getIfModifiedSince</a:t>
            </a:r>
            <a:r>
              <a:rPr lang="en-US" altLang="zh-CN" sz="2000" dirty="0">
                <a:solidFill>
                  <a:schemeClr val="tx2"/>
                </a:solidFill>
                <a:latin typeface="Times New Roman" pitchFamily="18" charset="0"/>
                <a:cs typeface="Times New Roman" pitchFamily="18" charset="0"/>
              </a:rPr>
              <a:t>()</a:t>
            </a:r>
          </a:p>
          <a:p>
            <a:r>
              <a:rPr lang="en-US" altLang="zh-CN" sz="2000" dirty="0">
                <a:solidFill>
                  <a:schemeClr val="tx2"/>
                </a:solidFill>
                <a:latin typeface="Times New Roman" pitchFamily="18" charset="0"/>
                <a:cs typeface="Times New Roman" pitchFamily="18" charset="0"/>
              </a:rPr>
              <a:t>Public void </a:t>
            </a:r>
            <a:r>
              <a:rPr lang="en-US" altLang="zh-CN" sz="2000" dirty="0" err="1">
                <a:solidFill>
                  <a:schemeClr val="tx2"/>
                </a:solidFill>
                <a:latin typeface="Times New Roman" pitchFamily="18" charset="0"/>
                <a:cs typeface="Times New Roman" pitchFamily="18" charset="0"/>
              </a:rPr>
              <a:t>setIfModifiedSince</a:t>
            </a:r>
            <a:r>
              <a:rPr lang="en-US" altLang="zh-CN" sz="2000" dirty="0">
                <a:solidFill>
                  <a:schemeClr val="tx2"/>
                </a:solidFill>
                <a:latin typeface="Times New Roman" pitchFamily="18" charset="0"/>
                <a:cs typeface="Times New Roman" pitchFamily="18" charset="0"/>
              </a:rPr>
              <a:t>(long </a:t>
            </a:r>
            <a:r>
              <a:rPr lang="en-US" altLang="zh-CN" sz="2000" dirty="0" err="1">
                <a:solidFill>
                  <a:schemeClr val="tx2"/>
                </a:solidFill>
                <a:latin typeface="Times New Roman" pitchFamily="18" charset="0"/>
                <a:cs typeface="Times New Roman" pitchFamily="18" charset="0"/>
              </a:rPr>
              <a:t>ifModifiedSince</a:t>
            </a:r>
            <a:r>
              <a:rPr lang="en-US" altLang="zh-CN" sz="2000" dirty="0">
                <a:solidFill>
                  <a:schemeClr val="tx2"/>
                </a:solidFill>
                <a:latin typeface="Times New Roman" pitchFamily="18" charset="0"/>
                <a:cs typeface="Times New Roman" pitchFamily="18" charset="0"/>
              </a:rPr>
              <a:t>)</a:t>
            </a:r>
          </a:p>
        </p:txBody>
      </p:sp>
      <p:pic>
        <p:nvPicPr>
          <p:cNvPr id="51205" name="Picture 2"/>
          <p:cNvPicPr>
            <a:picLocks noChangeAspect="1" noChangeArrowheads="1"/>
          </p:cNvPicPr>
          <p:nvPr/>
        </p:nvPicPr>
        <p:blipFill>
          <a:blip r:embed="rId2" cstate="print"/>
          <a:srcRect/>
          <a:stretch>
            <a:fillRect/>
          </a:stretch>
        </p:blipFill>
        <p:spPr bwMode="auto">
          <a:xfrm>
            <a:off x="35496" y="3552800"/>
            <a:ext cx="5232400" cy="1676400"/>
          </a:xfrm>
          <a:prstGeom prst="rect">
            <a:avLst/>
          </a:prstGeom>
          <a:noFill/>
          <a:ln w="9525">
            <a:noFill/>
            <a:miter lim="800000"/>
            <a:headEnd/>
            <a:tailEnd/>
          </a:ln>
          <a:effectLst/>
        </p:spPr>
      </p:pic>
      <p:sp>
        <p:nvSpPr>
          <p:cNvPr id="51206" name="矩形 1"/>
          <p:cNvSpPr>
            <a:spLocks noChangeArrowheads="1"/>
          </p:cNvSpPr>
          <p:nvPr/>
        </p:nvSpPr>
        <p:spPr bwMode="auto">
          <a:xfrm>
            <a:off x="-36512" y="2594992"/>
            <a:ext cx="1219200" cy="762000"/>
          </a:xfrm>
          <a:prstGeom prst="rect">
            <a:avLst/>
          </a:prstGeom>
          <a:solidFill>
            <a:schemeClr val="accent1"/>
          </a:solidFill>
          <a:ln w="9525" algn="ctr">
            <a:solidFill>
              <a:schemeClr val="tx1"/>
            </a:solidFill>
            <a:round/>
            <a:headEnd/>
            <a:tailEnd/>
          </a:ln>
          <a:effectLst/>
        </p:spPr>
        <p:txBody>
          <a:bodyPr/>
          <a:lstStyle/>
          <a:p>
            <a:r>
              <a:rPr lang="zh-CN" altLang="en-US"/>
              <a:t>客户端</a:t>
            </a:r>
          </a:p>
        </p:txBody>
      </p:sp>
      <p:sp>
        <p:nvSpPr>
          <p:cNvPr id="51207" name="矩形 6"/>
          <p:cNvSpPr>
            <a:spLocks noChangeArrowheads="1"/>
          </p:cNvSpPr>
          <p:nvPr/>
        </p:nvSpPr>
        <p:spPr bwMode="auto">
          <a:xfrm>
            <a:off x="4936976" y="2594992"/>
            <a:ext cx="1219200" cy="762000"/>
          </a:xfrm>
          <a:prstGeom prst="rect">
            <a:avLst/>
          </a:prstGeom>
          <a:solidFill>
            <a:schemeClr val="accent1"/>
          </a:solidFill>
          <a:ln w="9525" algn="ctr">
            <a:solidFill>
              <a:schemeClr val="tx1"/>
            </a:solidFill>
            <a:round/>
            <a:headEnd/>
            <a:tailEnd/>
          </a:ln>
          <a:effectLst/>
        </p:spPr>
        <p:txBody>
          <a:bodyPr/>
          <a:lstStyle/>
          <a:p>
            <a:r>
              <a:rPr lang="zh-CN" altLang="en-US" dirty="0"/>
              <a:t>服务器</a:t>
            </a:r>
          </a:p>
        </p:txBody>
      </p:sp>
      <p:cxnSp>
        <p:nvCxnSpPr>
          <p:cNvPr id="51208" name="直接连接符 4"/>
          <p:cNvCxnSpPr>
            <a:cxnSpLocks noChangeShapeType="1"/>
            <a:endCxn id="51207" idx="1"/>
          </p:cNvCxnSpPr>
          <p:nvPr/>
        </p:nvCxnSpPr>
        <p:spPr bwMode="auto">
          <a:xfrm>
            <a:off x="1211114" y="2975992"/>
            <a:ext cx="3725862" cy="0"/>
          </a:xfrm>
          <a:prstGeom prst="line">
            <a:avLst/>
          </a:prstGeom>
          <a:noFill/>
          <a:ln w="9525" algn="ctr">
            <a:solidFill>
              <a:schemeClr val="tx1"/>
            </a:solidFill>
            <a:round/>
            <a:headEnd/>
            <a:tailEnd/>
          </a:ln>
          <a:effectLst/>
        </p:spPr>
      </p:cxnSp>
      <p:sp>
        <p:nvSpPr>
          <p:cNvPr id="51209" name="矩形 5"/>
          <p:cNvSpPr>
            <a:spLocks noChangeArrowheads="1"/>
          </p:cNvSpPr>
          <p:nvPr/>
        </p:nvSpPr>
        <p:spPr bwMode="auto">
          <a:xfrm>
            <a:off x="0" y="4797152"/>
            <a:ext cx="4013200" cy="381000"/>
          </a:xfrm>
          <a:prstGeom prst="rect">
            <a:avLst/>
          </a:prstGeom>
          <a:noFill/>
          <a:ln w="9525" algn="ctr">
            <a:solidFill>
              <a:srgbClr val="FF0000"/>
            </a:solidFill>
            <a:round/>
            <a:headEnd/>
            <a:tailEnd/>
          </a:ln>
        </p:spPr>
        <p:txBody>
          <a:bodyPr/>
          <a:lstStyle/>
          <a:p>
            <a:endParaRPr lang="zh-CN" altLang="en-US"/>
          </a:p>
        </p:txBody>
      </p:sp>
      <p:sp>
        <p:nvSpPr>
          <p:cNvPr id="51210" name="TextBox 7"/>
          <p:cNvSpPr txBox="1">
            <a:spLocks noChangeArrowheads="1"/>
          </p:cNvSpPr>
          <p:nvPr/>
        </p:nvSpPr>
        <p:spPr bwMode="auto">
          <a:xfrm>
            <a:off x="6372200" y="2132856"/>
            <a:ext cx="2646040" cy="2308324"/>
          </a:xfrm>
          <a:prstGeom prst="rect">
            <a:avLst/>
          </a:prstGeom>
          <a:noFill/>
          <a:ln w="9525">
            <a:noFill/>
            <a:miter lim="800000"/>
            <a:headEnd/>
            <a:tailEnd/>
          </a:ln>
        </p:spPr>
        <p:txBody>
          <a:bodyPr wrap="square">
            <a:spAutoFit/>
          </a:bodyPr>
          <a:lstStyle/>
          <a:p>
            <a:r>
              <a:rPr lang="zh-CN" altLang="en-US" dirty="0"/>
              <a:t>服务器考虑</a:t>
            </a:r>
            <a:r>
              <a:rPr lang="en-US" altLang="zh-CN" dirty="0"/>
              <a:t>If-Modified-Since</a:t>
            </a:r>
            <a:r>
              <a:rPr lang="zh-CN" altLang="en-US" dirty="0"/>
              <a:t>字段，如果请求的文档在这个时间后有修改，服务器就发送此文档，否则不发送此文档，回复“未修改”消息。客户端从本地缓存中加载此文档。</a:t>
            </a:r>
          </a:p>
        </p:txBody>
      </p:sp>
      <p:pic>
        <p:nvPicPr>
          <p:cNvPr id="51211" name="Picture 3"/>
          <p:cNvPicPr>
            <a:picLocks noChangeAspect="1" noChangeArrowheads="1"/>
          </p:cNvPicPr>
          <p:nvPr/>
        </p:nvPicPr>
        <p:blipFill>
          <a:blip r:embed="rId3" cstate="print"/>
          <a:srcRect/>
          <a:stretch>
            <a:fillRect/>
          </a:stretch>
        </p:blipFill>
        <p:spPr bwMode="auto">
          <a:xfrm>
            <a:off x="4991100" y="4509120"/>
            <a:ext cx="4152900" cy="1076325"/>
          </a:xfrm>
          <a:prstGeom prst="rect">
            <a:avLst/>
          </a:prstGeom>
          <a:noFill/>
          <a:ln w="9525">
            <a:noFill/>
            <a:miter lim="800000"/>
            <a:headEnd/>
            <a:tailEnd/>
          </a:ln>
          <a:effectLst/>
        </p:spPr>
      </p:pic>
      <p:sp>
        <p:nvSpPr>
          <p:cNvPr id="51212" name="矩形 14"/>
          <p:cNvSpPr>
            <a:spLocks noChangeArrowheads="1"/>
          </p:cNvSpPr>
          <p:nvPr/>
        </p:nvSpPr>
        <p:spPr bwMode="auto">
          <a:xfrm>
            <a:off x="5004048" y="5085184"/>
            <a:ext cx="3200400" cy="381000"/>
          </a:xfrm>
          <a:prstGeom prst="rect">
            <a:avLst/>
          </a:prstGeom>
          <a:noFill/>
          <a:ln w="9525" algn="ctr">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6"/>
                                        </p:tgtEl>
                                        <p:attrNameLst>
                                          <p:attrName>style.visibility</p:attrName>
                                        </p:attrNameLst>
                                      </p:cBhvr>
                                      <p:to>
                                        <p:strVal val="visible"/>
                                      </p:to>
                                    </p:set>
                                    <p:anim calcmode="lin" valueType="num">
                                      <p:cBhvr additive="base">
                                        <p:cTn id="13" dur="500" fill="hold"/>
                                        <p:tgtEl>
                                          <p:spTgt spid="51206"/>
                                        </p:tgtEl>
                                        <p:attrNameLst>
                                          <p:attrName>ppt_x</p:attrName>
                                        </p:attrNameLst>
                                      </p:cBhvr>
                                      <p:tavLst>
                                        <p:tav tm="0">
                                          <p:val>
                                            <p:strVal val="#ppt_x"/>
                                          </p:val>
                                        </p:tav>
                                        <p:tav tm="100000">
                                          <p:val>
                                            <p:strVal val="#ppt_x"/>
                                          </p:val>
                                        </p:tav>
                                      </p:tavLst>
                                    </p:anim>
                                    <p:anim calcmode="lin" valueType="num">
                                      <p:cBhvr additive="base">
                                        <p:cTn id="14" dur="500" fill="hold"/>
                                        <p:tgtEl>
                                          <p:spTgt spid="5120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1207"/>
                                        </p:tgtEl>
                                        <p:attrNameLst>
                                          <p:attrName>style.visibility</p:attrName>
                                        </p:attrNameLst>
                                      </p:cBhvr>
                                      <p:to>
                                        <p:strVal val="visible"/>
                                      </p:to>
                                    </p:set>
                                    <p:anim calcmode="lin" valueType="num">
                                      <p:cBhvr additive="base">
                                        <p:cTn id="17" dur="500" fill="hold"/>
                                        <p:tgtEl>
                                          <p:spTgt spid="51207"/>
                                        </p:tgtEl>
                                        <p:attrNameLst>
                                          <p:attrName>ppt_x</p:attrName>
                                        </p:attrNameLst>
                                      </p:cBhvr>
                                      <p:tavLst>
                                        <p:tav tm="0">
                                          <p:val>
                                            <p:strVal val="#ppt_x"/>
                                          </p:val>
                                        </p:tav>
                                        <p:tav tm="100000">
                                          <p:val>
                                            <p:strVal val="#ppt_x"/>
                                          </p:val>
                                        </p:tav>
                                      </p:tavLst>
                                    </p:anim>
                                    <p:anim calcmode="lin" valueType="num">
                                      <p:cBhvr additive="base">
                                        <p:cTn id="18" dur="500" fill="hold"/>
                                        <p:tgtEl>
                                          <p:spTgt spid="5120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8"/>
                                        </p:tgtEl>
                                        <p:attrNameLst>
                                          <p:attrName>style.visibility</p:attrName>
                                        </p:attrNameLst>
                                      </p:cBhvr>
                                      <p:to>
                                        <p:strVal val="visible"/>
                                      </p:to>
                                    </p:set>
                                    <p:anim calcmode="lin" valueType="num">
                                      <p:cBhvr additive="base">
                                        <p:cTn id="21" dur="500" fill="hold"/>
                                        <p:tgtEl>
                                          <p:spTgt spid="51208"/>
                                        </p:tgtEl>
                                        <p:attrNameLst>
                                          <p:attrName>ppt_x</p:attrName>
                                        </p:attrNameLst>
                                      </p:cBhvr>
                                      <p:tavLst>
                                        <p:tav tm="0">
                                          <p:val>
                                            <p:strVal val="#ppt_x"/>
                                          </p:val>
                                        </p:tav>
                                        <p:tav tm="100000">
                                          <p:val>
                                            <p:strVal val="#ppt_x"/>
                                          </p:val>
                                        </p:tav>
                                      </p:tavLst>
                                    </p:anim>
                                    <p:anim calcmode="lin" valueType="num">
                                      <p:cBhvr additive="base">
                                        <p:cTn id="22" dur="500" fill="hold"/>
                                        <p:tgtEl>
                                          <p:spTgt spid="5120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205"/>
                                        </p:tgtEl>
                                        <p:attrNameLst>
                                          <p:attrName>style.visibility</p:attrName>
                                        </p:attrNameLst>
                                      </p:cBhvr>
                                      <p:to>
                                        <p:strVal val="visible"/>
                                      </p:to>
                                    </p:set>
                                    <p:anim calcmode="lin" valueType="num">
                                      <p:cBhvr additive="base">
                                        <p:cTn id="27" dur="500" fill="hold"/>
                                        <p:tgtEl>
                                          <p:spTgt spid="51205"/>
                                        </p:tgtEl>
                                        <p:attrNameLst>
                                          <p:attrName>ppt_x</p:attrName>
                                        </p:attrNameLst>
                                      </p:cBhvr>
                                      <p:tavLst>
                                        <p:tav tm="0">
                                          <p:val>
                                            <p:strVal val="#ppt_x"/>
                                          </p:val>
                                        </p:tav>
                                        <p:tav tm="100000">
                                          <p:val>
                                            <p:strVal val="#ppt_x"/>
                                          </p:val>
                                        </p:tav>
                                      </p:tavLst>
                                    </p:anim>
                                    <p:anim calcmode="lin" valueType="num">
                                      <p:cBhvr additive="base">
                                        <p:cTn id="28" dur="500" fill="hold"/>
                                        <p:tgtEl>
                                          <p:spTgt spid="5120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209"/>
                                        </p:tgtEl>
                                        <p:attrNameLst>
                                          <p:attrName>style.visibility</p:attrName>
                                        </p:attrNameLst>
                                      </p:cBhvr>
                                      <p:to>
                                        <p:strVal val="visible"/>
                                      </p:to>
                                    </p:set>
                                    <p:anim calcmode="lin" valueType="num">
                                      <p:cBhvr additive="base">
                                        <p:cTn id="31" dur="500" fill="hold"/>
                                        <p:tgtEl>
                                          <p:spTgt spid="51209"/>
                                        </p:tgtEl>
                                        <p:attrNameLst>
                                          <p:attrName>ppt_x</p:attrName>
                                        </p:attrNameLst>
                                      </p:cBhvr>
                                      <p:tavLst>
                                        <p:tav tm="0">
                                          <p:val>
                                            <p:strVal val="#ppt_x"/>
                                          </p:val>
                                        </p:tav>
                                        <p:tav tm="100000">
                                          <p:val>
                                            <p:strVal val="#ppt_x"/>
                                          </p:val>
                                        </p:tav>
                                      </p:tavLst>
                                    </p:anim>
                                    <p:anim calcmode="lin" valueType="num">
                                      <p:cBhvr additive="base">
                                        <p:cTn id="32" dur="500" fill="hold"/>
                                        <p:tgtEl>
                                          <p:spTgt spid="5120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11"/>
                                        </p:tgtEl>
                                        <p:attrNameLst>
                                          <p:attrName>style.visibility</p:attrName>
                                        </p:attrNameLst>
                                      </p:cBhvr>
                                      <p:to>
                                        <p:strVal val="visible"/>
                                      </p:to>
                                    </p:set>
                                    <p:anim calcmode="lin" valueType="num">
                                      <p:cBhvr additive="base">
                                        <p:cTn id="37" dur="500" fill="hold"/>
                                        <p:tgtEl>
                                          <p:spTgt spid="51211"/>
                                        </p:tgtEl>
                                        <p:attrNameLst>
                                          <p:attrName>ppt_x</p:attrName>
                                        </p:attrNameLst>
                                      </p:cBhvr>
                                      <p:tavLst>
                                        <p:tav tm="0">
                                          <p:val>
                                            <p:strVal val="#ppt_x"/>
                                          </p:val>
                                        </p:tav>
                                        <p:tav tm="100000">
                                          <p:val>
                                            <p:strVal val="#ppt_x"/>
                                          </p:val>
                                        </p:tav>
                                      </p:tavLst>
                                    </p:anim>
                                    <p:anim calcmode="lin" valueType="num">
                                      <p:cBhvr additive="base">
                                        <p:cTn id="38" dur="500" fill="hold"/>
                                        <p:tgtEl>
                                          <p:spTgt spid="512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1212"/>
                                        </p:tgtEl>
                                        <p:attrNameLst>
                                          <p:attrName>style.visibility</p:attrName>
                                        </p:attrNameLst>
                                      </p:cBhvr>
                                      <p:to>
                                        <p:strVal val="visible"/>
                                      </p:to>
                                    </p:set>
                                    <p:anim calcmode="lin" valueType="num">
                                      <p:cBhvr additive="base">
                                        <p:cTn id="41" dur="500" fill="hold"/>
                                        <p:tgtEl>
                                          <p:spTgt spid="51212"/>
                                        </p:tgtEl>
                                        <p:attrNameLst>
                                          <p:attrName>ppt_x</p:attrName>
                                        </p:attrNameLst>
                                      </p:cBhvr>
                                      <p:tavLst>
                                        <p:tav tm="0">
                                          <p:val>
                                            <p:strVal val="#ppt_x"/>
                                          </p:val>
                                        </p:tav>
                                        <p:tav tm="100000">
                                          <p:val>
                                            <p:strVal val="#ppt_x"/>
                                          </p:val>
                                        </p:tav>
                                      </p:tavLst>
                                    </p:anim>
                                    <p:anim calcmode="lin" valueType="num">
                                      <p:cBhvr additive="base">
                                        <p:cTn id="42" dur="500" fill="hold"/>
                                        <p:tgtEl>
                                          <p:spTgt spid="512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1210"/>
                                        </p:tgtEl>
                                        <p:attrNameLst>
                                          <p:attrName>style.visibility</p:attrName>
                                        </p:attrNameLst>
                                      </p:cBhvr>
                                      <p:to>
                                        <p:strVal val="visible"/>
                                      </p:to>
                                    </p:set>
                                    <p:anim calcmode="lin" valueType="num">
                                      <p:cBhvr additive="base">
                                        <p:cTn id="47" dur="500" fill="hold"/>
                                        <p:tgtEl>
                                          <p:spTgt spid="51210"/>
                                        </p:tgtEl>
                                        <p:attrNameLst>
                                          <p:attrName>ppt_x</p:attrName>
                                        </p:attrNameLst>
                                      </p:cBhvr>
                                      <p:tavLst>
                                        <p:tav tm="0">
                                          <p:val>
                                            <p:strVal val="#ppt_x"/>
                                          </p:val>
                                        </p:tav>
                                        <p:tav tm="100000">
                                          <p:val>
                                            <p:strVal val="#ppt_x"/>
                                          </p:val>
                                        </p:tav>
                                      </p:tavLst>
                                    </p:anim>
                                    <p:anim calcmode="lin" valueType="num">
                                      <p:cBhvr additive="base">
                                        <p:cTn id="48" dur="500" fill="hold"/>
                                        <p:tgtEl>
                                          <p:spTgt spid="512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9699">
                                            <p:txEl>
                                              <p:pRg st="7" end="7"/>
                                            </p:txEl>
                                          </p:spTgt>
                                        </p:tgtEl>
                                        <p:attrNameLst>
                                          <p:attrName>style.visibility</p:attrName>
                                        </p:attrNameLst>
                                      </p:cBhvr>
                                      <p:to>
                                        <p:strVal val="visible"/>
                                      </p:to>
                                    </p:set>
                                    <p:anim calcmode="lin" valueType="num">
                                      <p:cBhvr additive="base">
                                        <p:cTn id="53"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9699">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9699">
                                            <p:txEl>
                                              <p:pRg st="8" end="8"/>
                                            </p:txEl>
                                          </p:spTgt>
                                        </p:tgtEl>
                                        <p:attrNameLst>
                                          <p:attrName>style.visibility</p:attrName>
                                        </p:attrNameLst>
                                      </p:cBhvr>
                                      <p:to>
                                        <p:strVal val="visible"/>
                                      </p:to>
                                    </p:set>
                                    <p:anim calcmode="lin" valueType="num">
                                      <p:cBhvr additive="base">
                                        <p:cTn id="57"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96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9699">
                                            <p:txEl>
                                              <p:pRg st="9" end="9"/>
                                            </p:txEl>
                                          </p:spTgt>
                                        </p:tgtEl>
                                        <p:attrNameLst>
                                          <p:attrName>style.visibility</p:attrName>
                                        </p:attrNameLst>
                                      </p:cBhvr>
                                      <p:to>
                                        <p:strVal val="visible"/>
                                      </p:to>
                                    </p:set>
                                    <p:anim calcmode="lin" valueType="num">
                                      <p:cBhvr additive="base">
                                        <p:cTn id="63" dur="5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96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1204"/>
                                        </p:tgtEl>
                                        <p:attrNameLst>
                                          <p:attrName>style.visibility</p:attrName>
                                        </p:attrNameLst>
                                      </p:cBhvr>
                                      <p:to>
                                        <p:strVal val="visible"/>
                                      </p:to>
                                    </p:set>
                                    <p:anim calcmode="lin" valueType="num">
                                      <p:cBhvr additive="base">
                                        <p:cTn id="69" dur="500" fill="hold"/>
                                        <p:tgtEl>
                                          <p:spTgt spid="51204"/>
                                        </p:tgtEl>
                                        <p:attrNameLst>
                                          <p:attrName>ppt_x</p:attrName>
                                        </p:attrNameLst>
                                      </p:cBhvr>
                                      <p:tavLst>
                                        <p:tav tm="0">
                                          <p:val>
                                            <p:strVal val="#ppt_x"/>
                                          </p:val>
                                        </p:tav>
                                        <p:tav tm="100000">
                                          <p:val>
                                            <p:strVal val="#ppt_x"/>
                                          </p:val>
                                        </p:tav>
                                      </p:tavLst>
                                    </p:anim>
                                    <p:anim calcmode="lin" valueType="num">
                                      <p:cBhvr additive="base">
                                        <p:cTn id="70"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6" grpId="0" animBg="1"/>
      <p:bldP spid="51207" grpId="0" animBg="1"/>
      <p:bldP spid="51209" grpId="0" animBg="1"/>
      <p:bldP spid="51210" grpId="0"/>
      <p:bldP spid="512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301625" y="228600"/>
            <a:ext cx="8540750" cy="685800"/>
          </a:xfrm>
        </p:spPr>
        <p:txBody>
          <a:bodyPr/>
          <a:lstStyle/>
          <a:p>
            <a:r>
              <a:rPr lang="en-US" altLang="zh-CN" sz="3200" smtClean="0"/>
              <a:t>Protected boolean useCaches</a:t>
            </a:r>
            <a:endParaRPr lang="zh-CN" altLang="en-US" sz="3200" smtClean="0"/>
          </a:p>
        </p:txBody>
      </p:sp>
      <p:sp>
        <p:nvSpPr>
          <p:cNvPr id="53251" name="内容占位符 2"/>
          <p:cNvSpPr>
            <a:spLocks noGrp="1"/>
          </p:cNvSpPr>
          <p:nvPr>
            <p:ph idx="1"/>
          </p:nvPr>
        </p:nvSpPr>
        <p:spPr>
          <a:xfrm>
            <a:off x="467544" y="1556792"/>
            <a:ext cx="8210550" cy="2664296"/>
          </a:xfrm>
        </p:spPr>
        <p:txBody>
          <a:bodyPr>
            <a:normAutofit lnSpcReduction="10000"/>
          </a:bodyPr>
          <a:lstStyle/>
          <a:p>
            <a:r>
              <a:rPr lang="zh-CN" altLang="en-US" sz="2000" dirty="0" smtClean="0">
                <a:latin typeface="Times New Roman" pitchFamily="18" charset="0"/>
                <a:cs typeface="Times New Roman" pitchFamily="18" charset="0"/>
              </a:rPr>
              <a:t>有些客户端（比如</a:t>
            </a:r>
            <a:r>
              <a:rPr lang="en-US" altLang="zh-CN" sz="2000" dirty="0" smtClean="0">
                <a:latin typeface="Times New Roman" pitchFamily="18" charset="0"/>
                <a:cs typeface="Times New Roman" pitchFamily="18" charset="0"/>
              </a:rPr>
              <a:t>web</a:t>
            </a:r>
            <a:r>
              <a:rPr lang="zh-CN" altLang="en-US" sz="2000" dirty="0" smtClean="0">
                <a:latin typeface="Times New Roman" pitchFamily="18" charset="0"/>
                <a:cs typeface="Times New Roman" pitchFamily="18" charset="0"/>
              </a:rPr>
              <a:t>浏览器）可以从本地缓存获取文档</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applet</a:t>
            </a:r>
            <a:r>
              <a:rPr lang="zh-CN" altLang="en-US" sz="2000" dirty="0" smtClean="0">
                <a:latin typeface="Times New Roman" pitchFamily="18" charset="0"/>
                <a:cs typeface="Times New Roman" pitchFamily="18" charset="0"/>
              </a:rPr>
              <a:t>可以访问浏览器的缓存。</a:t>
            </a:r>
            <a:endParaRPr lang="en-US" altLang="zh-CN" sz="2000" dirty="0" smtClean="0">
              <a:latin typeface="Times New Roman" pitchFamily="18" charset="0"/>
              <a:cs typeface="Times New Roman" pitchFamily="18" charset="0"/>
            </a:endParaRPr>
          </a:p>
          <a:p>
            <a:r>
              <a:rPr lang="zh-CN" altLang="en-US" sz="2000" dirty="0" smtClean="0">
                <a:latin typeface="Times New Roman" pitchFamily="18" charset="0"/>
                <a:cs typeface="Times New Roman" pitchFamily="18" charset="0"/>
              </a:rPr>
              <a:t>独立的应用程序可使用</a:t>
            </a:r>
            <a:r>
              <a:rPr lang="en-US" altLang="zh-CN" sz="2000" dirty="0" err="1" smtClean="0">
                <a:latin typeface="Times New Roman" pitchFamily="18" charset="0"/>
                <a:cs typeface="Times New Roman" pitchFamily="18" charset="0"/>
              </a:rPr>
              <a:t>java.net.ResponseCache</a:t>
            </a:r>
            <a:r>
              <a:rPr lang="zh-CN" altLang="en-US" sz="2000" dirty="0" smtClean="0">
                <a:latin typeface="Times New Roman" pitchFamily="18" charset="0"/>
                <a:cs typeface="Times New Roman" pitchFamily="18" charset="0"/>
              </a:rPr>
              <a:t>类</a:t>
            </a:r>
            <a:endParaRPr lang="en-US" altLang="zh-CN" sz="2000" dirty="0" smtClean="0">
              <a:latin typeface="Times New Roman" pitchFamily="18" charset="0"/>
              <a:cs typeface="Times New Roman" pitchFamily="18" charset="0"/>
            </a:endParaRPr>
          </a:p>
          <a:p>
            <a:r>
              <a:rPr lang="zh-CN" altLang="en-US" sz="2000" dirty="0" smtClean="0">
                <a:latin typeface="Times New Roman" pitchFamily="18" charset="0"/>
                <a:cs typeface="Times New Roman" pitchFamily="18" charset="0"/>
              </a:rPr>
              <a:t>如果有缓存，那么由</a:t>
            </a:r>
            <a:r>
              <a:rPr lang="en-US" altLang="zh-CN" sz="2000" dirty="0" err="1" smtClean="0">
                <a:latin typeface="Times New Roman" pitchFamily="18" charset="0"/>
                <a:cs typeface="Times New Roman" pitchFamily="18" charset="0"/>
              </a:rPr>
              <a:t>useCaches</a:t>
            </a:r>
            <a:r>
              <a:rPr lang="zh-CN" altLang="en-US" sz="2000" dirty="0" smtClean="0">
                <a:latin typeface="Times New Roman" pitchFamily="18" charset="0"/>
                <a:cs typeface="Times New Roman" pitchFamily="18" charset="0"/>
              </a:rPr>
              <a:t>变量确定是否可以使用缓存</a:t>
            </a:r>
            <a:endParaRPr lang="en-US" altLang="zh-CN" sz="2000" dirty="0" smtClean="0">
              <a:latin typeface="Times New Roman" pitchFamily="18" charset="0"/>
              <a:cs typeface="Times New Roman" pitchFamily="18" charset="0"/>
            </a:endParaRPr>
          </a:p>
          <a:p>
            <a:r>
              <a:rPr lang="en-US" altLang="zh-CN" sz="2000" dirty="0" err="1" smtClean="0">
                <a:latin typeface="Times New Roman" pitchFamily="18" charset="0"/>
                <a:cs typeface="Times New Roman" pitchFamily="18" charset="0"/>
              </a:rPr>
              <a:t>useCahces</a:t>
            </a:r>
            <a:r>
              <a:rPr lang="zh-CN" altLang="en-US" sz="2000" dirty="0" smtClean="0">
                <a:latin typeface="Times New Roman" pitchFamily="18" charset="0"/>
                <a:cs typeface="Times New Roman" pitchFamily="18" charset="0"/>
              </a:rPr>
              <a:t>变量为</a:t>
            </a:r>
            <a:r>
              <a:rPr lang="en-US" altLang="zh-CN" sz="2000" dirty="0" smtClean="0">
                <a:latin typeface="Times New Roman" pitchFamily="18" charset="0"/>
                <a:cs typeface="Times New Roman" pitchFamily="18" charset="0"/>
              </a:rPr>
              <a:t>true</a:t>
            </a:r>
            <a:r>
              <a:rPr lang="zh-CN" altLang="en-US" sz="2000" dirty="0" smtClean="0">
                <a:latin typeface="Times New Roman" pitchFamily="18" charset="0"/>
                <a:cs typeface="Times New Roman" pitchFamily="18" charset="0"/>
              </a:rPr>
              <a:t>表示将使用缓存，</a:t>
            </a:r>
            <a:r>
              <a:rPr lang="en-US" altLang="zh-CN" sz="2000" dirty="0" smtClean="0">
                <a:latin typeface="Times New Roman" pitchFamily="18" charset="0"/>
                <a:cs typeface="Times New Roman" pitchFamily="18" charset="0"/>
              </a:rPr>
              <a:t>false</a:t>
            </a:r>
            <a:r>
              <a:rPr lang="zh-CN" altLang="en-US" sz="2000" dirty="0" smtClean="0">
                <a:latin typeface="Times New Roman" pitchFamily="18" charset="0"/>
                <a:cs typeface="Times New Roman" pitchFamily="18" charset="0"/>
              </a:rPr>
              <a:t>表示不使用缓存，默认值是</a:t>
            </a:r>
            <a:r>
              <a:rPr lang="en-US" altLang="zh-CN" sz="2000" dirty="0" smtClean="0">
                <a:latin typeface="Times New Roman" pitchFamily="18" charset="0"/>
                <a:cs typeface="Times New Roman" pitchFamily="18" charset="0"/>
              </a:rPr>
              <a:t>true</a:t>
            </a:r>
          </a:p>
          <a:p>
            <a:r>
              <a:rPr lang="zh-CN" altLang="en-US" sz="2000" dirty="0" smtClean="0">
                <a:latin typeface="Times New Roman" pitchFamily="18" charset="0"/>
                <a:cs typeface="Times New Roman" pitchFamily="18" charset="0"/>
              </a:rPr>
              <a:t>编程时，使用该变量对应的</a:t>
            </a:r>
            <a:r>
              <a:rPr lang="en-US" altLang="zh-CN" sz="2000" dirty="0" smtClean="0">
                <a:latin typeface="Times New Roman" pitchFamily="18" charset="0"/>
                <a:cs typeface="Times New Roman" pitchFamily="18" charset="0"/>
              </a:rPr>
              <a:t>get</a:t>
            </a:r>
            <a:r>
              <a:rPr lang="zh-CN" altLang="en-US" sz="2000" dirty="0" smtClean="0">
                <a:latin typeface="Times New Roman" pitchFamily="18" charset="0"/>
                <a:cs typeface="Times New Roman" pitchFamily="18" charset="0"/>
              </a:rPr>
              <a:t>和</a:t>
            </a:r>
            <a:r>
              <a:rPr lang="en-US" altLang="zh-CN" sz="2000" dirty="0" smtClean="0">
                <a:latin typeface="Times New Roman" pitchFamily="18" charset="0"/>
                <a:cs typeface="Times New Roman" pitchFamily="18" charset="0"/>
              </a:rPr>
              <a:t>set</a:t>
            </a:r>
            <a:r>
              <a:rPr lang="zh-CN" altLang="en-US" sz="2000" dirty="0" smtClean="0">
                <a:latin typeface="Times New Roman" pitchFamily="18" charset="0"/>
                <a:cs typeface="Times New Roman" pitchFamily="18" charset="0"/>
              </a:rPr>
              <a:t>方法访问此变量</a:t>
            </a:r>
            <a:endParaRPr lang="en-US" altLang="zh-CN" sz="20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endParaRPr lang="zh-CN" altLang="en-US" sz="2800" dirty="0" smtClean="0"/>
          </a:p>
        </p:txBody>
      </p:sp>
      <p:sp>
        <p:nvSpPr>
          <p:cNvPr id="53252" name="矩形 4"/>
          <p:cNvSpPr>
            <a:spLocks noChangeArrowheads="1"/>
          </p:cNvSpPr>
          <p:nvPr/>
        </p:nvSpPr>
        <p:spPr bwMode="auto">
          <a:xfrm>
            <a:off x="467544" y="3995678"/>
            <a:ext cx="8297862" cy="2862322"/>
          </a:xfrm>
          <a:prstGeom prst="rect">
            <a:avLst/>
          </a:prstGeom>
          <a:noFill/>
          <a:ln w="9525">
            <a:noFill/>
            <a:miter lim="800000"/>
            <a:headEnd/>
            <a:tailEnd/>
          </a:ln>
        </p:spPr>
        <p:txBody>
          <a:bodyPr>
            <a:spAutoFit/>
          </a:bodyPr>
          <a:lstStyle/>
          <a:p>
            <a:r>
              <a:rPr lang="zh-CN" altLang="en-US" sz="2000" dirty="0">
                <a:solidFill>
                  <a:srgbClr val="000000"/>
                </a:solidFill>
                <a:latin typeface="Times New Roman" pitchFamily="18" charset="0"/>
                <a:cs typeface="Times New Roman" pitchFamily="18" charset="0"/>
              </a:rPr>
              <a:t>在程序中禁用缓存，确保总是获取文档的最新版本。通过将</a:t>
            </a:r>
            <a:r>
              <a:rPr lang="en-US" altLang="zh-CN" sz="2000" dirty="0" err="1">
                <a:solidFill>
                  <a:srgbClr val="000000"/>
                </a:solidFill>
                <a:latin typeface="Times New Roman" pitchFamily="18" charset="0"/>
                <a:cs typeface="Times New Roman" pitchFamily="18" charset="0"/>
              </a:rPr>
              <a:t>useCaches</a:t>
            </a:r>
            <a:r>
              <a:rPr lang="zh-CN" altLang="en-US" sz="2000" dirty="0">
                <a:solidFill>
                  <a:srgbClr val="000000"/>
                </a:solidFill>
                <a:latin typeface="Times New Roman" pitchFamily="18" charset="0"/>
                <a:cs typeface="Times New Roman" pitchFamily="18" charset="0"/>
              </a:rPr>
              <a:t>设置为</a:t>
            </a:r>
            <a:r>
              <a:rPr lang="en-US" altLang="zh-CN" sz="2000" dirty="0">
                <a:solidFill>
                  <a:srgbClr val="000000"/>
                </a:solidFill>
                <a:latin typeface="Times New Roman" pitchFamily="18" charset="0"/>
                <a:cs typeface="Times New Roman" pitchFamily="18" charset="0"/>
              </a:rPr>
              <a:t>false</a:t>
            </a:r>
            <a:r>
              <a:rPr lang="zh-CN" altLang="en-US" sz="2000" dirty="0">
                <a:solidFill>
                  <a:srgbClr val="000000"/>
                </a:solidFill>
                <a:latin typeface="Times New Roman" pitchFamily="18" charset="0"/>
                <a:cs typeface="Times New Roman" pitchFamily="18" charset="0"/>
              </a:rPr>
              <a:t>来实现：</a:t>
            </a:r>
            <a:endParaRPr lang="en-US" altLang="zh-CN" sz="2000" dirty="0">
              <a:solidFill>
                <a:srgbClr val="000000"/>
              </a:solidFill>
              <a:latin typeface="Times New Roman" pitchFamily="18" charset="0"/>
              <a:cs typeface="Times New Roman" pitchFamily="18" charset="0"/>
            </a:endParaRPr>
          </a:p>
          <a:p>
            <a:r>
              <a:rPr lang="en-US" altLang="zh-CN" sz="2000" dirty="0">
                <a:solidFill>
                  <a:srgbClr val="000000"/>
                </a:solidFill>
                <a:latin typeface="Times New Roman" pitchFamily="18" charset="0"/>
                <a:cs typeface="Times New Roman" pitchFamily="18" charset="0"/>
              </a:rPr>
              <a:t>Try{</a:t>
            </a:r>
          </a:p>
          <a:p>
            <a:r>
              <a:rPr lang="en-US" altLang="zh-CN" sz="2000" dirty="0">
                <a:solidFill>
                  <a:srgbClr val="000000"/>
                </a:solidFill>
                <a:latin typeface="Times New Roman" pitchFamily="18" charset="0"/>
                <a:cs typeface="Times New Roman" pitchFamily="18" charset="0"/>
              </a:rPr>
              <a:t>            </a:t>
            </a:r>
          </a:p>
          <a:p>
            <a:endParaRPr lang="en-US" altLang="zh-CN" sz="2000" dirty="0">
              <a:solidFill>
                <a:srgbClr val="000000"/>
              </a:solidFill>
              <a:latin typeface="Times New Roman" pitchFamily="18" charset="0"/>
              <a:cs typeface="Times New Roman" pitchFamily="18" charset="0"/>
            </a:endParaRPr>
          </a:p>
          <a:p>
            <a:endParaRPr lang="en-US" altLang="zh-CN" sz="2000" dirty="0">
              <a:solidFill>
                <a:srgbClr val="000000"/>
              </a:solidFill>
              <a:latin typeface="Times New Roman" pitchFamily="18" charset="0"/>
              <a:cs typeface="Times New Roman" pitchFamily="18" charset="0"/>
            </a:endParaRPr>
          </a:p>
          <a:p>
            <a:r>
              <a:rPr lang="en-US" altLang="zh-CN" sz="2000" dirty="0" smtClean="0">
                <a:solidFill>
                  <a:srgbClr val="000000"/>
                </a:solidFill>
                <a:latin typeface="Times New Roman" pitchFamily="18" charset="0"/>
                <a:cs typeface="Times New Roman" pitchFamily="18" charset="0"/>
              </a:rPr>
              <a:t>}</a:t>
            </a:r>
            <a:r>
              <a:rPr lang="en-US" altLang="zh-CN" sz="2000" dirty="0">
                <a:solidFill>
                  <a:srgbClr val="000000"/>
                </a:solidFill>
                <a:latin typeface="Times New Roman" pitchFamily="18" charset="0"/>
                <a:cs typeface="Times New Roman" pitchFamily="18" charset="0"/>
              </a:rPr>
              <a:t>catch(</a:t>
            </a:r>
            <a:r>
              <a:rPr lang="en-US" altLang="zh-CN" sz="2000" dirty="0" err="1">
                <a:solidFill>
                  <a:srgbClr val="000000"/>
                </a:solidFill>
                <a:latin typeface="Times New Roman" pitchFamily="18" charset="0"/>
                <a:cs typeface="Times New Roman" pitchFamily="18" charset="0"/>
              </a:rPr>
              <a:t>IOException</a:t>
            </a:r>
            <a:r>
              <a:rPr lang="en-US" altLang="zh-CN" sz="2000" dirty="0">
                <a:solidFill>
                  <a:srgbClr val="000000"/>
                </a:solidFill>
                <a:latin typeface="Times New Roman" pitchFamily="18" charset="0"/>
                <a:cs typeface="Times New Roman" pitchFamily="18" charset="0"/>
              </a:rPr>
              <a:t> ex){</a:t>
            </a:r>
          </a:p>
          <a:p>
            <a:r>
              <a:rPr lang="en-US" altLang="zh-CN" sz="2000" dirty="0">
                <a:solidFill>
                  <a:srgbClr val="000000"/>
                </a:solidFill>
                <a:latin typeface="Times New Roman" pitchFamily="18" charset="0"/>
                <a:cs typeface="Times New Roman" pitchFamily="18" charset="0"/>
              </a:rPr>
              <a:t>	</a:t>
            </a:r>
            <a:r>
              <a:rPr lang="en-US" altLang="zh-CN" sz="2000" dirty="0" err="1">
                <a:solidFill>
                  <a:srgbClr val="000000"/>
                </a:solidFill>
                <a:latin typeface="Times New Roman" pitchFamily="18" charset="0"/>
                <a:cs typeface="Times New Roman" pitchFamily="18" charset="0"/>
              </a:rPr>
              <a:t>System.err.println</a:t>
            </a:r>
            <a:r>
              <a:rPr lang="en-US" altLang="zh-CN" sz="2000" dirty="0">
                <a:solidFill>
                  <a:srgbClr val="000000"/>
                </a:solidFill>
                <a:latin typeface="Times New Roman" pitchFamily="18" charset="0"/>
                <a:cs typeface="Times New Roman" pitchFamily="18" charset="0"/>
              </a:rPr>
              <a:t>(ex);</a:t>
            </a:r>
          </a:p>
          <a:p>
            <a:r>
              <a:rPr lang="en-US" altLang="zh-CN" sz="2000" dirty="0">
                <a:solidFill>
                  <a:srgbClr val="000000"/>
                </a:solidFill>
                <a:latin typeface="Times New Roman" pitchFamily="18" charset="0"/>
                <a:cs typeface="Times New Roman" pitchFamily="18" charset="0"/>
              </a:rPr>
              <a:t>}</a:t>
            </a:r>
          </a:p>
        </p:txBody>
      </p:sp>
      <p:sp>
        <p:nvSpPr>
          <p:cNvPr id="5" name="矩形 4"/>
          <p:cNvSpPr>
            <a:spLocks noChangeArrowheads="1"/>
          </p:cNvSpPr>
          <p:nvPr/>
        </p:nvSpPr>
        <p:spPr bwMode="auto">
          <a:xfrm>
            <a:off x="1187624" y="5445224"/>
            <a:ext cx="6624736" cy="400110"/>
          </a:xfrm>
          <a:prstGeom prst="rect">
            <a:avLst/>
          </a:prstGeom>
          <a:noFill/>
          <a:ln w="9525">
            <a:noFill/>
            <a:miter lim="800000"/>
            <a:headEnd/>
            <a:tailEnd/>
          </a:ln>
        </p:spPr>
        <p:txBody>
          <a:bodyPr wrap="square">
            <a:spAutoFit/>
          </a:bodyPr>
          <a:lstStyle/>
          <a:p>
            <a:r>
              <a:rPr lang="en-US" altLang="zh-CN" sz="2000" dirty="0" err="1">
                <a:solidFill>
                  <a:srgbClr val="FF0000"/>
                </a:solidFill>
                <a:latin typeface="Times New Roman" pitchFamily="18" charset="0"/>
                <a:cs typeface="Times New Roman" pitchFamily="18" charset="0"/>
              </a:rPr>
              <a:t>uc.setUseCatches</a:t>
            </a:r>
            <a:r>
              <a:rPr lang="en-US" altLang="zh-CN" sz="2000" dirty="0">
                <a:solidFill>
                  <a:srgbClr val="FF0000"/>
                </a:solidFill>
                <a:latin typeface="Times New Roman" pitchFamily="18" charset="0"/>
                <a:cs typeface="Times New Roman" pitchFamily="18" charset="0"/>
              </a:rPr>
              <a:t>(false</a:t>
            </a:r>
            <a:r>
              <a:rPr lang="en-US" altLang="zh-CN" sz="2000" dirty="0" smtClean="0">
                <a:solidFill>
                  <a:srgbClr val="FF0000"/>
                </a:solidFill>
                <a:latin typeface="Times New Roman" pitchFamily="18" charset="0"/>
                <a:cs typeface="Times New Roman" pitchFamily="18" charset="0"/>
              </a:rPr>
              <a:t>);                       </a:t>
            </a:r>
            <a:r>
              <a:rPr lang="en-US" altLang="zh-CN" sz="2000" dirty="0" smtClean="0">
                <a:solidFill>
                  <a:schemeClr val="tx2"/>
                </a:solidFill>
                <a:latin typeface="Times New Roman" pitchFamily="18" charset="0"/>
                <a:cs typeface="Times New Roman" pitchFamily="18" charset="0"/>
              </a:rPr>
              <a:t>//</a:t>
            </a:r>
            <a:r>
              <a:rPr lang="zh-CN" altLang="en-US" sz="2000" dirty="0" smtClean="0">
                <a:solidFill>
                  <a:schemeClr val="tx2"/>
                </a:solidFill>
                <a:latin typeface="Times New Roman" pitchFamily="18" charset="0"/>
                <a:cs typeface="Times New Roman" pitchFamily="18" charset="0"/>
              </a:rPr>
              <a:t>读取文档</a:t>
            </a:r>
            <a:r>
              <a:rPr lang="en-US" altLang="zh-CN" sz="2000" dirty="0" smtClean="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6" name="矩形 5"/>
          <p:cNvSpPr>
            <a:spLocks noChangeArrowheads="1"/>
          </p:cNvSpPr>
          <p:nvPr/>
        </p:nvSpPr>
        <p:spPr bwMode="auto">
          <a:xfrm>
            <a:off x="1115616" y="4797152"/>
            <a:ext cx="5486400" cy="400050"/>
          </a:xfrm>
          <a:prstGeom prst="rect">
            <a:avLst/>
          </a:prstGeom>
          <a:noFill/>
          <a:ln w="9525">
            <a:noFill/>
            <a:miter lim="800000"/>
            <a:headEnd/>
            <a:tailEnd/>
          </a:ln>
        </p:spPr>
        <p:txBody>
          <a:bodyPr>
            <a:spAutoFit/>
          </a:bodyPr>
          <a:lstStyle/>
          <a:p>
            <a:r>
              <a:rPr lang="en-US" altLang="zh-CN" sz="2000" dirty="0">
                <a:solidFill>
                  <a:schemeClr val="tx2"/>
                </a:solidFill>
                <a:latin typeface="Times New Roman" pitchFamily="18" charset="0"/>
                <a:cs typeface="Times New Roman" pitchFamily="18" charset="0"/>
              </a:rPr>
              <a:t>URL u = new URL(“http://www.soucebot.com/”);</a:t>
            </a:r>
          </a:p>
        </p:txBody>
      </p:sp>
      <p:sp>
        <p:nvSpPr>
          <p:cNvPr id="7" name="矩形 6"/>
          <p:cNvSpPr>
            <a:spLocks noChangeArrowheads="1"/>
          </p:cNvSpPr>
          <p:nvPr/>
        </p:nvSpPr>
        <p:spPr bwMode="auto">
          <a:xfrm>
            <a:off x="1115616" y="5085184"/>
            <a:ext cx="5029200" cy="401637"/>
          </a:xfrm>
          <a:prstGeom prst="rect">
            <a:avLst/>
          </a:prstGeom>
          <a:noFill/>
          <a:ln w="9525">
            <a:noFill/>
            <a:miter lim="800000"/>
            <a:headEnd/>
            <a:tailEnd/>
          </a:ln>
        </p:spPr>
        <p:txBody>
          <a:bodyPr>
            <a:spAutoFit/>
          </a:bodyPr>
          <a:lstStyle/>
          <a:p>
            <a:r>
              <a:rPr lang="en-US" altLang="zh-CN" sz="2000" dirty="0" err="1">
                <a:solidFill>
                  <a:schemeClr val="tx2"/>
                </a:solidFill>
                <a:latin typeface="Times New Roman" pitchFamily="18" charset="0"/>
                <a:cs typeface="Times New Roman" pitchFamily="18" charset="0"/>
              </a:rPr>
              <a:t>URLConnection</a:t>
            </a:r>
            <a:r>
              <a:rPr lang="en-US" altLang="zh-CN" sz="2000" dirty="0">
                <a:solidFill>
                  <a:schemeClr val="tx2"/>
                </a:solidFill>
                <a:latin typeface="Times New Roman" pitchFamily="18" charset="0"/>
                <a:cs typeface="Times New Roman" pitchFamily="18" charset="0"/>
              </a:rPr>
              <a:t> </a:t>
            </a:r>
            <a:r>
              <a:rPr lang="en-US" altLang="zh-CN" sz="2000" dirty="0" err="1">
                <a:solidFill>
                  <a:schemeClr val="tx2"/>
                </a:solidFill>
                <a:latin typeface="Times New Roman" pitchFamily="18" charset="0"/>
                <a:cs typeface="Times New Roman" pitchFamily="18" charset="0"/>
              </a:rPr>
              <a:t>uc</a:t>
            </a:r>
            <a:r>
              <a:rPr lang="en-US" altLang="zh-CN" sz="2000" dirty="0">
                <a:solidFill>
                  <a:schemeClr val="tx2"/>
                </a:solidFill>
                <a:latin typeface="Times New Roman" pitchFamily="18" charset="0"/>
                <a:cs typeface="Times New Roman" pitchFamily="18" charset="0"/>
              </a:rPr>
              <a:t> = </a:t>
            </a:r>
            <a:r>
              <a:rPr lang="en-US" altLang="zh-CN" sz="2000" dirty="0" err="1">
                <a:solidFill>
                  <a:schemeClr val="tx2"/>
                </a:solidFill>
                <a:latin typeface="Times New Roman" pitchFamily="18" charset="0"/>
                <a:cs typeface="Times New Roman" pitchFamily="18" charset="0"/>
              </a:rPr>
              <a:t>u.openConnection</a:t>
            </a:r>
            <a:r>
              <a:rPr lang="en-US" altLang="zh-CN" sz="2000" dirty="0">
                <a:solidFill>
                  <a:schemeClr val="tx2"/>
                </a:solidFill>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251">
                                            <p:txEl>
                                              <p:pRg st="4" end="4"/>
                                            </p:txEl>
                                          </p:spTgt>
                                        </p:tgtEl>
                                        <p:attrNameLst>
                                          <p:attrName>style.visibility</p:attrName>
                                        </p:attrNameLst>
                                      </p:cBhvr>
                                      <p:to>
                                        <p:strVal val="visible"/>
                                      </p:to>
                                    </p:set>
                                    <p:anim calcmode="lin" valueType="num">
                                      <p:cBhvr additive="base">
                                        <p:cTn id="31"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3251">
                                            <p:txEl>
                                              <p:pRg st="5" end="5"/>
                                            </p:txEl>
                                          </p:spTgt>
                                        </p:tgtEl>
                                        <p:attrNameLst>
                                          <p:attrName>style.visibility</p:attrName>
                                        </p:attrNameLst>
                                      </p:cBhvr>
                                      <p:to>
                                        <p:strVal val="visible"/>
                                      </p:to>
                                    </p:set>
                                    <p:anim calcmode="lin" valueType="num">
                                      <p:cBhvr additive="base">
                                        <p:cTn id="37"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3252">
                                            <p:txEl>
                                              <p:pRg st="0" end="0"/>
                                            </p:txEl>
                                          </p:spTgt>
                                        </p:tgtEl>
                                        <p:attrNameLst>
                                          <p:attrName>style.visibility</p:attrName>
                                        </p:attrNameLst>
                                      </p:cBhvr>
                                      <p:to>
                                        <p:strVal val="visible"/>
                                      </p:to>
                                    </p:set>
                                    <p:anim calcmode="lin" valueType="num">
                                      <p:cBhvr additive="base">
                                        <p:cTn id="43" dur="500" fill="hold"/>
                                        <p:tgtEl>
                                          <p:spTgt spid="5325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32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301625" y="228600"/>
            <a:ext cx="8540750" cy="685800"/>
          </a:xfrm>
        </p:spPr>
        <p:txBody>
          <a:bodyPr/>
          <a:lstStyle/>
          <a:p>
            <a:r>
              <a:rPr lang="zh-CN" altLang="en-US" sz="3200" smtClean="0"/>
              <a:t>配置</a:t>
            </a:r>
            <a:r>
              <a:rPr lang="en-US" altLang="zh-CN" sz="3200" smtClean="0"/>
              <a:t>HTTP</a:t>
            </a:r>
            <a:r>
              <a:rPr lang="zh-CN" altLang="en-US" sz="3200" smtClean="0"/>
              <a:t>客户端请求头信息</a:t>
            </a:r>
          </a:p>
        </p:txBody>
      </p:sp>
      <p:sp>
        <p:nvSpPr>
          <p:cNvPr id="54275" name="内容占位符 2"/>
          <p:cNvSpPr>
            <a:spLocks noGrp="1"/>
          </p:cNvSpPr>
          <p:nvPr>
            <p:ph idx="1"/>
          </p:nvPr>
        </p:nvSpPr>
        <p:spPr>
          <a:xfrm>
            <a:off x="683568" y="1484784"/>
            <a:ext cx="8210550" cy="5135562"/>
          </a:xfrm>
        </p:spPr>
        <p:txBody>
          <a:bodyPr/>
          <a:lstStyle/>
          <a:p>
            <a:r>
              <a:rPr lang="en-US" altLang="zh-CN" sz="2400" dirty="0" smtClean="0">
                <a:latin typeface="Times New Roman" pitchFamily="18" charset="0"/>
                <a:cs typeface="Times New Roman" pitchFamily="18" charset="0"/>
              </a:rPr>
              <a:t>HTTP</a:t>
            </a:r>
            <a:r>
              <a:rPr lang="zh-CN" altLang="en-US" sz="2400" dirty="0" smtClean="0">
                <a:latin typeface="Times New Roman" pitchFamily="18" charset="0"/>
                <a:cs typeface="Times New Roman" pitchFamily="18" charset="0"/>
              </a:rPr>
              <a:t>客户端向服务器发送一个请求行和一个首部。</a:t>
            </a:r>
            <a:r>
              <a:rPr lang="en-US" altLang="zh-CN" sz="2400" dirty="0" smtClean="0">
                <a:latin typeface="Times New Roman" pitchFamily="18" charset="0"/>
                <a:cs typeface="Times New Roman" pitchFamily="18" charset="0"/>
              </a:rPr>
              <a:t>Web</a:t>
            </a:r>
            <a:r>
              <a:rPr lang="zh-CN" altLang="en-US" sz="2400" dirty="0" smtClean="0">
                <a:latin typeface="Times New Roman" pitchFamily="18" charset="0"/>
                <a:cs typeface="Times New Roman" pitchFamily="18" charset="0"/>
              </a:rPr>
              <a:t>服务器根据这些信息向不同的客户端 提供不同的页面。</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通过设置客户端请求头和服务器端响应头中的字段来控制请求格式和响应格式。</a:t>
            </a:r>
            <a:endParaRPr lang="en-US" altLang="zh-CN" sz="24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需在</a:t>
            </a:r>
            <a:r>
              <a:rPr lang="zh-CN" altLang="en-US" sz="2800" dirty="0" smtClean="0">
                <a:solidFill>
                  <a:srgbClr val="FF0000"/>
                </a:solidFill>
                <a:latin typeface="Times New Roman" pitchFamily="18" charset="0"/>
                <a:cs typeface="Times New Roman" pitchFamily="18" charset="0"/>
              </a:rPr>
              <a:t>打开连接前</a:t>
            </a:r>
            <a:r>
              <a:rPr lang="zh-CN" altLang="en-US" sz="2800" dirty="0" smtClean="0">
                <a:latin typeface="Times New Roman" pitchFamily="18" charset="0"/>
                <a:cs typeface="Times New Roman" pitchFamily="18" charset="0"/>
              </a:rPr>
              <a:t>设置字段</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仅对</a:t>
            </a:r>
            <a:r>
              <a:rPr lang="en-US" altLang="zh-CN" sz="2800" dirty="0" smtClean="0">
                <a:latin typeface="Times New Roman" pitchFamily="18" charset="0"/>
                <a:cs typeface="Times New Roman" pitchFamily="18" charset="0"/>
              </a:rPr>
              <a:t>HTTP</a:t>
            </a:r>
            <a:r>
              <a:rPr lang="zh-CN" altLang="en-US" sz="2800" dirty="0" smtClean="0">
                <a:latin typeface="Times New Roman" pitchFamily="18" charset="0"/>
                <a:cs typeface="Times New Roman" pitchFamily="18" charset="0"/>
              </a:rPr>
              <a:t>协议适用，设置方法：</a:t>
            </a:r>
            <a:endParaRPr lang="en-US" altLang="zh-CN" sz="28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public void </a:t>
            </a:r>
            <a:r>
              <a:rPr lang="en-US" altLang="zh-CN" sz="2400" dirty="0" err="1" smtClean="0">
                <a:latin typeface="Times New Roman" pitchFamily="18" charset="0"/>
                <a:cs typeface="Times New Roman" pitchFamily="18" charset="0"/>
              </a:rPr>
              <a:t>setRequestProperty</a:t>
            </a:r>
            <a:r>
              <a:rPr lang="en-US" altLang="zh-CN" sz="2400" dirty="0" smtClean="0">
                <a:latin typeface="Times New Roman" pitchFamily="18" charset="0"/>
                <a:cs typeface="Times New Roman" pitchFamily="18" charset="0"/>
              </a:rPr>
              <a:t>(String name, String value)</a:t>
            </a:r>
          </a:p>
          <a:p>
            <a:r>
              <a:rPr lang="en-US" altLang="zh-CN" sz="2400" dirty="0" smtClean="0">
                <a:latin typeface="Times New Roman" pitchFamily="18" charset="0"/>
                <a:cs typeface="Times New Roman" pitchFamily="18" charset="0"/>
              </a:rPr>
              <a:t>public void </a:t>
            </a:r>
            <a:r>
              <a:rPr lang="en-US" altLang="zh-CN" sz="2400" dirty="0" err="1" smtClean="0">
                <a:latin typeface="Times New Roman" pitchFamily="18" charset="0"/>
                <a:cs typeface="Times New Roman" pitchFamily="18" charset="0"/>
              </a:rPr>
              <a:t>addRequestProperty</a:t>
            </a:r>
            <a:r>
              <a:rPr lang="en-US" altLang="zh-CN" sz="2400" dirty="0" smtClean="0">
                <a:latin typeface="Times New Roman" pitchFamily="18" charset="0"/>
                <a:cs typeface="Times New Roman" pitchFamily="18" charset="0"/>
              </a:rPr>
              <a:t>(String name, String value)</a:t>
            </a:r>
          </a:p>
          <a:p>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 calcmode="lin" valueType="num">
                                      <p:cBhvr additive="base">
                                        <p:cTn id="25"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 calcmode="lin" valueType="num">
                                      <p:cBhvr additive="base">
                                        <p:cTn id="31"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4275">
                                            <p:txEl>
                                              <p:pRg st="5" end="5"/>
                                            </p:txEl>
                                          </p:spTgt>
                                        </p:tgtEl>
                                        <p:attrNameLst>
                                          <p:attrName>style.visibility</p:attrName>
                                        </p:attrNameLst>
                                      </p:cBhvr>
                                      <p:to>
                                        <p:strVal val="visible"/>
                                      </p:to>
                                    </p:set>
                                    <p:anim calcmode="lin" valueType="num">
                                      <p:cBhvr additive="base">
                                        <p:cTn id="35"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301625" y="228600"/>
            <a:ext cx="8540750" cy="685800"/>
          </a:xfrm>
        </p:spPr>
        <p:txBody>
          <a:bodyPr/>
          <a:lstStyle/>
          <a:p>
            <a:r>
              <a:rPr lang="zh-CN" altLang="en-US" sz="3200" smtClean="0"/>
              <a:t>配置</a:t>
            </a:r>
            <a:r>
              <a:rPr lang="en-US" altLang="zh-CN" sz="3200" smtClean="0"/>
              <a:t>HTTP</a:t>
            </a:r>
            <a:r>
              <a:rPr lang="zh-CN" altLang="en-US" sz="3200" smtClean="0"/>
              <a:t>客户端请求头信息</a:t>
            </a:r>
          </a:p>
        </p:txBody>
      </p:sp>
      <p:sp>
        <p:nvSpPr>
          <p:cNvPr id="55299" name="内容占位符 2"/>
          <p:cNvSpPr>
            <a:spLocks noGrp="1"/>
          </p:cNvSpPr>
          <p:nvPr>
            <p:ph idx="1"/>
          </p:nvPr>
        </p:nvSpPr>
        <p:spPr>
          <a:xfrm>
            <a:off x="395536" y="1628800"/>
            <a:ext cx="8210550" cy="1728787"/>
          </a:xfrm>
        </p:spPr>
        <p:txBody>
          <a:bodyPr/>
          <a:lstStyle/>
          <a:p>
            <a:r>
              <a:rPr lang="en-US" altLang="zh-CN" sz="2400" dirty="0" smtClean="0">
                <a:latin typeface="Times New Roman" pitchFamily="18" charset="0"/>
                <a:cs typeface="Times New Roman" pitchFamily="18" charset="0"/>
              </a:rPr>
              <a:t>Cookie</a:t>
            </a:r>
            <a:r>
              <a:rPr lang="zh-CN" altLang="en-US" sz="2400" dirty="0" smtClean="0">
                <a:latin typeface="Times New Roman" pitchFamily="18" charset="0"/>
                <a:cs typeface="Times New Roman" pitchFamily="18" charset="0"/>
              </a:rPr>
              <a:t>是名</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值对的集合。</a:t>
            </a:r>
            <a:r>
              <a:rPr lang="en-US" altLang="zh-CN" sz="2400" dirty="0" smtClean="0">
                <a:latin typeface="Times New Roman" pitchFamily="18" charset="0"/>
                <a:cs typeface="Times New Roman" pitchFamily="18" charset="0"/>
              </a:rPr>
              <a:t>HTTP</a:t>
            </a:r>
            <a:r>
              <a:rPr lang="zh-CN" altLang="en-US" sz="2400" dirty="0" smtClean="0">
                <a:latin typeface="Times New Roman" pitchFamily="18" charset="0"/>
                <a:cs typeface="Times New Roman" pitchFamily="18" charset="0"/>
              </a:rPr>
              <a:t>客户端和服务器之间使用</a:t>
            </a:r>
            <a:r>
              <a:rPr lang="en-US" altLang="zh-CN" sz="2400" dirty="0" smtClean="0">
                <a:latin typeface="Times New Roman" pitchFamily="18" charset="0"/>
                <a:cs typeface="Times New Roman" pitchFamily="18" charset="0"/>
              </a:rPr>
              <a:t>cookie</a:t>
            </a:r>
            <a:r>
              <a:rPr lang="zh-CN" altLang="en-US" sz="2400" dirty="0" smtClean="0">
                <a:latin typeface="Times New Roman" pitchFamily="18" charset="0"/>
                <a:cs typeface="Times New Roman" pitchFamily="18" charset="0"/>
              </a:rPr>
              <a:t>存储一些受限的持久信息。服务器使用</a:t>
            </a:r>
            <a:r>
              <a:rPr lang="en-US" altLang="zh-CN" sz="2400" dirty="0" smtClean="0">
                <a:latin typeface="Times New Roman" pitchFamily="18" charset="0"/>
                <a:cs typeface="Times New Roman" pitchFamily="18" charset="0"/>
              </a:rPr>
              <a:t>HTTP</a:t>
            </a:r>
            <a:r>
              <a:rPr lang="zh-CN" altLang="en-US" sz="2400" dirty="0" smtClean="0">
                <a:latin typeface="Times New Roman" pitchFamily="18" charset="0"/>
                <a:cs typeface="Times New Roman" pitchFamily="18" charset="0"/>
              </a:rPr>
              <a:t>响应头部向客户端发送一个</a:t>
            </a:r>
            <a:r>
              <a:rPr lang="en-US" altLang="zh-CN" sz="2400" dirty="0" smtClean="0">
                <a:latin typeface="Times New Roman" pitchFamily="18" charset="0"/>
                <a:cs typeface="Times New Roman" pitchFamily="18" charset="0"/>
              </a:rPr>
              <a:t>cookie</a:t>
            </a:r>
            <a:r>
              <a:rPr lang="zh-CN" altLang="en-US" sz="2400" dirty="0" smtClean="0">
                <a:latin typeface="Times New Roman" pitchFamily="18" charset="0"/>
                <a:cs typeface="Times New Roman" pitchFamily="18" charset="0"/>
              </a:rPr>
              <a:t>，之后，客户端请求此服务器的</a:t>
            </a:r>
            <a:r>
              <a:rPr lang="en-US" altLang="zh-CN" sz="2400" dirty="0" smtClean="0">
                <a:latin typeface="Times New Roman" pitchFamily="18" charset="0"/>
                <a:cs typeface="Times New Roman" pitchFamily="18" charset="0"/>
              </a:rPr>
              <a:t>URL,</a:t>
            </a:r>
            <a:r>
              <a:rPr lang="zh-CN" altLang="en-US" sz="2400" dirty="0" smtClean="0">
                <a:latin typeface="Times New Roman" pitchFamily="18" charset="0"/>
                <a:cs typeface="Times New Roman" pitchFamily="18" charset="0"/>
              </a:rPr>
              <a:t>都会在</a:t>
            </a:r>
            <a:r>
              <a:rPr lang="en-US" altLang="zh-CN" sz="2400" dirty="0" smtClean="0">
                <a:latin typeface="Times New Roman" pitchFamily="18" charset="0"/>
                <a:cs typeface="Times New Roman" pitchFamily="18" charset="0"/>
              </a:rPr>
              <a:t>HTTP</a:t>
            </a:r>
            <a:r>
              <a:rPr lang="zh-CN" altLang="en-US" sz="2400" dirty="0" smtClean="0">
                <a:latin typeface="Times New Roman" pitchFamily="18" charset="0"/>
                <a:cs typeface="Times New Roman" pitchFamily="18" charset="0"/>
              </a:rPr>
              <a:t>请求头部中</a:t>
            </a:r>
            <a:r>
              <a:rPr lang="zh-CN" altLang="en-US" sz="2400" u="sng" dirty="0" smtClean="0">
                <a:latin typeface="Times New Roman" pitchFamily="18" charset="0"/>
                <a:cs typeface="Times New Roman" pitchFamily="18" charset="0"/>
              </a:rPr>
              <a:t>包含此</a:t>
            </a:r>
            <a:r>
              <a:rPr lang="en-US" altLang="zh-CN" sz="2400" u="sng" dirty="0" smtClean="0">
                <a:latin typeface="Times New Roman" pitchFamily="18" charset="0"/>
                <a:cs typeface="Times New Roman" pitchFamily="18" charset="0"/>
              </a:rPr>
              <a:t>cookie</a:t>
            </a:r>
            <a:r>
              <a:rPr lang="zh-CN" altLang="en-US" sz="2400" u="sng" dirty="0" smtClean="0">
                <a:latin typeface="Times New Roman" pitchFamily="18" charset="0"/>
                <a:cs typeface="Times New Roman" pitchFamily="18" charset="0"/>
              </a:rPr>
              <a:t>字段</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endParaRPr lang="zh-CN" altLang="en-US" dirty="0" smtClean="0"/>
          </a:p>
        </p:txBody>
      </p:sp>
      <p:sp>
        <p:nvSpPr>
          <p:cNvPr id="36868" name="矩形 4"/>
          <p:cNvSpPr>
            <a:spLocks noChangeArrowheads="1"/>
          </p:cNvSpPr>
          <p:nvPr/>
        </p:nvSpPr>
        <p:spPr bwMode="auto">
          <a:xfrm>
            <a:off x="388937" y="5445224"/>
            <a:ext cx="8755063" cy="706438"/>
          </a:xfrm>
          <a:prstGeom prst="rect">
            <a:avLst/>
          </a:prstGeom>
          <a:noFill/>
          <a:ln w="9525">
            <a:noFill/>
            <a:miter lim="800000"/>
            <a:headEnd/>
            <a:tailEnd/>
          </a:ln>
        </p:spPr>
        <p:txBody>
          <a:bodyPr>
            <a:spAutoFit/>
          </a:bodyPr>
          <a:lstStyle/>
          <a:p>
            <a:r>
              <a:rPr lang="en-US" altLang="zh-CN" sz="2000" dirty="0" err="1">
                <a:solidFill>
                  <a:srgbClr val="000088"/>
                </a:solidFill>
                <a:latin typeface="Times New Roman" pitchFamily="18" charset="0"/>
                <a:cs typeface="Times New Roman" pitchFamily="18" charset="0"/>
              </a:rPr>
              <a:t>uc</a:t>
            </a:r>
            <a:r>
              <a:rPr lang="en-US" altLang="zh-CN" sz="2000" dirty="0" err="1">
                <a:solidFill>
                  <a:srgbClr val="555555"/>
                </a:solidFill>
                <a:latin typeface="Times New Roman" pitchFamily="18" charset="0"/>
                <a:cs typeface="Times New Roman" pitchFamily="18" charset="0"/>
              </a:rPr>
              <a:t>.</a:t>
            </a:r>
            <a:r>
              <a:rPr lang="en-US" altLang="zh-CN" sz="2000" dirty="0" err="1">
                <a:solidFill>
                  <a:srgbClr val="330099"/>
                </a:solidFill>
                <a:latin typeface="Times New Roman" pitchFamily="18" charset="0"/>
                <a:cs typeface="Times New Roman" pitchFamily="18" charset="0"/>
              </a:rPr>
              <a:t>setRequestProperty</a:t>
            </a:r>
            <a:r>
              <a:rPr lang="en-US" altLang="zh-CN" sz="2000" dirty="0">
                <a:solidFill>
                  <a:srgbClr val="555555"/>
                </a:solidFill>
                <a:latin typeface="Times New Roman" pitchFamily="18" charset="0"/>
                <a:cs typeface="Times New Roman" pitchFamily="18" charset="0"/>
              </a:rPr>
              <a:t>(</a:t>
            </a:r>
            <a:r>
              <a:rPr lang="en-US" altLang="zh-CN" sz="2000" dirty="0">
                <a:solidFill>
                  <a:srgbClr val="CC3300"/>
                </a:solidFill>
                <a:latin typeface="Times New Roman" pitchFamily="18" charset="0"/>
                <a:cs typeface="Times New Roman" pitchFamily="18" charset="0"/>
              </a:rPr>
              <a:t>"Cookie"</a:t>
            </a:r>
            <a:r>
              <a:rPr lang="en-US" altLang="zh-CN" sz="2000" dirty="0">
                <a:solidFill>
                  <a:srgbClr val="555555"/>
                </a:solidFill>
                <a:latin typeface="Times New Roman" pitchFamily="18" charset="0"/>
                <a:cs typeface="Times New Roman" pitchFamily="18" charset="0"/>
              </a:rPr>
              <a:t>,</a:t>
            </a:r>
            <a:endParaRPr lang="en-US" altLang="zh-CN" sz="2000" dirty="0">
              <a:solidFill>
                <a:srgbClr val="000000"/>
              </a:solidFill>
              <a:latin typeface="Times New Roman" pitchFamily="18" charset="0"/>
              <a:cs typeface="Times New Roman" pitchFamily="18" charset="0"/>
            </a:endParaRPr>
          </a:p>
          <a:p>
            <a:r>
              <a:rPr lang="en-US" altLang="zh-CN" sz="2000" dirty="0">
                <a:solidFill>
                  <a:srgbClr val="CC3300"/>
                </a:solidFill>
                <a:latin typeface="Times New Roman" pitchFamily="18" charset="0"/>
                <a:cs typeface="Times New Roman" pitchFamily="18" charset="0"/>
              </a:rPr>
              <a:t>"username=</a:t>
            </a:r>
            <a:r>
              <a:rPr lang="en-US" altLang="zh-CN" sz="2000" dirty="0" err="1">
                <a:solidFill>
                  <a:srgbClr val="CC3300"/>
                </a:solidFill>
                <a:latin typeface="Times New Roman" pitchFamily="18" charset="0"/>
                <a:cs typeface="Times New Roman" pitchFamily="18" charset="0"/>
              </a:rPr>
              <a:t>elharo</a:t>
            </a:r>
            <a:r>
              <a:rPr lang="en-US" altLang="zh-CN" sz="2000" dirty="0">
                <a:solidFill>
                  <a:srgbClr val="CC3300"/>
                </a:solidFill>
                <a:latin typeface="Times New Roman" pitchFamily="18" charset="0"/>
                <a:cs typeface="Times New Roman" pitchFamily="18" charset="0"/>
              </a:rPr>
              <a:t>; password=ACD0X9F23JJJn6G; session=100678945"</a:t>
            </a:r>
            <a:r>
              <a:rPr lang="en-US" altLang="zh-CN" sz="2000" dirty="0">
                <a:solidFill>
                  <a:srgbClr val="555555"/>
                </a:solidFill>
                <a:latin typeface="Times New Roman" pitchFamily="18" charset="0"/>
                <a:cs typeface="Times New Roman" pitchFamily="18" charset="0"/>
              </a:rPr>
              <a:t>);</a:t>
            </a:r>
            <a:endParaRPr lang="en-US" altLang="zh-CN" sz="2000" dirty="0">
              <a:solidFill>
                <a:srgbClr val="000000"/>
              </a:solidFill>
              <a:latin typeface="Times New Roman" pitchFamily="18" charset="0"/>
              <a:cs typeface="Times New Roman" pitchFamily="18" charset="0"/>
            </a:endParaRPr>
          </a:p>
        </p:txBody>
      </p:sp>
      <p:sp>
        <p:nvSpPr>
          <p:cNvPr id="2" name="文本框 1"/>
          <p:cNvSpPr txBox="1">
            <a:spLocks noChangeArrowheads="1"/>
          </p:cNvSpPr>
          <p:nvPr/>
        </p:nvSpPr>
        <p:spPr bwMode="auto">
          <a:xfrm>
            <a:off x="467544" y="3501008"/>
            <a:ext cx="8347075" cy="369887"/>
          </a:xfrm>
          <a:prstGeom prst="rect">
            <a:avLst/>
          </a:prstGeom>
          <a:noFill/>
          <a:ln w="9525">
            <a:noFill/>
            <a:miter lim="800000"/>
            <a:headEnd/>
            <a:tailEnd/>
          </a:ln>
        </p:spPr>
        <p:txBody>
          <a:bodyPr>
            <a:spAutoFit/>
          </a:bodyPr>
          <a:lstStyle/>
          <a:p>
            <a:r>
              <a:rPr lang="en-US" altLang="zh-CN" dirty="0">
                <a:solidFill>
                  <a:schemeClr val="tx2"/>
                </a:solidFill>
              </a:rPr>
              <a:t>Cookie: </a:t>
            </a:r>
            <a:r>
              <a:rPr lang="en-US" altLang="zh-CN" dirty="0" err="1">
                <a:solidFill>
                  <a:schemeClr val="tx2"/>
                </a:solidFill>
              </a:rPr>
              <a:t>usename</a:t>
            </a:r>
            <a:r>
              <a:rPr lang="en-US" altLang="zh-CN" dirty="0">
                <a:solidFill>
                  <a:schemeClr val="tx2"/>
                </a:solidFill>
              </a:rPr>
              <a:t>=</a:t>
            </a:r>
            <a:r>
              <a:rPr lang="en-US" altLang="zh-CN" dirty="0" err="1">
                <a:solidFill>
                  <a:schemeClr val="tx2"/>
                </a:solidFill>
              </a:rPr>
              <a:t>elharo</a:t>
            </a:r>
            <a:r>
              <a:rPr lang="en-US" altLang="zh-CN" dirty="0">
                <a:solidFill>
                  <a:schemeClr val="tx2"/>
                </a:solidFill>
              </a:rPr>
              <a:t>; password=ACD0X9F23JJJn6G; session=100678945</a:t>
            </a:r>
            <a:endParaRPr lang="zh-CN" altLang="en-US" dirty="0">
              <a:solidFill>
                <a:schemeClr val="tx2"/>
              </a:solidFill>
            </a:endParaRPr>
          </a:p>
        </p:txBody>
      </p:sp>
      <p:sp>
        <p:nvSpPr>
          <p:cNvPr id="3" name="文本框 2"/>
          <p:cNvSpPr txBox="1">
            <a:spLocks noChangeArrowheads="1"/>
          </p:cNvSpPr>
          <p:nvPr/>
        </p:nvSpPr>
        <p:spPr bwMode="auto">
          <a:xfrm>
            <a:off x="539552" y="4509120"/>
            <a:ext cx="7712075" cy="830263"/>
          </a:xfrm>
          <a:prstGeom prst="rect">
            <a:avLst/>
          </a:prstGeom>
          <a:noFill/>
          <a:ln w="9525">
            <a:noFill/>
            <a:miter lim="800000"/>
            <a:headEnd/>
            <a:tailEnd/>
          </a:ln>
        </p:spPr>
        <p:txBody>
          <a:bodyPr>
            <a:spAutoFit/>
          </a:bodyPr>
          <a:lstStyle/>
          <a:p>
            <a:r>
              <a:rPr lang="zh-CN" altLang="en-US" sz="2400" dirty="0"/>
              <a:t>给定一个</a:t>
            </a:r>
            <a:r>
              <a:rPr lang="en-US" altLang="zh-CN" sz="2400" dirty="0" err="1"/>
              <a:t>URLConnection</a:t>
            </a:r>
            <a:r>
              <a:rPr lang="zh-CN" altLang="en-US" sz="2400" dirty="0"/>
              <a:t>对象</a:t>
            </a:r>
            <a:r>
              <a:rPr lang="en-US" altLang="zh-CN" sz="2400" dirty="0" err="1"/>
              <a:t>uc</a:t>
            </a:r>
            <a:r>
              <a:rPr lang="en-US" altLang="zh-CN" sz="2400" dirty="0"/>
              <a:t>,</a:t>
            </a:r>
            <a:r>
              <a:rPr lang="zh-CN" altLang="en-US" sz="2400" dirty="0"/>
              <a:t>如何将这个</a:t>
            </a:r>
            <a:r>
              <a:rPr lang="en-US" altLang="zh-CN" sz="2400" dirty="0"/>
              <a:t>cookie</a:t>
            </a:r>
            <a:r>
              <a:rPr lang="zh-CN" altLang="en-US" sz="2400" dirty="0"/>
              <a:t>增加到连接？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6868"/>
                                        </p:tgtEl>
                                        <p:attrNameLst>
                                          <p:attrName>style.visibility</p:attrName>
                                        </p:attrNameLst>
                                      </p:cBhvr>
                                      <p:to>
                                        <p:strVal val="visible"/>
                                      </p:to>
                                    </p:set>
                                    <p:anim calcmode="lin" valueType="num">
                                      <p:cBhvr>
                                        <p:cTn id="18" dur="500" fill="hold"/>
                                        <p:tgtEl>
                                          <p:spTgt spid="36868"/>
                                        </p:tgtEl>
                                        <p:attrNameLst>
                                          <p:attrName>ppt_w</p:attrName>
                                        </p:attrNameLst>
                                      </p:cBhvr>
                                      <p:tavLst>
                                        <p:tav tm="0">
                                          <p:val>
                                            <p:fltVal val="0"/>
                                          </p:val>
                                        </p:tav>
                                        <p:tav tm="100000">
                                          <p:val>
                                            <p:strVal val="#ppt_w"/>
                                          </p:val>
                                        </p:tav>
                                      </p:tavLst>
                                    </p:anim>
                                    <p:anim calcmode="lin" valueType="num">
                                      <p:cBhvr>
                                        <p:cTn id="19" dur="500" fill="hold"/>
                                        <p:tgtEl>
                                          <p:spTgt spid="36868"/>
                                        </p:tgtEl>
                                        <p:attrNameLst>
                                          <p:attrName>ppt_h</p:attrName>
                                        </p:attrNameLst>
                                      </p:cBhvr>
                                      <p:tavLst>
                                        <p:tav tm="0">
                                          <p:val>
                                            <p:fltVal val="0"/>
                                          </p:val>
                                        </p:tav>
                                        <p:tav tm="100000">
                                          <p:val>
                                            <p:strVal val="#ppt_h"/>
                                          </p:val>
                                        </p:tav>
                                      </p:tavLst>
                                    </p:anim>
                                    <p:animEffect transition="in" filter="fade">
                                      <p:cBhvr>
                                        <p:cTn id="20"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301625" y="228600"/>
            <a:ext cx="8540750" cy="762000"/>
          </a:xfrm>
        </p:spPr>
        <p:txBody>
          <a:bodyPr/>
          <a:lstStyle/>
          <a:p>
            <a:r>
              <a:rPr lang="zh-CN" altLang="en-US" sz="3200" smtClean="0"/>
              <a:t>向服务器写入数据</a:t>
            </a:r>
          </a:p>
        </p:txBody>
      </p:sp>
      <p:sp>
        <p:nvSpPr>
          <p:cNvPr id="24579" name="内容占位符 2"/>
          <p:cNvSpPr>
            <a:spLocks noGrp="1"/>
          </p:cNvSpPr>
          <p:nvPr>
            <p:ph idx="1"/>
          </p:nvPr>
        </p:nvSpPr>
        <p:spPr/>
        <p:txBody>
          <a:bodyPr/>
          <a:lstStyle/>
          <a:p>
            <a:r>
              <a:rPr lang="zh-CN" altLang="en-US" sz="2400" smtClean="0">
                <a:latin typeface="Times New Roman" pitchFamily="18" charset="0"/>
                <a:cs typeface="Times New Roman" pitchFamily="18" charset="0"/>
              </a:rPr>
              <a:t>当在客户端程序中需要向</a:t>
            </a:r>
            <a:r>
              <a:rPr lang="en-US" altLang="zh-CN" sz="2400" smtClean="0">
                <a:latin typeface="Times New Roman" pitchFamily="18" charset="0"/>
                <a:cs typeface="Times New Roman" pitchFamily="18" charset="0"/>
              </a:rPr>
              <a:t>URLConnection</a:t>
            </a:r>
            <a:r>
              <a:rPr lang="zh-CN" altLang="en-US" sz="2400" smtClean="0">
                <a:latin typeface="Times New Roman" pitchFamily="18" charset="0"/>
                <a:cs typeface="Times New Roman" pitchFamily="18" charset="0"/>
              </a:rPr>
              <a:t>写入数据，例如使用</a:t>
            </a:r>
            <a:r>
              <a:rPr lang="en-US" altLang="zh-CN" sz="2400" smtClean="0">
                <a:latin typeface="Times New Roman" pitchFamily="18" charset="0"/>
                <a:cs typeface="Times New Roman" pitchFamily="18" charset="0"/>
              </a:rPr>
              <a:t>POST</a:t>
            </a:r>
            <a:r>
              <a:rPr lang="zh-CN" altLang="en-US" sz="2400" smtClean="0">
                <a:latin typeface="Times New Roman" pitchFamily="18" charset="0"/>
                <a:cs typeface="Times New Roman" pitchFamily="18" charset="0"/>
              </a:rPr>
              <a:t>向</a:t>
            </a:r>
            <a:r>
              <a:rPr lang="en-US" altLang="zh-CN" sz="2400" smtClean="0">
                <a:latin typeface="Times New Roman" pitchFamily="18" charset="0"/>
                <a:cs typeface="Times New Roman" pitchFamily="18" charset="0"/>
              </a:rPr>
              <a:t>Web</a:t>
            </a:r>
            <a:r>
              <a:rPr lang="zh-CN" altLang="en-US" sz="2400" smtClean="0">
                <a:latin typeface="Times New Roman" pitchFamily="18" charset="0"/>
                <a:cs typeface="Times New Roman" pitchFamily="18" charset="0"/>
              </a:rPr>
              <a:t>服务器提交表单，或使用</a:t>
            </a:r>
            <a:r>
              <a:rPr lang="en-US" altLang="zh-CN" sz="2400" smtClean="0">
                <a:latin typeface="Times New Roman" pitchFamily="18" charset="0"/>
                <a:cs typeface="Times New Roman" pitchFamily="18" charset="0"/>
              </a:rPr>
              <a:t>PUT</a:t>
            </a:r>
            <a:r>
              <a:rPr lang="zh-CN" altLang="en-US" sz="2400" smtClean="0">
                <a:latin typeface="Times New Roman" pitchFamily="18" charset="0"/>
                <a:cs typeface="Times New Roman" pitchFamily="18" charset="0"/>
              </a:rPr>
              <a:t>上传文件。</a:t>
            </a:r>
            <a:endParaRPr lang="en-US" altLang="zh-CN" sz="2400" smtClean="0">
              <a:latin typeface="Times New Roman" pitchFamily="18" charset="0"/>
              <a:cs typeface="Times New Roman" pitchFamily="18" charset="0"/>
            </a:endParaRPr>
          </a:p>
          <a:p>
            <a:r>
              <a:rPr lang="zh-CN" altLang="en-US" sz="2400" smtClean="0">
                <a:latin typeface="Times New Roman" pitchFamily="18" charset="0"/>
                <a:cs typeface="Times New Roman" pitchFamily="18" charset="0"/>
              </a:rPr>
              <a:t>则使用</a:t>
            </a:r>
            <a:r>
              <a:rPr lang="en-US" altLang="zh-CN" sz="2400" smtClean="0">
                <a:latin typeface="Times New Roman" pitchFamily="18" charset="0"/>
                <a:cs typeface="Times New Roman" pitchFamily="18" charset="0"/>
              </a:rPr>
              <a:t>URLConnection</a:t>
            </a:r>
            <a:r>
              <a:rPr lang="zh-CN" altLang="en-US" sz="2400" smtClean="0">
                <a:latin typeface="Times New Roman" pitchFamily="18" charset="0"/>
                <a:cs typeface="Times New Roman" pitchFamily="18" charset="0"/>
              </a:rPr>
              <a:t>的</a:t>
            </a:r>
            <a:r>
              <a:rPr lang="en-US" altLang="zh-CN" sz="2400" smtClean="0">
                <a:latin typeface="Times New Roman" pitchFamily="18" charset="0"/>
                <a:cs typeface="Times New Roman" pitchFamily="18" charset="0"/>
              </a:rPr>
              <a:t>getOutputStream()</a:t>
            </a:r>
            <a:r>
              <a:rPr lang="zh-CN" altLang="en-US" sz="2400" smtClean="0">
                <a:latin typeface="Times New Roman" pitchFamily="18" charset="0"/>
                <a:cs typeface="Times New Roman" pitchFamily="18" charset="0"/>
              </a:rPr>
              <a:t>方法返回一个</a:t>
            </a:r>
            <a:r>
              <a:rPr lang="en-US" altLang="zh-CN" sz="2400" smtClean="0">
                <a:latin typeface="Times New Roman" pitchFamily="18" charset="0"/>
                <a:cs typeface="Times New Roman" pitchFamily="18" charset="0"/>
              </a:rPr>
              <a:t>OutputStream</a:t>
            </a:r>
            <a:r>
              <a:rPr lang="zh-CN" altLang="en-US" sz="2400" smtClean="0">
                <a:latin typeface="Times New Roman" pitchFamily="18" charset="0"/>
                <a:cs typeface="Times New Roman" pitchFamily="18" charset="0"/>
              </a:rPr>
              <a:t>，用来写入数据传送给服务器。</a:t>
            </a:r>
            <a:endParaRPr lang="en-US" altLang="zh-CN" sz="2400" smtClean="0">
              <a:latin typeface="Times New Roman" pitchFamily="18" charset="0"/>
              <a:cs typeface="Times New Roman" pitchFamily="18" charset="0"/>
            </a:endParaRPr>
          </a:p>
          <a:p>
            <a:r>
              <a:rPr lang="zh-CN" altLang="en-US" sz="2800" smtClean="0">
                <a:latin typeface="Times New Roman" pitchFamily="18" charset="0"/>
                <a:cs typeface="Times New Roman" pitchFamily="18" charset="0"/>
              </a:rPr>
              <a:t>步骤：</a:t>
            </a:r>
            <a:endParaRPr lang="en-US" altLang="zh-CN" sz="2800" smtClean="0">
              <a:latin typeface="Times New Roman" pitchFamily="18" charset="0"/>
              <a:cs typeface="Times New Roman" pitchFamily="18" charset="0"/>
            </a:endParaRPr>
          </a:p>
          <a:p>
            <a:pPr lvl="1"/>
            <a:r>
              <a:rPr lang="en-US" altLang="zh-CN" sz="2400" smtClean="0">
                <a:latin typeface="Times New Roman" pitchFamily="18" charset="0"/>
                <a:cs typeface="Times New Roman" pitchFamily="18" charset="0"/>
              </a:rPr>
              <a:t>URLConnection uc = u.openConnection();</a:t>
            </a:r>
          </a:p>
          <a:p>
            <a:pPr lvl="1"/>
            <a:r>
              <a:rPr lang="en-US" altLang="zh-CN" sz="2400" smtClean="0">
                <a:solidFill>
                  <a:srgbClr val="FF0000"/>
                </a:solidFill>
                <a:latin typeface="Times New Roman" pitchFamily="18" charset="0"/>
                <a:cs typeface="Times New Roman" pitchFamily="18" charset="0"/>
              </a:rPr>
              <a:t>uc.setDoOutput(true);// </a:t>
            </a:r>
            <a:r>
              <a:rPr lang="en-US" altLang="zh-CN" sz="1800" smtClean="0">
                <a:solidFill>
                  <a:srgbClr val="FF0000"/>
                </a:solidFill>
                <a:latin typeface="Times New Roman" pitchFamily="18" charset="0"/>
                <a:cs typeface="Times New Roman" pitchFamily="18" charset="0"/>
              </a:rPr>
              <a:t>URLConnection</a:t>
            </a:r>
            <a:r>
              <a:rPr lang="zh-CN" altLang="en-US" sz="1800" smtClean="0">
                <a:solidFill>
                  <a:srgbClr val="FF0000"/>
                </a:solidFill>
                <a:latin typeface="Times New Roman" pitchFamily="18" charset="0"/>
                <a:cs typeface="Times New Roman" pitchFamily="18" charset="0"/>
              </a:rPr>
              <a:t>默认不允许输出，设置为允许</a:t>
            </a:r>
            <a:endParaRPr lang="en-US" altLang="zh-CN" sz="1800" smtClean="0">
              <a:solidFill>
                <a:srgbClr val="FF0000"/>
              </a:solidFill>
              <a:latin typeface="Times New Roman" pitchFamily="18" charset="0"/>
              <a:cs typeface="Times New Roman" pitchFamily="18" charset="0"/>
            </a:endParaRPr>
          </a:p>
          <a:p>
            <a:pPr lvl="1"/>
            <a:r>
              <a:rPr lang="en-US" altLang="zh-CN" sz="2400" smtClean="0">
                <a:latin typeface="Times New Roman" pitchFamily="18" charset="0"/>
                <a:cs typeface="Times New Roman" pitchFamily="18" charset="0"/>
              </a:rPr>
              <a:t>uc.getOutputStream();</a:t>
            </a:r>
          </a:p>
          <a:p>
            <a:pPr lvl="1"/>
            <a:r>
              <a:rPr lang="en-US" altLang="zh-CN" sz="2400" smtClean="0">
                <a:latin typeface="Times New Roman" pitchFamily="18" charset="0"/>
                <a:cs typeface="Times New Roman" pitchFamily="18" charset="0"/>
              </a:rPr>
              <a:t>//</a:t>
            </a:r>
            <a:r>
              <a:rPr lang="zh-CN" altLang="en-US" sz="2400" smtClean="0">
                <a:latin typeface="Times New Roman" pitchFamily="18" charset="0"/>
                <a:cs typeface="Times New Roman" pitchFamily="18" charset="0"/>
              </a:rPr>
              <a:t>开始写</a:t>
            </a:r>
            <a:r>
              <a:rPr lang="en-US" altLang="zh-CN" sz="2400" smtClean="0">
                <a:latin typeface="Times New Roman" pitchFamily="18" charset="0"/>
                <a:cs typeface="Times New Roman" pitchFamily="18" charset="0"/>
              </a:rPr>
              <a:t>...</a:t>
            </a:r>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301625" y="228600"/>
            <a:ext cx="8540750" cy="762000"/>
          </a:xfrm>
        </p:spPr>
        <p:txBody>
          <a:bodyPr/>
          <a:lstStyle/>
          <a:p>
            <a:r>
              <a:rPr lang="zh-CN" altLang="en-US" sz="3200" smtClean="0"/>
              <a:t>如何写？</a:t>
            </a:r>
          </a:p>
        </p:txBody>
      </p:sp>
      <p:sp>
        <p:nvSpPr>
          <p:cNvPr id="57347" name="内容占位符 2"/>
          <p:cNvSpPr>
            <a:spLocks noGrp="1"/>
          </p:cNvSpPr>
          <p:nvPr>
            <p:ph idx="1"/>
          </p:nvPr>
        </p:nvSpPr>
        <p:spPr>
          <a:xfrm>
            <a:off x="251520" y="1484784"/>
            <a:ext cx="8540750" cy="5562600"/>
          </a:xfrm>
        </p:spPr>
        <p:txBody>
          <a:bodyPr>
            <a:normAutofit fontScale="92500" lnSpcReduction="10000"/>
          </a:bodyPr>
          <a:lstStyle/>
          <a:p>
            <a:r>
              <a:rPr lang="zh-CN" altLang="en-US" sz="2400" dirty="0" smtClean="0">
                <a:latin typeface="Times New Roman" pitchFamily="18" charset="0"/>
                <a:cs typeface="Times New Roman" pitchFamily="18" charset="0"/>
              </a:rPr>
              <a:t>得到</a:t>
            </a:r>
            <a:r>
              <a:rPr lang="en-US" altLang="zh-CN" sz="2400" dirty="0" err="1" smtClean="0">
                <a:latin typeface="Times New Roman" pitchFamily="18" charset="0"/>
                <a:cs typeface="Times New Roman" pitchFamily="18" charset="0"/>
              </a:rPr>
              <a:t>OutputStream</a:t>
            </a:r>
            <a:r>
              <a:rPr lang="zh-CN" altLang="en-US" sz="2400" dirty="0" smtClean="0">
                <a:latin typeface="Times New Roman" pitchFamily="18" charset="0"/>
                <a:cs typeface="Times New Roman" pitchFamily="18" charset="0"/>
              </a:rPr>
              <a:t>后，将它串链到缓冲类等方便写的类，</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如缓冲类</a:t>
            </a:r>
            <a:r>
              <a:rPr lang="en-US" altLang="zh-CN" sz="2400" dirty="0" err="1" smtClean="0">
                <a:latin typeface="Times New Roman" pitchFamily="18" charset="0"/>
                <a:cs typeface="Times New Roman" pitchFamily="18" charset="0"/>
              </a:rPr>
              <a:t>BufferedOutputStream</a:t>
            </a:r>
            <a:r>
              <a:rPr lang="zh-CN" altLang="en-US" sz="2400" dirty="0" smtClean="0">
                <a:latin typeface="Times New Roman" pitchFamily="18" charset="0"/>
                <a:cs typeface="Times New Roman" pitchFamily="18" charset="0"/>
              </a:rPr>
              <a:t>或</a:t>
            </a:r>
            <a:r>
              <a:rPr lang="en-US" altLang="zh-CN" sz="2400" dirty="0" err="1" smtClean="0">
                <a:latin typeface="Times New Roman" pitchFamily="18" charset="0"/>
                <a:cs typeface="Times New Roman" pitchFamily="18" charset="0"/>
              </a:rPr>
              <a:t>BufferedWriter</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写入类</a:t>
            </a:r>
            <a:r>
              <a:rPr lang="en-US" altLang="zh-CN" sz="2400" dirty="0" err="1" smtClean="0">
                <a:latin typeface="Times New Roman" pitchFamily="18" charset="0"/>
                <a:cs typeface="Times New Roman" pitchFamily="18" charset="0"/>
              </a:rPr>
              <a:t>DataOutputStream</a:t>
            </a:r>
            <a:r>
              <a:rPr lang="zh-CN" altLang="en-US" sz="2400" dirty="0" smtClean="0">
                <a:latin typeface="Times New Roman" pitchFamily="18" charset="0"/>
                <a:cs typeface="Times New Roman" pitchFamily="18" charset="0"/>
              </a:rPr>
              <a:t>或</a:t>
            </a:r>
            <a:r>
              <a:rPr lang="en-US" altLang="zh-CN" sz="2400" dirty="0" err="1" smtClean="0">
                <a:latin typeface="Times New Roman" pitchFamily="18" charset="0"/>
                <a:cs typeface="Times New Roman" pitchFamily="18" charset="0"/>
              </a:rPr>
              <a:t>OutputStreamWriter</a:t>
            </a:r>
            <a:endParaRPr lang="en-US" altLang="zh-CN" sz="24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Try{</a:t>
            </a:r>
          </a:p>
          <a:p>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}catch(</a:t>
            </a:r>
            <a:r>
              <a:rPr lang="en-US" altLang="zh-CN" sz="2000" dirty="0" err="1" smtClean="0">
                <a:latin typeface="Times New Roman" pitchFamily="18" charset="0"/>
                <a:cs typeface="Times New Roman" pitchFamily="18" charset="0"/>
              </a:rPr>
              <a:t>IOExceptionex</a:t>
            </a:r>
            <a:r>
              <a:rPr lang="en-US" altLang="zh-CN" sz="2000" dirty="0" smtClean="0">
                <a:latin typeface="Times New Roman" pitchFamily="18" charset="0"/>
                <a:cs typeface="Times New Roman" pitchFamily="18" charset="0"/>
              </a:rPr>
              <a:t>){</a:t>
            </a:r>
          </a:p>
          <a:p>
            <a:r>
              <a:rPr lang="en-US" altLang="zh-CN" sz="2000" dirty="0" smtClean="0">
                <a:latin typeface="Times New Roman" pitchFamily="18" charset="0"/>
                <a:cs typeface="Times New Roman" pitchFamily="18" charset="0"/>
              </a:rPr>
              <a:t>     </a:t>
            </a:r>
            <a:r>
              <a:rPr lang="en-US" altLang="zh-CN" sz="2000" dirty="0" err="1" smtClean="0">
                <a:latin typeface="Times New Roman" pitchFamily="18" charset="0"/>
                <a:cs typeface="Times New Roman" pitchFamily="18" charset="0"/>
              </a:rPr>
              <a:t>System.err.println</a:t>
            </a:r>
            <a:r>
              <a:rPr lang="en-US" altLang="zh-CN" sz="2000" dirty="0" smtClean="0">
                <a:latin typeface="Times New Roman" pitchFamily="18" charset="0"/>
                <a:cs typeface="Times New Roman" pitchFamily="18" charset="0"/>
              </a:rPr>
              <a:t>(ex);</a:t>
            </a:r>
          </a:p>
          <a:p>
            <a:r>
              <a:rPr lang="en-US" altLang="zh-CN" sz="2000" dirty="0" smtClean="0">
                <a:latin typeface="Times New Roman" pitchFamily="18" charset="0"/>
                <a:cs typeface="Times New Roman" pitchFamily="18" charset="0"/>
              </a:rPr>
              <a:t>}</a:t>
            </a:r>
            <a:endParaRPr lang="en-US" altLang="zh-CN" sz="1800" dirty="0" smtClean="0">
              <a:latin typeface="Times New Roman" pitchFamily="18" charset="0"/>
              <a:cs typeface="Times New Roman" pitchFamily="18" charset="0"/>
            </a:endParaRPr>
          </a:p>
          <a:p>
            <a:endParaRPr lang="zh-CN" altLang="en-US" dirty="0" smtClean="0"/>
          </a:p>
        </p:txBody>
      </p:sp>
      <p:sp>
        <p:nvSpPr>
          <p:cNvPr id="57348" name="文本框 1"/>
          <p:cNvSpPr txBox="1">
            <a:spLocks noChangeArrowheads="1"/>
          </p:cNvSpPr>
          <p:nvPr/>
        </p:nvSpPr>
        <p:spPr bwMode="auto">
          <a:xfrm>
            <a:off x="1259632" y="2636912"/>
            <a:ext cx="6632575" cy="1200150"/>
          </a:xfrm>
          <a:prstGeom prst="rect">
            <a:avLst/>
          </a:prstGeom>
          <a:noFill/>
          <a:ln w="9525">
            <a:noFill/>
            <a:miter lim="800000"/>
            <a:headEnd/>
            <a:tailEnd/>
          </a:ln>
        </p:spPr>
        <p:txBody>
          <a:bodyPr>
            <a:spAutoFit/>
          </a:bodyPr>
          <a:lstStyle/>
          <a:p>
            <a:r>
              <a:rPr lang="en-US" altLang="zh-CN" dirty="0">
                <a:solidFill>
                  <a:schemeClr val="tx2"/>
                </a:solidFill>
              </a:rPr>
              <a:t>URL u = new URL(“http://www.somehost.com/cgi-bin/acgi”);</a:t>
            </a:r>
          </a:p>
          <a:p>
            <a:r>
              <a:rPr lang="en-US" altLang="zh-CN" dirty="0">
                <a:solidFill>
                  <a:schemeClr val="tx2"/>
                </a:solidFill>
              </a:rPr>
              <a:t>//</a:t>
            </a:r>
            <a:r>
              <a:rPr lang="zh-CN" altLang="en-US" dirty="0">
                <a:solidFill>
                  <a:schemeClr val="tx2"/>
                </a:solidFill>
              </a:rPr>
              <a:t>打开连接，准备</a:t>
            </a:r>
            <a:r>
              <a:rPr lang="en-US" altLang="zh-CN" dirty="0">
                <a:solidFill>
                  <a:schemeClr val="tx2"/>
                </a:solidFill>
              </a:rPr>
              <a:t>post</a:t>
            </a:r>
          </a:p>
          <a:p>
            <a:r>
              <a:rPr lang="en-US" altLang="zh-CN" dirty="0" err="1">
                <a:solidFill>
                  <a:schemeClr val="tx2"/>
                </a:solidFill>
              </a:rPr>
              <a:t>URLConnection</a:t>
            </a:r>
            <a:r>
              <a:rPr lang="en-US" altLang="zh-CN" dirty="0">
                <a:solidFill>
                  <a:schemeClr val="tx2"/>
                </a:solidFill>
              </a:rPr>
              <a:t> </a:t>
            </a:r>
            <a:r>
              <a:rPr lang="en-US" altLang="zh-CN" dirty="0" err="1">
                <a:solidFill>
                  <a:schemeClr val="tx2"/>
                </a:solidFill>
              </a:rPr>
              <a:t>uc</a:t>
            </a:r>
            <a:r>
              <a:rPr lang="en-US" altLang="zh-CN" dirty="0">
                <a:solidFill>
                  <a:schemeClr val="tx2"/>
                </a:solidFill>
              </a:rPr>
              <a:t> = </a:t>
            </a:r>
            <a:r>
              <a:rPr lang="en-US" altLang="zh-CN" dirty="0" err="1">
                <a:solidFill>
                  <a:schemeClr val="tx2"/>
                </a:solidFill>
              </a:rPr>
              <a:t>u.openConnection</a:t>
            </a:r>
            <a:r>
              <a:rPr lang="en-US" altLang="zh-CN" dirty="0">
                <a:solidFill>
                  <a:schemeClr val="tx2"/>
                </a:solidFill>
              </a:rPr>
              <a:t>();</a:t>
            </a:r>
          </a:p>
          <a:p>
            <a:r>
              <a:rPr lang="en-US" altLang="zh-CN" dirty="0" err="1">
                <a:solidFill>
                  <a:schemeClr val="tx2"/>
                </a:solidFill>
              </a:rPr>
              <a:t>uc.setDoOutput</a:t>
            </a:r>
            <a:r>
              <a:rPr lang="en-US" altLang="zh-CN" dirty="0">
                <a:solidFill>
                  <a:schemeClr val="tx2"/>
                </a:solidFill>
              </a:rPr>
              <a:t>(true);</a:t>
            </a:r>
            <a:endParaRPr lang="zh-CN" altLang="en-US" dirty="0">
              <a:solidFill>
                <a:schemeClr val="tx2"/>
              </a:solidFill>
            </a:endParaRPr>
          </a:p>
        </p:txBody>
      </p:sp>
      <p:sp>
        <p:nvSpPr>
          <p:cNvPr id="57349" name="文本框 2"/>
          <p:cNvSpPr txBox="1">
            <a:spLocks noChangeArrowheads="1"/>
          </p:cNvSpPr>
          <p:nvPr/>
        </p:nvSpPr>
        <p:spPr bwMode="auto">
          <a:xfrm>
            <a:off x="1331640" y="3861048"/>
            <a:ext cx="7696200" cy="1754187"/>
          </a:xfrm>
          <a:prstGeom prst="rect">
            <a:avLst/>
          </a:prstGeom>
          <a:noFill/>
          <a:ln w="9525">
            <a:noFill/>
            <a:miter lim="800000"/>
            <a:headEnd/>
            <a:tailEnd/>
          </a:ln>
        </p:spPr>
        <p:txBody>
          <a:bodyPr>
            <a:spAutoFit/>
          </a:bodyPr>
          <a:lstStyle/>
          <a:p>
            <a:r>
              <a:rPr lang="en-US" altLang="zh-CN" dirty="0" err="1">
                <a:solidFill>
                  <a:srgbClr val="FF0000"/>
                </a:solidFill>
              </a:rPr>
              <a:t>OutputStream</a:t>
            </a:r>
            <a:r>
              <a:rPr lang="en-US" altLang="zh-CN" dirty="0">
                <a:solidFill>
                  <a:srgbClr val="FF0000"/>
                </a:solidFill>
              </a:rPr>
              <a:t> raw = </a:t>
            </a:r>
            <a:r>
              <a:rPr lang="en-US" altLang="zh-CN" dirty="0" err="1">
                <a:solidFill>
                  <a:srgbClr val="FF0000"/>
                </a:solidFill>
              </a:rPr>
              <a:t>uc.getOutputStream</a:t>
            </a:r>
            <a:r>
              <a:rPr lang="en-US" altLang="zh-CN" dirty="0">
                <a:solidFill>
                  <a:srgbClr val="FF0000"/>
                </a:solidFill>
              </a:rPr>
              <a:t>();</a:t>
            </a:r>
          </a:p>
          <a:p>
            <a:r>
              <a:rPr lang="en-US" altLang="zh-CN" dirty="0" err="1">
                <a:solidFill>
                  <a:srgbClr val="FF0000"/>
                </a:solidFill>
              </a:rPr>
              <a:t>OutputStream</a:t>
            </a:r>
            <a:r>
              <a:rPr lang="en-US" altLang="zh-CN" dirty="0">
                <a:solidFill>
                  <a:srgbClr val="FF0000"/>
                </a:solidFill>
              </a:rPr>
              <a:t> buffered = new </a:t>
            </a:r>
            <a:r>
              <a:rPr lang="en-US" altLang="zh-CN" dirty="0" err="1">
                <a:solidFill>
                  <a:srgbClr val="FF0000"/>
                </a:solidFill>
              </a:rPr>
              <a:t>BufferedOutputStream</a:t>
            </a:r>
            <a:r>
              <a:rPr lang="en-US" altLang="zh-CN" dirty="0">
                <a:solidFill>
                  <a:srgbClr val="FF0000"/>
                </a:solidFill>
              </a:rPr>
              <a:t>(raw);</a:t>
            </a:r>
          </a:p>
          <a:p>
            <a:r>
              <a:rPr lang="en-US" altLang="zh-CN" dirty="0" err="1">
                <a:solidFill>
                  <a:srgbClr val="FF0000"/>
                </a:solidFill>
              </a:rPr>
              <a:t>OutputStreamWriter</a:t>
            </a:r>
            <a:r>
              <a:rPr lang="en-US" altLang="zh-CN" dirty="0">
                <a:solidFill>
                  <a:srgbClr val="FF0000"/>
                </a:solidFill>
              </a:rPr>
              <a:t> out = new </a:t>
            </a:r>
            <a:r>
              <a:rPr lang="en-US" altLang="zh-CN" dirty="0" err="1">
                <a:solidFill>
                  <a:srgbClr val="FF0000"/>
                </a:solidFill>
              </a:rPr>
              <a:t>OutputStreamWriter</a:t>
            </a:r>
            <a:r>
              <a:rPr lang="en-US" altLang="zh-CN" dirty="0">
                <a:solidFill>
                  <a:srgbClr val="FF0000"/>
                </a:solidFill>
              </a:rPr>
              <a:t>(</a:t>
            </a:r>
            <a:r>
              <a:rPr lang="en-US" altLang="zh-CN" dirty="0" err="1">
                <a:solidFill>
                  <a:srgbClr val="FF0000"/>
                </a:solidFill>
              </a:rPr>
              <a:t>buffedred</a:t>
            </a:r>
            <a:r>
              <a:rPr lang="en-US" altLang="zh-CN" dirty="0">
                <a:solidFill>
                  <a:srgbClr val="FF0000"/>
                </a:solidFill>
              </a:rPr>
              <a:t>, “8859-1”);</a:t>
            </a:r>
          </a:p>
          <a:p>
            <a:r>
              <a:rPr lang="en-US" altLang="zh-CN" dirty="0" err="1">
                <a:solidFill>
                  <a:srgbClr val="FF0000"/>
                </a:solidFill>
              </a:rPr>
              <a:t>out.write</a:t>
            </a:r>
            <a:r>
              <a:rPr lang="en-US" altLang="zh-CN" dirty="0">
                <a:solidFill>
                  <a:srgbClr val="FF0000"/>
                </a:solidFill>
              </a:rPr>
              <a:t>(“first=</a:t>
            </a:r>
            <a:r>
              <a:rPr lang="en-US" altLang="zh-CN" dirty="0" err="1">
                <a:solidFill>
                  <a:srgbClr val="FF0000"/>
                </a:solidFill>
              </a:rPr>
              <a:t>Julie&amp;middle</a:t>
            </a:r>
            <a:r>
              <a:rPr lang="en-US" altLang="zh-CN" dirty="0">
                <a:solidFill>
                  <a:srgbClr val="FF0000"/>
                </a:solidFill>
              </a:rPr>
              <a:t>=&amp;last=</a:t>
            </a:r>
            <a:r>
              <a:rPr lang="en-US" altLang="zh-CN" dirty="0" err="1">
                <a:solidFill>
                  <a:srgbClr val="FF0000"/>
                </a:solidFill>
              </a:rPr>
              <a:t>Harting&amp;work</a:t>
            </a:r>
            <a:r>
              <a:rPr lang="en-US" altLang="zh-CN" dirty="0">
                <a:solidFill>
                  <a:srgbClr val="FF0000"/>
                </a:solidFill>
              </a:rPr>
              <a:t>=</a:t>
            </a:r>
            <a:r>
              <a:rPr lang="en-US" altLang="zh-CN" dirty="0" err="1">
                <a:solidFill>
                  <a:srgbClr val="FF0000"/>
                </a:solidFill>
              </a:rPr>
              <a:t>String+Quartet</a:t>
            </a:r>
            <a:r>
              <a:rPr lang="en-US" altLang="zh-CN" dirty="0">
                <a:solidFill>
                  <a:srgbClr val="FF0000"/>
                </a:solidFill>
              </a:rPr>
              <a:t>\r\n”);</a:t>
            </a:r>
          </a:p>
          <a:p>
            <a:r>
              <a:rPr lang="en-US" altLang="zh-CN" dirty="0" err="1">
                <a:solidFill>
                  <a:srgbClr val="FF0000"/>
                </a:solidFill>
              </a:rPr>
              <a:t>out.flush</a:t>
            </a:r>
            <a:r>
              <a:rPr lang="en-US" altLang="zh-CN" dirty="0">
                <a:solidFill>
                  <a:srgbClr val="FF0000"/>
                </a:solidFill>
              </a:rPr>
              <a:t>();</a:t>
            </a:r>
          </a:p>
          <a:p>
            <a:r>
              <a:rPr lang="en-US" altLang="zh-CN" dirty="0" err="1">
                <a:solidFill>
                  <a:srgbClr val="FF0000"/>
                </a:solidFill>
              </a:rPr>
              <a:t>out.close</a:t>
            </a:r>
            <a:r>
              <a:rPr lang="en-US" altLang="zh-CN" dirty="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additive="base">
                                        <p:cTn id="25"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7347">
                                            <p:txEl>
                                              <p:pRg st="11" end="11"/>
                                            </p:txEl>
                                          </p:spTgt>
                                        </p:tgtEl>
                                        <p:attrNameLst>
                                          <p:attrName>style.visibility</p:attrName>
                                        </p:attrNameLst>
                                      </p:cBhvr>
                                      <p:to>
                                        <p:strVal val="visible"/>
                                      </p:to>
                                    </p:set>
                                    <p:anim calcmode="lin" valueType="num">
                                      <p:cBhvr additive="base">
                                        <p:cTn id="29" dur="500" fill="hold"/>
                                        <p:tgtEl>
                                          <p:spTgt spid="57347">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347">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347">
                                            <p:txEl>
                                              <p:pRg st="12" end="12"/>
                                            </p:txEl>
                                          </p:spTgt>
                                        </p:tgtEl>
                                        <p:attrNameLst>
                                          <p:attrName>style.visibility</p:attrName>
                                        </p:attrNameLst>
                                      </p:cBhvr>
                                      <p:to>
                                        <p:strVal val="visible"/>
                                      </p:to>
                                    </p:set>
                                    <p:anim calcmode="lin" valueType="num">
                                      <p:cBhvr additive="base">
                                        <p:cTn id="33" dur="500" fill="hold"/>
                                        <p:tgtEl>
                                          <p:spTgt spid="57347">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7347">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347">
                                            <p:txEl>
                                              <p:pRg st="13" end="13"/>
                                            </p:txEl>
                                          </p:spTgt>
                                        </p:tgtEl>
                                        <p:attrNameLst>
                                          <p:attrName>style.visibility</p:attrName>
                                        </p:attrNameLst>
                                      </p:cBhvr>
                                      <p:to>
                                        <p:strVal val="visible"/>
                                      </p:to>
                                    </p:set>
                                    <p:anim calcmode="lin" valueType="num">
                                      <p:cBhvr additive="base">
                                        <p:cTn id="37" dur="500" fill="hold"/>
                                        <p:tgtEl>
                                          <p:spTgt spid="57347">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348"/>
                                        </p:tgtEl>
                                        <p:attrNameLst>
                                          <p:attrName>style.visibility</p:attrName>
                                        </p:attrNameLst>
                                      </p:cBhvr>
                                      <p:to>
                                        <p:strVal val="visible"/>
                                      </p:to>
                                    </p:set>
                                    <p:anim calcmode="lin" valueType="num">
                                      <p:cBhvr additive="base">
                                        <p:cTn id="43" dur="500" fill="hold"/>
                                        <p:tgtEl>
                                          <p:spTgt spid="57348"/>
                                        </p:tgtEl>
                                        <p:attrNameLst>
                                          <p:attrName>ppt_x</p:attrName>
                                        </p:attrNameLst>
                                      </p:cBhvr>
                                      <p:tavLst>
                                        <p:tav tm="0">
                                          <p:val>
                                            <p:strVal val="#ppt_x"/>
                                          </p:val>
                                        </p:tav>
                                        <p:tav tm="100000">
                                          <p:val>
                                            <p:strVal val="#ppt_x"/>
                                          </p:val>
                                        </p:tav>
                                      </p:tavLst>
                                    </p:anim>
                                    <p:anim calcmode="lin" valueType="num">
                                      <p:cBhvr additive="base">
                                        <p:cTn id="44"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349"/>
                                        </p:tgtEl>
                                        <p:attrNameLst>
                                          <p:attrName>style.visibility</p:attrName>
                                        </p:attrNameLst>
                                      </p:cBhvr>
                                      <p:to>
                                        <p:strVal val="visible"/>
                                      </p:to>
                                    </p:set>
                                    <p:anim calcmode="lin" valueType="num">
                                      <p:cBhvr additive="base">
                                        <p:cTn id="49" dur="500" fill="hold"/>
                                        <p:tgtEl>
                                          <p:spTgt spid="57349"/>
                                        </p:tgtEl>
                                        <p:attrNameLst>
                                          <p:attrName>ppt_x</p:attrName>
                                        </p:attrNameLst>
                                      </p:cBhvr>
                                      <p:tavLst>
                                        <p:tav tm="0">
                                          <p:val>
                                            <p:strVal val="#ppt_x"/>
                                          </p:val>
                                        </p:tav>
                                        <p:tav tm="100000">
                                          <p:val>
                                            <p:strVal val="#ppt_x"/>
                                          </p:val>
                                        </p:tav>
                                      </p:tavLst>
                                    </p:anim>
                                    <p:anim calcmode="lin" valueType="num">
                                      <p:cBhvr additive="base">
                                        <p:cTn id="50"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301625" y="228600"/>
            <a:ext cx="8540750" cy="762000"/>
          </a:xfrm>
        </p:spPr>
        <p:txBody>
          <a:bodyPr/>
          <a:lstStyle/>
          <a:p>
            <a:r>
              <a:rPr lang="en-US" altLang="zh-CN" sz="3200" smtClean="0"/>
              <a:t>POST</a:t>
            </a:r>
            <a:r>
              <a:rPr lang="zh-CN" altLang="en-US" sz="3200" smtClean="0"/>
              <a:t>请求</a:t>
            </a:r>
          </a:p>
        </p:txBody>
      </p:sp>
      <p:sp>
        <p:nvSpPr>
          <p:cNvPr id="3" name="内容占位符 2"/>
          <p:cNvSpPr>
            <a:spLocks noGrp="1"/>
          </p:cNvSpPr>
          <p:nvPr>
            <p:ph idx="1"/>
          </p:nvPr>
        </p:nvSpPr>
        <p:spPr>
          <a:xfrm>
            <a:off x="251520" y="3068960"/>
            <a:ext cx="8540750" cy="4100512"/>
          </a:xfrm>
        </p:spPr>
        <p:txBody>
          <a:bodyPr>
            <a:normAutofit fontScale="92500" lnSpcReduction="20000"/>
          </a:bodyPr>
          <a:lstStyle/>
          <a:p>
            <a:pPr>
              <a:defRPr/>
            </a:pPr>
            <a:r>
              <a:rPr lang="zh-CN" altLang="en-US" sz="2400" dirty="0" smtClean="0">
                <a:solidFill>
                  <a:srgbClr val="1B1C20"/>
                </a:solidFill>
                <a:latin typeface="Times New Roman" panose="02020603050405020304" pitchFamily="18" charset="0"/>
                <a:cs typeface="Times New Roman" panose="02020603050405020304" pitchFamily="18" charset="0"/>
              </a:rPr>
              <a:t>一个客户端的</a:t>
            </a:r>
            <a:r>
              <a:rPr lang="en-US" altLang="zh-CN" sz="2400" dirty="0" smtClean="0">
                <a:solidFill>
                  <a:srgbClr val="1B1C20"/>
                </a:solidFill>
                <a:latin typeface="Times New Roman" panose="02020603050405020304" pitchFamily="18" charset="0"/>
                <a:cs typeface="Times New Roman" panose="02020603050405020304" pitchFamily="18" charset="0"/>
              </a:rPr>
              <a:t>POST</a:t>
            </a:r>
            <a:r>
              <a:rPr lang="zh-CN" altLang="en-US" sz="2400" dirty="0" smtClean="0">
                <a:solidFill>
                  <a:srgbClr val="1B1C20"/>
                </a:solidFill>
                <a:latin typeface="Times New Roman" panose="02020603050405020304" pitchFamily="18" charset="0"/>
                <a:cs typeface="Times New Roman" panose="02020603050405020304" pitchFamily="18" charset="0"/>
              </a:rPr>
              <a:t>请求和服务器的响应例子：</a:t>
            </a:r>
            <a:endParaRPr lang="en-US" altLang="zh-CN" sz="2400" dirty="0" smtClean="0">
              <a:solidFill>
                <a:srgbClr val="1B1C20"/>
              </a:solidFill>
              <a:latin typeface="Times New Roman" panose="02020603050405020304" pitchFamily="18" charset="0"/>
              <a:cs typeface="Times New Roman" panose="02020603050405020304" pitchFamily="18" charset="0"/>
            </a:endParaRPr>
          </a:p>
          <a:p>
            <a:pPr>
              <a:defRPr/>
            </a:pPr>
            <a:r>
              <a:rPr lang="en-US" altLang="zh-CN" sz="2400" dirty="0" smtClean="0">
                <a:solidFill>
                  <a:srgbClr val="1B1C20"/>
                </a:solidFill>
                <a:latin typeface="Times New Roman" panose="02020603050405020304" pitchFamily="18" charset="0"/>
                <a:cs typeface="Times New Roman" panose="02020603050405020304" pitchFamily="18" charset="0"/>
              </a:rPr>
              <a:t>telnet </a:t>
            </a:r>
            <a:r>
              <a:rPr lang="en-US" altLang="zh-CN" sz="2400" dirty="0" smtClean="0">
                <a:solidFill>
                  <a:srgbClr val="1B1C20"/>
                </a:solidFill>
                <a:latin typeface="Times New Roman" panose="02020603050405020304" pitchFamily="18" charset="0"/>
                <a:cs typeface="Times New Roman" panose="02020603050405020304" pitchFamily="18" charset="0"/>
                <a:hlinkClick r:id="rId2"/>
              </a:rPr>
              <a:t>www.cafeaulait.org</a:t>
            </a:r>
            <a:r>
              <a:rPr lang="en-US" altLang="zh-CN" sz="2400" dirty="0" smtClean="0">
                <a:solidFill>
                  <a:srgbClr val="1B1C20"/>
                </a:solidFill>
                <a:latin typeface="Times New Roman" panose="02020603050405020304" pitchFamily="18" charset="0"/>
                <a:cs typeface="Times New Roman" panose="02020603050405020304" pitchFamily="18" charset="0"/>
              </a:rPr>
              <a:t> 80</a:t>
            </a:r>
          </a:p>
          <a:p>
            <a:pPr>
              <a:defRPr/>
            </a:pPr>
            <a:r>
              <a:rPr lang="en-US" altLang="zh-CN" sz="2400" dirty="0" smtClean="0">
                <a:solidFill>
                  <a:srgbClr val="1B1C20"/>
                </a:solidFill>
                <a:latin typeface="Times New Roman" panose="02020603050405020304" pitchFamily="18" charset="0"/>
                <a:cs typeface="Times New Roman" panose="02020603050405020304" pitchFamily="18" charset="0"/>
              </a:rPr>
              <a:t>Trying 152.19.134.41…</a:t>
            </a:r>
          </a:p>
          <a:p>
            <a:pPr>
              <a:defRPr/>
            </a:pPr>
            <a:r>
              <a:rPr lang="en-US" altLang="zh-CN" sz="2400" dirty="0" smtClean="0">
                <a:solidFill>
                  <a:srgbClr val="1B1C20"/>
                </a:solidFill>
                <a:latin typeface="Times New Roman" panose="02020603050405020304" pitchFamily="18" charset="0"/>
                <a:cs typeface="Times New Roman" panose="02020603050405020304" pitchFamily="18" charset="0"/>
              </a:rPr>
              <a:t>Connected to www.cafeaulait.org</a:t>
            </a:r>
          </a:p>
          <a:p>
            <a:pPr>
              <a:defRPr/>
            </a:pPr>
            <a:r>
              <a:rPr lang="en-US" altLang="zh-CN" sz="2400" dirty="0" smtClean="0">
                <a:solidFill>
                  <a:srgbClr val="1B1C20"/>
                </a:solidFill>
                <a:latin typeface="Times New Roman" panose="02020603050405020304" pitchFamily="18" charset="0"/>
                <a:cs typeface="Times New Roman" panose="02020603050405020304" pitchFamily="18" charset="0"/>
              </a:rPr>
              <a:t>POST </a:t>
            </a:r>
            <a:r>
              <a:rPr lang="en-US" altLang="zh-CN" sz="2400" dirty="0">
                <a:solidFill>
                  <a:srgbClr val="1B1C20"/>
                </a:solidFill>
                <a:latin typeface="Times New Roman" panose="02020603050405020304" pitchFamily="18" charset="0"/>
                <a:cs typeface="Times New Roman" panose="02020603050405020304" pitchFamily="18" charset="0"/>
              </a:rPr>
              <a:t>/books/jnp3/postquery.phtml HTTP/1.0</a:t>
            </a: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r>
              <a:rPr lang="en-US" altLang="zh-CN" sz="2400" dirty="0">
                <a:solidFill>
                  <a:srgbClr val="1B1C20"/>
                </a:solidFill>
                <a:latin typeface="Times New Roman" panose="02020603050405020304" pitchFamily="18" charset="0"/>
                <a:cs typeface="Times New Roman" panose="02020603050405020304" pitchFamily="18" charset="0"/>
              </a:rPr>
              <a:t>Accept: text/plain</a:t>
            </a: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r>
              <a:rPr lang="en-US" altLang="zh-CN" sz="2400" dirty="0">
                <a:solidFill>
                  <a:srgbClr val="1B1C20"/>
                </a:solidFill>
                <a:latin typeface="Times New Roman" panose="02020603050405020304" pitchFamily="18" charset="0"/>
                <a:cs typeface="Times New Roman" panose="02020603050405020304" pitchFamily="18" charset="0"/>
              </a:rPr>
              <a:t>Content-type: application/x-www-form-</a:t>
            </a:r>
            <a:r>
              <a:rPr lang="en-US" altLang="zh-CN" sz="2400" dirty="0" err="1">
                <a:solidFill>
                  <a:srgbClr val="1B1C20"/>
                </a:solidFill>
                <a:latin typeface="Times New Roman" panose="02020603050405020304" pitchFamily="18" charset="0"/>
                <a:cs typeface="Times New Roman" panose="02020603050405020304" pitchFamily="18" charset="0"/>
              </a:rPr>
              <a:t>urlencoded</a:t>
            </a: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r>
              <a:rPr lang="en-US" altLang="zh-CN" sz="2400" dirty="0">
                <a:solidFill>
                  <a:srgbClr val="1B1C20"/>
                </a:solidFill>
                <a:latin typeface="Times New Roman" panose="02020603050405020304" pitchFamily="18" charset="0"/>
                <a:cs typeface="Times New Roman" panose="02020603050405020304" pitchFamily="18" charset="0"/>
              </a:rPr>
              <a:t>Content-length: 63</a:t>
            </a: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r>
              <a:rPr lang="en-US" altLang="zh-CN" sz="2400" dirty="0">
                <a:solidFill>
                  <a:srgbClr val="1B1C20"/>
                </a:solidFill>
                <a:latin typeface="Times New Roman" panose="02020603050405020304" pitchFamily="18" charset="0"/>
                <a:cs typeface="Times New Roman" panose="02020603050405020304" pitchFamily="18" charset="0"/>
              </a:rPr>
              <a:t>Connection: close</a:t>
            </a: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r>
              <a:rPr lang="en-US" altLang="zh-CN" sz="2400" dirty="0">
                <a:solidFill>
                  <a:srgbClr val="1B1C20"/>
                </a:solidFill>
                <a:latin typeface="Times New Roman" panose="02020603050405020304" pitchFamily="18" charset="0"/>
                <a:cs typeface="Times New Roman" panose="02020603050405020304" pitchFamily="18" charset="0"/>
              </a:rPr>
              <a:t>Host: </a:t>
            </a:r>
            <a:r>
              <a:rPr lang="en-US" altLang="zh-CN" sz="2400" dirty="0" smtClean="0">
                <a:solidFill>
                  <a:srgbClr val="1B1C20"/>
                </a:solidFill>
                <a:latin typeface="Times New Roman" panose="02020603050405020304" pitchFamily="18" charset="0"/>
                <a:cs typeface="Times New Roman" panose="02020603050405020304" pitchFamily="18" charset="0"/>
              </a:rPr>
              <a:t>www.cafeaulait.org</a:t>
            </a: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r>
              <a:rPr lang="en-US" altLang="zh-CN" sz="2400" dirty="0" smtClean="0">
                <a:solidFill>
                  <a:srgbClr val="FF0000"/>
                </a:solidFill>
                <a:latin typeface="Times New Roman" panose="02020603050405020304" pitchFamily="18" charset="0"/>
                <a:cs typeface="Times New Roman" panose="02020603050405020304" pitchFamily="18" charset="0"/>
              </a:rPr>
              <a:t>username=</a:t>
            </a:r>
            <a:r>
              <a:rPr lang="en-US" altLang="zh-CN" sz="2400" dirty="0" err="1" smtClean="0">
                <a:solidFill>
                  <a:srgbClr val="FF0000"/>
                </a:solidFill>
                <a:latin typeface="Times New Roman" panose="02020603050405020304" pitchFamily="18" charset="0"/>
                <a:cs typeface="Times New Roman" panose="02020603050405020304" pitchFamily="18" charset="0"/>
              </a:rPr>
              <a:t>Elliotte+Rusty+Harold&amp;email</a:t>
            </a:r>
            <a:r>
              <a:rPr lang="en-US" altLang="zh-CN" sz="2400" dirty="0" smtClean="0">
                <a:solidFill>
                  <a:srgbClr val="FF0000"/>
                </a:solidFill>
                <a:latin typeface="Times New Roman" panose="02020603050405020304" pitchFamily="18" charset="0"/>
                <a:cs typeface="Times New Roman" panose="02020603050405020304" pitchFamily="18" charset="0"/>
              </a:rPr>
              <a:t>=elharo%40ibiblio%2eorg</a:t>
            </a:r>
            <a:endParaRPr lang="en-US" altLang="zh-CN" sz="24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a:spLocks noChangeArrowheads="1"/>
          </p:cNvSpPr>
          <p:nvPr/>
        </p:nvSpPr>
        <p:spPr bwMode="auto">
          <a:xfrm>
            <a:off x="251520" y="1484784"/>
            <a:ext cx="8153400" cy="1631950"/>
          </a:xfrm>
          <a:prstGeom prst="rect">
            <a:avLst/>
          </a:prstGeom>
          <a:noFill/>
          <a:ln w="9525">
            <a:noFill/>
            <a:miter lim="800000"/>
            <a:headEnd/>
            <a:tailEnd/>
          </a:ln>
        </p:spPr>
        <p:txBody>
          <a:bodyPr>
            <a:spAutoFit/>
          </a:bodyPr>
          <a:lstStyle/>
          <a:p>
            <a:pPr>
              <a:buFont typeface="Wingdings 2" pitchFamily="18" charset="2"/>
              <a:buNone/>
            </a:pPr>
            <a:r>
              <a:rPr lang="zh-CN" altLang="en-US" sz="2000" dirty="0"/>
              <a:t>用</a:t>
            </a:r>
            <a:r>
              <a:rPr lang="en-US" altLang="zh-CN" sz="2000" dirty="0"/>
              <a:t>POST</a:t>
            </a:r>
            <a:r>
              <a:rPr lang="zh-CN" altLang="en-US" sz="2000" dirty="0"/>
              <a:t>发送请求与</a:t>
            </a:r>
            <a:r>
              <a:rPr lang="en-US" altLang="zh-CN" sz="2000" dirty="0"/>
              <a:t>GET</a:t>
            </a:r>
            <a:r>
              <a:rPr lang="zh-CN" altLang="en-US" sz="2000" dirty="0"/>
              <a:t>的区别是：</a:t>
            </a:r>
            <a:endParaRPr lang="en-US" altLang="zh-CN" sz="2000" dirty="0"/>
          </a:p>
          <a:p>
            <a:pPr>
              <a:buFont typeface="Wingdings 2" pitchFamily="18" charset="2"/>
              <a:buNone/>
            </a:pPr>
            <a:r>
              <a:rPr lang="zh-CN" altLang="en-US" sz="2000" dirty="0"/>
              <a:t>（</a:t>
            </a:r>
            <a:r>
              <a:rPr lang="en-US" altLang="zh-CN" sz="2000" dirty="0"/>
              <a:t>1</a:t>
            </a:r>
            <a:r>
              <a:rPr lang="zh-CN" altLang="en-US" sz="2000" dirty="0"/>
              <a:t>）先调用</a:t>
            </a:r>
            <a:r>
              <a:rPr lang="en-US" altLang="zh-CN" sz="2000" dirty="0" err="1"/>
              <a:t>setDoOutput</a:t>
            </a:r>
            <a:r>
              <a:rPr lang="en-US" altLang="zh-CN" sz="2000" dirty="0"/>
              <a:t>(true)</a:t>
            </a:r>
            <a:r>
              <a:rPr lang="zh-CN" altLang="en-US" sz="2000" dirty="0"/>
              <a:t>。</a:t>
            </a:r>
            <a:endParaRPr lang="en-US" altLang="zh-CN" sz="2000" dirty="0"/>
          </a:p>
          <a:p>
            <a:pPr>
              <a:buFont typeface="Wingdings 2" pitchFamily="18" charset="2"/>
              <a:buNone/>
            </a:pPr>
            <a:r>
              <a:rPr lang="zh-CN" altLang="en-US" sz="2000" dirty="0"/>
              <a:t>（</a:t>
            </a:r>
            <a:r>
              <a:rPr lang="en-US" altLang="zh-CN" sz="2000" dirty="0"/>
              <a:t>2</a:t>
            </a:r>
            <a:r>
              <a:rPr lang="zh-CN" altLang="en-US" sz="2000" dirty="0"/>
              <a:t>）使用</a:t>
            </a:r>
            <a:r>
              <a:rPr lang="en-US" altLang="zh-CN" sz="2000" dirty="0" err="1"/>
              <a:t>URLConnection</a:t>
            </a:r>
            <a:r>
              <a:rPr lang="zh-CN" altLang="en-US" sz="2000" dirty="0"/>
              <a:t>的</a:t>
            </a:r>
            <a:r>
              <a:rPr lang="en-US" altLang="zh-CN" sz="2000" dirty="0" err="1"/>
              <a:t>getOutputStream</a:t>
            </a:r>
            <a:r>
              <a:rPr lang="en-US" altLang="zh-CN" sz="2000" dirty="0"/>
              <a:t>()</a:t>
            </a:r>
            <a:r>
              <a:rPr lang="zh-CN" altLang="en-US" sz="2000" dirty="0"/>
              <a:t>方法写入查询字符串，而不是附加到</a:t>
            </a:r>
            <a:r>
              <a:rPr lang="en-US" altLang="zh-CN" sz="2000" dirty="0"/>
              <a:t>URL</a:t>
            </a:r>
            <a:r>
              <a:rPr lang="zh-CN" altLang="en-US" sz="2000" dirty="0"/>
              <a:t>（发送</a:t>
            </a:r>
            <a:r>
              <a:rPr lang="en-US" altLang="zh-CN" sz="2000" dirty="0"/>
              <a:t>x-www-form-</a:t>
            </a:r>
            <a:r>
              <a:rPr lang="en-US" altLang="zh-CN" sz="2000" dirty="0" err="1"/>
              <a:t>url</a:t>
            </a:r>
            <a:r>
              <a:rPr lang="en-US" altLang="zh-CN" sz="2000" dirty="0"/>
              <a:t>-encoded</a:t>
            </a:r>
            <a:r>
              <a:rPr lang="zh-CN" altLang="en-US" sz="2000" dirty="0"/>
              <a:t>码的字符串）。</a:t>
            </a:r>
            <a:endParaRPr lang="en-US" altLang="zh-CN" sz="2000" dirty="0"/>
          </a:p>
          <a:p>
            <a:pPr>
              <a:buFont typeface="Wingdings 2" pitchFamily="18" charset="2"/>
              <a:buNone/>
            </a:pPr>
            <a:r>
              <a:rPr lang="en-US" altLang="zh-CN" sz="2000" dirty="0"/>
              <a:t>Java</a:t>
            </a:r>
            <a:r>
              <a:rPr lang="zh-CN" altLang="en-US" sz="2000" dirty="0"/>
              <a:t>会缓冲写入输出流的所有数据，直到流关闭为止。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301625" y="228600"/>
            <a:ext cx="8540750" cy="685800"/>
          </a:xfrm>
        </p:spPr>
        <p:txBody>
          <a:bodyPr/>
          <a:lstStyle/>
          <a:p>
            <a:r>
              <a:rPr lang="zh-CN" altLang="en-US" sz="3200" smtClean="0"/>
              <a:t>读取服务器的数据</a:t>
            </a:r>
          </a:p>
        </p:txBody>
      </p:sp>
      <p:sp>
        <p:nvSpPr>
          <p:cNvPr id="13315" name="矩形 3"/>
          <p:cNvSpPr>
            <a:spLocks noChangeArrowheads="1"/>
          </p:cNvSpPr>
          <p:nvPr/>
        </p:nvSpPr>
        <p:spPr bwMode="auto">
          <a:xfrm>
            <a:off x="395536" y="72851"/>
            <a:ext cx="8305800" cy="6740525"/>
          </a:xfrm>
          <a:prstGeom prst="rect">
            <a:avLst/>
          </a:prstGeom>
          <a:solidFill>
            <a:srgbClr val="CCFFFF"/>
          </a:solidFill>
          <a:ln w="9525">
            <a:noFill/>
            <a:miter lim="800000"/>
            <a:headEnd/>
            <a:tailEnd/>
          </a:ln>
        </p:spPr>
        <p:txBody>
          <a:bodyPr>
            <a:spAutoFit/>
          </a:bodyPr>
          <a:lstStyle/>
          <a:p>
            <a:r>
              <a:rPr lang="en-US" altLang="zh-CN" sz="1600" b="1">
                <a:latin typeface="Times New Roman" pitchFamily="18" charset="0"/>
                <a:cs typeface="Times New Roman" pitchFamily="18" charset="0"/>
              </a:rPr>
              <a:t> InputStream in = null;</a:t>
            </a:r>
          </a:p>
          <a:p>
            <a:r>
              <a:rPr lang="en-US" altLang="zh-CN" sz="1600" b="1">
                <a:latin typeface="Times New Roman" pitchFamily="18" charset="0"/>
                <a:cs typeface="Times New Roman" pitchFamily="18" charset="0"/>
              </a:rPr>
              <a:t>      try {</a:t>
            </a:r>
          </a:p>
          <a:p>
            <a:r>
              <a:rPr lang="en-US" altLang="zh-CN" sz="1600" b="1">
                <a:latin typeface="Times New Roman" pitchFamily="18" charset="0"/>
                <a:cs typeface="Times New Roman" pitchFamily="18" charset="0"/>
              </a:rPr>
              <a:t>        // Open the URL for reading</a:t>
            </a:r>
          </a:p>
          <a:p>
            <a:r>
              <a:rPr lang="en-US" altLang="zh-CN" sz="1600" b="1">
                <a:latin typeface="Times New Roman" pitchFamily="18" charset="0"/>
                <a:cs typeface="Times New Roman" pitchFamily="18" charset="0"/>
              </a:rPr>
              <a:t>        </a:t>
            </a:r>
            <a:r>
              <a:rPr lang="en-US" altLang="zh-CN" sz="1600" b="1">
                <a:solidFill>
                  <a:srgbClr val="FF0000"/>
                </a:solidFill>
                <a:latin typeface="Times New Roman" pitchFamily="18" charset="0"/>
                <a:cs typeface="Times New Roman" pitchFamily="18" charset="0"/>
              </a:rPr>
              <a:t>URL u = new URL(args[0]);</a:t>
            </a:r>
          </a:p>
          <a:p>
            <a:r>
              <a:rPr lang="en-US" altLang="zh-CN" sz="1600" b="1">
                <a:solidFill>
                  <a:srgbClr val="FF0000"/>
                </a:solidFill>
                <a:latin typeface="Times New Roman" pitchFamily="18" charset="0"/>
                <a:cs typeface="Times New Roman" pitchFamily="18" charset="0"/>
              </a:rPr>
              <a:t>        URLConnection uc = u.openConnection();</a:t>
            </a:r>
          </a:p>
          <a:p>
            <a:r>
              <a:rPr lang="en-US" altLang="zh-CN" sz="1600" b="1">
                <a:solidFill>
                  <a:srgbClr val="FF0000"/>
                </a:solidFill>
                <a:latin typeface="Times New Roman" pitchFamily="18" charset="0"/>
                <a:cs typeface="Times New Roman" pitchFamily="18" charset="0"/>
              </a:rPr>
              <a:t>        in = uc.getInputStream();</a:t>
            </a:r>
          </a:p>
          <a:p>
            <a:r>
              <a:rPr lang="en-US" altLang="zh-CN" sz="1600" b="1">
                <a:latin typeface="Times New Roman" pitchFamily="18" charset="0"/>
                <a:cs typeface="Times New Roman" pitchFamily="18" charset="0"/>
              </a:rPr>
              <a:t>        // buffer the input to increase performance </a:t>
            </a:r>
          </a:p>
          <a:p>
            <a:r>
              <a:rPr lang="en-US" altLang="zh-CN" sz="1600" b="1">
                <a:solidFill>
                  <a:srgbClr val="FF0000"/>
                </a:solidFill>
                <a:latin typeface="Times New Roman" pitchFamily="18" charset="0"/>
                <a:cs typeface="Times New Roman" pitchFamily="18" charset="0"/>
              </a:rPr>
              <a:t>        in = new BufferedInputStream(in);       </a:t>
            </a:r>
          </a:p>
          <a:p>
            <a:r>
              <a:rPr lang="en-US" altLang="zh-CN" sz="1600" b="1">
                <a:latin typeface="Times New Roman" pitchFamily="18" charset="0"/>
                <a:cs typeface="Times New Roman" pitchFamily="18" charset="0"/>
              </a:rPr>
              <a:t>        // chain the InputStream to a Reader</a:t>
            </a:r>
          </a:p>
          <a:p>
            <a:r>
              <a:rPr lang="en-US" altLang="zh-CN" sz="1600" b="1">
                <a:solidFill>
                  <a:srgbClr val="FF0000"/>
                </a:solidFill>
                <a:latin typeface="Times New Roman" pitchFamily="18" charset="0"/>
                <a:cs typeface="Times New Roman" pitchFamily="18" charset="0"/>
              </a:rPr>
              <a:t>        Reader r = new InputStreamReader(in);</a:t>
            </a:r>
          </a:p>
          <a:p>
            <a:r>
              <a:rPr lang="en-US" altLang="zh-CN" sz="1600" b="1">
                <a:latin typeface="Times New Roman" pitchFamily="18" charset="0"/>
                <a:cs typeface="Times New Roman" pitchFamily="18" charset="0"/>
              </a:rPr>
              <a:t>        int c;</a:t>
            </a:r>
          </a:p>
          <a:p>
            <a:r>
              <a:rPr lang="en-US" altLang="zh-CN" sz="1600" b="1">
                <a:solidFill>
                  <a:srgbClr val="FF0000"/>
                </a:solidFill>
                <a:latin typeface="Times New Roman" pitchFamily="18" charset="0"/>
                <a:cs typeface="Times New Roman" pitchFamily="18" charset="0"/>
              </a:rPr>
              <a:t>        while ((c = r.read()) != -1) {</a:t>
            </a:r>
          </a:p>
          <a:p>
            <a:r>
              <a:rPr lang="en-US" altLang="zh-CN" sz="1600" b="1">
                <a:latin typeface="Times New Roman" pitchFamily="18" charset="0"/>
                <a:cs typeface="Times New Roman" pitchFamily="18" charset="0"/>
              </a:rPr>
              <a:t>          System.out.print((char) c);</a:t>
            </a:r>
          </a:p>
          <a:p>
            <a:r>
              <a:rPr lang="en-US" altLang="zh-CN" sz="1600" b="1">
                <a:latin typeface="Times New Roman" pitchFamily="18" charset="0"/>
                <a:cs typeface="Times New Roman" pitchFamily="18" charset="0"/>
              </a:rPr>
              <a:t>        } </a:t>
            </a:r>
          </a:p>
          <a:p>
            <a:r>
              <a:rPr lang="en-US" altLang="zh-CN" sz="1600" b="1">
                <a:latin typeface="Times New Roman" pitchFamily="18" charset="0"/>
                <a:cs typeface="Times New Roman" pitchFamily="18" charset="0"/>
              </a:rPr>
              <a:t>      } catch (MalformedURLException ex) {</a:t>
            </a:r>
          </a:p>
          <a:p>
            <a:r>
              <a:rPr lang="en-US" altLang="zh-CN" sz="1600" b="1">
                <a:latin typeface="Times New Roman" pitchFamily="18" charset="0"/>
                <a:cs typeface="Times New Roman" pitchFamily="18" charset="0"/>
              </a:rPr>
              <a:t>        System.err.println(args[0] + " is not a parseable URL");</a:t>
            </a:r>
          </a:p>
          <a:p>
            <a:r>
              <a:rPr lang="en-US" altLang="zh-CN" sz="1600" b="1">
                <a:latin typeface="Times New Roman" pitchFamily="18" charset="0"/>
                <a:cs typeface="Times New Roman" pitchFamily="18" charset="0"/>
              </a:rPr>
              <a:t>      } catch (IOException ex) {</a:t>
            </a:r>
          </a:p>
          <a:p>
            <a:r>
              <a:rPr lang="en-US" altLang="zh-CN" sz="1600" b="1">
                <a:latin typeface="Times New Roman" pitchFamily="18" charset="0"/>
                <a:cs typeface="Times New Roman" pitchFamily="18" charset="0"/>
              </a:rPr>
              <a:t>        System.err.println(ex);</a:t>
            </a:r>
          </a:p>
          <a:p>
            <a:r>
              <a:rPr lang="en-US" altLang="zh-CN" sz="1600" b="1">
                <a:latin typeface="Times New Roman" pitchFamily="18" charset="0"/>
                <a:cs typeface="Times New Roman" pitchFamily="18" charset="0"/>
              </a:rPr>
              <a:t>      } finally {</a:t>
            </a:r>
          </a:p>
          <a:p>
            <a:r>
              <a:rPr lang="en-US" altLang="zh-CN" sz="1600" b="1">
                <a:latin typeface="Times New Roman" pitchFamily="18" charset="0"/>
                <a:cs typeface="Times New Roman" pitchFamily="18" charset="0"/>
              </a:rPr>
              <a:t>        if (in != null) {</a:t>
            </a:r>
          </a:p>
          <a:p>
            <a:r>
              <a:rPr lang="en-US" altLang="zh-CN" sz="1600" b="1">
                <a:latin typeface="Times New Roman" pitchFamily="18" charset="0"/>
                <a:cs typeface="Times New Roman" pitchFamily="18" charset="0"/>
              </a:rPr>
              <a:t>          try {</a:t>
            </a:r>
          </a:p>
          <a:p>
            <a:r>
              <a:rPr lang="en-US" altLang="zh-CN" sz="1600" b="1">
                <a:solidFill>
                  <a:srgbClr val="FF0000"/>
                </a:solidFill>
                <a:latin typeface="Times New Roman" pitchFamily="18" charset="0"/>
                <a:cs typeface="Times New Roman" pitchFamily="18" charset="0"/>
              </a:rPr>
              <a:t>            in.close();</a:t>
            </a:r>
          </a:p>
          <a:p>
            <a:r>
              <a:rPr lang="en-US" altLang="zh-CN" sz="1600" b="1">
                <a:latin typeface="Times New Roman" pitchFamily="18" charset="0"/>
                <a:cs typeface="Times New Roman" pitchFamily="18" charset="0"/>
              </a:rPr>
              <a:t>          } catch (IOException e) {</a:t>
            </a:r>
          </a:p>
          <a:p>
            <a:r>
              <a:rPr lang="en-US" altLang="zh-CN" sz="1600" b="1">
                <a:latin typeface="Times New Roman" pitchFamily="18" charset="0"/>
                <a:cs typeface="Times New Roman" pitchFamily="18" charset="0"/>
              </a:rPr>
              <a:t>            // ignore</a:t>
            </a:r>
          </a:p>
          <a:p>
            <a:r>
              <a:rPr lang="en-US" altLang="zh-CN" sz="1600" b="1">
                <a:latin typeface="Times New Roman" pitchFamily="18" charset="0"/>
                <a:cs typeface="Times New Roman" pitchFamily="18" charset="0"/>
              </a:rPr>
              <a:t>          }</a:t>
            </a:r>
          </a:p>
          <a:p>
            <a:r>
              <a:rPr lang="en-US" altLang="zh-CN" sz="1600" b="1">
                <a:latin typeface="Times New Roman" pitchFamily="18" charset="0"/>
                <a:cs typeface="Times New Roman" pitchFamily="18" charset="0"/>
              </a:rPr>
              <a:t>        }</a:t>
            </a:r>
          </a:p>
          <a:p>
            <a:r>
              <a:rPr lang="en-US" altLang="zh-CN" sz="1600" b="1">
                <a:latin typeface="Times New Roman" pitchFamily="18" charset="0"/>
                <a:cs typeface="Times New Roman" pitchFamily="18" charset="0"/>
              </a:rPr>
              <a:t>      }</a:t>
            </a:r>
          </a:p>
        </p:txBody>
      </p:sp>
      <p:sp>
        <p:nvSpPr>
          <p:cNvPr id="13316" name="矩形 3"/>
          <p:cNvSpPr>
            <a:spLocks noChangeArrowheads="1"/>
          </p:cNvSpPr>
          <p:nvPr/>
        </p:nvSpPr>
        <p:spPr bwMode="auto">
          <a:xfrm>
            <a:off x="5078413" y="6381328"/>
            <a:ext cx="4065587" cy="368300"/>
          </a:xfrm>
          <a:prstGeom prst="rect">
            <a:avLst/>
          </a:prstGeom>
          <a:noFill/>
          <a:ln w="9525">
            <a:noFill/>
            <a:miter lim="800000"/>
            <a:headEnd/>
            <a:tailEnd/>
          </a:ln>
        </p:spPr>
        <p:txBody>
          <a:bodyPr wrap="none">
            <a:spAutoFit/>
          </a:bodyPr>
          <a:lstStyle/>
          <a:p>
            <a:r>
              <a:rPr lang="en-US" altLang="zh-CN" dirty="0"/>
              <a:t>SourceViewer2</a:t>
            </a:r>
            <a:r>
              <a:rPr lang="zh-CN" altLang="en-US" dirty="0"/>
              <a:t>，使用</a:t>
            </a:r>
            <a:r>
              <a:rPr lang="en-US" altLang="zh-CN" dirty="0" err="1"/>
              <a:t>URLConnection</a:t>
            </a:r>
            <a:endParaRPr lang="zh-CN" altLang="en-US" dirty="0"/>
          </a:p>
        </p:txBody>
      </p:sp>
      <p:sp>
        <p:nvSpPr>
          <p:cNvPr id="13317" name="矩形 4"/>
          <p:cNvSpPr>
            <a:spLocks noChangeArrowheads="1"/>
          </p:cNvSpPr>
          <p:nvPr/>
        </p:nvSpPr>
        <p:spPr bwMode="auto">
          <a:xfrm>
            <a:off x="4551362" y="5661248"/>
            <a:ext cx="4274247" cy="369332"/>
          </a:xfrm>
          <a:prstGeom prst="rect">
            <a:avLst/>
          </a:prstGeom>
          <a:noFill/>
          <a:ln w="9525">
            <a:noFill/>
            <a:miter lim="800000"/>
            <a:headEnd/>
            <a:tailEnd/>
          </a:ln>
        </p:spPr>
        <p:txBody>
          <a:bodyPr wrap="none">
            <a:spAutoFit/>
          </a:bodyPr>
          <a:lstStyle/>
          <a:p>
            <a:r>
              <a:rPr lang="zh-CN" altLang="en-US" dirty="0" smtClean="0"/>
              <a:t>实现</a:t>
            </a:r>
            <a:r>
              <a:rPr lang="zh-CN" altLang="en-US" dirty="0"/>
              <a:t>使用</a:t>
            </a:r>
            <a:r>
              <a:rPr lang="en-US" altLang="zh-CN" dirty="0" err="1"/>
              <a:t>URLConnection</a:t>
            </a:r>
            <a:r>
              <a:rPr lang="zh-CN" altLang="en-US" dirty="0"/>
              <a:t>下载一个</a:t>
            </a:r>
            <a:r>
              <a:rPr lang="en-US" altLang="zh-CN" dirty="0"/>
              <a:t>Web</a:t>
            </a:r>
            <a:r>
              <a:rPr lang="zh-CN" altLang="en-US" dirty="0"/>
              <a:t>页面</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301625" y="228600"/>
            <a:ext cx="8540750" cy="762000"/>
          </a:xfrm>
        </p:spPr>
        <p:txBody>
          <a:bodyPr/>
          <a:lstStyle/>
          <a:p>
            <a:r>
              <a:rPr lang="zh-CN" altLang="en-US" sz="3200" smtClean="0"/>
              <a:t>服务器的响应</a:t>
            </a:r>
          </a:p>
        </p:txBody>
      </p:sp>
      <p:sp>
        <p:nvSpPr>
          <p:cNvPr id="5" name="矩形 4"/>
          <p:cNvSpPr>
            <a:spLocks noChangeArrowheads="1"/>
          </p:cNvSpPr>
          <p:nvPr/>
        </p:nvSpPr>
        <p:spPr bwMode="auto">
          <a:xfrm>
            <a:off x="503040" y="1340768"/>
            <a:ext cx="8640960" cy="5632311"/>
          </a:xfrm>
          <a:prstGeom prst="rect">
            <a:avLst/>
          </a:prstGeom>
          <a:noFill/>
          <a:ln w="9525">
            <a:noFill/>
            <a:miter lim="800000"/>
            <a:headEnd/>
            <a:tailEnd/>
          </a:ln>
        </p:spPr>
        <p:txBody>
          <a:bodyPr wrap="square">
            <a:spAutoFit/>
          </a:bodyPr>
          <a:lstStyle/>
          <a:p>
            <a:pPr>
              <a:buFont typeface="Wingdings 2" pitchFamily="18" charset="2"/>
              <a:buNone/>
            </a:pPr>
            <a:r>
              <a:rPr lang="en-US" altLang="zh-CN" sz="2000" dirty="0"/>
              <a:t>HTTP/1.1 200 OK</a:t>
            </a:r>
          </a:p>
          <a:p>
            <a:pPr>
              <a:buFont typeface="Wingdings 2" pitchFamily="18" charset="2"/>
              <a:buNone/>
            </a:pPr>
            <a:r>
              <a:rPr lang="en-US" altLang="zh-CN" sz="2000" dirty="0"/>
              <a:t>Date: Sat, 04 May 2013 13:27:24 GMT</a:t>
            </a:r>
          </a:p>
          <a:p>
            <a:pPr>
              <a:buFont typeface="Wingdings 2" pitchFamily="18" charset="2"/>
              <a:buNone/>
            </a:pPr>
            <a:r>
              <a:rPr lang="en-US" altLang="zh-CN" sz="2000" dirty="0"/>
              <a:t>Server: Apache</a:t>
            </a:r>
          </a:p>
          <a:p>
            <a:pPr>
              <a:buFont typeface="Wingdings 2" pitchFamily="18" charset="2"/>
              <a:buNone/>
            </a:pPr>
            <a:r>
              <a:rPr lang="en-US" altLang="zh-CN" sz="2000" dirty="0"/>
              <a:t>Content-Style-Type: text/</a:t>
            </a:r>
            <a:r>
              <a:rPr lang="en-US" altLang="zh-CN" sz="2000" dirty="0" err="1"/>
              <a:t>css</a:t>
            </a:r>
            <a:endParaRPr lang="en-US" altLang="zh-CN" sz="2000" dirty="0"/>
          </a:p>
          <a:p>
            <a:pPr>
              <a:buFont typeface="Wingdings 2" pitchFamily="18" charset="2"/>
              <a:buNone/>
            </a:pPr>
            <a:r>
              <a:rPr lang="en-US" altLang="zh-CN" sz="2000" dirty="0"/>
              <a:t>Content-Length: 864</a:t>
            </a:r>
          </a:p>
          <a:p>
            <a:pPr>
              <a:buFont typeface="Wingdings 2" pitchFamily="18" charset="2"/>
              <a:buNone/>
            </a:pPr>
            <a:r>
              <a:rPr lang="en-US" altLang="zh-CN" sz="2000" dirty="0"/>
              <a:t>Connection: close</a:t>
            </a:r>
          </a:p>
          <a:p>
            <a:pPr>
              <a:buFont typeface="Wingdings 2" pitchFamily="18" charset="2"/>
              <a:buNone/>
            </a:pPr>
            <a:r>
              <a:rPr lang="en-US" altLang="zh-CN" sz="2000" dirty="0"/>
              <a:t>Content-</a:t>
            </a:r>
            <a:r>
              <a:rPr lang="en-US" altLang="zh-CN" sz="2000" dirty="0" err="1"/>
              <a:t>Type:text</a:t>
            </a:r>
            <a:r>
              <a:rPr lang="en-US" altLang="zh-CN" sz="2000" dirty="0"/>
              <a:t>/html; </a:t>
            </a:r>
            <a:r>
              <a:rPr lang="en-US" altLang="zh-CN" sz="2000" dirty="0" err="1"/>
              <a:t>charset</a:t>
            </a:r>
            <a:r>
              <a:rPr lang="en-US" altLang="zh-CN" sz="2000" dirty="0"/>
              <a:t>=utf-8</a:t>
            </a:r>
          </a:p>
          <a:p>
            <a:pPr>
              <a:buFont typeface="Wingdings 2" pitchFamily="18" charset="2"/>
              <a:buNone/>
            </a:pPr>
            <a:endParaRPr lang="en-US" altLang="zh-CN" sz="2000" dirty="0"/>
          </a:p>
          <a:p>
            <a:pPr>
              <a:buFont typeface="Wingdings 2" pitchFamily="18" charset="2"/>
              <a:buNone/>
            </a:pPr>
            <a:r>
              <a:rPr lang="en-US" altLang="zh-CN" sz="2000" dirty="0"/>
              <a:t>&lt;html </a:t>
            </a:r>
            <a:r>
              <a:rPr lang="en-US" altLang="zh-CN" sz="2000" dirty="0" err="1"/>
              <a:t>xmlns</a:t>
            </a:r>
            <a:r>
              <a:rPr lang="en-US" altLang="zh-CN" sz="2000" dirty="0"/>
              <a:t>=http://www.w3.org/1999/xhtml&gt;</a:t>
            </a:r>
          </a:p>
          <a:p>
            <a:pPr>
              <a:buFont typeface="Wingdings 2" pitchFamily="18" charset="2"/>
              <a:buNone/>
            </a:pPr>
            <a:r>
              <a:rPr lang="en-US" altLang="zh-CN" sz="2000" dirty="0"/>
              <a:t>	&lt;head&gt;</a:t>
            </a:r>
          </a:p>
          <a:p>
            <a:pPr>
              <a:buFont typeface="Wingdings 2" pitchFamily="18" charset="2"/>
              <a:buNone/>
            </a:pPr>
            <a:r>
              <a:rPr lang="en-US" altLang="zh-CN" sz="2000" dirty="0"/>
              <a:t>		&lt;title&gt;Query Results&lt;/title&gt;</a:t>
            </a:r>
          </a:p>
          <a:p>
            <a:pPr>
              <a:buFont typeface="Wingdings 2" pitchFamily="18" charset="2"/>
              <a:buNone/>
            </a:pPr>
            <a:r>
              <a:rPr lang="en-US" altLang="zh-CN" sz="2000" dirty="0"/>
              <a:t>	&lt;/head&gt;</a:t>
            </a:r>
          </a:p>
          <a:p>
            <a:pPr>
              <a:buFont typeface="Wingdings 2" pitchFamily="18" charset="2"/>
              <a:buNone/>
            </a:pPr>
            <a:r>
              <a:rPr lang="en-US" altLang="zh-CN" sz="2000" dirty="0"/>
              <a:t>	&lt;body&gt;</a:t>
            </a:r>
          </a:p>
          <a:p>
            <a:pPr>
              <a:buFont typeface="Wingdings 2" pitchFamily="18" charset="2"/>
              <a:buNone/>
            </a:pPr>
            <a:r>
              <a:rPr lang="en-US" altLang="zh-CN" sz="2000" dirty="0"/>
              <a:t>		&lt;h1&gt;Query Results&lt;/h1&gt;</a:t>
            </a:r>
          </a:p>
          <a:p>
            <a:pPr>
              <a:buFont typeface="Wingdings 2" pitchFamily="18" charset="2"/>
              <a:buNone/>
            </a:pPr>
            <a:r>
              <a:rPr lang="en-US" altLang="zh-CN" sz="2000" dirty="0"/>
              <a:t>		&lt;p&gt;You submitted the following name/value pairs:&lt;/p&gt;</a:t>
            </a:r>
          </a:p>
          <a:p>
            <a:pPr>
              <a:buFont typeface="Wingdings 2" pitchFamily="18" charset="2"/>
              <a:buNone/>
            </a:pPr>
            <a:r>
              <a:rPr lang="en-US" altLang="zh-CN" sz="2000" dirty="0"/>
              <a:t>	… </a:t>
            </a:r>
          </a:p>
          <a:p>
            <a:pPr>
              <a:buFont typeface="Wingdings 2" pitchFamily="18" charset="2"/>
              <a:buNone/>
            </a:pPr>
            <a:r>
              <a:rPr lang="en-US" altLang="zh-CN" sz="2000" dirty="0"/>
              <a:t>	&lt;/body&gt;</a:t>
            </a:r>
          </a:p>
          <a:p>
            <a:pPr>
              <a:buFont typeface="Wingdings 2" pitchFamily="18" charset="2"/>
              <a:buNone/>
            </a:pPr>
            <a:r>
              <a:rPr lang="en-US" altLang="zh-CN" sz="2000" dirty="0"/>
              <a:t>&lt;/html&gt;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301625" y="228600"/>
            <a:ext cx="8540750" cy="762000"/>
          </a:xfrm>
        </p:spPr>
        <p:txBody>
          <a:bodyPr/>
          <a:lstStyle/>
          <a:p>
            <a:r>
              <a:rPr lang="en-US" altLang="zh-CN" sz="3200" smtClean="0"/>
              <a:t>POST</a:t>
            </a:r>
            <a:r>
              <a:rPr lang="zh-CN" altLang="en-US" sz="3200" smtClean="0"/>
              <a:t>请求编程例子</a:t>
            </a:r>
          </a:p>
        </p:txBody>
      </p:sp>
      <p:sp>
        <p:nvSpPr>
          <p:cNvPr id="60419" name="内容占位符 2"/>
          <p:cNvSpPr>
            <a:spLocks noGrp="1"/>
          </p:cNvSpPr>
          <p:nvPr>
            <p:ph idx="1"/>
          </p:nvPr>
        </p:nvSpPr>
        <p:spPr>
          <a:xfrm>
            <a:off x="251520" y="1628800"/>
            <a:ext cx="8676456" cy="4968552"/>
          </a:xfrm>
        </p:spPr>
        <p:txBody>
          <a:bodyPr>
            <a:normAutofit/>
          </a:bodyPr>
          <a:lstStyle/>
          <a:p>
            <a:r>
              <a:rPr lang="zh-CN" altLang="en-US" sz="2400" dirty="0" smtClean="0">
                <a:solidFill>
                  <a:srgbClr val="000000"/>
                </a:solidFill>
                <a:latin typeface="Times New Roman" pitchFamily="18" charset="0"/>
                <a:cs typeface="Times New Roman" pitchFamily="18" charset="0"/>
              </a:rPr>
              <a:t>编写程序，向一个</a:t>
            </a:r>
            <a:r>
              <a:rPr lang="en-US" altLang="zh-CN" sz="2400" dirty="0" smtClean="0">
                <a:solidFill>
                  <a:srgbClr val="000000"/>
                </a:solidFill>
                <a:latin typeface="Times New Roman" pitchFamily="18" charset="0"/>
                <a:cs typeface="Times New Roman" pitchFamily="18" charset="0"/>
              </a:rPr>
              <a:t>HTTP</a:t>
            </a:r>
            <a:r>
              <a:rPr lang="zh-CN" altLang="en-US" sz="2400" dirty="0" smtClean="0">
                <a:solidFill>
                  <a:srgbClr val="000000"/>
                </a:solidFill>
                <a:latin typeface="Times New Roman" pitchFamily="18" charset="0"/>
                <a:cs typeface="Times New Roman" pitchFamily="18" charset="0"/>
              </a:rPr>
              <a:t>服务器提交一个表单：使用</a:t>
            </a:r>
            <a:r>
              <a:rPr lang="en-US" altLang="zh-CN" sz="2400" dirty="0" err="1" smtClean="0">
                <a:solidFill>
                  <a:srgbClr val="000000"/>
                </a:solidFill>
                <a:latin typeface="Times New Roman" pitchFamily="18" charset="0"/>
                <a:cs typeface="Times New Roman" pitchFamily="18" charset="0"/>
              </a:rPr>
              <a:t>URLConnection</a:t>
            </a:r>
            <a:r>
              <a:rPr lang="zh-CN" altLang="en-US" sz="2400" dirty="0" smtClean="0">
                <a:solidFill>
                  <a:srgbClr val="000000"/>
                </a:solidFill>
                <a:latin typeface="Times New Roman" pitchFamily="18" charset="0"/>
                <a:cs typeface="Times New Roman" pitchFamily="18" charset="0"/>
              </a:rPr>
              <a:t>类和第</a:t>
            </a:r>
            <a:r>
              <a:rPr lang="en-US" altLang="zh-CN" sz="2400" dirty="0" smtClean="0">
                <a:solidFill>
                  <a:srgbClr val="000000"/>
                </a:solidFill>
                <a:latin typeface="Times New Roman" pitchFamily="18" charset="0"/>
                <a:cs typeface="Times New Roman" pitchFamily="18" charset="0"/>
              </a:rPr>
              <a:t>5</a:t>
            </a:r>
            <a:r>
              <a:rPr lang="zh-CN" altLang="en-US" sz="2400" dirty="0" smtClean="0">
                <a:solidFill>
                  <a:srgbClr val="000000"/>
                </a:solidFill>
                <a:latin typeface="Times New Roman" pitchFamily="18" charset="0"/>
                <a:cs typeface="Times New Roman" pitchFamily="18" charset="0"/>
              </a:rPr>
              <a:t>章的</a:t>
            </a:r>
            <a:r>
              <a:rPr lang="en-US" altLang="zh-CN" sz="2400" dirty="0" err="1" smtClean="0">
                <a:solidFill>
                  <a:srgbClr val="000000"/>
                </a:solidFill>
                <a:latin typeface="Times New Roman" pitchFamily="18" charset="0"/>
                <a:cs typeface="Times New Roman" pitchFamily="18" charset="0"/>
              </a:rPr>
              <a:t>QueryString</a:t>
            </a:r>
            <a:r>
              <a:rPr lang="zh-CN" altLang="en-US" sz="2400" dirty="0" smtClean="0">
                <a:solidFill>
                  <a:srgbClr val="000000"/>
                </a:solidFill>
                <a:latin typeface="Times New Roman" pitchFamily="18" charset="0"/>
                <a:cs typeface="Times New Roman" pitchFamily="18" charset="0"/>
              </a:rPr>
              <a:t>类提交</a:t>
            </a:r>
            <a:r>
              <a:rPr lang="en-US" altLang="zh-CN" sz="2400" dirty="0" smtClean="0">
                <a:solidFill>
                  <a:srgbClr val="000000"/>
                </a:solidFill>
                <a:latin typeface="Times New Roman" pitchFamily="18" charset="0"/>
                <a:cs typeface="Times New Roman" pitchFamily="18" charset="0"/>
              </a:rPr>
              <a:t>(post)</a:t>
            </a:r>
            <a:r>
              <a:rPr lang="zh-CN" altLang="en-US" sz="2400" dirty="0" smtClean="0">
                <a:solidFill>
                  <a:srgbClr val="000000"/>
                </a:solidFill>
                <a:latin typeface="Times New Roman" pitchFamily="18" charset="0"/>
                <a:cs typeface="Times New Roman" pitchFamily="18" charset="0"/>
              </a:rPr>
              <a:t>表单数据。</a:t>
            </a:r>
            <a:endParaRPr lang="en-US" altLang="zh-CN" sz="2400" dirty="0" smtClean="0">
              <a:solidFill>
                <a:srgbClr val="000000"/>
              </a:solidFill>
              <a:latin typeface="Times New Roman" pitchFamily="18" charset="0"/>
              <a:cs typeface="Times New Roman" pitchFamily="18" charset="0"/>
            </a:endParaRPr>
          </a:p>
          <a:p>
            <a:pPr>
              <a:buNone/>
            </a:pPr>
            <a:endParaRPr lang="en-US" altLang="zh-CN" sz="2400" dirty="0" smtClean="0">
              <a:solidFill>
                <a:srgbClr val="000000"/>
              </a:solidFill>
              <a:latin typeface="Times New Roman" pitchFamily="18" charset="0"/>
              <a:cs typeface="Times New Roman" pitchFamily="18" charset="0"/>
            </a:endParaRPr>
          </a:p>
          <a:p>
            <a:pPr>
              <a:buNone/>
            </a:pPr>
            <a:r>
              <a:rPr lang="en-US" altLang="zh-CN" sz="2400" dirty="0" smtClean="0">
                <a:solidFill>
                  <a:srgbClr val="000000"/>
                </a:solidFill>
                <a:latin typeface="Times New Roman" pitchFamily="18" charset="0"/>
                <a:cs typeface="Times New Roman" pitchFamily="18" charset="0"/>
              </a:rPr>
              <a:t> </a:t>
            </a:r>
            <a:r>
              <a:rPr lang="zh-CN" altLang="en-US" sz="2400" b="1" dirty="0" smtClean="0">
                <a:solidFill>
                  <a:srgbClr val="000000"/>
                </a:solidFill>
                <a:latin typeface="Times New Roman" pitchFamily="18" charset="0"/>
                <a:cs typeface="Times New Roman" pitchFamily="18" charset="0"/>
              </a:rPr>
              <a:t>具体要求</a:t>
            </a:r>
            <a:r>
              <a:rPr lang="zh-CN" altLang="en-US"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buNone/>
            </a:pPr>
            <a:r>
              <a:rPr lang="zh-CN" altLang="en-US" sz="2400" dirty="0" smtClean="0">
                <a:solidFill>
                  <a:srgbClr val="000000"/>
                </a:solidFill>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）向服务器资源发送名字</a:t>
            </a:r>
            <a:r>
              <a:rPr lang="en-US" altLang="zh-CN" sz="2400" dirty="0" smtClean="0">
                <a:solidFill>
                  <a:srgbClr val="000000"/>
                </a:solidFill>
                <a:latin typeface="Times New Roman" pitchFamily="18" charset="0"/>
                <a:cs typeface="Times New Roman" pitchFamily="18" charset="0"/>
              </a:rPr>
              <a:t>”</a:t>
            </a:r>
            <a:r>
              <a:rPr lang="en-US" altLang="zh-CN" sz="2400" dirty="0" err="1" smtClean="0">
                <a:solidFill>
                  <a:srgbClr val="000000"/>
                </a:solidFill>
                <a:latin typeface="Times New Roman" pitchFamily="18" charset="0"/>
                <a:cs typeface="Times New Roman" pitchFamily="18" charset="0"/>
              </a:rPr>
              <a:t>Elliotte</a:t>
            </a:r>
            <a:r>
              <a:rPr lang="en-US" altLang="zh-CN" sz="2400" dirty="0" smtClean="0">
                <a:solidFill>
                  <a:srgbClr val="000000"/>
                </a:solidFill>
                <a:latin typeface="Times New Roman" pitchFamily="18" charset="0"/>
                <a:cs typeface="Times New Roman" pitchFamily="18" charset="0"/>
              </a:rPr>
              <a:t> Rusty Harold”</a:t>
            </a:r>
            <a:r>
              <a:rPr lang="zh-CN" altLang="en-US" sz="2400" dirty="0" smtClean="0">
                <a:solidFill>
                  <a:srgbClr val="000000"/>
                </a:solidFill>
                <a:latin typeface="Times New Roman" pitchFamily="18" charset="0"/>
                <a:cs typeface="Times New Roman" pitchFamily="18" charset="0"/>
              </a:rPr>
              <a:t>和电子邮件地址</a:t>
            </a:r>
            <a:r>
              <a:rPr lang="en-US" altLang="zh-CN" sz="2400" dirty="0" smtClean="0">
                <a:solidFill>
                  <a:srgbClr val="000000"/>
                </a:solidFill>
                <a:latin typeface="Times New Roman" pitchFamily="18" charset="0"/>
                <a:cs typeface="Times New Roman" pitchFamily="18" charset="0"/>
              </a:rPr>
              <a:t>elharo@biblio.org</a:t>
            </a:r>
            <a:r>
              <a:rPr lang="zh-CN" altLang="en-US"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buNone/>
            </a:pPr>
            <a:r>
              <a:rPr lang="en-US" altLang="zh-CN" sz="2400" dirty="0" smtClean="0">
                <a:solidFill>
                  <a:srgbClr val="000000"/>
                </a:solidFill>
                <a:latin typeface="Times New Roman" pitchFamily="18" charset="0"/>
                <a:cs typeface="Times New Roman" pitchFamily="18" charset="0"/>
              </a:rPr>
              <a:t> 2</a:t>
            </a:r>
            <a:r>
              <a:rPr lang="zh-CN" altLang="en-US" sz="2400" dirty="0" smtClean="0">
                <a:solidFill>
                  <a:srgbClr val="000000"/>
                </a:solidFill>
                <a:latin typeface="Times New Roman" pitchFamily="18" charset="0"/>
                <a:cs typeface="Times New Roman" pitchFamily="18" charset="0"/>
              </a:rPr>
              <a:t>）服务器资源位于</a:t>
            </a:r>
            <a:r>
              <a:rPr lang="en-US" altLang="zh-CN" sz="2400" dirty="0" smtClean="0">
                <a:solidFill>
                  <a:srgbClr val="000000"/>
                </a:solidFill>
                <a:latin typeface="Times New Roman" pitchFamily="18" charset="0"/>
                <a:cs typeface="Times New Roman" pitchFamily="18" charset="0"/>
              </a:rPr>
              <a:t>http://www.cafeaulait.org/books/jnp4/postquery.html, </a:t>
            </a:r>
            <a:r>
              <a:rPr lang="zh-CN" altLang="en-US" sz="2400" dirty="0" smtClean="0">
                <a:solidFill>
                  <a:srgbClr val="000000"/>
                </a:solidFill>
                <a:latin typeface="Times New Roman" pitchFamily="18" charset="0"/>
                <a:cs typeface="Times New Roman" pitchFamily="18" charset="0"/>
              </a:rPr>
              <a:t>是一个表单测试器，可接受任何使用</a:t>
            </a:r>
            <a:r>
              <a:rPr lang="en-US" altLang="zh-CN" sz="2400" dirty="0" smtClean="0">
                <a:solidFill>
                  <a:srgbClr val="000000"/>
                </a:solidFill>
                <a:latin typeface="Times New Roman" pitchFamily="18" charset="0"/>
                <a:cs typeface="Times New Roman" pitchFamily="18" charset="0"/>
              </a:rPr>
              <a:t>POST</a:t>
            </a:r>
            <a:r>
              <a:rPr lang="zh-CN" altLang="en-US" sz="2400" dirty="0" smtClean="0">
                <a:solidFill>
                  <a:srgbClr val="000000"/>
                </a:solidFill>
                <a:latin typeface="Times New Roman" pitchFamily="18" charset="0"/>
                <a:cs typeface="Times New Roman" pitchFamily="18" charset="0"/>
              </a:rPr>
              <a:t>或</a:t>
            </a:r>
            <a:r>
              <a:rPr lang="en-US" altLang="zh-CN" sz="2400" dirty="0" smtClean="0">
                <a:solidFill>
                  <a:srgbClr val="000000"/>
                </a:solidFill>
                <a:latin typeface="Times New Roman" pitchFamily="18" charset="0"/>
                <a:cs typeface="Times New Roman" pitchFamily="18" charset="0"/>
              </a:rPr>
              <a:t>GET</a:t>
            </a:r>
            <a:r>
              <a:rPr lang="zh-CN" altLang="en-US" sz="2400" dirty="0" smtClean="0">
                <a:solidFill>
                  <a:srgbClr val="000000"/>
                </a:solidFill>
                <a:latin typeface="Times New Roman" pitchFamily="18" charset="0"/>
                <a:cs typeface="Times New Roman" pitchFamily="18" charset="0"/>
              </a:rPr>
              <a:t>方法的输入</a:t>
            </a:r>
            <a:r>
              <a:rPr lang="en-US"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并返回一个</a:t>
            </a:r>
            <a:r>
              <a:rPr lang="en-US" altLang="zh-CN" sz="2400" dirty="0" smtClean="0">
                <a:solidFill>
                  <a:srgbClr val="000000"/>
                </a:solidFill>
                <a:latin typeface="Times New Roman" pitchFamily="18" charset="0"/>
                <a:cs typeface="Times New Roman" pitchFamily="18" charset="0"/>
              </a:rPr>
              <a:t>HTML</a:t>
            </a:r>
            <a:r>
              <a:rPr lang="zh-CN" altLang="en-US" sz="2400" dirty="0" smtClean="0">
                <a:solidFill>
                  <a:srgbClr val="000000"/>
                </a:solidFill>
                <a:latin typeface="Times New Roman" pitchFamily="18" charset="0"/>
                <a:cs typeface="Times New Roman" pitchFamily="18" charset="0"/>
              </a:rPr>
              <a:t>页面</a:t>
            </a:r>
            <a:r>
              <a:rPr lang="en-US"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显示所提交的名和值。返回的数据是</a:t>
            </a:r>
            <a:r>
              <a:rPr lang="en-US" altLang="zh-CN" sz="2400" dirty="0" smtClean="0">
                <a:solidFill>
                  <a:srgbClr val="000000"/>
                </a:solidFill>
                <a:latin typeface="Times New Roman" pitchFamily="18" charset="0"/>
                <a:cs typeface="Times New Roman" pitchFamily="18" charset="0"/>
              </a:rPr>
              <a:t>HTML</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301625" y="228600"/>
            <a:ext cx="8540750" cy="762000"/>
          </a:xfrm>
        </p:spPr>
        <p:txBody>
          <a:bodyPr/>
          <a:lstStyle/>
          <a:p>
            <a:r>
              <a:rPr lang="en-US" altLang="zh-CN" sz="3200" dirty="0" smtClean="0"/>
              <a:t>POST</a:t>
            </a:r>
            <a:r>
              <a:rPr lang="zh-CN" altLang="en-US" sz="3200" dirty="0" smtClean="0"/>
              <a:t>请求举例解决思路</a:t>
            </a:r>
          </a:p>
        </p:txBody>
      </p:sp>
      <p:sp>
        <p:nvSpPr>
          <p:cNvPr id="3" name="内容占位符 2"/>
          <p:cNvSpPr>
            <a:spLocks noGrp="1"/>
          </p:cNvSpPr>
          <p:nvPr>
            <p:ph idx="1"/>
          </p:nvPr>
        </p:nvSpPr>
        <p:spPr>
          <a:xfrm>
            <a:off x="539552" y="1556792"/>
            <a:ext cx="7947025" cy="5135562"/>
          </a:xfrm>
        </p:spPr>
        <p:txBody>
          <a:bodyPr>
            <a:normAutofit lnSpcReduction="10000"/>
          </a:bodyPr>
          <a:lstStyle/>
          <a:p>
            <a:pPr>
              <a:defRPr/>
            </a:pPr>
            <a:r>
              <a:rPr lang="zh-CN" altLang="en-US" sz="2600" dirty="0" smtClean="0">
                <a:solidFill>
                  <a:srgbClr val="000000"/>
                </a:solidFill>
                <a:latin typeface="Times New Roman" panose="02020603050405020304" pitchFamily="18" charset="0"/>
                <a:cs typeface="Times New Roman" panose="02020603050405020304" pitchFamily="18" charset="0"/>
              </a:rPr>
              <a:t>提交一个表单例子程序 </a:t>
            </a:r>
            <a:r>
              <a:rPr lang="en-US" altLang="zh-CN" sz="2600" dirty="0" err="1" smtClean="0">
                <a:solidFill>
                  <a:srgbClr val="000000"/>
                </a:solidFill>
                <a:latin typeface="Times New Roman" panose="02020603050405020304" pitchFamily="18" charset="0"/>
                <a:cs typeface="Times New Roman" panose="02020603050405020304" pitchFamily="18" charset="0"/>
              </a:rPr>
              <a:t>FormPoster</a:t>
            </a:r>
            <a:endParaRPr lang="en-US" altLang="zh-CN" dirty="0" smtClean="0"/>
          </a:p>
          <a:p>
            <a:pPr>
              <a:defRPr/>
            </a:pPr>
            <a:r>
              <a:rPr lang="zh-CN" altLang="en-US" sz="2600" dirty="0" smtClean="0">
                <a:solidFill>
                  <a:srgbClr val="000000"/>
                </a:solidFill>
                <a:latin typeface="Times New Roman" panose="02020603050405020304" pitchFamily="18" charset="0"/>
                <a:cs typeface="Times New Roman" panose="02020603050405020304" pitchFamily="18" charset="0"/>
              </a:rPr>
              <a:t>使用</a:t>
            </a:r>
            <a:r>
              <a:rPr lang="en-US" altLang="zh-CN" sz="2600" dirty="0" err="1" smtClean="0">
                <a:solidFill>
                  <a:srgbClr val="000000"/>
                </a:solidFill>
                <a:latin typeface="Times New Roman" panose="02020603050405020304" pitchFamily="18" charset="0"/>
                <a:cs typeface="Times New Roman" panose="02020603050405020304" pitchFamily="18" charset="0"/>
              </a:rPr>
              <a:t>URLConnection</a:t>
            </a:r>
            <a:r>
              <a:rPr lang="zh-CN" altLang="en-US" sz="2600" dirty="0" smtClean="0">
                <a:solidFill>
                  <a:srgbClr val="000000"/>
                </a:solidFill>
                <a:latin typeface="Times New Roman" panose="02020603050405020304" pitchFamily="18" charset="0"/>
                <a:cs typeface="Times New Roman" panose="02020603050405020304" pitchFamily="18" charset="0"/>
              </a:rPr>
              <a:t>类和</a:t>
            </a:r>
            <a:r>
              <a:rPr lang="en-US" altLang="zh-CN" sz="2600" dirty="0" err="1" smtClean="0">
                <a:solidFill>
                  <a:srgbClr val="000000"/>
                </a:solidFill>
                <a:latin typeface="Times New Roman" panose="02020603050405020304" pitchFamily="18" charset="0"/>
                <a:cs typeface="Times New Roman" panose="02020603050405020304" pitchFamily="18" charset="0"/>
              </a:rPr>
              <a:t>QueryString</a:t>
            </a:r>
            <a:r>
              <a:rPr lang="zh-CN" altLang="en-US" sz="2600" dirty="0" smtClean="0">
                <a:solidFill>
                  <a:srgbClr val="000000"/>
                </a:solidFill>
                <a:latin typeface="Times New Roman" panose="02020603050405020304" pitchFamily="18" charset="0"/>
                <a:cs typeface="Times New Roman" panose="02020603050405020304" pitchFamily="18" charset="0"/>
              </a:rPr>
              <a:t>类提交</a:t>
            </a:r>
            <a:r>
              <a:rPr lang="en-US" altLang="zh-CN" sz="2600" dirty="0" smtClean="0">
                <a:solidFill>
                  <a:srgbClr val="000000"/>
                </a:solidFill>
                <a:latin typeface="Times New Roman" panose="02020603050405020304" pitchFamily="18" charset="0"/>
                <a:cs typeface="Times New Roman" panose="02020603050405020304" pitchFamily="18" charset="0"/>
              </a:rPr>
              <a:t>POST</a:t>
            </a:r>
            <a:r>
              <a:rPr lang="zh-CN" altLang="en-US" sz="2600" dirty="0" smtClean="0">
                <a:solidFill>
                  <a:srgbClr val="000000"/>
                </a:solidFill>
                <a:latin typeface="Times New Roman" panose="02020603050405020304" pitchFamily="18" charset="0"/>
                <a:cs typeface="Times New Roman" panose="02020603050405020304" pitchFamily="18" charset="0"/>
              </a:rPr>
              <a:t>表单数据。</a:t>
            </a:r>
            <a:endParaRPr lang="en-US" altLang="zh-CN" sz="26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en-US" sz="2600" dirty="0" smtClean="0">
                <a:solidFill>
                  <a:srgbClr val="000000"/>
                </a:solidFill>
                <a:latin typeface="Times New Roman" panose="02020603050405020304" pitchFamily="18" charset="0"/>
                <a:cs typeface="Times New Roman" panose="02020603050405020304" pitchFamily="18" charset="0"/>
              </a:rPr>
              <a:t>在构造函数中设置</a:t>
            </a:r>
            <a:r>
              <a:rPr lang="en-US" altLang="zh-CN" sz="2600" dirty="0" smtClean="0">
                <a:solidFill>
                  <a:srgbClr val="000000"/>
                </a:solidFill>
                <a:latin typeface="Times New Roman" panose="02020603050405020304" pitchFamily="18" charset="0"/>
                <a:cs typeface="Times New Roman" panose="02020603050405020304" pitchFamily="18" charset="0"/>
              </a:rPr>
              <a:t>URL</a:t>
            </a:r>
            <a:r>
              <a:rPr lang="zh-CN" altLang="en-US" sz="2600" dirty="0" smtClean="0">
                <a:solidFill>
                  <a:srgbClr val="000000"/>
                </a:solidFill>
                <a:latin typeface="Times New Roman" panose="02020603050405020304" pitchFamily="18" charset="0"/>
                <a:cs typeface="Times New Roman" panose="02020603050405020304" pitchFamily="18" charset="0"/>
              </a:rPr>
              <a:t>。</a:t>
            </a:r>
            <a:endParaRPr lang="en-US" altLang="zh-CN" sz="26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en-US" sz="2600" dirty="0" smtClean="0">
                <a:solidFill>
                  <a:srgbClr val="000000"/>
                </a:solidFill>
                <a:latin typeface="Times New Roman" panose="02020603050405020304" pitchFamily="18" charset="0"/>
                <a:cs typeface="Times New Roman" panose="02020603050405020304" pitchFamily="18" charset="0"/>
              </a:rPr>
              <a:t>查询字符串用</a:t>
            </a:r>
            <a:r>
              <a:rPr lang="en-US" altLang="zh-CN" sz="2600" dirty="0" smtClean="0">
                <a:solidFill>
                  <a:srgbClr val="000000"/>
                </a:solidFill>
                <a:latin typeface="Times New Roman" panose="02020603050405020304" pitchFamily="18" charset="0"/>
                <a:cs typeface="Times New Roman" panose="02020603050405020304" pitchFamily="18" charset="0"/>
              </a:rPr>
              <a:t>add()</a:t>
            </a:r>
            <a:r>
              <a:rPr lang="zh-CN" altLang="en-US" sz="2600" dirty="0" smtClean="0">
                <a:solidFill>
                  <a:srgbClr val="000000"/>
                </a:solidFill>
                <a:latin typeface="Times New Roman" panose="02020603050405020304" pitchFamily="18" charset="0"/>
                <a:cs typeface="Times New Roman" panose="02020603050405020304" pitchFamily="18" charset="0"/>
              </a:rPr>
              <a:t>方法构建。</a:t>
            </a:r>
            <a:endParaRPr lang="en-US" altLang="zh-CN" sz="26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600" dirty="0" smtClean="0">
                <a:solidFill>
                  <a:srgbClr val="000000"/>
                </a:solidFill>
                <a:latin typeface="Times New Roman" panose="02020603050405020304" pitchFamily="18" charset="0"/>
                <a:cs typeface="Times New Roman" panose="02020603050405020304" pitchFamily="18" charset="0"/>
              </a:rPr>
              <a:t>post()</a:t>
            </a:r>
            <a:r>
              <a:rPr lang="zh-CN" altLang="en-US" sz="2600" dirty="0" smtClean="0">
                <a:solidFill>
                  <a:srgbClr val="000000"/>
                </a:solidFill>
                <a:latin typeface="Times New Roman" panose="02020603050405020304" pitchFamily="18" charset="0"/>
                <a:cs typeface="Times New Roman" panose="02020603050405020304" pitchFamily="18" charset="0"/>
              </a:rPr>
              <a:t>方法负责向服务器发送数据，返回包含服务器响应的输入流。</a:t>
            </a:r>
            <a:endParaRPr lang="en-US" altLang="zh-CN" sz="26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600" dirty="0" smtClean="0">
                <a:solidFill>
                  <a:srgbClr val="000000"/>
                </a:solidFill>
                <a:latin typeface="Times New Roman" panose="02020603050405020304" pitchFamily="18" charset="0"/>
                <a:cs typeface="Times New Roman" panose="02020603050405020304" pitchFamily="18" charset="0"/>
              </a:rPr>
              <a:t>Main()</a:t>
            </a:r>
            <a:r>
              <a:rPr lang="zh-CN" altLang="en-US" sz="2600" dirty="0" smtClean="0">
                <a:solidFill>
                  <a:srgbClr val="000000"/>
                </a:solidFill>
                <a:latin typeface="Times New Roman" panose="02020603050405020304" pitchFamily="18" charset="0"/>
                <a:cs typeface="Times New Roman" panose="02020603050405020304" pitchFamily="18" charset="0"/>
              </a:rPr>
              <a:t>方法实现测试，向位于</a:t>
            </a:r>
            <a:r>
              <a:rPr lang="en-US" altLang="zh-CN" sz="2400" b="1" dirty="0">
                <a:latin typeface="Times New Roman" pitchFamily="18" charset="0"/>
                <a:cs typeface="Times New Roman" pitchFamily="18" charset="0"/>
                <a:hlinkClick r:id="rId2"/>
              </a:rPr>
              <a:t>http://</a:t>
            </a:r>
            <a:r>
              <a:rPr lang="en-US" altLang="zh-CN" sz="2400" b="1" dirty="0" smtClean="0">
                <a:latin typeface="Times New Roman" pitchFamily="18" charset="0"/>
                <a:cs typeface="Times New Roman" pitchFamily="18" charset="0"/>
                <a:hlinkClick r:id="rId2"/>
              </a:rPr>
              <a:t>www.cafeaulait.org/books/jnp4/postquery.html</a:t>
            </a:r>
            <a:r>
              <a:rPr lang="zh-CN" altLang="en-US" sz="2400" dirty="0" smtClean="0">
                <a:latin typeface="Times New Roman" pitchFamily="18" charset="0"/>
                <a:cs typeface="Times New Roman" pitchFamily="18" charset="0"/>
              </a:rPr>
              <a:t>的资源发送名字“</a:t>
            </a:r>
            <a:r>
              <a:rPr lang="en-US" altLang="zh-CN" sz="2400" dirty="0" err="1">
                <a:latin typeface="Times New Roman" pitchFamily="18" charset="0"/>
                <a:cs typeface="Times New Roman" pitchFamily="18" charset="0"/>
              </a:rPr>
              <a:t>Elliotte</a:t>
            </a:r>
            <a:r>
              <a:rPr lang="en-US" altLang="zh-CN" sz="2400" dirty="0">
                <a:latin typeface="Times New Roman" pitchFamily="18" charset="0"/>
                <a:cs typeface="Times New Roman" pitchFamily="18" charset="0"/>
              </a:rPr>
              <a:t> Rusty Harold</a:t>
            </a:r>
            <a:r>
              <a:rPr lang="zh-CN" altLang="en-US" sz="2400" dirty="0" smtClean="0">
                <a:latin typeface="Times New Roman" pitchFamily="18" charset="0"/>
                <a:cs typeface="Times New Roman" pitchFamily="18" charset="0"/>
              </a:rPr>
              <a:t>”和电邮地址</a:t>
            </a:r>
            <a:r>
              <a:rPr lang="en-US" altLang="zh-CN" sz="2400" dirty="0" smtClean="0">
                <a:latin typeface="Times New Roman" pitchFamily="18" charset="0"/>
                <a:cs typeface="Times New Roman" pitchFamily="18" charset="0"/>
              </a:rPr>
              <a:t>elharo@ibiblio.org</a:t>
            </a:r>
            <a:r>
              <a:rPr lang="zh-CN" altLang="en-US" sz="2400" dirty="0" smtClean="0">
                <a:latin typeface="Times New Roman" pitchFamily="18" charset="0"/>
                <a:cs typeface="Times New Roman" pitchFamily="18" charset="0"/>
              </a:rPr>
              <a:t>。此</a:t>
            </a:r>
            <a:r>
              <a:rPr lang="en-US" altLang="zh-CN" sz="2400" dirty="0" smtClean="0">
                <a:latin typeface="Times New Roman" pitchFamily="18" charset="0"/>
                <a:cs typeface="Times New Roman" pitchFamily="18" charset="0"/>
              </a:rPr>
              <a:t>Web</a:t>
            </a:r>
            <a:r>
              <a:rPr lang="zh-CN" altLang="en-US" sz="2400" dirty="0" smtClean="0">
                <a:latin typeface="Times New Roman" pitchFamily="18" charset="0"/>
                <a:cs typeface="Times New Roman" pitchFamily="18" charset="0"/>
              </a:rPr>
              <a:t>资源是一个表单测试器，接受任何使用</a:t>
            </a:r>
            <a:r>
              <a:rPr lang="en-US" altLang="zh-CN" sz="2400" dirty="0" smtClean="0">
                <a:latin typeface="Times New Roman" pitchFamily="18" charset="0"/>
                <a:cs typeface="Times New Roman" pitchFamily="18" charset="0"/>
              </a:rPr>
              <a:t>POST</a:t>
            </a:r>
            <a:r>
              <a:rPr lang="zh-CN" altLang="en-US" sz="2400" dirty="0" smtClean="0">
                <a:latin typeface="Times New Roman" pitchFamily="18" charset="0"/>
                <a:cs typeface="Times New Roman" pitchFamily="18" charset="0"/>
              </a:rPr>
              <a:t>或</a:t>
            </a:r>
            <a:r>
              <a:rPr lang="en-US" altLang="zh-CN" sz="2400" dirty="0" smtClean="0">
                <a:latin typeface="Times New Roman" pitchFamily="18" charset="0"/>
                <a:cs typeface="Times New Roman" pitchFamily="18" charset="0"/>
              </a:rPr>
              <a:t>GET</a:t>
            </a:r>
            <a:r>
              <a:rPr lang="zh-CN" altLang="en-US" sz="2400" dirty="0" smtClean="0">
                <a:latin typeface="Times New Roman" pitchFamily="18" charset="0"/>
                <a:cs typeface="Times New Roman" pitchFamily="18" charset="0"/>
              </a:rPr>
              <a:t>方法的输入，并返回一个未解析的</a:t>
            </a:r>
            <a:r>
              <a:rPr lang="en-US" altLang="zh-CN" sz="2400" dirty="0" smtClean="0">
                <a:latin typeface="Times New Roman" pitchFamily="18" charset="0"/>
                <a:cs typeface="Times New Roman" pitchFamily="18" charset="0"/>
              </a:rPr>
              <a:t>HTML</a:t>
            </a:r>
            <a:r>
              <a:rPr lang="zh-CN" altLang="en-US" sz="2400" dirty="0" smtClean="0">
                <a:latin typeface="Times New Roman" pitchFamily="18" charset="0"/>
                <a:cs typeface="Times New Roman" pitchFamily="18" charset="0"/>
              </a:rPr>
              <a:t>页面，显示提交的名和值。</a:t>
            </a:r>
            <a:endParaRPr lang="en-US" altLang="zh-CN"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a:t>
            </a:r>
            <a:r>
              <a:rPr lang="zh-CN" altLang="en-US" dirty="0" smtClean="0"/>
              <a:t>实例：提交表单（</a:t>
            </a:r>
            <a:r>
              <a:rPr lang="en-US" altLang="zh-CN" dirty="0" smtClean="0"/>
              <a:t>1</a:t>
            </a:r>
            <a:r>
              <a:rPr lang="zh-CN" altLang="en-US" dirty="0" smtClean="0"/>
              <a:t>）</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79512" y="1340768"/>
            <a:ext cx="7342187" cy="4162425"/>
          </a:xfrm>
          <a:prstGeom prst="rect">
            <a:avLst/>
          </a:prstGeom>
          <a:noFill/>
          <a:ln w="9525">
            <a:noFill/>
            <a:miter lim="800000"/>
            <a:headEnd/>
            <a:tailEnd/>
          </a:ln>
        </p:spPr>
      </p:pic>
      <p:sp>
        <p:nvSpPr>
          <p:cNvPr id="5" name="矩形 4"/>
          <p:cNvSpPr/>
          <p:nvPr/>
        </p:nvSpPr>
        <p:spPr>
          <a:xfrm>
            <a:off x="179512" y="2420888"/>
            <a:ext cx="561662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3528" y="5517232"/>
            <a:ext cx="7992888" cy="646331"/>
          </a:xfrm>
          <a:prstGeom prst="rect">
            <a:avLst/>
          </a:prstGeom>
          <a:noFill/>
        </p:spPr>
        <p:txBody>
          <a:bodyPr wrap="square" rtlCol="0">
            <a:spAutoFit/>
          </a:bodyPr>
          <a:lstStyle/>
          <a:p>
            <a:r>
              <a:rPr lang="en-US" altLang="zh-CN" dirty="0" smtClean="0"/>
              <a:t>1 </a:t>
            </a:r>
            <a:r>
              <a:rPr lang="zh-CN" altLang="en-US" dirty="0" smtClean="0"/>
              <a:t>使用</a:t>
            </a:r>
            <a:r>
              <a:rPr lang="en-US" altLang="zh-CN" dirty="0" err="1" smtClean="0"/>
              <a:t>URLEncoder</a:t>
            </a:r>
            <a:r>
              <a:rPr lang="zh-CN" altLang="en-US" dirty="0" smtClean="0"/>
              <a:t>对</a:t>
            </a:r>
            <a:r>
              <a:rPr lang="en-US" altLang="zh-CN" dirty="0" smtClean="0"/>
              <a:t>query</a:t>
            </a:r>
            <a:r>
              <a:rPr lang="zh-CN" altLang="en-US" dirty="0" smtClean="0"/>
              <a:t>对象连续的名</a:t>
            </a:r>
            <a:r>
              <a:rPr lang="en-US" altLang="zh-CN" dirty="0" smtClean="0"/>
              <a:t>-</a:t>
            </a:r>
            <a:r>
              <a:rPr lang="zh-CN" altLang="en-US" dirty="0" smtClean="0"/>
              <a:t>值对进行编码，用来向服务器端程序发送数据。</a:t>
            </a:r>
            <a:endParaRPr lang="zh-CN" altLang="en-US" dirty="0"/>
          </a:p>
        </p:txBody>
      </p:sp>
      <p:sp>
        <p:nvSpPr>
          <p:cNvPr id="7" name="矩形 6"/>
          <p:cNvSpPr/>
          <p:nvPr/>
        </p:nvSpPr>
        <p:spPr>
          <a:xfrm>
            <a:off x="251520" y="2708920"/>
            <a:ext cx="5616624" cy="21602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95536" y="6093296"/>
            <a:ext cx="7992888" cy="369332"/>
          </a:xfrm>
          <a:prstGeom prst="rect">
            <a:avLst/>
          </a:prstGeom>
          <a:noFill/>
        </p:spPr>
        <p:txBody>
          <a:bodyPr wrap="square" rtlCol="0">
            <a:spAutoFit/>
          </a:bodyPr>
          <a:lstStyle/>
          <a:p>
            <a:r>
              <a:rPr lang="en-US" altLang="zh-CN" dirty="0" smtClean="0"/>
              <a:t>2 </a:t>
            </a:r>
            <a:r>
              <a:rPr lang="en-US" altLang="zh-CN" dirty="0" err="1" smtClean="0"/>
              <a:t>FormPoster</a:t>
            </a:r>
            <a:r>
              <a:rPr lang="zh-CN" altLang="en-US" dirty="0" smtClean="0"/>
              <a:t>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a:t>
            </a:r>
            <a:r>
              <a:rPr lang="zh-CN" altLang="en-US" dirty="0" smtClean="0"/>
              <a:t>实例：提交表单（</a:t>
            </a:r>
            <a:r>
              <a:rPr lang="en-US" altLang="zh-CN" dirty="0" smtClean="0"/>
              <a:t>2</a:t>
            </a:r>
            <a:r>
              <a:rPr lang="zh-CN" altLang="en-US" dirty="0" smtClean="0"/>
              <a:t>）</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585788" y="1571625"/>
            <a:ext cx="7970837" cy="3714750"/>
          </a:xfrm>
          <a:prstGeom prst="rect">
            <a:avLst/>
          </a:prstGeom>
          <a:noFill/>
          <a:ln w="9525">
            <a:noFill/>
            <a:miter lim="800000"/>
            <a:headEnd/>
            <a:tailEnd/>
          </a:ln>
        </p:spPr>
      </p:pic>
      <p:sp>
        <p:nvSpPr>
          <p:cNvPr id="6" name="TextBox 5"/>
          <p:cNvSpPr txBox="1"/>
          <p:nvPr/>
        </p:nvSpPr>
        <p:spPr>
          <a:xfrm>
            <a:off x="755576" y="5589240"/>
            <a:ext cx="7704856" cy="369332"/>
          </a:xfrm>
          <a:prstGeom prst="rect">
            <a:avLst/>
          </a:prstGeom>
          <a:noFill/>
        </p:spPr>
        <p:txBody>
          <a:bodyPr wrap="square" rtlCol="0">
            <a:spAutoFit/>
          </a:bodyPr>
          <a:lstStyle/>
          <a:p>
            <a:r>
              <a:rPr lang="en-US" altLang="zh-CN" dirty="0" smtClean="0"/>
              <a:t>1. </a:t>
            </a:r>
            <a:r>
              <a:rPr lang="zh-CN" altLang="en-US" dirty="0" smtClean="0"/>
              <a:t>允许输出</a:t>
            </a:r>
            <a:endParaRPr lang="zh-CN" altLang="en-US" dirty="0"/>
          </a:p>
        </p:txBody>
      </p:sp>
      <p:sp>
        <p:nvSpPr>
          <p:cNvPr id="7" name="矩形 6"/>
          <p:cNvSpPr/>
          <p:nvPr/>
        </p:nvSpPr>
        <p:spPr>
          <a:xfrm>
            <a:off x="827584" y="2204864"/>
            <a:ext cx="561662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15616" y="3789040"/>
            <a:ext cx="561662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55576" y="5949280"/>
            <a:ext cx="7704856" cy="369332"/>
          </a:xfrm>
          <a:prstGeom prst="rect">
            <a:avLst/>
          </a:prstGeom>
          <a:noFill/>
        </p:spPr>
        <p:txBody>
          <a:bodyPr wrap="square" rtlCol="0">
            <a:spAutoFit/>
          </a:bodyPr>
          <a:lstStyle/>
          <a:p>
            <a:r>
              <a:rPr lang="en-US" altLang="zh-CN" dirty="0" smtClean="0"/>
              <a:t>2. </a:t>
            </a:r>
            <a:r>
              <a:rPr lang="zh-CN" altLang="en-US" dirty="0" smtClean="0"/>
              <a:t>输出转换为字符串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a:t>
            </a:r>
            <a:r>
              <a:rPr lang="zh-CN" altLang="en-US" dirty="0" smtClean="0"/>
              <a:t>实例：提交表单（</a:t>
            </a:r>
            <a:r>
              <a:rPr lang="en-US" altLang="zh-CN" dirty="0" smtClean="0"/>
              <a:t>3</a:t>
            </a:r>
            <a:r>
              <a:rPr lang="zh-CN" altLang="en-US" dirty="0" smtClean="0"/>
              <a:t>）</a:t>
            </a:r>
            <a:endParaRPr lang="zh-CN" altLang="en-US" dirty="0"/>
          </a:p>
        </p:txBody>
      </p:sp>
      <p:pic>
        <p:nvPicPr>
          <p:cNvPr id="3075" name="Picture 3"/>
          <p:cNvPicPr>
            <a:picLocks noChangeAspect="1" noChangeArrowheads="1"/>
          </p:cNvPicPr>
          <p:nvPr/>
        </p:nvPicPr>
        <p:blipFill>
          <a:blip r:embed="rId2" cstate="print"/>
          <a:srcRect/>
          <a:stretch>
            <a:fillRect/>
          </a:stretch>
        </p:blipFill>
        <p:spPr bwMode="auto">
          <a:xfrm>
            <a:off x="539552" y="1196752"/>
            <a:ext cx="7761287" cy="4591050"/>
          </a:xfrm>
          <a:prstGeom prst="rect">
            <a:avLst/>
          </a:prstGeom>
          <a:noFill/>
          <a:ln w="9525">
            <a:noFill/>
            <a:miter lim="800000"/>
            <a:headEnd/>
            <a:tailEnd/>
          </a:ln>
        </p:spPr>
      </p:pic>
      <p:sp>
        <p:nvSpPr>
          <p:cNvPr id="6" name="矩形 5"/>
          <p:cNvSpPr/>
          <p:nvPr/>
        </p:nvSpPr>
        <p:spPr>
          <a:xfrm>
            <a:off x="1043608" y="2060848"/>
            <a:ext cx="561662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827584" y="5805264"/>
            <a:ext cx="7704856" cy="369332"/>
          </a:xfrm>
          <a:prstGeom prst="rect">
            <a:avLst/>
          </a:prstGeom>
          <a:noFill/>
        </p:spPr>
        <p:txBody>
          <a:bodyPr wrap="square" rtlCol="0">
            <a:spAutoFit/>
          </a:bodyPr>
          <a:lstStyle/>
          <a:p>
            <a:r>
              <a:rPr lang="en-US" altLang="zh-CN" dirty="0" smtClean="0"/>
              <a:t>1. </a:t>
            </a:r>
            <a:r>
              <a:rPr lang="zh-CN" altLang="en-US" dirty="0" smtClean="0"/>
              <a:t>读取第一个参数，如有认为是可以</a:t>
            </a:r>
            <a:r>
              <a:rPr lang="en-US" altLang="zh-CN" dirty="0" smtClean="0"/>
              <a:t>post</a:t>
            </a:r>
            <a:r>
              <a:rPr lang="zh-CN" altLang="en-US" dirty="0" smtClean="0"/>
              <a:t>的</a:t>
            </a:r>
            <a:r>
              <a:rPr lang="en-US" altLang="zh-CN" dirty="0" smtClean="0"/>
              <a:t>URL</a:t>
            </a:r>
            <a:r>
              <a:rPr lang="zh-CN" altLang="en-US" dirty="0" smtClean="0"/>
              <a:t>，否则默认</a:t>
            </a:r>
            <a:r>
              <a:rPr lang="en-US" altLang="zh-CN" dirty="0" smtClean="0"/>
              <a:t>URL</a:t>
            </a:r>
            <a:r>
              <a:rPr lang="zh-CN" altLang="en-US" dirty="0" smtClean="0"/>
              <a:t>初始化</a:t>
            </a:r>
            <a:endParaRPr lang="zh-CN" altLang="en-US" dirty="0"/>
          </a:p>
        </p:txBody>
      </p:sp>
      <p:sp>
        <p:nvSpPr>
          <p:cNvPr id="9" name="矩形 8"/>
          <p:cNvSpPr/>
          <p:nvPr/>
        </p:nvSpPr>
        <p:spPr>
          <a:xfrm>
            <a:off x="827584" y="5373216"/>
            <a:ext cx="54006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827584" y="6165304"/>
            <a:ext cx="7704856" cy="369332"/>
          </a:xfrm>
          <a:prstGeom prst="rect">
            <a:avLst/>
          </a:prstGeom>
          <a:noFill/>
        </p:spPr>
        <p:txBody>
          <a:bodyPr wrap="square" rtlCol="0">
            <a:spAutoFit/>
          </a:bodyPr>
          <a:lstStyle/>
          <a:p>
            <a:r>
              <a:rPr lang="en-US" altLang="zh-CN" dirty="0" smtClean="0"/>
              <a:t>2. </a:t>
            </a:r>
            <a:r>
              <a:rPr lang="zh-CN" altLang="en-US" dirty="0" smtClean="0"/>
              <a:t>为生成的</a:t>
            </a:r>
            <a:r>
              <a:rPr lang="en-US" altLang="zh-CN" dirty="0" err="1" smtClean="0"/>
              <a:t>FormPoster</a:t>
            </a:r>
            <a:r>
              <a:rPr lang="zh-CN" altLang="en-US" dirty="0" smtClean="0"/>
              <a:t>对象增加两个名</a:t>
            </a:r>
            <a:r>
              <a:rPr lang="en-US" altLang="zh-CN" dirty="0" smtClean="0"/>
              <a:t>-</a:t>
            </a:r>
            <a:r>
              <a:rPr lang="zh-CN" altLang="en-US" dirty="0" smtClean="0"/>
              <a:t>值对。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post</a:t>
            </a:r>
            <a:r>
              <a:rPr lang="zh-CN" altLang="en-US" dirty="0" smtClean="0"/>
              <a:t>实例：提交表单（</a:t>
            </a:r>
            <a:r>
              <a:rPr lang="en-US" altLang="zh-CN" dirty="0" smtClean="0"/>
              <a:t>4</a:t>
            </a:r>
            <a:r>
              <a:rPr lang="zh-CN" altLang="en-US" dirty="0" smtClean="0"/>
              <a:t>）</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539552" y="1556792"/>
            <a:ext cx="5553075" cy="2981325"/>
          </a:xfrm>
          <a:prstGeom prst="rect">
            <a:avLst/>
          </a:prstGeom>
          <a:noFill/>
          <a:ln w="9525">
            <a:noFill/>
            <a:miter lim="800000"/>
            <a:headEnd/>
            <a:tailEnd/>
          </a:ln>
        </p:spPr>
      </p:pic>
      <p:sp>
        <p:nvSpPr>
          <p:cNvPr id="7" name="矩形 6"/>
          <p:cNvSpPr/>
          <p:nvPr/>
        </p:nvSpPr>
        <p:spPr>
          <a:xfrm>
            <a:off x="971600" y="1556792"/>
            <a:ext cx="561662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83568" y="4725144"/>
            <a:ext cx="8064896" cy="369332"/>
          </a:xfrm>
          <a:prstGeom prst="rect">
            <a:avLst/>
          </a:prstGeom>
          <a:noFill/>
        </p:spPr>
        <p:txBody>
          <a:bodyPr wrap="square" rtlCol="0">
            <a:spAutoFit/>
          </a:bodyPr>
          <a:lstStyle/>
          <a:p>
            <a:r>
              <a:rPr lang="en-US" altLang="zh-CN" dirty="0" smtClean="0"/>
              <a:t>1 </a:t>
            </a:r>
            <a:r>
              <a:rPr lang="zh-CN" altLang="en-US" dirty="0" smtClean="0"/>
              <a:t>调用</a:t>
            </a:r>
            <a:r>
              <a:rPr lang="en-US" altLang="zh-CN" dirty="0" smtClean="0"/>
              <a:t>post()</a:t>
            </a:r>
            <a:r>
              <a:rPr lang="zh-CN" altLang="en-US" dirty="0" smtClean="0"/>
              <a:t>命令，完成提交</a:t>
            </a:r>
            <a:endParaRPr lang="zh-CN" altLang="en-US" dirty="0"/>
          </a:p>
        </p:txBody>
      </p:sp>
      <p:sp>
        <p:nvSpPr>
          <p:cNvPr id="9" name="TextBox 8"/>
          <p:cNvSpPr txBox="1"/>
          <p:nvPr/>
        </p:nvSpPr>
        <p:spPr>
          <a:xfrm>
            <a:off x="683568" y="5085184"/>
            <a:ext cx="8064896" cy="369332"/>
          </a:xfrm>
          <a:prstGeom prst="rect">
            <a:avLst/>
          </a:prstGeom>
          <a:noFill/>
        </p:spPr>
        <p:txBody>
          <a:bodyPr wrap="square" rtlCol="0">
            <a:spAutoFit/>
          </a:bodyPr>
          <a:lstStyle/>
          <a:p>
            <a:r>
              <a:rPr lang="en-US" altLang="zh-CN" dirty="0" smtClean="0"/>
              <a:t>2 </a:t>
            </a:r>
            <a:r>
              <a:rPr lang="zh-CN" altLang="en-US" dirty="0" smtClean="0"/>
              <a:t>读取服务器对应的响应内容</a:t>
            </a:r>
            <a:endParaRPr lang="zh-CN" altLang="en-US" dirty="0"/>
          </a:p>
        </p:txBody>
      </p:sp>
      <p:sp>
        <p:nvSpPr>
          <p:cNvPr id="10" name="矩形 9"/>
          <p:cNvSpPr/>
          <p:nvPr/>
        </p:nvSpPr>
        <p:spPr>
          <a:xfrm>
            <a:off x="1115616" y="1988840"/>
            <a:ext cx="561662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83568" y="5445224"/>
            <a:ext cx="8064896" cy="369332"/>
          </a:xfrm>
          <a:prstGeom prst="rect">
            <a:avLst/>
          </a:prstGeom>
          <a:noFill/>
        </p:spPr>
        <p:txBody>
          <a:bodyPr wrap="square" rtlCol="0">
            <a:spAutoFit/>
          </a:bodyPr>
          <a:lstStyle/>
          <a:p>
            <a:r>
              <a:rPr lang="en-US" altLang="zh-CN" dirty="0" smtClean="0"/>
              <a:t>3 </a:t>
            </a:r>
            <a:r>
              <a:rPr lang="zh-CN" altLang="en-US" dirty="0" smtClean="0"/>
              <a:t>与之前</a:t>
            </a:r>
            <a:r>
              <a:rPr lang="en-US" altLang="zh-CN" dirty="0" smtClean="0"/>
              <a:t>string</a:t>
            </a:r>
            <a:r>
              <a:rPr lang="zh-CN" altLang="en-US" dirty="0" smtClean="0"/>
              <a:t>对应</a:t>
            </a:r>
            <a:endParaRPr lang="zh-CN" altLang="en-US" dirty="0"/>
          </a:p>
        </p:txBody>
      </p:sp>
      <p:sp>
        <p:nvSpPr>
          <p:cNvPr id="12" name="矩形 11"/>
          <p:cNvSpPr/>
          <p:nvPr/>
        </p:nvSpPr>
        <p:spPr>
          <a:xfrm>
            <a:off x="1187624" y="2636912"/>
            <a:ext cx="561662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228600" y="76200"/>
            <a:ext cx="8540750" cy="762000"/>
          </a:xfrm>
        </p:spPr>
        <p:txBody>
          <a:bodyPr/>
          <a:lstStyle/>
          <a:p>
            <a:r>
              <a:rPr lang="zh-CN" altLang="en-US" sz="3200" smtClean="0"/>
              <a:t>提交表单数据编程总结</a:t>
            </a:r>
          </a:p>
        </p:txBody>
      </p:sp>
      <p:sp>
        <p:nvSpPr>
          <p:cNvPr id="62467" name="内容占位符 2"/>
          <p:cNvSpPr>
            <a:spLocks noGrp="1"/>
          </p:cNvSpPr>
          <p:nvPr>
            <p:ph idx="1"/>
          </p:nvPr>
        </p:nvSpPr>
        <p:spPr>
          <a:xfrm>
            <a:off x="539552" y="1722437"/>
            <a:ext cx="7947025" cy="5135563"/>
          </a:xfrm>
        </p:spPr>
        <p:txBody>
          <a:bodyPr/>
          <a:lstStyle/>
          <a:p>
            <a:r>
              <a:rPr lang="en-US" altLang="zh-CN" sz="2000" dirty="0" smtClean="0">
                <a:solidFill>
                  <a:srgbClr val="000000"/>
                </a:solidFill>
                <a:latin typeface="Times New Roman" pitchFamily="18" charset="0"/>
                <a:cs typeface="Times New Roman" pitchFamily="18" charset="0"/>
              </a:rPr>
              <a:t>1.</a:t>
            </a:r>
            <a:r>
              <a:rPr lang="zh-CN" altLang="en-US" sz="2000" dirty="0" smtClean="0">
                <a:solidFill>
                  <a:srgbClr val="000000"/>
                </a:solidFill>
                <a:latin typeface="Times New Roman" pitchFamily="18" charset="0"/>
                <a:cs typeface="Times New Roman" pitchFamily="18" charset="0"/>
              </a:rPr>
              <a:t>确定要发送给服务器的程序的名</a:t>
            </a:r>
            <a:r>
              <a:rPr lang="en-US" altLang="zh-CN" sz="2000" dirty="0" smtClean="0">
                <a:solidFill>
                  <a:srgbClr val="000000"/>
                </a:solidFill>
                <a:latin typeface="Times New Roman" pitchFamily="18" charset="0"/>
                <a:cs typeface="Times New Roman" pitchFamily="18" charset="0"/>
              </a:rPr>
              <a:t>-</a:t>
            </a:r>
            <a:r>
              <a:rPr lang="zh-CN" altLang="en-US" sz="2000" dirty="0" smtClean="0">
                <a:solidFill>
                  <a:srgbClr val="000000"/>
                </a:solidFill>
                <a:latin typeface="Times New Roman" pitchFamily="18" charset="0"/>
                <a:cs typeface="Times New Roman" pitchFamily="18" charset="0"/>
              </a:rPr>
              <a:t>值对</a:t>
            </a:r>
            <a:endParaRPr lang="en-US" altLang="zh-CN" sz="2000" dirty="0" smtClean="0">
              <a:solidFill>
                <a:srgbClr val="000000"/>
              </a:solidFill>
              <a:latin typeface="Times New Roman" pitchFamily="18" charset="0"/>
              <a:cs typeface="Times New Roman" pitchFamily="18" charset="0"/>
            </a:endParaRPr>
          </a:p>
          <a:p>
            <a:r>
              <a:rPr lang="en-US" altLang="zh-CN" sz="2000" dirty="0" smtClean="0">
                <a:solidFill>
                  <a:srgbClr val="000000"/>
                </a:solidFill>
                <a:latin typeface="Times New Roman" pitchFamily="18" charset="0"/>
                <a:cs typeface="Times New Roman" pitchFamily="18" charset="0"/>
              </a:rPr>
              <a:t>2.</a:t>
            </a:r>
            <a:r>
              <a:rPr lang="zh-CN" altLang="en-US" sz="2000" dirty="0" smtClean="0">
                <a:solidFill>
                  <a:srgbClr val="000000"/>
                </a:solidFill>
                <a:latin typeface="Times New Roman" pitchFamily="18" charset="0"/>
                <a:cs typeface="Times New Roman" pitchFamily="18" charset="0"/>
              </a:rPr>
              <a:t>编写接受和处理请求的服务器端程序。如果没有使用定制数据编码，可以使用普通的</a:t>
            </a:r>
            <a:r>
              <a:rPr lang="en-US" altLang="zh-CN" sz="2000" dirty="0" smtClean="0">
                <a:solidFill>
                  <a:srgbClr val="000000"/>
                </a:solidFill>
                <a:latin typeface="Times New Roman" pitchFamily="18" charset="0"/>
                <a:cs typeface="Times New Roman" pitchFamily="18" charset="0"/>
              </a:rPr>
              <a:t>HTML</a:t>
            </a:r>
            <a:r>
              <a:rPr lang="zh-CN" altLang="en-US" sz="2000" dirty="0" smtClean="0">
                <a:solidFill>
                  <a:srgbClr val="000000"/>
                </a:solidFill>
                <a:latin typeface="Times New Roman" pitchFamily="18" charset="0"/>
                <a:cs typeface="Times New Roman" pitchFamily="18" charset="0"/>
              </a:rPr>
              <a:t>表单和</a:t>
            </a:r>
            <a:r>
              <a:rPr lang="en-US" altLang="zh-CN" sz="2000" dirty="0" smtClean="0">
                <a:solidFill>
                  <a:srgbClr val="000000"/>
                </a:solidFill>
                <a:latin typeface="Times New Roman" pitchFamily="18" charset="0"/>
                <a:cs typeface="Times New Roman" pitchFamily="18" charset="0"/>
              </a:rPr>
              <a:t>Web</a:t>
            </a:r>
            <a:r>
              <a:rPr lang="zh-CN" altLang="en-US" sz="2000" dirty="0" smtClean="0">
                <a:solidFill>
                  <a:srgbClr val="000000"/>
                </a:solidFill>
                <a:latin typeface="Times New Roman" pitchFamily="18" charset="0"/>
                <a:cs typeface="Times New Roman" pitchFamily="18" charset="0"/>
              </a:rPr>
              <a:t>浏览器测试此程序</a:t>
            </a:r>
            <a:endParaRPr lang="en-US" altLang="zh-CN" sz="2000" dirty="0" smtClean="0">
              <a:solidFill>
                <a:srgbClr val="000000"/>
              </a:solidFill>
              <a:latin typeface="Times New Roman" pitchFamily="18" charset="0"/>
              <a:cs typeface="Times New Roman" pitchFamily="18" charset="0"/>
            </a:endParaRPr>
          </a:p>
          <a:p>
            <a:r>
              <a:rPr lang="en-US" altLang="zh-CN" sz="2000" dirty="0" smtClean="0">
                <a:solidFill>
                  <a:srgbClr val="000000"/>
                </a:solidFill>
                <a:latin typeface="Times New Roman" pitchFamily="18" charset="0"/>
                <a:cs typeface="Times New Roman" pitchFamily="18" charset="0"/>
              </a:rPr>
              <a:t>3.</a:t>
            </a:r>
            <a:r>
              <a:rPr lang="zh-CN" altLang="en-US" sz="2000" dirty="0" smtClean="0">
                <a:solidFill>
                  <a:srgbClr val="000000"/>
                </a:solidFill>
                <a:latin typeface="Times New Roman" pitchFamily="18" charset="0"/>
                <a:cs typeface="Times New Roman" pitchFamily="18" charset="0"/>
              </a:rPr>
              <a:t>在</a:t>
            </a:r>
            <a:r>
              <a:rPr lang="en-US" altLang="zh-CN" sz="2000" dirty="0" smtClean="0">
                <a:solidFill>
                  <a:srgbClr val="000000"/>
                </a:solidFill>
                <a:latin typeface="Times New Roman" pitchFamily="18" charset="0"/>
                <a:cs typeface="Times New Roman" pitchFamily="18" charset="0"/>
              </a:rPr>
              <a:t>java</a:t>
            </a:r>
            <a:r>
              <a:rPr lang="zh-CN" altLang="en-US" sz="2000" dirty="0" smtClean="0">
                <a:solidFill>
                  <a:srgbClr val="000000"/>
                </a:solidFill>
                <a:latin typeface="Times New Roman" pitchFamily="18" charset="0"/>
                <a:cs typeface="Times New Roman" pitchFamily="18" charset="0"/>
              </a:rPr>
              <a:t>程序中创建一个查询字符串。字符串形式：</a:t>
            </a:r>
            <a:endParaRPr lang="en-US" altLang="zh-CN" sz="2000" dirty="0" smtClean="0">
              <a:solidFill>
                <a:srgbClr val="000000"/>
              </a:solidFill>
              <a:latin typeface="Times New Roman" pitchFamily="18" charset="0"/>
              <a:cs typeface="Times New Roman" pitchFamily="18" charset="0"/>
            </a:endParaRPr>
          </a:p>
          <a:p>
            <a:r>
              <a:rPr lang="en-US" altLang="zh-CN" sz="2000" dirty="0" smtClean="0">
                <a:solidFill>
                  <a:srgbClr val="000000"/>
                </a:solidFill>
                <a:latin typeface="Times New Roman" pitchFamily="18" charset="0"/>
                <a:cs typeface="Times New Roman" pitchFamily="18" charset="0"/>
              </a:rPr>
              <a:t>name1=value1&amp;name2=value2&amp;name3=value3 </a:t>
            </a:r>
            <a:r>
              <a:rPr lang="zh-CN" altLang="en-US" sz="2000" dirty="0" smtClean="0">
                <a:solidFill>
                  <a:srgbClr val="000000"/>
                </a:solidFill>
                <a:latin typeface="Times New Roman" pitchFamily="18" charset="0"/>
                <a:cs typeface="Times New Roman" pitchFamily="18" charset="0"/>
              </a:rPr>
              <a:t>在增加到查询字符串之前，先将各个名和值传递到</a:t>
            </a:r>
            <a:r>
              <a:rPr lang="en-US" altLang="zh-CN" sz="2000" dirty="0" err="1" smtClean="0">
                <a:solidFill>
                  <a:srgbClr val="000000"/>
                </a:solidFill>
                <a:latin typeface="Times New Roman" pitchFamily="18" charset="0"/>
                <a:cs typeface="Times New Roman" pitchFamily="18" charset="0"/>
              </a:rPr>
              <a:t>URLEncoder.encode</a:t>
            </a:r>
            <a:r>
              <a:rPr lang="en-US" altLang="zh-CN" sz="2000" dirty="0" smtClean="0">
                <a:solidFill>
                  <a:srgbClr val="000000"/>
                </a:solidFill>
                <a:latin typeface="Times New Roman" pitchFamily="18" charset="0"/>
                <a:cs typeface="Times New Roman" pitchFamily="18" charset="0"/>
              </a:rPr>
              <a:t>()</a:t>
            </a:r>
            <a:r>
              <a:rPr lang="zh-CN" altLang="en-US" sz="2000" dirty="0" smtClean="0">
                <a:solidFill>
                  <a:srgbClr val="000000"/>
                </a:solidFill>
                <a:latin typeface="Times New Roman" pitchFamily="18" charset="0"/>
                <a:cs typeface="Times New Roman" pitchFamily="18" charset="0"/>
              </a:rPr>
              <a:t>。</a:t>
            </a:r>
            <a:endParaRPr lang="en-US" altLang="zh-CN" sz="2000" dirty="0" smtClean="0">
              <a:solidFill>
                <a:srgbClr val="000000"/>
              </a:solidFill>
              <a:latin typeface="Times New Roman" pitchFamily="18" charset="0"/>
              <a:cs typeface="Times New Roman" pitchFamily="18" charset="0"/>
            </a:endParaRPr>
          </a:p>
          <a:p>
            <a:r>
              <a:rPr lang="en-US" altLang="zh-CN" sz="2000" dirty="0" smtClean="0">
                <a:solidFill>
                  <a:srgbClr val="000000"/>
                </a:solidFill>
                <a:latin typeface="Times New Roman" pitchFamily="18" charset="0"/>
                <a:cs typeface="Times New Roman" pitchFamily="18" charset="0"/>
              </a:rPr>
              <a:t>4.</a:t>
            </a:r>
            <a:r>
              <a:rPr lang="zh-CN" altLang="en-US" sz="2000" dirty="0" smtClean="0">
                <a:solidFill>
                  <a:srgbClr val="000000"/>
                </a:solidFill>
                <a:latin typeface="Times New Roman" pitchFamily="18" charset="0"/>
                <a:cs typeface="Times New Roman" pitchFamily="18" charset="0"/>
              </a:rPr>
              <a:t>打开一个</a:t>
            </a:r>
            <a:r>
              <a:rPr lang="en-US" altLang="zh-CN" sz="2000" dirty="0" err="1" smtClean="0">
                <a:solidFill>
                  <a:srgbClr val="000000"/>
                </a:solidFill>
                <a:latin typeface="Times New Roman" pitchFamily="18" charset="0"/>
                <a:cs typeface="Times New Roman" pitchFamily="18" charset="0"/>
              </a:rPr>
              <a:t>URLConnection</a:t>
            </a:r>
            <a:r>
              <a:rPr lang="zh-CN" altLang="en-US" sz="2000" dirty="0" smtClean="0">
                <a:solidFill>
                  <a:srgbClr val="000000"/>
                </a:solidFill>
                <a:latin typeface="Times New Roman" pitchFamily="18" charset="0"/>
                <a:cs typeface="Times New Roman" pitchFamily="18" charset="0"/>
              </a:rPr>
              <a:t>，指向将接受数据的程序的</a:t>
            </a:r>
            <a:r>
              <a:rPr lang="en-US" altLang="zh-CN" sz="2000" dirty="0" smtClean="0">
                <a:solidFill>
                  <a:srgbClr val="000000"/>
                </a:solidFill>
                <a:latin typeface="Times New Roman" pitchFamily="18" charset="0"/>
                <a:cs typeface="Times New Roman" pitchFamily="18" charset="0"/>
              </a:rPr>
              <a:t>URL</a:t>
            </a:r>
          </a:p>
          <a:p>
            <a:r>
              <a:rPr lang="en-US" altLang="zh-CN" sz="2000" dirty="0" smtClean="0">
                <a:solidFill>
                  <a:srgbClr val="000000"/>
                </a:solidFill>
                <a:latin typeface="Times New Roman" pitchFamily="18" charset="0"/>
                <a:cs typeface="Times New Roman" pitchFamily="18" charset="0"/>
              </a:rPr>
              <a:t>5.</a:t>
            </a:r>
            <a:r>
              <a:rPr lang="zh-CN" altLang="en-US" sz="2000" dirty="0" smtClean="0">
                <a:solidFill>
                  <a:srgbClr val="000000"/>
                </a:solidFill>
                <a:latin typeface="Times New Roman" pitchFamily="18" charset="0"/>
                <a:cs typeface="Times New Roman" pitchFamily="18" charset="0"/>
              </a:rPr>
              <a:t>调用</a:t>
            </a:r>
            <a:r>
              <a:rPr lang="en-US" altLang="zh-CN" sz="2000" dirty="0" err="1" smtClean="0">
                <a:solidFill>
                  <a:srgbClr val="000000"/>
                </a:solidFill>
                <a:latin typeface="Times New Roman" pitchFamily="18" charset="0"/>
                <a:cs typeface="Times New Roman" pitchFamily="18" charset="0"/>
              </a:rPr>
              <a:t>setDoOutput</a:t>
            </a:r>
            <a:r>
              <a:rPr lang="en-US" altLang="zh-CN" sz="2000" dirty="0" smtClean="0">
                <a:solidFill>
                  <a:srgbClr val="000000"/>
                </a:solidFill>
                <a:latin typeface="Times New Roman" pitchFamily="18" charset="0"/>
                <a:cs typeface="Times New Roman" pitchFamily="18" charset="0"/>
              </a:rPr>
              <a:t>(true)</a:t>
            </a:r>
            <a:r>
              <a:rPr lang="zh-CN" altLang="en-US" sz="2000" dirty="0" smtClean="0">
                <a:solidFill>
                  <a:srgbClr val="000000"/>
                </a:solidFill>
                <a:latin typeface="Times New Roman" pitchFamily="18" charset="0"/>
                <a:cs typeface="Times New Roman" pitchFamily="18" charset="0"/>
              </a:rPr>
              <a:t>设置</a:t>
            </a:r>
            <a:r>
              <a:rPr lang="en-US" altLang="zh-CN" sz="2000" dirty="0" err="1" smtClean="0">
                <a:solidFill>
                  <a:srgbClr val="000000"/>
                </a:solidFill>
                <a:latin typeface="Times New Roman" pitchFamily="18" charset="0"/>
                <a:cs typeface="Times New Roman" pitchFamily="18" charset="0"/>
              </a:rPr>
              <a:t>doOutput</a:t>
            </a:r>
            <a:r>
              <a:rPr lang="zh-CN" altLang="en-US" sz="2000" dirty="0" smtClean="0">
                <a:solidFill>
                  <a:srgbClr val="000000"/>
                </a:solidFill>
                <a:latin typeface="Times New Roman" pitchFamily="18" charset="0"/>
                <a:cs typeface="Times New Roman" pitchFamily="18" charset="0"/>
              </a:rPr>
              <a:t>为</a:t>
            </a:r>
            <a:r>
              <a:rPr lang="en-US" altLang="zh-CN" sz="2000" dirty="0" smtClean="0">
                <a:solidFill>
                  <a:srgbClr val="000000"/>
                </a:solidFill>
                <a:latin typeface="Times New Roman" pitchFamily="18" charset="0"/>
                <a:cs typeface="Times New Roman" pitchFamily="18" charset="0"/>
              </a:rPr>
              <a:t>true</a:t>
            </a:r>
          </a:p>
          <a:p>
            <a:r>
              <a:rPr lang="en-US" altLang="zh-CN" sz="2000" dirty="0" smtClean="0">
                <a:solidFill>
                  <a:srgbClr val="000000"/>
                </a:solidFill>
                <a:latin typeface="Times New Roman" pitchFamily="18" charset="0"/>
                <a:cs typeface="Times New Roman" pitchFamily="18" charset="0"/>
              </a:rPr>
              <a:t>6.</a:t>
            </a:r>
            <a:r>
              <a:rPr lang="zh-CN" altLang="en-US" sz="2000" dirty="0" smtClean="0">
                <a:solidFill>
                  <a:srgbClr val="000000"/>
                </a:solidFill>
                <a:latin typeface="Times New Roman" pitchFamily="18" charset="0"/>
                <a:cs typeface="Times New Roman" pitchFamily="18" charset="0"/>
              </a:rPr>
              <a:t>将查询字符串写入到</a:t>
            </a:r>
            <a:r>
              <a:rPr lang="en-US" altLang="zh-CN" sz="2000" dirty="0" err="1" smtClean="0">
                <a:solidFill>
                  <a:srgbClr val="000000"/>
                </a:solidFill>
                <a:latin typeface="Times New Roman" pitchFamily="18" charset="0"/>
                <a:cs typeface="Times New Roman" pitchFamily="18" charset="0"/>
              </a:rPr>
              <a:t>URLConnection</a:t>
            </a:r>
            <a:r>
              <a:rPr lang="zh-CN" altLang="en-US" sz="2000" dirty="0" smtClean="0">
                <a:solidFill>
                  <a:srgbClr val="000000"/>
                </a:solidFill>
                <a:latin typeface="Times New Roman" pitchFamily="18" charset="0"/>
                <a:cs typeface="Times New Roman" pitchFamily="18" charset="0"/>
              </a:rPr>
              <a:t>的</a:t>
            </a:r>
            <a:r>
              <a:rPr lang="en-US" altLang="zh-CN" sz="2000" dirty="0" err="1" smtClean="0">
                <a:solidFill>
                  <a:srgbClr val="000000"/>
                </a:solidFill>
                <a:latin typeface="Times New Roman" pitchFamily="18" charset="0"/>
                <a:cs typeface="Times New Roman" pitchFamily="18" charset="0"/>
              </a:rPr>
              <a:t>OutputStream</a:t>
            </a:r>
            <a:endParaRPr lang="en-US" altLang="zh-CN" sz="2000" dirty="0" smtClean="0">
              <a:solidFill>
                <a:srgbClr val="000000"/>
              </a:solidFill>
              <a:latin typeface="Times New Roman" pitchFamily="18" charset="0"/>
              <a:cs typeface="Times New Roman" pitchFamily="18" charset="0"/>
            </a:endParaRPr>
          </a:p>
          <a:p>
            <a:r>
              <a:rPr lang="en-US" altLang="zh-CN" sz="2000" dirty="0" smtClean="0">
                <a:solidFill>
                  <a:srgbClr val="000000"/>
                </a:solidFill>
                <a:latin typeface="Times New Roman" pitchFamily="18" charset="0"/>
                <a:cs typeface="Times New Roman" pitchFamily="18" charset="0"/>
              </a:rPr>
              <a:t>7.</a:t>
            </a:r>
            <a:r>
              <a:rPr lang="zh-CN" altLang="en-US" sz="2000" dirty="0" smtClean="0">
                <a:solidFill>
                  <a:srgbClr val="000000"/>
                </a:solidFill>
                <a:latin typeface="Times New Roman" pitchFamily="18" charset="0"/>
                <a:cs typeface="Times New Roman" pitchFamily="18" charset="0"/>
              </a:rPr>
              <a:t>关闭</a:t>
            </a:r>
            <a:r>
              <a:rPr lang="en-US" altLang="zh-CN" sz="2000" dirty="0" err="1" smtClean="0">
                <a:solidFill>
                  <a:srgbClr val="000000"/>
                </a:solidFill>
                <a:latin typeface="Times New Roman" pitchFamily="18" charset="0"/>
                <a:cs typeface="Times New Roman" pitchFamily="18" charset="0"/>
              </a:rPr>
              <a:t>URLConnection</a:t>
            </a:r>
            <a:r>
              <a:rPr lang="zh-CN" altLang="en-US" sz="2000" dirty="0" smtClean="0">
                <a:solidFill>
                  <a:srgbClr val="000000"/>
                </a:solidFill>
                <a:latin typeface="Times New Roman" pitchFamily="18" charset="0"/>
                <a:cs typeface="Times New Roman" pitchFamily="18" charset="0"/>
              </a:rPr>
              <a:t>的</a:t>
            </a:r>
            <a:r>
              <a:rPr lang="en-US" altLang="zh-CN" sz="2000" dirty="0" err="1" smtClean="0">
                <a:solidFill>
                  <a:srgbClr val="000000"/>
                </a:solidFill>
                <a:latin typeface="Times New Roman" pitchFamily="18" charset="0"/>
                <a:cs typeface="Times New Roman" pitchFamily="18" charset="0"/>
              </a:rPr>
              <a:t>OutputStream</a:t>
            </a:r>
            <a:endParaRPr lang="en-US" altLang="zh-CN" sz="2000" dirty="0" smtClean="0">
              <a:solidFill>
                <a:srgbClr val="000000"/>
              </a:solidFill>
              <a:latin typeface="Times New Roman" pitchFamily="18" charset="0"/>
              <a:cs typeface="Times New Roman" pitchFamily="18" charset="0"/>
            </a:endParaRPr>
          </a:p>
          <a:p>
            <a:r>
              <a:rPr lang="en-US" altLang="zh-CN" sz="2000" dirty="0" smtClean="0">
                <a:solidFill>
                  <a:srgbClr val="000000"/>
                </a:solidFill>
                <a:latin typeface="Times New Roman" pitchFamily="18" charset="0"/>
                <a:cs typeface="Times New Roman" pitchFamily="18" charset="0"/>
              </a:rPr>
              <a:t>8.</a:t>
            </a:r>
            <a:r>
              <a:rPr lang="zh-CN" altLang="en-US" sz="2000" dirty="0" smtClean="0">
                <a:solidFill>
                  <a:srgbClr val="000000"/>
                </a:solidFill>
                <a:latin typeface="Times New Roman" pitchFamily="18" charset="0"/>
                <a:cs typeface="Times New Roman" pitchFamily="18" charset="0"/>
              </a:rPr>
              <a:t>从</a:t>
            </a:r>
            <a:r>
              <a:rPr lang="en-US" altLang="zh-CN" sz="2000" dirty="0" err="1" smtClean="0">
                <a:solidFill>
                  <a:srgbClr val="000000"/>
                </a:solidFill>
                <a:latin typeface="Times New Roman" pitchFamily="18" charset="0"/>
                <a:cs typeface="Times New Roman" pitchFamily="18" charset="0"/>
              </a:rPr>
              <a:t>URLConnection</a:t>
            </a:r>
            <a:r>
              <a:rPr lang="zh-CN" altLang="en-US" sz="2000" dirty="0" smtClean="0">
                <a:solidFill>
                  <a:srgbClr val="000000"/>
                </a:solidFill>
                <a:latin typeface="Times New Roman" pitchFamily="18" charset="0"/>
                <a:cs typeface="Times New Roman" pitchFamily="18" charset="0"/>
              </a:rPr>
              <a:t>的</a:t>
            </a:r>
            <a:r>
              <a:rPr lang="en-US" altLang="zh-CN" sz="2000" dirty="0" err="1" smtClean="0">
                <a:solidFill>
                  <a:srgbClr val="000000"/>
                </a:solidFill>
                <a:latin typeface="Times New Roman" pitchFamily="18" charset="0"/>
                <a:cs typeface="Times New Roman" pitchFamily="18" charset="0"/>
              </a:rPr>
              <a:t>InputStream</a:t>
            </a:r>
            <a:r>
              <a:rPr lang="zh-CN" altLang="en-US" sz="2000" dirty="0" smtClean="0">
                <a:solidFill>
                  <a:srgbClr val="000000"/>
                </a:solidFill>
                <a:latin typeface="Times New Roman" pitchFamily="18" charset="0"/>
                <a:cs typeface="Times New Roman" pitchFamily="18" charset="0"/>
              </a:rPr>
              <a:t>读取服务器响应</a:t>
            </a:r>
            <a:endParaRPr lang="en-US" altLang="zh-CN" sz="2000"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anim calcmode="lin" valueType="num">
                                      <p:cBhvr additive="base">
                                        <p:cTn id="19"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2467">
                                            <p:txEl>
                                              <p:pRg st="3" end="3"/>
                                            </p:txEl>
                                          </p:spTgt>
                                        </p:tgtEl>
                                        <p:attrNameLst>
                                          <p:attrName>style.visibility</p:attrName>
                                        </p:attrNameLst>
                                      </p:cBhvr>
                                      <p:to>
                                        <p:strVal val="visible"/>
                                      </p:to>
                                    </p:set>
                                    <p:anim calcmode="lin" valueType="num">
                                      <p:cBhvr additive="base">
                                        <p:cTn id="23"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2467">
                                            <p:txEl>
                                              <p:pRg st="4" end="4"/>
                                            </p:txEl>
                                          </p:spTgt>
                                        </p:tgtEl>
                                        <p:attrNameLst>
                                          <p:attrName>style.visibility</p:attrName>
                                        </p:attrNameLst>
                                      </p:cBhvr>
                                      <p:to>
                                        <p:strVal val="visible"/>
                                      </p:to>
                                    </p:set>
                                    <p:anim calcmode="lin" valueType="num">
                                      <p:cBhvr additive="base">
                                        <p:cTn id="29"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2467">
                                            <p:txEl>
                                              <p:pRg st="5" end="5"/>
                                            </p:txEl>
                                          </p:spTgt>
                                        </p:tgtEl>
                                        <p:attrNameLst>
                                          <p:attrName>style.visibility</p:attrName>
                                        </p:attrNameLst>
                                      </p:cBhvr>
                                      <p:to>
                                        <p:strVal val="visible"/>
                                      </p:to>
                                    </p:set>
                                    <p:anim calcmode="lin" valueType="num">
                                      <p:cBhvr additive="base">
                                        <p:cTn id="35"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2467">
                                            <p:txEl>
                                              <p:pRg st="6" end="6"/>
                                            </p:txEl>
                                          </p:spTgt>
                                        </p:tgtEl>
                                        <p:attrNameLst>
                                          <p:attrName>style.visibility</p:attrName>
                                        </p:attrNameLst>
                                      </p:cBhvr>
                                      <p:to>
                                        <p:strVal val="visible"/>
                                      </p:to>
                                    </p:set>
                                    <p:anim calcmode="lin" valueType="num">
                                      <p:cBhvr additive="base">
                                        <p:cTn id="41"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2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2467">
                                            <p:txEl>
                                              <p:pRg st="7" end="7"/>
                                            </p:txEl>
                                          </p:spTgt>
                                        </p:tgtEl>
                                        <p:attrNameLst>
                                          <p:attrName>style.visibility</p:attrName>
                                        </p:attrNameLst>
                                      </p:cBhvr>
                                      <p:to>
                                        <p:strVal val="visible"/>
                                      </p:to>
                                    </p:set>
                                    <p:anim calcmode="lin" valueType="num">
                                      <p:cBhvr additive="base">
                                        <p:cTn id="47" dur="5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24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2467">
                                            <p:txEl>
                                              <p:pRg st="8" end="8"/>
                                            </p:txEl>
                                          </p:spTgt>
                                        </p:tgtEl>
                                        <p:attrNameLst>
                                          <p:attrName>style.visibility</p:attrName>
                                        </p:attrNameLst>
                                      </p:cBhvr>
                                      <p:to>
                                        <p:strVal val="visible"/>
                                      </p:to>
                                    </p:set>
                                    <p:anim calcmode="lin" valueType="num">
                                      <p:cBhvr additive="base">
                                        <p:cTn id="53" dur="500" fill="hold"/>
                                        <p:tgtEl>
                                          <p:spTgt spid="62467">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24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301625" y="228600"/>
            <a:ext cx="8540750" cy="838200"/>
          </a:xfrm>
        </p:spPr>
        <p:txBody>
          <a:bodyPr/>
          <a:lstStyle/>
          <a:p>
            <a:r>
              <a:rPr lang="zh-CN" altLang="en-US" sz="3200" smtClean="0"/>
              <a:t>猜测</a:t>
            </a:r>
            <a:r>
              <a:rPr lang="en-US" altLang="zh-CN" sz="3200" smtClean="0"/>
              <a:t>MIME</a:t>
            </a:r>
            <a:r>
              <a:rPr lang="zh-CN" altLang="en-US" sz="3200" smtClean="0"/>
              <a:t>媒体类型</a:t>
            </a:r>
          </a:p>
        </p:txBody>
      </p:sp>
      <p:sp>
        <p:nvSpPr>
          <p:cNvPr id="63491" name="内容占位符 2"/>
          <p:cNvSpPr>
            <a:spLocks noGrp="1"/>
          </p:cNvSpPr>
          <p:nvPr>
            <p:ph idx="1"/>
          </p:nvPr>
        </p:nvSpPr>
        <p:spPr>
          <a:xfrm>
            <a:off x="304800" y="1484784"/>
            <a:ext cx="8839200" cy="5257800"/>
          </a:xfrm>
        </p:spPr>
        <p:txBody>
          <a:bodyPr/>
          <a:lstStyle/>
          <a:p>
            <a:r>
              <a:rPr lang="zh-CN" altLang="en-US" sz="2400" dirty="0" smtClean="0">
                <a:latin typeface="Times New Roman" pitchFamily="18" charset="0"/>
                <a:cs typeface="Times New Roman" pitchFamily="18" charset="0"/>
              </a:rPr>
              <a:t>异构的网络环境，并非所有协议和服务器都会使用标准</a:t>
            </a:r>
            <a:r>
              <a:rPr lang="en-US" altLang="zh-CN" sz="2400" dirty="0" smtClean="0">
                <a:latin typeface="Times New Roman" pitchFamily="18" charset="0"/>
                <a:cs typeface="Times New Roman" pitchFamily="18" charset="0"/>
              </a:rPr>
              <a:t>MIME</a:t>
            </a:r>
            <a:r>
              <a:rPr lang="zh-CN" altLang="en-US" sz="2400" dirty="0" smtClean="0">
                <a:latin typeface="Times New Roman" pitchFamily="18" charset="0"/>
                <a:cs typeface="Times New Roman" pitchFamily="18" charset="0"/>
              </a:rPr>
              <a:t>类型正确地指定所传输的文件的类型。</a:t>
            </a:r>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FTP</a:t>
            </a:r>
            <a:r>
              <a:rPr lang="zh-CN" altLang="en-US" sz="2400" dirty="0" smtClean="0">
                <a:latin typeface="Times New Roman" pitchFamily="18" charset="0"/>
                <a:cs typeface="Times New Roman" pitchFamily="18" charset="0"/>
              </a:rPr>
              <a:t>协议比</a:t>
            </a:r>
            <a:r>
              <a:rPr lang="en-US" altLang="zh-CN" sz="2400" dirty="0" smtClean="0">
                <a:latin typeface="Times New Roman" pitchFamily="18" charset="0"/>
                <a:cs typeface="Times New Roman" pitchFamily="18" charset="0"/>
              </a:rPr>
              <a:t>MIME</a:t>
            </a:r>
            <a:r>
              <a:rPr lang="zh-CN" altLang="en-US" sz="2400" dirty="0" smtClean="0">
                <a:latin typeface="Times New Roman" pitchFamily="18" charset="0"/>
                <a:cs typeface="Times New Roman" pitchFamily="18" charset="0"/>
              </a:rPr>
              <a:t>标准出现的早，这些老协议如何处理？</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有些使用了</a:t>
            </a:r>
            <a:r>
              <a:rPr lang="en-US" altLang="zh-CN" sz="2400" dirty="0" smtClean="0">
                <a:latin typeface="Times New Roman" pitchFamily="18" charset="0"/>
                <a:cs typeface="Times New Roman" pitchFamily="18" charset="0"/>
              </a:rPr>
              <a:t>MIME</a:t>
            </a:r>
            <a:r>
              <a:rPr lang="zh-CN" altLang="en-US" sz="2400" dirty="0" smtClean="0">
                <a:latin typeface="Times New Roman" pitchFamily="18" charset="0"/>
                <a:cs typeface="Times New Roman" pitchFamily="18" charset="0"/>
              </a:rPr>
              <a:t>的</a:t>
            </a:r>
            <a:r>
              <a:rPr lang="en-US" altLang="zh-CN" sz="2400" dirty="0" smtClean="0">
                <a:latin typeface="Times New Roman" pitchFamily="18" charset="0"/>
                <a:cs typeface="Times New Roman" pitchFamily="18" charset="0"/>
              </a:rPr>
              <a:t>HTTP</a:t>
            </a:r>
            <a:r>
              <a:rPr lang="zh-CN" altLang="en-US" sz="2400" dirty="0" smtClean="0">
                <a:latin typeface="Times New Roman" pitchFamily="18" charset="0"/>
                <a:cs typeface="Times New Roman" pitchFamily="18" charset="0"/>
              </a:rPr>
              <a:t>服务器不提供</a:t>
            </a:r>
            <a:r>
              <a:rPr lang="en-US" altLang="zh-CN" sz="2400" dirty="0" smtClean="0">
                <a:latin typeface="Times New Roman" pitchFamily="18" charset="0"/>
                <a:cs typeface="Times New Roman" pitchFamily="18" charset="0"/>
              </a:rPr>
              <a:t>MIME</a:t>
            </a:r>
            <a:r>
              <a:rPr lang="zh-CN" altLang="en-US" sz="2400" dirty="0" smtClean="0">
                <a:latin typeface="Times New Roman" pitchFamily="18" charset="0"/>
                <a:cs typeface="Times New Roman" pitchFamily="18" charset="0"/>
              </a:rPr>
              <a:t>首部</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或者提供了不正确的首部。</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我们在编程时需要确定数据的</a:t>
            </a:r>
            <a:r>
              <a:rPr lang="en-US" altLang="zh-CN" sz="2400" dirty="0" smtClean="0">
                <a:latin typeface="Times New Roman" pitchFamily="18" charset="0"/>
                <a:cs typeface="Times New Roman" pitchFamily="18" charset="0"/>
              </a:rPr>
              <a:t>MIME</a:t>
            </a:r>
            <a:r>
              <a:rPr lang="zh-CN" altLang="en-US" sz="2400" dirty="0" smtClean="0">
                <a:latin typeface="Times New Roman" pitchFamily="18" charset="0"/>
                <a:cs typeface="Times New Roman" pitchFamily="18" charset="0"/>
              </a:rPr>
              <a:t>类型。有两个方法可调用</a:t>
            </a:r>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public static String </a:t>
            </a:r>
            <a:r>
              <a:rPr lang="en-US" altLang="zh-CN" sz="2400" dirty="0" err="1" smtClean="0">
                <a:latin typeface="Times New Roman" pitchFamily="18" charset="0"/>
                <a:cs typeface="Times New Roman" pitchFamily="18" charset="0"/>
              </a:rPr>
              <a:t>guessContentTypeFromName</a:t>
            </a:r>
            <a:r>
              <a:rPr lang="en-US" altLang="zh-CN" sz="2400" dirty="0" smtClean="0">
                <a:latin typeface="Times New Roman" pitchFamily="18" charset="0"/>
                <a:cs typeface="Times New Roman" pitchFamily="18" charset="0"/>
              </a:rPr>
              <a:t>(String name)</a:t>
            </a:r>
          </a:p>
          <a:p>
            <a:pPr marL="457200" lvl="1" indent="0">
              <a:buFont typeface="Wingdings" pitchFamily="2" charset="2"/>
              <a:buNone/>
            </a:pPr>
            <a:r>
              <a:rPr lang="zh-CN" altLang="en-US" sz="2000" dirty="0" smtClean="0">
                <a:latin typeface="Times New Roman" pitchFamily="18" charset="0"/>
                <a:cs typeface="Times New Roman" pitchFamily="18" charset="0"/>
              </a:rPr>
              <a:t> 根据文件名猜测类型</a:t>
            </a:r>
            <a:endParaRPr lang="en-US" altLang="zh-CN" sz="20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public static String </a:t>
            </a:r>
            <a:r>
              <a:rPr lang="en-US" altLang="zh-CN" sz="2400" dirty="0" err="1" smtClean="0">
                <a:latin typeface="Times New Roman" pitchFamily="18" charset="0"/>
                <a:cs typeface="Times New Roman" pitchFamily="18" charset="0"/>
              </a:rPr>
              <a:t>guessContentTypeFromStream</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InputStream</a:t>
            </a:r>
            <a:r>
              <a:rPr lang="en-US" altLang="zh-CN" sz="2400" dirty="0" smtClean="0">
                <a:latin typeface="Times New Roman" pitchFamily="18" charset="0"/>
                <a:cs typeface="Times New Roman" pitchFamily="18" charset="0"/>
              </a:rPr>
              <a:t> in)</a:t>
            </a:r>
          </a:p>
          <a:p>
            <a:pPr marL="457200" lvl="1" indent="0">
              <a:buFont typeface="Wingdings" pitchFamily="2" charset="2"/>
              <a:buNone/>
            </a:pPr>
            <a:r>
              <a:rPr lang="zh-CN" altLang="en-US" sz="2400" dirty="0" smtClean="0">
                <a:latin typeface="Times New Roman" pitchFamily="18" charset="0"/>
                <a:cs typeface="Times New Roman" pitchFamily="18" charset="0"/>
              </a:rPr>
              <a:t> 根据流中前几字节数据猜测内容类型（</a:t>
            </a:r>
            <a:r>
              <a:rPr lang="en-US" altLang="zh-CN" sz="2400" dirty="0" smtClean="0">
                <a:latin typeface="Times New Roman" pitchFamily="18" charset="0"/>
                <a:cs typeface="Times New Roman" pitchFamily="18" charset="0"/>
              </a:rPr>
              <a:t>in</a:t>
            </a:r>
            <a:r>
              <a:rPr lang="zh-CN" altLang="en-US" sz="2400" dirty="0" smtClean="0">
                <a:latin typeface="Times New Roman" pitchFamily="18" charset="0"/>
                <a:cs typeface="Times New Roman" pitchFamily="18" charset="0"/>
              </a:rPr>
              <a:t>必须支持标记，读取了前面的字节之后，可以返回流开始处）</a:t>
            </a:r>
            <a:endParaRPr lang="en-US" altLang="zh-CN" sz="2400" dirty="0" smtClean="0">
              <a:latin typeface="Times New Roman" pitchFamily="18" charset="0"/>
              <a:cs typeface="Times New Roman" pitchFamily="18" charset="0"/>
            </a:endParaRPr>
          </a:p>
          <a:p>
            <a:pPr marL="457200" lvl="1" indent="0">
              <a:buFont typeface="Wingdings" pitchFamily="2" charset="2"/>
              <a:buNone/>
            </a:pPr>
            <a:r>
              <a:rPr lang="zh-CN" altLang="en-US" sz="2400" dirty="0" smtClean="0">
                <a:solidFill>
                  <a:schemeClr val="tx2"/>
                </a:solidFill>
                <a:latin typeface="Times New Roman" pitchFamily="18" charset="0"/>
                <a:cs typeface="Times New Roman" pitchFamily="18" charset="0"/>
              </a:rPr>
              <a:t>优先采用第一个方法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3491">
                                            <p:txEl>
                                              <p:pRg st="3" end="3"/>
                                            </p:txEl>
                                          </p:spTgt>
                                        </p:tgtEl>
                                        <p:attrNameLst>
                                          <p:attrName>style.visibility</p:attrName>
                                        </p:attrNameLst>
                                      </p:cBhvr>
                                      <p:to>
                                        <p:strVal val="visible"/>
                                      </p:to>
                                    </p:set>
                                    <p:anim calcmode="lin" valueType="num">
                                      <p:cBhvr additive="base">
                                        <p:cTn id="25"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491">
                                            <p:txEl>
                                              <p:pRg st="4" end="4"/>
                                            </p:txEl>
                                          </p:spTgt>
                                        </p:tgtEl>
                                        <p:attrNameLst>
                                          <p:attrName>style.visibility</p:attrName>
                                        </p:attrNameLst>
                                      </p:cBhvr>
                                      <p:to>
                                        <p:strVal val="visible"/>
                                      </p:to>
                                    </p:set>
                                    <p:anim calcmode="lin" valueType="num">
                                      <p:cBhvr additive="base">
                                        <p:cTn id="31"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49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3491">
                                            <p:txEl>
                                              <p:pRg st="5" end="5"/>
                                            </p:txEl>
                                          </p:spTgt>
                                        </p:tgtEl>
                                        <p:attrNameLst>
                                          <p:attrName>style.visibility</p:attrName>
                                        </p:attrNameLst>
                                      </p:cBhvr>
                                      <p:to>
                                        <p:strVal val="visible"/>
                                      </p:to>
                                    </p:set>
                                    <p:anim calcmode="lin" valueType="num">
                                      <p:cBhvr additive="base">
                                        <p:cTn id="35" dur="500" fill="hold"/>
                                        <p:tgtEl>
                                          <p:spTgt spid="6349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3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3491">
                                            <p:txEl>
                                              <p:pRg st="6" end="6"/>
                                            </p:txEl>
                                          </p:spTgt>
                                        </p:tgtEl>
                                        <p:attrNameLst>
                                          <p:attrName>style.visibility</p:attrName>
                                        </p:attrNameLst>
                                      </p:cBhvr>
                                      <p:to>
                                        <p:strVal val="visible"/>
                                      </p:to>
                                    </p:set>
                                    <p:anim calcmode="lin" valueType="num">
                                      <p:cBhvr additive="base">
                                        <p:cTn id="41" dur="500" fill="hold"/>
                                        <p:tgtEl>
                                          <p:spTgt spid="6349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3491">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3491">
                                            <p:txEl>
                                              <p:pRg st="7" end="7"/>
                                            </p:txEl>
                                          </p:spTgt>
                                        </p:tgtEl>
                                        <p:attrNameLst>
                                          <p:attrName>style.visibility</p:attrName>
                                        </p:attrNameLst>
                                      </p:cBhvr>
                                      <p:to>
                                        <p:strVal val="visible"/>
                                      </p:to>
                                    </p:set>
                                    <p:anim calcmode="lin" valueType="num">
                                      <p:cBhvr additive="base">
                                        <p:cTn id="45" dur="500" fill="hold"/>
                                        <p:tgtEl>
                                          <p:spTgt spid="63491">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34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3491">
                                            <p:txEl>
                                              <p:pRg st="8" end="8"/>
                                            </p:txEl>
                                          </p:spTgt>
                                        </p:tgtEl>
                                        <p:attrNameLst>
                                          <p:attrName>style.visibility</p:attrName>
                                        </p:attrNameLst>
                                      </p:cBhvr>
                                      <p:to>
                                        <p:strVal val="visible"/>
                                      </p:to>
                                    </p:set>
                                    <p:anim calcmode="lin" valueType="num">
                                      <p:cBhvr additive="base">
                                        <p:cTn id="51" dur="500" fill="hold"/>
                                        <p:tgtEl>
                                          <p:spTgt spid="63491">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34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301625" y="228600"/>
            <a:ext cx="8540750" cy="685800"/>
          </a:xfrm>
        </p:spPr>
        <p:txBody>
          <a:bodyPr/>
          <a:lstStyle/>
          <a:p>
            <a:r>
              <a:rPr lang="en-US" altLang="zh-CN" sz="3200" smtClean="0"/>
              <a:t>HttpURLConnection</a:t>
            </a:r>
            <a:r>
              <a:rPr lang="zh-CN" altLang="en-US" sz="3200" smtClean="0"/>
              <a:t>类</a:t>
            </a:r>
          </a:p>
        </p:txBody>
      </p:sp>
      <p:sp>
        <p:nvSpPr>
          <p:cNvPr id="3" name="内容占位符 2"/>
          <p:cNvSpPr>
            <a:spLocks noGrp="1"/>
          </p:cNvSpPr>
          <p:nvPr>
            <p:ph idx="1"/>
          </p:nvPr>
        </p:nvSpPr>
        <p:spPr>
          <a:xfrm>
            <a:off x="323528" y="1562472"/>
            <a:ext cx="8321675" cy="5295528"/>
          </a:xfrm>
        </p:spPr>
        <p:txBody>
          <a:bodyPr>
            <a:normAutofit lnSpcReduction="10000"/>
          </a:bodyPr>
          <a:lstStyle/>
          <a:p>
            <a:pPr>
              <a:defRPr/>
            </a:pPr>
            <a:r>
              <a:rPr lang="en-US" altLang="zh-CN" sz="2400" dirty="0" err="1" smtClean="0">
                <a:latin typeface="Times New Roman" panose="02020603050405020304" pitchFamily="18" charset="0"/>
                <a:cs typeface="Times New Roman" panose="02020603050405020304" pitchFamily="18" charset="0"/>
              </a:rPr>
              <a:t>Java.net.HttpURLConnection</a:t>
            </a:r>
            <a:r>
              <a:rPr lang="zh-CN" altLang="en-US" sz="2400" dirty="0" smtClean="0">
                <a:latin typeface="Times New Roman" panose="02020603050405020304" pitchFamily="18" charset="0"/>
                <a:cs typeface="Times New Roman" panose="02020603050405020304" pitchFamily="18" charset="0"/>
              </a:rPr>
              <a:t>类是</a:t>
            </a:r>
            <a:r>
              <a:rPr lang="en-US" altLang="zh-CN" sz="2400" dirty="0" err="1" smtClean="0">
                <a:latin typeface="Times New Roman" panose="02020603050405020304" pitchFamily="18" charset="0"/>
                <a:cs typeface="Times New Roman" panose="02020603050405020304" pitchFamily="18" charset="0"/>
              </a:rPr>
              <a:t>URLConnection</a:t>
            </a:r>
            <a:r>
              <a:rPr lang="zh-CN" altLang="en-US" sz="2400" dirty="0" smtClean="0">
                <a:latin typeface="Times New Roman" panose="02020603050405020304" pitchFamily="18" charset="0"/>
                <a:cs typeface="Times New Roman" panose="02020603050405020304" pitchFamily="18" charset="0"/>
              </a:rPr>
              <a:t>类的抽象子类。</a:t>
            </a:r>
            <a:endParaRPr lang="en-US" altLang="zh-CN" sz="2400" dirty="0" smtClean="0">
              <a:latin typeface="Times New Roman" panose="02020603050405020304" pitchFamily="18" charset="0"/>
              <a:cs typeface="Times New Roman" panose="02020603050405020304" pitchFamily="18" charset="0"/>
            </a:endParaRPr>
          </a:p>
          <a:p>
            <a:pPr>
              <a:defRPr/>
            </a:pPr>
            <a:r>
              <a:rPr lang="zh-CN" altLang="en-US" sz="2400" dirty="0" smtClean="0">
                <a:latin typeface="Times New Roman" panose="02020603050405020304" pitchFamily="18" charset="0"/>
                <a:cs typeface="Times New Roman" panose="02020603050405020304" pitchFamily="18" charset="0"/>
              </a:rPr>
              <a:t>包含更多处理</a:t>
            </a:r>
            <a:r>
              <a:rPr lang="en-US" altLang="zh-CN" sz="2400" dirty="0" smtClean="0">
                <a:latin typeface="Times New Roman" panose="02020603050405020304" pitchFamily="18" charset="0"/>
                <a:cs typeface="Times New Roman" panose="02020603050405020304" pitchFamily="18" charset="0"/>
              </a:rPr>
              <a:t>HTTP</a:t>
            </a:r>
            <a:r>
              <a:rPr lang="zh-CN" altLang="en-US" sz="2400" dirty="0" smtClean="0">
                <a:latin typeface="Times New Roman" panose="02020603050405020304" pitchFamily="18" charset="0"/>
                <a:cs typeface="Times New Roman" panose="02020603050405020304" pitchFamily="18" charset="0"/>
              </a:rPr>
              <a:t>请求方法和</a:t>
            </a:r>
            <a:r>
              <a:rPr lang="en-US" altLang="zh-CN" sz="2400" dirty="0" smtClean="0">
                <a:latin typeface="Times New Roman" panose="02020603050405020304" pitchFamily="18" charset="0"/>
                <a:cs typeface="Times New Roman" panose="02020603050405020304" pitchFamily="18" charset="0"/>
              </a:rPr>
              <a:t>HTTP</a:t>
            </a:r>
            <a:r>
              <a:rPr lang="zh-CN" altLang="en-US" sz="2400" dirty="0" smtClean="0">
                <a:latin typeface="Times New Roman" panose="02020603050405020304" pitchFamily="18" charset="0"/>
                <a:cs typeface="Times New Roman" panose="02020603050405020304" pitchFamily="18" charset="0"/>
              </a:rPr>
              <a:t>响应码常量，如获得和设置请求方法、确定是否重定向、获得响应码和消息、确定是否使用了代理服务器</a:t>
            </a:r>
            <a:endParaRPr lang="en-US" altLang="zh-CN" sz="2400" dirty="0" smtClean="0">
              <a:latin typeface="Times New Roman" panose="02020603050405020304" pitchFamily="18" charset="0"/>
              <a:cs typeface="Times New Roman" panose="02020603050405020304" pitchFamily="18" charset="0"/>
            </a:endParaRPr>
          </a:p>
          <a:p>
            <a:pPr>
              <a:defRPr/>
            </a:pPr>
            <a:r>
              <a:rPr lang="zh-CN" altLang="en-US" sz="2400" dirty="0" smtClean="0">
                <a:latin typeface="Times New Roman" panose="02020603050405020304" pitchFamily="18" charset="0"/>
                <a:cs typeface="Times New Roman" panose="02020603050405020304" pitchFamily="18" charset="0"/>
              </a:rPr>
              <a:t>因为是抽象类</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不能直接创建其对象</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需使用强制转换方式</a:t>
            </a:r>
            <a:r>
              <a:rPr lang="en-US" altLang="zh-CN" sz="2400" dirty="0" smtClean="0">
                <a:latin typeface="Times New Roman" panose="02020603050405020304" pitchFamily="18" charset="0"/>
                <a:cs typeface="Times New Roman" panose="02020603050405020304" pitchFamily="18" charset="0"/>
              </a:rPr>
              <a:t>:</a:t>
            </a:r>
          </a:p>
          <a:p>
            <a:pPr marL="0" indent="0">
              <a:buFont typeface="Wingdings 2" pitchFamily="18" charset="2"/>
              <a:buNone/>
              <a:defRPr/>
            </a:pPr>
            <a:r>
              <a:rPr lang="en-US" altLang="zh-CN" sz="1800" dirty="0">
                <a:solidFill>
                  <a:srgbClr val="000088"/>
                </a:solidFill>
                <a:latin typeface="Times New Roman" panose="02020603050405020304" pitchFamily="18" charset="0"/>
                <a:cs typeface="Times New Roman" panose="02020603050405020304" pitchFamily="18" charset="0"/>
              </a:rPr>
              <a:t>URL</a:t>
            </a:r>
            <a:r>
              <a:rPr lang="en-US" altLang="zh-CN" sz="1800" dirty="0">
                <a:solidFill>
                  <a:srgbClr val="1B1C20"/>
                </a:solidFill>
                <a:latin typeface="Times New Roman" panose="02020603050405020304" pitchFamily="18" charset="0"/>
                <a:cs typeface="Times New Roman" panose="02020603050405020304" pitchFamily="18" charset="0"/>
              </a:rPr>
              <a:t> </a:t>
            </a:r>
            <a:r>
              <a:rPr lang="en-US" altLang="zh-CN" sz="1800" dirty="0">
                <a:solidFill>
                  <a:srgbClr val="000088"/>
                </a:solidFill>
                <a:latin typeface="Times New Roman" panose="02020603050405020304" pitchFamily="18" charset="0"/>
                <a:cs typeface="Times New Roman" panose="02020603050405020304" pitchFamily="18" charset="0"/>
              </a:rPr>
              <a:t>u</a:t>
            </a:r>
            <a:r>
              <a:rPr lang="en-US" altLang="zh-CN" sz="1800" dirty="0">
                <a:solidFill>
                  <a:srgbClr val="1B1C20"/>
                </a:solidFill>
                <a:latin typeface="Times New Roman" panose="02020603050405020304" pitchFamily="18" charset="0"/>
                <a:cs typeface="Times New Roman" panose="02020603050405020304" pitchFamily="18" charset="0"/>
              </a:rPr>
              <a:t> </a:t>
            </a:r>
            <a:r>
              <a:rPr lang="en-US" altLang="zh-CN" sz="1800" dirty="0">
                <a:solidFill>
                  <a:srgbClr val="555555"/>
                </a:solidFill>
                <a:latin typeface="Times New Roman" panose="02020603050405020304" pitchFamily="18" charset="0"/>
                <a:cs typeface="Times New Roman" panose="02020603050405020304" pitchFamily="18" charset="0"/>
              </a:rPr>
              <a:t>=</a:t>
            </a:r>
            <a:r>
              <a:rPr lang="en-US" altLang="zh-CN" sz="1800" dirty="0">
                <a:solidFill>
                  <a:srgbClr val="1B1C20"/>
                </a:solidFill>
                <a:latin typeface="Times New Roman" panose="02020603050405020304" pitchFamily="18" charset="0"/>
                <a:cs typeface="Times New Roman" panose="02020603050405020304" pitchFamily="18" charset="0"/>
              </a:rPr>
              <a:t> </a:t>
            </a:r>
            <a:r>
              <a:rPr lang="en-US" altLang="zh-CN" sz="1800" b="1" dirty="0">
                <a:solidFill>
                  <a:srgbClr val="006699"/>
                </a:solidFill>
                <a:latin typeface="Times New Roman" panose="02020603050405020304" pitchFamily="18" charset="0"/>
                <a:cs typeface="Times New Roman" panose="02020603050405020304" pitchFamily="18" charset="0"/>
              </a:rPr>
              <a:t>new</a:t>
            </a:r>
            <a:r>
              <a:rPr lang="en-US" altLang="zh-CN" sz="1800" dirty="0">
                <a:solidFill>
                  <a:srgbClr val="1B1C20"/>
                </a:solidFill>
                <a:latin typeface="Times New Roman" panose="02020603050405020304" pitchFamily="18" charset="0"/>
                <a:cs typeface="Times New Roman" panose="02020603050405020304" pitchFamily="18" charset="0"/>
              </a:rPr>
              <a:t> </a:t>
            </a:r>
            <a:r>
              <a:rPr lang="en-US" altLang="zh-CN" sz="1800" dirty="0">
                <a:solidFill>
                  <a:srgbClr val="000088"/>
                </a:solidFill>
                <a:latin typeface="Times New Roman" panose="02020603050405020304" pitchFamily="18" charset="0"/>
                <a:cs typeface="Times New Roman" panose="02020603050405020304" pitchFamily="18" charset="0"/>
              </a:rPr>
              <a:t>URL</a:t>
            </a:r>
            <a:r>
              <a:rPr lang="en-US" altLang="zh-CN" sz="1800" dirty="0">
                <a:solidFill>
                  <a:srgbClr val="555555"/>
                </a:solidFill>
                <a:latin typeface="Times New Roman" panose="02020603050405020304" pitchFamily="18" charset="0"/>
                <a:cs typeface="Times New Roman" panose="02020603050405020304" pitchFamily="18" charset="0"/>
              </a:rPr>
              <a:t>(</a:t>
            </a:r>
            <a:r>
              <a:rPr lang="en-US" altLang="zh-CN" sz="1800" dirty="0">
                <a:solidFill>
                  <a:srgbClr val="CC3300"/>
                </a:solidFill>
                <a:latin typeface="Times New Roman" panose="02020603050405020304" pitchFamily="18" charset="0"/>
                <a:cs typeface="Times New Roman" panose="02020603050405020304" pitchFamily="18" charset="0"/>
              </a:rPr>
              <a:t>"http://lesswrong.com/"</a:t>
            </a:r>
            <a:r>
              <a:rPr lang="en-US" altLang="zh-CN" sz="1800" dirty="0">
                <a:solidFill>
                  <a:srgbClr val="555555"/>
                </a:solidFill>
                <a:latin typeface="Times New Roman" panose="02020603050405020304" pitchFamily="18" charset="0"/>
                <a:cs typeface="Times New Roman" panose="02020603050405020304" pitchFamily="18" charset="0"/>
              </a:rPr>
              <a:t>);</a:t>
            </a:r>
            <a:endParaRPr lang="en-US" altLang="zh-CN" sz="1800" dirty="0">
              <a:solidFill>
                <a:srgbClr val="000000"/>
              </a:solidFill>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800" dirty="0" err="1">
                <a:solidFill>
                  <a:srgbClr val="000088"/>
                </a:solidFill>
                <a:latin typeface="Times New Roman" panose="02020603050405020304" pitchFamily="18" charset="0"/>
                <a:cs typeface="Times New Roman" panose="02020603050405020304" pitchFamily="18" charset="0"/>
              </a:rPr>
              <a:t>URLConnection</a:t>
            </a:r>
            <a:r>
              <a:rPr lang="en-US" altLang="zh-CN" sz="1800" dirty="0">
                <a:solidFill>
                  <a:srgbClr val="1B1C20"/>
                </a:solidFill>
                <a:latin typeface="Times New Roman" panose="02020603050405020304" pitchFamily="18" charset="0"/>
                <a:cs typeface="Times New Roman" panose="02020603050405020304" pitchFamily="18" charset="0"/>
              </a:rPr>
              <a:t> </a:t>
            </a:r>
            <a:r>
              <a:rPr lang="en-US" altLang="zh-CN" sz="1800" dirty="0" err="1">
                <a:solidFill>
                  <a:srgbClr val="000088"/>
                </a:solidFill>
                <a:latin typeface="Times New Roman" panose="02020603050405020304" pitchFamily="18" charset="0"/>
                <a:cs typeface="Times New Roman" panose="02020603050405020304" pitchFamily="18" charset="0"/>
              </a:rPr>
              <a:t>uc</a:t>
            </a:r>
            <a:r>
              <a:rPr lang="en-US" altLang="zh-CN" sz="1800" dirty="0">
                <a:solidFill>
                  <a:srgbClr val="1B1C20"/>
                </a:solidFill>
                <a:latin typeface="Times New Roman" panose="02020603050405020304" pitchFamily="18" charset="0"/>
                <a:cs typeface="Times New Roman" panose="02020603050405020304" pitchFamily="18" charset="0"/>
              </a:rPr>
              <a:t> </a:t>
            </a:r>
            <a:r>
              <a:rPr lang="en-US" altLang="zh-CN" sz="1800" dirty="0">
                <a:solidFill>
                  <a:srgbClr val="555555"/>
                </a:solidFill>
                <a:latin typeface="Times New Roman" panose="02020603050405020304" pitchFamily="18" charset="0"/>
                <a:cs typeface="Times New Roman" panose="02020603050405020304" pitchFamily="18" charset="0"/>
              </a:rPr>
              <a:t>=</a:t>
            </a:r>
            <a:r>
              <a:rPr lang="en-US" altLang="zh-CN" sz="1800" dirty="0">
                <a:solidFill>
                  <a:srgbClr val="1B1C20"/>
                </a:solidFill>
                <a:latin typeface="Times New Roman" panose="02020603050405020304" pitchFamily="18" charset="0"/>
                <a:cs typeface="Times New Roman" panose="02020603050405020304" pitchFamily="18" charset="0"/>
              </a:rPr>
              <a:t> </a:t>
            </a:r>
            <a:r>
              <a:rPr lang="en-US" altLang="zh-CN" sz="1800" dirty="0" err="1">
                <a:solidFill>
                  <a:srgbClr val="000088"/>
                </a:solidFill>
                <a:latin typeface="Times New Roman" panose="02020603050405020304" pitchFamily="18" charset="0"/>
                <a:cs typeface="Times New Roman" panose="02020603050405020304" pitchFamily="18" charset="0"/>
              </a:rPr>
              <a:t>u</a:t>
            </a:r>
            <a:r>
              <a:rPr lang="en-US" altLang="zh-CN" sz="1800" dirty="0" err="1">
                <a:solidFill>
                  <a:srgbClr val="555555"/>
                </a:solidFill>
                <a:latin typeface="Times New Roman" panose="02020603050405020304" pitchFamily="18" charset="0"/>
                <a:cs typeface="Times New Roman" panose="02020603050405020304" pitchFamily="18" charset="0"/>
              </a:rPr>
              <a:t>.</a:t>
            </a:r>
            <a:r>
              <a:rPr lang="en-US" altLang="zh-CN" sz="1800" dirty="0" err="1">
                <a:solidFill>
                  <a:srgbClr val="330099"/>
                </a:solidFill>
                <a:latin typeface="Times New Roman" panose="02020603050405020304" pitchFamily="18" charset="0"/>
                <a:cs typeface="Times New Roman" panose="02020603050405020304" pitchFamily="18" charset="0"/>
              </a:rPr>
              <a:t>openConnection</a:t>
            </a:r>
            <a:r>
              <a:rPr lang="en-US" altLang="zh-CN" sz="1800" dirty="0">
                <a:solidFill>
                  <a:srgbClr val="555555"/>
                </a:solidFill>
                <a:latin typeface="Times New Roman" panose="02020603050405020304" pitchFamily="18" charset="0"/>
                <a:cs typeface="Times New Roman" panose="02020603050405020304" pitchFamily="18" charset="0"/>
              </a:rPr>
              <a:t>();</a:t>
            </a:r>
            <a:endParaRPr lang="en-US" altLang="zh-CN" sz="1800" dirty="0">
              <a:solidFill>
                <a:srgbClr val="000000"/>
              </a:solidFill>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800" dirty="0" err="1">
                <a:solidFill>
                  <a:srgbClr val="FF0000"/>
                </a:solidFill>
                <a:latin typeface="Times New Roman" panose="02020603050405020304" pitchFamily="18" charset="0"/>
                <a:cs typeface="Times New Roman" panose="02020603050405020304" pitchFamily="18" charset="0"/>
              </a:rPr>
              <a:t>HttpURLConnection</a:t>
            </a:r>
            <a:r>
              <a:rPr lang="en-US" altLang="zh-CN" sz="1800" dirty="0">
                <a:solidFill>
                  <a:srgbClr val="FF0000"/>
                </a:solidFill>
                <a:latin typeface="Times New Roman" panose="02020603050405020304" pitchFamily="18" charset="0"/>
                <a:cs typeface="Times New Roman" panose="02020603050405020304" pitchFamily="18" charset="0"/>
              </a:rPr>
              <a:t> http = (</a:t>
            </a:r>
            <a:r>
              <a:rPr lang="en-US" altLang="zh-CN" sz="1800" dirty="0" err="1">
                <a:solidFill>
                  <a:srgbClr val="FF0000"/>
                </a:solidFill>
                <a:latin typeface="Times New Roman" panose="02020603050405020304" pitchFamily="18" charset="0"/>
                <a:cs typeface="Times New Roman" panose="02020603050405020304" pitchFamily="18" charset="0"/>
              </a:rPr>
              <a:t>HttpURLConnection</a:t>
            </a:r>
            <a:r>
              <a:rPr lang="en-US" altLang="zh-CN" sz="1800" dirty="0">
                <a:solidFill>
                  <a:srgbClr val="FF0000"/>
                </a:solidFill>
                <a:latin typeface="Times New Roman" panose="02020603050405020304" pitchFamily="18" charset="0"/>
                <a:cs typeface="Times New Roman" panose="02020603050405020304" pitchFamily="18" charset="0"/>
              </a:rPr>
              <a:t>) </a:t>
            </a:r>
            <a:r>
              <a:rPr lang="en-US" altLang="zh-CN" sz="1800" dirty="0" err="1">
                <a:solidFill>
                  <a:srgbClr val="FF0000"/>
                </a:solidFill>
                <a:latin typeface="Times New Roman" panose="02020603050405020304" pitchFamily="18" charset="0"/>
                <a:cs typeface="Times New Roman" panose="02020603050405020304" pitchFamily="18" charset="0"/>
              </a:rPr>
              <a:t>uc</a:t>
            </a:r>
            <a:r>
              <a:rPr lang="en-US" altLang="zh-CN" sz="1800" dirty="0">
                <a:solidFill>
                  <a:srgbClr val="FF0000"/>
                </a:solidFill>
                <a:latin typeface="Times New Roman" panose="02020603050405020304" pitchFamily="18" charset="0"/>
                <a:cs typeface="Times New Roman" panose="02020603050405020304" pitchFamily="18" charset="0"/>
              </a:rPr>
              <a:t>;</a:t>
            </a:r>
          </a:p>
          <a:p>
            <a:pPr>
              <a:defRPr/>
            </a:pPr>
            <a:r>
              <a:rPr lang="en-US" altLang="zh-CN" sz="2400" dirty="0">
                <a:latin typeface="Times New Roman" panose="02020603050405020304" pitchFamily="18" charset="0"/>
                <a:cs typeface="Times New Roman" panose="02020603050405020304" pitchFamily="18" charset="0"/>
              </a:rPr>
              <a:t>public void </a:t>
            </a:r>
            <a:r>
              <a:rPr lang="en-US" altLang="zh-CN" sz="2400" dirty="0" err="1">
                <a:latin typeface="Times New Roman" panose="02020603050405020304" pitchFamily="18" charset="0"/>
                <a:cs typeface="Times New Roman" panose="02020603050405020304" pitchFamily="18" charset="0"/>
              </a:rPr>
              <a:t>setRequestMethod</a:t>
            </a:r>
            <a:r>
              <a:rPr lang="en-US" altLang="zh-CN" sz="2400" dirty="0">
                <a:latin typeface="Times New Roman" panose="02020603050405020304" pitchFamily="18" charset="0"/>
                <a:cs typeface="Times New Roman" panose="02020603050405020304" pitchFamily="18" charset="0"/>
              </a:rPr>
              <a:t>(String method) throws </a:t>
            </a:r>
            <a:r>
              <a:rPr lang="en-US" altLang="zh-CN" sz="2400" dirty="0" err="1" smtClean="0">
                <a:latin typeface="Times New Roman" panose="02020603050405020304" pitchFamily="18" charset="0"/>
                <a:cs typeface="Times New Roman" panose="02020603050405020304" pitchFamily="18" charset="0"/>
              </a:rPr>
              <a:t>ProtocolException</a:t>
            </a:r>
            <a:endParaRPr lang="en-US" altLang="zh-CN" sz="2400" dirty="0" smtClean="0">
              <a:latin typeface="Times New Roman" panose="02020603050405020304" pitchFamily="18" charset="0"/>
              <a:cs typeface="Times New Roman" panose="02020603050405020304" pitchFamily="18" charset="0"/>
            </a:endParaRPr>
          </a:p>
          <a:p>
            <a:pPr lvl="1">
              <a:defRPr/>
            </a:pPr>
            <a:r>
              <a:rPr lang="zh-CN" altLang="en-US" sz="2400" dirty="0" smtClean="0">
                <a:latin typeface="Times New Roman" panose="02020603050405020304" pitchFamily="18" charset="0"/>
                <a:cs typeface="Times New Roman" panose="02020603050405020304" pitchFamily="18" charset="0"/>
              </a:rPr>
              <a:t>设置请求方法：</a:t>
            </a:r>
            <a:r>
              <a:rPr lang="en-US" altLang="zh-CN" sz="2400" dirty="0" smtClean="0">
                <a:latin typeface="Times New Roman" panose="02020603050405020304" pitchFamily="18" charset="0"/>
                <a:cs typeface="Times New Roman" panose="02020603050405020304" pitchFamily="18" charset="0"/>
              </a:rPr>
              <a:t>GET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POST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HEAD</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PUT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DELETE</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OPTIONS</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TRACE</a:t>
            </a:r>
          </a:p>
          <a:p>
            <a:pPr lvl="1">
              <a:defRPr/>
            </a:pPr>
            <a:r>
              <a:rPr lang="zh-CN" altLang="en-US" sz="2400" dirty="0" smtClean="0">
                <a:latin typeface="Times New Roman" panose="02020603050405020304" pitchFamily="18" charset="0"/>
                <a:cs typeface="Times New Roman" panose="02020603050405020304" pitchFamily="18" charset="0"/>
              </a:rPr>
              <a:t>需要全</a:t>
            </a:r>
            <a:r>
              <a:rPr lang="zh-CN" altLang="en-US" sz="2400" dirty="0">
                <a:latin typeface="Times New Roman" panose="02020603050405020304" pitchFamily="18" charset="0"/>
                <a:cs typeface="Times New Roman" panose="02020603050405020304" pitchFamily="18" charset="0"/>
              </a:rPr>
              <a:t>大写</a:t>
            </a:r>
            <a:endParaRPr lang="en-US" altLang="zh-CN" sz="2400" dirty="0">
              <a:latin typeface="Times New Roman" panose="02020603050405020304" pitchFamily="18" charset="0"/>
              <a:cs typeface="Times New Roman" panose="02020603050405020304" pitchFamily="18" charset="0"/>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79512" y="2348880"/>
            <a:ext cx="8790309" cy="3417518"/>
          </a:xfrm>
          <a:prstGeom prst="rect">
            <a:avLst/>
          </a:prstGeom>
          <a:noFill/>
          <a:ln w="9525">
            <a:noFill/>
            <a:miter lim="800000"/>
            <a:headEnd/>
            <a:tailEnd/>
          </a:ln>
        </p:spPr>
      </p:pic>
      <p:sp>
        <p:nvSpPr>
          <p:cNvPr id="5" name="TextBox 4"/>
          <p:cNvSpPr txBox="1"/>
          <p:nvPr/>
        </p:nvSpPr>
        <p:spPr>
          <a:xfrm>
            <a:off x="179512" y="1844824"/>
            <a:ext cx="5328592" cy="369332"/>
          </a:xfrm>
          <a:prstGeom prst="rect">
            <a:avLst/>
          </a:prstGeom>
          <a:noFill/>
        </p:spPr>
        <p:txBody>
          <a:bodyPr wrap="square" rtlCol="0">
            <a:spAutoFit/>
          </a:bodyPr>
          <a:lstStyle/>
          <a:p>
            <a:r>
              <a:rPr lang="en-US" altLang="zh-CN" dirty="0" smtClean="0"/>
              <a:t>Java SourceViewer2  </a:t>
            </a:r>
            <a:r>
              <a:rPr lang="en-US" altLang="zh-CN" dirty="0" smtClean="0">
                <a:solidFill>
                  <a:srgbClr val="FF0000"/>
                </a:solidFill>
              </a:rPr>
              <a:t>http:// www. baidu.com</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301625" y="228600"/>
            <a:ext cx="8540750" cy="685800"/>
          </a:xfrm>
        </p:spPr>
        <p:txBody>
          <a:bodyPr/>
          <a:lstStyle/>
          <a:p>
            <a:r>
              <a:rPr lang="zh-CN" altLang="en-US" sz="3200" smtClean="0"/>
              <a:t>请求方法</a:t>
            </a:r>
          </a:p>
        </p:txBody>
      </p:sp>
      <p:sp>
        <p:nvSpPr>
          <p:cNvPr id="65539" name="内容占位符 2"/>
          <p:cNvSpPr>
            <a:spLocks noGrp="1"/>
          </p:cNvSpPr>
          <p:nvPr>
            <p:ph idx="1"/>
          </p:nvPr>
        </p:nvSpPr>
        <p:spPr>
          <a:xfrm>
            <a:off x="467544" y="1772816"/>
            <a:ext cx="8321675" cy="5223520"/>
          </a:xfrm>
        </p:spPr>
        <p:txBody>
          <a:bodyPr/>
          <a:lstStyle/>
          <a:p>
            <a:r>
              <a:rPr lang="en-US" altLang="zh-CN" sz="2400" dirty="0" smtClean="0">
                <a:latin typeface="Times New Roman" pitchFamily="18" charset="0"/>
                <a:cs typeface="Times New Roman" pitchFamily="18" charset="0"/>
              </a:rPr>
              <a:t>Web</a:t>
            </a:r>
            <a:r>
              <a:rPr lang="zh-CN" altLang="en-US" sz="2400" dirty="0" smtClean="0">
                <a:latin typeface="Times New Roman" pitchFamily="18" charset="0"/>
                <a:cs typeface="Times New Roman" pitchFamily="18" charset="0"/>
              </a:rPr>
              <a:t>客户端与</a:t>
            </a:r>
            <a:r>
              <a:rPr lang="en-US" altLang="zh-CN" sz="2400" dirty="0" smtClean="0">
                <a:latin typeface="Times New Roman" pitchFamily="18" charset="0"/>
                <a:cs typeface="Times New Roman" pitchFamily="18" charset="0"/>
              </a:rPr>
              <a:t>Web</a:t>
            </a:r>
            <a:r>
              <a:rPr lang="zh-CN" altLang="en-US" sz="2400" dirty="0" smtClean="0">
                <a:latin typeface="Times New Roman" pitchFamily="18" charset="0"/>
                <a:cs typeface="Times New Roman" pitchFamily="18" charset="0"/>
              </a:rPr>
              <a:t>服务器联系时，发送的第一个内容是请求行。如：</a:t>
            </a:r>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GET catalog/</a:t>
            </a:r>
            <a:r>
              <a:rPr lang="en-US" altLang="zh-CN" sz="2400" dirty="0" err="1" smtClean="0">
                <a:latin typeface="Times New Roman" pitchFamily="18" charset="0"/>
                <a:cs typeface="Times New Roman" pitchFamily="18" charset="0"/>
              </a:rPr>
              <a:t>jfcnut</a:t>
            </a:r>
            <a:r>
              <a:rPr lang="en-US" altLang="zh-CN" sz="2400" dirty="0" smtClean="0">
                <a:latin typeface="Times New Roman" pitchFamily="18" charset="0"/>
                <a:cs typeface="Times New Roman" pitchFamily="18" charset="0"/>
              </a:rPr>
              <a:t>/index.html  HTTP/1.0</a:t>
            </a:r>
          </a:p>
          <a:p>
            <a:r>
              <a:rPr lang="en-US" altLang="zh-CN" sz="2000" dirty="0" smtClean="0">
                <a:latin typeface="Times New Roman" pitchFamily="18" charset="0"/>
                <a:cs typeface="Times New Roman" pitchFamily="18" charset="0"/>
              </a:rPr>
              <a:t>GET</a:t>
            </a:r>
            <a:r>
              <a:rPr lang="zh-CN" altLang="en-US" sz="2000" dirty="0" smtClean="0">
                <a:latin typeface="Times New Roman" pitchFamily="18" charset="0"/>
                <a:cs typeface="Times New Roman" pitchFamily="18" charset="0"/>
              </a:rPr>
              <a:t>方法：</a:t>
            </a:r>
            <a:r>
              <a:rPr lang="en-US" altLang="zh-CN" sz="2000" dirty="0" smtClean="0">
                <a:latin typeface="Times New Roman" pitchFamily="18" charset="0"/>
                <a:cs typeface="Times New Roman" pitchFamily="18" charset="0"/>
              </a:rPr>
              <a:t>Web</a:t>
            </a:r>
            <a:r>
              <a:rPr lang="zh-CN" altLang="en-US" sz="2000" dirty="0" smtClean="0">
                <a:latin typeface="Times New Roman" pitchFamily="18" charset="0"/>
                <a:cs typeface="Times New Roman" pitchFamily="18" charset="0"/>
              </a:rPr>
              <a:t>客户端从服务器获取文件</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POST</a:t>
            </a:r>
            <a:r>
              <a:rPr lang="zh-CN" altLang="en-US" sz="2000" dirty="0" smtClean="0">
                <a:latin typeface="Times New Roman" pitchFamily="18" charset="0"/>
                <a:cs typeface="Times New Roman" pitchFamily="18" charset="0"/>
              </a:rPr>
              <a:t>方法</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客户端向表单提交数据发送请求并获得响应</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PUT</a:t>
            </a:r>
            <a:r>
              <a:rPr lang="zh-CN" altLang="en-US" sz="2000" dirty="0" smtClean="0">
                <a:latin typeface="Times New Roman" pitchFamily="18" charset="0"/>
                <a:cs typeface="Times New Roman" pitchFamily="18" charset="0"/>
              </a:rPr>
              <a:t>方法</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将文件上传到服务器</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DELETE</a:t>
            </a:r>
            <a:r>
              <a:rPr lang="zh-CN" altLang="en-US" sz="2000" dirty="0" smtClean="0">
                <a:latin typeface="Times New Roman" pitchFamily="18" charset="0"/>
                <a:cs typeface="Times New Roman" pitchFamily="18" charset="0"/>
              </a:rPr>
              <a:t>方法</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删除服务器的文件</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HEAD</a:t>
            </a:r>
            <a:r>
              <a:rPr lang="zh-CN" altLang="en-US" sz="2000" dirty="0" smtClean="0">
                <a:latin typeface="Times New Roman" pitchFamily="18" charset="0"/>
                <a:cs typeface="Times New Roman" pitchFamily="18" charset="0"/>
              </a:rPr>
              <a:t>方法</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只请求文档的首部</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OPTIONS</a:t>
            </a:r>
            <a:r>
              <a:rPr lang="zh-CN" altLang="en-US" sz="2000" dirty="0" smtClean="0">
                <a:latin typeface="Times New Roman" pitchFamily="18" charset="0"/>
                <a:cs typeface="Times New Roman" pitchFamily="18" charset="0"/>
              </a:rPr>
              <a:t>方法</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向服务器询问一个指定</a:t>
            </a:r>
            <a:r>
              <a:rPr lang="en-US" altLang="zh-CN" sz="2000" dirty="0" smtClean="0">
                <a:latin typeface="Times New Roman" pitchFamily="18" charset="0"/>
                <a:cs typeface="Times New Roman" pitchFamily="18" charset="0"/>
              </a:rPr>
              <a:t>URL</a:t>
            </a:r>
            <a:r>
              <a:rPr lang="zh-CN" altLang="en-US" sz="2000" dirty="0" smtClean="0">
                <a:latin typeface="Times New Roman" pitchFamily="18" charset="0"/>
                <a:cs typeface="Times New Roman" pitchFamily="18" charset="0"/>
              </a:rPr>
              <a:t>支持的选项列表</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TRACE</a:t>
            </a:r>
            <a:r>
              <a:rPr lang="zh-CN" altLang="en-US" sz="2000" dirty="0" smtClean="0">
                <a:latin typeface="Times New Roman" pitchFamily="18" charset="0"/>
                <a:cs typeface="Times New Roman" pitchFamily="18" charset="0"/>
              </a:rPr>
              <a:t>方法</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跟踪请求本身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pRg st="3" end="3"/>
                                            </p:txEl>
                                          </p:spTgt>
                                        </p:tgtEl>
                                        <p:attrNameLst>
                                          <p:attrName>style.visibility</p:attrName>
                                        </p:attrNameLst>
                                      </p:cBhvr>
                                      <p:to>
                                        <p:strVal val="visible"/>
                                      </p:to>
                                    </p:set>
                                    <p:anim calcmode="lin" valueType="num">
                                      <p:cBhvr additive="base">
                                        <p:cTn id="23"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 calcmode="lin" valueType="num">
                                      <p:cBhvr additive="base">
                                        <p:cTn id="27"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pRg st="5" end="5"/>
                                            </p:txEl>
                                          </p:spTgt>
                                        </p:tgtEl>
                                        <p:attrNameLst>
                                          <p:attrName>style.visibility</p:attrName>
                                        </p:attrNameLst>
                                      </p:cBhvr>
                                      <p:to>
                                        <p:strVal val="visible"/>
                                      </p:to>
                                    </p:set>
                                    <p:anim calcmode="lin" valueType="num">
                                      <p:cBhvr additive="base">
                                        <p:cTn id="3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 calcmode="lin" valueType="num">
                                      <p:cBhvr additive="base">
                                        <p:cTn id="3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pRg st="7" end="7"/>
                                            </p:txEl>
                                          </p:spTgt>
                                        </p:tgtEl>
                                        <p:attrNameLst>
                                          <p:attrName>style.visibility</p:attrName>
                                        </p:attrNameLst>
                                      </p:cBhvr>
                                      <p:to>
                                        <p:strVal val="visible"/>
                                      </p:to>
                                    </p:set>
                                    <p:anim calcmode="lin" valueType="num">
                                      <p:cBhvr additive="base">
                                        <p:cTn id="39"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pRg st="8" end="8"/>
                                            </p:txEl>
                                          </p:spTgt>
                                        </p:tgtEl>
                                        <p:attrNameLst>
                                          <p:attrName>style.visibility</p:attrName>
                                        </p:attrNameLst>
                                      </p:cBhvr>
                                      <p:to>
                                        <p:strVal val="visible"/>
                                      </p:to>
                                    </p:set>
                                    <p:anim calcmode="lin" valueType="num">
                                      <p:cBhvr additive="base">
                                        <p:cTn id="43"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z="3200" smtClean="0"/>
              <a:t>HEAD</a:t>
            </a:r>
            <a:r>
              <a:rPr lang="zh-CN" altLang="en-US" sz="3200" smtClean="0"/>
              <a:t>方法</a:t>
            </a:r>
          </a:p>
        </p:txBody>
      </p:sp>
      <p:sp>
        <p:nvSpPr>
          <p:cNvPr id="66563" name="内容占位符 2"/>
          <p:cNvSpPr>
            <a:spLocks noGrp="1"/>
          </p:cNvSpPr>
          <p:nvPr>
            <p:ph idx="1"/>
          </p:nvPr>
        </p:nvSpPr>
        <p:spPr>
          <a:xfrm>
            <a:off x="251520" y="1484784"/>
            <a:ext cx="8540750" cy="4498975"/>
          </a:xfrm>
        </p:spPr>
        <p:txBody>
          <a:bodyPr/>
          <a:lstStyle/>
          <a:p>
            <a:r>
              <a:rPr lang="zh-CN" altLang="en-US" sz="2800" dirty="0" smtClean="0"/>
              <a:t>请求信息跟</a:t>
            </a:r>
            <a:r>
              <a:rPr lang="en-US" altLang="zh-CN" sz="2800" dirty="0" smtClean="0"/>
              <a:t>GET</a:t>
            </a:r>
            <a:r>
              <a:rPr lang="zh-CN" altLang="en-US" sz="2800" dirty="0" smtClean="0"/>
              <a:t>同，告诉服务器只返回</a:t>
            </a:r>
            <a:r>
              <a:rPr lang="en-US" altLang="zh-CN" sz="2800" dirty="0" smtClean="0"/>
              <a:t>HTTP</a:t>
            </a:r>
            <a:r>
              <a:rPr lang="zh-CN" altLang="en-US" sz="2800" dirty="0" smtClean="0"/>
              <a:t>头部</a:t>
            </a:r>
            <a:r>
              <a:rPr lang="en-US" altLang="zh-CN" sz="2800" dirty="0" smtClean="0"/>
              <a:t>,</a:t>
            </a:r>
            <a:r>
              <a:rPr lang="zh-CN" altLang="en-US" sz="2800" dirty="0" smtClean="0"/>
              <a:t>不用实际发送文件</a:t>
            </a:r>
            <a:endParaRPr lang="en-US" altLang="zh-CN" sz="2800" dirty="0" smtClean="0"/>
          </a:p>
          <a:p>
            <a:r>
              <a:rPr lang="zh-CN" altLang="en-US" sz="2800" dirty="0" smtClean="0"/>
              <a:t>服务器只返回头信息</a:t>
            </a:r>
            <a:endParaRPr lang="en-US" altLang="zh-CN" sz="2800" dirty="0" smtClean="0"/>
          </a:p>
          <a:p>
            <a:r>
              <a:rPr lang="zh-CN" altLang="en-US" sz="2800" dirty="0" smtClean="0"/>
              <a:t>此方法常用于检查文件在最后一次缓存之后是否有修改。</a:t>
            </a:r>
            <a:endParaRPr lang="en-US" altLang="zh-CN" sz="2800" dirty="0" smtClean="0"/>
          </a:p>
          <a:p>
            <a:r>
              <a:rPr lang="zh-CN" altLang="en-US" sz="2800" dirty="0" smtClean="0"/>
              <a:t>减少不必要信息的获取和传输，使程序高效</a:t>
            </a:r>
            <a:endParaRPr lang="en-US" altLang="zh-CN" sz="2800" dirty="0" smtClean="0"/>
          </a:p>
          <a:p>
            <a:r>
              <a:rPr lang="zh-CN" altLang="en-US" sz="2400" dirty="0" smtClean="0"/>
              <a:t>编程使用</a:t>
            </a:r>
            <a:r>
              <a:rPr lang="en-US" altLang="zh-CN" sz="2400" dirty="0" smtClean="0"/>
              <a:t>HEAD</a:t>
            </a:r>
            <a:r>
              <a:rPr lang="zh-CN" altLang="en-US" sz="2400" dirty="0" smtClean="0"/>
              <a:t>请求方法</a:t>
            </a:r>
            <a:r>
              <a:rPr lang="en-US" altLang="zh-CN" sz="2400" dirty="0" smtClean="0"/>
              <a:t>,</a:t>
            </a:r>
            <a:r>
              <a:rPr lang="zh-CN" altLang="en-US" sz="2400" dirty="0" smtClean="0"/>
              <a:t>获得和显示</a:t>
            </a:r>
            <a:r>
              <a:rPr lang="en-US" altLang="zh-CN" sz="2400" dirty="0" smtClean="0"/>
              <a:t>URL</a:t>
            </a:r>
            <a:r>
              <a:rPr lang="zh-CN" altLang="en-US" sz="2400" dirty="0" smtClean="0"/>
              <a:t>文件在服务器上的最后一次修改时间</a:t>
            </a:r>
            <a:r>
              <a:rPr lang="en-US" altLang="zh-CN" sz="2400" dirty="0" smtClean="0"/>
              <a:t>.</a:t>
            </a:r>
          </a:p>
          <a:p>
            <a:r>
              <a:rPr lang="zh-CN" altLang="en-US" sz="2400" dirty="0" smtClean="0"/>
              <a:t>编程示例</a:t>
            </a:r>
            <a:r>
              <a:rPr lang="en-US" altLang="zh-CN" sz="2400" dirty="0" smtClean="0"/>
              <a:t>ch7.LastModified.java</a:t>
            </a: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 calcmode="lin" valueType="num">
                                      <p:cBhvr additive="base">
                                        <p:cTn id="19"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563">
                                            <p:txEl>
                                              <p:pRg st="3" end="3"/>
                                            </p:txEl>
                                          </p:spTgt>
                                        </p:tgtEl>
                                        <p:attrNameLst>
                                          <p:attrName>style.visibility</p:attrName>
                                        </p:attrNameLst>
                                      </p:cBhvr>
                                      <p:to>
                                        <p:strVal val="visible"/>
                                      </p:to>
                                    </p:set>
                                    <p:anim calcmode="lin" valueType="num">
                                      <p:cBhvr additive="base">
                                        <p:cTn id="25"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6563">
                                            <p:txEl>
                                              <p:pRg st="4" end="4"/>
                                            </p:txEl>
                                          </p:spTgt>
                                        </p:tgtEl>
                                        <p:attrNameLst>
                                          <p:attrName>style.visibility</p:attrName>
                                        </p:attrNameLst>
                                      </p:cBhvr>
                                      <p:to>
                                        <p:strVal val="visible"/>
                                      </p:to>
                                    </p:set>
                                    <p:anim calcmode="lin" valueType="num">
                                      <p:cBhvr additive="base">
                                        <p:cTn id="31"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563">
                                            <p:txEl>
                                              <p:pRg st="5" end="5"/>
                                            </p:txEl>
                                          </p:spTgt>
                                        </p:tgtEl>
                                        <p:attrNameLst>
                                          <p:attrName>style.visibility</p:attrName>
                                        </p:attrNameLst>
                                      </p:cBhvr>
                                      <p:to>
                                        <p:strVal val="visible"/>
                                      </p:to>
                                    </p:set>
                                    <p:anim calcmode="lin" valueType="num">
                                      <p:cBhvr additive="base">
                                        <p:cTn id="37"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914400"/>
          </a:xfrm>
        </p:spPr>
        <p:txBody>
          <a:bodyPr/>
          <a:lstStyle/>
          <a:p>
            <a:r>
              <a:rPr lang="en-US" altLang="zh-CN" sz="3200" smtClean="0"/>
              <a:t>DELETE</a:t>
            </a:r>
            <a:r>
              <a:rPr lang="zh-CN" altLang="en-US" sz="3200" smtClean="0"/>
              <a:t>方法</a:t>
            </a:r>
          </a:p>
        </p:txBody>
      </p:sp>
      <p:sp>
        <p:nvSpPr>
          <p:cNvPr id="67587" name="内容占位符 2"/>
          <p:cNvSpPr>
            <a:spLocks noGrp="1"/>
          </p:cNvSpPr>
          <p:nvPr>
            <p:ph idx="1"/>
          </p:nvPr>
        </p:nvSpPr>
        <p:spPr>
          <a:xfrm>
            <a:off x="401638" y="1556792"/>
            <a:ext cx="8742362" cy="5135562"/>
          </a:xfrm>
        </p:spPr>
        <p:txBody>
          <a:bodyPr/>
          <a:lstStyle/>
          <a:p>
            <a:r>
              <a:rPr lang="en-US" altLang="zh-CN" sz="2400" dirty="0" smtClean="0">
                <a:solidFill>
                  <a:srgbClr val="1B1C20"/>
                </a:solidFill>
                <a:latin typeface="Times New Roman" pitchFamily="18" charset="0"/>
                <a:cs typeface="Times New Roman" pitchFamily="18" charset="0"/>
              </a:rPr>
              <a:t>DELETE</a:t>
            </a:r>
            <a:r>
              <a:rPr lang="zh-CN" altLang="en-US" sz="2400" dirty="0" smtClean="0">
                <a:solidFill>
                  <a:srgbClr val="1B1C20"/>
                </a:solidFill>
                <a:latin typeface="Times New Roman" pitchFamily="18" charset="0"/>
                <a:cs typeface="Times New Roman" pitchFamily="18" charset="0"/>
              </a:rPr>
              <a:t>方法用于删除</a:t>
            </a:r>
            <a:r>
              <a:rPr lang="en-US" altLang="zh-CN" sz="2400" dirty="0" smtClean="0">
                <a:solidFill>
                  <a:srgbClr val="1B1C20"/>
                </a:solidFill>
                <a:latin typeface="Times New Roman" pitchFamily="18" charset="0"/>
                <a:cs typeface="Times New Roman" pitchFamily="18" charset="0"/>
              </a:rPr>
              <a:t>web</a:t>
            </a:r>
            <a:r>
              <a:rPr lang="zh-CN" altLang="en-US" sz="2400" dirty="0" smtClean="0">
                <a:solidFill>
                  <a:srgbClr val="1B1C20"/>
                </a:solidFill>
                <a:latin typeface="Times New Roman" pitchFamily="18" charset="0"/>
                <a:cs typeface="Times New Roman" pitchFamily="18" charset="0"/>
              </a:rPr>
              <a:t>服务器上位于指定</a:t>
            </a:r>
            <a:r>
              <a:rPr lang="en-US" altLang="zh-CN" sz="2400" dirty="0" smtClean="0">
                <a:solidFill>
                  <a:srgbClr val="1B1C20"/>
                </a:solidFill>
                <a:latin typeface="Times New Roman" pitchFamily="18" charset="0"/>
                <a:cs typeface="Times New Roman" pitchFamily="18" charset="0"/>
              </a:rPr>
              <a:t>URL</a:t>
            </a:r>
            <a:r>
              <a:rPr lang="zh-CN" altLang="en-US" sz="2400" dirty="0" smtClean="0">
                <a:solidFill>
                  <a:srgbClr val="1B1C20"/>
                </a:solidFill>
                <a:latin typeface="Times New Roman" pitchFamily="18" charset="0"/>
                <a:cs typeface="Times New Roman" pitchFamily="18" charset="0"/>
              </a:rPr>
              <a:t>的文件</a:t>
            </a:r>
            <a:endParaRPr lang="en-US" altLang="zh-CN" sz="2400" dirty="0" smtClean="0">
              <a:solidFill>
                <a:srgbClr val="1B1C20"/>
              </a:solidFill>
              <a:latin typeface="Times New Roman" pitchFamily="18" charset="0"/>
              <a:cs typeface="Times New Roman" pitchFamily="18" charset="0"/>
            </a:endParaRPr>
          </a:p>
          <a:p>
            <a:r>
              <a:rPr lang="zh-CN" altLang="en-US" sz="2400" dirty="0" smtClean="0">
                <a:solidFill>
                  <a:srgbClr val="1B1C20"/>
                </a:solidFill>
                <a:latin typeface="Times New Roman" pitchFamily="18" charset="0"/>
                <a:cs typeface="Times New Roman" pitchFamily="18" charset="0"/>
              </a:rPr>
              <a:t>该方法存在安全风险</a:t>
            </a:r>
            <a:r>
              <a:rPr lang="en-US" altLang="zh-CN" sz="2400" dirty="0" smtClean="0">
                <a:solidFill>
                  <a:srgbClr val="1B1C20"/>
                </a:solidFill>
                <a:latin typeface="Times New Roman" pitchFamily="18" charset="0"/>
                <a:cs typeface="Times New Roman" pitchFamily="18" charset="0"/>
              </a:rPr>
              <a:t>,</a:t>
            </a:r>
            <a:r>
              <a:rPr lang="zh-CN" altLang="en-US" sz="2400" dirty="0" smtClean="0">
                <a:solidFill>
                  <a:srgbClr val="1B1C20"/>
                </a:solidFill>
                <a:latin typeface="Times New Roman" pitchFamily="18" charset="0"/>
                <a:cs typeface="Times New Roman" pitchFamily="18" charset="0"/>
              </a:rPr>
              <a:t>不少服务器的配置可能不支持此方法</a:t>
            </a:r>
            <a:r>
              <a:rPr lang="en-US" altLang="zh-CN" sz="2400" dirty="0" smtClean="0">
                <a:solidFill>
                  <a:srgbClr val="1B1C20"/>
                </a:solidFill>
                <a:latin typeface="Times New Roman" pitchFamily="18" charset="0"/>
                <a:cs typeface="Times New Roman" pitchFamily="18" charset="0"/>
              </a:rPr>
              <a:t>.</a:t>
            </a:r>
          </a:p>
          <a:p>
            <a:r>
              <a:rPr lang="zh-CN" altLang="en-US" sz="2400" dirty="0" smtClean="0">
                <a:solidFill>
                  <a:srgbClr val="1B1C20"/>
                </a:solidFill>
                <a:latin typeface="Times New Roman" pitchFamily="18" charset="0"/>
                <a:cs typeface="Times New Roman" pitchFamily="18" charset="0"/>
              </a:rPr>
              <a:t>通常要求完成身份认证才支持</a:t>
            </a:r>
            <a:r>
              <a:rPr lang="en-US" altLang="zh-CN" sz="2400" dirty="0" smtClean="0">
                <a:solidFill>
                  <a:srgbClr val="1B1C20"/>
                </a:solidFill>
                <a:latin typeface="Times New Roman" pitchFamily="18" charset="0"/>
                <a:cs typeface="Times New Roman" pitchFamily="18" charset="0"/>
              </a:rPr>
              <a:t>.  </a:t>
            </a:r>
            <a:r>
              <a:rPr lang="zh-CN" altLang="en-US" sz="2400" dirty="0" smtClean="0">
                <a:solidFill>
                  <a:srgbClr val="1B1C20"/>
                </a:solidFill>
                <a:latin typeface="Times New Roman" pitchFamily="18" charset="0"/>
                <a:cs typeface="Times New Roman" pitchFamily="18" charset="0"/>
              </a:rPr>
              <a:t>典型的</a:t>
            </a:r>
            <a:r>
              <a:rPr lang="en-US" altLang="zh-CN" sz="2400" dirty="0" smtClean="0">
                <a:solidFill>
                  <a:srgbClr val="1B1C20"/>
                </a:solidFill>
                <a:latin typeface="Times New Roman" pitchFamily="18" charset="0"/>
                <a:cs typeface="Times New Roman" pitchFamily="18" charset="0"/>
              </a:rPr>
              <a:t>DELETE</a:t>
            </a:r>
            <a:r>
              <a:rPr lang="zh-CN" altLang="en-US" sz="2400" dirty="0" smtClean="0">
                <a:solidFill>
                  <a:srgbClr val="1B1C20"/>
                </a:solidFill>
                <a:latin typeface="Times New Roman" pitchFamily="18" charset="0"/>
                <a:cs typeface="Times New Roman" pitchFamily="18" charset="0"/>
              </a:rPr>
              <a:t>请求：</a:t>
            </a:r>
            <a:endParaRPr lang="en-US" altLang="zh-CN" sz="2400" dirty="0" smtClean="0">
              <a:solidFill>
                <a:srgbClr val="1B1C20"/>
              </a:solidFill>
              <a:latin typeface="Times New Roman" pitchFamily="18" charset="0"/>
              <a:cs typeface="Times New Roman" pitchFamily="18" charset="0"/>
            </a:endParaRPr>
          </a:p>
          <a:p>
            <a:r>
              <a:rPr lang="en-US" altLang="zh-CN" sz="2400" dirty="0" smtClean="0">
                <a:solidFill>
                  <a:schemeClr val="tx2"/>
                </a:solidFill>
                <a:latin typeface="Times New Roman" pitchFamily="18" charset="0"/>
                <a:cs typeface="Times New Roman" pitchFamily="18" charset="0"/>
              </a:rPr>
              <a:t>DELETE /</a:t>
            </a:r>
            <a:r>
              <a:rPr lang="en-US" altLang="zh-CN" sz="2400" dirty="0" err="1" smtClean="0">
                <a:solidFill>
                  <a:schemeClr val="tx2"/>
                </a:solidFill>
                <a:latin typeface="Times New Roman" pitchFamily="18" charset="0"/>
                <a:cs typeface="Times New Roman" pitchFamily="18" charset="0"/>
              </a:rPr>
              <a:t>javafaq</a:t>
            </a:r>
            <a:r>
              <a:rPr lang="en-US" altLang="zh-CN" sz="2400" dirty="0" smtClean="0">
                <a:solidFill>
                  <a:schemeClr val="tx2"/>
                </a:solidFill>
                <a:latin typeface="Times New Roman" pitchFamily="18" charset="0"/>
                <a:cs typeface="Times New Roman" pitchFamily="18" charset="0"/>
              </a:rPr>
              <a:t>/2008march.html HTTP/1.1</a:t>
            </a:r>
          </a:p>
          <a:p>
            <a:r>
              <a:rPr lang="en-US" altLang="zh-CN" sz="2400" dirty="0" smtClean="0">
                <a:solidFill>
                  <a:schemeClr val="tx2"/>
                </a:solidFill>
                <a:latin typeface="Times New Roman" pitchFamily="18" charset="0"/>
                <a:cs typeface="Times New Roman" pitchFamily="18" charset="0"/>
              </a:rPr>
              <a:t>Host: www.ibiblio.org</a:t>
            </a:r>
          </a:p>
          <a:p>
            <a:r>
              <a:rPr lang="en-US" altLang="zh-CN" sz="2400" dirty="0" smtClean="0">
                <a:solidFill>
                  <a:schemeClr val="tx2"/>
                </a:solidFill>
                <a:latin typeface="Times New Roman" pitchFamily="18" charset="0"/>
                <a:cs typeface="Times New Roman" pitchFamily="18" charset="0"/>
              </a:rPr>
              <a:t>Accept: text/html, image/gif, image/jpeg, *; q=.2, */*; q=.2</a:t>
            </a:r>
          </a:p>
          <a:p>
            <a:r>
              <a:rPr lang="en-US" altLang="zh-CN" sz="2400" dirty="0" smtClean="0">
                <a:solidFill>
                  <a:schemeClr val="tx2"/>
                </a:solidFill>
                <a:latin typeface="Times New Roman" pitchFamily="18" charset="0"/>
                <a:cs typeface="Times New Roman" pitchFamily="18" charset="0"/>
              </a:rPr>
              <a:t>Connection: close</a:t>
            </a:r>
          </a:p>
          <a:p>
            <a:endParaRPr lang="en-US" altLang="zh-CN" sz="2400" dirty="0" smtClean="0"/>
          </a:p>
          <a:p>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 calcmode="lin" valueType="num">
                                      <p:cBhvr additive="base">
                                        <p:cTn id="25"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7587">
                                            <p:txEl>
                                              <p:pRg st="4" end="4"/>
                                            </p:txEl>
                                          </p:spTgt>
                                        </p:tgtEl>
                                        <p:attrNameLst>
                                          <p:attrName>style.visibility</p:attrName>
                                        </p:attrNameLst>
                                      </p:cBhvr>
                                      <p:to>
                                        <p:strVal val="visible"/>
                                      </p:to>
                                    </p:set>
                                    <p:anim calcmode="lin" valueType="num">
                                      <p:cBhvr additive="base">
                                        <p:cTn id="29" dur="5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758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7587">
                                            <p:txEl>
                                              <p:pRg st="5" end="5"/>
                                            </p:txEl>
                                          </p:spTgt>
                                        </p:tgtEl>
                                        <p:attrNameLst>
                                          <p:attrName>style.visibility</p:attrName>
                                        </p:attrNameLst>
                                      </p:cBhvr>
                                      <p:to>
                                        <p:strVal val="visible"/>
                                      </p:to>
                                    </p:set>
                                    <p:anim calcmode="lin" valueType="num">
                                      <p:cBhvr additive="base">
                                        <p:cTn id="33"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758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7587">
                                            <p:txEl>
                                              <p:pRg st="6" end="6"/>
                                            </p:txEl>
                                          </p:spTgt>
                                        </p:tgtEl>
                                        <p:attrNameLst>
                                          <p:attrName>style.visibility</p:attrName>
                                        </p:attrNameLst>
                                      </p:cBhvr>
                                      <p:to>
                                        <p:strVal val="visible"/>
                                      </p:to>
                                    </p:set>
                                    <p:anim calcmode="lin" valueType="num">
                                      <p:cBhvr additive="base">
                                        <p:cTn id="37" dur="500" fill="hold"/>
                                        <p:tgtEl>
                                          <p:spTgt spid="675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7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301625" y="228600"/>
            <a:ext cx="8540750" cy="914400"/>
          </a:xfrm>
        </p:spPr>
        <p:txBody>
          <a:bodyPr/>
          <a:lstStyle/>
          <a:p>
            <a:r>
              <a:rPr lang="zh-CN" altLang="en-US" sz="3200" smtClean="0"/>
              <a:t>服务器对</a:t>
            </a:r>
            <a:r>
              <a:rPr lang="en-US" altLang="zh-CN" sz="3200" smtClean="0"/>
              <a:t>DELETE</a:t>
            </a:r>
            <a:r>
              <a:rPr lang="zh-CN" altLang="en-US" sz="3200" smtClean="0"/>
              <a:t>的响应</a:t>
            </a:r>
          </a:p>
        </p:txBody>
      </p:sp>
      <p:sp>
        <p:nvSpPr>
          <p:cNvPr id="68611" name="内容占位符 2"/>
          <p:cNvSpPr>
            <a:spLocks noGrp="1"/>
          </p:cNvSpPr>
          <p:nvPr>
            <p:ph idx="1"/>
          </p:nvPr>
        </p:nvSpPr>
        <p:spPr>
          <a:xfrm>
            <a:off x="251520" y="1556792"/>
            <a:ext cx="8742362" cy="1296144"/>
          </a:xfrm>
        </p:spPr>
        <p:txBody>
          <a:bodyPr>
            <a:normAutofit fontScale="70000" lnSpcReduction="20000"/>
          </a:bodyPr>
          <a:lstStyle/>
          <a:p>
            <a:r>
              <a:rPr lang="zh-CN" altLang="en-US" dirty="0" smtClean="0">
                <a:solidFill>
                  <a:srgbClr val="1B1C20"/>
                </a:solidFill>
                <a:latin typeface="Times New Roman" pitchFamily="18" charset="0"/>
                <a:cs typeface="Times New Roman" pitchFamily="18" charset="0"/>
              </a:rPr>
              <a:t>服务器可以拒绝此请求，或要求提供身份认证。</a:t>
            </a:r>
            <a:endParaRPr lang="en-US" altLang="zh-CN" dirty="0" smtClean="0">
              <a:solidFill>
                <a:srgbClr val="1B1C20"/>
              </a:solidFill>
              <a:latin typeface="Times New Roman" pitchFamily="18" charset="0"/>
              <a:cs typeface="Times New Roman" pitchFamily="18" charset="0"/>
            </a:endParaRPr>
          </a:p>
          <a:p>
            <a:r>
              <a:rPr lang="zh-CN" altLang="en-US" dirty="0" smtClean="0">
                <a:solidFill>
                  <a:srgbClr val="1B1C20"/>
                </a:solidFill>
                <a:latin typeface="Times New Roman" pitchFamily="18" charset="0"/>
                <a:cs typeface="Times New Roman" pitchFamily="18" charset="0"/>
              </a:rPr>
              <a:t>若接受请求，如何响应删除取决于服务器厂商的实现细节，可能会删除文件、或将文件移到回收站中、或将文件标记为不可读。</a:t>
            </a:r>
            <a:endParaRPr lang="en-US" altLang="zh-CN" dirty="0" smtClean="0">
              <a:solidFill>
                <a:srgbClr val="1B1C20"/>
              </a:solidFill>
              <a:latin typeface="Times New Roman" pitchFamily="18" charset="0"/>
              <a:cs typeface="Times New Roman" pitchFamily="18" charset="0"/>
            </a:endParaRPr>
          </a:p>
          <a:p>
            <a:r>
              <a:rPr lang="zh-CN" altLang="en-US" dirty="0" smtClean="0">
                <a:solidFill>
                  <a:srgbClr val="1B1C20"/>
                </a:solidFill>
                <a:latin typeface="Times New Roman" pitchFamily="18" charset="0"/>
                <a:cs typeface="Times New Roman" pitchFamily="18" charset="0"/>
              </a:rPr>
              <a:t>拒绝请求响应：</a:t>
            </a:r>
            <a:endParaRPr lang="en-US" altLang="zh-CN" dirty="0" smtClean="0">
              <a:solidFill>
                <a:srgbClr val="1B1C20"/>
              </a:solidFill>
              <a:latin typeface="Times New Roman" pitchFamily="18" charset="0"/>
              <a:cs typeface="Times New Roman" pitchFamily="18" charset="0"/>
            </a:endParaRPr>
          </a:p>
          <a:p>
            <a:endParaRPr lang="en-US" altLang="zh-CN" sz="2400" dirty="0" smtClean="0"/>
          </a:p>
          <a:p>
            <a:endParaRPr lang="zh-CN" altLang="en-US" sz="2400" dirty="0" smtClean="0"/>
          </a:p>
        </p:txBody>
      </p:sp>
      <p:sp>
        <p:nvSpPr>
          <p:cNvPr id="68612" name="矩形 4"/>
          <p:cNvSpPr>
            <a:spLocks noChangeArrowheads="1"/>
          </p:cNvSpPr>
          <p:nvPr/>
        </p:nvSpPr>
        <p:spPr bwMode="auto">
          <a:xfrm>
            <a:off x="290512" y="2780928"/>
            <a:ext cx="8853488" cy="4247317"/>
          </a:xfrm>
          <a:prstGeom prst="rect">
            <a:avLst/>
          </a:prstGeom>
          <a:noFill/>
          <a:ln w="9525">
            <a:noFill/>
            <a:miter lim="800000"/>
            <a:headEnd/>
            <a:tailEnd/>
          </a:ln>
        </p:spPr>
        <p:txBody>
          <a:bodyPr wrap="square">
            <a:spAutoFit/>
          </a:bodyPr>
          <a:lstStyle/>
          <a:p>
            <a:r>
              <a:rPr lang="en-US" altLang="zh-CN" dirty="0">
                <a:solidFill>
                  <a:srgbClr val="1B1C20"/>
                </a:solidFill>
                <a:latin typeface="Times New Roman" pitchFamily="18" charset="0"/>
                <a:cs typeface="Times New Roman" pitchFamily="18" charset="0"/>
              </a:rPr>
              <a:t>HTTP/1.1 405 Method Not Allowed</a:t>
            </a:r>
            <a:endParaRPr lang="en-US" altLang="zh-CN" dirty="0">
              <a:solidFill>
                <a:srgbClr val="000000"/>
              </a:solidFill>
              <a:latin typeface="Times New Roman" pitchFamily="18" charset="0"/>
              <a:cs typeface="Times New Roman" pitchFamily="18" charset="0"/>
            </a:endParaRPr>
          </a:p>
          <a:p>
            <a:r>
              <a:rPr lang="en-US" altLang="zh-CN" dirty="0">
                <a:solidFill>
                  <a:srgbClr val="1B1C20"/>
                </a:solidFill>
                <a:latin typeface="Times New Roman" pitchFamily="18" charset="0"/>
                <a:cs typeface="Times New Roman" pitchFamily="18" charset="0"/>
              </a:rPr>
              <a:t>Date: Sat, 04 May 2013 13:22:12 GMT</a:t>
            </a:r>
            <a:endParaRPr lang="en-US" altLang="zh-CN" dirty="0">
              <a:solidFill>
                <a:srgbClr val="000000"/>
              </a:solidFill>
              <a:latin typeface="Times New Roman" pitchFamily="18" charset="0"/>
              <a:cs typeface="Times New Roman" pitchFamily="18" charset="0"/>
            </a:endParaRPr>
          </a:p>
          <a:p>
            <a:r>
              <a:rPr lang="en-US" altLang="zh-CN" dirty="0">
                <a:solidFill>
                  <a:srgbClr val="1B1C20"/>
                </a:solidFill>
                <a:latin typeface="Times New Roman" pitchFamily="18" charset="0"/>
                <a:cs typeface="Times New Roman" pitchFamily="18" charset="0"/>
              </a:rPr>
              <a:t>Server: Apache</a:t>
            </a:r>
            <a:endParaRPr lang="en-US" altLang="zh-CN" dirty="0">
              <a:solidFill>
                <a:srgbClr val="000000"/>
              </a:solidFill>
              <a:latin typeface="Times New Roman" pitchFamily="18" charset="0"/>
              <a:cs typeface="Times New Roman" pitchFamily="18" charset="0"/>
            </a:endParaRPr>
          </a:p>
          <a:p>
            <a:r>
              <a:rPr lang="en-US" altLang="zh-CN" dirty="0">
                <a:solidFill>
                  <a:srgbClr val="1B1C20"/>
                </a:solidFill>
                <a:latin typeface="Times New Roman" pitchFamily="18" charset="0"/>
                <a:cs typeface="Times New Roman" pitchFamily="18" charset="0"/>
              </a:rPr>
              <a:t>Allow: GET,HEAD,POST,OPTIONS,TRACE</a:t>
            </a:r>
            <a:endParaRPr lang="en-US" altLang="zh-CN" dirty="0">
              <a:solidFill>
                <a:srgbClr val="000000"/>
              </a:solidFill>
              <a:latin typeface="Times New Roman" pitchFamily="18" charset="0"/>
              <a:cs typeface="Times New Roman" pitchFamily="18" charset="0"/>
            </a:endParaRPr>
          </a:p>
          <a:p>
            <a:r>
              <a:rPr lang="en-US" altLang="zh-CN" dirty="0">
                <a:solidFill>
                  <a:srgbClr val="1B1C20"/>
                </a:solidFill>
                <a:latin typeface="Times New Roman" pitchFamily="18" charset="0"/>
                <a:cs typeface="Times New Roman" pitchFamily="18" charset="0"/>
              </a:rPr>
              <a:t>Content-Length: 334</a:t>
            </a:r>
            <a:endParaRPr lang="en-US" altLang="zh-CN" dirty="0">
              <a:solidFill>
                <a:srgbClr val="000000"/>
              </a:solidFill>
              <a:latin typeface="Times New Roman" pitchFamily="18" charset="0"/>
              <a:cs typeface="Times New Roman" pitchFamily="18" charset="0"/>
            </a:endParaRPr>
          </a:p>
          <a:p>
            <a:r>
              <a:rPr lang="en-US" altLang="zh-CN" dirty="0">
                <a:solidFill>
                  <a:srgbClr val="1B1C20"/>
                </a:solidFill>
                <a:latin typeface="Times New Roman" pitchFamily="18" charset="0"/>
                <a:cs typeface="Times New Roman" pitchFamily="18" charset="0"/>
              </a:rPr>
              <a:t>Connection: close</a:t>
            </a:r>
            <a:endParaRPr lang="en-US" altLang="zh-CN" dirty="0">
              <a:solidFill>
                <a:srgbClr val="000000"/>
              </a:solidFill>
              <a:latin typeface="Times New Roman" pitchFamily="18" charset="0"/>
              <a:cs typeface="Times New Roman" pitchFamily="18" charset="0"/>
            </a:endParaRPr>
          </a:p>
          <a:p>
            <a:r>
              <a:rPr lang="en-US" altLang="zh-CN" dirty="0">
                <a:solidFill>
                  <a:srgbClr val="1B1C20"/>
                </a:solidFill>
                <a:latin typeface="Times New Roman" pitchFamily="18" charset="0"/>
                <a:cs typeface="Times New Roman" pitchFamily="18" charset="0"/>
              </a:rPr>
              <a:t>Content-Type: text/html; </a:t>
            </a:r>
            <a:r>
              <a:rPr lang="en-US" altLang="zh-CN" dirty="0" err="1">
                <a:solidFill>
                  <a:srgbClr val="1B1C20"/>
                </a:solidFill>
                <a:latin typeface="Times New Roman" pitchFamily="18" charset="0"/>
                <a:cs typeface="Times New Roman" pitchFamily="18" charset="0"/>
              </a:rPr>
              <a:t>charset</a:t>
            </a:r>
            <a:r>
              <a:rPr lang="en-US" altLang="zh-CN" dirty="0">
                <a:solidFill>
                  <a:srgbClr val="1B1C20"/>
                </a:solidFill>
                <a:latin typeface="Times New Roman" pitchFamily="18" charset="0"/>
                <a:cs typeface="Times New Roman" pitchFamily="18" charset="0"/>
              </a:rPr>
              <a:t>=iso-8859-1</a:t>
            </a:r>
            <a:endParaRPr lang="en-US" altLang="zh-CN" dirty="0">
              <a:solidFill>
                <a:srgbClr val="000000"/>
              </a:solidFill>
              <a:latin typeface="Times New Roman" pitchFamily="18" charset="0"/>
              <a:cs typeface="Times New Roman" pitchFamily="18" charset="0"/>
            </a:endParaRPr>
          </a:p>
          <a:p>
            <a:r>
              <a:rPr lang="en-US" altLang="zh-CN" dirty="0">
                <a:solidFill>
                  <a:srgbClr val="1B1C20"/>
                </a:solidFill>
                <a:latin typeface="Times New Roman" pitchFamily="18" charset="0"/>
                <a:cs typeface="Times New Roman" pitchFamily="18" charset="0"/>
              </a:rPr>
              <a:t>&lt;!DOCTYPE HTML PUBLIC "-//IETF//DTD HTML 2.0//EN"&gt;</a:t>
            </a:r>
            <a:endParaRPr lang="en-US" altLang="zh-CN" dirty="0">
              <a:solidFill>
                <a:srgbClr val="000000"/>
              </a:solidFill>
              <a:latin typeface="Times New Roman" pitchFamily="18" charset="0"/>
              <a:cs typeface="Times New Roman" pitchFamily="18" charset="0"/>
            </a:endParaRPr>
          </a:p>
          <a:p>
            <a:r>
              <a:rPr lang="en-US" altLang="zh-CN" dirty="0">
                <a:solidFill>
                  <a:srgbClr val="1B1C20"/>
                </a:solidFill>
                <a:latin typeface="Times New Roman" pitchFamily="18" charset="0"/>
                <a:cs typeface="Times New Roman" pitchFamily="18" charset="0"/>
              </a:rPr>
              <a:t>&lt;html&gt;</a:t>
            </a:r>
          </a:p>
          <a:p>
            <a:r>
              <a:rPr lang="en-US" altLang="zh-CN" dirty="0">
                <a:solidFill>
                  <a:srgbClr val="1B1C20"/>
                </a:solidFill>
                <a:latin typeface="Times New Roman" pitchFamily="18" charset="0"/>
                <a:cs typeface="Times New Roman" pitchFamily="18" charset="0"/>
              </a:rPr>
              <a:t>	&lt;head&gt;</a:t>
            </a:r>
          </a:p>
          <a:p>
            <a:r>
              <a:rPr lang="en-US" altLang="zh-CN" dirty="0">
                <a:solidFill>
                  <a:srgbClr val="1B1C20"/>
                </a:solidFill>
                <a:latin typeface="Times New Roman" pitchFamily="18" charset="0"/>
                <a:cs typeface="Times New Roman" pitchFamily="18" charset="0"/>
              </a:rPr>
              <a:t>		&lt;title&gt;405 Method Not Allowed&lt;/title&gt;</a:t>
            </a:r>
          </a:p>
          <a:p>
            <a:r>
              <a:rPr lang="en-US" altLang="zh-CN" dirty="0">
                <a:solidFill>
                  <a:srgbClr val="1B1C20"/>
                </a:solidFill>
                <a:latin typeface="Times New Roman" pitchFamily="18" charset="0"/>
                <a:cs typeface="Times New Roman" pitchFamily="18" charset="0"/>
              </a:rPr>
              <a:t>	&lt;/head&gt;&lt;body&gt;</a:t>
            </a:r>
          </a:p>
          <a:p>
            <a:r>
              <a:rPr lang="en-US" altLang="zh-CN" dirty="0">
                <a:solidFill>
                  <a:srgbClr val="1B1C20"/>
                </a:solidFill>
                <a:latin typeface="Times New Roman" pitchFamily="18" charset="0"/>
                <a:cs typeface="Times New Roman" pitchFamily="18" charset="0"/>
              </a:rPr>
              <a:t>   		… </a:t>
            </a:r>
          </a:p>
          <a:p>
            <a:r>
              <a:rPr lang="en-US" altLang="zh-CN" dirty="0">
                <a:solidFill>
                  <a:srgbClr val="1B1C20"/>
                </a:solidFill>
                <a:latin typeface="Times New Roman" pitchFamily="18" charset="0"/>
                <a:cs typeface="Times New Roman" pitchFamily="18" charset="0"/>
              </a:rPr>
              <a:t>	&lt;/body&gt;</a:t>
            </a:r>
          </a:p>
          <a:p>
            <a:r>
              <a:rPr lang="en-US" altLang="zh-CN" dirty="0">
                <a:solidFill>
                  <a:srgbClr val="1B1C20"/>
                </a:solidFill>
                <a:latin typeface="Times New Roman" pitchFamily="18" charset="0"/>
                <a:cs typeface="Times New Roman" pitchFamily="18" charset="0"/>
              </a:rPr>
              <a:t>&lt;/html&gt;</a:t>
            </a:r>
            <a:endParaRPr lang="en-US" altLang="zh-CN"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612"/>
                                        </p:tgtEl>
                                        <p:attrNameLst>
                                          <p:attrName>style.visibility</p:attrName>
                                        </p:attrNameLst>
                                      </p:cBhvr>
                                      <p:to>
                                        <p:strVal val="visible"/>
                                      </p:to>
                                    </p:set>
                                    <p:anim calcmode="lin" valueType="num">
                                      <p:cBhvr additive="base">
                                        <p:cTn id="25" dur="500" fill="hold"/>
                                        <p:tgtEl>
                                          <p:spTgt spid="68612"/>
                                        </p:tgtEl>
                                        <p:attrNameLst>
                                          <p:attrName>ppt_x</p:attrName>
                                        </p:attrNameLst>
                                      </p:cBhvr>
                                      <p:tavLst>
                                        <p:tav tm="0">
                                          <p:val>
                                            <p:strVal val="#ppt_x"/>
                                          </p:val>
                                        </p:tav>
                                        <p:tav tm="100000">
                                          <p:val>
                                            <p:strVal val="#ppt_x"/>
                                          </p:val>
                                        </p:tav>
                                      </p:tavLst>
                                    </p:anim>
                                    <p:anim calcmode="lin" valueType="num">
                                      <p:cBhvr additive="base">
                                        <p:cTn id="26"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301625" y="228600"/>
            <a:ext cx="8540750" cy="762000"/>
          </a:xfrm>
        </p:spPr>
        <p:txBody>
          <a:bodyPr/>
          <a:lstStyle/>
          <a:p>
            <a:r>
              <a:rPr lang="en-US" altLang="zh-CN" sz="3200" smtClean="0"/>
              <a:t>PUT</a:t>
            </a:r>
            <a:r>
              <a:rPr lang="zh-CN" altLang="en-US" sz="3200" smtClean="0"/>
              <a:t>方法</a:t>
            </a:r>
          </a:p>
        </p:txBody>
      </p:sp>
      <p:sp>
        <p:nvSpPr>
          <p:cNvPr id="68611" name="内容占位符 2"/>
          <p:cNvSpPr>
            <a:spLocks noGrp="1"/>
          </p:cNvSpPr>
          <p:nvPr>
            <p:ph idx="1"/>
          </p:nvPr>
        </p:nvSpPr>
        <p:spPr>
          <a:xfrm>
            <a:off x="179512" y="1484784"/>
            <a:ext cx="8763000" cy="5791200"/>
          </a:xfrm>
        </p:spPr>
        <p:txBody>
          <a:bodyPr>
            <a:normAutofit fontScale="92500" lnSpcReduction="20000"/>
          </a:bodyPr>
          <a:lstStyle/>
          <a:p>
            <a:pPr>
              <a:buFont typeface="Wingdings" panose="05000000000000000000" pitchFamily="2" charset="2"/>
              <a:buChar char="n"/>
              <a:defRPr/>
            </a:pPr>
            <a:r>
              <a:rPr lang="zh-CN" altLang="en-US" sz="2000" dirty="0" smtClean="0">
                <a:solidFill>
                  <a:srgbClr val="1B1C20"/>
                </a:solidFill>
                <a:latin typeface="Times New Roman" panose="02020603050405020304" pitchFamily="18" charset="0"/>
                <a:cs typeface="Times New Roman" panose="02020603050405020304" pitchFamily="18" charset="0"/>
              </a:rPr>
              <a:t>此方法允许客户端将文档放在网站的抽象层次结构中，但不需要知道网站如何映射到实际的本地文件系统。</a:t>
            </a:r>
            <a:endParaRPr lang="en-US" altLang="zh-CN" sz="2000" dirty="0" smtClean="0">
              <a:solidFill>
                <a:srgbClr val="1B1C2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n"/>
              <a:defRPr/>
            </a:pPr>
            <a:r>
              <a:rPr lang="en-US" altLang="zh-CN" sz="2000" dirty="0" smtClean="0">
                <a:solidFill>
                  <a:srgbClr val="1B1C20"/>
                </a:solidFill>
                <a:latin typeface="Times New Roman" panose="02020603050405020304" pitchFamily="18" charset="0"/>
                <a:cs typeface="Times New Roman" panose="02020603050405020304" pitchFamily="18" charset="0"/>
              </a:rPr>
              <a:t>PUT</a:t>
            </a:r>
            <a:r>
              <a:rPr lang="zh-CN" altLang="en-US" sz="2000" dirty="0" smtClean="0">
                <a:solidFill>
                  <a:srgbClr val="1B1C20"/>
                </a:solidFill>
                <a:latin typeface="Times New Roman" panose="02020603050405020304" pitchFamily="18" charset="0"/>
                <a:cs typeface="Times New Roman" panose="02020603050405020304" pitchFamily="18" charset="0"/>
              </a:rPr>
              <a:t>方法的使用通常需要身份认证</a:t>
            </a:r>
            <a:r>
              <a:rPr lang="en-US" altLang="zh-CN" sz="2000" dirty="0" smtClean="0">
                <a:solidFill>
                  <a:srgbClr val="1B1C20"/>
                </a:solidFill>
                <a:latin typeface="Times New Roman" panose="02020603050405020304" pitchFamily="18" charset="0"/>
                <a:cs typeface="Times New Roman" panose="02020603050405020304" pitchFamily="18" charset="0"/>
              </a:rPr>
              <a:t>,</a:t>
            </a:r>
            <a:r>
              <a:rPr lang="zh-CN" altLang="en-US" sz="2000" dirty="0" smtClean="0">
                <a:solidFill>
                  <a:srgbClr val="1B1C20"/>
                </a:solidFill>
                <a:latin typeface="Times New Roman" panose="02020603050405020304" pitchFamily="18" charset="0"/>
                <a:cs typeface="Times New Roman" panose="02020603050405020304" pitchFamily="18" charset="0"/>
              </a:rPr>
              <a:t>且服务器必须特别配置支持</a:t>
            </a:r>
            <a:r>
              <a:rPr lang="en-US" altLang="zh-CN" sz="2000" dirty="0" smtClean="0">
                <a:solidFill>
                  <a:srgbClr val="1B1C20"/>
                </a:solidFill>
                <a:latin typeface="Times New Roman" panose="02020603050405020304" pitchFamily="18" charset="0"/>
                <a:cs typeface="Times New Roman" panose="02020603050405020304" pitchFamily="18" charset="0"/>
              </a:rPr>
              <a:t>PUT</a:t>
            </a:r>
            <a:r>
              <a:rPr lang="zh-CN" altLang="en-US" sz="2000" dirty="0" smtClean="0">
                <a:solidFill>
                  <a:srgbClr val="1B1C20"/>
                </a:solidFill>
                <a:latin typeface="Times New Roman" panose="02020603050405020304" pitchFamily="18" charset="0"/>
                <a:cs typeface="Times New Roman" panose="02020603050405020304" pitchFamily="18" charset="0"/>
              </a:rPr>
              <a:t>方法，多数服务器不直接支持</a:t>
            </a:r>
            <a:r>
              <a:rPr lang="en-US" altLang="zh-CN" sz="2000" dirty="0" smtClean="0">
                <a:solidFill>
                  <a:srgbClr val="1B1C20"/>
                </a:solidFill>
                <a:latin typeface="Times New Roman" panose="02020603050405020304" pitchFamily="18" charset="0"/>
                <a:cs typeface="Times New Roman" panose="02020603050405020304" pitchFamily="18" charset="0"/>
              </a:rPr>
              <a:t>PUT</a:t>
            </a:r>
            <a:r>
              <a:rPr lang="zh-CN" altLang="en-US" sz="2000" dirty="0" smtClean="0">
                <a:solidFill>
                  <a:srgbClr val="1B1C20"/>
                </a:solidFill>
                <a:latin typeface="Times New Roman" panose="02020603050405020304" pitchFamily="18" charset="0"/>
                <a:cs typeface="Times New Roman" panose="02020603050405020304" pitchFamily="18" charset="0"/>
              </a:rPr>
              <a:t>方法</a:t>
            </a:r>
            <a:endParaRPr lang="en-US" altLang="zh-CN" sz="2000" dirty="0" smtClean="0">
              <a:solidFill>
                <a:srgbClr val="1B1C2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n"/>
              <a:defRPr/>
            </a:pPr>
            <a:r>
              <a:rPr lang="zh-CN" altLang="en-US" sz="2000" dirty="0" smtClean="0">
                <a:solidFill>
                  <a:srgbClr val="1B1C20"/>
                </a:solidFill>
                <a:latin typeface="Times New Roman" panose="02020603050405020304" pitchFamily="18" charset="0"/>
                <a:cs typeface="Times New Roman" panose="02020603050405020304" pitchFamily="18" charset="0"/>
              </a:rPr>
              <a:t>一个编辑器如何用</a:t>
            </a:r>
            <a:r>
              <a:rPr lang="en-US" altLang="zh-CN" sz="2000" dirty="0" smtClean="0">
                <a:solidFill>
                  <a:srgbClr val="1B1C20"/>
                </a:solidFill>
                <a:latin typeface="Times New Roman" panose="02020603050405020304" pitchFamily="18" charset="0"/>
                <a:cs typeface="Times New Roman" panose="02020603050405020304" pitchFamily="18" charset="0"/>
              </a:rPr>
              <a:t>PUT</a:t>
            </a:r>
            <a:r>
              <a:rPr lang="zh-CN" altLang="en-US" sz="2000" dirty="0" smtClean="0">
                <a:solidFill>
                  <a:srgbClr val="1B1C20"/>
                </a:solidFill>
                <a:latin typeface="Times New Roman" panose="02020603050405020304" pitchFamily="18" charset="0"/>
                <a:cs typeface="Times New Roman" panose="02020603050405020304" pitchFamily="18" charset="0"/>
              </a:rPr>
              <a:t>将一个文件存放在</a:t>
            </a:r>
            <a:r>
              <a:rPr lang="en-US" altLang="zh-CN" sz="2000" dirty="0" smtClean="0">
                <a:solidFill>
                  <a:srgbClr val="1B1C20"/>
                </a:solidFill>
                <a:latin typeface="Times New Roman" panose="02020603050405020304" pitchFamily="18" charset="0"/>
                <a:cs typeface="Times New Roman" panose="02020603050405020304" pitchFamily="18" charset="0"/>
              </a:rPr>
              <a:t>Web</a:t>
            </a:r>
            <a:r>
              <a:rPr lang="zh-CN" altLang="en-US" sz="2000" dirty="0" smtClean="0">
                <a:solidFill>
                  <a:srgbClr val="1B1C20"/>
                </a:solidFill>
                <a:latin typeface="Times New Roman" panose="02020603050405020304" pitchFamily="18" charset="0"/>
                <a:cs typeface="Times New Roman" panose="02020603050405020304" pitchFamily="18" charset="0"/>
              </a:rPr>
              <a:t>服务器上：</a:t>
            </a:r>
            <a:endParaRPr lang="en-US" altLang="zh-CN" sz="2000" dirty="0" smtClean="0">
              <a:solidFill>
                <a:srgbClr val="1B1C20"/>
              </a:solidFill>
              <a:latin typeface="Times New Roman" panose="02020603050405020304" pitchFamily="18" charset="0"/>
              <a:cs typeface="Times New Roman" panose="02020603050405020304" pitchFamily="18" charset="0"/>
            </a:endParaRPr>
          </a:p>
          <a:p>
            <a:pPr>
              <a:buNone/>
              <a:defRPr/>
            </a:pPr>
            <a:endParaRPr lang="en-US" altLang="zh-CN" sz="2000" dirty="0" smtClean="0">
              <a:solidFill>
                <a:srgbClr val="1B1C20"/>
              </a:solidFill>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800" dirty="0" smtClean="0">
                <a:solidFill>
                  <a:srgbClr val="1B1C20"/>
                </a:solidFill>
                <a:latin typeface="Times New Roman" panose="02020603050405020304" pitchFamily="18" charset="0"/>
                <a:cs typeface="Times New Roman" panose="02020603050405020304" pitchFamily="18" charset="0"/>
              </a:rPr>
              <a:t>PUT /blog/</a:t>
            </a:r>
            <a:r>
              <a:rPr lang="en-US" altLang="zh-CN" sz="1800" dirty="0" err="1" smtClean="0">
                <a:solidFill>
                  <a:srgbClr val="1B1C20"/>
                </a:solidFill>
                <a:latin typeface="Times New Roman" panose="02020603050405020304" pitchFamily="18" charset="0"/>
                <a:cs typeface="Times New Roman" panose="02020603050405020304" pitchFamily="18" charset="0"/>
              </a:rPr>
              <a:t>wp-app.php</a:t>
            </a:r>
            <a:r>
              <a:rPr lang="en-US" altLang="zh-CN" sz="1800" dirty="0" smtClean="0">
                <a:solidFill>
                  <a:srgbClr val="1B1C20"/>
                </a:solidFill>
                <a:latin typeface="Times New Roman" panose="02020603050405020304" pitchFamily="18" charset="0"/>
                <a:cs typeface="Times New Roman" panose="02020603050405020304" pitchFamily="18" charset="0"/>
              </a:rPr>
              <a:t>/service/pomdoros.html HTTP/1.1</a:t>
            </a:r>
            <a:endParaRPr lang="en-US" altLang="zh-CN" sz="18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800" dirty="0" smtClean="0">
                <a:solidFill>
                  <a:srgbClr val="1B1C20"/>
                </a:solidFill>
                <a:latin typeface="Times New Roman" panose="02020603050405020304" pitchFamily="18" charset="0"/>
                <a:cs typeface="Times New Roman" panose="02020603050405020304" pitchFamily="18" charset="0"/>
              </a:rPr>
              <a:t>Host: www.elharo.com</a:t>
            </a:r>
            <a:endParaRPr lang="en-US" altLang="zh-CN" sz="18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800" dirty="0" smtClean="0">
                <a:solidFill>
                  <a:srgbClr val="1B1C20"/>
                </a:solidFill>
                <a:latin typeface="Times New Roman" panose="02020603050405020304" pitchFamily="18" charset="0"/>
                <a:cs typeface="Times New Roman" panose="02020603050405020304" pitchFamily="18" charset="0"/>
              </a:rPr>
              <a:t>Authorization: Basic ZGFmZnk6c2VjZXJldA==</a:t>
            </a:r>
            <a:endParaRPr lang="en-US" altLang="zh-CN" sz="18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800" dirty="0" smtClean="0">
                <a:solidFill>
                  <a:srgbClr val="1B1C20"/>
                </a:solidFill>
                <a:latin typeface="Times New Roman" panose="02020603050405020304" pitchFamily="18" charset="0"/>
                <a:cs typeface="Times New Roman" panose="02020603050405020304" pitchFamily="18" charset="0"/>
              </a:rPr>
              <a:t>Content-Type: application/</a:t>
            </a:r>
            <a:r>
              <a:rPr lang="en-US" altLang="zh-CN" sz="1800" dirty="0" err="1" smtClean="0">
                <a:solidFill>
                  <a:srgbClr val="1B1C20"/>
                </a:solidFill>
                <a:latin typeface="Times New Roman" panose="02020603050405020304" pitchFamily="18" charset="0"/>
                <a:cs typeface="Times New Roman" panose="02020603050405020304" pitchFamily="18" charset="0"/>
              </a:rPr>
              <a:t>atom+xml;type</a:t>
            </a:r>
            <a:r>
              <a:rPr lang="en-US" altLang="zh-CN" sz="1800" dirty="0" smtClean="0">
                <a:solidFill>
                  <a:srgbClr val="1B1C20"/>
                </a:solidFill>
                <a:latin typeface="Times New Roman" panose="02020603050405020304" pitchFamily="18" charset="0"/>
                <a:cs typeface="Times New Roman" panose="02020603050405020304" pitchFamily="18" charset="0"/>
              </a:rPr>
              <a:t>=entry</a:t>
            </a:r>
            <a:endParaRPr lang="en-US" altLang="zh-CN" sz="18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800" dirty="0" smtClean="0">
                <a:solidFill>
                  <a:srgbClr val="1B1C20"/>
                </a:solidFill>
                <a:latin typeface="Times New Roman" panose="02020603050405020304" pitchFamily="18" charset="0"/>
                <a:cs typeface="Times New Roman" panose="02020603050405020304" pitchFamily="18" charset="0"/>
              </a:rPr>
              <a:t>Content-Length: 329</a:t>
            </a:r>
            <a:endParaRPr lang="en-US" altLang="zh-CN" sz="18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800" dirty="0" smtClean="0">
                <a:solidFill>
                  <a:srgbClr val="1B1C20"/>
                </a:solidFill>
                <a:latin typeface="Times New Roman" panose="02020603050405020304" pitchFamily="18" charset="0"/>
                <a:cs typeface="Times New Roman" panose="02020603050405020304" pitchFamily="18" charset="0"/>
              </a:rPr>
              <a:t>If-Match: "e180ee84f0671b1"</a:t>
            </a:r>
            <a:endParaRPr lang="en-US" altLang="zh-CN" sz="18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endParaRPr lang="en-US" altLang="zh-CN" sz="1800" dirty="0" smtClean="0">
              <a:solidFill>
                <a:srgbClr val="1B1C20"/>
              </a:solidFill>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600" dirty="0" smtClean="0">
                <a:solidFill>
                  <a:srgbClr val="1B1C20"/>
                </a:solidFill>
                <a:latin typeface="Times New Roman" panose="02020603050405020304" pitchFamily="18" charset="0"/>
                <a:cs typeface="Times New Roman" panose="02020603050405020304" pitchFamily="18" charset="0"/>
              </a:rPr>
              <a:t>&lt;?xml version="1.0" ?&gt;</a:t>
            </a:r>
            <a:endParaRPr lang="en-US" altLang="zh-CN" sz="16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600" dirty="0" smtClean="0">
                <a:solidFill>
                  <a:srgbClr val="1B1C20"/>
                </a:solidFill>
                <a:latin typeface="Times New Roman" panose="02020603050405020304" pitchFamily="18" charset="0"/>
                <a:cs typeface="Times New Roman" panose="02020603050405020304" pitchFamily="18" charset="0"/>
              </a:rPr>
              <a:t>&lt;entry </a:t>
            </a:r>
            <a:r>
              <a:rPr lang="en-US" altLang="zh-CN" sz="1600" dirty="0" err="1" smtClean="0">
                <a:solidFill>
                  <a:srgbClr val="1B1C20"/>
                </a:solidFill>
                <a:latin typeface="Times New Roman" panose="02020603050405020304" pitchFamily="18" charset="0"/>
                <a:cs typeface="Times New Roman" panose="02020603050405020304" pitchFamily="18" charset="0"/>
              </a:rPr>
              <a:t>xmlns</a:t>
            </a:r>
            <a:r>
              <a:rPr lang="en-US" altLang="zh-CN" sz="1600" dirty="0" smtClean="0">
                <a:solidFill>
                  <a:srgbClr val="1B1C20"/>
                </a:solidFill>
                <a:latin typeface="Times New Roman" panose="02020603050405020304" pitchFamily="18" charset="0"/>
                <a:cs typeface="Times New Roman" panose="02020603050405020304" pitchFamily="18" charset="0"/>
              </a:rPr>
              <a:t>="http://www.w3.org/2005/Atom"&gt;</a:t>
            </a:r>
            <a:endParaRPr lang="en-US" altLang="zh-CN" sz="16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600" dirty="0" smtClean="0">
                <a:solidFill>
                  <a:srgbClr val="1B1C20"/>
                </a:solidFill>
                <a:latin typeface="Times New Roman" panose="02020603050405020304" pitchFamily="18" charset="0"/>
                <a:cs typeface="Times New Roman" panose="02020603050405020304" pitchFamily="18" charset="0"/>
              </a:rPr>
              <a:t>	&lt;title&gt;The Power of </a:t>
            </a:r>
            <a:r>
              <a:rPr lang="en-US" altLang="zh-CN" sz="1600" dirty="0" err="1" smtClean="0">
                <a:solidFill>
                  <a:srgbClr val="1B1C20"/>
                </a:solidFill>
                <a:latin typeface="Times New Roman" panose="02020603050405020304" pitchFamily="18" charset="0"/>
                <a:cs typeface="Times New Roman" panose="02020603050405020304" pitchFamily="18" charset="0"/>
              </a:rPr>
              <a:t>Pomodoros</a:t>
            </a:r>
            <a:r>
              <a:rPr lang="en-US" altLang="zh-CN" sz="1600" dirty="0" smtClean="0">
                <a:solidFill>
                  <a:srgbClr val="1B1C20"/>
                </a:solidFill>
                <a:latin typeface="Times New Roman" panose="02020603050405020304" pitchFamily="18" charset="0"/>
                <a:cs typeface="Times New Roman" panose="02020603050405020304" pitchFamily="18" charset="0"/>
              </a:rPr>
              <a:t>&lt;/title&gt;</a:t>
            </a:r>
            <a:endParaRPr lang="en-US" altLang="zh-CN" sz="16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600" dirty="0" smtClean="0">
                <a:solidFill>
                  <a:srgbClr val="1B1C20"/>
                </a:solidFill>
                <a:latin typeface="Times New Roman" panose="02020603050405020304" pitchFamily="18" charset="0"/>
                <a:cs typeface="Times New Roman" panose="02020603050405020304" pitchFamily="18" charset="0"/>
              </a:rPr>
              <a:t>	&lt;id&gt;urn:uuid:1225c695-cfb8-4ebb-aaaa-80da344efa6a&lt;/id&gt;</a:t>
            </a:r>
            <a:endParaRPr lang="en-US" altLang="zh-CN" sz="16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600" dirty="0" smtClean="0">
                <a:solidFill>
                  <a:srgbClr val="1B1C20"/>
                </a:solidFill>
                <a:latin typeface="Times New Roman" panose="02020603050405020304" pitchFamily="18" charset="0"/>
                <a:cs typeface="Times New Roman" panose="02020603050405020304" pitchFamily="18" charset="0"/>
              </a:rPr>
              <a:t>	&lt;updated&gt;2013-02-23T19:22:11Z&lt;/updated&gt;</a:t>
            </a:r>
            <a:endParaRPr lang="en-US" altLang="zh-CN" sz="16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r>
              <a:rPr lang="en-US" altLang="zh-CN" sz="1600" dirty="0" smtClean="0">
                <a:solidFill>
                  <a:srgbClr val="1B1C20"/>
                </a:solidFill>
                <a:latin typeface="Times New Roman" panose="02020603050405020304" pitchFamily="18" charset="0"/>
                <a:cs typeface="Times New Roman" panose="02020603050405020304" pitchFamily="18" charset="0"/>
              </a:rPr>
              <a:t>	&lt;author&gt;&lt;name&gt;</a:t>
            </a:r>
            <a:r>
              <a:rPr lang="en-US" altLang="zh-CN" sz="1600" dirty="0" err="1" smtClean="0">
                <a:solidFill>
                  <a:srgbClr val="1B1C20"/>
                </a:solidFill>
                <a:latin typeface="Times New Roman" panose="02020603050405020304" pitchFamily="18" charset="0"/>
                <a:cs typeface="Times New Roman" panose="02020603050405020304" pitchFamily="18" charset="0"/>
              </a:rPr>
              <a:t>Elliotte</a:t>
            </a:r>
            <a:r>
              <a:rPr lang="en-US" altLang="zh-CN" sz="1600" dirty="0" smtClean="0">
                <a:solidFill>
                  <a:srgbClr val="1B1C20"/>
                </a:solidFill>
                <a:latin typeface="Times New Roman" panose="02020603050405020304" pitchFamily="18" charset="0"/>
                <a:cs typeface="Times New Roman" panose="02020603050405020304" pitchFamily="18" charset="0"/>
              </a:rPr>
              <a:t> Harold&lt;/name&gt;&lt;/author&gt; &lt;content&gt;Until recently…. &lt;/content&gt;</a:t>
            </a:r>
          </a:p>
          <a:p>
            <a:pPr marL="0" indent="0">
              <a:buFont typeface="Wingdings 2" pitchFamily="18" charset="2"/>
              <a:buNone/>
              <a:defRPr/>
            </a:pPr>
            <a:r>
              <a:rPr lang="en-US" altLang="zh-CN" sz="1600" dirty="0" smtClean="0">
                <a:solidFill>
                  <a:srgbClr val="1B1C20"/>
                </a:solidFill>
                <a:latin typeface="Times New Roman" panose="02020603050405020304" pitchFamily="18" charset="0"/>
                <a:cs typeface="Times New Roman" panose="02020603050405020304" pitchFamily="18" charset="0"/>
              </a:rPr>
              <a:t>&lt;/entry&gt;</a:t>
            </a:r>
          </a:p>
          <a:p>
            <a:pPr marL="0" indent="0">
              <a:buFont typeface="Wingdings 2" pitchFamily="18" charset="2"/>
              <a:buNone/>
              <a:defRPr/>
            </a:pPr>
            <a:endParaRPr lang="en-US" altLang="zh-CN" sz="1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611">
                                            <p:txEl>
                                              <p:pRg st="4" end="4"/>
                                            </p:txEl>
                                          </p:spTgt>
                                        </p:tgtEl>
                                        <p:attrNameLst>
                                          <p:attrName>style.visibility</p:attrName>
                                        </p:attrNameLst>
                                      </p:cBhvr>
                                      <p:to>
                                        <p:strVal val="visible"/>
                                      </p:to>
                                    </p:set>
                                    <p:anim calcmode="lin" valueType="num">
                                      <p:cBhvr additive="base">
                                        <p:cTn id="25"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6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8611">
                                            <p:txEl>
                                              <p:pRg st="5" end="5"/>
                                            </p:txEl>
                                          </p:spTgt>
                                        </p:tgtEl>
                                        <p:attrNameLst>
                                          <p:attrName>style.visibility</p:attrName>
                                        </p:attrNameLst>
                                      </p:cBhvr>
                                      <p:to>
                                        <p:strVal val="visible"/>
                                      </p:to>
                                    </p:set>
                                    <p:anim calcmode="lin" valueType="num">
                                      <p:cBhvr additive="base">
                                        <p:cTn id="29" dur="500" fill="hold"/>
                                        <p:tgtEl>
                                          <p:spTgt spid="686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86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8611">
                                            <p:txEl>
                                              <p:pRg st="6" end="6"/>
                                            </p:txEl>
                                          </p:spTgt>
                                        </p:tgtEl>
                                        <p:attrNameLst>
                                          <p:attrName>style.visibility</p:attrName>
                                        </p:attrNameLst>
                                      </p:cBhvr>
                                      <p:to>
                                        <p:strVal val="visible"/>
                                      </p:to>
                                    </p:set>
                                    <p:anim calcmode="lin" valueType="num">
                                      <p:cBhvr additive="base">
                                        <p:cTn id="33" dur="500" fill="hold"/>
                                        <p:tgtEl>
                                          <p:spTgt spid="686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86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8611">
                                            <p:txEl>
                                              <p:pRg st="7" end="7"/>
                                            </p:txEl>
                                          </p:spTgt>
                                        </p:tgtEl>
                                        <p:attrNameLst>
                                          <p:attrName>style.visibility</p:attrName>
                                        </p:attrNameLst>
                                      </p:cBhvr>
                                      <p:to>
                                        <p:strVal val="visible"/>
                                      </p:to>
                                    </p:set>
                                    <p:anim calcmode="lin" valueType="num">
                                      <p:cBhvr additive="base">
                                        <p:cTn id="37" dur="500" fill="hold"/>
                                        <p:tgtEl>
                                          <p:spTgt spid="686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61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8611">
                                            <p:txEl>
                                              <p:pRg st="8" end="8"/>
                                            </p:txEl>
                                          </p:spTgt>
                                        </p:tgtEl>
                                        <p:attrNameLst>
                                          <p:attrName>style.visibility</p:attrName>
                                        </p:attrNameLst>
                                      </p:cBhvr>
                                      <p:to>
                                        <p:strVal val="visible"/>
                                      </p:to>
                                    </p:set>
                                    <p:anim calcmode="lin" valueType="num">
                                      <p:cBhvr additive="base">
                                        <p:cTn id="41" dur="500" fill="hold"/>
                                        <p:tgtEl>
                                          <p:spTgt spid="6861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861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8611">
                                            <p:txEl>
                                              <p:pRg st="9" end="9"/>
                                            </p:txEl>
                                          </p:spTgt>
                                        </p:tgtEl>
                                        <p:attrNameLst>
                                          <p:attrName>style.visibility</p:attrName>
                                        </p:attrNameLst>
                                      </p:cBhvr>
                                      <p:to>
                                        <p:strVal val="visible"/>
                                      </p:to>
                                    </p:set>
                                    <p:anim calcmode="lin" valueType="num">
                                      <p:cBhvr additive="base">
                                        <p:cTn id="45" dur="500" fill="hold"/>
                                        <p:tgtEl>
                                          <p:spTgt spid="6861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8611">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8611">
                                            <p:txEl>
                                              <p:pRg st="11" end="11"/>
                                            </p:txEl>
                                          </p:spTgt>
                                        </p:tgtEl>
                                        <p:attrNameLst>
                                          <p:attrName>style.visibility</p:attrName>
                                        </p:attrNameLst>
                                      </p:cBhvr>
                                      <p:to>
                                        <p:strVal val="visible"/>
                                      </p:to>
                                    </p:set>
                                    <p:anim calcmode="lin" valueType="num">
                                      <p:cBhvr additive="base">
                                        <p:cTn id="49" dur="500" fill="hold"/>
                                        <p:tgtEl>
                                          <p:spTgt spid="68611">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8611">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8611">
                                            <p:txEl>
                                              <p:pRg st="12" end="12"/>
                                            </p:txEl>
                                          </p:spTgt>
                                        </p:tgtEl>
                                        <p:attrNameLst>
                                          <p:attrName>style.visibility</p:attrName>
                                        </p:attrNameLst>
                                      </p:cBhvr>
                                      <p:to>
                                        <p:strVal val="visible"/>
                                      </p:to>
                                    </p:set>
                                    <p:anim calcmode="lin" valueType="num">
                                      <p:cBhvr additive="base">
                                        <p:cTn id="53" dur="500" fill="hold"/>
                                        <p:tgtEl>
                                          <p:spTgt spid="68611">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8611">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8611">
                                            <p:txEl>
                                              <p:pRg st="13" end="13"/>
                                            </p:txEl>
                                          </p:spTgt>
                                        </p:tgtEl>
                                        <p:attrNameLst>
                                          <p:attrName>style.visibility</p:attrName>
                                        </p:attrNameLst>
                                      </p:cBhvr>
                                      <p:to>
                                        <p:strVal val="visible"/>
                                      </p:to>
                                    </p:set>
                                    <p:anim calcmode="lin" valueType="num">
                                      <p:cBhvr additive="base">
                                        <p:cTn id="57" dur="500" fill="hold"/>
                                        <p:tgtEl>
                                          <p:spTgt spid="68611">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8611">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8611">
                                            <p:txEl>
                                              <p:pRg st="14" end="14"/>
                                            </p:txEl>
                                          </p:spTgt>
                                        </p:tgtEl>
                                        <p:attrNameLst>
                                          <p:attrName>style.visibility</p:attrName>
                                        </p:attrNameLst>
                                      </p:cBhvr>
                                      <p:to>
                                        <p:strVal val="visible"/>
                                      </p:to>
                                    </p:set>
                                    <p:anim calcmode="lin" valueType="num">
                                      <p:cBhvr additive="base">
                                        <p:cTn id="61" dur="500" fill="hold"/>
                                        <p:tgtEl>
                                          <p:spTgt spid="68611">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8611">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8611">
                                            <p:txEl>
                                              <p:pRg st="15" end="15"/>
                                            </p:txEl>
                                          </p:spTgt>
                                        </p:tgtEl>
                                        <p:attrNameLst>
                                          <p:attrName>style.visibility</p:attrName>
                                        </p:attrNameLst>
                                      </p:cBhvr>
                                      <p:to>
                                        <p:strVal val="visible"/>
                                      </p:to>
                                    </p:set>
                                    <p:anim calcmode="lin" valueType="num">
                                      <p:cBhvr additive="base">
                                        <p:cTn id="65" dur="500" fill="hold"/>
                                        <p:tgtEl>
                                          <p:spTgt spid="68611">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8611">
                                            <p:txEl>
                                              <p:pRg st="15"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8611">
                                            <p:txEl>
                                              <p:pRg st="16" end="16"/>
                                            </p:txEl>
                                          </p:spTgt>
                                        </p:tgtEl>
                                        <p:attrNameLst>
                                          <p:attrName>style.visibility</p:attrName>
                                        </p:attrNameLst>
                                      </p:cBhvr>
                                      <p:to>
                                        <p:strVal val="visible"/>
                                      </p:to>
                                    </p:set>
                                    <p:anim calcmode="lin" valueType="num">
                                      <p:cBhvr additive="base">
                                        <p:cTn id="69" dur="500" fill="hold"/>
                                        <p:tgtEl>
                                          <p:spTgt spid="68611">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8611">
                                            <p:txEl>
                                              <p:pRg st="16" end="1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8611">
                                            <p:txEl>
                                              <p:pRg st="17" end="17"/>
                                            </p:txEl>
                                          </p:spTgt>
                                        </p:tgtEl>
                                        <p:attrNameLst>
                                          <p:attrName>style.visibility</p:attrName>
                                        </p:attrNameLst>
                                      </p:cBhvr>
                                      <p:to>
                                        <p:strVal val="visible"/>
                                      </p:to>
                                    </p:set>
                                    <p:anim calcmode="lin" valueType="num">
                                      <p:cBhvr additive="base">
                                        <p:cTn id="73" dur="500" fill="hold"/>
                                        <p:tgtEl>
                                          <p:spTgt spid="68611">
                                            <p:txEl>
                                              <p:pRg st="17" end="1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8611">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382588" y="76200"/>
            <a:ext cx="8540750" cy="609600"/>
          </a:xfrm>
        </p:spPr>
        <p:txBody>
          <a:bodyPr/>
          <a:lstStyle/>
          <a:p>
            <a:r>
              <a:rPr lang="en-US" altLang="zh-CN" sz="3200" smtClean="0"/>
              <a:t>OPTIONS</a:t>
            </a:r>
            <a:r>
              <a:rPr lang="zh-CN" altLang="en-US" sz="3200" smtClean="0"/>
              <a:t>方法</a:t>
            </a:r>
          </a:p>
        </p:txBody>
      </p:sp>
      <p:sp>
        <p:nvSpPr>
          <p:cNvPr id="69635" name="内容占位符 2"/>
          <p:cNvSpPr>
            <a:spLocks noGrp="1"/>
          </p:cNvSpPr>
          <p:nvPr>
            <p:ph idx="1"/>
          </p:nvPr>
        </p:nvSpPr>
        <p:spPr>
          <a:xfrm>
            <a:off x="179512" y="1470521"/>
            <a:ext cx="8540750" cy="2822575"/>
          </a:xfrm>
        </p:spPr>
        <p:txBody>
          <a:bodyPr>
            <a:normAutofit lnSpcReduction="10000"/>
          </a:bodyPr>
          <a:lstStyle/>
          <a:p>
            <a:pPr>
              <a:buFont typeface="Wingdings" panose="05000000000000000000" pitchFamily="2" charset="2"/>
              <a:buChar char="n"/>
              <a:defRPr/>
            </a:pPr>
            <a:r>
              <a:rPr lang="en-US" altLang="zh-CN" sz="2400" dirty="0" smtClean="0">
                <a:solidFill>
                  <a:srgbClr val="1B1C20"/>
                </a:solidFill>
                <a:latin typeface="Times New Roman" panose="02020603050405020304" pitchFamily="18" charset="0"/>
                <a:cs typeface="Times New Roman" panose="02020603050405020304" pitchFamily="18" charset="0"/>
              </a:rPr>
              <a:t>OPTIONS</a:t>
            </a:r>
            <a:r>
              <a:rPr lang="zh-CN" altLang="en-US" sz="2400" dirty="0" smtClean="0">
                <a:solidFill>
                  <a:srgbClr val="1B1C20"/>
                </a:solidFill>
                <a:latin typeface="Times New Roman" panose="02020603050405020304" pitchFamily="18" charset="0"/>
                <a:cs typeface="Times New Roman" panose="02020603050405020304" pitchFamily="18" charset="0"/>
              </a:rPr>
              <a:t>请求方法询问某个特定的</a:t>
            </a:r>
            <a:r>
              <a:rPr lang="en-US" altLang="zh-CN" sz="2400" dirty="0" smtClean="0">
                <a:solidFill>
                  <a:srgbClr val="1B1C20"/>
                </a:solidFill>
                <a:latin typeface="Times New Roman" panose="02020603050405020304" pitchFamily="18" charset="0"/>
                <a:cs typeface="Times New Roman" panose="02020603050405020304" pitchFamily="18" charset="0"/>
              </a:rPr>
              <a:t>URL</a:t>
            </a:r>
            <a:r>
              <a:rPr lang="zh-CN" altLang="en-US" sz="2400" dirty="0" smtClean="0">
                <a:solidFill>
                  <a:srgbClr val="1B1C20"/>
                </a:solidFill>
                <a:latin typeface="Times New Roman" panose="02020603050405020304" pitchFamily="18" charset="0"/>
                <a:cs typeface="Times New Roman" panose="02020603050405020304" pitchFamily="18" charset="0"/>
              </a:rPr>
              <a:t>支持哪些选项</a:t>
            </a:r>
            <a:endParaRPr lang="en-US" altLang="zh-CN" sz="2400" dirty="0" smtClean="0">
              <a:solidFill>
                <a:srgbClr val="1B1C2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n"/>
              <a:defRPr/>
            </a:pPr>
            <a:r>
              <a:rPr lang="zh-CN" altLang="en-US" sz="2400" dirty="0" smtClean="0">
                <a:solidFill>
                  <a:srgbClr val="1B1C20"/>
                </a:solidFill>
                <a:latin typeface="Times New Roman" panose="02020603050405020304" pitchFamily="18" charset="0"/>
                <a:cs typeface="Times New Roman" panose="02020603050405020304" pitchFamily="18" charset="0"/>
              </a:rPr>
              <a:t>如果请求的</a:t>
            </a:r>
            <a:r>
              <a:rPr lang="en-US" altLang="zh-CN" sz="2400" dirty="0" smtClean="0">
                <a:solidFill>
                  <a:srgbClr val="1B1C20"/>
                </a:solidFill>
                <a:latin typeface="Times New Roman" panose="02020603050405020304" pitchFamily="18" charset="0"/>
                <a:cs typeface="Times New Roman" panose="02020603050405020304" pitchFamily="18" charset="0"/>
              </a:rPr>
              <a:t>URL</a:t>
            </a:r>
            <a:r>
              <a:rPr lang="zh-CN" altLang="en-US" sz="2400" dirty="0" smtClean="0">
                <a:solidFill>
                  <a:srgbClr val="1B1C20"/>
                </a:solidFill>
                <a:latin typeface="Times New Roman" panose="02020603050405020304" pitchFamily="18" charset="0"/>
                <a:cs typeface="Times New Roman" panose="02020603050405020304" pitchFamily="18" charset="0"/>
              </a:rPr>
              <a:t>是星号</a:t>
            </a:r>
            <a:r>
              <a:rPr lang="en-US" altLang="zh-CN" sz="2400" dirty="0" smtClean="0">
                <a:solidFill>
                  <a:srgbClr val="1B1C20"/>
                </a:solidFill>
                <a:latin typeface="Times New Roman" panose="02020603050405020304" pitchFamily="18" charset="0"/>
                <a:cs typeface="Times New Roman" panose="02020603050405020304" pitchFamily="18" charset="0"/>
              </a:rPr>
              <a:t>(</a:t>
            </a:r>
            <a:r>
              <a:rPr lang="zh-CN" altLang="en-US" sz="2400" dirty="0" smtClean="0">
                <a:solidFill>
                  <a:srgbClr val="1B1C20"/>
                </a:solidFill>
                <a:latin typeface="Times New Roman" panose="02020603050405020304" pitchFamily="18" charset="0"/>
                <a:cs typeface="Times New Roman" panose="02020603050405020304" pitchFamily="18" charset="0"/>
              </a:rPr>
              <a:t>*</a:t>
            </a:r>
            <a:r>
              <a:rPr lang="en-US" altLang="zh-CN" sz="2400" dirty="0" smtClean="0">
                <a:solidFill>
                  <a:srgbClr val="1B1C20"/>
                </a:solidFill>
                <a:latin typeface="Times New Roman" panose="02020603050405020304" pitchFamily="18" charset="0"/>
                <a:cs typeface="Times New Roman" panose="02020603050405020304" pitchFamily="18" charset="0"/>
              </a:rPr>
              <a:t>),</a:t>
            </a:r>
            <a:r>
              <a:rPr lang="zh-CN" altLang="en-US" sz="2400" dirty="0" smtClean="0">
                <a:solidFill>
                  <a:srgbClr val="1B1C20"/>
                </a:solidFill>
                <a:latin typeface="Times New Roman" panose="02020603050405020304" pitchFamily="18" charset="0"/>
                <a:cs typeface="Times New Roman" panose="02020603050405020304" pitchFamily="18" charset="0"/>
              </a:rPr>
              <a:t>此请求将应用于整个服务器而不是服务器上的某个</a:t>
            </a:r>
            <a:r>
              <a:rPr lang="en-US" altLang="zh-CN" sz="2400" dirty="0" smtClean="0">
                <a:solidFill>
                  <a:srgbClr val="1B1C20"/>
                </a:solidFill>
                <a:latin typeface="Times New Roman" panose="02020603050405020304" pitchFamily="18" charset="0"/>
                <a:cs typeface="Times New Roman" panose="02020603050405020304" pitchFamily="18" charset="0"/>
              </a:rPr>
              <a:t>URL. </a:t>
            </a:r>
            <a:r>
              <a:rPr lang="zh-CN" altLang="en-US" sz="2400" dirty="0" smtClean="0">
                <a:solidFill>
                  <a:srgbClr val="1B1C20"/>
                </a:solidFill>
                <a:latin typeface="Times New Roman" panose="02020603050405020304" pitchFamily="18" charset="0"/>
                <a:cs typeface="Times New Roman" panose="02020603050405020304" pitchFamily="18" charset="0"/>
              </a:rPr>
              <a:t>例如请求</a:t>
            </a:r>
            <a:r>
              <a:rPr lang="en-US" altLang="zh-CN" sz="2400" dirty="0" smtClean="0">
                <a:solidFill>
                  <a:srgbClr val="1B1C20"/>
                </a:solidFill>
                <a:latin typeface="Times New Roman" panose="02020603050405020304" pitchFamily="18" charset="0"/>
                <a:cs typeface="Times New Roman" panose="02020603050405020304" pitchFamily="18" charset="0"/>
              </a:rPr>
              <a:t>:</a:t>
            </a:r>
          </a:p>
          <a:p>
            <a:pPr marL="0" indent="0">
              <a:buFont typeface="Wingdings 2" pitchFamily="18" charset="2"/>
              <a:buNone/>
              <a:defRPr/>
            </a:pPr>
            <a:r>
              <a:rPr lang="en-US" altLang="zh-CN" sz="2000" dirty="0" smtClean="0">
                <a:solidFill>
                  <a:schemeClr val="tx2"/>
                </a:solidFill>
                <a:latin typeface="Times New Roman" panose="02020603050405020304" pitchFamily="18" charset="0"/>
                <a:cs typeface="Times New Roman" panose="02020603050405020304" pitchFamily="18" charset="0"/>
              </a:rPr>
              <a:t>OPTIONS /xml/ HTTP/1.1</a:t>
            </a:r>
          </a:p>
          <a:p>
            <a:pPr marL="0" indent="0">
              <a:buFont typeface="Wingdings 2" pitchFamily="18" charset="2"/>
              <a:buNone/>
              <a:defRPr/>
            </a:pPr>
            <a:r>
              <a:rPr lang="en-US" altLang="zh-CN" sz="2000" dirty="0" smtClean="0">
                <a:solidFill>
                  <a:schemeClr val="tx2"/>
                </a:solidFill>
                <a:latin typeface="Times New Roman" panose="02020603050405020304" pitchFamily="18" charset="0"/>
                <a:cs typeface="Times New Roman" panose="02020603050405020304" pitchFamily="18" charset="0"/>
              </a:rPr>
              <a:t>Host: www.ibiblio.org</a:t>
            </a:r>
          </a:p>
          <a:p>
            <a:pPr marL="0" indent="0">
              <a:buFont typeface="Wingdings 2" pitchFamily="18" charset="2"/>
              <a:buNone/>
              <a:defRPr/>
            </a:pPr>
            <a:r>
              <a:rPr lang="en-US" altLang="zh-CN" sz="2000" dirty="0" smtClean="0">
                <a:solidFill>
                  <a:schemeClr val="tx2"/>
                </a:solidFill>
                <a:latin typeface="Times New Roman" panose="02020603050405020304" pitchFamily="18" charset="0"/>
                <a:cs typeface="Times New Roman" panose="02020603050405020304" pitchFamily="18" charset="0"/>
              </a:rPr>
              <a:t>Accept: text/html, image/gif, image/jpeg, *; q=.2, */*; q=.2</a:t>
            </a:r>
          </a:p>
          <a:p>
            <a:pPr marL="0" indent="0">
              <a:buFont typeface="Wingdings 2" pitchFamily="18" charset="2"/>
              <a:buNone/>
              <a:defRPr/>
            </a:pPr>
            <a:r>
              <a:rPr lang="en-US" altLang="zh-CN" sz="2000" dirty="0" smtClean="0">
                <a:solidFill>
                  <a:schemeClr val="tx2"/>
                </a:solidFill>
                <a:latin typeface="Times New Roman" panose="02020603050405020304" pitchFamily="18" charset="0"/>
                <a:cs typeface="Times New Roman" panose="02020603050405020304" pitchFamily="18" charset="0"/>
              </a:rPr>
              <a:t>Connection: close</a:t>
            </a:r>
          </a:p>
          <a:p>
            <a:pPr marL="0" indent="0">
              <a:buFont typeface="Wingdings 2" pitchFamily="18" charset="2"/>
              <a:buNone/>
              <a:defRPr/>
            </a:pPr>
            <a:endParaRPr lang="zh-CN" altLang="en-US" dirty="0" smtClean="0"/>
          </a:p>
        </p:txBody>
      </p:sp>
      <p:sp>
        <p:nvSpPr>
          <p:cNvPr id="69636" name="矩形 3"/>
          <p:cNvSpPr>
            <a:spLocks noChangeArrowheads="1"/>
          </p:cNvSpPr>
          <p:nvPr/>
        </p:nvSpPr>
        <p:spPr bwMode="auto">
          <a:xfrm>
            <a:off x="251520" y="4293096"/>
            <a:ext cx="8091488" cy="2431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buClrTx/>
              <a:buSzTx/>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服务器对</a:t>
            </a:r>
            <a:r>
              <a:rPr lang="en-US" altLang="zh-CN" sz="2400" dirty="0" smtClean="0">
                <a:latin typeface="Times New Roman" panose="02020603050405020304" pitchFamily="18" charset="0"/>
                <a:cs typeface="Times New Roman" panose="02020603050405020304" pitchFamily="18" charset="0"/>
              </a:rPr>
              <a:t>OPTIONS</a:t>
            </a:r>
            <a:r>
              <a:rPr lang="zh-CN" altLang="en-US" sz="2400" dirty="0" smtClean="0">
                <a:latin typeface="Times New Roman" panose="02020603050405020304" pitchFamily="18" charset="0"/>
                <a:cs typeface="Times New Roman" panose="02020603050405020304" pitchFamily="18" charset="0"/>
              </a:rPr>
              <a:t>请求的响应</a:t>
            </a:r>
            <a:r>
              <a:rPr lang="en-US" altLang="zh-CN" sz="2400" dirty="0" smtClean="0">
                <a:latin typeface="Times New Roman" panose="02020603050405020304" pitchFamily="18" charset="0"/>
                <a:cs typeface="Times New Roman" panose="02020603050405020304" pitchFamily="18" charset="0"/>
              </a:rPr>
              <a:t>:</a:t>
            </a:r>
          </a:p>
          <a:p>
            <a:pPr>
              <a:spcBef>
                <a:spcPct val="0"/>
              </a:spcBef>
              <a:buClrTx/>
              <a:buSzTx/>
              <a:buFontTx/>
              <a:buNone/>
              <a:defRPr/>
            </a:pPr>
            <a:r>
              <a:rPr lang="en-US" altLang="zh-CN" sz="1600" dirty="0" smtClean="0">
                <a:solidFill>
                  <a:schemeClr val="tx2"/>
                </a:solidFill>
                <a:latin typeface="Times New Roman" panose="02020603050405020304" pitchFamily="18" charset="0"/>
                <a:cs typeface="Times New Roman" panose="02020603050405020304" pitchFamily="18" charset="0"/>
              </a:rPr>
              <a:t>HTTP/1.1 200 OK</a:t>
            </a:r>
          </a:p>
          <a:p>
            <a:pPr>
              <a:spcBef>
                <a:spcPct val="0"/>
              </a:spcBef>
              <a:buClrTx/>
              <a:buSzTx/>
              <a:buFontTx/>
              <a:buNone/>
              <a:defRPr/>
            </a:pPr>
            <a:r>
              <a:rPr lang="en-US" altLang="zh-CN" sz="1600" dirty="0" smtClean="0">
                <a:solidFill>
                  <a:schemeClr val="tx2"/>
                </a:solidFill>
                <a:latin typeface="Times New Roman" panose="02020603050405020304" pitchFamily="18" charset="0"/>
                <a:cs typeface="Times New Roman" panose="02020603050405020304" pitchFamily="18" charset="0"/>
              </a:rPr>
              <a:t>Date: Sat, 04 May 2013 13:52:53 GMT</a:t>
            </a:r>
          </a:p>
          <a:p>
            <a:pPr>
              <a:spcBef>
                <a:spcPct val="0"/>
              </a:spcBef>
              <a:buClrTx/>
              <a:buSzTx/>
              <a:buFontTx/>
              <a:buNone/>
              <a:defRPr/>
            </a:pPr>
            <a:r>
              <a:rPr lang="en-US" altLang="zh-CN" sz="1600" dirty="0" smtClean="0">
                <a:solidFill>
                  <a:schemeClr val="tx2"/>
                </a:solidFill>
                <a:latin typeface="Times New Roman" panose="02020603050405020304" pitchFamily="18" charset="0"/>
                <a:cs typeface="Times New Roman" panose="02020603050405020304" pitchFamily="18" charset="0"/>
              </a:rPr>
              <a:t>Server: Apache</a:t>
            </a:r>
          </a:p>
          <a:p>
            <a:pPr>
              <a:spcBef>
                <a:spcPct val="0"/>
              </a:spcBef>
              <a:buClrTx/>
              <a:buSzTx/>
              <a:buFontTx/>
              <a:buNone/>
              <a:defRPr/>
            </a:pPr>
            <a:r>
              <a:rPr lang="en-US" altLang="zh-CN" sz="1600" dirty="0" smtClean="0">
                <a:solidFill>
                  <a:srgbClr val="FF0000"/>
                </a:solidFill>
                <a:latin typeface="Times New Roman" panose="02020603050405020304" pitchFamily="18" charset="0"/>
                <a:cs typeface="Times New Roman" panose="02020603050405020304" pitchFamily="18" charset="0"/>
              </a:rPr>
              <a:t>Allow: GET,HEAD,POST,OPTIONS,TRACE</a:t>
            </a:r>
          </a:p>
          <a:p>
            <a:pPr>
              <a:spcBef>
                <a:spcPct val="0"/>
              </a:spcBef>
              <a:buClrTx/>
              <a:buSzTx/>
              <a:buFontTx/>
              <a:buNone/>
              <a:defRPr/>
            </a:pPr>
            <a:r>
              <a:rPr lang="en-US" altLang="zh-CN" sz="1600" dirty="0" smtClean="0">
                <a:solidFill>
                  <a:schemeClr val="tx2"/>
                </a:solidFill>
                <a:latin typeface="Times New Roman" panose="02020603050405020304" pitchFamily="18" charset="0"/>
                <a:cs typeface="Times New Roman" panose="02020603050405020304" pitchFamily="18" charset="0"/>
              </a:rPr>
              <a:t>Content-Style-Type: text/</a:t>
            </a:r>
            <a:r>
              <a:rPr lang="en-US" altLang="zh-CN" sz="1600" dirty="0" err="1" smtClean="0">
                <a:solidFill>
                  <a:schemeClr val="tx2"/>
                </a:solidFill>
                <a:latin typeface="Times New Roman" panose="02020603050405020304" pitchFamily="18" charset="0"/>
                <a:cs typeface="Times New Roman" panose="02020603050405020304" pitchFamily="18" charset="0"/>
              </a:rPr>
              <a:t>css</a:t>
            </a:r>
            <a:endParaRPr lang="en-US" altLang="zh-CN" sz="1600" dirty="0" smtClean="0">
              <a:solidFill>
                <a:schemeClr val="tx2"/>
              </a:solidFill>
              <a:latin typeface="Times New Roman" panose="02020603050405020304" pitchFamily="18" charset="0"/>
              <a:cs typeface="Times New Roman" panose="02020603050405020304" pitchFamily="18" charset="0"/>
            </a:endParaRPr>
          </a:p>
          <a:p>
            <a:pPr>
              <a:spcBef>
                <a:spcPct val="0"/>
              </a:spcBef>
              <a:buClrTx/>
              <a:buSzTx/>
              <a:buFontTx/>
              <a:buNone/>
              <a:defRPr/>
            </a:pPr>
            <a:r>
              <a:rPr lang="en-US" altLang="zh-CN" sz="1600" dirty="0" smtClean="0">
                <a:solidFill>
                  <a:schemeClr val="tx2"/>
                </a:solidFill>
                <a:latin typeface="Times New Roman" panose="02020603050405020304" pitchFamily="18" charset="0"/>
                <a:cs typeface="Times New Roman" panose="02020603050405020304" pitchFamily="18" charset="0"/>
              </a:rPr>
              <a:t>Content-Length: 0</a:t>
            </a:r>
          </a:p>
          <a:p>
            <a:pPr>
              <a:spcBef>
                <a:spcPct val="0"/>
              </a:spcBef>
              <a:buClrTx/>
              <a:buSzTx/>
              <a:buFontTx/>
              <a:buNone/>
              <a:defRPr/>
            </a:pPr>
            <a:r>
              <a:rPr lang="en-US" altLang="zh-CN" sz="1600" dirty="0" smtClean="0">
                <a:solidFill>
                  <a:schemeClr val="tx2"/>
                </a:solidFill>
                <a:latin typeface="Times New Roman" panose="02020603050405020304" pitchFamily="18" charset="0"/>
                <a:cs typeface="Times New Roman" panose="02020603050405020304" pitchFamily="18" charset="0"/>
              </a:rPr>
              <a:t>Connection: close</a:t>
            </a:r>
          </a:p>
          <a:p>
            <a:pPr>
              <a:spcBef>
                <a:spcPct val="0"/>
              </a:spcBef>
              <a:buClrTx/>
              <a:buSzTx/>
              <a:buFontTx/>
              <a:buNone/>
              <a:defRPr/>
            </a:pPr>
            <a:r>
              <a:rPr lang="en-US" altLang="zh-CN" sz="1600" dirty="0" smtClean="0">
                <a:solidFill>
                  <a:schemeClr val="tx2"/>
                </a:solidFill>
                <a:latin typeface="Times New Roman" panose="02020603050405020304" pitchFamily="18" charset="0"/>
                <a:cs typeface="Times New Roman" panose="02020603050405020304" pitchFamily="18" charset="0"/>
              </a:rPr>
              <a:t>Content-Type: text/html; charset=utf-8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9635">
                                            <p:txEl>
                                              <p:pRg st="3" end="3"/>
                                            </p:txEl>
                                          </p:spTgt>
                                        </p:tgtEl>
                                        <p:attrNameLst>
                                          <p:attrName>style.visibility</p:attrName>
                                        </p:attrNameLst>
                                      </p:cBhvr>
                                      <p:to>
                                        <p:strVal val="visible"/>
                                      </p:to>
                                    </p:set>
                                    <p:anim calcmode="lin" valueType="num">
                                      <p:cBhvr additive="base">
                                        <p:cTn id="23"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963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9635">
                                            <p:txEl>
                                              <p:pRg st="4" end="4"/>
                                            </p:txEl>
                                          </p:spTgt>
                                        </p:tgtEl>
                                        <p:attrNameLst>
                                          <p:attrName>style.visibility</p:attrName>
                                        </p:attrNameLst>
                                      </p:cBhvr>
                                      <p:to>
                                        <p:strVal val="visible"/>
                                      </p:to>
                                    </p:set>
                                    <p:anim calcmode="lin" valueType="num">
                                      <p:cBhvr additive="base">
                                        <p:cTn id="27" dur="5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63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9635">
                                            <p:txEl>
                                              <p:pRg st="5" end="5"/>
                                            </p:txEl>
                                          </p:spTgt>
                                        </p:tgtEl>
                                        <p:attrNameLst>
                                          <p:attrName>style.visibility</p:attrName>
                                        </p:attrNameLst>
                                      </p:cBhvr>
                                      <p:to>
                                        <p:strVal val="visible"/>
                                      </p:to>
                                    </p:set>
                                    <p:anim calcmode="lin" valueType="num">
                                      <p:cBhvr additive="base">
                                        <p:cTn id="31" dur="500" fill="hold"/>
                                        <p:tgtEl>
                                          <p:spTgt spid="696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6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9636"/>
                                        </p:tgtEl>
                                        <p:attrNameLst>
                                          <p:attrName>style.visibility</p:attrName>
                                        </p:attrNameLst>
                                      </p:cBhvr>
                                      <p:to>
                                        <p:strVal val="visible"/>
                                      </p:to>
                                    </p:set>
                                    <p:anim calcmode="lin" valueType="num">
                                      <p:cBhvr additive="base">
                                        <p:cTn id="37" dur="500" fill="hold"/>
                                        <p:tgtEl>
                                          <p:spTgt spid="69636"/>
                                        </p:tgtEl>
                                        <p:attrNameLst>
                                          <p:attrName>ppt_x</p:attrName>
                                        </p:attrNameLst>
                                      </p:cBhvr>
                                      <p:tavLst>
                                        <p:tav tm="0">
                                          <p:val>
                                            <p:strVal val="#ppt_x"/>
                                          </p:val>
                                        </p:tav>
                                        <p:tav tm="100000">
                                          <p:val>
                                            <p:strVal val="#ppt_x"/>
                                          </p:val>
                                        </p:tav>
                                      </p:tavLst>
                                    </p:anim>
                                    <p:anim calcmode="lin" valueType="num">
                                      <p:cBhvr additive="base">
                                        <p:cTn id="38" dur="500" fill="hold"/>
                                        <p:tgtEl>
                                          <p:spTgt spid="69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301625" y="228600"/>
            <a:ext cx="8540750" cy="609600"/>
          </a:xfrm>
        </p:spPr>
        <p:txBody>
          <a:bodyPr/>
          <a:lstStyle/>
          <a:p>
            <a:r>
              <a:rPr lang="en-US" altLang="zh-CN" sz="3200" smtClean="0"/>
              <a:t>TRACE</a:t>
            </a:r>
            <a:r>
              <a:rPr lang="zh-CN" altLang="en-US" sz="3200" smtClean="0"/>
              <a:t>方法</a:t>
            </a:r>
          </a:p>
        </p:txBody>
      </p:sp>
      <p:sp>
        <p:nvSpPr>
          <p:cNvPr id="70659" name="矩形 3"/>
          <p:cNvSpPr>
            <a:spLocks noChangeArrowheads="1"/>
          </p:cNvSpPr>
          <p:nvPr/>
        </p:nvSpPr>
        <p:spPr bwMode="auto">
          <a:xfrm>
            <a:off x="302840" y="1460748"/>
            <a:ext cx="8229600" cy="2400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buClrTx/>
              <a:buSzTx/>
              <a:buFont typeface="Wingdings" panose="05000000000000000000" pitchFamily="2" charset="2"/>
              <a:buChar char="n"/>
              <a:defRPr/>
            </a:pPr>
            <a:r>
              <a:rPr lang="en-US" altLang="zh-CN" sz="2000" dirty="0" smtClean="0">
                <a:latin typeface="Times New Roman" panose="02020603050405020304" pitchFamily="18" charset="0"/>
                <a:cs typeface="Times New Roman" panose="02020603050405020304" pitchFamily="18" charset="0"/>
              </a:rPr>
              <a:t>TRACE</a:t>
            </a:r>
            <a:r>
              <a:rPr lang="zh-CN" altLang="en-US" sz="2000" dirty="0" smtClean="0">
                <a:latin typeface="Times New Roman" panose="02020603050405020304" pitchFamily="18" charset="0"/>
                <a:cs typeface="Times New Roman" panose="02020603050405020304" pitchFamily="18" charset="0"/>
              </a:rPr>
              <a:t>方法会发送</a:t>
            </a:r>
            <a:r>
              <a:rPr lang="en-US" altLang="zh-CN" sz="2000" dirty="0" smtClean="0">
                <a:latin typeface="Times New Roman" panose="02020603050405020304" pitchFamily="18" charset="0"/>
                <a:cs typeface="Times New Roman" panose="02020603050405020304" pitchFamily="18" charset="0"/>
              </a:rPr>
              <a:t>HTTP</a:t>
            </a:r>
            <a:r>
              <a:rPr lang="zh-CN" altLang="en-US" sz="2000" dirty="0" smtClean="0">
                <a:latin typeface="Times New Roman" panose="02020603050405020304" pitchFamily="18" charset="0"/>
                <a:cs typeface="Times New Roman" panose="02020603050405020304" pitchFamily="18" charset="0"/>
              </a:rPr>
              <a:t>头部</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服务器从客户端接收此</a:t>
            </a:r>
            <a:r>
              <a:rPr lang="en-US" altLang="zh-CN" sz="2000" dirty="0" smtClean="0">
                <a:latin typeface="Times New Roman" panose="02020603050405020304" pitchFamily="18" charset="0"/>
                <a:cs typeface="Times New Roman" panose="02020603050405020304" pitchFamily="18" charset="0"/>
              </a:rPr>
              <a:t>HTTP</a:t>
            </a:r>
            <a:r>
              <a:rPr lang="zh-CN" altLang="en-US" sz="2000" dirty="0" smtClean="0">
                <a:latin typeface="Times New Roman" panose="02020603050405020304" pitchFamily="18" charset="0"/>
                <a:cs typeface="Times New Roman" panose="02020603050405020304" pitchFamily="18" charset="0"/>
              </a:rPr>
              <a:t>头部</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用于查看服务器和客户端之间的代理服务器做了哪些修改</a:t>
            </a:r>
            <a:r>
              <a:rPr lang="en-US" altLang="zh-CN" sz="2000" dirty="0" smtClean="0">
                <a:latin typeface="Times New Roman" panose="02020603050405020304" pitchFamily="18" charset="0"/>
                <a:cs typeface="Times New Roman" panose="02020603050405020304" pitchFamily="18" charset="0"/>
              </a:rPr>
              <a:t>.</a:t>
            </a:r>
          </a:p>
          <a:p>
            <a:pPr marL="342900" indent="-342900">
              <a:spcBef>
                <a:spcPct val="0"/>
              </a:spcBef>
              <a:buClrTx/>
              <a:buSzTx/>
              <a:buFont typeface="Wingdings" panose="05000000000000000000" pitchFamily="2" charset="2"/>
              <a:buChar char="n"/>
              <a:defRPr/>
            </a:pPr>
            <a:r>
              <a:rPr lang="en-US" altLang="zh-CN" sz="2000" dirty="0" smtClean="0">
                <a:latin typeface="Times New Roman" panose="02020603050405020304" pitchFamily="18" charset="0"/>
                <a:cs typeface="Times New Roman" panose="02020603050405020304" pitchFamily="18" charset="0"/>
              </a:rPr>
              <a:t>TRACE</a:t>
            </a:r>
            <a:r>
              <a:rPr lang="zh-CN" altLang="en-US" sz="2000" dirty="0" smtClean="0">
                <a:latin typeface="Times New Roman" panose="02020603050405020304" pitchFamily="18" charset="0"/>
                <a:cs typeface="Times New Roman" panose="02020603050405020304" pitchFamily="18" charset="0"/>
              </a:rPr>
              <a:t>请求</a:t>
            </a:r>
            <a:r>
              <a:rPr lang="en-US" altLang="zh-CN" sz="2000" dirty="0" smtClean="0">
                <a:latin typeface="Times New Roman" panose="02020603050405020304" pitchFamily="18" charset="0"/>
                <a:cs typeface="Times New Roman" panose="02020603050405020304" pitchFamily="18" charset="0"/>
              </a:rPr>
              <a:t>:</a:t>
            </a:r>
          </a:p>
          <a:p>
            <a:pPr>
              <a:spcBef>
                <a:spcPct val="0"/>
              </a:spcBef>
              <a:buClrTx/>
              <a:buSzTx/>
              <a:buFontTx/>
              <a:buNone/>
              <a:defRPr/>
            </a:pPr>
            <a:r>
              <a:rPr lang="en-US" altLang="zh-CN" sz="1800" dirty="0" smtClean="0">
                <a:solidFill>
                  <a:schemeClr val="tx2"/>
                </a:solidFill>
                <a:latin typeface="Times New Roman" panose="02020603050405020304" pitchFamily="18" charset="0"/>
                <a:cs typeface="Times New Roman" panose="02020603050405020304" pitchFamily="18" charset="0"/>
              </a:rPr>
              <a:t>TRACE /xml/ HTTP/1.1</a:t>
            </a:r>
          </a:p>
          <a:p>
            <a:pPr>
              <a:spcBef>
                <a:spcPct val="0"/>
              </a:spcBef>
              <a:buClrTx/>
              <a:buSzTx/>
              <a:buFontTx/>
              <a:buNone/>
              <a:defRPr/>
            </a:pPr>
            <a:r>
              <a:rPr lang="en-US" altLang="zh-CN" sz="1800" dirty="0" smtClean="0">
                <a:solidFill>
                  <a:schemeClr val="tx2"/>
                </a:solidFill>
                <a:latin typeface="Times New Roman" panose="02020603050405020304" pitchFamily="18" charset="0"/>
                <a:cs typeface="Times New Roman" panose="02020603050405020304" pitchFamily="18" charset="0"/>
              </a:rPr>
              <a:t>Hello: Push me</a:t>
            </a:r>
          </a:p>
          <a:p>
            <a:pPr>
              <a:spcBef>
                <a:spcPct val="0"/>
              </a:spcBef>
              <a:buClrTx/>
              <a:buSzTx/>
              <a:buFontTx/>
              <a:buNone/>
              <a:defRPr/>
            </a:pPr>
            <a:r>
              <a:rPr lang="en-US" altLang="zh-CN" sz="1800" dirty="0" smtClean="0">
                <a:solidFill>
                  <a:schemeClr val="tx2"/>
                </a:solidFill>
                <a:latin typeface="Times New Roman" panose="02020603050405020304" pitchFamily="18" charset="0"/>
                <a:cs typeface="Times New Roman" panose="02020603050405020304" pitchFamily="18" charset="0"/>
              </a:rPr>
              <a:t>Host: www.ibiblio.org</a:t>
            </a:r>
          </a:p>
          <a:p>
            <a:pPr>
              <a:spcBef>
                <a:spcPct val="0"/>
              </a:spcBef>
              <a:buClrTx/>
              <a:buSzTx/>
              <a:buFontTx/>
              <a:buNone/>
              <a:defRPr/>
            </a:pPr>
            <a:r>
              <a:rPr lang="en-US" altLang="zh-CN" sz="1800" dirty="0" smtClean="0">
                <a:solidFill>
                  <a:schemeClr val="tx2"/>
                </a:solidFill>
                <a:latin typeface="Times New Roman" panose="02020603050405020304" pitchFamily="18" charset="0"/>
                <a:cs typeface="Times New Roman" panose="02020603050405020304" pitchFamily="18" charset="0"/>
              </a:rPr>
              <a:t>Accept: text/html, image/gif, image/jpeg, *; q=.2, */*; q=.2</a:t>
            </a:r>
          </a:p>
          <a:p>
            <a:pPr>
              <a:spcBef>
                <a:spcPct val="0"/>
              </a:spcBef>
              <a:buClrTx/>
              <a:buSzTx/>
              <a:buFontTx/>
              <a:buNone/>
              <a:defRPr/>
            </a:pPr>
            <a:r>
              <a:rPr lang="en-US" altLang="zh-CN" sz="1800" dirty="0" smtClean="0">
                <a:solidFill>
                  <a:schemeClr val="tx2"/>
                </a:solidFill>
                <a:latin typeface="Times New Roman" panose="02020603050405020304" pitchFamily="18" charset="0"/>
                <a:cs typeface="Times New Roman" panose="02020603050405020304" pitchFamily="18" charset="0"/>
              </a:rPr>
              <a:t>Connection: close</a:t>
            </a:r>
          </a:p>
        </p:txBody>
      </p:sp>
      <p:sp>
        <p:nvSpPr>
          <p:cNvPr id="70660" name="矩形 4"/>
          <p:cNvSpPr>
            <a:spLocks noChangeArrowheads="1"/>
          </p:cNvSpPr>
          <p:nvPr/>
        </p:nvSpPr>
        <p:spPr bwMode="auto">
          <a:xfrm>
            <a:off x="251520" y="3787293"/>
            <a:ext cx="6734175" cy="3170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buClrTx/>
              <a:buSzTx/>
              <a:buFont typeface="Wingdings" panose="05000000000000000000" pitchFamily="2" charset="2"/>
              <a:buChar char="n"/>
              <a:defRPr/>
            </a:pPr>
            <a:r>
              <a:rPr lang="zh-CN" altLang="en-US" sz="2000" dirty="0" smtClean="0">
                <a:latin typeface="Times New Roman" panose="02020603050405020304" pitchFamily="18" charset="0"/>
                <a:cs typeface="Times New Roman" panose="02020603050405020304" pitchFamily="18" charset="0"/>
              </a:rPr>
              <a:t>服务器对</a:t>
            </a:r>
            <a:r>
              <a:rPr lang="en-US" altLang="zh-CN" sz="2000" dirty="0" smtClean="0">
                <a:latin typeface="Times New Roman" panose="02020603050405020304" pitchFamily="18" charset="0"/>
                <a:cs typeface="Times New Roman" panose="02020603050405020304" pitchFamily="18" charset="0"/>
              </a:rPr>
              <a:t>TRACE</a:t>
            </a:r>
            <a:r>
              <a:rPr lang="zh-CN" altLang="en-US" sz="2000" dirty="0" smtClean="0">
                <a:latin typeface="Times New Roman" panose="02020603050405020304" pitchFamily="18" charset="0"/>
                <a:cs typeface="Times New Roman" panose="02020603050405020304" pitchFamily="18" charset="0"/>
              </a:rPr>
              <a:t>请求的响应</a:t>
            </a:r>
            <a:endParaRPr lang="en-US" altLang="zh-CN" sz="2000" dirty="0" smtClean="0">
              <a:latin typeface="Times New Roman" panose="02020603050405020304" pitchFamily="18" charset="0"/>
              <a:cs typeface="Times New Roman" panose="02020603050405020304" pitchFamily="18" charset="0"/>
            </a:endParaRPr>
          </a:p>
          <a:p>
            <a:pPr>
              <a:spcBef>
                <a:spcPct val="0"/>
              </a:spcBef>
              <a:buClrTx/>
              <a:buSzTx/>
              <a:buFontTx/>
              <a:buNone/>
              <a:defRPr/>
            </a:pPr>
            <a:r>
              <a:rPr lang="en-US" altLang="zh-CN" sz="1800" dirty="0" smtClean="0">
                <a:solidFill>
                  <a:schemeClr val="tx2"/>
                </a:solidFill>
                <a:latin typeface="Times New Roman" panose="02020603050405020304" pitchFamily="18" charset="0"/>
                <a:cs typeface="Times New Roman" panose="02020603050405020304" pitchFamily="18" charset="0"/>
              </a:rPr>
              <a:t>HTTP/1.1 200 OK</a:t>
            </a:r>
          </a:p>
          <a:p>
            <a:pPr>
              <a:spcBef>
                <a:spcPct val="0"/>
              </a:spcBef>
              <a:buClrTx/>
              <a:buSzTx/>
              <a:buFontTx/>
              <a:buNone/>
              <a:defRPr/>
            </a:pPr>
            <a:r>
              <a:rPr lang="en-US" altLang="zh-CN" sz="1800" dirty="0" smtClean="0">
                <a:solidFill>
                  <a:schemeClr val="tx2"/>
                </a:solidFill>
                <a:latin typeface="Times New Roman" panose="02020603050405020304" pitchFamily="18" charset="0"/>
                <a:cs typeface="Times New Roman" panose="02020603050405020304" pitchFamily="18" charset="0"/>
              </a:rPr>
              <a:t>Date: Sat, 04 May 2013 14:41:40 GMT</a:t>
            </a:r>
          </a:p>
          <a:p>
            <a:pPr>
              <a:spcBef>
                <a:spcPct val="0"/>
              </a:spcBef>
              <a:buClrTx/>
              <a:buSzTx/>
              <a:buFontTx/>
              <a:buNone/>
              <a:defRPr/>
            </a:pPr>
            <a:r>
              <a:rPr lang="en-US" altLang="zh-CN" sz="1800" dirty="0" smtClean="0">
                <a:solidFill>
                  <a:schemeClr val="tx2"/>
                </a:solidFill>
                <a:latin typeface="Times New Roman" panose="02020603050405020304" pitchFamily="18" charset="0"/>
                <a:cs typeface="Times New Roman" panose="02020603050405020304" pitchFamily="18" charset="0"/>
              </a:rPr>
              <a:t>Server: Apache</a:t>
            </a:r>
          </a:p>
          <a:p>
            <a:pPr>
              <a:spcBef>
                <a:spcPct val="0"/>
              </a:spcBef>
              <a:buClrTx/>
              <a:buSzTx/>
              <a:buFontTx/>
              <a:buNone/>
              <a:defRPr/>
            </a:pPr>
            <a:r>
              <a:rPr lang="en-US" altLang="zh-CN" sz="1800" dirty="0" smtClean="0">
                <a:solidFill>
                  <a:schemeClr val="tx2"/>
                </a:solidFill>
                <a:latin typeface="Times New Roman" panose="02020603050405020304" pitchFamily="18" charset="0"/>
                <a:cs typeface="Times New Roman" panose="02020603050405020304" pitchFamily="18" charset="0"/>
              </a:rPr>
              <a:t>Connection: close</a:t>
            </a:r>
          </a:p>
          <a:p>
            <a:pPr>
              <a:spcBef>
                <a:spcPct val="0"/>
              </a:spcBef>
              <a:buClrTx/>
              <a:buSzTx/>
              <a:buFontTx/>
              <a:buNone/>
              <a:defRPr/>
            </a:pPr>
            <a:r>
              <a:rPr lang="en-US" altLang="zh-CN" sz="1800" dirty="0" smtClean="0">
                <a:solidFill>
                  <a:schemeClr val="tx2"/>
                </a:solidFill>
                <a:latin typeface="Times New Roman" panose="02020603050405020304" pitchFamily="18" charset="0"/>
                <a:cs typeface="Times New Roman" panose="02020603050405020304" pitchFamily="18" charset="0"/>
              </a:rPr>
              <a:t>Content-Type: message/http</a:t>
            </a:r>
          </a:p>
          <a:p>
            <a:pPr>
              <a:spcBef>
                <a:spcPct val="0"/>
              </a:spcBef>
              <a:buClrTx/>
              <a:buSzTx/>
              <a:buFontTx/>
              <a:buNone/>
              <a:defRPr/>
            </a:pPr>
            <a:r>
              <a:rPr lang="en-US" altLang="zh-CN" sz="1800" dirty="0" smtClean="0">
                <a:solidFill>
                  <a:srgbClr val="FF0000"/>
                </a:solidFill>
                <a:latin typeface="Times New Roman" panose="02020603050405020304" pitchFamily="18" charset="0"/>
                <a:cs typeface="Times New Roman" panose="02020603050405020304" pitchFamily="18" charset="0"/>
              </a:rPr>
              <a:t>TRACE /xml/ HTTP/1.1</a:t>
            </a:r>
          </a:p>
          <a:p>
            <a:pPr>
              <a:spcBef>
                <a:spcPct val="0"/>
              </a:spcBef>
              <a:buClrTx/>
              <a:buSzTx/>
              <a:buFontTx/>
              <a:buNone/>
              <a:defRPr/>
            </a:pPr>
            <a:r>
              <a:rPr lang="en-US" altLang="zh-CN" sz="1800" dirty="0" smtClean="0">
                <a:solidFill>
                  <a:srgbClr val="FF0000"/>
                </a:solidFill>
                <a:latin typeface="Times New Roman" panose="02020603050405020304" pitchFamily="18" charset="0"/>
                <a:cs typeface="Times New Roman" panose="02020603050405020304" pitchFamily="18" charset="0"/>
              </a:rPr>
              <a:t>Hello: Push me</a:t>
            </a:r>
          </a:p>
          <a:p>
            <a:pPr>
              <a:spcBef>
                <a:spcPct val="0"/>
              </a:spcBef>
              <a:buClrTx/>
              <a:buSzTx/>
              <a:buFontTx/>
              <a:buNone/>
              <a:defRPr/>
            </a:pPr>
            <a:r>
              <a:rPr lang="en-US" altLang="zh-CN" sz="1800" dirty="0" smtClean="0">
                <a:solidFill>
                  <a:srgbClr val="FF0000"/>
                </a:solidFill>
                <a:latin typeface="Times New Roman" panose="02020603050405020304" pitchFamily="18" charset="0"/>
                <a:cs typeface="Times New Roman" panose="02020603050405020304" pitchFamily="18" charset="0"/>
              </a:rPr>
              <a:t>Host: www.ibiblio.org</a:t>
            </a:r>
          </a:p>
          <a:p>
            <a:pPr>
              <a:spcBef>
                <a:spcPct val="0"/>
              </a:spcBef>
              <a:buClrTx/>
              <a:buSzTx/>
              <a:buFontTx/>
              <a:buNone/>
              <a:defRPr/>
            </a:pPr>
            <a:r>
              <a:rPr lang="en-US" altLang="zh-CN" sz="1800" dirty="0" smtClean="0">
                <a:solidFill>
                  <a:srgbClr val="FF0000"/>
                </a:solidFill>
                <a:latin typeface="Times New Roman" panose="02020603050405020304" pitchFamily="18" charset="0"/>
                <a:cs typeface="Times New Roman" panose="02020603050405020304" pitchFamily="18" charset="0"/>
              </a:rPr>
              <a:t>Accept: text/html, image/gif, image/jpeg, *; q=.2, */*; q=.2</a:t>
            </a:r>
          </a:p>
          <a:p>
            <a:pPr>
              <a:spcBef>
                <a:spcPct val="0"/>
              </a:spcBef>
              <a:buClrTx/>
              <a:buSzTx/>
              <a:buFontTx/>
              <a:buNone/>
              <a:defRPr/>
            </a:pPr>
            <a:r>
              <a:rPr lang="en-US" altLang="zh-CN" sz="1800" dirty="0" smtClean="0">
                <a:solidFill>
                  <a:srgbClr val="FF0000"/>
                </a:solidFill>
                <a:latin typeface="Times New Roman" panose="02020603050405020304" pitchFamily="18" charset="0"/>
                <a:cs typeface="Times New Roman" panose="02020603050405020304" pitchFamily="18" charset="0"/>
              </a:rPr>
              <a:t>Connection: close</a:t>
            </a:r>
          </a:p>
        </p:txBody>
      </p:sp>
      <p:sp>
        <p:nvSpPr>
          <p:cNvPr id="71685" name="椭圆形标注 1"/>
          <p:cNvSpPr>
            <a:spLocks noChangeArrowheads="1"/>
          </p:cNvSpPr>
          <p:nvPr/>
        </p:nvSpPr>
        <p:spPr bwMode="auto">
          <a:xfrm>
            <a:off x="5940152" y="3399780"/>
            <a:ext cx="3149600" cy="749300"/>
          </a:xfrm>
          <a:prstGeom prst="wedgeEllipseCallout">
            <a:avLst>
              <a:gd name="adj1" fmla="val -107931"/>
              <a:gd name="adj2" fmla="val 118963"/>
            </a:avLst>
          </a:prstGeom>
          <a:solidFill>
            <a:schemeClr val="tx2"/>
          </a:solidFill>
          <a:ln w="9525" algn="ctr">
            <a:solidFill>
              <a:schemeClr val="tx1"/>
            </a:solidFill>
            <a:round/>
            <a:headEnd/>
            <a:tailEnd/>
          </a:ln>
        </p:spPr>
        <p:txBody>
          <a:bodyPr/>
          <a:lstStyle/>
          <a:p>
            <a:r>
              <a:rPr lang="zh-CN" altLang="en-US">
                <a:solidFill>
                  <a:srgbClr val="FF0000"/>
                </a:solidFill>
              </a:rPr>
              <a:t>前</a:t>
            </a:r>
            <a:r>
              <a:rPr lang="en-US" altLang="zh-CN">
                <a:solidFill>
                  <a:srgbClr val="FF0000"/>
                </a:solidFill>
              </a:rPr>
              <a:t>5</a:t>
            </a:r>
            <a:r>
              <a:rPr lang="zh-CN" altLang="en-US">
                <a:solidFill>
                  <a:srgbClr val="FF0000"/>
                </a:solidFill>
              </a:rPr>
              <a:t>行是服务器正常的响应</a:t>
            </a:r>
            <a:r>
              <a:rPr lang="en-US" altLang="zh-CN">
                <a:solidFill>
                  <a:srgbClr val="FF0000"/>
                </a:solidFill>
              </a:rPr>
              <a:t>HTTP</a:t>
            </a:r>
            <a:r>
              <a:rPr lang="zh-CN" altLang="en-US">
                <a:solidFill>
                  <a:srgbClr val="FF0000"/>
                </a:solidFill>
              </a:rPr>
              <a:t>头部</a:t>
            </a:r>
          </a:p>
        </p:txBody>
      </p:sp>
      <p:sp>
        <p:nvSpPr>
          <p:cNvPr id="6" name="椭圆形标注 5"/>
          <p:cNvSpPr/>
          <p:nvPr/>
        </p:nvSpPr>
        <p:spPr bwMode="auto">
          <a:xfrm>
            <a:off x="5461000" y="4991100"/>
            <a:ext cx="3606800" cy="1333500"/>
          </a:xfrm>
          <a:prstGeom prst="wedgeEllipseCallout">
            <a:avLst>
              <a:gd name="adj1" fmla="val -110578"/>
              <a:gd name="adj2" fmla="val 29957"/>
            </a:avLst>
          </a:prstGeom>
          <a:solidFill>
            <a:srgbClr val="FF0000"/>
          </a:solidFill>
          <a:ln w="9525" cap="flat" cmpd="sng" algn="ctr">
            <a:solidFill>
              <a:schemeClr val="tx1"/>
            </a:solidFill>
            <a:prstDash val="solid"/>
            <a:round/>
            <a:headEnd type="none" w="med" len="med"/>
            <a:tailEnd type="none" w="med" len="med"/>
          </a:ln>
          <a:effectLst/>
          <a:extLst/>
        </p:spPr>
        <p:txBody>
          <a:bodyPr/>
          <a:lstStyle/>
          <a:p>
            <a:pPr>
              <a:defRPr/>
            </a:pPr>
            <a:r>
              <a:rPr lang="zh-CN" altLang="en-US" dirty="0">
                <a:solidFill>
                  <a:schemeClr val="accent4"/>
                </a:solidFill>
              </a:rPr>
              <a:t>后面是原客户端请求的回显</a:t>
            </a:r>
            <a:r>
              <a:rPr lang="en-US" altLang="zh-CN" dirty="0">
                <a:solidFill>
                  <a:schemeClr val="accent4"/>
                </a:solidFill>
              </a:rPr>
              <a:t>.</a:t>
            </a:r>
            <a:r>
              <a:rPr lang="zh-CN" altLang="en-US" dirty="0">
                <a:solidFill>
                  <a:schemeClr val="accent4"/>
                </a:solidFill>
              </a:rPr>
              <a:t>若存在代理</a:t>
            </a:r>
            <a:r>
              <a:rPr lang="en-US" altLang="zh-CN" dirty="0">
                <a:solidFill>
                  <a:schemeClr val="accent4"/>
                </a:solidFill>
              </a:rPr>
              <a:t>,</a:t>
            </a:r>
            <a:r>
              <a:rPr lang="zh-CN" altLang="en-US" dirty="0">
                <a:solidFill>
                  <a:schemeClr val="accent4"/>
                </a:solidFill>
              </a:rPr>
              <a:t>可能回显与原请求不一样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 calcmode="lin" valueType="num">
                                      <p:cBhvr additive="base">
                                        <p:cTn id="17"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0659">
                                            <p:txEl>
                                              <p:pRg st="3" end="3"/>
                                            </p:txEl>
                                          </p:spTgt>
                                        </p:tgtEl>
                                        <p:attrNameLst>
                                          <p:attrName>style.visibility</p:attrName>
                                        </p:attrNameLst>
                                      </p:cBhvr>
                                      <p:to>
                                        <p:strVal val="visible"/>
                                      </p:to>
                                    </p:set>
                                    <p:anim calcmode="lin" valueType="num">
                                      <p:cBhvr additive="base">
                                        <p:cTn id="21"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06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0659">
                                            <p:txEl>
                                              <p:pRg st="4" end="4"/>
                                            </p:txEl>
                                          </p:spTgt>
                                        </p:tgtEl>
                                        <p:attrNameLst>
                                          <p:attrName>style.visibility</p:attrName>
                                        </p:attrNameLst>
                                      </p:cBhvr>
                                      <p:to>
                                        <p:strVal val="visible"/>
                                      </p:to>
                                    </p:set>
                                    <p:anim calcmode="lin" valueType="num">
                                      <p:cBhvr additive="base">
                                        <p:cTn id="25"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5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0659">
                                            <p:txEl>
                                              <p:pRg st="5" end="5"/>
                                            </p:txEl>
                                          </p:spTgt>
                                        </p:tgtEl>
                                        <p:attrNameLst>
                                          <p:attrName>style.visibility</p:attrName>
                                        </p:attrNameLst>
                                      </p:cBhvr>
                                      <p:to>
                                        <p:strVal val="visible"/>
                                      </p:to>
                                    </p:set>
                                    <p:anim calcmode="lin" valueType="num">
                                      <p:cBhvr additive="base">
                                        <p:cTn id="29"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065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0659">
                                            <p:txEl>
                                              <p:pRg st="6" end="6"/>
                                            </p:txEl>
                                          </p:spTgt>
                                        </p:tgtEl>
                                        <p:attrNameLst>
                                          <p:attrName>style.visibility</p:attrName>
                                        </p:attrNameLst>
                                      </p:cBhvr>
                                      <p:to>
                                        <p:strVal val="visible"/>
                                      </p:to>
                                    </p:set>
                                    <p:anim calcmode="lin" valueType="num">
                                      <p:cBhvr additive="base">
                                        <p:cTn id="33" dur="500" fill="hold"/>
                                        <p:tgtEl>
                                          <p:spTgt spid="706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06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0660"/>
                                        </p:tgtEl>
                                        <p:attrNameLst>
                                          <p:attrName>style.visibility</p:attrName>
                                        </p:attrNameLst>
                                      </p:cBhvr>
                                      <p:to>
                                        <p:strVal val="visible"/>
                                      </p:to>
                                    </p:set>
                                    <p:anim calcmode="lin" valueType="num">
                                      <p:cBhvr additive="base">
                                        <p:cTn id="39" dur="500" fill="hold"/>
                                        <p:tgtEl>
                                          <p:spTgt spid="70660"/>
                                        </p:tgtEl>
                                        <p:attrNameLst>
                                          <p:attrName>ppt_x</p:attrName>
                                        </p:attrNameLst>
                                      </p:cBhvr>
                                      <p:tavLst>
                                        <p:tav tm="0">
                                          <p:val>
                                            <p:strVal val="#ppt_x"/>
                                          </p:val>
                                        </p:tav>
                                        <p:tav tm="100000">
                                          <p:val>
                                            <p:strVal val="#ppt_x"/>
                                          </p:val>
                                        </p:tav>
                                      </p:tavLst>
                                    </p:anim>
                                    <p:anim calcmode="lin" valueType="num">
                                      <p:cBhvr additive="base">
                                        <p:cTn id="40" dur="500" fill="hold"/>
                                        <p:tgtEl>
                                          <p:spTgt spid="7066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1685"/>
                                        </p:tgtEl>
                                        <p:attrNameLst>
                                          <p:attrName>style.visibility</p:attrName>
                                        </p:attrNameLst>
                                      </p:cBhvr>
                                      <p:to>
                                        <p:strVal val="visible"/>
                                      </p:to>
                                    </p:set>
                                    <p:anim calcmode="lin" valueType="num">
                                      <p:cBhvr additive="base">
                                        <p:cTn id="45" dur="500" fill="hold"/>
                                        <p:tgtEl>
                                          <p:spTgt spid="71685"/>
                                        </p:tgtEl>
                                        <p:attrNameLst>
                                          <p:attrName>ppt_x</p:attrName>
                                        </p:attrNameLst>
                                      </p:cBhvr>
                                      <p:tavLst>
                                        <p:tav tm="0">
                                          <p:val>
                                            <p:strVal val="#ppt_x"/>
                                          </p:val>
                                        </p:tav>
                                        <p:tav tm="100000">
                                          <p:val>
                                            <p:strVal val="#ppt_x"/>
                                          </p:val>
                                        </p:tav>
                                      </p:tavLst>
                                    </p:anim>
                                    <p:anim calcmode="lin" valueType="num">
                                      <p:cBhvr additive="base">
                                        <p:cTn id="46" dur="500" fill="hold"/>
                                        <p:tgtEl>
                                          <p:spTgt spid="7168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168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z="3200" smtClean="0"/>
              <a:t>断开与服务器的连接</a:t>
            </a:r>
          </a:p>
        </p:txBody>
      </p:sp>
      <p:sp>
        <p:nvSpPr>
          <p:cNvPr id="72707" name="内容占位符 2"/>
          <p:cNvSpPr>
            <a:spLocks noGrp="1"/>
          </p:cNvSpPr>
          <p:nvPr>
            <p:ph idx="1"/>
          </p:nvPr>
        </p:nvSpPr>
        <p:spPr>
          <a:xfrm>
            <a:off x="251520" y="1556792"/>
            <a:ext cx="8540750" cy="5153744"/>
          </a:xfrm>
        </p:spPr>
        <p:txBody>
          <a:bodyPr>
            <a:normAutofit lnSpcReduction="10000"/>
          </a:bodyPr>
          <a:lstStyle/>
          <a:p>
            <a:r>
              <a:rPr lang="en-US" altLang="zh-CN" sz="2800" dirty="0" smtClean="0">
                <a:latin typeface="Times New Roman" pitchFamily="18" charset="0"/>
                <a:cs typeface="Times New Roman" pitchFamily="18" charset="0"/>
              </a:rPr>
              <a:t>HTTP1.1</a:t>
            </a:r>
            <a:r>
              <a:rPr lang="zh-CN" altLang="en-US" sz="2800" dirty="0" smtClean="0">
                <a:latin typeface="Times New Roman" pitchFamily="18" charset="0"/>
                <a:cs typeface="Times New Roman" pitchFamily="18" charset="0"/>
              </a:rPr>
              <a:t>支持持久连接</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使用</a:t>
            </a:r>
            <a:r>
              <a:rPr lang="en-US" altLang="zh-CN" sz="2800" dirty="0" smtClean="0">
                <a:latin typeface="Times New Roman" pitchFamily="18" charset="0"/>
                <a:cs typeface="Times New Roman" pitchFamily="18" charset="0"/>
              </a:rPr>
              <a:t>Keep-Alive</a:t>
            </a:r>
            <a:r>
              <a:rPr lang="zh-CN" altLang="en-US" sz="2800" dirty="0" smtClean="0">
                <a:latin typeface="Times New Roman" pitchFamily="18" charset="0"/>
                <a:cs typeface="Times New Roman" pitchFamily="18" charset="0"/>
              </a:rPr>
              <a:t>时，服务器不会因为已经向客户端发送了最后一个字节的数据就立即关闭连接。</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最好由客户端在确认工作结束时关闭连接</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在服务器关闭连接之前，如果再次连接同一个服务器，</a:t>
            </a:r>
            <a:r>
              <a:rPr lang="en-US" altLang="zh-CN" sz="2800" dirty="0" err="1" smtClean="0">
                <a:latin typeface="Times New Roman" pitchFamily="18" charset="0"/>
                <a:cs typeface="Times New Roman" pitchFamily="18" charset="0"/>
              </a:rPr>
              <a:t>HttpURLConnection</a:t>
            </a:r>
            <a:r>
              <a:rPr lang="zh-CN" altLang="en-US" sz="2800" dirty="0" smtClean="0">
                <a:latin typeface="Times New Roman" pitchFamily="18" charset="0"/>
                <a:cs typeface="Times New Roman" pitchFamily="18" charset="0"/>
              </a:rPr>
              <a:t>类会重用</a:t>
            </a:r>
            <a:r>
              <a:rPr lang="en-US" altLang="zh-CN" sz="2800" dirty="0" smtClean="0">
                <a:latin typeface="Times New Roman" pitchFamily="18" charset="0"/>
                <a:cs typeface="Times New Roman" pitchFamily="18" charset="0"/>
              </a:rPr>
              <a:t>socket</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客户端需调用方法显式断开连接：</a:t>
            </a:r>
            <a:endParaRPr lang="en-US" altLang="zh-CN" sz="2800" dirty="0" smtClean="0">
              <a:latin typeface="Times New Roman" pitchFamily="18" charset="0"/>
              <a:cs typeface="Times New Roman" pitchFamily="18" charset="0"/>
            </a:endParaRPr>
          </a:p>
          <a:p>
            <a:r>
              <a:rPr lang="en-US" altLang="zh-CN" sz="2800" dirty="0" smtClean="0">
                <a:solidFill>
                  <a:schemeClr val="tx2"/>
                </a:solidFill>
                <a:latin typeface="Times New Roman" pitchFamily="18" charset="0"/>
                <a:cs typeface="Times New Roman" pitchFamily="18" charset="0"/>
              </a:rPr>
              <a:t>public void </a:t>
            </a:r>
            <a:r>
              <a:rPr lang="en-US" altLang="zh-CN" sz="2800" dirty="0" err="1" smtClean="0">
                <a:solidFill>
                  <a:schemeClr val="tx2"/>
                </a:solidFill>
                <a:latin typeface="Times New Roman" pitchFamily="18" charset="0"/>
                <a:cs typeface="Times New Roman" pitchFamily="18" charset="0"/>
              </a:rPr>
              <a:t>HttpURLConnection.disconnect</a:t>
            </a:r>
            <a:r>
              <a:rPr lang="en-US" altLang="zh-CN" sz="2800" dirty="0" smtClean="0">
                <a:solidFill>
                  <a:schemeClr val="tx2"/>
                </a:solidFill>
                <a:latin typeface="Times New Roman" pitchFamily="18" charset="0"/>
                <a:cs typeface="Times New Roman" pitchFamily="18" charset="0"/>
              </a:rPr>
              <a:t>()</a:t>
            </a:r>
          </a:p>
          <a:p>
            <a:r>
              <a:rPr lang="zh-CN" altLang="en-US" sz="2800" dirty="0" smtClean="0">
                <a:latin typeface="Times New Roman" pitchFamily="18" charset="0"/>
                <a:cs typeface="Times New Roman" pitchFamily="18" charset="0"/>
              </a:rPr>
              <a:t>若连接上有打开的流：</a:t>
            </a:r>
            <a:endParaRPr lang="en-US" altLang="zh-CN" sz="2800" dirty="0" smtClean="0">
              <a:latin typeface="Times New Roman" pitchFamily="18" charset="0"/>
              <a:cs typeface="Times New Roman" pitchFamily="18" charset="0"/>
            </a:endParaRPr>
          </a:p>
          <a:p>
            <a:r>
              <a:rPr lang="zh-CN" altLang="en-US" sz="2400" dirty="0" smtClean="0">
                <a:solidFill>
                  <a:srgbClr val="FF0000"/>
                </a:solidFill>
                <a:latin typeface="Times New Roman" pitchFamily="18" charset="0"/>
                <a:cs typeface="Times New Roman" pitchFamily="18" charset="0"/>
              </a:rPr>
              <a:t>断开连接可以关闭流</a:t>
            </a:r>
            <a:endParaRPr lang="en-US" altLang="zh-CN" sz="2400" dirty="0" smtClean="0">
              <a:solidFill>
                <a:srgbClr val="FF0000"/>
              </a:solidFill>
              <a:latin typeface="Times New Roman" pitchFamily="18" charset="0"/>
              <a:cs typeface="Times New Roman" pitchFamily="18" charset="0"/>
            </a:endParaRPr>
          </a:p>
          <a:p>
            <a:r>
              <a:rPr lang="zh-CN" altLang="en-US" sz="2400" dirty="0" smtClean="0">
                <a:solidFill>
                  <a:srgbClr val="FF0000"/>
                </a:solidFill>
                <a:latin typeface="Times New Roman" pitchFamily="18" charset="0"/>
                <a:cs typeface="Times New Roman" pitchFamily="18" charset="0"/>
              </a:rPr>
              <a:t>关闭流不会断开连接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 calcmode="lin" valueType="num">
                                      <p:cBhvr additive="base">
                                        <p:cTn id="25"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2707">
                                            <p:txEl>
                                              <p:pRg st="4" end="4"/>
                                            </p:txEl>
                                          </p:spTgt>
                                        </p:tgtEl>
                                        <p:attrNameLst>
                                          <p:attrName>style.visibility</p:attrName>
                                        </p:attrNameLst>
                                      </p:cBhvr>
                                      <p:to>
                                        <p:strVal val="visible"/>
                                      </p:to>
                                    </p:set>
                                    <p:anim calcmode="lin" valueType="num">
                                      <p:cBhvr additive="base">
                                        <p:cTn id="31"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2707">
                                            <p:txEl>
                                              <p:pRg st="5" end="5"/>
                                            </p:txEl>
                                          </p:spTgt>
                                        </p:tgtEl>
                                        <p:attrNameLst>
                                          <p:attrName>style.visibility</p:attrName>
                                        </p:attrNameLst>
                                      </p:cBhvr>
                                      <p:to>
                                        <p:strVal val="visible"/>
                                      </p:to>
                                    </p:set>
                                    <p:anim calcmode="lin" valueType="num">
                                      <p:cBhvr additive="base">
                                        <p:cTn id="37"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2707">
                                            <p:txEl>
                                              <p:pRg st="6" end="6"/>
                                            </p:txEl>
                                          </p:spTgt>
                                        </p:tgtEl>
                                        <p:attrNameLst>
                                          <p:attrName>style.visibility</p:attrName>
                                        </p:attrNameLst>
                                      </p:cBhvr>
                                      <p:to>
                                        <p:strVal val="visible"/>
                                      </p:to>
                                    </p:set>
                                    <p:anim calcmode="lin" valueType="num">
                                      <p:cBhvr additive="base">
                                        <p:cTn id="43" dur="500" fill="hold"/>
                                        <p:tgtEl>
                                          <p:spTgt spid="727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707">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2707">
                                            <p:txEl>
                                              <p:pRg st="7" end="7"/>
                                            </p:txEl>
                                          </p:spTgt>
                                        </p:tgtEl>
                                        <p:attrNameLst>
                                          <p:attrName>style.visibility</p:attrName>
                                        </p:attrNameLst>
                                      </p:cBhvr>
                                      <p:to>
                                        <p:strVal val="visible"/>
                                      </p:to>
                                    </p:set>
                                    <p:anim calcmode="lin" valueType="num">
                                      <p:cBhvr additive="base">
                                        <p:cTn id="47" dur="500" fill="hold"/>
                                        <p:tgtEl>
                                          <p:spTgt spid="72707">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7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301625" y="228600"/>
            <a:ext cx="8540750" cy="685800"/>
          </a:xfrm>
        </p:spPr>
        <p:txBody>
          <a:bodyPr/>
          <a:lstStyle/>
          <a:p>
            <a:r>
              <a:rPr lang="zh-CN" altLang="en-US" sz="3200" dirty="0" smtClean="0"/>
              <a:t>处理服务器的响应</a:t>
            </a:r>
          </a:p>
        </p:txBody>
      </p:sp>
      <p:sp>
        <p:nvSpPr>
          <p:cNvPr id="73731" name="内容占位符 2"/>
          <p:cNvSpPr>
            <a:spLocks noGrp="1"/>
          </p:cNvSpPr>
          <p:nvPr>
            <p:ph idx="1"/>
          </p:nvPr>
        </p:nvSpPr>
        <p:spPr>
          <a:xfrm>
            <a:off x="0" y="1484784"/>
            <a:ext cx="8027988" cy="890587"/>
          </a:xfrm>
        </p:spPr>
        <p:txBody>
          <a:bodyPr/>
          <a:lstStyle/>
          <a:p>
            <a:r>
              <a:rPr lang="zh-CN" altLang="en-US" sz="2400" dirty="0" smtClean="0">
                <a:latin typeface="Times New Roman" pitchFamily="18" charset="0"/>
                <a:cs typeface="Times New Roman" pitchFamily="18" charset="0"/>
              </a:rPr>
              <a:t>不同的响应</a:t>
            </a:r>
          </a:p>
        </p:txBody>
      </p:sp>
      <p:pic>
        <p:nvPicPr>
          <p:cNvPr id="73732" name="图片 1"/>
          <p:cNvPicPr>
            <a:picLocks noChangeAspect="1"/>
          </p:cNvPicPr>
          <p:nvPr/>
        </p:nvPicPr>
        <p:blipFill>
          <a:blip r:embed="rId2" cstate="print"/>
          <a:srcRect/>
          <a:stretch>
            <a:fillRect/>
          </a:stretch>
        </p:blipFill>
        <p:spPr bwMode="auto">
          <a:xfrm>
            <a:off x="0" y="1916832"/>
            <a:ext cx="3625850" cy="2784475"/>
          </a:xfrm>
          <a:prstGeom prst="rect">
            <a:avLst/>
          </a:prstGeom>
          <a:noFill/>
          <a:ln w="9525">
            <a:noFill/>
            <a:miter lim="800000"/>
            <a:headEnd/>
            <a:tailEnd/>
          </a:ln>
        </p:spPr>
      </p:pic>
      <p:pic>
        <p:nvPicPr>
          <p:cNvPr id="73733" name="图片 2"/>
          <p:cNvPicPr>
            <a:picLocks noChangeAspect="1"/>
          </p:cNvPicPr>
          <p:nvPr/>
        </p:nvPicPr>
        <p:blipFill>
          <a:blip r:embed="rId3" cstate="print"/>
          <a:srcRect/>
          <a:stretch>
            <a:fillRect/>
          </a:stretch>
        </p:blipFill>
        <p:spPr bwMode="auto">
          <a:xfrm>
            <a:off x="4275138" y="1620838"/>
            <a:ext cx="4017962" cy="2600325"/>
          </a:xfrm>
          <a:prstGeom prst="rect">
            <a:avLst/>
          </a:prstGeom>
          <a:noFill/>
          <a:ln w="9525">
            <a:solidFill>
              <a:schemeClr val="tx1"/>
            </a:solidFill>
            <a:miter lim="800000"/>
            <a:headEnd/>
            <a:tailEnd/>
          </a:ln>
        </p:spPr>
      </p:pic>
      <p:sp>
        <p:nvSpPr>
          <p:cNvPr id="73734" name="线形标注 1 3"/>
          <p:cNvSpPr>
            <a:spLocks/>
          </p:cNvSpPr>
          <p:nvPr/>
        </p:nvSpPr>
        <p:spPr bwMode="auto">
          <a:xfrm>
            <a:off x="2627313" y="1320056"/>
            <a:ext cx="1570037" cy="812800"/>
          </a:xfrm>
          <a:prstGeom prst="borderCallout1">
            <a:avLst>
              <a:gd name="adj1" fmla="val 46611"/>
              <a:gd name="adj2" fmla="val -2032"/>
              <a:gd name="adj3" fmla="val 79139"/>
              <a:gd name="adj4" fmla="val -94181"/>
            </a:avLst>
          </a:prstGeom>
          <a:solidFill>
            <a:schemeClr val="accent1"/>
          </a:solidFill>
          <a:ln w="9525" algn="ctr">
            <a:solidFill>
              <a:srgbClr val="FF0000"/>
            </a:solidFill>
            <a:round/>
            <a:headEnd/>
            <a:tailEnd/>
          </a:ln>
          <a:effectLst/>
        </p:spPr>
        <p:txBody>
          <a:bodyPr/>
          <a:lstStyle/>
          <a:p>
            <a:r>
              <a:rPr lang="en-US" altLang="zh-CN" sz="1600">
                <a:solidFill>
                  <a:srgbClr val="FF0000"/>
                </a:solidFill>
              </a:rPr>
              <a:t>200 OK</a:t>
            </a:r>
            <a:r>
              <a:rPr lang="zh-CN" altLang="en-US" sz="1600">
                <a:solidFill>
                  <a:srgbClr val="FF0000"/>
                </a:solidFill>
              </a:rPr>
              <a:t>响应，表示所请求的文档已找到</a:t>
            </a:r>
          </a:p>
        </p:txBody>
      </p:sp>
      <p:sp>
        <p:nvSpPr>
          <p:cNvPr id="73735" name="线形标注 1 6"/>
          <p:cNvSpPr>
            <a:spLocks/>
          </p:cNvSpPr>
          <p:nvPr/>
        </p:nvSpPr>
        <p:spPr bwMode="auto">
          <a:xfrm>
            <a:off x="6323013" y="912813"/>
            <a:ext cx="2557462" cy="857250"/>
          </a:xfrm>
          <a:prstGeom prst="borderCallout1">
            <a:avLst>
              <a:gd name="adj1" fmla="val 51995"/>
              <a:gd name="adj2" fmla="val -486"/>
              <a:gd name="adj3" fmla="val 103324"/>
              <a:gd name="adj4" fmla="val -21778"/>
            </a:avLst>
          </a:prstGeom>
          <a:solidFill>
            <a:schemeClr val="accent1"/>
          </a:solidFill>
          <a:ln w="9525" algn="ctr">
            <a:solidFill>
              <a:srgbClr val="FF0000"/>
            </a:solidFill>
            <a:round/>
            <a:headEnd/>
            <a:tailEnd/>
          </a:ln>
          <a:effectLst/>
        </p:spPr>
        <p:txBody>
          <a:bodyPr/>
          <a:lstStyle/>
          <a:p>
            <a:r>
              <a:rPr lang="en-US" altLang="zh-CN" sz="1600">
                <a:solidFill>
                  <a:srgbClr val="FF0000"/>
                </a:solidFill>
              </a:rPr>
              <a:t>404 NotFound</a:t>
            </a:r>
            <a:r>
              <a:rPr lang="zh-CN" altLang="en-US" sz="1600">
                <a:solidFill>
                  <a:srgbClr val="FF0000"/>
                </a:solidFill>
              </a:rPr>
              <a:t>响应，表示所请求的</a:t>
            </a:r>
            <a:r>
              <a:rPr lang="en-US" altLang="zh-CN" sz="1600">
                <a:solidFill>
                  <a:srgbClr val="FF0000"/>
                </a:solidFill>
              </a:rPr>
              <a:t>URL</a:t>
            </a:r>
            <a:r>
              <a:rPr lang="zh-CN" altLang="en-US" sz="1600">
                <a:solidFill>
                  <a:srgbClr val="FF0000"/>
                </a:solidFill>
              </a:rPr>
              <a:t>不再指向一个文档</a:t>
            </a:r>
          </a:p>
        </p:txBody>
      </p:sp>
      <p:pic>
        <p:nvPicPr>
          <p:cNvPr id="73736" name="图片 4"/>
          <p:cNvPicPr>
            <a:picLocks noChangeAspect="1"/>
          </p:cNvPicPr>
          <p:nvPr/>
        </p:nvPicPr>
        <p:blipFill>
          <a:blip r:embed="rId4" cstate="print"/>
          <a:srcRect/>
          <a:stretch>
            <a:fillRect/>
          </a:stretch>
        </p:blipFill>
        <p:spPr bwMode="auto">
          <a:xfrm>
            <a:off x="4259263" y="4197350"/>
            <a:ext cx="5143500" cy="1187450"/>
          </a:xfrm>
          <a:prstGeom prst="rect">
            <a:avLst/>
          </a:prstGeom>
          <a:noFill/>
          <a:ln w="9525">
            <a:noFill/>
            <a:miter lim="800000"/>
            <a:headEnd/>
            <a:tailEnd/>
          </a:ln>
        </p:spPr>
      </p:pic>
      <p:pic>
        <p:nvPicPr>
          <p:cNvPr id="73737" name="图片 5"/>
          <p:cNvPicPr>
            <a:picLocks noChangeAspect="1"/>
          </p:cNvPicPr>
          <p:nvPr/>
        </p:nvPicPr>
        <p:blipFill>
          <a:blip r:embed="rId5" cstate="print"/>
          <a:srcRect/>
          <a:stretch>
            <a:fillRect/>
          </a:stretch>
        </p:blipFill>
        <p:spPr bwMode="auto">
          <a:xfrm>
            <a:off x="17463" y="4791075"/>
            <a:ext cx="4097337" cy="1884363"/>
          </a:xfrm>
          <a:prstGeom prst="rect">
            <a:avLst/>
          </a:prstGeom>
          <a:noFill/>
          <a:ln w="9525">
            <a:noFill/>
            <a:miter lim="800000"/>
            <a:headEnd/>
            <a:tailEnd/>
          </a:ln>
        </p:spPr>
      </p:pic>
      <p:sp>
        <p:nvSpPr>
          <p:cNvPr id="73738" name="线形标注 1 9"/>
          <p:cNvSpPr>
            <a:spLocks/>
          </p:cNvSpPr>
          <p:nvPr/>
        </p:nvSpPr>
        <p:spPr bwMode="auto">
          <a:xfrm>
            <a:off x="4495800" y="5730875"/>
            <a:ext cx="4384675" cy="857250"/>
          </a:xfrm>
          <a:prstGeom prst="borderCallout1">
            <a:avLst>
              <a:gd name="adj1" fmla="val 51995"/>
              <a:gd name="adj2" fmla="val -486"/>
              <a:gd name="adj3" fmla="val -81324"/>
              <a:gd name="adj4" fmla="val -69921"/>
            </a:avLst>
          </a:prstGeom>
          <a:solidFill>
            <a:schemeClr val="accent1"/>
          </a:solidFill>
          <a:ln w="9525" algn="ctr">
            <a:solidFill>
              <a:srgbClr val="FF0000"/>
            </a:solidFill>
            <a:round/>
            <a:headEnd/>
            <a:tailEnd/>
          </a:ln>
          <a:effectLst/>
        </p:spPr>
        <p:txBody>
          <a:bodyPr/>
          <a:lstStyle/>
          <a:p>
            <a:r>
              <a:rPr lang="en-US" altLang="zh-CN" sz="1600">
                <a:solidFill>
                  <a:srgbClr val="FF0000"/>
                </a:solidFill>
              </a:rPr>
              <a:t>301 </a:t>
            </a:r>
            <a:r>
              <a:rPr lang="zh-CN" altLang="en-US" sz="1600">
                <a:solidFill>
                  <a:srgbClr val="FF0000"/>
                </a:solidFill>
              </a:rPr>
              <a:t>响应码表示所请求的资源已经永久移动到一个新位置，浏览器应当重定向到这个新位置，并更新所有指向老位置的书签。</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301625" y="228600"/>
            <a:ext cx="8540750" cy="685800"/>
          </a:xfrm>
        </p:spPr>
        <p:txBody>
          <a:bodyPr/>
          <a:lstStyle/>
          <a:p>
            <a:r>
              <a:rPr lang="zh-CN" altLang="en-US" sz="3200" smtClean="0"/>
              <a:t>处理服务器的响应</a:t>
            </a:r>
          </a:p>
        </p:txBody>
      </p:sp>
      <p:sp>
        <p:nvSpPr>
          <p:cNvPr id="74755" name="内容占位符 2"/>
          <p:cNvSpPr>
            <a:spLocks noGrp="1"/>
          </p:cNvSpPr>
          <p:nvPr>
            <p:ph idx="1"/>
          </p:nvPr>
        </p:nvSpPr>
        <p:spPr>
          <a:xfrm>
            <a:off x="180975" y="1722437"/>
            <a:ext cx="8963025" cy="5135563"/>
          </a:xfrm>
        </p:spPr>
        <p:txBody>
          <a:bodyPr>
            <a:normAutofit fontScale="92500" lnSpcReduction="10000"/>
          </a:bodyPr>
          <a:lstStyle/>
          <a:p>
            <a:r>
              <a:rPr lang="zh-CN" altLang="en-US" sz="2400" dirty="0" smtClean="0">
                <a:latin typeface="Times New Roman" pitchFamily="18" charset="0"/>
                <a:cs typeface="Times New Roman" pitchFamily="18" charset="0"/>
              </a:rPr>
              <a:t>获得响应码</a:t>
            </a:r>
            <a:r>
              <a:rPr lang="zh-CN" altLang="en-US" sz="2400" b="1" dirty="0" smtClean="0">
                <a:solidFill>
                  <a:srgbClr val="006699"/>
                </a:solidFill>
                <a:latin typeface="Times New Roman" pitchFamily="18" charset="0"/>
                <a:cs typeface="Times New Roman" pitchFamily="18" charset="0"/>
              </a:rPr>
              <a:t>：</a:t>
            </a:r>
            <a:endParaRPr lang="en-US" altLang="zh-CN" sz="2400" b="1" dirty="0" smtClean="0">
              <a:solidFill>
                <a:srgbClr val="006699"/>
              </a:solidFill>
              <a:latin typeface="Times New Roman" pitchFamily="18" charset="0"/>
              <a:cs typeface="Times New Roman" pitchFamily="18" charset="0"/>
            </a:endParaRPr>
          </a:p>
          <a:p>
            <a:r>
              <a:rPr lang="en-US" altLang="zh-CN" sz="2400" b="1" dirty="0" smtClean="0">
                <a:solidFill>
                  <a:srgbClr val="006699"/>
                </a:solidFill>
                <a:latin typeface="Times New Roman" pitchFamily="18" charset="0"/>
                <a:cs typeface="Times New Roman" pitchFamily="18" charset="0"/>
              </a:rPr>
              <a:t>public</a:t>
            </a:r>
            <a:r>
              <a:rPr lang="en-US" altLang="zh-CN" sz="2400" dirty="0" smtClean="0">
                <a:solidFill>
                  <a:srgbClr val="1B1C20"/>
                </a:solidFill>
                <a:latin typeface="Times New Roman" pitchFamily="18" charset="0"/>
                <a:cs typeface="Times New Roman" pitchFamily="18" charset="0"/>
              </a:rPr>
              <a:t> </a:t>
            </a:r>
            <a:r>
              <a:rPr lang="en-US" altLang="zh-CN" sz="2400" b="1" dirty="0" err="1" smtClean="0">
                <a:solidFill>
                  <a:srgbClr val="007788"/>
                </a:solidFill>
                <a:latin typeface="Times New Roman" pitchFamily="18" charset="0"/>
                <a:cs typeface="Times New Roman" pitchFamily="18" charset="0"/>
              </a:rPr>
              <a:t>int</a:t>
            </a:r>
            <a:r>
              <a:rPr lang="en-US" altLang="zh-CN" sz="2400" dirty="0" smtClean="0">
                <a:solidFill>
                  <a:srgbClr val="1B1C20"/>
                </a:solidFill>
                <a:latin typeface="Times New Roman" pitchFamily="18" charset="0"/>
                <a:cs typeface="Times New Roman" pitchFamily="18" charset="0"/>
              </a:rPr>
              <a:t> </a:t>
            </a:r>
            <a:r>
              <a:rPr lang="en-US" altLang="zh-CN" sz="2400" dirty="0" err="1" smtClean="0">
                <a:solidFill>
                  <a:srgbClr val="CC00FF"/>
                </a:solidFill>
                <a:latin typeface="Times New Roman" pitchFamily="18" charset="0"/>
                <a:cs typeface="Times New Roman" pitchFamily="18" charset="0"/>
              </a:rPr>
              <a:t>getResponseCode</a:t>
            </a:r>
            <a:r>
              <a:rPr lang="en-US" altLang="zh-CN" sz="2400" dirty="0" smtClean="0">
                <a:solidFill>
                  <a:srgbClr val="555555"/>
                </a:solidFill>
                <a:latin typeface="Times New Roman" pitchFamily="18" charset="0"/>
                <a:cs typeface="Times New Roman" pitchFamily="18" charset="0"/>
              </a:rPr>
              <a:t>()</a:t>
            </a:r>
            <a:r>
              <a:rPr lang="en-US" altLang="zh-CN" sz="2400" dirty="0" smtClean="0">
                <a:solidFill>
                  <a:srgbClr val="1B1C20"/>
                </a:solidFill>
                <a:latin typeface="Times New Roman" pitchFamily="18" charset="0"/>
                <a:cs typeface="Times New Roman" pitchFamily="18" charset="0"/>
              </a:rPr>
              <a:t> </a:t>
            </a:r>
            <a:r>
              <a:rPr lang="en-US" altLang="zh-CN" sz="2400" b="1" dirty="0" smtClean="0">
                <a:solidFill>
                  <a:srgbClr val="006699"/>
                </a:solidFill>
                <a:latin typeface="Times New Roman" pitchFamily="18" charset="0"/>
                <a:cs typeface="Times New Roman" pitchFamily="18" charset="0"/>
              </a:rPr>
              <a:t>throws</a:t>
            </a:r>
            <a:r>
              <a:rPr lang="en-US" altLang="zh-CN" sz="2400" dirty="0" smtClean="0">
                <a:solidFill>
                  <a:srgbClr val="1B1C20"/>
                </a:solidFill>
                <a:latin typeface="Times New Roman" pitchFamily="18" charset="0"/>
                <a:cs typeface="Times New Roman" pitchFamily="18" charset="0"/>
              </a:rPr>
              <a:t> </a:t>
            </a:r>
            <a:r>
              <a:rPr lang="en-US" altLang="zh-CN" sz="2400" dirty="0" err="1" smtClean="0">
                <a:solidFill>
                  <a:srgbClr val="000088"/>
                </a:solidFill>
                <a:latin typeface="Times New Roman" pitchFamily="18" charset="0"/>
                <a:cs typeface="Times New Roman" pitchFamily="18" charset="0"/>
              </a:rPr>
              <a:t>IOException</a:t>
            </a:r>
            <a:endParaRPr lang="en-US" altLang="zh-CN" sz="2400" dirty="0" smtClean="0">
              <a:solidFill>
                <a:srgbClr val="000088"/>
              </a:solidFill>
              <a:latin typeface="Times New Roman" pitchFamily="18" charset="0"/>
              <a:cs typeface="Times New Roman" pitchFamily="18" charset="0"/>
            </a:endParaRPr>
          </a:p>
          <a:p>
            <a:pPr lvl="1"/>
            <a:r>
              <a:rPr lang="zh-CN" altLang="en-US" sz="2400" dirty="0" smtClean="0">
                <a:solidFill>
                  <a:srgbClr val="000088"/>
                </a:solidFill>
                <a:latin typeface="Times New Roman" pitchFamily="18" charset="0"/>
                <a:cs typeface="Times New Roman" pitchFamily="18" charset="0"/>
              </a:rPr>
              <a:t>获取响应码</a:t>
            </a:r>
            <a:endParaRPr lang="en-US" altLang="zh-CN" sz="2400" dirty="0" smtClean="0">
              <a:solidFill>
                <a:srgbClr val="000088"/>
              </a:solidFill>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响应码后面的文本字符串称为响应消息（</a:t>
            </a:r>
            <a:r>
              <a:rPr lang="en-US" altLang="zh-CN" sz="2400" dirty="0" smtClean="0">
                <a:latin typeface="Times New Roman" pitchFamily="18" charset="0"/>
                <a:cs typeface="Times New Roman" pitchFamily="18" charset="0"/>
              </a:rPr>
              <a:t>response message) </a:t>
            </a:r>
            <a:r>
              <a:rPr lang="en-US" altLang="zh-CN" sz="2400" b="1" dirty="0" smtClean="0">
                <a:solidFill>
                  <a:srgbClr val="006699"/>
                </a:solidFill>
                <a:latin typeface="Times New Roman" pitchFamily="18" charset="0"/>
                <a:cs typeface="Times New Roman" pitchFamily="18" charset="0"/>
              </a:rPr>
              <a:t>public</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000088"/>
                </a:solidFill>
                <a:latin typeface="Times New Roman" pitchFamily="18" charset="0"/>
                <a:cs typeface="Times New Roman" pitchFamily="18" charset="0"/>
              </a:rPr>
              <a:t>String</a:t>
            </a:r>
            <a:r>
              <a:rPr lang="en-US" altLang="zh-CN" sz="2400" dirty="0" smtClean="0">
                <a:solidFill>
                  <a:srgbClr val="1B1C20"/>
                </a:solidFill>
                <a:latin typeface="Times New Roman" pitchFamily="18" charset="0"/>
                <a:cs typeface="Times New Roman" pitchFamily="18" charset="0"/>
              </a:rPr>
              <a:t> </a:t>
            </a:r>
            <a:r>
              <a:rPr lang="en-US" altLang="zh-CN" sz="2400" dirty="0" err="1" smtClean="0">
                <a:solidFill>
                  <a:srgbClr val="CC00FF"/>
                </a:solidFill>
                <a:latin typeface="Times New Roman" pitchFamily="18" charset="0"/>
                <a:cs typeface="Times New Roman" pitchFamily="18" charset="0"/>
              </a:rPr>
              <a:t>getResponseMessage</a:t>
            </a:r>
            <a:r>
              <a:rPr lang="en-US" altLang="zh-CN" sz="2400" dirty="0" smtClean="0">
                <a:solidFill>
                  <a:srgbClr val="555555"/>
                </a:solidFill>
                <a:latin typeface="Times New Roman" pitchFamily="18" charset="0"/>
                <a:cs typeface="Times New Roman" pitchFamily="18" charset="0"/>
              </a:rPr>
              <a:t>()</a:t>
            </a:r>
            <a:r>
              <a:rPr lang="en-US" altLang="zh-CN" sz="2400" dirty="0" smtClean="0">
                <a:solidFill>
                  <a:srgbClr val="1B1C20"/>
                </a:solidFill>
                <a:latin typeface="Times New Roman" pitchFamily="18" charset="0"/>
                <a:cs typeface="Times New Roman" pitchFamily="18" charset="0"/>
              </a:rPr>
              <a:t> </a:t>
            </a:r>
            <a:r>
              <a:rPr lang="en-US" altLang="zh-CN" sz="2400" b="1" dirty="0" smtClean="0">
                <a:solidFill>
                  <a:srgbClr val="006699"/>
                </a:solidFill>
                <a:latin typeface="Times New Roman" pitchFamily="18" charset="0"/>
                <a:cs typeface="Times New Roman" pitchFamily="18" charset="0"/>
              </a:rPr>
              <a:t>throws</a:t>
            </a:r>
            <a:r>
              <a:rPr lang="en-US" altLang="zh-CN" sz="2400" dirty="0" smtClean="0">
                <a:solidFill>
                  <a:srgbClr val="1B1C20"/>
                </a:solidFill>
                <a:latin typeface="Times New Roman" pitchFamily="18" charset="0"/>
                <a:cs typeface="Times New Roman" pitchFamily="18" charset="0"/>
              </a:rPr>
              <a:t> </a:t>
            </a:r>
            <a:r>
              <a:rPr lang="en-US" altLang="zh-CN" sz="2400" dirty="0" err="1" smtClean="0">
                <a:solidFill>
                  <a:srgbClr val="000088"/>
                </a:solidFill>
                <a:latin typeface="Times New Roman" pitchFamily="18" charset="0"/>
                <a:cs typeface="Times New Roman" pitchFamily="18" charset="0"/>
              </a:rPr>
              <a:t>IOException</a:t>
            </a:r>
            <a:endParaRPr lang="en-US" altLang="zh-CN" sz="2400" dirty="0" smtClean="0">
              <a:solidFill>
                <a:srgbClr val="000088"/>
              </a:solidFill>
              <a:latin typeface="Times New Roman" pitchFamily="18" charset="0"/>
              <a:cs typeface="Times New Roman" pitchFamily="18" charset="0"/>
            </a:endParaRPr>
          </a:p>
          <a:p>
            <a:pPr lvl="1"/>
            <a:r>
              <a:rPr lang="zh-CN" altLang="en-US" sz="2400" dirty="0" smtClean="0">
                <a:solidFill>
                  <a:srgbClr val="000088"/>
                </a:solidFill>
                <a:latin typeface="Times New Roman" pitchFamily="18" charset="0"/>
                <a:cs typeface="Times New Roman" pitchFamily="18" charset="0"/>
              </a:rPr>
              <a:t>获取响应消息</a:t>
            </a:r>
            <a:endParaRPr lang="en-US" altLang="zh-CN" sz="2400" dirty="0" smtClean="0">
              <a:solidFill>
                <a:srgbClr val="000088"/>
              </a:solidFill>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默认情况下，</a:t>
            </a:r>
            <a:r>
              <a:rPr lang="en-US" altLang="zh-CN" sz="2400" dirty="0" err="1" smtClean="0">
                <a:latin typeface="Times New Roman" pitchFamily="18" charset="0"/>
                <a:cs typeface="Times New Roman" pitchFamily="18" charset="0"/>
              </a:rPr>
              <a:t>HttpURLConnection</a:t>
            </a:r>
            <a:r>
              <a:rPr lang="zh-CN" altLang="en-US" sz="2400" dirty="0" smtClean="0">
                <a:latin typeface="Times New Roman" pitchFamily="18" charset="0"/>
                <a:cs typeface="Times New Roman" pitchFamily="18" charset="0"/>
              </a:rPr>
              <a:t>会跟随重定向，遇到</a:t>
            </a:r>
            <a:r>
              <a:rPr lang="en-US" altLang="zh-CN" sz="2400" dirty="0" smtClean="0">
                <a:latin typeface="Times New Roman" pitchFamily="18" charset="0"/>
                <a:cs typeface="Times New Roman" pitchFamily="18" charset="0"/>
              </a:rPr>
              <a:t>300</a:t>
            </a:r>
            <a:r>
              <a:rPr lang="zh-CN" altLang="en-US" sz="2400" dirty="0" smtClean="0">
                <a:latin typeface="Times New Roman" pitchFamily="18" charset="0"/>
                <a:cs typeface="Times New Roman" pitchFamily="18" charset="0"/>
              </a:rPr>
              <a:t>级响应码时，浏览器自动从新位置加载文档。为防止安全风险，可以调用方法确定是否跟随重定向：</a:t>
            </a:r>
            <a:endParaRPr lang="en-US" altLang="zh-CN" sz="2400" dirty="0" smtClean="0">
              <a:latin typeface="Times New Roman" pitchFamily="18" charset="0"/>
              <a:cs typeface="Times New Roman" pitchFamily="18" charset="0"/>
            </a:endParaRPr>
          </a:p>
          <a:p>
            <a:r>
              <a:rPr lang="en-US" altLang="zh-CN" sz="2400" b="1" dirty="0" smtClean="0">
                <a:solidFill>
                  <a:srgbClr val="006699"/>
                </a:solidFill>
                <a:latin typeface="Times New Roman" pitchFamily="18" charset="0"/>
                <a:cs typeface="Times New Roman" pitchFamily="18" charset="0"/>
              </a:rPr>
              <a:t>public</a:t>
            </a:r>
            <a:r>
              <a:rPr lang="en-US" altLang="zh-CN" sz="2400" dirty="0" smtClean="0">
                <a:solidFill>
                  <a:srgbClr val="1B1C20"/>
                </a:solidFill>
                <a:latin typeface="Times New Roman" pitchFamily="18" charset="0"/>
                <a:cs typeface="Times New Roman" pitchFamily="18" charset="0"/>
              </a:rPr>
              <a:t> </a:t>
            </a:r>
            <a:r>
              <a:rPr lang="en-US" altLang="zh-CN" sz="2400" b="1" dirty="0" smtClean="0">
                <a:solidFill>
                  <a:srgbClr val="006699"/>
                </a:solidFill>
                <a:latin typeface="Times New Roman" pitchFamily="18" charset="0"/>
                <a:cs typeface="Times New Roman" pitchFamily="18" charset="0"/>
              </a:rPr>
              <a:t>static</a:t>
            </a:r>
            <a:r>
              <a:rPr lang="en-US" altLang="zh-CN" sz="2400" dirty="0" smtClean="0">
                <a:solidFill>
                  <a:srgbClr val="1B1C20"/>
                </a:solidFill>
                <a:latin typeface="Times New Roman" pitchFamily="18" charset="0"/>
                <a:cs typeface="Times New Roman" pitchFamily="18" charset="0"/>
              </a:rPr>
              <a:t> </a:t>
            </a:r>
            <a:r>
              <a:rPr lang="en-US" altLang="zh-CN" sz="2400" b="1" dirty="0" err="1" smtClean="0">
                <a:solidFill>
                  <a:srgbClr val="007788"/>
                </a:solidFill>
                <a:latin typeface="Times New Roman" pitchFamily="18" charset="0"/>
                <a:cs typeface="Times New Roman" pitchFamily="18" charset="0"/>
              </a:rPr>
              <a:t>boolean</a:t>
            </a:r>
            <a:r>
              <a:rPr lang="en-US" altLang="zh-CN" sz="2400" dirty="0" smtClean="0">
                <a:solidFill>
                  <a:srgbClr val="1B1C20"/>
                </a:solidFill>
                <a:latin typeface="Times New Roman" pitchFamily="18" charset="0"/>
                <a:cs typeface="Times New Roman" pitchFamily="18" charset="0"/>
              </a:rPr>
              <a:t> </a:t>
            </a:r>
            <a:r>
              <a:rPr lang="en-US" altLang="zh-CN" sz="2400" dirty="0" err="1" smtClean="0">
                <a:solidFill>
                  <a:srgbClr val="CC00FF"/>
                </a:solidFill>
                <a:latin typeface="Times New Roman" pitchFamily="18" charset="0"/>
                <a:cs typeface="Times New Roman" pitchFamily="18" charset="0"/>
              </a:rPr>
              <a:t>getFollowRedirects</a:t>
            </a:r>
            <a:r>
              <a:rPr lang="en-US" altLang="zh-CN" sz="2400" dirty="0" smtClean="0">
                <a:solidFill>
                  <a:srgbClr val="555555"/>
                </a:solidFill>
                <a:latin typeface="Times New Roman" pitchFamily="18" charset="0"/>
                <a:cs typeface="Times New Roman" pitchFamily="18" charset="0"/>
              </a:rPr>
              <a:t>()</a:t>
            </a:r>
          </a:p>
          <a:p>
            <a:r>
              <a:rPr lang="zh-CN" altLang="en-US" sz="2000" dirty="0" smtClean="0">
                <a:latin typeface="Times New Roman" pitchFamily="18" charset="0"/>
                <a:cs typeface="Times New Roman" pitchFamily="18" charset="0"/>
              </a:rPr>
              <a:t>返回</a:t>
            </a:r>
            <a:r>
              <a:rPr lang="en-US" altLang="zh-CN" sz="2000" dirty="0" smtClean="0">
                <a:latin typeface="Times New Roman" pitchFamily="18" charset="0"/>
                <a:cs typeface="Times New Roman" pitchFamily="18" charset="0"/>
              </a:rPr>
              <a:t>true</a:t>
            </a:r>
            <a:r>
              <a:rPr lang="zh-CN" altLang="en-US" sz="2000" dirty="0" smtClean="0">
                <a:latin typeface="Times New Roman" pitchFamily="18" charset="0"/>
                <a:cs typeface="Times New Roman" pitchFamily="18" charset="0"/>
              </a:rPr>
              <a:t>表示跟随重定向，否则返回</a:t>
            </a:r>
            <a:r>
              <a:rPr lang="en-US" altLang="zh-CN" sz="2000" dirty="0" smtClean="0">
                <a:latin typeface="Times New Roman" pitchFamily="18" charset="0"/>
                <a:cs typeface="Times New Roman" pitchFamily="18" charset="0"/>
              </a:rPr>
              <a:t>false</a:t>
            </a:r>
          </a:p>
          <a:p>
            <a:r>
              <a:rPr lang="en-US" altLang="zh-CN" sz="2400" b="1" dirty="0" smtClean="0">
                <a:solidFill>
                  <a:srgbClr val="006699"/>
                </a:solidFill>
                <a:latin typeface="Times New Roman" pitchFamily="18" charset="0"/>
                <a:cs typeface="Times New Roman" pitchFamily="18" charset="0"/>
              </a:rPr>
              <a:t>public</a:t>
            </a:r>
            <a:r>
              <a:rPr lang="en-US" altLang="zh-CN" sz="2400" dirty="0" smtClean="0">
                <a:solidFill>
                  <a:srgbClr val="1B1C20"/>
                </a:solidFill>
                <a:latin typeface="Times New Roman" pitchFamily="18" charset="0"/>
                <a:cs typeface="Times New Roman" pitchFamily="18" charset="0"/>
              </a:rPr>
              <a:t> </a:t>
            </a:r>
            <a:r>
              <a:rPr lang="en-US" altLang="zh-CN" sz="2400" b="1" dirty="0" smtClean="0">
                <a:solidFill>
                  <a:srgbClr val="006699"/>
                </a:solidFill>
                <a:latin typeface="Times New Roman" pitchFamily="18" charset="0"/>
                <a:cs typeface="Times New Roman" pitchFamily="18" charset="0"/>
              </a:rPr>
              <a:t>static</a:t>
            </a:r>
            <a:r>
              <a:rPr lang="en-US" altLang="zh-CN" sz="2400" dirty="0" smtClean="0">
                <a:solidFill>
                  <a:srgbClr val="1B1C20"/>
                </a:solidFill>
                <a:latin typeface="Times New Roman" pitchFamily="18" charset="0"/>
                <a:cs typeface="Times New Roman" pitchFamily="18" charset="0"/>
              </a:rPr>
              <a:t> </a:t>
            </a:r>
            <a:r>
              <a:rPr lang="en-US" altLang="zh-CN" sz="2400" b="1" dirty="0" smtClean="0">
                <a:solidFill>
                  <a:srgbClr val="007788"/>
                </a:solidFill>
                <a:latin typeface="Times New Roman" pitchFamily="18" charset="0"/>
                <a:cs typeface="Times New Roman" pitchFamily="18" charset="0"/>
              </a:rPr>
              <a:t>void </a:t>
            </a:r>
            <a:r>
              <a:rPr lang="en-US" altLang="zh-CN" sz="2400" dirty="0" err="1" smtClean="0">
                <a:solidFill>
                  <a:srgbClr val="CC00FF"/>
                </a:solidFill>
                <a:latin typeface="Times New Roman" pitchFamily="18" charset="0"/>
                <a:cs typeface="Times New Roman" pitchFamily="18" charset="0"/>
              </a:rPr>
              <a:t>setFollowRedirects</a:t>
            </a:r>
            <a:r>
              <a:rPr lang="en-US" altLang="zh-CN" sz="2400" dirty="0" smtClean="0">
                <a:solidFill>
                  <a:srgbClr val="555555"/>
                </a:solidFill>
                <a:latin typeface="Times New Roman" pitchFamily="18" charset="0"/>
                <a:cs typeface="Times New Roman" pitchFamily="18" charset="0"/>
              </a:rPr>
              <a:t>(</a:t>
            </a:r>
            <a:r>
              <a:rPr lang="en-US" altLang="zh-CN" sz="2400" b="1" dirty="0" err="1" smtClean="0">
                <a:solidFill>
                  <a:srgbClr val="007788"/>
                </a:solidFill>
                <a:latin typeface="Times New Roman" pitchFamily="18" charset="0"/>
                <a:cs typeface="Times New Roman" pitchFamily="18" charset="0"/>
              </a:rPr>
              <a:t>boolean</a:t>
            </a:r>
            <a:r>
              <a:rPr lang="en-US" altLang="zh-CN" sz="2400" dirty="0" smtClean="0">
                <a:solidFill>
                  <a:srgbClr val="1B1C20"/>
                </a:solidFill>
                <a:latin typeface="Times New Roman" pitchFamily="18" charset="0"/>
                <a:cs typeface="Times New Roman" pitchFamily="18" charset="0"/>
              </a:rPr>
              <a:t> </a:t>
            </a:r>
            <a:r>
              <a:rPr lang="en-US" altLang="zh-CN" sz="2400" dirty="0" smtClean="0">
                <a:solidFill>
                  <a:srgbClr val="000088"/>
                </a:solidFill>
                <a:latin typeface="Times New Roman" pitchFamily="18" charset="0"/>
                <a:cs typeface="Times New Roman" pitchFamily="18" charset="0"/>
              </a:rPr>
              <a:t>follow</a:t>
            </a:r>
            <a:r>
              <a:rPr lang="en-US" altLang="zh-CN" sz="2400" dirty="0" smtClean="0">
                <a:solidFill>
                  <a:srgbClr val="555555"/>
                </a:solidFill>
                <a:latin typeface="Times New Roman" pitchFamily="18" charset="0"/>
                <a:cs typeface="Times New Roman" pitchFamily="18" charset="0"/>
              </a:rPr>
              <a:t>)</a:t>
            </a:r>
          </a:p>
          <a:p>
            <a:r>
              <a:rPr lang="zh-CN" altLang="en-US" sz="2000" dirty="0" smtClean="0">
                <a:latin typeface="Times New Roman" pitchFamily="18" charset="0"/>
                <a:cs typeface="Times New Roman" pitchFamily="18" charset="0"/>
              </a:rPr>
              <a:t>设置为</a:t>
            </a:r>
            <a:r>
              <a:rPr lang="en-US" altLang="zh-CN" sz="2000" dirty="0" smtClean="0">
                <a:latin typeface="Times New Roman" pitchFamily="18" charset="0"/>
                <a:cs typeface="Times New Roman" pitchFamily="18" charset="0"/>
              </a:rPr>
              <a:t>true</a:t>
            </a:r>
            <a:r>
              <a:rPr lang="zh-CN" altLang="en-US" sz="2000" dirty="0" smtClean="0">
                <a:latin typeface="Times New Roman" pitchFamily="18" charset="0"/>
                <a:cs typeface="Times New Roman" pitchFamily="18" charset="0"/>
              </a:rPr>
              <a:t>表示允许</a:t>
            </a:r>
            <a:r>
              <a:rPr lang="en-US" altLang="zh-CN" sz="2000" dirty="0" err="1" smtClean="0">
                <a:latin typeface="Times New Roman" pitchFamily="18" charset="0"/>
                <a:cs typeface="Times New Roman" pitchFamily="18" charset="0"/>
              </a:rPr>
              <a:t>HttpURLConnection</a:t>
            </a:r>
            <a:r>
              <a:rPr lang="zh-CN" altLang="en-US" sz="2000" dirty="0" smtClean="0">
                <a:latin typeface="Times New Roman" pitchFamily="18" charset="0"/>
                <a:cs typeface="Times New Roman" pitchFamily="18" charset="0"/>
              </a:rPr>
              <a:t>对象跟随重定向，设置为</a:t>
            </a:r>
            <a:r>
              <a:rPr lang="en-US" altLang="zh-CN" sz="2000" dirty="0" smtClean="0">
                <a:latin typeface="Times New Roman" pitchFamily="18" charset="0"/>
                <a:cs typeface="Times New Roman" pitchFamily="18" charset="0"/>
              </a:rPr>
              <a:t>false</a:t>
            </a:r>
            <a:r>
              <a:rPr lang="zh-CN" altLang="en-US" sz="2000" dirty="0" smtClean="0">
                <a:latin typeface="Times New Roman" pitchFamily="18" charset="0"/>
                <a:cs typeface="Times New Roman" pitchFamily="18" charset="0"/>
              </a:rPr>
              <a:t>表示阻止跟随。</a:t>
            </a:r>
            <a:endParaRPr lang="en-US" altLang="zh-C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 calcmode="lin" valueType="num">
                                      <p:cBhvr additive="base">
                                        <p:cTn id="7"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 calcmode="lin" valueType="num">
                                      <p:cBhvr additive="base">
                                        <p:cTn id="13"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anim calcmode="lin" valueType="num">
                                      <p:cBhvr additive="base">
                                        <p:cTn id="19"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755">
                                            <p:txEl>
                                              <p:pRg st="4" end="4"/>
                                            </p:txEl>
                                          </p:spTgt>
                                        </p:tgtEl>
                                        <p:attrNameLst>
                                          <p:attrName>style.visibility</p:attrName>
                                        </p:attrNameLst>
                                      </p:cBhvr>
                                      <p:to>
                                        <p:strVal val="visible"/>
                                      </p:to>
                                    </p:set>
                                    <p:anim calcmode="lin" valueType="num">
                                      <p:cBhvr additive="base">
                                        <p:cTn id="25"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755">
                                            <p:txEl>
                                              <p:pRg st="5" end="5"/>
                                            </p:txEl>
                                          </p:spTgt>
                                        </p:tgtEl>
                                        <p:attrNameLst>
                                          <p:attrName>style.visibility</p:attrName>
                                        </p:attrNameLst>
                                      </p:cBhvr>
                                      <p:to>
                                        <p:strVal val="visible"/>
                                      </p:to>
                                    </p:set>
                                    <p:anim calcmode="lin" valueType="num">
                                      <p:cBhvr additive="base">
                                        <p:cTn id="31"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7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4755">
                                            <p:txEl>
                                              <p:pRg st="6" end="6"/>
                                            </p:txEl>
                                          </p:spTgt>
                                        </p:tgtEl>
                                        <p:attrNameLst>
                                          <p:attrName>style.visibility</p:attrName>
                                        </p:attrNameLst>
                                      </p:cBhvr>
                                      <p:to>
                                        <p:strVal val="visible"/>
                                      </p:to>
                                    </p:set>
                                    <p:anim calcmode="lin" valueType="num">
                                      <p:cBhvr additive="base">
                                        <p:cTn id="37" dur="5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7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4755">
                                            <p:txEl>
                                              <p:pRg st="7" end="7"/>
                                            </p:txEl>
                                          </p:spTgt>
                                        </p:tgtEl>
                                        <p:attrNameLst>
                                          <p:attrName>style.visibility</p:attrName>
                                        </p:attrNameLst>
                                      </p:cBhvr>
                                      <p:to>
                                        <p:strVal val="visible"/>
                                      </p:to>
                                    </p:set>
                                    <p:anim calcmode="lin" valueType="num">
                                      <p:cBhvr additive="base">
                                        <p:cTn id="43" dur="500" fill="hold"/>
                                        <p:tgtEl>
                                          <p:spTgt spid="7475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7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755">
                                            <p:txEl>
                                              <p:pRg st="8" end="8"/>
                                            </p:txEl>
                                          </p:spTgt>
                                        </p:tgtEl>
                                        <p:attrNameLst>
                                          <p:attrName>style.visibility</p:attrName>
                                        </p:attrNameLst>
                                      </p:cBhvr>
                                      <p:to>
                                        <p:strVal val="visible"/>
                                      </p:to>
                                    </p:set>
                                    <p:anim calcmode="lin" valueType="num">
                                      <p:cBhvr additive="base">
                                        <p:cTn id="49" dur="500" fill="hold"/>
                                        <p:tgtEl>
                                          <p:spTgt spid="7475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47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4755">
                                            <p:txEl>
                                              <p:pRg st="9" end="9"/>
                                            </p:txEl>
                                          </p:spTgt>
                                        </p:tgtEl>
                                        <p:attrNameLst>
                                          <p:attrName>style.visibility</p:attrName>
                                        </p:attrNameLst>
                                      </p:cBhvr>
                                      <p:to>
                                        <p:strVal val="visible"/>
                                      </p:to>
                                    </p:set>
                                    <p:anim calcmode="lin" valueType="num">
                                      <p:cBhvr additive="base">
                                        <p:cTn id="55" dur="500" fill="hold"/>
                                        <p:tgtEl>
                                          <p:spTgt spid="7475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7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z="3200" smtClean="0"/>
              <a:t>URL</a:t>
            </a:r>
            <a:r>
              <a:rPr lang="zh-CN" altLang="en-US" sz="3200" smtClean="0"/>
              <a:t>与</a:t>
            </a:r>
            <a:r>
              <a:rPr lang="en-US" altLang="zh-CN" sz="3200" smtClean="0"/>
              <a:t>URLConnection</a:t>
            </a:r>
            <a:r>
              <a:rPr lang="zh-CN" altLang="en-US" sz="3200" smtClean="0"/>
              <a:t>区别</a:t>
            </a:r>
          </a:p>
        </p:txBody>
      </p:sp>
      <p:sp>
        <p:nvSpPr>
          <p:cNvPr id="15363" name="内容占位符 2"/>
          <p:cNvSpPr>
            <a:spLocks noGrp="1"/>
          </p:cNvSpPr>
          <p:nvPr>
            <p:ph idx="1"/>
          </p:nvPr>
        </p:nvSpPr>
        <p:spPr/>
        <p:txBody>
          <a:bodyPr/>
          <a:lstStyle/>
          <a:p>
            <a:r>
              <a:rPr lang="en-US" altLang="zh-CN" sz="2800" smtClean="0"/>
              <a:t>URLConnection</a:t>
            </a:r>
            <a:r>
              <a:rPr lang="zh-CN" altLang="en-US" sz="2800" smtClean="0"/>
              <a:t>提供了对</a:t>
            </a:r>
            <a:r>
              <a:rPr lang="en-US" altLang="zh-CN" sz="2800" smtClean="0"/>
              <a:t>HTTP</a:t>
            </a:r>
            <a:r>
              <a:rPr lang="zh-CN" altLang="en-US" sz="2800" smtClean="0"/>
              <a:t>头信息访问</a:t>
            </a:r>
            <a:endParaRPr lang="en-US" altLang="zh-CN" sz="2800" smtClean="0"/>
          </a:p>
          <a:p>
            <a:r>
              <a:rPr lang="en-US" altLang="zh-CN" sz="2800" smtClean="0"/>
              <a:t>URLConnection</a:t>
            </a:r>
            <a:r>
              <a:rPr lang="zh-CN" altLang="en-US" sz="2800" smtClean="0"/>
              <a:t>可以配置发给服务器的参数</a:t>
            </a:r>
            <a:endParaRPr lang="en-US" altLang="zh-CN" sz="2800" smtClean="0"/>
          </a:p>
          <a:p>
            <a:r>
              <a:rPr lang="en-US" altLang="zh-CN" sz="2800" smtClean="0"/>
              <a:t>URLConnection</a:t>
            </a:r>
            <a:r>
              <a:rPr lang="zh-CN" altLang="en-US" sz="2800" smtClean="0"/>
              <a:t>可向服务器发送</a:t>
            </a:r>
            <a:r>
              <a:rPr lang="zh-CN" altLang="en-US" sz="2800" smtClean="0">
                <a:solidFill>
                  <a:srgbClr val="FF0000"/>
                </a:solidFill>
              </a:rPr>
              <a:t>数据</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301625" y="228600"/>
            <a:ext cx="8540750" cy="685800"/>
          </a:xfrm>
        </p:spPr>
        <p:txBody>
          <a:bodyPr/>
          <a:lstStyle/>
          <a:p>
            <a:r>
              <a:rPr lang="zh-CN" altLang="en-US" sz="3200" smtClean="0"/>
              <a:t>处理服务器的响应</a:t>
            </a:r>
          </a:p>
        </p:txBody>
      </p:sp>
      <p:sp>
        <p:nvSpPr>
          <p:cNvPr id="75779" name="内容占位符 2"/>
          <p:cNvSpPr>
            <a:spLocks noGrp="1"/>
          </p:cNvSpPr>
          <p:nvPr>
            <p:ph idx="1"/>
          </p:nvPr>
        </p:nvSpPr>
        <p:spPr>
          <a:xfrm>
            <a:off x="323528" y="1628801"/>
            <a:ext cx="8385175" cy="2232248"/>
          </a:xfrm>
        </p:spPr>
        <p:txBody>
          <a:bodyPr/>
          <a:lstStyle/>
          <a:p>
            <a:r>
              <a:rPr lang="en-US" altLang="zh-CN" sz="2400" dirty="0" err="1" smtClean="0">
                <a:latin typeface="Times New Roman" pitchFamily="18" charset="0"/>
                <a:cs typeface="Times New Roman" pitchFamily="18" charset="0"/>
              </a:rPr>
              <a:t>HttpURLConnection</a:t>
            </a:r>
            <a:r>
              <a:rPr lang="zh-CN" altLang="en-US" sz="2400" dirty="0" smtClean="0">
                <a:latin typeface="Times New Roman" pitchFamily="18" charset="0"/>
                <a:cs typeface="Times New Roman" pitchFamily="18" charset="0"/>
              </a:rPr>
              <a:t>类包括</a:t>
            </a:r>
            <a:r>
              <a:rPr lang="en-US" altLang="zh-CN" sz="2400" dirty="0" smtClean="0">
                <a:latin typeface="Times New Roman" pitchFamily="18" charset="0"/>
                <a:cs typeface="Times New Roman" pitchFamily="18" charset="0"/>
              </a:rPr>
              <a:t>36</a:t>
            </a:r>
            <a:r>
              <a:rPr lang="zh-CN" altLang="en-US" sz="2400" dirty="0" smtClean="0">
                <a:latin typeface="Times New Roman" pitchFamily="18" charset="0"/>
                <a:cs typeface="Times New Roman" pitchFamily="18" charset="0"/>
              </a:rPr>
              <a:t>个命名常量，表示常见的响应码，如</a:t>
            </a:r>
            <a:r>
              <a:rPr lang="en-US" altLang="zh-CN" sz="2400" dirty="0" err="1" smtClean="0">
                <a:latin typeface="Times New Roman" pitchFamily="18" charset="0"/>
                <a:cs typeface="Times New Roman" pitchFamily="18" charset="0"/>
              </a:rPr>
              <a:t>HttpURLConnection.OK</a:t>
            </a:r>
            <a:r>
              <a:rPr lang="en-US" altLang="zh-CN"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HttpURLConnection.NOT_FOUND</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例子</a:t>
            </a:r>
            <a:r>
              <a:rPr lang="en-US" altLang="zh-CN" sz="2400" dirty="0" smtClean="0">
                <a:latin typeface="Times New Roman" pitchFamily="18" charset="0"/>
                <a:cs typeface="Times New Roman" pitchFamily="18" charset="0"/>
              </a:rPr>
              <a:t>7-16 </a:t>
            </a:r>
            <a:r>
              <a:rPr lang="zh-CN" altLang="en-US" sz="2400" dirty="0" smtClean="0">
                <a:latin typeface="Times New Roman" pitchFamily="18" charset="0"/>
                <a:cs typeface="Times New Roman" pitchFamily="18" charset="0"/>
              </a:rPr>
              <a:t>程序</a:t>
            </a:r>
            <a:r>
              <a:rPr lang="en-US" altLang="zh-CN" sz="2400" dirty="0" smtClean="0">
                <a:latin typeface="Times New Roman" pitchFamily="18" charset="0"/>
                <a:cs typeface="Times New Roman" pitchFamily="18" charset="0"/>
              </a:rPr>
              <a:t>ch7.SourceViewer3.java</a:t>
            </a:r>
            <a:r>
              <a:rPr lang="zh-CN" altLang="en-US" sz="2400" dirty="0" smtClean="0">
                <a:latin typeface="Times New Roman" pitchFamily="18" charset="0"/>
                <a:cs typeface="Times New Roman" pitchFamily="18" charset="0"/>
              </a:rPr>
              <a:t>， 修改了之前的源码查看程序，可以查看响应消息。</a:t>
            </a:r>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223838" y="80963"/>
            <a:ext cx="8540750" cy="685800"/>
          </a:xfrm>
        </p:spPr>
        <p:txBody>
          <a:bodyPr/>
          <a:lstStyle/>
          <a:p>
            <a:r>
              <a:rPr lang="zh-CN" altLang="en-US" sz="3200" smtClean="0"/>
              <a:t>错误流的读取</a:t>
            </a:r>
          </a:p>
        </p:txBody>
      </p:sp>
      <p:sp>
        <p:nvSpPr>
          <p:cNvPr id="76803" name="内容占位符 2"/>
          <p:cNvSpPr>
            <a:spLocks noGrp="1"/>
          </p:cNvSpPr>
          <p:nvPr>
            <p:ph idx="1"/>
          </p:nvPr>
        </p:nvSpPr>
        <p:spPr>
          <a:xfrm>
            <a:off x="179512" y="1556792"/>
            <a:ext cx="8385175" cy="2559050"/>
          </a:xfrm>
        </p:spPr>
        <p:txBody>
          <a:bodyPr/>
          <a:lstStyle/>
          <a:p>
            <a:r>
              <a:rPr lang="zh-CN" altLang="en-US" sz="2400" dirty="0" smtClean="0">
                <a:latin typeface="Times New Roman" pitchFamily="18" charset="0"/>
                <a:cs typeface="Times New Roman" pitchFamily="18" charset="0"/>
              </a:rPr>
              <a:t>服务器遇到一个错误，仍会在消息主体中返回有用的信息</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例如客户端向网站请求的页面</a:t>
            </a:r>
            <a:r>
              <a:rPr lang="en-US" altLang="zh-CN" sz="2400" dirty="0" smtClean="0">
                <a:latin typeface="Times New Roman" pitchFamily="18" charset="0"/>
                <a:cs typeface="Times New Roman" pitchFamily="18" charset="0"/>
                <a:hlinkClick r:id="rId2"/>
              </a:rPr>
              <a:t>http://www.cafeaulait.org/sliders</a:t>
            </a:r>
            <a:r>
              <a:rPr lang="zh-CN" altLang="en-US" sz="2400" dirty="0" smtClean="0">
                <a:latin typeface="Times New Roman" pitchFamily="18" charset="0"/>
                <a:cs typeface="Times New Roman" pitchFamily="18" charset="0"/>
                <a:hlinkClick r:id="rId2"/>
              </a:rPr>
              <a:t>不存在时，服务器返回</a:t>
            </a:r>
            <a:r>
              <a:rPr lang="en-US" altLang="zh-CN" sz="2400" dirty="0" smtClean="0">
                <a:latin typeface="Times New Roman" pitchFamily="18" charset="0"/>
                <a:cs typeface="Times New Roman" pitchFamily="18" charset="0"/>
                <a:hlinkClick r:id="rId2"/>
              </a:rPr>
              <a:t>404</a:t>
            </a:r>
            <a:r>
              <a:rPr lang="zh-CN" altLang="en-US" sz="2400" dirty="0" smtClean="0">
                <a:latin typeface="Times New Roman" pitchFamily="18" charset="0"/>
                <a:cs typeface="Times New Roman" pitchFamily="18" charset="0"/>
              </a:rPr>
              <a:t>错误码的同时，会发送一个搜索页面，帮助用户确定缺少的页面可能在哪里。</a:t>
            </a:r>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p:txBody>
      </p:sp>
      <p:pic>
        <p:nvPicPr>
          <p:cNvPr id="2" name="图片 1"/>
          <p:cNvPicPr>
            <a:picLocks noChangeAspect="1"/>
          </p:cNvPicPr>
          <p:nvPr/>
        </p:nvPicPr>
        <p:blipFill>
          <a:blip r:embed="rId3" cstate="print"/>
          <a:srcRect/>
          <a:stretch>
            <a:fillRect/>
          </a:stretch>
        </p:blipFill>
        <p:spPr bwMode="auto">
          <a:xfrm>
            <a:off x="3779912" y="714375"/>
            <a:ext cx="5105400" cy="6143625"/>
          </a:xfrm>
          <a:prstGeom prst="rect">
            <a:avLst/>
          </a:prstGeom>
          <a:noFill/>
          <a:ln w="9525">
            <a:noFill/>
            <a:miter lim="800000"/>
            <a:headEnd/>
            <a:tailEnd/>
          </a:ln>
        </p:spPr>
      </p:pic>
      <p:sp>
        <p:nvSpPr>
          <p:cNvPr id="3" name="文本框 2"/>
          <p:cNvSpPr txBox="1">
            <a:spLocks noChangeArrowheads="1"/>
          </p:cNvSpPr>
          <p:nvPr/>
        </p:nvSpPr>
        <p:spPr bwMode="auto">
          <a:xfrm>
            <a:off x="107504" y="5301208"/>
            <a:ext cx="3429000" cy="1323975"/>
          </a:xfrm>
          <a:prstGeom prst="rect">
            <a:avLst/>
          </a:prstGeom>
          <a:noFill/>
          <a:ln w="9525">
            <a:noFill/>
            <a:miter lim="800000"/>
            <a:headEnd/>
            <a:tailEnd/>
          </a:ln>
        </p:spPr>
        <p:txBody>
          <a:bodyPr>
            <a:spAutoFit/>
          </a:bodyPr>
          <a:lstStyle/>
          <a:p>
            <a:r>
              <a:rPr lang="zh-CN" altLang="en-US" sz="2000" dirty="0" smtClean="0">
                <a:solidFill>
                  <a:schemeClr val="tx2"/>
                </a:solidFill>
              </a:rPr>
              <a:t>编码例子</a:t>
            </a:r>
            <a:r>
              <a:rPr lang="en-US" altLang="zh-CN" sz="2000" dirty="0" smtClean="0">
                <a:solidFill>
                  <a:schemeClr val="tx2"/>
                </a:solidFill>
              </a:rPr>
              <a:t>7-17</a:t>
            </a:r>
            <a:r>
              <a:rPr lang="zh-CN" altLang="en-US" sz="2000" dirty="0" smtClean="0">
                <a:solidFill>
                  <a:schemeClr val="tx2"/>
                </a:solidFill>
              </a:rPr>
              <a:t>：</a:t>
            </a:r>
            <a:r>
              <a:rPr lang="en-US" altLang="zh-CN" sz="2000" dirty="0">
                <a:solidFill>
                  <a:schemeClr val="tx2"/>
                </a:solidFill>
              </a:rPr>
              <a:t>ch7.SourceView4.java</a:t>
            </a:r>
            <a:r>
              <a:rPr lang="zh-CN" altLang="en-US" sz="2000" dirty="0">
                <a:solidFill>
                  <a:schemeClr val="tx2"/>
                </a:solidFill>
              </a:rPr>
              <a:t>，程序从输入流读取数据，若读取失败，则读取错误流。</a:t>
            </a:r>
          </a:p>
        </p:txBody>
      </p:sp>
      <p:sp>
        <p:nvSpPr>
          <p:cNvPr id="4" name="文本框 3"/>
          <p:cNvSpPr txBox="1">
            <a:spLocks noChangeArrowheads="1"/>
          </p:cNvSpPr>
          <p:nvPr/>
        </p:nvSpPr>
        <p:spPr bwMode="auto">
          <a:xfrm>
            <a:off x="0" y="3933056"/>
            <a:ext cx="4876800" cy="922337"/>
          </a:xfrm>
          <a:prstGeom prst="rect">
            <a:avLst/>
          </a:prstGeom>
          <a:noFill/>
          <a:ln w="9525">
            <a:noFill/>
            <a:miter lim="800000"/>
            <a:headEnd/>
            <a:tailEnd/>
          </a:ln>
        </p:spPr>
        <p:txBody>
          <a:bodyPr>
            <a:spAutoFit/>
          </a:bodyPr>
          <a:lstStyle/>
          <a:p>
            <a:r>
              <a:rPr lang="en-US" altLang="zh-CN" dirty="0"/>
              <a:t>Public </a:t>
            </a:r>
            <a:r>
              <a:rPr lang="en-US" altLang="zh-CN" dirty="0" err="1"/>
              <a:t>InputStream</a:t>
            </a:r>
            <a:r>
              <a:rPr lang="en-US" altLang="zh-CN" dirty="0"/>
              <a:t> </a:t>
            </a:r>
            <a:r>
              <a:rPr lang="en-US" altLang="zh-CN" dirty="0" err="1"/>
              <a:t>getErrorStream</a:t>
            </a:r>
            <a:r>
              <a:rPr lang="en-US" altLang="zh-CN" dirty="0"/>
              <a:t>()</a:t>
            </a:r>
          </a:p>
          <a:p>
            <a:r>
              <a:rPr lang="en-US" altLang="zh-CN" dirty="0" err="1"/>
              <a:t>getInputStream</a:t>
            </a:r>
            <a:r>
              <a:rPr lang="zh-CN" altLang="en-US" dirty="0"/>
              <a:t>失败后，可在</a:t>
            </a:r>
            <a:r>
              <a:rPr lang="en-US" altLang="zh-CN" dirty="0"/>
              <a:t>catch</a:t>
            </a:r>
            <a:r>
              <a:rPr lang="zh-CN" altLang="en-US" dirty="0"/>
              <a:t>块中</a:t>
            </a:r>
            <a:endParaRPr lang="en-US" altLang="zh-CN" dirty="0"/>
          </a:p>
          <a:p>
            <a:r>
              <a:rPr lang="zh-CN" altLang="en-US" dirty="0"/>
              <a:t>调用此方法获得错误流。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additive="base">
                                        <p:cTn id="13"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301625" y="228600"/>
            <a:ext cx="8540750" cy="685800"/>
          </a:xfrm>
        </p:spPr>
        <p:txBody>
          <a:bodyPr/>
          <a:lstStyle/>
          <a:p>
            <a:r>
              <a:rPr lang="zh-CN" altLang="en-US" sz="3200" smtClean="0"/>
              <a:t>协议处理框架</a:t>
            </a:r>
          </a:p>
        </p:txBody>
      </p:sp>
      <p:sp>
        <p:nvSpPr>
          <p:cNvPr id="77827" name="内容占位符 2"/>
          <p:cNvSpPr>
            <a:spLocks noGrp="1"/>
          </p:cNvSpPr>
          <p:nvPr>
            <p:ph idx="1"/>
          </p:nvPr>
        </p:nvSpPr>
        <p:spPr>
          <a:xfrm>
            <a:off x="180975" y="1722438"/>
            <a:ext cx="8963025" cy="3434754"/>
          </a:xfrm>
        </p:spPr>
        <p:txBody>
          <a:bodyPr>
            <a:normAutofit lnSpcReduction="10000"/>
          </a:bodyPr>
          <a:lstStyle/>
          <a:p>
            <a:r>
              <a:rPr lang="en-US" altLang="zh-CN" sz="2400" dirty="0" smtClean="0">
                <a:latin typeface="Times New Roman" pitchFamily="18" charset="0"/>
                <a:cs typeface="Times New Roman" pitchFamily="18" charset="0"/>
              </a:rPr>
              <a:t>URL</a:t>
            </a:r>
            <a:r>
              <a:rPr lang="zh-CN" altLang="en-US" sz="2400" dirty="0" smtClean="0">
                <a:latin typeface="Times New Roman" pitchFamily="18" charset="0"/>
                <a:cs typeface="Times New Roman" pitchFamily="18" charset="0"/>
              </a:rPr>
              <a:t>类：表示远程资源</a:t>
            </a:r>
          </a:p>
          <a:p>
            <a:r>
              <a:rPr lang="en-US" altLang="zh-CN" sz="2400" dirty="0" err="1" smtClean="0">
                <a:latin typeface="Times New Roman" pitchFamily="18" charset="0"/>
                <a:cs typeface="Times New Roman" pitchFamily="18" charset="0"/>
              </a:rPr>
              <a:t>URLConnection</a:t>
            </a:r>
            <a:r>
              <a:rPr lang="zh-CN" altLang="en-US" sz="2400" dirty="0" smtClean="0">
                <a:latin typeface="Times New Roman" pitchFamily="18" charset="0"/>
                <a:cs typeface="Times New Roman" pitchFamily="18" charset="0"/>
              </a:rPr>
              <a:t>类：客户端与服务端的连接，获得输入、输出流</a:t>
            </a:r>
          </a:p>
          <a:p>
            <a:r>
              <a:rPr lang="en-US" altLang="zh-CN" sz="2400" dirty="0" err="1" smtClean="0">
                <a:latin typeface="Times New Roman" pitchFamily="18" charset="0"/>
                <a:cs typeface="Times New Roman" pitchFamily="18" charset="0"/>
              </a:rPr>
              <a:t>URLStreamHandler</a:t>
            </a:r>
            <a:r>
              <a:rPr lang="zh-CN" altLang="en-US" sz="2400" dirty="0" smtClean="0">
                <a:latin typeface="Times New Roman" pitchFamily="18" charset="0"/>
                <a:cs typeface="Times New Roman" pitchFamily="18" charset="0"/>
              </a:rPr>
              <a:t>类：协议处理器，负责创建与协议相关的</a:t>
            </a:r>
            <a:r>
              <a:rPr lang="en-US" altLang="zh-CN" sz="2400" dirty="0" err="1" smtClean="0">
                <a:latin typeface="Times New Roman" pitchFamily="18" charset="0"/>
                <a:cs typeface="Times New Roman" pitchFamily="18" charset="0"/>
              </a:rPr>
              <a:t>URLconnection</a:t>
            </a:r>
            <a:r>
              <a:rPr lang="zh-CN" altLang="en-US" sz="2400" dirty="0" smtClean="0">
                <a:latin typeface="Times New Roman" pitchFamily="18" charset="0"/>
                <a:cs typeface="Times New Roman" pitchFamily="18" charset="0"/>
              </a:rPr>
              <a:t>对象</a:t>
            </a:r>
          </a:p>
          <a:p>
            <a:r>
              <a:rPr lang="zh-CN" altLang="en-US" sz="2400" dirty="0" smtClean="0">
                <a:latin typeface="Times New Roman" pitchFamily="18" charset="0"/>
                <a:cs typeface="Times New Roman" pitchFamily="18" charset="0"/>
              </a:rPr>
              <a:t>对于具体的协议，需要创建这</a:t>
            </a:r>
            <a:r>
              <a:rPr lang="en-US" altLang="zh-CN" sz="24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个抽象类的子类</a:t>
            </a:r>
          </a:p>
          <a:p>
            <a:endParaRPr lang="zh-CN" altLang="en-US" sz="2400" dirty="0" smtClean="0">
              <a:latin typeface="Times New Roman" pitchFamily="18" charset="0"/>
              <a:cs typeface="Times New Roman" pitchFamily="18" charset="0"/>
            </a:endParaRPr>
          </a:p>
          <a:p>
            <a:r>
              <a:rPr lang="en-US" altLang="zh-CN" sz="2400" dirty="0" err="1" smtClean="0">
                <a:latin typeface="Times New Roman" pitchFamily="18" charset="0"/>
                <a:cs typeface="Times New Roman" pitchFamily="18" charset="0"/>
              </a:rPr>
              <a:t>ContentHandler</a:t>
            </a:r>
            <a:r>
              <a:rPr lang="zh-CN" altLang="en-US" sz="2400" dirty="0" smtClean="0">
                <a:latin typeface="Times New Roman" pitchFamily="18" charset="0"/>
                <a:cs typeface="Times New Roman" pitchFamily="18" charset="0"/>
              </a:rPr>
              <a:t>类：内容处理器，负责解析服务器发送的数据并转换为相应的</a:t>
            </a:r>
            <a:r>
              <a:rPr lang="en-US" altLang="zh-CN" sz="2400" dirty="0" smtClean="0">
                <a:latin typeface="Times New Roman" pitchFamily="18" charset="0"/>
                <a:cs typeface="Times New Roman" pitchFamily="18" charset="0"/>
              </a:rPr>
              <a:t>Java</a:t>
            </a:r>
            <a:r>
              <a:rPr lang="zh-CN" altLang="en-US" sz="2400" dirty="0" smtClean="0">
                <a:latin typeface="Times New Roman" pitchFamily="18" charset="0"/>
                <a:cs typeface="Times New Roman" pitchFamily="18" charset="0"/>
              </a:rPr>
              <a:t>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7827">
                                            <p:txEl>
                                              <p:pRg st="3" end="3"/>
                                            </p:txEl>
                                          </p:spTgt>
                                        </p:tgtEl>
                                        <p:attrNameLst>
                                          <p:attrName>style.visibility</p:attrName>
                                        </p:attrNameLst>
                                      </p:cBhvr>
                                      <p:to>
                                        <p:strVal val="visible"/>
                                      </p:to>
                                    </p:set>
                                    <p:anim calcmode="lin" valueType="num">
                                      <p:cBhvr additive="base">
                                        <p:cTn id="25"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7827">
                                            <p:txEl>
                                              <p:pRg st="5" end="5"/>
                                            </p:txEl>
                                          </p:spTgt>
                                        </p:tgtEl>
                                        <p:attrNameLst>
                                          <p:attrName>style.visibility</p:attrName>
                                        </p:attrNameLst>
                                      </p:cBhvr>
                                      <p:to>
                                        <p:strVal val="visible"/>
                                      </p:to>
                                    </p:set>
                                    <p:anim calcmode="lin" valueType="num">
                                      <p:cBhvr additive="base">
                                        <p:cTn id="31" dur="5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78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301625" y="228600"/>
            <a:ext cx="8540750" cy="685800"/>
          </a:xfrm>
        </p:spPr>
        <p:txBody>
          <a:bodyPr/>
          <a:lstStyle/>
          <a:p>
            <a:r>
              <a:rPr lang="zh-CN" altLang="en-US" sz="3200" smtClean="0"/>
              <a:t>协议处理框架</a:t>
            </a:r>
          </a:p>
        </p:txBody>
      </p:sp>
      <p:pic>
        <p:nvPicPr>
          <p:cNvPr id="78851" name="内容占位符 3"/>
          <p:cNvPicPr>
            <a:picLocks noGrp="1" noChangeAspect="1"/>
          </p:cNvPicPr>
          <p:nvPr>
            <p:ph idx="1"/>
          </p:nvPr>
        </p:nvPicPr>
        <p:blipFill>
          <a:blip r:embed="rId2" cstate="print"/>
          <a:srcRect/>
          <a:stretch>
            <a:fillRect/>
          </a:stretch>
        </p:blipFill>
        <p:spPr>
          <a:xfrm>
            <a:off x="457200" y="1066800"/>
            <a:ext cx="7897813" cy="52927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 calcmode="lin" valueType="num">
                                      <p:cBhvr additive="base">
                                        <p:cTn id="7" dur="500" fill="hold"/>
                                        <p:tgtEl>
                                          <p:spTgt spid="78851"/>
                                        </p:tgtEl>
                                        <p:attrNameLst>
                                          <p:attrName>ppt_x</p:attrName>
                                        </p:attrNameLst>
                                      </p:cBhvr>
                                      <p:tavLst>
                                        <p:tav tm="0">
                                          <p:val>
                                            <p:strVal val="#ppt_x"/>
                                          </p:val>
                                        </p:tav>
                                        <p:tav tm="100000">
                                          <p:val>
                                            <p:strVal val="#ppt_x"/>
                                          </p:val>
                                        </p:tav>
                                      </p:tavLst>
                                    </p:anim>
                                    <p:anim calcmode="lin" valueType="num">
                                      <p:cBhvr additive="base">
                                        <p:cTn id="8" dur="500" fill="hold"/>
                                        <p:tgtEl>
                                          <p:spTgt spid="78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301625" y="228600"/>
            <a:ext cx="8540750" cy="685800"/>
          </a:xfrm>
        </p:spPr>
        <p:txBody>
          <a:bodyPr/>
          <a:lstStyle/>
          <a:p>
            <a:r>
              <a:rPr lang="en-US" altLang="zh-CN" sz="3200" smtClean="0"/>
              <a:t>URL</a:t>
            </a:r>
            <a:r>
              <a:rPr lang="zh-CN" altLang="en-US" sz="3200" smtClean="0"/>
              <a:t>和</a:t>
            </a:r>
            <a:r>
              <a:rPr lang="en-US" altLang="zh-CN" sz="3200" smtClean="0"/>
              <a:t>URLConnection</a:t>
            </a:r>
            <a:r>
              <a:rPr lang="zh-CN" altLang="en-US" sz="3200" smtClean="0"/>
              <a:t>的关联</a:t>
            </a:r>
          </a:p>
        </p:txBody>
      </p:sp>
      <p:pic>
        <p:nvPicPr>
          <p:cNvPr id="79875" name="内容占位符 3"/>
          <p:cNvPicPr>
            <a:picLocks noGrp="1" noChangeAspect="1"/>
          </p:cNvPicPr>
          <p:nvPr>
            <p:ph idx="1"/>
          </p:nvPr>
        </p:nvPicPr>
        <p:blipFill>
          <a:blip r:embed="rId2" cstate="print"/>
          <a:srcRect/>
          <a:stretch>
            <a:fillRect/>
          </a:stretch>
        </p:blipFill>
        <p:spPr>
          <a:xfrm>
            <a:off x="1043608" y="1628800"/>
            <a:ext cx="6192688" cy="2667619"/>
          </a:xfrm>
          <a:noFill/>
        </p:spPr>
      </p:pic>
      <p:sp>
        <p:nvSpPr>
          <p:cNvPr id="75780" name="文本框 5"/>
          <p:cNvSpPr txBox="1">
            <a:spLocks noChangeArrowheads="1"/>
          </p:cNvSpPr>
          <p:nvPr/>
        </p:nvSpPr>
        <p:spPr bwMode="auto">
          <a:xfrm>
            <a:off x="301625" y="4495800"/>
            <a:ext cx="8156575" cy="193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Tx/>
              <a:buSzTx/>
              <a:buFont typeface="+mj-lt"/>
              <a:buAutoNum type="arabicPeriod"/>
              <a:defRPr/>
            </a:pPr>
            <a:r>
              <a:rPr lang="en-US" altLang="zh-CN" sz="2000" dirty="0" smtClean="0"/>
              <a:t>URL</a:t>
            </a:r>
            <a:r>
              <a:rPr lang="zh-CN" altLang="en-US" sz="2000" dirty="0" smtClean="0"/>
              <a:t>类的</a:t>
            </a:r>
            <a:r>
              <a:rPr lang="en-US" altLang="zh-CN" sz="2000" dirty="0" err="1" smtClean="0"/>
              <a:t>openConnection</a:t>
            </a:r>
            <a:r>
              <a:rPr lang="zh-CN" altLang="en-US" sz="2000" dirty="0" smtClean="0"/>
              <a:t>方法是通过调用</a:t>
            </a:r>
            <a:r>
              <a:rPr lang="en-US" altLang="zh-CN" sz="2000" dirty="0" err="1" smtClean="0"/>
              <a:t>URLStreamHandler</a:t>
            </a:r>
            <a:r>
              <a:rPr lang="zh-CN" altLang="en-US" sz="2000" dirty="0" smtClean="0"/>
              <a:t>类的同名方法创建的</a:t>
            </a:r>
            <a:endParaRPr lang="en-US" altLang="zh-CN" sz="2000" dirty="0" smtClean="0"/>
          </a:p>
          <a:p>
            <a:pPr marL="457200" indent="-457200">
              <a:spcBef>
                <a:spcPct val="0"/>
              </a:spcBef>
              <a:buClrTx/>
              <a:buSzTx/>
              <a:buFont typeface="+mj-lt"/>
              <a:buAutoNum type="arabicPeriod"/>
              <a:defRPr/>
            </a:pPr>
            <a:r>
              <a:rPr lang="en-US" altLang="zh-CN" sz="2000" dirty="0" smtClean="0"/>
              <a:t>URL</a:t>
            </a:r>
            <a:r>
              <a:rPr lang="zh-CN" altLang="en-US" sz="2000" dirty="0" smtClean="0"/>
              <a:t>类的</a:t>
            </a:r>
            <a:r>
              <a:rPr lang="en-US" altLang="zh-CN" sz="2000" dirty="0" err="1" smtClean="0"/>
              <a:t>openStream</a:t>
            </a:r>
            <a:r>
              <a:rPr lang="zh-CN" altLang="en-US" sz="2000" dirty="0" smtClean="0"/>
              <a:t>方法是通过调用</a:t>
            </a:r>
            <a:r>
              <a:rPr lang="en-US" altLang="zh-CN" sz="2000" dirty="0" err="1" smtClean="0"/>
              <a:t>URLConnection</a:t>
            </a:r>
            <a:r>
              <a:rPr lang="zh-CN" altLang="en-US" sz="2000" dirty="0" smtClean="0"/>
              <a:t>类的</a:t>
            </a:r>
            <a:r>
              <a:rPr lang="en-US" altLang="zh-CN" sz="2000" dirty="0" err="1" smtClean="0"/>
              <a:t>getInputStream</a:t>
            </a:r>
            <a:r>
              <a:rPr lang="zh-CN" altLang="en-US" sz="2000" dirty="0" smtClean="0"/>
              <a:t>方法获得的</a:t>
            </a:r>
            <a:endParaRPr lang="en-US" altLang="zh-CN" sz="2000" dirty="0" smtClean="0"/>
          </a:p>
          <a:p>
            <a:pPr marL="457200" indent="-457200">
              <a:spcBef>
                <a:spcPct val="0"/>
              </a:spcBef>
              <a:buClrTx/>
              <a:buSzTx/>
              <a:buFont typeface="+mj-lt"/>
              <a:buAutoNum type="arabicPeriod"/>
              <a:defRPr/>
            </a:pPr>
            <a:r>
              <a:rPr lang="en-US" altLang="zh-CN" sz="2000" dirty="0" smtClean="0"/>
              <a:t>URL</a:t>
            </a:r>
            <a:r>
              <a:rPr lang="zh-CN" altLang="en-US" sz="2000" dirty="0" smtClean="0"/>
              <a:t>类的</a:t>
            </a:r>
            <a:r>
              <a:rPr lang="en-US" altLang="zh-CN" sz="2000" dirty="0" err="1" smtClean="0"/>
              <a:t>getContent</a:t>
            </a:r>
            <a:r>
              <a:rPr lang="zh-CN" altLang="en-US" sz="2000" dirty="0" smtClean="0"/>
              <a:t>方法是调用</a:t>
            </a:r>
            <a:r>
              <a:rPr lang="en-US" altLang="zh-CN" sz="2000" dirty="0" err="1" smtClean="0"/>
              <a:t>URLConnection</a:t>
            </a:r>
            <a:r>
              <a:rPr lang="zh-CN" altLang="en-US" sz="2000" dirty="0" smtClean="0"/>
              <a:t>类的同名方法</a:t>
            </a:r>
            <a:endParaRPr lang="en-US" altLang="zh-CN" sz="2000" dirty="0" smtClean="0"/>
          </a:p>
          <a:p>
            <a:pPr>
              <a:spcBef>
                <a:spcPct val="0"/>
              </a:spcBef>
              <a:buClrTx/>
              <a:buSzTx/>
              <a:buFontTx/>
              <a:buNone/>
              <a:defRPr/>
            </a:pPr>
            <a:r>
              <a:rPr lang="zh-CN" altLang="en-US" sz="2000" dirty="0" smtClean="0"/>
              <a:t>（该方法又调用了</a:t>
            </a:r>
            <a:r>
              <a:rPr lang="en-US" altLang="zh-CN" sz="2000" dirty="0" err="1" smtClean="0"/>
              <a:t>ContentHandler</a:t>
            </a:r>
            <a:r>
              <a:rPr lang="zh-CN" altLang="en-US" sz="2000" dirty="0" smtClean="0"/>
              <a:t>类的同名方法获得）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ppt_x"/>
                                          </p:val>
                                        </p:tav>
                                        <p:tav tm="100000">
                                          <p:val>
                                            <p:strVal val="#ppt_x"/>
                                          </p:val>
                                        </p:tav>
                                      </p:tavLst>
                                    </p:anim>
                                    <p:anim calcmode="lin" valueType="num">
                                      <p:cBhvr additive="base">
                                        <p:cTn id="8" dur="500" fill="hold"/>
                                        <p:tgtEl>
                                          <p:spTgt spid="798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80">
                                            <p:txEl>
                                              <p:pRg st="0" end="0"/>
                                            </p:txEl>
                                          </p:spTgt>
                                        </p:tgtEl>
                                        <p:attrNameLst>
                                          <p:attrName>style.visibility</p:attrName>
                                        </p:attrNameLst>
                                      </p:cBhvr>
                                      <p:to>
                                        <p:strVal val="visible"/>
                                      </p:to>
                                    </p:set>
                                    <p:anim calcmode="lin" valueType="num">
                                      <p:cBhvr additive="base">
                                        <p:cTn id="13" dur="500" fill="hold"/>
                                        <p:tgtEl>
                                          <p:spTgt spid="7578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80">
                                            <p:txEl>
                                              <p:pRg st="1" end="1"/>
                                            </p:txEl>
                                          </p:spTgt>
                                        </p:tgtEl>
                                        <p:attrNameLst>
                                          <p:attrName>style.visibility</p:attrName>
                                        </p:attrNameLst>
                                      </p:cBhvr>
                                      <p:to>
                                        <p:strVal val="visible"/>
                                      </p:to>
                                    </p:set>
                                    <p:anim calcmode="lin" valueType="num">
                                      <p:cBhvr additive="base">
                                        <p:cTn id="19" dur="500" fill="hold"/>
                                        <p:tgtEl>
                                          <p:spTgt spid="7578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780">
                                            <p:txEl>
                                              <p:pRg st="2" end="2"/>
                                            </p:txEl>
                                          </p:spTgt>
                                        </p:tgtEl>
                                        <p:attrNameLst>
                                          <p:attrName>style.visibility</p:attrName>
                                        </p:attrNameLst>
                                      </p:cBhvr>
                                      <p:to>
                                        <p:strVal val="visible"/>
                                      </p:to>
                                    </p:set>
                                    <p:anim calcmode="lin" valueType="num">
                                      <p:cBhvr additive="base">
                                        <p:cTn id="25" dur="500" fill="hold"/>
                                        <p:tgtEl>
                                          <p:spTgt spid="7578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80">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5780">
                                            <p:txEl>
                                              <p:pRg st="3" end="3"/>
                                            </p:txEl>
                                          </p:spTgt>
                                        </p:tgtEl>
                                        <p:attrNameLst>
                                          <p:attrName>style.visibility</p:attrName>
                                        </p:attrNameLst>
                                      </p:cBhvr>
                                      <p:to>
                                        <p:strVal val="visible"/>
                                      </p:to>
                                    </p:set>
                                    <p:anim calcmode="lin" valueType="num">
                                      <p:cBhvr additive="base">
                                        <p:cTn id="29" dur="500" fill="hold"/>
                                        <p:tgtEl>
                                          <p:spTgt spid="7578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7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301625" y="228600"/>
            <a:ext cx="8540750" cy="685800"/>
          </a:xfrm>
        </p:spPr>
        <p:txBody>
          <a:bodyPr/>
          <a:lstStyle/>
          <a:p>
            <a:r>
              <a:rPr lang="en-US" altLang="zh-CN" sz="3200" smtClean="0"/>
              <a:t>URLStreamHandler</a:t>
            </a:r>
            <a:r>
              <a:rPr lang="zh-CN" altLang="en-US" sz="3200" smtClean="0"/>
              <a:t>类</a:t>
            </a:r>
          </a:p>
        </p:txBody>
      </p:sp>
      <p:sp>
        <p:nvSpPr>
          <p:cNvPr id="80899" name="内容占位符 2"/>
          <p:cNvSpPr>
            <a:spLocks noGrp="1"/>
          </p:cNvSpPr>
          <p:nvPr>
            <p:ph idx="1"/>
          </p:nvPr>
        </p:nvSpPr>
        <p:spPr>
          <a:xfrm>
            <a:off x="395536" y="1700808"/>
            <a:ext cx="8229600" cy="4525963"/>
          </a:xfrm>
        </p:spPr>
        <p:txBody>
          <a:bodyPr>
            <a:normAutofit fontScale="92500" lnSpcReduction="10000"/>
          </a:bodyPr>
          <a:lstStyle/>
          <a:p>
            <a:r>
              <a:rPr lang="en-US" altLang="zh-CN" sz="2400" dirty="0" smtClean="0">
                <a:latin typeface="Times New Roman" pitchFamily="18" charset="0"/>
                <a:cs typeface="Times New Roman" pitchFamily="18" charset="0"/>
                <a:hlinkClick r:id="rId2"/>
              </a:rPr>
              <a:t>http://docs.oracle.com/javase/8/docs/api/java/net/URLStreamHandler.html</a:t>
            </a:r>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r>
              <a:rPr lang="en-US" altLang="zh-CN" sz="2400" dirty="0" err="1" smtClean="0">
                <a:latin typeface="Times New Roman" pitchFamily="18" charset="0"/>
                <a:cs typeface="Times New Roman" pitchFamily="18" charset="0"/>
              </a:rPr>
              <a:t>URLStreamHandlerFactory</a:t>
            </a:r>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hlinkClick r:id="rId3"/>
              </a:rPr>
              <a:t>http://docs.oracle.com/javase/8/docs/api/java/net/URLStreamHandlerFactory.html</a:t>
            </a:r>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URL</a:t>
            </a:r>
            <a:r>
              <a:rPr lang="zh-CN" altLang="en-US" sz="2400" dirty="0" smtClean="0">
                <a:latin typeface="Times New Roman" pitchFamily="18" charset="0"/>
                <a:cs typeface="Times New Roman" pitchFamily="18" charset="0"/>
              </a:rPr>
              <a:t>之</a:t>
            </a:r>
            <a:r>
              <a:rPr lang="en-US" altLang="zh-CN" sz="2400" dirty="0" smtClean="0">
                <a:latin typeface="Times New Roman" pitchFamily="18" charset="0"/>
                <a:cs typeface="Times New Roman" pitchFamily="18" charset="0"/>
              </a:rPr>
              <a:t>static void </a:t>
            </a:r>
            <a:r>
              <a:rPr lang="en-US" altLang="zh-CN" sz="2400" dirty="0" err="1" smtClean="0">
                <a:latin typeface="Times New Roman" pitchFamily="18" charset="0"/>
                <a:cs typeface="Times New Roman" pitchFamily="18" charset="0"/>
              </a:rPr>
              <a:t>setURLStreamHandlerFactory</a:t>
            </a:r>
            <a:r>
              <a:rPr lang="en-US" altLang="zh-CN" sz="2400" dirty="0" smtClean="0">
                <a:latin typeface="Times New Roman" pitchFamily="18" charset="0"/>
                <a:cs typeface="Times New Roman" pitchFamily="18" charset="0"/>
              </a:rPr>
              <a:t>(…)</a:t>
            </a:r>
          </a:p>
          <a:p>
            <a:r>
              <a:rPr lang="en-US" altLang="zh-CN" sz="2400" dirty="0" smtClean="0">
                <a:latin typeface="Times New Roman" pitchFamily="18" charset="0"/>
                <a:cs typeface="Times New Roman" pitchFamily="18" charset="0"/>
                <a:hlinkClick r:id="rId4"/>
              </a:rPr>
              <a:t>http://docs.oracle.com/javase/8/docs/api/java/net/URL.html</a:t>
            </a:r>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于是，可以创建自己设计的协议处理器</a:t>
            </a:r>
            <a:endParaRPr lang="en-US" altLang="zh-CN" sz="2400" dirty="0" smtClean="0">
              <a:latin typeface="Times New Roman" pitchFamily="18" charset="0"/>
              <a:cs typeface="Times New Roman" pitchFamily="18" charset="0"/>
            </a:endParaRPr>
          </a:p>
          <a:p>
            <a:pPr lvl="1"/>
            <a:r>
              <a:rPr lang="zh-CN" altLang="en-US" sz="2000" dirty="0" smtClean="0">
                <a:latin typeface="Times New Roman" pitchFamily="18" charset="0"/>
                <a:cs typeface="Times New Roman" pitchFamily="18" charset="0"/>
              </a:rPr>
              <a:t>在</a:t>
            </a:r>
            <a:r>
              <a:rPr lang="en-US" altLang="zh-CN" sz="2000" dirty="0" smtClean="0">
                <a:latin typeface="Times New Roman" pitchFamily="18" charset="0"/>
                <a:cs typeface="Times New Roman" pitchFamily="18" charset="0"/>
              </a:rPr>
              <a:t>http</a:t>
            </a:r>
            <a:r>
              <a:rPr lang="zh-CN" altLang="en-US" sz="2000" dirty="0" smtClean="0">
                <a:latin typeface="Times New Roman" pitchFamily="18" charset="0"/>
                <a:cs typeface="Times New Roman" pitchFamily="18" charset="0"/>
              </a:rPr>
              <a:t>协议上面，再设计新的协议？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 calcmode="lin" valueType="num">
                                      <p:cBhvr additive="base">
                                        <p:cTn id="13"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0899">
                                            <p:txEl>
                                              <p:pRg st="3" end="3"/>
                                            </p:txEl>
                                          </p:spTgt>
                                        </p:tgtEl>
                                        <p:attrNameLst>
                                          <p:attrName>style.visibility</p:attrName>
                                        </p:attrNameLst>
                                      </p:cBhvr>
                                      <p:to>
                                        <p:strVal val="visible"/>
                                      </p:to>
                                    </p:set>
                                    <p:anim calcmode="lin" valueType="num">
                                      <p:cBhvr additive="base">
                                        <p:cTn id="17"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08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0899">
                                            <p:txEl>
                                              <p:pRg st="5" end="5"/>
                                            </p:txEl>
                                          </p:spTgt>
                                        </p:tgtEl>
                                        <p:attrNameLst>
                                          <p:attrName>style.visibility</p:attrName>
                                        </p:attrNameLst>
                                      </p:cBhvr>
                                      <p:to>
                                        <p:strVal val="visible"/>
                                      </p:to>
                                    </p:set>
                                    <p:anim calcmode="lin" valueType="num">
                                      <p:cBhvr additive="base">
                                        <p:cTn id="23"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089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0899">
                                            <p:txEl>
                                              <p:pRg st="6" end="6"/>
                                            </p:txEl>
                                          </p:spTgt>
                                        </p:tgtEl>
                                        <p:attrNameLst>
                                          <p:attrName>style.visibility</p:attrName>
                                        </p:attrNameLst>
                                      </p:cBhvr>
                                      <p:to>
                                        <p:strVal val="visible"/>
                                      </p:to>
                                    </p:set>
                                    <p:anim calcmode="lin" valueType="num">
                                      <p:cBhvr additive="base">
                                        <p:cTn id="27"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08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0899">
                                            <p:txEl>
                                              <p:pRg st="8" end="8"/>
                                            </p:txEl>
                                          </p:spTgt>
                                        </p:tgtEl>
                                        <p:attrNameLst>
                                          <p:attrName>style.visibility</p:attrName>
                                        </p:attrNameLst>
                                      </p:cBhvr>
                                      <p:to>
                                        <p:strVal val="visible"/>
                                      </p:to>
                                    </p:set>
                                    <p:anim calcmode="lin" valueType="num">
                                      <p:cBhvr additive="base">
                                        <p:cTn id="33" dur="500" fill="hold"/>
                                        <p:tgtEl>
                                          <p:spTgt spid="80899">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0899">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0899">
                                            <p:txEl>
                                              <p:pRg st="9" end="9"/>
                                            </p:txEl>
                                          </p:spTgt>
                                        </p:tgtEl>
                                        <p:attrNameLst>
                                          <p:attrName>style.visibility</p:attrName>
                                        </p:attrNameLst>
                                      </p:cBhvr>
                                      <p:to>
                                        <p:strVal val="visible"/>
                                      </p:to>
                                    </p:set>
                                    <p:anim calcmode="lin" valueType="num">
                                      <p:cBhvr additive="base">
                                        <p:cTn id="37" dur="500" fill="hold"/>
                                        <p:tgtEl>
                                          <p:spTgt spid="8089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08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301625" y="228600"/>
            <a:ext cx="8540750" cy="685800"/>
          </a:xfrm>
        </p:spPr>
        <p:txBody>
          <a:bodyPr/>
          <a:lstStyle/>
          <a:p>
            <a:r>
              <a:rPr lang="zh-CN" altLang="en-US" sz="3200" smtClean="0"/>
              <a:t>其它参考资源</a:t>
            </a:r>
          </a:p>
        </p:txBody>
      </p:sp>
      <p:sp>
        <p:nvSpPr>
          <p:cNvPr id="81923" name="内容占位符 2"/>
          <p:cNvSpPr>
            <a:spLocks noGrp="1"/>
          </p:cNvSpPr>
          <p:nvPr>
            <p:ph idx="1"/>
          </p:nvPr>
        </p:nvSpPr>
        <p:spPr>
          <a:xfrm>
            <a:off x="251520" y="1628801"/>
            <a:ext cx="8229600" cy="2160240"/>
          </a:xfrm>
        </p:spPr>
        <p:txBody>
          <a:bodyPr/>
          <a:lstStyle/>
          <a:p>
            <a:r>
              <a:rPr lang="en-US" altLang="zh-CN" sz="2400" dirty="0" err="1" smtClean="0">
                <a:latin typeface="Times New Roman" pitchFamily="18" charset="0"/>
                <a:cs typeface="Times New Roman" pitchFamily="18" charset="0"/>
              </a:rPr>
              <a:t>URLConnection</a:t>
            </a:r>
            <a:r>
              <a:rPr lang="zh-CN" altLang="en-US" sz="2400" dirty="0" smtClean="0">
                <a:latin typeface="Times New Roman" pitchFamily="18" charset="0"/>
                <a:cs typeface="Times New Roman" pitchFamily="18" charset="0"/>
              </a:rPr>
              <a:t>类</a:t>
            </a:r>
            <a:r>
              <a:rPr lang="en-US" altLang="zh-CN" sz="2400" dirty="0" smtClean="0">
                <a:latin typeface="Times New Roman" pitchFamily="18" charset="0"/>
                <a:cs typeface="Times New Roman" pitchFamily="18" charset="0"/>
                <a:hlinkClick r:id="rId2"/>
              </a:rPr>
              <a:t>http://download.oracle.com/technetwork/java/javase/6/docs/zh/api/java/net/URLConnection.html</a:t>
            </a:r>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z="3200" smtClean="0"/>
              <a:t>一个</a:t>
            </a:r>
            <a:r>
              <a:rPr lang="en-US" altLang="zh-CN" sz="3200" smtClean="0"/>
              <a:t>HTTP</a:t>
            </a:r>
            <a:r>
              <a:rPr lang="zh-CN" altLang="en-US" sz="3200" smtClean="0"/>
              <a:t>服务器响应的头部信息</a:t>
            </a:r>
          </a:p>
        </p:txBody>
      </p:sp>
      <p:sp>
        <p:nvSpPr>
          <p:cNvPr id="3" name="内容占位符 2"/>
          <p:cNvSpPr>
            <a:spLocks noGrp="1"/>
          </p:cNvSpPr>
          <p:nvPr>
            <p:ph idx="1"/>
          </p:nvPr>
        </p:nvSpPr>
        <p:spPr/>
        <p:txBody>
          <a:bodyPr/>
          <a:lstStyle/>
          <a:p>
            <a:r>
              <a:rPr lang="zh-CN" altLang="en-US" sz="2800" dirty="0" smtClean="0"/>
              <a:t>头部中的常用字段有：</a:t>
            </a:r>
            <a:endParaRPr lang="en-US" altLang="zh-CN" sz="2800" dirty="0" smtClean="0"/>
          </a:p>
          <a:p>
            <a:r>
              <a:rPr lang="en-US" altLang="zh-CN" sz="2800" dirty="0" smtClean="0"/>
              <a:t>Content-type</a:t>
            </a:r>
          </a:p>
          <a:p>
            <a:r>
              <a:rPr lang="en-US" altLang="zh-CN" sz="2800" dirty="0" smtClean="0"/>
              <a:t>Content-length</a:t>
            </a:r>
          </a:p>
          <a:p>
            <a:r>
              <a:rPr lang="en-US" altLang="zh-CN" sz="2800" dirty="0" smtClean="0"/>
              <a:t>Content-encoding</a:t>
            </a:r>
          </a:p>
          <a:p>
            <a:r>
              <a:rPr lang="en-US" altLang="zh-CN" sz="2800" dirty="0" smtClean="0"/>
              <a:t>Date</a:t>
            </a:r>
          </a:p>
          <a:p>
            <a:r>
              <a:rPr lang="en-US" altLang="zh-CN" sz="2800" dirty="0" smtClean="0"/>
              <a:t>Last-modified</a:t>
            </a:r>
          </a:p>
          <a:p>
            <a:r>
              <a:rPr lang="en-US" altLang="zh-CN" sz="2800" dirty="0" smtClean="0"/>
              <a:t>Expires</a:t>
            </a:r>
            <a:endParaRPr lang="en-US" altLang="zh-CN" dirty="0" smtClean="0"/>
          </a:p>
        </p:txBody>
      </p:sp>
      <p:sp>
        <p:nvSpPr>
          <p:cNvPr id="16388" name="矩形 3"/>
          <p:cNvSpPr>
            <a:spLocks noChangeArrowheads="1"/>
          </p:cNvSpPr>
          <p:nvPr/>
        </p:nvSpPr>
        <p:spPr bwMode="auto">
          <a:xfrm>
            <a:off x="3635896" y="2492896"/>
            <a:ext cx="5334000" cy="2862263"/>
          </a:xfrm>
          <a:prstGeom prst="rect">
            <a:avLst/>
          </a:prstGeom>
          <a:solidFill>
            <a:srgbClr val="CCFFFF"/>
          </a:solidFill>
          <a:ln w="9525">
            <a:noFill/>
            <a:miter lim="800000"/>
            <a:headEnd/>
            <a:tailEnd/>
          </a:ln>
        </p:spPr>
        <p:txBody>
          <a:bodyPr>
            <a:spAutoFit/>
          </a:bodyPr>
          <a:lstStyle/>
          <a:p>
            <a:r>
              <a:rPr lang="zh-CN" altLang="en-US" b="1">
                <a:solidFill>
                  <a:srgbClr val="FF0000"/>
                </a:solidFill>
                <a:latin typeface="Times New Roman" pitchFamily="18" charset="0"/>
                <a:cs typeface="Times New Roman" pitchFamily="18" charset="0"/>
              </a:rPr>
              <a:t>一个</a:t>
            </a:r>
            <a:r>
              <a:rPr lang="en-US" altLang="zh-CN" b="1">
                <a:solidFill>
                  <a:srgbClr val="FF0000"/>
                </a:solidFill>
                <a:latin typeface="Times New Roman" pitchFamily="18" charset="0"/>
                <a:cs typeface="Times New Roman" pitchFamily="18" charset="0"/>
              </a:rPr>
              <a:t>Appache Web</a:t>
            </a:r>
            <a:r>
              <a:rPr lang="zh-CN" altLang="en-US" b="1">
                <a:solidFill>
                  <a:srgbClr val="FF0000"/>
                </a:solidFill>
                <a:latin typeface="Times New Roman" pitchFamily="18" charset="0"/>
                <a:cs typeface="Times New Roman" pitchFamily="18" charset="0"/>
              </a:rPr>
              <a:t>服务器返回的响应信息中的</a:t>
            </a:r>
            <a:r>
              <a:rPr lang="en-US" altLang="zh-CN" b="1">
                <a:solidFill>
                  <a:srgbClr val="FF0000"/>
                </a:solidFill>
                <a:latin typeface="Times New Roman" pitchFamily="18" charset="0"/>
                <a:cs typeface="Times New Roman" pitchFamily="18" charset="0"/>
              </a:rPr>
              <a:t>HTTP</a:t>
            </a:r>
            <a:r>
              <a:rPr lang="zh-CN" altLang="en-US" b="1">
                <a:solidFill>
                  <a:srgbClr val="FF0000"/>
                </a:solidFill>
                <a:latin typeface="Times New Roman" pitchFamily="18" charset="0"/>
                <a:cs typeface="Times New Roman" pitchFamily="18" charset="0"/>
              </a:rPr>
              <a:t>头部：</a:t>
            </a:r>
            <a:endParaRPr lang="en-US" altLang="zh-CN" b="1">
              <a:solidFill>
                <a:srgbClr val="FF0000"/>
              </a:solidFill>
              <a:latin typeface="Times New Roman" pitchFamily="18" charset="0"/>
              <a:cs typeface="Times New Roman" pitchFamily="18" charset="0"/>
            </a:endParaRPr>
          </a:p>
          <a:p>
            <a:endParaRPr lang="en-US" altLang="zh-CN" b="1">
              <a:solidFill>
                <a:srgbClr val="FF0000"/>
              </a:solidFill>
              <a:latin typeface="Times New Roman" pitchFamily="18" charset="0"/>
              <a:cs typeface="Times New Roman" pitchFamily="18" charset="0"/>
            </a:endParaRPr>
          </a:p>
          <a:p>
            <a:r>
              <a:rPr lang="en-US" altLang="zh-CN">
                <a:latin typeface="Times New Roman" pitchFamily="18" charset="0"/>
                <a:cs typeface="Times New Roman" pitchFamily="18" charset="0"/>
              </a:rPr>
              <a:t>HTTP/1.1  301  Moved Permanently</a:t>
            </a:r>
          </a:p>
          <a:p>
            <a:r>
              <a:rPr lang="en-US" altLang="zh-CN">
                <a:latin typeface="Times New Roman" pitchFamily="18" charset="0"/>
                <a:cs typeface="Times New Roman" pitchFamily="18" charset="0"/>
              </a:rPr>
              <a:t>Date:  Sun, 21 Apr 2013  15:12:46 GMT</a:t>
            </a:r>
          </a:p>
          <a:p>
            <a:r>
              <a:rPr lang="en-US" altLang="zh-CN">
                <a:latin typeface="Times New Roman" pitchFamily="18" charset="0"/>
                <a:cs typeface="Times New Roman" pitchFamily="18" charset="0"/>
              </a:rPr>
              <a:t>Server: Apache</a:t>
            </a:r>
          </a:p>
          <a:p>
            <a:r>
              <a:rPr lang="en-US" altLang="zh-CN">
                <a:latin typeface="Times New Roman" pitchFamily="18" charset="0"/>
                <a:cs typeface="Times New Roman" pitchFamily="18" charset="0"/>
              </a:rPr>
              <a:t>Location: http://www.ibiblio.org/</a:t>
            </a:r>
          </a:p>
          <a:p>
            <a:r>
              <a:rPr lang="en-US" altLang="zh-CN">
                <a:latin typeface="Times New Roman" pitchFamily="18" charset="0"/>
                <a:cs typeface="Times New Roman" pitchFamily="18" charset="0"/>
              </a:rPr>
              <a:t>Content-Length:  296</a:t>
            </a:r>
          </a:p>
          <a:p>
            <a:r>
              <a:rPr lang="en-US" altLang="zh-CN">
                <a:latin typeface="Times New Roman" pitchFamily="18" charset="0"/>
                <a:cs typeface="Times New Roman" pitchFamily="18" charset="0"/>
              </a:rPr>
              <a:t>Connection: close</a:t>
            </a:r>
          </a:p>
          <a:p>
            <a:r>
              <a:rPr lang="en-US" altLang="zh-CN">
                <a:latin typeface="Times New Roman" pitchFamily="18" charset="0"/>
                <a:cs typeface="Times New Roman" pitchFamily="18" charset="0"/>
              </a:rPr>
              <a:t>Content-type:  text/html;  charset = iso-8859-1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z="3200" smtClean="0"/>
              <a:t>头字段信息获取的方法</a:t>
            </a:r>
          </a:p>
        </p:txBody>
      </p:sp>
      <p:sp>
        <p:nvSpPr>
          <p:cNvPr id="3" name="内容占位符 2"/>
          <p:cNvSpPr>
            <a:spLocks noGrp="1"/>
          </p:cNvSpPr>
          <p:nvPr>
            <p:ph idx="1"/>
          </p:nvPr>
        </p:nvSpPr>
        <p:spPr>
          <a:xfrm>
            <a:off x="179512" y="1600200"/>
            <a:ext cx="8586536" cy="4495800"/>
          </a:xfrm>
        </p:spPr>
        <p:txBody>
          <a:bodyPr>
            <a:normAutofit lnSpcReduction="10000"/>
          </a:bodyPr>
          <a:lstStyle/>
          <a:p>
            <a:pPr>
              <a:defRPr/>
            </a:pPr>
            <a:r>
              <a:rPr lang="en-US" altLang="zh-CN" sz="2800" dirty="0"/>
              <a:t>public String </a:t>
            </a:r>
            <a:r>
              <a:rPr lang="en-US" altLang="zh-CN" sz="2800" dirty="0" err="1"/>
              <a:t>getContentType</a:t>
            </a:r>
            <a:r>
              <a:rPr lang="en-US" altLang="zh-CN" sz="2800" dirty="0"/>
              <a:t>()</a:t>
            </a:r>
          </a:p>
          <a:p>
            <a:pPr lvl="1">
              <a:defRPr/>
            </a:pPr>
            <a:r>
              <a:rPr lang="zh-CN" altLang="en-US" sz="2400" dirty="0" smtClean="0"/>
              <a:t>返回响应主体的</a:t>
            </a:r>
            <a:r>
              <a:rPr lang="en-US" altLang="zh-CN" sz="2400" dirty="0" smtClean="0"/>
              <a:t>MIME</a:t>
            </a:r>
            <a:r>
              <a:rPr lang="zh-CN" altLang="en-US" sz="2400" dirty="0" smtClean="0"/>
              <a:t>类型，如：</a:t>
            </a:r>
            <a:r>
              <a:rPr lang="en-US" altLang="zh-CN" sz="2400" dirty="0" smtClean="0"/>
              <a:t>text/html</a:t>
            </a:r>
            <a:r>
              <a:rPr lang="en-US" altLang="zh-CN" sz="2400" dirty="0"/>
              <a:t>; </a:t>
            </a:r>
            <a:r>
              <a:rPr lang="en-US" altLang="zh-CN" sz="2400" dirty="0" err="1" smtClean="0"/>
              <a:t>charset</a:t>
            </a:r>
            <a:r>
              <a:rPr lang="en-US" altLang="zh-CN" sz="2400" dirty="0" smtClean="0"/>
              <a:t>=UTF-8</a:t>
            </a:r>
          </a:p>
          <a:p>
            <a:pPr lvl="1">
              <a:defRPr/>
            </a:pPr>
            <a:r>
              <a:rPr lang="en-US" altLang="zh-CN" sz="2400" dirty="0" smtClean="0"/>
              <a:t>http</a:t>
            </a:r>
            <a:r>
              <a:rPr lang="zh-CN" altLang="en-US" sz="2400" dirty="0" smtClean="0"/>
              <a:t>默认编码方式 </a:t>
            </a:r>
            <a:r>
              <a:rPr lang="en-US" altLang="zh-CN" sz="2400" dirty="0" smtClean="0"/>
              <a:t>ISO-8859-1</a:t>
            </a:r>
          </a:p>
          <a:p>
            <a:pPr marL="0" indent="0">
              <a:buFont typeface="Wingdings 2" pitchFamily="18" charset="2"/>
              <a:buNone/>
              <a:defRPr/>
            </a:pPr>
            <a:endParaRPr lang="en-US" altLang="zh-CN" sz="2800" dirty="0"/>
          </a:p>
          <a:p>
            <a:pPr>
              <a:defRPr/>
            </a:pPr>
            <a:r>
              <a:rPr lang="en-US" altLang="zh-CN" sz="2800" dirty="0" smtClean="0"/>
              <a:t>public </a:t>
            </a:r>
            <a:r>
              <a:rPr lang="en-US" altLang="zh-CN" sz="2800" dirty="0" err="1"/>
              <a:t>int</a:t>
            </a:r>
            <a:r>
              <a:rPr lang="en-US" altLang="zh-CN" sz="2800" dirty="0"/>
              <a:t> </a:t>
            </a:r>
            <a:r>
              <a:rPr lang="en-US" altLang="zh-CN" sz="2800" dirty="0" err="1"/>
              <a:t>getContentLength</a:t>
            </a:r>
            <a:r>
              <a:rPr lang="en-US" altLang="zh-CN" sz="2800" dirty="0" smtClean="0"/>
              <a:t>()</a:t>
            </a:r>
          </a:p>
          <a:p>
            <a:pPr>
              <a:defRPr/>
            </a:pPr>
            <a:r>
              <a:rPr lang="en-US" altLang="zh-CN" sz="2800" dirty="0" smtClean="0"/>
              <a:t>public long </a:t>
            </a:r>
            <a:r>
              <a:rPr lang="en-US" altLang="zh-CN" sz="2800" dirty="0" err="1" smtClean="0"/>
              <a:t>getContentLengthLong</a:t>
            </a:r>
            <a:r>
              <a:rPr lang="en-US" altLang="zh-CN" sz="2800" dirty="0" smtClean="0"/>
              <a:t>()</a:t>
            </a:r>
          </a:p>
          <a:p>
            <a:pPr lvl="1">
              <a:defRPr/>
            </a:pPr>
            <a:r>
              <a:rPr lang="zh-CN" altLang="en-US" sz="2400" dirty="0" smtClean="0"/>
              <a:t>返回响应主体的字节数</a:t>
            </a:r>
            <a:endParaRPr lang="en-US" altLang="zh-CN" sz="2400" dirty="0" smtClean="0"/>
          </a:p>
          <a:p>
            <a:pPr lvl="1">
              <a:defRPr/>
            </a:pPr>
            <a:r>
              <a:rPr lang="zh-CN" altLang="en-US" sz="2400" dirty="0" smtClean="0"/>
              <a:t>如无</a:t>
            </a:r>
            <a:r>
              <a:rPr lang="en-US" altLang="zh-CN" sz="2400" dirty="0" smtClean="0"/>
              <a:t>Content-length</a:t>
            </a:r>
            <a:r>
              <a:rPr lang="zh-CN" altLang="en-US" sz="2400" dirty="0" smtClean="0"/>
              <a:t>首部，返回</a:t>
            </a:r>
            <a:r>
              <a:rPr lang="en-US" altLang="zh-CN" sz="2400" dirty="0" smtClean="0"/>
              <a:t>-1</a:t>
            </a:r>
          </a:p>
          <a:p>
            <a:pPr lvl="1">
              <a:defRPr/>
            </a:pPr>
            <a:r>
              <a:rPr lang="zh-CN" altLang="en-US" sz="2400" dirty="0" smtClean="0"/>
              <a:t>当程序中需要准备知道要读取的字节数，或需要预先创建一个足够大的缓冲区来保存数据时使用。</a:t>
            </a:r>
            <a:endParaRPr lang="en-US" altLang="zh-CN" sz="2400" dirty="0" smtClean="0"/>
          </a:p>
          <a:p>
            <a:pPr lvl="1">
              <a:defRPr/>
            </a:pPr>
            <a:endParaRPr lang="en-US" altLang="zh-CN" dirty="0" smtClean="0"/>
          </a:p>
        </p:txBody>
      </p:sp>
      <p:sp>
        <p:nvSpPr>
          <p:cNvPr id="17412" name="矩形 3"/>
          <p:cNvSpPr>
            <a:spLocks noChangeArrowheads="1"/>
          </p:cNvSpPr>
          <p:nvPr/>
        </p:nvSpPr>
        <p:spPr bwMode="auto">
          <a:xfrm>
            <a:off x="3519488" y="6488113"/>
            <a:ext cx="2936875" cy="369887"/>
          </a:xfrm>
          <a:prstGeom prst="rect">
            <a:avLst/>
          </a:prstGeom>
          <a:noFill/>
          <a:ln w="9525">
            <a:noFill/>
            <a:miter lim="800000"/>
            <a:headEnd/>
            <a:tailEnd/>
          </a:ln>
        </p:spPr>
        <p:txBody>
          <a:bodyPr wrap="none">
            <a:spAutoFit/>
          </a:bodyPr>
          <a:lstStyle/>
          <a:p>
            <a:r>
              <a:rPr lang="en-US" altLang="zh-CN"/>
              <a:t>EncodingAwareSourceViewer</a:t>
            </a:r>
            <a:endParaRPr lang="zh-CN" altLang="en-US"/>
          </a:p>
        </p:txBody>
      </p:sp>
      <p:sp>
        <p:nvSpPr>
          <p:cNvPr id="17413" name="矩形 4"/>
          <p:cNvSpPr>
            <a:spLocks noChangeArrowheads="1"/>
          </p:cNvSpPr>
          <p:nvPr/>
        </p:nvSpPr>
        <p:spPr bwMode="auto">
          <a:xfrm>
            <a:off x="7224713" y="6488113"/>
            <a:ext cx="1290637" cy="369887"/>
          </a:xfrm>
          <a:prstGeom prst="rect">
            <a:avLst/>
          </a:prstGeom>
          <a:noFill/>
          <a:ln w="9525">
            <a:noFill/>
            <a:miter lim="800000"/>
            <a:headEnd/>
            <a:tailEnd/>
          </a:ln>
        </p:spPr>
        <p:txBody>
          <a:bodyPr wrap="none">
            <a:spAutoFit/>
          </a:bodyPr>
          <a:lstStyle/>
          <a:p>
            <a:r>
              <a:rPr lang="en-US" altLang="zh-CN"/>
              <a:t>BinarySaver</a:t>
            </a:r>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2160</TotalTime>
  <Words>5306</Words>
  <Application>Microsoft Office PowerPoint</Application>
  <PresentationFormat>全屏显示(4:3)</PresentationFormat>
  <Paragraphs>663</Paragraphs>
  <Slides>76</Slides>
  <Notes>9</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中性</vt:lpstr>
      <vt:lpstr>                     URL Connection</vt:lpstr>
      <vt:lpstr>简介</vt:lpstr>
      <vt:lpstr>URLConnection类的使用步骤</vt:lpstr>
      <vt:lpstr>创建URLConnection对象</vt:lpstr>
      <vt:lpstr>读取服务器的数据</vt:lpstr>
      <vt:lpstr>幻灯片 6</vt:lpstr>
      <vt:lpstr>URL与URLConnection区别</vt:lpstr>
      <vt:lpstr>一个HTTP服务器响应的头部信息</vt:lpstr>
      <vt:lpstr>头字段信息获取的方法</vt:lpstr>
      <vt:lpstr>头部字段</vt:lpstr>
      <vt:lpstr>getContentLength()</vt:lpstr>
      <vt:lpstr>具体实现（1）</vt:lpstr>
      <vt:lpstr>具体实现（2）</vt:lpstr>
      <vt:lpstr>具体实现（3）</vt:lpstr>
      <vt:lpstr>具体实现（4）</vt:lpstr>
      <vt:lpstr>Web页面下载(考虑字符编码)</vt:lpstr>
      <vt:lpstr>头部方法使用例子</vt:lpstr>
      <vt:lpstr>显示首部</vt:lpstr>
      <vt:lpstr>任意头字段</vt:lpstr>
      <vt:lpstr>任意头字段</vt:lpstr>
      <vt:lpstr>使用获取任意首部字段方法显示整个HTTP请求</vt:lpstr>
      <vt:lpstr>具体实现</vt:lpstr>
      <vt:lpstr>执行结果</vt:lpstr>
      <vt:lpstr>Web缓存</vt:lpstr>
      <vt:lpstr>缓存控制</vt:lpstr>
      <vt:lpstr>控制参数（1）</vt:lpstr>
      <vt:lpstr>控制参数（2）</vt:lpstr>
      <vt:lpstr>控制参数（3）</vt:lpstr>
      <vt:lpstr>控制参数实例</vt:lpstr>
      <vt:lpstr>Java的Web缓存</vt:lpstr>
      <vt:lpstr>Java的Web缓存-- CacheRequest类</vt:lpstr>
      <vt:lpstr>自定义CacheRequest子类</vt:lpstr>
      <vt:lpstr>Java的Web缓存-- CacheResponse类</vt:lpstr>
      <vt:lpstr>自定义CacheResponse子类</vt:lpstr>
      <vt:lpstr>Java的Web缓存-- ResponseCache类</vt:lpstr>
      <vt:lpstr>配置URLConnection连接</vt:lpstr>
      <vt:lpstr>Protected URL url 字段</vt:lpstr>
      <vt:lpstr>举例</vt:lpstr>
      <vt:lpstr>Protected boolean connected</vt:lpstr>
      <vt:lpstr>Protected boolean allowUserInteraction</vt:lpstr>
      <vt:lpstr>Protected boolean doInput</vt:lpstr>
      <vt:lpstr>Protected boolean doOutput</vt:lpstr>
      <vt:lpstr>Protected boolean ifModifiedSince</vt:lpstr>
      <vt:lpstr>Protected boolean useCaches</vt:lpstr>
      <vt:lpstr>配置HTTP客户端请求头信息</vt:lpstr>
      <vt:lpstr>配置HTTP客户端请求头信息</vt:lpstr>
      <vt:lpstr>向服务器写入数据</vt:lpstr>
      <vt:lpstr>如何写？</vt:lpstr>
      <vt:lpstr>POST请求</vt:lpstr>
      <vt:lpstr>服务器的响应</vt:lpstr>
      <vt:lpstr>POST请求编程例子</vt:lpstr>
      <vt:lpstr>POST请求举例解决思路</vt:lpstr>
      <vt:lpstr>post实例：提交表单（1）</vt:lpstr>
      <vt:lpstr>post实例：提交表单（2）</vt:lpstr>
      <vt:lpstr>post实例：提交表单（3）</vt:lpstr>
      <vt:lpstr>post实例：提交表单（4）</vt:lpstr>
      <vt:lpstr>提交表单数据编程总结</vt:lpstr>
      <vt:lpstr>猜测MIME媒体类型</vt:lpstr>
      <vt:lpstr>HttpURLConnection类</vt:lpstr>
      <vt:lpstr>请求方法</vt:lpstr>
      <vt:lpstr>HEAD方法</vt:lpstr>
      <vt:lpstr>DELETE方法</vt:lpstr>
      <vt:lpstr>服务器对DELETE的响应</vt:lpstr>
      <vt:lpstr>PUT方法</vt:lpstr>
      <vt:lpstr>OPTIONS方法</vt:lpstr>
      <vt:lpstr>TRACE方法</vt:lpstr>
      <vt:lpstr>断开与服务器的连接</vt:lpstr>
      <vt:lpstr>处理服务器的响应</vt:lpstr>
      <vt:lpstr>处理服务器的响应</vt:lpstr>
      <vt:lpstr>处理服务器的响应</vt:lpstr>
      <vt:lpstr>错误流的读取</vt:lpstr>
      <vt:lpstr>协议处理框架</vt:lpstr>
      <vt:lpstr>协议处理框架</vt:lpstr>
      <vt:lpstr>URL和URLConnection的关联</vt:lpstr>
      <vt:lpstr>URLStreamHandler类</vt:lpstr>
      <vt:lpstr>其它参考资源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端美科技高校合作产学研发展计划</dc:title>
  <cp:lastModifiedBy>dell</cp:lastModifiedBy>
  <cp:revision>233</cp:revision>
  <dcterms:modified xsi:type="dcterms:W3CDTF">2022-04-20T07:42:06Z</dcterms:modified>
</cp:coreProperties>
</file>