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509" r:id="rId3"/>
    <p:sldId id="425" r:id="rId4"/>
    <p:sldId id="478" r:id="rId5"/>
    <p:sldId id="498" r:id="rId6"/>
    <p:sldId id="511" r:id="rId7"/>
    <p:sldId id="479" r:id="rId8"/>
    <p:sldId id="480" r:id="rId9"/>
    <p:sldId id="514" r:id="rId10"/>
    <p:sldId id="515" r:id="rId11"/>
    <p:sldId id="481" r:id="rId12"/>
    <p:sldId id="516" r:id="rId13"/>
    <p:sldId id="505" r:id="rId14"/>
    <p:sldId id="506" r:id="rId15"/>
    <p:sldId id="482" r:id="rId16"/>
    <p:sldId id="517" r:id="rId17"/>
    <p:sldId id="518" r:id="rId18"/>
    <p:sldId id="500" r:id="rId19"/>
    <p:sldId id="501" r:id="rId20"/>
    <p:sldId id="502" r:id="rId21"/>
    <p:sldId id="519" r:id="rId22"/>
    <p:sldId id="484" r:id="rId23"/>
    <p:sldId id="485" r:id="rId24"/>
    <p:sldId id="499" r:id="rId25"/>
    <p:sldId id="486" r:id="rId26"/>
    <p:sldId id="520" r:id="rId27"/>
    <p:sldId id="521" r:id="rId28"/>
    <p:sldId id="522" r:id="rId29"/>
    <p:sldId id="487" r:id="rId30"/>
    <p:sldId id="507" r:id="rId31"/>
    <p:sldId id="508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523" r:id="rId42"/>
    <p:sldId id="497" r:id="rId43"/>
    <p:sldId id="52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29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</a:t>
            </a:r>
            <a:r>
              <a:rPr lang="en-US" altLang="zh-CN" dirty="0" smtClean="0"/>
              <a:t>Client Socket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dirty="0" smtClean="0"/>
              <a:t>为连接设置超时时间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968552"/>
          </a:xfrm>
        </p:spPr>
        <p:txBody>
          <a:bodyPr/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设置一个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超时时间</a:t>
            </a:r>
            <a:r>
              <a:rPr lang="zh-CN" altLang="en-US" sz="2400" dirty="0" smtClean="0"/>
              <a:t>，如果连接服务器间服务器挂起，则会给出</a:t>
            </a:r>
            <a:r>
              <a:rPr lang="en-US" altLang="zh-CN" sz="2400" dirty="0" err="1" smtClean="0"/>
              <a:t>socketTimeoutException</a:t>
            </a:r>
            <a:r>
              <a:rPr lang="zh-CN" altLang="en-US" sz="2400" dirty="0" smtClean="0"/>
              <a:t>异常通知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Socket.setSoTimeout</a:t>
            </a:r>
            <a:r>
              <a:rPr lang="en-US" altLang="zh-CN" sz="2400" dirty="0" smtClean="0"/>
              <a:t>(15000);//15</a:t>
            </a:r>
            <a:r>
              <a:rPr lang="zh-CN" altLang="en-US" sz="2400" dirty="0" smtClean="0"/>
              <a:t>秒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InputStream</a:t>
            </a:r>
            <a:r>
              <a:rPr lang="en-US" altLang="zh-CN" sz="2400" dirty="0" smtClean="0"/>
              <a:t> in = </a:t>
            </a:r>
            <a:r>
              <a:rPr lang="en-US" altLang="zh-CN" sz="2400" dirty="0" err="1" smtClean="0"/>
              <a:t>socket.getInputStream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    //</a:t>
            </a:r>
            <a:r>
              <a:rPr lang="zh-CN" altLang="en-US" sz="2400" dirty="0" smtClean="0"/>
              <a:t>从输入流读取服务器发送的字节，此处的协议指定发送的字节必须是</a:t>
            </a:r>
            <a:r>
              <a:rPr lang="en-US" altLang="zh-CN" sz="2400" dirty="0" smtClean="0">
                <a:solidFill>
                  <a:srgbClr val="FF0000"/>
                </a:solidFill>
              </a:rPr>
              <a:t>ASCII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reader=new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(in, “</a:t>
            </a:r>
            <a:r>
              <a:rPr lang="en-US" altLang="zh-CN" sz="2400" dirty="0" smtClean="0">
                <a:solidFill>
                  <a:srgbClr val="FF0000"/>
                </a:solidFill>
              </a:rPr>
              <a:t>ASCII</a:t>
            </a:r>
            <a:r>
              <a:rPr lang="en-US" altLang="zh-CN" sz="2400" dirty="0" smtClean="0"/>
              <a:t>”);</a:t>
            </a:r>
            <a:br>
              <a:rPr lang="en-US" altLang="zh-CN" sz="2400" dirty="0" smtClean="0"/>
            </a:b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= </a:t>
            </a:r>
            <a:r>
              <a:rPr lang="en-US" altLang="zh-CN" sz="2400" dirty="0" err="1" smtClean="0"/>
              <a:t>reader.read</a:t>
            </a:r>
            <a:r>
              <a:rPr lang="en-US" altLang="zh-CN" sz="2400" dirty="0" smtClean="0"/>
              <a:t>(); c!=-1; </a:t>
            </a:r>
            <a:r>
              <a:rPr lang="en-US" altLang="zh-CN" sz="2400" dirty="0" smtClean="0"/>
              <a:t>c=</a:t>
            </a:r>
            <a:r>
              <a:rPr lang="en-US" altLang="zh-CN" sz="2400" dirty="0" err="1" smtClean="0"/>
              <a:t>reader.read</a:t>
            </a:r>
            <a:r>
              <a:rPr lang="en-US" altLang="zh-CN" sz="2400" dirty="0" smtClean="0"/>
              <a:t>()){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Time.append</a:t>
            </a:r>
            <a:r>
              <a:rPr lang="en-US" altLang="zh-CN" sz="2400" dirty="0" smtClean="0"/>
              <a:t>((char c);</a:t>
            </a:r>
          </a:p>
          <a:p>
            <a:pPr>
              <a:buNone/>
            </a:pPr>
            <a:r>
              <a:rPr lang="en-US" altLang="zh-CN" sz="2400" dirty="0" smtClean="0"/>
              <a:t>    }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(time);</a:t>
            </a:r>
          </a:p>
          <a:p>
            <a:endParaRPr lang="en-US" altLang="zh-CN" sz="20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Daytime</a:t>
            </a:r>
            <a:r>
              <a:rPr lang="zh-CN" altLang="en-US" dirty="0" smtClean="0"/>
              <a:t>协议客户端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7543801" cy="681185"/>
          </a:xfrm>
        </p:spPr>
        <p:txBody>
          <a:bodyPr/>
          <a:lstStyle/>
          <a:p>
            <a:r>
              <a:rPr lang="zh-CN" altLang="en-US" dirty="0" smtClean="0"/>
              <a:t>从服务器获取数据并打印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34099" y="6423118"/>
            <a:ext cx="150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DaytimeClient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46" y="2348880"/>
            <a:ext cx="9037154" cy="25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1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dirty="0" smtClean="0"/>
              <a:t>使用协议和理解数据格式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540750" cy="4498975"/>
          </a:xfrm>
        </p:spPr>
        <p:txBody>
          <a:bodyPr/>
          <a:lstStyle/>
          <a:p>
            <a:r>
              <a:rPr lang="zh-CN" altLang="en-US" sz="2800" dirty="0" smtClean="0"/>
              <a:t>网络程序的重点工作通常是使用协议和理解数据格式</a:t>
            </a:r>
            <a:endParaRPr lang="en-US" altLang="zh-CN" sz="2800" dirty="0" smtClean="0"/>
          </a:p>
          <a:p>
            <a:r>
              <a:rPr lang="zh-CN" altLang="en-US" sz="2800" dirty="0" smtClean="0"/>
              <a:t>如果不只是显示输出时间服务器发送给你的文本，而是希望把它解析为一个</a:t>
            </a:r>
            <a:r>
              <a:rPr lang="en-US" altLang="zh-CN" sz="2800" dirty="0" err="1" smtClean="0"/>
              <a:t>java.util.Date</a:t>
            </a:r>
            <a:r>
              <a:rPr lang="zh-CN" altLang="en-US" sz="2800" dirty="0" smtClean="0"/>
              <a:t>对象，该如何编程？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488832" cy="392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5445224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parseDate</a:t>
            </a:r>
            <a:r>
              <a:rPr lang="zh-CN" altLang="en-US" dirty="0" smtClean="0"/>
              <a:t>将字符串表示的时间进行解析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parseDate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84701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2276872"/>
            <a:ext cx="57606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2564904"/>
            <a:ext cx="74888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400506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将时间字符串分解为特定格式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具体解析格式的设定（</a:t>
            </a:r>
            <a:r>
              <a:rPr lang="en-US" altLang="zh-CN" dirty="0" err="1" smtClean="0"/>
              <a:t>simpleDateFormat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6804248" y="2852936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HH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RFC868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RFC868</a:t>
            </a:r>
            <a:r>
              <a:rPr lang="zh-CN" altLang="en-US" dirty="0" smtClean="0"/>
              <a:t>协议：格林尼治标准时间（</a:t>
            </a:r>
            <a:r>
              <a:rPr lang="en-US" altLang="zh-CN" dirty="0" smtClean="0"/>
              <a:t>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1900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00:00:00</a:t>
            </a:r>
            <a:r>
              <a:rPr lang="zh-CN" altLang="en-US" dirty="0" smtClean="0"/>
              <a:t>之后经过的秒数，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位无符号整数</a:t>
            </a:r>
            <a:r>
              <a:rPr lang="en-US" altLang="zh-CN" dirty="0" smtClean="0"/>
              <a:t>, big-endian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大端）</a:t>
            </a:r>
            <a:endParaRPr lang="en-US" altLang="zh-CN" dirty="0" smtClean="0"/>
          </a:p>
          <a:p>
            <a:r>
              <a:rPr lang="zh-CN" altLang="en-US" dirty="0" smtClean="0"/>
              <a:t>大端和小端的区别？</a:t>
            </a:r>
            <a:endParaRPr lang="en-US" altLang="zh-CN" dirty="0" smtClean="0"/>
          </a:p>
          <a:p>
            <a:r>
              <a:rPr lang="en-US" altLang="zh-CN" dirty="0" smtClean="0"/>
              <a:t>UINT32</a:t>
            </a:r>
            <a:r>
              <a:rPr lang="zh-CN" altLang="en-US" dirty="0" smtClean="0"/>
              <a:t>能表示到</a:t>
            </a:r>
            <a:r>
              <a:rPr lang="en-US" altLang="zh-CN" dirty="0" smtClean="0"/>
              <a:t>2036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类表示的时间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 </a:t>
            </a:r>
            <a:r>
              <a:rPr lang="en-US" altLang="zh-CN" dirty="0"/>
              <a:t>00:00:00.000 </a:t>
            </a:r>
            <a:r>
              <a:rPr lang="zh-CN" altLang="en-US" dirty="0" smtClean="0"/>
              <a:t>之后的后毫秒数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3492" y="648866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30861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sz="4000" dirty="0" smtClean="0"/>
              <a:t>处理服务器返回的复杂数据格式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540750" cy="4498975"/>
          </a:xfrm>
        </p:spPr>
        <p:txBody>
          <a:bodyPr/>
          <a:lstStyle/>
          <a:p>
            <a:r>
              <a:rPr lang="zh-CN" altLang="en-US" sz="2800" dirty="0" smtClean="0"/>
              <a:t>网络程序遇到不同的协议，可能会遇到陌生复杂的数据格式，那么程序必须读取原始字节，再按字节解释。</a:t>
            </a:r>
            <a:endParaRPr lang="en-US" altLang="zh-CN" sz="2800" dirty="0" smtClean="0"/>
          </a:p>
          <a:p>
            <a:r>
              <a:rPr lang="zh-CN" altLang="en-US" sz="2800" dirty="0" smtClean="0"/>
              <a:t>必须自己编写代码处理服务器发送的任意格式的数据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sz="4000" dirty="0" smtClean="0"/>
              <a:t>用</a:t>
            </a:r>
            <a:r>
              <a:rPr lang="en-US" altLang="zh-CN" sz="4000" dirty="0" smtClean="0"/>
              <a:t>socket</a:t>
            </a:r>
            <a:r>
              <a:rPr lang="zh-CN" altLang="en-US" sz="4000" dirty="0" smtClean="0"/>
              <a:t>写入服务器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64525" cy="5715000"/>
          </a:xfrm>
        </p:spPr>
        <p:txBody>
          <a:bodyPr/>
          <a:lstStyle/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写入服务器，需向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请求一个输出流和一个输入流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使用输出流在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上发送数据，同时使用输入流读取数据。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RFC2229</a:t>
            </a:r>
            <a:r>
              <a:rPr lang="zh-CN" altLang="en-US" sz="2400" dirty="0" smtClean="0"/>
              <a:t>的字典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协议：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telnet dict.org 2628 </a:t>
            </a:r>
          </a:p>
          <a:p>
            <a:pPr lvl="1"/>
            <a:r>
              <a:rPr lang="zh-CN" altLang="en-US" sz="2000" dirty="0" smtClean="0"/>
              <a:t>服务器正常，字典有变更，可以使用</a:t>
            </a:r>
            <a:r>
              <a:rPr lang="en-US" altLang="zh-CN" sz="2000" dirty="0" smtClean="0"/>
              <a:t>show db</a:t>
            </a:r>
            <a:r>
              <a:rPr lang="zh-CN" altLang="en-US" sz="2000" dirty="0" smtClean="0"/>
              <a:t>查看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，然后使用类似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define </a:t>
            </a:r>
            <a:r>
              <a:rPr lang="en-US" altLang="zh-CN" sz="2000" dirty="0" err="1" smtClean="0"/>
              <a:t>fd</a:t>
            </a:r>
            <a:r>
              <a:rPr lang="en-US" altLang="zh-CN" sz="2000" dirty="0" smtClean="0"/>
              <a:t>-eng-</a:t>
            </a:r>
            <a:r>
              <a:rPr lang="en-US" altLang="zh-CN" sz="2000" dirty="0" err="1" smtClean="0"/>
              <a:t>fra</a:t>
            </a:r>
            <a:r>
              <a:rPr lang="en-US" altLang="zh-CN" sz="2000" dirty="0" smtClean="0"/>
              <a:t> XXXX </a:t>
            </a:r>
            <a:r>
              <a:rPr lang="zh-CN" altLang="en-US" sz="2000" dirty="0" smtClean="0"/>
              <a:t>来查询单词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编程实现该协议客户端：</a:t>
            </a:r>
            <a:r>
              <a:rPr lang="en-US" altLang="zh-CN" sz="1800" dirty="0" smtClean="0"/>
              <a:t>Socket </a:t>
            </a:r>
            <a:r>
              <a:rPr lang="en-US" altLang="zh-CN" sz="1800" dirty="0" err="1" smtClean="0"/>
              <a:t>socket</a:t>
            </a:r>
            <a:r>
              <a:rPr lang="en-US" altLang="zh-CN" sz="1800" dirty="0" smtClean="0"/>
              <a:t> = new Socket(“dict.org”,2628)</a:t>
            </a:r>
            <a:br>
              <a:rPr lang="en-US" altLang="zh-CN" sz="1800" dirty="0" smtClean="0"/>
            </a:br>
            <a:r>
              <a:rPr lang="en-US" altLang="zh-CN" sz="1800" dirty="0" err="1" smtClean="0"/>
              <a:t>OutputStream</a:t>
            </a:r>
            <a:r>
              <a:rPr lang="en-US" altLang="zh-CN" sz="1800" dirty="0" smtClean="0"/>
              <a:t> out = </a:t>
            </a:r>
            <a:r>
              <a:rPr lang="en-US" altLang="zh-CN" sz="1800" dirty="0" err="1" smtClean="0"/>
              <a:t>socket.getOutputStream</a:t>
            </a:r>
            <a:r>
              <a:rPr lang="en-US" altLang="zh-CN" sz="1800" dirty="0" smtClean="0"/>
              <a:t>();</a:t>
            </a:r>
            <a:br>
              <a:rPr lang="en-US" altLang="zh-CN" sz="1800" dirty="0" smtClean="0"/>
            </a:br>
            <a:r>
              <a:rPr lang="en-US" altLang="zh-CN" sz="1800" dirty="0" smtClean="0"/>
              <a:t>Writer </a:t>
            </a:r>
            <a:r>
              <a:rPr lang="en-US" altLang="zh-CN" sz="1800" dirty="0" err="1" smtClean="0"/>
              <a:t>writer</a:t>
            </a:r>
            <a:r>
              <a:rPr lang="en-US" altLang="zh-CN" sz="1800" dirty="0" smtClean="0"/>
              <a:t> = new </a:t>
            </a:r>
            <a:r>
              <a:rPr lang="en-US" altLang="zh-CN" sz="1800" dirty="0" err="1" smtClean="0"/>
              <a:t>OutputStreamWriter</a:t>
            </a:r>
            <a:r>
              <a:rPr lang="en-US" altLang="zh-CN" sz="1800" dirty="0" smtClean="0"/>
              <a:t>(out, “UTF-8”);</a:t>
            </a:r>
            <a:br>
              <a:rPr lang="en-US" altLang="zh-CN" sz="1800" dirty="0" smtClean="0"/>
            </a:br>
            <a:r>
              <a:rPr lang="en-US" altLang="zh-CN" sz="1800" dirty="0" err="1" smtClean="0"/>
              <a:t>writer.write</a:t>
            </a:r>
            <a:r>
              <a:rPr lang="en-US" altLang="zh-CN" sz="1800" dirty="0" smtClean="0"/>
              <a:t>(“DEFINEENG-</a:t>
            </a:r>
            <a:r>
              <a:rPr lang="en-US" altLang="zh-CN" sz="1800" dirty="0" err="1" smtClean="0"/>
              <a:t>latgold</a:t>
            </a:r>
            <a:r>
              <a:rPr lang="en-US" altLang="zh-CN" sz="1800" dirty="0" smtClean="0"/>
              <a:t>\r\n”);</a:t>
            </a:r>
            <a:br>
              <a:rPr lang="en-US" altLang="zh-CN" sz="1800" dirty="0" smtClean="0"/>
            </a:br>
            <a:r>
              <a:rPr lang="en-US" altLang="zh-CN" sz="1800" dirty="0" err="1" smtClean="0"/>
              <a:t>writer.flush</a:t>
            </a:r>
            <a:r>
              <a:rPr lang="en-US" altLang="zh-CN" sz="1800" dirty="0" smtClean="0"/>
              <a:t>();</a:t>
            </a: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实例（英文拉丁文单词转换）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5616624" cy="455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59632" y="3789040"/>
            <a:ext cx="34563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02128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向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写入，发送到服务器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读取服务器反馈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4149080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9632" y="4725144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819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8052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写入英文单词，显示对应的信息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1844824"/>
            <a:ext cx="38164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 smtClean="0"/>
              <a:t>使用</a:t>
            </a:r>
            <a:r>
              <a:rPr lang="en-US" altLang="zh-CN" sz="3200" dirty="0" smtClean="0"/>
              <a:t>Socket</a:t>
            </a:r>
          </a:p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Telnet</a:t>
            </a:r>
            <a:r>
              <a:rPr lang="zh-CN" altLang="en-US" sz="3200" dirty="0" smtClean="0"/>
              <a:t>研究协议</a:t>
            </a:r>
          </a:p>
          <a:p>
            <a:r>
              <a:rPr lang="zh-CN" altLang="en-US" sz="3200" dirty="0" smtClean="0"/>
              <a:t>构造和连接</a:t>
            </a:r>
            <a:r>
              <a:rPr lang="en-US" altLang="zh-CN" sz="3200" dirty="0" smtClean="0"/>
              <a:t>Socket</a:t>
            </a:r>
          </a:p>
          <a:p>
            <a:r>
              <a:rPr lang="zh-CN" altLang="en-US" sz="3200" dirty="0" smtClean="0"/>
              <a:t>设置</a:t>
            </a:r>
            <a:r>
              <a:rPr lang="en-US" altLang="zh-CN" sz="3200" dirty="0" smtClean="0"/>
              <a:t>Socket</a:t>
            </a:r>
            <a:r>
              <a:rPr lang="zh-CN" altLang="en-US" sz="3200" dirty="0" smtClean="0"/>
              <a:t>选项</a:t>
            </a:r>
          </a:p>
          <a:p>
            <a:r>
              <a:rPr lang="en-US" altLang="zh-CN" sz="3200" dirty="0" smtClean="0"/>
              <a:t>Socket</a:t>
            </a:r>
            <a:r>
              <a:rPr lang="zh-CN" altLang="en-US" sz="3200" dirty="0" smtClean="0"/>
              <a:t>异常</a:t>
            </a:r>
          </a:p>
          <a:p>
            <a:r>
              <a:rPr lang="en-US" altLang="zh-CN" sz="3200" dirty="0" smtClean="0"/>
              <a:t>GUI</a:t>
            </a:r>
            <a:r>
              <a:rPr lang="zh-CN" altLang="en-US" sz="3200" dirty="0" smtClean="0"/>
              <a:t>应用中的</a:t>
            </a:r>
            <a:r>
              <a:rPr lang="en-US" altLang="zh-CN" sz="3200" dirty="0" smtClean="0"/>
              <a:t>Socket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496944" cy="349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2564904"/>
            <a:ext cx="55446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66124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写入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的信息，英文单词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显示对应的相应码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每个单词的翻译信息以</a:t>
            </a:r>
            <a:r>
              <a:rPr lang="en-US" altLang="zh-CN" dirty="0" smtClean="0"/>
              <a:t>. </a:t>
            </a:r>
            <a:r>
              <a:rPr lang="zh-CN" altLang="en-US" dirty="0" smtClean="0"/>
              <a:t>表示结束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3356992"/>
            <a:ext cx="5904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2" y="4725144"/>
            <a:ext cx="55446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dirty="0" smtClean="0"/>
              <a:t>半关闭</a:t>
            </a:r>
            <a:r>
              <a:rPr lang="en-US" altLang="zh-CN" dirty="0" smtClean="0"/>
              <a:t>socket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264525" cy="5715000"/>
          </a:xfrm>
        </p:spPr>
        <p:txBody>
          <a:bodyPr/>
          <a:lstStyle/>
          <a:p>
            <a:r>
              <a:rPr lang="zh-CN" altLang="en-US" sz="2400" dirty="0" smtClean="0"/>
              <a:t>若只需要关闭连接的一半如输入或者输出，则可用：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可以关闭一半的</a:t>
            </a:r>
            <a:r>
              <a:rPr lang="en-US" altLang="zh-CN" sz="2000" dirty="0" smtClean="0"/>
              <a:t>Socket</a:t>
            </a:r>
          </a:p>
          <a:p>
            <a:pPr lvl="2"/>
            <a:r>
              <a:rPr lang="en-US" altLang="zh-CN" sz="2000" dirty="0" err="1" smtClean="0"/>
              <a:t>shutdownInput</a:t>
            </a:r>
            <a:r>
              <a:rPr lang="en-US" altLang="zh-CN" sz="2000" dirty="0" smtClean="0"/>
              <a:t> ()/ </a:t>
            </a:r>
            <a:r>
              <a:rPr lang="en-US" altLang="zh-CN" sz="2000" dirty="0" err="1" smtClean="0"/>
              <a:t>shutdownOutput</a:t>
            </a:r>
            <a:r>
              <a:rPr lang="en-US" altLang="zh-CN" sz="2000" dirty="0" smtClean="0"/>
              <a:t>()</a:t>
            </a:r>
          </a:p>
          <a:p>
            <a:pPr lvl="2"/>
            <a:r>
              <a:rPr lang="zh-CN" altLang="en-US" sz="2000" dirty="0" smtClean="0"/>
              <a:t>后续仍然需要</a:t>
            </a:r>
            <a:r>
              <a:rPr lang="en-US" altLang="zh-CN" sz="2000" dirty="0" smtClean="0"/>
              <a:t>close</a:t>
            </a:r>
          </a:p>
          <a:p>
            <a:pPr lvl="1"/>
            <a:r>
              <a:rPr lang="zh-CN" altLang="en-US" sz="2400" dirty="0" smtClean="0"/>
              <a:t>半关闭方法实质并未关闭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，只是调整与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连接的流，使之认为已经到了流的末尾。半关闭方法并不释放与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关联的资源，如端口等。关闭输入之后再读取输入流会返回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，关闭输出之后再写入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会抛出一个</a:t>
            </a:r>
            <a:r>
              <a:rPr lang="en-US" altLang="zh-CN" sz="2400" dirty="0" smtClean="0"/>
              <a:t>IOException</a:t>
            </a:r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即使半关闭了连接，或将连接的两半都关闭，使用结束后仍需关闭该</a:t>
            </a:r>
            <a:r>
              <a:rPr lang="en-US" altLang="zh-CN" sz="2400" dirty="0" smtClean="0"/>
              <a:t>socket</a:t>
            </a:r>
          </a:p>
          <a:p>
            <a:pPr lvl="1"/>
            <a:r>
              <a:rPr lang="zh-CN" altLang="en-US" sz="2400" dirty="0" smtClean="0"/>
              <a:t>若需确定输入流和输出流是打开的还是关闭的，可使用：</a:t>
            </a:r>
            <a:endParaRPr lang="en-US" altLang="zh-CN" sz="2400" dirty="0" smtClean="0"/>
          </a:p>
          <a:p>
            <a:endParaRPr lang="zh-CN" altLang="en-US" dirty="0" smtClean="0"/>
          </a:p>
        </p:txBody>
      </p:sp>
      <p:sp>
        <p:nvSpPr>
          <p:cNvPr id="20484" name="文本框 2"/>
          <p:cNvSpPr txBox="1">
            <a:spLocks noChangeArrowheads="1"/>
          </p:cNvSpPr>
          <p:nvPr/>
        </p:nvSpPr>
        <p:spPr bwMode="auto">
          <a:xfrm>
            <a:off x="899592" y="6149975"/>
            <a:ext cx="5943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isInputShutdown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isOutputShutdown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半关闭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7959255" cy="2052785"/>
          </a:xfrm>
        </p:spPr>
        <p:txBody>
          <a:bodyPr/>
          <a:lstStyle/>
          <a:p>
            <a:pPr lvl="0">
              <a:buClr>
                <a:srgbClr val="E48312"/>
              </a:buClr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关闭输入流或者输出流</a:t>
            </a: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shutdownInput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endParaRPr lang="en-US" altLang="zh-CN" sz="20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shutdownOutput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3212976"/>
            <a:ext cx="8865705" cy="286232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connection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"www.oreilly.com"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66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80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))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Writer</a:t>
            </a:r>
            <a:r>
              <a:rPr lang="en-US" altLang="zh-CN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OutputStreamWriter</a:t>
            </a:r>
            <a:r>
              <a:rPr lang="en-US" altLang="zh-CN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endParaRPr lang="en-US" altLang="zh-CN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             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connection</a:t>
            </a:r>
            <a:r>
              <a:rPr lang="en-US" altLang="zh-CN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getOutputStream</a:t>
            </a:r>
            <a:r>
              <a:rPr lang="en-US" altLang="zh-CN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(),</a:t>
            </a:r>
            <a:r>
              <a:rPr lang="en-US" altLang="zh-CN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"8859_1"</a:t>
            </a:r>
            <a:r>
              <a:rPr lang="en-US" altLang="zh-CN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</a:t>
            </a:r>
            <a:r>
              <a:rPr lang="en-US" altLang="zh-CN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write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"GET / HTTP 1.0\r\n\r\n"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</a:t>
            </a:r>
            <a:r>
              <a:rPr lang="en-US" altLang="zh-CN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flush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b="1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connection</a:t>
            </a:r>
            <a:r>
              <a:rPr lang="en-US" altLang="zh-CN" b="1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b="1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shutdownOutput</a:t>
            </a:r>
            <a:r>
              <a:rPr lang="en-US" altLang="zh-CN" b="1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i="1" dirty="0" smtClean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// </a:t>
            </a:r>
            <a:r>
              <a:rPr lang="en-US" altLang="zh-CN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read the response...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printStackTrace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6165304"/>
            <a:ext cx="87527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60000"/>
              <a:buFont typeface="Calibri" panose="020F0502020204030204" pitchFamily="34" charset="0"/>
              <a:buChar char="●"/>
            </a:pP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Shutdown</a:t>
            </a:r>
            <a:r>
              <a:rPr lang="zh-CN" alt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只影响流，不释放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Socket</a:t>
            </a:r>
            <a:r>
              <a:rPr lang="zh-CN" alt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资源，仍需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close()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1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构造和连接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8153400" cy="4495800"/>
          </a:xfrm>
        </p:spPr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port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UnknownHostException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port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连接指定的主机和端口，如失败则抛出</a:t>
            </a:r>
            <a:r>
              <a:rPr lang="en-US" altLang="zh-CN" dirty="0" smtClean="0"/>
              <a:t>IOException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可用来检查主机上哪些端口开放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56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16832"/>
            <a:ext cx="5976664" cy="37411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6296" y="6237312"/>
            <a:ext cx="171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LowPortScanner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选择从哪个本地端口连接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port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interface,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localPort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UnknownHostException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US" altLang="zh-CN" sz="2000" b="1" dirty="0" smtClean="0">
              <a:solidFill>
                <a:srgbClr val="006699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port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interface,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localPort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/>
              <a:t>interface</a:t>
            </a:r>
            <a:r>
              <a:rPr lang="zh-CN" altLang="en-US" dirty="0" smtClean="0"/>
              <a:t>选择哪个接口（物理网卡或虚拟网卡）</a:t>
            </a:r>
            <a:endParaRPr lang="en-US" altLang="zh-CN" dirty="0" smtClean="0"/>
          </a:p>
          <a:p>
            <a:r>
              <a:rPr lang="en-US" altLang="zh-CN" dirty="0" err="1" smtClean="0"/>
              <a:t>localPort</a:t>
            </a:r>
            <a:r>
              <a:rPr lang="zh-CN" altLang="en-US" dirty="0" smtClean="0"/>
              <a:t>选择本地端口号，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表示由程序自动随机选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68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dirty="0" smtClean="0"/>
              <a:t>构造但不连接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8888"/>
          </a:xfrm>
        </p:spPr>
        <p:txBody>
          <a:bodyPr/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Socket()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void connect(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endpoint,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timeout) throws IOException</a:t>
            </a:r>
          </a:p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先构造，以后再连接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=new Socket();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address= new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(SERVER, PORT);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try{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socket.connect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(address)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doSomething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}catch (IOException ex){ //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doSomething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finally{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try {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socket.close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} catch (IOException ex) { … }</a:t>
            </a:r>
            <a:b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5575" cy="438150"/>
          </a:xfrm>
        </p:spPr>
        <p:txBody>
          <a:bodyPr anchor="t">
            <a:noAutofit/>
          </a:bodyPr>
          <a:lstStyle/>
          <a:p>
            <a:r>
              <a:rPr lang="en-US" altLang="zh-CN" dirty="0" err="1" smtClean="0"/>
              <a:t>SocketAddress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540750" cy="44989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当前只支持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 Socket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，都是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的实例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getRemoteSocketAddress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getLocalSocketAddress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socket.connect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也可使用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直接构造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address,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port)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(String host,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port)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port)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createUnresolved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(String host,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port)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InetSocketAddress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提供了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getAddress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getPort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getHostName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等方法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dirty="0" smtClean="0"/>
              <a:t>代理服务器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540750" cy="44989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Socket(Proxy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默认由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socksProxyHost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socksProxyPort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系统属性控制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可以通过前述函数自定义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Proxy.NO_PROXY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，不使用代理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Proxy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= new Proxy(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Proxy.Type.SOCKS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Proxy.Type.HTTP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Proxy.Type.DIRECT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的信息</a:t>
            </a:r>
            <a:r>
              <a:rPr lang="en-US" altLang="zh-CN" dirty="0" smtClean="0"/>
              <a:t>(get)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153400" cy="4495800"/>
          </a:xfrm>
        </p:spPr>
        <p:txBody>
          <a:bodyPr/>
          <a:lstStyle/>
          <a:p>
            <a:pPr marL="0" lvl="0" indent="0">
              <a:buClr>
                <a:srgbClr val="E48312"/>
              </a:buClr>
              <a:buNone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分别获取远程地址、远程端口、本地地址、本地端口</a:t>
            </a:r>
          </a:p>
          <a:p>
            <a:r>
              <a:rPr lang="en-US" altLang="zh-CN" sz="24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getInetAddress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getPort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getLocalAddress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getLocalPort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7531" y="6488668"/>
            <a:ext cx="1163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SocketInfo</a:t>
            </a:r>
          </a:p>
        </p:txBody>
      </p:sp>
    </p:spTree>
    <p:extLst>
      <p:ext uri="{BB962C8B-B14F-4D97-AF65-F5344CB8AC3E}">
        <p14:creationId xmlns:p14="http://schemas.microsoft.com/office/powerpoint/2010/main" xmlns="" val="5208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Internet</a:t>
            </a:r>
            <a:r>
              <a:rPr lang="zh-CN" altLang="en-US" sz="3200" dirty="0" smtClean="0"/>
              <a:t>数据按</a:t>
            </a:r>
            <a:r>
              <a:rPr lang="zh-CN" altLang="en-US" sz="3200" dirty="0" smtClean="0">
                <a:solidFill>
                  <a:srgbClr val="FF0000"/>
                </a:solidFill>
              </a:rPr>
              <a:t>有限大小的包</a:t>
            </a:r>
            <a:r>
              <a:rPr lang="zh-CN" altLang="en-US" sz="3200" dirty="0" smtClean="0"/>
              <a:t>传输，</a:t>
            </a:r>
            <a:r>
              <a:rPr lang="zh-CN" altLang="en-US" sz="3200" dirty="0" smtClean="0">
                <a:solidFill>
                  <a:srgbClr val="FF0000"/>
                </a:solidFill>
              </a:rPr>
              <a:t>数据报</a:t>
            </a:r>
            <a:r>
              <a:rPr lang="en-US" altLang="zh-CN" sz="3200" dirty="0" smtClean="0"/>
              <a:t>(datagram)</a:t>
            </a:r>
          </a:p>
          <a:p>
            <a:r>
              <a:rPr lang="zh-CN" altLang="en-US" dirty="0" smtClean="0"/>
              <a:t>包括：</a:t>
            </a:r>
            <a:r>
              <a:rPr lang="zh-CN" altLang="en-US" dirty="0" smtClean="0">
                <a:solidFill>
                  <a:srgbClr val="FF0000"/>
                </a:solidFill>
              </a:rPr>
              <a:t>首部和有效载荷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首部：地址和端口信息、校验信息、传输可靠性管理信息等</a:t>
            </a:r>
            <a:endParaRPr lang="en-US" altLang="zh-CN" dirty="0" smtClean="0"/>
          </a:p>
          <a:p>
            <a:r>
              <a:rPr lang="zh-CN" altLang="en-US" sz="3200" dirty="0" smtClean="0"/>
              <a:t>有效载荷：数据本身。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包在传输中的重传，顺序的排列、追踪造成繁重的工作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6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关闭还是连接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关闭，</a:t>
            </a:r>
            <a:r>
              <a:rPr lang="en-US" altLang="zh-CN" dirty="0" err="1" smtClean="0"/>
              <a:t>isClosed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isConnected()</a:t>
            </a:r>
            <a:r>
              <a:rPr lang="zh-CN" altLang="en-US" dirty="0" smtClean="0"/>
              <a:t>方法，能够连接远程主机</a:t>
            </a:r>
            <a:r>
              <a:rPr lang="en-US" altLang="zh-CN" dirty="0" smtClean="0"/>
              <a:t>true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以下可以判断一个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当前为打开状态的是？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A isConnected()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true, </a:t>
            </a:r>
            <a:r>
              <a:rPr lang="en-US" altLang="zh-CN" sz="2400" dirty="0" err="1" smtClean="0"/>
              <a:t>isClosed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true</a:t>
            </a:r>
          </a:p>
          <a:p>
            <a:pPr>
              <a:buNone/>
            </a:pPr>
            <a:r>
              <a:rPr lang="en-US" altLang="zh-CN" sz="2400" dirty="0" smtClean="0"/>
              <a:t>B isConnected()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false, </a:t>
            </a:r>
            <a:r>
              <a:rPr lang="en-US" altLang="zh-CN" sz="2400" dirty="0" err="1" smtClean="0"/>
              <a:t>isClosed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false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C isConnected()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false, </a:t>
            </a:r>
            <a:r>
              <a:rPr lang="en-US" altLang="zh-CN" sz="2400" dirty="0" err="1" smtClean="0"/>
              <a:t>isClosed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true</a:t>
            </a:r>
          </a:p>
          <a:p>
            <a:pPr>
              <a:buNone/>
            </a:pPr>
            <a:r>
              <a:rPr lang="en-US" altLang="zh-CN" sz="2400" dirty="0" smtClean="0"/>
              <a:t>D isConnected()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true, </a:t>
            </a:r>
            <a:r>
              <a:rPr lang="en-US" altLang="zh-CN" sz="2400" dirty="0" err="1" smtClean="0"/>
              <a:t>isClosed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false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30120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答案：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94928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判断语句：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connected = </a:t>
            </a:r>
            <a:r>
              <a:rPr lang="en-US" altLang="zh-CN" dirty="0" err="1" smtClean="0"/>
              <a:t>socket.isConnected</a:t>
            </a:r>
            <a:r>
              <a:rPr lang="en-US" altLang="zh-CN" dirty="0" smtClean="0"/>
              <a:t>() &amp;&amp; ! </a:t>
            </a:r>
            <a:r>
              <a:rPr lang="en-US" altLang="zh-CN" dirty="0" err="1" smtClean="0"/>
              <a:t>socket.isClosed</a:t>
            </a:r>
            <a:r>
              <a:rPr lang="en-US" altLang="zh-CN" dirty="0" smtClean="0"/>
              <a:t>();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/>
              <a:t>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TCP_NODELAY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SO_BINDADDR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SO_TIMEOUT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SO_LINGER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SO_SNDBUF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SO_RCVBUF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SO_KEEPALIVE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OOBINLINE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IP_TOS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服务类型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46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TCP_NODELAY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setTcpNoDelay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on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getTcpNoDelay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/>
              <a:t>true</a:t>
            </a:r>
            <a:r>
              <a:rPr lang="zh-CN" altLang="en-US" dirty="0" smtClean="0"/>
              <a:t>：包尽可能快的返送，不考虑包大小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底层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不支持该属性则抛出异常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11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SO_LINGER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setSoLinger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on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seconds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getSoLinger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关闭时如何处理尚未发送的数据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默认：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立刻返回，但数据继续发送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打开：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方法会阻塞</a:t>
            </a:r>
            <a:r>
              <a:rPr lang="en-US" altLang="zh-CN" dirty="0" smtClean="0"/>
              <a:t>seconds</a:t>
            </a:r>
            <a:r>
              <a:rPr lang="zh-CN" altLang="en-US" dirty="0" smtClean="0"/>
              <a:t>秒，等待发送数据和接收确认。时间一到则关闭。</a:t>
            </a:r>
            <a:endParaRPr lang="en-US" altLang="zh-CN" dirty="0" smtClean="0"/>
          </a:p>
          <a:p>
            <a:r>
              <a:rPr lang="zh-CN" altLang="en-US" dirty="0" smtClean="0"/>
              <a:t>如底层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不支持，抛出异常。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5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SO_TIMEOUT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setSoTimeout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milliseconds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getSoTimeout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 smtClean="0"/>
              <a:t>read()</a:t>
            </a:r>
            <a:r>
              <a:rPr lang="zh-CN" altLang="en-US" dirty="0" smtClean="0"/>
              <a:t>方法等待数据的最大毫秒数，超时则抛出异常</a:t>
            </a:r>
            <a:r>
              <a:rPr lang="en-US" altLang="zh-CN" dirty="0" err="1" smtClean="0"/>
              <a:t>InterruptedIOException</a:t>
            </a:r>
            <a:r>
              <a:rPr lang="zh-CN" altLang="en-US" dirty="0" smtClean="0"/>
              <a:t>，可继续下一次</a:t>
            </a:r>
            <a:r>
              <a:rPr lang="en-US" altLang="zh-CN" dirty="0" smtClean="0"/>
              <a:t>read()</a:t>
            </a:r>
          </a:p>
          <a:p>
            <a:endParaRPr lang="en-US" altLang="zh-CN" dirty="0"/>
          </a:p>
          <a:p>
            <a:r>
              <a:rPr lang="zh-CN" altLang="en-US" dirty="0" smtClean="0"/>
              <a:t>底层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不支持此选项，则抛出</a:t>
            </a:r>
            <a:r>
              <a:rPr lang="en-US" altLang="zh-CN" dirty="0" smtClean="0"/>
              <a:t>SocketException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876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SO_RCVBUF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SO_SNDBUF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setReceiveBufferSize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size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 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IllegalArgumentException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getReceiveBufferSize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setSendBufferSize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size</a:t>
            </a:r>
            <a:r>
              <a:rPr lang="en-US" altLang="zh-CN" sz="20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 </a:t>
            </a:r>
            <a:r>
              <a:rPr lang="en-US" altLang="zh-CN" sz="20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IllegalArgumentException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getSendBufferSize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设置缓冲区大小：数据大且网速快用大缓冲区，否则小缓冲区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04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SO_KEEPALIVE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setKeepAlive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on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getKeepAlive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每一段时间（两小时）客户端通过空闲连接发送数据包；</a:t>
            </a:r>
            <a:endParaRPr lang="en-US" altLang="zh-CN" dirty="0" smtClean="0"/>
          </a:p>
          <a:p>
            <a:r>
              <a:rPr lang="zh-CN" altLang="en-US" dirty="0" smtClean="0"/>
              <a:t>如服务器不响应，客户端持续尝试</a:t>
            </a:r>
            <a:r>
              <a:rPr lang="en-US" altLang="zh-CN" dirty="0" smtClean="0"/>
              <a:t>12</a:t>
            </a:r>
            <a:r>
              <a:rPr lang="zh-CN" altLang="en-US" dirty="0" smtClean="0"/>
              <a:t>分钟，如仍无响应，则关闭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防止客户端不知服务器已经崩溃。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67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OOBINLINE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7788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</a:rPr>
              <a:t>sendUrgentData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88"/>
                </a:solidFill>
                <a:latin typeface="Courier New" panose="02070309020205020404" pitchFamily="49" charset="0"/>
              </a:rPr>
              <a:t>IOException</a:t>
            </a:r>
          </a:p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setOOBInline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getOOBInline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 smtClean="0"/>
              <a:t>用于在正常输入流中，插入有特异性的“紧急数据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，而且依赖高层应用程序的特别处理，例如“</a:t>
            </a:r>
            <a:r>
              <a:rPr lang="en-US" altLang="zh-CN" sz="3200" dirty="0" err="1" smtClean="0"/>
              <a:t>ctrl+c</a:t>
            </a:r>
            <a:r>
              <a:rPr lang="en-US" altLang="zh-CN" sz="3200" dirty="0" smtClean="0"/>
              <a:t>”</a:t>
            </a:r>
            <a:endParaRPr lang="zh-CN" altLang="en-US" sz="3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93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SO_REUSEADDR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700808"/>
            <a:ext cx="8540750" cy="44989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绑定端口会独占端口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端口关闭时网络上仍然可能会传输发给旧端口的数据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因此通常要等一小段时间端口才恢复可用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SO_REUSEADDR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，不等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先构造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但不连接（无参数构造函数）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再设置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setReuseAddress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(true)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connect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之前的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也需要这样设置才能生效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zh-CN" alt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640960" cy="2736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Socket</a:t>
            </a:r>
            <a:r>
              <a:rPr lang="zh-CN" altLang="en-US" sz="3400" dirty="0" smtClean="0"/>
              <a:t>是两个主机之间的一个连接</a:t>
            </a:r>
            <a:r>
              <a:rPr lang="en-US" altLang="zh-CN" sz="3400" dirty="0" smtClean="0"/>
              <a:t> </a:t>
            </a:r>
          </a:p>
          <a:p>
            <a:r>
              <a:rPr lang="en-US" altLang="zh-CN" sz="3400" dirty="0" smtClean="0"/>
              <a:t>Socket</a:t>
            </a:r>
            <a:r>
              <a:rPr lang="zh-CN" altLang="en-US" sz="3400" dirty="0" smtClean="0"/>
              <a:t>连接远程主机，连接成功就可从</a:t>
            </a:r>
            <a:r>
              <a:rPr lang="en-US" altLang="zh-CN" sz="3400" dirty="0" smtClean="0"/>
              <a:t>socket</a:t>
            </a:r>
            <a:r>
              <a:rPr lang="zh-CN" altLang="en-US" sz="3400" dirty="0" smtClean="0"/>
              <a:t>得到</a:t>
            </a:r>
            <a:r>
              <a:rPr lang="zh-CN" altLang="en-US" sz="3400" dirty="0" smtClean="0">
                <a:solidFill>
                  <a:srgbClr val="FF0000"/>
                </a:solidFill>
              </a:rPr>
              <a:t>输入流</a:t>
            </a:r>
            <a:r>
              <a:rPr lang="zh-CN" altLang="en-US" sz="3400" dirty="0" smtClean="0"/>
              <a:t>和</a:t>
            </a:r>
            <a:r>
              <a:rPr lang="zh-CN" altLang="en-US" sz="3400" dirty="0" smtClean="0">
                <a:solidFill>
                  <a:srgbClr val="FF0000"/>
                </a:solidFill>
              </a:rPr>
              <a:t>输出流</a:t>
            </a:r>
            <a:endParaRPr lang="en-US" altLang="zh-CN" sz="3400" dirty="0" smtClean="0">
              <a:solidFill>
                <a:srgbClr val="FF0000"/>
              </a:solidFill>
            </a:endParaRPr>
          </a:p>
          <a:p>
            <a:r>
              <a:rPr lang="zh-CN" altLang="en-US" sz="3400" b="1" dirty="0" smtClean="0"/>
              <a:t>全双工连接</a:t>
            </a:r>
            <a:r>
              <a:rPr lang="zh-CN" altLang="en-US" sz="3400" dirty="0" smtClean="0"/>
              <a:t>，客户端和服务器端可以同时发送和接收数据</a:t>
            </a:r>
            <a:endParaRPr lang="en-US" altLang="zh-CN" sz="3400" dirty="0" smtClean="0"/>
          </a:p>
          <a:p>
            <a:r>
              <a:rPr lang="zh-CN" altLang="en-US" sz="3400" dirty="0" smtClean="0"/>
              <a:t>传输的数据的含义取决于应用层协议：先协商握手，再具体传输数据</a:t>
            </a:r>
            <a:endParaRPr lang="en-US" altLang="zh-CN" sz="3400" dirty="0" smtClean="0"/>
          </a:p>
          <a:p>
            <a:r>
              <a:rPr lang="zh-CN" altLang="en-US" sz="3400" dirty="0" smtClean="0"/>
              <a:t>数据传输结束后，</a:t>
            </a:r>
            <a:r>
              <a:rPr lang="zh-CN" altLang="en-US" sz="3400" b="1" dirty="0" smtClean="0"/>
              <a:t>关闭连接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47664" y="4077072"/>
            <a:ext cx="6391359" cy="2664296"/>
            <a:chOff x="4914" y="7331"/>
            <a:chExt cx="3904" cy="191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685" y="8918"/>
              <a:ext cx="2216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charset="0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ebdings" panose="05030102010509060703" pitchFamily="18" charset="2"/>
                <a:buChar char="=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000" b="1" dirty="0" smtClean="0">
                  <a:latin typeface="Times New Roman" panose="02020603050405020304" pitchFamily="18" charset="0"/>
                </a:rPr>
                <a:t>Socket</a:t>
              </a:r>
              <a:r>
                <a:rPr kumimoji="0" lang="zh-CN" altLang="en-US" sz="2000" b="1" dirty="0" smtClean="0">
                  <a:latin typeface="Times New Roman" panose="02020603050405020304" pitchFamily="18" charset="0"/>
                </a:rPr>
                <a:t>连接</a:t>
              </a:r>
              <a:r>
                <a:rPr kumimoji="0" lang="zh-CN" altLang="en-US" sz="2000" b="1" dirty="0">
                  <a:latin typeface="Times New Roman" panose="02020603050405020304" pitchFamily="18" charset="0"/>
                </a:rPr>
                <a:t>示意图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4914" y="7331"/>
              <a:ext cx="3904" cy="1429"/>
              <a:chOff x="4914" y="7331"/>
              <a:chExt cx="3904" cy="1429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4914" y="7356"/>
                <a:ext cx="1278" cy="1404"/>
                <a:chOff x="2079" y="11934"/>
                <a:chExt cx="1545" cy="2028"/>
              </a:xfrm>
            </p:grpSpPr>
            <p:sp>
              <p:nvSpPr>
                <p:cNvPr id="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79" y="12714"/>
                  <a:ext cx="1545" cy="46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客户端</a:t>
                  </a:r>
                  <a:r>
                    <a:rPr kumimoji="0" lang="en-US" altLang="zh-CN" sz="2000" b="1">
                      <a:latin typeface="Times New Roman" panose="02020603050405020304" pitchFamily="18" charset="0"/>
                    </a:rPr>
                    <a:t>Socket</a:t>
                  </a:r>
                </a:p>
              </p:txBody>
            </p:sp>
            <p:sp>
              <p:nvSpPr>
                <p:cNvPr id="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82" y="11934"/>
                  <a:ext cx="927" cy="4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 dirty="0">
                      <a:latin typeface="Times New Roman" panose="02020603050405020304" pitchFamily="18" charset="0"/>
                    </a:rPr>
                    <a:t>输入流</a:t>
                  </a: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594" y="1240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85" y="13494"/>
                  <a:ext cx="927" cy="468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输出流</a:t>
                  </a:r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auto">
                <a:xfrm>
                  <a:off x="2800" y="1318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7539" y="7331"/>
                <a:ext cx="1279" cy="1404"/>
                <a:chOff x="5229" y="11898"/>
                <a:chExt cx="1545" cy="2028"/>
              </a:xfrm>
            </p:grpSpPr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29" y="12678"/>
                  <a:ext cx="1545" cy="46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服务器端</a:t>
                  </a:r>
                  <a:r>
                    <a:rPr kumimoji="0" lang="en-US" altLang="zh-CN" sz="2000" b="1">
                      <a:latin typeface="Times New Roman" panose="02020603050405020304" pitchFamily="18" charset="0"/>
                    </a:rPr>
                    <a:t>Socket</a:t>
                  </a:r>
                </a:p>
              </p:txBody>
            </p:sp>
            <p:sp>
              <p:nvSpPr>
                <p:cNvPr id="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32" y="11898"/>
                  <a:ext cx="927" cy="468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输出流</a:t>
                  </a:r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744" y="1236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435" y="13458"/>
                  <a:ext cx="927" cy="4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输入流</a:t>
                  </a:r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>
                  <a:off x="5950" y="1314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5766" y="7439"/>
                <a:ext cx="1874" cy="1312"/>
                <a:chOff x="5766" y="7439"/>
                <a:chExt cx="1874" cy="1312"/>
              </a:xfrm>
            </p:grpSpPr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5766" y="7572"/>
                  <a:ext cx="18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851" y="8652"/>
                  <a:ext cx="17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04" y="7439"/>
                  <a:ext cx="776" cy="3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 dirty="0">
                      <a:latin typeface="Times New Roman" panose="02020603050405020304" pitchFamily="18" charset="0"/>
                      <a:ea typeface="仿宋_GB2312" pitchFamily="49" charset="-122"/>
                    </a:rPr>
                    <a:t>  </a:t>
                  </a:r>
                  <a:r>
                    <a:rPr kumimoji="0" lang="zh-CN" altLang="en-US" sz="2000" b="1" dirty="0">
                      <a:latin typeface="Times New Roman" panose="02020603050405020304" pitchFamily="18" charset="0"/>
                      <a:ea typeface="仿宋_GB2312" pitchFamily="49" charset="-122"/>
                    </a:rPr>
                    <a:t>连接</a:t>
                  </a:r>
                </a:p>
              </p:txBody>
            </p:sp>
            <p:sp>
              <p:nvSpPr>
                <p:cNvPr id="1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351" y="8520"/>
                  <a:ext cx="727" cy="2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Monotype Sorts" charset="0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ebdings" panose="05030102010509060703" pitchFamily="18" charset="2"/>
                    <a:buChar char="=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Times New Roman" panose="02020603050405020304" pitchFamily="18" charset="0"/>
                      <a:ea typeface="仿宋_GB2312" pitchFamily="49" charset="-122"/>
                    </a:rPr>
                    <a:t>  </a:t>
                  </a:r>
                  <a:r>
                    <a:rPr kumimoji="0" lang="zh-CN" altLang="en-US" sz="2000" b="1">
                      <a:latin typeface="Times New Roman" panose="02020603050405020304" pitchFamily="18" charset="0"/>
                      <a:ea typeface="仿宋_GB2312" pitchFamily="49" charset="-122"/>
                    </a:rPr>
                    <a:t>连接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8016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IP_TOS</a:t>
            </a:r>
            <a:r>
              <a:rPr lang="zh-CN" altLang="en-US" dirty="0" smtClean="0"/>
              <a:t>服务类型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getTrafficClass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setTrafficClass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trafficClass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SocketException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/>
              <a:t>指定数据包的优先级：延时、丢包率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VOIP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8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5575" cy="438150"/>
          </a:xfrm>
        </p:spPr>
        <p:txBody>
          <a:bodyPr anchor="t">
            <a:noAutofit/>
          </a:bodyPr>
          <a:lstStyle/>
          <a:p>
            <a:r>
              <a:rPr lang="en-US" altLang="zh-CN" sz="4000" dirty="0" smtClean="0"/>
              <a:t>SOCKET</a:t>
            </a:r>
            <a:r>
              <a:rPr lang="zh-CN" altLang="en-US" sz="4000" dirty="0" smtClean="0"/>
              <a:t>异常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540750" cy="449897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IOException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SocketException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BindException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通常是端口被占用，也可能是无权限使用该端口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ConnectException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连接被远程主机拒绝，通常是远程主机没在监听对应端口或进程忙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NoRouteToHostException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连接超时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ProtocolException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数据不符合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TCP/IP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规范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79512" y="5877272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IOException</a:t>
            </a:r>
            <a:r>
              <a:rPr lang="zh-CN" altLang="en-US" sz="2400" dirty="0" smtClean="0">
                <a:solidFill>
                  <a:srgbClr val="FF0000"/>
                </a:solidFill>
              </a:rPr>
              <a:t>或其子类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java.net.SocketException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public class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SocketException</a:t>
            </a:r>
            <a:r>
              <a:rPr lang="en-US" altLang="zh-CN" sz="2400" dirty="0" smtClean="0">
                <a:solidFill>
                  <a:srgbClr val="FF0000"/>
                </a:solidFill>
              </a:rPr>
              <a:t> extends IOException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应用程序：</a:t>
            </a:r>
            <a:r>
              <a:rPr lang="en-US" altLang="zh-CN" dirty="0" smtClean="0"/>
              <a:t>Swing</a:t>
            </a:r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/>
              <a:t>《Java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中的图形界面部分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程序一般有三个线程</a:t>
            </a:r>
            <a:endParaRPr lang="en-US" altLang="zh-CN" dirty="0" smtClean="0"/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简单目录服务协议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1260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思考与练习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1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251520" y="1916832"/>
            <a:ext cx="8153400" cy="239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思考题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pPr>
              <a:buNone/>
            </a:pPr>
            <a:r>
              <a:rPr lang="zh-CN" altLang="en-US" sz="2800" dirty="0" smtClean="0"/>
              <a:t>   尝试</a:t>
            </a:r>
            <a:r>
              <a:rPr lang="zh-CN" altLang="en-US" sz="2800" dirty="0"/>
              <a:t>用</a:t>
            </a:r>
            <a:r>
              <a:rPr lang="en-US" altLang="zh-CN" sz="2800" dirty="0"/>
              <a:t>java</a:t>
            </a:r>
            <a:r>
              <a:rPr lang="zh-CN" altLang="en-US" sz="2800" dirty="0"/>
              <a:t>编写一个邮件发送程序，使用自己的邮箱帐号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137896753@qq.com</a:t>
            </a:r>
            <a:r>
              <a:rPr lang="zh-CN" altLang="en-US" sz="2800" dirty="0"/>
              <a:t>发送邮件，在邮件正文中写明：这是学号</a:t>
            </a:r>
            <a:r>
              <a:rPr lang="en-US" altLang="zh-CN" sz="2800" dirty="0"/>
              <a:t>-</a:t>
            </a:r>
            <a:r>
              <a:rPr lang="zh-CN" altLang="en-US" sz="2800" dirty="0"/>
              <a:t>姓名自编写邮件发送程序，从邮箱</a:t>
            </a:r>
            <a:r>
              <a:rPr lang="en-US" altLang="zh-CN" sz="2800" dirty="0"/>
              <a:t>XXX</a:t>
            </a:r>
            <a:r>
              <a:rPr lang="zh-CN" altLang="en-US" sz="2800" dirty="0"/>
              <a:t>发送的邮件，请查收。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zh-CN" altLang="en-US" dirty="0" smtClean="0"/>
              <a:t>连接远程机器</a:t>
            </a:r>
            <a:endParaRPr lang="en-US" altLang="zh-CN" dirty="0" smtClean="0"/>
          </a:p>
          <a:p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r>
              <a:rPr lang="zh-CN" altLang="en-US" dirty="0" smtClean="0"/>
              <a:t>接收数据</a:t>
            </a:r>
            <a:endParaRPr lang="en-US" altLang="zh-CN" dirty="0" smtClean="0"/>
          </a:p>
          <a:p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r>
              <a:rPr lang="zh-CN" altLang="en-US" dirty="0" smtClean="0"/>
              <a:t>绑定端口</a:t>
            </a:r>
            <a:endParaRPr lang="en-US" altLang="zh-CN" dirty="0" smtClean="0"/>
          </a:p>
          <a:p>
            <a:r>
              <a:rPr lang="zh-CN" altLang="en-US" dirty="0" smtClean="0"/>
              <a:t>监听入站数据</a:t>
            </a:r>
            <a:endParaRPr lang="en-US" altLang="zh-CN" dirty="0" smtClean="0"/>
          </a:p>
          <a:p>
            <a:r>
              <a:rPr lang="zh-CN" altLang="en-US" dirty="0" smtClean="0"/>
              <a:t>在绑定端口上接收来自远程机器的连接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7164288" y="1772816"/>
            <a:ext cx="576064" cy="1800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12360" y="2420888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Socket</a:t>
            </a:r>
            <a:r>
              <a:rPr lang="zh-CN" altLang="en-US" sz="2400" dirty="0" smtClean="0"/>
              <a:t>类</a:t>
            </a:r>
            <a:endParaRPr lang="zh-CN" altLang="en-US" sz="2400" dirty="0"/>
          </a:p>
        </p:txBody>
      </p:sp>
      <p:sp>
        <p:nvSpPr>
          <p:cNvPr id="6" name="右大括号 5"/>
          <p:cNvSpPr/>
          <p:nvPr/>
        </p:nvSpPr>
        <p:spPr>
          <a:xfrm>
            <a:off x="7236296" y="3933056"/>
            <a:ext cx="576064" cy="1296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2360" y="4221088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ServerSocket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2304255"/>
          </a:xfrm>
        </p:spPr>
        <p:txBody>
          <a:bodyPr/>
          <a:lstStyle/>
          <a:p>
            <a:r>
              <a:rPr lang="en-US" altLang="zh-CN" sz="2800" dirty="0" smtClean="0"/>
              <a:t>Telnet</a:t>
            </a: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WinXP</a:t>
            </a:r>
            <a:r>
              <a:rPr lang="zh-CN" altLang="en-US" sz="2400" dirty="0" smtClean="0"/>
              <a:t>及之前默认开启；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Win7</a:t>
            </a:r>
            <a:r>
              <a:rPr lang="zh-CN" altLang="en-US" sz="2400" dirty="0" smtClean="0"/>
              <a:t>及之后默认关闭；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如何开启</a:t>
            </a:r>
            <a:r>
              <a:rPr lang="en-US" altLang="zh-CN" sz="2400" dirty="0" smtClean="0"/>
              <a:t>Telnet</a:t>
            </a:r>
          </a:p>
          <a:p>
            <a:pPr lvl="2"/>
            <a:r>
              <a:rPr lang="zh-CN" altLang="en-US" sz="2000" dirty="0" smtClean="0"/>
              <a:t>控制面板 </a:t>
            </a:r>
            <a:r>
              <a:rPr lang="en-US" altLang="zh-CN" sz="2000" dirty="0" smtClean="0"/>
              <a:t> -&gt;  </a:t>
            </a:r>
            <a:r>
              <a:rPr lang="zh-CN" altLang="en-US" sz="2000" dirty="0" smtClean="0"/>
              <a:t>程序和功能 </a:t>
            </a:r>
            <a:r>
              <a:rPr lang="en-US" altLang="zh-CN" sz="2000" dirty="0" smtClean="0"/>
              <a:t>-&gt; </a:t>
            </a:r>
            <a:r>
              <a:rPr lang="zh-CN" altLang="en-US" sz="2000" dirty="0" smtClean="0"/>
              <a:t>打开或关闭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功能 </a:t>
            </a:r>
            <a:r>
              <a:rPr lang="en-US" altLang="zh-CN" sz="2000" dirty="0" smtClean="0"/>
              <a:t>-&gt; </a:t>
            </a:r>
            <a:r>
              <a:rPr lang="zh-CN" altLang="en-US" sz="2000" dirty="0" smtClean="0"/>
              <a:t>勾选</a:t>
            </a:r>
            <a:r>
              <a:rPr lang="en-US" altLang="zh-CN" sz="2000" dirty="0" smtClean="0"/>
              <a:t>Telnet</a:t>
            </a:r>
            <a:r>
              <a:rPr lang="zh-CN" altLang="en-US" sz="2000" dirty="0" smtClean="0"/>
              <a:t>客户端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576" y="4149080"/>
            <a:ext cx="7848872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  <a:defRPr/>
            </a:pPr>
            <a:r>
              <a:rPr lang="zh-CN" altLang="en-US" sz="2800" b="1" kern="0" dirty="0" smtClean="0"/>
              <a:t>可以使用</a:t>
            </a:r>
            <a:r>
              <a:rPr lang="en-US" altLang="zh-CN" sz="2800" b="1" kern="0" dirty="0" smtClean="0"/>
              <a:t>Telnet</a:t>
            </a:r>
            <a:r>
              <a:rPr lang="zh-CN" altLang="en-US" sz="2800" b="1" kern="0" dirty="0" smtClean="0"/>
              <a:t>连接服务器</a:t>
            </a:r>
            <a:endParaRPr lang="en-US" altLang="zh-CN" sz="2800" b="1" kern="0" dirty="0" smtClean="0"/>
          </a:p>
          <a:p>
            <a:pPr>
              <a:buNone/>
              <a:defRPr/>
            </a:pPr>
            <a:r>
              <a:rPr lang="zh-CN" altLang="en-US" sz="2400" kern="0" dirty="0" smtClean="0"/>
              <a:t>如：</a:t>
            </a:r>
            <a:r>
              <a:rPr lang="en-US" altLang="zh-CN" sz="2400" kern="0" dirty="0" smtClean="0"/>
              <a:t>telnet www.szu.edu.cn 80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26064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使用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Telnet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研究协议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用命令从时间服务器读取数据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153400" cy="29523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连接服务器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telnet www.szu.edu.cn 80</a:t>
            </a:r>
          </a:p>
          <a:p>
            <a:r>
              <a:rPr lang="zh-CN" altLang="en-US" dirty="0" smtClean="0"/>
              <a:t>连接美国</a:t>
            </a:r>
            <a:r>
              <a:rPr lang="zh-CN" altLang="en-US" sz="3200" dirty="0" smtClean="0"/>
              <a:t>国家标准技术研究院（</a:t>
            </a:r>
            <a:r>
              <a:rPr lang="en-US" altLang="zh-CN" sz="3200" dirty="0" smtClean="0"/>
              <a:t>NIST</a:t>
            </a:r>
            <a:r>
              <a:rPr lang="zh-CN" altLang="en-US" sz="3200" dirty="0" smtClean="0"/>
              <a:t>）</a:t>
            </a:r>
            <a:r>
              <a:rPr lang="zh-CN" altLang="en-US" dirty="0" smtClean="0"/>
              <a:t>的时间服务器：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telnet time.nist.gov 13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RFC867</a:t>
            </a:r>
            <a:r>
              <a:rPr lang="zh-CN" altLang="en-US" dirty="0" smtClean="0"/>
              <a:t>协议返回结果；非标准时间服务协议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4615751"/>
            <a:ext cx="5472608" cy="22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3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708920"/>
            <a:ext cx="7543801" cy="42484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JJJJJ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：修正儒略日（</a:t>
            </a:r>
            <a:r>
              <a:rPr lang="en-US" altLang="zh-CN" sz="3400" dirty="0">
                <a:latin typeface="Times New Roman" pitchFamily="18" charset="0"/>
                <a:cs typeface="Times New Roman" pitchFamily="18" charset="0"/>
              </a:rPr>
              <a:t>Modified Julian Date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）自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1858.11.17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以来的日数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YY-MM-DD HH:MM:SS 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日期与时间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表示日光节省时间；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表示标准时间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：一位码，指示当前月最后一天子夜是滞增加或减去一个闰秒。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表示无闰秒，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表示增加三个闰秒，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表示减去一个闰秒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：服务器状态，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表示健康，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指最多相差的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秒，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指相差超过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5S</a:t>
            </a:r>
          </a:p>
          <a:p>
            <a:r>
              <a:rPr lang="en-US" altLang="zh-CN" sz="3400" dirty="0" err="1" smtClean="0">
                <a:latin typeface="Times New Roman" pitchFamily="18" charset="0"/>
                <a:cs typeface="Times New Roman" pitchFamily="18" charset="0"/>
              </a:rPr>
              <a:t>msADV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：延迟补偿毫秒数，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NIST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把此数增加到它发送的时间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对网络延迟做补偿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UTC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400" dirty="0">
                <a:latin typeface="Times New Roman" pitchFamily="18" charset="0"/>
                <a:cs typeface="Times New Roman" pitchFamily="18" charset="0"/>
              </a:rPr>
              <a:t>Coordinated Universal Time</a:t>
            </a:r>
            <a:endParaRPr lang="en-US" altLang="zh-CN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05494" y="2211413"/>
            <a:ext cx="77549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57516 16-05-08 12:48:05 50 0 0 105.0 UTC(NIST) *</a:t>
            </a: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755576" y="1556792"/>
            <a:ext cx="7361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Daytime</a:t>
            </a:r>
            <a:r>
              <a:rPr lang="zh-CN" altLang="en-US" sz="2400" dirty="0" smtClean="0"/>
              <a:t>服务器返回的的</a:t>
            </a:r>
            <a:r>
              <a:rPr lang="zh-CN" altLang="en-US" sz="2400" dirty="0"/>
              <a:t>时间</a:t>
            </a:r>
            <a:r>
              <a:rPr lang="zh-CN" altLang="en-US" dirty="0"/>
              <a:t>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1350" y="2708920"/>
            <a:ext cx="21526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68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9217024" cy="438150"/>
          </a:xfrm>
        </p:spPr>
        <p:txBody>
          <a:bodyPr anchor="t">
            <a:noAutofit/>
          </a:bodyPr>
          <a:lstStyle/>
          <a:p>
            <a:r>
              <a:rPr lang="zh-CN" altLang="en-US" sz="3600" dirty="0" smtClean="0"/>
              <a:t>使用</a:t>
            </a:r>
            <a:r>
              <a:rPr lang="en-US" altLang="zh-CN" sz="3600" dirty="0" smtClean="0"/>
              <a:t>socket</a:t>
            </a:r>
            <a:r>
              <a:rPr lang="zh-CN" altLang="en-US" sz="3600" dirty="0" smtClean="0"/>
              <a:t>编程从时间服务器获取数据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53732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>
                <a:solidFill>
                  <a:srgbClr val="FF0066"/>
                </a:solidFill>
              </a:rPr>
              <a:t>try (Socket </a:t>
            </a:r>
            <a:r>
              <a:rPr lang="en-US" altLang="zh-CN" sz="2000" dirty="0" err="1" smtClean="0">
                <a:solidFill>
                  <a:srgbClr val="FF0066"/>
                </a:solidFill>
              </a:rPr>
              <a:t>socket</a:t>
            </a:r>
            <a:r>
              <a:rPr lang="en-US" altLang="zh-CN" sz="2000" dirty="0" smtClean="0">
                <a:solidFill>
                  <a:srgbClr val="FF0066"/>
                </a:solidFill>
              </a:rPr>
              <a:t>= new Socket(“time.nist.gov”,13)){</a:t>
            </a:r>
            <a:br>
              <a:rPr lang="en-US" altLang="zh-CN" sz="2000" dirty="0" smtClean="0">
                <a:solidFill>
                  <a:srgbClr val="FF0066"/>
                </a:solidFill>
              </a:rPr>
            </a:br>
            <a:r>
              <a:rPr lang="en-US" altLang="zh-CN" sz="2000" dirty="0" smtClean="0">
                <a:solidFill>
                  <a:srgbClr val="FF0066"/>
                </a:solidFill>
              </a:rPr>
              <a:t>	// </a:t>
            </a:r>
            <a:r>
              <a:rPr lang="zh-CN" altLang="en-US" sz="2000" dirty="0" smtClean="0">
                <a:solidFill>
                  <a:srgbClr val="FF0066"/>
                </a:solidFill>
              </a:rPr>
              <a:t>从</a:t>
            </a:r>
            <a:r>
              <a:rPr lang="en-US" altLang="zh-CN" sz="2000" dirty="0" smtClean="0">
                <a:solidFill>
                  <a:srgbClr val="FF0066"/>
                </a:solidFill>
              </a:rPr>
              <a:t>socket</a:t>
            </a:r>
            <a:r>
              <a:rPr lang="zh-CN" altLang="en-US" sz="2000" dirty="0" smtClean="0">
                <a:solidFill>
                  <a:srgbClr val="FF0066"/>
                </a:solidFill>
              </a:rPr>
              <a:t>读取</a:t>
            </a:r>
            <a:r>
              <a:rPr lang="en-US" altLang="zh-CN" sz="2000" dirty="0" smtClean="0">
                <a:solidFill>
                  <a:srgbClr val="FF0066"/>
                </a:solidFill>
              </a:rPr>
              <a:t>…….. </a:t>
            </a:r>
            <a:br>
              <a:rPr lang="en-US" altLang="zh-CN" sz="2000" dirty="0" smtClean="0">
                <a:solidFill>
                  <a:srgbClr val="FF0066"/>
                </a:solidFill>
              </a:rPr>
            </a:br>
            <a:r>
              <a:rPr lang="en-US" altLang="zh-CN" sz="2000" dirty="0" smtClean="0">
                <a:solidFill>
                  <a:srgbClr val="FF0066"/>
                </a:solidFill>
              </a:rPr>
              <a:t>}</a:t>
            </a:r>
            <a:br>
              <a:rPr lang="en-US" altLang="zh-CN" sz="2000" dirty="0" smtClean="0">
                <a:solidFill>
                  <a:srgbClr val="FF0066"/>
                </a:solidFill>
              </a:rPr>
            </a:br>
            <a:r>
              <a:rPr lang="en-US" altLang="zh-CN" sz="2000" dirty="0" smtClean="0">
                <a:solidFill>
                  <a:srgbClr val="FF0066"/>
                </a:solidFill>
              </a:rPr>
              <a:t>catch</a:t>
            </a:r>
            <a:r>
              <a:rPr lang="zh-CN" altLang="en-US" sz="2000" dirty="0" smtClean="0">
                <a:solidFill>
                  <a:srgbClr val="FF0066"/>
                </a:solidFill>
              </a:rPr>
              <a:t>（</a:t>
            </a:r>
            <a:r>
              <a:rPr lang="en-US" altLang="zh-CN" sz="2000" dirty="0" smtClean="0">
                <a:solidFill>
                  <a:srgbClr val="FF0066"/>
                </a:solidFill>
              </a:rPr>
              <a:t>IOException ex){ </a:t>
            </a:r>
            <a:br>
              <a:rPr lang="en-US" altLang="zh-CN" sz="2000" dirty="0" smtClean="0">
                <a:solidFill>
                  <a:srgbClr val="FF0066"/>
                </a:solidFill>
              </a:rPr>
            </a:br>
            <a:r>
              <a:rPr lang="en-US" altLang="zh-CN" sz="2000" dirty="0" smtClean="0">
                <a:solidFill>
                  <a:srgbClr val="FF0066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66"/>
                </a:solidFill>
              </a:rPr>
              <a:t>System.err.println</a:t>
            </a:r>
            <a:r>
              <a:rPr lang="en-US" altLang="zh-CN" sz="2000" dirty="0" smtClean="0">
                <a:solidFill>
                  <a:srgbClr val="FF0066"/>
                </a:solidFill>
              </a:rPr>
              <a:t>(“could not connect to time.nist.gov”);</a:t>
            </a:r>
            <a:br>
              <a:rPr lang="en-US" altLang="zh-CN" sz="2000" dirty="0" smtClean="0">
                <a:solidFill>
                  <a:srgbClr val="FF0066"/>
                </a:solidFill>
              </a:rPr>
            </a:br>
            <a:r>
              <a:rPr lang="en-US" altLang="zh-CN" sz="2000" dirty="0" smtClean="0">
                <a:solidFill>
                  <a:srgbClr val="FF0066"/>
                </a:solidFill>
              </a:rPr>
              <a:t>}</a:t>
            </a:r>
          </a:p>
          <a:p>
            <a:r>
              <a:rPr lang="en-US" altLang="zh-CN" sz="2000" dirty="0" smtClean="0"/>
              <a:t>Socket </a:t>
            </a:r>
            <a:r>
              <a:rPr lang="en-US" altLang="zh-CN" sz="2000" dirty="0" err="1" smtClean="0"/>
              <a:t>socket</a:t>
            </a:r>
            <a:r>
              <a:rPr lang="en-US" altLang="zh-CN" sz="2000" dirty="0" smtClean="0"/>
              <a:t>=null;</a:t>
            </a:r>
            <a:br>
              <a:rPr lang="en-US" altLang="zh-CN" sz="2000" dirty="0" smtClean="0"/>
            </a:br>
            <a:r>
              <a:rPr lang="en-US" altLang="zh-CN" sz="2000" dirty="0" smtClean="0"/>
              <a:t>try{ </a:t>
            </a:r>
            <a:br>
              <a:rPr lang="en-US" altLang="zh-CN" sz="2000" dirty="0" smtClean="0"/>
            </a:br>
            <a:r>
              <a:rPr lang="en-US" altLang="zh-CN" sz="2000" dirty="0" smtClean="0"/>
              <a:t>	socket=new Socket(“time.nist.gov”,13);</a:t>
            </a:r>
            <a:br>
              <a:rPr lang="en-US" altLang="zh-CN" sz="2000" dirty="0" smtClean="0"/>
            </a:br>
            <a:r>
              <a:rPr lang="en-US" altLang="zh-CN" sz="2000" dirty="0" smtClean="0"/>
              <a:t>	// 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读取</a:t>
            </a:r>
            <a:r>
              <a:rPr lang="en-US" altLang="zh-CN" sz="2000" dirty="0" smtClean="0"/>
              <a:t>… </a:t>
            </a:r>
            <a:br>
              <a:rPr lang="en-US" altLang="zh-CN" sz="2000" dirty="0" smtClean="0"/>
            </a:br>
            <a:r>
              <a:rPr lang="en-US" altLang="zh-CN" sz="2000" dirty="0" smtClean="0"/>
              <a:t>}catch (IOException ex){ 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System.err.prinln</a:t>
            </a:r>
            <a:r>
              <a:rPr lang="en-US" altLang="zh-CN" sz="2000" dirty="0" smtClean="0"/>
              <a:t>(ex);</a:t>
            </a:r>
            <a:br>
              <a:rPr lang="en-US" altLang="zh-CN" sz="2000" dirty="0" smtClean="0"/>
            </a:br>
            <a:r>
              <a:rPr lang="en-US" altLang="zh-CN" sz="2000" dirty="0" smtClean="0"/>
              <a:t>}finally{ </a:t>
            </a:r>
            <a:br>
              <a:rPr lang="en-US" altLang="zh-CN" sz="2000" dirty="0" smtClean="0"/>
            </a:br>
            <a:r>
              <a:rPr lang="en-US" altLang="zh-CN" sz="2000" dirty="0" smtClean="0"/>
              <a:t>	if (socket!=null){ </a:t>
            </a:r>
            <a:br>
              <a:rPr lang="en-US" altLang="zh-CN" sz="2000" dirty="0" smtClean="0"/>
            </a:br>
            <a:r>
              <a:rPr lang="en-US" altLang="zh-CN" sz="2000" dirty="0" smtClean="0"/>
              <a:t>		try {</a:t>
            </a:r>
            <a:br>
              <a:rPr lang="en-US" altLang="zh-CN" sz="2000" dirty="0" smtClean="0"/>
            </a:br>
            <a:r>
              <a:rPr lang="en-US" altLang="zh-CN" sz="2000" dirty="0" smtClean="0"/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socket.close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smtClean="0"/>
              <a:t>		} catch (IOException e) { //</a:t>
            </a:r>
            <a:r>
              <a:rPr lang="en-US" altLang="zh-CN" sz="2000" dirty="0" err="1" smtClean="0"/>
              <a:t>doNothing</a:t>
            </a:r>
            <a:r>
              <a:rPr lang="en-US" altLang="zh-CN" sz="2000" dirty="0" smtClean="0"/>
              <a:t> }</a:t>
            </a:r>
            <a:br>
              <a:rPr lang="en-US" altLang="zh-CN" sz="2000" dirty="0" smtClean="0"/>
            </a:br>
            <a:r>
              <a:rPr lang="en-US" altLang="zh-CN" sz="2000" dirty="0" smtClean="0"/>
              <a:t>	}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sp>
        <p:nvSpPr>
          <p:cNvPr id="15364" name="线形标注 1 3"/>
          <p:cNvSpPr>
            <a:spLocks/>
          </p:cNvSpPr>
          <p:nvPr/>
        </p:nvSpPr>
        <p:spPr bwMode="auto">
          <a:xfrm>
            <a:off x="6444208" y="3861048"/>
            <a:ext cx="2362200" cy="6858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dirty="0"/>
              <a:t>Java6</a:t>
            </a:r>
            <a:r>
              <a:rPr lang="zh-CN" altLang="en-US" dirty="0"/>
              <a:t>及以前的版本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3004</TotalTime>
  <Words>1977</Words>
  <Application>Microsoft Office PowerPoint</Application>
  <PresentationFormat>全屏显示(4:3)</PresentationFormat>
  <Paragraphs>279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中性</vt:lpstr>
      <vt:lpstr>                   Client Socket</vt:lpstr>
      <vt:lpstr>主要内容</vt:lpstr>
      <vt:lpstr>数据传输</vt:lpstr>
      <vt:lpstr>Socket</vt:lpstr>
      <vt:lpstr>Socket的基本操作</vt:lpstr>
      <vt:lpstr>幻灯片 6</vt:lpstr>
      <vt:lpstr>用命令从时间服务器读取数据</vt:lpstr>
      <vt:lpstr>日期格式</vt:lpstr>
      <vt:lpstr>使用socket编程从时间服务器获取数据</vt:lpstr>
      <vt:lpstr>为连接设置超时时间</vt:lpstr>
      <vt:lpstr>Daytime协议客户端</vt:lpstr>
      <vt:lpstr>使用协议和理解数据格式</vt:lpstr>
      <vt:lpstr>生成Date对象</vt:lpstr>
      <vt:lpstr>parseDate</vt:lpstr>
      <vt:lpstr>RFC868协议</vt:lpstr>
      <vt:lpstr>处理服务器返回的复杂数据格式</vt:lpstr>
      <vt:lpstr>用socket写入服务器</vt:lpstr>
      <vt:lpstr>实例（英文拉丁文单词转换）</vt:lpstr>
      <vt:lpstr>幻灯片 19</vt:lpstr>
      <vt:lpstr>幻灯片 20</vt:lpstr>
      <vt:lpstr>半关闭socket</vt:lpstr>
      <vt:lpstr>半关闭Socket</vt:lpstr>
      <vt:lpstr>构造和连接Socket</vt:lpstr>
      <vt:lpstr>实例</vt:lpstr>
      <vt:lpstr>选择从哪个本地端口连接</vt:lpstr>
      <vt:lpstr>构造但不连接</vt:lpstr>
      <vt:lpstr>SocketAddress</vt:lpstr>
      <vt:lpstr>代理服务器</vt:lpstr>
      <vt:lpstr>获取Socket的信息(get)</vt:lpstr>
      <vt:lpstr>关闭还是连接</vt:lpstr>
      <vt:lpstr>练习</vt:lpstr>
      <vt:lpstr>设置Socket选项</vt:lpstr>
      <vt:lpstr>TCP_NODELAY</vt:lpstr>
      <vt:lpstr>SO_LINGER</vt:lpstr>
      <vt:lpstr>SO_TIMEOUT</vt:lpstr>
      <vt:lpstr>SO_RCVBUF和SO_SNDBUF</vt:lpstr>
      <vt:lpstr>SO_KEEPALIVE</vt:lpstr>
      <vt:lpstr>OOBINLINE</vt:lpstr>
      <vt:lpstr>SO_REUSEADDR</vt:lpstr>
      <vt:lpstr>IP_TOS服务类型</vt:lpstr>
      <vt:lpstr>SOCKET异常</vt:lpstr>
      <vt:lpstr>GUI中的Socket应用</vt:lpstr>
      <vt:lpstr>思考与练习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260</cp:revision>
  <dcterms:modified xsi:type="dcterms:W3CDTF">2022-05-07T05:56:57Z</dcterms:modified>
</cp:coreProperties>
</file>