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1303" r:id="rId5"/>
    <p:sldId id="1304" r:id="rId6"/>
    <p:sldId id="1305" r:id="rId7"/>
    <p:sldId id="1306" r:id="rId8"/>
    <p:sldId id="1307" r:id="rId9"/>
    <p:sldId id="1308" r:id="rId10"/>
    <p:sldId id="1309" r:id="rId11"/>
    <p:sldId id="1310" r:id="rId12"/>
    <p:sldId id="1299" r:id="rId13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Cai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2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55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98455"/>
            <a:ext cx="7761287" cy="7572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1081089"/>
            <a:ext cx="4102100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1081089"/>
            <a:ext cx="4102100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98448"/>
            <a:ext cx="7761287" cy="7572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1081089"/>
            <a:ext cx="8356600" cy="50561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144.xml"/><Relationship Id="rId28" Type="http://schemas.openxmlformats.org/officeDocument/2006/relationships/tags" Target="../tags/tag143.xml"/><Relationship Id="rId27" Type="http://schemas.openxmlformats.org/officeDocument/2006/relationships/tags" Target="../tags/tag142.xml"/><Relationship Id="rId26" Type="http://schemas.openxmlformats.org/officeDocument/2006/relationships/tags" Target="../tags/tag141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18.wmf"/><Relationship Id="rId1" Type="http://schemas.openxmlformats.org/officeDocument/2006/relationships/oleObject" Target="../embeddings/Document1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蔡树彬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 altLang="zh-CN"/>
              <a:t>2023.12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个无后台的例子</a:t>
            </a: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055235" y="1949450"/>
          <a:ext cx="220599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05990" imgH="696595" progId="Package">
                  <p:embed/>
                </p:oleObj>
              </mc:Choice>
              <mc:Fallback>
                <p:oleObj name="" r:id="rId1" imgW="2205990" imgH="6965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5235" y="1949450"/>
                        <a:ext cx="220599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4310" y="1949450"/>
          <a:ext cx="234061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340610" imgH="696595" progId="Package">
                  <p:embed/>
                </p:oleObj>
              </mc:Choice>
              <mc:Fallback>
                <p:oleObj name="" r:id="rId3" imgW="2340610" imgH="696595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310" y="1949450"/>
                        <a:ext cx="234061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</a:t>
            </a:r>
            <a:r>
              <a:rPr lang="en-US" altLang="zh-CN"/>
              <a:t>XXX</a:t>
            </a:r>
            <a:r>
              <a:t>产品论坛》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 sz="2000"/>
              <a:t>以“XXX产品论坛”为主题，设计实现一个关于XXX等产品的问答论坛前端系统，论坛中注册用户可搜索、发布、回答和评价关于XXX产品的各种问题，系统开发完成后进行演示答辩并提交设计报告，要求主要采用HTML5+CSS3+JS技术实现。可以是纯前端无后台；也可以是加上后台部分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①默认项目由团队（3人）完成，其中①、②、③是必做功能；④、⑤模块以及更多功能的设计可以由团队成员进一步扩展设计。</a:t>
            </a:r>
            <a:r>
              <a:rPr lang="zh-CN" altLang="en-US" sz="2000" b="1">
                <a:solidFill>
                  <a:srgbClr val="FF0000"/>
                </a:solidFill>
              </a:rPr>
              <a:t>但要求每位团队成员都需要独立负责某个模块的前端设计、实现。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②团队人数达到4人则模块④是必做功能；团队人数达到5人则模块④、⑤均是必做功能；团队人数不超过5人；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③团队人数2人时，①、②、③依然是必做功能；可选功能一般也在①②③中选取；团队仅有1人，个人团队缺乏协作，非建议项，必做功能依然是①、②、③。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其他选题需要提前跟我讨论，明确题目内容跟前述必做功能的对应关系。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①</a:t>
            </a:r>
            <a:r>
              <a:rPr lang="zh-CN" altLang="en-US"/>
              <a:t>首页模块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①必须包括“游客”可浏览的首页等页面内容。页面内容至少包括：</a:t>
            </a:r>
            <a:endParaRPr lang="zh-CN" altLang="en-US" sz="1600"/>
          </a:p>
          <a:p>
            <a:r>
              <a:rPr lang="zh-CN" altLang="en-US" sz="1600"/>
              <a:t>1)基础的页首Logo、导航菜单、问题列表、问题详情和页脚信息；</a:t>
            </a:r>
            <a:endParaRPr lang="zh-CN" altLang="en-US" sz="1600"/>
          </a:p>
          <a:p>
            <a:r>
              <a:rPr lang="zh-CN" altLang="en-US" sz="1600"/>
              <a:t>2)注册、登录的入口信息和站内搜索功能</a:t>
            </a:r>
            <a:endParaRPr lang="zh-CN" altLang="en-US" sz="1600"/>
          </a:p>
          <a:p>
            <a:r>
              <a:rPr lang="zh-CN" altLang="en-US" sz="1600"/>
              <a:t>3)用户发布问题后，问题能及时更新到首页恰当位置</a:t>
            </a:r>
            <a:endParaRPr lang="zh-CN" altLang="en-US" sz="1600"/>
          </a:p>
          <a:p>
            <a:r>
              <a:rPr lang="zh-CN" altLang="en-US" sz="1600"/>
              <a:t>4)可选部分，包括可配置的置顶信息、自动产生的热点信息和推荐信息等；</a:t>
            </a:r>
            <a:endParaRPr lang="zh-CN" altLang="en-US" sz="1600"/>
          </a:p>
          <a:p>
            <a:r>
              <a:rPr lang="zh-CN" altLang="en-US" sz="1600"/>
              <a:t>5)可选部分，首页刷新时，如有问题更新，设计动效提示用户变化内容；</a:t>
            </a:r>
            <a:endParaRPr lang="zh-CN" altLang="en-US" sz="1600"/>
          </a:p>
          <a:p>
            <a:r>
              <a:rPr lang="zh-CN" altLang="en-US" sz="1600"/>
              <a:t>6)前述内容的视觉细节要体现视觉美感；</a:t>
            </a:r>
            <a:endParaRPr lang="zh-CN" altLang="en-US" sz="1600"/>
          </a:p>
          <a:p>
            <a:r>
              <a:rPr lang="zh-CN" altLang="en-US" sz="1600"/>
              <a:t>7)前述功能的交互设计要有良好的用户体验。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②账户模块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②必须包括的“账户”模块，</a:t>
            </a:r>
            <a:endParaRPr lang="zh-CN" altLang="en-US" sz="1600"/>
          </a:p>
          <a:p>
            <a:r>
              <a:rPr lang="zh-CN" altLang="en-US" sz="1600"/>
              <a:t>1)注册功能，注册流程顺畅，有良好的操作引导、输入校验、差错和异常提示。可使用手机号码（可选：手机或邮箱验证码）进行注册。</a:t>
            </a:r>
            <a:endParaRPr lang="zh-CN" altLang="en-US" sz="1600"/>
          </a:p>
          <a:p>
            <a:r>
              <a:rPr lang="zh-CN" altLang="en-US" sz="1600"/>
              <a:t>2)个人中心的资料设置，除用户名（或手机号码）外，其他个人信息可在用户登录后进行修改，包括头像、昵称、签名档、个人相册等等。</a:t>
            </a:r>
            <a:endParaRPr lang="zh-CN" altLang="en-US" sz="1600"/>
          </a:p>
          <a:p>
            <a:r>
              <a:rPr lang="zh-CN" altLang="en-US" sz="1600"/>
              <a:t>3)登录功能，登录流程简便，有包括记住账号、保持登录、忘记密码等功能。</a:t>
            </a:r>
            <a:endParaRPr lang="zh-CN" altLang="en-US" sz="1600"/>
          </a:p>
          <a:p>
            <a:r>
              <a:rPr lang="zh-CN" altLang="en-US" sz="1600"/>
              <a:t>4)安全保护部分，对用户的登录凭据，如用户名和密码，采用加盐哈希等方法进行保护，不明文存储用户密码等关键信息；多次密码输入错误有恰当的验证加强和登录冻结保护机制。</a:t>
            </a:r>
            <a:endParaRPr lang="zh-CN" altLang="en-US" sz="1600"/>
          </a:p>
          <a:p>
            <a:r>
              <a:rPr lang="zh-CN" altLang="en-US" sz="1600"/>
              <a:t>5)注册、登录的输入校验、差错和异常提示等交互细节要清晰易懂、易用。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③问题模块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③必须包括的“问题发布”模块，</a:t>
            </a:r>
            <a:endParaRPr lang="zh-CN" altLang="en-US" sz="1600"/>
          </a:p>
          <a:p>
            <a:r>
              <a:rPr lang="zh-CN" altLang="en-US" sz="1600"/>
              <a:t>1)登录用户可发布问题文本和图片、并可带上音视频等内容形成问题帖，多媒体内容可来自本机或网络。</a:t>
            </a:r>
            <a:endParaRPr lang="zh-CN" altLang="en-US" sz="1600"/>
          </a:p>
          <a:p>
            <a:r>
              <a:rPr lang="zh-CN" altLang="en-US" sz="1600"/>
              <a:t>2)问题发布前，可以调整修改问题帖内容，例如进行图片的拖拽排序，并进行预览，发布后，还可以进行修改、撤回发布、删除或分享、推送给好友。</a:t>
            </a:r>
            <a:endParaRPr lang="zh-CN" altLang="en-US" sz="1600"/>
          </a:p>
          <a:p>
            <a:r>
              <a:rPr lang="zh-CN" altLang="en-US" sz="1600"/>
              <a:t>3)发布过程中用户输入的内容，需要进行必要的存储和提示，减少用户错误而发生的重复输入，提升用户体验。</a:t>
            </a:r>
            <a:endParaRPr lang="zh-CN" altLang="en-US" sz="1600"/>
          </a:p>
          <a:p>
            <a:r>
              <a:rPr lang="zh-CN" altLang="en-US" sz="1600"/>
              <a:t>4)可选部分，可支持emoji、H5标签和CSS属性的富文本；可选图片缩放、裁剪等编辑功能和音视频的剪辑功能等。</a:t>
            </a:r>
            <a:endParaRPr lang="zh-CN" altLang="en-US" sz="1600"/>
          </a:p>
          <a:p>
            <a:r>
              <a:rPr lang="zh-CN" altLang="en-US" sz="1600"/>
              <a:t>5)可选部分，内容的检查和审核功能，对内容进行（自动）检查和审核，提示错字或敏感、违规词句，避免用户发布不恰当内容。</a:t>
            </a:r>
            <a:endParaRPr lang="zh-CN" altLang="en-US" sz="1600"/>
          </a:p>
          <a:p>
            <a:r>
              <a:rPr lang="zh-CN" altLang="en-US" sz="1600"/>
              <a:t>6)可选部分，自动回答功能，利用大语言模型或知识库，自动生成用户问题的回答。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④评论模块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④可选的“问题评论”模块</a:t>
            </a:r>
            <a:endParaRPr lang="zh-CN" altLang="en-US" sz="1600"/>
          </a:p>
          <a:p>
            <a:r>
              <a:rPr lang="zh-CN" altLang="en-US" sz="1600"/>
              <a:t>1)用户登录后，可对自己和其他人发表的问题进行评论。评论内容支持文字、图片、音视频等多种形式。评论要有评论人的昵称链接，可通过链接跳转到评论人的个人页面。</a:t>
            </a:r>
            <a:endParaRPr lang="zh-CN" altLang="en-US" sz="1600"/>
          </a:p>
          <a:p>
            <a:r>
              <a:rPr lang="zh-CN" altLang="en-US" sz="1600"/>
              <a:t>2)评论的展现位置既可以是在问题之后有一个独立的一小节，也可以是如弹幕等多种形式。</a:t>
            </a:r>
            <a:endParaRPr lang="zh-CN" altLang="en-US" sz="1600"/>
          </a:p>
          <a:p>
            <a:r>
              <a:rPr lang="zh-CN" altLang="en-US" sz="1600"/>
              <a:t>3)可以管理他人对自己发表内容的评论。可以“置顶”、“回复”或“删除”其他人的评论。</a:t>
            </a:r>
            <a:endParaRPr lang="zh-CN" altLang="en-US" sz="1600"/>
          </a:p>
          <a:p>
            <a:r>
              <a:rPr lang="zh-CN" altLang="en-US" sz="1600"/>
              <a:t>4)评论的“回复”可以只考虑一层，不需要做多层回复的折叠处理。</a:t>
            </a:r>
            <a:endParaRPr lang="zh-CN" altLang="en-US" sz="1600"/>
          </a:p>
          <a:p>
            <a:r>
              <a:rPr lang="zh-CN" altLang="en-US" sz="1600"/>
              <a:t>5)可以管理自己对他人发布内容的评论，除了可以进行普通的编辑和删除等操作外，还可以看到该评论是否被内容发表人“置顶”、“回复”或“删除”（加了删除标记）。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⑤关注模块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⑤可选的“关注”和“收藏”模块</a:t>
            </a:r>
            <a:endParaRPr lang="zh-CN" altLang="en-US" sz="1600"/>
          </a:p>
          <a:p>
            <a:r>
              <a:rPr lang="zh-CN" altLang="en-US" sz="1600"/>
              <a:t>1)“关注”指用户之间可以互相关注，关注后，对方发布问题、发表评论时自己可以得到系统提示并跳转到对应内容展示页面；</a:t>
            </a:r>
            <a:endParaRPr lang="zh-CN" altLang="en-US" sz="1600"/>
          </a:p>
          <a:p>
            <a:r>
              <a:rPr lang="zh-CN" altLang="en-US" sz="1600"/>
              <a:t>2)用户可以管理自己的“关注用户列表”，还可以选择是否允许其他人查阅自己的“关注用户列表”、是否允许其他人关注自己，并可展示自己的关注和被关注的用户数量。</a:t>
            </a:r>
            <a:endParaRPr lang="zh-CN" altLang="en-US" sz="1600"/>
          </a:p>
          <a:p>
            <a:r>
              <a:rPr lang="zh-CN" altLang="en-US" sz="1600"/>
              <a:t>3)“收藏”模块指用户可以收藏用户发布的一些内容。收藏后，如果原内容发生变化，用户将获得系统通知并可方便的跳转到对应页面查阅新的内容。</a:t>
            </a:r>
            <a:endParaRPr lang="zh-CN" altLang="en-US" sz="1600"/>
          </a:p>
          <a:p>
            <a:r>
              <a:rPr lang="zh-CN" altLang="en-US" sz="1600"/>
              <a:t>4)用户可对收藏内容进行组织，如分类、贴标签、按时间排序等。</a:t>
            </a:r>
            <a:endParaRPr lang="zh-CN" altLang="en-US" sz="1600"/>
          </a:p>
          <a:p>
            <a:r>
              <a:rPr lang="zh-CN" altLang="en-US" sz="1600"/>
              <a:t>5)待办任务和系统通知模块，能够汇总关注用户动态和收藏内容变化形成的系统通知，并提醒用户查阅。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（5）项目设计完成后需要在课堂上对设计结果进行演示、答辩（70分），演示答辩主要评分关注点：</a:t>
            </a:r>
            <a:endParaRPr lang="zh-CN" altLang="en-US" sz="1600"/>
          </a:p>
          <a:p>
            <a:r>
              <a:rPr lang="zh-CN" altLang="en-US" sz="1600"/>
              <a:t>①网站基本功能完整、主要结构清晰（40分），</a:t>
            </a:r>
            <a:endParaRPr lang="zh-CN" altLang="en-US" sz="1600"/>
          </a:p>
          <a:p>
            <a:r>
              <a:rPr lang="zh-CN" altLang="en-US" sz="1600"/>
              <a:t>②网站响应时间、安全防护和适配兼容等性能指标合理（10分）</a:t>
            </a:r>
            <a:endParaRPr lang="zh-CN" altLang="en-US" sz="1600"/>
          </a:p>
          <a:p>
            <a:r>
              <a:rPr lang="zh-CN" altLang="en-US" sz="1600"/>
              <a:t>③网站交互设计效果好，用户体验良好（10分）；</a:t>
            </a:r>
            <a:endParaRPr lang="zh-CN" altLang="en-US" sz="1600"/>
          </a:p>
          <a:p>
            <a:r>
              <a:rPr lang="zh-CN" altLang="en-US" sz="1600"/>
              <a:t>④网站视觉设计有细节，能体现一定的美感（5分）</a:t>
            </a:r>
            <a:endParaRPr lang="zh-CN" altLang="en-US" sz="1600"/>
          </a:p>
          <a:p>
            <a:r>
              <a:rPr lang="zh-CN" altLang="en-US" sz="1600"/>
              <a:t>⑤网站有特色，能够吸引用户浏览、发布内容（5分）</a:t>
            </a:r>
            <a:endParaRPr lang="zh-CN" altLang="en-US" sz="1600"/>
          </a:p>
          <a:p>
            <a:r>
              <a:rPr lang="zh-CN" altLang="en-US" sz="1600"/>
              <a:t>（6）项目报告由个人独立完成，需要符合深圳大学相关的格式规范（一般为6-8页），第18周前提交项目设计报告电子版（</a:t>
            </a:r>
            <a:r>
              <a:rPr lang="en-US" altLang="zh-CN" sz="1600"/>
              <a:t>202301</a:t>
            </a:r>
            <a:r>
              <a:rPr sz="1600"/>
              <a:t>答题纸）</a:t>
            </a:r>
            <a:r>
              <a:rPr lang="zh-CN" altLang="en-US" sz="1600"/>
              <a:t>到Blackboard系统，纸质版交到任课老师处。项目设计报告（30分）包括：</a:t>
            </a:r>
            <a:endParaRPr lang="zh-CN" altLang="en-US" sz="1600"/>
          </a:p>
          <a:p>
            <a:r>
              <a:rPr lang="zh-CN" altLang="en-US" sz="1600"/>
              <a:t>①对网站的整体分析、设计（5分）</a:t>
            </a:r>
            <a:endParaRPr lang="zh-CN" altLang="en-US" sz="1600"/>
          </a:p>
          <a:p>
            <a:r>
              <a:rPr lang="zh-CN" altLang="en-US" sz="1600"/>
              <a:t>②个人实现部分（HTML5、CSS3和JS）的分析、设计说明和结果呈现（25分）</a:t>
            </a:r>
            <a:endParaRPr lang="zh-CN" altLang="en-US" sz="16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13625" y="2545715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952500" progId="Word.Document.8">
                  <p:embed/>
                </p:oleObj>
              </mc:Choice>
              <mc:Fallback>
                <p:oleObj name="" showAsIcon="1" r:id="rId1" imgW="971550" imgH="952500" progId="Word.Document.8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13625" y="2545715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答辩安排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15</a:t>
            </a:r>
            <a:r>
              <a:t>、</a:t>
            </a:r>
            <a:r>
              <a:rPr lang="en-US" altLang="zh-CN"/>
              <a:t>17</a:t>
            </a:r>
            <a:r>
              <a:t>周、</a:t>
            </a:r>
            <a:r>
              <a:rPr lang="en-US" altLang="zh-CN"/>
              <a:t>18</a:t>
            </a:r>
            <a:r>
              <a:t>周</a:t>
            </a:r>
          </a:p>
          <a:p>
            <a:pPr lvl="1"/>
            <a:r>
              <a:rPr lang="en-US" altLang="zh-CN"/>
              <a:t>15</a:t>
            </a:r>
            <a:r>
              <a:t>周答辩降低及格标准预期；</a:t>
            </a:r>
            <a:r>
              <a:rPr lang="en-US" altLang="zh-CN"/>
              <a:t>17</a:t>
            </a:r>
            <a:r>
              <a:t>周答辩稍微降低及格标准预期</a:t>
            </a:r>
          </a:p>
          <a:p>
            <a:pPr lvl="1"/>
            <a:r>
              <a:rPr lang="en-US" altLang="zh-CN"/>
              <a:t>18</a:t>
            </a:r>
            <a:r>
              <a:t>周正常答辩</a:t>
            </a:r>
          </a:p>
          <a:p>
            <a:pPr lvl="1"/>
            <a:r>
              <a:rPr lang="en-US" altLang="zh-CN"/>
              <a:t>18</a:t>
            </a:r>
            <a:r>
              <a:t>周后另约时间的延迟答辩，提高及格和高分标准预期</a:t>
            </a:r>
          </a:p>
          <a:p>
            <a:r>
              <a:t>【金山文档】 答辩安排</a:t>
            </a:r>
            <a:r>
              <a:rPr lang="en-US" altLang="zh-CN"/>
              <a:t> </a:t>
            </a:r>
            <a:r>
              <a:t>https://kdocs.cn/l/cpJ6wnjrbycP</a:t>
            </a:r>
          </a:p>
          <a:p>
            <a:pPr lvl="1"/>
            <a:r>
              <a:t>先在</a:t>
            </a:r>
            <a:r>
              <a:rPr lang="en-US" altLang="zh-CN"/>
              <a:t>“</a:t>
            </a:r>
            <a:r>
              <a:t>队长取号</a:t>
            </a:r>
            <a:r>
              <a:rPr lang="en-US" altLang="zh-CN"/>
              <a:t>”sheet</a:t>
            </a:r>
            <a:r>
              <a:t>填写、取答辩号</a:t>
            </a:r>
          </a:p>
          <a:p>
            <a:pPr lvl="1"/>
            <a:r>
              <a:t>再在</a:t>
            </a:r>
            <a:r>
              <a:rPr lang="en-US" altLang="zh-CN"/>
              <a:t>“</a:t>
            </a:r>
            <a:r>
              <a:t>确定成员</a:t>
            </a:r>
            <a:r>
              <a:rPr lang="en-US" altLang="zh-CN"/>
              <a:t>”sheet</a:t>
            </a:r>
            <a:r>
              <a:t>给所有成员填写相同的答辩号</a:t>
            </a:r>
          </a:p>
          <a:p>
            <a:pPr lvl="0"/>
            <a:r>
              <a:t>答辩基础材料</a:t>
            </a:r>
          </a:p>
          <a:p>
            <a:pPr lvl="1"/>
            <a:r>
              <a:t>前面文档中，取号、确定队员</a:t>
            </a:r>
            <a:endParaRPr lang="en-US" altLang="zh-CN"/>
          </a:p>
          <a:p>
            <a:pPr lvl="1"/>
            <a:r>
              <a:rPr lang="en-US" altLang="zh-CN"/>
              <a:t>PPT</a:t>
            </a:r>
            <a:r>
              <a:t>：首页的成员信息要全；接下来</a:t>
            </a:r>
            <a:r>
              <a:rPr lang="en-US" altLang="zh-CN"/>
              <a:t>1-2</a:t>
            </a:r>
            <a:r>
              <a:t>页的概览概述；汇总的</a:t>
            </a:r>
          </a:p>
          <a:p>
            <a:pPr lvl="2"/>
            <a:r>
              <a:t>功能列表（功能点及特点一览）</a:t>
            </a:r>
          </a:p>
          <a:p>
            <a:pPr lvl="2"/>
            <a:r>
              <a:t>性能列表（响应时间、安全性、兼容性等指标）</a:t>
            </a:r>
          </a:p>
          <a:p>
            <a:pPr lvl="2"/>
            <a:r>
              <a:t>交互列表（特殊设计的、增强用户体验的交互）</a:t>
            </a:r>
          </a:p>
          <a:p>
            <a:pPr lvl="2"/>
            <a:r>
              <a:t>特色列表（小组特色、小组自评认为做得好、出彩的地方）</a:t>
            </a:r>
          </a:p>
          <a:p>
            <a:pPr lvl="1"/>
            <a:r>
              <a:t>小组成员每人完成主要功能的演示（浏览器中操作，注意提前设计好演示内容）</a:t>
            </a:r>
          </a:p>
          <a:p>
            <a:pPr lvl="2"/>
            <a:r>
              <a:t>若有后台系统，提前做好演示前的冒烟测试，避免现场演示卡壳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SLIDE_MODEL_TYPE" val="cover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PP_MARK_KEY" val="6e98d2cf-974b-4b41-b80a-4c9b96789aea"/>
  <p:tag name="COMMONDATA" val="eyJoZGlkIjoiYmJlMDhmOTMyN2U4NjE0NTBlNjcxZDdkODQxMTY3MzgifQ=="/>
  <p:tag name="commondata" val="eyJoZGlkIjoiMmJjNjQ4Nzg3M2YyZjZkNGVhYWUxNjZmMjIyOWVhMGE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演示</Application>
  <PresentationFormat>宽屏</PresentationFormat>
  <Paragraphs>97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华文细黑</vt:lpstr>
      <vt:lpstr>Courier New</vt:lpstr>
      <vt:lpstr>Times New Roman</vt:lpstr>
      <vt:lpstr>Arial Unicode MS</vt:lpstr>
      <vt:lpstr>Office 主题​​</vt:lpstr>
      <vt:lpstr>Word.Document.8</vt:lpstr>
      <vt:lpstr>Package</vt:lpstr>
      <vt:lpstr>Package</vt:lpstr>
      <vt:lpstr>Web编程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2个无后台的例子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250</cp:revision>
  <dcterms:created xsi:type="dcterms:W3CDTF">2019-06-19T02:08:00Z</dcterms:created>
  <dcterms:modified xsi:type="dcterms:W3CDTF">2023-12-05T18:58:21Z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6C33EB052C624D12AB73DCA1C588974A</vt:lpwstr>
  </property>
</Properties>
</file>