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339" r:id="rId5"/>
    <p:sldId id="340" r:id="rId6"/>
    <p:sldId id="338" r:id="rId7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95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2.xm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5.pn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4.png"/><Relationship Id="rId6" Type="http://schemas.openxmlformats.org/officeDocument/2006/relationships/tags" Target="../tags/tag54.xml"/><Relationship Id="rId5" Type="http://schemas.openxmlformats.org/officeDocument/2006/relationships/image" Target="../media/image2.png"/><Relationship Id="rId4" Type="http://schemas.openxmlformats.org/officeDocument/2006/relationships/tags" Target="../tags/tag53.xml"/><Relationship Id="rId3" Type="http://schemas.openxmlformats.org/officeDocument/2006/relationships/image" Target="../media/image6.jpeg"/><Relationship Id="rId2" Type="http://schemas.openxmlformats.org/officeDocument/2006/relationships/tags" Target="../tags/tag5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328840" y="3801904"/>
            <a:ext cx="486322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2412" y="1375710"/>
            <a:ext cx="8139178" cy="13228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02412" y="2753327"/>
            <a:ext cx="8139178" cy="62804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6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735532" y="1594956"/>
            <a:ext cx="7672937" cy="1031557"/>
          </a:xfrm>
        </p:spPr>
        <p:txBody>
          <a:bodyPr vert="horz" lIns="90000" tIns="46800" rIns="90000" bIns="46800" rtlCol="0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471061" y="2696898"/>
            <a:ext cx="6201877" cy="103155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50000"/>
              </a:lnSpc>
              <a:buNone/>
              <a:defRPr sz="13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Group 11"/>
          <p:cNvGrpSpPr/>
          <p:nvPr>
            <p:custDataLst>
              <p:tags r:id="rId5"/>
            </p:custDataLst>
          </p:nvPr>
        </p:nvGrpSpPr>
        <p:grpSpPr>
          <a:xfrm>
            <a:off x="8127206" y="6350000"/>
            <a:ext cx="945356" cy="311785"/>
            <a:chOff x="1237129" y="4625788"/>
            <a:chExt cx="597666" cy="147918"/>
          </a:xfrm>
        </p:grpSpPr>
        <p:sp>
          <p:nvSpPr>
            <p:cNvPr id="7" name="Oval 12"/>
            <p:cNvSpPr/>
            <p:nvPr>
              <p:custDataLst>
                <p:tags r:id="rId6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rgbClr val="A0C6E2"/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>
              <p:custDataLst>
                <p:tags r:id="rId7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>
              <p:custDataLst>
                <p:tags r:id="rId8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1"/>
          <p:cNvGrpSpPr/>
          <p:nvPr>
            <p:custDataLst>
              <p:tags r:id="rId3"/>
            </p:custDataLst>
          </p:nvPr>
        </p:nvGrpSpPr>
        <p:grpSpPr>
          <a:xfrm rot="0">
            <a:off x="121920" y="168910"/>
            <a:ext cx="945356" cy="311785"/>
            <a:chOff x="1237129" y="4625788"/>
            <a:chExt cx="597666" cy="147918"/>
          </a:xfrm>
        </p:grpSpPr>
        <p:sp>
          <p:nvSpPr>
            <p:cNvPr id="2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5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6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7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107204" y="6355080"/>
            <a:ext cx="945356" cy="311785"/>
            <a:chOff x="1237129" y="4625788"/>
            <a:chExt cx="597666" cy="147918"/>
          </a:xfrm>
        </p:grpSpPr>
        <p:sp>
          <p:nvSpPr>
            <p:cNvPr id="28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9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Group 11"/>
          <p:cNvGrpSpPr/>
          <p:nvPr>
            <p:custDataLst>
              <p:tags r:id="rId3"/>
            </p:custDataLst>
          </p:nvPr>
        </p:nvGrpSpPr>
        <p:grpSpPr>
          <a:xfrm>
            <a:off x="143351" y="6350000"/>
            <a:ext cx="945356" cy="311785"/>
            <a:chOff x="1237129" y="4625788"/>
            <a:chExt cx="597666" cy="147918"/>
          </a:xfrm>
        </p:grpSpPr>
        <p:sp>
          <p:nvSpPr>
            <p:cNvPr id="17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043386" y="187325"/>
            <a:ext cx="945356" cy="31178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1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flipH="1">
            <a:off x="8011478" y="300990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1530668" cy="50482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7500938" y="6162040"/>
            <a:ext cx="1530668" cy="50482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 descr="C:\Users\kingsoft\Desktop\黑色.png黑色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screen"/>
          <a:srcRect/>
          <a:stretch>
            <a:fillRect/>
          </a:stretch>
        </p:blipFill>
        <p:spPr>
          <a:xfrm>
            <a:off x="-476" y="1002030"/>
            <a:ext cx="9144476" cy="3405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52003" y="2255939"/>
            <a:ext cx="5239994" cy="90556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371414" y="3191008"/>
            <a:ext cx="4401172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11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上机实验（十三），</a:t>
            </a:r>
            <a:r>
              <a:rPr lang="en-US" altLang="zh-CN"/>
              <a:t>P318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31165" y="1137920"/>
            <a:ext cx="18973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详见</a:t>
            </a:r>
            <a:r>
              <a:rPr lang="en-US" altLang="zh-CN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P318</a:t>
            </a:r>
            <a:r>
              <a:rPr lang="zh-CN" altLang="en-US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：</a:t>
            </a:r>
            <a:endParaRPr lang="zh-CN" altLang="en-US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endParaRPr lang="en-US" altLang="zh-CN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r>
              <a:rPr lang="en-US" altLang="zh-CN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1. </a:t>
            </a:r>
            <a:r>
              <a:rPr lang="zh-CN" altLang="en-US">
                <a:latin typeface="隶书" panose="02010509060101010101" charset="-122"/>
                <a:ea typeface="隶书" panose="02010509060101010101" charset="-122"/>
                <a:cs typeface="隶书" panose="02010509060101010101" charset="-122"/>
              </a:rPr>
              <a:t>整体效果见右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0" y="1062990"/>
            <a:ext cx="5276850" cy="23907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600" y="3999865"/>
            <a:ext cx="5505450" cy="21621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评分标准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952500"/>
            <a:ext cx="8139430" cy="5778500"/>
          </a:xfrm>
        </p:spPr>
        <p:txBody>
          <a:bodyPr>
            <a:normAutofit/>
          </a:bodyPr>
          <a:p>
            <a:r>
              <a:rPr lang="zh-CN" altLang="en-US"/>
              <a:t>代码提交</a:t>
            </a:r>
            <a:r>
              <a:rPr>
                <a:sym typeface="+mn-ea"/>
              </a:rPr>
              <a:t>到下列网站上即可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http://172.31.233.204/webcheck/</a:t>
            </a:r>
            <a:r>
              <a:rPr>
                <a:sym typeface="+mn-ea"/>
              </a:rPr>
              <a:t>，使用自己的姓名、学号登录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选择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实验（十三）</a:t>
            </a:r>
            <a:r>
              <a:rPr lang="en-US" altLang="zh-CN">
                <a:sym typeface="+mn-ea"/>
              </a:rPr>
              <a:t>……”</a:t>
            </a:r>
            <a:r>
              <a:rPr>
                <a:sym typeface="+mn-ea"/>
              </a:rPr>
              <a:t>等，提交</a:t>
            </a:r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js</a:t>
            </a:r>
            <a:r>
              <a:rPr>
                <a:sym typeface="+mn-ea"/>
              </a:rPr>
              <a:t>代码，注意不要使用外部</a:t>
            </a:r>
            <a:r>
              <a:rPr lang="en-US" altLang="zh-CN">
                <a:sym typeface="+mn-ea"/>
              </a:rPr>
              <a:t>js</a:t>
            </a:r>
            <a:r>
              <a:rPr>
                <a:sym typeface="+mn-ea"/>
              </a:rPr>
              <a:t>代码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注意使用</a:t>
            </a:r>
            <a:r>
              <a:rPr lang="en-US" altLang="zh-CN">
                <a:sym typeface="+mn-ea"/>
              </a:rPr>
              <a:t>13.2</a:t>
            </a:r>
            <a:r>
              <a:rPr>
                <a:sym typeface="+mn-ea"/>
              </a:rPr>
              <a:t>的模板</a:t>
            </a:r>
            <a:endParaRPr lang="en-US" altLang="zh-CN">
              <a:sym typeface="+mn-ea"/>
            </a:endParaRPr>
          </a:p>
          <a:p>
            <a:pPr marL="457200" lvl="3"/>
            <a:r>
              <a:rPr>
                <a:sym typeface="+mn-ea"/>
              </a:rPr>
              <a:t>评分规则：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每个实验具有多个测试案例。若有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个测试案例，则每个测试案例满分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分。通过每个测试案例获得的分数，将按首次通过时的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试错次数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进行打折。如果第一次就通过测试案例，得满分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分；若错了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次后在第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次通过，则打</a:t>
            </a:r>
            <a:r>
              <a:rPr lang="en-US" altLang="zh-CN">
                <a:sym typeface="+mn-ea"/>
              </a:rPr>
              <a:t>8</a:t>
            </a:r>
            <a:r>
              <a:rPr>
                <a:sym typeface="+mn-ea"/>
              </a:rPr>
              <a:t>折得</a:t>
            </a:r>
            <a:r>
              <a:rPr lang="en-US" altLang="zh-CN">
                <a:sym typeface="+mn-ea"/>
              </a:rPr>
              <a:t>8</a:t>
            </a:r>
            <a:r>
              <a:rPr>
                <a:sym typeface="+mn-ea"/>
              </a:rPr>
              <a:t>分。累加所有测试案例的得分得到总得分。</a:t>
            </a:r>
            <a:endParaRPr>
              <a:sym typeface="+mn-ea"/>
            </a:endParaRPr>
          </a:p>
          <a:p>
            <a:pPr lvl="0"/>
            <a:r>
              <a:rPr lang="zh-CN" altLang="en-US"/>
              <a:t>特别注意，模板的正常使用</a:t>
            </a:r>
            <a:endParaRPr lang="zh-CN" altLang="en-US"/>
          </a:p>
          <a:p>
            <a:pPr lvl="1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随堂测试情况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随堂测试情况：</a:t>
            </a:r>
          </a:p>
          <a:p>
            <a:pPr lvl="1"/>
            <a:r>
              <a:rPr lang="en-US" altLang="zh-CN"/>
              <a:t>A</a:t>
            </a:r>
            <a:r>
              <a:t>：</a:t>
            </a:r>
            <a:r>
              <a:rPr lang="en-US" altLang="zh-CN"/>
              <a:t>70.8</a:t>
            </a:r>
            <a:endParaRPr lang="en-US" altLang="zh-CN"/>
          </a:p>
          <a:p>
            <a:pPr lvl="1"/>
            <a:r>
              <a:rPr lang="en-US" altLang="zh-CN"/>
              <a:t>B</a:t>
            </a:r>
            <a:r>
              <a:t>：</a:t>
            </a:r>
            <a:r>
              <a:rPr lang="en-US" altLang="zh-CN"/>
              <a:t>71.6</a:t>
            </a:r>
            <a:endParaRPr lang="en-US" altLang="zh-CN"/>
          </a:p>
          <a:p>
            <a:pPr lvl="1"/>
            <a:r>
              <a:rPr lang="en-US" altLang="zh-CN"/>
              <a:t>C</a:t>
            </a:r>
            <a:r>
              <a:t>：</a:t>
            </a:r>
            <a:r>
              <a:rPr lang="en-US" altLang="zh-CN"/>
              <a:t>71.2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  <p:tag name="KSO_WM_UNIT_SM_LIMIT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  <p:tag name="KSO_WM_UNIT_SM_LIMIT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  <p:tag name="KSO_WM_UNIT_SM_LIMIT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45"/>
  <p:tag name="KSO_WM_TEMPLATE_MASTER_THUMB_INDEX" val="12"/>
  <p:tag name="KSO_WM_TEMPLATE_THUMBS_INDEX" val="1、4、7、10、12、13、14、16、18、19、20、22、23、24、25、26、3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245"/>
  <p:tag name="KSO_WM_SLIDE_LAYOUT" val="a_b"/>
  <p:tag name="KSO_WM_SLIDE_LAYOUT_CNT" val="1_1"/>
  <p:tag name="KSO_WM_SLIDE_MODEL_TYPE" val="cover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5.xml><?xml version="1.0" encoding="utf-8"?>
<p:tagLst xmlns:p="http://schemas.openxmlformats.org/presentationml/2006/main">
  <p:tag name="KSO_WM_DOC_GUID" val="{cf0e3bb2-dbd9-4304-90c7-2348b7bef669}"/>
  <p:tag name="COMMONDATA" val="eyJoZGlkIjoiYmJlMDhmOTMyN2U4NjE0NTBlNjcxZDdkODQxMTY3MzgifQ=="/>
  <p:tag name="KSO_WPP_MARK_KEY" val="20fc71d4-2780-405a-9ce3-3b39f6e24626"/>
  <p:tag name="commondata" val="eyJoZGlkIjoiM2Q1MTVjMmIyM2E4YzAyZDYzMzQ1NTI2ZDljZmY3MDQ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  <p:tag name="KSO_WM_UNIT_SM_LIMI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  <p:tag name="KSO_WM_UNIT_SM_LIMI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  <p:tag name="KSO_WM_UNIT_SM_LIMIT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  <p:tag name="KSO_WM_UNIT_SM_LIMIT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  <p:tag name="KSO_WM_UNIT_SM_LIMIT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  <p:tag name="KSO_WM_UNIT_SM_LIMIT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  <p:tag name="KSO_WM_UNIT_SM_LIMIT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  <p:tag name="KSO_WM_UNIT_SM_LIMIT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  <p:tag name="KSO_WM_UNIT_SM_LIMIT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  <p:tag name="KSO_WM_UNIT_SM_LIMIT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  <p:tag name="KSO_WM_UNIT_SM_LIMIT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  <p:tag name="KSO_WM_UNIT_SM_LIMIT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  <p:tag name="KSO_WM_UNIT_SM_LIMIT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20203245">
      <a:dk1>
        <a:sysClr val="windowText" lastClr="000000"/>
      </a:dk1>
      <a:lt1>
        <a:sysClr val="window" lastClr="FFFFFF"/>
      </a:lt1>
      <a:dk2>
        <a:srgbClr val="E8F1F8"/>
      </a:dk2>
      <a:lt2>
        <a:srgbClr val="FFFFFF"/>
      </a:lt2>
      <a:accent1>
        <a:srgbClr val="004D85"/>
      </a:accent1>
      <a:accent2>
        <a:srgbClr val="0F586A"/>
      </a:accent2>
      <a:accent3>
        <a:srgbClr val="1F6350"/>
      </a:accent3>
      <a:accent4>
        <a:srgbClr val="2E6F35"/>
      </a:accent4>
      <a:accent5>
        <a:srgbClr val="3E7A1B"/>
      </a:accent5>
      <a:accent6>
        <a:srgbClr val="4D85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WPS 演示</Application>
  <PresentationFormat>宽屏</PresentationFormat>
  <Paragraphs>28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汉仪旗黑-85S</vt:lpstr>
      <vt:lpstr>隶书</vt:lpstr>
      <vt:lpstr>楷体</vt:lpstr>
      <vt:lpstr>Arial Unicode MS</vt:lpstr>
      <vt:lpstr>Office 主题​​</vt:lpstr>
      <vt:lpstr>Web编程</vt:lpstr>
      <vt:lpstr>上机实验（十三），P318</vt:lpstr>
      <vt:lpstr>评分标准</vt:lpstr>
      <vt:lpstr>下周随堂测试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102</cp:revision>
  <dcterms:created xsi:type="dcterms:W3CDTF">2019-06-19T02:08:00Z</dcterms:created>
  <dcterms:modified xsi:type="dcterms:W3CDTF">2023-11-15T05:16:01Z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2052-12.1.0.15933</vt:lpwstr>
  </property>
  <property fmtid="{D5CDD505-2E9C-101B-9397-08002B2CF9AE}" pid="3" name="ICV">
    <vt:lpwstr>A279E1D4D855411181C3462E195C1B95</vt:lpwstr>
  </property>
</Properties>
</file>