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345" r:id="rId5"/>
    <p:sldId id="343" r:id="rId6"/>
    <p:sldId id="340" r:id="rId7"/>
    <p:sldId id="349" r:id="rId8"/>
  </p:sldIdLst>
  <p:sldSz cx="9144000" cy="6858000" type="screen4x3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96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4.xml"/><Relationship Id="rId7" Type="http://schemas.openxmlformats.org/officeDocument/2006/relationships/image" Target="../media/image3.png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92.xml"/><Relationship Id="rId7" Type="http://schemas.openxmlformats.org/officeDocument/2006/relationships/image" Target="../media/image3.png"/><Relationship Id="rId6" Type="http://schemas.openxmlformats.org/officeDocument/2006/relationships/tags" Target="../tags/tag91.xml"/><Relationship Id="rId5" Type="http://schemas.openxmlformats.org/officeDocument/2006/relationships/image" Target="../media/image2.png"/><Relationship Id="rId4" Type="http://schemas.openxmlformats.org/officeDocument/2006/relationships/tags" Target="../tags/tag90.xml"/><Relationship Id="rId3" Type="http://schemas.openxmlformats.org/officeDocument/2006/relationships/image" Target="../media/image1.jpeg"/><Relationship Id="rId2" Type="http://schemas.openxmlformats.org/officeDocument/2006/relationships/tags" Target="../tags/tag89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5" Type="http://schemas.openxmlformats.org/officeDocument/2006/relationships/tags" Target="../tags/tag119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6" Type="http://schemas.openxmlformats.org/officeDocument/2006/relationships/tags" Target="../tags/tag145.xml"/><Relationship Id="rId15" Type="http://schemas.openxmlformats.org/officeDocument/2006/relationships/tags" Target="../tags/tag144.xml"/><Relationship Id="rId14" Type="http://schemas.openxmlformats.org/officeDocument/2006/relationships/tags" Target="../tags/tag143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2" Type="http://schemas.openxmlformats.org/officeDocument/2006/relationships/tags" Target="../tags/tag156.xml"/><Relationship Id="rId11" Type="http://schemas.openxmlformats.org/officeDocument/2006/relationships/tags" Target="../tags/tag155.xml"/><Relationship Id="rId10" Type="http://schemas.openxmlformats.org/officeDocument/2006/relationships/tags" Target="../tags/tag15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4" Type="http://schemas.openxmlformats.org/officeDocument/2006/relationships/tags" Target="../tags/tag169.xml"/><Relationship Id="rId13" Type="http://schemas.openxmlformats.org/officeDocument/2006/relationships/tags" Target="../tags/tag16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5" Type="http://schemas.openxmlformats.org/officeDocument/2006/relationships/tags" Target="../tags/tag183.xml"/><Relationship Id="rId14" Type="http://schemas.openxmlformats.org/officeDocument/2006/relationships/tags" Target="../tags/tag182.xml"/><Relationship Id="rId13" Type="http://schemas.openxmlformats.org/officeDocument/2006/relationships/tags" Target="../tags/tag181.xml"/><Relationship Id="rId12" Type="http://schemas.openxmlformats.org/officeDocument/2006/relationships/tags" Target="../tags/tag180.xml"/><Relationship Id="rId11" Type="http://schemas.openxmlformats.org/officeDocument/2006/relationships/tags" Target="../tags/tag179.xml"/><Relationship Id="rId10" Type="http://schemas.openxmlformats.org/officeDocument/2006/relationships/tags" Target="../tags/tag17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23.xml"/><Relationship Id="rId7" Type="http://schemas.openxmlformats.org/officeDocument/2006/relationships/image" Target="../media/image2.png"/><Relationship Id="rId6" Type="http://schemas.openxmlformats.org/officeDocument/2006/relationships/tags" Target="../tags/tag22.xml"/><Relationship Id="rId5" Type="http://schemas.openxmlformats.org/officeDocument/2006/relationships/image" Target="../media/image3.png"/><Relationship Id="rId4" Type="http://schemas.openxmlformats.org/officeDocument/2006/relationships/tags" Target="../tags/tag21.xml"/><Relationship Id="rId3" Type="http://schemas.openxmlformats.org/officeDocument/2006/relationships/image" Target="../media/image1.jpeg"/><Relationship Id="rId2" Type="http://schemas.openxmlformats.org/officeDocument/2006/relationships/tags" Target="../tags/tag20.xml"/><Relationship Id="rId16" Type="http://schemas.openxmlformats.org/officeDocument/2006/relationships/tags" Target="../tags/tag29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image" Target="../media/image5.png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image" Target="../media/image4.png"/><Relationship Id="rId6" Type="http://schemas.openxmlformats.org/officeDocument/2006/relationships/tags" Target="../tags/tag54.xml"/><Relationship Id="rId5" Type="http://schemas.openxmlformats.org/officeDocument/2006/relationships/image" Target="../media/image2.png"/><Relationship Id="rId4" Type="http://schemas.openxmlformats.org/officeDocument/2006/relationships/tags" Target="../tags/tag53.xml"/><Relationship Id="rId3" Type="http://schemas.openxmlformats.org/officeDocument/2006/relationships/image" Target="../media/image6.jpeg"/><Relationship Id="rId2" Type="http://schemas.openxmlformats.org/officeDocument/2006/relationships/tags" Target="../tags/tag52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cxnSp>
        <p:nvCxnSpPr>
          <p:cNvPr id="13" name="直接连接符 12"/>
          <p:cNvCxnSpPr/>
          <p:nvPr>
            <p:custDataLst>
              <p:tags r:id="rId10"/>
            </p:custDataLst>
          </p:nvPr>
        </p:nvCxnSpPr>
        <p:spPr>
          <a:xfrm>
            <a:off x="4328840" y="3801904"/>
            <a:ext cx="486322" cy="0"/>
          </a:xfrm>
          <a:prstGeom prst="line">
            <a:avLst/>
          </a:prstGeom>
          <a:ln w="28575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502412" y="1375710"/>
            <a:ext cx="8139178" cy="132286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spc="6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502412" y="2753327"/>
            <a:ext cx="8139178" cy="628042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1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6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735532" y="1594956"/>
            <a:ext cx="7672937" cy="1031557"/>
          </a:xfrm>
        </p:spPr>
        <p:txBody>
          <a:bodyPr vert="horz" lIns="90000" tIns="46800" rIns="90000" bIns="46800" rtlCol="0" anchor="b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1471061" y="2696898"/>
            <a:ext cx="6201877" cy="1031557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50000"/>
              </a:lnSpc>
              <a:buNone/>
              <a:defRPr sz="13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grpSp>
        <p:nvGrpSpPr>
          <p:cNvPr id="6" name="Group 11"/>
          <p:cNvGrpSpPr/>
          <p:nvPr>
            <p:custDataLst>
              <p:tags r:id="rId5"/>
            </p:custDataLst>
          </p:nvPr>
        </p:nvGrpSpPr>
        <p:grpSpPr>
          <a:xfrm>
            <a:off x="8127206" y="6350000"/>
            <a:ext cx="945356" cy="311785"/>
            <a:chOff x="1237129" y="4625788"/>
            <a:chExt cx="597666" cy="147918"/>
          </a:xfrm>
        </p:grpSpPr>
        <p:sp>
          <p:nvSpPr>
            <p:cNvPr id="7" name="Oval 12"/>
            <p:cNvSpPr/>
            <p:nvPr>
              <p:custDataLst>
                <p:tags r:id="rId6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rgbClr val="A0C6E2"/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" name="Oval 13"/>
            <p:cNvSpPr/>
            <p:nvPr>
              <p:custDataLst>
                <p:tags r:id="rId7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3" name="Oval 14"/>
            <p:cNvSpPr/>
            <p:nvPr>
              <p:custDataLst>
                <p:tags r:id="rId8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19600" y="304200"/>
            <a:ext cx="87048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19" name="Group 11"/>
          <p:cNvGrpSpPr/>
          <p:nvPr>
            <p:custDataLst>
              <p:tags r:id="rId3"/>
            </p:custDataLst>
          </p:nvPr>
        </p:nvGrpSpPr>
        <p:grpSpPr>
          <a:xfrm rot="0">
            <a:off x="121920" y="168910"/>
            <a:ext cx="945356" cy="311785"/>
            <a:chOff x="1237129" y="4625788"/>
            <a:chExt cx="597666" cy="147918"/>
          </a:xfrm>
        </p:grpSpPr>
        <p:sp>
          <p:nvSpPr>
            <p:cNvPr id="20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5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6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27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8107204" y="6355080"/>
            <a:ext cx="945356" cy="311785"/>
            <a:chOff x="1237129" y="4625788"/>
            <a:chExt cx="597666" cy="147918"/>
          </a:xfrm>
        </p:grpSpPr>
        <p:sp>
          <p:nvSpPr>
            <p:cNvPr id="28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9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30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961200" y="1249200"/>
            <a:ext cx="7219800" cy="723600"/>
          </a:xfrm>
        </p:spPr>
        <p:txBody>
          <a:bodyPr anchor="ctr">
            <a:norm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960835" y="2163600"/>
            <a:ext cx="721995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361759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16" name="Group 11"/>
          <p:cNvGrpSpPr/>
          <p:nvPr>
            <p:custDataLst>
              <p:tags r:id="rId3"/>
            </p:custDataLst>
          </p:nvPr>
        </p:nvGrpSpPr>
        <p:grpSpPr>
          <a:xfrm>
            <a:off x="143351" y="6350000"/>
            <a:ext cx="945356" cy="311785"/>
            <a:chOff x="1237129" y="4625788"/>
            <a:chExt cx="597666" cy="147918"/>
          </a:xfrm>
        </p:grpSpPr>
        <p:sp>
          <p:nvSpPr>
            <p:cNvPr id="17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8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9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37400" y="770400"/>
            <a:ext cx="2970000" cy="882000"/>
          </a:xfrm>
        </p:spPr>
        <p:txBody>
          <a:bodyPr anchor="ctr">
            <a:normAutofit/>
          </a:bodyPr>
          <a:lstStyle>
            <a:lvl1pPr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40100" y="1764000"/>
            <a:ext cx="29673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3825900" y="769938"/>
            <a:ext cx="486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rot="0">
            <a:off x="135255" y="187325"/>
            <a:ext cx="945356" cy="31178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3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8043386" y="187325"/>
            <a:ext cx="945356" cy="311785"/>
            <a:chOff x="1237129" y="4625788"/>
            <a:chExt cx="597666" cy="147918"/>
          </a:xfrm>
        </p:grpSpPr>
        <p:sp>
          <p:nvSpPr>
            <p:cNvPr id="14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5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6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459000" y="781200"/>
            <a:ext cx="8232300" cy="626400"/>
          </a:xfrm>
        </p:spPr>
        <p:txBody>
          <a:bodyPr wrap="square" anchor="ctr">
            <a:normAutofit/>
          </a:bodyPr>
          <a:lstStyle>
            <a:lvl1pPr algn="ctr"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459000" y="1659600"/>
            <a:ext cx="8231981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459581" y="2808000"/>
            <a:ext cx="82242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>
            <a:off x="135255" y="187325"/>
            <a:ext cx="945356" cy="311785"/>
            <a:chOff x="1237129" y="4625788"/>
            <a:chExt cx="597666" cy="147918"/>
          </a:xfrm>
        </p:grpSpPr>
        <p:sp>
          <p:nvSpPr>
            <p:cNvPr id="10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3600" y="669600"/>
            <a:ext cx="8232300" cy="565200"/>
          </a:xfrm>
        </p:spPr>
        <p:txBody>
          <a:bodyPr wrap="square" anchor="ctr">
            <a:normAutofit/>
          </a:bodyPr>
          <a:lstStyle>
            <a:lvl1pPr algn="ctr"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53628" y="1681200"/>
            <a:ext cx="82431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445500" y="5180400"/>
            <a:ext cx="82512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flipH="1">
            <a:off x="8011478" y="300990"/>
            <a:ext cx="945356" cy="31178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4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34700" y="237600"/>
            <a:ext cx="82782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34700" y="1663200"/>
            <a:ext cx="40068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681800" y="1663200"/>
            <a:ext cx="40257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429300" y="4816800"/>
            <a:ext cx="40068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4689900" y="4813200"/>
            <a:ext cx="40257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rot="0">
            <a:off x="135255" y="187325"/>
            <a:ext cx="1530668" cy="50482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3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7500938" y="6162040"/>
            <a:ext cx="1530668" cy="504825"/>
            <a:chOff x="1237129" y="4625788"/>
            <a:chExt cx="597666" cy="147918"/>
          </a:xfrm>
        </p:grpSpPr>
        <p:sp>
          <p:nvSpPr>
            <p:cNvPr id="14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5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6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142100" y="1339200"/>
            <a:ext cx="6858000" cy="2386800"/>
          </a:xfrm>
        </p:spPr>
        <p:txBody>
          <a:bodyPr anchor="b">
            <a:normAutofit/>
          </a:bodyPr>
          <a:lstStyle>
            <a:lvl1pPr algn="ctr">
              <a:defRPr sz="45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141810" y="3862800"/>
            <a:ext cx="6858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8010272" y="6408725"/>
            <a:ext cx="945356" cy="311785"/>
            <a:chOff x="162560" y="168910"/>
            <a:chExt cx="1260475" cy="311785"/>
          </a:xfrm>
        </p:grpSpPr>
        <p:sp>
          <p:nvSpPr>
            <p:cNvPr id="8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1" name="图片 10" descr="C:\Users\kingsoft\Desktop\黑色.png黑色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screen"/>
          <a:srcRect/>
          <a:stretch>
            <a:fillRect/>
          </a:stretch>
        </p:blipFill>
        <p:spPr>
          <a:xfrm>
            <a:off x="-476" y="1002030"/>
            <a:ext cx="9144476" cy="3405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1952003" y="2255939"/>
            <a:ext cx="5239994" cy="90556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4050" u="none" strike="noStrike" kern="1200" cap="none" spc="3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2371414" y="3191008"/>
            <a:ext cx="4401172" cy="1077985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5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8010272" y="6408725"/>
            <a:ext cx="945356" cy="311785"/>
            <a:chOff x="162560" y="168910"/>
            <a:chExt cx="1260475" cy="311785"/>
          </a:xfrm>
        </p:grpSpPr>
        <p:sp>
          <p:nvSpPr>
            <p:cNvPr id="9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4679158" y="952508"/>
            <a:ext cx="3962432" cy="5388907"/>
          </a:xfrm>
        </p:spPr>
        <p:txBody>
          <a:bodyPr>
            <a:norm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11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3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-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42" name="图片 4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9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8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89.xml"/><Relationship Id="rId23" Type="http://schemas.openxmlformats.org/officeDocument/2006/relationships/tags" Target="../tags/tag188.xml"/><Relationship Id="rId22" Type="http://schemas.openxmlformats.org/officeDocument/2006/relationships/tags" Target="../tags/tag187.xml"/><Relationship Id="rId21" Type="http://schemas.openxmlformats.org/officeDocument/2006/relationships/tags" Target="../tags/tag186.xml"/><Relationship Id="rId20" Type="http://schemas.openxmlformats.org/officeDocument/2006/relationships/tags" Target="../tags/tag185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84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Web</a:t>
            </a:r>
            <a:r>
              <a:rPr lang="zh-CN" altLang="en-US"/>
              <a:t>编程</a:t>
            </a:r>
            <a:endParaRPr lang="zh-CN" altLang="en-US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——</a:t>
            </a:r>
            <a:r>
              <a:rPr lang="zh-CN" altLang="en-US"/>
              <a:t>前端开发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上机实验（十六）</a:t>
            </a:r>
            <a:r>
              <a:rPr lang="en-US" altLang="zh-CN"/>
              <a:t>.2</a:t>
            </a:r>
            <a:r>
              <a:t>（</a:t>
            </a:r>
            <a:r>
              <a:rPr lang="en-US" altLang="zh-CN"/>
              <a:t>DB</a:t>
            </a:r>
            <a:r>
              <a:t>部分），</a:t>
            </a:r>
            <a:r>
              <a:rPr lang="en-US" altLang="zh-CN"/>
              <a:t>P421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14655" y="1006475"/>
            <a:ext cx="8548370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除了使用不同的实现方式（</a:t>
            </a:r>
            <a:r>
              <a:rPr lang="en-US" altLang="zh-CN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DB</a:t>
            </a:r>
            <a:r>
              <a:rPr lang="zh-CN" altLang="en-US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外），其他跟</a:t>
            </a:r>
            <a:r>
              <a:rPr lang="en-US" altLang="zh-CN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LocalStorage</a:t>
            </a:r>
            <a:r>
              <a:rPr lang="zh-CN" altLang="en-US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相同。</a:t>
            </a:r>
            <a:endParaRPr lang="zh-CN" altLang="en-US" sz="16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详见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P421-422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，检查项为下列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个测试用例，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需要全部通过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3"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 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打开页面，显示上次操作后的通讯录情况；（不为空）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3"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姓名、电话为空，点击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添加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，错误提示准确；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3"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姓名、电话为空，点击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查询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，展示全量通讯录内容；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3"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姓名、电话为空，点击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删除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，错误提示准确；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3"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通讯录展示区域可选择、复制，不可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编辑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直接修改内容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3"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姓名为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“1 or 1=1”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，电话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“13600000000”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，添加，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错误提示准确；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3"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姓名为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匿名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，电话为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”&lt;h1&gt;1&lt;/h1&gt;”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，添加，错误提示准确；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3"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姓名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”?q=%20”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、电话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“eval(alert(”sth”);)”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，添加，错误提示准确；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3"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姓名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张三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、电话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“13800000000”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，添加正常，并展示在通讯录展示区域；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3"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姓名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张三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、电话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“13700000000”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添加正常，并展示在通讯录展示区域；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3"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11.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姓名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李四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，电话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“13800000000”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，添加，提示是否覆盖，确认更新旧姓名；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3"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12.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姓名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王五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，电话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“13800000000”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，添加，提示是否覆盖，取消则不更新姓名；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3"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13.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姓名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王五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电话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“13800000000”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，查询无内容；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3"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14.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姓名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张三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，电话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“13800000000”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，查询无内容；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3"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15.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姓名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李四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，电话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“13800000000”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，查询到对应内容；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3"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16.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姓名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张三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，电话为空，查询到对应内容；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姓名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张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，电话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”1“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，结果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相同；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3"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17.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姓名为空，电话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“1”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，查询到对应内容；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3"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18.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姓名为空，电话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“1”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，删除有内容项多余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项，删除失败，错误提示准确；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3"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19.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姓名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李四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，电话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“13800000000”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，删除成功，通讯录展示区显示正常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3"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重置功能正常，能清空输入域中信息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额外细节</a:t>
            </a:r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添加操作</a:t>
            </a:r>
            <a:r>
              <a:rPr>
                <a:sym typeface="+mn-ea"/>
              </a:rPr>
              <a:t>（注意用例: 9、10、 11）</a:t>
            </a:r>
            <a:endParaRPr lang="zh-CN" altLang="en-US"/>
          </a:p>
          <a:p>
            <a:pPr lvl="1"/>
            <a:r>
              <a:rPr>
                <a:sym typeface="+mn-ea"/>
              </a:rPr>
              <a:t>添加成功无需alert，</a:t>
            </a:r>
            <a:r>
              <a:rPr lang="zh-CN" altLang="en-US"/>
              <a:t>但要</a:t>
            </a:r>
            <a:r>
              <a:rPr>
                <a:sym typeface="+mn-ea"/>
              </a:rPr>
              <a:t>再进行一次全量查询，</a:t>
            </a:r>
            <a:r>
              <a:rPr lang="zh-CN" altLang="en-US"/>
              <a:t>更新通讯录的内容。</a:t>
            </a:r>
            <a:endParaRPr lang="zh-CN" altLang="en-US"/>
          </a:p>
          <a:p>
            <a:r>
              <a:rPr lang="zh-CN" altLang="en-US"/>
              <a:t>查询操作</a:t>
            </a:r>
            <a:r>
              <a:rPr>
                <a:sym typeface="+mn-ea"/>
              </a:rPr>
              <a:t>（注意用例: 2、 16、17）</a:t>
            </a:r>
            <a:endParaRPr lang="zh-CN" altLang="en-US"/>
          </a:p>
          <a:p>
            <a:pPr lvl="1"/>
            <a:r>
              <a:rPr lang="zh-CN" altLang="en-US"/>
              <a:t>查询时姓名、电话允许模糊查询，即:</a:t>
            </a:r>
            <a:endParaRPr lang="zh-CN" altLang="en-US"/>
          </a:p>
          <a:p>
            <a:pPr lvl="2"/>
            <a:r>
              <a:rPr lang="zh-CN" altLang="en-US"/>
              <a:t>姓名为空、电话为空能够查出所有的通讯录内容。（现实中慎用）</a:t>
            </a:r>
            <a:endParaRPr lang="zh-CN" altLang="en-US"/>
          </a:p>
          <a:p>
            <a:pPr lvl="2"/>
            <a:r>
              <a:rPr>
                <a:sym typeface="+mn-ea"/>
              </a:rPr>
              <a:t>姓名为空、电话为“1”能够查询电话号码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1</a:t>
            </a:r>
            <a:r>
              <a:rPr lang="en-US" altLang="zh-CN">
                <a:sym typeface="+mn-ea"/>
              </a:rPr>
              <a:t>xxxxxxxx</a:t>
            </a:r>
            <a:r>
              <a:rPr>
                <a:sym typeface="+mn-ea"/>
              </a:rPr>
              <a:t>”等记录。</a:t>
            </a:r>
            <a:endParaRPr lang="zh-CN" altLang="en-US"/>
          </a:p>
          <a:p>
            <a:pPr lvl="2"/>
            <a:r>
              <a:rPr lang="zh-CN" altLang="en-US"/>
              <a:t>姓名为"张”、电话为</a:t>
            </a:r>
            <a:r>
              <a:rPr lang="en-US" altLang="zh-CN"/>
              <a:t>“</a:t>
            </a:r>
            <a:r>
              <a:rPr lang="zh-CN" altLang="en-US"/>
              <a:t>1</a:t>
            </a:r>
            <a:r>
              <a:rPr lang="en-US" altLang="zh-CN"/>
              <a:t>”</a:t>
            </a:r>
            <a:r>
              <a:rPr lang="zh-CN" altLang="en-US"/>
              <a:t>能够查出"张</a:t>
            </a:r>
            <a:r>
              <a:rPr lang="en-US" altLang="zh-CN"/>
              <a:t>XX</a:t>
            </a:r>
            <a:r>
              <a:t>、</a:t>
            </a:r>
            <a:r>
              <a:rPr lang="zh-CN" altLang="en-US"/>
              <a:t> 1</a:t>
            </a:r>
            <a:r>
              <a:rPr lang="en-US" altLang="zh-CN"/>
              <a:t>x</a:t>
            </a:r>
            <a:r>
              <a:rPr lang="zh-CN" altLang="en-US"/>
              <a:t>xxxxxx"等记录。</a:t>
            </a:r>
            <a:endParaRPr lang="zh-CN" altLang="en-US"/>
          </a:p>
          <a:p>
            <a:r>
              <a:rPr lang="zh-CN" altLang="en-US"/>
              <a:t>删除操作</a:t>
            </a:r>
            <a:r>
              <a:rPr>
                <a:sym typeface="+mn-ea"/>
              </a:rPr>
              <a:t>（注意用例: 18、19）</a:t>
            </a:r>
            <a:endParaRPr lang="zh-CN" altLang="en-US"/>
          </a:p>
          <a:p>
            <a:pPr lvl="1"/>
            <a:r>
              <a:rPr lang="zh-CN" altLang="en-US"/>
              <a:t>删除成功后及时刷新通讯录（全量查询），把对应的人名和电话删去。</a:t>
            </a:r>
            <a:endParaRPr lang="zh-CN" altLang="en-US"/>
          </a:p>
          <a:p>
            <a:pPr lvl="1"/>
            <a:r>
              <a:rPr lang="zh-CN" altLang="en-US"/>
              <a:t>删除时若查询条件匹配到多条记录，则不能全部删除。需要提示删除失败。只有当匹配到的记录项为1条才允许正常删除</a:t>
            </a:r>
            <a:endParaRPr lang="zh-CN" altLang="en-US"/>
          </a:p>
          <a:p>
            <a:r>
              <a:rPr lang="zh-CN" altLang="en-US"/>
              <a:t>数据要求</a:t>
            </a:r>
            <a:r>
              <a:rPr>
                <a:sym typeface="+mn-ea"/>
              </a:rPr>
              <a:t>（注意用例: 7、8）</a:t>
            </a:r>
            <a:endParaRPr lang="zh-CN" altLang="en-US"/>
          </a:p>
          <a:p>
            <a:pPr lvl="1"/>
            <a:r>
              <a:rPr lang="zh-CN" altLang="en-US"/>
              <a:t>在添加时除了需要检查姓名和电话是否为空之外、还需要检查特殊字符。如:</a:t>
            </a:r>
            <a:endParaRPr lang="zh-CN" altLang="en-US"/>
          </a:p>
          <a:p>
            <a:pPr lvl="2"/>
            <a:r>
              <a:rPr lang="zh-CN" altLang="en-US"/>
              <a:t>用户输入的HTML代码&lt;h1&gt;&lt;/h1&gt;、</a:t>
            </a:r>
            <a:endParaRPr lang="zh-CN" altLang="en-US"/>
          </a:p>
          <a:p>
            <a:pPr lvl="2"/>
            <a:r>
              <a:rPr lang="zh-CN" altLang="en-US"/>
              <a:t>JS代码 eval(alert(")) 、</a:t>
            </a:r>
            <a:endParaRPr lang="zh-CN" altLang="en-US"/>
          </a:p>
          <a:p>
            <a:pPr lvl="2"/>
            <a:r>
              <a:rPr lang="zh-CN" altLang="en-US"/>
              <a:t>含标点字符的 ?g=%20</a:t>
            </a:r>
            <a:endParaRPr lang="zh-CN" altLang="en-US"/>
          </a:p>
          <a:p>
            <a:pPr lvl="1"/>
            <a:r>
              <a:rPr lang="zh-CN" altLang="en-US"/>
              <a:t>等一律不能添加成功，并alert: 姓名或电话不能包含特殊字符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评分标准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285" y="952500"/>
            <a:ext cx="8139430" cy="5778500"/>
          </a:xfrm>
        </p:spPr>
        <p:txBody>
          <a:bodyPr>
            <a:normAutofit/>
          </a:bodyPr>
          <a:p>
            <a:r>
              <a:rPr lang="zh-CN" altLang="en-US"/>
              <a:t>代码提交</a:t>
            </a:r>
            <a:r>
              <a:rPr>
                <a:sym typeface="+mn-ea"/>
              </a:rPr>
              <a:t>到下列网站上即可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http://172.31.233.204/webcheck/</a:t>
            </a:r>
            <a:r>
              <a:rPr>
                <a:sym typeface="+mn-ea"/>
              </a:rPr>
              <a:t>，使用自己的姓名、学号登录</a:t>
            </a:r>
            <a:endParaRPr>
              <a:sym typeface="+mn-ea"/>
            </a:endParaRPr>
          </a:p>
          <a:p>
            <a:pPr marL="914400" lvl="4"/>
            <a:r>
              <a:rPr>
                <a:sym typeface="+mn-ea"/>
              </a:rPr>
              <a:t>选择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实验（十六）</a:t>
            </a:r>
            <a:r>
              <a:rPr lang="en-US" altLang="zh-CN">
                <a:sym typeface="+mn-ea"/>
              </a:rPr>
              <a:t>……”</a:t>
            </a:r>
            <a:r>
              <a:rPr>
                <a:sym typeface="+mn-ea"/>
              </a:rPr>
              <a:t>等，提交</a:t>
            </a:r>
            <a:r>
              <a:rPr lang="en-US" altLang="zh-CN">
                <a:sym typeface="+mn-ea"/>
              </a:rPr>
              <a:t>html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js</a:t>
            </a:r>
            <a:r>
              <a:rPr>
                <a:sym typeface="+mn-ea"/>
              </a:rPr>
              <a:t>代码，注意不要使用外部</a:t>
            </a:r>
            <a:r>
              <a:rPr lang="en-US" altLang="zh-CN">
                <a:sym typeface="+mn-ea"/>
              </a:rPr>
              <a:t>js</a:t>
            </a:r>
            <a:r>
              <a:rPr>
                <a:sym typeface="+mn-ea"/>
              </a:rPr>
              <a:t>代码</a:t>
            </a:r>
            <a:endParaRPr>
              <a:sym typeface="+mn-ea"/>
            </a:endParaRPr>
          </a:p>
          <a:p>
            <a:pPr marL="457200" lvl="3"/>
            <a:r>
              <a:rPr>
                <a:sym typeface="+mn-ea"/>
              </a:rPr>
              <a:t>评分规则：</a:t>
            </a:r>
            <a:endParaRPr>
              <a:sym typeface="+mn-ea"/>
            </a:endParaRPr>
          </a:p>
          <a:p>
            <a:pPr marL="914400" lvl="4"/>
            <a:r>
              <a:rPr>
                <a:sym typeface="+mn-ea"/>
              </a:rPr>
              <a:t>每个实验具有多个测试案例。每通过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个测试案例获得对应分数。</a:t>
            </a:r>
            <a:endParaRPr>
              <a:sym typeface="+mn-ea"/>
            </a:endParaRPr>
          </a:p>
          <a:p>
            <a:pPr lvl="0"/>
            <a:r>
              <a:rPr lang="zh-CN" altLang="en-US"/>
              <a:t>特别注意，模板的正常使用</a:t>
            </a:r>
            <a:endParaRPr lang="zh-CN" altLang="en-US"/>
          </a:p>
          <a:p>
            <a:pPr lvl="1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下周随堂测试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16</a:t>
            </a:r>
            <a:r>
              <a:t>周校运会停课，随堂测试</a:t>
            </a:r>
            <a:r>
              <a:rPr lang="en-US" altLang="zh-CN"/>
              <a:t>15</a:t>
            </a:r>
            <a:r>
              <a:t>周（下周）进行。</a:t>
            </a:r>
            <a:endParaRPr lang="en-US" altLang="zh-CN"/>
          </a:p>
          <a:p>
            <a:r>
              <a:rPr lang="en-US" altLang="zh-CN"/>
              <a:t>1</a:t>
            </a:r>
            <a:r>
              <a:t>：</a:t>
            </a:r>
            <a:r>
              <a:rPr lang="en-US" altLang="zh-CN"/>
              <a:t>js</a:t>
            </a:r>
            <a:r>
              <a:t>，</a:t>
            </a:r>
            <a:r>
              <a:rPr lang="zh-CN" altLang="en-US"/>
              <a:t>选择为主，半开卷，可带一张有内容的</a:t>
            </a:r>
            <a:r>
              <a:rPr lang="en-US" altLang="zh-CN"/>
              <a:t>A4</a:t>
            </a:r>
            <a:r>
              <a:t>纸，自备草稿纸。</a:t>
            </a:r>
          </a:p>
          <a:p>
            <a:r>
              <a:rPr lang="en-US" altLang="zh-CN"/>
              <a:t>2</a:t>
            </a:r>
            <a:r>
              <a:t>：跟上次一样，分三场，但考试时间一三轮动，及上次第一场改为第三场。</a:t>
            </a:r>
          </a:p>
          <a:p>
            <a:pPr lvl="1"/>
            <a:r>
              <a:t>第三场：学号</a:t>
            </a:r>
            <a:r>
              <a:rPr lang="en-US" altLang="zh-CN"/>
              <a:t>&lt;=2021150104</a:t>
            </a:r>
            <a:r>
              <a:t>；</a:t>
            </a:r>
            <a:r>
              <a:rPr lang="en-US" altLang="zh-CN">
                <a:sym typeface="+mn-ea"/>
              </a:rPr>
              <a:t>4:00-4:40; 325</a:t>
            </a:r>
            <a:r>
              <a:rPr>
                <a:sym typeface="+mn-ea"/>
              </a:rPr>
              <a:t>；</a:t>
            </a:r>
            <a:r>
              <a:rPr lang="en-US" altLang="zh-CN">
                <a:sym typeface="+mn-ea"/>
              </a:rPr>
              <a:t>C</a:t>
            </a:r>
            <a:r>
              <a:rPr>
                <a:sym typeface="+mn-ea"/>
              </a:rPr>
              <a:t>卷；</a:t>
            </a:r>
            <a:endParaRPr>
              <a:sym typeface="+mn-ea"/>
            </a:endParaRPr>
          </a:p>
          <a:p>
            <a:pPr lvl="1"/>
            <a:r>
              <a:t>第二</a:t>
            </a:r>
            <a:r>
              <a:rPr>
                <a:sym typeface="+mn-ea"/>
              </a:rPr>
              <a:t>场</a:t>
            </a:r>
            <a:r>
              <a:t>：</a:t>
            </a:r>
            <a:r>
              <a:rPr lang="en-US" altLang="zh-CN"/>
              <a:t>2021150104&lt;</a:t>
            </a:r>
            <a:r>
              <a:t>学号</a:t>
            </a:r>
            <a:r>
              <a:rPr lang="en-US" altLang="zh-CN"/>
              <a:t>&lt;=2021150233</a:t>
            </a:r>
            <a:r>
              <a:t>；</a:t>
            </a:r>
            <a:r>
              <a:rPr lang="en-US" altLang="zh-CN"/>
              <a:t>3:00-3:40</a:t>
            </a:r>
            <a:r>
              <a:t>；</a:t>
            </a:r>
            <a:r>
              <a:rPr lang="en-US" altLang="zh-CN">
                <a:sym typeface="+mn-ea"/>
              </a:rPr>
              <a:t>L1-211</a:t>
            </a:r>
            <a:r>
              <a:rPr>
                <a:sym typeface="+mn-ea"/>
              </a:rPr>
              <a:t>；</a:t>
            </a:r>
            <a:r>
              <a:rPr lang="en-US" altLang="zh-CN"/>
              <a:t>B</a:t>
            </a:r>
            <a:r>
              <a:t>卷；</a:t>
            </a:r>
          </a:p>
          <a:p>
            <a:pPr lvl="1"/>
            <a:r>
              <a:t>第一场：学号</a:t>
            </a:r>
            <a:r>
              <a:rPr lang="en-US" altLang="zh-CN"/>
              <a:t>&gt;</a:t>
            </a:r>
            <a:r>
              <a:rPr lang="en-US" altLang="zh-CN">
                <a:sym typeface="+mn-ea"/>
              </a:rPr>
              <a:t>2021150233</a:t>
            </a:r>
            <a:r>
              <a:rPr>
                <a:sym typeface="+mn-ea"/>
              </a:rPr>
              <a:t>；</a:t>
            </a:r>
            <a:r>
              <a:rPr lang="en-US" altLang="zh-CN">
                <a:sym typeface="+mn-ea"/>
              </a:rPr>
              <a:t>2:15-2:55</a:t>
            </a:r>
            <a:r>
              <a:rPr>
                <a:sym typeface="+mn-ea"/>
              </a:rPr>
              <a:t>；</a:t>
            </a:r>
            <a:r>
              <a:rPr lang="en-US" altLang="zh-CN">
                <a:sym typeface="+mn-ea"/>
              </a:rPr>
              <a:t>L1-211</a:t>
            </a:r>
            <a:r>
              <a:rPr>
                <a:sym typeface="+mn-ea"/>
              </a:rPr>
              <a:t>；</a:t>
            </a:r>
            <a:r>
              <a:rPr lang="en-US" altLang="zh-CN">
                <a:sym typeface="+mn-ea"/>
              </a:rPr>
              <a:t>A</a:t>
            </a:r>
            <a:r>
              <a:rPr>
                <a:sym typeface="+mn-ea"/>
              </a:rPr>
              <a:t>卷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个别同学如有特殊情况可以提前申请换场次（最好对调，避免试卷不足）</a:t>
            </a:r>
            <a:endParaRPr>
              <a:sym typeface="+mn-ea"/>
            </a:endParaRPr>
          </a:p>
          <a:p>
            <a:pPr lvl="0"/>
          </a:p>
          <a:p/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general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2*i*2"/>
  <p:tag name="KSO_WM_UNIT_LAYERLEVEL" val="1"/>
  <p:tag name="KSO_WM_TAG_VERSION" val="1.0"/>
  <p:tag name="KSO_WM_BEAUTIFY_FLAG" val="#wm#"/>
  <p:tag name="KSO_WM_UNIT_SM_LIMIT_TYPE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leftRigh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4*i*4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2*i*3"/>
  <p:tag name="KSO_WM_UNIT_LAYERLEVEL" val="1"/>
  <p:tag name="KSO_WM_TAG_VERSION" val="1.0"/>
  <p:tag name="KSO_WM_BEAUTIFY_FLAG" val="#wm#"/>
  <p:tag name="KSO_WM_UNIT_SM_LIMIT_TYPE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2*i*4"/>
  <p:tag name="KSO_WM_UNIT_LAYERLEVEL" val="1"/>
  <p:tag name="KSO_WM_TAG_VERSION" val="1.0"/>
  <p:tag name="KSO_WM_BEAUTIFY_FLAG" val="#wm#"/>
  <p:tag name="KSO_WM_UNIT_SM_LIMIT_TYPE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bottomTop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6*i*4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navigation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245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245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3245"/>
  <p:tag name="KSO_WM_TEMPLATE_MASTER_THUMB_INDEX" val="12"/>
  <p:tag name="KSO_WM_TEMPLATE_THUMBS_INDEX" val="1、4、7、10、12、13、14、16、18、19、20、22、23、24、25、26、3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3245"/>
  <p:tag name="KSO_WM_SLIDE_LAYOUT" val="a_b"/>
  <p:tag name="KSO_WM_SLIDE_LAYOUT_CNT" val="1_1"/>
  <p:tag name="KSO_WM_SLIDE_MODEL_TYPE" val="cover"/>
</p:tagLst>
</file>

<file path=ppt/tags/tag1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6.xml><?xml version="1.0" encoding="utf-8"?>
<p:tagLst xmlns:p="http://schemas.openxmlformats.org/presentationml/2006/main">
  <p:tag name="KSO_WM_DOC_GUID" val="{cf0e3bb2-dbd9-4304-90c7-2348b7bef669}"/>
  <p:tag name="COMMONDATA" val="eyJoZGlkIjoiYmJlMDhmOTMyN2U4NjE0NTBlNjcxZDdkODQxMTY3MzgifQ=="/>
  <p:tag name="KSO_WPP_MARK_KEY" val="20fc71d4-2780-405a-9ce3-3b39f6e24626"/>
  <p:tag name="commondata" val="eyJoZGlkIjoiMmJjNjQ4Nzg3M2YyZjZkNGVhYWUxNjZmMjIyOWVhMGEifQ==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1.0"/>
  <p:tag name="KSO_WM_BEAUTIFY_FLAG" val="#wm#"/>
  <p:tag name="KSO_WM_UNIT_SM_LIMIT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1.0"/>
  <p:tag name="KSO_WM_BEAUTIFY_FLAG" val="#wm#"/>
  <p:tag name="KSO_WM_UNIT_SM_LIMIT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1.0"/>
  <p:tag name="KSO_WM_BEAUTIFY_FLAG" val="#wm#"/>
  <p:tag name="KSO_WM_UNIT_SM_LIMIT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5*i*2"/>
  <p:tag name="KSO_WM_UNIT_LAYERLEVEL" val="1"/>
  <p:tag name="KSO_WM_TAG_VERSION" val="1.0"/>
  <p:tag name="KSO_WM_BEAUTIFY_FLAG" val="#wm#"/>
  <p:tag name="KSO_WM_UNIT_SM_LIMIT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5*i*3"/>
  <p:tag name="KSO_WM_UNIT_LAYERLEVEL" val="1"/>
  <p:tag name="KSO_WM_TAG_VERSION" val="1.0"/>
  <p:tag name="KSO_WM_BEAUTIFY_FLAG" val="#wm#"/>
  <p:tag name="KSO_WM_UNIT_SM_LIMIT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5*i*4"/>
  <p:tag name="KSO_WM_UNIT_LAYERLEVEL" val="1"/>
  <p:tag name="KSO_WM_TAG_VERSION" val="1.0"/>
  <p:tag name="KSO_WM_BEAUTIFY_FLAG" val="#wm#"/>
  <p:tag name="KSO_WM_UNIT_SM_LIMIT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8*i*2"/>
  <p:tag name="KSO_WM_UNIT_LAYERLEVEL" val="1"/>
  <p:tag name="KSO_WM_TAG_VERSION" val="1.0"/>
  <p:tag name="KSO_WM_BEAUTIFY_FLAG" val="#wm#"/>
  <p:tag name="KSO_WM_UNIT_SM_LIMIT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8*i*3"/>
  <p:tag name="KSO_WM_UNIT_LAYERLEVEL" val="1"/>
  <p:tag name="KSO_WM_TAG_VERSION" val="1.0"/>
  <p:tag name="KSO_WM_BEAUTIFY_FLAG" val="#wm#"/>
  <p:tag name="KSO_WM_UNIT_SM_LIMIT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8*i*4"/>
  <p:tag name="KSO_WM_UNIT_LAYERLEVEL" val="1"/>
  <p:tag name="KSO_WM_TAG_VERSION" val="1.0"/>
  <p:tag name="KSO_WM_BEAUTIFY_FLAG" val="#wm#"/>
  <p:tag name="KSO_WM_UNIT_SM_LIMIT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9*i*2"/>
  <p:tag name="KSO_WM_UNIT_LAYERLEVEL" val="1"/>
  <p:tag name="KSO_WM_TAG_VERSION" val="1.0"/>
  <p:tag name="KSO_WM_BEAUTIFY_FLAG" val="#wm#"/>
  <p:tag name="KSO_WM_UNIT_SM_LIMIT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9*i*3"/>
  <p:tag name="KSO_WM_UNIT_LAYERLEVEL" val="1"/>
  <p:tag name="KSO_WM_TAG_VERSION" val="1.0"/>
  <p:tag name="KSO_WM_BEAUTIFY_FLAG" val="#wm#"/>
  <p:tag name="KSO_WM_UNIT_SM_LIMIT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9*i*4"/>
  <p:tag name="KSO_WM_UNIT_LAYERLEVEL" val="1"/>
  <p:tag name="KSO_WM_TAG_VERSION" val="1.0"/>
  <p:tag name="KSO_WM_BEAUTIFY_FLAG" val="#wm#"/>
  <p:tag name="KSO_WM_UNIT_SM_LIMIT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0*i*2"/>
  <p:tag name="KSO_WM_UNIT_LAYERLEVEL" val="1"/>
  <p:tag name="KSO_WM_TAG_VERSION" val="1.0"/>
  <p:tag name="KSO_WM_BEAUTIFY_FLAG" val="#wm#"/>
  <p:tag name="KSO_WM_UNIT_SM_LIMIT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0*i*3"/>
  <p:tag name="KSO_WM_UNIT_LAYERLEVEL" val="1"/>
  <p:tag name="KSO_WM_TAG_VERSION" val="1.0"/>
  <p:tag name="KSO_WM_BEAUTIFY_FLAG" val="#wm#"/>
  <p:tag name="KSO_WM_UNIT_SM_LIMIT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0*i*4"/>
  <p:tag name="KSO_WM_UNIT_LAYERLEVEL" val="1"/>
  <p:tag name="KSO_WM_TAG_VERSION" val="1.0"/>
  <p:tag name="KSO_WM_BEAUTIFY_FLAG" val="#wm#"/>
  <p:tag name="KSO_WM_UNIT_SM_LIMIT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20203245">
      <a:dk1>
        <a:sysClr val="windowText" lastClr="000000"/>
      </a:dk1>
      <a:lt1>
        <a:sysClr val="window" lastClr="FFFFFF"/>
      </a:lt1>
      <a:dk2>
        <a:srgbClr val="E8F1F8"/>
      </a:dk2>
      <a:lt2>
        <a:srgbClr val="FFFFFF"/>
      </a:lt2>
      <a:accent1>
        <a:srgbClr val="004D85"/>
      </a:accent1>
      <a:accent2>
        <a:srgbClr val="0F586A"/>
      </a:accent2>
      <a:accent3>
        <a:srgbClr val="1F6350"/>
      </a:accent3>
      <a:accent4>
        <a:srgbClr val="2E6F35"/>
      </a:accent4>
      <a:accent5>
        <a:srgbClr val="3E7A1B"/>
      </a:accent5>
      <a:accent6>
        <a:srgbClr val="4D850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1625</Words>
  <Application>WPS 演示</Application>
  <PresentationFormat>宽屏</PresentationFormat>
  <Paragraphs>71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Office 主题​​</vt:lpstr>
      <vt:lpstr>Web编程</vt:lpstr>
      <vt:lpstr>上机实验（十六）.1（LocalStorage部分），P421</vt:lpstr>
      <vt:lpstr>额外细节</vt:lpstr>
      <vt:lpstr>评分标准</vt:lpstr>
      <vt:lpstr>下周随堂测试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蔡树彬</cp:lastModifiedBy>
  <cp:revision>107</cp:revision>
  <dcterms:created xsi:type="dcterms:W3CDTF">2019-06-19T02:08:00Z</dcterms:created>
  <dcterms:modified xsi:type="dcterms:W3CDTF">2023-12-05T19:50:16Z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A279E1D4D855411181C3462E195C1B95</vt:lpwstr>
  </property>
</Properties>
</file>