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328" r:id="rId5"/>
    <p:sldId id="329" r:id="rId6"/>
    <p:sldId id="330" r:id="rId7"/>
    <p:sldId id="331" r:id="rId8"/>
    <p:sldId id="306" r:id="rId9"/>
    <p:sldId id="311" r:id="rId10"/>
  </p:sldIdLst>
  <p:sldSz cx="9144000" cy="6858000" type="screen4x3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0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92.xml"/><Relationship Id="rId7" Type="http://schemas.openxmlformats.org/officeDocument/2006/relationships/image" Target="../media/image3.png"/><Relationship Id="rId6" Type="http://schemas.openxmlformats.org/officeDocument/2006/relationships/tags" Target="../tags/tag91.xml"/><Relationship Id="rId5" Type="http://schemas.openxmlformats.org/officeDocument/2006/relationships/image" Target="../media/image2.png"/><Relationship Id="rId4" Type="http://schemas.openxmlformats.org/officeDocument/2006/relationships/tags" Target="../tags/tag90.xml"/><Relationship Id="rId3" Type="http://schemas.openxmlformats.org/officeDocument/2006/relationships/image" Target="../media/image1.jpeg"/><Relationship Id="rId2" Type="http://schemas.openxmlformats.org/officeDocument/2006/relationships/tags" Target="../tags/tag89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5" Type="http://schemas.openxmlformats.org/officeDocument/2006/relationships/tags" Target="../tags/tag119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6" Type="http://schemas.openxmlformats.org/officeDocument/2006/relationships/tags" Target="../tags/tag145.xml"/><Relationship Id="rId15" Type="http://schemas.openxmlformats.org/officeDocument/2006/relationships/tags" Target="../tags/tag144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5" Type="http://schemas.openxmlformats.org/officeDocument/2006/relationships/tags" Target="../tags/tag183.xml"/><Relationship Id="rId14" Type="http://schemas.openxmlformats.org/officeDocument/2006/relationships/tags" Target="../tags/tag182.xml"/><Relationship Id="rId13" Type="http://schemas.openxmlformats.org/officeDocument/2006/relationships/tags" Target="../tags/tag181.xml"/><Relationship Id="rId12" Type="http://schemas.openxmlformats.org/officeDocument/2006/relationships/tags" Target="../tags/tag180.xml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23.xml"/><Relationship Id="rId7" Type="http://schemas.openxmlformats.org/officeDocument/2006/relationships/image" Target="../media/image2.png"/><Relationship Id="rId6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tags" Target="../tags/tag21.xml"/><Relationship Id="rId3" Type="http://schemas.openxmlformats.org/officeDocument/2006/relationships/image" Target="../media/image1.jpeg"/><Relationship Id="rId2" Type="http://schemas.openxmlformats.org/officeDocument/2006/relationships/tags" Target="../tags/tag2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image" Target="../media/image5.png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image" Target="../media/image4.png"/><Relationship Id="rId6" Type="http://schemas.openxmlformats.org/officeDocument/2006/relationships/tags" Target="../tags/tag54.xml"/><Relationship Id="rId5" Type="http://schemas.openxmlformats.org/officeDocument/2006/relationships/image" Target="../media/image2.png"/><Relationship Id="rId4" Type="http://schemas.openxmlformats.org/officeDocument/2006/relationships/tags" Target="../tags/tag53.xml"/><Relationship Id="rId3" Type="http://schemas.openxmlformats.org/officeDocument/2006/relationships/image" Target="../media/image6.jpeg"/><Relationship Id="rId2" Type="http://schemas.openxmlformats.org/officeDocument/2006/relationships/tags" Target="../tags/tag52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cxnSp>
        <p:nvCxnSpPr>
          <p:cNvPr id="13" name="直接连接符 12"/>
          <p:cNvCxnSpPr/>
          <p:nvPr>
            <p:custDataLst>
              <p:tags r:id="rId10"/>
            </p:custDataLst>
          </p:nvPr>
        </p:nvCxnSpPr>
        <p:spPr>
          <a:xfrm>
            <a:off x="4328840" y="3801904"/>
            <a:ext cx="486322" cy="0"/>
          </a:xfrm>
          <a:prstGeom prst="line">
            <a:avLst/>
          </a:prstGeom>
          <a:ln w="28575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502412" y="1375710"/>
            <a:ext cx="8139178" cy="132286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502412" y="2753327"/>
            <a:ext cx="8139178" cy="628042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1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6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735532" y="1594956"/>
            <a:ext cx="7672937" cy="1031557"/>
          </a:xfrm>
        </p:spPr>
        <p:txBody>
          <a:bodyPr vert="horz" lIns="90000" tIns="46800" rIns="90000" bIns="46800" rtlCol="0" anchor="b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1471061" y="2696898"/>
            <a:ext cx="6201877" cy="103155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50000"/>
              </a:lnSpc>
              <a:buNone/>
              <a:defRPr sz="13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grpSp>
        <p:nvGrpSpPr>
          <p:cNvPr id="6" name="Group 11"/>
          <p:cNvGrpSpPr/>
          <p:nvPr>
            <p:custDataLst>
              <p:tags r:id="rId5"/>
            </p:custDataLst>
          </p:nvPr>
        </p:nvGrpSpPr>
        <p:grpSpPr>
          <a:xfrm>
            <a:off x="8127206" y="6350000"/>
            <a:ext cx="945356" cy="311785"/>
            <a:chOff x="1237129" y="4625788"/>
            <a:chExt cx="597666" cy="147918"/>
          </a:xfrm>
        </p:grpSpPr>
        <p:sp>
          <p:nvSpPr>
            <p:cNvPr id="7" name="Oval 12"/>
            <p:cNvSpPr/>
            <p:nvPr>
              <p:custDataLst>
                <p:tags r:id="rId6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rgbClr val="A0C6E2"/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>
              <p:custDataLst>
                <p:tags r:id="rId7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>
              <p:custDataLst>
                <p:tags r:id="rId8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Group 11"/>
          <p:cNvGrpSpPr/>
          <p:nvPr>
            <p:custDataLst>
              <p:tags r:id="rId3"/>
            </p:custDataLst>
          </p:nvPr>
        </p:nvGrpSpPr>
        <p:grpSpPr>
          <a:xfrm rot="0">
            <a:off x="121920" y="168910"/>
            <a:ext cx="945356" cy="311785"/>
            <a:chOff x="1237129" y="4625788"/>
            <a:chExt cx="597666" cy="147918"/>
          </a:xfrm>
        </p:grpSpPr>
        <p:sp>
          <p:nvSpPr>
            <p:cNvPr id="2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5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6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27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107204" y="6355080"/>
            <a:ext cx="945356" cy="311785"/>
            <a:chOff x="1237129" y="4625788"/>
            <a:chExt cx="597666" cy="147918"/>
          </a:xfrm>
        </p:grpSpPr>
        <p:sp>
          <p:nvSpPr>
            <p:cNvPr id="28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9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30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960835" y="2163600"/>
            <a:ext cx="721995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6" name="Group 11"/>
          <p:cNvGrpSpPr/>
          <p:nvPr>
            <p:custDataLst>
              <p:tags r:id="rId3"/>
            </p:custDataLst>
          </p:nvPr>
        </p:nvGrpSpPr>
        <p:grpSpPr>
          <a:xfrm>
            <a:off x="143351" y="6350000"/>
            <a:ext cx="945356" cy="311785"/>
            <a:chOff x="1237129" y="4625788"/>
            <a:chExt cx="597666" cy="147918"/>
          </a:xfrm>
        </p:grpSpPr>
        <p:sp>
          <p:nvSpPr>
            <p:cNvPr id="17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8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9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>
            <a:normAutofit/>
          </a:bodyPr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764000"/>
            <a:ext cx="29673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769938"/>
            <a:ext cx="486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043386" y="187325"/>
            <a:ext cx="945356" cy="31178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59000" y="781200"/>
            <a:ext cx="8232300" cy="6264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459000" y="1659600"/>
            <a:ext cx="8231981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459581" y="2808000"/>
            <a:ext cx="82242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1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669600"/>
            <a:ext cx="8232300" cy="565200"/>
          </a:xfrm>
        </p:spPr>
        <p:txBody>
          <a:bodyPr wrap="square" anchor="ctr">
            <a:normAutofit/>
          </a:bodyPr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681200"/>
            <a:ext cx="82431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5180400"/>
            <a:ext cx="82512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flipH="1">
            <a:off x="8011478" y="300990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4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237600"/>
            <a:ext cx="82782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663200"/>
            <a:ext cx="40068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663200"/>
            <a:ext cx="40257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4816800"/>
            <a:ext cx="40068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4813200"/>
            <a:ext cx="40257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1530668" cy="50482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7500938" y="6162040"/>
            <a:ext cx="1530668" cy="50482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>
            <a:normAutofit/>
          </a:bodyPr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141810" y="3862800"/>
            <a:ext cx="6858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图片 10" descr="C:\Users\kingsoft\Desktop\黑色.png黑色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screen"/>
          <a:srcRect/>
          <a:stretch>
            <a:fillRect/>
          </a:stretch>
        </p:blipFill>
        <p:spPr>
          <a:xfrm>
            <a:off x="-476" y="1002030"/>
            <a:ext cx="9144476" cy="3405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952003" y="2255939"/>
            <a:ext cx="5239994" cy="90556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05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2371414" y="3191008"/>
            <a:ext cx="4401172" cy="1077985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5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11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-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42" name="图片 4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89.xml"/><Relationship Id="rId23" Type="http://schemas.openxmlformats.org/officeDocument/2006/relationships/tags" Target="../tags/tag188.xml"/><Relationship Id="rId22" Type="http://schemas.openxmlformats.org/officeDocument/2006/relationships/tags" Target="../tags/tag187.xml"/><Relationship Id="rId21" Type="http://schemas.openxmlformats.org/officeDocument/2006/relationships/tags" Target="../tags/tag186.xml"/><Relationship Id="rId20" Type="http://schemas.openxmlformats.org/officeDocument/2006/relationships/tags" Target="../tags/tag185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4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3.xml"/><Relationship Id="rId2" Type="http://schemas.openxmlformats.org/officeDocument/2006/relationships/image" Target="../media/image7.png"/><Relationship Id="rId1" Type="http://schemas.openxmlformats.org/officeDocument/2006/relationships/tags" Target="../tags/tag19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5.xml"/><Relationship Id="rId2" Type="http://schemas.openxmlformats.org/officeDocument/2006/relationships/image" Target="../media/image8.png"/><Relationship Id="rId1" Type="http://schemas.openxmlformats.org/officeDocument/2006/relationships/tags" Target="../tags/tag19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6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7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0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1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Web</a:t>
            </a:r>
            <a:r>
              <a:rPr lang="zh-CN" altLang="en-US"/>
              <a:t>编程</a:t>
            </a:r>
            <a:endParaRPr lang="zh-CN" alt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——</a:t>
            </a:r>
            <a:r>
              <a:rPr lang="zh-CN" altLang="en-US"/>
              <a:t>前端开发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上机实验（十）</a:t>
            </a:r>
            <a:r>
              <a:rPr lang="en-US" altLang="zh-CN"/>
              <a:t>.1 P190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table</a:t>
            </a:r>
            <a:r>
              <a:t>、</a:t>
            </a:r>
            <a:r>
              <a:rPr lang="zh-CN" altLang="en-US"/>
              <a:t>边框双线</a:t>
            </a:r>
            <a:r>
              <a:rPr lang="en-US" altLang="zh-CN"/>
              <a:t>8px</a:t>
            </a:r>
            <a:r>
              <a:t>，颜色</a:t>
            </a:r>
            <a:r>
              <a:rPr lang="en-US" altLang="zh-CN"/>
              <a:t>#0000FF</a:t>
            </a:r>
            <a:r>
              <a:t>；</a:t>
            </a:r>
            <a:r>
              <a:rPr lang="en-US" altLang="zh-CN"/>
              <a:t>td</a:t>
            </a:r>
            <a:r>
              <a:t>边框</a:t>
            </a:r>
            <a:r>
              <a:rPr lang="en-US" altLang="zh-CN"/>
              <a:t>solid 1px</a:t>
            </a:r>
            <a:r>
              <a:t>，黑色，水平居中对齐；</a:t>
            </a:r>
          </a:p>
          <a:p>
            <a:r>
              <a:rPr>
                <a:sym typeface="+mn-ea"/>
              </a:rPr>
              <a:t>外表宽</a:t>
            </a:r>
            <a:r>
              <a:rPr lang="en-US" altLang="zh-CN">
                <a:sym typeface="+mn-ea"/>
              </a:rPr>
              <a:t>300px</a:t>
            </a:r>
            <a:r>
              <a:rPr>
                <a:sym typeface="+mn-ea"/>
              </a:rPr>
              <a:t>。居中对齐，单元间距和单元格边距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；</a:t>
            </a:r>
            <a:endParaRPr>
              <a:sym typeface="+mn-ea"/>
            </a:endParaRPr>
          </a:p>
          <a:p>
            <a:r>
              <a:rPr lang="en-US" altLang="zh-CN"/>
              <a:t>2</a:t>
            </a:r>
            <a:r>
              <a:t>个嵌套表格背景色分别为</a:t>
            </a:r>
            <a:r>
              <a:rPr lang="en-US" altLang="zh-CN"/>
              <a:t>#ffffee</a:t>
            </a:r>
            <a:r>
              <a:t>和</a:t>
            </a:r>
            <a:r>
              <a:rPr lang="en-US" altLang="zh-CN"/>
              <a:t>#fefefe</a:t>
            </a:r>
            <a:r>
              <a:t>；宽度</a:t>
            </a:r>
            <a:r>
              <a:rPr lang="en-US" altLang="zh-CN"/>
              <a:t>80%</a:t>
            </a:r>
            <a:r>
              <a:t>，居中对齐，边框</a:t>
            </a:r>
            <a:r>
              <a:rPr lang="en-US" altLang="zh-CN"/>
              <a:t>1px</a:t>
            </a:r>
            <a:r>
              <a:t>。</a:t>
            </a:r>
          </a:p>
          <a:p>
            <a:r>
              <a:t>其他样式请观察下图并做相应设计。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22170" y="2402205"/>
            <a:ext cx="4899660" cy="39960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上机实验（十）</a:t>
            </a:r>
            <a:r>
              <a:rPr lang="en-US" altLang="zh-CN"/>
              <a:t>.2 P190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请观察下图并设计、实现相同效果</a:t>
            </a:r>
          </a:p>
          <a:p>
            <a:r>
              <a:rPr lang="en-US" altLang="zh-CN"/>
              <a:t>16</a:t>
            </a:r>
            <a:r>
              <a:t>个按键组成的表格</a:t>
            </a:r>
            <a:r>
              <a:rPr lang="en-US" altLang="zh-CN"/>
              <a:t>id</a:t>
            </a:r>
            <a:r>
              <a:t>为</a:t>
            </a:r>
            <a:r>
              <a:rPr lang="en-US" altLang="zh-CN"/>
              <a:t>body-table</a:t>
            </a:r>
            <a:r>
              <a:t>，左上边框颜色</a:t>
            </a:r>
            <a:r>
              <a:rPr lang="en-US" altLang="zh-CN"/>
              <a:t>gray</a:t>
            </a:r>
            <a:r>
              <a:t>，右下边框颜色</a:t>
            </a:r>
            <a:r>
              <a:rPr lang="en-US" altLang="zh-CN"/>
              <a:t>black</a:t>
            </a:r>
          </a:p>
          <a:p>
            <a:r>
              <a:t>使用</a:t>
            </a:r>
            <a:r>
              <a:rPr lang="en-US" altLang="zh-CN"/>
              <a:t>border-spacing</a:t>
            </a:r>
            <a:r>
              <a:t>或</a:t>
            </a:r>
            <a:r>
              <a:rPr lang="en-US" altLang="zh-CN"/>
              <a:t>cellspacing</a:t>
            </a:r>
            <a:r>
              <a:t>设置表格的边框间距</a:t>
            </a:r>
          </a:p>
          <a:p>
            <a:r>
              <a:t>单元格文本居中，黑色实线边框</a:t>
            </a:r>
          </a:p>
          <a:p>
            <a:r>
              <a:t>整体相似度评分，</a:t>
            </a:r>
            <a:r>
              <a:rPr lang="en-US" altLang="zh-CN"/>
              <a:t>475</a:t>
            </a:r>
            <a:r>
              <a:rPr lang="en-US" altLang="zh-CN">
                <a:sym typeface="+mn-ea"/>
              </a:rPr>
              <a:t>px</a:t>
            </a:r>
            <a:r>
              <a:rPr lang="en-US" altLang="zh-CN"/>
              <a:t>*525px</a:t>
            </a:r>
            <a:r>
              <a:t>，背景色</a:t>
            </a:r>
            <a:r>
              <a:rPr lang="en-US" altLang="zh-CN"/>
              <a:t>#E6E682</a:t>
            </a:r>
            <a:r>
              <a:t>，</a:t>
            </a:r>
          </a:p>
          <a:p>
            <a:r>
              <a:t>注：最外一圈（蓝黑色）为截图残留效果，可忽略，图片网站请查阅提交网站；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25420" y="3187700"/>
            <a:ext cx="2832100" cy="30695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上机实验（十一）</a:t>
            </a:r>
            <a:r>
              <a:rPr lang="en-US" altLang="zh-CN"/>
              <a:t>.1 P209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请观察下图（如对齐细节）并设计、实现相同效果（</a:t>
            </a:r>
            <a:r>
              <a:rPr lang="en-US" altLang="zh-CN"/>
              <a:t>&amp;</a:t>
            </a:r>
            <a:r>
              <a:t>通常交互效果，密码、单、复选）</a:t>
            </a:r>
          </a:p>
          <a:p>
            <a:r>
              <a:t>使用</a:t>
            </a:r>
            <a:r>
              <a:rPr lang="en-US" altLang="zh-CN"/>
              <a:t>&lt;form&gt;</a:t>
            </a:r>
            <a:r>
              <a:t>、</a:t>
            </a:r>
            <a:r>
              <a:rPr lang="en-US" altLang="zh-CN"/>
              <a:t>&lt;fieldset&gt;</a:t>
            </a:r>
            <a:r>
              <a:t>和</a:t>
            </a:r>
            <a:r>
              <a:rPr lang="en-US" altLang="zh-CN"/>
              <a:t>&lt;legend&gt;</a:t>
            </a:r>
            <a:endParaRPr lang="en-US" altLang="zh-CN"/>
          </a:p>
          <a:p>
            <a:r>
              <a:t>文字正确，特别注意中文冒号，上下行如何对齐</a:t>
            </a:r>
          </a:p>
          <a:p>
            <a:r>
              <a:t>几个输入元素的名称分别为</a:t>
            </a:r>
            <a:r>
              <a:rPr lang="en-US" altLang="zh-CN"/>
              <a:t>username</a:t>
            </a:r>
            <a:r>
              <a:t>文本输入框、</a:t>
            </a:r>
            <a:r>
              <a:rPr lang="en-US" altLang="zh-CN"/>
              <a:t>password</a:t>
            </a:r>
            <a:r>
              <a:t>密码输入框、</a:t>
            </a:r>
            <a:r>
              <a:rPr lang="en-US" altLang="zh-CN"/>
              <a:t>usertype2</a:t>
            </a:r>
            <a:r>
              <a:t>个单选按钮、</a:t>
            </a:r>
            <a:r>
              <a:rPr lang="en-US" altLang="zh-CN"/>
              <a:t>remember</a:t>
            </a:r>
            <a:r>
              <a:t>和</a:t>
            </a:r>
            <a:r>
              <a:rPr lang="en-US" altLang="zh-CN"/>
              <a:t>autologin</a:t>
            </a:r>
            <a:r>
              <a:t>的复选框、</a:t>
            </a:r>
            <a:r>
              <a:rPr lang="en-US" altLang="zh-CN"/>
              <a:t>submit</a:t>
            </a:r>
            <a:r>
              <a:t>和</a:t>
            </a:r>
            <a:r>
              <a:rPr lang="en-US" altLang="zh-CN"/>
              <a:t>reset</a:t>
            </a:r>
            <a:r>
              <a:t>按钮</a:t>
            </a:r>
          </a:p>
          <a:p>
            <a:r>
              <a:t>注：最外一圈（蓝黑色）为截图残留效果，可忽略</a:t>
            </a:r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3290" y="3048000"/>
            <a:ext cx="4629785" cy="32931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上机实验（十</a:t>
            </a:r>
            <a:r>
              <a:rPr>
                <a:sym typeface="+mn-ea"/>
              </a:rPr>
              <a:t>一</a:t>
            </a:r>
            <a:r>
              <a:rPr lang="zh-CN" altLang="en-US"/>
              <a:t>）</a:t>
            </a:r>
            <a:r>
              <a:rPr lang="en-US" altLang="zh-CN"/>
              <a:t>.2 P209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请观察下图并设计、实现相同效果</a:t>
            </a:r>
          </a:p>
          <a:p>
            <a:r>
              <a:t>工作地点为单选下拉列表，包括北上广深等，下拉可选；月薪要求为单行文本输入框，要求住房为复选框，应聘行业为多选下拉列表</a:t>
            </a:r>
            <a:r>
              <a:rPr lang="en-US" altLang="zh-CN">
                <a:sym typeface="+mn-ea"/>
              </a:rPr>
              <a:t>industry</a:t>
            </a:r>
            <a:r>
              <a:t>，</a:t>
            </a:r>
            <a:r>
              <a:rPr lang="en-US" altLang="zh-CN"/>
              <a:t>3px</a:t>
            </a:r>
            <a:r>
              <a:t>黑色实线边框，下文仅列出</a:t>
            </a:r>
            <a:r>
              <a:rPr lang="en-US" altLang="zh-CN"/>
              <a:t>8</a:t>
            </a:r>
            <a:r>
              <a:t>个，可多选，按钮分别是</a:t>
            </a:r>
            <a:r>
              <a:rPr lang="en-US" altLang="zh-CN"/>
              <a:t>submit</a:t>
            </a:r>
            <a:r>
              <a:t>和</a:t>
            </a:r>
            <a:r>
              <a:rPr lang="en-US" altLang="zh-CN"/>
              <a:t>reset</a:t>
            </a:r>
          </a:p>
          <a:p>
            <a:r>
              <a:t>注：最外一圈（蓝黑色）为截图残留效果，可忽略</a:t>
            </a:r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1580" y="2711450"/>
            <a:ext cx="5476875" cy="2133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评分标准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代码提交</a:t>
            </a:r>
            <a:r>
              <a:rPr>
                <a:sym typeface="+mn-ea"/>
              </a:rPr>
              <a:t>到下列网站上即可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http://172.31.233.204/webcheck/ </a:t>
            </a:r>
            <a:r>
              <a:rPr>
                <a:sym typeface="+mn-ea"/>
              </a:rPr>
              <a:t>，使用自己的学号登录，初始密码是学号的后6位</a:t>
            </a:r>
            <a:endParaRPr>
              <a:sym typeface="+mn-ea"/>
            </a:endParaRPr>
          </a:p>
          <a:p>
            <a:pPr marL="914400" lvl="4"/>
            <a:r>
              <a:rPr>
                <a:sym typeface="+mn-ea"/>
              </a:rPr>
              <a:t>选择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实验（</a:t>
            </a:r>
            <a:r>
              <a:rPr lang="en-US" altLang="zh-CN">
                <a:sym typeface="+mn-ea"/>
              </a:rPr>
              <a:t>X</a:t>
            </a:r>
            <a:r>
              <a:rPr>
                <a:sym typeface="+mn-ea"/>
              </a:rPr>
              <a:t>）</a:t>
            </a:r>
            <a:r>
              <a:rPr lang="en-US" altLang="zh-CN">
                <a:sym typeface="+mn-ea"/>
              </a:rPr>
              <a:t>……”</a:t>
            </a:r>
            <a:r>
              <a:rPr>
                <a:sym typeface="+mn-ea"/>
              </a:rPr>
              <a:t>等，提交</a:t>
            </a:r>
            <a:r>
              <a:rPr lang="en-US" altLang="zh-CN">
                <a:sym typeface="+mn-ea"/>
              </a:rPr>
              <a:t>html</a:t>
            </a:r>
            <a:r>
              <a:rPr>
                <a:sym typeface="+mn-ea"/>
              </a:rPr>
              <a:t>文本</a:t>
            </a:r>
            <a:endParaRPr>
              <a:sym typeface="+mn-ea"/>
            </a:endParaRPr>
          </a:p>
          <a:p>
            <a:pPr marL="914400" lvl="4"/>
            <a:r>
              <a:rPr>
                <a:sym typeface="+mn-ea"/>
              </a:rPr>
              <a:t>注意图片链接使用网站上的</a:t>
            </a:r>
            <a:r>
              <a:rPr lang="en-US" altLang="zh-CN">
                <a:sym typeface="+mn-ea"/>
              </a:rPr>
              <a:t>url</a:t>
            </a:r>
            <a:r>
              <a:rPr>
                <a:sym typeface="+mn-ea"/>
              </a:rPr>
              <a:t>，使用内部样式表的方式，禁用</a:t>
            </a:r>
            <a:r>
              <a:rPr lang="en-US" altLang="zh-CN">
                <a:sym typeface="+mn-ea"/>
              </a:rPr>
              <a:t>div</a:t>
            </a:r>
            <a:r>
              <a:rPr>
                <a:sym typeface="+mn-ea"/>
              </a:rPr>
              <a:t>标签选择器</a:t>
            </a:r>
            <a:endParaRPr lang="en-US" altLang="zh-CN">
              <a:sym typeface="+mn-ea"/>
            </a:endParaRPr>
          </a:p>
          <a:p>
            <a:pPr marL="457200" lvl="3"/>
            <a:r>
              <a:rPr>
                <a:sym typeface="+mn-ea"/>
              </a:rPr>
              <a:t>评分规则：</a:t>
            </a:r>
            <a:endParaRPr>
              <a:sym typeface="+mn-ea"/>
            </a:endParaRPr>
          </a:p>
          <a:p>
            <a:pPr marL="914400" lvl="4"/>
            <a:r>
              <a:rPr lang="zh-CN" altLang="en-US">
                <a:sym typeface="+mn-ea"/>
              </a:rPr>
              <a:t>每个实验具有多个测试案例。若有</a:t>
            </a:r>
            <a:r>
              <a:rPr lang="en-US" altLang="zh-CN">
                <a:sym typeface="+mn-ea"/>
              </a:rPr>
              <a:t>10</a:t>
            </a:r>
            <a:r>
              <a:rPr>
                <a:sym typeface="+mn-ea"/>
              </a:rPr>
              <a:t>个测试案例，则每个测试案例满分</a:t>
            </a:r>
            <a:r>
              <a:rPr lang="en-US" altLang="zh-CN">
                <a:sym typeface="+mn-ea"/>
              </a:rPr>
              <a:t>10</a:t>
            </a:r>
            <a:r>
              <a:rPr>
                <a:sym typeface="+mn-ea"/>
              </a:rPr>
              <a:t>分。通过每个测试案例获得的分数，将按首次通过时的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试错次数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进行打折。如果第一次就通过测试案例，得满分</a:t>
            </a:r>
            <a:r>
              <a:rPr lang="en-US" altLang="zh-CN">
                <a:sym typeface="+mn-ea"/>
              </a:rPr>
              <a:t>10</a:t>
            </a:r>
            <a:r>
              <a:rPr>
                <a:sym typeface="+mn-ea"/>
              </a:rPr>
              <a:t>分；若错了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次后在第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次通过，则打</a:t>
            </a:r>
            <a:r>
              <a:rPr lang="en-US" altLang="zh-CN">
                <a:sym typeface="+mn-ea"/>
              </a:rPr>
              <a:t>8</a:t>
            </a:r>
            <a:r>
              <a:rPr>
                <a:sym typeface="+mn-ea"/>
              </a:rPr>
              <a:t>折得</a:t>
            </a:r>
            <a:r>
              <a:rPr lang="en-US" altLang="zh-CN">
                <a:sym typeface="+mn-ea"/>
              </a:rPr>
              <a:t>8</a:t>
            </a:r>
            <a:r>
              <a:rPr>
                <a:sym typeface="+mn-ea"/>
              </a:rPr>
              <a:t>分。累加所有测试案例的得分得到总得分。</a:t>
            </a:r>
            <a:endParaRPr>
              <a:sym typeface="+mn-ea"/>
            </a:endParaRPr>
          </a:p>
          <a:p>
            <a:pPr lvl="0"/>
            <a:r>
              <a:rPr lang="zh-CN" altLang="en-US"/>
              <a:t>特别注意，检查的项目、常见的差错包括</a:t>
            </a:r>
            <a:endParaRPr lang="zh-CN" altLang="en-US"/>
          </a:p>
          <a:p>
            <a:pPr lvl="1"/>
            <a:r>
              <a:rPr lang="zh-CN" altLang="en-US" b="1">
                <a:solidFill>
                  <a:srgbClr val="FF0000"/>
                </a:solidFill>
              </a:rPr>
              <a:t>标题、文字、标点符号（中文使用全角标点；英文使用半角标点）</a:t>
            </a:r>
            <a:r>
              <a:rPr lang="zh-CN" altLang="en-US"/>
              <a:t>和空格、对齐、间隔等等，以</a:t>
            </a:r>
            <a:r>
              <a:rPr lang="en-US" altLang="zh-CN"/>
              <a:t>“</a:t>
            </a:r>
            <a:r>
              <a:t>可见</a:t>
            </a:r>
            <a:r>
              <a:rPr lang="en-US" altLang="zh-CN"/>
              <a:t>”</a:t>
            </a:r>
            <a:r>
              <a:t>内容为主。</a:t>
            </a:r>
            <a:endParaRPr lang="zh-CN" altLang="en-US"/>
          </a:p>
          <a:p>
            <a:pPr lvl="1"/>
            <a:r>
              <a:rPr lang="zh-CN" altLang="en-US"/>
              <a:t>课本题目的描述本身有小差错，以</a:t>
            </a:r>
            <a:r>
              <a:rPr lang="en-US" altLang="zh-CN"/>
              <a:t>PPT</a:t>
            </a:r>
            <a:r>
              <a:t>上的说明为准</a:t>
            </a:r>
          </a:p>
          <a:p>
            <a:pPr lvl="1"/>
            <a:r>
              <a:t>一些</a:t>
            </a:r>
            <a:r>
              <a:rPr lang="en-US" altLang="zh-CN"/>
              <a:t>HTML</a:t>
            </a:r>
            <a:r>
              <a:t>的布局属性现已被废弃（如这里水平线的高度等），但作为学习的过程，我们仍在这里使用。一些编辑器会提示甚至禁用该类属性，请自行禁掉</a:t>
            </a:r>
            <a:r>
              <a:rPr>
                <a:sym typeface="+mn-ea"/>
              </a:rPr>
              <a:t>或忽略</a:t>
            </a:r>
            <a:r>
              <a:t>这类检查。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代码提交网站额外引起的一些问题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30400" y="2298065"/>
            <a:ext cx="5381625" cy="1347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915" y="3597910"/>
            <a:ext cx="5735955" cy="1652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510" y="5140960"/>
            <a:ext cx="5146040" cy="14878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0715" y="1162685"/>
            <a:ext cx="6705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1. body</a:t>
            </a:r>
            <a:r>
              <a:rPr lang="zh-CN" altLang="en-US" sz="1600"/>
              <a:t>标签的样式属性失效，使用</a:t>
            </a:r>
            <a:r>
              <a:rPr lang="en-US" altLang="zh-CN" sz="1600"/>
              <a:t>body</a:t>
            </a:r>
            <a:r>
              <a:rPr lang="zh-CN" altLang="en-US" sz="1600"/>
              <a:t>选择器的样式属性（</a:t>
            </a:r>
            <a:r>
              <a:rPr lang="en-US" altLang="zh-CN" sz="1600"/>
              <a:t>CSS</a:t>
            </a:r>
            <a:r>
              <a:rPr lang="zh-CN" altLang="en-US" sz="1600"/>
              <a:t>）</a:t>
            </a:r>
            <a:endParaRPr lang="zh-CN" altLang="en-US" sz="1600"/>
          </a:p>
          <a:p>
            <a:r>
              <a:rPr lang="en-US" altLang="zh-CN" sz="1600"/>
              <a:t>2. </a:t>
            </a:r>
            <a:r>
              <a:rPr lang="zh-CN" altLang="en-US" sz="1600"/>
              <a:t>禁用</a:t>
            </a:r>
            <a:r>
              <a:rPr lang="en-US" altLang="zh-CN" sz="1600"/>
              <a:t>div</a:t>
            </a:r>
            <a:r>
              <a:rPr lang="zh-CN" altLang="en-US" sz="1600"/>
              <a:t>标签选择器，使用类或</a:t>
            </a:r>
            <a:r>
              <a:rPr lang="en-US" altLang="zh-CN" sz="1600"/>
              <a:t>ID</a:t>
            </a:r>
            <a:r>
              <a:rPr lang="zh-CN" altLang="en-US" sz="1600"/>
              <a:t>选择器</a:t>
            </a:r>
            <a:endParaRPr lang="zh-CN" altLang="en-US" sz="1600"/>
          </a:p>
          <a:p>
            <a:r>
              <a:rPr lang="en-US" altLang="zh-CN" sz="1600"/>
              <a:t>3. </a:t>
            </a:r>
            <a:r>
              <a:rPr lang="zh-CN" altLang="en-US" sz="1600"/>
              <a:t>样式选择器大小写敏感，使用小写字母和</a:t>
            </a:r>
            <a:r>
              <a:rPr lang="en-US" altLang="zh-CN" sz="1600"/>
              <a:t>“-”</a:t>
            </a:r>
            <a:r>
              <a:rPr lang="zh-CN" altLang="en-US" sz="1600"/>
              <a:t>做标识符</a:t>
            </a:r>
            <a:endParaRPr lang="zh-CN" altLang="en-US" sz="1600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general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1.0"/>
  <p:tag name="KSO_WM_BEAUTIFY_FLAG" val="#wm#"/>
  <p:tag name="KSO_WM_UNIT_SM_LIMIT_TYPE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2*i*3"/>
  <p:tag name="KSO_WM_UNIT_LAYERLEVEL" val="1"/>
  <p:tag name="KSO_WM_TAG_VERSION" val="1.0"/>
  <p:tag name="KSO_WM_BEAUTIFY_FLAG" val="#wm#"/>
  <p:tag name="KSO_WM_UNIT_SM_LIMIT_TYPE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2*i*4"/>
  <p:tag name="KSO_WM_UNIT_LAYERLEVEL" val="1"/>
  <p:tag name="KSO_WM_TAG_VERSION" val="1.0"/>
  <p:tag name="KSO_WM_BEAUTIFY_FLAG" val="#wm#"/>
  <p:tag name="KSO_WM_UNIT_SM_LIMIT_TYPE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bottomTop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3245"/>
  <p:tag name="KSO_WM_TEMPLATE_MASTER_THUMB_INDEX" val="12"/>
  <p:tag name="KSO_WM_TEMPLATE_THUMBS_INDEX" val="1、4、7、10、12、13、14、16、18、19、20、22、23、24、25、26、3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3245"/>
  <p:tag name="KSO_WM_SLIDE_LAYOUT" val="a_b"/>
  <p:tag name="KSO_WM_SLIDE_LAYOUT_CNT" val="1_1"/>
  <p:tag name="KSO_WM_SLIDE_MODEL_TYPE" val="cover"/>
</p:tagLst>
</file>

<file path=ppt/tags/tag192.xml><?xml version="1.0" encoding="utf-8"?>
<p:tagLst xmlns:p="http://schemas.openxmlformats.org/presentationml/2006/main">
  <p:tag name="KSO_WM_UNIT_PLACING_PICTURE_USER_VIEWPORT" val="{&quot;height&quot;:7560,&quot;width&quot;:9270}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4.xml><?xml version="1.0" encoding="utf-8"?>
<p:tagLst xmlns:p="http://schemas.openxmlformats.org/presentationml/2006/main">
  <p:tag name="KSO_WM_UNIT_PLACING_PICTURE_USER_VIEWPORT" val="{&quot;height&quot;:6893,&quot;width&quot;:6360}"/>
</p:tagLst>
</file>

<file path=ppt/tags/tag1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9.xml><?xml version="1.0" encoding="utf-8"?>
<p:tagLst xmlns:p="http://schemas.openxmlformats.org/presentationml/2006/main">
  <p:tag name="KSO_WM_UNIT_PLACING_PICTURE_USER_VIEWPORT" val="{&quot;height&quot;:3210,&quot;width&quot;:12818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201.xml><?xml version="1.0" encoding="utf-8"?>
<p:tagLst xmlns:p="http://schemas.openxmlformats.org/presentationml/2006/main">
  <p:tag name="KSO_WM_DOC_GUID" val="{cf0e3bb2-dbd9-4304-90c7-2348b7bef669}"/>
  <p:tag name="COMMONDATA" val="eyJoZGlkIjoiZTZiMGM5MmQ4ZjdjYWQzZmJhMGMwZDExYjZjYjk1ZWEifQ=="/>
  <p:tag name="KSO_WPP_MARK_KEY" val="20fc71d4-2780-405a-9ce3-3b39f6e24626"/>
  <p:tag name="commondata" val="eyJoZGlkIjoiM2Q1MTVjMmIyM2E4YzAyZDYzMzQ1NTI2ZDljZmY3MDQifQ==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1.0"/>
  <p:tag name="KSO_WM_BEAUTIFY_FLAG" val="#wm#"/>
  <p:tag name="KSO_WM_UNIT_SM_LIMIT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1.0"/>
  <p:tag name="KSO_WM_BEAUTIFY_FLAG" val="#wm#"/>
  <p:tag name="KSO_WM_UNIT_SM_LIMIT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1.0"/>
  <p:tag name="KSO_WM_BEAUTIFY_FLAG" val="#wm#"/>
  <p:tag name="KSO_WM_UNIT_SM_LIMIT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1.0"/>
  <p:tag name="KSO_WM_BEAUTIFY_FLAG" val="#wm#"/>
  <p:tag name="KSO_WM_UNIT_SM_LIMIT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5*i*3"/>
  <p:tag name="KSO_WM_UNIT_LAYERLEVEL" val="1"/>
  <p:tag name="KSO_WM_TAG_VERSION" val="1.0"/>
  <p:tag name="KSO_WM_BEAUTIFY_FLAG" val="#wm#"/>
  <p:tag name="KSO_WM_UNIT_SM_LIMIT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5*i*4"/>
  <p:tag name="KSO_WM_UNIT_LAYERLEVEL" val="1"/>
  <p:tag name="KSO_WM_TAG_VERSION" val="1.0"/>
  <p:tag name="KSO_WM_BEAUTIFY_FLAG" val="#wm#"/>
  <p:tag name="KSO_WM_UNIT_SM_LIMIT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8*i*2"/>
  <p:tag name="KSO_WM_UNIT_LAYERLEVEL" val="1"/>
  <p:tag name="KSO_WM_TAG_VERSION" val="1.0"/>
  <p:tag name="KSO_WM_BEAUTIFY_FLAG" val="#wm#"/>
  <p:tag name="KSO_WM_UNIT_SM_LIMIT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8*i*3"/>
  <p:tag name="KSO_WM_UNIT_LAYERLEVEL" val="1"/>
  <p:tag name="KSO_WM_TAG_VERSION" val="1.0"/>
  <p:tag name="KSO_WM_BEAUTIFY_FLAG" val="#wm#"/>
  <p:tag name="KSO_WM_UNIT_SM_LIMIT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8*i*4"/>
  <p:tag name="KSO_WM_UNIT_LAYERLEVEL" val="1"/>
  <p:tag name="KSO_WM_TAG_VERSION" val="1.0"/>
  <p:tag name="KSO_WM_BEAUTIFY_FLAG" val="#wm#"/>
  <p:tag name="KSO_WM_UNIT_SM_LIMIT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1.0"/>
  <p:tag name="KSO_WM_BEAUTIFY_FLAG" val="#wm#"/>
  <p:tag name="KSO_WM_UNIT_SM_LIMIT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9*i*3"/>
  <p:tag name="KSO_WM_UNIT_LAYERLEVEL" val="1"/>
  <p:tag name="KSO_WM_TAG_VERSION" val="1.0"/>
  <p:tag name="KSO_WM_BEAUTIFY_FLAG" val="#wm#"/>
  <p:tag name="KSO_WM_UNIT_SM_LIMIT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9*i*4"/>
  <p:tag name="KSO_WM_UNIT_LAYERLEVEL" val="1"/>
  <p:tag name="KSO_WM_TAG_VERSION" val="1.0"/>
  <p:tag name="KSO_WM_BEAUTIFY_FLAG" val="#wm#"/>
  <p:tag name="KSO_WM_UNIT_SM_LIMIT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1.0"/>
  <p:tag name="KSO_WM_BEAUTIFY_FLAG" val="#wm#"/>
  <p:tag name="KSO_WM_UNIT_SM_LIMIT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0*i*3"/>
  <p:tag name="KSO_WM_UNIT_LAYERLEVEL" val="1"/>
  <p:tag name="KSO_WM_TAG_VERSION" val="1.0"/>
  <p:tag name="KSO_WM_BEAUTIFY_FLAG" val="#wm#"/>
  <p:tag name="KSO_WM_UNIT_SM_LIMIT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0*i*4"/>
  <p:tag name="KSO_WM_UNIT_LAYERLEVEL" val="1"/>
  <p:tag name="KSO_WM_TAG_VERSION" val="1.0"/>
  <p:tag name="KSO_WM_BEAUTIFY_FLAG" val="#wm#"/>
  <p:tag name="KSO_WM_UNIT_SM_LIMIT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20203245">
      <a:dk1>
        <a:sysClr val="windowText" lastClr="000000"/>
      </a:dk1>
      <a:lt1>
        <a:sysClr val="window" lastClr="FFFFFF"/>
      </a:lt1>
      <a:dk2>
        <a:srgbClr val="E8F1F8"/>
      </a:dk2>
      <a:lt2>
        <a:srgbClr val="FFFFFF"/>
      </a:lt2>
      <a:accent1>
        <a:srgbClr val="004D85"/>
      </a:accent1>
      <a:accent2>
        <a:srgbClr val="0F586A"/>
      </a:accent2>
      <a:accent3>
        <a:srgbClr val="1F6350"/>
      </a:accent3>
      <a:accent4>
        <a:srgbClr val="2E6F35"/>
      </a:accent4>
      <a:accent5>
        <a:srgbClr val="3E7A1B"/>
      </a:accent5>
      <a:accent6>
        <a:srgbClr val="4D850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1259</Words>
  <Application>WPS 演示</Application>
  <PresentationFormat>宽屏</PresentationFormat>
  <Paragraphs>59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汉仪旗黑-85S</vt:lpstr>
      <vt:lpstr>黑体</vt:lpstr>
      <vt:lpstr>Times New Roman</vt:lpstr>
      <vt:lpstr>仿宋</vt:lpstr>
      <vt:lpstr>楷体</vt:lpstr>
      <vt:lpstr>隶书</vt:lpstr>
      <vt:lpstr>Arial Unicode MS</vt:lpstr>
      <vt:lpstr>Office 主题​​</vt:lpstr>
      <vt:lpstr>Web编程</vt:lpstr>
      <vt:lpstr>上机实验（十）.1 P190</vt:lpstr>
      <vt:lpstr>上机实验（十）.2 P190</vt:lpstr>
      <vt:lpstr>上机实验（十一）.1 P209</vt:lpstr>
      <vt:lpstr>上机实验（十一）.2 P209</vt:lpstr>
      <vt:lpstr>评分标准</vt:lpstr>
      <vt:lpstr>代码提交网站额外引起的一些问题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蔡树彬</cp:lastModifiedBy>
  <cp:revision>95</cp:revision>
  <dcterms:created xsi:type="dcterms:W3CDTF">2019-06-19T02:08:00Z</dcterms:created>
  <dcterms:modified xsi:type="dcterms:W3CDTF">2023-10-24T20:38:07Z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A279E1D4D855411181C3462E195C1B95</vt:lpwstr>
  </property>
</Properties>
</file>