
<file path=[Content_Types].xml><?xml version="1.0" encoding="utf-8"?>
<Types xmlns="http://schemas.openxmlformats.org/package/2006/content-types">
  <Default Extension="vml" ContentType="application/vnd.openxmlformats-officedocument.vmlDrawing"/>
  <Default Extension="bin" ContentType="application/vnd.openxmlformats-officedocument.oleObject"/>
  <Default Extension="jpeg" ContentType="image/jpeg"/>
  <Default Extension="JPG" ContentType="image/.jpg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0"/>
  </p:handoutMasterIdLst>
  <p:sldIdLst>
    <p:sldId id="256" r:id="rId3"/>
    <p:sldId id="334" r:id="rId5"/>
    <p:sldId id="335" r:id="rId6"/>
    <p:sldId id="306" r:id="rId7"/>
    <p:sldId id="311" r:id="rId8"/>
    <p:sldId id="338" r:id="rId9"/>
  </p:sldIdLst>
  <p:sldSz cx="9144000" cy="6858000" type="screen4x3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98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2.xml"/><Relationship Id="rId1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vmlDrawing" Target="../drawings/vmlDrawing1.vml"/><Relationship Id="rId8" Type="http://schemas.openxmlformats.org/officeDocument/2006/relationships/slideLayout" Target="../slideLayouts/slideLayout2.xml"/><Relationship Id="rId7" Type="http://schemas.openxmlformats.org/officeDocument/2006/relationships/tags" Target="../tags/tag193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1.png"/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4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196.xml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tags" Target="../tags/tag19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上机实验（十二）</a:t>
            </a:r>
            <a:r>
              <a:rPr lang="en-US" altLang="zh-CN"/>
              <a:t>.1</a:t>
            </a:r>
            <a:r>
              <a:t>，</a:t>
            </a:r>
            <a:r>
              <a:rPr lang="en-US" altLang="zh-CN"/>
              <a:t>P263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8910" y="958215"/>
            <a:ext cx="7498080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整体效果如下图，可以默认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1024px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article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header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figure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figcaption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footer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hgroup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等标记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颜色、文字、对齐、阴影、标点符号等细节要注意观察、检查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44700" y="2169795"/>
            <a:ext cx="4825365" cy="392493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上机实验（十二）</a:t>
            </a:r>
            <a:r>
              <a:rPr lang="en-US" altLang="zh-CN"/>
              <a:t>.2</a:t>
            </a:r>
            <a:r>
              <a:t>，</a:t>
            </a:r>
            <a:r>
              <a:rPr lang="en-US" altLang="zh-CN"/>
              <a:t>P264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168910" y="958215"/>
            <a:ext cx="88696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实现如效果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.mp4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所示动效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文字格式、内容及颜色正确：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h3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、分隔线、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div</a:t>
            </a:r>
            <a:endParaRPr lang="en-US" altLang="zh-CN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3.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正方形的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class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为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box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，相对定位，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100px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4. 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使用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keyframes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定义动画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move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，按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25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75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、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100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设置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个关键帧，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动画周期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5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秒，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ease-out</a:t>
            </a:r>
            <a:r>
              <a:rPr lang="zh-CN" altLang="en-US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，无限循环，初始位置在右上角，顺时针旋转，每次移动</a:t>
            </a:r>
            <a:r>
              <a:rPr lang="en-US" altLang="zh-CN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200px</a:t>
            </a:r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26860" y="3027045"/>
            <a:ext cx="1130300" cy="126111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470" y="5044440"/>
            <a:ext cx="1075690" cy="132969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495" y="5033010"/>
            <a:ext cx="914400" cy="135318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42310" y="3108960"/>
            <a:ext cx="1080770" cy="1355090"/>
          </a:xfrm>
          <a:prstGeom prst="rect">
            <a:avLst/>
          </a:prstGeom>
        </p:spPr>
      </p:pic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6690" y="4027170"/>
          <a:ext cx="830580" cy="6965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5" imgW="830580" imgH="696595" progId="Package">
                  <p:embed/>
                </p:oleObj>
              </mc:Choice>
              <mc:Fallback>
                <p:oleObj name="" r:id="rId5" imgW="830580" imgH="696595" progId="Package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66690" y="4027170"/>
                        <a:ext cx="830580" cy="6965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custDataLst>
      <p:tags r:id="rId7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 </a:t>
            </a:r>
            <a:r>
              <a:rPr>
                <a:sym typeface="+mn-ea"/>
              </a:rPr>
              <a:t>，使用自己的学号登录，初始密码是学号的后6位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</a:t>
            </a:r>
            <a:r>
              <a:rPr lang="en-US" altLang="zh-CN">
                <a:sym typeface="+mn-ea"/>
              </a:rPr>
              <a:t>X</a:t>
            </a:r>
            <a:r>
              <a:rPr>
                <a:sym typeface="+mn-ea"/>
              </a:rPr>
              <a:t>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文本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注意图片链接使用网站上的</a:t>
            </a:r>
            <a:r>
              <a:rPr lang="en-US" altLang="zh-CN">
                <a:sym typeface="+mn-ea"/>
              </a:rPr>
              <a:t>url</a:t>
            </a:r>
            <a:r>
              <a:rPr>
                <a:sym typeface="+mn-ea"/>
              </a:rPr>
              <a:t>，使用内部样式表的方式，禁用</a:t>
            </a:r>
            <a:r>
              <a:rPr lang="en-US" altLang="zh-CN">
                <a:sym typeface="+mn-ea"/>
              </a:rPr>
              <a:t>div</a:t>
            </a:r>
            <a:r>
              <a:rPr>
                <a:sym typeface="+mn-ea"/>
              </a:rPr>
              <a:t>标签选择器</a:t>
            </a:r>
            <a:endParaRPr lang="en-US" altLang="zh-CN"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 lang="zh-CN" altLang="en-US">
                <a:sym typeface="+mn-ea"/>
              </a:rPr>
              <a:t>每个实验具有多个测试案例。若有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个测试案例，则每个测试案例满分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分。通过每个测试案例获得的分数，将按首次通过时的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试错次数</a:t>
            </a:r>
            <a:r>
              <a:rPr lang="en-US" altLang="zh-CN">
                <a:sym typeface="+mn-ea"/>
              </a:rPr>
              <a:t>”</a:t>
            </a:r>
            <a:r>
              <a:rPr>
                <a:sym typeface="+mn-ea"/>
              </a:rPr>
              <a:t>进行打折。如果第一次就通过测试案例，得满分</a:t>
            </a:r>
            <a:r>
              <a:rPr lang="en-US" altLang="zh-CN">
                <a:sym typeface="+mn-ea"/>
              </a:rPr>
              <a:t>10</a:t>
            </a:r>
            <a:r>
              <a:rPr>
                <a:sym typeface="+mn-ea"/>
              </a:rPr>
              <a:t>分；若错了</a:t>
            </a:r>
            <a:r>
              <a:rPr lang="en-US" altLang="zh-CN">
                <a:sym typeface="+mn-ea"/>
              </a:rPr>
              <a:t>2</a:t>
            </a:r>
            <a:r>
              <a:rPr>
                <a:sym typeface="+mn-ea"/>
              </a:rPr>
              <a:t>次后在第</a:t>
            </a:r>
            <a:r>
              <a:rPr lang="en-US" altLang="zh-CN">
                <a:sym typeface="+mn-ea"/>
              </a:rPr>
              <a:t>3</a:t>
            </a:r>
            <a:r>
              <a:rPr>
                <a:sym typeface="+mn-ea"/>
              </a:rPr>
              <a:t>次通过，则打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折得</a:t>
            </a:r>
            <a:r>
              <a:rPr lang="en-US" altLang="zh-CN">
                <a:sym typeface="+mn-ea"/>
              </a:rPr>
              <a:t>8</a:t>
            </a:r>
            <a:r>
              <a:rPr>
                <a:sym typeface="+mn-ea"/>
              </a:rPr>
              <a:t>分。累加所有测试案例的得分得到总得分。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特别注意，检查的项目、常见的差错包括</a:t>
            </a:r>
            <a:endParaRPr lang="zh-CN" altLang="en-US"/>
          </a:p>
          <a:p>
            <a:pPr lvl="1"/>
            <a:r>
              <a:rPr lang="zh-CN" altLang="en-US" b="1">
                <a:solidFill>
                  <a:srgbClr val="FF0000"/>
                </a:solidFill>
              </a:rPr>
              <a:t>标题、文字、标点符号（中文使用全角标点；英文使用半角标点）</a:t>
            </a:r>
            <a:r>
              <a:rPr lang="zh-CN" altLang="en-US"/>
              <a:t>和空格、对齐、间隔等等，以</a:t>
            </a:r>
            <a:r>
              <a:rPr lang="en-US" altLang="zh-CN"/>
              <a:t>“</a:t>
            </a:r>
            <a:r>
              <a:t>可见</a:t>
            </a:r>
            <a:r>
              <a:rPr lang="en-US" altLang="zh-CN"/>
              <a:t>”</a:t>
            </a:r>
            <a:r>
              <a:t>内容为主。</a:t>
            </a:r>
            <a:endParaRPr lang="zh-CN" altLang="en-US"/>
          </a:p>
          <a:p>
            <a:pPr lvl="1"/>
            <a:r>
              <a:rPr lang="zh-CN" altLang="en-US"/>
              <a:t>课本题目的描述本身有小差错，以</a:t>
            </a:r>
            <a:r>
              <a:rPr lang="en-US" altLang="zh-CN"/>
              <a:t>PPT</a:t>
            </a:r>
            <a:r>
              <a:t>上的说明为准</a:t>
            </a:r>
          </a:p>
          <a:p>
            <a:pPr lvl="1"/>
            <a:r>
              <a:t>一些</a:t>
            </a:r>
            <a:r>
              <a:rPr lang="en-US" altLang="zh-CN"/>
              <a:t>HTML</a:t>
            </a:r>
            <a:r>
              <a:t>的布局属性现已被废弃（如这里水平线的高度等），但作为学习的过程，我们仍在这里使用。一些编辑器会提示甚至禁用该类属性，请自行禁掉</a:t>
            </a:r>
            <a:r>
              <a:rPr>
                <a:sym typeface="+mn-ea"/>
              </a:rPr>
              <a:t>或忽略</a:t>
            </a:r>
            <a:r>
              <a:t>这类检查。</a:t>
            </a:r>
            <a:endParaRPr lang="zh-CN" altLang="en-US"/>
          </a:p>
        </p:txBody>
      </p:sp>
    </p:spTree>
    <p:custDataLst>
      <p:tags r:id="rId1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代码提交网站额外引起的一些问题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930400" y="2298065"/>
            <a:ext cx="5381625" cy="134747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9915" y="3597910"/>
            <a:ext cx="5735955" cy="165227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48510" y="5140960"/>
            <a:ext cx="5146040" cy="148780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640715" y="1162685"/>
            <a:ext cx="67056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600"/>
              <a:t>1. body</a:t>
            </a:r>
            <a:r>
              <a:rPr lang="zh-CN" altLang="en-US" sz="1600"/>
              <a:t>标签的样式属性失效，使用</a:t>
            </a:r>
            <a:r>
              <a:rPr lang="en-US" altLang="zh-CN" sz="1600"/>
              <a:t>body</a:t>
            </a:r>
            <a:r>
              <a:rPr lang="zh-CN" altLang="en-US" sz="1600"/>
              <a:t>选择器的样式属性（</a:t>
            </a:r>
            <a:r>
              <a:rPr lang="en-US" altLang="zh-CN" sz="1600"/>
              <a:t>CSS</a:t>
            </a:r>
            <a:r>
              <a:rPr lang="zh-CN" altLang="en-US" sz="1600"/>
              <a:t>）</a:t>
            </a:r>
            <a:endParaRPr lang="zh-CN" altLang="en-US" sz="1600"/>
          </a:p>
          <a:p>
            <a:r>
              <a:rPr lang="en-US" altLang="zh-CN" sz="1600"/>
              <a:t>2. </a:t>
            </a:r>
            <a:r>
              <a:rPr lang="zh-CN" altLang="en-US" sz="1600"/>
              <a:t>禁用</a:t>
            </a:r>
            <a:r>
              <a:rPr lang="en-US" altLang="zh-CN" sz="1600"/>
              <a:t>div</a:t>
            </a:r>
            <a:r>
              <a:rPr lang="zh-CN" altLang="en-US" sz="1600"/>
              <a:t>标签选择器，使用类或</a:t>
            </a:r>
            <a:r>
              <a:rPr lang="en-US" altLang="zh-CN" sz="1600"/>
              <a:t>ID</a:t>
            </a:r>
            <a:r>
              <a:rPr lang="zh-CN" altLang="en-US" sz="1600"/>
              <a:t>选择器</a:t>
            </a:r>
            <a:endParaRPr lang="zh-CN" altLang="en-US" sz="1600"/>
          </a:p>
          <a:p>
            <a:r>
              <a:rPr lang="en-US" altLang="zh-CN" sz="1600"/>
              <a:t>3. </a:t>
            </a:r>
            <a:r>
              <a:rPr lang="zh-CN" altLang="en-US" sz="1600"/>
              <a:t>样式选择器大小写敏感，使用小写字母和</a:t>
            </a:r>
            <a:r>
              <a:rPr lang="en-US" altLang="zh-CN" sz="1600"/>
              <a:t>“-”</a:t>
            </a:r>
            <a:r>
              <a:rPr lang="zh-CN" altLang="en-US" sz="1600"/>
              <a:t>做标识符</a:t>
            </a:r>
            <a:endParaRPr lang="zh-CN" altLang="en-US" sz="1600"/>
          </a:p>
        </p:txBody>
      </p:sp>
    </p:spTree>
    <p:custDataLst>
      <p:tags r:id="rId5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下周随堂测试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/>
              <a:t>1</a:t>
            </a:r>
            <a:r>
              <a:t>：</a:t>
            </a:r>
            <a:r>
              <a:rPr lang="en-US" altLang="zh-CN"/>
              <a:t>html+css</a:t>
            </a:r>
            <a:r>
              <a:t>，</a:t>
            </a:r>
            <a:r>
              <a:rPr lang="zh-CN" altLang="en-US"/>
              <a:t>选择为主，半开卷，可带一张有内容的</a:t>
            </a:r>
            <a:r>
              <a:rPr lang="en-US" altLang="zh-CN"/>
              <a:t>A4</a:t>
            </a:r>
            <a:r>
              <a:t>纸，自备草稿纸。</a:t>
            </a:r>
          </a:p>
          <a:p>
            <a:r>
              <a:rPr lang="en-US" altLang="zh-CN"/>
              <a:t>2</a:t>
            </a:r>
            <a:r>
              <a:t>：人太多，分三场：</a:t>
            </a:r>
          </a:p>
          <a:p>
            <a:pPr lvl="1"/>
            <a:r>
              <a:t>第一场：学号</a:t>
            </a:r>
            <a:r>
              <a:rPr lang="en-US" altLang="zh-CN"/>
              <a:t>&lt;=2021150104</a:t>
            </a:r>
            <a:r>
              <a:t>；</a:t>
            </a:r>
            <a:r>
              <a:rPr lang="en-US" altLang="zh-CN"/>
              <a:t>2:15-2:55</a:t>
            </a:r>
            <a:r>
              <a:t>；</a:t>
            </a:r>
            <a:r>
              <a:rPr lang="en-US" altLang="zh-CN"/>
              <a:t>L1-211</a:t>
            </a:r>
            <a:r>
              <a:t>；</a:t>
            </a:r>
            <a:r>
              <a:rPr lang="en-US" altLang="zh-CN">
                <a:sym typeface="+mn-ea"/>
              </a:rPr>
              <a:t>A</a:t>
            </a:r>
            <a:r>
              <a:rPr>
                <a:sym typeface="+mn-ea"/>
              </a:rPr>
              <a:t>卷；</a:t>
            </a:r>
            <a:endParaRPr>
              <a:sym typeface="+mn-ea"/>
            </a:endParaRPr>
          </a:p>
          <a:p>
            <a:pPr lvl="1"/>
            <a:r>
              <a:t>第二</a:t>
            </a:r>
            <a:r>
              <a:rPr>
                <a:sym typeface="+mn-ea"/>
              </a:rPr>
              <a:t>场</a:t>
            </a:r>
            <a:r>
              <a:t>：</a:t>
            </a:r>
            <a:r>
              <a:rPr lang="en-US" altLang="zh-CN"/>
              <a:t>2021150104&lt;</a:t>
            </a:r>
            <a:r>
              <a:t>学号</a:t>
            </a:r>
            <a:r>
              <a:rPr lang="en-US" altLang="zh-CN"/>
              <a:t>&lt;=2021150233</a:t>
            </a:r>
            <a:r>
              <a:t>；</a:t>
            </a:r>
            <a:r>
              <a:rPr lang="en-US" altLang="zh-CN"/>
              <a:t>3:00-3:40</a:t>
            </a:r>
            <a:r>
              <a:t>；</a:t>
            </a:r>
            <a:r>
              <a:rPr lang="en-US" altLang="zh-CN">
                <a:sym typeface="+mn-ea"/>
              </a:rPr>
              <a:t>L1-211</a:t>
            </a:r>
            <a:r>
              <a:rPr>
                <a:sym typeface="+mn-ea"/>
              </a:rPr>
              <a:t>；</a:t>
            </a:r>
            <a:r>
              <a:rPr lang="en-US" altLang="zh-CN"/>
              <a:t>B</a:t>
            </a:r>
            <a:r>
              <a:t>卷；</a:t>
            </a:r>
          </a:p>
          <a:p>
            <a:pPr lvl="1"/>
            <a:r>
              <a:t>第三场：学号</a:t>
            </a:r>
            <a:r>
              <a:rPr lang="en-US" altLang="zh-CN"/>
              <a:t>&gt;</a:t>
            </a:r>
            <a:r>
              <a:rPr lang="en-US" altLang="zh-CN">
                <a:sym typeface="+mn-ea"/>
              </a:rPr>
              <a:t>2021150233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4:00-4:40; 325</a:t>
            </a:r>
            <a:r>
              <a:rPr>
                <a:sym typeface="+mn-ea"/>
              </a:rPr>
              <a:t>；</a:t>
            </a:r>
            <a:r>
              <a:rPr lang="en-US" altLang="zh-CN">
                <a:sym typeface="+mn-ea"/>
              </a:rPr>
              <a:t>C</a:t>
            </a:r>
            <a:r>
              <a:rPr>
                <a:sym typeface="+mn-ea"/>
              </a:rPr>
              <a:t>卷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个别同学如有特殊情况可以提前申请换场次（最好对调，避免试卷不足）</a:t>
            </a:r>
            <a:endParaRPr>
              <a:sym typeface="+mn-ea"/>
            </a:endParaRPr>
          </a:p>
          <a:p>
            <a:pPr lvl="0"/>
          </a:p>
          <a:p/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UNIT_PLACING_PICTURE_USER_VIEWPORT" val="{&quot;height&quot;:3210,&quot;width&quot;:12818}"/>
</p:tagLst>
</file>

<file path=ppt/tags/tag196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7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8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  <p:tag name="commondata" val="eyJoZGlkIjoiM2Q1MTVjMmIyM2E4YzAyZDYzMzQ1NTI2ZDljZmY3MDQ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1048</Words>
  <Application>WPS 演示</Application>
  <PresentationFormat>宽屏</PresentationFormat>
  <Paragraphs>49</Paragraphs>
  <Slides>6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5" baseType="lpstr">
      <vt:lpstr>Arial</vt:lpstr>
      <vt:lpstr>宋体</vt:lpstr>
      <vt:lpstr>Wingdings</vt:lpstr>
      <vt:lpstr>微软雅黑</vt:lpstr>
      <vt:lpstr>汉仪旗黑-85S</vt:lpstr>
      <vt:lpstr>楷体</vt:lpstr>
      <vt:lpstr>Arial Unicode MS</vt:lpstr>
      <vt:lpstr>Office 主题​​</vt:lpstr>
      <vt:lpstr>Package</vt:lpstr>
      <vt:lpstr>Web编程</vt:lpstr>
      <vt:lpstr>上机实验（十二）.1，P263</vt:lpstr>
      <vt:lpstr>上机实验（十二）.2，P264</vt:lpstr>
      <vt:lpstr>评分标准</vt:lpstr>
      <vt:lpstr>代码提交网站额外引起的一些问题</vt:lpstr>
      <vt:lpstr>下周随堂测试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99</cp:revision>
  <dcterms:created xsi:type="dcterms:W3CDTF">2019-06-19T02:08:00Z</dcterms:created>
  <dcterms:modified xsi:type="dcterms:W3CDTF">2023-11-01T05:24:21Z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2052-12.1.0.15374</vt:lpwstr>
  </property>
  <property fmtid="{D5CDD505-2E9C-101B-9397-08002B2CF9AE}" pid="3" name="ICV">
    <vt:lpwstr>A279E1D4D855411181C3462E195C1B95</vt:lpwstr>
  </property>
</Properties>
</file>